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sldIdLst>
    <p:sldId id="489" r:id="rId2"/>
    <p:sldId id="342" r:id="rId3"/>
    <p:sldId id="429" r:id="rId4"/>
    <p:sldId id="618" r:id="rId5"/>
    <p:sldId id="531" r:id="rId6"/>
    <p:sldId id="599" r:id="rId7"/>
    <p:sldId id="548" r:id="rId8"/>
    <p:sldId id="555" r:id="rId9"/>
    <p:sldId id="600" r:id="rId10"/>
    <p:sldId id="577" r:id="rId11"/>
    <p:sldId id="261" r:id="rId12"/>
    <p:sldId id="594" r:id="rId13"/>
    <p:sldId id="593" r:id="rId14"/>
    <p:sldId id="592" r:id="rId15"/>
    <p:sldId id="539" r:id="rId16"/>
    <p:sldId id="598" r:id="rId17"/>
    <p:sldId id="307" r:id="rId18"/>
    <p:sldId id="311" r:id="rId19"/>
    <p:sldId id="312" r:id="rId20"/>
    <p:sldId id="605" r:id="rId21"/>
    <p:sldId id="606" r:id="rId22"/>
    <p:sldId id="607" r:id="rId23"/>
    <p:sldId id="608" r:id="rId24"/>
    <p:sldId id="617" r:id="rId25"/>
    <p:sldId id="609" r:id="rId26"/>
    <p:sldId id="610" r:id="rId27"/>
    <p:sldId id="612" r:id="rId28"/>
    <p:sldId id="611" r:id="rId29"/>
    <p:sldId id="573" r:id="rId30"/>
    <p:sldId id="614" r:id="rId31"/>
    <p:sldId id="616" r:id="rId32"/>
    <p:sldId id="574" r:id="rId33"/>
    <p:sldId id="451" r:id="rId34"/>
    <p:sldId id="288" r:id="rId35"/>
    <p:sldId id="561" r:id="rId36"/>
    <p:sldId id="576" r:id="rId37"/>
    <p:sldId id="569" r:id="rId38"/>
    <p:sldId id="563" r:id="rId39"/>
    <p:sldId id="562" r:id="rId40"/>
    <p:sldId id="570" r:id="rId41"/>
    <p:sldId id="601" r:id="rId42"/>
    <p:sldId id="582" r:id="rId43"/>
    <p:sldId id="565" r:id="rId44"/>
    <p:sldId id="603" r:id="rId45"/>
    <p:sldId id="566" r:id="rId46"/>
    <p:sldId id="584" r:id="rId47"/>
    <p:sldId id="585" r:id="rId48"/>
    <p:sldId id="583" r:id="rId49"/>
    <p:sldId id="568" r:id="rId50"/>
    <p:sldId id="604" r:id="rId51"/>
    <p:sldId id="567" r:id="rId52"/>
    <p:sldId id="369" r:id="rId53"/>
    <p:sldId id="560" r:id="rId54"/>
    <p:sldId id="547" r:id="rId55"/>
    <p:sldId id="556" r:id="rId56"/>
    <p:sldId id="557" r:id="rId57"/>
    <p:sldId id="349" r:id="rId58"/>
    <p:sldId id="357" r:id="rId59"/>
    <p:sldId id="469" r:id="rId60"/>
    <p:sldId id="492" r:id="rId61"/>
    <p:sldId id="499" r:id="rId62"/>
    <p:sldId id="495" r:id="rId63"/>
    <p:sldId id="540" r:id="rId64"/>
    <p:sldId id="497" r:id="rId65"/>
    <p:sldId id="498" r:id="rId66"/>
    <p:sldId id="501" r:id="rId67"/>
    <p:sldId id="532" r:id="rId68"/>
    <p:sldId id="503" r:id="rId69"/>
    <p:sldId id="508" r:id="rId70"/>
    <p:sldId id="545" r:id="rId71"/>
    <p:sldId id="506" r:id="rId72"/>
    <p:sldId id="536" r:id="rId73"/>
    <p:sldId id="534" r:id="rId74"/>
    <p:sldId id="483" r:id="rId75"/>
    <p:sldId id="553" r:id="rId76"/>
    <p:sldId id="452" r:id="rId77"/>
    <p:sldId id="457" r:id="rId78"/>
    <p:sldId id="318" r:id="rId79"/>
    <p:sldId id="466" r:id="rId80"/>
    <p:sldId id="467" r:id="rId81"/>
    <p:sldId id="400" r:id="rId82"/>
    <p:sldId id="464" r:id="rId83"/>
    <p:sldId id="465" r:id="rId84"/>
    <p:sldId id="335" r:id="rId85"/>
    <p:sldId id="490" r:id="rId86"/>
    <p:sldId id="485" r:id="rId87"/>
    <p:sldId id="537" r:id="rId88"/>
    <p:sldId id="551" r:id="rId89"/>
    <p:sldId id="366" r:id="rId90"/>
    <p:sldId id="572" r:id="rId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95FF"/>
    <a:srgbClr val="900CFF"/>
    <a:srgbClr val="DBA5FF"/>
    <a:srgbClr val="F834FF"/>
    <a:srgbClr val="056BFF"/>
    <a:srgbClr val="FF9986"/>
    <a:srgbClr val="FF895F"/>
    <a:srgbClr val="4D84E8"/>
    <a:srgbClr val="FF7A52"/>
    <a:srgbClr val="BAF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40"/>
    <p:restoredTop sz="86405"/>
  </p:normalViewPr>
  <p:slideViewPr>
    <p:cSldViewPr snapToGrid="0" snapToObjects="1">
      <p:cViewPr>
        <p:scale>
          <a:sx n="82" d="100"/>
          <a:sy n="82" d="100"/>
        </p:scale>
        <p:origin x="352" y="96"/>
      </p:cViewPr>
      <p:guideLst/>
    </p:cSldViewPr>
  </p:slideViewPr>
  <p:outlineViewPr>
    <p:cViewPr>
      <p:scale>
        <a:sx n="33" d="100"/>
        <a:sy n="33" d="100"/>
      </p:scale>
      <p:origin x="0" y="-17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9D50E-F173-584D-8F07-798A155ADD82}" type="datetimeFigureOut">
              <a:rPr lang="en-US" smtClean="0"/>
              <a:t>6/25/23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6583A-B301-1643-8F81-B587F9759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73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A3BB0-FC3F-2C42-9BF3-651CC77254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0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60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36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52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26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82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78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7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68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76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92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96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24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04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21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76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79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96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134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666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42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674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306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233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481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879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031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106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938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62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700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51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527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75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463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500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727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035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052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211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365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07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58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934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945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493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295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31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22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06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32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583A-B301-1643-8F81-B587F97598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60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F5BB-32F3-E348-B67E-E5D768C84BBC}" type="datetime1">
              <a:rPr lang="en-US" smtClean="0"/>
              <a:t>6/25/23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8071-4BA0-A74A-B024-87450DE19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11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7A6E1-E10F-334A-808C-5274AE886D47}" type="datetime1">
              <a:rPr lang="en-US" smtClean="0"/>
              <a:t>6/25/23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8071-4BA0-A74A-B024-87450DE19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8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003E-4EDC-7644-86B8-1C7B998A186F}" type="datetime1">
              <a:rPr lang="en-US" smtClean="0"/>
              <a:t>6/25/23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8071-4BA0-A74A-B024-87450DE19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141" y="1134250"/>
            <a:ext cx="10515600" cy="47870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0E47-E889-EB45-A23B-AF06DC2B5E80}" type="datetime1">
              <a:rPr lang="en-US" smtClean="0"/>
              <a:t>6/25/23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8071-4BA0-A74A-B024-87450DE190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9472F4D-62CC-6247-96E2-50F5C070A5E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1615" y="136524"/>
            <a:ext cx="9320758" cy="586789"/>
          </a:xfrm>
          <a:prstGeom prst="rect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endParaRPr lang="en-GB" sz="4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503CFDE-1DD3-2940-97E0-6DEB14EE87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260" y="124584"/>
            <a:ext cx="2342515" cy="66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606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F48A-A6A0-DD4F-A217-F12714B20015}" type="datetime1">
              <a:rPr lang="en-US" smtClean="0"/>
              <a:t>6/25/23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8071-4BA0-A74A-B024-87450DE19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90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600C-E0C4-4B41-8FC0-A33E6965E986}" type="datetime1">
              <a:rPr lang="en-US" smtClean="0"/>
              <a:t>6/25/23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8071-4BA0-A74A-B024-87450DE19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1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5AF8-4ADC-8D40-8198-C59B30E1F837}" type="datetime1">
              <a:rPr lang="en-US" smtClean="0"/>
              <a:t>6/25/23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8071-4BA0-A74A-B024-87450DE19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7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9250-A6E9-E84B-B4B5-85934C98629D}" type="datetime1">
              <a:rPr lang="en-US" smtClean="0"/>
              <a:t>6/25/23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8071-4BA0-A74A-B024-87450DE19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6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9EF6-FC6E-8D48-A5AB-DF72E05398EC}" type="datetime1">
              <a:rPr lang="en-US" smtClean="0"/>
              <a:t>6/25/23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8071-4BA0-A74A-B024-87450DE19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4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6F8FE-139C-1645-AE50-85ABFC28BFC0}" type="datetime1">
              <a:rPr lang="en-US" smtClean="0"/>
              <a:t>6/25/23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8071-4BA0-A74A-B024-87450DE19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2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4C990-3BB0-7347-AF3A-F5A171AC90A6}" type="datetime1">
              <a:rPr lang="en-US" smtClean="0"/>
              <a:t>6/25/23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8071-4BA0-A74A-B024-87450DE19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0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400E0-273F-4541-97A3-9142C88C0268}" type="datetime1">
              <a:rPr lang="en-US" smtClean="0"/>
              <a:t>6/25/23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A8071-4BA0-A74A-B024-87450DE19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9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oleObject" Target="../embeddings/oleObject1.bin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4.emf"/><Relationship Id="rId9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1.pn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1.pn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86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87.jpg"/><Relationship Id="rId4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99.png"/><Relationship Id="rId4" Type="http://schemas.openxmlformats.org/officeDocument/2006/relationships/image" Target="../media/image2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3" descr="LaserLaBVU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63" y="3840649"/>
            <a:ext cx="3383166" cy="773594"/>
          </a:xfrm>
          <a:prstGeom prst="rect">
            <a:avLst/>
          </a:prstGeom>
        </p:spPr>
      </p:pic>
      <p:pic>
        <p:nvPicPr>
          <p:cNvPr id="9" name="Afbeelding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009" y="4325490"/>
            <a:ext cx="1387599" cy="138759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9435C-479D-C144-B567-98BAD1093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132" y="4412764"/>
            <a:ext cx="681859" cy="1103962"/>
          </a:xfrm>
          <a:prstGeom prst="rect">
            <a:avLst/>
          </a:prstGeom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F5C258EF-E3FB-E641-A1EC-B410D5A0D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778" y="3017409"/>
            <a:ext cx="470551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LaserLaB</a:t>
            </a:r>
            <a:r>
              <a:rPr lang="en-US" sz="2000">
                <a:solidFill>
                  <a:srgbClr val="000000"/>
                </a:solidFill>
                <a:latin typeface="Arial" charset="0"/>
              </a:rPr>
              <a:t>, Vrije Universiteit Amsterdam,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  <a:latin typeface="Arial" charset="0"/>
              </a:rPr>
              <a:t>Quantum Metrology and Laser Applications</a:t>
            </a:r>
          </a:p>
        </p:txBody>
      </p:sp>
      <p:grpSp>
        <p:nvGrpSpPr>
          <p:cNvPr id="15" name="Group 1">
            <a:extLst>
              <a:ext uri="{FF2B5EF4-FFF2-40B4-BE49-F238E27FC236}">
                <a16:creationId xmlns:a16="http://schemas.microsoft.com/office/drawing/2014/main" id="{79BC7A5E-1806-4044-B83B-4419D2BEB586}"/>
              </a:ext>
            </a:extLst>
          </p:cNvPr>
          <p:cNvGrpSpPr>
            <a:grpSpLocks/>
          </p:cNvGrpSpPr>
          <p:nvPr/>
        </p:nvGrpSpPr>
        <p:grpSpPr bwMode="auto">
          <a:xfrm>
            <a:off x="1005341" y="5909452"/>
            <a:ext cx="9906000" cy="609600"/>
            <a:chOff x="-152400" y="1828800"/>
            <a:chExt cx="9906000" cy="971550"/>
          </a:xfrm>
        </p:grpSpPr>
        <p:pic>
          <p:nvPicPr>
            <p:cNvPr id="16" name="Picture 20" descr="Wave_transp_www">
              <a:extLst>
                <a:ext uri="{FF2B5EF4-FFF2-40B4-BE49-F238E27FC236}">
                  <a16:creationId xmlns:a16="http://schemas.microsoft.com/office/drawing/2014/main" id="{E6D128E5-B20C-EA41-BB81-044E126CB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800" y="1828800"/>
              <a:ext cx="1219200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1" descr="Wave_transp_www">
              <a:extLst>
                <a:ext uri="{FF2B5EF4-FFF2-40B4-BE49-F238E27FC236}">
                  <a16:creationId xmlns:a16="http://schemas.microsoft.com/office/drawing/2014/main" id="{318EED4A-1DEE-BA45-9E8D-E1906938C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9200" y="1828800"/>
              <a:ext cx="1219200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0" descr="Wave_transp_www">
              <a:extLst>
                <a:ext uri="{FF2B5EF4-FFF2-40B4-BE49-F238E27FC236}">
                  <a16:creationId xmlns:a16="http://schemas.microsoft.com/office/drawing/2014/main" id="{5482A4E1-652D-5C4B-8B42-D37F83B61F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828800"/>
              <a:ext cx="1219200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0" descr="Wave_transp_www">
              <a:extLst>
                <a:ext uri="{FF2B5EF4-FFF2-40B4-BE49-F238E27FC236}">
                  <a16:creationId xmlns:a16="http://schemas.microsoft.com/office/drawing/2014/main" id="{A92F1C80-82FE-A14E-8D1B-E416745A7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400" y="1828800"/>
              <a:ext cx="1219200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0" descr="Wave_transp_www">
              <a:extLst>
                <a:ext uri="{FF2B5EF4-FFF2-40B4-BE49-F238E27FC236}">
                  <a16:creationId xmlns:a16="http://schemas.microsoft.com/office/drawing/2014/main" id="{0D9F1723-9A41-1B40-AC77-A67C13CD68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00" y="1828800"/>
              <a:ext cx="1219200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Wave_transp_www">
              <a:extLst>
                <a:ext uri="{FF2B5EF4-FFF2-40B4-BE49-F238E27FC236}">
                  <a16:creationId xmlns:a16="http://schemas.microsoft.com/office/drawing/2014/main" id="{9AF94D78-C574-C243-8633-A8A20A8DE4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1828800"/>
              <a:ext cx="1219200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Wave_transp_www">
              <a:extLst>
                <a:ext uri="{FF2B5EF4-FFF2-40B4-BE49-F238E27FC236}">
                  <a16:creationId xmlns:a16="http://schemas.microsoft.com/office/drawing/2014/main" id="{74C7E56A-8EED-1241-8683-45D64D7A0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4000" y="1828800"/>
              <a:ext cx="1219200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0" descr="Wave_transp_www">
              <a:extLst>
                <a:ext uri="{FF2B5EF4-FFF2-40B4-BE49-F238E27FC236}">
                  <a16:creationId xmlns:a16="http://schemas.microsoft.com/office/drawing/2014/main" id="{131D1387-A81C-2B4F-8680-5A745D7C5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00" y="1828800"/>
              <a:ext cx="1219200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0" descr="Wave_transp_www">
              <a:extLst>
                <a:ext uri="{FF2B5EF4-FFF2-40B4-BE49-F238E27FC236}">
                  <a16:creationId xmlns:a16="http://schemas.microsoft.com/office/drawing/2014/main" id="{9CB72FA1-D4B5-2642-9BC4-32B374C6F3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0" y="1828800"/>
              <a:ext cx="1219200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1" descr="Wave_transp_www">
              <a:extLst>
                <a:ext uri="{FF2B5EF4-FFF2-40B4-BE49-F238E27FC236}">
                  <a16:creationId xmlns:a16="http://schemas.microsoft.com/office/drawing/2014/main" id="{FB7CBC50-6023-6C44-B8F6-F87478F75B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1828800"/>
              <a:ext cx="1219200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Text Box 11">
            <a:extLst>
              <a:ext uri="{FF2B5EF4-FFF2-40B4-BE49-F238E27FC236}">
                <a16:creationId xmlns:a16="http://schemas.microsoft.com/office/drawing/2014/main" id="{C3FBF510-921C-E24C-A5E7-58F1B0782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778" y="2494463"/>
            <a:ext cx="2374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00"/>
                </a:solidFill>
                <a:latin typeface="Calibri" charset="0"/>
                <a:cs typeface="Calibri" charset="0"/>
              </a:rPr>
              <a:t>Kjeld </a:t>
            </a:r>
            <a:r>
              <a:rPr lang="en-US" sz="3200" b="1" err="1">
                <a:solidFill>
                  <a:srgbClr val="000000"/>
                </a:solidFill>
                <a:latin typeface="Calibri" charset="0"/>
                <a:cs typeface="Calibri" charset="0"/>
              </a:rPr>
              <a:t>Eikema</a:t>
            </a:r>
            <a:endParaRPr lang="en-US" sz="3200" b="1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27" name="Picture 26" descr="amsterdam">
            <a:extLst>
              <a:ext uri="{FF2B5EF4-FFF2-40B4-BE49-F238E27FC236}">
                <a16:creationId xmlns:a16="http://schemas.microsoft.com/office/drawing/2014/main" id="{A17BFFAE-D69D-764F-AEFB-EB375013D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584" y="2172342"/>
            <a:ext cx="4659312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6C7083-6C36-1848-8CFA-718E31C2300C}"/>
              </a:ext>
            </a:extLst>
          </p:cNvPr>
          <p:cNvSpPr txBox="1"/>
          <p:nvPr/>
        </p:nvSpPr>
        <p:spPr>
          <a:xfrm>
            <a:off x="1495919" y="4909742"/>
            <a:ext cx="1934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ECTI November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AED086-D489-384F-B843-62D8FBDA85D4}"/>
              </a:ext>
            </a:extLst>
          </p:cNvPr>
          <p:cNvSpPr txBox="1"/>
          <p:nvPr/>
        </p:nvSpPr>
        <p:spPr>
          <a:xfrm>
            <a:off x="5927810" y="4797066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/>
              <a:t>Funding:</a:t>
            </a:r>
          </a:p>
        </p:txBody>
      </p:sp>
      <p:pic>
        <p:nvPicPr>
          <p:cNvPr id="28" name="Afbeelding 5">
            <a:extLst>
              <a:ext uri="{FF2B5EF4-FFF2-40B4-BE49-F238E27FC236}">
                <a16:creationId xmlns:a16="http://schemas.microsoft.com/office/drawing/2014/main" id="{900F4175-B097-F94F-8B75-F969BF8E0839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-9353" y="20704"/>
            <a:ext cx="12201353" cy="68630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556EC3-5DC4-4148-8C7E-0B9A44218380}"/>
              </a:ext>
            </a:extLst>
          </p:cNvPr>
          <p:cNvSpPr/>
          <p:nvPr/>
        </p:nvSpPr>
        <p:spPr>
          <a:xfrm>
            <a:off x="1" y="-7479"/>
            <a:ext cx="12192000" cy="1517514"/>
          </a:xfrm>
          <a:prstGeom prst="rect">
            <a:avLst/>
          </a:prstGeom>
          <a:solidFill>
            <a:srgbClr val="056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208" y="60276"/>
            <a:ext cx="11991583" cy="1025547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First observation of the He</a:t>
            </a:r>
            <a:r>
              <a:rPr lang="en-US" sz="3600" b="1" baseline="30000" dirty="0">
                <a:solidFill>
                  <a:schemeClr val="bg1"/>
                </a:solidFill>
              </a:rPr>
              <a:t>+</a:t>
            </a:r>
            <a:r>
              <a:rPr lang="en-US" sz="3600" b="1" dirty="0">
                <a:solidFill>
                  <a:schemeClr val="bg1"/>
                </a:solidFill>
              </a:rPr>
              <a:t> 1S-2S transition in an atomic beam </a:t>
            </a:r>
          </a:p>
        </p:txBody>
      </p:sp>
      <p:pic>
        <p:nvPicPr>
          <p:cNvPr id="29" name="Afbeelding 6">
            <a:extLst>
              <a:ext uri="{FF2B5EF4-FFF2-40B4-BE49-F238E27FC236}">
                <a16:creationId xmlns:a16="http://schemas.microsoft.com/office/drawing/2014/main" id="{4ED63EDE-7D93-AC4A-BFBD-B77A704F13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64" y="6109378"/>
            <a:ext cx="568670" cy="568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B31E868-1DC9-1C4C-B3DC-3AFAF5172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020" y="6109378"/>
            <a:ext cx="351238" cy="568671"/>
          </a:xfrm>
          <a:prstGeom prst="rect">
            <a:avLst/>
          </a:prstGeom>
        </p:spPr>
      </p:pic>
      <p:sp>
        <p:nvSpPr>
          <p:cNvPr id="32" name="Text Box 4">
            <a:extLst>
              <a:ext uri="{FF2B5EF4-FFF2-40B4-BE49-F238E27FC236}">
                <a16:creationId xmlns:a16="http://schemas.microsoft.com/office/drawing/2014/main" id="{E7DEBD5E-A7DB-7B4F-A514-1F5FF7C2C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09" y="2323117"/>
            <a:ext cx="525022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LaserLaB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, Vrije Universiteit Amsterdam,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</a:rPr>
              <a:t>Quantum Metrology and Laser Applications group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AADD28F2-987F-B744-8001-93183E59F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45" y="1814529"/>
            <a:ext cx="2363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  <a:latin typeface="Calibri" charset="0"/>
                <a:cs typeface="Calibri" charset="0"/>
              </a:rPr>
              <a:t>Kjeld </a:t>
            </a:r>
            <a:r>
              <a:rPr lang="en-US" sz="3200" b="1" dirty="0" err="1">
                <a:solidFill>
                  <a:schemeClr val="bg1"/>
                </a:solidFill>
                <a:latin typeface="Calibri" charset="0"/>
                <a:cs typeface="Calibri" charset="0"/>
              </a:rPr>
              <a:t>Eikema</a:t>
            </a:r>
            <a:endParaRPr lang="en-US" sz="3200" b="1" dirty="0">
              <a:solidFill>
                <a:schemeClr val="bg1"/>
              </a:solidFill>
              <a:latin typeface="Calibri" charset="0"/>
              <a:cs typeface="Calibri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69320A-F9E6-0547-819A-8056FADEDA94}"/>
              </a:ext>
            </a:extLst>
          </p:cNvPr>
          <p:cNvSpPr txBox="1"/>
          <p:nvPr/>
        </p:nvSpPr>
        <p:spPr>
          <a:xfrm>
            <a:off x="2999578" y="6424701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PREN Mainz, 26 June 2023</a:t>
            </a:r>
          </a:p>
        </p:txBody>
      </p:sp>
      <p:pic>
        <p:nvPicPr>
          <p:cNvPr id="35" name="Afbeelding 3" descr="LaserLaBVUlogo.jpg">
            <a:extLst>
              <a:ext uri="{FF2B5EF4-FFF2-40B4-BE49-F238E27FC236}">
                <a16:creationId xmlns:a16="http://schemas.microsoft.com/office/drawing/2014/main" id="{474EB47F-9E43-7C4A-AE4B-C669B669BF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0" y="3173822"/>
            <a:ext cx="3383166" cy="77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18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90547" y="-25181"/>
            <a:ext cx="10515600" cy="995915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The Ramsey-</a:t>
            </a:r>
            <a:r>
              <a:rPr lang="nl-NL" sz="3600" dirty="0" err="1">
                <a:solidFill>
                  <a:schemeClr val="bg1"/>
                </a:solidFill>
              </a:rPr>
              <a:t>comb</a:t>
            </a:r>
            <a:r>
              <a:rPr lang="nl-NL" sz="3600" dirty="0">
                <a:solidFill>
                  <a:schemeClr val="bg1"/>
                </a:solidFill>
              </a:rPr>
              <a:t> laser → power &amp; </a:t>
            </a:r>
            <a:r>
              <a:rPr lang="en-US" sz="3600" dirty="0">
                <a:solidFill>
                  <a:schemeClr val="bg1"/>
                </a:solidFill>
              </a:rPr>
              <a:t>precision</a:t>
            </a:r>
          </a:p>
        </p:txBody>
      </p:sp>
      <p:sp>
        <p:nvSpPr>
          <p:cNvPr id="16" name="Slide Number Placeholder 22">
            <a:extLst>
              <a:ext uri="{FF2B5EF4-FFF2-40B4-BE49-F238E27FC236}">
                <a16:creationId xmlns:a16="http://schemas.microsoft.com/office/drawing/2014/main" id="{FA74240F-E43E-9643-8741-A6C2DD210F2B}"/>
              </a:ext>
            </a:extLst>
          </p:cNvPr>
          <p:cNvSpPr txBox="1">
            <a:spLocks/>
          </p:cNvSpPr>
          <p:nvPr/>
        </p:nvSpPr>
        <p:spPr>
          <a:xfrm>
            <a:off x="7747000" y="9579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F257ED2-B413-DD42-AE66-EE51FC5ED459}"/>
              </a:ext>
            </a:extLst>
          </p:cNvPr>
          <p:cNvCxnSpPr>
            <a:cxnSpLocks/>
          </p:cNvCxnSpPr>
          <p:nvPr/>
        </p:nvCxnSpPr>
        <p:spPr>
          <a:xfrm>
            <a:off x="1208316" y="2351295"/>
            <a:ext cx="29294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">
            <a:extLst>
              <a:ext uri="{FF2B5EF4-FFF2-40B4-BE49-F238E27FC236}">
                <a16:creationId xmlns:a16="http://schemas.microsoft.com/office/drawing/2014/main" id="{BA292839-72D7-C443-8427-0F200BB65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09" y="1315543"/>
            <a:ext cx="8605838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3654F71-33B9-B94E-962D-B1806D38FBF2}"/>
              </a:ext>
            </a:extLst>
          </p:cNvPr>
          <p:cNvSpPr/>
          <p:nvPr/>
        </p:nvSpPr>
        <p:spPr>
          <a:xfrm>
            <a:off x="420360" y="2013623"/>
            <a:ext cx="765211" cy="70757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C52869-82E8-B440-A697-456C60B28F8C}"/>
              </a:ext>
            </a:extLst>
          </p:cNvPr>
          <p:cNvSpPr/>
          <p:nvPr/>
        </p:nvSpPr>
        <p:spPr>
          <a:xfrm>
            <a:off x="469209" y="2042432"/>
            <a:ext cx="653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/>
              <a:t>Cs</a:t>
            </a:r>
          </a:p>
          <a:p>
            <a:r>
              <a:rPr lang="en-GB"/>
              <a:t>c</a:t>
            </a:r>
            <a:r>
              <a:rPr lang="en-NL"/>
              <a:t>lock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2700BC4-6A77-2D40-9D35-69A0026BB5DF}"/>
              </a:ext>
            </a:extLst>
          </p:cNvPr>
          <p:cNvSpPr/>
          <p:nvPr/>
        </p:nvSpPr>
        <p:spPr>
          <a:xfrm>
            <a:off x="6030684" y="996409"/>
            <a:ext cx="1650999" cy="6253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56956-E95D-F547-AEA5-8E2FCE54FA30}"/>
              </a:ext>
            </a:extLst>
          </p:cNvPr>
          <p:cNvSpPr/>
          <p:nvPr/>
        </p:nvSpPr>
        <p:spPr>
          <a:xfrm>
            <a:off x="6095999" y="989691"/>
            <a:ext cx="1650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>
                <a:latin typeface="Symbol" pitchFamily="2" charset="2"/>
              </a:rPr>
              <a:t>Df</a:t>
            </a:r>
            <a:r>
              <a:rPr lang="en-NL"/>
              <a:t> phase measurement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6570CB-7D6C-794A-9BFA-E9AAC59B00F2}"/>
              </a:ext>
            </a:extLst>
          </p:cNvPr>
          <p:cNvCxnSpPr>
            <a:cxnSpLocks/>
          </p:cNvCxnSpPr>
          <p:nvPr/>
        </p:nvCxnSpPr>
        <p:spPr>
          <a:xfrm flipV="1">
            <a:off x="5812503" y="1307793"/>
            <a:ext cx="0" cy="10827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DE3B0BB-556A-924A-AC72-337D4743A6A9}"/>
              </a:ext>
            </a:extLst>
          </p:cNvPr>
          <p:cNvCxnSpPr>
            <a:cxnSpLocks/>
          </p:cNvCxnSpPr>
          <p:nvPr/>
        </p:nvCxnSpPr>
        <p:spPr>
          <a:xfrm flipV="1">
            <a:off x="7902563" y="1315543"/>
            <a:ext cx="0" cy="10827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74340F0-C459-3F4E-BC6A-360C29E4DD2B}"/>
              </a:ext>
            </a:extLst>
          </p:cNvPr>
          <p:cNvCxnSpPr>
            <a:cxnSpLocks/>
            <a:stCxn id="15" idx="0"/>
            <a:endCxn id="19" idx="1"/>
          </p:cNvCxnSpPr>
          <p:nvPr/>
        </p:nvCxnSpPr>
        <p:spPr>
          <a:xfrm flipV="1">
            <a:off x="5808628" y="1309072"/>
            <a:ext cx="22205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885CD1D-886B-CA46-9BAE-228CDA25A26B}"/>
              </a:ext>
            </a:extLst>
          </p:cNvPr>
          <p:cNvCxnSpPr>
            <a:cxnSpLocks/>
          </p:cNvCxnSpPr>
          <p:nvPr/>
        </p:nvCxnSpPr>
        <p:spPr>
          <a:xfrm flipH="1" flipV="1">
            <a:off x="7691857" y="1309073"/>
            <a:ext cx="22205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C0AE1D2-1C1C-6C48-8544-10C71D1907BE}"/>
              </a:ext>
            </a:extLst>
          </p:cNvPr>
          <p:cNvSpPr/>
          <p:nvPr/>
        </p:nvSpPr>
        <p:spPr>
          <a:xfrm>
            <a:off x="6775973" y="3692767"/>
            <a:ext cx="3634017" cy="2655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FA87FB5-2091-E84A-B23A-168C52BBA47F}"/>
              </a:ext>
            </a:extLst>
          </p:cNvPr>
          <p:cNvSpPr/>
          <p:nvPr/>
        </p:nvSpPr>
        <p:spPr>
          <a:xfrm>
            <a:off x="9809974" y="2003514"/>
            <a:ext cx="1663832" cy="2655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BF8304-9783-094A-A187-90860FDE30A5}"/>
              </a:ext>
            </a:extLst>
          </p:cNvPr>
          <p:cNvGrpSpPr/>
          <p:nvPr/>
        </p:nvGrpSpPr>
        <p:grpSpPr>
          <a:xfrm>
            <a:off x="9811022" y="1799309"/>
            <a:ext cx="1830123" cy="1211396"/>
            <a:chOff x="9811022" y="2062355"/>
            <a:chExt cx="1830123" cy="1211396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73A2848-870A-BF49-8564-B49ED5840194}"/>
                </a:ext>
              </a:extLst>
            </p:cNvPr>
            <p:cNvSpPr/>
            <p:nvPr/>
          </p:nvSpPr>
          <p:spPr>
            <a:xfrm>
              <a:off x="9811022" y="2062355"/>
              <a:ext cx="1830123" cy="1211396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7204A9E-40C4-DC44-982B-04488B47C9E2}"/>
                </a:ext>
              </a:extLst>
            </p:cNvPr>
            <p:cNvSpPr/>
            <p:nvPr/>
          </p:nvSpPr>
          <p:spPr>
            <a:xfrm>
              <a:off x="9889335" y="2285428"/>
              <a:ext cx="165033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err="1"/>
                <a:t>upconversion</a:t>
              </a:r>
              <a:r>
                <a:rPr lang="en-US"/>
                <a:t> &amp; spectroscopy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6B33227-2E40-7E41-8A0D-BB32E32F138C}"/>
              </a:ext>
            </a:extLst>
          </p:cNvPr>
          <p:cNvSpPr txBox="1"/>
          <p:nvPr/>
        </p:nvSpPr>
        <p:spPr>
          <a:xfrm>
            <a:off x="283610" y="4600569"/>
            <a:ext cx="380501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sz="2000" dirty="0"/>
              <a:t>t</a:t>
            </a:r>
            <a:r>
              <a:rPr lang="en-NL" sz="2000" dirty="0"/>
              <a:t>wo amplified FC pulses (5mJ)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000" dirty="0"/>
              <a:t>pulse length f</a:t>
            </a:r>
            <a:r>
              <a:rPr lang="en-NL" sz="2000" dirty="0"/>
              <a:t>s – ps range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NL" sz="2000" dirty="0"/>
              <a:t>easy wavelength selection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000" dirty="0"/>
              <a:t>av. p</a:t>
            </a:r>
            <a:r>
              <a:rPr lang="en-NL" sz="2000" dirty="0"/>
              <a:t>hase constant at ~ 1 mrad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NL" sz="2000" dirty="0"/>
              <a:t>phase noise ~50 mrad for BBO, </a:t>
            </a:r>
            <a:br>
              <a:rPr lang="en-NL" sz="2000" dirty="0"/>
            </a:br>
            <a:r>
              <a:rPr lang="en-NL" sz="2000" dirty="0"/>
              <a:t>and </a:t>
            </a:r>
            <a:r>
              <a:rPr lang="en-NL" sz="2000" dirty="0">
                <a:solidFill>
                  <a:srgbClr val="056BFF"/>
                </a:solidFill>
              </a:rPr>
              <a:t>15 mrad expected for LBO</a:t>
            </a:r>
          </a:p>
          <a:p>
            <a:pPr marL="342900" indent="-342900">
              <a:buFont typeface="Wingdings" pitchFamily="2" charset="2"/>
              <a:buChar char="q"/>
            </a:pPr>
            <a:endParaRPr lang="en-NL" sz="20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462E78E-2C56-A54C-AED1-E369195FF1F9}"/>
              </a:ext>
            </a:extLst>
          </p:cNvPr>
          <p:cNvSpPr/>
          <p:nvPr/>
        </p:nvSpPr>
        <p:spPr>
          <a:xfrm>
            <a:off x="3329617" y="3781130"/>
            <a:ext cx="973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532 nm</a:t>
            </a:r>
            <a:endParaRPr lang="en-NL"/>
          </a:p>
        </p:txBody>
      </p:sp>
      <p:sp>
        <p:nvSpPr>
          <p:cNvPr id="25" name="Slide Number Placeholder 22">
            <a:extLst>
              <a:ext uri="{FF2B5EF4-FFF2-40B4-BE49-F238E27FC236}">
                <a16:creationId xmlns:a16="http://schemas.microsoft.com/office/drawing/2014/main" id="{D8E1AA29-0A29-A447-A7D2-C16E402DAF4F}"/>
              </a:ext>
            </a:extLst>
          </p:cNvPr>
          <p:cNvSpPr txBox="1">
            <a:spLocks/>
          </p:cNvSpPr>
          <p:nvPr/>
        </p:nvSpPr>
        <p:spPr>
          <a:xfrm>
            <a:off x="9449232" y="65134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BA703B-79A7-8A4B-B5FA-484E631DFDBF}"/>
              </a:ext>
            </a:extLst>
          </p:cNvPr>
          <p:cNvSpPr/>
          <p:nvPr/>
        </p:nvSpPr>
        <p:spPr>
          <a:xfrm>
            <a:off x="4396875" y="4959074"/>
            <a:ext cx="417699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 charset="0"/>
                <a:cs typeface="Calibri" charset="0"/>
              </a:rPr>
              <a:t>Nat. Phys. </a:t>
            </a:r>
            <a:r>
              <a:rPr lang="en-US" sz="16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10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cs typeface="Calibri" charset="0"/>
              </a:rPr>
              <a:t>, 30-33 (2014)</a:t>
            </a:r>
          </a:p>
          <a:p>
            <a:r>
              <a:rPr lang="en-NL" sz="1600" dirty="0"/>
              <a:t>PRA </a:t>
            </a:r>
            <a:r>
              <a:rPr lang="en-NL" sz="1600" b="1" dirty="0"/>
              <a:t>89</a:t>
            </a:r>
            <a:r>
              <a:rPr lang="en-NL" sz="1600" dirty="0"/>
              <a:t>, 052510 (2014)</a:t>
            </a:r>
          </a:p>
          <a:p>
            <a:r>
              <a:rPr lang="en-US" sz="1600" dirty="0">
                <a:latin typeface="Calibri" charset="0"/>
                <a:cs typeface="Calibri" charset="0"/>
              </a:rPr>
              <a:t>PRL </a:t>
            </a:r>
            <a:r>
              <a:rPr lang="en-US" sz="1600" b="1" dirty="0">
                <a:latin typeface="Calibri" charset="0"/>
                <a:cs typeface="Calibri" charset="0"/>
              </a:rPr>
              <a:t>117</a:t>
            </a:r>
            <a:r>
              <a:rPr lang="en-US" sz="1600" dirty="0">
                <a:latin typeface="Calibri" charset="0"/>
                <a:cs typeface="Calibri" charset="0"/>
              </a:rPr>
              <a:t>, 173201 (2016)</a:t>
            </a:r>
          </a:p>
          <a:p>
            <a:r>
              <a:rPr lang="en-US" sz="1600" dirty="0">
                <a:latin typeface="Calibri" charset="0"/>
                <a:cs typeface="Calibri" charset="0"/>
              </a:rPr>
              <a:t>PRL </a:t>
            </a:r>
            <a:r>
              <a:rPr lang="en-US" sz="1600" b="1" dirty="0">
                <a:latin typeface="Calibri" charset="0"/>
                <a:cs typeface="Calibri" charset="0"/>
              </a:rPr>
              <a:t>120, </a:t>
            </a:r>
            <a:r>
              <a:rPr lang="en-US" sz="1600" dirty="0">
                <a:latin typeface="Calibri" charset="0"/>
                <a:cs typeface="Calibri" charset="0"/>
              </a:rPr>
              <a:t>043204  (2018)</a:t>
            </a:r>
          </a:p>
          <a:p>
            <a:r>
              <a:rPr lang="en-US" sz="1600" dirty="0"/>
              <a:t>PRL </a:t>
            </a:r>
            <a:r>
              <a:rPr lang="en-US" sz="1600" b="1" dirty="0"/>
              <a:t>123</a:t>
            </a:r>
            <a:r>
              <a:rPr lang="en-US" sz="1600" dirty="0"/>
              <a:t>, 143001 (2019)</a:t>
            </a:r>
          </a:p>
          <a:p>
            <a:r>
              <a:rPr lang="en-US" sz="1600" dirty="0"/>
              <a:t>Mol. Phys. Accepted (2023</a:t>
            </a:r>
            <a:r>
              <a:rPr lang="en-US" dirty="0"/>
              <a:t>) </a:t>
            </a:r>
          </a:p>
          <a:p>
            <a:endParaRPr lang="en-US" dirty="0">
              <a:latin typeface="Calibri" charset="0"/>
              <a:cs typeface="Calibri" charset="0"/>
            </a:endParaRPr>
          </a:p>
          <a:p>
            <a:endParaRPr lang="en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4FA91-9636-B0B2-1D19-92F64D79E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546" y="3524314"/>
            <a:ext cx="2283676" cy="3044901"/>
          </a:xfrm>
          <a:prstGeom prst="rect">
            <a:avLst/>
          </a:prstGeom>
        </p:spPr>
      </p:pic>
      <p:pic>
        <p:nvPicPr>
          <p:cNvPr id="5" name="Picture 4" descr="IMG_20211004_150410">
            <a:extLst>
              <a:ext uri="{FF2B5EF4-FFF2-40B4-BE49-F238E27FC236}">
                <a16:creationId xmlns:a16="http://schemas.microsoft.com/office/drawing/2014/main" id="{B1870022-4A7F-DB89-83B9-705DCBBEE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067" y="3524314"/>
            <a:ext cx="2518190" cy="3046871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490E9-9EC2-773C-A5FB-66A82B4A4460}"/>
              </a:ext>
            </a:extLst>
          </p:cNvPr>
          <p:cNvSpPr txBox="1"/>
          <p:nvPr/>
        </p:nvSpPr>
        <p:spPr>
          <a:xfrm>
            <a:off x="9941861" y="6199883"/>
            <a:ext cx="16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LBO-based OPA</a:t>
            </a:r>
          </a:p>
        </p:txBody>
      </p:sp>
    </p:spTree>
    <p:extLst>
      <p:ext uri="{BB962C8B-B14F-4D97-AF65-F5344CB8AC3E}">
        <p14:creationId xmlns:p14="http://schemas.microsoft.com/office/powerpoint/2010/main" val="2919553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45389" y="-66677"/>
            <a:ext cx="10515600" cy="995915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Ramsey-comb spectroscopy – the principle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89389" y="6449060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11</a:t>
            </a:fld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AC9FDF6-BCF7-BB9A-2FAB-3558D9E5B042}"/>
              </a:ext>
            </a:extLst>
          </p:cNvPr>
          <p:cNvGrpSpPr/>
          <p:nvPr/>
        </p:nvGrpSpPr>
        <p:grpSpPr>
          <a:xfrm>
            <a:off x="3930185" y="1213975"/>
            <a:ext cx="1050590" cy="1050590"/>
            <a:chOff x="3310761" y="1136485"/>
            <a:chExt cx="1050590" cy="105059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C7B090F-1FF0-BF2B-EDDE-9C3683DC7D94}"/>
                </a:ext>
              </a:extLst>
            </p:cNvPr>
            <p:cNvSpPr/>
            <p:nvPr/>
          </p:nvSpPr>
          <p:spPr>
            <a:xfrm>
              <a:off x="3310761" y="1136485"/>
              <a:ext cx="1050590" cy="105059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F3F3F77-CBE7-48DB-2F57-304EC425C5A4}"/>
                </a:ext>
              </a:extLst>
            </p:cNvPr>
            <p:cNvGrpSpPr/>
            <p:nvPr/>
          </p:nvGrpSpPr>
          <p:grpSpPr>
            <a:xfrm>
              <a:off x="3465301" y="1255870"/>
              <a:ext cx="866070" cy="781840"/>
              <a:chOff x="4715165" y="2056942"/>
              <a:chExt cx="866070" cy="78184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7EAA01E-AA16-031C-8A17-96398F853A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5165" y="2666758"/>
                <a:ext cx="374754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B1DE1CE-A793-EAF0-C5EE-B3747A543E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5165" y="2258247"/>
                <a:ext cx="374754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F46B6C6-9779-B2D1-7AF0-97C2CC5F8A6A}"/>
                  </a:ext>
                </a:extLst>
              </p:cNvPr>
              <p:cNvSpPr txBox="1"/>
              <p:nvPr/>
            </p:nvSpPr>
            <p:spPr>
              <a:xfrm>
                <a:off x="5059938" y="2469450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|g&gt;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4D86C92-9652-53E3-2542-B4EA486C4119}"/>
                  </a:ext>
                </a:extLst>
              </p:cNvPr>
              <p:cNvSpPr txBox="1"/>
              <p:nvPr/>
            </p:nvSpPr>
            <p:spPr>
              <a:xfrm>
                <a:off x="5059938" y="2056942"/>
                <a:ext cx="5212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|e&gt;</a:t>
                </a: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DECD414-4139-8E83-16C4-B63BB4EB9739}"/>
                </a:ext>
              </a:extLst>
            </p:cNvPr>
            <p:cNvSpPr/>
            <p:nvPr/>
          </p:nvSpPr>
          <p:spPr>
            <a:xfrm>
              <a:off x="3550105" y="1750462"/>
              <a:ext cx="205431" cy="20543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64" name="Picture 4" descr="Wave_transp_www">
            <a:extLst>
              <a:ext uri="{FF2B5EF4-FFF2-40B4-BE49-F238E27FC236}">
                <a16:creationId xmlns:a16="http://schemas.microsoft.com/office/drawing/2014/main" id="{14B424A5-FA50-729E-1001-7A9695B1C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" y="1378173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 descr="Wave_transp_www">
            <a:extLst>
              <a:ext uri="{FF2B5EF4-FFF2-40B4-BE49-F238E27FC236}">
                <a16:creationId xmlns:a16="http://schemas.microsoft.com/office/drawing/2014/main" id="{7EFA1CA4-B911-72B3-2DC0-B21719E6C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23" y="1367995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ight Arrow 68">
            <a:extLst>
              <a:ext uri="{FF2B5EF4-FFF2-40B4-BE49-F238E27FC236}">
                <a16:creationId xmlns:a16="http://schemas.microsoft.com/office/drawing/2014/main" id="{D3B0DC20-0ABC-44C5-8C96-4CB73BEAEB8B}"/>
              </a:ext>
            </a:extLst>
          </p:cNvPr>
          <p:cNvSpPr/>
          <p:nvPr/>
        </p:nvSpPr>
        <p:spPr>
          <a:xfrm>
            <a:off x="2555149" y="1562439"/>
            <a:ext cx="259785" cy="2112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39F9B34F-2C17-F1E3-2B25-2B341E7083C9}"/>
              </a:ext>
            </a:extLst>
          </p:cNvPr>
          <p:cNvSpPr txBox="1"/>
          <p:nvPr/>
        </p:nvSpPr>
        <p:spPr>
          <a:xfrm>
            <a:off x="276575" y="837979"/>
            <a:ext cx="334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NL" dirty="0"/>
              <a:t>ano or microsecond delay: N T</a:t>
            </a:r>
            <a:r>
              <a:rPr lang="en-NL" baseline="-25000" dirty="0"/>
              <a:t>rep</a:t>
            </a:r>
            <a:endParaRPr lang="en-NL" dirty="0"/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7B8B7CF2-DB50-9B71-1E7F-C04A8ECB1BC0}"/>
              </a:ext>
            </a:extLst>
          </p:cNvPr>
          <p:cNvCxnSpPr/>
          <p:nvPr/>
        </p:nvCxnSpPr>
        <p:spPr>
          <a:xfrm>
            <a:off x="404567" y="1318623"/>
            <a:ext cx="1580155" cy="0"/>
          </a:xfrm>
          <a:prstGeom prst="straightConnector1">
            <a:avLst/>
          </a:prstGeom>
          <a:ln w="22225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38C9E293-1492-B644-2A9C-015074358970}"/>
              </a:ext>
            </a:extLst>
          </p:cNvPr>
          <p:cNvSpPr txBox="1"/>
          <p:nvPr/>
        </p:nvSpPr>
        <p:spPr>
          <a:xfrm>
            <a:off x="1774813" y="2057243"/>
            <a:ext cx="465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1st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57576FB-E8AF-07E6-23C2-57859DA06B50}"/>
              </a:ext>
            </a:extLst>
          </p:cNvPr>
          <p:cNvSpPr txBox="1"/>
          <p:nvPr/>
        </p:nvSpPr>
        <p:spPr>
          <a:xfrm>
            <a:off x="146668" y="2057243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2nd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73C0BBD8-5E86-DB58-B255-7AB8B16C6B83}"/>
              </a:ext>
            </a:extLst>
          </p:cNvPr>
          <p:cNvSpPr txBox="1"/>
          <p:nvPr/>
        </p:nvSpPr>
        <p:spPr>
          <a:xfrm>
            <a:off x="4991632" y="1416104"/>
            <a:ext cx="330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600" dirty="0"/>
              <a:t>}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42104336-1B6A-D24E-2664-F517B4DE425E}"/>
              </a:ext>
            </a:extLst>
          </p:cNvPr>
          <p:cNvSpPr txBox="1"/>
          <p:nvPr/>
        </p:nvSpPr>
        <p:spPr>
          <a:xfrm>
            <a:off x="5220119" y="1510972"/>
            <a:ext cx="65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= </a:t>
            </a:r>
            <a:r>
              <a:rPr lang="en-NL" sz="2000" dirty="0">
                <a:latin typeface="Symbol" pitchFamily="2" charset="2"/>
              </a:rPr>
              <a:t>D</a:t>
            </a:r>
            <a:r>
              <a:rPr lang="en-NL" sz="2000" dirty="0"/>
              <a:t>E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22C781E6-97C9-50C7-E76D-CE47B1C2C1D8}"/>
              </a:ext>
            </a:extLst>
          </p:cNvPr>
          <p:cNvSpPr/>
          <p:nvPr/>
        </p:nvSpPr>
        <p:spPr>
          <a:xfrm>
            <a:off x="8318090" y="3148512"/>
            <a:ext cx="3510116" cy="314511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C8E4681E-944A-C0CA-1548-1D4A5992A6F9}"/>
              </a:ext>
            </a:extLst>
          </p:cNvPr>
          <p:cNvSpPr/>
          <p:nvPr/>
        </p:nvSpPr>
        <p:spPr>
          <a:xfrm>
            <a:off x="7884545" y="3199870"/>
            <a:ext cx="407667" cy="1632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C80FD2D2-FC0E-8491-650B-1FD62FE7D3AE}"/>
              </a:ext>
            </a:extLst>
          </p:cNvPr>
          <p:cNvSpPr txBox="1"/>
          <p:nvPr/>
        </p:nvSpPr>
        <p:spPr>
          <a:xfrm>
            <a:off x="8324809" y="6358131"/>
            <a:ext cx="3445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t = N</a:t>
            </a:r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T                                 + </a:t>
            </a:r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t  →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50307199-3FE3-9B70-B4B3-53D515CAB0FD}"/>
              </a:ext>
            </a:extLst>
          </p:cNvPr>
          <p:cNvSpPr txBox="1"/>
          <p:nvPr/>
        </p:nvSpPr>
        <p:spPr>
          <a:xfrm rot="16200000">
            <a:off x="7022077" y="4730525"/>
            <a:ext cx="221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  <a:r>
              <a:rPr lang="en-NL" dirty="0"/>
              <a:t>xcitation probability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55B0974B-3A5F-E65B-DBF8-8B165B4984D7}"/>
              </a:ext>
            </a:extLst>
          </p:cNvPr>
          <p:cNvSpPr txBox="1"/>
          <p:nvPr/>
        </p:nvSpPr>
        <p:spPr>
          <a:xfrm>
            <a:off x="8790077" y="2701462"/>
            <a:ext cx="245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Ramsey fringe recording</a:t>
            </a:r>
          </a:p>
        </p:txBody>
      </p: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0752C889-4128-C7A1-6E5C-4AE71FF52E18}"/>
              </a:ext>
            </a:extLst>
          </p:cNvPr>
          <p:cNvCxnSpPr/>
          <p:nvPr/>
        </p:nvCxnSpPr>
        <p:spPr>
          <a:xfrm flipH="1">
            <a:off x="8315123" y="6157956"/>
            <a:ext cx="3513083" cy="0"/>
          </a:xfrm>
          <a:prstGeom prst="line">
            <a:avLst/>
          </a:prstGeom>
          <a:ln w="25400">
            <a:solidFill>
              <a:srgbClr val="4D84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Oval 236">
            <a:extLst>
              <a:ext uri="{FF2B5EF4-FFF2-40B4-BE49-F238E27FC236}">
                <a16:creationId xmlns:a16="http://schemas.microsoft.com/office/drawing/2014/main" id="{95F19139-DF16-0F79-2060-594EE0DDB3D3}"/>
              </a:ext>
            </a:extLst>
          </p:cNvPr>
          <p:cNvSpPr>
            <a:spLocks noChangeAspect="1"/>
          </p:cNvSpPr>
          <p:nvPr/>
        </p:nvSpPr>
        <p:spPr>
          <a:xfrm>
            <a:off x="8261123" y="6103956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519B7F82-59A7-3ABA-3120-5F9F3A8F5BA4}"/>
              </a:ext>
            </a:extLst>
          </p:cNvPr>
          <p:cNvSpPr txBox="1"/>
          <p:nvPr/>
        </p:nvSpPr>
        <p:spPr>
          <a:xfrm>
            <a:off x="8292212" y="58176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39112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45389" y="-66677"/>
            <a:ext cx="10515600" cy="995915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Ramsey-comb spectroscopy – the principle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89389" y="6449060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12</a:t>
            </a:fld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AC9FDF6-BCF7-BB9A-2FAB-3558D9E5B042}"/>
              </a:ext>
            </a:extLst>
          </p:cNvPr>
          <p:cNvGrpSpPr/>
          <p:nvPr/>
        </p:nvGrpSpPr>
        <p:grpSpPr>
          <a:xfrm>
            <a:off x="3930185" y="1213975"/>
            <a:ext cx="1050590" cy="1050590"/>
            <a:chOff x="3310761" y="1136485"/>
            <a:chExt cx="1050590" cy="105059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C7B090F-1FF0-BF2B-EDDE-9C3683DC7D94}"/>
                </a:ext>
              </a:extLst>
            </p:cNvPr>
            <p:cNvSpPr/>
            <p:nvPr/>
          </p:nvSpPr>
          <p:spPr>
            <a:xfrm>
              <a:off x="3310761" y="1136485"/>
              <a:ext cx="1050590" cy="105059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F3F3F77-CBE7-48DB-2F57-304EC425C5A4}"/>
                </a:ext>
              </a:extLst>
            </p:cNvPr>
            <p:cNvGrpSpPr/>
            <p:nvPr/>
          </p:nvGrpSpPr>
          <p:grpSpPr>
            <a:xfrm>
              <a:off x="3465301" y="1255870"/>
              <a:ext cx="866070" cy="781840"/>
              <a:chOff x="4715165" y="2056942"/>
              <a:chExt cx="866070" cy="78184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7EAA01E-AA16-031C-8A17-96398F853A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5165" y="2666758"/>
                <a:ext cx="374754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B1DE1CE-A793-EAF0-C5EE-B3747A543E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5165" y="2258247"/>
                <a:ext cx="374754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F46B6C6-9779-B2D1-7AF0-97C2CC5F8A6A}"/>
                  </a:ext>
                </a:extLst>
              </p:cNvPr>
              <p:cNvSpPr txBox="1"/>
              <p:nvPr/>
            </p:nvSpPr>
            <p:spPr>
              <a:xfrm>
                <a:off x="5059938" y="2469450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|g&gt;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4D86C92-9652-53E3-2542-B4EA486C4119}"/>
                  </a:ext>
                </a:extLst>
              </p:cNvPr>
              <p:cNvSpPr txBox="1"/>
              <p:nvPr/>
            </p:nvSpPr>
            <p:spPr>
              <a:xfrm>
                <a:off x="5059938" y="2056942"/>
                <a:ext cx="5212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|e&gt;</a:t>
                </a: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DECD414-4139-8E83-16C4-B63BB4EB9739}"/>
                </a:ext>
              </a:extLst>
            </p:cNvPr>
            <p:cNvSpPr/>
            <p:nvPr/>
          </p:nvSpPr>
          <p:spPr>
            <a:xfrm>
              <a:off x="3550105" y="1750462"/>
              <a:ext cx="205431" cy="20543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64" name="Picture 4" descr="Wave_transp_www">
            <a:extLst>
              <a:ext uri="{FF2B5EF4-FFF2-40B4-BE49-F238E27FC236}">
                <a16:creationId xmlns:a16="http://schemas.microsoft.com/office/drawing/2014/main" id="{14B424A5-FA50-729E-1001-7A9695B1C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" y="1378173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 descr="Wave_transp_www">
            <a:extLst>
              <a:ext uri="{FF2B5EF4-FFF2-40B4-BE49-F238E27FC236}">
                <a16:creationId xmlns:a16="http://schemas.microsoft.com/office/drawing/2014/main" id="{7EFA1CA4-B911-72B3-2DC0-B21719E6C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23" y="1367995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ight Arrow 68">
            <a:extLst>
              <a:ext uri="{FF2B5EF4-FFF2-40B4-BE49-F238E27FC236}">
                <a16:creationId xmlns:a16="http://schemas.microsoft.com/office/drawing/2014/main" id="{D3B0DC20-0ABC-44C5-8C96-4CB73BEAEB8B}"/>
              </a:ext>
            </a:extLst>
          </p:cNvPr>
          <p:cNvSpPr/>
          <p:nvPr/>
        </p:nvSpPr>
        <p:spPr>
          <a:xfrm>
            <a:off x="2555149" y="1562439"/>
            <a:ext cx="259785" cy="2112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8" name="Picture 4" descr="Wave_transp_www">
            <a:extLst>
              <a:ext uri="{FF2B5EF4-FFF2-40B4-BE49-F238E27FC236}">
                <a16:creationId xmlns:a16="http://schemas.microsoft.com/office/drawing/2014/main" id="{9B7C8463-F069-C94F-55B6-BD668D446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93" y="2949319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F4652838-E281-90EF-96DA-652D16A5B96F}"/>
              </a:ext>
            </a:extLst>
          </p:cNvPr>
          <p:cNvSpPr/>
          <p:nvPr/>
        </p:nvSpPr>
        <p:spPr>
          <a:xfrm>
            <a:off x="3932443" y="2667977"/>
            <a:ext cx="1050590" cy="105059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56D4F7-58DB-5072-FC5E-A199E1ABF927}"/>
              </a:ext>
            </a:extLst>
          </p:cNvPr>
          <p:cNvGrpSpPr/>
          <p:nvPr/>
        </p:nvGrpSpPr>
        <p:grpSpPr>
          <a:xfrm>
            <a:off x="4086983" y="2787362"/>
            <a:ext cx="866070" cy="781840"/>
            <a:chOff x="4715165" y="2056942"/>
            <a:chExt cx="866070" cy="78184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81CC85A-D82A-60AD-9941-AF0154172EF8}"/>
                </a:ext>
              </a:extLst>
            </p:cNvPr>
            <p:cNvCxnSpPr>
              <a:cxnSpLocks/>
            </p:cNvCxnSpPr>
            <p:nvPr/>
          </p:nvCxnSpPr>
          <p:spPr>
            <a:xfrm>
              <a:off x="4715165" y="2666758"/>
              <a:ext cx="374754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1BCB4F5-42CF-6633-BFC0-681ABBA316D8}"/>
                </a:ext>
              </a:extLst>
            </p:cNvPr>
            <p:cNvCxnSpPr>
              <a:cxnSpLocks/>
            </p:cNvCxnSpPr>
            <p:nvPr/>
          </p:nvCxnSpPr>
          <p:spPr>
            <a:xfrm>
              <a:off x="4715165" y="2258247"/>
              <a:ext cx="374754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CDDA48E-BFD1-36A4-C584-917498D89688}"/>
                </a:ext>
              </a:extLst>
            </p:cNvPr>
            <p:cNvSpPr txBox="1"/>
            <p:nvPr/>
          </p:nvSpPr>
          <p:spPr>
            <a:xfrm>
              <a:off x="5059938" y="2469450"/>
              <a:ext cx="514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|g&gt;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FF6C020-0BA8-0A48-32CA-266886B3D962}"/>
                </a:ext>
              </a:extLst>
            </p:cNvPr>
            <p:cNvSpPr txBox="1"/>
            <p:nvPr/>
          </p:nvSpPr>
          <p:spPr>
            <a:xfrm>
              <a:off x="5059938" y="205694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|e&gt;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61B8410-441F-97A3-706B-483D41E80A12}"/>
              </a:ext>
            </a:extLst>
          </p:cNvPr>
          <p:cNvGrpSpPr/>
          <p:nvPr/>
        </p:nvGrpSpPr>
        <p:grpSpPr>
          <a:xfrm>
            <a:off x="4983226" y="3097154"/>
            <a:ext cx="1304160" cy="205431"/>
            <a:chOff x="4876272" y="2972028"/>
            <a:chExt cx="1304160" cy="46127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B230D29-B05A-3229-9D52-A1891605DC97}"/>
                </a:ext>
              </a:extLst>
            </p:cNvPr>
            <p:cNvGrpSpPr/>
            <p:nvPr/>
          </p:nvGrpSpPr>
          <p:grpSpPr>
            <a:xfrm>
              <a:off x="4876272" y="2972028"/>
              <a:ext cx="434720" cy="461271"/>
              <a:chOff x="7958574" y="4655092"/>
              <a:chExt cx="3330222" cy="1512712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0C5F39BE-CD52-A547-BFE0-56A55A949CF0}"/>
                  </a:ext>
                </a:extLst>
              </p:cNvPr>
              <p:cNvSpPr/>
              <p:nvPr/>
            </p:nvSpPr>
            <p:spPr>
              <a:xfrm>
                <a:off x="7958574" y="4655092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112B949-B5A6-0E63-0285-AC945558AEB5}"/>
                  </a:ext>
                </a:extLst>
              </p:cNvPr>
              <p:cNvSpPr/>
              <p:nvPr/>
            </p:nvSpPr>
            <p:spPr>
              <a:xfrm flipV="1">
                <a:off x="9623685" y="5411448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E88A64E-D659-14E3-51E9-0C2E2332B289}"/>
                </a:ext>
              </a:extLst>
            </p:cNvPr>
            <p:cNvGrpSpPr/>
            <p:nvPr/>
          </p:nvGrpSpPr>
          <p:grpSpPr>
            <a:xfrm>
              <a:off x="5310992" y="2972028"/>
              <a:ext cx="434720" cy="461271"/>
              <a:chOff x="7958574" y="4655092"/>
              <a:chExt cx="3330222" cy="1512712"/>
            </a:xfrm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D03D7EDB-12D1-0376-4954-65BA409A905E}"/>
                  </a:ext>
                </a:extLst>
              </p:cNvPr>
              <p:cNvSpPr/>
              <p:nvPr/>
            </p:nvSpPr>
            <p:spPr>
              <a:xfrm>
                <a:off x="7958574" y="4655092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2DA89D5B-AA7D-40D6-596F-5B140FBAAFEA}"/>
                  </a:ext>
                </a:extLst>
              </p:cNvPr>
              <p:cNvSpPr/>
              <p:nvPr/>
            </p:nvSpPr>
            <p:spPr>
              <a:xfrm flipV="1">
                <a:off x="9623685" y="5411448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CFAE3DD-036C-D933-4476-CFF914FA61EE}"/>
                </a:ext>
              </a:extLst>
            </p:cNvPr>
            <p:cNvGrpSpPr/>
            <p:nvPr/>
          </p:nvGrpSpPr>
          <p:grpSpPr>
            <a:xfrm>
              <a:off x="5745712" y="2972028"/>
              <a:ext cx="434720" cy="461271"/>
              <a:chOff x="7958574" y="4655092"/>
              <a:chExt cx="3330222" cy="1512712"/>
            </a:xfrm>
          </p:grpSpPr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8C4FFFFC-C356-A647-DC6B-17CF113BB9AE}"/>
                  </a:ext>
                </a:extLst>
              </p:cNvPr>
              <p:cNvSpPr/>
              <p:nvPr/>
            </p:nvSpPr>
            <p:spPr>
              <a:xfrm>
                <a:off x="7958574" y="4655092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EC146FA6-19A4-CE5C-7247-0BF8FB0A291B}"/>
                  </a:ext>
                </a:extLst>
              </p:cNvPr>
              <p:cNvSpPr/>
              <p:nvPr/>
            </p:nvSpPr>
            <p:spPr>
              <a:xfrm flipV="1">
                <a:off x="9623685" y="5411448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2D98D341-523E-2CD3-914B-F26D6973B07E}"/>
              </a:ext>
            </a:extLst>
          </p:cNvPr>
          <p:cNvSpPr>
            <a:spLocks noChangeAspect="1"/>
          </p:cNvSpPr>
          <p:nvPr/>
        </p:nvSpPr>
        <p:spPr>
          <a:xfrm>
            <a:off x="4217943" y="332860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F2B8D2C-391E-9F2D-99A2-6338027AA80D}"/>
              </a:ext>
            </a:extLst>
          </p:cNvPr>
          <p:cNvSpPr>
            <a:spLocks noChangeAspect="1"/>
          </p:cNvSpPr>
          <p:nvPr/>
        </p:nvSpPr>
        <p:spPr>
          <a:xfrm>
            <a:off x="4144815" y="294026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0AE0ADE5-99DF-C7F7-26FA-77C3BD288526}"/>
              </a:ext>
            </a:extLst>
          </p:cNvPr>
          <p:cNvCxnSpPr>
            <a:cxnSpLocks/>
          </p:cNvCxnSpPr>
          <p:nvPr/>
        </p:nvCxnSpPr>
        <p:spPr>
          <a:xfrm flipH="1" flipV="1">
            <a:off x="4198815" y="3048260"/>
            <a:ext cx="70861" cy="272283"/>
          </a:xfrm>
          <a:prstGeom prst="straightConnector1">
            <a:avLst/>
          </a:prstGeom>
          <a:ln w="28575">
            <a:solidFill>
              <a:srgbClr val="FF7A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C65C3D69-1C7F-139F-DBC0-2F1F14036A91}"/>
              </a:ext>
            </a:extLst>
          </p:cNvPr>
          <p:cNvSpPr txBox="1"/>
          <p:nvPr/>
        </p:nvSpPr>
        <p:spPr>
          <a:xfrm>
            <a:off x="6405873" y="301392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} A</a:t>
            </a:r>
            <a:r>
              <a:rPr lang="en-NL" baseline="30000" dirty="0"/>
              <a:t>2</a:t>
            </a:r>
            <a:r>
              <a:rPr lang="en-NL" dirty="0"/>
              <a:t> = p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39F9B34F-2C17-F1E3-2B25-2B341E7083C9}"/>
              </a:ext>
            </a:extLst>
          </p:cNvPr>
          <p:cNvSpPr txBox="1"/>
          <p:nvPr/>
        </p:nvSpPr>
        <p:spPr>
          <a:xfrm>
            <a:off x="276575" y="837979"/>
            <a:ext cx="334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NL" dirty="0"/>
              <a:t>ano or microsecond delay: N T</a:t>
            </a:r>
            <a:r>
              <a:rPr lang="en-NL" baseline="-25000" dirty="0"/>
              <a:t>rep</a:t>
            </a:r>
            <a:endParaRPr lang="en-NL" dirty="0"/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7B8B7CF2-DB50-9B71-1E7F-C04A8ECB1BC0}"/>
              </a:ext>
            </a:extLst>
          </p:cNvPr>
          <p:cNvCxnSpPr/>
          <p:nvPr/>
        </p:nvCxnSpPr>
        <p:spPr>
          <a:xfrm>
            <a:off x="404567" y="1318623"/>
            <a:ext cx="1580155" cy="0"/>
          </a:xfrm>
          <a:prstGeom prst="straightConnector1">
            <a:avLst/>
          </a:prstGeom>
          <a:ln w="22225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38C9E293-1492-B644-2A9C-015074358970}"/>
              </a:ext>
            </a:extLst>
          </p:cNvPr>
          <p:cNvSpPr txBox="1"/>
          <p:nvPr/>
        </p:nvSpPr>
        <p:spPr>
          <a:xfrm>
            <a:off x="1774813" y="2057243"/>
            <a:ext cx="465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1st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57576FB-E8AF-07E6-23C2-57859DA06B50}"/>
              </a:ext>
            </a:extLst>
          </p:cNvPr>
          <p:cNvSpPr txBox="1"/>
          <p:nvPr/>
        </p:nvSpPr>
        <p:spPr>
          <a:xfrm>
            <a:off x="146668" y="2057243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2nd</a:t>
            </a:r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EC47FAB7-49B8-4E3E-1CED-802A47FC2A3A}"/>
              </a:ext>
            </a:extLst>
          </p:cNvPr>
          <p:cNvCxnSpPr>
            <a:cxnSpLocks/>
          </p:cNvCxnSpPr>
          <p:nvPr/>
        </p:nvCxnSpPr>
        <p:spPr>
          <a:xfrm>
            <a:off x="2152606" y="1859450"/>
            <a:ext cx="1249574" cy="1188810"/>
          </a:xfrm>
          <a:prstGeom prst="straightConnector1">
            <a:avLst/>
          </a:prstGeom>
          <a:ln w="158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7" name="Picture 4" descr="Wave_transp_www">
            <a:extLst>
              <a:ext uri="{FF2B5EF4-FFF2-40B4-BE49-F238E27FC236}">
                <a16:creationId xmlns:a16="http://schemas.microsoft.com/office/drawing/2014/main" id="{1756FCE9-92DE-9B4B-03C0-0CCD5BD30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263" y="2960997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" name="TextBox 189">
            <a:extLst>
              <a:ext uri="{FF2B5EF4-FFF2-40B4-BE49-F238E27FC236}">
                <a16:creationId xmlns:a16="http://schemas.microsoft.com/office/drawing/2014/main" id="{A93C3EAB-F988-7F25-C421-F66D29BD07FF}"/>
              </a:ext>
            </a:extLst>
          </p:cNvPr>
          <p:cNvSpPr txBox="1"/>
          <p:nvPr/>
        </p:nvSpPr>
        <p:spPr>
          <a:xfrm>
            <a:off x="5194239" y="2231765"/>
            <a:ext cx="2176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Phase evolution</a:t>
            </a:r>
            <a:br>
              <a:rPr lang="en-NL" sz="2400" dirty="0"/>
            </a:br>
            <a:r>
              <a:rPr lang="en-NL" sz="2400" dirty="0"/>
              <a:t>e</a:t>
            </a:r>
            <a:r>
              <a:rPr lang="en-NL" sz="2800" baseline="30000" dirty="0"/>
              <a:t>i 2</a:t>
            </a:r>
            <a:r>
              <a:rPr lang="en-NL" sz="2800" baseline="30000" dirty="0">
                <a:latin typeface="Symbol" pitchFamily="2" charset="2"/>
              </a:rPr>
              <a:t>p</a:t>
            </a:r>
            <a:r>
              <a:rPr lang="en-NL" sz="2800" baseline="30000" dirty="0"/>
              <a:t> </a:t>
            </a:r>
            <a:r>
              <a:rPr lang="en-NL" sz="2800" baseline="30000" dirty="0">
                <a:latin typeface="Symbol" pitchFamily="2" charset="2"/>
              </a:rPr>
              <a:t>D</a:t>
            </a:r>
            <a:r>
              <a:rPr lang="en-NL" sz="2800" baseline="30000" dirty="0"/>
              <a:t>E </a:t>
            </a:r>
            <a:r>
              <a:rPr lang="en-NL" sz="2800" baseline="30000" dirty="0">
                <a:latin typeface="Symbol" pitchFamily="2" charset="2"/>
              </a:rPr>
              <a:t>D</a:t>
            </a:r>
            <a:r>
              <a:rPr lang="en-NL" sz="2800" baseline="30000" dirty="0"/>
              <a:t>t /h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801EC825-419E-F05C-DAA3-D783FF1F19E7}"/>
              </a:ext>
            </a:extLst>
          </p:cNvPr>
          <p:cNvCxnSpPr>
            <a:cxnSpLocks/>
          </p:cNvCxnSpPr>
          <p:nvPr/>
        </p:nvCxnSpPr>
        <p:spPr>
          <a:xfrm>
            <a:off x="614779" y="1898203"/>
            <a:ext cx="1249574" cy="1188810"/>
          </a:xfrm>
          <a:prstGeom prst="straightConnector1">
            <a:avLst/>
          </a:prstGeom>
          <a:ln w="158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73C0BBD8-5E86-DB58-B255-7AB8B16C6B83}"/>
              </a:ext>
            </a:extLst>
          </p:cNvPr>
          <p:cNvSpPr txBox="1"/>
          <p:nvPr/>
        </p:nvSpPr>
        <p:spPr>
          <a:xfrm>
            <a:off x="4991632" y="1416104"/>
            <a:ext cx="330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600" dirty="0"/>
              <a:t>}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42104336-1B6A-D24E-2664-F517B4DE425E}"/>
              </a:ext>
            </a:extLst>
          </p:cNvPr>
          <p:cNvSpPr txBox="1"/>
          <p:nvPr/>
        </p:nvSpPr>
        <p:spPr>
          <a:xfrm>
            <a:off x="5220119" y="1510972"/>
            <a:ext cx="65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= </a:t>
            </a:r>
            <a:r>
              <a:rPr lang="en-NL" sz="2000" dirty="0">
                <a:latin typeface="Symbol" pitchFamily="2" charset="2"/>
              </a:rPr>
              <a:t>D</a:t>
            </a:r>
            <a:r>
              <a:rPr lang="en-NL" sz="2000" dirty="0"/>
              <a:t>E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F7FA20D0-9651-A5A6-CD59-2387F26CDBCC}"/>
              </a:ext>
            </a:extLst>
          </p:cNvPr>
          <p:cNvSpPr txBox="1"/>
          <p:nvPr/>
        </p:nvSpPr>
        <p:spPr>
          <a:xfrm>
            <a:off x="3347803" y="3548589"/>
            <a:ext cx="465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1st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1AE6A302-EF2C-A9BF-8445-B8D061020E0C}"/>
              </a:ext>
            </a:extLst>
          </p:cNvPr>
          <p:cNvSpPr txBox="1"/>
          <p:nvPr/>
        </p:nvSpPr>
        <p:spPr>
          <a:xfrm>
            <a:off x="1865368" y="3549337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6F74C6-C4C8-5E61-F2E5-1348BEE2DC86}"/>
              </a:ext>
            </a:extLst>
          </p:cNvPr>
          <p:cNvSpPr/>
          <p:nvPr/>
        </p:nvSpPr>
        <p:spPr>
          <a:xfrm>
            <a:off x="8318090" y="3148512"/>
            <a:ext cx="3510116" cy="314511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903870-87D6-4B83-EC9A-5CE613C79D5D}"/>
              </a:ext>
            </a:extLst>
          </p:cNvPr>
          <p:cNvSpPr/>
          <p:nvPr/>
        </p:nvSpPr>
        <p:spPr>
          <a:xfrm>
            <a:off x="7884545" y="3199870"/>
            <a:ext cx="407667" cy="1632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49D27E-7CDA-8547-86D2-7E7E40EBD3B8}"/>
              </a:ext>
            </a:extLst>
          </p:cNvPr>
          <p:cNvSpPr txBox="1"/>
          <p:nvPr/>
        </p:nvSpPr>
        <p:spPr>
          <a:xfrm rot="16200000">
            <a:off x="7022077" y="4730525"/>
            <a:ext cx="221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  <a:r>
              <a:rPr lang="en-NL" dirty="0"/>
              <a:t>xcitation probability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D3F2D8-CD3E-AFFF-9FCE-ABAF038B5A26}"/>
              </a:ext>
            </a:extLst>
          </p:cNvPr>
          <p:cNvSpPr txBox="1"/>
          <p:nvPr/>
        </p:nvSpPr>
        <p:spPr>
          <a:xfrm>
            <a:off x="8790077" y="2701462"/>
            <a:ext cx="245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Ramsey fringe recording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9D0E171-C8D2-1995-F4A0-B8BF991BB16C}"/>
              </a:ext>
            </a:extLst>
          </p:cNvPr>
          <p:cNvCxnSpPr/>
          <p:nvPr/>
        </p:nvCxnSpPr>
        <p:spPr>
          <a:xfrm flipH="1">
            <a:off x="8315123" y="5444284"/>
            <a:ext cx="3513083" cy="0"/>
          </a:xfrm>
          <a:prstGeom prst="line">
            <a:avLst/>
          </a:prstGeom>
          <a:ln w="25400">
            <a:solidFill>
              <a:srgbClr val="4D84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8723B7F6-D74D-A87A-0ED3-6175BD6BC0FC}"/>
              </a:ext>
            </a:extLst>
          </p:cNvPr>
          <p:cNvSpPr>
            <a:spLocks noChangeAspect="1"/>
          </p:cNvSpPr>
          <p:nvPr/>
        </p:nvSpPr>
        <p:spPr>
          <a:xfrm>
            <a:off x="8261123" y="5390284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BF25A43-559C-ADCF-E9CB-089B64536EF5}"/>
              </a:ext>
            </a:extLst>
          </p:cNvPr>
          <p:cNvSpPr txBox="1"/>
          <p:nvPr/>
        </p:nvSpPr>
        <p:spPr>
          <a:xfrm>
            <a:off x="8292212" y="501594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p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1B77CDB-CF9B-37B1-90FE-7F7B66903E32}"/>
              </a:ext>
            </a:extLst>
          </p:cNvPr>
          <p:cNvCxnSpPr/>
          <p:nvPr/>
        </p:nvCxnSpPr>
        <p:spPr>
          <a:xfrm flipH="1">
            <a:off x="8315123" y="6157956"/>
            <a:ext cx="3513083" cy="0"/>
          </a:xfrm>
          <a:prstGeom prst="line">
            <a:avLst/>
          </a:prstGeom>
          <a:ln w="25400">
            <a:solidFill>
              <a:srgbClr val="4D84E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6719115C-5602-E015-0EAD-18E73251D66C}"/>
              </a:ext>
            </a:extLst>
          </p:cNvPr>
          <p:cNvSpPr txBox="1"/>
          <p:nvPr/>
        </p:nvSpPr>
        <p:spPr>
          <a:xfrm>
            <a:off x="8292212" y="58176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384ADD-04C6-DE34-EC22-E494CE909805}"/>
              </a:ext>
            </a:extLst>
          </p:cNvPr>
          <p:cNvSpPr txBox="1"/>
          <p:nvPr/>
        </p:nvSpPr>
        <p:spPr>
          <a:xfrm>
            <a:off x="8324809" y="6358131"/>
            <a:ext cx="3445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t = N</a:t>
            </a:r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T                                 + </a:t>
            </a:r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t  →</a:t>
            </a:r>
          </a:p>
        </p:txBody>
      </p:sp>
    </p:spTree>
    <p:extLst>
      <p:ext uri="{BB962C8B-B14F-4D97-AF65-F5344CB8AC3E}">
        <p14:creationId xmlns:p14="http://schemas.microsoft.com/office/powerpoint/2010/main" val="1451289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45389" y="-66677"/>
            <a:ext cx="10515600" cy="995915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Ramsey-comb spectroscopy – the principle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89389" y="6449060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13</a:t>
            </a:fld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AC9FDF6-BCF7-BB9A-2FAB-3558D9E5B042}"/>
              </a:ext>
            </a:extLst>
          </p:cNvPr>
          <p:cNvGrpSpPr/>
          <p:nvPr/>
        </p:nvGrpSpPr>
        <p:grpSpPr>
          <a:xfrm>
            <a:off x="3930185" y="1213975"/>
            <a:ext cx="1050590" cy="1050590"/>
            <a:chOff x="3310761" y="1136485"/>
            <a:chExt cx="1050590" cy="105059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C7B090F-1FF0-BF2B-EDDE-9C3683DC7D94}"/>
                </a:ext>
              </a:extLst>
            </p:cNvPr>
            <p:cNvSpPr/>
            <p:nvPr/>
          </p:nvSpPr>
          <p:spPr>
            <a:xfrm>
              <a:off x="3310761" y="1136485"/>
              <a:ext cx="1050590" cy="105059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F3F3F77-CBE7-48DB-2F57-304EC425C5A4}"/>
                </a:ext>
              </a:extLst>
            </p:cNvPr>
            <p:cNvGrpSpPr/>
            <p:nvPr/>
          </p:nvGrpSpPr>
          <p:grpSpPr>
            <a:xfrm>
              <a:off x="3465301" y="1255870"/>
              <a:ext cx="866070" cy="781840"/>
              <a:chOff x="4715165" y="2056942"/>
              <a:chExt cx="866070" cy="78184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7EAA01E-AA16-031C-8A17-96398F853A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5165" y="2666758"/>
                <a:ext cx="374754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B1DE1CE-A793-EAF0-C5EE-B3747A543E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5165" y="2258247"/>
                <a:ext cx="374754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F46B6C6-9779-B2D1-7AF0-97C2CC5F8A6A}"/>
                  </a:ext>
                </a:extLst>
              </p:cNvPr>
              <p:cNvSpPr txBox="1"/>
              <p:nvPr/>
            </p:nvSpPr>
            <p:spPr>
              <a:xfrm>
                <a:off x="5059938" y="2469450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|g&gt;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4D86C92-9652-53E3-2542-B4EA486C4119}"/>
                  </a:ext>
                </a:extLst>
              </p:cNvPr>
              <p:cNvSpPr txBox="1"/>
              <p:nvPr/>
            </p:nvSpPr>
            <p:spPr>
              <a:xfrm>
                <a:off x="5059938" y="2056942"/>
                <a:ext cx="5212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|e&gt;</a:t>
                </a: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DECD414-4139-8E83-16C4-B63BB4EB9739}"/>
                </a:ext>
              </a:extLst>
            </p:cNvPr>
            <p:cNvSpPr/>
            <p:nvPr/>
          </p:nvSpPr>
          <p:spPr>
            <a:xfrm>
              <a:off x="3550105" y="1750462"/>
              <a:ext cx="205431" cy="20543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64" name="Picture 4" descr="Wave_transp_www">
            <a:extLst>
              <a:ext uri="{FF2B5EF4-FFF2-40B4-BE49-F238E27FC236}">
                <a16:creationId xmlns:a16="http://schemas.microsoft.com/office/drawing/2014/main" id="{14B424A5-FA50-729E-1001-7A9695B1C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" y="1378173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 descr="Wave_transp_www">
            <a:extLst>
              <a:ext uri="{FF2B5EF4-FFF2-40B4-BE49-F238E27FC236}">
                <a16:creationId xmlns:a16="http://schemas.microsoft.com/office/drawing/2014/main" id="{7EFA1CA4-B911-72B3-2DC0-B21719E6C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23" y="1367995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ight Arrow 68">
            <a:extLst>
              <a:ext uri="{FF2B5EF4-FFF2-40B4-BE49-F238E27FC236}">
                <a16:creationId xmlns:a16="http://schemas.microsoft.com/office/drawing/2014/main" id="{D3B0DC20-0ABC-44C5-8C96-4CB73BEAEB8B}"/>
              </a:ext>
            </a:extLst>
          </p:cNvPr>
          <p:cNvSpPr/>
          <p:nvPr/>
        </p:nvSpPr>
        <p:spPr>
          <a:xfrm>
            <a:off x="2555149" y="1562439"/>
            <a:ext cx="259785" cy="2112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DE7AFB18-2428-BC7A-A793-56DB61F72395}"/>
              </a:ext>
            </a:extLst>
          </p:cNvPr>
          <p:cNvGrpSpPr/>
          <p:nvPr/>
        </p:nvGrpSpPr>
        <p:grpSpPr>
          <a:xfrm>
            <a:off x="3284293" y="4103245"/>
            <a:ext cx="4318260" cy="1050590"/>
            <a:chOff x="3369714" y="4103245"/>
            <a:chExt cx="4318260" cy="1050590"/>
          </a:xfrm>
        </p:grpSpPr>
        <p:pic>
          <p:nvPicPr>
            <p:cNvPr id="71" name="Picture 4" descr="Wave_transp_www">
              <a:extLst>
                <a:ext uri="{FF2B5EF4-FFF2-40B4-BE49-F238E27FC236}">
                  <a16:creationId xmlns:a16="http://schemas.microsoft.com/office/drawing/2014/main" id="{4D7D0794-25E4-3BC2-8E70-5D9BF72B0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9714" y="4384587"/>
              <a:ext cx="650398" cy="603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6632A55-781C-2853-EBEE-2DEC915EB45F}"/>
                </a:ext>
              </a:extLst>
            </p:cNvPr>
            <p:cNvSpPr/>
            <p:nvPr/>
          </p:nvSpPr>
          <p:spPr>
            <a:xfrm>
              <a:off x="4017864" y="4103245"/>
              <a:ext cx="1050590" cy="105059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5B1685C-E7B2-D488-2024-6589C095F725}"/>
                </a:ext>
              </a:extLst>
            </p:cNvPr>
            <p:cNvGrpSpPr/>
            <p:nvPr/>
          </p:nvGrpSpPr>
          <p:grpSpPr>
            <a:xfrm>
              <a:off x="4172404" y="4222630"/>
              <a:ext cx="866070" cy="781840"/>
              <a:chOff x="4715165" y="2056942"/>
              <a:chExt cx="866070" cy="781840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F449466-7018-A84E-026C-F8052951EC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5165" y="2666758"/>
                <a:ext cx="374754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6E94F86A-EACB-E4B7-6903-211C9F6092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5165" y="2258247"/>
                <a:ext cx="374754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85BCB0F-68D5-3209-AE77-AAF5CC99E2F1}"/>
                  </a:ext>
                </a:extLst>
              </p:cNvPr>
              <p:cNvSpPr txBox="1"/>
              <p:nvPr/>
            </p:nvSpPr>
            <p:spPr>
              <a:xfrm>
                <a:off x="5059938" y="2469450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|g&gt;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1575FFF-673A-D64B-4398-0C22712F20B0}"/>
                  </a:ext>
                </a:extLst>
              </p:cNvPr>
              <p:cNvSpPr txBox="1"/>
              <p:nvPr/>
            </p:nvSpPr>
            <p:spPr>
              <a:xfrm>
                <a:off x="5059938" y="2056942"/>
                <a:ext cx="5212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|e&gt;</a:t>
                </a:r>
              </a:p>
            </p:txBody>
          </p:sp>
        </p:grp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B8CE74C-66FD-9E45-0FE2-C141A4E43E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0236" y="4375528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251C204-9E4E-079F-F754-F2F3A9D97B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6382" y="4778185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5A175EA-CBD3-5E66-9163-1B426674AD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2636" y="4373924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BC218F48-C847-06CE-BAC5-C8CCBCCC9A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52656" y="4473947"/>
              <a:ext cx="73543" cy="295663"/>
            </a:xfrm>
            <a:prstGeom prst="straightConnector1">
              <a:avLst/>
            </a:prstGeom>
            <a:ln w="28575">
              <a:solidFill>
                <a:srgbClr val="FF7A5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78B09CAE-4067-532F-7422-BC0CA7853923}"/>
                </a:ext>
              </a:extLst>
            </p:cNvPr>
            <p:cNvGrpSpPr/>
            <p:nvPr/>
          </p:nvGrpSpPr>
          <p:grpSpPr>
            <a:xfrm>
              <a:off x="5077053" y="4572754"/>
              <a:ext cx="1304160" cy="205431"/>
              <a:chOff x="4876272" y="2972028"/>
              <a:chExt cx="1304160" cy="461271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2CF15FC-BC10-6E8A-8261-228F1E9AA8BA}"/>
                  </a:ext>
                </a:extLst>
              </p:cNvPr>
              <p:cNvGrpSpPr/>
              <p:nvPr/>
            </p:nvGrpSpPr>
            <p:grpSpPr>
              <a:xfrm>
                <a:off x="4876272" y="2972028"/>
                <a:ext cx="434720" cy="461271"/>
                <a:chOff x="7958574" y="4655092"/>
                <a:chExt cx="3330222" cy="1512712"/>
              </a:xfrm>
            </p:grpSpPr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6EA44C84-E200-94D0-7E95-6D20FAA48ABB}"/>
                    </a:ext>
                  </a:extLst>
                </p:cNvPr>
                <p:cNvSpPr/>
                <p:nvPr/>
              </p:nvSpPr>
              <p:spPr>
                <a:xfrm>
                  <a:off x="7958574" y="4655092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0DBCC9C5-5A57-2AF1-D8C4-6078697B9D4D}"/>
                    </a:ext>
                  </a:extLst>
                </p:cNvPr>
                <p:cNvSpPr/>
                <p:nvPr/>
              </p:nvSpPr>
              <p:spPr>
                <a:xfrm flipV="1">
                  <a:off x="9623685" y="5411448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C6124A1E-5AF1-E3E6-A379-EEA4D65BD906}"/>
                  </a:ext>
                </a:extLst>
              </p:cNvPr>
              <p:cNvGrpSpPr/>
              <p:nvPr/>
            </p:nvGrpSpPr>
            <p:grpSpPr>
              <a:xfrm>
                <a:off x="5310992" y="2972028"/>
                <a:ext cx="434720" cy="461271"/>
                <a:chOff x="7958574" y="4655092"/>
                <a:chExt cx="3330222" cy="1512712"/>
              </a:xfrm>
            </p:grpSpPr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7C02B1E9-0DF0-C0C9-4BA7-2EAF33630E05}"/>
                    </a:ext>
                  </a:extLst>
                </p:cNvPr>
                <p:cNvSpPr/>
                <p:nvPr/>
              </p:nvSpPr>
              <p:spPr>
                <a:xfrm>
                  <a:off x="7958574" y="4655092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AA1212FC-32FF-3D3E-674A-2DE39C335996}"/>
                    </a:ext>
                  </a:extLst>
                </p:cNvPr>
                <p:cNvSpPr/>
                <p:nvPr/>
              </p:nvSpPr>
              <p:spPr>
                <a:xfrm flipV="1">
                  <a:off x="9623685" y="5411448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DB446DA2-2E89-4D57-935C-7E4C7FC660C0}"/>
                  </a:ext>
                </a:extLst>
              </p:cNvPr>
              <p:cNvGrpSpPr/>
              <p:nvPr/>
            </p:nvGrpSpPr>
            <p:grpSpPr>
              <a:xfrm>
                <a:off x="5745712" y="2972028"/>
                <a:ext cx="434720" cy="461271"/>
                <a:chOff x="7958574" y="4655092"/>
                <a:chExt cx="3330222" cy="1512712"/>
              </a:xfrm>
            </p:grpSpPr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6D36B84C-A5B7-00A3-5802-DC57256BD15C}"/>
                    </a:ext>
                  </a:extLst>
                </p:cNvPr>
                <p:cNvSpPr/>
                <p:nvPr/>
              </p:nvSpPr>
              <p:spPr>
                <a:xfrm>
                  <a:off x="7958574" y="4655092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751BE802-E334-29F5-3E27-EC2CA85A4B19}"/>
                    </a:ext>
                  </a:extLst>
                </p:cNvPr>
                <p:cNvSpPr/>
                <p:nvPr/>
              </p:nvSpPr>
              <p:spPr>
                <a:xfrm flipV="1">
                  <a:off x="9623685" y="5411448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71EBC57-F70D-F6B4-E8C6-C51175BC3421}"/>
                </a:ext>
              </a:extLst>
            </p:cNvPr>
            <p:cNvGrpSpPr/>
            <p:nvPr/>
          </p:nvGrpSpPr>
          <p:grpSpPr>
            <a:xfrm>
              <a:off x="5077053" y="4668929"/>
              <a:ext cx="1304160" cy="205431"/>
              <a:chOff x="4876272" y="2972028"/>
              <a:chExt cx="1304160" cy="461271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0DCC8CB1-8AA0-A6CD-ABC7-5CD547F52CD6}"/>
                  </a:ext>
                </a:extLst>
              </p:cNvPr>
              <p:cNvGrpSpPr/>
              <p:nvPr/>
            </p:nvGrpSpPr>
            <p:grpSpPr>
              <a:xfrm>
                <a:off x="4876272" y="2972028"/>
                <a:ext cx="434720" cy="461271"/>
                <a:chOff x="7958574" y="4655092"/>
                <a:chExt cx="3330222" cy="1512712"/>
              </a:xfrm>
            </p:grpSpPr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F4312926-8C63-5851-BB35-D1FF65D796A1}"/>
                    </a:ext>
                  </a:extLst>
                </p:cNvPr>
                <p:cNvSpPr/>
                <p:nvPr/>
              </p:nvSpPr>
              <p:spPr>
                <a:xfrm>
                  <a:off x="7958574" y="4655092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D3F9C53D-3B27-10E5-F520-0827003AC26E}"/>
                    </a:ext>
                  </a:extLst>
                </p:cNvPr>
                <p:cNvSpPr/>
                <p:nvPr/>
              </p:nvSpPr>
              <p:spPr>
                <a:xfrm flipV="1">
                  <a:off x="9623685" y="5411448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038451F6-5A2A-0DE8-4070-6DE799C548D5}"/>
                  </a:ext>
                </a:extLst>
              </p:cNvPr>
              <p:cNvGrpSpPr/>
              <p:nvPr/>
            </p:nvGrpSpPr>
            <p:grpSpPr>
              <a:xfrm>
                <a:off x="5310992" y="2972028"/>
                <a:ext cx="434720" cy="461271"/>
                <a:chOff x="7958574" y="4655092"/>
                <a:chExt cx="3330222" cy="1512712"/>
              </a:xfrm>
            </p:grpSpPr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071BA51B-C114-8E89-4894-817D569AA3DF}"/>
                    </a:ext>
                  </a:extLst>
                </p:cNvPr>
                <p:cNvSpPr/>
                <p:nvPr/>
              </p:nvSpPr>
              <p:spPr>
                <a:xfrm>
                  <a:off x="7958574" y="4655092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0B45F304-4DF8-EF89-95C7-5EBAF58256A7}"/>
                    </a:ext>
                  </a:extLst>
                </p:cNvPr>
                <p:cNvSpPr/>
                <p:nvPr/>
              </p:nvSpPr>
              <p:spPr>
                <a:xfrm flipV="1">
                  <a:off x="9623685" y="5411448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19BF5966-A28E-4B79-DCFD-FB11258D8B7F}"/>
                  </a:ext>
                </a:extLst>
              </p:cNvPr>
              <p:cNvGrpSpPr/>
              <p:nvPr/>
            </p:nvGrpSpPr>
            <p:grpSpPr>
              <a:xfrm>
                <a:off x="5745712" y="2972028"/>
                <a:ext cx="434720" cy="461271"/>
                <a:chOff x="7958574" y="4655092"/>
                <a:chExt cx="3330222" cy="1512712"/>
              </a:xfrm>
            </p:grpSpPr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582FEBA5-FD40-4BE6-4CB2-61669C6E66D5}"/>
                    </a:ext>
                  </a:extLst>
                </p:cNvPr>
                <p:cNvSpPr/>
                <p:nvPr/>
              </p:nvSpPr>
              <p:spPr>
                <a:xfrm>
                  <a:off x="7958574" y="4655092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15C1A5F5-1FE2-ECF5-BC43-B81250E3DB79}"/>
                    </a:ext>
                  </a:extLst>
                </p:cNvPr>
                <p:cNvSpPr/>
                <p:nvPr/>
              </p:nvSpPr>
              <p:spPr>
                <a:xfrm flipV="1">
                  <a:off x="9623685" y="5411448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6BDBC0B2-7425-E240-95D2-260033FB9E04}"/>
                </a:ext>
              </a:extLst>
            </p:cNvPr>
            <p:cNvSpPr txBox="1"/>
            <p:nvPr/>
          </p:nvSpPr>
          <p:spPr>
            <a:xfrm>
              <a:off x="6448532" y="4563920"/>
              <a:ext cx="1239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} (2A)</a:t>
              </a:r>
              <a:r>
                <a:rPr lang="en-NL" baseline="30000" dirty="0"/>
                <a:t>2</a:t>
              </a:r>
              <a:r>
                <a:rPr lang="en-NL" dirty="0"/>
                <a:t> = 4p</a:t>
              </a:r>
            </a:p>
          </p:txBody>
        </p:sp>
      </p:grpSp>
      <p:pic>
        <p:nvPicPr>
          <p:cNvPr id="38" name="Picture 4" descr="Wave_transp_www">
            <a:extLst>
              <a:ext uri="{FF2B5EF4-FFF2-40B4-BE49-F238E27FC236}">
                <a16:creationId xmlns:a16="http://schemas.microsoft.com/office/drawing/2014/main" id="{9B7C8463-F069-C94F-55B6-BD668D446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93" y="2949319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F4652838-E281-90EF-96DA-652D16A5B96F}"/>
              </a:ext>
            </a:extLst>
          </p:cNvPr>
          <p:cNvSpPr/>
          <p:nvPr/>
        </p:nvSpPr>
        <p:spPr>
          <a:xfrm>
            <a:off x="3932443" y="2667977"/>
            <a:ext cx="1050590" cy="105059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56D4F7-58DB-5072-FC5E-A199E1ABF927}"/>
              </a:ext>
            </a:extLst>
          </p:cNvPr>
          <p:cNvGrpSpPr/>
          <p:nvPr/>
        </p:nvGrpSpPr>
        <p:grpSpPr>
          <a:xfrm>
            <a:off x="4086983" y="2787362"/>
            <a:ext cx="866070" cy="781840"/>
            <a:chOff x="4715165" y="2056942"/>
            <a:chExt cx="866070" cy="78184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81CC85A-D82A-60AD-9941-AF0154172EF8}"/>
                </a:ext>
              </a:extLst>
            </p:cNvPr>
            <p:cNvCxnSpPr>
              <a:cxnSpLocks/>
            </p:cNvCxnSpPr>
            <p:nvPr/>
          </p:nvCxnSpPr>
          <p:spPr>
            <a:xfrm>
              <a:off x="4715165" y="2666758"/>
              <a:ext cx="374754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1BCB4F5-42CF-6633-BFC0-681ABBA316D8}"/>
                </a:ext>
              </a:extLst>
            </p:cNvPr>
            <p:cNvCxnSpPr>
              <a:cxnSpLocks/>
            </p:cNvCxnSpPr>
            <p:nvPr/>
          </p:nvCxnSpPr>
          <p:spPr>
            <a:xfrm>
              <a:off x="4715165" y="2258247"/>
              <a:ext cx="374754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CDDA48E-BFD1-36A4-C584-917498D89688}"/>
                </a:ext>
              </a:extLst>
            </p:cNvPr>
            <p:cNvSpPr txBox="1"/>
            <p:nvPr/>
          </p:nvSpPr>
          <p:spPr>
            <a:xfrm>
              <a:off x="5059938" y="2469450"/>
              <a:ext cx="514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|g&gt;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FF6C020-0BA8-0A48-32CA-266886B3D962}"/>
                </a:ext>
              </a:extLst>
            </p:cNvPr>
            <p:cNvSpPr txBox="1"/>
            <p:nvPr/>
          </p:nvSpPr>
          <p:spPr>
            <a:xfrm>
              <a:off x="5059938" y="205694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|e&gt;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61B8410-441F-97A3-706B-483D41E80A12}"/>
              </a:ext>
            </a:extLst>
          </p:cNvPr>
          <p:cNvGrpSpPr/>
          <p:nvPr/>
        </p:nvGrpSpPr>
        <p:grpSpPr>
          <a:xfrm>
            <a:off x="4983226" y="3097154"/>
            <a:ext cx="1304160" cy="205431"/>
            <a:chOff x="4876272" y="2972028"/>
            <a:chExt cx="1304160" cy="46127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B230D29-B05A-3229-9D52-A1891605DC97}"/>
                </a:ext>
              </a:extLst>
            </p:cNvPr>
            <p:cNvGrpSpPr/>
            <p:nvPr/>
          </p:nvGrpSpPr>
          <p:grpSpPr>
            <a:xfrm>
              <a:off x="4876272" y="2972028"/>
              <a:ext cx="434720" cy="461271"/>
              <a:chOff x="7958574" y="4655092"/>
              <a:chExt cx="3330222" cy="1512712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0C5F39BE-CD52-A547-BFE0-56A55A949CF0}"/>
                  </a:ext>
                </a:extLst>
              </p:cNvPr>
              <p:cNvSpPr/>
              <p:nvPr/>
            </p:nvSpPr>
            <p:spPr>
              <a:xfrm>
                <a:off x="7958574" y="4655092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112B949-B5A6-0E63-0285-AC945558AEB5}"/>
                  </a:ext>
                </a:extLst>
              </p:cNvPr>
              <p:cNvSpPr/>
              <p:nvPr/>
            </p:nvSpPr>
            <p:spPr>
              <a:xfrm flipV="1">
                <a:off x="9623685" y="5411448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E88A64E-D659-14E3-51E9-0C2E2332B289}"/>
                </a:ext>
              </a:extLst>
            </p:cNvPr>
            <p:cNvGrpSpPr/>
            <p:nvPr/>
          </p:nvGrpSpPr>
          <p:grpSpPr>
            <a:xfrm>
              <a:off x="5310992" y="2972028"/>
              <a:ext cx="434720" cy="461271"/>
              <a:chOff x="7958574" y="4655092"/>
              <a:chExt cx="3330222" cy="1512712"/>
            </a:xfrm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D03D7EDB-12D1-0376-4954-65BA409A905E}"/>
                  </a:ext>
                </a:extLst>
              </p:cNvPr>
              <p:cNvSpPr/>
              <p:nvPr/>
            </p:nvSpPr>
            <p:spPr>
              <a:xfrm>
                <a:off x="7958574" y="4655092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2DA89D5B-AA7D-40D6-596F-5B140FBAAFEA}"/>
                  </a:ext>
                </a:extLst>
              </p:cNvPr>
              <p:cNvSpPr/>
              <p:nvPr/>
            </p:nvSpPr>
            <p:spPr>
              <a:xfrm flipV="1">
                <a:off x="9623685" y="5411448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CFAE3DD-036C-D933-4476-CFF914FA61EE}"/>
                </a:ext>
              </a:extLst>
            </p:cNvPr>
            <p:cNvGrpSpPr/>
            <p:nvPr/>
          </p:nvGrpSpPr>
          <p:grpSpPr>
            <a:xfrm>
              <a:off x="5745712" y="2972028"/>
              <a:ext cx="434720" cy="461271"/>
              <a:chOff x="7958574" y="4655092"/>
              <a:chExt cx="3330222" cy="1512712"/>
            </a:xfrm>
          </p:grpSpPr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8C4FFFFC-C356-A647-DC6B-17CF113BB9AE}"/>
                  </a:ext>
                </a:extLst>
              </p:cNvPr>
              <p:cNvSpPr/>
              <p:nvPr/>
            </p:nvSpPr>
            <p:spPr>
              <a:xfrm>
                <a:off x="7958574" y="4655092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EC146FA6-19A4-CE5C-7247-0BF8FB0A291B}"/>
                  </a:ext>
                </a:extLst>
              </p:cNvPr>
              <p:cNvSpPr/>
              <p:nvPr/>
            </p:nvSpPr>
            <p:spPr>
              <a:xfrm flipV="1">
                <a:off x="9623685" y="5411448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2D98D341-523E-2CD3-914B-F26D6973B07E}"/>
              </a:ext>
            </a:extLst>
          </p:cNvPr>
          <p:cNvSpPr>
            <a:spLocks noChangeAspect="1"/>
          </p:cNvSpPr>
          <p:nvPr/>
        </p:nvSpPr>
        <p:spPr>
          <a:xfrm>
            <a:off x="4217943" y="332860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F2B8D2C-391E-9F2D-99A2-6338027AA80D}"/>
              </a:ext>
            </a:extLst>
          </p:cNvPr>
          <p:cNvSpPr>
            <a:spLocks noChangeAspect="1"/>
          </p:cNvSpPr>
          <p:nvPr/>
        </p:nvSpPr>
        <p:spPr>
          <a:xfrm>
            <a:off x="4144815" y="294026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0AE0ADE5-99DF-C7F7-26FA-77C3BD288526}"/>
              </a:ext>
            </a:extLst>
          </p:cNvPr>
          <p:cNvCxnSpPr>
            <a:cxnSpLocks/>
          </p:cNvCxnSpPr>
          <p:nvPr/>
        </p:nvCxnSpPr>
        <p:spPr>
          <a:xfrm flipH="1" flipV="1">
            <a:off x="4198815" y="3048260"/>
            <a:ext cx="70861" cy="272283"/>
          </a:xfrm>
          <a:prstGeom prst="straightConnector1">
            <a:avLst/>
          </a:prstGeom>
          <a:ln w="28575">
            <a:solidFill>
              <a:srgbClr val="FF7A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C65C3D69-1C7F-139F-DBC0-2F1F14036A91}"/>
              </a:ext>
            </a:extLst>
          </p:cNvPr>
          <p:cNvSpPr txBox="1"/>
          <p:nvPr/>
        </p:nvSpPr>
        <p:spPr>
          <a:xfrm>
            <a:off x="6405873" y="301392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} A</a:t>
            </a:r>
            <a:r>
              <a:rPr lang="en-NL" baseline="30000" dirty="0"/>
              <a:t>2</a:t>
            </a:r>
            <a:r>
              <a:rPr lang="en-NL" dirty="0"/>
              <a:t> = p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39F9B34F-2C17-F1E3-2B25-2B341E7083C9}"/>
              </a:ext>
            </a:extLst>
          </p:cNvPr>
          <p:cNvSpPr txBox="1"/>
          <p:nvPr/>
        </p:nvSpPr>
        <p:spPr>
          <a:xfrm>
            <a:off x="276575" y="837979"/>
            <a:ext cx="334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NL" dirty="0"/>
              <a:t>ano or microsecond delay: N T</a:t>
            </a:r>
            <a:r>
              <a:rPr lang="en-NL" baseline="-25000" dirty="0"/>
              <a:t>rep</a:t>
            </a:r>
            <a:endParaRPr lang="en-NL" dirty="0"/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7B8B7CF2-DB50-9B71-1E7F-C04A8ECB1BC0}"/>
              </a:ext>
            </a:extLst>
          </p:cNvPr>
          <p:cNvCxnSpPr/>
          <p:nvPr/>
        </p:nvCxnSpPr>
        <p:spPr>
          <a:xfrm>
            <a:off x="404567" y="1318623"/>
            <a:ext cx="1580155" cy="0"/>
          </a:xfrm>
          <a:prstGeom prst="straightConnector1">
            <a:avLst/>
          </a:prstGeom>
          <a:ln w="22225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38C9E293-1492-B644-2A9C-015074358970}"/>
              </a:ext>
            </a:extLst>
          </p:cNvPr>
          <p:cNvSpPr txBox="1"/>
          <p:nvPr/>
        </p:nvSpPr>
        <p:spPr>
          <a:xfrm>
            <a:off x="1774813" y="2057243"/>
            <a:ext cx="465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1st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57576FB-E8AF-07E6-23C2-57859DA06B50}"/>
              </a:ext>
            </a:extLst>
          </p:cNvPr>
          <p:cNvSpPr txBox="1"/>
          <p:nvPr/>
        </p:nvSpPr>
        <p:spPr>
          <a:xfrm>
            <a:off x="146668" y="2057243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2nd</a:t>
            </a:r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EC47FAB7-49B8-4E3E-1CED-802A47FC2A3A}"/>
              </a:ext>
            </a:extLst>
          </p:cNvPr>
          <p:cNvCxnSpPr>
            <a:cxnSpLocks/>
          </p:cNvCxnSpPr>
          <p:nvPr/>
        </p:nvCxnSpPr>
        <p:spPr>
          <a:xfrm>
            <a:off x="2152606" y="1859450"/>
            <a:ext cx="1249574" cy="1188810"/>
          </a:xfrm>
          <a:prstGeom prst="straightConnector1">
            <a:avLst/>
          </a:prstGeom>
          <a:ln w="158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7" name="Picture 4" descr="Wave_transp_www">
            <a:extLst>
              <a:ext uri="{FF2B5EF4-FFF2-40B4-BE49-F238E27FC236}">
                <a16:creationId xmlns:a16="http://schemas.microsoft.com/office/drawing/2014/main" id="{1756FCE9-92DE-9B4B-03C0-0CCD5BD30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263" y="2960997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FD154B25-39F3-6D47-EAB2-7109AE37E04F}"/>
              </a:ext>
            </a:extLst>
          </p:cNvPr>
          <p:cNvCxnSpPr>
            <a:cxnSpLocks/>
          </p:cNvCxnSpPr>
          <p:nvPr/>
        </p:nvCxnSpPr>
        <p:spPr>
          <a:xfrm>
            <a:off x="2187017" y="3368700"/>
            <a:ext cx="1249574" cy="1188810"/>
          </a:xfrm>
          <a:prstGeom prst="straightConnector1">
            <a:avLst/>
          </a:prstGeom>
          <a:ln w="158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A93C3EAB-F988-7F25-C421-F66D29BD07FF}"/>
              </a:ext>
            </a:extLst>
          </p:cNvPr>
          <p:cNvSpPr txBox="1"/>
          <p:nvPr/>
        </p:nvSpPr>
        <p:spPr>
          <a:xfrm>
            <a:off x="5194239" y="2231765"/>
            <a:ext cx="2176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Phase evolution</a:t>
            </a:r>
            <a:br>
              <a:rPr lang="en-NL" sz="2400" dirty="0"/>
            </a:br>
            <a:r>
              <a:rPr lang="en-NL" sz="2400" dirty="0"/>
              <a:t>e</a:t>
            </a:r>
            <a:r>
              <a:rPr lang="en-NL" sz="2800" baseline="30000" dirty="0"/>
              <a:t>i 2</a:t>
            </a:r>
            <a:r>
              <a:rPr lang="en-NL" sz="2800" baseline="30000" dirty="0">
                <a:latin typeface="Symbol" pitchFamily="2" charset="2"/>
              </a:rPr>
              <a:t>p</a:t>
            </a:r>
            <a:r>
              <a:rPr lang="en-NL" sz="2800" baseline="30000" dirty="0"/>
              <a:t> </a:t>
            </a:r>
            <a:r>
              <a:rPr lang="en-NL" sz="2800" baseline="30000" dirty="0">
                <a:latin typeface="Symbol" pitchFamily="2" charset="2"/>
              </a:rPr>
              <a:t>D</a:t>
            </a:r>
            <a:r>
              <a:rPr lang="en-NL" sz="2800" baseline="30000" dirty="0"/>
              <a:t>E </a:t>
            </a:r>
            <a:r>
              <a:rPr lang="en-NL" sz="2800" baseline="30000" dirty="0">
                <a:latin typeface="Symbol" pitchFamily="2" charset="2"/>
              </a:rPr>
              <a:t>D</a:t>
            </a:r>
            <a:r>
              <a:rPr lang="en-NL" sz="2800" baseline="30000" dirty="0"/>
              <a:t>t /h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801EC825-419E-F05C-DAA3-D783FF1F19E7}"/>
              </a:ext>
            </a:extLst>
          </p:cNvPr>
          <p:cNvCxnSpPr>
            <a:cxnSpLocks/>
          </p:cNvCxnSpPr>
          <p:nvPr/>
        </p:nvCxnSpPr>
        <p:spPr>
          <a:xfrm>
            <a:off x="614779" y="1898203"/>
            <a:ext cx="1249574" cy="1188810"/>
          </a:xfrm>
          <a:prstGeom prst="straightConnector1">
            <a:avLst/>
          </a:prstGeom>
          <a:ln w="158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73C0BBD8-5E86-DB58-B255-7AB8B16C6B83}"/>
              </a:ext>
            </a:extLst>
          </p:cNvPr>
          <p:cNvSpPr txBox="1"/>
          <p:nvPr/>
        </p:nvSpPr>
        <p:spPr>
          <a:xfrm>
            <a:off x="4991632" y="1416104"/>
            <a:ext cx="330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600" dirty="0"/>
              <a:t>}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42104336-1B6A-D24E-2664-F517B4DE425E}"/>
              </a:ext>
            </a:extLst>
          </p:cNvPr>
          <p:cNvSpPr txBox="1"/>
          <p:nvPr/>
        </p:nvSpPr>
        <p:spPr>
          <a:xfrm>
            <a:off x="5220119" y="1510972"/>
            <a:ext cx="65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= </a:t>
            </a:r>
            <a:r>
              <a:rPr lang="en-NL" sz="2000" dirty="0">
                <a:latin typeface="Symbol" pitchFamily="2" charset="2"/>
              </a:rPr>
              <a:t>D</a:t>
            </a:r>
            <a:r>
              <a:rPr lang="en-NL" sz="2000" dirty="0"/>
              <a:t>E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B275A440-8393-0792-0D41-D4EDCE701672}"/>
              </a:ext>
            </a:extLst>
          </p:cNvPr>
          <p:cNvSpPr/>
          <p:nvPr/>
        </p:nvSpPr>
        <p:spPr>
          <a:xfrm>
            <a:off x="8318090" y="3148512"/>
            <a:ext cx="3510116" cy="314511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98750E30-FD09-54B8-2EC9-D0B12511291B}"/>
              </a:ext>
            </a:extLst>
          </p:cNvPr>
          <p:cNvGrpSpPr/>
          <p:nvPr/>
        </p:nvGrpSpPr>
        <p:grpSpPr>
          <a:xfrm>
            <a:off x="8007523" y="3385472"/>
            <a:ext cx="3803427" cy="2707830"/>
            <a:chOff x="4876272" y="2972028"/>
            <a:chExt cx="1304160" cy="461271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B9B39174-7555-7466-3AE9-D40FD3CE5D83}"/>
                </a:ext>
              </a:extLst>
            </p:cNvPr>
            <p:cNvGrpSpPr/>
            <p:nvPr/>
          </p:nvGrpSpPr>
          <p:grpSpPr>
            <a:xfrm>
              <a:off x="4876272" y="2972028"/>
              <a:ext cx="434720" cy="461271"/>
              <a:chOff x="7958574" y="4655092"/>
              <a:chExt cx="3330222" cy="1512712"/>
            </a:xfrm>
          </p:grpSpPr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C7895F15-17C7-8255-F1D7-F04BE487A6CC}"/>
                  </a:ext>
                </a:extLst>
              </p:cNvPr>
              <p:cNvSpPr/>
              <p:nvPr/>
            </p:nvSpPr>
            <p:spPr>
              <a:xfrm>
                <a:off x="7958574" y="4655092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EC4844D3-DC53-0C72-573D-EEDC0C494A6A}"/>
                  </a:ext>
                </a:extLst>
              </p:cNvPr>
              <p:cNvSpPr/>
              <p:nvPr/>
            </p:nvSpPr>
            <p:spPr>
              <a:xfrm flipV="1">
                <a:off x="9623685" y="5411448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86469D27-F24E-E5FE-7D97-4A76000973D6}"/>
                </a:ext>
              </a:extLst>
            </p:cNvPr>
            <p:cNvGrpSpPr/>
            <p:nvPr/>
          </p:nvGrpSpPr>
          <p:grpSpPr>
            <a:xfrm>
              <a:off x="5310992" y="2972028"/>
              <a:ext cx="434720" cy="461271"/>
              <a:chOff x="7958574" y="4655092"/>
              <a:chExt cx="3330222" cy="1512712"/>
            </a:xfrm>
          </p:grpSpPr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42F23997-079E-0F76-4C3E-923E114D5989}"/>
                  </a:ext>
                </a:extLst>
              </p:cNvPr>
              <p:cNvSpPr/>
              <p:nvPr/>
            </p:nvSpPr>
            <p:spPr>
              <a:xfrm>
                <a:off x="7958574" y="4655092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4D2D890B-FD37-4BA5-738E-965BA07059A8}"/>
                  </a:ext>
                </a:extLst>
              </p:cNvPr>
              <p:cNvSpPr/>
              <p:nvPr/>
            </p:nvSpPr>
            <p:spPr>
              <a:xfrm flipV="1">
                <a:off x="9623685" y="5411448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58F4366C-4063-3D21-9F5F-DF5C6A64092A}"/>
                </a:ext>
              </a:extLst>
            </p:cNvPr>
            <p:cNvGrpSpPr/>
            <p:nvPr/>
          </p:nvGrpSpPr>
          <p:grpSpPr>
            <a:xfrm>
              <a:off x="5745712" y="2972028"/>
              <a:ext cx="434720" cy="461271"/>
              <a:chOff x="7958574" y="4655092"/>
              <a:chExt cx="3330222" cy="1512712"/>
            </a:xfrm>
          </p:grpSpPr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A4DD3811-9090-2287-945B-7E0E19E4534A}"/>
                  </a:ext>
                </a:extLst>
              </p:cNvPr>
              <p:cNvSpPr/>
              <p:nvPr/>
            </p:nvSpPr>
            <p:spPr>
              <a:xfrm>
                <a:off x="7958574" y="4655092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973AAC99-6FD2-B92E-A890-5455E7592D4E}"/>
                  </a:ext>
                </a:extLst>
              </p:cNvPr>
              <p:cNvSpPr/>
              <p:nvPr/>
            </p:nvSpPr>
            <p:spPr>
              <a:xfrm flipV="1">
                <a:off x="9623685" y="5411448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</p:grpSp>
      <p:sp>
        <p:nvSpPr>
          <p:cNvPr id="205" name="Rectangle 204">
            <a:extLst>
              <a:ext uri="{FF2B5EF4-FFF2-40B4-BE49-F238E27FC236}">
                <a16:creationId xmlns:a16="http://schemas.microsoft.com/office/drawing/2014/main" id="{29D6DC4F-CE71-F9F5-19D1-7CC145390B13}"/>
              </a:ext>
            </a:extLst>
          </p:cNvPr>
          <p:cNvSpPr/>
          <p:nvPr/>
        </p:nvSpPr>
        <p:spPr>
          <a:xfrm>
            <a:off x="7884545" y="3199870"/>
            <a:ext cx="407667" cy="1632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D64E7269-5A03-B3B2-9D81-E663036A6410}"/>
              </a:ext>
            </a:extLst>
          </p:cNvPr>
          <p:cNvCxnSpPr>
            <a:cxnSpLocks/>
          </p:cNvCxnSpPr>
          <p:nvPr/>
        </p:nvCxnSpPr>
        <p:spPr>
          <a:xfrm flipV="1">
            <a:off x="7504386" y="3451333"/>
            <a:ext cx="752655" cy="1183805"/>
          </a:xfrm>
          <a:prstGeom prst="straightConnector1">
            <a:avLst/>
          </a:prstGeom>
          <a:ln w="25400">
            <a:solidFill>
              <a:srgbClr val="900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Oval 210">
            <a:extLst>
              <a:ext uri="{FF2B5EF4-FFF2-40B4-BE49-F238E27FC236}">
                <a16:creationId xmlns:a16="http://schemas.microsoft.com/office/drawing/2014/main" id="{02323210-C62C-2037-9495-DD36A223B811}"/>
              </a:ext>
            </a:extLst>
          </p:cNvPr>
          <p:cNvSpPr>
            <a:spLocks noChangeAspect="1"/>
          </p:cNvSpPr>
          <p:nvPr/>
        </p:nvSpPr>
        <p:spPr>
          <a:xfrm>
            <a:off x="8261123" y="3343333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D62F28B0-9111-A42A-CA48-750231FA71A0}"/>
              </a:ext>
            </a:extLst>
          </p:cNvPr>
          <p:cNvSpPr>
            <a:spLocks noChangeAspect="1"/>
          </p:cNvSpPr>
          <p:nvPr/>
        </p:nvSpPr>
        <p:spPr>
          <a:xfrm>
            <a:off x="8896598" y="6040525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FED5B514-3E93-0602-77A3-921AFDD4E49A}"/>
              </a:ext>
            </a:extLst>
          </p:cNvPr>
          <p:cNvSpPr>
            <a:spLocks noChangeAspect="1"/>
          </p:cNvSpPr>
          <p:nvPr/>
        </p:nvSpPr>
        <p:spPr>
          <a:xfrm>
            <a:off x="8682077" y="5307722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3C9D76B4-889D-AA8B-B553-4F84A472AFCA}"/>
              </a:ext>
            </a:extLst>
          </p:cNvPr>
          <p:cNvSpPr>
            <a:spLocks noChangeAspect="1"/>
          </p:cNvSpPr>
          <p:nvPr/>
        </p:nvSpPr>
        <p:spPr>
          <a:xfrm>
            <a:off x="8523931" y="4286932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C8FA338D-4DA8-3C8D-52F4-AB8700267894}"/>
              </a:ext>
            </a:extLst>
          </p:cNvPr>
          <p:cNvSpPr>
            <a:spLocks noChangeAspect="1"/>
          </p:cNvSpPr>
          <p:nvPr/>
        </p:nvSpPr>
        <p:spPr>
          <a:xfrm>
            <a:off x="9280177" y="4284056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DC792A80-BC19-8E3C-912B-7E7BC6B20D46}"/>
              </a:ext>
            </a:extLst>
          </p:cNvPr>
          <p:cNvSpPr>
            <a:spLocks noChangeAspect="1"/>
          </p:cNvSpPr>
          <p:nvPr/>
        </p:nvSpPr>
        <p:spPr>
          <a:xfrm>
            <a:off x="9113399" y="5333599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A3A09052-06CE-8B49-2720-2128ACE1EF90}"/>
              </a:ext>
            </a:extLst>
          </p:cNvPr>
          <p:cNvSpPr>
            <a:spLocks noChangeAspect="1"/>
          </p:cNvSpPr>
          <p:nvPr/>
        </p:nvSpPr>
        <p:spPr>
          <a:xfrm>
            <a:off x="9533213" y="3338028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CC1CDDE7-5AA8-87DE-4486-21A2E6E5E5CA}"/>
              </a:ext>
            </a:extLst>
          </p:cNvPr>
          <p:cNvSpPr>
            <a:spLocks noChangeAspect="1"/>
          </p:cNvSpPr>
          <p:nvPr/>
        </p:nvSpPr>
        <p:spPr>
          <a:xfrm>
            <a:off x="9789126" y="4284053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C91DF5DE-99C2-ED86-5447-AA035CE217FB}"/>
              </a:ext>
            </a:extLst>
          </p:cNvPr>
          <p:cNvSpPr>
            <a:spLocks noChangeAspect="1"/>
          </p:cNvSpPr>
          <p:nvPr/>
        </p:nvSpPr>
        <p:spPr>
          <a:xfrm>
            <a:off x="9950152" y="5316341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3B2749F7-8BC6-C1F7-715A-427599C66200}"/>
              </a:ext>
            </a:extLst>
          </p:cNvPr>
          <p:cNvSpPr txBox="1"/>
          <p:nvPr/>
        </p:nvSpPr>
        <p:spPr>
          <a:xfrm rot="16200000">
            <a:off x="7022077" y="4730525"/>
            <a:ext cx="221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  <a:r>
              <a:rPr lang="en-NL" dirty="0"/>
              <a:t>xcitation probability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F7FA20D0-9651-A5A6-CD59-2387F26CDBCC}"/>
              </a:ext>
            </a:extLst>
          </p:cNvPr>
          <p:cNvSpPr txBox="1"/>
          <p:nvPr/>
        </p:nvSpPr>
        <p:spPr>
          <a:xfrm>
            <a:off x="3347803" y="3548589"/>
            <a:ext cx="465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1st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1AE6A302-EF2C-A9BF-8445-B8D061020E0C}"/>
              </a:ext>
            </a:extLst>
          </p:cNvPr>
          <p:cNvSpPr txBox="1"/>
          <p:nvPr/>
        </p:nvSpPr>
        <p:spPr>
          <a:xfrm>
            <a:off x="1865368" y="3549337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2nd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CA7A0E34-2E57-E9CA-4465-9A47055C77F2}"/>
              </a:ext>
            </a:extLst>
          </p:cNvPr>
          <p:cNvSpPr txBox="1"/>
          <p:nvPr/>
        </p:nvSpPr>
        <p:spPr>
          <a:xfrm>
            <a:off x="3437566" y="4923282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2nd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1BB62EF4-A972-FC0D-ACA2-776520D19B18}"/>
              </a:ext>
            </a:extLst>
          </p:cNvPr>
          <p:cNvSpPr txBox="1"/>
          <p:nvPr/>
        </p:nvSpPr>
        <p:spPr>
          <a:xfrm>
            <a:off x="8790077" y="2701462"/>
            <a:ext cx="245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Ramsey fringe recording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9DF6C-FC7B-4AA5-156B-0C788C0C1604}"/>
              </a:ext>
            </a:extLst>
          </p:cNvPr>
          <p:cNvSpPr txBox="1"/>
          <p:nvPr/>
        </p:nvSpPr>
        <p:spPr>
          <a:xfrm>
            <a:off x="8324809" y="6358131"/>
            <a:ext cx="3445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t = N</a:t>
            </a:r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T                                 + </a:t>
            </a:r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t  →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79F1CC-10CB-C158-4F31-73586DF4606B}"/>
              </a:ext>
            </a:extLst>
          </p:cNvPr>
          <p:cNvSpPr txBox="1"/>
          <p:nvPr/>
        </p:nvSpPr>
        <p:spPr>
          <a:xfrm>
            <a:off x="8448381" y="1903676"/>
            <a:ext cx="3182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Signal ~ 1+ cos (2</a:t>
            </a:r>
            <a:r>
              <a:rPr lang="en-NL" dirty="0">
                <a:latin typeface="Symbol" pitchFamily="2" charset="2"/>
              </a:rPr>
              <a:t>p</a:t>
            </a:r>
            <a:r>
              <a:rPr lang="en-NL" dirty="0"/>
              <a:t> f</a:t>
            </a:r>
            <a:r>
              <a:rPr lang="en-NL" baseline="-25000" dirty="0"/>
              <a:t>trans</a:t>
            </a:r>
            <a:r>
              <a:rPr lang="en-NL" dirty="0"/>
              <a:t> </a:t>
            </a:r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t + </a:t>
            </a:r>
            <a:r>
              <a:rPr lang="en-NL" dirty="0">
                <a:latin typeface="Symbol" pitchFamily="2" charset="2"/>
              </a:rPr>
              <a:t>Df</a:t>
            </a:r>
            <a:r>
              <a:rPr lang="en-N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0220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3182264C-D494-87DB-1D08-5238B4067EEA}"/>
              </a:ext>
            </a:extLst>
          </p:cNvPr>
          <p:cNvCxnSpPr>
            <a:cxnSpLocks/>
          </p:cNvCxnSpPr>
          <p:nvPr/>
        </p:nvCxnSpPr>
        <p:spPr>
          <a:xfrm>
            <a:off x="3388965" y="4676682"/>
            <a:ext cx="0" cy="888001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45389" y="-66677"/>
            <a:ext cx="10515600" cy="995915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Ramsey-comb spectroscopy – the principle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89389" y="6449060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14</a:t>
            </a:fld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AC9FDF6-BCF7-BB9A-2FAB-3558D9E5B042}"/>
              </a:ext>
            </a:extLst>
          </p:cNvPr>
          <p:cNvGrpSpPr/>
          <p:nvPr/>
        </p:nvGrpSpPr>
        <p:grpSpPr>
          <a:xfrm>
            <a:off x="3930185" y="1213975"/>
            <a:ext cx="1050590" cy="1050590"/>
            <a:chOff x="3310761" y="1136485"/>
            <a:chExt cx="1050590" cy="105059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C7B090F-1FF0-BF2B-EDDE-9C3683DC7D94}"/>
                </a:ext>
              </a:extLst>
            </p:cNvPr>
            <p:cNvSpPr/>
            <p:nvPr/>
          </p:nvSpPr>
          <p:spPr>
            <a:xfrm>
              <a:off x="3310761" y="1136485"/>
              <a:ext cx="1050590" cy="105059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F3F3F77-CBE7-48DB-2F57-304EC425C5A4}"/>
                </a:ext>
              </a:extLst>
            </p:cNvPr>
            <p:cNvGrpSpPr/>
            <p:nvPr/>
          </p:nvGrpSpPr>
          <p:grpSpPr>
            <a:xfrm>
              <a:off x="3465301" y="1255870"/>
              <a:ext cx="866070" cy="781840"/>
              <a:chOff x="4715165" y="2056942"/>
              <a:chExt cx="866070" cy="78184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7EAA01E-AA16-031C-8A17-96398F853A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5165" y="2666758"/>
                <a:ext cx="374754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B1DE1CE-A793-EAF0-C5EE-B3747A543E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5165" y="2258247"/>
                <a:ext cx="374754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F46B6C6-9779-B2D1-7AF0-97C2CC5F8A6A}"/>
                  </a:ext>
                </a:extLst>
              </p:cNvPr>
              <p:cNvSpPr txBox="1"/>
              <p:nvPr/>
            </p:nvSpPr>
            <p:spPr>
              <a:xfrm>
                <a:off x="5059938" y="2469450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|g&gt;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4D86C92-9652-53E3-2542-B4EA486C4119}"/>
                  </a:ext>
                </a:extLst>
              </p:cNvPr>
              <p:cNvSpPr txBox="1"/>
              <p:nvPr/>
            </p:nvSpPr>
            <p:spPr>
              <a:xfrm>
                <a:off x="5059938" y="2056942"/>
                <a:ext cx="5212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|e&gt;</a:t>
                </a: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DECD414-4139-8E83-16C4-B63BB4EB9739}"/>
                </a:ext>
              </a:extLst>
            </p:cNvPr>
            <p:cNvSpPr/>
            <p:nvPr/>
          </p:nvSpPr>
          <p:spPr>
            <a:xfrm>
              <a:off x="3550105" y="1750462"/>
              <a:ext cx="205431" cy="20543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64" name="Picture 4" descr="Wave_transp_www">
            <a:extLst>
              <a:ext uri="{FF2B5EF4-FFF2-40B4-BE49-F238E27FC236}">
                <a16:creationId xmlns:a16="http://schemas.microsoft.com/office/drawing/2014/main" id="{14B424A5-FA50-729E-1001-7A9695B1C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" y="1378173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 descr="Wave_transp_www">
            <a:extLst>
              <a:ext uri="{FF2B5EF4-FFF2-40B4-BE49-F238E27FC236}">
                <a16:creationId xmlns:a16="http://schemas.microsoft.com/office/drawing/2014/main" id="{7EFA1CA4-B911-72B3-2DC0-B21719E6C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23" y="1367995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ight Arrow 68">
            <a:extLst>
              <a:ext uri="{FF2B5EF4-FFF2-40B4-BE49-F238E27FC236}">
                <a16:creationId xmlns:a16="http://schemas.microsoft.com/office/drawing/2014/main" id="{D3B0DC20-0ABC-44C5-8C96-4CB73BEAEB8B}"/>
              </a:ext>
            </a:extLst>
          </p:cNvPr>
          <p:cNvSpPr/>
          <p:nvPr/>
        </p:nvSpPr>
        <p:spPr>
          <a:xfrm>
            <a:off x="2555149" y="1562439"/>
            <a:ext cx="259785" cy="2112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DE7AFB18-2428-BC7A-A793-56DB61F72395}"/>
              </a:ext>
            </a:extLst>
          </p:cNvPr>
          <p:cNvGrpSpPr/>
          <p:nvPr/>
        </p:nvGrpSpPr>
        <p:grpSpPr>
          <a:xfrm>
            <a:off x="3284293" y="4103245"/>
            <a:ext cx="4318260" cy="1050590"/>
            <a:chOff x="3369714" y="4103245"/>
            <a:chExt cx="4318260" cy="1050590"/>
          </a:xfrm>
        </p:grpSpPr>
        <p:pic>
          <p:nvPicPr>
            <p:cNvPr id="71" name="Picture 4" descr="Wave_transp_www">
              <a:extLst>
                <a:ext uri="{FF2B5EF4-FFF2-40B4-BE49-F238E27FC236}">
                  <a16:creationId xmlns:a16="http://schemas.microsoft.com/office/drawing/2014/main" id="{4D7D0794-25E4-3BC2-8E70-5D9BF72B0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9714" y="4384587"/>
              <a:ext cx="650398" cy="603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6632A55-781C-2853-EBEE-2DEC915EB45F}"/>
                </a:ext>
              </a:extLst>
            </p:cNvPr>
            <p:cNvSpPr/>
            <p:nvPr/>
          </p:nvSpPr>
          <p:spPr>
            <a:xfrm>
              <a:off x="4017864" y="4103245"/>
              <a:ext cx="1050590" cy="105059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5B1685C-E7B2-D488-2024-6589C095F725}"/>
                </a:ext>
              </a:extLst>
            </p:cNvPr>
            <p:cNvGrpSpPr/>
            <p:nvPr/>
          </p:nvGrpSpPr>
          <p:grpSpPr>
            <a:xfrm>
              <a:off x="4172404" y="4222630"/>
              <a:ext cx="866070" cy="781840"/>
              <a:chOff x="4715165" y="2056942"/>
              <a:chExt cx="866070" cy="781840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F449466-7018-A84E-026C-F8052951EC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5165" y="2666758"/>
                <a:ext cx="374754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6E94F86A-EACB-E4B7-6903-211C9F6092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5165" y="2258247"/>
                <a:ext cx="374754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85BCB0F-68D5-3209-AE77-AAF5CC99E2F1}"/>
                  </a:ext>
                </a:extLst>
              </p:cNvPr>
              <p:cNvSpPr txBox="1"/>
              <p:nvPr/>
            </p:nvSpPr>
            <p:spPr>
              <a:xfrm>
                <a:off x="5059938" y="2469450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|g&gt;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1575FFF-673A-D64B-4398-0C22712F20B0}"/>
                  </a:ext>
                </a:extLst>
              </p:cNvPr>
              <p:cNvSpPr txBox="1"/>
              <p:nvPr/>
            </p:nvSpPr>
            <p:spPr>
              <a:xfrm>
                <a:off x="5059938" y="2056942"/>
                <a:ext cx="5212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|e&gt;</a:t>
                </a:r>
              </a:p>
            </p:txBody>
          </p:sp>
        </p:grp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B8CE74C-66FD-9E45-0FE2-C141A4E43E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0236" y="4375528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251C204-9E4E-079F-F754-F2F3A9D97B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6382" y="4778185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5A175EA-CBD3-5E66-9163-1B426674AD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2636" y="4373924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BC218F48-C847-06CE-BAC5-C8CCBCCC9A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52656" y="4473947"/>
              <a:ext cx="73543" cy="295663"/>
            </a:xfrm>
            <a:prstGeom prst="straightConnector1">
              <a:avLst/>
            </a:prstGeom>
            <a:ln w="28575">
              <a:solidFill>
                <a:srgbClr val="FF7A5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78B09CAE-4067-532F-7422-BC0CA7853923}"/>
                </a:ext>
              </a:extLst>
            </p:cNvPr>
            <p:cNvGrpSpPr/>
            <p:nvPr/>
          </p:nvGrpSpPr>
          <p:grpSpPr>
            <a:xfrm>
              <a:off x="5077053" y="4572754"/>
              <a:ext cx="1304160" cy="205431"/>
              <a:chOff x="4876272" y="2972028"/>
              <a:chExt cx="1304160" cy="461271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2CF15FC-BC10-6E8A-8261-228F1E9AA8BA}"/>
                  </a:ext>
                </a:extLst>
              </p:cNvPr>
              <p:cNvGrpSpPr/>
              <p:nvPr/>
            </p:nvGrpSpPr>
            <p:grpSpPr>
              <a:xfrm>
                <a:off x="4876272" y="2972028"/>
                <a:ext cx="434720" cy="461271"/>
                <a:chOff x="7958574" y="4655092"/>
                <a:chExt cx="3330222" cy="1512712"/>
              </a:xfrm>
            </p:grpSpPr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6EA44C84-E200-94D0-7E95-6D20FAA48ABB}"/>
                    </a:ext>
                  </a:extLst>
                </p:cNvPr>
                <p:cNvSpPr/>
                <p:nvPr/>
              </p:nvSpPr>
              <p:spPr>
                <a:xfrm>
                  <a:off x="7958574" y="4655092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0DBCC9C5-5A57-2AF1-D8C4-6078697B9D4D}"/>
                    </a:ext>
                  </a:extLst>
                </p:cNvPr>
                <p:cNvSpPr/>
                <p:nvPr/>
              </p:nvSpPr>
              <p:spPr>
                <a:xfrm flipV="1">
                  <a:off x="9623685" y="5411448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C6124A1E-5AF1-E3E6-A379-EEA4D65BD906}"/>
                  </a:ext>
                </a:extLst>
              </p:cNvPr>
              <p:cNvGrpSpPr/>
              <p:nvPr/>
            </p:nvGrpSpPr>
            <p:grpSpPr>
              <a:xfrm>
                <a:off x="5310992" y="2972028"/>
                <a:ext cx="434720" cy="461271"/>
                <a:chOff x="7958574" y="4655092"/>
                <a:chExt cx="3330222" cy="1512712"/>
              </a:xfrm>
            </p:grpSpPr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7C02B1E9-0DF0-C0C9-4BA7-2EAF33630E05}"/>
                    </a:ext>
                  </a:extLst>
                </p:cNvPr>
                <p:cNvSpPr/>
                <p:nvPr/>
              </p:nvSpPr>
              <p:spPr>
                <a:xfrm>
                  <a:off x="7958574" y="4655092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AA1212FC-32FF-3D3E-674A-2DE39C335996}"/>
                    </a:ext>
                  </a:extLst>
                </p:cNvPr>
                <p:cNvSpPr/>
                <p:nvPr/>
              </p:nvSpPr>
              <p:spPr>
                <a:xfrm flipV="1">
                  <a:off x="9623685" y="5411448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DB446DA2-2E89-4D57-935C-7E4C7FC660C0}"/>
                  </a:ext>
                </a:extLst>
              </p:cNvPr>
              <p:cNvGrpSpPr/>
              <p:nvPr/>
            </p:nvGrpSpPr>
            <p:grpSpPr>
              <a:xfrm>
                <a:off x="5745712" y="2972028"/>
                <a:ext cx="434720" cy="461271"/>
                <a:chOff x="7958574" y="4655092"/>
                <a:chExt cx="3330222" cy="1512712"/>
              </a:xfrm>
            </p:grpSpPr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6D36B84C-A5B7-00A3-5802-DC57256BD15C}"/>
                    </a:ext>
                  </a:extLst>
                </p:cNvPr>
                <p:cNvSpPr/>
                <p:nvPr/>
              </p:nvSpPr>
              <p:spPr>
                <a:xfrm>
                  <a:off x="7958574" y="4655092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751BE802-E334-29F5-3E27-EC2CA85A4B19}"/>
                    </a:ext>
                  </a:extLst>
                </p:cNvPr>
                <p:cNvSpPr/>
                <p:nvPr/>
              </p:nvSpPr>
              <p:spPr>
                <a:xfrm flipV="1">
                  <a:off x="9623685" y="5411448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71EBC57-F70D-F6B4-E8C6-C51175BC3421}"/>
                </a:ext>
              </a:extLst>
            </p:cNvPr>
            <p:cNvGrpSpPr/>
            <p:nvPr/>
          </p:nvGrpSpPr>
          <p:grpSpPr>
            <a:xfrm>
              <a:off x="5077053" y="4668929"/>
              <a:ext cx="1304160" cy="205431"/>
              <a:chOff x="4876272" y="2972028"/>
              <a:chExt cx="1304160" cy="461271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0DCC8CB1-8AA0-A6CD-ABC7-5CD547F52CD6}"/>
                  </a:ext>
                </a:extLst>
              </p:cNvPr>
              <p:cNvGrpSpPr/>
              <p:nvPr/>
            </p:nvGrpSpPr>
            <p:grpSpPr>
              <a:xfrm>
                <a:off x="4876272" y="2972028"/>
                <a:ext cx="434720" cy="461271"/>
                <a:chOff x="7958574" y="4655092"/>
                <a:chExt cx="3330222" cy="1512712"/>
              </a:xfrm>
            </p:grpSpPr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F4312926-8C63-5851-BB35-D1FF65D796A1}"/>
                    </a:ext>
                  </a:extLst>
                </p:cNvPr>
                <p:cNvSpPr/>
                <p:nvPr/>
              </p:nvSpPr>
              <p:spPr>
                <a:xfrm>
                  <a:off x="7958574" y="4655092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D3F9C53D-3B27-10E5-F520-0827003AC26E}"/>
                    </a:ext>
                  </a:extLst>
                </p:cNvPr>
                <p:cNvSpPr/>
                <p:nvPr/>
              </p:nvSpPr>
              <p:spPr>
                <a:xfrm flipV="1">
                  <a:off x="9623685" y="5411448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038451F6-5A2A-0DE8-4070-6DE799C548D5}"/>
                  </a:ext>
                </a:extLst>
              </p:cNvPr>
              <p:cNvGrpSpPr/>
              <p:nvPr/>
            </p:nvGrpSpPr>
            <p:grpSpPr>
              <a:xfrm>
                <a:off x="5310992" y="2972028"/>
                <a:ext cx="434720" cy="461271"/>
                <a:chOff x="7958574" y="4655092"/>
                <a:chExt cx="3330222" cy="1512712"/>
              </a:xfrm>
            </p:grpSpPr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071BA51B-C114-8E89-4894-817D569AA3DF}"/>
                    </a:ext>
                  </a:extLst>
                </p:cNvPr>
                <p:cNvSpPr/>
                <p:nvPr/>
              </p:nvSpPr>
              <p:spPr>
                <a:xfrm>
                  <a:off x="7958574" y="4655092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0B45F304-4DF8-EF89-95C7-5EBAF58256A7}"/>
                    </a:ext>
                  </a:extLst>
                </p:cNvPr>
                <p:cNvSpPr/>
                <p:nvPr/>
              </p:nvSpPr>
              <p:spPr>
                <a:xfrm flipV="1">
                  <a:off x="9623685" y="5411448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19BF5966-A28E-4B79-DCFD-FB11258D8B7F}"/>
                  </a:ext>
                </a:extLst>
              </p:cNvPr>
              <p:cNvGrpSpPr/>
              <p:nvPr/>
            </p:nvGrpSpPr>
            <p:grpSpPr>
              <a:xfrm>
                <a:off x="5745712" y="2972028"/>
                <a:ext cx="434720" cy="461271"/>
                <a:chOff x="7958574" y="4655092"/>
                <a:chExt cx="3330222" cy="1512712"/>
              </a:xfrm>
            </p:grpSpPr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582FEBA5-FD40-4BE6-4CB2-61669C6E66D5}"/>
                    </a:ext>
                  </a:extLst>
                </p:cNvPr>
                <p:cNvSpPr/>
                <p:nvPr/>
              </p:nvSpPr>
              <p:spPr>
                <a:xfrm>
                  <a:off x="7958574" y="4655092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15C1A5F5-1FE2-ECF5-BC43-B81250E3DB79}"/>
                    </a:ext>
                  </a:extLst>
                </p:cNvPr>
                <p:cNvSpPr/>
                <p:nvPr/>
              </p:nvSpPr>
              <p:spPr>
                <a:xfrm flipV="1">
                  <a:off x="9623685" y="5411448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6BDBC0B2-7425-E240-95D2-260033FB9E04}"/>
                </a:ext>
              </a:extLst>
            </p:cNvPr>
            <p:cNvSpPr txBox="1"/>
            <p:nvPr/>
          </p:nvSpPr>
          <p:spPr>
            <a:xfrm>
              <a:off x="6448532" y="4563920"/>
              <a:ext cx="1239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} (4A)</a:t>
              </a:r>
              <a:r>
                <a:rPr lang="en-NL" baseline="30000" dirty="0"/>
                <a:t>2</a:t>
              </a:r>
              <a:r>
                <a:rPr lang="en-NL" dirty="0"/>
                <a:t> = 4p</a:t>
              </a:r>
            </a:p>
          </p:txBody>
        </p:sp>
      </p:grp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3B6301AC-A3BC-536F-0758-41288FF10988}"/>
              </a:ext>
            </a:extLst>
          </p:cNvPr>
          <p:cNvCxnSpPr>
            <a:cxnSpLocks/>
          </p:cNvCxnSpPr>
          <p:nvPr/>
        </p:nvCxnSpPr>
        <p:spPr>
          <a:xfrm>
            <a:off x="3462703" y="5265585"/>
            <a:ext cx="0" cy="75743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2394CB68-6F87-56CA-15D2-3A02A940C5BA}"/>
              </a:ext>
            </a:extLst>
          </p:cNvPr>
          <p:cNvGrpSpPr/>
          <p:nvPr/>
        </p:nvGrpSpPr>
        <p:grpSpPr>
          <a:xfrm>
            <a:off x="3284293" y="5564683"/>
            <a:ext cx="3873951" cy="1050590"/>
            <a:chOff x="3425859" y="5564683"/>
            <a:chExt cx="3873951" cy="1050590"/>
          </a:xfrm>
        </p:grpSpPr>
        <p:pic>
          <p:nvPicPr>
            <p:cNvPr id="117" name="Picture 4" descr="Wave_transp_www">
              <a:extLst>
                <a:ext uri="{FF2B5EF4-FFF2-40B4-BE49-F238E27FC236}">
                  <a16:creationId xmlns:a16="http://schemas.microsoft.com/office/drawing/2014/main" id="{E001D489-CFA4-EF1A-7E13-03B0FA2FF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5859" y="5846025"/>
              <a:ext cx="650398" cy="603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93E6D43A-3A0C-410D-F6C7-2F80911D6288}"/>
                </a:ext>
              </a:extLst>
            </p:cNvPr>
            <p:cNvSpPr/>
            <p:nvPr/>
          </p:nvSpPr>
          <p:spPr>
            <a:xfrm>
              <a:off x="4016259" y="5564683"/>
              <a:ext cx="1050590" cy="105059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FEDCD9D-8BA9-4E13-CC9C-BF9DD8C22E25}"/>
                </a:ext>
              </a:extLst>
            </p:cNvPr>
            <p:cNvGrpSpPr/>
            <p:nvPr/>
          </p:nvGrpSpPr>
          <p:grpSpPr>
            <a:xfrm>
              <a:off x="4170799" y="5684068"/>
              <a:ext cx="866070" cy="781840"/>
              <a:chOff x="4715165" y="2056942"/>
              <a:chExt cx="866070" cy="781840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555A4311-D57F-739E-CD49-9D6C1D8F05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5165" y="2666758"/>
                <a:ext cx="374754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88ACA416-0E6A-8FF7-643F-C88592F173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5165" y="2258247"/>
                <a:ext cx="374754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68BF8422-40F2-F39A-38A0-2F0182AAA3DF}"/>
                  </a:ext>
                </a:extLst>
              </p:cNvPr>
              <p:cNvSpPr txBox="1"/>
              <p:nvPr/>
            </p:nvSpPr>
            <p:spPr>
              <a:xfrm>
                <a:off x="5059938" y="2469450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|g&gt;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10DD1052-F49C-B5AF-C13F-3D0010194110}"/>
                  </a:ext>
                </a:extLst>
              </p:cNvPr>
              <p:cNvSpPr txBox="1"/>
              <p:nvPr/>
            </p:nvSpPr>
            <p:spPr>
              <a:xfrm>
                <a:off x="5059938" y="2056942"/>
                <a:ext cx="5212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|e&gt;</a:t>
                </a:r>
              </a:p>
            </p:txBody>
          </p:sp>
        </p:grp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914C909A-D194-2A6B-CA6B-AF85B6E44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8631" y="5836966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5A50F7F-952A-67A5-9630-B693FD84D7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4777" y="6239623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C17641E0-7A75-551B-5D0F-E5166A16DA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1031" y="5835362"/>
              <a:ext cx="108000" cy="108000"/>
            </a:xfrm>
            <a:prstGeom prst="ellipse">
              <a:avLst/>
            </a:prstGeom>
            <a:solidFill>
              <a:srgbClr val="056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D8BBD367-4578-E0C5-47A9-8AE2039A3D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1803" y="5935385"/>
              <a:ext cx="83408" cy="297698"/>
            </a:xfrm>
            <a:prstGeom prst="straightConnector1">
              <a:avLst/>
            </a:prstGeom>
            <a:ln w="28575">
              <a:solidFill>
                <a:srgbClr val="FF7A5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FB65CA2E-E5D8-F462-2FE3-1A9E67ED3927}"/>
                </a:ext>
              </a:extLst>
            </p:cNvPr>
            <p:cNvGrpSpPr/>
            <p:nvPr/>
          </p:nvGrpSpPr>
          <p:grpSpPr>
            <a:xfrm>
              <a:off x="5075448" y="6034192"/>
              <a:ext cx="1304160" cy="205431"/>
              <a:chOff x="4876272" y="2972028"/>
              <a:chExt cx="1304160" cy="461271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58D80923-198C-6EAC-6485-2898327CE645}"/>
                  </a:ext>
                </a:extLst>
              </p:cNvPr>
              <p:cNvGrpSpPr/>
              <p:nvPr/>
            </p:nvGrpSpPr>
            <p:grpSpPr>
              <a:xfrm>
                <a:off x="4876272" y="2972028"/>
                <a:ext cx="434720" cy="461271"/>
                <a:chOff x="7958574" y="4655092"/>
                <a:chExt cx="3330222" cy="1512712"/>
              </a:xfrm>
            </p:grpSpPr>
            <p:sp>
              <p:nvSpPr>
                <p:cNvPr id="136" name="Freeform 135">
                  <a:extLst>
                    <a:ext uri="{FF2B5EF4-FFF2-40B4-BE49-F238E27FC236}">
                      <a16:creationId xmlns:a16="http://schemas.microsoft.com/office/drawing/2014/main" id="{82EAABA3-1CFF-5421-3CC0-1FA56986F086}"/>
                    </a:ext>
                  </a:extLst>
                </p:cNvPr>
                <p:cNvSpPr/>
                <p:nvPr/>
              </p:nvSpPr>
              <p:spPr>
                <a:xfrm>
                  <a:off x="7958574" y="4655092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37" name="Freeform 136">
                  <a:extLst>
                    <a:ext uri="{FF2B5EF4-FFF2-40B4-BE49-F238E27FC236}">
                      <a16:creationId xmlns:a16="http://schemas.microsoft.com/office/drawing/2014/main" id="{A8F308C3-7261-3C7F-CA81-E3B23D344452}"/>
                    </a:ext>
                  </a:extLst>
                </p:cNvPr>
                <p:cNvSpPr/>
                <p:nvPr/>
              </p:nvSpPr>
              <p:spPr>
                <a:xfrm flipV="1">
                  <a:off x="9623685" y="5411448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30299A5C-4DE2-0015-E36F-35279925048F}"/>
                  </a:ext>
                </a:extLst>
              </p:cNvPr>
              <p:cNvGrpSpPr/>
              <p:nvPr/>
            </p:nvGrpSpPr>
            <p:grpSpPr>
              <a:xfrm>
                <a:off x="5310992" y="2972028"/>
                <a:ext cx="434720" cy="461271"/>
                <a:chOff x="7958574" y="4655092"/>
                <a:chExt cx="3330222" cy="1512712"/>
              </a:xfrm>
            </p:grpSpPr>
            <p:sp>
              <p:nvSpPr>
                <p:cNvPr id="134" name="Freeform 133">
                  <a:extLst>
                    <a:ext uri="{FF2B5EF4-FFF2-40B4-BE49-F238E27FC236}">
                      <a16:creationId xmlns:a16="http://schemas.microsoft.com/office/drawing/2014/main" id="{7EA10E02-4CEE-E8C4-BB12-C253F78B4AAC}"/>
                    </a:ext>
                  </a:extLst>
                </p:cNvPr>
                <p:cNvSpPr/>
                <p:nvPr/>
              </p:nvSpPr>
              <p:spPr>
                <a:xfrm>
                  <a:off x="7958574" y="4655092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BFECDBC4-95B8-AA1B-B071-1A52ADC38949}"/>
                    </a:ext>
                  </a:extLst>
                </p:cNvPr>
                <p:cNvSpPr/>
                <p:nvPr/>
              </p:nvSpPr>
              <p:spPr>
                <a:xfrm flipV="1">
                  <a:off x="9623685" y="5411448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7B363EA-AB5D-4999-7ECE-DA6921FD4A0D}"/>
                  </a:ext>
                </a:extLst>
              </p:cNvPr>
              <p:cNvGrpSpPr/>
              <p:nvPr/>
            </p:nvGrpSpPr>
            <p:grpSpPr>
              <a:xfrm>
                <a:off x="5745712" y="2972028"/>
                <a:ext cx="434720" cy="461271"/>
                <a:chOff x="7958574" y="4655092"/>
                <a:chExt cx="3330222" cy="1512712"/>
              </a:xfrm>
            </p:grpSpPr>
            <p:sp>
              <p:nvSpPr>
                <p:cNvPr id="132" name="Freeform 131">
                  <a:extLst>
                    <a:ext uri="{FF2B5EF4-FFF2-40B4-BE49-F238E27FC236}">
                      <a16:creationId xmlns:a16="http://schemas.microsoft.com/office/drawing/2014/main" id="{997C29BA-FAA6-0DA7-53A6-F09E0004581E}"/>
                    </a:ext>
                  </a:extLst>
                </p:cNvPr>
                <p:cNvSpPr/>
                <p:nvPr/>
              </p:nvSpPr>
              <p:spPr>
                <a:xfrm>
                  <a:off x="7958574" y="4655092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33" name="Freeform 132">
                  <a:extLst>
                    <a:ext uri="{FF2B5EF4-FFF2-40B4-BE49-F238E27FC236}">
                      <a16:creationId xmlns:a16="http://schemas.microsoft.com/office/drawing/2014/main" id="{ADC5825B-B0B0-F1AA-5BE5-EE7CD91B1DD9}"/>
                    </a:ext>
                  </a:extLst>
                </p:cNvPr>
                <p:cNvSpPr/>
                <p:nvPr/>
              </p:nvSpPr>
              <p:spPr>
                <a:xfrm flipV="1">
                  <a:off x="9623685" y="5411448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B794CF4-3AAD-3E04-5604-2A40F9BB5A00}"/>
                </a:ext>
              </a:extLst>
            </p:cNvPr>
            <p:cNvGrpSpPr/>
            <p:nvPr/>
          </p:nvGrpSpPr>
          <p:grpSpPr>
            <a:xfrm flipV="1">
              <a:off x="5075448" y="6034114"/>
              <a:ext cx="1304160" cy="205431"/>
              <a:chOff x="4876272" y="2972028"/>
              <a:chExt cx="1304160" cy="461271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8635CB85-EF0B-CC78-9416-442DD23908EB}"/>
                  </a:ext>
                </a:extLst>
              </p:cNvPr>
              <p:cNvGrpSpPr/>
              <p:nvPr/>
            </p:nvGrpSpPr>
            <p:grpSpPr>
              <a:xfrm>
                <a:off x="4876272" y="2972028"/>
                <a:ext cx="434720" cy="461271"/>
                <a:chOff x="7958574" y="4655092"/>
                <a:chExt cx="3330222" cy="1512712"/>
              </a:xfrm>
            </p:grpSpPr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7D406E8D-C7DC-DF03-0D36-175A4075329F}"/>
                    </a:ext>
                  </a:extLst>
                </p:cNvPr>
                <p:cNvSpPr/>
                <p:nvPr/>
              </p:nvSpPr>
              <p:spPr>
                <a:xfrm>
                  <a:off x="7958574" y="4655092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44C6C572-8B78-2FE9-87D2-C566CA7C36A9}"/>
                    </a:ext>
                  </a:extLst>
                </p:cNvPr>
                <p:cNvSpPr/>
                <p:nvPr/>
              </p:nvSpPr>
              <p:spPr>
                <a:xfrm flipV="1">
                  <a:off x="9623685" y="5411448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2815EFA7-42EC-8762-55E6-A6B71F7D7F27}"/>
                  </a:ext>
                </a:extLst>
              </p:cNvPr>
              <p:cNvGrpSpPr/>
              <p:nvPr/>
            </p:nvGrpSpPr>
            <p:grpSpPr>
              <a:xfrm>
                <a:off x="5310992" y="2972028"/>
                <a:ext cx="434720" cy="461271"/>
                <a:chOff x="7958574" y="4655092"/>
                <a:chExt cx="3330222" cy="1512712"/>
              </a:xfrm>
            </p:grpSpPr>
            <p:sp>
              <p:nvSpPr>
                <p:cNvPr id="144" name="Freeform 143">
                  <a:extLst>
                    <a:ext uri="{FF2B5EF4-FFF2-40B4-BE49-F238E27FC236}">
                      <a16:creationId xmlns:a16="http://schemas.microsoft.com/office/drawing/2014/main" id="{0A82FB1C-0248-07BB-B205-2F8547604B36}"/>
                    </a:ext>
                  </a:extLst>
                </p:cNvPr>
                <p:cNvSpPr/>
                <p:nvPr/>
              </p:nvSpPr>
              <p:spPr>
                <a:xfrm>
                  <a:off x="7958574" y="4655092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6A32249A-60D1-948C-7FF1-11A067EA8720}"/>
                    </a:ext>
                  </a:extLst>
                </p:cNvPr>
                <p:cNvSpPr/>
                <p:nvPr/>
              </p:nvSpPr>
              <p:spPr>
                <a:xfrm flipV="1">
                  <a:off x="9623685" y="5411448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31EE0947-D5B3-E9E3-6B22-01C6DE61AC46}"/>
                  </a:ext>
                </a:extLst>
              </p:cNvPr>
              <p:cNvGrpSpPr/>
              <p:nvPr/>
            </p:nvGrpSpPr>
            <p:grpSpPr>
              <a:xfrm>
                <a:off x="5745712" y="2972028"/>
                <a:ext cx="434720" cy="461271"/>
                <a:chOff x="7958574" y="4655092"/>
                <a:chExt cx="3330222" cy="1512712"/>
              </a:xfrm>
            </p:grpSpPr>
            <p:sp>
              <p:nvSpPr>
                <p:cNvPr id="142" name="Freeform 141">
                  <a:extLst>
                    <a:ext uri="{FF2B5EF4-FFF2-40B4-BE49-F238E27FC236}">
                      <a16:creationId xmlns:a16="http://schemas.microsoft.com/office/drawing/2014/main" id="{75C2F499-E005-0797-0802-48DDA5EB6BCB}"/>
                    </a:ext>
                  </a:extLst>
                </p:cNvPr>
                <p:cNvSpPr/>
                <p:nvPr/>
              </p:nvSpPr>
              <p:spPr>
                <a:xfrm>
                  <a:off x="7958574" y="4655092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43" name="Freeform 142">
                  <a:extLst>
                    <a:ext uri="{FF2B5EF4-FFF2-40B4-BE49-F238E27FC236}">
                      <a16:creationId xmlns:a16="http://schemas.microsoft.com/office/drawing/2014/main" id="{F6796F70-99DC-539C-8219-22643FFF7DCB}"/>
                    </a:ext>
                  </a:extLst>
                </p:cNvPr>
                <p:cNvSpPr/>
                <p:nvPr/>
              </p:nvSpPr>
              <p:spPr>
                <a:xfrm flipV="1">
                  <a:off x="9623685" y="5411448"/>
                  <a:ext cx="1665111" cy="756356"/>
                </a:xfrm>
                <a:custGeom>
                  <a:avLst/>
                  <a:gdLst>
                    <a:gd name="connsiteX0" fmla="*/ 0 w 1665111"/>
                    <a:gd name="connsiteY0" fmla="*/ 750712 h 756356"/>
                    <a:gd name="connsiteX1" fmla="*/ 829733 w 1665111"/>
                    <a:gd name="connsiteY1" fmla="*/ 1 h 756356"/>
                    <a:gd name="connsiteX2" fmla="*/ 1665111 w 1665111"/>
                    <a:gd name="connsiteY2" fmla="*/ 756356 h 75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111" h="756356">
                      <a:moveTo>
                        <a:pt x="0" y="750712"/>
                      </a:moveTo>
                      <a:cubicBezTo>
                        <a:pt x="276107" y="374886"/>
                        <a:pt x="552215" y="-940"/>
                        <a:pt x="829733" y="1"/>
                      </a:cubicBezTo>
                      <a:cubicBezTo>
                        <a:pt x="1107251" y="942"/>
                        <a:pt x="1386181" y="378649"/>
                        <a:pt x="1665111" y="756356"/>
                      </a:cubicBezTo>
                    </a:path>
                  </a:pathLst>
                </a:custGeom>
                <a:noFill/>
                <a:ln w="25400"/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</p:grp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BAFBFD2C-C8E9-F5DD-C64F-0D50D2D1D4F8}"/>
                </a:ext>
              </a:extLst>
            </p:cNvPr>
            <p:cNvSpPr txBox="1"/>
            <p:nvPr/>
          </p:nvSpPr>
          <p:spPr>
            <a:xfrm>
              <a:off x="6387381" y="5965553"/>
              <a:ext cx="912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} A</a:t>
              </a:r>
              <a:r>
                <a:rPr lang="en-NL" baseline="30000" dirty="0"/>
                <a:t>2</a:t>
              </a:r>
              <a:r>
                <a:rPr lang="en-NL" dirty="0"/>
                <a:t> = 0 </a:t>
              </a:r>
            </a:p>
          </p:txBody>
        </p:sp>
      </p:grpSp>
      <p:pic>
        <p:nvPicPr>
          <p:cNvPr id="38" name="Picture 4" descr="Wave_transp_www">
            <a:extLst>
              <a:ext uri="{FF2B5EF4-FFF2-40B4-BE49-F238E27FC236}">
                <a16:creationId xmlns:a16="http://schemas.microsoft.com/office/drawing/2014/main" id="{9B7C8463-F069-C94F-55B6-BD668D446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93" y="2949319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F4652838-E281-90EF-96DA-652D16A5B96F}"/>
              </a:ext>
            </a:extLst>
          </p:cNvPr>
          <p:cNvSpPr/>
          <p:nvPr/>
        </p:nvSpPr>
        <p:spPr>
          <a:xfrm>
            <a:off x="3932443" y="2667977"/>
            <a:ext cx="1050590" cy="105059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56D4F7-58DB-5072-FC5E-A199E1ABF927}"/>
              </a:ext>
            </a:extLst>
          </p:cNvPr>
          <p:cNvGrpSpPr/>
          <p:nvPr/>
        </p:nvGrpSpPr>
        <p:grpSpPr>
          <a:xfrm>
            <a:off x="4086983" y="2787362"/>
            <a:ext cx="866070" cy="781840"/>
            <a:chOff x="4715165" y="2056942"/>
            <a:chExt cx="866070" cy="78184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81CC85A-D82A-60AD-9941-AF0154172EF8}"/>
                </a:ext>
              </a:extLst>
            </p:cNvPr>
            <p:cNvCxnSpPr>
              <a:cxnSpLocks/>
            </p:cNvCxnSpPr>
            <p:nvPr/>
          </p:nvCxnSpPr>
          <p:spPr>
            <a:xfrm>
              <a:off x="4715165" y="2666758"/>
              <a:ext cx="374754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1BCB4F5-42CF-6633-BFC0-681ABBA316D8}"/>
                </a:ext>
              </a:extLst>
            </p:cNvPr>
            <p:cNvCxnSpPr>
              <a:cxnSpLocks/>
            </p:cNvCxnSpPr>
            <p:nvPr/>
          </p:nvCxnSpPr>
          <p:spPr>
            <a:xfrm>
              <a:off x="4715165" y="2258247"/>
              <a:ext cx="374754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CDDA48E-BFD1-36A4-C584-917498D89688}"/>
                </a:ext>
              </a:extLst>
            </p:cNvPr>
            <p:cNvSpPr txBox="1"/>
            <p:nvPr/>
          </p:nvSpPr>
          <p:spPr>
            <a:xfrm>
              <a:off x="5059938" y="2469450"/>
              <a:ext cx="514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|g&gt;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FF6C020-0BA8-0A48-32CA-266886B3D962}"/>
                </a:ext>
              </a:extLst>
            </p:cNvPr>
            <p:cNvSpPr txBox="1"/>
            <p:nvPr/>
          </p:nvSpPr>
          <p:spPr>
            <a:xfrm>
              <a:off x="5059938" y="205694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|e&gt;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61B8410-441F-97A3-706B-483D41E80A12}"/>
              </a:ext>
            </a:extLst>
          </p:cNvPr>
          <p:cNvGrpSpPr/>
          <p:nvPr/>
        </p:nvGrpSpPr>
        <p:grpSpPr>
          <a:xfrm>
            <a:off x="4983226" y="3097154"/>
            <a:ext cx="1304160" cy="205431"/>
            <a:chOff x="4876272" y="2972028"/>
            <a:chExt cx="1304160" cy="46127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B230D29-B05A-3229-9D52-A1891605DC97}"/>
                </a:ext>
              </a:extLst>
            </p:cNvPr>
            <p:cNvGrpSpPr/>
            <p:nvPr/>
          </p:nvGrpSpPr>
          <p:grpSpPr>
            <a:xfrm>
              <a:off x="4876272" y="2972028"/>
              <a:ext cx="434720" cy="461271"/>
              <a:chOff x="7958574" y="4655092"/>
              <a:chExt cx="3330222" cy="1512712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0C5F39BE-CD52-A547-BFE0-56A55A949CF0}"/>
                  </a:ext>
                </a:extLst>
              </p:cNvPr>
              <p:cNvSpPr/>
              <p:nvPr/>
            </p:nvSpPr>
            <p:spPr>
              <a:xfrm>
                <a:off x="7958574" y="4655092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112B949-B5A6-0E63-0285-AC945558AEB5}"/>
                  </a:ext>
                </a:extLst>
              </p:cNvPr>
              <p:cNvSpPr/>
              <p:nvPr/>
            </p:nvSpPr>
            <p:spPr>
              <a:xfrm flipV="1">
                <a:off x="9623685" y="5411448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E88A64E-D659-14E3-51E9-0C2E2332B289}"/>
                </a:ext>
              </a:extLst>
            </p:cNvPr>
            <p:cNvGrpSpPr/>
            <p:nvPr/>
          </p:nvGrpSpPr>
          <p:grpSpPr>
            <a:xfrm>
              <a:off x="5310992" y="2972028"/>
              <a:ext cx="434720" cy="461271"/>
              <a:chOff x="7958574" y="4655092"/>
              <a:chExt cx="3330222" cy="1512712"/>
            </a:xfrm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D03D7EDB-12D1-0376-4954-65BA409A905E}"/>
                  </a:ext>
                </a:extLst>
              </p:cNvPr>
              <p:cNvSpPr/>
              <p:nvPr/>
            </p:nvSpPr>
            <p:spPr>
              <a:xfrm>
                <a:off x="7958574" y="4655092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2DA89D5B-AA7D-40D6-596F-5B140FBAAFEA}"/>
                  </a:ext>
                </a:extLst>
              </p:cNvPr>
              <p:cNvSpPr/>
              <p:nvPr/>
            </p:nvSpPr>
            <p:spPr>
              <a:xfrm flipV="1">
                <a:off x="9623685" y="5411448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CFAE3DD-036C-D933-4476-CFF914FA61EE}"/>
                </a:ext>
              </a:extLst>
            </p:cNvPr>
            <p:cNvGrpSpPr/>
            <p:nvPr/>
          </p:nvGrpSpPr>
          <p:grpSpPr>
            <a:xfrm>
              <a:off x="5745712" y="2972028"/>
              <a:ext cx="434720" cy="461271"/>
              <a:chOff x="7958574" y="4655092"/>
              <a:chExt cx="3330222" cy="1512712"/>
            </a:xfrm>
          </p:grpSpPr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8C4FFFFC-C356-A647-DC6B-17CF113BB9AE}"/>
                  </a:ext>
                </a:extLst>
              </p:cNvPr>
              <p:cNvSpPr/>
              <p:nvPr/>
            </p:nvSpPr>
            <p:spPr>
              <a:xfrm>
                <a:off x="7958574" y="4655092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EC146FA6-19A4-CE5C-7247-0BF8FB0A291B}"/>
                  </a:ext>
                </a:extLst>
              </p:cNvPr>
              <p:cNvSpPr/>
              <p:nvPr/>
            </p:nvSpPr>
            <p:spPr>
              <a:xfrm flipV="1">
                <a:off x="9623685" y="5411448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2D98D341-523E-2CD3-914B-F26D6973B07E}"/>
              </a:ext>
            </a:extLst>
          </p:cNvPr>
          <p:cNvSpPr>
            <a:spLocks noChangeAspect="1"/>
          </p:cNvSpPr>
          <p:nvPr/>
        </p:nvSpPr>
        <p:spPr>
          <a:xfrm>
            <a:off x="4217943" y="332860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F2B8D2C-391E-9F2D-99A2-6338027AA80D}"/>
              </a:ext>
            </a:extLst>
          </p:cNvPr>
          <p:cNvSpPr>
            <a:spLocks noChangeAspect="1"/>
          </p:cNvSpPr>
          <p:nvPr/>
        </p:nvSpPr>
        <p:spPr>
          <a:xfrm>
            <a:off x="4144815" y="294026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0AE0ADE5-99DF-C7F7-26FA-77C3BD288526}"/>
              </a:ext>
            </a:extLst>
          </p:cNvPr>
          <p:cNvCxnSpPr>
            <a:cxnSpLocks/>
          </p:cNvCxnSpPr>
          <p:nvPr/>
        </p:nvCxnSpPr>
        <p:spPr>
          <a:xfrm flipH="1" flipV="1">
            <a:off x="4198815" y="3048260"/>
            <a:ext cx="70861" cy="272283"/>
          </a:xfrm>
          <a:prstGeom prst="straightConnector1">
            <a:avLst/>
          </a:prstGeom>
          <a:ln w="28575">
            <a:solidFill>
              <a:srgbClr val="FF7A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C65C3D69-1C7F-139F-DBC0-2F1F14036A91}"/>
              </a:ext>
            </a:extLst>
          </p:cNvPr>
          <p:cNvSpPr txBox="1"/>
          <p:nvPr/>
        </p:nvSpPr>
        <p:spPr>
          <a:xfrm>
            <a:off x="6405873" y="301392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} A</a:t>
            </a:r>
            <a:r>
              <a:rPr lang="en-NL" baseline="30000" dirty="0"/>
              <a:t>2</a:t>
            </a:r>
            <a:r>
              <a:rPr lang="en-NL" dirty="0"/>
              <a:t> = p</a:t>
            </a: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82303CC1-6B1D-1540-FDAB-93EF5AF0EB28}"/>
              </a:ext>
            </a:extLst>
          </p:cNvPr>
          <p:cNvCxnSpPr/>
          <p:nvPr/>
        </p:nvCxnSpPr>
        <p:spPr>
          <a:xfrm>
            <a:off x="2999341" y="5394162"/>
            <a:ext cx="38962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3006DA7A-E211-BD4D-2E51-AF7F3549CD34}"/>
              </a:ext>
            </a:extLst>
          </p:cNvPr>
          <p:cNvCxnSpPr>
            <a:cxnSpLocks/>
          </p:cNvCxnSpPr>
          <p:nvPr/>
        </p:nvCxnSpPr>
        <p:spPr>
          <a:xfrm flipH="1">
            <a:off x="3462703" y="5394162"/>
            <a:ext cx="38962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E7A22A5D-54BB-B070-9BB6-EEC9F95FDFC4}"/>
              </a:ext>
            </a:extLst>
          </p:cNvPr>
          <p:cNvSpPr txBox="1"/>
          <p:nvPr/>
        </p:nvSpPr>
        <p:spPr>
          <a:xfrm>
            <a:off x="2643691" y="5177056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t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CC587C36-DAF1-07A3-2F2A-C78E8E6BFD3C}"/>
              </a:ext>
            </a:extLst>
          </p:cNvPr>
          <p:cNvSpPr txBox="1"/>
          <p:nvPr/>
        </p:nvSpPr>
        <p:spPr>
          <a:xfrm>
            <a:off x="247630" y="5181294"/>
            <a:ext cx="2426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attosecond m</a:t>
            </a:r>
            <a:r>
              <a:rPr lang="en-NL" b="1" dirty="0"/>
              <a:t>icro-delay</a:t>
            </a:r>
            <a:br>
              <a:rPr lang="en-NL" b="1" dirty="0"/>
            </a:br>
            <a:r>
              <a:rPr lang="en-NL" dirty="0"/>
              <a:t>by adjusting f</a:t>
            </a:r>
            <a:r>
              <a:rPr lang="en-NL" baseline="-25000" dirty="0"/>
              <a:t>rep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39F9B34F-2C17-F1E3-2B25-2B341E7083C9}"/>
              </a:ext>
            </a:extLst>
          </p:cNvPr>
          <p:cNvSpPr txBox="1"/>
          <p:nvPr/>
        </p:nvSpPr>
        <p:spPr>
          <a:xfrm>
            <a:off x="276575" y="837979"/>
            <a:ext cx="334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NL" dirty="0"/>
              <a:t>ano or microsecond delay: N T</a:t>
            </a:r>
            <a:r>
              <a:rPr lang="en-NL" baseline="-25000" dirty="0"/>
              <a:t>rep</a:t>
            </a:r>
            <a:endParaRPr lang="en-NL" dirty="0"/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7B8B7CF2-DB50-9B71-1E7F-C04A8ECB1BC0}"/>
              </a:ext>
            </a:extLst>
          </p:cNvPr>
          <p:cNvCxnSpPr/>
          <p:nvPr/>
        </p:nvCxnSpPr>
        <p:spPr>
          <a:xfrm>
            <a:off x="404567" y="1318623"/>
            <a:ext cx="1580155" cy="0"/>
          </a:xfrm>
          <a:prstGeom prst="straightConnector1">
            <a:avLst/>
          </a:prstGeom>
          <a:ln w="22225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38C9E293-1492-B644-2A9C-015074358970}"/>
              </a:ext>
            </a:extLst>
          </p:cNvPr>
          <p:cNvSpPr txBox="1"/>
          <p:nvPr/>
        </p:nvSpPr>
        <p:spPr>
          <a:xfrm>
            <a:off x="1774813" y="2057243"/>
            <a:ext cx="465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1st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57576FB-E8AF-07E6-23C2-57859DA06B50}"/>
              </a:ext>
            </a:extLst>
          </p:cNvPr>
          <p:cNvSpPr txBox="1"/>
          <p:nvPr/>
        </p:nvSpPr>
        <p:spPr>
          <a:xfrm>
            <a:off x="146668" y="2057243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2nd</a:t>
            </a:r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EC47FAB7-49B8-4E3E-1CED-802A47FC2A3A}"/>
              </a:ext>
            </a:extLst>
          </p:cNvPr>
          <p:cNvCxnSpPr>
            <a:cxnSpLocks/>
          </p:cNvCxnSpPr>
          <p:nvPr/>
        </p:nvCxnSpPr>
        <p:spPr>
          <a:xfrm>
            <a:off x="2152606" y="1859450"/>
            <a:ext cx="1249574" cy="1188810"/>
          </a:xfrm>
          <a:prstGeom prst="straightConnector1">
            <a:avLst/>
          </a:prstGeom>
          <a:ln w="158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7" name="Picture 4" descr="Wave_transp_www">
            <a:extLst>
              <a:ext uri="{FF2B5EF4-FFF2-40B4-BE49-F238E27FC236}">
                <a16:creationId xmlns:a16="http://schemas.microsoft.com/office/drawing/2014/main" id="{1756FCE9-92DE-9B4B-03C0-0CCD5BD30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263" y="2960997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FD154B25-39F3-6D47-EAB2-7109AE37E04F}"/>
              </a:ext>
            </a:extLst>
          </p:cNvPr>
          <p:cNvCxnSpPr>
            <a:cxnSpLocks/>
          </p:cNvCxnSpPr>
          <p:nvPr/>
        </p:nvCxnSpPr>
        <p:spPr>
          <a:xfrm>
            <a:off x="2187017" y="3368700"/>
            <a:ext cx="1249574" cy="1188810"/>
          </a:xfrm>
          <a:prstGeom prst="straightConnector1">
            <a:avLst/>
          </a:prstGeom>
          <a:ln w="158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A93C3EAB-F988-7F25-C421-F66D29BD07FF}"/>
              </a:ext>
            </a:extLst>
          </p:cNvPr>
          <p:cNvSpPr txBox="1"/>
          <p:nvPr/>
        </p:nvSpPr>
        <p:spPr>
          <a:xfrm>
            <a:off x="5194239" y="2231765"/>
            <a:ext cx="2176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Phase evolution</a:t>
            </a:r>
            <a:br>
              <a:rPr lang="en-NL" sz="2400" dirty="0"/>
            </a:br>
            <a:r>
              <a:rPr lang="en-NL" sz="2400" dirty="0"/>
              <a:t>e</a:t>
            </a:r>
            <a:r>
              <a:rPr lang="en-NL" sz="2800" baseline="30000" dirty="0"/>
              <a:t>i 2</a:t>
            </a:r>
            <a:r>
              <a:rPr lang="en-NL" sz="2800" baseline="30000" dirty="0">
                <a:latin typeface="Symbol" pitchFamily="2" charset="2"/>
              </a:rPr>
              <a:t>p</a:t>
            </a:r>
            <a:r>
              <a:rPr lang="en-NL" sz="2800" baseline="30000" dirty="0"/>
              <a:t> </a:t>
            </a:r>
            <a:r>
              <a:rPr lang="en-NL" sz="2800" baseline="30000" dirty="0">
                <a:latin typeface="Symbol" pitchFamily="2" charset="2"/>
              </a:rPr>
              <a:t>D</a:t>
            </a:r>
            <a:r>
              <a:rPr lang="en-NL" sz="2800" baseline="30000" dirty="0"/>
              <a:t>E </a:t>
            </a:r>
            <a:r>
              <a:rPr lang="en-NL" sz="2800" baseline="30000" dirty="0">
                <a:latin typeface="Symbol" pitchFamily="2" charset="2"/>
              </a:rPr>
              <a:t>D</a:t>
            </a:r>
            <a:r>
              <a:rPr lang="en-NL" sz="2800" baseline="30000" dirty="0"/>
              <a:t>t /h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801EC825-419E-F05C-DAA3-D783FF1F19E7}"/>
              </a:ext>
            </a:extLst>
          </p:cNvPr>
          <p:cNvCxnSpPr>
            <a:cxnSpLocks/>
          </p:cNvCxnSpPr>
          <p:nvPr/>
        </p:nvCxnSpPr>
        <p:spPr>
          <a:xfrm>
            <a:off x="614779" y="1898203"/>
            <a:ext cx="1249574" cy="1188810"/>
          </a:xfrm>
          <a:prstGeom prst="straightConnector1">
            <a:avLst/>
          </a:prstGeom>
          <a:ln w="158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73C0BBD8-5E86-DB58-B255-7AB8B16C6B83}"/>
              </a:ext>
            </a:extLst>
          </p:cNvPr>
          <p:cNvSpPr txBox="1"/>
          <p:nvPr/>
        </p:nvSpPr>
        <p:spPr>
          <a:xfrm>
            <a:off x="4991632" y="1416104"/>
            <a:ext cx="330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600" dirty="0"/>
              <a:t>}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42104336-1B6A-D24E-2664-F517B4DE425E}"/>
              </a:ext>
            </a:extLst>
          </p:cNvPr>
          <p:cNvSpPr txBox="1"/>
          <p:nvPr/>
        </p:nvSpPr>
        <p:spPr>
          <a:xfrm>
            <a:off x="5220119" y="1510972"/>
            <a:ext cx="65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= </a:t>
            </a:r>
            <a:r>
              <a:rPr lang="en-NL" sz="2000" dirty="0">
                <a:latin typeface="Symbol" pitchFamily="2" charset="2"/>
              </a:rPr>
              <a:t>D</a:t>
            </a:r>
            <a:r>
              <a:rPr lang="en-NL" sz="2000" dirty="0"/>
              <a:t>E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B275A440-8393-0792-0D41-D4EDCE701672}"/>
              </a:ext>
            </a:extLst>
          </p:cNvPr>
          <p:cNvSpPr/>
          <p:nvPr/>
        </p:nvSpPr>
        <p:spPr>
          <a:xfrm>
            <a:off x="8318090" y="3148512"/>
            <a:ext cx="3510116" cy="314511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98750E30-FD09-54B8-2EC9-D0B12511291B}"/>
              </a:ext>
            </a:extLst>
          </p:cNvPr>
          <p:cNvGrpSpPr/>
          <p:nvPr/>
        </p:nvGrpSpPr>
        <p:grpSpPr>
          <a:xfrm>
            <a:off x="8007523" y="3385472"/>
            <a:ext cx="3803427" cy="2707830"/>
            <a:chOff x="4876272" y="2972028"/>
            <a:chExt cx="1304160" cy="461271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B9B39174-7555-7466-3AE9-D40FD3CE5D83}"/>
                </a:ext>
              </a:extLst>
            </p:cNvPr>
            <p:cNvGrpSpPr/>
            <p:nvPr/>
          </p:nvGrpSpPr>
          <p:grpSpPr>
            <a:xfrm>
              <a:off x="4876272" y="2972028"/>
              <a:ext cx="434720" cy="461271"/>
              <a:chOff x="7958574" y="4655092"/>
              <a:chExt cx="3330222" cy="1512712"/>
            </a:xfrm>
          </p:grpSpPr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C7895F15-17C7-8255-F1D7-F04BE487A6CC}"/>
                  </a:ext>
                </a:extLst>
              </p:cNvPr>
              <p:cNvSpPr/>
              <p:nvPr/>
            </p:nvSpPr>
            <p:spPr>
              <a:xfrm>
                <a:off x="7958574" y="4655092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EC4844D3-DC53-0C72-573D-EEDC0C494A6A}"/>
                  </a:ext>
                </a:extLst>
              </p:cNvPr>
              <p:cNvSpPr/>
              <p:nvPr/>
            </p:nvSpPr>
            <p:spPr>
              <a:xfrm flipV="1">
                <a:off x="9623685" y="5411448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86469D27-F24E-E5FE-7D97-4A76000973D6}"/>
                </a:ext>
              </a:extLst>
            </p:cNvPr>
            <p:cNvGrpSpPr/>
            <p:nvPr/>
          </p:nvGrpSpPr>
          <p:grpSpPr>
            <a:xfrm>
              <a:off x="5310992" y="2972028"/>
              <a:ext cx="434720" cy="461271"/>
              <a:chOff x="7958574" y="4655092"/>
              <a:chExt cx="3330222" cy="1512712"/>
            </a:xfrm>
          </p:grpSpPr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42F23997-079E-0F76-4C3E-923E114D5989}"/>
                  </a:ext>
                </a:extLst>
              </p:cNvPr>
              <p:cNvSpPr/>
              <p:nvPr/>
            </p:nvSpPr>
            <p:spPr>
              <a:xfrm>
                <a:off x="7958574" y="4655092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4D2D890B-FD37-4BA5-738E-965BA07059A8}"/>
                  </a:ext>
                </a:extLst>
              </p:cNvPr>
              <p:cNvSpPr/>
              <p:nvPr/>
            </p:nvSpPr>
            <p:spPr>
              <a:xfrm flipV="1">
                <a:off x="9623685" y="5411448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58F4366C-4063-3D21-9F5F-DF5C6A64092A}"/>
                </a:ext>
              </a:extLst>
            </p:cNvPr>
            <p:cNvGrpSpPr/>
            <p:nvPr/>
          </p:nvGrpSpPr>
          <p:grpSpPr>
            <a:xfrm>
              <a:off x="5745712" y="2972028"/>
              <a:ext cx="434720" cy="461271"/>
              <a:chOff x="7958574" y="4655092"/>
              <a:chExt cx="3330222" cy="1512712"/>
            </a:xfrm>
          </p:grpSpPr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A4DD3811-9090-2287-945B-7E0E19E4534A}"/>
                  </a:ext>
                </a:extLst>
              </p:cNvPr>
              <p:cNvSpPr/>
              <p:nvPr/>
            </p:nvSpPr>
            <p:spPr>
              <a:xfrm>
                <a:off x="7958574" y="4655092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973AAC99-6FD2-B92E-A890-5455E7592D4E}"/>
                  </a:ext>
                </a:extLst>
              </p:cNvPr>
              <p:cNvSpPr/>
              <p:nvPr/>
            </p:nvSpPr>
            <p:spPr>
              <a:xfrm flipV="1">
                <a:off x="9623685" y="5411448"/>
                <a:ext cx="1665111" cy="756356"/>
              </a:xfrm>
              <a:custGeom>
                <a:avLst/>
                <a:gdLst>
                  <a:gd name="connsiteX0" fmla="*/ 0 w 1665111"/>
                  <a:gd name="connsiteY0" fmla="*/ 750712 h 756356"/>
                  <a:gd name="connsiteX1" fmla="*/ 829733 w 1665111"/>
                  <a:gd name="connsiteY1" fmla="*/ 1 h 756356"/>
                  <a:gd name="connsiteX2" fmla="*/ 1665111 w 1665111"/>
                  <a:gd name="connsiteY2" fmla="*/ 756356 h 7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5111" h="756356">
                    <a:moveTo>
                      <a:pt x="0" y="750712"/>
                    </a:moveTo>
                    <a:cubicBezTo>
                      <a:pt x="276107" y="374886"/>
                      <a:pt x="552215" y="-940"/>
                      <a:pt x="829733" y="1"/>
                    </a:cubicBezTo>
                    <a:cubicBezTo>
                      <a:pt x="1107251" y="942"/>
                      <a:pt x="1386181" y="378649"/>
                      <a:pt x="1665111" y="756356"/>
                    </a:cubicBezTo>
                  </a:path>
                </a:pathLst>
              </a:custGeom>
              <a:noFill/>
              <a:ln w="2540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</p:grpSp>
      <p:sp>
        <p:nvSpPr>
          <p:cNvPr id="205" name="Rectangle 204">
            <a:extLst>
              <a:ext uri="{FF2B5EF4-FFF2-40B4-BE49-F238E27FC236}">
                <a16:creationId xmlns:a16="http://schemas.microsoft.com/office/drawing/2014/main" id="{29D6DC4F-CE71-F9F5-19D1-7CC145390B13}"/>
              </a:ext>
            </a:extLst>
          </p:cNvPr>
          <p:cNvSpPr/>
          <p:nvPr/>
        </p:nvSpPr>
        <p:spPr>
          <a:xfrm>
            <a:off x="7884545" y="3199870"/>
            <a:ext cx="407667" cy="1632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9BC15016-422A-8067-EC65-7C44A847426A}"/>
              </a:ext>
            </a:extLst>
          </p:cNvPr>
          <p:cNvCxnSpPr>
            <a:cxnSpLocks/>
            <a:stCxn id="156" idx="3"/>
          </p:cNvCxnSpPr>
          <p:nvPr/>
        </p:nvCxnSpPr>
        <p:spPr>
          <a:xfrm flipV="1">
            <a:off x="7158244" y="6084234"/>
            <a:ext cx="1705571" cy="65985"/>
          </a:xfrm>
          <a:prstGeom prst="straightConnector1">
            <a:avLst/>
          </a:prstGeom>
          <a:ln w="25400">
            <a:solidFill>
              <a:srgbClr val="900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Oval 210">
            <a:extLst>
              <a:ext uri="{FF2B5EF4-FFF2-40B4-BE49-F238E27FC236}">
                <a16:creationId xmlns:a16="http://schemas.microsoft.com/office/drawing/2014/main" id="{02323210-C62C-2037-9495-DD36A223B811}"/>
              </a:ext>
            </a:extLst>
          </p:cNvPr>
          <p:cNvSpPr>
            <a:spLocks noChangeAspect="1"/>
          </p:cNvSpPr>
          <p:nvPr/>
        </p:nvSpPr>
        <p:spPr>
          <a:xfrm>
            <a:off x="8261123" y="3343333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D62F28B0-9111-A42A-CA48-750231FA71A0}"/>
              </a:ext>
            </a:extLst>
          </p:cNvPr>
          <p:cNvSpPr>
            <a:spLocks noChangeAspect="1"/>
          </p:cNvSpPr>
          <p:nvPr/>
        </p:nvSpPr>
        <p:spPr>
          <a:xfrm>
            <a:off x="8896598" y="6040525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FED5B514-3E93-0602-77A3-921AFDD4E49A}"/>
              </a:ext>
            </a:extLst>
          </p:cNvPr>
          <p:cNvSpPr>
            <a:spLocks noChangeAspect="1"/>
          </p:cNvSpPr>
          <p:nvPr/>
        </p:nvSpPr>
        <p:spPr>
          <a:xfrm>
            <a:off x="8682077" y="5307722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3C9D76B4-889D-AA8B-B553-4F84A472AFCA}"/>
              </a:ext>
            </a:extLst>
          </p:cNvPr>
          <p:cNvSpPr>
            <a:spLocks noChangeAspect="1"/>
          </p:cNvSpPr>
          <p:nvPr/>
        </p:nvSpPr>
        <p:spPr>
          <a:xfrm>
            <a:off x="8523931" y="4286932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C8FA338D-4DA8-3C8D-52F4-AB8700267894}"/>
              </a:ext>
            </a:extLst>
          </p:cNvPr>
          <p:cNvSpPr>
            <a:spLocks noChangeAspect="1"/>
          </p:cNvSpPr>
          <p:nvPr/>
        </p:nvSpPr>
        <p:spPr>
          <a:xfrm>
            <a:off x="9280177" y="4284056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DC792A80-BC19-8E3C-912B-7E7BC6B20D46}"/>
              </a:ext>
            </a:extLst>
          </p:cNvPr>
          <p:cNvSpPr>
            <a:spLocks noChangeAspect="1"/>
          </p:cNvSpPr>
          <p:nvPr/>
        </p:nvSpPr>
        <p:spPr>
          <a:xfrm>
            <a:off x="9113399" y="5333599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A3A09052-06CE-8B49-2720-2128ACE1EF90}"/>
              </a:ext>
            </a:extLst>
          </p:cNvPr>
          <p:cNvSpPr>
            <a:spLocks noChangeAspect="1"/>
          </p:cNvSpPr>
          <p:nvPr/>
        </p:nvSpPr>
        <p:spPr>
          <a:xfrm>
            <a:off x="9533213" y="3338028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CC1CDDE7-5AA8-87DE-4486-21A2E6E5E5CA}"/>
              </a:ext>
            </a:extLst>
          </p:cNvPr>
          <p:cNvSpPr>
            <a:spLocks noChangeAspect="1"/>
          </p:cNvSpPr>
          <p:nvPr/>
        </p:nvSpPr>
        <p:spPr>
          <a:xfrm>
            <a:off x="9789126" y="4284053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C91DF5DE-99C2-ED86-5447-AA035CE217FB}"/>
              </a:ext>
            </a:extLst>
          </p:cNvPr>
          <p:cNvSpPr>
            <a:spLocks noChangeAspect="1"/>
          </p:cNvSpPr>
          <p:nvPr/>
        </p:nvSpPr>
        <p:spPr>
          <a:xfrm>
            <a:off x="9950152" y="5316341"/>
            <a:ext cx="108000" cy="108000"/>
          </a:xfrm>
          <a:prstGeom prst="ellipse">
            <a:avLst/>
          </a:prstGeom>
          <a:solidFill>
            <a:srgbClr val="05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3B2749F7-8BC6-C1F7-715A-427599C66200}"/>
              </a:ext>
            </a:extLst>
          </p:cNvPr>
          <p:cNvSpPr txBox="1"/>
          <p:nvPr/>
        </p:nvSpPr>
        <p:spPr>
          <a:xfrm rot="16200000">
            <a:off x="7022077" y="4730525"/>
            <a:ext cx="221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  <a:r>
              <a:rPr lang="en-NL" dirty="0"/>
              <a:t>xcitation probability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F7FA20D0-9651-A5A6-CD59-2387F26CDBCC}"/>
              </a:ext>
            </a:extLst>
          </p:cNvPr>
          <p:cNvSpPr txBox="1"/>
          <p:nvPr/>
        </p:nvSpPr>
        <p:spPr>
          <a:xfrm>
            <a:off x="3347803" y="3548589"/>
            <a:ext cx="465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1st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1AE6A302-EF2C-A9BF-8445-B8D061020E0C}"/>
              </a:ext>
            </a:extLst>
          </p:cNvPr>
          <p:cNvSpPr txBox="1"/>
          <p:nvPr/>
        </p:nvSpPr>
        <p:spPr>
          <a:xfrm>
            <a:off x="1865368" y="3549337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2nd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CA7A0E34-2E57-E9CA-4465-9A47055C77F2}"/>
              </a:ext>
            </a:extLst>
          </p:cNvPr>
          <p:cNvSpPr txBox="1"/>
          <p:nvPr/>
        </p:nvSpPr>
        <p:spPr>
          <a:xfrm>
            <a:off x="3437566" y="4923282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>
                    <a:lumMod val="85000"/>
                  </a:schemeClr>
                </a:solidFill>
              </a:rPr>
              <a:t>2nd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B09B040D-3F7C-A552-FF44-AA0893698CFB}"/>
              </a:ext>
            </a:extLst>
          </p:cNvPr>
          <p:cNvSpPr txBox="1"/>
          <p:nvPr/>
        </p:nvSpPr>
        <p:spPr>
          <a:xfrm>
            <a:off x="3427600" y="6446956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DCF1F-86C8-90C2-A6F8-1439BC1F96A6}"/>
              </a:ext>
            </a:extLst>
          </p:cNvPr>
          <p:cNvSpPr txBox="1"/>
          <p:nvPr/>
        </p:nvSpPr>
        <p:spPr>
          <a:xfrm>
            <a:off x="8790077" y="2701462"/>
            <a:ext cx="245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Ramsey fringe recording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6EE62D-E780-8903-A7EF-A49A4A028AF3}"/>
              </a:ext>
            </a:extLst>
          </p:cNvPr>
          <p:cNvSpPr/>
          <p:nvPr/>
        </p:nvSpPr>
        <p:spPr>
          <a:xfrm>
            <a:off x="3925864" y="4002585"/>
            <a:ext cx="3676685" cy="13134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A1651F-8862-726C-3F7F-0C579CAE2B62}"/>
              </a:ext>
            </a:extLst>
          </p:cNvPr>
          <p:cNvSpPr txBox="1"/>
          <p:nvPr/>
        </p:nvSpPr>
        <p:spPr>
          <a:xfrm>
            <a:off x="8324809" y="6358131"/>
            <a:ext cx="3445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t = N</a:t>
            </a:r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T                                 + </a:t>
            </a:r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t  →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00D69B-8D51-D003-F062-5446259023C1}"/>
              </a:ext>
            </a:extLst>
          </p:cNvPr>
          <p:cNvSpPr txBox="1"/>
          <p:nvPr/>
        </p:nvSpPr>
        <p:spPr>
          <a:xfrm>
            <a:off x="8448381" y="1903676"/>
            <a:ext cx="31820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Signal ~ 1+ cos (2</a:t>
            </a:r>
            <a:r>
              <a:rPr lang="en-NL" dirty="0">
                <a:latin typeface="Symbol" pitchFamily="2" charset="2"/>
              </a:rPr>
              <a:t>p</a:t>
            </a:r>
            <a:r>
              <a:rPr lang="en-NL" dirty="0"/>
              <a:t> f</a:t>
            </a:r>
            <a:r>
              <a:rPr lang="en-NL" baseline="-25000" dirty="0"/>
              <a:t>trans</a:t>
            </a:r>
            <a:r>
              <a:rPr lang="en-NL" dirty="0"/>
              <a:t> </a:t>
            </a:r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t + </a:t>
            </a:r>
            <a:r>
              <a:rPr lang="en-NL" dirty="0">
                <a:latin typeface="Symbol" pitchFamily="2" charset="2"/>
              </a:rPr>
              <a:t>Df</a:t>
            </a:r>
            <a:r>
              <a:rPr lang="en-NL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15D2CA-0388-1D68-98A5-32F9664BFAC1}"/>
              </a:ext>
            </a:extLst>
          </p:cNvPr>
          <p:cNvSpPr txBox="1"/>
          <p:nvPr/>
        </p:nvSpPr>
        <p:spPr>
          <a:xfrm>
            <a:off x="7891609" y="3215942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4p</a:t>
            </a:r>
          </a:p>
        </p:txBody>
      </p:sp>
    </p:spTree>
    <p:extLst>
      <p:ext uri="{BB962C8B-B14F-4D97-AF65-F5344CB8AC3E}">
        <p14:creationId xmlns:p14="http://schemas.microsoft.com/office/powerpoint/2010/main" val="1927840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45389" y="-66677"/>
            <a:ext cx="10515600" cy="995915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Ramsey-comb spectroscopy – the principle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89389" y="6449060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0B1FB6-FDDC-EC4F-B9ED-210AF27CE41A}"/>
              </a:ext>
            </a:extLst>
          </p:cNvPr>
          <p:cNvSpPr txBox="1"/>
          <p:nvPr/>
        </p:nvSpPr>
        <p:spPr>
          <a:xfrm>
            <a:off x="6870764" y="852577"/>
            <a:ext cx="2744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</a:t>
            </a:r>
            <a:r>
              <a:rPr lang="en-NL" sz="2400" dirty="0"/>
              <a:t>ransition frequency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C775F2-2C5C-7741-972E-4D47C98EC2B4}"/>
              </a:ext>
            </a:extLst>
          </p:cNvPr>
          <p:cNvSpPr txBox="1"/>
          <p:nvPr/>
        </p:nvSpPr>
        <p:spPr>
          <a:xfrm>
            <a:off x="412533" y="5405875"/>
            <a:ext cx="5492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>
                <a:latin typeface="Symbol" pitchFamily="2" charset="2"/>
              </a:rPr>
              <a:t>t</a:t>
            </a:r>
            <a:r>
              <a:rPr lang="en-NL" sz="2000" i="1" baseline="-25000" dirty="0"/>
              <a:t>p</a:t>
            </a:r>
            <a:r>
              <a:rPr lang="en-NL" sz="2000" dirty="0"/>
              <a:t> = pulse length (square pulses)</a:t>
            </a:r>
          </a:p>
          <a:p>
            <a:r>
              <a:rPr lang="en-NL" sz="2000" dirty="0">
                <a:latin typeface="Symbol" pitchFamily="2" charset="2"/>
              </a:rPr>
              <a:t>W</a:t>
            </a:r>
            <a:r>
              <a:rPr lang="en-NL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NL" sz="2000" dirty="0"/>
              <a:t> = Rabi frequency (depends on intensity)</a:t>
            </a:r>
          </a:p>
          <a:p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NL" sz="2000" dirty="0"/>
              <a:t> = Rabi frequency with detunig taken into account</a:t>
            </a:r>
          </a:p>
          <a:p>
            <a:r>
              <a:rPr lang="en-NL" sz="2000" dirty="0">
                <a:latin typeface="Symbol" pitchFamily="2" charset="2"/>
              </a:rPr>
              <a:t>D</a:t>
            </a:r>
            <a:r>
              <a:rPr lang="en-N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NL" sz="2000" dirty="0"/>
              <a:t> = detunig center of pulse spectrum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8C2A31-26C9-DD43-B912-16FE56B5DB1D}"/>
              </a:ext>
            </a:extLst>
          </p:cNvPr>
          <p:cNvSpPr txBox="1"/>
          <p:nvPr/>
        </p:nvSpPr>
        <p:spPr>
          <a:xfrm>
            <a:off x="6287132" y="6277679"/>
            <a:ext cx="3159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* </a:t>
            </a:r>
            <a:r>
              <a:rPr lang="en-NL" sz="2000" u="sng" dirty="0"/>
              <a:t>see PRA </a:t>
            </a:r>
            <a:r>
              <a:rPr lang="en-NL" sz="2000" b="1" u="sng" dirty="0"/>
              <a:t>89</a:t>
            </a:r>
            <a:r>
              <a:rPr lang="en-NL" sz="2000" u="sng" dirty="0"/>
              <a:t>, 052510 (2014)</a:t>
            </a:r>
          </a:p>
          <a:p>
            <a:endParaRPr lang="en-NL" sz="2000" u="sng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0A34150-0E8F-869D-54C6-85A11FC83D35}"/>
              </a:ext>
            </a:extLst>
          </p:cNvPr>
          <p:cNvGrpSpPr/>
          <p:nvPr/>
        </p:nvGrpSpPr>
        <p:grpSpPr>
          <a:xfrm>
            <a:off x="3646021" y="1566243"/>
            <a:ext cx="7220680" cy="3618545"/>
            <a:chOff x="3646021" y="1566243"/>
            <a:chExt cx="7220680" cy="361854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572CEAB-0859-4F4C-9A54-0CE09ABD7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46021" y="1566243"/>
              <a:ext cx="7220680" cy="361854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FE5547-03AA-1C43-D584-789BA6F24AEE}"/>
                </a:ext>
              </a:extLst>
            </p:cNvPr>
            <p:cNvSpPr/>
            <p:nvPr/>
          </p:nvSpPr>
          <p:spPr>
            <a:xfrm>
              <a:off x="8121925" y="1834249"/>
              <a:ext cx="116377" cy="255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CFF9B-F0E9-2D9A-361D-0C7E89FBD090}"/>
                </a:ext>
              </a:extLst>
            </p:cNvPr>
            <p:cNvSpPr txBox="1"/>
            <p:nvPr/>
          </p:nvSpPr>
          <p:spPr>
            <a:xfrm>
              <a:off x="7982812" y="1777487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2EE403E-DAF4-7047-8A33-D27FEF652ADC}"/>
              </a:ext>
            </a:extLst>
          </p:cNvPr>
          <p:cNvSpPr txBox="1"/>
          <p:nvPr/>
        </p:nvSpPr>
        <p:spPr>
          <a:xfrm>
            <a:off x="294119" y="1629690"/>
            <a:ext cx="5107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b="1" dirty="0"/>
              <a:t>Excitation probability after 2 identical pulses*: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AEDD7428-9DBD-DF4C-8CC8-57E3AEF6F05B}"/>
              </a:ext>
            </a:extLst>
          </p:cNvPr>
          <p:cNvSpPr/>
          <p:nvPr/>
        </p:nvSpPr>
        <p:spPr>
          <a:xfrm>
            <a:off x="8010051" y="1280161"/>
            <a:ext cx="232756" cy="4024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93137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45389" y="-66677"/>
            <a:ext cx="10515600" cy="995915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Ramsey-comb spectroscopy – the principle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89389" y="6449060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0B1FB6-FDDC-EC4F-B9ED-210AF27CE41A}"/>
              </a:ext>
            </a:extLst>
          </p:cNvPr>
          <p:cNvSpPr txBox="1"/>
          <p:nvPr/>
        </p:nvSpPr>
        <p:spPr>
          <a:xfrm>
            <a:off x="6870764" y="852577"/>
            <a:ext cx="2744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</a:t>
            </a:r>
            <a:r>
              <a:rPr lang="en-NL" sz="2400" dirty="0"/>
              <a:t>ransition frequency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C775F2-2C5C-7741-972E-4D47C98EC2B4}"/>
              </a:ext>
            </a:extLst>
          </p:cNvPr>
          <p:cNvSpPr txBox="1"/>
          <p:nvPr/>
        </p:nvSpPr>
        <p:spPr>
          <a:xfrm>
            <a:off x="412533" y="5405875"/>
            <a:ext cx="5492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>
                <a:latin typeface="Symbol" pitchFamily="2" charset="2"/>
              </a:rPr>
              <a:t>t</a:t>
            </a:r>
            <a:r>
              <a:rPr lang="en-NL" sz="2000" i="1" baseline="-25000" dirty="0"/>
              <a:t>p</a:t>
            </a:r>
            <a:r>
              <a:rPr lang="en-NL" sz="2000" dirty="0"/>
              <a:t> = pulse length (square pulses)</a:t>
            </a:r>
          </a:p>
          <a:p>
            <a:r>
              <a:rPr lang="en-NL" sz="2000" dirty="0">
                <a:latin typeface="Symbol" pitchFamily="2" charset="2"/>
              </a:rPr>
              <a:t>W</a:t>
            </a:r>
            <a:r>
              <a:rPr lang="en-NL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NL" sz="2000" dirty="0"/>
              <a:t> = Rabi frequency (depends on intensity)</a:t>
            </a:r>
          </a:p>
          <a:p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NL" sz="2000" dirty="0"/>
              <a:t> = Rabi frequency with detunig taken into account</a:t>
            </a:r>
          </a:p>
          <a:p>
            <a:r>
              <a:rPr lang="en-NL" sz="2000" dirty="0">
                <a:latin typeface="Symbol" pitchFamily="2" charset="2"/>
              </a:rPr>
              <a:t>D</a:t>
            </a:r>
            <a:r>
              <a:rPr lang="en-N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NL" sz="2000" dirty="0"/>
              <a:t> = detunig center of pulse spectrum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8C2A31-26C9-DD43-B912-16FE56B5DB1D}"/>
              </a:ext>
            </a:extLst>
          </p:cNvPr>
          <p:cNvSpPr txBox="1"/>
          <p:nvPr/>
        </p:nvSpPr>
        <p:spPr>
          <a:xfrm>
            <a:off x="6287132" y="6277679"/>
            <a:ext cx="3159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* </a:t>
            </a:r>
            <a:r>
              <a:rPr lang="en-NL" sz="2000" u="sng" dirty="0"/>
              <a:t>see PRA </a:t>
            </a:r>
            <a:r>
              <a:rPr lang="en-NL" sz="2000" b="1" u="sng" dirty="0"/>
              <a:t>89</a:t>
            </a:r>
            <a:r>
              <a:rPr lang="en-NL" sz="2000" u="sng" dirty="0"/>
              <a:t>, 052510 (2014)</a:t>
            </a:r>
          </a:p>
          <a:p>
            <a:endParaRPr lang="en-NL" sz="2000" u="sng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0A34150-0E8F-869D-54C6-85A11FC83D35}"/>
              </a:ext>
            </a:extLst>
          </p:cNvPr>
          <p:cNvGrpSpPr/>
          <p:nvPr/>
        </p:nvGrpSpPr>
        <p:grpSpPr>
          <a:xfrm>
            <a:off x="3646021" y="1566243"/>
            <a:ext cx="7220680" cy="3618545"/>
            <a:chOff x="3646021" y="1566243"/>
            <a:chExt cx="7220680" cy="361854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572CEAB-0859-4F4C-9A54-0CE09ABD7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46021" y="1566243"/>
              <a:ext cx="7220680" cy="361854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FE5547-03AA-1C43-D584-789BA6F24AEE}"/>
                </a:ext>
              </a:extLst>
            </p:cNvPr>
            <p:cNvSpPr/>
            <p:nvPr/>
          </p:nvSpPr>
          <p:spPr>
            <a:xfrm>
              <a:off x="8121925" y="1834249"/>
              <a:ext cx="116377" cy="255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CFF9B-F0E9-2D9A-361D-0C7E89FBD090}"/>
                </a:ext>
              </a:extLst>
            </p:cNvPr>
            <p:cNvSpPr txBox="1"/>
            <p:nvPr/>
          </p:nvSpPr>
          <p:spPr>
            <a:xfrm>
              <a:off x="7982812" y="1777487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2EE403E-DAF4-7047-8A33-D27FEF652ADC}"/>
              </a:ext>
            </a:extLst>
          </p:cNvPr>
          <p:cNvSpPr txBox="1"/>
          <p:nvPr/>
        </p:nvSpPr>
        <p:spPr>
          <a:xfrm>
            <a:off x="294119" y="1629690"/>
            <a:ext cx="5107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b="1" dirty="0"/>
              <a:t>Excitation probability after 2 identical pulses*: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AEDD7428-9DBD-DF4C-8CC8-57E3AEF6F05B}"/>
              </a:ext>
            </a:extLst>
          </p:cNvPr>
          <p:cNvSpPr/>
          <p:nvPr/>
        </p:nvSpPr>
        <p:spPr>
          <a:xfrm>
            <a:off x="8010051" y="1280161"/>
            <a:ext cx="232756" cy="4024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230162B-1A8B-8584-E25A-3F3C035CB394}"/>
              </a:ext>
            </a:extLst>
          </p:cNvPr>
          <p:cNvSpPr/>
          <p:nvPr/>
        </p:nvSpPr>
        <p:spPr>
          <a:xfrm>
            <a:off x="6463431" y="1460524"/>
            <a:ext cx="2911682" cy="79433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06687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7CAE51-CE37-9646-A027-A74434129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54" y="2213360"/>
            <a:ext cx="10069316" cy="43255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22814" y="-52035"/>
            <a:ext cx="10515600" cy="995915"/>
          </a:xfr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Solution: Ramsey-comb</a:t>
            </a:r>
            <a:r>
              <a:rPr lang="en-US" sz="3400" dirty="0">
                <a:solidFill>
                  <a:schemeClr val="bg1"/>
                </a:solidFill>
              </a:rPr>
              <a:t> spectroscopy – macro delays</a:t>
            </a:r>
          </a:p>
        </p:txBody>
      </p:sp>
      <p:sp>
        <p:nvSpPr>
          <p:cNvPr id="4" name="Rechthoek 3"/>
          <p:cNvSpPr/>
          <p:nvPr/>
        </p:nvSpPr>
        <p:spPr>
          <a:xfrm>
            <a:off x="5707530" y="2539995"/>
            <a:ext cx="313765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66814" y="640661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86288" y="2733058"/>
            <a:ext cx="6253214" cy="3340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4" descr="Signal_equation.png">
            <a:extLst>
              <a:ext uri="{FF2B5EF4-FFF2-40B4-BE49-F238E27FC236}">
                <a16:creationId xmlns:a16="http://schemas.microsoft.com/office/drawing/2014/main" id="{4947F7B0-A930-4440-A209-95F448645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54" y="1416087"/>
            <a:ext cx="4480063" cy="291386"/>
          </a:xfrm>
          <a:prstGeom prst="rect">
            <a:avLst/>
          </a:prstGeom>
        </p:spPr>
      </p:pic>
      <p:sp>
        <p:nvSpPr>
          <p:cNvPr id="12" name="Tekstvak 7">
            <a:extLst>
              <a:ext uri="{FF2B5EF4-FFF2-40B4-BE49-F238E27FC236}">
                <a16:creationId xmlns:a16="http://schemas.microsoft.com/office/drawing/2014/main" id="{68AF2BF3-B30D-534D-A456-3C64BD1ED752}"/>
              </a:ext>
            </a:extLst>
          </p:cNvPr>
          <p:cNvSpPr txBox="1"/>
          <p:nvPr/>
        </p:nvSpPr>
        <p:spPr>
          <a:xfrm>
            <a:off x="6164941" y="1352051"/>
            <a:ext cx="42792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What to do about the unknown </a:t>
            </a:r>
            <a:r>
              <a:rPr lang="en-US" sz="2000" i="1" dirty="0" err="1">
                <a:latin typeface="Symbol" pitchFamily="2" charset="2"/>
              </a:rPr>
              <a:t>Df</a:t>
            </a:r>
            <a:r>
              <a:rPr lang="en-US" sz="2000" dirty="0"/>
              <a:t> ?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B36C19-848C-80FF-23FF-A6DFCF4A2660}"/>
              </a:ext>
            </a:extLst>
          </p:cNvPr>
          <p:cNvSpPr/>
          <p:nvPr/>
        </p:nvSpPr>
        <p:spPr>
          <a:xfrm>
            <a:off x="1308492" y="62255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charset="0"/>
                <a:cs typeface="Calibri" charset="0"/>
              </a:rPr>
              <a:t>Nat. Phys. </a:t>
            </a:r>
            <a:r>
              <a:rPr lang="en-US" b="1" dirty="0">
                <a:solidFill>
                  <a:srgbClr val="000000"/>
                </a:solidFill>
                <a:latin typeface="Calibri" charset="0"/>
                <a:cs typeface="Calibri" charset="0"/>
              </a:rPr>
              <a:t>10</a:t>
            </a:r>
            <a:r>
              <a:rPr lang="en-US" dirty="0">
                <a:solidFill>
                  <a:srgbClr val="000000"/>
                </a:solidFill>
                <a:latin typeface="Calibri" charset="0"/>
                <a:cs typeface="Calibri" charset="0"/>
              </a:rPr>
              <a:t>, 30-33 (2014)</a:t>
            </a:r>
          </a:p>
          <a:p>
            <a:r>
              <a:rPr lang="en-NL" dirty="0"/>
              <a:t>PRA </a:t>
            </a:r>
            <a:r>
              <a:rPr lang="en-NL" b="1" dirty="0"/>
              <a:t>89</a:t>
            </a:r>
            <a:r>
              <a:rPr lang="en-NL" dirty="0"/>
              <a:t>, 052510 (2014)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9C2AB3-4A9F-E69F-FF77-C613EE885C3E}"/>
              </a:ext>
            </a:extLst>
          </p:cNvPr>
          <p:cNvSpPr txBox="1"/>
          <p:nvPr/>
        </p:nvSpPr>
        <p:spPr>
          <a:xfrm>
            <a:off x="577964" y="1428010"/>
            <a:ext cx="4839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dirty="0"/>
              <a:t>Signal ~ 1+ cos (2</a:t>
            </a:r>
            <a:r>
              <a:rPr lang="en-NL" dirty="0">
                <a:latin typeface="Symbol" pitchFamily="2" charset="2"/>
              </a:rPr>
              <a:t>p</a:t>
            </a:r>
            <a:r>
              <a:rPr lang="en-NL" dirty="0"/>
              <a:t> f</a:t>
            </a:r>
            <a:r>
              <a:rPr lang="en-NL" baseline="-25000" dirty="0"/>
              <a:t>trans</a:t>
            </a:r>
            <a:r>
              <a:rPr lang="en-NL" dirty="0"/>
              <a:t> </a:t>
            </a:r>
            <a:r>
              <a:rPr lang="en-NL" dirty="0">
                <a:latin typeface="Symbol" pitchFamily="2" charset="2"/>
              </a:rPr>
              <a:t>[</a:t>
            </a:r>
            <a:r>
              <a:rPr lang="en-NL" dirty="0"/>
              <a:t>T</a:t>
            </a:r>
            <a:r>
              <a:rPr lang="en-NL" baseline="-25000" dirty="0"/>
              <a:t>rep</a:t>
            </a:r>
            <a:r>
              <a:rPr lang="en-NL" dirty="0"/>
              <a:t>+</a:t>
            </a:r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t] + </a:t>
            </a:r>
            <a:r>
              <a:rPr lang="en-NL" dirty="0">
                <a:latin typeface="Symbol" pitchFamily="2" charset="2"/>
              </a:rPr>
              <a:t>Df</a:t>
            </a:r>
            <a:r>
              <a:rPr lang="en-NL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1C26F-1CFC-46A4-A730-F9AD917BE301}"/>
              </a:ext>
            </a:extLst>
          </p:cNvPr>
          <p:cNvSpPr txBox="1"/>
          <p:nvPr/>
        </p:nvSpPr>
        <p:spPr>
          <a:xfrm>
            <a:off x="896219" y="3105834"/>
            <a:ext cx="912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Ramsey</a:t>
            </a:r>
            <a:br>
              <a:rPr lang="en-NL" dirty="0"/>
            </a:br>
            <a:r>
              <a:rPr lang="en-NL" dirty="0"/>
              <a:t>signal</a:t>
            </a:r>
          </a:p>
        </p:txBody>
      </p:sp>
    </p:spTree>
    <p:extLst>
      <p:ext uri="{BB962C8B-B14F-4D97-AF65-F5344CB8AC3E}">
        <p14:creationId xmlns:p14="http://schemas.microsoft.com/office/powerpoint/2010/main" val="223834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B271668-5B06-FE48-A77B-2A219CB3F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54" y="2213360"/>
            <a:ext cx="10069316" cy="43255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34103" y="-48330"/>
            <a:ext cx="10515600" cy="995915"/>
          </a:xfr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Ramsey-comb</a:t>
            </a:r>
            <a:r>
              <a:rPr lang="en-US" sz="3400" dirty="0">
                <a:solidFill>
                  <a:schemeClr val="bg1"/>
                </a:solidFill>
              </a:rPr>
              <a:t> spectroscopy – macro delays</a:t>
            </a:r>
          </a:p>
        </p:txBody>
      </p:sp>
      <p:sp>
        <p:nvSpPr>
          <p:cNvPr id="4" name="Rechthoek 3"/>
          <p:cNvSpPr/>
          <p:nvPr/>
        </p:nvSpPr>
        <p:spPr>
          <a:xfrm>
            <a:off x="5707530" y="2539995"/>
            <a:ext cx="313765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78103" y="640634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18</a:t>
            </a:fld>
            <a:endParaRPr lang="en-US"/>
          </a:p>
        </p:txBody>
      </p:sp>
      <p:pic>
        <p:nvPicPr>
          <p:cNvPr id="8" name="Afbeelding 4" descr="Signal_equ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54" y="1416087"/>
            <a:ext cx="4480063" cy="2913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3296" y="4229100"/>
            <a:ext cx="1014412" cy="142875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713468" y="4229100"/>
            <a:ext cx="1014412" cy="146239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EC6990-557E-084D-BF76-1AC73381F6A4}"/>
              </a:ext>
            </a:extLst>
          </p:cNvPr>
          <p:cNvSpPr/>
          <p:nvPr/>
        </p:nvSpPr>
        <p:spPr>
          <a:xfrm>
            <a:off x="8846820" y="2666714"/>
            <a:ext cx="765810" cy="146239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vak 7">
            <a:extLst>
              <a:ext uri="{FF2B5EF4-FFF2-40B4-BE49-F238E27FC236}">
                <a16:creationId xmlns:a16="http://schemas.microsoft.com/office/drawing/2014/main" id="{BD801302-79DC-1D4D-9B3B-0EF927E30DA1}"/>
              </a:ext>
            </a:extLst>
          </p:cNvPr>
          <p:cNvSpPr txBox="1"/>
          <p:nvPr/>
        </p:nvSpPr>
        <p:spPr>
          <a:xfrm>
            <a:off x="6164941" y="1352051"/>
            <a:ext cx="51514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Pure </a:t>
            </a:r>
            <a:r>
              <a:rPr lang="en-US" sz="2000" u="sng" dirty="0"/>
              <a:t>relative</a:t>
            </a:r>
            <a:r>
              <a:rPr lang="en-US" sz="2000" dirty="0"/>
              <a:t> phase analysis gives </a:t>
            </a:r>
            <a:r>
              <a:rPr lang="en-US" sz="2000" dirty="0" err="1"/>
              <a:t>f</a:t>
            </a:r>
            <a:r>
              <a:rPr lang="en-US" sz="2000" baseline="-25000" dirty="0" err="1"/>
              <a:t>transition</a:t>
            </a:r>
            <a:r>
              <a:rPr lang="en-US" sz="2000" dirty="0"/>
              <a:t>!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Suppression of common mode phase shifts, </a:t>
            </a:r>
            <a:br>
              <a:rPr lang="en-US" sz="2000" dirty="0"/>
            </a:br>
            <a:r>
              <a:rPr lang="en-US" sz="2000" dirty="0"/>
              <a:t>including AC-Stark shift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A67D59-0741-0E9B-C553-EA7EE5D86ED1}"/>
              </a:ext>
            </a:extLst>
          </p:cNvPr>
          <p:cNvSpPr txBox="1"/>
          <p:nvPr/>
        </p:nvSpPr>
        <p:spPr>
          <a:xfrm>
            <a:off x="6220833" y="932724"/>
            <a:ext cx="477541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Change macro delay by taking different FC pulses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5A7A33-0C6C-4970-19E5-5F20BBB300AE}"/>
              </a:ext>
            </a:extLst>
          </p:cNvPr>
          <p:cNvSpPr/>
          <p:nvPr/>
        </p:nvSpPr>
        <p:spPr>
          <a:xfrm>
            <a:off x="1308492" y="62255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charset="0"/>
                <a:cs typeface="Calibri" charset="0"/>
              </a:rPr>
              <a:t>Nat. Phys. </a:t>
            </a:r>
            <a:r>
              <a:rPr lang="en-US" b="1" dirty="0">
                <a:solidFill>
                  <a:srgbClr val="000000"/>
                </a:solidFill>
                <a:latin typeface="Calibri" charset="0"/>
                <a:cs typeface="Calibri" charset="0"/>
              </a:rPr>
              <a:t>10</a:t>
            </a:r>
            <a:r>
              <a:rPr lang="en-US" dirty="0">
                <a:solidFill>
                  <a:srgbClr val="000000"/>
                </a:solidFill>
                <a:latin typeface="Calibri" charset="0"/>
                <a:cs typeface="Calibri" charset="0"/>
              </a:rPr>
              <a:t>, 30-33 (2014)</a:t>
            </a:r>
          </a:p>
          <a:p>
            <a:r>
              <a:rPr lang="en-NL" dirty="0"/>
              <a:t>PRA </a:t>
            </a:r>
            <a:r>
              <a:rPr lang="en-NL" b="1" dirty="0"/>
              <a:t>89</a:t>
            </a:r>
            <a:r>
              <a:rPr lang="en-NL" dirty="0"/>
              <a:t>, 052510 (2014)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095B8A-BF2A-F043-3078-D080E24FF5A5}"/>
              </a:ext>
            </a:extLst>
          </p:cNvPr>
          <p:cNvSpPr txBox="1"/>
          <p:nvPr/>
        </p:nvSpPr>
        <p:spPr>
          <a:xfrm>
            <a:off x="577964" y="1428010"/>
            <a:ext cx="4839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dirty="0"/>
              <a:t>Signal ~ 1+ cos (2</a:t>
            </a:r>
            <a:r>
              <a:rPr lang="en-NL" dirty="0">
                <a:latin typeface="Symbol" pitchFamily="2" charset="2"/>
              </a:rPr>
              <a:t>p</a:t>
            </a:r>
            <a:r>
              <a:rPr lang="en-NL" dirty="0"/>
              <a:t> f</a:t>
            </a:r>
            <a:r>
              <a:rPr lang="en-NL" baseline="-25000" dirty="0"/>
              <a:t>trans</a:t>
            </a:r>
            <a:r>
              <a:rPr lang="en-NL" dirty="0"/>
              <a:t> </a:t>
            </a:r>
            <a:r>
              <a:rPr lang="en-NL" dirty="0">
                <a:latin typeface="Symbol" pitchFamily="2" charset="2"/>
              </a:rPr>
              <a:t>[</a:t>
            </a:r>
            <a:r>
              <a:rPr lang="en-NL" dirty="0"/>
              <a:t>T</a:t>
            </a:r>
            <a:r>
              <a:rPr lang="en-NL" baseline="-25000" dirty="0"/>
              <a:t>rep</a:t>
            </a:r>
            <a:r>
              <a:rPr lang="en-NL" dirty="0"/>
              <a:t>+</a:t>
            </a:r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t] + </a:t>
            </a:r>
            <a:r>
              <a:rPr lang="en-NL" dirty="0">
                <a:latin typeface="Symbol" pitchFamily="2" charset="2"/>
              </a:rPr>
              <a:t>Df</a:t>
            </a:r>
            <a:r>
              <a:rPr lang="en-NL" dirty="0"/>
              <a:t>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BD6396-60C4-1E82-0789-36E44A5CB6D7}"/>
              </a:ext>
            </a:extLst>
          </p:cNvPr>
          <p:cNvCxnSpPr/>
          <p:nvPr/>
        </p:nvCxnSpPr>
        <p:spPr>
          <a:xfrm flipH="1">
            <a:off x="3897630" y="1416087"/>
            <a:ext cx="354330" cy="381255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8759C9E-58D9-969D-9C37-F3560E2CF67E}"/>
              </a:ext>
            </a:extLst>
          </p:cNvPr>
          <p:cNvSpPr txBox="1"/>
          <p:nvPr/>
        </p:nvSpPr>
        <p:spPr>
          <a:xfrm>
            <a:off x="896219" y="3105834"/>
            <a:ext cx="912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Ramsey</a:t>
            </a:r>
            <a:br>
              <a:rPr lang="en-NL" dirty="0"/>
            </a:br>
            <a:r>
              <a:rPr lang="en-NL" dirty="0"/>
              <a:t>signal</a:t>
            </a:r>
          </a:p>
        </p:txBody>
      </p:sp>
    </p:spTree>
    <p:extLst>
      <p:ext uri="{BB962C8B-B14F-4D97-AF65-F5344CB8AC3E}">
        <p14:creationId xmlns:p14="http://schemas.microsoft.com/office/powerpoint/2010/main" val="3511227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69ECA1-3E4A-4844-8E2C-37B947434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54" y="2213360"/>
            <a:ext cx="10069316" cy="43255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29625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Ramsey-comb</a:t>
            </a:r>
            <a:r>
              <a:rPr lang="en-US" sz="3400" dirty="0">
                <a:solidFill>
                  <a:schemeClr val="bg1"/>
                </a:solidFill>
              </a:rPr>
              <a:t> spectroscopy – macro delays</a:t>
            </a:r>
          </a:p>
        </p:txBody>
      </p:sp>
      <p:sp>
        <p:nvSpPr>
          <p:cNvPr id="4" name="Rechthoek 3"/>
          <p:cNvSpPr/>
          <p:nvPr/>
        </p:nvSpPr>
        <p:spPr>
          <a:xfrm>
            <a:off x="5707530" y="2539995"/>
            <a:ext cx="313765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73625" y="6366102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43286" y="4229100"/>
            <a:ext cx="1014412" cy="142875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14089" y="4229100"/>
            <a:ext cx="1014412" cy="142875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Afbeelding 4" descr="Signal_equation.png">
            <a:extLst>
              <a:ext uri="{FF2B5EF4-FFF2-40B4-BE49-F238E27FC236}">
                <a16:creationId xmlns:a16="http://schemas.microsoft.com/office/drawing/2014/main" id="{ADE12F48-A2F6-434C-B8FE-75B34885F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54" y="1416087"/>
            <a:ext cx="4480063" cy="2913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DE475E-7481-4242-A9A2-EB0081067BD2}"/>
              </a:ext>
            </a:extLst>
          </p:cNvPr>
          <p:cNvSpPr/>
          <p:nvPr/>
        </p:nvSpPr>
        <p:spPr>
          <a:xfrm>
            <a:off x="1308492" y="62255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charset="0"/>
                <a:cs typeface="Calibri" charset="0"/>
              </a:rPr>
              <a:t>Nat. Phys. </a:t>
            </a:r>
            <a:r>
              <a:rPr lang="en-US" b="1" dirty="0">
                <a:solidFill>
                  <a:srgbClr val="000000"/>
                </a:solidFill>
                <a:latin typeface="Calibri" charset="0"/>
                <a:cs typeface="Calibri" charset="0"/>
              </a:rPr>
              <a:t>10</a:t>
            </a:r>
            <a:r>
              <a:rPr lang="en-US" dirty="0">
                <a:solidFill>
                  <a:srgbClr val="000000"/>
                </a:solidFill>
                <a:latin typeface="Calibri" charset="0"/>
                <a:cs typeface="Calibri" charset="0"/>
              </a:rPr>
              <a:t>, 30-33 (2014)</a:t>
            </a:r>
          </a:p>
          <a:p>
            <a:r>
              <a:rPr lang="en-NL" dirty="0"/>
              <a:t>PRA </a:t>
            </a:r>
            <a:r>
              <a:rPr lang="en-NL" b="1" dirty="0"/>
              <a:t>89</a:t>
            </a:r>
            <a:r>
              <a:rPr lang="en-NL" dirty="0"/>
              <a:t>, 052510 (2014)</a:t>
            </a:r>
          </a:p>
        </p:txBody>
      </p:sp>
      <p:sp>
        <p:nvSpPr>
          <p:cNvPr id="7" name="Tekstvak 7">
            <a:extLst>
              <a:ext uri="{FF2B5EF4-FFF2-40B4-BE49-F238E27FC236}">
                <a16:creationId xmlns:a16="http://schemas.microsoft.com/office/drawing/2014/main" id="{F532D44B-22BC-FEFD-4A17-A1CAFDCF3787}"/>
              </a:ext>
            </a:extLst>
          </p:cNvPr>
          <p:cNvSpPr txBox="1"/>
          <p:nvPr/>
        </p:nvSpPr>
        <p:spPr>
          <a:xfrm>
            <a:off x="6164941" y="1352051"/>
            <a:ext cx="539910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Pure </a:t>
            </a:r>
            <a:r>
              <a:rPr lang="en-US" sz="2000" u="sng" dirty="0"/>
              <a:t>relative</a:t>
            </a:r>
            <a:r>
              <a:rPr lang="en-US" sz="2000" dirty="0"/>
              <a:t> phase analysis gives </a:t>
            </a:r>
            <a:r>
              <a:rPr lang="en-US" sz="2000" dirty="0" err="1"/>
              <a:t>f</a:t>
            </a:r>
            <a:r>
              <a:rPr lang="en-US" sz="2000" baseline="-25000" dirty="0" err="1"/>
              <a:t>transition</a:t>
            </a:r>
            <a:r>
              <a:rPr lang="en-US" sz="2000" dirty="0"/>
              <a:t>!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Suppression of common mode phase shifts, </a:t>
            </a:r>
            <a:br>
              <a:rPr lang="en-US" sz="2000" dirty="0"/>
            </a:br>
            <a:r>
              <a:rPr lang="en-US" sz="2000" dirty="0"/>
              <a:t>including AC-Stark shift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Longer delay gives better accuracy &amp; resolution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9E67B-4C8D-6987-510B-600674772EC4}"/>
              </a:ext>
            </a:extLst>
          </p:cNvPr>
          <p:cNvSpPr txBox="1"/>
          <p:nvPr/>
        </p:nvSpPr>
        <p:spPr>
          <a:xfrm>
            <a:off x="6220833" y="932724"/>
            <a:ext cx="477541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Change macro delay by taking different FC pulses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ABD37F-971D-1B8E-C516-23B589B59808}"/>
              </a:ext>
            </a:extLst>
          </p:cNvPr>
          <p:cNvSpPr txBox="1"/>
          <p:nvPr/>
        </p:nvSpPr>
        <p:spPr>
          <a:xfrm>
            <a:off x="577964" y="1428010"/>
            <a:ext cx="4839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dirty="0"/>
              <a:t>Signal ~ 1+ cos (2</a:t>
            </a:r>
            <a:r>
              <a:rPr lang="en-NL" dirty="0">
                <a:latin typeface="Symbol" pitchFamily="2" charset="2"/>
              </a:rPr>
              <a:t>p</a:t>
            </a:r>
            <a:r>
              <a:rPr lang="en-NL" dirty="0"/>
              <a:t> f</a:t>
            </a:r>
            <a:r>
              <a:rPr lang="en-NL" baseline="-25000" dirty="0"/>
              <a:t>trans</a:t>
            </a:r>
            <a:r>
              <a:rPr lang="en-NL" dirty="0"/>
              <a:t> </a:t>
            </a:r>
            <a:r>
              <a:rPr lang="en-NL" dirty="0">
                <a:latin typeface="Symbol" pitchFamily="2" charset="2"/>
              </a:rPr>
              <a:t>[</a:t>
            </a:r>
            <a:r>
              <a:rPr lang="en-NL" dirty="0"/>
              <a:t>NT</a:t>
            </a:r>
            <a:r>
              <a:rPr lang="en-NL" baseline="-25000" dirty="0"/>
              <a:t>rep</a:t>
            </a:r>
            <a:r>
              <a:rPr lang="en-NL" dirty="0"/>
              <a:t>+</a:t>
            </a:r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t] + </a:t>
            </a:r>
            <a:r>
              <a:rPr lang="en-NL" dirty="0">
                <a:latin typeface="Symbol" pitchFamily="2" charset="2"/>
              </a:rPr>
              <a:t>Df</a:t>
            </a:r>
            <a:r>
              <a:rPr lang="en-NL" dirty="0"/>
              <a:t>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171CF8-D58C-9061-3189-F79836A2CB15}"/>
              </a:ext>
            </a:extLst>
          </p:cNvPr>
          <p:cNvCxnSpPr/>
          <p:nvPr/>
        </p:nvCxnSpPr>
        <p:spPr>
          <a:xfrm flipH="1">
            <a:off x="3897630" y="1416087"/>
            <a:ext cx="354330" cy="381255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B473D7-14C2-4548-3DE6-8691EF64DB23}"/>
              </a:ext>
            </a:extLst>
          </p:cNvPr>
          <p:cNvSpPr txBox="1"/>
          <p:nvPr/>
        </p:nvSpPr>
        <p:spPr>
          <a:xfrm>
            <a:off x="896219" y="3105834"/>
            <a:ext cx="912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Ramsey</a:t>
            </a:r>
            <a:br>
              <a:rPr lang="en-NL" dirty="0"/>
            </a:br>
            <a:r>
              <a:rPr lang="en-NL" dirty="0"/>
              <a:t>signal</a:t>
            </a:r>
          </a:p>
        </p:txBody>
      </p:sp>
    </p:spTree>
    <p:extLst>
      <p:ext uri="{BB962C8B-B14F-4D97-AF65-F5344CB8AC3E}">
        <p14:creationId xmlns:p14="http://schemas.microsoft.com/office/powerpoint/2010/main" val="157852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3024" y="-47976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8D45E247-F113-3540-A7E4-2346841B4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24" y="1287021"/>
            <a:ext cx="11111695" cy="271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indent="0">
              <a:lnSpc>
                <a:spcPct val="120000"/>
              </a:lnSpc>
              <a:buClr>
                <a:srgbClr val="FF9900"/>
              </a:buClr>
              <a:buSzPct val="160000"/>
              <a:defRPr/>
            </a:pPr>
            <a:endParaRPr lang="en-GB" sz="2400" dirty="0">
              <a:latin typeface="Arial" charset="0"/>
            </a:endParaRPr>
          </a:p>
          <a:p>
            <a:pPr lvl="1">
              <a:lnSpc>
                <a:spcPct val="120000"/>
              </a:lnSpc>
              <a:buClr>
                <a:srgbClr val="0000FF"/>
              </a:buClr>
              <a:buSzPct val="160000"/>
              <a:buFont typeface="Courier New" panose="02070309020205020404" pitchFamily="49" charset="0"/>
              <a:buChar char="o"/>
              <a:defRPr/>
            </a:pPr>
            <a:r>
              <a:rPr lang="en-GB" sz="2400" b="0" dirty="0">
                <a:latin typeface="Arial" charset="0"/>
              </a:rPr>
              <a:t>Introduction spectroscopy 1S-2S in He</a:t>
            </a:r>
            <a:r>
              <a:rPr lang="en-GB" sz="2400" b="0" baseline="30000" dirty="0">
                <a:latin typeface="Arial" charset="0"/>
              </a:rPr>
              <a:t>+</a:t>
            </a:r>
            <a:endParaRPr lang="en-GB" sz="2400" b="0" dirty="0">
              <a:latin typeface="Arial" charset="0"/>
            </a:endParaRPr>
          </a:p>
          <a:p>
            <a:pPr lvl="1">
              <a:lnSpc>
                <a:spcPct val="120000"/>
              </a:lnSpc>
              <a:buClr>
                <a:srgbClr val="0000FF"/>
              </a:buClr>
              <a:buSzPct val="160000"/>
              <a:buFont typeface="Courier New" panose="02070309020205020404" pitchFamily="49" charset="0"/>
              <a:buChar char="o"/>
              <a:defRPr/>
            </a:pPr>
            <a:r>
              <a:rPr lang="en-GB" sz="2400" b="0" dirty="0">
                <a:latin typeface="Arial" charset="0"/>
              </a:rPr>
              <a:t>Ramsey-comb spectroscopy (RCS)</a:t>
            </a:r>
          </a:p>
          <a:p>
            <a:pPr lvl="1">
              <a:lnSpc>
                <a:spcPct val="120000"/>
              </a:lnSpc>
              <a:buClr>
                <a:srgbClr val="0000FF"/>
              </a:buClr>
              <a:buSzPct val="160000"/>
              <a:buFont typeface="Courier New" panose="02070309020205020404" pitchFamily="49" charset="0"/>
              <a:buChar char="o"/>
              <a:defRPr/>
            </a:pPr>
            <a:r>
              <a:rPr lang="en-GB" sz="2400" b="0" dirty="0">
                <a:latin typeface="Arial" charset="0"/>
              </a:rPr>
              <a:t>First 1S-2S excitation of He</a:t>
            </a:r>
            <a:r>
              <a:rPr lang="en-GB" sz="2400" b="0" baseline="30000" dirty="0">
                <a:latin typeface="Arial" charset="0"/>
              </a:rPr>
              <a:t>+</a:t>
            </a:r>
            <a:r>
              <a:rPr lang="en-GB" sz="2400" b="0" dirty="0">
                <a:latin typeface="Arial" charset="0"/>
              </a:rPr>
              <a:t> using an atomic beam (1 pulse)</a:t>
            </a:r>
          </a:p>
          <a:p>
            <a:pPr lvl="1">
              <a:lnSpc>
                <a:spcPct val="120000"/>
              </a:lnSpc>
              <a:buClr>
                <a:srgbClr val="0000FF"/>
              </a:buClr>
              <a:buSzPct val="160000"/>
              <a:buFont typeface="Courier New" panose="02070309020205020404" pitchFamily="49" charset="0"/>
              <a:buChar char="o"/>
              <a:defRPr/>
            </a:pPr>
            <a:r>
              <a:rPr lang="en-GB" sz="2400" b="0" dirty="0">
                <a:solidFill>
                  <a:srgbClr val="000000"/>
                </a:solidFill>
                <a:latin typeface="Arial" charset="0"/>
              </a:rPr>
              <a:t>Comparison with TDSE simulations</a:t>
            </a:r>
          </a:p>
          <a:p>
            <a:pPr lvl="1">
              <a:lnSpc>
                <a:spcPct val="120000"/>
              </a:lnSpc>
              <a:buClr>
                <a:srgbClr val="0000FF"/>
              </a:buClr>
              <a:buSzPct val="160000"/>
              <a:buFont typeface="Courier New" panose="02070309020205020404" pitchFamily="49" charset="0"/>
              <a:buChar char="o"/>
              <a:defRPr/>
            </a:pPr>
            <a:r>
              <a:rPr lang="en-GB" sz="2400" b="0" dirty="0">
                <a:solidFill>
                  <a:srgbClr val="000000"/>
                </a:solidFill>
                <a:latin typeface="Arial" charset="0"/>
              </a:rPr>
              <a:t>Conclusion and outlook for RCS of </a:t>
            </a:r>
            <a:r>
              <a:rPr lang="en-GB" sz="2400" b="0" dirty="0">
                <a:latin typeface="Arial" charset="0"/>
              </a:rPr>
              <a:t>1S-2S in He</a:t>
            </a:r>
            <a:r>
              <a:rPr lang="en-GB" sz="2400" b="0" baseline="30000" dirty="0">
                <a:latin typeface="Arial" charset="0"/>
              </a:rPr>
              <a:t>+</a:t>
            </a:r>
            <a:endParaRPr lang="en-GB" sz="2400" b="0" dirty="0">
              <a:latin typeface="Arial" charset="0"/>
            </a:endParaRPr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448B9651-B7E9-B84E-B8B0-DAA2C59B7BC8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573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06578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plan: Ramsey-comb excitation of He</a:t>
            </a:r>
            <a:r>
              <a:rPr lang="en-US" sz="3200" baseline="30000" dirty="0">
                <a:solidFill>
                  <a:schemeClr val="bg1"/>
                </a:solidFill>
              </a:rPr>
              <a:t>+</a:t>
            </a:r>
            <a:r>
              <a:rPr lang="en-US" sz="3200" dirty="0">
                <a:solidFill>
                  <a:schemeClr val="bg1"/>
                </a:solidFill>
              </a:rPr>
              <a:t> 1S-2S in a trap</a:t>
            </a:r>
          </a:p>
        </p:txBody>
      </p:sp>
      <p:sp>
        <p:nvSpPr>
          <p:cNvPr id="62" name="Slide Number Placeholder 22">
            <a:extLst>
              <a:ext uri="{FF2B5EF4-FFF2-40B4-BE49-F238E27FC236}">
                <a16:creationId xmlns:a16="http://schemas.microsoft.com/office/drawing/2014/main" id="{6FA9DB92-9844-BA49-82A7-5EE17259CA62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Afbeelding 5">
            <a:extLst>
              <a:ext uri="{FF2B5EF4-FFF2-40B4-BE49-F238E27FC236}">
                <a16:creationId xmlns:a16="http://schemas.microsoft.com/office/drawing/2014/main" id="{ADDE7F7C-7C2F-2D67-01DF-583642B0468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12850" y="999465"/>
            <a:ext cx="9766299" cy="54934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B6906D-7687-80B6-1F07-E17D3D57B027}"/>
              </a:ext>
            </a:extLst>
          </p:cNvPr>
          <p:cNvSpPr txBox="1"/>
          <p:nvPr/>
        </p:nvSpPr>
        <p:spPr>
          <a:xfrm>
            <a:off x="6839211" y="2693096"/>
            <a:ext cx="705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chemeClr val="bg1"/>
                </a:solidFill>
              </a:rPr>
              <a:t>He</a:t>
            </a:r>
            <a:r>
              <a:rPr lang="en-NL" sz="2800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F791D0-1401-FEC0-8959-D73A430274D1}"/>
              </a:ext>
            </a:extLst>
          </p:cNvPr>
          <p:cNvSpPr txBox="1"/>
          <p:nvPr/>
        </p:nvSpPr>
        <p:spPr>
          <a:xfrm>
            <a:off x="9271348" y="2929396"/>
            <a:ext cx="676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chemeClr val="bg1"/>
                </a:solidFill>
              </a:rPr>
              <a:t>Be</a:t>
            </a:r>
            <a:r>
              <a:rPr lang="en-NL" sz="2800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8168B3-C9CE-83E7-4A0E-FE7B956D78E1}"/>
              </a:ext>
            </a:extLst>
          </p:cNvPr>
          <p:cNvSpPr txBox="1"/>
          <p:nvPr/>
        </p:nvSpPr>
        <p:spPr>
          <a:xfrm>
            <a:off x="1328225" y="4307246"/>
            <a:ext cx="1263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DBA5FF"/>
                </a:solidFill>
              </a:rPr>
              <a:t>32 nm + </a:t>
            </a:r>
          </a:p>
          <a:p>
            <a:r>
              <a:rPr lang="en-NL" sz="2400" dirty="0">
                <a:solidFill>
                  <a:srgbClr val="FF7A52"/>
                </a:solidFill>
              </a:rPr>
              <a:t>790 nm</a:t>
            </a:r>
            <a:endParaRPr lang="en-NL" sz="2400" baseline="30000" dirty="0">
              <a:solidFill>
                <a:srgbClr val="FF7A5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A2180-A4AE-2AE7-5C8F-62A75B889080}"/>
              </a:ext>
            </a:extLst>
          </p:cNvPr>
          <p:cNvSpPr txBox="1"/>
          <p:nvPr/>
        </p:nvSpPr>
        <p:spPr>
          <a:xfrm>
            <a:off x="4386872" y="3400857"/>
            <a:ext cx="1263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DBA5FF"/>
                </a:solidFill>
              </a:rPr>
              <a:t>32 nm + </a:t>
            </a:r>
          </a:p>
          <a:p>
            <a:r>
              <a:rPr lang="en-NL" sz="2400" dirty="0">
                <a:solidFill>
                  <a:srgbClr val="FF7A52"/>
                </a:solidFill>
              </a:rPr>
              <a:t>790 nm</a:t>
            </a:r>
            <a:endParaRPr lang="en-NL" sz="2400" baseline="30000" dirty="0">
              <a:solidFill>
                <a:srgbClr val="FF7A5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E5CDC52-70D9-C10A-6521-8E98C59D27A1}"/>
              </a:ext>
            </a:extLst>
          </p:cNvPr>
          <p:cNvGrpSpPr/>
          <p:nvPr/>
        </p:nvGrpSpPr>
        <p:grpSpPr>
          <a:xfrm>
            <a:off x="1491505" y="1203395"/>
            <a:ext cx="2632904" cy="2470150"/>
            <a:chOff x="9240373" y="2180423"/>
            <a:chExt cx="2632904" cy="2470150"/>
          </a:xfrm>
        </p:grpSpPr>
        <p:sp>
          <p:nvSpPr>
            <p:cNvPr id="9" name="TextBox 43">
              <a:extLst>
                <a:ext uri="{FF2B5EF4-FFF2-40B4-BE49-F238E27FC236}">
                  <a16:creationId xmlns:a16="http://schemas.microsoft.com/office/drawing/2014/main" id="{FB1FEA3B-209E-2D7E-5CEC-54E0BFFECF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95102" y="4280686"/>
              <a:ext cx="4079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 charset="0"/>
                  <a:cs typeface="Calibri" charset="0"/>
                </a:rPr>
                <a:t>1S</a:t>
              </a:r>
              <a:endParaRPr lang="en-US" sz="1800" baseline="-25000" dirty="0">
                <a:latin typeface="Calibri" charset="0"/>
                <a:cs typeface="Calibri" charset="0"/>
              </a:endParaRPr>
            </a:p>
          </p:txBody>
        </p:sp>
        <p:sp>
          <p:nvSpPr>
            <p:cNvPr id="10" name="TextBox 44">
              <a:extLst>
                <a:ext uri="{FF2B5EF4-FFF2-40B4-BE49-F238E27FC236}">
                  <a16:creationId xmlns:a16="http://schemas.microsoft.com/office/drawing/2014/main" id="{CD1132BE-EDC7-5434-66FF-04B019262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9390" y="2589998"/>
              <a:ext cx="4079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 charset="0"/>
                  <a:cs typeface="Calibri" charset="0"/>
                </a:rPr>
                <a:t>2S</a:t>
              </a:r>
              <a:endParaRPr lang="en-US" sz="1800" baseline="-25000" dirty="0">
                <a:latin typeface="Calibri" charset="0"/>
                <a:cs typeface="Calibri" charset="0"/>
              </a:endParaRPr>
            </a:p>
          </p:txBody>
        </p:sp>
        <p:sp>
          <p:nvSpPr>
            <p:cNvPr id="11" name="TextBox 47">
              <a:extLst>
                <a:ext uri="{FF2B5EF4-FFF2-40B4-BE49-F238E27FC236}">
                  <a16:creationId xmlns:a16="http://schemas.microsoft.com/office/drawing/2014/main" id="{A1AEE78A-77CE-A828-F276-750132CAE2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8844" y="3344187"/>
              <a:ext cx="6367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 dirty="0">
                  <a:latin typeface="Calibri" charset="0"/>
                  <a:cs typeface="Calibri" charset="0"/>
                </a:rPr>
                <a:t>He</a:t>
              </a:r>
              <a:r>
                <a:rPr lang="en-US" sz="2400" b="1" baseline="30000" dirty="0">
                  <a:latin typeface="Calibri" charset="0"/>
                  <a:cs typeface="Calibri" charset="0"/>
                </a:rPr>
                <a:t>+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BDEFE21-612E-F4F1-D924-B908E5815D96}"/>
                </a:ext>
              </a:extLst>
            </p:cNvPr>
            <p:cNvCxnSpPr/>
            <p:nvPr/>
          </p:nvCxnSpPr>
          <p:spPr bwMode="auto">
            <a:xfrm>
              <a:off x="10179277" y="4560086"/>
              <a:ext cx="588963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634899-6B55-1444-58A4-D0487820C00E}"/>
                </a:ext>
              </a:extLst>
            </p:cNvPr>
            <p:cNvCxnSpPr/>
            <p:nvPr/>
          </p:nvCxnSpPr>
          <p:spPr bwMode="auto">
            <a:xfrm>
              <a:off x="10179277" y="2569361"/>
              <a:ext cx="58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B79F648-6DA5-F5D1-2219-8274A595F150}"/>
                </a:ext>
              </a:extLst>
            </p:cNvPr>
            <p:cNvCxnSpPr/>
            <p:nvPr/>
          </p:nvCxnSpPr>
          <p:spPr bwMode="auto">
            <a:xfrm>
              <a:off x="10179277" y="2842411"/>
              <a:ext cx="588963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76528F8-27BE-E54E-9293-DE73ED916A46}"/>
                </a:ext>
              </a:extLst>
            </p:cNvPr>
            <p:cNvCxnSpPr/>
            <p:nvPr/>
          </p:nvCxnSpPr>
          <p:spPr bwMode="auto">
            <a:xfrm>
              <a:off x="10179277" y="2436011"/>
              <a:ext cx="58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A77E84-7920-87EB-ED75-67CB8C76555C}"/>
                </a:ext>
              </a:extLst>
            </p:cNvPr>
            <p:cNvCxnSpPr/>
            <p:nvPr/>
          </p:nvCxnSpPr>
          <p:spPr bwMode="auto">
            <a:xfrm>
              <a:off x="10179277" y="2362986"/>
              <a:ext cx="58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6E88492-FD4B-0AC9-AD86-E79FB3294455}"/>
                </a:ext>
              </a:extLst>
            </p:cNvPr>
            <p:cNvCxnSpPr/>
            <p:nvPr/>
          </p:nvCxnSpPr>
          <p:spPr bwMode="auto">
            <a:xfrm>
              <a:off x="10179277" y="2307423"/>
              <a:ext cx="58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189887-919A-456D-13A3-F23584D6F33E}"/>
                </a:ext>
              </a:extLst>
            </p:cNvPr>
            <p:cNvCxnSpPr/>
            <p:nvPr/>
          </p:nvCxnSpPr>
          <p:spPr bwMode="auto">
            <a:xfrm>
              <a:off x="10179277" y="2264561"/>
              <a:ext cx="58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5A67EC6-4718-4104-AD92-67AEB1E2BF1F}"/>
                </a:ext>
              </a:extLst>
            </p:cNvPr>
            <p:cNvCxnSpPr/>
            <p:nvPr/>
          </p:nvCxnSpPr>
          <p:spPr bwMode="auto">
            <a:xfrm>
              <a:off x="10179277" y="2229636"/>
              <a:ext cx="58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7A49974-79DD-0ABA-F12D-8230FF72D98F}"/>
                </a:ext>
              </a:extLst>
            </p:cNvPr>
            <p:cNvCxnSpPr/>
            <p:nvPr/>
          </p:nvCxnSpPr>
          <p:spPr bwMode="auto">
            <a:xfrm>
              <a:off x="10179277" y="2197886"/>
              <a:ext cx="58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7BFB3DC-67E7-F9BF-D7FD-2DD4B2D25698}"/>
                </a:ext>
              </a:extLst>
            </p:cNvPr>
            <p:cNvCxnSpPr/>
            <p:nvPr/>
          </p:nvCxnSpPr>
          <p:spPr bwMode="auto">
            <a:xfrm>
              <a:off x="10179277" y="2180423"/>
              <a:ext cx="58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F79B955-43A1-042F-9246-8A8EBD1D973C}"/>
                </a:ext>
              </a:extLst>
            </p:cNvPr>
            <p:cNvGrpSpPr/>
            <p:nvPr/>
          </p:nvGrpSpPr>
          <p:grpSpPr>
            <a:xfrm>
              <a:off x="9240373" y="2831366"/>
              <a:ext cx="1220906" cy="1719757"/>
              <a:chOff x="9240373" y="2831366"/>
              <a:chExt cx="1220906" cy="1719757"/>
            </a:xfrm>
          </p:grpSpPr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AEFE1E09-8F59-D22C-25F1-789CFB2FE7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0460745" y="3086092"/>
                <a:ext cx="0" cy="1465031"/>
              </a:xfrm>
              <a:prstGeom prst="straightConnector1">
                <a:avLst/>
              </a:prstGeom>
              <a:ln w="31750">
                <a:solidFill>
                  <a:srgbClr val="DBA5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BBD6A3D4-4BDF-6626-85EF-DEAC2D28D08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0461279" y="2859873"/>
                <a:ext cx="0" cy="226219"/>
              </a:xfrm>
              <a:prstGeom prst="straightConnector1">
                <a:avLst/>
              </a:prstGeom>
              <a:ln w="31750">
                <a:solidFill>
                  <a:srgbClr val="FF895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45">
                <a:extLst>
                  <a:ext uri="{FF2B5EF4-FFF2-40B4-BE49-F238E27FC236}">
                    <a16:creationId xmlns:a16="http://schemas.microsoft.com/office/drawing/2014/main" id="{91C84A2B-F9FF-1B0B-B1BB-0A7481FCF7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40373" y="2831366"/>
                <a:ext cx="978152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US" sz="2000" b="1" dirty="0">
                    <a:solidFill>
                      <a:srgbClr val="FF7A52"/>
                    </a:solidFill>
                    <a:latin typeface="Calibri" charset="0"/>
                    <a:cs typeface="Calibri" charset="0"/>
                  </a:rPr>
                  <a:t>790 nm</a:t>
                </a:r>
              </a:p>
              <a:p>
                <a:pPr algn="r" eaLnBrk="1" hangingPunct="1"/>
                <a:r>
                  <a:rPr lang="en-US" sz="2000" b="1" dirty="0">
                    <a:solidFill>
                      <a:srgbClr val="DBA5FF"/>
                    </a:solidFill>
                    <a:latin typeface="Calibri" charset="0"/>
                    <a:cs typeface="Calibri" charset="0"/>
                  </a:rPr>
                  <a:t>32 nm</a:t>
                </a:r>
              </a:p>
            </p:txBody>
          </p:sp>
        </p:grp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94ABC91-882D-01C2-C98A-2F65F82CF927}"/>
                </a:ext>
              </a:extLst>
            </p:cNvPr>
            <p:cNvCxnSpPr/>
            <p:nvPr/>
          </p:nvCxnSpPr>
          <p:spPr bwMode="auto">
            <a:xfrm>
              <a:off x="10908450" y="2840066"/>
              <a:ext cx="588963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44">
              <a:extLst>
                <a:ext uri="{FF2B5EF4-FFF2-40B4-BE49-F238E27FC236}">
                  <a16:creationId xmlns:a16="http://schemas.microsoft.com/office/drawing/2014/main" id="{FFB2ED69-9BA7-1B0B-75BF-81FA417F5F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52969" y="2601721"/>
              <a:ext cx="4203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 charset="0"/>
                  <a:cs typeface="Calibri" charset="0"/>
                </a:rPr>
                <a:t>2P</a:t>
              </a:r>
              <a:endParaRPr lang="en-US" sz="1800" baseline="-25000" dirty="0">
                <a:latin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4024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24507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</a:t>
            </a:r>
            <a:r>
              <a:rPr lang="en-US" sz="3200" baseline="30000" dirty="0">
                <a:solidFill>
                  <a:schemeClr val="bg1"/>
                </a:solidFill>
              </a:rPr>
              <a:t>st</a:t>
            </a:r>
            <a:r>
              <a:rPr lang="en-US" sz="3200" dirty="0">
                <a:solidFill>
                  <a:schemeClr val="bg1"/>
                </a:solidFill>
              </a:rPr>
              <a:t> order Doppler cancellation by synchronization</a:t>
            </a:r>
          </a:p>
        </p:txBody>
      </p:sp>
      <p:sp>
        <p:nvSpPr>
          <p:cNvPr id="62" name="Slide Number Placeholder 22">
            <a:extLst>
              <a:ext uri="{FF2B5EF4-FFF2-40B4-BE49-F238E27FC236}">
                <a16:creationId xmlns:a16="http://schemas.microsoft.com/office/drawing/2014/main" id="{6FA9DB92-9844-BA49-82A7-5EE17259CA62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9" name="Picture 4" descr="Wave_transp_www">
            <a:extLst>
              <a:ext uri="{FF2B5EF4-FFF2-40B4-BE49-F238E27FC236}">
                <a16:creationId xmlns:a16="http://schemas.microsoft.com/office/drawing/2014/main" id="{0931406D-46DF-80F7-8AC3-8AC75F80B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801" y="2958173"/>
            <a:ext cx="650398" cy="160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533E12A-2C9C-A5A9-FC2D-08E4AFE6B676}"/>
              </a:ext>
            </a:extLst>
          </p:cNvPr>
          <p:cNvGrpSpPr/>
          <p:nvPr/>
        </p:nvGrpSpPr>
        <p:grpSpPr>
          <a:xfrm>
            <a:off x="7595585" y="2152471"/>
            <a:ext cx="2502104" cy="1994386"/>
            <a:chOff x="8193741" y="2563906"/>
            <a:chExt cx="572853" cy="18288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337F72D-F795-28F1-3ADB-EBE79BE151E5}"/>
                </a:ext>
              </a:extLst>
            </p:cNvPr>
            <p:cNvCxnSpPr>
              <a:cxnSpLocks/>
            </p:cNvCxnSpPr>
            <p:nvPr/>
          </p:nvCxnSpPr>
          <p:spPr>
            <a:xfrm>
              <a:off x="8193741" y="2563906"/>
              <a:ext cx="57285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E98AAE7-4A45-1A92-9F97-8A448F0A5205}"/>
                </a:ext>
              </a:extLst>
            </p:cNvPr>
            <p:cNvCxnSpPr>
              <a:cxnSpLocks/>
            </p:cNvCxnSpPr>
            <p:nvPr/>
          </p:nvCxnSpPr>
          <p:spPr>
            <a:xfrm>
              <a:off x="8207031" y="2716306"/>
              <a:ext cx="5422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80F58E4-09DC-C90E-010A-FDBC9B4A29EA}"/>
                </a:ext>
              </a:extLst>
            </p:cNvPr>
            <p:cNvCxnSpPr>
              <a:cxnSpLocks/>
            </p:cNvCxnSpPr>
            <p:nvPr/>
          </p:nvCxnSpPr>
          <p:spPr>
            <a:xfrm>
              <a:off x="8221985" y="2868706"/>
              <a:ext cx="514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777967E-B67F-F942-6CC0-6731F46191CB}"/>
                </a:ext>
              </a:extLst>
            </p:cNvPr>
            <p:cNvCxnSpPr>
              <a:cxnSpLocks/>
            </p:cNvCxnSpPr>
            <p:nvPr/>
          </p:nvCxnSpPr>
          <p:spPr>
            <a:xfrm>
              <a:off x="8236942" y="3021106"/>
              <a:ext cx="4807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4E7F1E-85F3-6E4A-FFFD-E094A852070E}"/>
                </a:ext>
              </a:extLst>
            </p:cNvPr>
            <p:cNvCxnSpPr>
              <a:cxnSpLocks/>
            </p:cNvCxnSpPr>
            <p:nvPr/>
          </p:nvCxnSpPr>
          <p:spPr>
            <a:xfrm>
              <a:off x="8251888" y="3173506"/>
              <a:ext cx="45254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317FC3-CB55-4CAB-CE6B-FEC243AC2A17}"/>
                </a:ext>
              </a:extLst>
            </p:cNvPr>
            <p:cNvCxnSpPr>
              <a:cxnSpLocks/>
            </p:cNvCxnSpPr>
            <p:nvPr/>
          </p:nvCxnSpPr>
          <p:spPr>
            <a:xfrm>
              <a:off x="8263526" y="3325906"/>
              <a:ext cx="4209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5235DE2-3F41-C28A-931A-88C472EFBC8C}"/>
                </a:ext>
              </a:extLst>
            </p:cNvPr>
            <p:cNvCxnSpPr>
              <a:cxnSpLocks/>
            </p:cNvCxnSpPr>
            <p:nvPr/>
          </p:nvCxnSpPr>
          <p:spPr>
            <a:xfrm>
              <a:off x="8288156" y="3478306"/>
              <a:ext cx="3830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C1D0EF8-B70D-87E8-88B7-8168A91B5782}"/>
                </a:ext>
              </a:extLst>
            </p:cNvPr>
            <p:cNvCxnSpPr>
              <a:cxnSpLocks/>
            </p:cNvCxnSpPr>
            <p:nvPr/>
          </p:nvCxnSpPr>
          <p:spPr>
            <a:xfrm>
              <a:off x="8301742" y="3630706"/>
              <a:ext cx="35450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AD713F-FEB2-BDBD-D483-817722323837}"/>
                </a:ext>
              </a:extLst>
            </p:cNvPr>
            <p:cNvCxnSpPr>
              <a:cxnSpLocks/>
            </p:cNvCxnSpPr>
            <p:nvPr/>
          </p:nvCxnSpPr>
          <p:spPr>
            <a:xfrm>
              <a:off x="8322284" y="3783106"/>
              <a:ext cx="3056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9836BDC-1CCA-D9D1-1E32-8D86C8AF7C11}"/>
                </a:ext>
              </a:extLst>
            </p:cNvPr>
            <p:cNvCxnSpPr>
              <a:cxnSpLocks/>
            </p:cNvCxnSpPr>
            <p:nvPr/>
          </p:nvCxnSpPr>
          <p:spPr>
            <a:xfrm>
              <a:off x="8343004" y="3935506"/>
              <a:ext cx="2849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88A7DB1-BDF9-8F8A-248E-B6D0ED29B2D9}"/>
                </a:ext>
              </a:extLst>
            </p:cNvPr>
            <p:cNvCxnSpPr>
              <a:cxnSpLocks/>
            </p:cNvCxnSpPr>
            <p:nvPr/>
          </p:nvCxnSpPr>
          <p:spPr>
            <a:xfrm>
              <a:off x="8359617" y="4087906"/>
              <a:ext cx="230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9EAF5E9-4A41-2750-99C8-49389F89E56D}"/>
                </a:ext>
              </a:extLst>
            </p:cNvPr>
            <p:cNvCxnSpPr>
              <a:cxnSpLocks/>
            </p:cNvCxnSpPr>
            <p:nvPr/>
          </p:nvCxnSpPr>
          <p:spPr>
            <a:xfrm>
              <a:off x="8388158" y="4240306"/>
              <a:ext cx="1765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FBB31B1-3907-CCB0-532A-098614F97D9C}"/>
                </a:ext>
              </a:extLst>
            </p:cNvPr>
            <p:cNvCxnSpPr>
              <a:cxnSpLocks/>
            </p:cNvCxnSpPr>
            <p:nvPr/>
          </p:nvCxnSpPr>
          <p:spPr>
            <a:xfrm>
              <a:off x="8421003" y="4392706"/>
              <a:ext cx="11493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Picture 4" descr="Wave_transp_www">
            <a:extLst>
              <a:ext uri="{FF2B5EF4-FFF2-40B4-BE49-F238E27FC236}">
                <a16:creationId xmlns:a16="http://schemas.microsoft.com/office/drawing/2014/main" id="{23FE9035-DC24-0A49-9871-ABA8D61A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22" y="2958173"/>
            <a:ext cx="650398" cy="160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6A04E2D-94A7-092B-A743-0DB80A23ABE3}"/>
              </a:ext>
            </a:extLst>
          </p:cNvPr>
          <p:cNvSpPr txBox="1"/>
          <p:nvPr/>
        </p:nvSpPr>
        <p:spPr>
          <a:xfrm>
            <a:off x="7813456" y="4625203"/>
            <a:ext cx="34781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NL" dirty="0"/>
              <a:t>ovement ion periodic</a:t>
            </a:r>
            <a:br>
              <a:rPr lang="en-NL" dirty="0"/>
            </a:br>
            <a:r>
              <a:rPr lang="en-NL" dirty="0"/>
              <a:t>with f</a:t>
            </a:r>
            <a:r>
              <a:rPr lang="en-NL" baseline="-25000" dirty="0"/>
              <a:t>sec</a:t>
            </a:r>
            <a:r>
              <a:rPr lang="en-NL" dirty="0"/>
              <a:t> and f</a:t>
            </a:r>
            <a:r>
              <a:rPr lang="en-NL" baseline="-25000" dirty="0"/>
              <a:t>RF</a:t>
            </a:r>
          </a:p>
          <a:p>
            <a:endParaRPr lang="en-NL" baseline="-25000" dirty="0"/>
          </a:p>
          <a:p>
            <a:r>
              <a:rPr lang="en-NL" dirty="0"/>
              <a:t>→ Match T</a:t>
            </a:r>
            <a:r>
              <a:rPr lang="en-NL" baseline="-25000" dirty="0"/>
              <a:t>rep</a:t>
            </a:r>
            <a:r>
              <a:rPr lang="en-NL" dirty="0"/>
              <a:t> of laser to T</a:t>
            </a:r>
            <a:r>
              <a:rPr lang="en-NL" baseline="-25000" dirty="0"/>
              <a:t>sec</a:t>
            </a:r>
            <a:r>
              <a:rPr lang="en-NL" dirty="0"/>
              <a:t> and T</a:t>
            </a:r>
            <a:r>
              <a:rPr lang="en-NL" baseline="-25000" dirty="0"/>
              <a:t>RF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8540F3C-3D49-597C-0AA5-8E3EA650F61F}"/>
              </a:ext>
            </a:extLst>
          </p:cNvPr>
          <p:cNvSpPr/>
          <p:nvPr/>
        </p:nvSpPr>
        <p:spPr>
          <a:xfrm>
            <a:off x="7595554" y="2152471"/>
            <a:ext cx="2502102" cy="2118224"/>
          </a:xfrm>
          <a:custGeom>
            <a:avLst/>
            <a:gdLst>
              <a:gd name="connsiteX0" fmla="*/ 0 w 11761694"/>
              <a:gd name="connsiteY0" fmla="*/ 0 h 6167718"/>
              <a:gd name="connsiteX1" fmla="*/ 5791200 w 11761694"/>
              <a:gd name="connsiteY1" fmla="*/ 6167718 h 6167718"/>
              <a:gd name="connsiteX2" fmla="*/ 11761694 w 11761694"/>
              <a:gd name="connsiteY2" fmla="*/ 0 h 616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61694" h="6167718">
                <a:moveTo>
                  <a:pt x="0" y="0"/>
                </a:moveTo>
                <a:cubicBezTo>
                  <a:pt x="1915459" y="3083859"/>
                  <a:pt x="3830918" y="6167718"/>
                  <a:pt x="5791200" y="6167718"/>
                </a:cubicBezTo>
                <a:cubicBezTo>
                  <a:pt x="7751482" y="6167718"/>
                  <a:pt x="9756588" y="3083859"/>
                  <a:pt x="11761694" y="0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72D6D9-1F5A-A3B0-DAD9-A7D807DFAFA1}"/>
              </a:ext>
            </a:extLst>
          </p:cNvPr>
          <p:cNvGrpSpPr/>
          <p:nvPr/>
        </p:nvGrpSpPr>
        <p:grpSpPr>
          <a:xfrm>
            <a:off x="8569604" y="3936373"/>
            <a:ext cx="521297" cy="413308"/>
            <a:chOff x="3514025" y="3362764"/>
            <a:chExt cx="521297" cy="41330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2A941A3-99BB-3E94-261B-19965C7DE2B1}"/>
                </a:ext>
              </a:extLst>
            </p:cNvPr>
            <p:cNvSpPr/>
            <p:nvPr/>
          </p:nvSpPr>
          <p:spPr>
            <a:xfrm>
              <a:off x="3553207" y="3362764"/>
              <a:ext cx="413308" cy="413308"/>
            </a:xfrm>
            <a:prstGeom prst="ellipse">
              <a:avLst/>
            </a:prstGeom>
            <a:solidFill>
              <a:srgbClr val="F83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856B23-0C76-DF56-53D0-6D9E173ED142}"/>
                </a:ext>
              </a:extLst>
            </p:cNvPr>
            <p:cNvSpPr txBox="1"/>
            <p:nvPr/>
          </p:nvSpPr>
          <p:spPr>
            <a:xfrm>
              <a:off x="3514025" y="338475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He</a:t>
              </a:r>
              <a:r>
                <a:rPr lang="en-NL" baseline="30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D67D187D-99DC-7EE7-2DFE-864B7715E9F8}"/>
              </a:ext>
            </a:extLst>
          </p:cNvPr>
          <p:cNvSpPr txBox="1"/>
          <p:nvPr/>
        </p:nvSpPr>
        <p:spPr>
          <a:xfrm>
            <a:off x="9681032" y="3414253"/>
            <a:ext cx="1792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</a:t>
            </a:r>
            <a:r>
              <a:rPr lang="en-NL" sz="2000" baseline="-25000" dirty="0"/>
              <a:t>sec</a:t>
            </a:r>
            <a:r>
              <a:rPr lang="en-NL" sz="2000" dirty="0"/>
              <a:t> = 5 MHz</a:t>
            </a:r>
          </a:p>
          <a:p>
            <a:r>
              <a:rPr lang="en-GB" sz="2000" dirty="0"/>
              <a:t>R</a:t>
            </a:r>
            <a:r>
              <a:rPr lang="en-NL" sz="2000" dirty="0"/>
              <a:t>ecoil =55 MHz</a:t>
            </a:r>
          </a:p>
        </p:txBody>
      </p:sp>
    </p:spTree>
    <p:extLst>
      <p:ext uri="{BB962C8B-B14F-4D97-AF65-F5344CB8AC3E}">
        <p14:creationId xmlns:p14="http://schemas.microsoft.com/office/powerpoint/2010/main" val="1056748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24507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</a:t>
            </a:r>
            <a:r>
              <a:rPr lang="en-US" sz="3200" baseline="30000" dirty="0">
                <a:solidFill>
                  <a:schemeClr val="bg1"/>
                </a:solidFill>
              </a:rPr>
              <a:t>st</a:t>
            </a:r>
            <a:r>
              <a:rPr lang="en-US" sz="3200" dirty="0">
                <a:solidFill>
                  <a:schemeClr val="bg1"/>
                </a:solidFill>
              </a:rPr>
              <a:t> order Doppler cancellation by synchronization</a:t>
            </a:r>
          </a:p>
        </p:txBody>
      </p:sp>
      <p:sp>
        <p:nvSpPr>
          <p:cNvPr id="62" name="Slide Number Placeholder 22">
            <a:extLst>
              <a:ext uri="{FF2B5EF4-FFF2-40B4-BE49-F238E27FC236}">
                <a16:creationId xmlns:a16="http://schemas.microsoft.com/office/drawing/2014/main" id="{6FA9DB92-9844-BA49-82A7-5EE17259CA62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533E12A-2C9C-A5A9-FC2D-08E4AFE6B676}"/>
              </a:ext>
            </a:extLst>
          </p:cNvPr>
          <p:cNvGrpSpPr/>
          <p:nvPr/>
        </p:nvGrpSpPr>
        <p:grpSpPr>
          <a:xfrm>
            <a:off x="7595585" y="2152471"/>
            <a:ext cx="2502104" cy="1994386"/>
            <a:chOff x="8193741" y="2563906"/>
            <a:chExt cx="572853" cy="18288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337F72D-F795-28F1-3ADB-EBE79BE151E5}"/>
                </a:ext>
              </a:extLst>
            </p:cNvPr>
            <p:cNvCxnSpPr>
              <a:cxnSpLocks/>
            </p:cNvCxnSpPr>
            <p:nvPr/>
          </p:nvCxnSpPr>
          <p:spPr>
            <a:xfrm>
              <a:off x="8193741" y="2563906"/>
              <a:ext cx="57285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E98AAE7-4A45-1A92-9F97-8A448F0A5205}"/>
                </a:ext>
              </a:extLst>
            </p:cNvPr>
            <p:cNvCxnSpPr>
              <a:cxnSpLocks/>
            </p:cNvCxnSpPr>
            <p:nvPr/>
          </p:nvCxnSpPr>
          <p:spPr>
            <a:xfrm>
              <a:off x="8207031" y="2716306"/>
              <a:ext cx="5422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80F58E4-09DC-C90E-010A-FDBC9B4A29EA}"/>
                </a:ext>
              </a:extLst>
            </p:cNvPr>
            <p:cNvCxnSpPr>
              <a:cxnSpLocks/>
            </p:cNvCxnSpPr>
            <p:nvPr/>
          </p:nvCxnSpPr>
          <p:spPr>
            <a:xfrm>
              <a:off x="8221985" y="2868706"/>
              <a:ext cx="514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777967E-B67F-F942-6CC0-6731F46191CB}"/>
                </a:ext>
              </a:extLst>
            </p:cNvPr>
            <p:cNvCxnSpPr>
              <a:cxnSpLocks/>
            </p:cNvCxnSpPr>
            <p:nvPr/>
          </p:nvCxnSpPr>
          <p:spPr>
            <a:xfrm>
              <a:off x="8236942" y="3021106"/>
              <a:ext cx="4807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4E7F1E-85F3-6E4A-FFFD-E094A852070E}"/>
                </a:ext>
              </a:extLst>
            </p:cNvPr>
            <p:cNvCxnSpPr>
              <a:cxnSpLocks/>
            </p:cNvCxnSpPr>
            <p:nvPr/>
          </p:nvCxnSpPr>
          <p:spPr>
            <a:xfrm>
              <a:off x="8251888" y="3173506"/>
              <a:ext cx="45254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317FC3-CB55-4CAB-CE6B-FEC243AC2A17}"/>
                </a:ext>
              </a:extLst>
            </p:cNvPr>
            <p:cNvCxnSpPr>
              <a:cxnSpLocks/>
            </p:cNvCxnSpPr>
            <p:nvPr/>
          </p:nvCxnSpPr>
          <p:spPr>
            <a:xfrm>
              <a:off x="8263526" y="3325906"/>
              <a:ext cx="4209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5235DE2-3F41-C28A-931A-88C472EFBC8C}"/>
                </a:ext>
              </a:extLst>
            </p:cNvPr>
            <p:cNvCxnSpPr>
              <a:cxnSpLocks/>
            </p:cNvCxnSpPr>
            <p:nvPr/>
          </p:nvCxnSpPr>
          <p:spPr>
            <a:xfrm>
              <a:off x="8288156" y="3478306"/>
              <a:ext cx="3830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C1D0EF8-B70D-87E8-88B7-8168A91B5782}"/>
                </a:ext>
              </a:extLst>
            </p:cNvPr>
            <p:cNvCxnSpPr>
              <a:cxnSpLocks/>
            </p:cNvCxnSpPr>
            <p:nvPr/>
          </p:nvCxnSpPr>
          <p:spPr>
            <a:xfrm>
              <a:off x="8301742" y="3630706"/>
              <a:ext cx="35450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AD713F-FEB2-BDBD-D483-817722323837}"/>
                </a:ext>
              </a:extLst>
            </p:cNvPr>
            <p:cNvCxnSpPr>
              <a:cxnSpLocks/>
            </p:cNvCxnSpPr>
            <p:nvPr/>
          </p:nvCxnSpPr>
          <p:spPr>
            <a:xfrm>
              <a:off x="8322284" y="3783106"/>
              <a:ext cx="3056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9836BDC-1CCA-D9D1-1E32-8D86C8AF7C11}"/>
                </a:ext>
              </a:extLst>
            </p:cNvPr>
            <p:cNvCxnSpPr>
              <a:cxnSpLocks/>
            </p:cNvCxnSpPr>
            <p:nvPr/>
          </p:nvCxnSpPr>
          <p:spPr>
            <a:xfrm>
              <a:off x="8343004" y="3935506"/>
              <a:ext cx="2849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88A7DB1-BDF9-8F8A-248E-B6D0ED29B2D9}"/>
                </a:ext>
              </a:extLst>
            </p:cNvPr>
            <p:cNvCxnSpPr>
              <a:cxnSpLocks/>
            </p:cNvCxnSpPr>
            <p:nvPr/>
          </p:nvCxnSpPr>
          <p:spPr>
            <a:xfrm>
              <a:off x="8359617" y="4087906"/>
              <a:ext cx="230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9EAF5E9-4A41-2750-99C8-49389F89E56D}"/>
                </a:ext>
              </a:extLst>
            </p:cNvPr>
            <p:cNvCxnSpPr>
              <a:cxnSpLocks/>
            </p:cNvCxnSpPr>
            <p:nvPr/>
          </p:nvCxnSpPr>
          <p:spPr>
            <a:xfrm>
              <a:off x="8388158" y="4240306"/>
              <a:ext cx="1765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FBB31B1-3907-CCB0-532A-098614F97D9C}"/>
                </a:ext>
              </a:extLst>
            </p:cNvPr>
            <p:cNvCxnSpPr>
              <a:cxnSpLocks/>
            </p:cNvCxnSpPr>
            <p:nvPr/>
          </p:nvCxnSpPr>
          <p:spPr>
            <a:xfrm>
              <a:off x="8421003" y="4392706"/>
              <a:ext cx="11493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6A04E2D-94A7-092B-A743-0DB80A23ABE3}"/>
              </a:ext>
            </a:extLst>
          </p:cNvPr>
          <p:cNvSpPr txBox="1"/>
          <p:nvPr/>
        </p:nvSpPr>
        <p:spPr>
          <a:xfrm>
            <a:off x="7813456" y="4625203"/>
            <a:ext cx="34781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NL" dirty="0"/>
              <a:t>ovement ion periodic</a:t>
            </a:r>
            <a:br>
              <a:rPr lang="en-NL" dirty="0"/>
            </a:br>
            <a:r>
              <a:rPr lang="en-NL" dirty="0"/>
              <a:t>with f</a:t>
            </a:r>
            <a:r>
              <a:rPr lang="en-NL" baseline="-25000" dirty="0"/>
              <a:t>sec</a:t>
            </a:r>
            <a:r>
              <a:rPr lang="en-NL" dirty="0"/>
              <a:t> and f</a:t>
            </a:r>
            <a:r>
              <a:rPr lang="en-NL" baseline="-25000" dirty="0"/>
              <a:t>RF</a:t>
            </a:r>
          </a:p>
          <a:p>
            <a:endParaRPr lang="en-NL" baseline="-25000" dirty="0"/>
          </a:p>
          <a:p>
            <a:r>
              <a:rPr lang="en-NL" dirty="0"/>
              <a:t>→ Match T</a:t>
            </a:r>
            <a:r>
              <a:rPr lang="en-NL" baseline="-25000" dirty="0"/>
              <a:t>rep</a:t>
            </a:r>
            <a:r>
              <a:rPr lang="en-NL" dirty="0"/>
              <a:t> of laser to T</a:t>
            </a:r>
            <a:r>
              <a:rPr lang="en-NL" baseline="-25000" dirty="0"/>
              <a:t>sec</a:t>
            </a:r>
            <a:r>
              <a:rPr lang="en-NL" dirty="0"/>
              <a:t> and T</a:t>
            </a:r>
            <a:r>
              <a:rPr lang="en-NL" baseline="-25000" dirty="0"/>
              <a:t>RF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8540F3C-3D49-597C-0AA5-8E3EA650F61F}"/>
              </a:ext>
            </a:extLst>
          </p:cNvPr>
          <p:cNvSpPr/>
          <p:nvPr/>
        </p:nvSpPr>
        <p:spPr>
          <a:xfrm>
            <a:off x="7595554" y="2152471"/>
            <a:ext cx="2502102" cy="2118224"/>
          </a:xfrm>
          <a:custGeom>
            <a:avLst/>
            <a:gdLst>
              <a:gd name="connsiteX0" fmla="*/ 0 w 11761694"/>
              <a:gd name="connsiteY0" fmla="*/ 0 h 6167718"/>
              <a:gd name="connsiteX1" fmla="*/ 5791200 w 11761694"/>
              <a:gd name="connsiteY1" fmla="*/ 6167718 h 6167718"/>
              <a:gd name="connsiteX2" fmla="*/ 11761694 w 11761694"/>
              <a:gd name="connsiteY2" fmla="*/ 0 h 616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61694" h="6167718">
                <a:moveTo>
                  <a:pt x="0" y="0"/>
                </a:moveTo>
                <a:cubicBezTo>
                  <a:pt x="1915459" y="3083859"/>
                  <a:pt x="3830918" y="6167718"/>
                  <a:pt x="5791200" y="6167718"/>
                </a:cubicBezTo>
                <a:cubicBezTo>
                  <a:pt x="7751482" y="6167718"/>
                  <a:pt x="9756588" y="3083859"/>
                  <a:pt x="11761694" y="0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72D6D9-1F5A-A3B0-DAD9-A7D807DFAFA1}"/>
              </a:ext>
            </a:extLst>
          </p:cNvPr>
          <p:cNvGrpSpPr/>
          <p:nvPr/>
        </p:nvGrpSpPr>
        <p:grpSpPr>
          <a:xfrm>
            <a:off x="8569604" y="3936373"/>
            <a:ext cx="521297" cy="413308"/>
            <a:chOff x="3514025" y="3362764"/>
            <a:chExt cx="521297" cy="41330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2A941A3-99BB-3E94-261B-19965C7DE2B1}"/>
                </a:ext>
              </a:extLst>
            </p:cNvPr>
            <p:cNvSpPr/>
            <p:nvPr/>
          </p:nvSpPr>
          <p:spPr>
            <a:xfrm>
              <a:off x="3553207" y="3362764"/>
              <a:ext cx="413308" cy="413308"/>
            </a:xfrm>
            <a:prstGeom prst="ellipse">
              <a:avLst/>
            </a:prstGeom>
            <a:solidFill>
              <a:srgbClr val="F83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856B23-0C76-DF56-53D0-6D9E173ED142}"/>
                </a:ext>
              </a:extLst>
            </p:cNvPr>
            <p:cNvSpPr txBox="1"/>
            <p:nvPr/>
          </p:nvSpPr>
          <p:spPr>
            <a:xfrm>
              <a:off x="3514025" y="338475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He</a:t>
              </a:r>
              <a:r>
                <a:rPr lang="en-NL" baseline="30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pic>
        <p:nvPicPr>
          <p:cNvPr id="19" name="Picture 4" descr="Wave_transp_www">
            <a:extLst>
              <a:ext uri="{FF2B5EF4-FFF2-40B4-BE49-F238E27FC236}">
                <a16:creationId xmlns:a16="http://schemas.microsoft.com/office/drawing/2014/main" id="{0931406D-46DF-80F7-8AC3-8AC75F80B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53" y="2958173"/>
            <a:ext cx="650398" cy="160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4" descr="Wave_transp_www">
            <a:extLst>
              <a:ext uri="{FF2B5EF4-FFF2-40B4-BE49-F238E27FC236}">
                <a16:creationId xmlns:a16="http://schemas.microsoft.com/office/drawing/2014/main" id="{23FE9035-DC24-0A49-9871-ABA8D61A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74" y="2958173"/>
            <a:ext cx="650398" cy="160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357CB3-7E60-8A81-F14D-0F5062B67B1F}"/>
              </a:ext>
            </a:extLst>
          </p:cNvPr>
          <p:cNvSpPr txBox="1"/>
          <p:nvPr/>
        </p:nvSpPr>
        <p:spPr>
          <a:xfrm>
            <a:off x="9681032" y="3414253"/>
            <a:ext cx="1792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</a:t>
            </a:r>
            <a:r>
              <a:rPr lang="en-NL" sz="2000" baseline="-25000" dirty="0"/>
              <a:t>sec</a:t>
            </a:r>
            <a:r>
              <a:rPr lang="en-NL" sz="2000" dirty="0"/>
              <a:t> = 5 MHz</a:t>
            </a:r>
          </a:p>
          <a:p>
            <a:r>
              <a:rPr lang="en-GB" sz="2000" dirty="0"/>
              <a:t>R</a:t>
            </a:r>
            <a:r>
              <a:rPr lang="en-NL" sz="2000" dirty="0"/>
              <a:t>ecoil =55 MHz</a:t>
            </a:r>
          </a:p>
        </p:txBody>
      </p:sp>
    </p:spTree>
    <p:extLst>
      <p:ext uri="{BB962C8B-B14F-4D97-AF65-F5344CB8AC3E}">
        <p14:creationId xmlns:p14="http://schemas.microsoft.com/office/powerpoint/2010/main" val="2487633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24507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</a:t>
            </a:r>
            <a:r>
              <a:rPr lang="en-US" sz="3200" baseline="30000" dirty="0">
                <a:solidFill>
                  <a:schemeClr val="bg1"/>
                </a:solidFill>
              </a:rPr>
              <a:t>st</a:t>
            </a:r>
            <a:r>
              <a:rPr lang="en-US" sz="3200" dirty="0">
                <a:solidFill>
                  <a:schemeClr val="bg1"/>
                </a:solidFill>
              </a:rPr>
              <a:t> order Doppler cancellation by synchronization</a:t>
            </a:r>
          </a:p>
        </p:txBody>
      </p:sp>
      <p:sp>
        <p:nvSpPr>
          <p:cNvPr id="62" name="Slide Number Placeholder 22">
            <a:extLst>
              <a:ext uri="{FF2B5EF4-FFF2-40B4-BE49-F238E27FC236}">
                <a16:creationId xmlns:a16="http://schemas.microsoft.com/office/drawing/2014/main" id="{6FA9DB92-9844-BA49-82A7-5EE17259CA62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533E12A-2C9C-A5A9-FC2D-08E4AFE6B676}"/>
              </a:ext>
            </a:extLst>
          </p:cNvPr>
          <p:cNvGrpSpPr/>
          <p:nvPr/>
        </p:nvGrpSpPr>
        <p:grpSpPr>
          <a:xfrm>
            <a:off x="7595585" y="2152471"/>
            <a:ext cx="2502104" cy="1994386"/>
            <a:chOff x="8193741" y="2563906"/>
            <a:chExt cx="572853" cy="18288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337F72D-F795-28F1-3ADB-EBE79BE151E5}"/>
                </a:ext>
              </a:extLst>
            </p:cNvPr>
            <p:cNvCxnSpPr>
              <a:cxnSpLocks/>
            </p:cNvCxnSpPr>
            <p:nvPr/>
          </p:nvCxnSpPr>
          <p:spPr>
            <a:xfrm>
              <a:off x="8193741" y="2563906"/>
              <a:ext cx="57285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E98AAE7-4A45-1A92-9F97-8A448F0A5205}"/>
                </a:ext>
              </a:extLst>
            </p:cNvPr>
            <p:cNvCxnSpPr>
              <a:cxnSpLocks/>
            </p:cNvCxnSpPr>
            <p:nvPr/>
          </p:nvCxnSpPr>
          <p:spPr>
            <a:xfrm>
              <a:off x="8207031" y="2716306"/>
              <a:ext cx="5422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80F58E4-09DC-C90E-010A-FDBC9B4A29EA}"/>
                </a:ext>
              </a:extLst>
            </p:cNvPr>
            <p:cNvCxnSpPr>
              <a:cxnSpLocks/>
            </p:cNvCxnSpPr>
            <p:nvPr/>
          </p:nvCxnSpPr>
          <p:spPr>
            <a:xfrm>
              <a:off x="8221985" y="2868706"/>
              <a:ext cx="514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777967E-B67F-F942-6CC0-6731F46191CB}"/>
                </a:ext>
              </a:extLst>
            </p:cNvPr>
            <p:cNvCxnSpPr>
              <a:cxnSpLocks/>
            </p:cNvCxnSpPr>
            <p:nvPr/>
          </p:nvCxnSpPr>
          <p:spPr>
            <a:xfrm>
              <a:off x="8236942" y="3021106"/>
              <a:ext cx="4807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4E7F1E-85F3-6E4A-FFFD-E094A852070E}"/>
                </a:ext>
              </a:extLst>
            </p:cNvPr>
            <p:cNvCxnSpPr>
              <a:cxnSpLocks/>
            </p:cNvCxnSpPr>
            <p:nvPr/>
          </p:nvCxnSpPr>
          <p:spPr>
            <a:xfrm>
              <a:off x="8251888" y="3173506"/>
              <a:ext cx="45254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317FC3-CB55-4CAB-CE6B-FEC243AC2A17}"/>
                </a:ext>
              </a:extLst>
            </p:cNvPr>
            <p:cNvCxnSpPr>
              <a:cxnSpLocks/>
            </p:cNvCxnSpPr>
            <p:nvPr/>
          </p:nvCxnSpPr>
          <p:spPr>
            <a:xfrm>
              <a:off x="8263526" y="3325906"/>
              <a:ext cx="4209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5235DE2-3F41-C28A-931A-88C472EFBC8C}"/>
                </a:ext>
              </a:extLst>
            </p:cNvPr>
            <p:cNvCxnSpPr>
              <a:cxnSpLocks/>
            </p:cNvCxnSpPr>
            <p:nvPr/>
          </p:nvCxnSpPr>
          <p:spPr>
            <a:xfrm>
              <a:off x="8288156" y="3478306"/>
              <a:ext cx="3830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C1D0EF8-B70D-87E8-88B7-8168A91B5782}"/>
                </a:ext>
              </a:extLst>
            </p:cNvPr>
            <p:cNvCxnSpPr>
              <a:cxnSpLocks/>
            </p:cNvCxnSpPr>
            <p:nvPr/>
          </p:nvCxnSpPr>
          <p:spPr>
            <a:xfrm>
              <a:off x="8301742" y="3630706"/>
              <a:ext cx="35450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AD713F-FEB2-BDBD-D483-817722323837}"/>
                </a:ext>
              </a:extLst>
            </p:cNvPr>
            <p:cNvCxnSpPr>
              <a:cxnSpLocks/>
            </p:cNvCxnSpPr>
            <p:nvPr/>
          </p:nvCxnSpPr>
          <p:spPr>
            <a:xfrm>
              <a:off x="8322284" y="3783106"/>
              <a:ext cx="3056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9836BDC-1CCA-D9D1-1E32-8D86C8AF7C11}"/>
                </a:ext>
              </a:extLst>
            </p:cNvPr>
            <p:cNvCxnSpPr>
              <a:cxnSpLocks/>
            </p:cNvCxnSpPr>
            <p:nvPr/>
          </p:nvCxnSpPr>
          <p:spPr>
            <a:xfrm>
              <a:off x="8343004" y="3935506"/>
              <a:ext cx="2849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88A7DB1-BDF9-8F8A-248E-B6D0ED29B2D9}"/>
                </a:ext>
              </a:extLst>
            </p:cNvPr>
            <p:cNvCxnSpPr>
              <a:cxnSpLocks/>
            </p:cNvCxnSpPr>
            <p:nvPr/>
          </p:nvCxnSpPr>
          <p:spPr>
            <a:xfrm>
              <a:off x="8359617" y="4087906"/>
              <a:ext cx="230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9EAF5E9-4A41-2750-99C8-49389F89E56D}"/>
                </a:ext>
              </a:extLst>
            </p:cNvPr>
            <p:cNvCxnSpPr>
              <a:cxnSpLocks/>
            </p:cNvCxnSpPr>
            <p:nvPr/>
          </p:nvCxnSpPr>
          <p:spPr>
            <a:xfrm>
              <a:off x="8388158" y="4240306"/>
              <a:ext cx="1765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FBB31B1-3907-CCB0-532A-098614F97D9C}"/>
                </a:ext>
              </a:extLst>
            </p:cNvPr>
            <p:cNvCxnSpPr>
              <a:cxnSpLocks/>
            </p:cNvCxnSpPr>
            <p:nvPr/>
          </p:nvCxnSpPr>
          <p:spPr>
            <a:xfrm>
              <a:off x="8421003" y="4392706"/>
              <a:ext cx="11493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6A04E2D-94A7-092B-A743-0DB80A23ABE3}"/>
              </a:ext>
            </a:extLst>
          </p:cNvPr>
          <p:cNvSpPr txBox="1"/>
          <p:nvPr/>
        </p:nvSpPr>
        <p:spPr>
          <a:xfrm>
            <a:off x="7813456" y="4625203"/>
            <a:ext cx="34781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NL" dirty="0"/>
              <a:t>ovement ion periodic</a:t>
            </a:r>
            <a:br>
              <a:rPr lang="en-NL" dirty="0"/>
            </a:br>
            <a:r>
              <a:rPr lang="en-NL" dirty="0"/>
              <a:t>with f</a:t>
            </a:r>
            <a:r>
              <a:rPr lang="en-NL" baseline="-25000" dirty="0"/>
              <a:t>sec</a:t>
            </a:r>
            <a:r>
              <a:rPr lang="en-NL" dirty="0"/>
              <a:t> and f</a:t>
            </a:r>
            <a:r>
              <a:rPr lang="en-NL" baseline="-25000" dirty="0"/>
              <a:t>RF</a:t>
            </a:r>
          </a:p>
          <a:p>
            <a:endParaRPr lang="en-NL" baseline="-25000" dirty="0"/>
          </a:p>
          <a:p>
            <a:r>
              <a:rPr lang="en-NL" dirty="0"/>
              <a:t>→ Match T</a:t>
            </a:r>
            <a:r>
              <a:rPr lang="en-NL" baseline="-25000" dirty="0"/>
              <a:t>rep</a:t>
            </a:r>
            <a:r>
              <a:rPr lang="en-NL" dirty="0"/>
              <a:t> of laser to T</a:t>
            </a:r>
            <a:r>
              <a:rPr lang="en-NL" baseline="-25000" dirty="0"/>
              <a:t>sec</a:t>
            </a:r>
            <a:r>
              <a:rPr lang="en-NL" dirty="0"/>
              <a:t> and T</a:t>
            </a:r>
            <a:r>
              <a:rPr lang="en-NL" baseline="-25000" dirty="0"/>
              <a:t>RF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8540F3C-3D49-597C-0AA5-8E3EA650F61F}"/>
              </a:ext>
            </a:extLst>
          </p:cNvPr>
          <p:cNvSpPr/>
          <p:nvPr/>
        </p:nvSpPr>
        <p:spPr>
          <a:xfrm>
            <a:off x="7595554" y="2152471"/>
            <a:ext cx="2502102" cy="2118224"/>
          </a:xfrm>
          <a:custGeom>
            <a:avLst/>
            <a:gdLst>
              <a:gd name="connsiteX0" fmla="*/ 0 w 11761694"/>
              <a:gd name="connsiteY0" fmla="*/ 0 h 6167718"/>
              <a:gd name="connsiteX1" fmla="*/ 5791200 w 11761694"/>
              <a:gd name="connsiteY1" fmla="*/ 6167718 h 6167718"/>
              <a:gd name="connsiteX2" fmla="*/ 11761694 w 11761694"/>
              <a:gd name="connsiteY2" fmla="*/ 0 h 616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61694" h="6167718">
                <a:moveTo>
                  <a:pt x="0" y="0"/>
                </a:moveTo>
                <a:cubicBezTo>
                  <a:pt x="1915459" y="3083859"/>
                  <a:pt x="3830918" y="6167718"/>
                  <a:pt x="5791200" y="6167718"/>
                </a:cubicBezTo>
                <a:cubicBezTo>
                  <a:pt x="7751482" y="6167718"/>
                  <a:pt x="9756588" y="3083859"/>
                  <a:pt x="11761694" y="0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72D6D9-1F5A-A3B0-DAD9-A7D807DFAFA1}"/>
              </a:ext>
            </a:extLst>
          </p:cNvPr>
          <p:cNvGrpSpPr/>
          <p:nvPr/>
        </p:nvGrpSpPr>
        <p:grpSpPr>
          <a:xfrm>
            <a:off x="9591419" y="2588014"/>
            <a:ext cx="521297" cy="413308"/>
            <a:chOff x="3514025" y="3362764"/>
            <a:chExt cx="521297" cy="41330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2A941A3-99BB-3E94-261B-19965C7DE2B1}"/>
                </a:ext>
              </a:extLst>
            </p:cNvPr>
            <p:cNvSpPr/>
            <p:nvPr/>
          </p:nvSpPr>
          <p:spPr>
            <a:xfrm>
              <a:off x="3553207" y="3362764"/>
              <a:ext cx="413308" cy="413308"/>
            </a:xfrm>
            <a:prstGeom prst="ellipse">
              <a:avLst/>
            </a:prstGeom>
            <a:solidFill>
              <a:srgbClr val="F83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856B23-0C76-DF56-53D0-6D9E173ED142}"/>
                </a:ext>
              </a:extLst>
            </p:cNvPr>
            <p:cNvSpPr txBox="1"/>
            <p:nvPr/>
          </p:nvSpPr>
          <p:spPr>
            <a:xfrm>
              <a:off x="3514025" y="338475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He</a:t>
              </a:r>
              <a:r>
                <a:rPr lang="en-NL" baseline="30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pic>
        <p:nvPicPr>
          <p:cNvPr id="74" name="Picture 4" descr="Wave_transp_www">
            <a:extLst>
              <a:ext uri="{FF2B5EF4-FFF2-40B4-BE49-F238E27FC236}">
                <a16:creationId xmlns:a16="http://schemas.microsoft.com/office/drawing/2014/main" id="{23FE9035-DC24-0A49-9871-ABA8D61A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74" y="2958173"/>
            <a:ext cx="650398" cy="160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5B04D5-EA1B-AED7-CB2E-B53830C13519}"/>
              </a:ext>
            </a:extLst>
          </p:cNvPr>
          <p:cNvSpPr txBox="1"/>
          <p:nvPr/>
        </p:nvSpPr>
        <p:spPr>
          <a:xfrm>
            <a:off x="9681032" y="3414253"/>
            <a:ext cx="1792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</a:t>
            </a:r>
            <a:r>
              <a:rPr lang="en-NL" sz="2000" baseline="-25000" dirty="0"/>
              <a:t>sec</a:t>
            </a:r>
            <a:r>
              <a:rPr lang="en-NL" sz="2000" dirty="0"/>
              <a:t> = 5 MHz</a:t>
            </a:r>
          </a:p>
          <a:p>
            <a:r>
              <a:rPr lang="en-GB" sz="2000" dirty="0"/>
              <a:t>R</a:t>
            </a:r>
            <a:r>
              <a:rPr lang="en-NL" sz="2000" dirty="0"/>
              <a:t>ecoil =55 MHz</a:t>
            </a:r>
          </a:p>
        </p:txBody>
      </p:sp>
    </p:spTree>
    <p:extLst>
      <p:ext uri="{BB962C8B-B14F-4D97-AF65-F5344CB8AC3E}">
        <p14:creationId xmlns:p14="http://schemas.microsoft.com/office/powerpoint/2010/main" val="2624954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24507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</a:t>
            </a:r>
            <a:r>
              <a:rPr lang="en-US" sz="3200" baseline="30000" dirty="0">
                <a:solidFill>
                  <a:schemeClr val="bg1"/>
                </a:solidFill>
              </a:rPr>
              <a:t>st</a:t>
            </a:r>
            <a:r>
              <a:rPr lang="en-US" sz="3200" dirty="0">
                <a:solidFill>
                  <a:schemeClr val="bg1"/>
                </a:solidFill>
              </a:rPr>
              <a:t> order Doppler cancellation by synchronization</a:t>
            </a:r>
          </a:p>
        </p:txBody>
      </p:sp>
      <p:sp>
        <p:nvSpPr>
          <p:cNvPr id="62" name="Slide Number Placeholder 22">
            <a:extLst>
              <a:ext uri="{FF2B5EF4-FFF2-40B4-BE49-F238E27FC236}">
                <a16:creationId xmlns:a16="http://schemas.microsoft.com/office/drawing/2014/main" id="{6FA9DB92-9844-BA49-82A7-5EE17259CA62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533E12A-2C9C-A5A9-FC2D-08E4AFE6B676}"/>
              </a:ext>
            </a:extLst>
          </p:cNvPr>
          <p:cNvGrpSpPr/>
          <p:nvPr/>
        </p:nvGrpSpPr>
        <p:grpSpPr>
          <a:xfrm>
            <a:off x="7595585" y="2152471"/>
            <a:ext cx="2502104" cy="1994386"/>
            <a:chOff x="8193741" y="2563906"/>
            <a:chExt cx="572853" cy="18288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337F72D-F795-28F1-3ADB-EBE79BE151E5}"/>
                </a:ext>
              </a:extLst>
            </p:cNvPr>
            <p:cNvCxnSpPr>
              <a:cxnSpLocks/>
            </p:cNvCxnSpPr>
            <p:nvPr/>
          </p:nvCxnSpPr>
          <p:spPr>
            <a:xfrm>
              <a:off x="8193741" y="2563906"/>
              <a:ext cx="57285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E98AAE7-4A45-1A92-9F97-8A448F0A5205}"/>
                </a:ext>
              </a:extLst>
            </p:cNvPr>
            <p:cNvCxnSpPr>
              <a:cxnSpLocks/>
            </p:cNvCxnSpPr>
            <p:nvPr/>
          </p:nvCxnSpPr>
          <p:spPr>
            <a:xfrm>
              <a:off x="8207031" y="2716306"/>
              <a:ext cx="5422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80F58E4-09DC-C90E-010A-FDBC9B4A29EA}"/>
                </a:ext>
              </a:extLst>
            </p:cNvPr>
            <p:cNvCxnSpPr>
              <a:cxnSpLocks/>
            </p:cNvCxnSpPr>
            <p:nvPr/>
          </p:nvCxnSpPr>
          <p:spPr>
            <a:xfrm>
              <a:off x="8221985" y="2868706"/>
              <a:ext cx="514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777967E-B67F-F942-6CC0-6731F46191CB}"/>
                </a:ext>
              </a:extLst>
            </p:cNvPr>
            <p:cNvCxnSpPr>
              <a:cxnSpLocks/>
            </p:cNvCxnSpPr>
            <p:nvPr/>
          </p:nvCxnSpPr>
          <p:spPr>
            <a:xfrm>
              <a:off x="8236942" y="3021106"/>
              <a:ext cx="4807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4E7F1E-85F3-6E4A-FFFD-E094A852070E}"/>
                </a:ext>
              </a:extLst>
            </p:cNvPr>
            <p:cNvCxnSpPr>
              <a:cxnSpLocks/>
            </p:cNvCxnSpPr>
            <p:nvPr/>
          </p:nvCxnSpPr>
          <p:spPr>
            <a:xfrm>
              <a:off x="8251888" y="3173506"/>
              <a:ext cx="45254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317FC3-CB55-4CAB-CE6B-FEC243AC2A17}"/>
                </a:ext>
              </a:extLst>
            </p:cNvPr>
            <p:cNvCxnSpPr>
              <a:cxnSpLocks/>
            </p:cNvCxnSpPr>
            <p:nvPr/>
          </p:nvCxnSpPr>
          <p:spPr>
            <a:xfrm>
              <a:off x="8263526" y="3325906"/>
              <a:ext cx="4209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5235DE2-3F41-C28A-931A-88C472EFBC8C}"/>
                </a:ext>
              </a:extLst>
            </p:cNvPr>
            <p:cNvCxnSpPr>
              <a:cxnSpLocks/>
            </p:cNvCxnSpPr>
            <p:nvPr/>
          </p:nvCxnSpPr>
          <p:spPr>
            <a:xfrm>
              <a:off x="8288156" y="3478306"/>
              <a:ext cx="3830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C1D0EF8-B70D-87E8-88B7-8168A91B5782}"/>
                </a:ext>
              </a:extLst>
            </p:cNvPr>
            <p:cNvCxnSpPr>
              <a:cxnSpLocks/>
            </p:cNvCxnSpPr>
            <p:nvPr/>
          </p:nvCxnSpPr>
          <p:spPr>
            <a:xfrm>
              <a:off x="8301742" y="3630706"/>
              <a:ext cx="35450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AD713F-FEB2-BDBD-D483-817722323837}"/>
                </a:ext>
              </a:extLst>
            </p:cNvPr>
            <p:cNvCxnSpPr>
              <a:cxnSpLocks/>
            </p:cNvCxnSpPr>
            <p:nvPr/>
          </p:nvCxnSpPr>
          <p:spPr>
            <a:xfrm>
              <a:off x="8322284" y="3783106"/>
              <a:ext cx="3056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9836BDC-1CCA-D9D1-1E32-8D86C8AF7C11}"/>
                </a:ext>
              </a:extLst>
            </p:cNvPr>
            <p:cNvCxnSpPr>
              <a:cxnSpLocks/>
            </p:cNvCxnSpPr>
            <p:nvPr/>
          </p:nvCxnSpPr>
          <p:spPr>
            <a:xfrm>
              <a:off x="8343004" y="3935506"/>
              <a:ext cx="2849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88A7DB1-BDF9-8F8A-248E-B6D0ED29B2D9}"/>
                </a:ext>
              </a:extLst>
            </p:cNvPr>
            <p:cNvCxnSpPr>
              <a:cxnSpLocks/>
            </p:cNvCxnSpPr>
            <p:nvPr/>
          </p:nvCxnSpPr>
          <p:spPr>
            <a:xfrm>
              <a:off x="8359617" y="4087906"/>
              <a:ext cx="230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9EAF5E9-4A41-2750-99C8-49389F89E56D}"/>
                </a:ext>
              </a:extLst>
            </p:cNvPr>
            <p:cNvCxnSpPr>
              <a:cxnSpLocks/>
            </p:cNvCxnSpPr>
            <p:nvPr/>
          </p:nvCxnSpPr>
          <p:spPr>
            <a:xfrm>
              <a:off x="8388158" y="4240306"/>
              <a:ext cx="1765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FBB31B1-3907-CCB0-532A-098614F97D9C}"/>
                </a:ext>
              </a:extLst>
            </p:cNvPr>
            <p:cNvCxnSpPr>
              <a:cxnSpLocks/>
            </p:cNvCxnSpPr>
            <p:nvPr/>
          </p:nvCxnSpPr>
          <p:spPr>
            <a:xfrm>
              <a:off x="8421003" y="4392706"/>
              <a:ext cx="11493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6A04E2D-94A7-092B-A743-0DB80A23ABE3}"/>
              </a:ext>
            </a:extLst>
          </p:cNvPr>
          <p:cNvSpPr txBox="1"/>
          <p:nvPr/>
        </p:nvSpPr>
        <p:spPr>
          <a:xfrm>
            <a:off x="7813456" y="4625203"/>
            <a:ext cx="34781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NL" dirty="0"/>
              <a:t>ovement ion periodic</a:t>
            </a:r>
            <a:br>
              <a:rPr lang="en-NL" dirty="0"/>
            </a:br>
            <a:r>
              <a:rPr lang="en-NL" dirty="0"/>
              <a:t>with f</a:t>
            </a:r>
            <a:r>
              <a:rPr lang="en-NL" baseline="-25000" dirty="0"/>
              <a:t>sec</a:t>
            </a:r>
            <a:r>
              <a:rPr lang="en-NL" dirty="0"/>
              <a:t> and f</a:t>
            </a:r>
            <a:r>
              <a:rPr lang="en-NL" baseline="-25000" dirty="0"/>
              <a:t>RF</a:t>
            </a:r>
          </a:p>
          <a:p>
            <a:endParaRPr lang="en-NL" baseline="-25000" dirty="0"/>
          </a:p>
          <a:p>
            <a:r>
              <a:rPr lang="en-NL" dirty="0"/>
              <a:t>→ Match T</a:t>
            </a:r>
            <a:r>
              <a:rPr lang="en-NL" baseline="-25000" dirty="0"/>
              <a:t>rep</a:t>
            </a:r>
            <a:r>
              <a:rPr lang="en-NL" dirty="0"/>
              <a:t> of laser to T</a:t>
            </a:r>
            <a:r>
              <a:rPr lang="en-NL" baseline="-25000" dirty="0"/>
              <a:t>sec</a:t>
            </a:r>
            <a:r>
              <a:rPr lang="en-NL" dirty="0"/>
              <a:t> and T</a:t>
            </a:r>
            <a:r>
              <a:rPr lang="en-NL" baseline="-25000" dirty="0"/>
              <a:t>RF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8540F3C-3D49-597C-0AA5-8E3EA650F61F}"/>
              </a:ext>
            </a:extLst>
          </p:cNvPr>
          <p:cNvSpPr/>
          <p:nvPr/>
        </p:nvSpPr>
        <p:spPr>
          <a:xfrm>
            <a:off x="7595554" y="2152471"/>
            <a:ext cx="2502102" cy="2118224"/>
          </a:xfrm>
          <a:custGeom>
            <a:avLst/>
            <a:gdLst>
              <a:gd name="connsiteX0" fmla="*/ 0 w 11761694"/>
              <a:gd name="connsiteY0" fmla="*/ 0 h 6167718"/>
              <a:gd name="connsiteX1" fmla="*/ 5791200 w 11761694"/>
              <a:gd name="connsiteY1" fmla="*/ 6167718 h 6167718"/>
              <a:gd name="connsiteX2" fmla="*/ 11761694 w 11761694"/>
              <a:gd name="connsiteY2" fmla="*/ 0 h 616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61694" h="6167718">
                <a:moveTo>
                  <a:pt x="0" y="0"/>
                </a:moveTo>
                <a:cubicBezTo>
                  <a:pt x="1915459" y="3083859"/>
                  <a:pt x="3830918" y="6167718"/>
                  <a:pt x="5791200" y="6167718"/>
                </a:cubicBezTo>
                <a:cubicBezTo>
                  <a:pt x="7751482" y="6167718"/>
                  <a:pt x="9756588" y="3083859"/>
                  <a:pt x="11761694" y="0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72D6D9-1F5A-A3B0-DAD9-A7D807DFAFA1}"/>
              </a:ext>
            </a:extLst>
          </p:cNvPr>
          <p:cNvGrpSpPr/>
          <p:nvPr/>
        </p:nvGrpSpPr>
        <p:grpSpPr>
          <a:xfrm>
            <a:off x="8224636" y="3779458"/>
            <a:ext cx="521297" cy="413308"/>
            <a:chOff x="3514025" y="3362764"/>
            <a:chExt cx="521297" cy="41330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2A941A3-99BB-3E94-261B-19965C7DE2B1}"/>
                </a:ext>
              </a:extLst>
            </p:cNvPr>
            <p:cNvSpPr/>
            <p:nvPr/>
          </p:nvSpPr>
          <p:spPr>
            <a:xfrm>
              <a:off x="3553207" y="3362764"/>
              <a:ext cx="413308" cy="413308"/>
            </a:xfrm>
            <a:prstGeom prst="ellipse">
              <a:avLst/>
            </a:prstGeom>
            <a:solidFill>
              <a:srgbClr val="F83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856B23-0C76-DF56-53D0-6D9E173ED142}"/>
                </a:ext>
              </a:extLst>
            </p:cNvPr>
            <p:cNvSpPr txBox="1"/>
            <p:nvPr/>
          </p:nvSpPr>
          <p:spPr>
            <a:xfrm>
              <a:off x="3514025" y="338475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He</a:t>
              </a:r>
              <a:r>
                <a:rPr lang="en-NL" baseline="30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pic>
        <p:nvPicPr>
          <p:cNvPr id="74" name="Picture 4" descr="Wave_transp_www">
            <a:extLst>
              <a:ext uri="{FF2B5EF4-FFF2-40B4-BE49-F238E27FC236}">
                <a16:creationId xmlns:a16="http://schemas.microsoft.com/office/drawing/2014/main" id="{23FE9035-DC24-0A49-9871-ABA8D61A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43" y="2958173"/>
            <a:ext cx="650398" cy="160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4C324F-C768-9832-4712-70021D4C679A}"/>
              </a:ext>
            </a:extLst>
          </p:cNvPr>
          <p:cNvSpPr txBox="1"/>
          <p:nvPr/>
        </p:nvSpPr>
        <p:spPr>
          <a:xfrm>
            <a:off x="9681032" y="3414253"/>
            <a:ext cx="1792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</a:t>
            </a:r>
            <a:r>
              <a:rPr lang="en-NL" sz="2000" baseline="-25000" dirty="0"/>
              <a:t>sec</a:t>
            </a:r>
            <a:r>
              <a:rPr lang="en-NL" sz="2000" dirty="0"/>
              <a:t> = 5 MHz</a:t>
            </a:r>
          </a:p>
          <a:p>
            <a:r>
              <a:rPr lang="en-GB" sz="2000" dirty="0"/>
              <a:t>R</a:t>
            </a:r>
            <a:r>
              <a:rPr lang="en-NL" sz="2000" dirty="0"/>
              <a:t>ecoil =55 MHz</a:t>
            </a:r>
          </a:p>
        </p:txBody>
      </p:sp>
    </p:spTree>
    <p:extLst>
      <p:ext uri="{BB962C8B-B14F-4D97-AF65-F5344CB8AC3E}">
        <p14:creationId xmlns:p14="http://schemas.microsoft.com/office/powerpoint/2010/main" val="2953881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24507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</a:t>
            </a:r>
            <a:r>
              <a:rPr lang="en-US" sz="3200" baseline="30000" dirty="0">
                <a:solidFill>
                  <a:schemeClr val="bg1"/>
                </a:solidFill>
              </a:rPr>
              <a:t>st</a:t>
            </a:r>
            <a:r>
              <a:rPr lang="en-US" sz="3200" dirty="0">
                <a:solidFill>
                  <a:schemeClr val="bg1"/>
                </a:solidFill>
              </a:rPr>
              <a:t> order Doppler cancellation by synchronization</a:t>
            </a:r>
          </a:p>
        </p:txBody>
      </p:sp>
      <p:sp>
        <p:nvSpPr>
          <p:cNvPr id="62" name="Slide Number Placeholder 22">
            <a:extLst>
              <a:ext uri="{FF2B5EF4-FFF2-40B4-BE49-F238E27FC236}">
                <a16:creationId xmlns:a16="http://schemas.microsoft.com/office/drawing/2014/main" id="{6FA9DB92-9844-BA49-82A7-5EE17259CA62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533E12A-2C9C-A5A9-FC2D-08E4AFE6B676}"/>
              </a:ext>
            </a:extLst>
          </p:cNvPr>
          <p:cNvGrpSpPr/>
          <p:nvPr/>
        </p:nvGrpSpPr>
        <p:grpSpPr>
          <a:xfrm>
            <a:off x="7595585" y="2152471"/>
            <a:ext cx="2502104" cy="1994386"/>
            <a:chOff x="8193741" y="2563906"/>
            <a:chExt cx="572853" cy="18288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337F72D-F795-28F1-3ADB-EBE79BE151E5}"/>
                </a:ext>
              </a:extLst>
            </p:cNvPr>
            <p:cNvCxnSpPr>
              <a:cxnSpLocks/>
            </p:cNvCxnSpPr>
            <p:nvPr/>
          </p:nvCxnSpPr>
          <p:spPr>
            <a:xfrm>
              <a:off x="8193741" y="2563906"/>
              <a:ext cx="57285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E98AAE7-4A45-1A92-9F97-8A448F0A5205}"/>
                </a:ext>
              </a:extLst>
            </p:cNvPr>
            <p:cNvCxnSpPr>
              <a:cxnSpLocks/>
            </p:cNvCxnSpPr>
            <p:nvPr/>
          </p:nvCxnSpPr>
          <p:spPr>
            <a:xfrm>
              <a:off x="8207031" y="2716306"/>
              <a:ext cx="5422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80F58E4-09DC-C90E-010A-FDBC9B4A29EA}"/>
                </a:ext>
              </a:extLst>
            </p:cNvPr>
            <p:cNvCxnSpPr>
              <a:cxnSpLocks/>
            </p:cNvCxnSpPr>
            <p:nvPr/>
          </p:nvCxnSpPr>
          <p:spPr>
            <a:xfrm>
              <a:off x="8221985" y="2868706"/>
              <a:ext cx="514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777967E-B67F-F942-6CC0-6731F46191CB}"/>
                </a:ext>
              </a:extLst>
            </p:cNvPr>
            <p:cNvCxnSpPr>
              <a:cxnSpLocks/>
            </p:cNvCxnSpPr>
            <p:nvPr/>
          </p:nvCxnSpPr>
          <p:spPr>
            <a:xfrm>
              <a:off x="8236942" y="3021106"/>
              <a:ext cx="4807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4E7F1E-85F3-6E4A-FFFD-E094A852070E}"/>
                </a:ext>
              </a:extLst>
            </p:cNvPr>
            <p:cNvCxnSpPr>
              <a:cxnSpLocks/>
            </p:cNvCxnSpPr>
            <p:nvPr/>
          </p:nvCxnSpPr>
          <p:spPr>
            <a:xfrm>
              <a:off x="8251888" y="3173506"/>
              <a:ext cx="45254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317FC3-CB55-4CAB-CE6B-FEC243AC2A17}"/>
                </a:ext>
              </a:extLst>
            </p:cNvPr>
            <p:cNvCxnSpPr>
              <a:cxnSpLocks/>
            </p:cNvCxnSpPr>
            <p:nvPr/>
          </p:nvCxnSpPr>
          <p:spPr>
            <a:xfrm>
              <a:off x="8263526" y="3325906"/>
              <a:ext cx="4209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5235DE2-3F41-C28A-931A-88C472EFBC8C}"/>
                </a:ext>
              </a:extLst>
            </p:cNvPr>
            <p:cNvCxnSpPr>
              <a:cxnSpLocks/>
            </p:cNvCxnSpPr>
            <p:nvPr/>
          </p:nvCxnSpPr>
          <p:spPr>
            <a:xfrm>
              <a:off x="8288156" y="3478306"/>
              <a:ext cx="3830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C1D0EF8-B70D-87E8-88B7-8168A91B5782}"/>
                </a:ext>
              </a:extLst>
            </p:cNvPr>
            <p:cNvCxnSpPr>
              <a:cxnSpLocks/>
            </p:cNvCxnSpPr>
            <p:nvPr/>
          </p:nvCxnSpPr>
          <p:spPr>
            <a:xfrm>
              <a:off x="8301742" y="3630706"/>
              <a:ext cx="35450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AD713F-FEB2-BDBD-D483-817722323837}"/>
                </a:ext>
              </a:extLst>
            </p:cNvPr>
            <p:cNvCxnSpPr>
              <a:cxnSpLocks/>
            </p:cNvCxnSpPr>
            <p:nvPr/>
          </p:nvCxnSpPr>
          <p:spPr>
            <a:xfrm>
              <a:off x="8322284" y="3783106"/>
              <a:ext cx="3056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9836BDC-1CCA-D9D1-1E32-8D86C8AF7C11}"/>
                </a:ext>
              </a:extLst>
            </p:cNvPr>
            <p:cNvCxnSpPr>
              <a:cxnSpLocks/>
            </p:cNvCxnSpPr>
            <p:nvPr/>
          </p:nvCxnSpPr>
          <p:spPr>
            <a:xfrm>
              <a:off x="8343004" y="3935506"/>
              <a:ext cx="2849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88A7DB1-BDF9-8F8A-248E-B6D0ED29B2D9}"/>
                </a:ext>
              </a:extLst>
            </p:cNvPr>
            <p:cNvCxnSpPr>
              <a:cxnSpLocks/>
            </p:cNvCxnSpPr>
            <p:nvPr/>
          </p:nvCxnSpPr>
          <p:spPr>
            <a:xfrm>
              <a:off x="8359617" y="4087906"/>
              <a:ext cx="230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9EAF5E9-4A41-2750-99C8-49389F89E56D}"/>
                </a:ext>
              </a:extLst>
            </p:cNvPr>
            <p:cNvCxnSpPr>
              <a:cxnSpLocks/>
            </p:cNvCxnSpPr>
            <p:nvPr/>
          </p:nvCxnSpPr>
          <p:spPr>
            <a:xfrm>
              <a:off x="8388158" y="4240306"/>
              <a:ext cx="1765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FBB31B1-3907-CCB0-532A-098614F97D9C}"/>
                </a:ext>
              </a:extLst>
            </p:cNvPr>
            <p:cNvCxnSpPr>
              <a:cxnSpLocks/>
            </p:cNvCxnSpPr>
            <p:nvPr/>
          </p:nvCxnSpPr>
          <p:spPr>
            <a:xfrm>
              <a:off x="8421003" y="4392706"/>
              <a:ext cx="11493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6A04E2D-94A7-092B-A743-0DB80A23ABE3}"/>
              </a:ext>
            </a:extLst>
          </p:cNvPr>
          <p:cNvSpPr txBox="1"/>
          <p:nvPr/>
        </p:nvSpPr>
        <p:spPr>
          <a:xfrm>
            <a:off x="7813456" y="4625203"/>
            <a:ext cx="34781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NL" dirty="0"/>
              <a:t>ovement ion periodic</a:t>
            </a:r>
            <a:br>
              <a:rPr lang="en-NL" dirty="0"/>
            </a:br>
            <a:r>
              <a:rPr lang="en-NL" dirty="0"/>
              <a:t>with f</a:t>
            </a:r>
            <a:r>
              <a:rPr lang="en-NL" baseline="-25000" dirty="0"/>
              <a:t>sec</a:t>
            </a:r>
            <a:r>
              <a:rPr lang="en-NL" dirty="0"/>
              <a:t> and f</a:t>
            </a:r>
            <a:r>
              <a:rPr lang="en-NL" baseline="-25000" dirty="0"/>
              <a:t>RF</a:t>
            </a:r>
          </a:p>
          <a:p>
            <a:endParaRPr lang="en-NL" baseline="-25000" dirty="0"/>
          </a:p>
          <a:p>
            <a:r>
              <a:rPr lang="en-NL" dirty="0"/>
              <a:t>→ Match T</a:t>
            </a:r>
            <a:r>
              <a:rPr lang="en-NL" baseline="-25000" dirty="0"/>
              <a:t>rep</a:t>
            </a:r>
            <a:r>
              <a:rPr lang="en-NL" dirty="0"/>
              <a:t> of laser to T</a:t>
            </a:r>
            <a:r>
              <a:rPr lang="en-NL" baseline="-25000" dirty="0"/>
              <a:t>sec</a:t>
            </a:r>
            <a:r>
              <a:rPr lang="en-NL" dirty="0"/>
              <a:t> and T</a:t>
            </a:r>
            <a:r>
              <a:rPr lang="en-NL" baseline="-25000" dirty="0"/>
              <a:t>RF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8540F3C-3D49-597C-0AA5-8E3EA650F61F}"/>
              </a:ext>
            </a:extLst>
          </p:cNvPr>
          <p:cNvSpPr/>
          <p:nvPr/>
        </p:nvSpPr>
        <p:spPr>
          <a:xfrm>
            <a:off x="7595554" y="2152471"/>
            <a:ext cx="2502102" cy="2118224"/>
          </a:xfrm>
          <a:custGeom>
            <a:avLst/>
            <a:gdLst>
              <a:gd name="connsiteX0" fmla="*/ 0 w 11761694"/>
              <a:gd name="connsiteY0" fmla="*/ 0 h 6167718"/>
              <a:gd name="connsiteX1" fmla="*/ 5791200 w 11761694"/>
              <a:gd name="connsiteY1" fmla="*/ 6167718 h 6167718"/>
              <a:gd name="connsiteX2" fmla="*/ 11761694 w 11761694"/>
              <a:gd name="connsiteY2" fmla="*/ 0 h 616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61694" h="6167718">
                <a:moveTo>
                  <a:pt x="0" y="0"/>
                </a:moveTo>
                <a:cubicBezTo>
                  <a:pt x="1915459" y="3083859"/>
                  <a:pt x="3830918" y="6167718"/>
                  <a:pt x="5791200" y="6167718"/>
                </a:cubicBezTo>
                <a:cubicBezTo>
                  <a:pt x="7751482" y="6167718"/>
                  <a:pt x="9756588" y="3083859"/>
                  <a:pt x="11761694" y="0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72D6D9-1F5A-A3B0-DAD9-A7D807DFAFA1}"/>
              </a:ext>
            </a:extLst>
          </p:cNvPr>
          <p:cNvGrpSpPr/>
          <p:nvPr/>
        </p:nvGrpSpPr>
        <p:grpSpPr>
          <a:xfrm>
            <a:off x="7527213" y="2446603"/>
            <a:ext cx="521297" cy="413308"/>
            <a:chOff x="3514025" y="3362764"/>
            <a:chExt cx="521297" cy="41330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2A941A3-99BB-3E94-261B-19965C7DE2B1}"/>
                </a:ext>
              </a:extLst>
            </p:cNvPr>
            <p:cNvSpPr/>
            <p:nvPr/>
          </p:nvSpPr>
          <p:spPr>
            <a:xfrm>
              <a:off x="3553207" y="3362764"/>
              <a:ext cx="413308" cy="413308"/>
            </a:xfrm>
            <a:prstGeom prst="ellipse">
              <a:avLst/>
            </a:prstGeom>
            <a:solidFill>
              <a:srgbClr val="F83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856B23-0C76-DF56-53D0-6D9E173ED142}"/>
                </a:ext>
              </a:extLst>
            </p:cNvPr>
            <p:cNvSpPr txBox="1"/>
            <p:nvPr/>
          </p:nvSpPr>
          <p:spPr>
            <a:xfrm>
              <a:off x="3514025" y="338475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He</a:t>
              </a:r>
              <a:r>
                <a:rPr lang="en-NL" baseline="30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pic>
        <p:nvPicPr>
          <p:cNvPr id="74" name="Picture 4" descr="Wave_transp_www">
            <a:extLst>
              <a:ext uri="{FF2B5EF4-FFF2-40B4-BE49-F238E27FC236}">
                <a16:creationId xmlns:a16="http://schemas.microsoft.com/office/drawing/2014/main" id="{23FE9035-DC24-0A49-9871-ABA8D61A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78" y="2958173"/>
            <a:ext cx="650398" cy="160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4C324F-C768-9832-4712-70021D4C679A}"/>
              </a:ext>
            </a:extLst>
          </p:cNvPr>
          <p:cNvSpPr txBox="1"/>
          <p:nvPr/>
        </p:nvSpPr>
        <p:spPr>
          <a:xfrm>
            <a:off x="9681032" y="3414253"/>
            <a:ext cx="1792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</a:t>
            </a:r>
            <a:r>
              <a:rPr lang="en-NL" sz="2000" baseline="-25000" dirty="0"/>
              <a:t>sec</a:t>
            </a:r>
            <a:r>
              <a:rPr lang="en-NL" sz="2000" dirty="0"/>
              <a:t> = 5 MHz</a:t>
            </a:r>
          </a:p>
          <a:p>
            <a:r>
              <a:rPr lang="en-GB" sz="2000" dirty="0"/>
              <a:t>R</a:t>
            </a:r>
            <a:r>
              <a:rPr lang="en-NL" sz="2000" dirty="0"/>
              <a:t>ecoil =55 MHz</a:t>
            </a:r>
          </a:p>
        </p:txBody>
      </p:sp>
    </p:spTree>
    <p:extLst>
      <p:ext uri="{BB962C8B-B14F-4D97-AF65-F5344CB8AC3E}">
        <p14:creationId xmlns:p14="http://schemas.microsoft.com/office/powerpoint/2010/main" val="2028216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24507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</a:t>
            </a:r>
            <a:r>
              <a:rPr lang="en-US" sz="3200" baseline="30000" dirty="0">
                <a:solidFill>
                  <a:schemeClr val="bg1"/>
                </a:solidFill>
              </a:rPr>
              <a:t>st</a:t>
            </a:r>
            <a:r>
              <a:rPr lang="en-US" sz="3200" dirty="0">
                <a:solidFill>
                  <a:schemeClr val="bg1"/>
                </a:solidFill>
              </a:rPr>
              <a:t> order Doppler cancellation by synchronization</a:t>
            </a:r>
          </a:p>
        </p:txBody>
      </p:sp>
      <p:sp>
        <p:nvSpPr>
          <p:cNvPr id="62" name="Slide Number Placeholder 22">
            <a:extLst>
              <a:ext uri="{FF2B5EF4-FFF2-40B4-BE49-F238E27FC236}">
                <a16:creationId xmlns:a16="http://schemas.microsoft.com/office/drawing/2014/main" id="{6FA9DB92-9844-BA49-82A7-5EE17259CA62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533E12A-2C9C-A5A9-FC2D-08E4AFE6B676}"/>
              </a:ext>
            </a:extLst>
          </p:cNvPr>
          <p:cNvGrpSpPr/>
          <p:nvPr/>
        </p:nvGrpSpPr>
        <p:grpSpPr>
          <a:xfrm>
            <a:off x="7595585" y="2152471"/>
            <a:ext cx="2502104" cy="1994386"/>
            <a:chOff x="8193741" y="2563906"/>
            <a:chExt cx="572853" cy="18288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337F72D-F795-28F1-3ADB-EBE79BE151E5}"/>
                </a:ext>
              </a:extLst>
            </p:cNvPr>
            <p:cNvCxnSpPr>
              <a:cxnSpLocks/>
            </p:cNvCxnSpPr>
            <p:nvPr/>
          </p:nvCxnSpPr>
          <p:spPr>
            <a:xfrm>
              <a:off x="8193741" y="2563906"/>
              <a:ext cx="57285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E98AAE7-4A45-1A92-9F97-8A448F0A5205}"/>
                </a:ext>
              </a:extLst>
            </p:cNvPr>
            <p:cNvCxnSpPr>
              <a:cxnSpLocks/>
            </p:cNvCxnSpPr>
            <p:nvPr/>
          </p:nvCxnSpPr>
          <p:spPr>
            <a:xfrm>
              <a:off x="8207031" y="2716306"/>
              <a:ext cx="5422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80F58E4-09DC-C90E-010A-FDBC9B4A29EA}"/>
                </a:ext>
              </a:extLst>
            </p:cNvPr>
            <p:cNvCxnSpPr>
              <a:cxnSpLocks/>
            </p:cNvCxnSpPr>
            <p:nvPr/>
          </p:nvCxnSpPr>
          <p:spPr>
            <a:xfrm>
              <a:off x="8221985" y="2868706"/>
              <a:ext cx="514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777967E-B67F-F942-6CC0-6731F46191CB}"/>
                </a:ext>
              </a:extLst>
            </p:cNvPr>
            <p:cNvCxnSpPr>
              <a:cxnSpLocks/>
            </p:cNvCxnSpPr>
            <p:nvPr/>
          </p:nvCxnSpPr>
          <p:spPr>
            <a:xfrm>
              <a:off x="8236942" y="3021106"/>
              <a:ext cx="4807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4E7F1E-85F3-6E4A-FFFD-E094A852070E}"/>
                </a:ext>
              </a:extLst>
            </p:cNvPr>
            <p:cNvCxnSpPr>
              <a:cxnSpLocks/>
            </p:cNvCxnSpPr>
            <p:nvPr/>
          </p:nvCxnSpPr>
          <p:spPr>
            <a:xfrm>
              <a:off x="8251888" y="3173506"/>
              <a:ext cx="45254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317FC3-CB55-4CAB-CE6B-FEC243AC2A17}"/>
                </a:ext>
              </a:extLst>
            </p:cNvPr>
            <p:cNvCxnSpPr>
              <a:cxnSpLocks/>
            </p:cNvCxnSpPr>
            <p:nvPr/>
          </p:nvCxnSpPr>
          <p:spPr>
            <a:xfrm>
              <a:off x="8263526" y="3325906"/>
              <a:ext cx="4209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5235DE2-3F41-C28A-931A-88C472EFBC8C}"/>
                </a:ext>
              </a:extLst>
            </p:cNvPr>
            <p:cNvCxnSpPr>
              <a:cxnSpLocks/>
            </p:cNvCxnSpPr>
            <p:nvPr/>
          </p:nvCxnSpPr>
          <p:spPr>
            <a:xfrm>
              <a:off x="8288156" y="3478306"/>
              <a:ext cx="3830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C1D0EF8-B70D-87E8-88B7-8168A91B5782}"/>
                </a:ext>
              </a:extLst>
            </p:cNvPr>
            <p:cNvCxnSpPr>
              <a:cxnSpLocks/>
            </p:cNvCxnSpPr>
            <p:nvPr/>
          </p:nvCxnSpPr>
          <p:spPr>
            <a:xfrm>
              <a:off x="8301742" y="3630706"/>
              <a:ext cx="35450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AD713F-FEB2-BDBD-D483-817722323837}"/>
                </a:ext>
              </a:extLst>
            </p:cNvPr>
            <p:cNvCxnSpPr>
              <a:cxnSpLocks/>
            </p:cNvCxnSpPr>
            <p:nvPr/>
          </p:nvCxnSpPr>
          <p:spPr>
            <a:xfrm>
              <a:off x="8322284" y="3783106"/>
              <a:ext cx="3056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9836BDC-1CCA-D9D1-1E32-8D86C8AF7C11}"/>
                </a:ext>
              </a:extLst>
            </p:cNvPr>
            <p:cNvCxnSpPr>
              <a:cxnSpLocks/>
            </p:cNvCxnSpPr>
            <p:nvPr/>
          </p:nvCxnSpPr>
          <p:spPr>
            <a:xfrm>
              <a:off x="8343004" y="3935506"/>
              <a:ext cx="2849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88A7DB1-BDF9-8F8A-248E-B6D0ED29B2D9}"/>
                </a:ext>
              </a:extLst>
            </p:cNvPr>
            <p:cNvCxnSpPr>
              <a:cxnSpLocks/>
            </p:cNvCxnSpPr>
            <p:nvPr/>
          </p:nvCxnSpPr>
          <p:spPr>
            <a:xfrm>
              <a:off x="8359617" y="4087906"/>
              <a:ext cx="230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9EAF5E9-4A41-2750-99C8-49389F89E56D}"/>
                </a:ext>
              </a:extLst>
            </p:cNvPr>
            <p:cNvCxnSpPr>
              <a:cxnSpLocks/>
            </p:cNvCxnSpPr>
            <p:nvPr/>
          </p:nvCxnSpPr>
          <p:spPr>
            <a:xfrm>
              <a:off x="8388158" y="4240306"/>
              <a:ext cx="1765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FBB31B1-3907-CCB0-532A-098614F97D9C}"/>
                </a:ext>
              </a:extLst>
            </p:cNvPr>
            <p:cNvCxnSpPr>
              <a:cxnSpLocks/>
            </p:cNvCxnSpPr>
            <p:nvPr/>
          </p:nvCxnSpPr>
          <p:spPr>
            <a:xfrm>
              <a:off x="8421003" y="4392706"/>
              <a:ext cx="11493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6A04E2D-94A7-092B-A743-0DB80A23ABE3}"/>
              </a:ext>
            </a:extLst>
          </p:cNvPr>
          <p:cNvSpPr txBox="1"/>
          <p:nvPr/>
        </p:nvSpPr>
        <p:spPr>
          <a:xfrm>
            <a:off x="7813456" y="4625203"/>
            <a:ext cx="34781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NL" dirty="0"/>
              <a:t>ovement ion periodic</a:t>
            </a:r>
            <a:br>
              <a:rPr lang="en-NL" dirty="0"/>
            </a:br>
            <a:r>
              <a:rPr lang="en-NL" dirty="0"/>
              <a:t>with f</a:t>
            </a:r>
            <a:r>
              <a:rPr lang="en-NL" baseline="-25000" dirty="0"/>
              <a:t>sec</a:t>
            </a:r>
            <a:r>
              <a:rPr lang="en-NL" dirty="0"/>
              <a:t> and f</a:t>
            </a:r>
            <a:r>
              <a:rPr lang="en-NL" baseline="-25000" dirty="0"/>
              <a:t>RF</a:t>
            </a:r>
          </a:p>
          <a:p>
            <a:endParaRPr lang="en-NL" baseline="-25000" dirty="0"/>
          </a:p>
          <a:p>
            <a:r>
              <a:rPr lang="en-NL" dirty="0"/>
              <a:t>→ Match T</a:t>
            </a:r>
            <a:r>
              <a:rPr lang="en-NL" baseline="-25000" dirty="0"/>
              <a:t>rep</a:t>
            </a:r>
            <a:r>
              <a:rPr lang="en-NL" dirty="0"/>
              <a:t> of laser to T</a:t>
            </a:r>
            <a:r>
              <a:rPr lang="en-NL" baseline="-25000" dirty="0"/>
              <a:t>sec</a:t>
            </a:r>
            <a:r>
              <a:rPr lang="en-NL" dirty="0"/>
              <a:t> and T</a:t>
            </a:r>
            <a:r>
              <a:rPr lang="en-NL" baseline="-25000" dirty="0"/>
              <a:t>RF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8540F3C-3D49-597C-0AA5-8E3EA650F61F}"/>
              </a:ext>
            </a:extLst>
          </p:cNvPr>
          <p:cNvSpPr/>
          <p:nvPr/>
        </p:nvSpPr>
        <p:spPr>
          <a:xfrm>
            <a:off x="7595554" y="2152471"/>
            <a:ext cx="2502102" cy="2118224"/>
          </a:xfrm>
          <a:custGeom>
            <a:avLst/>
            <a:gdLst>
              <a:gd name="connsiteX0" fmla="*/ 0 w 11761694"/>
              <a:gd name="connsiteY0" fmla="*/ 0 h 6167718"/>
              <a:gd name="connsiteX1" fmla="*/ 5791200 w 11761694"/>
              <a:gd name="connsiteY1" fmla="*/ 6167718 h 6167718"/>
              <a:gd name="connsiteX2" fmla="*/ 11761694 w 11761694"/>
              <a:gd name="connsiteY2" fmla="*/ 0 h 616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61694" h="6167718">
                <a:moveTo>
                  <a:pt x="0" y="0"/>
                </a:moveTo>
                <a:cubicBezTo>
                  <a:pt x="1915459" y="3083859"/>
                  <a:pt x="3830918" y="6167718"/>
                  <a:pt x="5791200" y="6167718"/>
                </a:cubicBezTo>
                <a:cubicBezTo>
                  <a:pt x="7751482" y="6167718"/>
                  <a:pt x="9756588" y="3083859"/>
                  <a:pt x="11761694" y="0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72D6D9-1F5A-A3B0-DAD9-A7D807DFAFA1}"/>
              </a:ext>
            </a:extLst>
          </p:cNvPr>
          <p:cNvGrpSpPr/>
          <p:nvPr/>
        </p:nvGrpSpPr>
        <p:grpSpPr>
          <a:xfrm>
            <a:off x="8583852" y="3962314"/>
            <a:ext cx="521297" cy="413308"/>
            <a:chOff x="3514025" y="3362764"/>
            <a:chExt cx="521297" cy="41330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2A941A3-99BB-3E94-261B-19965C7DE2B1}"/>
                </a:ext>
              </a:extLst>
            </p:cNvPr>
            <p:cNvSpPr/>
            <p:nvPr/>
          </p:nvSpPr>
          <p:spPr>
            <a:xfrm>
              <a:off x="3553207" y="3362764"/>
              <a:ext cx="413308" cy="413308"/>
            </a:xfrm>
            <a:prstGeom prst="ellipse">
              <a:avLst/>
            </a:prstGeom>
            <a:solidFill>
              <a:srgbClr val="F83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856B23-0C76-DF56-53D0-6D9E173ED142}"/>
                </a:ext>
              </a:extLst>
            </p:cNvPr>
            <p:cNvSpPr txBox="1"/>
            <p:nvPr/>
          </p:nvSpPr>
          <p:spPr>
            <a:xfrm>
              <a:off x="3514025" y="338475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He</a:t>
              </a:r>
              <a:r>
                <a:rPr lang="en-NL" baseline="30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pic>
        <p:nvPicPr>
          <p:cNvPr id="74" name="Picture 4" descr="Wave_transp_www">
            <a:extLst>
              <a:ext uri="{FF2B5EF4-FFF2-40B4-BE49-F238E27FC236}">
                <a16:creationId xmlns:a16="http://schemas.microsoft.com/office/drawing/2014/main" id="{23FE9035-DC24-0A49-9871-ABA8D61A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93" y="2958173"/>
            <a:ext cx="650398" cy="160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20DED7-C44B-74F0-B9B4-16CA7E3DEBE0}"/>
              </a:ext>
            </a:extLst>
          </p:cNvPr>
          <p:cNvSpPr txBox="1"/>
          <p:nvPr/>
        </p:nvSpPr>
        <p:spPr>
          <a:xfrm>
            <a:off x="9681032" y="3414253"/>
            <a:ext cx="1792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</a:t>
            </a:r>
            <a:r>
              <a:rPr lang="en-NL" sz="2000" baseline="-25000" dirty="0"/>
              <a:t>sec</a:t>
            </a:r>
            <a:r>
              <a:rPr lang="en-NL" sz="2000" dirty="0"/>
              <a:t> = 5 MHz</a:t>
            </a:r>
          </a:p>
          <a:p>
            <a:r>
              <a:rPr lang="en-GB" sz="2000" dirty="0"/>
              <a:t>R</a:t>
            </a:r>
            <a:r>
              <a:rPr lang="en-NL" sz="2000" dirty="0"/>
              <a:t>ecoil =55 MHz</a:t>
            </a:r>
          </a:p>
        </p:txBody>
      </p:sp>
    </p:spTree>
    <p:extLst>
      <p:ext uri="{BB962C8B-B14F-4D97-AF65-F5344CB8AC3E}">
        <p14:creationId xmlns:p14="http://schemas.microsoft.com/office/powerpoint/2010/main" val="2054406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24507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</a:t>
            </a:r>
            <a:r>
              <a:rPr lang="en-US" sz="3200" baseline="30000" dirty="0">
                <a:solidFill>
                  <a:schemeClr val="bg1"/>
                </a:solidFill>
              </a:rPr>
              <a:t>st</a:t>
            </a:r>
            <a:r>
              <a:rPr lang="en-US" sz="3200" dirty="0">
                <a:solidFill>
                  <a:schemeClr val="bg1"/>
                </a:solidFill>
              </a:rPr>
              <a:t> order Doppler cancellation by synchronization</a:t>
            </a:r>
          </a:p>
        </p:txBody>
      </p:sp>
      <p:sp>
        <p:nvSpPr>
          <p:cNvPr id="62" name="Slide Number Placeholder 22">
            <a:extLst>
              <a:ext uri="{FF2B5EF4-FFF2-40B4-BE49-F238E27FC236}">
                <a16:creationId xmlns:a16="http://schemas.microsoft.com/office/drawing/2014/main" id="{6FA9DB92-9844-BA49-82A7-5EE17259CA62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533E12A-2C9C-A5A9-FC2D-08E4AFE6B676}"/>
              </a:ext>
            </a:extLst>
          </p:cNvPr>
          <p:cNvGrpSpPr/>
          <p:nvPr/>
        </p:nvGrpSpPr>
        <p:grpSpPr>
          <a:xfrm>
            <a:off x="7595585" y="2152471"/>
            <a:ext cx="2502104" cy="1994386"/>
            <a:chOff x="8193741" y="2563906"/>
            <a:chExt cx="572853" cy="18288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337F72D-F795-28F1-3ADB-EBE79BE151E5}"/>
                </a:ext>
              </a:extLst>
            </p:cNvPr>
            <p:cNvCxnSpPr>
              <a:cxnSpLocks/>
            </p:cNvCxnSpPr>
            <p:nvPr/>
          </p:nvCxnSpPr>
          <p:spPr>
            <a:xfrm>
              <a:off x="8193741" y="2563906"/>
              <a:ext cx="57285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E98AAE7-4A45-1A92-9F97-8A448F0A5205}"/>
                </a:ext>
              </a:extLst>
            </p:cNvPr>
            <p:cNvCxnSpPr>
              <a:cxnSpLocks/>
            </p:cNvCxnSpPr>
            <p:nvPr/>
          </p:nvCxnSpPr>
          <p:spPr>
            <a:xfrm>
              <a:off x="8207031" y="2716306"/>
              <a:ext cx="5422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80F58E4-09DC-C90E-010A-FDBC9B4A29EA}"/>
                </a:ext>
              </a:extLst>
            </p:cNvPr>
            <p:cNvCxnSpPr>
              <a:cxnSpLocks/>
            </p:cNvCxnSpPr>
            <p:nvPr/>
          </p:nvCxnSpPr>
          <p:spPr>
            <a:xfrm>
              <a:off x="8221985" y="2868706"/>
              <a:ext cx="514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777967E-B67F-F942-6CC0-6731F46191CB}"/>
                </a:ext>
              </a:extLst>
            </p:cNvPr>
            <p:cNvCxnSpPr>
              <a:cxnSpLocks/>
            </p:cNvCxnSpPr>
            <p:nvPr/>
          </p:nvCxnSpPr>
          <p:spPr>
            <a:xfrm>
              <a:off x="8236942" y="3021106"/>
              <a:ext cx="4807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4E7F1E-85F3-6E4A-FFFD-E094A852070E}"/>
                </a:ext>
              </a:extLst>
            </p:cNvPr>
            <p:cNvCxnSpPr>
              <a:cxnSpLocks/>
            </p:cNvCxnSpPr>
            <p:nvPr/>
          </p:nvCxnSpPr>
          <p:spPr>
            <a:xfrm>
              <a:off x="8251888" y="3173506"/>
              <a:ext cx="45254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317FC3-CB55-4CAB-CE6B-FEC243AC2A17}"/>
                </a:ext>
              </a:extLst>
            </p:cNvPr>
            <p:cNvCxnSpPr>
              <a:cxnSpLocks/>
            </p:cNvCxnSpPr>
            <p:nvPr/>
          </p:nvCxnSpPr>
          <p:spPr>
            <a:xfrm>
              <a:off x="8263526" y="3325906"/>
              <a:ext cx="4209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5235DE2-3F41-C28A-931A-88C472EFBC8C}"/>
                </a:ext>
              </a:extLst>
            </p:cNvPr>
            <p:cNvCxnSpPr>
              <a:cxnSpLocks/>
            </p:cNvCxnSpPr>
            <p:nvPr/>
          </p:nvCxnSpPr>
          <p:spPr>
            <a:xfrm>
              <a:off x="8288156" y="3478306"/>
              <a:ext cx="3830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C1D0EF8-B70D-87E8-88B7-8168A91B5782}"/>
                </a:ext>
              </a:extLst>
            </p:cNvPr>
            <p:cNvCxnSpPr>
              <a:cxnSpLocks/>
            </p:cNvCxnSpPr>
            <p:nvPr/>
          </p:nvCxnSpPr>
          <p:spPr>
            <a:xfrm>
              <a:off x="8301742" y="3630706"/>
              <a:ext cx="35450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AD713F-FEB2-BDBD-D483-817722323837}"/>
                </a:ext>
              </a:extLst>
            </p:cNvPr>
            <p:cNvCxnSpPr>
              <a:cxnSpLocks/>
            </p:cNvCxnSpPr>
            <p:nvPr/>
          </p:nvCxnSpPr>
          <p:spPr>
            <a:xfrm>
              <a:off x="8322284" y="3783106"/>
              <a:ext cx="3056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9836BDC-1CCA-D9D1-1E32-8D86C8AF7C11}"/>
                </a:ext>
              </a:extLst>
            </p:cNvPr>
            <p:cNvCxnSpPr>
              <a:cxnSpLocks/>
            </p:cNvCxnSpPr>
            <p:nvPr/>
          </p:nvCxnSpPr>
          <p:spPr>
            <a:xfrm>
              <a:off x="8343004" y="3935506"/>
              <a:ext cx="2849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88A7DB1-BDF9-8F8A-248E-B6D0ED29B2D9}"/>
                </a:ext>
              </a:extLst>
            </p:cNvPr>
            <p:cNvCxnSpPr>
              <a:cxnSpLocks/>
            </p:cNvCxnSpPr>
            <p:nvPr/>
          </p:nvCxnSpPr>
          <p:spPr>
            <a:xfrm>
              <a:off x="8359617" y="4087906"/>
              <a:ext cx="230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9EAF5E9-4A41-2750-99C8-49389F89E56D}"/>
                </a:ext>
              </a:extLst>
            </p:cNvPr>
            <p:cNvCxnSpPr>
              <a:cxnSpLocks/>
            </p:cNvCxnSpPr>
            <p:nvPr/>
          </p:nvCxnSpPr>
          <p:spPr>
            <a:xfrm>
              <a:off x="8388158" y="4240306"/>
              <a:ext cx="1765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FBB31B1-3907-CCB0-532A-098614F97D9C}"/>
                </a:ext>
              </a:extLst>
            </p:cNvPr>
            <p:cNvCxnSpPr>
              <a:cxnSpLocks/>
            </p:cNvCxnSpPr>
            <p:nvPr/>
          </p:nvCxnSpPr>
          <p:spPr>
            <a:xfrm>
              <a:off x="8421003" y="4392706"/>
              <a:ext cx="11493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6A04E2D-94A7-092B-A743-0DB80A23ABE3}"/>
              </a:ext>
            </a:extLst>
          </p:cNvPr>
          <p:cNvSpPr txBox="1"/>
          <p:nvPr/>
        </p:nvSpPr>
        <p:spPr>
          <a:xfrm>
            <a:off x="7813456" y="4625203"/>
            <a:ext cx="34781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NL" dirty="0"/>
              <a:t>ovement ion periodic</a:t>
            </a:r>
            <a:br>
              <a:rPr lang="en-NL" dirty="0"/>
            </a:br>
            <a:r>
              <a:rPr lang="en-NL" dirty="0"/>
              <a:t>with f</a:t>
            </a:r>
            <a:r>
              <a:rPr lang="en-NL" baseline="-25000" dirty="0"/>
              <a:t>sec</a:t>
            </a:r>
            <a:r>
              <a:rPr lang="en-NL" dirty="0"/>
              <a:t> and f</a:t>
            </a:r>
            <a:r>
              <a:rPr lang="en-NL" baseline="-25000" dirty="0"/>
              <a:t>RF</a:t>
            </a:r>
          </a:p>
          <a:p>
            <a:endParaRPr lang="en-NL" baseline="-25000" dirty="0"/>
          </a:p>
          <a:p>
            <a:r>
              <a:rPr lang="en-NL" dirty="0"/>
              <a:t>→ Match T</a:t>
            </a:r>
            <a:r>
              <a:rPr lang="en-NL" baseline="-25000" dirty="0"/>
              <a:t>rep</a:t>
            </a:r>
            <a:r>
              <a:rPr lang="en-NL" dirty="0"/>
              <a:t> of laser to T</a:t>
            </a:r>
            <a:r>
              <a:rPr lang="en-NL" baseline="-25000" dirty="0"/>
              <a:t>sec</a:t>
            </a:r>
            <a:r>
              <a:rPr lang="en-NL" dirty="0"/>
              <a:t> and T</a:t>
            </a:r>
            <a:r>
              <a:rPr lang="en-NL" baseline="-25000" dirty="0"/>
              <a:t>RF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8540F3C-3D49-597C-0AA5-8E3EA650F61F}"/>
              </a:ext>
            </a:extLst>
          </p:cNvPr>
          <p:cNvSpPr/>
          <p:nvPr/>
        </p:nvSpPr>
        <p:spPr>
          <a:xfrm>
            <a:off x="7595554" y="2152471"/>
            <a:ext cx="2502102" cy="2118224"/>
          </a:xfrm>
          <a:custGeom>
            <a:avLst/>
            <a:gdLst>
              <a:gd name="connsiteX0" fmla="*/ 0 w 11761694"/>
              <a:gd name="connsiteY0" fmla="*/ 0 h 6167718"/>
              <a:gd name="connsiteX1" fmla="*/ 5791200 w 11761694"/>
              <a:gd name="connsiteY1" fmla="*/ 6167718 h 6167718"/>
              <a:gd name="connsiteX2" fmla="*/ 11761694 w 11761694"/>
              <a:gd name="connsiteY2" fmla="*/ 0 h 616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61694" h="6167718">
                <a:moveTo>
                  <a:pt x="0" y="0"/>
                </a:moveTo>
                <a:cubicBezTo>
                  <a:pt x="1915459" y="3083859"/>
                  <a:pt x="3830918" y="6167718"/>
                  <a:pt x="5791200" y="6167718"/>
                </a:cubicBezTo>
                <a:cubicBezTo>
                  <a:pt x="7751482" y="6167718"/>
                  <a:pt x="9756588" y="3083859"/>
                  <a:pt x="11761694" y="0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72D6D9-1F5A-A3B0-DAD9-A7D807DFAFA1}"/>
              </a:ext>
            </a:extLst>
          </p:cNvPr>
          <p:cNvGrpSpPr/>
          <p:nvPr/>
        </p:nvGrpSpPr>
        <p:grpSpPr>
          <a:xfrm>
            <a:off x="8583852" y="3962314"/>
            <a:ext cx="521297" cy="413308"/>
            <a:chOff x="3514025" y="3362764"/>
            <a:chExt cx="521297" cy="41330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2A941A3-99BB-3E94-261B-19965C7DE2B1}"/>
                </a:ext>
              </a:extLst>
            </p:cNvPr>
            <p:cNvSpPr/>
            <p:nvPr/>
          </p:nvSpPr>
          <p:spPr>
            <a:xfrm>
              <a:off x="3553207" y="3362764"/>
              <a:ext cx="413308" cy="413308"/>
            </a:xfrm>
            <a:prstGeom prst="ellipse">
              <a:avLst/>
            </a:prstGeom>
            <a:solidFill>
              <a:srgbClr val="F83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856B23-0C76-DF56-53D0-6D9E173ED142}"/>
                </a:ext>
              </a:extLst>
            </p:cNvPr>
            <p:cNvSpPr txBox="1"/>
            <p:nvPr/>
          </p:nvSpPr>
          <p:spPr>
            <a:xfrm>
              <a:off x="3514025" y="338475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He</a:t>
              </a:r>
              <a:r>
                <a:rPr lang="en-NL" baseline="30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pic>
        <p:nvPicPr>
          <p:cNvPr id="74" name="Picture 4" descr="Wave_transp_www">
            <a:extLst>
              <a:ext uri="{FF2B5EF4-FFF2-40B4-BE49-F238E27FC236}">
                <a16:creationId xmlns:a16="http://schemas.microsoft.com/office/drawing/2014/main" id="{23FE9035-DC24-0A49-9871-ABA8D61A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93" y="2958173"/>
            <a:ext cx="650398" cy="160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805624A-7936-F99B-26D8-0A56B8BBB0D5}"/>
              </a:ext>
            </a:extLst>
          </p:cNvPr>
          <p:cNvGrpSpPr/>
          <p:nvPr/>
        </p:nvGrpSpPr>
        <p:grpSpPr>
          <a:xfrm>
            <a:off x="777514" y="2176792"/>
            <a:ext cx="4540795" cy="2722976"/>
            <a:chOff x="3075523" y="4217203"/>
            <a:chExt cx="4540795" cy="272297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59B86E4-1A9E-BA0F-C907-FCA5E244BB58}"/>
                </a:ext>
              </a:extLst>
            </p:cNvPr>
            <p:cNvSpPr txBox="1"/>
            <p:nvPr/>
          </p:nvSpPr>
          <p:spPr>
            <a:xfrm>
              <a:off x="3075523" y="4217203"/>
              <a:ext cx="454079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dirty="0"/>
                <a:t>Spectroscopy accuracy depends on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NL" sz="2400" dirty="0"/>
                <a:t>accuracy synchronization,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NL" sz="2400" dirty="0"/>
                <a:t>recoil from 32+790 nm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GB" sz="2400" dirty="0"/>
                <a:t>vibrational state occupation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GB" sz="2400" dirty="0"/>
                <a:t>harmonicity </a:t>
              </a:r>
              <a:endParaRPr lang="en-NL" sz="24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87BFDA-4330-0259-234E-E54A610FC4E0}"/>
                </a:ext>
              </a:extLst>
            </p:cNvPr>
            <p:cNvSpPr txBox="1"/>
            <p:nvPr/>
          </p:nvSpPr>
          <p:spPr>
            <a:xfrm>
              <a:off x="3075523" y="6478514"/>
              <a:ext cx="29565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L</a:t>
              </a:r>
              <a:r>
                <a:rPr lang="en-NL" sz="2400" dirty="0"/>
                <a:t>ock at 10</a:t>
              </a:r>
              <a:r>
                <a:rPr lang="en-NL" sz="2800" baseline="30000" dirty="0"/>
                <a:t>-4</a:t>
              </a:r>
              <a:r>
                <a:rPr lang="en-NL" sz="2400" dirty="0"/>
                <a:t> → 11 kHz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5B69FB0-B0AD-17B1-CA76-F395E7E3488E}"/>
              </a:ext>
            </a:extLst>
          </p:cNvPr>
          <p:cNvSpPr txBox="1"/>
          <p:nvPr/>
        </p:nvSpPr>
        <p:spPr>
          <a:xfrm>
            <a:off x="9681032" y="3414253"/>
            <a:ext cx="1792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</a:t>
            </a:r>
            <a:r>
              <a:rPr lang="en-NL" sz="2000" baseline="-25000" dirty="0"/>
              <a:t>sec</a:t>
            </a:r>
            <a:r>
              <a:rPr lang="en-NL" sz="2000" dirty="0"/>
              <a:t> = 5 MHz</a:t>
            </a:r>
          </a:p>
          <a:p>
            <a:r>
              <a:rPr lang="en-GB" sz="2000" dirty="0"/>
              <a:t>R</a:t>
            </a:r>
            <a:r>
              <a:rPr lang="en-NL" sz="2000" dirty="0"/>
              <a:t>ecoil =55 MHz</a:t>
            </a:r>
          </a:p>
        </p:txBody>
      </p:sp>
    </p:spTree>
    <p:extLst>
      <p:ext uri="{BB962C8B-B14F-4D97-AF65-F5344CB8AC3E}">
        <p14:creationId xmlns:p14="http://schemas.microsoft.com/office/powerpoint/2010/main" val="79605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24507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</a:t>
            </a:r>
            <a:r>
              <a:rPr lang="en-US" sz="3200" baseline="30000" dirty="0">
                <a:solidFill>
                  <a:schemeClr val="bg1"/>
                </a:solidFill>
              </a:rPr>
              <a:t>st</a:t>
            </a:r>
            <a:r>
              <a:rPr lang="en-US" sz="3200" dirty="0">
                <a:solidFill>
                  <a:schemeClr val="bg1"/>
                </a:solidFill>
              </a:rPr>
              <a:t> order Doppler cancellation by synchronization</a:t>
            </a:r>
          </a:p>
        </p:txBody>
      </p:sp>
      <p:sp>
        <p:nvSpPr>
          <p:cNvPr id="62" name="Slide Number Placeholder 22">
            <a:extLst>
              <a:ext uri="{FF2B5EF4-FFF2-40B4-BE49-F238E27FC236}">
                <a16:creationId xmlns:a16="http://schemas.microsoft.com/office/drawing/2014/main" id="{6FA9DB92-9844-BA49-82A7-5EE17259CA62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Afbeelding 5">
            <a:extLst>
              <a:ext uri="{FF2B5EF4-FFF2-40B4-BE49-F238E27FC236}">
                <a16:creationId xmlns:a16="http://schemas.microsoft.com/office/drawing/2014/main" id="{01B577A8-5830-CC58-F657-4835394C4A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5"/>
          <a:stretch/>
        </p:blipFill>
        <p:spPr>
          <a:xfrm>
            <a:off x="226580" y="2651068"/>
            <a:ext cx="3394997" cy="2299897"/>
          </a:xfrm>
          <a:prstGeom prst="rect">
            <a:avLst/>
          </a:prstGeom>
        </p:spPr>
      </p:pic>
      <p:pic>
        <p:nvPicPr>
          <p:cNvPr id="4" name="Afbeelding 28">
            <a:extLst>
              <a:ext uri="{FF2B5EF4-FFF2-40B4-BE49-F238E27FC236}">
                <a16:creationId xmlns:a16="http://schemas.microsoft.com/office/drawing/2014/main" id="{182A2665-8395-C6E1-E8B0-136D4FD1F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" b="8445"/>
          <a:stretch/>
        </p:blipFill>
        <p:spPr>
          <a:xfrm>
            <a:off x="224507" y="5080144"/>
            <a:ext cx="2511718" cy="1593647"/>
          </a:xfrm>
          <a:prstGeom prst="rect">
            <a:avLst/>
          </a:prstGeom>
        </p:spPr>
      </p:pic>
      <p:pic>
        <p:nvPicPr>
          <p:cNvPr id="5" name="Afbeelding 15">
            <a:extLst>
              <a:ext uri="{FF2B5EF4-FFF2-40B4-BE49-F238E27FC236}">
                <a16:creationId xmlns:a16="http://schemas.microsoft.com/office/drawing/2014/main" id="{C4024A0F-0744-794A-12F4-08BE43224F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139" y="1397272"/>
            <a:ext cx="3177337" cy="2118224"/>
          </a:xfrm>
          <a:prstGeom prst="rect">
            <a:avLst/>
          </a:prstGeom>
        </p:spPr>
      </p:pic>
      <p:pic>
        <p:nvPicPr>
          <p:cNvPr id="6" name="Afbeelding 16">
            <a:extLst>
              <a:ext uri="{FF2B5EF4-FFF2-40B4-BE49-F238E27FC236}">
                <a16:creationId xmlns:a16="http://schemas.microsoft.com/office/drawing/2014/main" id="{E52F060E-5D5D-D1A4-2667-8DFADB523C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r="8424"/>
          <a:stretch/>
        </p:blipFill>
        <p:spPr>
          <a:xfrm>
            <a:off x="4213825" y="3941871"/>
            <a:ext cx="3255915" cy="2202542"/>
          </a:xfrm>
          <a:prstGeom prst="rect">
            <a:avLst/>
          </a:prstGeom>
        </p:spPr>
      </p:pic>
      <p:pic>
        <p:nvPicPr>
          <p:cNvPr id="7" name="Afbeelding 8">
            <a:extLst>
              <a:ext uri="{FF2B5EF4-FFF2-40B4-BE49-F238E27FC236}">
                <a16:creationId xmlns:a16="http://schemas.microsoft.com/office/drawing/2014/main" id="{AF533513-00F9-4BAC-279E-CCC8E66E19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6" t="35842" r="2366" b="10825"/>
          <a:stretch/>
        </p:blipFill>
        <p:spPr>
          <a:xfrm>
            <a:off x="201171" y="1024996"/>
            <a:ext cx="2259293" cy="903717"/>
          </a:xfrm>
          <a:prstGeom prst="rect">
            <a:avLst/>
          </a:prstGeom>
        </p:spPr>
      </p:pic>
      <p:sp>
        <p:nvSpPr>
          <p:cNvPr id="9" name="Tekstvak 15">
            <a:extLst>
              <a:ext uri="{FF2B5EF4-FFF2-40B4-BE49-F238E27FC236}">
                <a16:creationId xmlns:a16="http://schemas.microsoft.com/office/drawing/2014/main" id="{9398D5AE-5415-05C5-50AF-A2A91E72D54D}"/>
              </a:ext>
            </a:extLst>
          </p:cNvPr>
          <p:cNvSpPr txBox="1"/>
          <p:nvPr/>
        </p:nvSpPr>
        <p:spPr>
          <a:xfrm>
            <a:off x="283245" y="1850031"/>
            <a:ext cx="2725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Resonator </a:t>
            </a:r>
            <a:r>
              <a:rPr lang="nl-NL" b="1" dirty="0" err="1"/>
              <a:t>with</a:t>
            </a:r>
            <a:r>
              <a:rPr lang="nl-NL" b="1" dirty="0"/>
              <a:t> </a:t>
            </a:r>
            <a:r>
              <a:rPr lang="nl-NL" b="1" dirty="0" err="1"/>
              <a:t>tuning</a:t>
            </a:r>
            <a:r>
              <a:rPr lang="nl-NL" b="1" dirty="0"/>
              <a:t> </a:t>
            </a:r>
            <a:r>
              <a:rPr lang="nl-NL" b="1" dirty="0" err="1"/>
              <a:t>and</a:t>
            </a:r>
            <a:br>
              <a:rPr lang="nl-NL" b="1" dirty="0"/>
            </a:br>
            <a:r>
              <a:rPr lang="nl-NL" b="1" dirty="0"/>
              <a:t>RF amplitude </a:t>
            </a:r>
            <a:r>
              <a:rPr lang="nl-NL" b="1" dirty="0" err="1"/>
              <a:t>stabilisation</a:t>
            </a:r>
            <a:endParaRPr lang="nl-NL" b="1" dirty="0"/>
          </a:p>
        </p:txBody>
      </p:sp>
      <p:sp>
        <p:nvSpPr>
          <p:cNvPr id="10" name="Tekstvak 15">
            <a:extLst>
              <a:ext uri="{FF2B5EF4-FFF2-40B4-BE49-F238E27FC236}">
                <a16:creationId xmlns:a16="http://schemas.microsoft.com/office/drawing/2014/main" id="{41340EFA-BAF7-8EBF-3E3E-B2CD5CADE662}"/>
              </a:ext>
            </a:extLst>
          </p:cNvPr>
          <p:cNvSpPr txBox="1"/>
          <p:nvPr/>
        </p:nvSpPr>
        <p:spPr>
          <a:xfrm>
            <a:off x="4151104" y="6211669"/>
            <a:ext cx="3318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Ion trap, collaboration with </a:t>
            </a:r>
            <a:br>
              <a:rPr lang="en-US" b="1" dirty="0"/>
            </a:br>
            <a:r>
              <a:rPr lang="en-US" b="1" dirty="0"/>
              <a:t>Tanja </a:t>
            </a:r>
            <a:r>
              <a:rPr lang="en-US" b="1" dirty="0" err="1"/>
              <a:t>Mehlstäubler</a:t>
            </a:r>
            <a:r>
              <a:rPr lang="en-US" b="1" dirty="0"/>
              <a:t> (</a:t>
            </a:r>
            <a:r>
              <a:rPr lang="nl-NL" b="1" dirty="0"/>
              <a:t>PTP)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11A2EE-133E-3EAF-0DFF-78E37FB714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930275" y="1896264"/>
            <a:ext cx="5669277" cy="3780382"/>
          </a:xfrm>
          <a:prstGeom prst="rect">
            <a:avLst/>
          </a:prstGeom>
        </p:spPr>
      </p:pic>
      <p:sp>
        <p:nvSpPr>
          <p:cNvPr id="12" name="Tekstvak 15">
            <a:extLst>
              <a:ext uri="{FF2B5EF4-FFF2-40B4-BE49-F238E27FC236}">
                <a16:creationId xmlns:a16="http://schemas.microsoft.com/office/drawing/2014/main" id="{A06B7182-1322-1D16-ED3B-D8316235DEB8}"/>
              </a:ext>
            </a:extLst>
          </p:cNvPr>
          <p:cNvSpPr txBox="1"/>
          <p:nvPr/>
        </p:nvSpPr>
        <p:spPr>
          <a:xfrm>
            <a:off x="2778367" y="5460728"/>
            <a:ext cx="1435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313 nm</a:t>
            </a:r>
            <a:br>
              <a:rPr lang="nl-NL" b="1" dirty="0"/>
            </a:br>
            <a:r>
              <a:rPr lang="nl-NL" b="1" dirty="0"/>
              <a:t>laser </a:t>
            </a:r>
            <a:r>
              <a:rPr lang="nl-NL" b="1" dirty="0" err="1"/>
              <a:t>cooling</a:t>
            </a:r>
            <a:r>
              <a:rPr lang="nl-NL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1640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6682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XUV (frequency comb) generation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A58D40-6D3B-6944-8094-E8D36873E8F1}"/>
              </a:ext>
            </a:extLst>
          </p:cNvPr>
          <p:cNvSpPr/>
          <p:nvPr/>
        </p:nvSpPr>
        <p:spPr>
          <a:xfrm>
            <a:off x="4756092" y="1371600"/>
            <a:ext cx="590550" cy="3032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grpSp>
        <p:nvGrpSpPr>
          <p:cNvPr id="4" name="Group 64">
            <a:extLst>
              <a:ext uri="{FF2B5EF4-FFF2-40B4-BE49-F238E27FC236}">
                <a16:creationId xmlns:a16="http://schemas.microsoft.com/office/drawing/2014/main" id="{F300B973-1490-D245-BA2C-6D2CCF1884F2}"/>
              </a:ext>
            </a:extLst>
          </p:cNvPr>
          <p:cNvGrpSpPr>
            <a:grpSpLocks/>
          </p:cNvGrpSpPr>
          <p:nvPr/>
        </p:nvGrpSpPr>
        <p:grpSpPr bwMode="auto">
          <a:xfrm>
            <a:off x="5426220" y="1371751"/>
            <a:ext cx="1754187" cy="303213"/>
            <a:chOff x="2366211" y="3957054"/>
            <a:chExt cx="4108611" cy="351667"/>
          </a:xfrm>
          <a:solidFill>
            <a:srgbClr val="FF0000"/>
          </a:solidFill>
        </p:grpSpPr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7A5EB42F-CAAC-0A40-A216-FD915993CF57}"/>
                </a:ext>
              </a:extLst>
            </p:cNvPr>
            <p:cNvSpPr/>
            <p:nvPr/>
          </p:nvSpPr>
          <p:spPr>
            <a:xfrm rot="5400000">
              <a:off x="3212883" y="3110382"/>
              <a:ext cx="351667" cy="2045011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:a16="http://schemas.microsoft.com/office/drawing/2014/main" id="{C0A33541-FB96-DF44-9019-01F7C341C142}"/>
                </a:ext>
              </a:extLst>
            </p:cNvPr>
            <p:cNvSpPr/>
            <p:nvPr/>
          </p:nvSpPr>
          <p:spPr>
            <a:xfrm rot="16200000" flipH="1">
              <a:off x="5276483" y="3110382"/>
              <a:ext cx="351667" cy="2045011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omic Sans MS"/>
                <a:ea typeface="ＭＳ Ｐゴシック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67D92E51-DB50-A246-9FA0-D88A2899A026}"/>
              </a:ext>
            </a:extLst>
          </p:cNvPr>
          <p:cNvSpPr/>
          <p:nvPr/>
        </p:nvSpPr>
        <p:spPr>
          <a:xfrm>
            <a:off x="5329179" y="1090613"/>
            <a:ext cx="98425" cy="88265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sp>
        <p:nvSpPr>
          <p:cNvPr id="8" name="Isosceles Triangle 10">
            <a:extLst>
              <a:ext uri="{FF2B5EF4-FFF2-40B4-BE49-F238E27FC236}">
                <a16:creationId xmlns:a16="http://schemas.microsoft.com/office/drawing/2014/main" id="{7C7A312B-CA88-A04F-AA43-97474A7DD2B5}"/>
              </a:ext>
            </a:extLst>
          </p:cNvPr>
          <p:cNvSpPr/>
          <p:nvPr/>
        </p:nvSpPr>
        <p:spPr>
          <a:xfrm>
            <a:off x="6107475" y="1338263"/>
            <a:ext cx="419055" cy="52089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4F97E1-6F9D-1744-A788-785742793A4A}"/>
              </a:ext>
            </a:extLst>
          </p:cNvPr>
          <p:cNvSpPr/>
          <p:nvPr/>
        </p:nvSpPr>
        <p:spPr>
          <a:xfrm>
            <a:off x="6161144" y="1115328"/>
            <a:ext cx="296806" cy="2229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sp>
        <p:nvSpPr>
          <p:cNvPr id="10" name="Isosceles Triangle 12">
            <a:extLst>
              <a:ext uri="{FF2B5EF4-FFF2-40B4-BE49-F238E27FC236}">
                <a16:creationId xmlns:a16="http://schemas.microsoft.com/office/drawing/2014/main" id="{AB806D7F-4368-D442-89A5-12F37D2B8743}"/>
              </a:ext>
            </a:extLst>
          </p:cNvPr>
          <p:cNvSpPr/>
          <p:nvPr/>
        </p:nvSpPr>
        <p:spPr>
          <a:xfrm rot="16200000" flipH="1">
            <a:off x="7365148" y="432594"/>
            <a:ext cx="192087" cy="2168525"/>
          </a:xfrm>
          <a:prstGeom prst="triangle">
            <a:avLst/>
          </a:prstGeom>
          <a:solidFill>
            <a:srgbClr val="F834FF"/>
          </a:solidFill>
          <a:ln>
            <a:solidFill>
              <a:srgbClr val="F834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B316D27A-84CE-A945-A5D7-3793B7FC1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567" y="1317625"/>
            <a:ext cx="1332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0000"/>
                </a:solidFill>
                <a:latin typeface="Calibri" charset="0"/>
                <a:cs typeface="Calibri" charset="0"/>
              </a:rPr>
              <a:t>XUV light</a:t>
            </a:r>
          </a:p>
        </p:txBody>
      </p:sp>
      <p:grpSp>
        <p:nvGrpSpPr>
          <p:cNvPr id="94" name="Group 2">
            <a:extLst>
              <a:ext uri="{FF2B5EF4-FFF2-40B4-BE49-F238E27FC236}">
                <a16:creationId xmlns:a16="http://schemas.microsoft.com/office/drawing/2014/main" id="{4FA61489-D980-0249-B8C4-9C1F79AA7B0D}"/>
              </a:ext>
            </a:extLst>
          </p:cNvPr>
          <p:cNvGrpSpPr>
            <a:grpSpLocks/>
          </p:cNvGrpSpPr>
          <p:nvPr/>
        </p:nvGrpSpPr>
        <p:grpSpPr bwMode="auto">
          <a:xfrm>
            <a:off x="3296711" y="1255713"/>
            <a:ext cx="1406993" cy="603440"/>
            <a:chOff x="323850" y="3383175"/>
            <a:chExt cx="4175993" cy="1538288"/>
          </a:xfrm>
        </p:grpSpPr>
        <p:pic>
          <p:nvPicPr>
            <p:cNvPr id="98" name="Picture 4" descr="Wave_transp_www">
              <a:extLst>
                <a:ext uri="{FF2B5EF4-FFF2-40B4-BE49-F238E27FC236}">
                  <a16:creationId xmlns:a16="http://schemas.microsoft.com/office/drawing/2014/main" id="{94A311F4-BF0A-0446-8F0C-477F0F696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3383175"/>
              <a:ext cx="1930400" cy="153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12" descr="Wave_transp_www">
              <a:extLst>
                <a:ext uri="{FF2B5EF4-FFF2-40B4-BE49-F238E27FC236}">
                  <a16:creationId xmlns:a16="http://schemas.microsoft.com/office/drawing/2014/main" id="{B029C9FC-D80E-614A-A43F-ED51807D6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9443" y="3383175"/>
              <a:ext cx="1930400" cy="153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6" name="Picture 4" descr="Wave_transp_www">
            <a:extLst>
              <a:ext uri="{FF2B5EF4-FFF2-40B4-BE49-F238E27FC236}">
                <a16:creationId xmlns:a16="http://schemas.microsoft.com/office/drawing/2014/main" id="{50B4EF16-4451-A640-A7BF-CCBFA232C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79" y="1258698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12" descr="Wave_transp_www">
            <a:extLst>
              <a:ext uri="{FF2B5EF4-FFF2-40B4-BE49-F238E27FC236}">
                <a16:creationId xmlns:a16="http://schemas.microsoft.com/office/drawing/2014/main" id="{B0B0DC8C-5AFE-E04A-A7F1-F6E0CD9EE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074" y="1258698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TextBox 1">
            <a:extLst>
              <a:ext uri="{FF2B5EF4-FFF2-40B4-BE49-F238E27FC236}">
                <a16:creationId xmlns:a16="http://schemas.microsoft.com/office/drawing/2014/main" id="{A3EA094A-923D-6742-A840-2CC0A1CCD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0297" y="2062163"/>
            <a:ext cx="18138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&gt;10</a:t>
            </a:r>
            <a:r>
              <a:rPr lang="en-US" sz="2400" b="1" baseline="30000" dirty="0">
                <a:solidFill>
                  <a:srgbClr val="000000"/>
                </a:solidFill>
                <a:latin typeface="Calibri" charset="0"/>
                <a:cs typeface="Calibri" charset="0"/>
              </a:rPr>
              <a:t>13</a:t>
            </a:r>
            <a:r>
              <a:rPr lang="en-US" sz="2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 W/cm</a:t>
            </a:r>
            <a:r>
              <a:rPr lang="en-US" sz="2400" b="1" baseline="30000" dirty="0">
                <a:solidFill>
                  <a:srgbClr val="000000"/>
                </a:solidFill>
                <a:latin typeface="Calibri" charset="0"/>
                <a:cs typeface="Calibri" charset="0"/>
              </a:rPr>
              <a:t>2</a:t>
            </a:r>
          </a:p>
        </p:txBody>
      </p:sp>
      <p:sp>
        <p:nvSpPr>
          <p:cNvPr id="109" name="Slide Number Placeholder 22">
            <a:extLst>
              <a:ext uri="{FF2B5EF4-FFF2-40B4-BE49-F238E27FC236}">
                <a16:creationId xmlns:a16="http://schemas.microsoft.com/office/drawing/2014/main" id="{34E715F1-9B2A-8247-8CC4-88658F17BCDA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2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4067F10-4BE6-2749-B82A-6F23F1C9723E}"/>
              </a:ext>
            </a:extLst>
          </p:cNvPr>
          <p:cNvSpPr/>
          <p:nvPr/>
        </p:nvSpPr>
        <p:spPr>
          <a:xfrm>
            <a:off x="2128603" y="4924100"/>
            <a:ext cx="9803567" cy="1720516"/>
          </a:xfrm>
          <a:prstGeom prst="ellipse">
            <a:avLst/>
          </a:prstGeom>
          <a:solidFill>
            <a:srgbClr val="B59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800" dirty="0"/>
              <a:t>Precision spectroscop </a:t>
            </a:r>
            <a:r>
              <a:rPr lang="en-GB" sz="2800" dirty="0"/>
              <a:t>o</a:t>
            </a:r>
            <a:r>
              <a:rPr lang="en-NL" sz="2800" dirty="0"/>
              <a:t>n bound systems</a:t>
            </a:r>
          </a:p>
          <a:p>
            <a:pPr algn="ctr"/>
            <a:r>
              <a:rPr lang="en-GB" sz="2800" dirty="0"/>
              <a:t>H, </a:t>
            </a:r>
            <a:r>
              <a:rPr lang="en-GB" sz="2800" dirty="0" err="1">
                <a:latin typeface="Symbol" pitchFamily="2" charset="2"/>
              </a:rPr>
              <a:t>m</a:t>
            </a:r>
            <a:r>
              <a:rPr lang="en-GB" sz="2800" dirty="0" err="1"/>
              <a:t>H</a:t>
            </a:r>
            <a:r>
              <a:rPr lang="en-GB" sz="2800" dirty="0"/>
              <a:t>, </a:t>
            </a:r>
            <a:r>
              <a:rPr lang="en-GB" sz="2800" dirty="0" err="1">
                <a:latin typeface="Symbol" pitchFamily="2" charset="2"/>
              </a:rPr>
              <a:t>m</a:t>
            </a:r>
            <a:r>
              <a:rPr lang="en-GB" sz="2800" dirty="0" err="1"/>
              <a:t>He</a:t>
            </a:r>
            <a:r>
              <a:rPr lang="en-GB" sz="2800" baseline="30000" dirty="0"/>
              <a:t>+</a:t>
            </a:r>
            <a:r>
              <a:rPr lang="en-GB" sz="2800" dirty="0"/>
              <a:t>, </a:t>
            </a:r>
            <a:r>
              <a:rPr lang="en-GB" sz="2800" dirty="0">
                <a:solidFill>
                  <a:schemeClr val="tx1"/>
                </a:solidFill>
              </a:rPr>
              <a:t>H</a:t>
            </a:r>
            <a:r>
              <a:rPr lang="en-GB" sz="2800" baseline="-25000" dirty="0">
                <a:solidFill>
                  <a:schemeClr val="tx1"/>
                </a:solidFill>
              </a:rPr>
              <a:t>2</a:t>
            </a:r>
            <a:r>
              <a:rPr lang="en-GB" sz="2800" dirty="0">
                <a:solidFill>
                  <a:schemeClr val="tx1"/>
                </a:solidFill>
              </a:rPr>
              <a:t>, D</a:t>
            </a:r>
            <a:r>
              <a:rPr lang="en-GB" sz="2800" baseline="-25000" dirty="0">
                <a:solidFill>
                  <a:schemeClr val="tx1"/>
                </a:solidFill>
              </a:rPr>
              <a:t>2</a:t>
            </a:r>
            <a:r>
              <a:rPr lang="en-GB" sz="2800" dirty="0">
                <a:solidFill>
                  <a:schemeClr val="tx1"/>
                </a:solidFill>
              </a:rPr>
              <a:t>, HD, HT, H</a:t>
            </a:r>
            <a:r>
              <a:rPr lang="en-GB" sz="2800" baseline="-25000" dirty="0">
                <a:solidFill>
                  <a:schemeClr val="tx1"/>
                </a:solidFill>
              </a:rPr>
              <a:t>2</a:t>
            </a:r>
            <a:r>
              <a:rPr lang="en-GB" sz="2800" baseline="30000" dirty="0">
                <a:solidFill>
                  <a:schemeClr val="tx1"/>
                </a:solidFill>
              </a:rPr>
              <a:t>+</a:t>
            </a:r>
            <a:r>
              <a:rPr lang="en-GB" sz="2800" dirty="0">
                <a:solidFill>
                  <a:schemeClr val="tx1"/>
                </a:solidFill>
              </a:rPr>
              <a:t>, HD</a:t>
            </a:r>
            <a:r>
              <a:rPr lang="en-GB" sz="2800" baseline="30000" dirty="0">
                <a:solidFill>
                  <a:schemeClr val="tx1"/>
                </a:solidFill>
              </a:rPr>
              <a:t>+</a:t>
            </a:r>
            <a:r>
              <a:rPr lang="en-GB" sz="2800" dirty="0">
                <a:solidFill>
                  <a:schemeClr val="tx1"/>
                </a:solidFill>
              </a:rPr>
              <a:t>, He, He</a:t>
            </a:r>
            <a:r>
              <a:rPr lang="en-GB" sz="2800" baseline="30000" dirty="0">
                <a:solidFill>
                  <a:schemeClr val="tx1"/>
                </a:solidFill>
              </a:rPr>
              <a:t>+</a:t>
            </a:r>
            <a:r>
              <a:rPr lang="en-GB" sz="2800" dirty="0">
                <a:solidFill>
                  <a:schemeClr val="tx1"/>
                </a:solidFill>
              </a:rPr>
              <a:t>...</a:t>
            </a:r>
            <a:endParaRPr lang="en-NL" sz="2800" dirty="0">
              <a:solidFill>
                <a:schemeClr val="tx1"/>
              </a:solidFill>
            </a:endParaRPr>
          </a:p>
          <a:p>
            <a:pPr algn="ctr"/>
            <a:endParaRPr lang="en-NL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6486CF-2284-5C4C-8063-C2A43006AFE1}"/>
              </a:ext>
            </a:extLst>
          </p:cNvPr>
          <p:cNvSpPr/>
          <p:nvPr/>
        </p:nvSpPr>
        <p:spPr>
          <a:xfrm>
            <a:off x="2972238" y="1119936"/>
            <a:ext cx="2394284" cy="1612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3600">
                <a:solidFill>
                  <a:schemeClr val="bg1"/>
                </a:solidFill>
              </a:rPr>
              <a:t>Theory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0A88016-3699-5944-8AE7-ABB4C3D1C8F6}"/>
              </a:ext>
            </a:extLst>
          </p:cNvPr>
          <p:cNvSpPr/>
          <p:nvPr/>
        </p:nvSpPr>
        <p:spPr>
          <a:xfrm>
            <a:off x="4815165" y="2714385"/>
            <a:ext cx="3566923" cy="16122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800">
                <a:solidFill>
                  <a:schemeClr val="bg1"/>
                </a:solidFill>
              </a:rPr>
              <a:t>CODATA</a:t>
            </a:r>
          </a:p>
          <a:p>
            <a:pPr algn="ctr"/>
            <a:r>
              <a:rPr lang="en-NL" sz="2800">
                <a:solidFill>
                  <a:schemeClr val="bg1"/>
                </a:solidFill>
              </a:rPr>
              <a:t>Fundamental</a:t>
            </a:r>
          </a:p>
          <a:p>
            <a:pPr algn="ctr"/>
            <a:r>
              <a:rPr lang="en-NL" sz="2800">
                <a:solidFill>
                  <a:schemeClr val="bg1"/>
                </a:solidFill>
              </a:rPr>
              <a:t>constants</a:t>
            </a:r>
          </a:p>
        </p:txBody>
      </p:sp>
      <p:sp>
        <p:nvSpPr>
          <p:cNvPr id="24" name="Left-right Arrow 23">
            <a:extLst>
              <a:ext uri="{FF2B5EF4-FFF2-40B4-BE49-F238E27FC236}">
                <a16:creationId xmlns:a16="http://schemas.microsoft.com/office/drawing/2014/main" id="{B09EC05C-24D6-BD4A-A975-9E48B0E88CB6}"/>
              </a:ext>
            </a:extLst>
          </p:cNvPr>
          <p:cNvSpPr/>
          <p:nvPr/>
        </p:nvSpPr>
        <p:spPr>
          <a:xfrm rot="13857824">
            <a:off x="4550551" y="2653395"/>
            <a:ext cx="934717" cy="421105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E9CB974-233C-4C4A-B11E-A15F1AC439B0}"/>
              </a:ext>
            </a:extLst>
          </p:cNvPr>
          <p:cNvSpPr/>
          <p:nvPr/>
        </p:nvSpPr>
        <p:spPr>
          <a:xfrm>
            <a:off x="7159180" y="1176467"/>
            <a:ext cx="4578978" cy="161223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800">
                <a:solidFill>
                  <a:schemeClr val="bg1"/>
                </a:solidFill>
              </a:rPr>
              <a:t>(Trapped) particle measurements</a:t>
            </a:r>
          </a:p>
          <a:p>
            <a:pPr algn="ctr"/>
            <a:r>
              <a:rPr lang="en-GB" sz="2800">
                <a:solidFill>
                  <a:schemeClr val="bg1"/>
                </a:solidFill>
              </a:rPr>
              <a:t>m</a:t>
            </a:r>
            <a:r>
              <a:rPr lang="en-NL" sz="2800" baseline="-25000">
                <a:solidFill>
                  <a:schemeClr val="bg1"/>
                </a:solidFill>
              </a:rPr>
              <a:t>p</a:t>
            </a:r>
            <a:r>
              <a:rPr lang="en-NL" sz="2800">
                <a:solidFill>
                  <a:schemeClr val="bg1"/>
                </a:solidFill>
              </a:rPr>
              <a:t>/m</a:t>
            </a:r>
            <a:r>
              <a:rPr lang="en-NL" sz="2800" baseline="-25000">
                <a:solidFill>
                  <a:schemeClr val="bg1"/>
                </a:solidFill>
              </a:rPr>
              <a:t>e</a:t>
            </a:r>
            <a:r>
              <a:rPr lang="en-NL" sz="2800">
                <a:solidFill>
                  <a:schemeClr val="bg1"/>
                </a:solidFill>
              </a:rPr>
              <a:t> , m</a:t>
            </a:r>
            <a:r>
              <a:rPr lang="en-NL" sz="2800" baseline="-25000">
                <a:solidFill>
                  <a:schemeClr val="bg1"/>
                </a:solidFill>
              </a:rPr>
              <a:t>d</a:t>
            </a:r>
            <a:r>
              <a:rPr lang="en-NL" sz="2800">
                <a:solidFill>
                  <a:schemeClr val="bg1"/>
                </a:solidFill>
              </a:rPr>
              <a:t>/m</a:t>
            </a:r>
            <a:r>
              <a:rPr lang="en-NL" sz="2800" baseline="-25000">
                <a:solidFill>
                  <a:schemeClr val="bg1"/>
                </a:solidFill>
              </a:rPr>
              <a:t>p</a:t>
            </a:r>
            <a:r>
              <a:rPr lang="en-NL" sz="2800">
                <a:solidFill>
                  <a:schemeClr val="bg1"/>
                </a:solidFill>
              </a:rPr>
              <a:t>, </a:t>
            </a:r>
            <a:r>
              <a:rPr lang="en-NL" sz="2800">
                <a:solidFill>
                  <a:schemeClr val="bg1"/>
                </a:solidFill>
                <a:latin typeface="Symbol" pitchFamily="2" charset="2"/>
              </a:rPr>
              <a:t>a</a:t>
            </a:r>
            <a:r>
              <a:rPr lang="en-NL" sz="2800">
                <a:solidFill>
                  <a:schemeClr val="bg1"/>
                </a:solidFill>
              </a:rPr>
              <a:t>, ...</a:t>
            </a:r>
          </a:p>
        </p:txBody>
      </p:sp>
      <p:sp>
        <p:nvSpPr>
          <p:cNvPr id="27" name="Left-right Arrow 26">
            <a:extLst>
              <a:ext uri="{FF2B5EF4-FFF2-40B4-BE49-F238E27FC236}">
                <a16:creationId xmlns:a16="http://schemas.microsoft.com/office/drawing/2014/main" id="{7D0AE48A-152F-9249-921D-F10008B76966}"/>
              </a:ext>
            </a:extLst>
          </p:cNvPr>
          <p:cNvSpPr/>
          <p:nvPr/>
        </p:nvSpPr>
        <p:spPr>
          <a:xfrm rot="16200000">
            <a:off x="6175848" y="4380526"/>
            <a:ext cx="845555" cy="421105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A0A5051A-5A47-2D4D-9FDA-0058BED6D6A5}"/>
              </a:ext>
            </a:extLst>
          </p:cNvPr>
          <p:cNvSpPr/>
          <p:nvPr/>
        </p:nvSpPr>
        <p:spPr>
          <a:xfrm rot="18018601">
            <a:off x="7961442" y="2768129"/>
            <a:ext cx="797068" cy="421105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" name="Left-right Arrow 29">
            <a:extLst>
              <a:ext uri="{FF2B5EF4-FFF2-40B4-BE49-F238E27FC236}">
                <a16:creationId xmlns:a16="http://schemas.microsoft.com/office/drawing/2014/main" id="{FF6B6C59-1EFC-E148-9B09-3996991AB049}"/>
              </a:ext>
            </a:extLst>
          </p:cNvPr>
          <p:cNvSpPr/>
          <p:nvPr/>
        </p:nvSpPr>
        <p:spPr>
          <a:xfrm rot="15513289">
            <a:off x="3015543" y="3635011"/>
            <a:ext cx="2650404" cy="421105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1" name="Left-right Arrow 30">
            <a:extLst>
              <a:ext uri="{FF2B5EF4-FFF2-40B4-BE49-F238E27FC236}">
                <a16:creationId xmlns:a16="http://schemas.microsoft.com/office/drawing/2014/main" id="{38323BB9-77F0-0C4F-80B5-3B0BA3354089}"/>
              </a:ext>
            </a:extLst>
          </p:cNvPr>
          <p:cNvSpPr/>
          <p:nvPr/>
        </p:nvSpPr>
        <p:spPr>
          <a:xfrm rot="16917828">
            <a:off x="8376335" y="3681023"/>
            <a:ext cx="2479789" cy="421105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358EC3-833F-154C-B233-C1F6FD8E7C8C}"/>
              </a:ext>
            </a:extLst>
          </p:cNvPr>
          <p:cNvSpPr/>
          <p:nvPr/>
        </p:nvSpPr>
        <p:spPr>
          <a:xfrm>
            <a:off x="374911" y="3139871"/>
            <a:ext cx="3669114" cy="200831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EDM</a:t>
            </a:r>
            <a:r>
              <a:rPr lang="en-US" sz="2800" dirty="0">
                <a:solidFill>
                  <a:schemeClr val="bg1"/>
                </a:solidFill>
              </a:rPr>
              <a:t> (</a:t>
            </a:r>
            <a:r>
              <a:rPr lang="en-US" sz="2800" dirty="0">
                <a:solidFill>
                  <a:schemeClr val="tx1"/>
                </a:solidFill>
              </a:rPr>
              <a:t>e</a:t>
            </a:r>
            <a:r>
              <a:rPr lang="en-US" sz="2800" dirty="0">
                <a:solidFill>
                  <a:schemeClr val="bg1"/>
                </a:solidFill>
              </a:rPr>
              <a:t> &amp; n) measurements,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and other methods</a:t>
            </a:r>
            <a:endParaRPr lang="en-NL" sz="2800" dirty="0">
              <a:solidFill>
                <a:schemeClr val="bg1"/>
              </a:solidFill>
            </a:endParaRPr>
          </a:p>
        </p:txBody>
      </p:sp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91EF64E1-6603-3B4D-8B7A-B4A2D7D78633}"/>
              </a:ext>
            </a:extLst>
          </p:cNvPr>
          <p:cNvSpPr/>
          <p:nvPr/>
        </p:nvSpPr>
        <p:spPr>
          <a:xfrm>
            <a:off x="5357654" y="1669534"/>
            <a:ext cx="1926233" cy="421105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108B5919-DD65-8A40-88A4-B274FCA77707}"/>
              </a:ext>
            </a:extLst>
          </p:cNvPr>
          <p:cNvSpPr/>
          <p:nvPr/>
        </p:nvSpPr>
        <p:spPr>
          <a:xfrm rot="17220226">
            <a:off x="3004700" y="2746181"/>
            <a:ext cx="1063382" cy="421105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C594DEC-5BF3-C34B-A6C7-4B31476DF31C}"/>
              </a:ext>
            </a:extLst>
          </p:cNvPr>
          <p:cNvSpPr/>
          <p:nvPr/>
        </p:nvSpPr>
        <p:spPr>
          <a:xfrm>
            <a:off x="1345039" y="1053080"/>
            <a:ext cx="1777046" cy="17205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800">
                <a:solidFill>
                  <a:schemeClr val="bg1"/>
                </a:solidFill>
              </a:rPr>
              <a:t>New</a:t>
            </a:r>
          </a:p>
          <a:p>
            <a:pPr algn="ctr"/>
            <a:r>
              <a:rPr lang="en-NL" sz="2800">
                <a:solidFill>
                  <a:schemeClr val="bg1"/>
                </a:solidFill>
              </a:rPr>
              <a:t>Physics?</a:t>
            </a:r>
          </a:p>
        </p:txBody>
      </p:sp>
      <p:sp>
        <p:nvSpPr>
          <p:cNvPr id="19" name="Left-right Arrow 18">
            <a:extLst>
              <a:ext uri="{FF2B5EF4-FFF2-40B4-BE49-F238E27FC236}">
                <a16:creationId xmlns:a16="http://schemas.microsoft.com/office/drawing/2014/main" id="{154DF0D8-CACA-EE4F-B163-281E0B373977}"/>
              </a:ext>
            </a:extLst>
          </p:cNvPr>
          <p:cNvSpPr/>
          <p:nvPr/>
        </p:nvSpPr>
        <p:spPr>
          <a:xfrm rot="20453933">
            <a:off x="3913022" y="3600244"/>
            <a:ext cx="1019409" cy="421105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Slide Number Placeholder 22">
            <a:extLst>
              <a:ext uri="{FF2B5EF4-FFF2-40B4-BE49-F238E27FC236}">
                <a16:creationId xmlns:a16="http://schemas.microsoft.com/office/drawing/2014/main" id="{09E43DFE-2FA1-D44B-BB78-54B2622CBA49}"/>
              </a:ext>
            </a:extLst>
          </p:cNvPr>
          <p:cNvSpPr txBox="1">
            <a:spLocks/>
          </p:cNvSpPr>
          <p:nvPr/>
        </p:nvSpPr>
        <p:spPr>
          <a:xfrm>
            <a:off x="9448669" y="64620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9B37EC5-E70A-F248-99D0-62E8B2D7CC74}"/>
              </a:ext>
            </a:extLst>
          </p:cNvPr>
          <p:cNvSpPr txBox="1">
            <a:spLocks/>
          </p:cNvSpPr>
          <p:nvPr/>
        </p:nvSpPr>
        <p:spPr>
          <a:xfrm>
            <a:off x="223024" y="-47976"/>
            <a:ext cx="10515600" cy="995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Precision measurement for searching new physics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CD4D9E-6835-B631-BFE1-9637B9D5C2D3}"/>
              </a:ext>
            </a:extLst>
          </p:cNvPr>
          <p:cNvSpPr txBox="1"/>
          <p:nvPr/>
        </p:nvSpPr>
        <p:spPr>
          <a:xfrm>
            <a:off x="66701" y="5850287"/>
            <a:ext cx="61001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Black: pursued</a:t>
            </a:r>
            <a:br>
              <a:rPr lang="en-GB" sz="2000" dirty="0"/>
            </a:br>
            <a:r>
              <a:rPr lang="en-GB" sz="2000" dirty="0"/>
              <a:t>at </a:t>
            </a:r>
            <a:r>
              <a:rPr lang="en-GB" sz="2000" dirty="0" err="1"/>
              <a:t>LaserLaB</a:t>
            </a:r>
            <a:r>
              <a:rPr lang="en-GB" sz="2000" dirty="0"/>
              <a:t> </a:t>
            </a:r>
            <a:br>
              <a:rPr lang="en-GB" sz="2000" dirty="0"/>
            </a:br>
            <a:r>
              <a:rPr lang="en-GB" sz="2000" dirty="0"/>
              <a:t>Vrije Universiteit Amsterdam</a:t>
            </a: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63088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6682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XUV (frequency comb) generation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A58D40-6D3B-6944-8094-E8D36873E8F1}"/>
              </a:ext>
            </a:extLst>
          </p:cNvPr>
          <p:cNvSpPr/>
          <p:nvPr/>
        </p:nvSpPr>
        <p:spPr>
          <a:xfrm>
            <a:off x="4756092" y="1371600"/>
            <a:ext cx="590550" cy="3032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grpSp>
        <p:nvGrpSpPr>
          <p:cNvPr id="4" name="Group 64">
            <a:extLst>
              <a:ext uri="{FF2B5EF4-FFF2-40B4-BE49-F238E27FC236}">
                <a16:creationId xmlns:a16="http://schemas.microsoft.com/office/drawing/2014/main" id="{F300B973-1490-D245-BA2C-6D2CCF1884F2}"/>
              </a:ext>
            </a:extLst>
          </p:cNvPr>
          <p:cNvGrpSpPr>
            <a:grpSpLocks/>
          </p:cNvGrpSpPr>
          <p:nvPr/>
        </p:nvGrpSpPr>
        <p:grpSpPr bwMode="auto">
          <a:xfrm>
            <a:off x="5426220" y="1371751"/>
            <a:ext cx="1754187" cy="303213"/>
            <a:chOff x="2366211" y="3957054"/>
            <a:chExt cx="4108611" cy="351667"/>
          </a:xfrm>
          <a:solidFill>
            <a:srgbClr val="FF0000"/>
          </a:solidFill>
        </p:grpSpPr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7A5EB42F-CAAC-0A40-A216-FD915993CF57}"/>
                </a:ext>
              </a:extLst>
            </p:cNvPr>
            <p:cNvSpPr/>
            <p:nvPr/>
          </p:nvSpPr>
          <p:spPr>
            <a:xfrm rot="5400000">
              <a:off x="3212883" y="3110382"/>
              <a:ext cx="351667" cy="2045011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:a16="http://schemas.microsoft.com/office/drawing/2014/main" id="{C0A33541-FB96-DF44-9019-01F7C341C142}"/>
                </a:ext>
              </a:extLst>
            </p:cNvPr>
            <p:cNvSpPr/>
            <p:nvPr/>
          </p:nvSpPr>
          <p:spPr>
            <a:xfrm rot="16200000" flipH="1">
              <a:off x="5276483" y="3110382"/>
              <a:ext cx="351667" cy="2045011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omic Sans MS"/>
                <a:ea typeface="ＭＳ Ｐゴシック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67D92E51-DB50-A246-9FA0-D88A2899A026}"/>
              </a:ext>
            </a:extLst>
          </p:cNvPr>
          <p:cNvSpPr/>
          <p:nvPr/>
        </p:nvSpPr>
        <p:spPr>
          <a:xfrm>
            <a:off x="5329179" y="1090613"/>
            <a:ext cx="98425" cy="88265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sp>
        <p:nvSpPr>
          <p:cNvPr id="8" name="Isosceles Triangle 10">
            <a:extLst>
              <a:ext uri="{FF2B5EF4-FFF2-40B4-BE49-F238E27FC236}">
                <a16:creationId xmlns:a16="http://schemas.microsoft.com/office/drawing/2014/main" id="{7C7A312B-CA88-A04F-AA43-97474A7DD2B5}"/>
              </a:ext>
            </a:extLst>
          </p:cNvPr>
          <p:cNvSpPr/>
          <p:nvPr/>
        </p:nvSpPr>
        <p:spPr>
          <a:xfrm>
            <a:off x="6107475" y="1338263"/>
            <a:ext cx="419055" cy="52089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4F97E1-6F9D-1744-A788-785742793A4A}"/>
              </a:ext>
            </a:extLst>
          </p:cNvPr>
          <p:cNvSpPr/>
          <p:nvPr/>
        </p:nvSpPr>
        <p:spPr>
          <a:xfrm>
            <a:off x="6161144" y="1115328"/>
            <a:ext cx="296806" cy="2229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sp>
        <p:nvSpPr>
          <p:cNvPr id="10" name="Isosceles Triangle 12">
            <a:extLst>
              <a:ext uri="{FF2B5EF4-FFF2-40B4-BE49-F238E27FC236}">
                <a16:creationId xmlns:a16="http://schemas.microsoft.com/office/drawing/2014/main" id="{AB806D7F-4368-D442-89A5-12F37D2B8743}"/>
              </a:ext>
            </a:extLst>
          </p:cNvPr>
          <p:cNvSpPr/>
          <p:nvPr/>
        </p:nvSpPr>
        <p:spPr>
          <a:xfrm rot="16200000" flipH="1">
            <a:off x="7365148" y="432594"/>
            <a:ext cx="192087" cy="2168525"/>
          </a:xfrm>
          <a:prstGeom prst="triangle">
            <a:avLst/>
          </a:prstGeom>
          <a:solidFill>
            <a:srgbClr val="F834FF"/>
          </a:solidFill>
          <a:ln>
            <a:solidFill>
              <a:srgbClr val="F834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B316D27A-84CE-A945-A5D7-3793B7FC1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567" y="1317625"/>
            <a:ext cx="21457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0000"/>
                </a:solidFill>
                <a:latin typeface="Calibri" charset="0"/>
                <a:cs typeface="Calibri" charset="0"/>
              </a:rPr>
              <a:t>UV – XUV comb</a:t>
            </a:r>
          </a:p>
        </p:txBody>
      </p:sp>
      <p:grpSp>
        <p:nvGrpSpPr>
          <p:cNvPr id="94" name="Group 2">
            <a:extLst>
              <a:ext uri="{FF2B5EF4-FFF2-40B4-BE49-F238E27FC236}">
                <a16:creationId xmlns:a16="http://schemas.microsoft.com/office/drawing/2014/main" id="{4FA61489-D980-0249-B8C4-9C1F79AA7B0D}"/>
              </a:ext>
            </a:extLst>
          </p:cNvPr>
          <p:cNvGrpSpPr>
            <a:grpSpLocks/>
          </p:cNvGrpSpPr>
          <p:nvPr/>
        </p:nvGrpSpPr>
        <p:grpSpPr bwMode="auto">
          <a:xfrm>
            <a:off x="3296711" y="1255713"/>
            <a:ext cx="1406993" cy="603440"/>
            <a:chOff x="323850" y="3383175"/>
            <a:chExt cx="4175993" cy="1538288"/>
          </a:xfrm>
        </p:grpSpPr>
        <p:pic>
          <p:nvPicPr>
            <p:cNvPr id="98" name="Picture 4" descr="Wave_transp_www">
              <a:extLst>
                <a:ext uri="{FF2B5EF4-FFF2-40B4-BE49-F238E27FC236}">
                  <a16:creationId xmlns:a16="http://schemas.microsoft.com/office/drawing/2014/main" id="{94A311F4-BF0A-0446-8F0C-477F0F696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3383175"/>
              <a:ext cx="1930400" cy="153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12" descr="Wave_transp_www">
              <a:extLst>
                <a:ext uri="{FF2B5EF4-FFF2-40B4-BE49-F238E27FC236}">
                  <a16:creationId xmlns:a16="http://schemas.microsoft.com/office/drawing/2014/main" id="{B029C9FC-D80E-614A-A43F-ED51807D6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9443" y="3383175"/>
              <a:ext cx="1930400" cy="153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6" name="Picture 4" descr="Wave_transp_www">
            <a:extLst>
              <a:ext uri="{FF2B5EF4-FFF2-40B4-BE49-F238E27FC236}">
                <a16:creationId xmlns:a16="http://schemas.microsoft.com/office/drawing/2014/main" id="{50B4EF16-4451-A640-A7BF-CCBFA232C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79" y="1258698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12" descr="Wave_transp_www">
            <a:extLst>
              <a:ext uri="{FF2B5EF4-FFF2-40B4-BE49-F238E27FC236}">
                <a16:creationId xmlns:a16="http://schemas.microsoft.com/office/drawing/2014/main" id="{B0B0DC8C-5AFE-E04A-A7F1-F6E0CD9EE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074" y="1258698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TextBox 1">
            <a:extLst>
              <a:ext uri="{FF2B5EF4-FFF2-40B4-BE49-F238E27FC236}">
                <a16:creationId xmlns:a16="http://schemas.microsoft.com/office/drawing/2014/main" id="{A3EA094A-923D-6742-A840-2CC0A1CCD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0297" y="2062163"/>
            <a:ext cx="18138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&gt;10</a:t>
            </a:r>
            <a:r>
              <a:rPr lang="en-US" sz="2400" b="1" baseline="30000" dirty="0">
                <a:solidFill>
                  <a:srgbClr val="000000"/>
                </a:solidFill>
                <a:latin typeface="Calibri" charset="0"/>
                <a:cs typeface="Calibri" charset="0"/>
              </a:rPr>
              <a:t>13</a:t>
            </a:r>
            <a:r>
              <a:rPr lang="en-US" sz="2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 W/cm</a:t>
            </a:r>
            <a:r>
              <a:rPr lang="en-US" sz="2400" b="1" baseline="30000" dirty="0">
                <a:solidFill>
                  <a:srgbClr val="000000"/>
                </a:solidFill>
                <a:latin typeface="Calibri" charset="0"/>
                <a:cs typeface="Calibri" charset="0"/>
              </a:rPr>
              <a:t>2</a:t>
            </a:r>
          </a:p>
        </p:txBody>
      </p:sp>
      <p:sp>
        <p:nvSpPr>
          <p:cNvPr id="109" name="Slide Number Placeholder 22">
            <a:extLst>
              <a:ext uri="{FF2B5EF4-FFF2-40B4-BE49-F238E27FC236}">
                <a16:creationId xmlns:a16="http://schemas.microsoft.com/office/drawing/2014/main" id="{34E715F1-9B2A-8247-8CC4-88658F17BCDA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2" name="Picture 46" descr="principle_HHG">
            <a:extLst>
              <a:ext uri="{FF2B5EF4-FFF2-40B4-BE49-F238E27FC236}">
                <a16:creationId xmlns:a16="http://schemas.microsoft.com/office/drawing/2014/main" id="{5F504CC3-3EE4-B493-41C1-6B81E0B96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958" y="2259161"/>
            <a:ext cx="8485188" cy="3783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5" name="Text Box 47">
            <a:extLst>
              <a:ext uri="{FF2B5EF4-FFF2-40B4-BE49-F238E27FC236}">
                <a16:creationId xmlns:a16="http://schemas.microsoft.com/office/drawing/2014/main" id="{4C0A7E3E-96A7-1A89-5835-CE25327AB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816" y="2170097"/>
            <a:ext cx="87735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Electric field of light (orange line) deforms Coulomb potential atoms in the jet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DA76804A-C0DC-5021-65E6-FDBDF27859BD}"/>
              </a:ext>
            </a:extLst>
          </p:cNvPr>
          <p:cNvGrpSpPr/>
          <p:nvPr/>
        </p:nvGrpSpPr>
        <p:grpSpPr>
          <a:xfrm>
            <a:off x="93755" y="5798518"/>
            <a:ext cx="4846637" cy="749102"/>
            <a:chOff x="1119349" y="7209081"/>
            <a:chExt cx="4846637" cy="749102"/>
          </a:xfrm>
        </p:grpSpPr>
        <p:sp>
          <p:nvSpPr>
            <p:cNvPr id="93" name="Text Box 47">
              <a:extLst>
                <a:ext uri="{FF2B5EF4-FFF2-40B4-BE49-F238E27FC236}">
                  <a16:creationId xmlns:a16="http://schemas.microsoft.com/office/drawing/2014/main" id="{E7267835-EE6F-8323-B9BE-19010F5DC8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7286" y="7650406"/>
              <a:ext cx="25026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Nature Physics 3, 381 (2007)</a:t>
              </a:r>
            </a:p>
          </p:txBody>
        </p:sp>
        <p:sp>
          <p:nvSpPr>
            <p:cNvPr id="110" name="Rectangle 2">
              <a:extLst>
                <a:ext uri="{FF2B5EF4-FFF2-40B4-BE49-F238E27FC236}">
                  <a16:creationId xmlns:a16="http://schemas.microsoft.com/office/drawing/2014/main" id="{9098BFDD-E8A7-0044-2F39-5156E04C8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9349" y="7209081"/>
              <a:ext cx="4846637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PRL </a:t>
              </a:r>
              <a:r>
                <a:rPr lang="en-US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71,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1994-1997 (1993).</a:t>
              </a:r>
            </a:p>
            <a:p>
              <a:pPr eaLnBrk="1" hangingPunct="1"/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PRA </a:t>
              </a:r>
              <a:r>
                <a:rPr lang="en-US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49,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2117-2131 (1994).</a:t>
              </a:r>
            </a:p>
          </p:txBody>
        </p:sp>
      </p:grp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755436D-6F71-1FC7-D561-A7FB464F152C}"/>
              </a:ext>
            </a:extLst>
          </p:cNvPr>
          <p:cNvSpPr/>
          <p:nvPr/>
        </p:nvSpPr>
        <p:spPr bwMode="auto">
          <a:xfrm>
            <a:off x="3098517" y="6182249"/>
            <a:ext cx="516775" cy="457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A51B5727-097A-76A4-8547-51FB5F19B0D3}"/>
              </a:ext>
            </a:extLst>
          </p:cNvPr>
          <p:cNvSpPr/>
          <p:nvPr/>
        </p:nvSpPr>
        <p:spPr bwMode="auto">
          <a:xfrm>
            <a:off x="4905246" y="5518949"/>
            <a:ext cx="516775" cy="457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1732026-C67A-0BC2-44B7-1E1E6A8004A8}"/>
              </a:ext>
            </a:extLst>
          </p:cNvPr>
          <p:cNvSpPr/>
          <p:nvPr/>
        </p:nvSpPr>
        <p:spPr bwMode="auto">
          <a:xfrm>
            <a:off x="6912886" y="5174394"/>
            <a:ext cx="516775" cy="457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1EF4F96-499D-A247-48C5-32311FB84713}"/>
              </a:ext>
            </a:extLst>
          </p:cNvPr>
          <p:cNvSpPr/>
          <p:nvPr/>
        </p:nvSpPr>
        <p:spPr bwMode="auto">
          <a:xfrm>
            <a:off x="8752948" y="6182249"/>
            <a:ext cx="516775" cy="457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1BBED3E-B055-1FF5-2CBA-9F1D8E56F504}"/>
              </a:ext>
            </a:extLst>
          </p:cNvPr>
          <p:cNvSpPr txBox="1"/>
          <p:nvPr/>
        </p:nvSpPr>
        <p:spPr>
          <a:xfrm>
            <a:off x="3076731" y="6239339"/>
            <a:ext cx="143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1: tunneling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7E580DB-5A97-F7E5-27B3-120C2169B2A7}"/>
              </a:ext>
            </a:extLst>
          </p:cNvPr>
          <p:cNvSpPr txBox="1"/>
          <p:nvPr/>
        </p:nvSpPr>
        <p:spPr>
          <a:xfrm>
            <a:off x="5969637" y="6239339"/>
            <a:ext cx="171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2: acceleration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BCB332B-051F-F6A5-E1D0-FF78698F7258}"/>
              </a:ext>
            </a:extLst>
          </p:cNvPr>
          <p:cNvSpPr txBox="1"/>
          <p:nvPr/>
        </p:nvSpPr>
        <p:spPr>
          <a:xfrm>
            <a:off x="8906654" y="6239339"/>
            <a:ext cx="1967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3: recombination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8597904-7A03-2EDA-FF43-CD05617F5EDF}"/>
              </a:ext>
            </a:extLst>
          </p:cNvPr>
          <p:cNvSpPr/>
          <p:nvPr/>
        </p:nvSpPr>
        <p:spPr bwMode="auto">
          <a:xfrm>
            <a:off x="3076731" y="5037105"/>
            <a:ext cx="538561" cy="636104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DD807A4-24F2-B26C-503C-486186FAAA50}"/>
              </a:ext>
            </a:extLst>
          </p:cNvPr>
          <p:cNvSpPr/>
          <p:nvPr/>
        </p:nvSpPr>
        <p:spPr bwMode="auto">
          <a:xfrm>
            <a:off x="4951915" y="5149749"/>
            <a:ext cx="538561" cy="636104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1714379-78F3-3D08-14B0-15422A402E18}"/>
              </a:ext>
            </a:extLst>
          </p:cNvPr>
          <p:cNvSpPr/>
          <p:nvPr/>
        </p:nvSpPr>
        <p:spPr bwMode="auto">
          <a:xfrm>
            <a:off x="6933116" y="5037104"/>
            <a:ext cx="496545" cy="5433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74F857A-69EB-4B2B-7F9C-36EA95A06B87}"/>
              </a:ext>
            </a:extLst>
          </p:cNvPr>
          <p:cNvSpPr/>
          <p:nvPr/>
        </p:nvSpPr>
        <p:spPr bwMode="auto">
          <a:xfrm>
            <a:off x="8768540" y="5189504"/>
            <a:ext cx="496545" cy="5433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6D4EC01D-D2EE-2DEA-25E8-D4C509D123FA}"/>
              </a:ext>
            </a:extLst>
          </p:cNvPr>
          <p:cNvSpPr txBox="1"/>
          <p:nvPr/>
        </p:nvSpPr>
        <p:spPr>
          <a:xfrm>
            <a:off x="355988" y="3063154"/>
            <a:ext cx="1777410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sz="2400" dirty="0"/>
              <a:t>‘simple man’</a:t>
            </a:r>
            <a:br>
              <a:rPr lang="en-NL" sz="2400" dirty="0"/>
            </a:br>
            <a:br>
              <a:rPr lang="en-NL" sz="2400" dirty="0"/>
            </a:br>
            <a:r>
              <a:rPr lang="en-NL" sz="2400" dirty="0"/>
              <a:t>Three step</a:t>
            </a:r>
            <a:br>
              <a:rPr lang="en-NL" sz="2400" dirty="0"/>
            </a:br>
            <a:r>
              <a:rPr lang="en-NL" sz="2400" dirty="0"/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2492466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6682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XUV (frequency comb) generation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A58D40-6D3B-6944-8094-E8D36873E8F1}"/>
              </a:ext>
            </a:extLst>
          </p:cNvPr>
          <p:cNvSpPr/>
          <p:nvPr/>
        </p:nvSpPr>
        <p:spPr>
          <a:xfrm>
            <a:off x="4756092" y="1371600"/>
            <a:ext cx="590550" cy="3032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grpSp>
        <p:nvGrpSpPr>
          <p:cNvPr id="4" name="Group 64">
            <a:extLst>
              <a:ext uri="{FF2B5EF4-FFF2-40B4-BE49-F238E27FC236}">
                <a16:creationId xmlns:a16="http://schemas.microsoft.com/office/drawing/2014/main" id="{F300B973-1490-D245-BA2C-6D2CCF1884F2}"/>
              </a:ext>
            </a:extLst>
          </p:cNvPr>
          <p:cNvGrpSpPr>
            <a:grpSpLocks/>
          </p:cNvGrpSpPr>
          <p:nvPr/>
        </p:nvGrpSpPr>
        <p:grpSpPr bwMode="auto">
          <a:xfrm>
            <a:off x="5426220" y="1371751"/>
            <a:ext cx="1754187" cy="303213"/>
            <a:chOff x="2366211" y="3957054"/>
            <a:chExt cx="4108611" cy="351667"/>
          </a:xfrm>
          <a:solidFill>
            <a:srgbClr val="FF0000"/>
          </a:solidFill>
        </p:grpSpPr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7A5EB42F-CAAC-0A40-A216-FD915993CF57}"/>
                </a:ext>
              </a:extLst>
            </p:cNvPr>
            <p:cNvSpPr/>
            <p:nvPr/>
          </p:nvSpPr>
          <p:spPr>
            <a:xfrm rot="5400000">
              <a:off x="3212883" y="3110382"/>
              <a:ext cx="351667" cy="2045011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:a16="http://schemas.microsoft.com/office/drawing/2014/main" id="{C0A33541-FB96-DF44-9019-01F7C341C142}"/>
                </a:ext>
              </a:extLst>
            </p:cNvPr>
            <p:cNvSpPr/>
            <p:nvPr/>
          </p:nvSpPr>
          <p:spPr>
            <a:xfrm rot="16200000" flipH="1">
              <a:off x="5276483" y="3110382"/>
              <a:ext cx="351667" cy="2045011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omic Sans MS"/>
                <a:ea typeface="ＭＳ Ｐゴシック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67D92E51-DB50-A246-9FA0-D88A2899A026}"/>
              </a:ext>
            </a:extLst>
          </p:cNvPr>
          <p:cNvSpPr/>
          <p:nvPr/>
        </p:nvSpPr>
        <p:spPr>
          <a:xfrm>
            <a:off x="5329179" y="1090613"/>
            <a:ext cx="98425" cy="88265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sp>
        <p:nvSpPr>
          <p:cNvPr id="8" name="Isosceles Triangle 10">
            <a:extLst>
              <a:ext uri="{FF2B5EF4-FFF2-40B4-BE49-F238E27FC236}">
                <a16:creationId xmlns:a16="http://schemas.microsoft.com/office/drawing/2014/main" id="{7C7A312B-CA88-A04F-AA43-97474A7DD2B5}"/>
              </a:ext>
            </a:extLst>
          </p:cNvPr>
          <p:cNvSpPr/>
          <p:nvPr/>
        </p:nvSpPr>
        <p:spPr>
          <a:xfrm>
            <a:off x="6107475" y="1338263"/>
            <a:ext cx="419055" cy="52089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4F97E1-6F9D-1744-A788-785742793A4A}"/>
              </a:ext>
            </a:extLst>
          </p:cNvPr>
          <p:cNvSpPr/>
          <p:nvPr/>
        </p:nvSpPr>
        <p:spPr>
          <a:xfrm>
            <a:off x="6161144" y="1115328"/>
            <a:ext cx="296806" cy="2229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sp>
        <p:nvSpPr>
          <p:cNvPr id="10" name="Isosceles Triangle 12">
            <a:extLst>
              <a:ext uri="{FF2B5EF4-FFF2-40B4-BE49-F238E27FC236}">
                <a16:creationId xmlns:a16="http://schemas.microsoft.com/office/drawing/2014/main" id="{AB806D7F-4368-D442-89A5-12F37D2B8743}"/>
              </a:ext>
            </a:extLst>
          </p:cNvPr>
          <p:cNvSpPr/>
          <p:nvPr/>
        </p:nvSpPr>
        <p:spPr>
          <a:xfrm rot="16200000" flipH="1">
            <a:off x="7365148" y="432594"/>
            <a:ext cx="192087" cy="2168525"/>
          </a:xfrm>
          <a:prstGeom prst="triangle">
            <a:avLst/>
          </a:prstGeom>
          <a:solidFill>
            <a:srgbClr val="F834FF"/>
          </a:solidFill>
          <a:ln>
            <a:solidFill>
              <a:srgbClr val="F834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B316D27A-84CE-A945-A5D7-3793B7FC1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567" y="1317625"/>
            <a:ext cx="21457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0000"/>
                </a:solidFill>
                <a:latin typeface="Calibri" charset="0"/>
                <a:cs typeface="Calibri" charset="0"/>
              </a:rPr>
              <a:t>UV – XUV comb</a:t>
            </a:r>
          </a:p>
        </p:txBody>
      </p:sp>
      <p:sp>
        <p:nvSpPr>
          <p:cNvPr id="12" name="Line 6">
            <a:extLst>
              <a:ext uri="{FF2B5EF4-FFF2-40B4-BE49-F238E27FC236}">
                <a16:creationId xmlns:a16="http://schemas.microsoft.com/office/drawing/2014/main" id="{9CE28559-7F59-6045-B81E-9537395C0C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2755" y="5368925"/>
            <a:ext cx="0" cy="433388"/>
          </a:xfrm>
          <a:prstGeom prst="line">
            <a:avLst/>
          </a:pr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D91721DE-643B-7048-973D-AEAE6E6264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02230" y="5391150"/>
            <a:ext cx="0" cy="411163"/>
          </a:xfrm>
          <a:prstGeom prst="line">
            <a:avLst/>
          </a:prstGeom>
          <a:noFill/>
          <a:ln w="28575" cmpd="sng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36E1915C-28E1-BA4D-8AB8-0B46CF4CC5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5380" y="5384800"/>
            <a:ext cx="0" cy="417513"/>
          </a:xfrm>
          <a:prstGeom prst="line">
            <a:avLst/>
          </a:prstGeom>
          <a:noFill/>
          <a:ln w="28575" cmpd="sng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752D1A2B-46A3-CB45-A814-DEA676321B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06943" y="5391150"/>
            <a:ext cx="1587" cy="411163"/>
          </a:xfrm>
          <a:prstGeom prst="line">
            <a:avLst/>
          </a:prstGeom>
          <a:noFill/>
          <a:ln w="28575" cmpd="sng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Line 10">
            <a:extLst>
              <a:ext uri="{FF2B5EF4-FFF2-40B4-BE49-F238E27FC236}">
                <a16:creationId xmlns:a16="http://schemas.microsoft.com/office/drawing/2014/main" id="{85BA647F-A1AB-1047-B97A-53624D5644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10093" y="5384800"/>
            <a:ext cx="1587" cy="417513"/>
          </a:xfrm>
          <a:prstGeom prst="line">
            <a:avLst/>
          </a:prstGeom>
          <a:noFill/>
          <a:ln w="28575" cmpd="sng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1">
            <a:extLst>
              <a:ext uri="{FF2B5EF4-FFF2-40B4-BE49-F238E27FC236}">
                <a16:creationId xmlns:a16="http://schemas.microsoft.com/office/drawing/2014/main" id="{0EA9AD4F-565F-1945-954B-4BCBE2E035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9605" y="4956175"/>
            <a:ext cx="0" cy="846138"/>
          </a:xfrm>
          <a:prstGeom prst="line">
            <a:avLst/>
          </a:prstGeom>
          <a:noFill/>
          <a:ln w="28575" cmpd="sng">
            <a:solidFill>
              <a:srgbClr val="FF6633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2">
            <a:extLst>
              <a:ext uri="{FF2B5EF4-FFF2-40B4-BE49-F238E27FC236}">
                <a16:creationId xmlns:a16="http://schemas.microsoft.com/office/drawing/2014/main" id="{635FB6D5-B400-7147-BC20-87A6896CEF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72343" y="5637213"/>
            <a:ext cx="0" cy="165100"/>
          </a:xfrm>
          <a:prstGeom prst="line">
            <a:avLst/>
          </a:prstGeom>
          <a:noFill/>
          <a:ln w="28575" cmpd="sng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13">
            <a:extLst>
              <a:ext uri="{FF2B5EF4-FFF2-40B4-BE49-F238E27FC236}">
                <a16:creationId xmlns:a16="http://schemas.microsoft.com/office/drawing/2014/main" id="{618C2585-EFA8-C54B-B4DE-70EC62586A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75493" y="5451475"/>
            <a:ext cx="0" cy="341313"/>
          </a:xfrm>
          <a:prstGeom prst="line">
            <a:avLst/>
          </a:prstGeom>
          <a:noFill/>
          <a:ln w="28575" cmpd="sng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Line 14">
            <a:extLst>
              <a:ext uri="{FF2B5EF4-FFF2-40B4-BE49-F238E27FC236}">
                <a16:creationId xmlns:a16="http://schemas.microsoft.com/office/drawing/2014/main" id="{C492880F-5FC2-C243-9897-1628A3C7FE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7055" y="5289550"/>
            <a:ext cx="1588" cy="512763"/>
          </a:xfrm>
          <a:prstGeom prst="line">
            <a:avLst/>
          </a:prstGeom>
          <a:noFill/>
          <a:ln w="28575" cmpd="sng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Line 15">
            <a:extLst>
              <a:ext uri="{FF2B5EF4-FFF2-40B4-BE49-F238E27FC236}">
                <a16:creationId xmlns:a16="http://schemas.microsoft.com/office/drawing/2014/main" id="{773D939A-2027-AD4E-94DF-05052D0B8F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0205" y="5081588"/>
            <a:ext cx="0" cy="720725"/>
          </a:xfrm>
          <a:prstGeom prst="line">
            <a:avLst/>
          </a:pr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Line 16">
            <a:extLst>
              <a:ext uri="{FF2B5EF4-FFF2-40B4-BE49-F238E27FC236}">
                <a16:creationId xmlns:a16="http://schemas.microsoft.com/office/drawing/2014/main" id="{7B39ABF3-E240-274B-8502-3DA2A44796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1768" y="4810125"/>
            <a:ext cx="1587" cy="992188"/>
          </a:xfrm>
          <a:prstGeom prst="line">
            <a:avLst/>
          </a:prstGeom>
          <a:noFill/>
          <a:ln w="28575" cmpd="sng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Line 17">
            <a:extLst>
              <a:ext uri="{FF2B5EF4-FFF2-40B4-BE49-F238E27FC236}">
                <a16:creationId xmlns:a16="http://schemas.microsoft.com/office/drawing/2014/main" id="{079810BD-BE0E-CD45-8542-481F89AFCE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3330" y="4681538"/>
            <a:ext cx="0" cy="1111250"/>
          </a:xfrm>
          <a:prstGeom prst="line">
            <a:avLst/>
          </a:prstGeom>
          <a:noFill/>
          <a:ln w="28575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Line 18">
            <a:extLst>
              <a:ext uri="{FF2B5EF4-FFF2-40B4-BE49-F238E27FC236}">
                <a16:creationId xmlns:a16="http://schemas.microsoft.com/office/drawing/2014/main" id="{189B992B-7BC3-9348-BBE7-628CF9C98C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86480" y="4633913"/>
            <a:ext cx="0" cy="1168400"/>
          </a:xfrm>
          <a:prstGeom prst="line">
            <a:avLst/>
          </a:prstGeom>
          <a:noFill/>
          <a:ln w="28575" cmpd="sng">
            <a:solidFill>
              <a:srgbClr val="E6E64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Line 19">
            <a:extLst>
              <a:ext uri="{FF2B5EF4-FFF2-40B4-BE49-F238E27FC236}">
                <a16:creationId xmlns:a16="http://schemas.microsoft.com/office/drawing/2014/main" id="{2638934A-206A-3946-B7EA-A1362A2FF2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88043" y="4810125"/>
            <a:ext cx="0" cy="992188"/>
          </a:xfrm>
          <a:prstGeom prst="line">
            <a:avLst/>
          </a:prstGeom>
          <a:noFill/>
          <a:ln w="28575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Line 20">
            <a:extLst>
              <a:ext uri="{FF2B5EF4-FFF2-40B4-BE49-F238E27FC236}">
                <a16:creationId xmlns:a16="http://schemas.microsoft.com/office/drawing/2014/main" id="{E4A2FD92-F4E6-AB41-8586-3113C4D6F96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9180" y="5808663"/>
            <a:ext cx="2774950" cy="1587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Line 21">
            <a:extLst>
              <a:ext uri="{FF2B5EF4-FFF2-40B4-BE49-F238E27FC236}">
                <a16:creationId xmlns:a16="http://schemas.microsoft.com/office/drawing/2014/main" id="{65888E7C-C4EE-7643-8971-25A94FE080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4680" y="4595813"/>
            <a:ext cx="1588" cy="1212850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8" name="Group 22">
            <a:extLst>
              <a:ext uri="{FF2B5EF4-FFF2-40B4-BE49-F238E27FC236}">
                <a16:creationId xmlns:a16="http://schemas.microsoft.com/office/drawing/2014/main" id="{8556000A-13C0-DC4A-A685-8B336059C254}"/>
              </a:ext>
            </a:extLst>
          </p:cNvPr>
          <p:cNvGrpSpPr>
            <a:grpSpLocks/>
          </p:cNvGrpSpPr>
          <p:nvPr/>
        </p:nvGrpSpPr>
        <p:grpSpPr bwMode="auto">
          <a:xfrm>
            <a:off x="2608530" y="5640388"/>
            <a:ext cx="161925" cy="342900"/>
            <a:chOff x="1439" y="4096"/>
            <a:chExt cx="209" cy="197"/>
          </a:xfrm>
        </p:grpSpPr>
        <p:sp>
          <p:nvSpPr>
            <p:cNvPr id="29" name="Line 23">
              <a:extLst>
                <a:ext uri="{FF2B5EF4-FFF2-40B4-BE49-F238E27FC236}">
                  <a16:creationId xmlns:a16="http://schemas.microsoft.com/office/drawing/2014/main" id="{34F5DEE5-34BE-8C41-8DA4-78C144CC66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7" y="4096"/>
              <a:ext cx="125" cy="198"/>
            </a:xfrm>
            <a:prstGeom prst="line">
              <a:avLst/>
            </a:pr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Line 24">
              <a:extLst>
                <a:ext uri="{FF2B5EF4-FFF2-40B4-BE49-F238E27FC236}">
                  <a16:creationId xmlns:a16="http://schemas.microsoft.com/office/drawing/2014/main" id="{E5AAE61B-31A4-0740-BB9F-61AEED5ABB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25" y="4096"/>
              <a:ext cx="125" cy="198"/>
            </a:xfrm>
            <a:prstGeom prst="line">
              <a:avLst/>
            </a:pr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1" name="Line 25">
            <a:extLst>
              <a:ext uri="{FF2B5EF4-FFF2-40B4-BE49-F238E27FC236}">
                <a16:creationId xmlns:a16="http://schemas.microsoft.com/office/drawing/2014/main" id="{8CBD2F1D-00F2-7946-ADA1-7DA2A73011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67218" y="5810250"/>
            <a:ext cx="396875" cy="0"/>
          </a:xfrm>
          <a:prstGeom prst="line">
            <a:avLst/>
          </a:prstGeom>
          <a:noFill/>
          <a:ln w="36703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Line 27">
            <a:extLst>
              <a:ext uri="{FF2B5EF4-FFF2-40B4-BE49-F238E27FC236}">
                <a16:creationId xmlns:a16="http://schemas.microsoft.com/office/drawing/2014/main" id="{0662A074-BD4B-024B-A007-16016AAF85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2755" y="5173663"/>
            <a:ext cx="0" cy="614362"/>
          </a:xfrm>
          <a:prstGeom prst="line">
            <a:avLst/>
          </a:pr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28">
            <a:extLst>
              <a:ext uri="{FF2B5EF4-FFF2-40B4-BE49-F238E27FC236}">
                <a16:creationId xmlns:a16="http://schemas.microsoft.com/office/drawing/2014/main" id="{FCE7646F-7175-E849-8705-4A6781C4B0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5905" y="5553075"/>
            <a:ext cx="0" cy="234950"/>
          </a:xfrm>
          <a:prstGeom prst="line">
            <a:avLst/>
          </a:prstGeom>
          <a:noFill/>
          <a:ln w="28575" cmpd="sng">
            <a:solidFill>
              <a:srgbClr val="FF336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Line 13">
            <a:extLst>
              <a:ext uri="{FF2B5EF4-FFF2-40B4-BE49-F238E27FC236}">
                <a16:creationId xmlns:a16="http://schemas.microsoft.com/office/drawing/2014/main" id="{7BA4794D-6EB8-FD41-A09C-C096912C1A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71043" y="2733675"/>
            <a:ext cx="0" cy="1179513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5" name="Line 67">
            <a:extLst>
              <a:ext uri="{FF2B5EF4-FFF2-40B4-BE49-F238E27FC236}">
                <a16:creationId xmlns:a16="http://schemas.microsoft.com/office/drawing/2014/main" id="{C6440D52-2207-4840-8ABD-3D05A57A818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8980" y="3902075"/>
            <a:ext cx="2097088" cy="1588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36" name="Group 229">
            <a:extLst>
              <a:ext uri="{FF2B5EF4-FFF2-40B4-BE49-F238E27FC236}">
                <a16:creationId xmlns:a16="http://schemas.microsoft.com/office/drawing/2014/main" id="{67AE25D9-882C-E94A-A364-F7A00860870E}"/>
              </a:ext>
            </a:extLst>
          </p:cNvPr>
          <p:cNvGrpSpPr>
            <a:grpSpLocks/>
          </p:cNvGrpSpPr>
          <p:nvPr/>
        </p:nvGrpSpPr>
        <p:grpSpPr bwMode="auto">
          <a:xfrm>
            <a:off x="7512318" y="2833688"/>
            <a:ext cx="1890712" cy="1052512"/>
            <a:chOff x="6666628" y="1657006"/>
            <a:chExt cx="1226260" cy="1052261"/>
          </a:xfrm>
        </p:grpSpPr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B774C6B7-B74B-C242-8AF3-2DE9D376F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6628" y="1657006"/>
              <a:ext cx="34130" cy="1052261"/>
            </a:xfrm>
            <a:custGeom>
              <a:avLst/>
              <a:gdLst>
                <a:gd name="T0" fmla="*/ 0 w 379"/>
                <a:gd name="T1" fmla="*/ 2147483647 h 2061"/>
                <a:gd name="T2" fmla="*/ 2147483647 w 379"/>
                <a:gd name="T3" fmla="*/ 2147483647 h 2061"/>
                <a:gd name="T4" fmla="*/ 2147483647 w 379"/>
                <a:gd name="T5" fmla="*/ 2147483647 h 2061"/>
                <a:gd name="T6" fmla="*/ 0 w 379"/>
                <a:gd name="T7" fmla="*/ 2147483647 h 20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C1DF591A-4AFF-D14D-80AB-F67B5DFA3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1955" y="1782245"/>
              <a:ext cx="34130" cy="927022"/>
            </a:xfrm>
            <a:custGeom>
              <a:avLst/>
              <a:gdLst>
                <a:gd name="T0" fmla="*/ 0 w 379"/>
                <a:gd name="T1" fmla="*/ 2147483647 h 2061"/>
                <a:gd name="T2" fmla="*/ 2147483647 w 379"/>
                <a:gd name="T3" fmla="*/ 2147483647 h 2061"/>
                <a:gd name="T4" fmla="*/ 2147483647 w 379"/>
                <a:gd name="T5" fmla="*/ 2147483647 h 2061"/>
                <a:gd name="T6" fmla="*/ 0 w 379"/>
                <a:gd name="T7" fmla="*/ 2147483647 h 20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3366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B22E8DE2-B26B-1541-B318-6333428AF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7283" y="1896723"/>
              <a:ext cx="34130" cy="812544"/>
            </a:xfrm>
            <a:custGeom>
              <a:avLst/>
              <a:gdLst>
                <a:gd name="T0" fmla="*/ 0 w 379"/>
                <a:gd name="T1" fmla="*/ 2147483647 h 2061"/>
                <a:gd name="T2" fmla="*/ 2147483647 w 379"/>
                <a:gd name="T3" fmla="*/ 2147483647 h 2061"/>
                <a:gd name="T4" fmla="*/ 2147483647 w 379"/>
                <a:gd name="T5" fmla="*/ 2147483647 h 2061"/>
                <a:gd name="T6" fmla="*/ 0 w 379"/>
                <a:gd name="T7" fmla="*/ 2147483647 h 20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3AB3B8F-EC94-4E47-9C6F-D073DA7B3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2111" y="2018870"/>
              <a:ext cx="33977" cy="690397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40FCC835-0F53-BF40-B30C-D47486200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8638" y="2053786"/>
              <a:ext cx="33977" cy="655481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86DE147F-D7B5-9044-B3A2-A1343C832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3799" y="2053786"/>
              <a:ext cx="33977" cy="655481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98B2AC25-8730-5447-8676-0F2957CF6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931" y="2053786"/>
              <a:ext cx="33977" cy="655481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7E665CE9-8252-FD4C-88B7-2B8C08E55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62" y="2104574"/>
              <a:ext cx="33977" cy="604693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05C93F65-B375-8C43-AC71-3A07F3ED5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6243" y="2053786"/>
              <a:ext cx="33977" cy="655481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C7103218-0F18-8C49-97DD-F654B529F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0375" y="2053786"/>
              <a:ext cx="33977" cy="655481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1C1510BC-17AB-E545-9949-7E082D699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2447" y="2053786"/>
              <a:ext cx="35007" cy="655481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4882DE36-8F51-0748-A841-607663D3D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6194" y="2104574"/>
              <a:ext cx="35007" cy="604693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180891B8-2CE3-AD48-9D3B-FDDA96341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9296" y="2104574"/>
              <a:ext cx="33977" cy="604693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4928036F-C87A-DE4B-8FBD-32CED39B1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4457" y="2104574"/>
              <a:ext cx="33977" cy="604693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2492DA3D-76F5-4A40-A1F2-F0C62E2D6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9618" y="2204562"/>
              <a:ext cx="35007" cy="504705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086E076B-D1AC-0841-B1DF-2DCCFB01A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4780" y="2496593"/>
              <a:ext cx="33977" cy="212674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1864CF2B-FB76-D54E-9806-558B4FFA4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8911" y="2636259"/>
              <a:ext cx="33977" cy="73008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54" name="Line 20">
            <a:extLst>
              <a:ext uri="{FF2B5EF4-FFF2-40B4-BE49-F238E27FC236}">
                <a16:creationId xmlns:a16="http://schemas.microsoft.com/office/drawing/2014/main" id="{D3534EAD-93E2-0D45-8925-5A5F211992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8193" y="5807075"/>
            <a:ext cx="2773362" cy="1588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4BF905B-CBC0-B440-902F-5BBF0C8EE9F6}"/>
              </a:ext>
            </a:extLst>
          </p:cNvPr>
          <p:cNvCxnSpPr/>
          <p:nvPr/>
        </p:nvCxnSpPr>
        <p:spPr>
          <a:xfrm flipH="1">
            <a:off x="7748855" y="3929063"/>
            <a:ext cx="836613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233">
            <a:extLst>
              <a:ext uri="{FF2B5EF4-FFF2-40B4-BE49-F238E27FC236}">
                <a16:creationId xmlns:a16="http://schemas.microsoft.com/office/drawing/2014/main" id="{392C25B3-CD4A-324B-872C-973EE2FAE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4255" y="2711450"/>
            <a:ext cx="176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Calibri" charset="0"/>
                <a:cs typeface="Calibri" charset="0"/>
              </a:rPr>
              <a:t>Harmonic orders</a:t>
            </a:r>
          </a:p>
        </p:txBody>
      </p:sp>
      <p:sp>
        <p:nvSpPr>
          <p:cNvPr id="57" name="TextBox 235">
            <a:extLst>
              <a:ext uri="{FF2B5EF4-FFF2-40B4-BE49-F238E27FC236}">
                <a16:creationId xmlns:a16="http://schemas.microsoft.com/office/drawing/2014/main" id="{A4E5BADA-920A-DE42-B07C-844CF7870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6505" y="4377970"/>
            <a:ext cx="142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  <a:latin typeface="Calibri" charset="0"/>
                <a:cs typeface="Calibri" charset="0"/>
              </a:rPr>
              <a:t>NIR comb</a:t>
            </a:r>
          </a:p>
        </p:txBody>
      </p:sp>
      <p:sp>
        <p:nvSpPr>
          <p:cNvPr id="58" name="TextBox 238">
            <a:extLst>
              <a:ext uri="{FF2B5EF4-FFF2-40B4-BE49-F238E27FC236}">
                <a16:creationId xmlns:a16="http://schemas.microsoft.com/office/drawing/2014/main" id="{03678D1C-548E-6B4D-8880-7878993EC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9880" y="6003925"/>
            <a:ext cx="15729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ceo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n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</a:t>
            </a:r>
            <a:endParaRPr lang="en-US" sz="2000" baseline="-25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240">
            <a:extLst>
              <a:ext uri="{FF2B5EF4-FFF2-40B4-BE49-F238E27FC236}">
                <a16:creationId xmlns:a16="http://schemas.microsoft.com/office/drawing/2014/main" id="{FD99B1AB-4078-FB4F-BC5D-5E1EF3F22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6205" y="6003925"/>
            <a:ext cx="18358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= p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ceo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m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</a:t>
            </a:r>
            <a:endParaRPr lang="en-US" sz="2000" baseline="-25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98B0E9B-AED6-6145-92D0-113C3704682B}"/>
              </a:ext>
            </a:extLst>
          </p:cNvPr>
          <p:cNvCxnSpPr>
            <a:stCxn id="26" idx="1"/>
            <a:endCxn id="54" idx="0"/>
          </p:cNvCxnSpPr>
          <p:nvPr/>
        </p:nvCxnSpPr>
        <p:spPr>
          <a:xfrm flipV="1">
            <a:off x="5504130" y="5807075"/>
            <a:ext cx="2024063" cy="317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244">
            <a:extLst>
              <a:ext uri="{FF2B5EF4-FFF2-40B4-BE49-F238E27FC236}">
                <a16:creationId xmlns:a16="http://schemas.microsoft.com/office/drawing/2014/main" id="{431D454C-5FD0-BB43-8BCB-07D02892F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043" y="4999038"/>
            <a:ext cx="333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f</a:t>
            </a:r>
            <a:r>
              <a:rPr lang="en-US" baseline="-25000">
                <a:solidFill>
                  <a:srgbClr val="000000"/>
                </a:solidFill>
              </a:rPr>
              <a:t>0</a:t>
            </a:r>
          </a:p>
        </p:txBody>
      </p:sp>
      <p:grpSp>
        <p:nvGrpSpPr>
          <p:cNvPr id="62" name="Group 24">
            <a:extLst>
              <a:ext uri="{FF2B5EF4-FFF2-40B4-BE49-F238E27FC236}">
                <a16:creationId xmlns:a16="http://schemas.microsoft.com/office/drawing/2014/main" id="{AA47F335-D561-6A43-83BB-038A2D47D6C2}"/>
              </a:ext>
            </a:extLst>
          </p:cNvPr>
          <p:cNvGrpSpPr>
            <a:grpSpLocks/>
          </p:cNvGrpSpPr>
          <p:nvPr/>
        </p:nvGrpSpPr>
        <p:grpSpPr bwMode="auto">
          <a:xfrm>
            <a:off x="7853630" y="5051425"/>
            <a:ext cx="2171700" cy="727075"/>
            <a:chOff x="6141063" y="4368017"/>
            <a:chExt cx="2171700" cy="728365"/>
          </a:xfrm>
        </p:grpSpPr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972BA8A-439C-7243-A2FA-1939B7285905}"/>
                </a:ext>
              </a:extLst>
            </p:cNvPr>
            <p:cNvSpPr/>
            <p:nvPr/>
          </p:nvSpPr>
          <p:spPr>
            <a:xfrm>
              <a:off x="7128488" y="4410956"/>
              <a:ext cx="193675" cy="682245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AA2409B2-909F-F64F-8A5E-96A84BCB2BA9}"/>
                </a:ext>
              </a:extLst>
            </p:cNvPr>
            <p:cNvSpPr/>
            <p:nvPr/>
          </p:nvSpPr>
          <p:spPr>
            <a:xfrm>
              <a:off x="6931638" y="4368017"/>
              <a:ext cx="193675" cy="722004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18184DF-116B-4D43-A7A7-3FF54FD01E4C}"/>
                </a:ext>
              </a:extLst>
            </p:cNvPr>
            <p:cNvSpPr/>
            <p:nvPr/>
          </p:nvSpPr>
          <p:spPr>
            <a:xfrm>
              <a:off x="7328513" y="4488881"/>
              <a:ext cx="193675" cy="604320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3E22A7C4-18B5-9A47-9DD8-7A833462AAA5}"/>
                </a:ext>
              </a:extLst>
            </p:cNvPr>
            <p:cNvSpPr/>
            <p:nvPr/>
          </p:nvSpPr>
          <p:spPr>
            <a:xfrm>
              <a:off x="7525363" y="4655865"/>
              <a:ext cx="193675" cy="437337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E9C3187B-0FD2-8542-9BDD-281929528807}"/>
                </a:ext>
              </a:extLst>
            </p:cNvPr>
            <p:cNvSpPr/>
            <p:nvPr/>
          </p:nvSpPr>
          <p:spPr>
            <a:xfrm>
              <a:off x="7722213" y="4786271"/>
              <a:ext cx="193675" cy="310111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3EE70EB-DF6C-9544-A383-2FD2072B3271}"/>
                </a:ext>
              </a:extLst>
            </p:cNvPr>
            <p:cNvSpPr/>
            <p:nvPr/>
          </p:nvSpPr>
          <p:spPr>
            <a:xfrm>
              <a:off x="7922238" y="4894412"/>
              <a:ext cx="193675" cy="201970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3DDF4EE-9308-B94C-BC83-2E53F681954C}"/>
                </a:ext>
              </a:extLst>
            </p:cNvPr>
            <p:cNvSpPr/>
            <p:nvPr/>
          </p:nvSpPr>
          <p:spPr>
            <a:xfrm>
              <a:off x="8119088" y="5010505"/>
              <a:ext cx="193675" cy="82696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B65C63AE-4678-F34E-BF6B-2CF3B8A2CA20}"/>
                </a:ext>
              </a:extLst>
            </p:cNvPr>
            <p:cNvSpPr/>
            <p:nvPr/>
          </p:nvSpPr>
          <p:spPr>
            <a:xfrm>
              <a:off x="6731613" y="4485700"/>
              <a:ext cx="193675" cy="604320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872E41CE-7845-7C46-A4F1-E6133E938F74}"/>
                </a:ext>
              </a:extLst>
            </p:cNvPr>
            <p:cNvSpPr/>
            <p:nvPr/>
          </p:nvSpPr>
          <p:spPr>
            <a:xfrm>
              <a:off x="6534763" y="4577939"/>
              <a:ext cx="193675" cy="518443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62380E71-713A-4A46-A680-59CAD381C9B0}"/>
                </a:ext>
              </a:extLst>
            </p:cNvPr>
            <p:cNvSpPr/>
            <p:nvPr/>
          </p:nvSpPr>
          <p:spPr>
            <a:xfrm>
              <a:off x="6337913" y="4719477"/>
              <a:ext cx="193675" cy="376905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1097EFFD-43C2-B54E-A991-05199FC5A373}"/>
                </a:ext>
              </a:extLst>
            </p:cNvPr>
            <p:cNvSpPr/>
            <p:nvPr/>
          </p:nvSpPr>
          <p:spPr>
            <a:xfrm>
              <a:off x="6141063" y="4958025"/>
              <a:ext cx="193675" cy="135176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</p:grpSp>
      <p:grpSp>
        <p:nvGrpSpPr>
          <p:cNvPr id="74" name="Group 5">
            <a:extLst>
              <a:ext uri="{FF2B5EF4-FFF2-40B4-BE49-F238E27FC236}">
                <a16:creationId xmlns:a16="http://schemas.microsoft.com/office/drawing/2014/main" id="{713B0302-298E-B84A-9C9B-E186213DFFC1}"/>
              </a:ext>
            </a:extLst>
          </p:cNvPr>
          <p:cNvGrpSpPr>
            <a:grpSpLocks/>
          </p:cNvGrpSpPr>
          <p:nvPr/>
        </p:nvGrpSpPr>
        <p:grpSpPr bwMode="auto">
          <a:xfrm>
            <a:off x="7956818" y="5057775"/>
            <a:ext cx="1976437" cy="733425"/>
            <a:chOff x="6243024" y="4375361"/>
            <a:chExt cx="1976499" cy="733802"/>
          </a:xfrm>
        </p:grpSpPr>
        <p:sp>
          <p:nvSpPr>
            <p:cNvPr id="75" name="Line 6">
              <a:extLst>
                <a:ext uri="{FF2B5EF4-FFF2-40B4-BE49-F238E27FC236}">
                  <a16:creationId xmlns:a16="http://schemas.microsoft.com/office/drawing/2014/main" id="{7ACFA2CF-74A6-904D-831C-EC9AE267CC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39880" y="4726379"/>
              <a:ext cx="0" cy="381196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Line 11">
              <a:extLst>
                <a:ext uri="{FF2B5EF4-FFF2-40B4-BE49-F238E27FC236}">
                  <a16:creationId xmlns:a16="http://schemas.microsoft.com/office/drawing/2014/main" id="{FC066953-B7BE-AC46-A9C6-0B9BDCAF6E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36736" y="4577078"/>
              <a:ext cx="0" cy="530498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Line 12">
              <a:extLst>
                <a:ext uri="{FF2B5EF4-FFF2-40B4-BE49-F238E27FC236}">
                  <a16:creationId xmlns:a16="http://schemas.microsoft.com/office/drawing/2014/main" id="{29A57A28-7CA3-E544-B087-D66B8A9C73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19523" y="5004334"/>
              <a:ext cx="0" cy="103241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Line 13">
              <a:extLst>
                <a:ext uri="{FF2B5EF4-FFF2-40B4-BE49-F238E27FC236}">
                  <a16:creationId xmlns:a16="http://schemas.microsoft.com/office/drawing/2014/main" id="{033618A6-1A85-E64C-BD7F-5586D5A917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24255" y="4894741"/>
              <a:ext cx="0" cy="214422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Line 14">
              <a:extLst>
                <a:ext uri="{FF2B5EF4-FFF2-40B4-BE49-F238E27FC236}">
                  <a16:creationId xmlns:a16="http://schemas.microsoft.com/office/drawing/2014/main" id="{48417F9B-45DB-A348-9108-BFE8147933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25811" y="4786735"/>
              <a:ext cx="0" cy="320840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Line 15">
              <a:extLst>
                <a:ext uri="{FF2B5EF4-FFF2-40B4-BE49-F238E27FC236}">
                  <a16:creationId xmlns:a16="http://schemas.microsoft.com/office/drawing/2014/main" id="{7053CA7F-9AF6-6946-902F-ACF96B5695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27367" y="4656493"/>
              <a:ext cx="0" cy="451082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Line 16">
              <a:extLst>
                <a:ext uri="{FF2B5EF4-FFF2-40B4-BE49-F238E27FC236}">
                  <a16:creationId xmlns:a16="http://schemas.microsoft.com/office/drawing/2014/main" id="{68AE0464-53D9-7449-AC3E-BA017319E9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28923" y="4486543"/>
              <a:ext cx="1588" cy="621032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Line 17">
              <a:extLst>
                <a:ext uri="{FF2B5EF4-FFF2-40B4-BE49-F238E27FC236}">
                  <a16:creationId xmlns:a16="http://schemas.microsoft.com/office/drawing/2014/main" id="{5221F209-7B97-0E4B-B49D-EC685CCDFC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32067" y="4411893"/>
              <a:ext cx="0" cy="697270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Line 18">
              <a:extLst>
                <a:ext uri="{FF2B5EF4-FFF2-40B4-BE49-F238E27FC236}">
                  <a16:creationId xmlns:a16="http://schemas.microsoft.com/office/drawing/2014/main" id="{375C683B-2CE2-5F4F-9B1D-AAE0BFBF4E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3624" y="4375361"/>
              <a:ext cx="1587" cy="732214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Line 19">
              <a:extLst>
                <a:ext uri="{FF2B5EF4-FFF2-40B4-BE49-F238E27FC236}">
                  <a16:creationId xmlns:a16="http://schemas.microsoft.com/office/drawing/2014/main" id="{05198D2D-6A0C-9642-9819-E2C848F954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35180" y="4486543"/>
              <a:ext cx="1588" cy="621032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Line 28">
              <a:extLst>
                <a:ext uri="{FF2B5EF4-FFF2-40B4-BE49-F238E27FC236}">
                  <a16:creationId xmlns:a16="http://schemas.microsoft.com/office/drawing/2014/main" id="{055AAE8B-ABCA-1E40-8008-AAB00E62B1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43024" y="4961450"/>
              <a:ext cx="0" cy="147713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73B3CB17-C264-BB4A-AAA8-3EAA2882300C}"/>
              </a:ext>
            </a:extLst>
          </p:cNvPr>
          <p:cNvCxnSpPr/>
          <p:nvPr/>
        </p:nvCxnSpPr>
        <p:spPr>
          <a:xfrm>
            <a:off x="8601343" y="3944938"/>
            <a:ext cx="1389062" cy="1433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Line 13">
            <a:extLst>
              <a:ext uri="{FF2B5EF4-FFF2-40B4-BE49-F238E27FC236}">
                <a16:creationId xmlns:a16="http://schemas.microsoft.com/office/drawing/2014/main" id="{B7540B53-9BB4-9A4F-85BC-E761168F68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43593" y="2735263"/>
            <a:ext cx="0" cy="1179512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88" name="Line 67">
            <a:extLst>
              <a:ext uri="{FF2B5EF4-FFF2-40B4-BE49-F238E27FC236}">
                <a16:creationId xmlns:a16="http://schemas.microsoft.com/office/drawing/2014/main" id="{4D2E8146-0BDE-484E-971C-E413507E4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1530" y="3903663"/>
            <a:ext cx="2097088" cy="1587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89" name="Freeform 12">
            <a:extLst>
              <a:ext uri="{FF2B5EF4-FFF2-40B4-BE49-F238E27FC236}">
                <a16:creationId xmlns:a16="http://schemas.microsoft.com/office/drawing/2014/main" id="{79DEFEEF-C234-D044-9AD4-B1D89A44A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4868" y="2835275"/>
            <a:ext cx="52387" cy="1052513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04041EBA-FF0E-F143-8953-567F22E71C80}"/>
              </a:ext>
            </a:extLst>
          </p:cNvPr>
          <p:cNvCxnSpPr/>
          <p:nvPr/>
        </p:nvCxnSpPr>
        <p:spPr>
          <a:xfrm flipH="1">
            <a:off x="3148280" y="3876675"/>
            <a:ext cx="641350" cy="15319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B790A61-0EC9-E049-99D1-8A621E5C9D33}"/>
              </a:ext>
            </a:extLst>
          </p:cNvPr>
          <p:cNvCxnSpPr/>
          <p:nvPr/>
        </p:nvCxnSpPr>
        <p:spPr>
          <a:xfrm>
            <a:off x="3810268" y="3883025"/>
            <a:ext cx="1422400" cy="1660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4" name="Group 2">
            <a:extLst>
              <a:ext uri="{FF2B5EF4-FFF2-40B4-BE49-F238E27FC236}">
                <a16:creationId xmlns:a16="http://schemas.microsoft.com/office/drawing/2014/main" id="{4FA61489-D980-0249-B8C4-9C1F79AA7B0D}"/>
              </a:ext>
            </a:extLst>
          </p:cNvPr>
          <p:cNvGrpSpPr>
            <a:grpSpLocks/>
          </p:cNvGrpSpPr>
          <p:nvPr/>
        </p:nvGrpSpPr>
        <p:grpSpPr bwMode="auto">
          <a:xfrm>
            <a:off x="3296711" y="1255713"/>
            <a:ext cx="1406993" cy="603440"/>
            <a:chOff x="323850" y="3383175"/>
            <a:chExt cx="4175993" cy="1538288"/>
          </a:xfrm>
        </p:grpSpPr>
        <p:pic>
          <p:nvPicPr>
            <p:cNvPr id="98" name="Picture 4" descr="Wave_transp_www">
              <a:extLst>
                <a:ext uri="{FF2B5EF4-FFF2-40B4-BE49-F238E27FC236}">
                  <a16:creationId xmlns:a16="http://schemas.microsoft.com/office/drawing/2014/main" id="{94A311F4-BF0A-0446-8F0C-477F0F696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3383175"/>
              <a:ext cx="1930400" cy="153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12" descr="Wave_transp_www">
              <a:extLst>
                <a:ext uri="{FF2B5EF4-FFF2-40B4-BE49-F238E27FC236}">
                  <a16:creationId xmlns:a16="http://schemas.microsoft.com/office/drawing/2014/main" id="{B029C9FC-D80E-614A-A43F-ED51807D6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9443" y="3383175"/>
              <a:ext cx="1930400" cy="153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6" name="Picture 4" descr="Wave_transp_www">
            <a:extLst>
              <a:ext uri="{FF2B5EF4-FFF2-40B4-BE49-F238E27FC236}">
                <a16:creationId xmlns:a16="http://schemas.microsoft.com/office/drawing/2014/main" id="{50B4EF16-4451-A640-A7BF-CCBFA232C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79" y="1258698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12" descr="Wave_transp_www">
            <a:extLst>
              <a:ext uri="{FF2B5EF4-FFF2-40B4-BE49-F238E27FC236}">
                <a16:creationId xmlns:a16="http://schemas.microsoft.com/office/drawing/2014/main" id="{B0B0DC8C-5AFE-E04A-A7F1-F6E0CD9EE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074" y="1258698"/>
            <a:ext cx="650398" cy="6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" name="Group 22">
            <a:extLst>
              <a:ext uri="{FF2B5EF4-FFF2-40B4-BE49-F238E27FC236}">
                <a16:creationId xmlns:a16="http://schemas.microsoft.com/office/drawing/2014/main" id="{E0307382-8FCD-424A-BFB2-54D82FBBD320}"/>
              </a:ext>
            </a:extLst>
          </p:cNvPr>
          <p:cNvGrpSpPr>
            <a:grpSpLocks/>
          </p:cNvGrpSpPr>
          <p:nvPr/>
        </p:nvGrpSpPr>
        <p:grpSpPr bwMode="auto">
          <a:xfrm>
            <a:off x="6242318" y="5643563"/>
            <a:ext cx="161925" cy="342900"/>
            <a:chOff x="1439" y="4096"/>
            <a:chExt cx="209" cy="197"/>
          </a:xfrm>
        </p:grpSpPr>
        <p:sp>
          <p:nvSpPr>
            <p:cNvPr id="101" name="Line 23">
              <a:extLst>
                <a:ext uri="{FF2B5EF4-FFF2-40B4-BE49-F238E27FC236}">
                  <a16:creationId xmlns:a16="http://schemas.microsoft.com/office/drawing/2014/main" id="{77FD23B8-17A2-5847-9FFD-504A69D9E7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7" y="4096"/>
              <a:ext cx="125" cy="198"/>
            </a:xfrm>
            <a:prstGeom prst="line">
              <a:avLst/>
            </a:pr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Line 24">
              <a:extLst>
                <a:ext uri="{FF2B5EF4-FFF2-40B4-BE49-F238E27FC236}">
                  <a16:creationId xmlns:a16="http://schemas.microsoft.com/office/drawing/2014/main" id="{25055C41-58F4-0A44-A52A-E0EAB015E7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25" y="4096"/>
              <a:ext cx="125" cy="198"/>
            </a:xfrm>
            <a:prstGeom prst="line">
              <a:avLst/>
            </a:pr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" name="TextBox 1">
            <a:extLst>
              <a:ext uri="{FF2B5EF4-FFF2-40B4-BE49-F238E27FC236}">
                <a16:creationId xmlns:a16="http://schemas.microsoft.com/office/drawing/2014/main" id="{A3EA094A-923D-6742-A840-2CC0A1CCD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0297" y="2062163"/>
            <a:ext cx="18138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&gt;10</a:t>
            </a:r>
            <a:r>
              <a:rPr lang="en-US" sz="2400" b="1" baseline="30000" dirty="0">
                <a:solidFill>
                  <a:srgbClr val="000000"/>
                </a:solidFill>
                <a:latin typeface="Calibri" charset="0"/>
                <a:cs typeface="Calibri" charset="0"/>
              </a:rPr>
              <a:t>13</a:t>
            </a:r>
            <a:r>
              <a:rPr lang="en-US" sz="2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 W/cm</a:t>
            </a:r>
            <a:r>
              <a:rPr lang="en-US" sz="2400" b="1" baseline="30000" dirty="0">
                <a:solidFill>
                  <a:srgbClr val="000000"/>
                </a:solidFill>
                <a:latin typeface="Calibri" charset="0"/>
                <a:cs typeface="Calibri" charset="0"/>
              </a:rPr>
              <a:t>2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1CE2713-B838-4849-9A68-73D799047121}"/>
              </a:ext>
            </a:extLst>
          </p:cNvPr>
          <p:cNvSpPr txBox="1"/>
          <p:nvPr/>
        </p:nvSpPr>
        <p:spPr>
          <a:xfrm>
            <a:off x="6934871" y="3129452"/>
            <a:ext cx="496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Int.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9CEE0A7-2F82-9D4C-995D-20306588267A}"/>
              </a:ext>
            </a:extLst>
          </p:cNvPr>
          <p:cNvSpPr txBox="1"/>
          <p:nvPr/>
        </p:nvSpPr>
        <p:spPr>
          <a:xfrm>
            <a:off x="3177426" y="3139961"/>
            <a:ext cx="496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Int.</a:t>
            </a:r>
          </a:p>
        </p:txBody>
      </p:sp>
      <p:sp>
        <p:nvSpPr>
          <p:cNvPr id="106" name="TextBox 235">
            <a:extLst>
              <a:ext uri="{FF2B5EF4-FFF2-40B4-BE49-F238E27FC236}">
                <a16:creationId xmlns:a16="http://schemas.microsoft.com/office/drawing/2014/main" id="{3294E148-5080-854E-962F-9D2161B61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1151" y="4402932"/>
            <a:ext cx="1513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834FF"/>
                </a:solidFill>
                <a:latin typeface="Calibri" charset="0"/>
                <a:cs typeface="Calibri" charset="0"/>
              </a:rPr>
              <a:t>XUV comb</a:t>
            </a:r>
          </a:p>
        </p:txBody>
      </p:sp>
      <p:sp>
        <p:nvSpPr>
          <p:cNvPr id="107" name="Rectangle 50179">
            <a:extLst>
              <a:ext uri="{FF2B5EF4-FFF2-40B4-BE49-F238E27FC236}">
                <a16:creationId xmlns:a16="http://schemas.microsoft.com/office/drawing/2014/main" id="{8D9D6693-D9DD-D24C-9B42-B4F625DE9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443" y="4311078"/>
            <a:ext cx="11945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  <a:r>
              <a:rPr lang="en-US" sz="2000" b="1" baseline="30000" dirty="0" err="1">
                <a:solidFill>
                  <a:srgbClr val="000000"/>
                </a:solidFill>
                <a:latin typeface="Calibri" charset="0"/>
                <a:cs typeface="Calibri" charset="0"/>
              </a:rPr>
              <a:t>th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harmonic</a:t>
            </a:r>
          </a:p>
        </p:txBody>
      </p:sp>
      <p:sp>
        <p:nvSpPr>
          <p:cNvPr id="108" name="Striped Right Arrow 107">
            <a:extLst>
              <a:ext uri="{FF2B5EF4-FFF2-40B4-BE49-F238E27FC236}">
                <a16:creationId xmlns:a16="http://schemas.microsoft.com/office/drawing/2014/main" id="{FD3DAB45-F8B4-D743-9BC5-C5F8EF84C438}"/>
              </a:ext>
            </a:extLst>
          </p:cNvPr>
          <p:cNvSpPr/>
          <p:nvPr/>
        </p:nvSpPr>
        <p:spPr>
          <a:xfrm>
            <a:off x="5986736" y="3005288"/>
            <a:ext cx="815966" cy="56356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9" name="Slide Number Placeholder 22">
            <a:extLst>
              <a:ext uri="{FF2B5EF4-FFF2-40B4-BE49-F238E27FC236}">
                <a16:creationId xmlns:a16="http://schemas.microsoft.com/office/drawing/2014/main" id="{34E715F1-9B2A-8247-8CC4-88658F17BCDA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990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18" y="-32808"/>
            <a:ext cx="10515600" cy="995915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Xe experiment to test (ionization) phase effects HHG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0" y="890700"/>
            <a:ext cx="11732023" cy="429451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D1830-C43B-494E-990E-0FA6D03B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64381" y="6486981"/>
            <a:ext cx="2743200" cy="365125"/>
          </a:xfrm>
        </p:spPr>
        <p:txBody>
          <a:bodyPr/>
          <a:lstStyle/>
          <a:p>
            <a:fld id="{A66A8071-4BA0-A74A-B024-87450DE19056}" type="slidenum">
              <a:rPr lang="en-US" smtClean="0"/>
              <a:t>32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A4E2FD-F619-7DE0-0694-69DF791FE198}"/>
              </a:ext>
            </a:extLst>
          </p:cNvPr>
          <p:cNvGrpSpPr/>
          <p:nvPr/>
        </p:nvGrpSpPr>
        <p:grpSpPr>
          <a:xfrm>
            <a:off x="5764297" y="4799401"/>
            <a:ext cx="2679387" cy="1873363"/>
            <a:chOff x="6257561" y="829914"/>
            <a:chExt cx="2679387" cy="187336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C603EB5-B23B-8768-CB54-2B960498D370}"/>
                </a:ext>
              </a:extLst>
            </p:cNvPr>
            <p:cNvCxnSpPr/>
            <p:nvPr/>
          </p:nvCxnSpPr>
          <p:spPr>
            <a:xfrm>
              <a:off x="7283116" y="2518611"/>
              <a:ext cx="80210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36F896E-7382-771D-2FC4-51D943DDBCFE}"/>
                </a:ext>
              </a:extLst>
            </p:cNvPr>
            <p:cNvCxnSpPr/>
            <p:nvPr/>
          </p:nvCxnSpPr>
          <p:spPr>
            <a:xfrm>
              <a:off x="7283116" y="1564106"/>
              <a:ext cx="80210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9A56862-D904-E000-CF14-812DE05E6D97}"/>
                </a:ext>
              </a:extLst>
            </p:cNvPr>
            <p:cNvCxnSpPr/>
            <p:nvPr/>
          </p:nvCxnSpPr>
          <p:spPr>
            <a:xfrm>
              <a:off x="7283116" y="1226074"/>
              <a:ext cx="8021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64E3B7-94EE-37C0-E387-4BE054409656}"/>
                </a:ext>
              </a:extLst>
            </p:cNvPr>
            <p:cNvSpPr txBox="1"/>
            <p:nvPr/>
          </p:nvSpPr>
          <p:spPr>
            <a:xfrm>
              <a:off x="6781055" y="2333945"/>
              <a:ext cx="502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5p</a:t>
              </a:r>
              <a:r>
                <a:rPr lang="en-NL" baseline="30000" dirty="0"/>
                <a:t>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C2F168-B352-28A4-0F52-0289FC6D2D2C}"/>
                </a:ext>
              </a:extLst>
            </p:cNvPr>
            <p:cNvSpPr txBox="1"/>
            <p:nvPr/>
          </p:nvSpPr>
          <p:spPr>
            <a:xfrm>
              <a:off x="6257561" y="1369815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L" dirty="0"/>
                <a:t>5p</a:t>
              </a:r>
              <a:r>
                <a:rPr lang="en-NL" baseline="30000" dirty="0"/>
                <a:t>5</a:t>
              </a:r>
              <a:r>
                <a:rPr lang="en-NL" dirty="0"/>
                <a:t> 8s</a:t>
              </a:r>
            </a:p>
            <a:p>
              <a:pPr algn="r"/>
              <a:r>
                <a:rPr lang="en-NL" dirty="0"/>
                <a:t>(</a:t>
              </a:r>
              <a:r>
                <a:rPr lang="en-NL" dirty="0">
                  <a:latin typeface="Symbol" pitchFamily="2" charset="2"/>
                </a:rPr>
                <a:t>t</a:t>
              </a:r>
              <a:r>
                <a:rPr lang="en-NL" dirty="0"/>
                <a:t>=24 ns)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B6FB90E-BE52-BCF0-91C3-BF8C6F0DC9E2}"/>
                </a:ext>
              </a:extLst>
            </p:cNvPr>
            <p:cNvCxnSpPr/>
            <p:nvPr/>
          </p:nvCxnSpPr>
          <p:spPr>
            <a:xfrm flipV="1">
              <a:off x="7684168" y="1564106"/>
              <a:ext cx="0" cy="954505"/>
            </a:xfrm>
            <a:prstGeom prst="straightConnector1">
              <a:avLst/>
            </a:prstGeom>
            <a:ln w="34925">
              <a:solidFill>
                <a:srgbClr val="900C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72141A9-3AD5-5814-A505-0025C24F1B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7997" y="963107"/>
              <a:ext cx="0" cy="61796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DA1ACC-5734-3494-4401-3990ADAEE126}"/>
                </a:ext>
              </a:extLst>
            </p:cNvPr>
            <p:cNvSpPr txBox="1"/>
            <p:nvPr/>
          </p:nvSpPr>
          <p:spPr>
            <a:xfrm>
              <a:off x="6552545" y="897835"/>
              <a:ext cx="4507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000" b="1" dirty="0"/>
                <a:t>Xe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FAF5A9A-C85F-5D4A-5661-4254B9FE45AB}"/>
                </a:ext>
              </a:extLst>
            </p:cNvPr>
            <p:cNvSpPr txBox="1"/>
            <p:nvPr/>
          </p:nvSpPr>
          <p:spPr>
            <a:xfrm>
              <a:off x="7684168" y="829914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rgbClr val="FF0000"/>
                  </a:solidFill>
                </a:rPr>
                <a:t>1064 nm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8808BB-4AF9-40FE-7E24-BF6C1829B3CE}"/>
                </a:ext>
              </a:extLst>
            </p:cNvPr>
            <p:cNvSpPr txBox="1"/>
            <p:nvPr/>
          </p:nvSpPr>
          <p:spPr>
            <a:xfrm>
              <a:off x="7755214" y="1833606"/>
              <a:ext cx="11817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rgbClr val="900CFF"/>
                  </a:solidFill>
                </a:rPr>
                <a:t>110 nm</a:t>
              </a:r>
            </a:p>
            <a:p>
              <a:r>
                <a:rPr lang="en-NL" dirty="0">
                  <a:solidFill>
                    <a:srgbClr val="900CFF"/>
                  </a:solidFill>
                </a:rPr>
                <a:t>(7</a:t>
              </a:r>
              <a:r>
                <a:rPr lang="en-NL" baseline="30000" dirty="0">
                  <a:solidFill>
                    <a:srgbClr val="900CFF"/>
                  </a:solidFill>
                </a:rPr>
                <a:t>th</a:t>
              </a:r>
              <a:r>
                <a:rPr lang="en-NL" dirty="0">
                  <a:solidFill>
                    <a:srgbClr val="900CFF"/>
                  </a:solidFill>
                </a:rPr>
                <a:t> harm.)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2C42EA3-8C4D-BBE1-B185-2E565A7B58C9}"/>
              </a:ext>
            </a:extLst>
          </p:cNvPr>
          <p:cNvSpPr/>
          <p:nvPr/>
        </p:nvSpPr>
        <p:spPr>
          <a:xfrm>
            <a:off x="5764297" y="4799401"/>
            <a:ext cx="2750432" cy="1873363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AD6114-1FA2-9FAB-A874-0B4440988F3A}"/>
              </a:ext>
            </a:extLst>
          </p:cNvPr>
          <p:cNvSpPr txBox="1"/>
          <p:nvPr/>
        </p:nvSpPr>
        <p:spPr>
          <a:xfrm>
            <a:off x="2570631" y="3675362"/>
            <a:ext cx="1044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/>
              <a:t>Argon jet</a:t>
            </a:r>
          </a:p>
        </p:txBody>
      </p:sp>
    </p:spTree>
    <p:extLst>
      <p:ext uri="{BB962C8B-B14F-4D97-AF65-F5344CB8AC3E}">
        <p14:creationId xmlns:p14="http://schemas.microsoft.com/office/powerpoint/2010/main" val="329837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4733" y="-188030"/>
            <a:ext cx="10636876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First demonstration of RCS with HHG, in Xe at 110 nm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443362" y="6486982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1" y="1912288"/>
            <a:ext cx="9122619" cy="45613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10698" y="2595277"/>
            <a:ext cx="1901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Xe @ 110 nm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4381" y="962189"/>
            <a:ext cx="8977444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Phase effects quickly diminish to few </a:t>
            </a:r>
            <a:r>
              <a:rPr lang="en-US" sz="2000" dirty="0" err="1"/>
              <a:t>mrad</a:t>
            </a:r>
            <a:r>
              <a:rPr lang="en-US" sz="2000" dirty="0"/>
              <a:t> in tens of ns at 0.8 </a:t>
            </a:r>
            <a:r>
              <a:rPr lang="fi-FI" sz="2000" dirty="0">
                <a:ea typeface="Times New Roman" charset="0"/>
                <a:cs typeface="Times New Roman" charset="0"/>
              </a:rPr>
              <a:t> ⨉  10</a:t>
            </a:r>
            <a:r>
              <a:rPr lang="fi-FI" sz="2000" baseline="30000" dirty="0">
                <a:ea typeface="Times New Roman" charset="0"/>
                <a:cs typeface="Times New Roman" charset="0"/>
              </a:rPr>
              <a:t>14</a:t>
            </a:r>
            <a:r>
              <a:rPr lang="fi-FI" sz="2000" dirty="0">
                <a:ea typeface="Times New Roman" charset="0"/>
                <a:cs typeface="Times New Roman" charset="0"/>
              </a:rPr>
              <a:t> W/cm</a:t>
            </a:r>
            <a:r>
              <a:rPr lang="fi-FI" sz="2000" baseline="30000" dirty="0">
                <a:ea typeface="Times New Roman" charset="0"/>
                <a:cs typeface="Times New Roman" charset="0"/>
              </a:rPr>
              <a:t>2</a:t>
            </a:r>
            <a:r>
              <a:rPr lang="en-US" sz="2000" dirty="0"/>
              <a:t>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Enabled most accurate spectroscopy to date with HHG:  </a:t>
            </a:r>
            <a:r>
              <a:rPr lang="fi-FI" sz="2000" dirty="0" err="1">
                <a:ea typeface="Times New Roman" charset="0"/>
                <a:cs typeface="Times New Roman" charset="0"/>
              </a:rPr>
              <a:t>d</a:t>
            </a:r>
            <a:r>
              <a:rPr lang="fi-FI" sz="2000" dirty="0" err="1">
                <a:latin typeface="Symbol" pitchFamily="2" charset="2"/>
                <a:ea typeface="Times New Roman" charset="0"/>
                <a:cs typeface="Times New Roman" charset="0"/>
              </a:rPr>
              <a:t>n</a:t>
            </a:r>
            <a:r>
              <a:rPr lang="fi-FI" sz="2000" dirty="0">
                <a:ea typeface="Times New Roman" charset="0"/>
                <a:cs typeface="Times New Roman" charset="0"/>
              </a:rPr>
              <a:t>/</a:t>
            </a:r>
            <a:r>
              <a:rPr lang="fi-FI" sz="2000" dirty="0">
                <a:latin typeface="Symbol" pitchFamily="2" charset="2"/>
                <a:ea typeface="Times New Roman" charset="0"/>
                <a:cs typeface="Times New Roman" charset="0"/>
              </a:rPr>
              <a:t>n</a:t>
            </a:r>
            <a:r>
              <a:rPr lang="fi-FI" sz="2000" dirty="0">
                <a:ea typeface="Times New Roman" charset="0"/>
                <a:cs typeface="Times New Roman" charset="0"/>
              </a:rPr>
              <a:t> = 2.3 ⨉ 10 </a:t>
            </a:r>
            <a:r>
              <a:rPr lang="fi-FI" sz="2400" baseline="30000" dirty="0">
                <a:ea typeface="Times New Roman" charset="0"/>
                <a:cs typeface="Times New Roman" charset="0"/>
              </a:rPr>
              <a:t>-10</a:t>
            </a:r>
            <a:r>
              <a:rPr lang="en-US" sz="2400" dirty="0"/>
              <a:t>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HHG power 2</a:t>
            </a:r>
            <a:r>
              <a:rPr lang="en-US" sz="2000" baseline="30000" dirty="0"/>
              <a:t>nd</a:t>
            </a:r>
            <a:r>
              <a:rPr lang="en-US" sz="2000" dirty="0"/>
              <a:t> pulse recovers after 100 ns (transit of </a:t>
            </a:r>
            <a:r>
              <a:rPr lang="en-US" sz="2000" dirty="0" err="1"/>
              <a:t>Ar</a:t>
            </a:r>
            <a:r>
              <a:rPr lang="en-US" sz="20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F41458-5FFC-D147-AB81-390190594C6D}"/>
              </a:ext>
            </a:extLst>
          </p:cNvPr>
          <p:cNvSpPr txBox="1"/>
          <p:nvPr/>
        </p:nvSpPr>
        <p:spPr>
          <a:xfrm>
            <a:off x="9310698" y="5115103"/>
            <a:ext cx="462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L.S. </a:t>
            </a:r>
            <a:r>
              <a:rPr lang="en-US" dirty="0" err="1"/>
              <a:t>Dreissen</a:t>
            </a:r>
            <a:r>
              <a:rPr lang="en-US" dirty="0"/>
              <a:t> et al., </a:t>
            </a:r>
          </a:p>
          <a:p>
            <a:r>
              <a:rPr lang="en-US" dirty="0"/>
              <a:t>PRL 123, 143001 (2019)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0F5BD5-B14A-634B-8389-4AF5F308E01E}"/>
              </a:ext>
            </a:extLst>
          </p:cNvPr>
          <p:cNvSpPr txBox="1"/>
          <p:nvPr/>
        </p:nvSpPr>
        <p:spPr>
          <a:xfrm>
            <a:off x="9310698" y="5814798"/>
            <a:ext cx="527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L.S. </a:t>
            </a:r>
            <a:r>
              <a:rPr lang="en-US" dirty="0" err="1"/>
              <a:t>Dreissen</a:t>
            </a:r>
            <a:r>
              <a:rPr lang="en-US" dirty="0"/>
              <a:t> et al., </a:t>
            </a:r>
          </a:p>
          <a:p>
            <a:r>
              <a:rPr lang="en-US" dirty="0"/>
              <a:t>PRA 101, 052509 (2020)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34EDD6-291A-E791-3688-F403D4D18874}"/>
              </a:ext>
            </a:extLst>
          </p:cNvPr>
          <p:cNvSpPr txBox="1"/>
          <p:nvPr/>
        </p:nvSpPr>
        <p:spPr>
          <a:xfrm>
            <a:off x="9310698" y="2995387"/>
            <a:ext cx="22880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Contrast reduction:</a:t>
            </a:r>
          </a:p>
          <a:p>
            <a:r>
              <a:rPr lang="en-NL" sz="2000" dirty="0"/>
              <a:t>- </a:t>
            </a:r>
            <a:r>
              <a:rPr lang="en-GB" sz="2000" dirty="0"/>
              <a:t>T</a:t>
            </a:r>
            <a:r>
              <a:rPr lang="en-NL" sz="2000" dirty="0"/>
              <a:t>ransit time</a:t>
            </a:r>
          </a:p>
          <a:p>
            <a:r>
              <a:rPr lang="en-NL" sz="2000" dirty="0"/>
              <a:t>- 8s lifetime of 23 ns</a:t>
            </a:r>
          </a:p>
          <a:p>
            <a:r>
              <a:rPr lang="en-NL" sz="2000" dirty="0"/>
              <a:t>- Doppler</a:t>
            </a:r>
          </a:p>
        </p:txBody>
      </p:sp>
    </p:spTree>
    <p:extLst>
      <p:ext uri="{BB962C8B-B14F-4D97-AF65-F5344CB8AC3E}">
        <p14:creationId xmlns:p14="http://schemas.microsoft.com/office/powerpoint/2010/main" val="2349024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0" y="-3386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What does this mean for He</a:t>
            </a:r>
            <a:r>
              <a:rPr lang="en-US" sz="3600" baseline="30000" dirty="0">
                <a:solidFill>
                  <a:schemeClr val="bg1"/>
                </a:solidFill>
              </a:rPr>
              <a:t>+ </a:t>
            </a:r>
            <a:r>
              <a:rPr lang="en-US" sz="3600" dirty="0">
                <a:solidFill>
                  <a:schemeClr val="bg1"/>
                </a:solidFill>
              </a:rPr>
              <a:t>1S-2S?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34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39935-9627-16BA-3C08-DE3D79AF6543}"/>
              </a:ext>
            </a:extLst>
          </p:cNvPr>
          <p:cNvSpPr txBox="1"/>
          <p:nvPr/>
        </p:nvSpPr>
        <p:spPr>
          <a:xfrm>
            <a:off x="677548" y="971607"/>
            <a:ext cx="11055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Wingdings" pitchFamily="2" charset="2"/>
              <a:buChar char="q"/>
            </a:pPr>
            <a:r>
              <a:rPr lang="en-US" sz="2400" dirty="0"/>
              <a:t>kHz-level accuracy possible at 30 nm for microseconds pulse delay</a:t>
            </a:r>
          </a:p>
          <a:p>
            <a:pPr marL="342900" indent="-342900" fontAlgn="base">
              <a:buFont typeface="Wingdings" pitchFamily="2" charset="2"/>
              <a:buChar char="q"/>
            </a:pPr>
            <a:r>
              <a:rPr lang="en-US" sz="2400" dirty="0"/>
              <a:t>NIR phase noise has to stay &lt; 40 </a:t>
            </a:r>
            <a:r>
              <a:rPr lang="en-US" sz="2400" dirty="0" err="1"/>
              <a:t>mrad</a:t>
            </a:r>
            <a:r>
              <a:rPr lang="en-US" sz="2400" dirty="0"/>
              <a:t> over a few microseconds (contrast): possible</a:t>
            </a:r>
          </a:p>
          <a:p>
            <a:pPr marL="342900" indent="-342900" fontAlgn="base">
              <a:buFont typeface="Wingdings" pitchFamily="2" charset="2"/>
              <a:buChar char="q"/>
            </a:pPr>
            <a:r>
              <a:rPr lang="en-US" sz="2400" dirty="0"/>
              <a:t>Negligible phase shift due to HHG process (pulse delays &gt; 100 ns)</a:t>
            </a:r>
          </a:p>
          <a:p>
            <a:pPr marL="342900" indent="-342900" fontAlgn="base">
              <a:buFont typeface="Wingdings" pitchFamily="2" charset="2"/>
              <a:buChar char="q"/>
            </a:pPr>
            <a:r>
              <a:rPr lang="en-US" sz="2400" dirty="0"/>
              <a:t>No time-of-flight limitation as we had with Xe</a:t>
            </a:r>
          </a:p>
          <a:p>
            <a:pPr marL="342900" indent="-342900" fontAlgn="base">
              <a:buFont typeface="Wingdings" pitchFamily="2" charset="2"/>
              <a:buChar char="q"/>
            </a:pPr>
            <a:r>
              <a:rPr lang="en-US" sz="2400" dirty="0"/>
              <a:t>...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F04C9-FA81-B27E-8AEF-E6878EED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596" y="3288698"/>
            <a:ext cx="4220434" cy="31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853D78-6517-B5C3-EF5C-B834AF6B6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14" y="3493234"/>
            <a:ext cx="6733720" cy="275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29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0" y="-3386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Single-pulse excitation of He</a:t>
            </a:r>
            <a:r>
              <a:rPr lang="en-US" sz="3600" baseline="30000" dirty="0">
                <a:solidFill>
                  <a:schemeClr val="bg1"/>
                </a:solidFill>
              </a:rPr>
              <a:t>+ </a:t>
            </a:r>
            <a:r>
              <a:rPr lang="en-US" sz="3600" dirty="0">
                <a:solidFill>
                  <a:schemeClr val="bg1"/>
                </a:solidFill>
              </a:rPr>
              <a:t>in an atomic beam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075E8A-947D-3AAB-F1C2-510219E4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35" y="2497363"/>
            <a:ext cx="4486316" cy="3713946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6D59B42-B208-6ECF-C997-95AA352D0430}"/>
              </a:ext>
            </a:extLst>
          </p:cNvPr>
          <p:cNvGrpSpPr/>
          <p:nvPr/>
        </p:nvGrpSpPr>
        <p:grpSpPr>
          <a:xfrm>
            <a:off x="5967970" y="2384177"/>
            <a:ext cx="5525826" cy="4120582"/>
            <a:chOff x="5553300" y="1784090"/>
            <a:chExt cx="6317975" cy="4120582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88FFA46-4CBA-1E14-91BE-C14BB59DBC8E}"/>
                </a:ext>
              </a:extLst>
            </p:cNvPr>
            <p:cNvSpPr/>
            <p:nvPr/>
          </p:nvSpPr>
          <p:spPr>
            <a:xfrm>
              <a:off x="5947216" y="3137766"/>
              <a:ext cx="5599128" cy="2410100"/>
            </a:xfrm>
            <a:custGeom>
              <a:avLst/>
              <a:gdLst>
                <a:gd name="connsiteX0" fmla="*/ 0 w 2818356"/>
                <a:gd name="connsiteY0" fmla="*/ 1153693 h 1243409"/>
                <a:gd name="connsiteX1" fmla="*/ 676405 w 2818356"/>
                <a:gd name="connsiteY1" fmla="*/ 990855 h 1243409"/>
                <a:gd name="connsiteX2" fmla="*/ 1277655 w 2818356"/>
                <a:gd name="connsiteY2" fmla="*/ 13825 h 1243409"/>
                <a:gd name="connsiteX3" fmla="*/ 1716066 w 2818356"/>
                <a:gd name="connsiteY3" fmla="*/ 464762 h 1243409"/>
                <a:gd name="connsiteX4" fmla="*/ 2342367 w 2818356"/>
                <a:gd name="connsiteY4" fmla="*/ 1141167 h 1243409"/>
                <a:gd name="connsiteX5" fmla="*/ 2818356 w 2818356"/>
                <a:gd name="connsiteY5" fmla="*/ 1228849 h 1243409"/>
                <a:gd name="connsiteX0" fmla="*/ 0 w 2818356"/>
                <a:gd name="connsiteY0" fmla="*/ 1190316 h 1280032"/>
                <a:gd name="connsiteX1" fmla="*/ 676405 w 2818356"/>
                <a:gd name="connsiteY1" fmla="*/ 1027478 h 1280032"/>
                <a:gd name="connsiteX2" fmla="*/ 1515649 w 2818356"/>
                <a:gd name="connsiteY2" fmla="*/ 12870 h 1280032"/>
                <a:gd name="connsiteX3" fmla="*/ 1716066 w 2818356"/>
                <a:gd name="connsiteY3" fmla="*/ 501385 h 1280032"/>
                <a:gd name="connsiteX4" fmla="*/ 2342367 w 2818356"/>
                <a:gd name="connsiteY4" fmla="*/ 1177790 h 1280032"/>
                <a:gd name="connsiteX5" fmla="*/ 2818356 w 2818356"/>
                <a:gd name="connsiteY5" fmla="*/ 1265472 h 1280032"/>
                <a:gd name="connsiteX0" fmla="*/ 0 w 2818356"/>
                <a:gd name="connsiteY0" fmla="*/ 1178682 h 1268398"/>
                <a:gd name="connsiteX1" fmla="*/ 676405 w 2818356"/>
                <a:gd name="connsiteY1" fmla="*/ 1015844 h 1268398"/>
                <a:gd name="connsiteX2" fmla="*/ 1515649 w 2818356"/>
                <a:gd name="connsiteY2" fmla="*/ 1236 h 1268398"/>
                <a:gd name="connsiteX3" fmla="*/ 2054268 w 2818356"/>
                <a:gd name="connsiteY3" fmla="*/ 815427 h 1268398"/>
                <a:gd name="connsiteX4" fmla="*/ 2342367 w 2818356"/>
                <a:gd name="connsiteY4" fmla="*/ 1166156 h 1268398"/>
                <a:gd name="connsiteX5" fmla="*/ 2818356 w 2818356"/>
                <a:gd name="connsiteY5" fmla="*/ 1253838 h 1268398"/>
                <a:gd name="connsiteX0" fmla="*/ 0 w 2818356"/>
                <a:gd name="connsiteY0" fmla="*/ 1177993 h 1267709"/>
                <a:gd name="connsiteX1" fmla="*/ 676405 w 2818356"/>
                <a:gd name="connsiteY1" fmla="*/ 1015155 h 1267709"/>
                <a:gd name="connsiteX2" fmla="*/ 1515649 w 2818356"/>
                <a:gd name="connsiteY2" fmla="*/ 547 h 1267709"/>
                <a:gd name="connsiteX3" fmla="*/ 2342367 w 2818356"/>
                <a:gd name="connsiteY3" fmla="*/ 1165467 h 1267709"/>
                <a:gd name="connsiteX4" fmla="*/ 2818356 w 2818356"/>
                <a:gd name="connsiteY4" fmla="*/ 1253149 h 1267709"/>
                <a:gd name="connsiteX0" fmla="*/ 0 w 2818356"/>
                <a:gd name="connsiteY0" fmla="*/ 1178205 h 1267921"/>
                <a:gd name="connsiteX1" fmla="*/ 776614 w 2818356"/>
                <a:gd name="connsiteY1" fmla="*/ 990315 h 1267921"/>
                <a:gd name="connsiteX2" fmla="*/ 1515649 w 2818356"/>
                <a:gd name="connsiteY2" fmla="*/ 759 h 1267921"/>
                <a:gd name="connsiteX3" fmla="*/ 2342367 w 2818356"/>
                <a:gd name="connsiteY3" fmla="*/ 1165679 h 1267921"/>
                <a:gd name="connsiteX4" fmla="*/ 2818356 w 2818356"/>
                <a:gd name="connsiteY4" fmla="*/ 1253361 h 1267921"/>
                <a:gd name="connsiteX0" fmla="*/ 0 w 2931090"/>
                <a:gd name="connsiteY0" fmla="*/ 1278429 h 1279772"/>
                <a:gd name="connsiteX1" fmla="*/ 889348 w 2931090"/>
                <a:gd name="connsiteY1" fmla="*/ 990331 h 1279772"/>
                <a:gd name="connsiteX2" fmla="*/ 1628383 w 2931090"/>
                <a:gd name="connsiteY2" fmla="*/ 775 h 1279772"/>
                <a:gd name="connsiteX3" fmla="*/ 2455101 w 2931090"/>
                <a:gd name="connsiteY3" fmla="*/ 1165695 h 1279772"/>
                <a:gd name="connsiteX4" fmla="*/ 2931090 w 2931090"/>
                <a:gd name="connsiteY4" fmla="*/ 1253377 h 1279772"/>
                <a:gd name="connsiteX0" fmla="*/ 0 w 3018772"/>
                <a:gd name="connsiteY0" fmla="*/ 1278429 h 1287112"/>
                <a:gd name="connsiteX1" fmla="*/ 889348 w 3018772"/>
                <a:gd name="connsiteY1" fmla="*/ 990331 h 1287112"/>
                <a:gd name="connsiteX2" fmla="*/ 1628383 w 3018772"/>
                <a:gd name="connsiteY2" fmla="*/ 775 h 1287112"/>
                <a:gd name="connsiteX3" fmla="*/ 2455101 w 3018772"/>
                <a:gd name="connsiteY3" fmla="*/ 1165695 h 1287112"/>
                <a:gd name="connsiteX4" fmla="*/ 3018772 w 3018772"/>
                <a:gd name="connsiteY4" fmla="*/ 1278429 h 1287112"/>
                <a:gd name="connsiteX0" fmla="*/ 0 w 3018772"/>
                <a:gd name="connsiteY0" fmla="*/ 1277802 h 1280211"/>
                <a:gd name="connsiteX1" fmla="*/ 889348 w 3018772"/>
                <a:gd name="connsiteY1" fmla="*/ 989704 h 1280211"/>
                <a:gd name="connsiteX2" fmla="*/ 1628383 w 3018772"/>
                <a:gd name="connsiteY2" fmla="*/ 148 h 1280211"/>
                <a:gd name="connsiteX3" fmla="*/ 2367419 w 3018772"/>
                <a:gd name="connsiteY3" fmla="*/ 1064860 h 1280211"/>
                <a:gd name="connsiteX4" fmla="*/ 3018772 w 3018772"/>
                <a:gd name="connsiteY4" fmla="*/ 1277802 h 1280211"/>
                <a:gd name="connsiteX0" fmla="*/ 0 w 3018772"/>
                <a:gd name="connsiteY0" fmla="*/ 1277802 h 1280211"/>
                <a:gd name="connsiteX1" fmla="*/ 889348 w 3018772"/>
                <a:gd name="connsiteY1" fmla="*/ 989704 h 1280211"/>
                <a:gd name="connsiteX2" fmla="*/ 1628383 w 3018772"/>
                <a:gd name="connsiteY2" fmla="*/ 148 h 1280211"/>
                <a:gd name="connsiteX3" fmla="*/ 2367419 w 3018772"/>
                <a:gd name="connsiteY3" fmla="*/ 1064860 h 1280211"/>
                <a:gd name="connsiteX4" fmla="*/ 3018772 w 3018772"/>
                <a:gd name="connsiteY4" fmla="*/ 1277802 h 1280211"/>
                <a:gd name="connsiteX0" fmla="*/ 0 w 3018772"/>
                <a:gd name="connsiteY0" fmla="*/ 1277802 h 1280211"/>
                <a:gd name="connsiteX1" fmla="*/ 889348 w 3018772"/>
                <a:gd name="connsiteY1" fmla="*/ 989704 h 1280211"/>
                <a:gd name="connsiteX2" fmla="*/ 1628383 w 3018772"/>
                <a:gd name="connsiteY2" fmla="*/ 148 h 1280211"/>
                <a:gd name="connsiteX3" fmla="*/ 2367419 w 3018772"/>
                <a:gd name="connsiteY3" fmla="*/ 1064860 h 1280211"/>
                <a:gd name="connsiteX4" fmla="*/ 3018772 w 3018772"/>
                <a:gd name="connsiteY4" fmla="*/ 1277802 h 1280211"/>
                <a:gd name="connsiteX0" fmla="*/ 0 w 3018772"/>
                <a:gd name="connsiteY0" fmla="*/ 1277802 h 1280211"/>
                <a:gd name="connsiteX1" fmla="*/ 889348 w 3018772"/>
                <a:gd name="connsiteY1" fmla="*/ 989704 h 1280211"/>
                <a:gd name="connsiteX2" fmla="*/ 1628383 w 3018772"/>
                <a:gd name="connsiteY2" fmla="*/ 148 h 1280211"/>
                <a:gd name="connsiteX3" fmla="*/ 2367419 w 3018772"/>
                <a:gd name="connsiteY3" fmla="*/ 1064860 h 1280211"/>
                <a:gd name="connsiteX4" fmla="*/ 3018772 w 3018772"/>
                <a:gd name="connsiteY4" fmla="*/ 1277802 h 1280211"/>
                <a:gd name="connsiteX0" fmla="*/ 0 w 3018772"/>
                <a:gd name="connsiteY0" fmla="*/ 1277659 h 1279264"/>
                <a:gd name="connsiteX1" fmla="*/ 889348 w 3018772"/>
                <a:gd name="connsiteY1" fmla="*/ 989561 h 1279264"/>
                <a:gd name="connsiteX2" fmla="*/ 1628383 w 3018772"/>
                <a:gd name="connsiteY2" fmla="*/ 5 h 1279264"/>
                <a:gd name="connsiteX3" fmla="*/ 2329841 w 3018772"/>
                <a:gd name="connsiteY3" fmla="*/ 1002087 h 1279264"/>
                <a:gd name="connsiteX4" fmla="*/ 3018772 w 3018772"/>
                <a:gd name="connsiteY4" fmla="*/ 1277659 h 1279264"/>
                <a:gd name="connsiteX0" fmla="*/ 0 w 3018772"/>
                <a:gd name="connsiteY0" fmla="*/ 1365340 h 1366945"/>
                <a:gd name="connsiteX1" fmla="*/ 889348 w 3018772"/>
                <a:gd name="connsiteY1" fmla="*/ 1077242 h 1366945"/>
                <a:gd name="connsiteX2" fmla="*/ 1503123 w 3018772"/>
                <a:gd name="connsiteY2" fmla="*/ 3 h 1366945"/>
                <a:gd name="connsiteX3" fmla="*/ 2329841 w 3018772"/>
                <a:gd name="connsiteY3" fmla="*/ 1089768 h 1366945"/>
                <a:gd name="connsiteX4" fmla="*/ 3018772 w 3018772"/>
                <a:gd name="connsiteY4" fmla="*/ 1365340 h 1366945"/>
                <a:gd name="connsiteX0" fmla="*/ 0 w 3018772"/>
                <a:gd name="connsiteY0" fmla="*/ 1367249 h 1368854"/>
                <a:gd name="connsiteX1" fmla="*/ 1039660 w 3018772"/>
                <a:gd name="connsiteY1" fmla="*/ 841156 h 1368854"/>
                <a:gd name="connsiteX2" fmla="*/ 1503123 w 3018772"/>
                <a:gd name="connsiteY2" fmla="*/ 1912 h 1368854"/>
                <a:gd name="connsiteX3" fmla="*/ 2329841 w 3018772"/>
                <a:gd name="connsiteY3" fmla="*/ 1091677 h 1368854"/>
                <a:gd name="connsiteX4" fmla="*/ 3018772 w 3018772"/>
                <a:gd name="connsiteY4" fmla="*/ 1367249 h 1368854"/>
                <a:gd name="connsiteX0" fmla="*/ 0 w 3018772"/>
                <a:gd name="connsiteY0" fmla="*/ 1367041 h 1368646"/>
                <a:gd name="connsiteX1" fmla="*/ 977030 w 3018772"/>
                <a:gd name="connsiteY1" fmla="*/ 853474 h 1368646"/>
                <a:gd name="connsiteX2" fmla="*/ 1503123 w 3018772"/>
                <a:gd name="connsiteY2" fmla="*/ 1704 h 1368646"/>
                <a:gd name="connsiteX3" fmla="*/ 2329841 w 3018772"/>
                <a:gd name="connsiteY3" fmla="*/ 1091469 h 1368646"/>
                <a:gd name="connsiteX4" fmla="*/ 3018772 w 3018772"/>
                <a:gd name="connsiteY4" fmla="*/ 1367041 h 1368646"/>
                <a:gd name="connsiteX0" fmla="*/ 0 w 3018772"/>
                <a:gd name="connsiteY0" fmla="*/ 1366761 h 1368366"/>
                <a:gd name="connsiteX1" fmla="*/ 977030 w 3018772"/>
                <a:gd name="connsiteY1" fmla="*/ 853194 h 1368366"/>
                <a:gd name="connsiteX2" fmla="*/ 1503123 w 3018772"/>
                <a:gd name="connsiteY2" fmla="*/ 1424 h 1368366"/>
                <a:gd name="connsiteX3" fmla="*/ 2329841 w 3018772"/>
                <a:gd name="connsiteY3" fmla="*/ 1091189 h 1368366"/>
                <a:gd name="connsiteX4" fmla="*/ 3018772 w 3018772"/>
                <a:gd name="connsiteY4" fmla="*/ 1366761 h 1368366"/>
                <a:gd name="connsiteX0" fmla="*/ 0 w 3018772"/>
                <a:gd name="connsiteY0" fmla="*/ 1367323 h 1368928"/>
                <a:gd name="connsiteX1" fmla="*/ 977030 w 3018772"/>
                <a:gd name="connsiteY1" fmla="*/ 853756 h 1368928"/>
                <a:gd name="connsiteX2" fmla="*/ 1503123 w 3018772"/>
                <a:gd name="connsiteY2" fmla="*/ 1986 h 1368928"/>
                <a:gd name="connsiteX3" fmla="*/ 2329841 w 3018772"/>
                <a:gd name="connsiteY3" fmla="*/ 1091751 h 1368928"/>
                <a:gd name="connsiteX4" fmla="*/ 3018772 w 3018772"/>
                <a:gd name="connsiteY4" fmla="*/ 1367323 h 1368928"/>
                <a:gd name="connsiteX0" fmla="*/ 0 w 3018772"/>
                <a:gd name="connsiteY0" fmla="*/ 1365344 h 1366067"/>
                <a:gd name="connsiteX1" fmla="*/ 977030 w 3018772"/>
                <a:gd name="connsiteY1" fmla="*/ 851777 h 1366067"/>
                <a:gd name="connsiteX2" fmla="*/ 1503123 w 3018772"/>
                <a:gd name="connsiteY2" fmla="*/ 7 h 1366067"/>
                <a:gd name="connsiteX3" fmla="*/ 2141950 w 3018772"/>
                <a:gd name="connsiteY3" fmla="*/ 864303 h 1366067"/>
                <a:gd name="connsiteX4" fmla="*/ 3018772 w 3018772"/>
                <a:gd name="connsiteY4" fmla="*/ 1365344 h 1366067"/>
                <a:gd name="connsiteX0" fmla="*/ 0 w 3018772"/>
                <a:gd name="connsiteY0" fmla="*/ 1365386 h 1366037"/>
                <a:gd name="connsiteX1" fmla="*/ 977030 w 3018772"/>
                <a:gd name="connsiteY1" fmla="*/ 851819 h 1366037"/>
                <a:gd name="connsiteX2" fmla="*/ 1503123 w 3018772"/>
                <a:gd name="connsiteY2" fmla="*/ 49 h 1366037"/>
                <a:gd name="connsiteX3" fmla="*/ 2129424 w 3018772"/>
                <a:gd name="connsiteY3" fmla="*/ 814241 h 1366037"/>
                <a:gd name="connsiteX4" fmla="*/ 3018772 w 3018772"/>
                <a:gd name="connsiteY4" fmla="*/ 1365386 h 1366037"/>
                <a:gd name="connsiteX0" fmla="*/ 0 w 3018772"/>
                <a:gd name="connsiteY0" fmla="*/ 1365396 h 1366047"/>
                <a:gd name="connsiteX1" fmla="*/ 977030 w 3018772"/>
                <a:gd name="connsiteY1" fmla="*/ 851829 h 1366047"/>
                <a:gd name="connsiteX2" fmla="*/ 1503123 w 3018772"/>
                <a:gd name="connsiteY2" fmla="*/ 59 h 1366047"/>
                <a:gd name="connsiteX3" fmla="*/ 2129424 w 3018772"/>
                <a:gd name="connsiteY3" fmla="*/ 814251 h 1366047"/>
                <a:gd name="connsiteX4" fmla="*/ 3018772 w 3018772"/>
                <a:gd name="connsiteY4" fmla="*/ 1365396 h 1366047"/>
                <a:gd name="connsiteX0" fmla="*/ 0 w 3018772"/>
                <a:gd name="connsiteY0" fmla="*/ 1365396 h 1366388"/>
                <a:gd name="connsiteX1" fmla="*/ 977030 w 3018772"/>
                <a:gd name="connsiteY1" fmla="*/ 851829 h 1366388"/>
                <a:gd name="connsiteX2" fmla="*/ 1503123 w 3018772"/>
                <a:gd name="connsiteY2" fmla="*/ 59 h 1366388"/>
                <a:gd name="connsiteX3" fmla="*/ 2129424 w 3018772"/>
                <a:gd name="connsiteY3" fmla="*/ 814251 h 1366388"/>
                <a:gd name="connsiteX4" fmla="*/ 3018772 w 3018772"/>
                <a:gd name="connsiteY4" fmla="*/ 1365396 h 1366388"/>
                <a:gd name="connsiteX0" fmla="*/ 0 w 3018772"/>
                <a:gd name="connsiteY0" fmla="*/ 1365396 h 1366047"/>
                <a:gd name="connsiteX1" fmla="*/ 977030 w 3018772"/>
                <a:gd name="connsiteY1" fmla="*/ 851829 h 1366047"/>
                <a:gd name="connsiteX2" fmla="*/ 1503123 w 3018772"/>
                <a:gd name="connsiteY2" fmla="*/ 59 h 1366047"/>
                <a:gd name="connsiteX3" fmla="*/ 2129424 w 3018772"/>
                <a:gd name="connsiteY3" fmla="*/ 814251 h 1366047"/>
                <a:gd name="connsiteX4" fmla="*/ 3018772 w 3018772"/>
                <a:gd name="connsiteY4" fmla="*/ 1365396 h 1366047"/>
                <a:gd name="connsiteX0" fmla="*/ 0 w 3018772"/>
                <a:gd name="connsiteY0" fmla="*/ 1365396 h 1369714"/>
                <a:gd name="connsiteX1" fmla="*/ 977030 w 3018772"/>
                <a:gd name="connsiteY1" fmla="*/ 851829 h 1369714"/>
                <a:gd name="connsiteX2" fmla="*/ 1503123 w 3018772"/>
                <a:gd name="connsiteY2" fmla="*/ 59 h 1369714"/>
                <a:gd name="connsiteX3" fmla="*/ 2129424 w 3018772"/>
                <a:gd name="connsiteY3" fmla="*/ 814251 h 1369714"/>
                <a:gd name="connsiteX4" fmla="*/ 3018772 w 3018772"/>
                <a:gd name="connsiteY4" fmla="*/ 1365396 h 1369714"/>
                <a:gd name="connsiteX0" fmla="*/ 0 w 3018772"/>
                <a:gd name="connsiteY0" fmla="*/ 1365552 h 1369870"/>
                <a:gd name="connsiteX1" fmla="*/ 977030 w 3018772"/>
                <a:gd name="connsiteY1" fmla="*/ 851985 h 1369870"/>
                <a:gd name="connsiteX2" fmla="*/ 1503123 w 3018772"/>
                <a:gd name="connsiteY2" fmla="*/ 215 h 1369870"/>
                <a:gd name="connsiteX3" fmla="*/ 2141950 w 3018772"/>
                <a:gd name="connsiteY3" fmla="*/ 927141 h 1369870"/>
                <a:gd name="connsiteX4" fmla="*/ 3018772 w 3018772"/>
                <a:gd name="connsiteY4" fmla="*/ 1365552 h 1369870"/>
                <a:gd name="connsiteX0" fmla="*/ 0 w 3018772"/>
                <a:gd name="connsiteY0" fmla="*/ 1365552 h 1369870"/>
                <a:gd name="connsiteX1" fmla="*/ 977030 w 3018772"/>
                <a:gd name="connsiteY1" fmla="*/ 851985 h 1369870"/>
                <a:gd name="connsiteX2" fmla="*/ 1503123 w 3018772"/>
                <a:gd name="connsiteY2" fmla="*/ 215 h 1369870"/>
                <a:gd name="connsiteX3" fmla="*/ 2141950 w 3018772"/>
                <a:gd name="connsiteY3" fmla="*/ 927141 h 1369870"/>
                <a:gd name="connsiteX4" fmla="*/ 3018772 w 3018772"/>
                <a:gd name="connsiteY4" fmla="*/ 1365552 h 1369870"/>
                <a:gd name="connsiteX0" fmla="*/ 0 w 3018772"/>
                <a:gd name="connsiteY0" fmla="*/ 1365552 h 1369870"/>
                <a:gd name="connsiteX1" fmla="*/ 977030 w 3018772"/>
                <a:gd name="connsiteY1" fmla="*/ 851985 h 1369870"/>
                <a:gd name="connsiteX2" fmla="*/ 1503123 w 3018772"/>
                <a:gd name="connsiteY2" fmla="*/ 215 h 1369870"/>
                <a:gd name="connsiteX3" fmla="*/ 2141950 w 3018772"/>
                <a:gd name="connsiteY3" fmla="*/ 927141 h 1369870"/>
                <a:gd name="connsiteX4" fmla="*/ 3018772 w 3018772"/>
                <a:gd name="connsiteY4" fmla="*/ 1365552 h 1369870"/>
                <a:gd name="connsiteX0" fmla="*/ 0 w 3018772"/>
                <a:gd name="connsiteY0" fmla="*/ 1367131 h 1371449"/>
                <a:gd name="connsiteX1" fmla="*/ 977030 w 3018772"/>
                <a:gd name="connsiteY1" fmla="*/ 853564 h 1371449"/>
                <a:gd name="connsiteX2" fmla="*/ 1503123 w 3018772"/>
                <a:gd name="connsiteY2" fmla="*/ 1794 h 1371449"/>
                <a:gd name="connsiteX3" fmla="*/ 2141950 w 3018772"/>
                <a:gd name="connsiteY3" fmla="*/ 928720 h 1371449"/>
                <a:gd name="connsiteX4" fmla="*/ 3018772 w 3018772"/>
                <a:gd name="connsiteY4" fmla="*/ 1367131 h 1371449"/>
                <a:gd name="connsiteX0" fmla="*/ 0 w 3018772"/>
                <a:gd name="connsiteY0" fmla="*/ 1365337 h 1369655"/>
                <a:gd name="connsiteX1" fmla="*/ 977030 w 3018772"/>
                <a:gd name="connsiteY1" fmla="*/ 851770 h 1369655"/>
                <a:gd name="connsiteX2" fmla="*/ 1503123 w 3018772"/>
                <a:gd name="connsiteY2" fmla="*/ 0 h 1369655"/>
                <a:gd name="connsiteX3" fmla="*/ 2141950 w 3018772"/>
                <a:gd name="connsiteY3" fmla="*/ 926926 h 1369655"/>
                <a:gd name="connsiteX4" fmla="*/ 3018772 w 3018772"/>
                <a:gd name="connsiteY4" fmla="*/ 1365337 h 1369655"/>
                <a:gd name="connsiteX0" fmla="*/ 0 w 3018772"/>
                <a:gd name="connsiteY0" fmla="*/ 1365337 h 1370894"/>
                <a:gd name="connsiteX1" fmla="*/ 977030 w 3018772"/>
                <a:gd name="connsiteY1" fmla="*/ 851770 h 1370894"/>
                <a:gd name="connsiteX2" fmla="*/ 1503123 w 3018772"/>
                <a:gd name="connsiteY2" fmla="*/ 0 h 1370894"/>
                <a:gd name="connsiteX3" fmla="*/ 2141950 w 3018772"/>
                <a:gd name="connsiteY3" fmla="*/ 926926 h 1370894"/>
                <a:gd name="connsiteX4" fmla="*/ 3018772 w 3018772"/>
                <a:gd name="connsiteY4" fmla="*/ 1365337 h 1370894"/>
                <a:gd name="connsiteX0" fmla="*/ 0 w 3018772"/>
                <a:gd name="connsiteY0" fmla="*/ 1365915 h 1370641"/>
                <a:gd name="connsiteX1" fmla="*/ 926926 w 3018772"/>
                <a:gd name="connsiteY1" fmla="*/ 814770 h 1370641"/>
                <a:gd name="connsiteX2" fmla="*/ 1503123 w 3018772"/>
                <a:gd name="connsiteY2" fmla="*/ 578 h 1370641"/>
                <a:gd name="connsiteX3" fmla="*/ 2141950 w 3018772"/>
                <a:gd name="connsiteY3" fmla="*/ 927504 h 1370641"/>
                <a:gd name="connsiteX4" fmla="*/ 3018772 w 3018772"/>
                <a:gd name="connsiteY4" fmla="*/ 1365915 h 1370641"/>
                <a:gd name="connsiteX0" fmla="*/ 0 w 3018772"/>
                <a:gd name="connsiteY0" fmla="*/ 1365337 h 1370063"/>
                <a:gd name="connsiteX1" fmla="*/ 926926 w 3018772"/>
                <a:gd name="connsiteY1" fmla="*/ 814192 h 1370063"/>
                <a:gd name="connsiteX2" fmla="*/ 1503123 w 3018772"/>
                <a:gd name="connsiteY2" fmla="*/ 0 h 1370063"/>
                <a:gd name="connsiteX3" fmla="*/ 2091846 w 3018772"/>
                <a:gd name="connsiteY3" fmla="*/ 814192 h 1370063"/>
                <a:gd name="connsiteX4" fmla="*/ 3018772 w 3018772"/>
                <a:gd name="connsiteY4" fmla="*/ 1365337 h 1370063"/>
                <a:gd name="connsiteX0" fmla="*/ 0 w 3018772"/>
                <a:gd name="connsiteY0" fmla="*/ 1365337 h 1370063"/>
                <a:gd name="connsiteX1" fmla="*/ 926926 w 3018772"/>
                <a:gd name="connsiteY1" fmla="*/ 814192 h 1370063"/>
                <a:gd name="connsiteX2" fmla="*/ 1503123 w 3018772"/>
                <a:gd name="connsiteY2" fmla="*/ 0 h 1370063"/>
                <a:gd name="connsiteX3" fmla="*/ 2091846 w 3018772"/>
                <a:gd name="connsiteY3" fmla="*/ 814192 h 1370063"/>
                <a:gd name="connsiteX4" fmla="*/ 3018772 w 3018772"/>
                <a:gd name="connsiteY4" fmla="*/ 1365337 h 1370063"/>
                <a:gd name="connsiteX0" fmla="*/ 0 w 3018772"/>
                <a:gd name="connsiteY0" fmla="*/ 1365398 h 1370124"/>
                <a:gd name="connsiteX1" fmla="*/ 926926 w 3018772"/>
                <a:gd name="connsiteY1" fmla="*/ 814253 h 1370124"/>
                <a:gd name="connsiteX2" fmla="*/ 1503123 w 3018772"/>
                <a:gd name="connsiteY2" fmla="*/ 61 h 1370124"/>
                <a:gd name="connsiteX3" fmla="*/ 2054268 w 3018772"/>
                <a:gd name="connsiteY3" fmla="*/ 776675 h 1370124"/>
                <a:gd name="connsiteX4" fmla="*/ 3018772 w 3018772"/>
                <a:gd name="connsiteY4" fmla="*/ 1365398 h 1370124"/>
                <a:gd name="connsiteX0" fmla="*/ 0 w 3018772"/>
                <a:gd name="connsiteY0" fmla="*/ 1365398 h 1371996"/>
                <a:gd name="connsiteX1" fmla="*/ 926926 w 3018772"/>
                <a:gd name="connsiteY1" fmla="*/ 814253 h 1371996"/>
                <a:gd name="connsiteX2" fmla="*/ 1503123 w 3018772"/>
                <a:gd name="connsiteY2" fmla="*/ 61 h 1371996"/>
                <a:gd name="connsiteX3" fmla="*/ 2054268 w 3018772"/>
                <a:gd name="connsiteY3" fmla="*/ 776675 h 1371996"/>
                <a:gd name="connsiteX4" fmla="*/ 3018772 w 3018772"/>
                <a:gd name="connsiteY4" fmla="*/ 1365398 h 1371996"/>
                <a:gd name="connsiteX0" fmla="*/ 0 w 3018772"/>
                <a:gd name="connsiteY0" fmla="*/ 1365788 h 1369864"/>
                <a:gd name="connsiteX1" fmla="*/ 939452 w 3018772"/>
                <a:gd name="connsiteY1" fmla="*/ 701909 h 1369864"/>
                <a:gd name="connsiteX2" fmla="*/ 1503123 w 3018772"/>
                <a:gd name="connsiteY2" fmla="*/ 451 h 1369864"/>
                <a:gd name="connsiteX3" fmla="*/ 2054268 w 3018772"/>
                <a:gd name="connsiteY3" fmla="*/ 777065 h 1369864"/>
                <a:gd name="connsiteX4" fmla="*/ 3018772 w 3018772"/>
                <a:gd name="connsiteY4" fmla="*/ 1365788 h 1369864"/>
                <a:gd name="connsiteX0" fmla="*/ 0 w 3018772"/>
                <a:gd name="connsiteY0" fmla="*/ 1365372 h 1369448"/>
                <a:gd name="connsiteX1" fmla="*/ 939452 w 3018772"/>
                <a:gd name="connsiteY1" fmla="*/ 701493 h 1369448"/>
                <a:gd name="connsiteX2" fmla="*/ 1503123 w 3018772"/>
                <a:gd name="connsiteY2" fmla="*/ 35 h 1369448"/>
                <a:gd name="connsiteX3" fmla="*/ 2079320 w 3018772"/>
                <a:gd name="connsiteY3" fmla="*/ 676441 h 1369448"/>
                <a:gd name="connsiteX4" fmla="*/ 3018772 w 3018772"/>
                <a:gd name="connsiteY4" fmla="*/ 1365372 h 1369448"/>
                <a:gd name="connsiteX0" fmla="*/ 0 w 3018772"/>
                <a:gd name="connsiteY0" fmla="*/ 1365544 h 1369620"/>
                <a:gd name="connsiteX1" fmla="*/ 939452 w 3018772"/>
                <a:gd name="connsiteY1" fmla="*/ 701665 h 1369620"/>
                <a:gd name="connsiteX2" fmla="*/ 1503123 w 3018772"/>
                <a:gd name="connsiteY2" fmla="*/ 207 h 1369620"/>
                <a:gd name="connsiteX3" fmla="*/ 2141950 w 3018772"/>
                <a:gd name="connsiteY3" fmla="*/ 751769 h 1369620"/>
                <a:gd name="connsiteX4" fmla="*/ 3018772 w 3018772"/>
                <a:gd name="connsiteY4" fmla="*/ 1365544 h 1369620"/>
                <a:gd name="connsiteX0" fmla="*/ 0 w 3018772"/>
                <a:gd name="connsiteY0" fmla="*/ 1365544 h 1369620"/>
                <a:gd name="connsiteX1" fmla="*/ 939452 w 3018772"/>
                <a:gd name="connsiteY1" fmla="*/ 701665 h 1369620"/>
                <a:gd name="connsiteX2" fmla="*/ 1503123 w 3018772"/>
                <a:gd name="connsiteY2" fmla="*/ 207 h 1369620"/>
                <a:gd name="connsiteX3" fmla="*/ 2141950 w 3018772"/>
                <a:gd name="connsiteY3" fmla="*/ 751769 h 1369620"/>
                <a:gd name="connsiteX4" fmla="*/ 3018772 w 3018772"/>
                <a:gd name="connsiteY4" fmla="*/ 1365544 h 1369620"/>
                <a:gd name="connsiteX0" fmla="*/ 0 w 3018772"/>
                <a:gd name="connsiteY0" fmla="*/ 1365544 h 1369620"/>
                <a:gd name="connsiteX1" fmla="*/ 939452 w 3018772"/>
                <a:gd name="connsiteY1" fmla="*/ 701665 h 1369620"/>
                <a:gd name="connsiteX2" fmla="*/ 1503123 w 3018772"/>
                <a:gd name="connsiteY2" fmla="*/ 207 h 1369620"/>
                <a:gd name="connsiteX3" fmla="*/ 2141950 w 3018772"/>
                <a:gd name="connsiteY3" fmla="*/ 751769 h 1369620"/>
                <a:gd name="connsiteX4" fmla="*/ 3018772 w 3018772"/>
                <a:gd name="connsiteY4" fmla="*/ 1365544 h 1369620"/>
                <a:gd name="connsiteX0" fmla="*/ 0 w 3018772"/>
                <a:gd name="connsiteY0" fmla="*/ 1365544 h 1369620"/>
                <a:gd name="connsiteX1" fmla="*/ 939452 w 3018772"/>
                <a:gd name="connsiteY1" fmla="*/ 701665 h 1369620"/>
                <a:gd name="connsiteX2" fmla="*/ 1503123 w 3018772"/>
                <a:gd name="connsiteY2" fmla="*/ 207 h 1369620"/>
                <a:gd name="connsiteX3" fmla="*/ 2141950 w 3018772"/>
                <a:gd name="connsiteY3" fmla="*/ 751769 h 1369620"/>
                <a:gd name="connsiteX4" fmla="*/ 3018772 w 3018772"/>
                <a:gd name="connsiteY4" fmla="*/ 1365544 h 1369620"/>
                <a:gd name="connsiteX0" fmla="*/ 0 w 3018772"/>
                <a:gd name="connsiteY0" fmla="*/ 1365526 h 1369280"/>
                <a:gd name="connsiteX1" fmla="*/ 939452 w 3018772"/>
                <a:gd name="connsiteY1" fmla="*/ 701647 h 1369280"/>
                <a:gd name="connsiteX2" fmla="*/ 1503123 w 3018772"/>
                <a:gd name="connsiteY2" fmla="*/ 189 h 1369280"/>
                <a:gd name="connsiteX3" fmla="*/ 2141950 w 3018772"/>
                <a:gd name="connsiteY3" fmla="*/ 751751 h 1369280"/>
                <a:gd name="connsiteX4" fmla="*/ 3018772 w 3018772"/>
                <a:gd name="connsiteY4" fmla="*/ 1365526 h 1369280"/>
                <a:gd name="connsiteX0" fmla="*/ 0 w 3018772"/>
                <a:gd name="connsiteY0" fmla="*/ 1365526 h 1369280"/>
                <a:gd name="connsiteX1" fmla="*/ 939452 w 3018772"/>
                <a:gd name="connsiteY1" fmla="*/ 701647 h 1369280"/>
                <a:gd name="connsiteX2" fmla="*/ 1503123 w 3018772"/>
                <a:gd name="connsiteY2" fmla="*/ 189 h 1369280"/>
                <a:gd name="connsiteX3" fmla="*/ 2141950 w 3018772"/>
                <a:gd name="connsiteY3" fmla="*/ 751751 h 1369280"/>
                <a:gd name="connsiteX4" fmla="*/ 3018772 w 3018772"/>
                <a:gd name="connsiteY4" fmla="*/ 1365526 h 1369280"/>
                <a:gd name="connsiteX0" fmla="*/ 0 w 3018772"/>
                <a:gd name="connsiteY0" fmla="*/ 1365526 h 1369280"/>
                <a:gd name="connsiteX1" fmla="*/ 939452 w 3018772"/>
                <a:gd name="connsiteY1" fmla="*/ 701647 h 1369280"/>
                <a:gd name="connsiteX2" fmla="*/ 1503123 w 3018772"/>
                <a:gd name="connsiteY2" fmla="*/ 189 h 1369280"/>
                <a:gd name="connsiteX3" fmla="*/ 2141950 w 3018772"/>
                <a:gd name="connsiteY3" fmla="*/ 751751 h 1369280"/>
                <a:gd name="connsiteX4" fmla="*/ 3018772 w 3018772"/>
                <a:gd name="connsiteY4" fmla="*/ 1365526 h 1369280"/>
                <a:gd name="connsiteX0" fmla="*/ 0 w 3018772"/>
                <a:gd name="connsiteY0" fmla="*/ 1365526 h 1369280"/>
                <a:gd name="connsiteX1" fmla="*/ 939452 w 3018772"/>
                <a:gd name="connsiteY1" fmla="*/ 701647 h 1369280"/>
                <a:gd name="connsiteX2" fmla="*/ 1503123 w 3018772"/>
                <a:gd name="connsiteY2" fmla="*/ 189 h 1369280"/>
                <a:gd name="connsiteX3" fmla="*/ 2141950 w 3018772"/>
                <a:gd name="connsiteY3" fmla="*/ 751751 h 1369280"/>
                <a:gd name="connsiteX4" fmla="*/ 3018772 w 3018772"/>
                <a:gd name="connsiteY4" fmla="*/ 1365526 h 136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772" h="1369280">
                  <a:moveTo>
                    <a:pt x="0" y="1365526"/>
                  </a:moveTo>
                  <a:cubicBezTo>
                    <a:pt x="507304" y="1404148"/>
                    <a:pt x="726508" y="1142146"/>
                    <a:pt x="939452" y="701647"/>
                  </a:cubicBezTo>
                  <a:cubicBezTo>
                    <a:pt x="1152396" y="261148"/>
                    <a:pt x="1302707" y="-8162"/>
                    <a:pt x="1503123" y="189"/>
                  </a:cubicBezTo>
                  <a:cubicBezTo>
                    <a:pt x="1703539" y="8540"/>
                    <a:pt x="1862203" y="179729"/>
                    <a:pt x="2141950" y="751751"/>
                  </a:cubicBezTo>
                  <a:cubicBezTo>
                    <a:pt x="2400821" y="1217302"/>
                    <a:pt x="2496854" y="1372833"/>
                    <a:pt x="3018772" y="1365526"/>
                  </a:cubicBezTo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3E8B94E-BB44-C905-E153-33123A8AE75C}"/>
                </a:ext>
              </a:extLst>
            </p:cNvPr>
            <p:cNvSpPr/>
            <p:nvPr/>
          </p:nvSpPr>
          <p:spPr>
            <a:xfrm>
              <a:off x="7462860" y="4461297"/>
              <a:ext cx="2484329" cy="1074043"/>
            </a:xfrm>
            <a:custGeom>
              <a:avLst/>
              <a:gdLst>
                <a:gd name="connsiteX0" fmla="*/ 0 w 2818356"/>
                <a:gd name="connsiteY0" fmla="*/ 1153693 h 1243409"/>
                <a:gd name="connsiteX1" fmla="*/ 676405 w 2818356"/>
                <a:gd name="connsiteY1" fmla="*/ 990855 h 1243409"/>
                <a:gd name="connsiteX2" fmla="*/ 1277655 w 2818356"/>
                <a:gd name="connsiteY2" fmla="*/ 13825 h 1243409"/>
                <a:gd name="connsiteX3" fmla="*/ 1716066 w 2818356"/>
                <a:gd name="connsiteY3" fmla="*/ 464762 h 1243409"/>
                <a:gd name="connsiteX4" fmla="*/ 2342367 w 2818356"/>
                <a:gd name="connsiteY4" fmla="*/ 1141167 h 1243409"/>
                <a:gd name="connsiteX5" fmla="*/ 2818356 w 2818356"/>
                <a:gd name="connsiteY5" fmla="*/ 1228849 h 1243409"/>
                <a:gd name="connsiteX0" fmla="*/ 0 w 2818356"/>
                <a:gd name="connsiteY0" fmla="*/ 1190316 h 1280032"/>
                <a:gd name="connsiteX1" fmla="*/ 676405 w 2818356"/>
                <a:gd name="connsiteY1" fmla="*/ 1027478 h 1280032"/>
                <a:gd name="connsiteX2" fmla="*/ 1515649 w 2818356"/>
                <a:gd name="connsiteY2" fmla="*/ 12870 h 1280032"/>
                <a:gd name="connsiteX3" fmla="*/ 1716066 w 2818356"/>
                <a:gd name="connsiteY3" fmla="*/ 501385 h 1280032"/>
                <a:gd name="connsiteX4" fmla="*/ 2342367 w 2818356"/>
                <a:gd name="connsiteY4" fmla="*/ 1177790 h 1280032"/>
                <a:gd name="connsiteX5" fmla="*/ 2818356 w 2818356"/>
                <a:gd name="connsiteY5" fmla="*/ 1265472 h 1280032"/>
                <a:gd name="connsiteX0" fmla="*/ 0 w 2818356"/>
                <a:gd name="connsiteY0" fmla="*/ 1178682 h 1268398"/>
                <a:gd name="connsiteX1" fmla="*/ 676405 w 2818356"/>
                <a:gd name="connsiteY1" fmla="*/ 1015844 h 1268398"/>
                <a:gd name="connsiteX2" fmla="*/ 1515649 w 2818356"/>
                <a:gd name="connsiteY2" fmla="*/ 1236 h 1268398"/>
                <a:gd name="connsiteX3" fmla="*/ 2054268 w 2818356"/>
                <a:gd name="connsiteY3" fmla="*/ 815427 h 1268398"/>
                <a:gd name="connsiteX4" fmla="*/ 2342367 w 2818356"/>
                <a:gd name="connsiteY4" fmla="*/ 1166156 h 1268398"/>
                <a:gd name="connsiteX5" fmla="*/ 2818356 w 2818356"/>
                <a:gd name="connsiteY5" fmla="*/ 1253838 h 1268398"/>
                <a:gd name="connsiteX0" fmla="*/ 0 w 2818356"/>
                <a:gd name="connsiteY0" fmla="*/ 1177993 h 1267709"/>
                <a:gd name="connsiteX1" fmla="*/ 676405 w 2818356"/>
                <a:gd name="connsiteY1" fmla="*/ 1015155 h 1267709"/>
                <a:gd name="connsiteX2" fmla="*/ 1515649 w 2818356"/>
                <a:gd name="connsiteY2" fmla="*/ 547 h 1267709"/>
                <a:gd name="connsiteX3" fmla="*/ 2342367 w 2818356"/>
                <a:gd name="connsiteY3" fmla="*/ 1165467 h 1267709"/>
                <a:gd name="connsiteX4" fmla="*/ 2818356 w 2818356"/>
                <a:gd name="connsiteY4" fmla="*/ 1253149 h 1267709"/>
                <a:gd name="connsiteX0" fmla="*/ 0 w 2818356"/>
                <a:gd name="connsiteY0" fmla="*/ 1178205 h 1267921"/>
                <a:gd name="connsiteX1" fmla="*/ 776614 w 2818356"/>
                <a:gd name="connsiteY1" fmla="*/ 990315 h 1267921"/>
                <a:gd name="connsiteX2" fmla="*/ 1515649 w 2818356"/>
                <a:gd name="connsiteY2" fmla="*/ 759 h 1267921"/>
                <a:gd name="connsiteX3" fmla="*/ 2342367 w 2818356"/>
                <a:gd name="connsiteY3" fmla="*/ 1165679 h 1267921"/>
                <a:gd name="connsiteX4" fmla="*/ 2818356 w 2818356"/>
                <a:gd name="connsiteY4" fmla="*/ 1253361 h 1267921"/>
                <a:gd name="connsiteX0" fmla="*/ 0 w 2931090"/>
                <a:gd name="connsiteY0" fmla="*/ 1278429 h 1279772"/>
                <a:gd name="connsiteX1" fmla="*/ 889348 w 2931090"/>
                <a:gd name="connsiteY1" fmla="*/ 990331 h 1279772"/>
                <a:gd name="connsiteX2" fmla="*/ 1628383 w 2931090"/>
                <a:gd name="connsiteY2" fmla="*/ 775 h 1279772"/>
                <a:gd name="connsiteX3" fmla="*/ 2455101 w 2931090"/>
                <a:gd name="connsiteY3" fmla="*/ 1165695 h 1279772"/>
                <a:gd name="connsiteX4" fmla="*/ 2931090 w 2931090"/>
                <a:gd name="connsiteY4" fmla="*/ 1253377 h 1279772"/>
                <a:gd name="connsiteX0" fmla="*/ 0 w 3018772"/>
                <a:gd name="connsiteY0" fmla="*/ 1278429 h 1287112"/>
                <a:gd name="connsiteX1" fmla="*/ 889348 w 3018772"/>
                <a:gd name="connsiteY1" fmla="*/ 990331 h 1287112"/>
                <a:gd name="connsiteX2" fmla="*/ 1628383 w 3018772"/>
                <a:gd name="connsiteY2" fmla="*/ 775 h 1287112"/>
                <a:gd name="connsiteX3" fmla="*/ 2455101 w 3018772"/>
                <a:gd name="connsiteY3" fmla="*/ 1165695 h 1287112"/>
                <a:gd name="connsiteX4" fmla="*/ 3018772 w 3018772"/>
                <a:gd name="connsiteY4" fmla="*/ 1278429 h 1287112"/>
                <a:gd name="connsiteX0" fmla="*/ 0 w 3018772"/>
                <a:gd name="connsiteY0" fmla="*/ 1277802 h 1280211"/>
                <a:gd name="connsiteX1" fmla="*/ 889348 w 3018772"/>
                <a:gd name="connsiteY1" fmla="*/ 989704 h 1280211"/>
                <a:gd name="connsiteX2" fmla="*/ 1628383 w 3018772"/>
                <a:gd name="connsiteY2" fmla="*/ 148 h 1280211"/>
                <a:gd name="connsiteX3" fmla="*/ 2367419 w 3018772"/>
                <a:gd name="connsiteY3" fmla="*/ 1064860 h 1280211"/>
                <a:gd name="connsiteX4" fmla="*/ 3018772 w 3018772"/>
                <a:gd name="connsiteY4" fmla="*/ 1277802 h 1280211"/>
                <a:gd name="connsiteX0" fmla="*/ 0 w 3018772"/>
                <a:gd name="connsiteY0" fmla="*/ 1277802 h 1280211"/>
                <a:gd name="connsiteX1" fmla="*/ 889348 w 3018772"/>
                <a:gd name="connsiteY1" fmla="*/ 989704 h 1280211"/>
                <a:gd name="connsiteX2" fmla="*/ 1628383 w 3018772"/>
                <a:gd name="connsiteY2" fmla="*/ 148 h 1280211"/>
                <a:gd name="connsiteX3" fmla="*/ 2367419 w 3018772"/>
                <a:gd name="connsiteY3" fmla="*/ 1064860 h 1280211"/>
                <a:gd name="connsiteX4" fmla="*/ 3018772 w 3018772"/>
                <a:gd name="connsiteY4" fmla="*/ 1277802 h 1280211"/>
                <a:gd name="connsiteX0" fmla="*/ 0 w 3018772"/>
                <a:gd name="connsiteY0" fmla="*/ 1277802 h 1280211"/>
                <a:gd name="connsiteX1" fmla="*/ 889348 w 3018772"/>
                <a:gd name="connsiteY1" fmla="*/ 989704 h 1280211"/>
                <a:gd name="connsiteX2" fmla="*/ 1628383 w 3018772"/>
                <a:gd name="connsiteY2" fmla="*/ 148 h 1280211"/>
                <a:gd name="connsiteX3" fmla="*/ 2367419 w 3018772"/>
                <a:gd name="connsiteY3" fmla="*/ 1064860 h 1280211"/>
                <a:gd name="connsiteX4" fmla="*/ 3018772 w 3018772"/>
                <a:gd name="connsiteY4" fmla="*/ 1277802 h 1280211"/>
                <a:gd name="connsiteX0" fmla="*/ 0 w 3018772"/>
                <a:gd name="connsiteY0" fmla="*/ 1277802 h 1280211"/>
                <a:gd name="connsiteX1" fmla="*/ 889348 w 3018772"/>
                <a:gd name="connsiteY1" fmla="*/ 989704 h 1280211"/>
                <a:gd name="connsiteX2" fmla="*/ 1628383 w 3018772"/>
                <a:gd name="connsiteY2" fmla="*/ 148 h 1280211"/>
                <a:gd name="connsiteX3" fmla="*/ 2367419 w 3018772"/>
                <a:gd name="connsiteY3" fmla="*/ 1064860 h 1280211"/>
                <a:gd name="connsiteX4" fmla="*/ 3018772 w 3018772"/>
                <a:gd name="connsiteY4" fmla="*/ 1277802 h 1280211"/>
                <a:gd name="connsiteX0" fmla="*/ 0 w 3018772"/>
                <a:gd name="connsiteY0" fmla="*/ 1277659 h 1279264"/>
                <a:gd name="connsiteX1" fmla="*/ 889348 w 3018772"/>
                <a:gd name="connsiteY1" fmla="*/ 989561 h 1279264"/>
                <a:gd name="connsiteX2" fmla="*/ 1628383 w 3018772"/>
                <a:gd name="connsiteY2" fmla="*/ 5 h 1279264"/>
                <a:gd name="connsiteX3" fmla="*/ 2329841 w 3018772"/>
                <a:gd name="connsiteY3" fmla="*/ 1002087 h 1279264"/>
                <a:gd name="connsiteX4" fmla="*/ 3018772 w 3018772"/>
                <a:gd name="connsiteY4" fmla="*/ 1277659 h 1279264"/>
                <a:gd name="connsiteX0" fmla="*/ 0 w 3018772"/>
                <a:gd name="connsiteY0" fmla="*/ 1365340 h 1366945"/>
                <a:gd name="connsiteX1" fmla="*/ 889348 w 3018772"/>
                <a:gd name="connsiteY1" fmla="*/ 1077242 h 1366945"/>
                <a:gd name="connsiteX2" fmla="*/ 1503123 w 3018772"/>
                <a:gd name="connsiteY2" fmla="*/ 3 h 1366945"/>
                <a:gd name="connsiteX3" fmla="*/ 2329841 w 3018772"/>
                <a:gd name="connsiteY3" fmla="*/ 1089768 h 1366945"/>
                <a:gd name="connsiteX4" fmla="*/ 3018772 w 3018772"/>
                <a:gd name="connsiteY4" fmla="*/ 1365340 h 1366945"/>
                <a:gd name="connsiteX0" fmla="*/ 0 w 3018772"/>
                <a:gd name="connsiteY0" fmla="*/ 1367249 h 1368854"/>
                <a:gd name="connsiteX1" fmla="*/ 1039660 w 3018772"/>
                <a:gd name="connsiteY1" fmla="*/ 841156 h 1368854"/>
                <a:gd name="connsiteX2" fmla="*/ 1503123 w 3018772"/>
                <a:gd name="connsiteY2" fmla="*/ 1912 h 1368854"/>
                <a:gd name="connsiteX3" fmla="*/ 2329841 w 3018772"/>
                <a:gd name="connsiteY3" fmla="*/ 1091677 h 1368854"/>
                <a:gd name="connsiteX4" fmla="*/ 3018772 w 3018772"/>
                <a:gd name="connsiteY4" fmla="*/ 1367249 h 1368854"/>
                <a:gd name="connsiteX0" fmla="*/ 0 w 3018772"/>
                <a:gd name="connsiteY0" fmla="*/ 1367041 h 1368646"/>
                <a:gd name="connsiteX1" fmla="*/ 977030 w 3018772"/>
                <a:gd name="connsiteY1" fmla="*/ 853474 h 1368646"/>
                <a:gd name="connsiteX2" fmla="*/ 1503123 w 3018772"/>
                <a:gd name="connsiteY2" fmla="*/ 1704 h 1368646"/>
                <a:gd name="connsiteX3" fmla="*/ 2329841 w 3018772"/>
                <a:gd name="connsiteY3" fmla="*/ 1091469 h 1368646"/>
                <a:gd name="connsiteX4" fmla="*/ 3018772 w 3018772"/>
                <a:gd name="connsiteY4" fmla="*/ 1367041 h 1368646"/>
                <a:gd name="connsiteX0" fmla="*/ 0 w 3018772"/>
                <a:gd name="connsiteY0" fmla="*/ 1366761 h 1368366"/>
                <a:gd name="connsiteX1" fmla="*/ 977030 w 3018772"/>
                <a:gd name="connsiteY1" fmla="*/ 853194 h 1368366"/>
                <a:gd name="connsiteX2" fmla="*/ 1503123 w 3018772"/>
                <a:gd name="connsiteY2" fmla="*/ 1424 h 1368366"/>
                <a:gd name="connsiteX3" fmla="*/ 2329841 w 3018772"/>
                <a:gd name="connsiteY3" fmla="*/ 1091189 h 1368366"/>
                <a:gd name="connsiteX4" fmla="*/ 3018772 w 3018772"/>
                <a:gd name="connsiteY4" fmla="*/ 1366761 h 1368366"/>
                <a:gd name="connsiteX0" fmla="*/ 0 w 3018772"/>
                <a:gd name="connsiteY0" fmla="*/ 1367323 h 1368928"/>
                <a:gd name="connsiteX1" fmla="*/ 977030 w 3018772"/>
                <a:gd name="connsiteY1" fmla="*/ 853756 h 1368928"/>
                <a:gd name="connsiteX2" fmla="*/ 1503123 w 3018772"/>
                <a:gd name="connsiteY2" fmla="*/ 1986 h 1368928"/>
                <a:gd name="connsiteX3" fmla="*/ 2329841 w 3018772"/>
                <a:gd name="connsiteY3" fmla="*/ 1091751 h 1368928"/>
                <a:gd name="connsiteX4" fmla="*/ 3018772 w 3018772"/>
                <a:gd name="connsiteY4" fmla="*/ 1367323 h 1368928"/>
                <a:gd name="connsiteX0" fmla="*/ 0 w 3018772"/>
                <a:gd name="connsiteY0" fmla="*/ 1365344 h 1366067"/>
                <a:gd name="connsiteX1" fmla="*/ 977030 w 3018772"/>
                <a:gd name="connsiteY1" fmla="*/ 851777 h 1366067"/>
                <a:gd name="connsiteX2" fmla="*/ 1503123 w 3018772"/>
                <a:gd name="connsiteY2" fmla="*/ 7 h 1366067"/>
                <a:gd name="connsiteX3" fmla="*/ 2141950 w 3018772"/>
                <a:gd name="connsiteY3" fmla="*/ 864303 h 1366067"/>
                <a:gd name="connsiteX4" fmla="*/ 3018772 w 3018772"/>
                <a:gd name="connsiteY4" fmla="*/ 1365344 h 1366067"/>
                <a:gd name="connsiteX0" fmla="*/ 0 w 3018772"/>
                <a:gd name="connsiteY0" fmla="*/ 1365386 h 1366037"/>
                <a:gd name="connsiteX1" fmla="*/ 977030 w 3018772"/>
                <a:gd name="connsiteY1" fmla="*/ 851819 h 1366037"/>
                <a:gd name="connsiteX2" fmla="*/ 1503123 w 3018772"/>
                <a:gd name="connsiteY2" fmla="*/ 49 h 1366037"/>
                <a:gd name="connsiteX3" fmla="*/ 2129424 w 3018772"/>
                <a:gd name="connsiteY3" fmla="*/ 814241 h 1366037"/>
                <a:gd name="connsiteX4" fmla="*/ 3018772 w 3018772"/>
                <a:gd name="connsiteY4" fmla="*/ 1365386 h 1366037"/>
                <a:gd name="connsiteX0" fmla="*/ 0 w 3018772"/>
                <a:gd name="connsiteY0" fmla="*/ 1365396 h 1366047"/>
                <a:gd name="connsiteX1" fmla="*/ 977030 w 3018772"/>
                <a:gd name="connsiteY1" fmla="*/ 851829 h 1366047"/>
                <a:gd name="connsiteX2" fmla="*/ 1503123 w 3018772"/>
                <a:gd name="connsiteY2" fmla="*/ 59 h 1366047"/>
                <a:gd name="connsiteX3" fmla="*/ 2129424 w 3018772"/>
                <a:gd name="connsiteY3" fmla="*/ 814251 h 1366047"/>
                <a:gd name="connsiteX4" fmla="*/ 3018772 w 3018772"/>
                <a:gd name="connsiteY4" fmla="*/ 1365396 h 1366047"/>
                <a:gd name="connsiteX0" fmla="*/ 0 w 3018772"/>
                <a:gd name="connsiteY0" fmla="*/ 1365396 h 1366388"/>
                <a:gd name="connsiteX1" fmla="*/ 977030 w 3018772"/>
                <a:gd name="connsiteY1" fmla="*/ 851829 h 1366388"/>
                <a:gd name="connsiteX2" fmla="*/ 1503123 w 3018772"/>
                <a:gd name="connsiteY2" fmla="*/ 59 h 1366388"/>
                <a:gd name="connsiteX3" fmla="*/ 2129424 w 3018772"/>
                <a:gd name="connsiteY3" fmla="*/ 814251 h 1366388"/>
                <a:gd name="connsiteX4" fmla="*/ 3018772 w 3018772"/>
                <a:gd name="connsiteY4" fmla="*/ 1365396 h 1366388"/>
                <a:gd name="connsiteX0" fmla="*/ 0 w 3018772"/>
                <a:gd name="connsiteY0" fmla="*/ 1365396 h 1366047"/>
                <a:gd name="connsiteX1" fmla="*/ 977030 w 3018772"/>
                <a:gd name="connsiteY1" fmla="*/ 851829 h 1366047"/>
                <a:gd name="connsiteX2" fmla="*/ 1503123 w 3018772"/>
                <a:gd name="connsiteY2" fmla="*/ 59 h 1366047"/>
                <a:gd name="connsiteX3" fmla="*/ 2129424 w 3018772"/>
                <a:gd name="connsiteY3" fmla="*/ 814251 h 1366047"/>
                <a:gd name="connsiteX4" fmla="*/ 3018772 w 3018772"/>
                <a:gd name="connsiteY4" fmla="*/ 1365396 h 1366047"/>
                <a:gd name="connsiteX0" fmla="*/ 0 w 3018772"/>
                <a:gd name="connsiteY0" fmla="*/ 1365396 h 1369714"/>
                <a:gd name="connsiteX1" fmla="*/ 977030 w 3018772"/>
                <a:gd name="connsiteY1" fmla="*/ 851829 h 1369714"/>
                <a:gd name="connsiteX2" fmla="*/ 1503123 w 3018772"/>
                <a:gd name="connsiteY2" fmla="*/ 59 h 1369714"/>
                <a:gd name="connsiteX3" fmla="*/ 2129424 w 3018772"/>
                <a:gd name="connsiteY3" fmla="*/ 814251 h 1369714"/>
                <a:gd name="connsiteX4" fmla="*/ 3018772 w 3018772"/>
                <a:gd name="connsiteY4" fmla="*/ 1365396 h 1369714"/>
                <a:gd name="connsiteX0" fmla="*/ 0 w 3018772"/>
                <a:gd name="connsiteY0" fmla="*/ 1365552 h 1369870"/>
                <a:gd name="connsiteX1" fmla="*/ 977030 w 3018772"/>
                <a:gd name="connsiteY1" fmla="*/ 851985 h 1369870"/>
                <a:gd name="connsiteX2" fmla="*/ 1503123 w 3018772"/>
                <a:gd name="connsiteY2" fmla="*/ 215 h 1369870"/>
                <a:gd name="connsiteX3" fmla="*/ 2141950 w 3018772"/>
                <a:gd name="connsiteY3" fmla="*/ 927141 h 1369870"/>
                <a:gd name="connsiteX4" fmla="*/ 3018772 w 3018772"/>
                <a:gd name="connsiteY4" fmla="*/ 1365552 h 1369870"/>
                <a:gd name="connsiteX0" fmla="*/ 0 w 3018772"/>
                <a:gd name="connsiteY0" fmla="*/ 1365552 h 1369870"/>
                <a:gd name="connsiteX1" fmla="*/ 977030 w 3018772"/>
                <a:gd name="connsiteY1" fmla="*/ 851985 h 1369870"/>
                <a:gd name="connsiteX2" fmla="*/ 1503123 w 3018772"/>
                <a:gd name="connsiteY2" fmla="*/ 215 h 1369870"/>
                <a:gd name="connsiteX3" fmla="*/ 2141950 w 3018772"/>
                <a:gd name="connsiteY3" fmla="*/ 927141 h 1369870"/>
                <a:gd name="connsiteX4" fmla="*/ 3018772 w 3018772"/>
                <a:gd name="connsiteY4" fmla="*/ 1365552 h 1369870"/>
                <a:gd name="connsiteX0" fmla="*/ 0 w 3018772"/>
                <a:gd name="connsiteY0" fmla="*/ 1365552 h 1369870"/>
                <a:gd name="connsiteX1" fmla="*/ 977030 w 3018772"/>
                <a:gd name="connsiteY1" fmla="*/ 851985 h 1369870"/>
                <a:gd name="connsiteX2" fmla="*/ 1503123 w 3018772"/>
                <a:gd name="connsiteY2" fmla="*/ 215 h 1369870"/>
                <a:gd name="connsiteX3" fmla="*/ 2141950 w 3018772"/>
                <a:gd name="connsiteY3" fmla="*/ 927141 h 1369870"/>
                <a:gd name="connsiteX4" fmla="*/ 3018772 w 3018772"/>
                <a:gd name="connsiteY4" fmla="*/ 1365552 h 1369870"/>
                <a:gd name="connsiteX0" fmla="*/ 0 w 3018772"/>
                <a:gd name="connsiteY0" fmla="*/ 1367131 h 1371449"/>
                <a:gd name="connsiteX1" fmla="*/ 977030 w 3018772"/>
                <a:gd name="connsiteY1" fmla="*/ 853564 h 1371449"/>
                <a:gd name="connsiteX2" fmla="*/ 1503123 w 3018772"/>
                <a:gd name="connsiteY2" fmla="*/ 1794 h 1371449"/>
                <a:gd name="connsiteX3" fmla="*/ 2141950 w 3018772"/>
                <a:gd name="connsiteY3" fmla="*/ 928720 h 1371449"/>
                <a:gd name="connsiteX4" fmla="*/ 3018772 w 3018772"/>
                <a:gd name="connsiteY4" fmla="*/ 1367131 h 1371449"/>
                <a:gd name="connsiteX0" fmla="*/ 0 w 3018772"/>
                <a:gd name="connsiteY0" fmla="*/ 1365337 h 1369655"/>
                <a:gd name="connsiteX1" fmla="*/ 977030 w 3018772"/>
                <a:gd name="connsiteY1" fmla="*/ 851770 h 1369655"/>
                <a:gd name="connsiteX2" fmla="*/ 1503123 w 3018772"/>
                <a:gd name="connsiteY2" fmla="*/ 0 h 1369655"/>
                <a:gd name="connsiteX3" fmla="*/ 2141950 w 3018772"/>
                <a:gd name="connsiteY3" fmla="*/ 926926 h 1369655"/>
                <a:gd name="connsiteX4" fmla="*/ 3018772 w 3018772"/>
                <a:gd name="connsiteY4" fmla="*/ 1365337 h 1369655"/>
                <a:gd name="connsiteX0" fmla="*/ 0 w 3018772"/>
                <a:gd name="connsiteY0" fmla="*/ 1365337 h 1370894"/>
                <a:gd name="connsiteX1" fmla="*/ 977030 w 3018772"/>
                <a:gd name="connsiteY1" fmla="*/ 851770 h 1370894"/>
                <a:gd name="connsiteX2" fmla="*/ 1503123 w 3018772"/>
                <a:gd name="connsiteY2" fmla="*/ 0 h 1370894"/>
                <a:gd name="connsiteX3" fmla="*/ 2141950 w 3018772"/>
                <a:gd name="connsiteY3" fmla="*/ 926926 h 1370894"/>
                <a:gd name="connsiteX4" fmla="*/ 3018772 w 3018772"/>
                <a:gd name="connsiteY4" fmla="*/ 1365337 h 1370894"/>
                <a:gd name="connsiteX0" fmla="*/ 0 w 3018772"/>
                <a:gd name="connsiteY0" fmla="*/ 1365915 h 1370641"/>
                <a:gd name="connsiteX1" fmla="*/ 926926 w 3018772"/>
                <a:gd name="connsiteY1" fmla="*/ 814770 h 1370641"/>
                <a:gd name="connsiteX2" fmla="*/ 1503123 w 3018772"/>
                <a:gd name="connsiteY2" fmla="*/ 578 h 1370641"/>
                <a:gd name="connsiteX3" fmla="*/ 2141950 w 3018772"/>
                <a:gd name="connsiteY3" fmla="*/ 927504 h 1370641"/>
                <a:gd name="connsiteX4" fmla="*/ 3018772 w 3018772"/>
                <a:gd name="connsiteY4" fmla="*/ 1365915 h 1370641"/>
                <a:gd name="connsiteX0" fmla="*/ 0 w 3018772"/>
                <a:gd name="connsiteY0" fmla="*/ 1365337 h 1370063"/>
                <a:gd name="connsiteX1" fmla="*/ 926926 w 3018772"/>
                <a:gd name="connsiteY1" fmla="*/ 814192 h 1370063"/>
                <a:gd name="connsiteX2" fmla="*/ 1503123 w 3018772"/>
                <a:gd name="connsiteY2" fmla="*/ 0 h 1370063"/>
                <a:gd name="connsiteX3" fmla="*/ 2091846 w 3018772"/>
                <a:gd name="connsiteY3" fmla="*/ 814192 h 1370063"/>
                <a:gd name="connsiteX4" fmla="*/ 3018772 w 3018772"/>
                <a:gd name="connsiteY4" fmla="*/ 1365337 h 1370063"/>
                <a:gd name="connsiteX0" fmla="*/ 0 w 3018772"/>
                <a:gd name="connsiteY0" fmla="*/ 1365337 h 1370063"/>
                <a:gd name="connsiteX1" fmla="*/ 926926 w 3018772"/>
                <a:gd name="connsiteY1" fmla="*/ 814192 h 1370063"/>
                <a:gd name="connsiteX2" fmla="*/ 1503123 w 3018772"/>
                <a:gd name="connsiteY2" fmla="*/ 0 h 1370063"/>
                <a:gd name="connsiteX3" fmla="*/ 2091846 w 3018772"/>
                <a:gd name="connsiteY3" fmla="*/ 814192 h 1370063"/>
                <a:gd name="connsiteX4" fmla="*/ 3018772 w 3018772"/>
                <a:gd name="connsiteY4" fmla="*/ 1365337 h 1370063"/>
                <a:gd name="connsiteX0" fmla="*/ 0 w 3018772"/>
                <a:gd name="connsiteY0" fmla="*/ 1365398 h 1370124"/>
                <a:gd name="connsiteX1" fmla="*/ 926926 w 3018772"/>
                <a:gd name="connsiteY1" fmla="*/ 814253 h 1370124"/>
                <a:gd name="connsiteX2" fmla="*/ 1503123 w 3018772"/>
                <a:gd name="connsiteY2" fmla="*/ 61 h 1370124"/>
                <a:gd name="connsiteX3" fmla="*/ 2054268 w 3018772"/>
                <a:gd name="connsiteY3" fmla="*/ 776675 h 1370124"/>
                <a:gd name="connsiteX4" fmla="*/ 3018772 w 3018772"/>
                <a:gd name="connsiteY4" fmla="*/ 1365398 h 1370124"/>
                <a:gd name="connsiteX0" fmla="*/ 0 w 3018772"/>
                <a:gd name="connsiteY0" fmla="*/ 1365398 h 1371996"/>
                <a:gd name="connsiteX1" fmla="*/ 926926 w 3018772"/>
                <a:gd name="connsiteY1" fmla="*/ 814253 h 1371996"/>
                <a:gd name="connsiteX2" fmla="*/ 1503123 w 3018772"/>
                <a:gd name="connsiteY2" fmla="*/ 61 h 1371996"/>
                <a:gd name="connsiteX3" fmla="*/ 2054268 w 3018772"/>
                <a:gd name="connsiteY3" fmla="*/ 776675 h 1371996"/>
                <a:gd name="connsiteX4" fmla="*/ 3018772 w 3018772"/>
                <a:gd name="connsiteY4" fmla="*/ 1365398 h 1371996"/>
                <a:gd name="connsiteX0" fmla="*/ 0 w 3018772"/>
                <a:gd name="connsiteY0" fmla="*/ 1365788 h 1369864"/>
                <a:gd name="connsiteX1" fmla="*/ 939452 w 3018772"/>
                <a:gd name="connsiteY1" fmla="*/ 701909 h 1369864"/>
                <a:gd name="connsiteX2" fmla="*/ 1503123 w 3018772"/>
                <a:gd name="connsiteY2" fmla="*/ 451 h 1369864"/>
                <a:gd name="connsiteX3" fmla="*/ 2054268 w 3018772"/>
                <a:gd name="connsiteY3" fmla="*/ 777065 h 1369864"/>
                <a:gd name="connsiteX4" fmla="*/ 3018772 w 3018772"/>
                <a:gd name="connsiteY4" fmla="*/ 1365788 h 1369864"/>
                <a:gd name="connsiteX0" fmla="*/ 0 w 3018772"/>
                <a:gd name="connsiteY0" fmla="*/ 1365372 h 1369448"/>
                <a:gd name="connsiteX1" fmla="*/ 939452 w 3018772"/>
                <a:gd name="connsiteY1" fmla="*/ 701493 h 1369448"/>
                <a:gd name="connsiteX2" fmla="*/ 1503123 w 3018772"/>
                <a:gd name="connsiteY2" fmla="*/ 35 h 1369448"/>
                <a:gd name="connsiteX3" fmla="*/ 2079320 w 3018772"/>
                <a:gd name="connsiteY3" fmla="*/ 676441 h 1369448"/>
                <a:gd name="connsiteX4" fmla="*/ 3018772 w 3018772"/>
                <a:gd name="connsiteY4" fmla="*/ 1365372 h 1369448"/>
                <a:gd name="connsiteX0" fmla="*/ 0 w 3018772"/>
                <a:gd name="connsiteY0" fmla="*/ 1365544 h 1369620"/>
                <a:gd name="connsiteX1" fmla="*/ 939452 w 3018772"/>
                <a:gd name="connsiteY1" fmla="*/ 701665 h 1369620"/>
                <a:gd name="connsiteX2" fmla="*/ 1503123 w 3018772"/>
                <a:gd name="connsiteY2" fmla="*/ 207 h 1369620"/>
                <a:gd name="connsiteX3" fmla="*/ 2141950 w 3018772"/>
                <a:gd name="connsiteY3" fmla="*/ 751769 h 1369620"/>
                <a:gd name="connsiteX4" fmla="*/ 3018772 w 3018772"/>
                <a:gd name="connsiteY4" fmla="*/ 1365544 h 1369620"/>
                <a:gd name="connsiteX0" fmla="*/ 0 w 3018772"/>
                <a:gd name="connsiteY0" fmla="*/ 1365544 h 1369620"/>
                <a:gd name="connsiteX1" fmla="*/ 939452 w 3018772"/>
                <a:gd name="connsiteY1" fmla="*/ 701665 h 1369620"/>
                <a:gd name="connsiteX2" fmla="*/ 1503123 w 3018772"/>
                <a:gd name="connsiteY2" fmla="*/ 207 h 1369620"/>
                <a:gd name="connsiteX3" fmla="*/ 2141950 w 3018772"/>
                <a:gd name="connsiteY3" fmla="*/ 751769 h 1369620"/>
                <a:gd name="connsiteX4" fmla="*/ 3018772 w 3018772"/>
                <a:gd name="connsiteY4" fmla="*/ 1365544 h 1369620"/>
                <a:gd name="connsiteX0" fmla="*/ 0 w 3018772"/>
                <a:gd name="connsiteY0" fmla="*/ 1365544 h 1369620"/>
                <a:gd name="connsiteX1" fmla="*/ 939452 w 3018772"/>
                <a:gd name="connsiteY1" fmla="*/ 701665 h 1369620"/>
                <a:gd name="connsiteX2" fmla="*/ 1503123 w 3018772"/>
                <a:gd name="connsiteY2" fmla="*/ 207 h 1369620"/>
                <a:gd name="connsiteX3" fmla="*/ 2141950 w 3018772"/>
                <a:gd name="connsiteY3" fmla="*/ 751769 h 1369620"/>
                <a:gd name="connsiteX4" fmla="*/ 3018772 w 3018772"/>
                <a:gd name="connsiteY4" fmla="*/ 1365544 h 1369620"/>
                <a:gd name="connsiteX0" fmla="*/ 0 w 3018772"/>
                <a:gd name="connsiteY0" fmla="*/ 1365544 h 1369620"/>
                <a:gd name="connsiteX1" fmla="*/ 939452 w 3018772"/>
                <a:gd name="connsiteY1" fmla="*/ 701665 h 1369620"/>
                <a:gd name="connsiteX2" fmla="*/ 1503123 w 3018772"/>
                <a:gd name="connsiteY2" fmla="*/ 207 h 1369620"/>
                <a:gd name="connsiteX3" fmla="*/ 2141950 w 3018772"/>
                <a:gd name="connsiteY3" fmla="*/ 751769 h 1369620"/>
                <a:gd name="connsiteX4" fmla="*/ 3018772 w 3018772"/>
                <a:gd name="connsiteY4" fmla="*/ 1365544 h 1369620"/>
                <a:gd name="connsiteX0" fmla="*/ 0 w 3018772"/>
                <a:gd name="connsiteY0" fmla="*/ 1365526 h 1369280"/>
                <a:gd name="connsiteX1" fmla="*/ 939452 w 3018772"/>
                <a:gd name="connsiteY1" fmla="*/ 701647 h 1369280"/>
                <a:gd name="connsiteX2" fmla="*/ 1503123 w 3018772"/>
                <a:gd name="connsiteY2" fmla="*/ 189 h 1369280"/>
                <a:gd name="connsiteX3" fmla="*/ 2141950 w 3018772"/>
                <a:gd name="connsiteY3" fmla="*/ 751751 h 1369280"/>
                <a:gd name="connsiteX4" fmla="*/ 3018772 w 3018772"/>
                <a:gd name="connsiteY4" fmla="*/ 1365526 h 1369280"/>
                <a:gd name="connsiteX0" fmla="*/ 0 w 3018772"/>
                <a:gd name="connsiteY0" fmla="*/ 1365526 h 1369280"/>
                <a:gd name="connsiteX1" fmla="*/ 939452 w 3018772"/>
                <a:gd name="connsiteY1" fmla="*/ 701647 h 1369280"/>
                <a:gd name="connsiteX2" fmla="*/ 1503123 w 3018772"/>
                <a:gd name="connsiteY2" fmla="*/ 189 h 1369280"/>
                <a:gd name="connsiteX3" fmla="*/ 2141950 w 3018772"/>
                <a:gd name="connsiteY3" fmla="*/ 751751 h 1369280"/>
                <a:gd name="connsiteX4" fmla="*/ 3018772 w 3018772"/>
                <a:gd name="connsiteY4" fmla="*/ 1365526 h 1369280"/>
                <a:gd name="connsiteX0" fmla="*/ 0 w 3018772"/>
                <a:gd name="connsiteY0" fmla="*/ 1365526 h 1369280"/>
                <a:gd name="connsiteX1" fmla="*/ 939452 w 3018772"/>
                <a:gd name="connsiteY1" fmla="*/ 701647 h 1369280"/>
                <a:gd name="connsiteX2" fmla="*/ 1503123 w 3018772"/>
                <a:gd name="connsiteY2" fmla="*/ 189 h 1369280"/>
                <a:gd name="connsiteX3" fmla="*/ 2141950 w 3018772"/>
                <a:gd name="connsiteY3" fmla="*/ 751751 h 1369280"/>
                <a:gd name="connsiteX4" fmla="*/ 3018772 w 3018772"/>
                <a:gd name="connsiteY4" fmla="*/ 1365526 h 1369280"/>
                <a:gd name="connsiteX0" fmla="*/ 0 w 3018772"/>
                <a:gd name="connsiteY0" fmla="*/ 1365526 h 1369280"/>
                <a:gd name="connsiteX1" fmla="*/ 939452 w 3018772"/>
                <a:gd name="connsiteY1" fmla="*/ 701647 h 1369280"/>
                <a:gd name="connsiteX2" fmla="*/ 1503123 w 3018772"/>
                <a:gd name="connsiteY2" fmla="*/ 189 h 1369280"/>
                <a:gd name="connsiteX3" fmla="*/ 2141950 w 3018772"/>
                <a:gd name="connsiteY3" fmla="*/ 751751 h 1369280"/>
                <a:gd name="connsiteX4" fmla="*/ 3018772 w 3018772"/>
                <a:gd name="connsiteY4" fmla="*/ 1365526 h 136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772" h="1369280">
                  <a:moveTo>
                    <a:pt x="0" y="1365526"/>
                  </a:moveTo>
                  <a:cubicBezTo>
                    <a:pt x="507304" y="1404148"/>
                    <a:pt x="726508" y="1142146"/>
                    <a:pt x="939452" y="701647"/>
                  </a:cubicBezTo>
                  <a:cubicBezTo>
                    <a:pt x="1152396" y="261148"/>
                    <a:pt x="1302707" y="-8162"/>
                    <a:pt x="1503123" y="189"/>
                  </a:cubicBezTo>
                  <a:cubicBezTo>
                    <a:pt x="1703539" y="8540"/>
                    <a:pt x="1862203" y="179729"/>
                    <a:pt x="2141950" y="751751"/>
                  </a:cubicBezTo>
                  <a:cubicBezTo>
                    <a:pt x="2400821" y="1217302"/>
                    <a:pt x="2496854" y="1372833"/>
                    <a:pt x="3018772" y="1365526"/>
                  </a:cubicBezTo>
                </a:path>
              </a:pathLst>
            </a:custGeom>
            <a:gradFill>
              <a:gsLst>
                <a:gs pos="0">
                  <a:srgbClr val="00B0F0"/>
                </a:gs>
                <a:gs pos="100000">
                  <a:srgbClr val="F834FF"/>
                </a:gs>
              </a:gsLst>
              <a:lin ang="162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A3E62CE-8142-9246-B379-0967221DFFD7}"/>
                </a:ext>
              </a:extLst>
            </p:cNvPr>
            <p:cNvCxnSpPr>
              <a:cxnSpLocks/>
            </p:cNvCxnSpPr>
            <p:nvPr/>
          </p:nvCxnSpPr>
          <p:spPr>
            <a:xfrm>
              <a:off x="8383794" y="2679979"/>
              <a:ext cx="0" cy="2855361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85C9D7E-801C-4398-ED5F-D58A36B6251D}"/>
                </a:ext>
              </a:extLst>
            </p:cNvPr>
            <p:cNvCxnSpPr>
              <a:cxnSpLocks/>
            </p:cNvCxnSpPr>
            <p:nvPr/>
          </p:nvCxnSpPr>
          <p:spPr>
            <a:xfrm>
              <a:off x="9004498" y="2679979"/>
              <a:ext cx="0" cy="2855361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079787-771C-FD2F-1EA4-A130742284F8}"/>
                </a:ext>
              </a:extLst>
            </p:cNvPr>
            <p:cNvSpPr txBox="1"/>
            <p:nvPr/>
          </p:nvSpPr>
          <p:spPr>
            <a:xfrm>
              <a:off x="8036488" y="178409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Excitation</a:t>
              </a:r>
            </a:p>
            <a:p>
              <a:r>
                <a:rPr lang="en-NL" dirty="0"/>
                <a:t>1S - 2S He</a:t>
              </a:r>
              <a:r>
                <a:rPr lang="en-NL" baseline="30000" dirty="0"/>
                <a:t>+</a:t>
              </a:r>
              <a:endParaRPr lang="en-NL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BE7F514-53F6-FE6C-C144-439AF03912AA}"/>
                </a:ext>
              </a:extLst>
            </p:cNvPr>
            <p:cNvSpPr txBox="1"/>
            <p:nvPr/>
          </p:nvSpPr>
          <p:spPr>
            <a:xfrm>
              <a:off x="7053817" y="2494933"/>
              <a:ext cx="11084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Ionization</a:t>
              </a:r>
            </a:p>
            <a:p>
              <a:r>
                <a:rPr lang="en-NL" dirty="0"/>
                <a:t>He to He</a:t>
              </a:r>
              <a:r>
                <a:rPr lang="en-NL" baseline="30000" dirty="0"/>
                <a:t>+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FD722C-822D-B6C6-1A30-A3795FBE37B0}"/>
                </a:ext>
              </a:extLst>
            </p:cNvPr>
            <p:cNvSpPr txBox="1"/>
            <p:nvPr/>
          </p:nvSpPr>
          <p:spPr>
            <a:xfrm>
              <a:off x="9085636" y="2503341"/>
              <a:ext cx="15529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Ionization</a:t>
              </a:r>
            </a:p>
            <a:p>
              <a:r>
                <a:rPr lang="en-NL" dirty="0"/>
                <a:t>2S He</a:t>
              </a:r>
              <a:r>
                <a:rPr lang="en-NL" baseline="30000" dirty="0"/>
                <a:t>+</a:t>
              </a:r>
              <a:r>
                <a:rPr lang="en-NL" dirty="0"/>
                <a:t> to He</a:t>
              </a:r>
              <a:r>
                <a:rPr lang="en-NL" baseline="30000" dirty="0"/>
                <a:t>2+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08083D-6356-B4E6-96DF-525F399BA366}"/>
                </a:ext>
              </a:extLst>
            </p:cNvPr>
            <p:cNvSpPr txBox="1"/>
            <p:nvPr/>
          </p:nvSpPr>
          <p:spPr>
            <a:xfrm>
              <a:off x="8352101" y="4953103"/>
              <a:ext cx="707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L" dirty="0">
                  <a:solidFill>
                    <a:schemeClr val="bg1"/>
                  </a:solidFill>
                </a:rPr>
                <a:t>HHG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F947B1-9335-B90C-B4B4-63F57C7433A0}"/>
                </a:ext>
              </a:extLst>
            </p:cNvPr>
            <p:cNvSpPr txBox="1"/>
            <p:nvPr/>
          </p:nvSpPr>
          <p:spPr>
            <a:xfrm>
              <a:off x="8036488" y="3653862"/>
              <a:ext cx="14205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L" dirty="0">
                  <a:solidFill>
                    <a:schemeClr val="bg1"/>
                  </a:solidFill>
                </a:rPr>
                <a:t>NIR (790 nm)</a:t>
              </a:r>
            </a:p>
            <a:p>
              <a:pPr algn="ctr"/>
              <a:r>
                <a:rPr lang="en-NL" dirty="0">
                  <a:solidFill>
                    <a:schemeClr val="bg1"/>
                  </a:solidFill>
                </a:rPr>
                <a:t>150 fs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C3E28C5-160E-BD98-5F06-E22440A07258}"/>
                </a:ext>
              </a:extLst>
            </p:cNvPr>
            <p:cNvCxnSpPr/>
            <p:nvPr/>
          </p:nvCxnSpPr>
          <p:spPr>
            <a:xfrm>
              <a:off x="5947216" y="5542765"/>
              <a:ext cx="5924059" cy="0"/>
            </a:xfrm>
            <a:prstGeom prst="straightConnector1">
              <a:avLst/>
            </a:prstGeom>
            <a:ln w="28575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BA44E04-0B33-263D-BD1F-6B14917111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9308" y="2691437"/>
              <a:ext cx="0" cy="2855361"/>
            </a:xfrm>
            <a:prstGeom prst="straightConnector1">
              <a:avLst/>
            </a:prstGeom>
            <a:ln w="28575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720E24-2799-06E4-03EC-8253CBBED73A}"/>
                </a:ext>
              </a:extLst>
            </p:cNvPr>
            <p:cNvSpPr txBox="1"/>
            <p:nvPr/>
          </p:nvSpPr>
          <p:spPr>
            <a:xfrm>
              <a:off x="11153604" y="5535340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time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F85D0A-2DB7-7B56-C568-45E83078C79E}"/>
                </a:ext>
              </a:extLst>
            </p:cNvPr>
            <p:cNvSpPr txBox="1"/>
            <p:nvPr/>
          </p:nvSpPr>
          <p:spPr>
            <a:xfrm rot="16200000">
              <a:off x="5241580" y="3633580"/>
              <a:ext cx="992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intensity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F1CC636-1873-A1BE-2889-7A17163C3F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6818" y="4269141"/>
              <a:ext cx="2088000" cy="18766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07E80AB-15DB-AE84-DC85-B619C2B5D7BF}"/>
              </a:ext>
            </a:extLst>
          </p:cNvPr>
          <p:cNvSpPr txBox="1"/>
          <p:nvPr/>
        </p:nvSpPr>
        <p:spPr>
          <a:xfrm>
            <a:off x="529128" y="929936"/>
            <a:ext cx="97498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NL" sz="2400" dirty="0"/>
              <a:t>Enables to test all aspects of generation, excitation, and detection  of He</a:t>
            </a:r>
            <a:r>
              <a:rPr lang="en-NL" sz="2400" baseline="30000" dirty="0"/>
              <a:t>+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NL" sz="2400" dirty="0"/>
              <a:t>Excitation probability only 4x lower than 2-pulse RCS &amp; trapping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NL" sz="2400" dirty="0"/>
              <a:t>Total experiment done in 150 fs...</a:t>
            </a:r>
          </a:p>
        </p:txBody>
      </p:sp>
    </p:spTree>
    <p:extLst>
      <p:ext uri="{BB962C8B-B14F-4D97-AF65-F5344CB8AC3E}">
        <p14:creationId xmlns:p14="http://schemas.microsoft.com/office/powerpoint/2010/main" val="3474009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0" y="-3386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baseline="30000" dirty="0">
                <a:solidFill>
                  <a:schemeClr val="bg1"/>
                </a:solidFill>
              </a:rPr>
              <a:t>3</a:t>
            </a:r>
            <a:r>
              <a:rPr lang="en-US" sz="3600" dirty="0">
                <a:solidFill>
                  <a:schemeClr val="bg1"/>
                </a:solidFill>
              </a:rPr>
              <a:t>He</a:t>
            </a:r>
            <a:r>
              <a:rPr lang="en-US" sz="3600" baseline="30000" dirty="0">
                <a:solidFill>
                  <a:schemeClr val="bg1"/>
                </a:solidFill>
              </a:rPr>
              <a:t>+ </a:t>
            </a:r>
            <a:r>
              <a:rPr lang="en-US" sz="3600" dirty="0">
                <a:solidFill>
                  <a:schemeClr val="bg1"/>
                </a:solidFill>
              </a:rPr>
              <a:t>1S-2S excitation setup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36</a:t>
            </a:fld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7ACC8BA-F661-6B79-06EA-FCBD56D8D744}"/>
              </a:ext>
            </a:extLst>
          </p:cNvPr>
          <p:cNvCxnSpPr>
            <a:cxnSpLocks/>
          </p:cNvCxnSpPr>
          <p:nvPr/>
        </p:nvCxnSpPr>
        <p:spPr>
          <a:xfrm>
            <a:off x="3747431" y="4727198"/>
            <a:ext cx="9288" cy="683823"/>
          </a:xfrm>
          <a:prstGeom prst="straightConnector1">
            <a:avLst/>
          </a:prstGeom>
          <a:ln w="41275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AD404A7-632E-88EC-7829-DFAF365C2B87}"/>
              </a:ext>
            </a:extLst>
          </p:cNvPr>
          <p:cNvSpPr txBox="1"/>
          <p:nvPr/>
        </p:nvSpPr>
        <p:spPr>
          <a:xfrm>
            <a:off x="10088448" y="951486"/>
            <a:ext cx="1913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baseline="30000" dirty="0"/>
              <a:t>3</a:t>
            </a:r>
            <a:r>
              <a:rPr lang="en-NL" b="1" dirty="0"/>
              <a:t>He to avoid H</a:t>
            </a:r>
            <a:r>
              <a:rPr lang="en-NL" b="1" baseline="-25000" dirty="0"/>
              <a:t>2</a:t>
            </a:r>
            <a:r>
              <a:rPr lang="en-NL" b="1" baseline="30000" dirty="0"/>
              <a:t>+</a:t>
            </a:r>
            <a:r>
              <a:rPr lang="en-NL" b="1" dirty="0"/>
              <a:t> </a:t>
            </a:r>
            <a:br>
              <a:rPr lang="en-NL" b="1" dirty="0"/>
            </a:br>
            <a:r>
              <a:rPr lang="en-NL" b="1" dirty="0"/>
              <a:t>background signal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69AE14-C097-53FF-1DBD-670D05CAC0C2}"/>
              </a:ext>
            </a:extLst>
          </p:cNvPr>
          <p:cNvSpPr/>
          <p:nvPr/>
        </p:nvSpPr>
        <p:spPr>
          <a:xfrm>
            <a:off x="571715" y="5682607"/>
            <a:ext cx="590550" cy="3032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sp>
        <p:nvSpPr>
          <p:cNvPr id="33" name="Isosceles Triangle 7">
            <a:extLst>
              <a:ext uri="{FF2B5EF4-FFF2-40B4-BE49-F238E27FC236}">
                <a16:creationId xmlns:a16="http://schemas.microsoft.com/office/drawing/2014/main" id="{55C46E4F-3BDE-DD3A-0DF7-E037EC7F78BE}"/>
              </a:ext>
            </a:extLst>
          </p:cNvPr>
          <p:cNvSpPr/>
          <p:nvPr/>
        </p:nvSpPr>
        <p:spPr bwMode="auto">
          <a:xfrm rot="5400000">
            <a:off x="1526799" y="5397802"/>
            <a:ext cx="303213" cy="8731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sp>
        <p:nvSpPr>
          <p:cNvPr id="34" name="Isosceles Triangle 8">
            <a:extLst>
              <a:ext uri="{FF2B5EF4-FFF2-40B4-BE49-F238E27FC236}">
                <a16:creationId xmlns:a16="http://schemas.microsoft.com/office/drawing/2014/main" id="{D73C345B-B371-0042-6E8C-880BD07163A2}"/>
              </a:ext>
            </a:extLst>
          </p:cNvPr>
          <p:cNvSpPr/>
          <p:nvPr/>
        </p:nvSpPr>
        <p:spPr bwMode="auto">
          <a:xfrm rot="16200000" flipH="1">
            <a:off x="2694662" y="5018265"/>
            <a:ext cx="481012" cy="16245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CC1DFED-6054-C7BD-5139-110EB6EC6CB7}"/>
              </a:ext>
            </a:extLst>
          </p:cNvPr>
          <p:cNvSpPr/>
          <p:nvPr/>
        </p:nvSpPr>
        <p:spPr>
          <a:xfrm>
            <a:off x="1144802" y="5401620"/>
            <a:ext cx="98425" cy="88265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sp>
        <p:nvSpPr>
          <p:cNvPr id="36" name="Isosceles Triangle 10">
            <a:extLst>
              <a:ext uri="{FF2B5EF4-FFF2-40B4-BE49-F238E27FC236}">
                <a16:creationId xmlns:a16="http://schemas.microsoft.com/office/drawing/2014/main" id="{02A423AF-4CE9-0C57-6D98-F8B2BF13AB70}"/>
              </a:ext>
            </a:extLst>
          </p:cNvPr>
          <p:cNvSpPr/>
          <p:nvPr/>
        </p:nvSpPr>
        <p:spPr>
          <a:xfrm>
            <a:off x="1966308" y="5649895"/>
            <a:ext cx="314375" cy="481012"/>
          </a:xfrm>
          <a:prstGeom prst="triangle">
            <a:avLst/>
          </a:prstGeom>
          <a:gradFill>
            <a:gsLst>
              <a:gs pos="0">
                <a:srgbClr val="056BFF"/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F92DAA5-F5CE-CB0B-3107-404E15740C9A}"/>
              </a:ext>
            </a:extLst>
          </p:cNvPr>
          <p:cNvSpPr/>
          <p:nvPr/>
        </p:nvSpPr>
        <p:spPr>
          <a:xfrm>
            <a:off x="2002446" y="5410502"/>
            <a:ext cx="250678" cy="2476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1EBB76B3-19EC-5CCB-9866-DD74141D1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9190" y="5628632"/>
            <a:ext cx="41452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XUV, + NIR power adjustment with iris</a:t>
            </a:r>
          </a:p>
        </p:txBody>
      </p:sp>
      <p:sp>
        <p:nvSpPr>
          <p:cNvPr id="40" name="Isosceles Triangle 8">
            <a:extLst>
              <a:ext uri="{FF2B5EF4-FFF2-40B4-BE49-F238E27FC236}">
                <a16:creationId xmlns:a16="http://schemas.microsoft.com/office/drawing/2014/main" id="{AC60A3D6-79D6-46FC-2C4A-88031D1CF888}"/>
              </a:ext>
            </a:extLst>
          </p:cNvPr>
          <p:cNvSpPr/>
          <p:nvPr/>
        </p:nvSpPr>
        <p:spPr bwMode="auto">
          <a:xfrm rot="16200000" flipH="1">
            <a:off x="2997108" y="4831460"/>
            <a:ext cx="357188" cy="199406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E646CC0-1432-9223-7088-5F1C59113766}"/>
              </a:ext>
            </a:extLst>
          </p:cNvPr>
          <p:cNvCxnSpPr/>
          <p:nvPr/>
        </p:nvCxnSpPr>
        <p:spPr>
          <a:xfrm flipV="1">
            <a:off x="3784644" y="5455595"/>
            <a:ext cx="0" cy="22701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B614AE1-E4F0-B261-5245-772CE049FDCA}"/>
              </a:ext>
            </a:extLst>
          </p:cNvPr>
          <p:cNvCxnSpPr/>
          <p:nvPr/>
        </p:nvCxnSpPr>
        <p:spPr>
          <a:xfrm flipV="1">
            <a:off x="3784644" y="5967983"/>
            <a:ext cx="0" cy="22701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Isosceles Triangle 12">
            <a:extLst>
              <a:ext uri="{FF2B5EF4-FFF2-40B4-BE49-F238E27FC236}">
                <a16:creationId xmlns:a16="http://schemas.microsoft.com/office/drawing/2014/main" id="{4A83D570-6505-8254-F595-B234D9219E7B}"/>
              </a:ext>
            </a:extLst>
          </p:cNvPr>
          <p:cNvSpPr/>
          <p:nvPr/>
        </p:nvSpPr>
        <p:spPr>
          <a:xfrm rot="16200000" flipH="1">
            <a:off x="3180771" y="4743601"/>
            <a:ext cx="192087" cy="2168525"/>
          </a:xfrm>
          <a:prstGeom prst="triangle">
            <a:avLst/>
          </a:prstGeom>
          <a:solidFill>
            <a:srgbClr val="F834FF"/>
          </a:solidFill>
          <a:ln>
            <a:solidFill>
              <a:srgbClr val="F834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mic Sans MS"/>
              <a:ea typeface="ＭＳ Ｐゴシック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929C8A-86F7-3252-DB74-18A4DD812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01" y="1073834"/>
            <a:ext cx="10694861" cy="370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28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0" y="-3386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High-harmonic generation spectrum</a:t>
            </a:r>
            <a:endParaRPr lang="en-US" sz="3600" baseline="30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37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E4A6CB-3E81-DFE8-0373-5CB2237EC19F}"/>
              </a:ext>
            </a:extLst>
          </p:cNvPr>
          <p:cNvSpPr txBox="1"/>
          <p:nvPr/>
        </p:nvSpPr>
        <p:spPr>
          <a:xfrm>
            <a:off x="7189497" y="2492334"/>
            <a:ext cx="4862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NL" sz="2400" dirty="0"/>
              <a:t> NIR pulse 1 mJ, 150 fs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NL" sz="2400" dirty="0"/>
              <a:t> f=30 cm focusing to 33 </a:t>
            </a:r>
            <a:r>
              <a:rPr lang="en-NL" sz="2400" dirty="0">
                <a:latin typeface="Symbol" pitchFamily="2" charset="2"/>
              </a:rPr>
              <a:t>m</a:t>
            </a:r>
            <a:r>
              <a:rPr lang="en-NL" sz="2400" dirty="0"/>
              <a:t>m FWHM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29C75F-C975-8E73-221A-2A3491A94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8" y="1298901"/>
            <a:ext cx="6751272" cy="446959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D82E03-60EF-4478-7C7A-DB870CEF183F}"/>
              </a:ext>
            </a:extLst>
          </p:cNvPr>
          <p:cNvCxnSpPr>
            <a:cxnSpLocks/>
          </p:cNvCxnSpPr>
          <p:nvPr/>
        </p:nvCxnSpPr>
        <p:spPr>
          <a:xfrm flipV="1">
            <a:off x="2214562" y="5272096"/>
            <a:ext cx="0" cy="600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AF33D90-057F-BAD5-2BB4-A053FD4D74F5}"/>
              </a:ext>
            </a:extLst>
          </p:cNvPr>
          <p:cNvSpPr txBox="1"/>
          <p:nvPr/>
        </p:nvSpPr>
        <p:spPr>
          <a:xfrm>
            <a:off x="1900238" y="5916299"/>
            <a:ext cx="2602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32 nm right at HHG cutoff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38D843-D66D-D532-9B55-AFFCE0FB2F96}"/>
              </a:ext>
            </a:extLst>
          </p:cNvPr>
          <p:cNvSpPr txBox="1"/>
          <p:nvPr/>
        </p:nvSpPr>
        <p:spPr>
          <a:xfrm>
            <a:off x="6941077" y="1398119"/>
            <a:ext cx="1897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resolution limited </a:t>
            </a:r>
            <a:br>
              <a:rPr lang="en-NL" dirty="0"/>
            </a:br>
            <a:r>
              <a:rPr lang="en-NL" dirty="0"/>
              <a:t>by spectrometer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6CF3AC-69D5-1AB5-6F26-45DE34380478}"/>
              </a:ext>
            </a:extLst>
          </p:cNvPr>
          <p:cNvSpPr txBox="1"/>
          <p:nvPr/>
        </p:nvSpPr>
        <p:spPr>
          <a:xfrm>
            <a:off x="3330912" y="1070876"/>
            <a:ext cx="1574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HHG in</a:t>
            </a:r>
            <a:r>
              <a:rPr lang="en-NL" sz="2000" dirty="0"/>
              <a:t> argon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045627-1BF6-68B4-7356-E4AB6417EBE2}"/>
              </a:ext>
            </a:extLst>
          </p:cNvPr>
          <p:cNvSpPr/>
          <p:nvPr/>
        </p:nvSpPr>
        <p:spPr>
          <a:xfrm>
            <a:off x="8119511" y="5272096"/>
            <a:ext cx="695877" cy="4963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0B3F0D-C69F-F761-5B6D-D98782CB1E9D}"/>
              </a:ext>
            </a:extLst>
          </p:cNvPr>
          <p:cNvGrpSpPr/>
          <p:nvPr/>
        </p:nvGrpSpPr>
        <p:grpSpPr>
          <a:xfrm>
            <a:off x="8119511" y="3630852"/>
            <a:ext cx="2283193" cy="2152528"/>
            <a:chOff x="8119511" y="3630852"/>
            <a:chExt cx="2283193" cy="215252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F8955D4-18FA-83DA-86B3-4B222FCA2D81}"/>
                </a:ext>
              </a:extLst>
            </p:cNvPr>
            <p:cNvGrpSpPr/>
            <p:nvPr/>
          </p:nvGrpSpPr>
          <p:grpSpPr>
            <a:xfrm>
              <a:off x="8119511" y="3630852"/>
              <a:ext cx="2283193" cy="2152528"/>
              <a:chOff x="8119511" y="3630852"/>
              <a:chExt cx="2283193" cy="215252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0A3F456-0766-3AC4-C9F0-43AA180DC62E}"/>
                  </a:ext>
                </a:extLst>
              </p:cNvPr>
              <p:cNvGrpSpPr/>
              <p:nvPr/>
            </p:nvGrpSpPr>
            <p:grpSpPr>
              <a:xfrm>
                <a:off x="8119511" y="3630852"/>
                <a:ext cx="2283193" cy="2152528"/>
                <a:chOff x="7619448" y="2997643"/>
                <a:chExt cx="2283193" cy="2152528"/>
              </a:xfrm>
            </p:grpSpPr>
            <p:pic>
              <p:nvPicPr>
                <p:cNvPr id="20" name="Afbeelding 9">
                  <a:extLst>
                    <a:ext uri="{FF2B5EF4-FFF2-40B4-BE49-F238E27FC236}">
                      <a16:creationId xmlns:a16="http://schemas.microsoft.com/office/drawing/2014/main" id="{B5C08E72-08DA-AB1C-7172-DDCD24955F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619448" y="2997643"/>
                  <a:ext cx="2283193" cy="2152528"/>
                </a:xfrm>
                <a:prstGeom prst="rect">
                  <a:avLst/>
                </a:prstGeom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9914664-0AF2-95F5-118C-AF41F9EF084D}"/>
                    </a:ext>
                  </a:extLst>
                </p:cNvPr>
                <p:cNvSpPr txBox="1"/>
                <p:nvPr/>
              </p:nvSpPr>
              <p:spPr>
                <a:xfrm>
                  <a:off x="7977434" y="2997643"/>
                  <a:ext cx="163756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NL" sz="2000" dirty="0">
                      <a:solidFill>
                        <a:schemeClr val="bg1"/>
                      </a:solidFill>
                    </a:rPr>
                    <a:t>XUV beam</a:t>
                  </a:r>
                </a:p>
                <a:p>
                  <a:pPr algn="ctr"/>
                  <a:r>
                    <a:rPr lang="en-GB" sz="2000" dirty="0">
                      <a:solidFill>
                        <a:schemeClr val="bg1"/>
                      </a:solidFill>
                    </a:rPr>
                    <a:t>after int. zone</a:t>
                  </a:r>
                  <a:endParaRPr lang="en-NL" sz="20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CBBC5E3-55DC-2A15-7A30-665CFB054D3E}"/>
                  </a:ext>
                </a:extLst>
              </p:cNvPr>
              <p:cNvSpPr/>
              <p:nvPr/>
            </p:nvSpPr>
            <p:spPr>
              <a:xfrm>
                <a:off x="8126740" y="5477256"/>
                <a:ext cx="711908" cy="3037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D4EB73D-FD69-FF26-47CE-7CFCF50A4A67}"/>
                  </a:ext>
                </a:extLst>
              </p:cNvPr>
              <p:cNvSpPr/>
              <p:nvPr/>
            </p:nvSpPr>
            <p:spPr>
              <a:xfrm>
                <a:off x="8838648" y="5529263"/>
                <a:ext cx="1564056" cy="25411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35F8E4C-058B-0C13-EB4A-64C1F1F4CAB7}"/>
                </a:ext>
              </a:extLst>
            </p:cNvPr>
            <p:cNvSpPr/>
            <p:nvPr/>
          </p:nvSpPr>
          <p:spPr>
            <a:xfrm>
              <a:off x="8533152" y="5333980"/>
              <a:ext cx="148149" cy="3037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4155610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0" y="-3386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He</a:t>
            </a:r>
            <a:r>
              <a:rPr lang="en-US" sz="3600" baseline="30000" dirty="0">
                <a:solidFill>
                  <a:schemeClr val="bg1"/>
                </a:solidFill>
              </a:rPr>
              <a:t>+</a:t>
            </a:r>
            <a:r>
              <a:rPr lang="en-US" sz="3600" dirty="0">
                <a:solidFill>
                  <a:schemeClr val="bg1"/>
                </a:solidFill>
              </a:rPr>
              <a:t> generation by ionization He with 17</a:t>
            </a:r>
            <a:r>
              <a:rPr lang="en-US" sz="3600" baseline="30000" dirty="0">
                <a:solidFill>
                  <a:schemeClr val="bg1"/>
                </a:solidFill>
              </a:rPr>
              <a:t>th</a:t>
            </a:r>
            <a:r>
              <a:rPr lang="en-US" sz="3600" dirty="0">
                <a:solidFill>
                  <a:schemeClr val="bg1"/>
                </a:solidFill>
              </a:rPr>
              <a:t> harm.</a:t>
            </a:r>
            <a:endParaRPr lang="en-US" sz="3600" baseline="30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F99E7-4D2B-56EC-9C10-4CAB0E96E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47" y="1081345"/>
            <a:ext cx="6764413" cy="54115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1BD9E1-D3B0-825D-3122-B3DFE0ADBC39}"/>
              </a:ext>
            </a:extLst>
          </p:cNvPr>
          <p:cNvSpPr txBox="1"/>
          <p:nvPr/>
        </p:nvSpPr>
        <p:spPr>
          <a:xfrm>
            <a:off x="7468138" y="5086145"/>
            <a:ext cx="40854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NL" sz="2000" dirty="0"/>
              <a:t> up to 150 He</a:t>
            </a:r>
            <a:r>
              <a:rPr lang="en-NL" sz="2000" baseline="30000" dirty="0"/>
              <a:t>+</a:t>
            </a:r>
            <a:r>
              <a:rPr lang="en-NL" sz="2000" dirty="0"/>
              <a:t> ions per laser pulse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NL" sz="2000" dirty="0"/>
              <a:t> great news for ion trap loading;</a:t>
            </a:r>
            <a:br>
              <a:rPr lang="en-NL" sz="2000" dirty="0"/>
            </a:br>
            <a:r>
              <a:rPr lang="en-NL" sz="2000" dirty="0"/>
              <a:t> low intensity He beam possible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30DFEB-6DC4-AD3B-4FF2-6784896BC4DC}"/>
              </a:ext>
            </a:extLst>
          </p:cNvPr>
          <p:cNvGrpSpPr/>
          <p:nvPr/>
        </p:nvGrpSpPr>
        <p:grpSpPr>
          <a:xfrm>
            <a:off x="8432697" y="1462600"/>
            <a:ext cx="3074432" cy="3167597"/>
            <a:chOff x="8165997" y="3164400"/>
            <a:chExt cx="3074432" cy="31675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E6EFB2-A006-709E-ADBC-8DFAB74626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8503"/>
            <a:stretch/>
          </p:blipFill>
          <p:spPr>
            <a:xfrm>
              <a:off x="8165997" y="3164400"/>
              <a:ext cx="3074432" cy="3122993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E0A8832-1347-B21A-28FC-1CCCEBCB071E}"/>
                </a:ext>
              </a:extLst>
            </p:cNvPr>
            <p:cNvSpPr/>
            <p:nvPr/>
          </p:nvSpPr>
          <p:spPr>
            <a:xfrm>
              <a:off x="8916626" y="5218770"/>
              <a:ext cx="1119472" cy="1113227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798942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0" y="-3386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First 1S-2S excitation of He</a:t>
            </a:r>
            <a:r>
              <a:rPr lang="en-US" sz="3600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39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E4A6CB-3E81-DFE8-0373-5CB2237EC19F}"/>
              </a:ext>
            </a:extLst>
          </p:cNvPr>
          <p:cNvSpPr txBox="1"/>
          <p:nvPr/>
        </p:nvSpPr>
        <p:spPr>
          <a:xfrm>
            <a:off x="608901" y="5436535"/>
            <a:ext cx="11079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NL" sz="2400" dirty="0"/>
              <a:t> Massive ac-Stark shift from NIR intensity (max. 50 THz on the 1S </a:t>
            </a:r>
            <a:r>
              <a:rPr lang="en-NL" sz="2400" dirty="0">
                <a:latin typeface="Symbol" pitchFamily="2" charset="2"/>
              </a:rPr>
              <a:t>-</a:t>
            </a:r>
            <a:r>
              <a:rPr lang="en-NL" sz="2400" dirty="0"/>
              <a:t> 2S)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NL" sz="2400" dirty="0"/>
              <a:t> Excitation probability ~ 10</a:t>
            </a:r>
            <a:r>
              <a:rPr lang="en-NL" sz="2400" baseline="30000" dirty="0">
                <a:latin typeface="Symbol" pitchFamily="2" charset="2"/>
              </a:rPr>
              <a:t>-</a:t>
            </a:r>
            <a:r>
              <a:rPr lang="en-NL" sz="2400" baseline="30000" dirty="0"/>
              <a:t>4</a:t>
            </a:r>
            <a:r>
              <a:rPr lang="en-NL" sz="2400" dirty="0"/>
              <a:t> per pulse of NIR+XUV → 10</a:t>
            </a:r>
            <a:r>
              <a:rPr lang="en-NL" sz="2400" baseline="30000" dirty="0">
                <a:latin typeface="Symbol" pitchFamily="2" charset="2"/>
              </a:rPr>
              <a:t>-</a:t>
            </a:r>
            <a:r>
              <a:rPr lang="en-NL" sz="2400" baseline="30000" dirty="0"/>
              <a:t>3</a:t>
            </a:r>
            <a:r>
              <a:rPr lang="en-NL" sz="2400" dirty="0"/>
              <a:t> expected for RCS (2 pulses)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NL" sz="2400" dirty="0"/>
              <a:t> Saturation effects visible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1976B-CA37-8DE6-9119-A3A9247C4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265"/>
          <a:stretch/>
        </p:blipFill>
        <p:spPr>
          <a:xfrm>
            <a:off x="8426185" y="1463442"/>
            <a:ext cx="3083422" cy="312299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7A97D19-CA9F-7261-6AF7-F4A889CF28B2}"/>
              </a:ext>
            </a:extLst>
          </p:cNvPr>
          <p:cNvSpPr/>
          <p:nvPr/>
        </p:nvSpPr>
        <p:spPr>
          <a:xfrm flipV="1">
            <a:off x="8309343" y="1455416"/>
            <a:ext cx="2519549" cy="2421093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7CAED1-DDE2-F24F-4787-024D02B01B6C}"/>
              </a:ext>
            </a:extLst>
          </p:cNvPr>
          <p:cNvGrpSpPr/>
          <p:nvPr/>
        </p:nvGrpSpPr>
        <p:grpSpPr>
          <a:xfrm>
            <a:off x="1023849" y="808622"/>
            <a:ext cx="5667023" cy="4678688"/>
            <a:chOff x="1023849" y="808622"/>
            <a:chExt cx="5667023" cy="46786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B19DC97-4FFB-0C9D-5322-8FD53D9E5968}"/>
                </a:ext>
              </a:extLst>
            </p:cNvPr>
            <p:cNvGrpSpPr/>
            <p:nvPr/>
          </p:nvGrpSpPr>
          <p:grpSpPr>
            <a:xfrm>
              <a:off x="1023849" y="953692"/>
              <a:ext cx="5667023" cy="4533618"/>
              <a:chOff x="1023849" y="773812"/>
              <a:chExt cx="5667023" cy="453361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0E95034-78D6-2837-1C68-3EACEF32C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3849" y="773812"/>
                <a:ext cx="5667023" cy="4533618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3AF187-BC60-9F04-D555-BD9410F6A467}"/>
                  </a:ext>
                </a:extLst>
              </p:cNvPr>
              <p:cNvSpPr txBox="1"/>
              <p:nvPr/>
            </p:nvSpPr>
            <p:spPr>
              <a:xfrm rot="16200000">
                <a:off x="-361210" y="2737920"/>
                <a:ext cx="344863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NL" sz="2000" dirty="0"/>
                  <a:t>Excitation probabilty, He</a:t>
                </a:r>
                <a:r>
                  <a:rPr lang="en-NL" sz="2000" baseline="30000" dirty="0"/>
                  <a:t>2+</a:t>
                </a:r>
                <a:r>
                  <a:rPr lang="en-NL" sz="2000" dirty="0"/>
                  <a:t> det.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E09958-824C-4A07-EFEA-A2C57C3A6514}"/>
                  </a:ext>
                </a:extLst>
              </p:cNvPr>
              <p:cNvSpPr txBox="1"/>
              <p:nvPr/>
            </p:nvSpPr>
            <p:spPr>
              <a:xfrm>
                <a:off x="2964182" y="4838953"/>
                <a:ext cx="3094693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C</a:t>
                </a:r>
                <a:r>
                  <a:rPr lang="en-NL" sz="2000" dirty="0"/>
                  <a:t>enter NIR wavelength (nm)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B05971-B790-D891-74D9-449D73E1AABB}"/>
                </a:ext>
              </a:extLst>
            </p:cNvPr>
            <p:cNvSpPr txBox="1"/>
            <p:nvPr/>
          </p:nvSpPr>
          <p:spPr>
            <a:xfrm>
              <a:off x="2710984" y="808622"/>
              <a:ext cx="30346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L" sz="2000" dirty="0"/>
                <a:t>NIR intensity in 10</a:t>
              </a:r>
              <a:r>
                <a:rPr lang="en-NL" sz="2000" baseline="30000" dirty="0"/>
                <a:t>14</a:t>
              </a:r>
              <a:r>
                <a:rPr lang="en-NL" sz="2000" dirty="0"/>
                <a:t> W/cm</a:t>
              </a:r>
              <a:r>
                <a:rPr lang="en-NL" sz="2000" baseline="30000" dirty="0"/>
                <a:t>2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BAE6427-8678-FF7D-345B-E2F67118AB3A}"/>
                </a:ext>
              </a:extLst>
            </p:cNvPr>
            <p:cNvCxnSpPr>
              <a:cxnSpLocks/>
            </p:cNvCxnSpPr>
            <p:nvPr/>
          </p:nvCxnSpPr>
          <p:spPr>
            <a:xfrm>
              <a:off x="2979172" y="1163412"/>
              <a:ext cx="0" cy="374753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3282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2">
            <a:extLst>
              <a:ext uri="{FF2B5EF4-FFF2-40B4-BE49-F238E27FC236}">
                <a16:creationId xmlns:a16="http://schemas.microsoft.com/office/drawing/2014/main" id="{09E43DFE-2FA1-D44B-BB78-54B2622CBA49}"/>
              </a:ext>
            </a:extLst>
          </p:cNvPr>
          <p:cNvSpPr txBox="1">
            <a:spLocks/>
          </p:cNvSpPr>
          <p:nvPr/>
        </p:nvSpPr>
        <p:spPr>
          <a:xfrm>
            <a:off x="9448669" y="64620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9B37EC5-E70A-F248-99D0-62E8B2D7CC74}"/>
              </a:ext>
            </a:extLst>
          </p:cNvPr>
          <p:cNvSpPr txBox="1">
            <a:spLocks/>
          </p:cNvSpPr>
          <p:nvPr/>
        </p:nvSpPr>
        <p:spPr>
          <a:xfrm>
            <a:off x="223024" y="-47976"/>
            <a:ext cx="10515600" cy="995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Precision measurement for searching new physics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0D3F17-6DF7-A4CD-F059-F54FBC5AA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41" y="1607019"/>
            <a:ext cx="9946683" cy="5037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D63CFC-36DF-98AC-7AC7-01CAECF77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92232" y="-202071"/>
            <a:ext cx="5461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43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C6B22-4677-C307-B40A-55CB0B277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81" y="1376126"/>
            <a:ext cx="5016801" cy="4013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0" y="-3386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Is this really pure 1S-2S excitation?</a:t>
            </a:r>
            <a:endParaRPr lang="en-US" sz="3600" baseline="30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F4B120-160B-9342-78F9-A5A62E0BB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5" y="1147786"/>
            <a:ext cx="5395913" cy="4316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8EAF49-9DE1-6B68-7BB2-E9379EEC98A4}"/>
              </a:ext>
            </a:extLst>
          </p:cNvPr>
          <p:cNvSpPr txBox="1"/>
          <p:nvPr/>
        </p:nvSpPr>
        <p:spPr>
          <a:xfrm>
            <a:off x="1847973" y="1118398"/>
            <a:ext cx="2589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a</a:t>
            </a:r>
            <a:r>
              <a:rPr lang="en-NL" sz="2000" b="1" dirty="0"/>
              <a:t>c-Stark shift from NIR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FB253F-10B4-2651-7AEA-FECFB9FC98EA}"/>
              </a:ext>
            </a:extLst>
          </p:cNvPr>
          <p:cNvSpPr txBox="1"/>
          <p:nvPr/>
        </p:nvSpPr>
        <p:spPr>
          <a:xfrm>
            <a:off x="7544482" y="1106895"/>
            <a:ext cx="3487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He</a:t>
            </a:r>
            <a:r>
              <a:rPr lang="en-US" sz="2000" b="1" baseline="30000" dirty="0"/>
              <a:t>2+  </a:t>
            </a:r>
            <a:r>
              <a:rPr lang="en-US" sz="2000" b="1" dirty="0"/>
              <a:t>signal vs. 32 nm harmonic</a:t>
            </a:r>
            <a:endParaRPr lang="en-NL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F14AAB-0F2C-8EB7-3C82-DE4363DE04B2}"/>
              </a:ext>
            </a:extLst>
          </p:cNvPr>
          <p:cNvSpPr txBox="1"/>
          <p:nvPr/>
        </p:nvSpPr>
        <p:spPr>
          <a:xfrm>
            <a:off x="814384" y="5597704"/>
            <a:ext cx="4652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Strongly suggests 1S-2S:</a:t>
            </a:r>
          </a:p>
          <a:p>
            <a:r>
              <a:rPr lang="en-NL" sz="2000" dirty="0"/>
              <a:t>2P excitation would extrapolate to 760 nm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01DBC7-22D2-9CBA-FC1B-5FA032CA413F}"/>
              </a:ext>
            </a:extLst>
          </p:cNvPr>
          <p:cNvSpPr txBox="1"/>
          <p:nvPr/>
        </p:nvSpPr>
        <p:spPr>
          <a:xfrm>
            <a:off x="7023778" y="5597704"/>
            <a:ext cx="38591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Only 1 photon at 32 nm is involved,</a:t>
            </a:r>
          </a:p>
          <a:p>
            <a:r>
              <a:rPr lang="en-NL" sz="2000" dirty="0"/>
              <a:t>and without NIR: no signal</a:t>
            </a:r>
          </a:p>
        </p:txBody>
      </p:sp>
    </p:spTree>
    <p:extLst>
      <p:ext uri="{BB962C8B-B14F-4D97-AF65-F5344CB8AC3E}">
        <p14:creationId xmlns:p14="http://schemas.microsoft.com/office/powerpoint/2010/main" val="37938317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C6B22-4677-C307-B40A-55CB0B277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81" y="1376126"/>
            <a:ext cx="5016801" cy="4013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0" y="-3386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Is this really pure 1S-2S excitation?</a:t>
            </a:r>
            <a:endParaRPr lang="en-US" sz="3600" baseline="30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F4B120-160B-9342-78F9-A5A62E0BB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5" y="1147786"/>
            <a:ext cx="5395913" cy="4316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8EAF49-9DE1-6B68-7BB2-E9379EEC98A4}"/>
              </a:ext>
            </a:extLst>
          </p:cNvPr>
          <p:cNvSpPr txBox="1"/>
          <p:nvPr/>
        </p:nvSpPr>
        <p:spPr>
          <a:xfrm>
            <a:off x="1847973" y="1118398"/>
            <a:ext cx="2589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a</a:t>
            </a:r>
            <a:r>
              <a:rPr lang="en-NL" sz="2000" b="1" dirty="0"/>
              <a:t>c-Stark shift from NIR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FB253F-10B4-2651-7AEA-FECFB9FC98EA}"/>
              </a:ext>
            </a:extLst>
          </p:cNvPr>
          <p:cNvSpPr txBox="1"/>
          <p:nvPr/>
        </p:nvSpPr>
        <p:spPr>
          <a:xfrm>
            <a:off x="7544482" y="1106895"/>
            <a:ext cx="3487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He</a:t>
            </a:r>
            <a:r>
              <a:rPr lang="en-US" sz="2000" b="1" baseline="30000" dirty="0"/>
              <a:t>2+  </a:t>
            </a:r>
            <a:r>
              <a:rPr lang="en-US" sz="2000" b="1" dirty="0"/>
              <a:t>signal vs. 32 nm harmonic</a:t>
            </a:r>
            <a:endParaRPr lang="en-NL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F14AAB-0F2C-8EB7-3C82-DE4363DE04B2}"/>
              </a:ext>
            </a:extLst>
          </p:cNvPr>
          <p:cNvSpPr txBox="1"/>
          <p:nvPr/>
        </p:nvSpPr>
        <p:spPr>
          <a:xfrm>
            <a:off x="814384" y="5597704"/>
            <a:ext cx="4652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Strongly suggests 1S-2S:</a:t>
            </a:r>
          </a:p>
          <a:p>
            <a:r>
              <a:rPr lang="en-NL" sz="2000" dirty="0"/>
              <a:t>2P excitation would extrapolate to 760 nm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01DBC7-22D2-9CBA-FC1B-5FA032CA413F}"/>
              </a:ext>
            </a:extLst>
          </p:cNvPr>
          <p:cNvSpPr txBox="1"/>
          <p:nvPr/>
        </p:nvSpPr>
        <p:spPr>
          <a:xfrm>
            <a:off x="7023778" y="5597704"/>
            <a:ext cx="38591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Only 1 photon at 32 nm is involved,</a:t>
            </a:r>
          </a:p>
          <a:p>
            <a:r>
              <a:rPr lang="en-NL" sz="2000" dirty="0"/>
              <a:t>and without NIR: no signal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28521A-99BF-11B9-F036-D6B058C09905}"/>
              </a:ext>
            </a:extLst>
          </p:cNvPr>
          <p:cNvSpPr/>
          <p:nvPr/>
        </p:nvSpPr>
        <p:spPr>
          <a:xfrm>
            <a:off x="3140533" y="3468636"/>
            <a:ext cx="5307513" cy="31203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3600" dirty="0"/>
              <a:t>Experiment: 789.95(18) nm</a:t>
            </a:r>
          </a:p>
          <a:p>
            <a:pPr algn="ctr"/>
            <a:r>
              <a:rPr lang="en-NL" sz="3600" dirty="0"/>
              <a:t>   Theory: 789.842 nm</a:t>
            </a:r>
            <a:br>
              <a:rPr lang="en-NL" sz="3600" dirty="0"/>
            </a:br>
            <a:endParaRPr lang="en-NL" sz="3600" dirty="0"/>
          </a:p>
          <a:p>
            <a:pPr algn="ctr"/>
            <a:r>
              <a:rPr lang="en-NL" sz="3600" dirty="0"/>
              <a:t> accuracy: 2.2 * 10</a:t>
            </a:r>
            <a:r>
              <a:rPr lang="en-NL" sz="3600" baseline="30000" dirty="0"/>
              <a:t>-4</a:t>
            </a:r>
            <a:r>
              <a:rPr lang="en-NL" sz="3600" dirty="0"/>
              <a:t> 😉</a:t>
            </a:r>
          </a:p>
        </p:txBody>
      </p:sp>
    </p:spTree>
    <p:extLst>
      <p:ext uri="{BB962C8B-B14F-4D97-AF65-F5344CB8AC3E}">
        <p14:creationId xmlns:p14="http://schemas.microsoft.com/office/powerpoint/2010/main" val="34441004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0" y="-3386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TDSE simulation</a:t>
            </a:r>
            <a:endParaRPr lang="en-US" sz="3600" baseline="30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42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A67D1-82A8-32CD-8C0D-3CD19C70ACA2}"/>
              </a:ext>
            </a:extLst>
          </p:cNvPr>
          <p:cNvSpPr txBox="1"/>
          <p:nvPr/>
        </p:nvSpPr>
        <p:spPr>
          <a:xfrm>
            <a:off x="2204921" y="5441982"/>
            <a:ext cx="30813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HHG field simulation by</a:t>
            </a:r>
            <a:br>
              <a:rPr lang="en-NL" sz="2000" dirty="0"/>
            </a:br>
            <a:r>
              <a:rPr lang="en-NL" sz="2000" dirty="0"/>
              <a:t>Andrés Martinez de Velasco</a:t>
            </a:r>
          </a:p>
          <a:p>
            <a:endParaRPr lang="en-NL" sz="2000" dirty="0"/>
          </a:p>
          <a:p>
            <a:endParaRPr lang="en-NL" sz="2000" dirty="0"/>
          </a:p>
          <a:p>
            <a:endParaRPr lang="en-NL" sz="2000" dirty="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59D71FB6-7A05-6E71-26B1-30A7CFA6AB47}"/>
              </a:ext>
            </a:extLst>
          </p:cNvPr>
          <p:cNvSpPr/>
          <p:nvPr/>
        </p:nvSpPr>
        <p:spPr>
          <a:xfrm rot="16200000">
            <a:off x="5718000" y="5578027"/>
            <a:ext cx="383489" cy="5329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5F3921-0B93-7004-3846-9A659CE395A2}"/>
              </a:ext>
            </a:extLst>
          </p:cNvPr>
          <p:cNvGrpSpPr/>
          <p:nvPr/>
        </p:nvGrpSpPr>
        <p:grpSpPr>
          <a:xfrm>
            <a:off x="638143" y="1416018"/>
            <a:ext cx="10915713" cy="4025964"/>
            <a:chOff x="638143" y="2179598"/>
            <a:chExt cx="10915713" cy="28411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D0C304-71CE-8525-B1AA-288DDFFBA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143" y="2179598"/>
              <a:ext cx="10915713" cy="25846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824489-085A-68CB-1339-22A61E858878}"/>
                </a:ext>
              </a:extLst>
            </p:cNvPr>
            <p:cNvSpPr txBox="1"/>
            <p:nvPr/>
          </p:nvSpPr>
          <p:spPr>
            <a:xfrm>
              <a:off x="2536101" y="4501276"/>
              <a:ext cx="29629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NL" dirty="0"/>
                <a:t>Central wavelength NIR beam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81C955-5708-320F-E472-9C77C4AAB5CC}"/>
                </a:ext>
              </a:extLst>
            </p:cNvPr>
            <p:cNvSpPr/>
            <p:nvPr/>
          </p:nvSpPr>
          <p:spPr>
            <a:xfrm>
              <a:off x="638143" y="4507832"/>
              <a:ext cx="532931" cy="481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8482216-449B-0BD6-C9EC-E86D8F34DCD8}"/>
                </a:ext>
              </a:extLst>
            </p:cNvPr>
            <p:cNvSpPr/>
            <p:nvPr/>
          </p:nvSpPr>
          <p:spPr>
            <a:xfrm>
              <a:off x="6176210" y="4539485"/>
              <a:ext cx="532931" cy="481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E20B87A-C61C-2680-AED8-1CDCB966230C}"/>
                </a:ext>
              </a:extLst>
            </p:cNvPr>
            <p:cNvSpPr txBox="1"/>
            <p:nvPr/>
          </p:nvSpPr>
          <p:spPr>
            <a:xfrm>
              <a:off x="7790873" y="4501276"/>
              <a:ext cx="29629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NL" dirty="0"/>
                <a:t>Central wavelength NIR beam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552BFC1-1170-67E7-48F0-CCDA9B4DB9A1}"/>
              </a:ext>
            </a:extLst>
          </p:cNvPr>
          <p:cNvSpPr txBox="1"/>
          <p:nvPr/>
        </p:nvSpPr>
        <p:spPr>
          <a:xfrm>
            <a:off x="2931054" y="1189140"/>
            <a:ext cx="1411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b="1" dirty="0"/>
              <a:t>Experiment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9E22F5-95EF-B2E4-BB74-31F70ABAEA46}"/>
              </a:ext>
            </a:extLst>
          </p:cNvPr>
          <p:cNvSpPr txBox="1"/>
          <p:nvPr/>
        </p:nvSpPr>
        <p:spPr>
          <a:xfrm>
            <a:off x="7546793" y="1142997"/>
            <a:ext cx="3604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b="1" dirty="0"/>
              <a:t>TDSE </a:t>
            </a:r>
            <a:r>
              <a:rPr lang="en-NL" sz="2000" b="1" dirty="0"/>
              <a:t>simulation</a:t>
            </a:r>
          </a:p>
          <a:p>
            <a:pPr algn="ctr"/>
            <a:r>
              <a:rPr lang="en-GB" sz="2000" b="1" dirty="0"/>
              <a:t>I</a:t>
            </a:r>
            <a:r>
              <a:rPr lang="en-NL" sz="2000" b="1" dirty="0"/>
              <a:t>ntegration step 0.5 attoseconds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89E5EB-188B-7110-0CA5-2AE53BEC1666}"/>
              </a:ext>
            </a:extLst>
          </p:cNvPr>
          <p:cNvSpPr txBox="1"/>
          <p:nvPr/>
        </p:nvSpPr>
        <p:spPr>
          <a:xfrm>
            <a:off x="7066142" y="5374519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/>
              <a:t>TDSE simulation by</a:t>
            </a:r>
            <a:br>
              <a:rPr lang="en-NL" sz="2000" dirty="0"/>
            </a:br>
            <a:r>
              <a:rPr lang="en-NL" sz="2000" dirty="0"/>
              <a:t>Richard Taieb (Sorbonne, UPMC, Paris)</a:t>
            </a:r>
          </a:p>
        </p:txBody>
      </p:sp>
    </p:spTree>
    <p:extLst>
      <p:ext uri="{BB962C8B-B14F-4D97-AF65-F5344CB8AC3E}">
        <p14:creationId xmlns:p14="http://schemas.microsoft.com/office/powerpoint/2010/main" val="40951056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53118A-48E7-0473-315E-EC7A0B37D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36" y="2242793"/>
            <a:ext cx="5331637" cy="4265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0" y="-3386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TDSE simulation – resonance height and width</a:t>
            </a:r>
            <a:endParaRPr lang="en-US" sz="3600" baseline="30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43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78046-B5CD-38A1-72EF-756C4878192F}"/>
              </a:ext>
            </a:extLst>
          </p:cNvPr>
          <p:cNvSpPr txBox="1"/>
          <p:nvPr/>
        </p:nvSpPr>
        <p:spPr>
          <a:xfrm>
            <a:off x="1992071" y="1037254"/>
            <a:ext cx="8520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Trends the same: for high NIR power the resonance signal saturates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2B41C2-09DE-CA4B-9F92-1FA434101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873" y="2242792"/>
            <a:ext cx="5331639" cy="42653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77B926-6F0C-C31A-9A65-BEED45A7E727}"/>
              </a:ext>
            </a:extLst>
          </p:cNvPr>
          <p:cNvSpPr txBox="1"/>
          <p:nvPr/>
        </p:nvSpPr>
        <p:spPr>
          <a:xfrm>
            <a:off x="6860839" y="2040512"/>
            <a:ext cx="4518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Resonance</a:t>
            </a:r>
            <a:r>
              <a:rPr lang="en-NL" sz="2000" b="1" dirty="0"/>
              <a:t> height (scaled to experiment)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B393CC-5079-6ADE-EA21-56074A4F40E1}"/>
              </a:ext>
            </a:extLst>
          </p:cNvPr>
          <p:cNvSpPr txBox="1"/>
          <p:nvPr/>
        </p:nvSpPr>
        <p:spPr>
          <a:xfrm>
            <a:off x="2482485" y="2051229"/>
            <a:ext cx="2026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Resonance width</a:t>
            </a:r>
            <a:endParaRPr lang="en-NL" sz="2000" b="1" dirty="0"/>
          </a:p>
        </p:txBody>
      </p:sp>
    </p:spTree>
    <p:extLst>
      <p:ext uri="{BB962C8B-B14F-4D97-AF65-F5344CB8AC3E}">
        <p14:creationId xmlns:p14="http://schemas.microsoft.com/office/powerpoint/2010/main" val="21451479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0" y="-3386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TDSE simulation – 2S, 2P, and He</a:t>
            </a:r>
            <a:r>
              <a:rPr lang="en-US" sz="3600" baseline="30000" dirty="0">
                <a:solidFill>
                  <a:schemeClr val="bg1"/>
                </a:solidFill>
              </a:rPr>
              <a:t>2+</a:t>
            </a:r>
            <a:r>
              <a:rPr lang="en-US" sz="3600" dirty="0">
                <a:solidFill>
                  <a:schemeClr val="bg1"/>
                </a:solidFill>
              </a:rPr>
              <a:t> population</a:t>
            </a:r>
            <a:endParaRPr lang="en-US" sz="3600" baseline="30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44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CB650E-2F81-8A9C-B174-85C68465C796}"/>
              </a:ext>
            </a:extLst>
          </p:cNvPr>
          <p:cNvSpPr txBox="1"/>
          <p:nvPr/>
        </p:nvSpPr>
        <p:spPr>
          <a:xfrm>
            <a:off x="8199236" y="1975132"/>
            <a:ext cx="35812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NL" sz="2200" dirty="0"/>
              <a:t>States other than 2S </a:t>
            </a:r>
            <a:br>
              <a:rPr lang="en-NL" sz="2200" dirty="0"/>
            </a:br>
            <a:r>
              <a:rPr lang="en-NL" sz="2200" dirty="0"/>
              <a:t>at least 1000x less excited!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3EEEE8-EB30-3578-FD3A-86F554C721A2}"/>
              </a:ext>
            </a:extLst>
          </p:cNvPr>
          <p:cNvSpPr txBox="1"/>
          <p:nvPr/>
        </p:nvSpPr>
        <p:spPr>
          <a:xfrm>
            <a:off x="8199236" y="3288140"/>
            <a:ext cx="38356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NL" sz="2200" dirty="0"/>
              <a:t>NIR dependence gives </a:t>
            </a:r>
            <a:br>
              <a:rPr lang="en-NL" sz="2200" dirty="0"/>
            </a:br>
            <a:r>
              <a:rPr lang="en-NL" sz="2200" dirty="0"/>
              <a:t>nice opportunity to control</a:t>
            </a:r>
            <a:br>
              <a:rPr lang="en-NL" sz="2200" dirty="0"/>
            </a:br>
            <a:r>
              <a:rPr lang="en-NL" sz="2200" dirty="0"/>
              <a:t>ionization detection without </a:t>
            </a:r>
            <a:br>
              <a:rPr lang="en-NL" sz="2200" dirty="0"/>
            </a:br>
            <a:r>
              <a:rPr lang="en-NL" sz="2200" dirty="0"/>
              <a:t>strong inpact on excitation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32D960A-6A2D-E992-8F8A-310D89C5E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53" y="1823835"/>
            <a:ext cx="7400481" cy="46759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6616C2-2030-5BFC-FDB0-EC9EA2C30BBB}"/>
              </a:ext>
            </a:extLst>
          </p:cNvPr>
          <p:cNvSpPr txBox="1"/>
          <p:nvPr/>
        </p:nvSpPr>
        <p:spPr>
          <a:xfrm>
            <a:off x="1279000" y="1155039"/>
            <a:ext cx="3171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NIR @ 0.35x10</a:t>
            </a:r>
            <a:r>
              <a:rPr lang="en-NL" sz="2400" baseline="30000" dirty="0"/>
              <a:t>14</a:t>
            </a:r>
            <a:r>
              <a:rPr lang="en-NL" sz="2400" dirty="0"/>
              <a:t> W/cm</a:t>
            </a:r>
            <a:r>
              <a:rPr lang="en-NL" sz="2400" baseline="300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FA9A8-0A34-86A7-B791-A7037FE34F35}"/>
              </a:ext>
            </a:extLst>
          </p:cNvPr>
          <p:cNvSpPr txBox="1"/>
          <p:nvPr/>
        </p:nvSpPr>
        <p:spPr>
          <a:xfrm>
            <a:off x="4873174" y="1155039"/>
            <a:ext cx="3171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FF0000"/>
                </a:solidFill>
              </a:rPr>
              <a:t>NIR @ 1.00x10</a:t>
            </a:r>
            <a:r>
              <a:rPr lang="en-NL" sz="2400" baseline="30000" dirty="0">
                <a:solidFill>
                  <a:srgbClr val="FF0000"/>
                </a:solidFill>
              </a:rPr>
              <a:t>14</a:t>
            </a:r>
            <a:r>
              <a:rPr lang="en-NL" sz="2400" dirty="0">
                <a:solidFill>
                  <a:srgbClr val="FF0000"/>
                </a:solidFill>
              </a:rPr>
              <a:t> W/cm</a:t>
            </a:r>
            <a:r>
              <a:rPr lang="en-NL" sz="2400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3932D7E-508F-CEB0-BA0B-636C60DCF956}"/>
              </a:ext>
            </a:extLst>
          </p:cNvPr>
          <p:cNvSpPr/>
          <p:nvPr/>
        </p:nvSpPr>
        <p:spPr>
          <a:xfrm>
            <a:off x="4953384" y="2005412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A131890-7416-951D-E758-01CA2673944C}"/>
              </a:ext>
            </a:extLst>
          </p:cNvPr>
          <p:cNvSpPr/>
          <p:nvPr/>
        </p:nvSpPr>
        <p:spPr>
          <a:xfrm>
            <a:off x="3312694" y="3288140"/>
            <a:ext cx="128337" cy="1283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769978A-8A9F-9B34-EB6B-E42F17118E47}"/>
              </a:ext>
            </a:extLst>
          </p:cNvPr>
          <p:cNvSpPr txBox="1"/>
          <p:nvPr/>
        </p:nvSpPr>
        <p:spPr>
          <a:xfrm>
            <a:off x="3240504" y="5118186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b="1" dirty="0"/>
              <a:t>2P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4072F6C-D0FC-9585-2232-BC2CCA352BBF}"/>
              </a:ext>
            </a:extLst>
          </p:cNvPr>
          <p:cNvSpPr txBox="1"/>
          <p:nvPr/>
        </p:nvSpPr>
        <p:spPr>
          <a:xfrm>
            <a:off x="2854011" y="1775078"/>
            <a:ext cx="587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b="1" dirty="0"/>
              <a:t>2S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CF6D7EE-0D73-FEC8-3CE9-C97E70A0256A}"/>
              </a:ext>
            </a:extLst>
          </p:cNvPr>
          <p:cNvSpPr txBox="1"/>
          <p:nvPr/>
        </p:nvSpPr>
        <p:spPr>
          <a:xfrm>
            <a:off x="4640902" y="2689247"/>
            <a:ext cx="587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b="1" dirty="0">
                <a:solidFill>
                  <a:srgbClr val="FF0000"/>
                </a:solidFill>
              </a:rPr>
              <a:t>2S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6A32A3-9041-DA1F-E006-3A93590BC35E}"/>
              </a:ext>
            </a:extLst>
          </p:cNvPr>
          <p:cNvSpPr txBox="1"/>
          <p:nvPr/>
        </p:nvSpPr>
        <p:spPr>
          <a:xfrm>
            <a:off x="4340369" y="5015535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b="1" dirty="0">
                <a:solidFill>
                  <a:srgbClr val="FF0000"/>
                </a:solidFill>
              </a:rPr>
              <a:t>2P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17B1BE-D879-8ECE-630B-01D25FB7FA64}"/>
              </a:ext>
            </a:extLst>
          </p:cNvPr>
          <p:cNvSpPr txBox="1"/>
          <p:nvPr/>
        </p:nvSpPr>
        <p:spPr>
          <a:xfrm>
            <a:off x="3082607" y="2831702"/>
            <a:ext cx="92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b="1" dirty="0"/>
              <a:t>He</a:t>
            </a:r>
            <a:r>
              <a:rPr lang="en-NL" sz="3200" b="1" baseline="30000" dirty="0"/>
              <a:t>2+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B5817E-25D7-01FA-E521-512A2A0D3426}"/>
              </a:ext>
            </a:extLst>
          </p:cNvPr>
          <p:cNvSpPr txBox="1"/>
          <p:nvPr/>
        </p:nvSpPr>
        <p:spPr>
          <a:xfrm>
            <a:off x="4503101" y="2055715"/>
            <a:ext cx="92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b="1" dirty="0">
                <a:solidFill>
                  <a:srgbClr val="FF0000"/>
                </a:solidFill>
              </a:rPr>
              <a:t>He</a:t>
            </a:r>
            <a:r>
              <a:rPr lang="en-NL" sz="3200" b="1" baseline="30000" dirty="0">
                <a:solidFill>
                  <a:srgbClr val="FF0000"/>
                </a:solidFill>
              </a:rPr>
              <a:t>2+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DAB0E-D2DF-0797-1479-CF2820A0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713" y="1616704"/>
            <a:ext cx="3662599" cy="370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94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0" y="-3386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TDSE simulation – 2S, 2P, and He</a:t>
            </a:r>
            <a:r>
              <a:rPr lang="en-US" sz="3600" baseline="30000" dirty="0">
                <a:solidFill>
                  <a:schemeClr val="bg1"/>
                </a:solidFill>
              </a:rPr>
              <a:t>2+</a:t>
            </a:r>
            <a:r>
              <a:rPr lang="en-US" sz="3600" dirty="0">
                <a:solidFill>
                  <a:schemeClr val="bg1"/>
                </a:solidFill>
              </a:rPr>
              <a:t> population</a:t>
            </a:r>
            <a:endParaRPr lang="en-US" sz="3600" baseline="30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45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CB650E-2F81-8A9C-B174-85C68465C796}"/>
              </a:ext>
            </a:extLst>
          </p:cNvPr>
          <p:cNvSpPr txBox="1"/>
          <p:nvPr/>
        </p:nvSpPr>
        <p:spPr>
          <a:xfrm>
            <a:off x="8199236" y="1975132"/>
            <a:ext cx="35812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NL" sz="2200" dirty="0"/>
              <a:t>States other than 2S </a:t>
            </a:r>
            <a:br>
              <a:rPr lang="en-NL" sz="2200" dirty="0"/>
            </a:br>
            <a:r>
              <a:rPr lang="en-NL" sz="2200" dirty="0"/>
              <a:t>at least 1000x less excited!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3EEEE8-EB30-3578-FD3A-86F554C721A2}"/>
              </a:ext>
            </a:extLst>
          </p:cNvPr>
          <p:cNvSpPr txBox="1"/>
          <p:nvPr/>
        </p:nvSpPr>
        <p:spPr>
          <a:xfrm>
            <a:off x="8199236" y="3288140"/>
            <a:ext cx="38356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NL" sz="2200" dirty="0"/>
              <a:t>NIR dependence gives </a:t>
            </a:r>
            <a:br>
              <a:rPr lang="en-NL" sz="2200" dirty="0"/>
            </a:br>
            <a:r>
              <a:rPr lang="en-NL" sz="2200" dirty="0"/>
              <a:t>nice opportunity to control</a:t>
            </a:r>
            <a:br>
              <a:rPr lang="en-NL" sz="2200" dirty="0"/>
            </a:br>
            <a:r>
              <a:rPr lang="en-NL" sz="2200" dirty="0"/>
              <a:t>ionization detection without </a:t>
            </a:r>
            <a:br>
              <a:rPr lang="en-NL" sz="2200" dirty="0"/>
            </a:br>
            <a:r>
              <a:rPr lang="en-NL" sz="2200" dirty="0"/>
              <a:t>strong inpact on excitation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32D960A-6A2D-E992-8F8A-310D89C5E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53" y="1823835"/>
            <a:ext cx="7400481" cy="46759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6616C2-2030-5BFC-FDB0-EC9EA2C30BBB}"/>
              </a:ext>
            </a:extLst>
          </p:cNvPr>
          <p:cNvSpPr txBox="1"/>
          <p:nvPr/>
        </p:nvSpPr>
        <p:spPr>
          <a:xfrm>
            <a:off x="1279000" y="1155039"/>
            <a:ext cx="3171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NIR @ 0.35x10</a:t>
            </a:r>
            <a:r>
              <a:rPr lang="en-NL" sz="2400" baseline="30000" dirty="0"/>
              <a:t>14</a:t>
            </a:r>
            <a:r>
              <a:rPr lang="en-NL" sz="2400" dirty="0"/>
              <a:t> W/cm</a:t>
            </a:r>
            <a:r>
              <a:rPr lang="en-NL" sz="2400" baseline="300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FA9A8-0A34-86A7-B791-A7037FE34F35}"/>
              </a:ext>
            </a:extLst>
          </p:cNvPr>
          <p:cNvSpPr txBox="1"/>
          <p:nvPr/>
        </p:nvSpPr>
        <p:spPr>
          <a:xfrm>
            <a:off x="4873174" y="1155039"/>
            <a:ext cx="3171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FF0000"/>
                </a:solidFill>
              </a:rPr>
              <a:t>NIR @ 1.00x10</a:t>
            </a:r>
            <a:r>
              <a:rPr lang="en-NL" sz="2400" baseline="30000" dirty="0">
                <a:solidFill>
                  <a:srgbClr val="FF0000"/>
                </a:solidFill>
              </a:rPr>
              <a:t>14</a:t>
            </a:r>
            <a:r>
              <a:rPr lang="en-NL" sz="2400" dirty="0">
                <a:solidFill>
                  <a:srgbClr val="FF0000"/>
                </a:solidFill>
              </a:rPr>
              <a:t> W/cm</a:t>
            </a:r>
            <a:r>
              <a:rPr lang="en-NL" sz="2400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3932D7E-508F-CEB0-BA0B-636C60DCF956}"/>
              </a:ext>
            </a:extLst>
          </p:cNvPr>
          <p:cNvSpPr/>
          <p:nvPr/>
        </p:nvSpPr>
        <p:spPr>
          <a:xfrm>
            <a:off x="4953384" y="2005412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A131890-7416-951D-E758-01CA2673944C}"/>
              </a:ext>
            </a:extLst>
          </p:cNvPr>
          <p:cNvSpPr/>
          <p:nvPr/>
        </p:nvSpPr>
        <p:spPr>
          <a:xfrm>
            <a:off x="3312694" y="3288140"/>
            <a:ext cx="128337" cy="1283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769978A-8A9F-9B34-EB6B-E42F17118E47}"/>
              </a:ext>
            </a:extLst>
          </p:cNvPr>
          <p:cNvSpPr txBox="1"/>
          <p:nvPr/>
        </p:nvSpPr>
        <p:spPr>
          <a:xfrm>
            <a:off x="3240504" y="5118186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b="1" dirty="0"/>
              <a:t>2P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4072F6C-D0FC-9585-2232-BC2CCA352BBF}"/>
              </a:ext>
            </a:extLst>
          </p:cNvPr>
          <p:cNvSpPr txBox="1"/>
          <p:nvPr/>
        </p:nvSpPr>
        <p:spPr>
          <a:xfrm>
            <a:off x="2854011" y="1775078"/>
            <a:ext cx="587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b="1" dirty="0"/>
              <a:t>2S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CF6D7EE-0D73-FEC8-3CE9-C97E70A0256A}"/>
              </a:ext>
            </a:extLst>
          </p:cNvPr>
          <p:cNvSpPr txBox="1"/>
          <p:nvPr/>
        </p:nvSpPr>
        <p:spPr>
          <a:xfrm>
            <a:off x="4640902" y="2689247"/>
            <a:ext cx="587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b="1" dirty="0">
                <a:solidFill>
                  <a:srgbClr val="FF0000"/>
                </a:solidFill>
              </a:rPr>
              <a:t>2S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6A32A3-9041-DA1F-E006-3A93590BC35E}"/>
              </a:ext>
            </a:extLst>
          </p:cNvPr>
          <p:cNvSpPr txBox="1"/>
          <p:nvPr/>
        </p:nvSpPr>
        <p:spPr>
          <a:xfrm>
            <a:off x="4340369" y="5015535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b="1" dirty="0">
                <a:solidFill>
                  <a:srgbClr val="FF0000"/>
                </a:solidFill>
              </a:rPr>
              <a:t>2P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17B1BE-D879-8ECE-630B-01D25FB7FA64}"/>
              </a:ext>
            </a:extLst>
          </p:cNvPr>
          <p:cNvSpPr txBox="1"/>
          <p:nvPr/>
        </p:nvSpPr>
        <p:spPr>
          <a:xfrm>
            <a:off x="3082607" y="2831702"/>
            <a:ext cx="92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b="1" dirty="0"/>
              <a:t>He</a:t>
            </a:r>
            <a:r>
              <a:rPr lang="en-NL" sz="3200" b="1" baseline="30000" dirty="0"/>
              <a:t>2+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B5817E-25D7-01FA-E521-512A2A0D3426}"/>
              </a:ext>
            </a:extLst>
          </p:cNvPr>
          <p:cNvSpPr txBox="1"/>
          <p:nvPr/>
        </p:nvSpPr>
        <p:spPr>
          <a:xfrm>
            <a:off x="4503101" y="2055715"/>
            <a:ext cx="92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b="1" dirty="0">
                <a:solidFill>
                  <a:srgbClr val="FF0000"/>
                </a:solidFill>
              </a:rPr>
              <a:t>He</a:t>
            </a:r>
            <a:r>
              <a:rPr lang="en-NL" sz="3200" b="1" baseline="30000" dirty="0">
                <a:solidFill>
                  <a:srgbClr val="FF0000"/>
                </a:solidFill>
              </a:rPr>
              <a:t>2+</a:t>
            </a:r>
          </a:p>
        </p:txBody>
      </p:sp>
    </p:spTree>
    <p:extLst>
      <p:ext uri="{BB962C8B-B14F-4D97-AF65-F5344CB8AC3E}">
        <p14:creationId xmlns:p14="http://schemas.microsoft.com/office/powerpoint/2010/main" val="29533864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0" y="-3386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TDSE simulation – interesting time dynamics</a:t>
            </a:r>
            <a:endParaRPr lang="en-US" sz="3600" baseline="30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46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49326FC-C662-C05D-50CA-00230FD16D11}"/>
              </a:ext>
            </a:extLst>
          </p:cNvPr>
          <p:cNvGrpSpPr/>
          <p:nvPr/>
        </p:nvGrpSpPr>
        <p:grpSpPr>
          <a:xfrm>
            <a:off x="267970" y="962048"/>
            <a:ext cx="8050304" cy="5366869"/>
            <a:chOff x="267970" y="962048"/>
            <a:chExt cx="8050304" cy="536686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30C32EC-F38E-7676-E6DB-288806A0E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970" y="962048"/>
              <a:ext cx="8050304" cy="536686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7F3A60F-F6E4-28DD-7C60-8DDCB9D9E9CF}"/>
                </a:ext>
              </a:extLst>
            </p:cNvPr>
            <p:cNvSpPr txBox="1"/>
            <p:nvPr/>
          </p:nvSpPr>
          <p:spPr>
            <a:xfrm rot="17911318">
              <a:off x="2056177" y="2443623"/>
              <a:ext cx="2465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bg1">
                      <a:lumMod val="50000"/>
                    </a:schemeClr>
                  </a:solidFill>
                </a:rPr>
                <a:t>E</a:t>
              </a:r>
              <a:r>
                <a:rPr lang="en-NL" sz="2400" dirty="0">
                  <a:solidFill>
                    <a:schemeClr val="bg1">
                      <a:lumMod val="50000"/>
                    </a:schemeClr>
                  </a:solidFill>
                </a:rPr>
                <a:t>nvelope NIR field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D1415C-CAD4-2C5F-0D21-51DAA7927B9C}"/>
                </a:ext>
              </a:extLst>
            </p:cNvPr>
            <p:cNvSpPr txBox="1"/>
            <p:nvPr/>
          </p:nvSpPr>
          <p:spPr>
            <a:xfrm rot="18998072">
              <a:off x="3839240" y="2283430"/>
              <a:ext cx="731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dirty="0"/>
                <a:t>1-1S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1CE988-67CB-A281-F9CB-B7B6458B24AF}"/>
                </a:ext>
              </a:extLst>
            </p:cNvPr>
            <p:cNvSpPr txBox="1"/>
            <p:nvPr/>
          </p:nvSpPr>
          <p:spPr>
            <a:xfrm rot="20588548">
              <a:off x="4043694" y="3488241"/>
              <a:ext cx="4988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dirty="0">
                  <a:solidFill>
                    <a:srgbClr val="00B0F0"/>
                  </a:solidFill>
                </a:rPr>
                <a:t>2P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3CED25D-F60B-0BF8-7FB1-5E840AC6AA25}"/>
                </a:ext>
              </a:extLst>
            </p:cNvPr>
            <p:cNvSpPr txBox="1"/>
            <p:nvPr/>
          </p:nvSpPr>
          <p:spPr>
            <a:xfrm rot="21320180">
              <a:off x="4160236" y="4353295"/>
              <a:ext cx="4988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dirty="0">
                  <a:solidFill>
                    <a:srgbClr val="B013F9"/>
                  </a:solidFill>
                </a:rPr>
                <a:t>3P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31D4DA0-F8A2-6085-41B0-68568014192F}"/>
                </a:ext>
              </a:extLst>
            </p:cNvPr>
            <p:cNvSpPr txBox="1"/>
            <p:nvPr/>
          </p:nvSpPr>
          <p:spPr>
            <a:xfrm rot="21320180">
              <a:off x="4535623" y="4584996"/>
              <a:ext cx="4812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dirty="0">
                  <a:solidFill>
                    <a:srgbClr val="FF0000"/>
                  </a:solidFill>
                </a:rPr>
                <a:t>2S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8917727-5AF8-F39C-DF4C-A92371BDC2A8}"/>
              </a:ext>
            </a:extLst>
          </p:cNvPr>
          <p:cNvSpPr txBox="1"/>
          <p:nvPr/>
        </p:nvSpPr>
        <p:spPr>
          <a:xfrm>
            <a:off x="2726872" y="1015225"/>
            <a:ext cx="35815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NIR at 791 nm and 0.35x10</a:t>
            </a:r>
            <a:r>
              <a:rPr lang="en-NL" baseline="30000" dirty="0"/>
              <a:t>14</a:t>
            </a:r>
            <a:r>
              <a:rPr lang="en-NL" dirty="0"/>
              <a:t> W/cm</a:t>
            </a:r>
            <a:r>
              <a:rPr lang="en-NL" baseline="30000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3369FD-F8E2-624C-D47A-A9BDB0213CDA}"/>
              </a:ext>
            </a:extLst>
          </p:cNvPr>
          <p:cNvSpPr txBox="1"/>
          <p:nvPr/>
        </p:nvSpPr>
        <p:spPr>
          <a:xfrm>
            <a:off x="8011746" y="1818302"/>
            <a:ext cx="38191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NL" sz="2000" dirty="0"/>
              <a:t>Strong mixing to P states,</a:t>
            </a:r>
            <a:br>
              <a:rPr lang="en-NL" sz="2000" dirty="0"/>
            </a:br>
            <a:r>
              <a:rPr lang="en-NL" sz="2000" dirty="0"/>
              <a:t>which disappears when NIR → 0</a:t>
            </a:r>
          </a:p>
          <a:p>
            <a:pPr marL="285750" indent="-285750">
              <a:buFont typeface="Wingdings" pitchFamily="2" charset="2"/>
              <a:buChar char="q"/>
            </a:pPr>
            <a:endParaRPr lang="en-NL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en-NL" sz="2000" dirty="0"/>
              <a:t>2S appears when 25</a:t>
            </a:r>
            <a:r>
              <a:rPr lang="en-NL" sz="2000" baseline="30000" dirty="0"/>
              <a:t>th</a:t>
            </a:r>
            <a:r>
              <a:rPr lang="en-NL" sz="2000" dirty="0"/>
              <a:t> harmonic</a:t>
            </a:r>
            <a:br>
              <a:rPr lang="en-NL" sz="2000" dirty="0"/>
            </a:br>
            <a:r>
              <a:rPr lang="en-NL" sz="2000" dirty="0"/>
              <a:t>is generated</a:t>
            </a:r>
          </a:p>
        </p:txBody>
      </p:sp>
    </p:spTree>
    <p:extLst>
      <p:ext uri="{BB962C8B-B14F-4D97-AF65-F5344CB8AC3E}">
        <p14:creationId xmlns:p14="http://schemas.microsoft.com/office/powerpoint/2010/main" val="22176615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0" y="-3386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TDSE simulation – interesting time dynamics</a:t>
            </a:r>
            <a:endParaRPr lang="en-US" sz="3600" baseline="30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47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FC550B-01DC-0D33-7934-B5587E6EC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80" y="914047"/>
            <a:ext cx="7935132" cy="5290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D76734-917C-DC0B-BBF1-48FC3DA26955}"/>
              </a:ext>
            </a:extLst>
          </p:cNvPr>
          <p:cNvSpPr txBox="1"/>
          <p:nvPr/>
        </p:nvSpPr>
        <p:spPr>
          <a:xfrm>
            <a:off x="7800245" y="3826953"/>
            <a:ext cx="1585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b="1" dirty="0">
                <a:solidFill>
                  <a:srgbClr val="FF0000"/>
                </a:solidFill>
              </a:rPr>
              <a:t>0.075 % in 2S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102F42-D050-58AB-B616-6D7820C7877E}"/>
              </a:ext>
            </a:extLst>
          </p:cNvPr>
          <p:cNvSpPr txBox="1"/>
          <p:nvPr/>
        </p:nvSpPr>
        <p:spPr>
          <a:xfrm>
            <a:off x="7811146" y="4701020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b="1" dirty="0">
                <a:solidFill>
                  <a:srgbClr val="00B050"/>
                </a:solidFill>
              </a:rPr>
              <a:t>0.005 % He</a:t>
            </a:r>
            <a:r>
              <a:rPr lang="en-NL" sz="2000" b="1" baseline="30000" dirty="0">
                <a:solidFill>
                  <a:srgbClr val="00B050"/>
                </a:solidFill>
              </a:rPr>
              <a:t>2+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9214DB-8776-65DA-0332-623C627742EB}"/>
              </a:ext>
            </a:extLst>
          </p:cNvPr>
          <p:cNvSpPr txBox="1"/>
          <p:nvPr/>
        </p:nvSpPr>
        <p:spPr>
          <a:xfrm>
            <a:off x="8227990" y="1511469"/>
            <a:ext cx="23158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‘</a:t>
            </a:r>
            <a:r>
              <a:rPr lang="en-NL" sz="2400" b="1" dirty="0"/>
              <a:t>Low</a:t>
            </a:r>
            <a:r>
              <a:rPr lang="en-NL" sz="2400" dirty="0"/>
              <a:t>’ NIR power</a:t>
            </a:r>
          </a:p>
          <a:p>
            <a:endParaRPr lang="en-NL" sz="2400" dirty="0"/>
          </a:p>
          <a:p>
            <a:r>
              <a:rPr lang="en-NL" sz="2400" dirty="0"/>
              <a:t>0.35x10</a:t>
            </a:r>
            <a:r>
              <a:rPr lang="en-NL" sz="2400" baseline="30000" dirty="0"/>
              <a:t>14</a:t>
            </a:r>
            <a:r>
              <a:rPr lang="en-NL" sz="2400" dirty="0"/>
              <a:t> W/cm</a:t>
            </a:r>
            <a:r>
              <a:rPr lang="en-NL" sz="2400" baseline="30000" dirty="0"/>
              <a:t>2</a:t>
            </a:r>
            <a:endParaRPr lang="en-NL" sz="2400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912936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0" y="-3386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TDSE simulation – interesting time dynamics</a:t>
            </a:r>
            <a:endParaRPr lang="en-US" sz="3600" baseline="30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48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B200D-FA4B-58D5-BF36-42C52E7F3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07" y="962048"/>
            <a:ext cx="8029541" cy="5353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4961C5-CAAE-6203-D863-2A54FA577ED7}"/>
              </a:ext>
            </a:extLst>
          </p:cNvPr>
          <p:cNvSpPr txBox="1"/>
          <p:nvPr/>
        </p:nvSpPr>
        <p:spPr>
          <a:xfrm>
            <a:off x="7947069" y="4460258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b="1" dirty="0">
                <a:solidFill>
                  <a:srgbClr val="FF0000"/>
                </a:solidFill>
              </a:rPr>
              <a:t>0.03 % in 2S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71EF9-FDD3-F78C-8670-BF2667E5BE91}"/>
              </a:ext>
            </a:extLst>
          </p:cNvPr>
          <p:cNvSpPr txBox="1"/>
          <p:nvPr/>
        </p:nvSpPr>
        <p:spPr>
          <a:xfrm>
            <a:off x="7947069" y="3643194"/>
            <a:ext cx="1566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b="1" dirty="0">
                <a:solidFill>
                  <a:srgbClr val="00B050"/>
                </a:solidFill>
              </a:rPr>
              <a:t>0.1 % as He</a:t>
            </a:r>
            <a:r>
              <a:rPr lang="en-NL" sz="2000" b="1" baseline="30000" dirty="0">
                <a:solidFill>
                  <a:srgbClr val="00B050"/>
                </a:solidFill>
              </a:rPr>
              <a:t>2+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6A9397-C72A-3967-8DB9-4F592A4580D5}"/>
              </a:ext>
            </a:extLst>
          </p:cNvPr>
          <p:cNvSpPr txBox="1"/>
          <p:nvPr/>
        </p:nvSpPr>
        <p:spPr>
          <a:xfrm>
            <a:off x="8252954" y="1379002"/>
            <a:ext cx="2299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‘</a:t>
            </a:r>
            <a:r>
              <a:rPr lang="en-NL" sz="2400" b="1" dirty="0"/>
              <a:t>High</a:t>
            </a:r>
            <a:r>
              <a:rPr lang="en-NL" sz="2400" dirty="0"/>
              <a:t>’ NIR power</a:t>
            </a:r>
          </a:p>
          <a:p>
            <a:endParaRPr lang="en-NL" sz="2400" dirty="0"/>
          </a:p>
          <a:p>
            <a:r>
              <a:rPr lang="en-NL" sz="2400" dirty="0"/>
              <a:t>0.8x10</a:t>
            </a:r>
            <a:r>
              <a:rPr lang="en-NL" sz="2400" baseline="30000" dirty="0"/>
              <a:t>14</a:t>
            </a:r>
            <a:r>
              <a:rPr lang="en-NL" sz="2400" dirty="0"/>
              <a:t> W/cm</a:t>
            </a:r>
            <a:r>
              <a:rPr lang="en-NL" sz="2400" baseline="30000" dirty="0"/>
              <a:t>2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24054552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0" y="-3386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20 THz ac-Stark shift – precision spectroscopy?</a:t>
            </a:r>
            <a:endParaRPr lang="en-US" sz="3600" baseline="30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49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B771C7-983F-E753-3556-52BDC2F3702B}"/>
              </a:ext>
            </a:extLst>
          </p:cNvPr>
          <p:cNvSpPr txBox="1"/>
          <p:nvPr/>
        </p:nvSpPr>
        <p:spPr>
          <a:xfrm>
            <a:off x="396108" y="1173873"/>
            <a:ext cx="7479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</a:t>
            </a:r>
            <a:r>
              <a:rPr lang="en-NL" sz="2400" dirty="0"/>
              <a:t>c-Stark shift of </a:t>
            </a:r>
            <a:r>
              <a:rPr lang="en-NL" sz="2400" b="1" dirty="0">
                <a:latin typeface="Symbol" pitchFamily="2" charset="2"/>
              </a:rPr>
              <a:t>D</a:t>
            </a:r>
            <a:r>
              <a:rPr lang="en-NL" sz="2400" b="1" dirty="0"/>
              <a:t>f = 20 THz</a:t>
            </a:r>
            <a:r>
              <a:rPr lang="en-NL" sz="2400" dirty="0"/>
              <a:t> on 1S-2S  at 0.35 x 10</a:t>
            </a:r>
            <a:r>
              <a:rPr lang="en-NL" sz="2400" baseline="30000" dirty="0"/>
              <a:t>14</a:t>
            </a:r>
            <a:r>
              <a:rPr lang="en-NL" sz="2400" dirty="0"/>
              <a:t> W/cm</a:t>
            </a:r>
            <a:r>
              <a:rPr lang="en-NL" sz="2400" baseline="30000" dirty="0"/>
              <a:t>2 </a:t>
            </a:r>
          </a:p>
          <a:p>
            <a:endParaRPr lang="en-NL" baseline="30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E20E70-E749-F1B4-F98C-901F1DA7AF01}"/>
              </a:ext>
            </a:extLst>
          </p:cNvPr>
          <p:cNvGrpSpPr/>
          <p:nvPr/>
        </p:nvGrpSpPr>
        <p:grpSpPr>
          <a:xfrm>
            <a:off x="7511738" y="1326573"/>
            <a:ext cx="4127814" cy="2628859"/>
            <a:chOff x="7296627" y="993171"/>
            <a:chExt cx="4127814" cy="26288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E57F0FD-EC19-EBF4-20A4-25CEB01380D6}"/>
                </a:ext>
              </a:extLst>
            </p:cNvPr>
            <p:cNvGrpSpPr/>
            <p:nvPr/>
          </p:nvGrpSpPr>
          <p:grpSpPr>
            <a:xfrm>
              <a:off x="7296627" y="1339834"/>
              <a:ext cx="4127814" cy="2282196"/>
              <a:chOff x="690401" y="3341517"/>
              <a:chExt cx="3077369" cy="143541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18B9E8A-9BA1-3FF8-2349-8469EC73A3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612" b="66483"/>
              <a:stretch/>
            </p:blipFill>
            <p:spPr>
              <a:xfrm>
                <a:off x="690401" y="3341517"/>
                <a:ext cx="3077369" cy="1435411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905194-FF5F-89A8-7205-D00C678C896C}"/>
                  </a:ext>
                </a:extLst>
              </p:cNvPr>
              <p:cNvSpPr txBox="1"/>
              <p:nvPr/>
            </p:nvSpPr>
            <p:spPr>
              <a:xfrm>
                <a:off x="914400" y="3582444"/>
                <a:ext cx="9884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600" dirty="0"/>
                  <a:t>1S-2S He</a:t>
                </a:r>
                <a:r>
                  <a:rPr lang="en-NL" sz="1600" baseline="30000" dirty="0"/>
                  <a:t>+</a:t>
                </a: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AEE372-5AF0-EB62-95D8-87BF5AA2A7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6272" y="1339834"/>
              <a:ext cx="0" cy="20499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CDA897F-77AE-B930-8B78-D011827FE9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3660" y="1371447"/>
              <a:ext cx="0" cy="20183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Up-down Arrow 18">
              <a:extLst>
                <a:ext uri="{FF2B5EF4-FFF2-40B4-BE49-F238E27FC236}">
                  <a16:creationId xmlns:a16="http://schemas.microsoft.com/office/drawing/2014/main" id="{D6AC6943-4747-FEE9-C07E-60766C10E4DB}"/>
                </a:ext>
              </a:extLst>
            </p:cNvPr>
            <p:cNvSpPr/>
            <p:nvPr/>
          </p:nvSpPr>
          <p:spPr>
            <a:xfrm rot="5400000">
              <a:off x="8363862" y="1283857"/>
              <a:ext cx="182207" cy="357388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AECD4F-D91E-E5BA-164D-9A6495A4D9F9}"/>
                </a:ext>
              </a:extLst>
            </p:cNvPr>
            <p:cNvSpPr txBox="1"/>
            <p:nvPr/>
          </p:nvSpPr>
          <p:spPr>
            <a:xfrm>
              <a:off x="8090267" y="993171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20 THz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6453D49-CE19-D512-F5FC-A5060363F2B0}"/>
              </a:ext>
            </a:extLst>
          </p:cNvPr>
          <p:cNvSpPr txBox="1"/>
          <p:nvPr/>
        </p:nvSpPr>
        <p:spPr>
          <a:xfrm>
            <a:off x="357617" y="7057838"/>
            <a:ext cx="18683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latin typeface="Symbol" pitchFamily="2" charset="2"/>
              </a:rPr>
              <a:t>Dw</a:t>
            </a:r>
            <a:r>
              <a:rPr lang="en-NL" sz="2000" dirty="0"/>
              <a:t> =  </a:t>
            </a:r>
            <a:r>
              <a:rPr lang="en-NL" sz="2000" dirty="0">
                <a:latin typeface="Symbol" pitchFamily="2" charset="2"/>
              </a:rPr>
              <a:t>Df</a:t>
            </a:r>
            <a:r>
              <a:rPr lang="en-NL" sz="2000" dirty="0"/>
              <a:t>/</a:t>
            </a:r>
            <a:r>
              <a:rPr lang="en-NL" sz="2000" dirty="0">
                <a:latin typeface="Symbol" pitchFamily="2" charset="2"/>
              </a:rPr>
              <a:t>D</a:t>
            </a:r>
            <a:r>
              <a:rPr lang="en-NL" sz="2000" dirty="0"/>
              <a:t>t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6E7A7A4-CF35-5B86-3E2A-23629F478B29}"/>
              </a:ext>
            </a:extLst>
          </p:cNvPr>
          <p:cNvSpPr/>
          <p:nvPr/>
        </p:nvSpPr>
        <p:spPr>
          <a:xfrm>
            <a:off x="3036209" y="6970204"/>
            <a:ext cx="354330" cy="219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02E401-BF4E-36AE-C714-AF9EC2701CB3}"/>
              </a:ext>
            </a:extLst>
          </p:cNvPr>
          <p:cNvSpPr txBox="1"/>
          <p:nvPr/>
        </p:nvSpPr>
        <p:spPr>
          <a:xfrm>
            <a:off x="396108" y="4285435"/>
            <a:ext cx="112484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NL" sz="2400" dirty="0"/>
              <a:t>In RCS the NIR pulse has longer influence than 30 fs; ~5x more = </a:t>
            </a:r>
            <a:r>
              <a:rPr lang="en-NL" sz="2400" b="1" dirty="0"/>
              <a:t>19 rad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NL" sz="2400" dirty="0"/>
              <a:t>Shift proportional to pulse energy, with </a:t>
            </a:r>
            <a:r>
              <a:rPr lang="en-NL" sz="2400" b="1" dirty="0"/>
              <a:t>0.1%</a:t>
            </a:r>
            <a:r>
              <a:rPr lang="en-NL" sz="2400" dirty="0"/>
              <a:t> dependence on N </a:t>
            </a:r>
          </a:p>
          <a:p>
            <a:endParaRPr lang="en-NL" sz="2400" dirty="0"/>
          </a:p>
          <a:p>
            <a:r>
              <a:rPr lang="en-NL" sz="2400" dirty="0"/>
              <a:t>So remaining effect in RCS = 19 rad x 0.1% = </a:t>
            </a:r>
            <a:r>
              <a:rPr lang="en-NL" sz="2400" b="1" dirty="0"/>
              <a:t>19 mrad</a:t>
            </a:r>
          </a:p>
          <a:p>
            <a:r>
              <a:rPr lang="en-NL" sz="2400" dirty="0"/>
              <a:t>Leads in total to ~ </a:t>
            </a:r>
            <a:r>
              <a:rPr lang="en-NL" sz="2400" b="1" dirty="0"/>
              <a:t>7.6 kHz error </a:t>
            </a:r>
            <a:r>
              <a:rPr lang="en-NL" sz="2400" dirty="0"/>
              <a:t>for 400 ns time delay in RCS (and scales down with 1/</a:t>
            </a:r>
            <a:r>
              <a:rPr lang="en-NL" sz="2400" dirty="0">
                <a:latin typeface="Symbol" pitchFamily="2" charset="2"/>
              </a:rPr>
              <a:t>D</a:t>
            </a:r>
            <a:r>
              <a:rPr lang="en-NL" sz="2400" dirty="0"/>
              <a:t>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7FA248-896F-DE36-571D-FADBFE29562F}"/>
              </a:ext>
            </a:extLst>
          </p:cNvPr>
          <p:cNvSpPr txBox="1"/>
          <p:nvPr/>
        </p:nvSpPr>
        <p:spPr>
          <a:xfrm>
            <a:off x="357617" y="2313138"/>
            <a:ext cx="6902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Comes from </a:t>
            </a:r>
            <a:r>
              <a:rPr lang="en-NL" sz="2400" b="1" dirty="0"/>
              <a:t>3.8 rad in 30 fs </a:t>
            </a:r>
            <a:r>
              <a:rPr lang="en-NL" sz="2400" dirty="0"/>
              <a:t>(XUV generation window)</a:t>
            </a:r>
          </a:p>
        </p:txBody>
      </p:sp>
    </p:spTree>
    <p:extLst>
      <p:ext uri="{BB962C8B-B14F-4D97-AF65-F5344CB8AC3E}">
        <p14:creationId xmlns:p14="http://schemas.microsoft.com/office/powerpoint/2010/main" val="2918008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3024" y="-47976"/>
            <a:ext cx="10515600" cy="995915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Possibilities </a:t>
            </a:r>
            <a:r>
              <a:rPr lang="en-US" sz="3400" baseline="30000" dirty="0">
                <a:solidFill>
                  <a:schemeClr val="bg1"/>
                </a:solidFill>
              </a:rPr>
              <a:t>4</a:t>
            </a:r>
            <a:r>
              <a:rPr lang="en-US" sz="3400" dirty="0">
                <a:solidFill>
                  <a:schemeClr val="bg1"/>
                </a:solidFill>
              </a:rPr>
              <a:t>He</a:t>
            </a:r>
            <a:r>
              <a:rPr lang="en-US" sz="3400" baseline="30000" dirty="0">
                <a:solidFill>
                  <a:schemeClr val="bg1"/>
                </a:solidFill>
              </a:rPr>
              <a:t>+</a:t>
            </a:r>
            <a:r>
              <a:rPr lang="en-US" sz="3400" dirty="0">
                <a:solidFill>
                  <a:schemeClr val="bg1"/>
                </a:solidFill>
              </a:rPr>
              <a:t> 1S-2S combined with H and </a:t>
            </a:r>
            <a:r>
              <a:rPr lang="en-US" sz="3400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US" sz="3400" baseline="30000" dirty="0">
                <a:solidFill>
                  <a:schemeClr val="bg1"/>
                </a:solidFill>
              </a:rPr>
              <a:t>4</a:t>
            </a:r>
            <a:r>
              <a:rPr lang="en-US" sz="3400" dirty="0">
                <a:solidFill>
                  <a:schemeClr val="bg1"/>
                </a:solidFill>
              </a:rPr>
              <a:t>He</a:t>
            </a:r>
            <a:r>
              <a:rPr lang="en-US" sz="3400" baseline="30000" dirty="0">
                <a:solidFill>
                  <a:schemeClr val="bg1"/>
                </a:solidFill>
              </a:rPr>
              <a:t>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9381F-EAC4-7646-8CE9-3DE0BD754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97" y="901161"/>
            <a:ext cx="11290479" cy="46703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E67013-FB1F-774C-98D2-4CA89E495FBE}"/>
              </a:ext>
            </a:extLst>
          </p:cNvPr>
          <p:cNvSpPr txBox="1"/>
          <p:nvPr/>
        </p:nvSpPr>
        <p:spPr>
          <a:xfrm>
            <a:off x="3693132" y="5555541"/>
            <a:ext cx="6660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b="1" dirty="0"/>
              <a:t>Experimental target 1S-2S in He</a:t>
            </a:r>
            <a:r>
              <a:rPr lang="en-NL" sz="2800" b="1" baseline="30000" dirty="0"/>
              <a:t>+</a:t>
            </a:r>
            <a:r>
              <a:rPr lang="en-NL" sz="2800" b="1" dirty="0"/>
              <a:t> is &lt; 1 kHz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B353DDCB-3C1E-DF43-98A5-364F3FBC8F98}"/>
              </a:ext>
            </a:extLst>
          </p:cNvPr>
          <p:cNvSpPr txBox="1">
            <a:spLocks/>
          </p:cNvSpPr>
          <p:nvPr/>
        </p:nvSpPr>
        <p:spPr>
          <a:xfrm>
            <a:off x="9448800" y="64714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8B5A28-1A3F-8845-9037-29A2F0E4CE05}"/>
              </a:ext>
            </a:extLst>
          </p:cNvPr>
          <p:cNvSpPr txBox="1"/>
          <p:nvPr/>
        </p:nvSpPr>
        <p:spPr>
          <a:xfrm>
            <a:off x="2784101" y="6321985"/>
            <a:ext cx="8478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+mj-lt"/>
              </a:rPr>
              <a:t>See: </a:t>
            </a:r>
            <a:r>
              <a:rPr lang="en-US" sz="2000" dirty="0">
                <a:latin typeface="+mj-lt"/>
              </a:rPr>
              <a:t>Krauth, J.J., Schuhmann, K., Ahmed, M.A. </a:t>
            </a:r>
            <a:r>
              <a:rPr lang="en-US" sz="2000" i="1" dirty="0">
                <a:latin typeface="+mj-lt"/>
              </a:rPr>
              <a:t>et al.</a:t>
            </a:r>
            <a:r>
              <a:rPr lang="en-US" sz="2000" dirty="0">
                <a:latin typeface="+mj-lt"/>
              </a:rPr>
              <a:t> </a:t>
            </a:r>
            <a:r>
              <a:rPr lang="en-US" sz="2000" i="1" dirty="0">
                <a:latin typeface="+mj-lt"/>
              </a:rPr>
              <a:t>Nature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589, </a:t>
            </a:r>
            <a:r>
              <a:rPr lang="en-US" sz="2000" dirty="0">
                <a:latin typeface="+mj-lt"/>
              </a:rPr>
              <a:t>527–531 (2021)</a:t>
            </a:r>
            <a:r>
              <a:rPr lang="en-GB" sz="2000" dirty="0">
                <a:latin typeface="+mj-lt"/>
              </a:rPr>
              <a:t> </a:t>
            </a:r>
            <a:endParaRPr lang="en-US" sz="2000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5548E1-8FC0-7B4B-8EF4-F3C7FFFA090D}"/>
              </a:ext>
            </a:extLst>
          </p:cNvPr>
          <p:cNvSpPr/>
          <p:nvPr/>
        </p:nvSpPr>
        <p:spPr>
          <a:xfrm>
            <a:off x="1896051" y="4620993"/>
            <a:ext cx="3086100" cy="604157"/>
          </a:xfrm>
          <a:prstGeom prst="rect">
            <a:avLst/>
          </a:prstGeom>
          <a:solidFill>
            <a:schemeClr val="accent5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800" dirty="0"/>
              <a:t>Ry. test at 24 kHz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FBCFB5-6BAF-9745-8F78-6CF246714174}"/>
              </a:ext>
            </a:extLst>
          </p:cNvPr>
          <p:cNvSpPr/>
          <p:nvPr/>
        </p:nvSpPr>
        <p:spPr>
          <a:xfrm>
            <a:off x="5379486" y="4626433"/>
            <a:ext cx="3086100" cy="604157"/>
          </a:xfrm>
          <a:prstGeom prst="rect">
            <a:avLst/>
          </a:prstGeom>
          <a:solidFill>
            <a:srgbClr val="FF9986"/>
          </a:solidFill>
          <a:ln>
            <a:solidFill>
              <a:srgbClr val="FF99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800" dirty="0"/>
              <a:t>r</a:t>
            </a:r>
            <a:r>
              <a:rPr lang="en-NL" sz="2800" baseline="-25000" dirty="0">
                <a:latin typeface="Symbol" pitchFamily="2" charset="2"/>
              </a:rPr>
              <a:t>a</a:t>
            </a:r>
            <a:r>
              <a:rPr lang="en-NL" sz="2800" dirty="0"/>
              <a:t> test at 60 kHz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7CDB27-45F9-3E46-BC5B-66DF7051CE5D}"/>
              </a:ext>
            </a:extLst>
          </p:cNvPr>
          <p:cNvSpPr/>
          <p:nvPr/>
        </p:nvSpPr>
        <p:spPr>
          <a:xfrm>
            <a:off x="8830256" y="4615544"/>
            <a:ext cx="3086100" cy="6041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800" dirty="0"/>
              <a:t>QED test 41 kHz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E9A7D7-E3DE-BD4C-B4A8-B4E7157AABF0}"/>
              </a:ext>
            </a:extLst>
          </p:cNvPr>
          <p:cNvSpPr/>
          <p:nvPr/>
        </p:nvSpPr>
        <p:spPr>
          <a:xfrm>
            <a:off x="2026813" y="3236340"/>
            <a:ext cx="2775724" cy="69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</a:t>
            </a:r>
            <a:r>
              <a:rPr lang="en-NL" dirty="0">
                <a:solidFill>
                  <a:schemeClr val="tx1"/>
                </a:solidFill>
              </a:rPr>
              <a:t>ith r</a:t>
            </a:r>
            <a:r>
              <a:rPr lang="en-NL" baseline="-25000" dirty="0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NL" dirty="0">
                <a:solidFill>
                  <a:schemeClr val="tx1"/>
                </a:solidFill>
              </a:rPr>
              <a:t> from </a:t>
            </a:r>
            <a:r>
              <a:rPr lang="en-NL" dirty="0">
                <a:solidFill>
                  <a:schemeClr val="tx1"/>
                </a:solidFill>
                <a:latin typeface="Symbol" pitchFamily="2" charset="2"/>
              </a:rPr>
              <a:t>m</a:t>
            </a:r>
            <a:r>
              <a:rPr lang="en-NL" baseline="30000" dirty="0">
                <a:solidFill>
                  <a:schemeClr val="tx1"/>
                </a:solidFill>
              </a:rPr>
              <a:t>4</a:t>
            </a:r>
            <a:r>
              <a:rPr lang="en-NL" dirty="0">
                <a:solidFill>
                  <a:schemeClr val="tx1"/>
                </a:solidFill>
              </a:rPr>
              <a:t>He</a:t>
            </a:r>
            <a:r>
              <a:rPr lang="en-NL" baseline="30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1BC2E6-AFF4-7340-9BAE-D5983306BF91}"/>
              </a:ext>
            </a:extLst>
          </p:cNvPr>
          <p:cNvSpPr/>
          <p:nvPr/>
        </p:nvSpPr>
        <p:spPr>
          <a:xfrm>
            <a:off x="8830256" y="3179440"/>
            <a:ext cx="3086100" cy="928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E999F6-4DFB-B14F-A1B4-795E54475228}"/>
              </a:ext>
            </a:extLst>
          </p:cNvPr>
          <p:cNvSpPr/>
          <p:nvPr/>
        </p:nvSpPr>
        <p:spPr>
          <a:xfrm>
            <a:off x="5515692" y="3236340"/>
            <a:ext cx="2775724" cy="69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</a:t>
            </a:r>
            <a:r>
              <a:rPr lang="en-NL" dirty="0">
                <a:solidFill>
                  <a:schemeClr val="tx1"/>
                </a:solidFill>
              </a:rPr>
              <a:t>ith current R</a:t>
            </a:r>
            <a:r>
              <a:rPr lang="en-NL" baseline="-25000" dirty="0">
                <a:solidFill>
                  <a:schemeClr val="tx1"/>
                </a:solidFill>
              </a:rPr>
              <a:t>♾</a:t>
            </a:r>
            <a:r>
              <a:rPr lang="en-NL" dirty="0">
                <a:solidFill>
                  <a:schemeClr val="tx1"/>
                </a:solidFill>
              </a:rPr>
              <a:t> and slightly improved QED</a:t>
            </a:r>
            <a:endParaRPr lang="en-NL" baseline="300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2A5368-357C-694D-A26E-CED417B7FFA6}"/>
              </a:ext>
            </a:extLst>
          </p:cNvPr>
          <p:cNvSpPr txBox="1"/>
          <p:nvPr/>
        </p:nvSpPr>
        <p:spPr>
          <a:xfrm>
            <a:off x="7246454" y="3173297"/>
            <a:ext cx="6098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</a:t>
            </a:r>
            <a:r>
              <a:rPr lang="en-NL" dirty="0">
                <a:solidFill>
                  <a:schemeClr val="tx1"/>
                </a:solidFill>
              </a:rPr>
              <a:t>ith r</a:t>
            </a:r>
            <a:r>
              <a:rPr lang="en-NL" baseline="-25000" dirty="0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NL" dirty="0">
                <a:solidFill>
                  <a:schemeClr val="tx1"/>
                </a:solidFill>
              </a:rPr>
              <a:t> from </a:t>
            </a:r>
            <a:r>
              <a:rPr lang="en-NL" dirty="0">
                <a:solidFill>
                  <a:schemeClr val="tx1"/>
                </a:solidFill>
                <a:latin typeface="Symbol" pitchFamily="2" charset="2"/>
              </a:rPr>
              <a:t>m</a:t>
            </a:r>
            <a:r>
              <a:rPr lang="en-NL" baseline="30000" dirty="0">
                <a:solidFill>
                  <a:schemeClr val="tx1"/>
                </a:solidFill>
              </a:rPr>
              <a:t>4</a:t>
            </a:r>
            <a:r>
              <a:rPr lang="en-NL" dirty="0">
                <a:solidFill>
                  <a:schemeClr val="tx1"/>
                </a:solidFill>
              </a:rPr>
              <a:t>He</a:t>
            </a:r>
            <a:r>
              <a:rPr lang="en-NL" baseline="30000" dirty="0">
                <a:solidFill>
                  <a:schemeClr val="tx1"/>
                </a:solidFill>
              </a:rPr>
              <a:t>+  </a:t>
            </a:r>
            <a:r>
              <a:rPr lang="en-NL" dirty="0">
                <a:solidFill>
                  <a:schemeClr val="tx1"/>
                </a:solidFill>
              </a:rPr>
              <a:t>and </a:t>
            </a:r>
            <a:br>
              <a:rPr lang="en-NL" dirty="0">
                <a:solidFill>
                  <a:schemeClr val="tx1"/>
                </a:solidFill>
              </a:rPr>
            </a:br>
            <a:r>
              <a:rPr lang="en-NL" dirty="0">
                <a:solidFill>
                  <a:schemeClr val="tx1"/>
                </a:solidFill>
              </a:rPr>
              <a:t>Karshenboim PLB795 (2019)</a:t>
            </a:r>
          </a:p>
          <a:p>
            <a:pPr algn="ctr"/>
            <a:r>
              <a:rPr lang="en-NL" dirty="0">
                <a:solidFill>
                  <a:schemeClr val="tx1"/>
                </a:solidFill>
              </a:rPr>
              <a:t>Yerokin Ann. Phys. 531 (2019)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2B18733-142F-BF17-A5A2-83C20BC9367F}"/>
              </a:ext>
            </a:extLst>
          </p:cNvPr>
          <p:cNvGrpSpPr/>
          <p:nvPr/>
        </p:nvGrpSpPr>
        <p:grpSpPr>
          <a:xfrm>
            <a:off x="71696" y="2110297"/>
            <a:ext cx="1736254" cy="3015930"/>
            <a:chOff x="8682593" y="743650"/>
            <a:chExt cx="2380815" cy="30159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DC75364-B0AA-B181-CE48-832FCEB25518}"/>
                </a:ext>
              </a:extLst>
            </p:cNvPr>
            <p:cNvGrpSpPr/>
            <p:nvPr/>
          </p:nvGrpSpPr>
          <p:grpSpPr>
            <a:xfrm>
              <a:off x="8682593" y="743650"/>
              <a:ext cx="2184432" cy="3015930"/>
              <a:chOff x="9770490" y="1895904"/>
              <a:chExt cx="2184432" cy="3015930"/>
            </a:xfrm>
          </p:grpSpPr>
          <p:sp>
            <p:nvSpPr>
              <p:cNvPr id="14" name="TextBox 43">
                <a:extLst>
                  <a:ext uri="{FF2B5EF4-FFF2-40B4-BE49-F238E27FC236}">
                    <a16:creationId xmlns:a16="http://schemas.microsoft.com/office/drawing/2014/main" id="{F5E9AA4D-DC51-19A4-BE89-D966508CE7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70490" y="4541947"/>
                <a:ext cx="407988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latin typeface="Calibri" charset="0"/>
                    <a:cs typeface="Calibri" charset="0"/>
                  </a:rPr>
                  <a:t>1S</a:t>
                </a:r>
                <a:endParaRPr lang="en-US" sz="1800" baseline="-25000" dirty="0"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6" name="TextBox 44">
                <a:extLst>
                  <a:ext uri="{FF2B5EF4-FFF2-40B4-BE49-F238E27FC236}">
                    <a16:creationId xmlns:a16="http://schemas.microsoft.com/office/drawing/2014/main" id="{C4EDAC45-F384-7BD0-3509-AEFEEF99DB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84780" y="2851259"/>
                <a:ext cx="40798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latin typeface="Calibri" charset="0"/>
                    <a:cs typeface="Calibri" charset="0"/>
                  </a:rPr>
                  <a:t>2S</a:t>
                </a:r>
                <a:endParaRPr lang="en-US" sz="1800" baseline="-25000" dirty="0"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7" name="TextBox 47">
                <a:extLst>
                  <a:ext uri="{FF2B5EF4-FFF2-40B4-BE49-F238E27FC236}">
                    <a16:creationId xmlns:a16="http://schemas.microsoft.com/office/drawing/2014/main" id="{E0270ADC-F123-F63F-A85A-52179A6F18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37533" y="1895904"/>
                <a:ext cx="7409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400" b="1" baseline="30000" dirty="0">
                    <a:latin typeface="Calibri" charset="0"/>
                    <a:cs typeface="Calibri" charset="0"/>
                  </a:rPr>
                  <a:t>4</a:t>
                </a:r>
                <a:r>
                  <a:rPr lang="en-US" sz="2400" b="1" dirty="0">
                    <a:latin typeface="Calibri" charset="0"/>
                    <a:cs typeface="Calibri" charset="0"/>
                  </a:rPr>
                  <a:t>He</a:t>
                </a:r>
                <a:r>
                  <a:rPr lang="en-US" sz="2400" b="1" baseline="30000" dirty="0">
                    <a:latin typeface="Calibri" charset="0"/>
                    <a:cs typeface="Calibri" charset="0"/>
                  </a:rPr>
                  <a:t>+</a:t>
                </a:r>
              </a:p>
            </p:txBody>
          </p:sp>
          <p:grpSp>
            <p:nvGrpSpPr>
              <p:cNvPr id="18" name="Group 79">
                <a:extLst>
                  <a:ext uri="{FF2B5EF4-FFF2-40B4-BE49-F238E27FC236}">
                    <a16:creationId xmlns:a16="http://schemas.microsoft.com/office/drawing/2014/main" id="{70E6B5EE-264B-E993-EC31-ED25FDE0EE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60922" y="2441684"/>
                <a:ext cx="588963" cy="2379663"/>
                <a:chOff x="3479476" y="3860895"/>
                <a:chExt cx="724320" cy="2379849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C6E44D37-5593-F7DB-11CF-64ACEF399328}"/>
                    </a:ext>
                  </a:extLst>
                </p:cNvPr>
                <p:cNvCxnSpPr/>
                <p:nvPr/>
              </p:nvCxnSpPr>
              <p:spPr>
                <a:xfrm>
                  <a:off x="3479476" y="6240744"/>
                  <a:ext cx="724320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64015FFC-8ED9-3615-1B65-6D29C6295DE1}"/>
                    </a:ext>
                  </a:extLst>
                </p:cNvPr>
                <p:cNvCxnSpPr/>
                <p:nvPr/>
              </p:nvCxnSpPr>
              <p:spPr>
                <a:xfrm>
                  <a:off x="3479476" y="4249863"/>
                  <a:ext cx="72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12AC874B-17F1-8B14-20CB-D981FA17550C}"/>
                    </a:ext>
                  </a:extLst>
                </p:cNvPr>
                <p:cNvCxnSpPr/>
                <p:nvPr/>
              </p:nvCxnSpPr>
              <p:spPr>
                <a:xfrm>
                  <a:off x="3479476" y="4522935"/>
                  <a:ext cx="724320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7CDE78BF-8007-0769-F471-544D43D06BAF}"/>
                    </a:ext>
                  </a:extLst>
                </p:cNvPr>
                <p:cNvCxnSpPr/>
                <p:nvPr/>
              </p:nvCxnSpPr>
              <p:spPr>
                <a:xfrm>
                  <a:off x="3479476" y="4116503"/>
                  <a:ext cx="72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0CDF7F0-2434-DA94-3E1B-6F0B70CCAA97}"/>
                    </a:ext>
                  </a:extLst>
                </p:cNvPr>
                <p:cNvCxnSpPr/>
                <p:nvPr/>
              </p:nvCxnSpPr>
              <p:spPr>
                <a:xfrm>
                  <a:off x="3479476" y="4043472"/>
                  <a:ext cx="72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45FDA0B6-2ECB-64C4-7FA4-61BE765A6950}"/>
                    </a:ext>
                  </a:extLst>
                </p:cNvPr>
                <p:cNvCxnSpPr/>
                <p:nvPr/>
              </p:nvCxnSpPr>
              <p:spPr>
                <a:xfrm>
                  <a:off x="3479476" y="3987905"/>
                  <a:ext cx="72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60B9A55E-3D37-B4B2-A9C8-EA3761D00BC2}"/>
                    </a:ext>
                  </a:extLst>
                </p:cNvPr>
                <p:cNvCxnSpPr/>
                <p:nvPr/>
              </p:nvCxnSpPr>
              <p:spPr>
                <a:xfrm>
                  <a:off x="3479476" y="3945040"/>
                  <a:ext cx="72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89F98296-B113-440D-1942-2C63369901D8}"/>
                    </a:ext>
                  </a:extLst>
                </p:cNvPr>
                <p:cNvCxnSpPr/>
                <p:nvPr/>
              </p:nvCxnSpPr>
              <p:spPr>
                <a:xfrm>
                  <a:off x="3479476" y="3910112"/>
                  <a:ext cx="72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ACFBB6CC-ED36-3128-BE00-7535CA5BCB27}"/>
                    </a:ext>
                  </a:extLst>
                </p:cNvPr>
                <p:cNvCxnSpPr/>
                <p:nvPr/>
              </p:nvCxnSpPr>
              <p:spPr>
                <a:xfrm>
                  <a:off x="3479476" y="3878359"/>
                  <a:ext cx="72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381F5BF-FA53-3303-0DFA-38FA5CE18463}"/>
                    </a:ext>
                  </a:extLst>
                </p:cNvPr>
                <p:cNvCxnSpPr/>
                <p:nvPr/>
              </p:nvCxnSpPr>
              <p:spPr>
                <a:xfrm>
                  <a:off x="3479476" y="3860895"/>
                  <a:ext cx="72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37CF88DD-FA13-ED8A-4792-C1CFE400E2EA}"/>
                  </a:ext>
                </a:extLst>
              </p:cNvPr>
              <p:cNvCxnSpPr/>
              <p:nvPr/>
            </p:nvCxnSpPr>
            <p:spPr bwMode="auto">
              <a:xfrm>
                <a:off x="10990095" y="3101327"/>
                <a:ext cx="588963" cy="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44">
                <a:extLst>
                  <a:ext uri="{FF2B5EF4-FFF2-40B4-BE49-F238E27FC236}">
                    <a16:creationId xmlns:a16="http://schemas.microsoft.com/office/drawing/2014/main" id="{B88C10DD-9D8F-57C3-4AF5-D36BDC7468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34614" y="2862982"/>
                <a:ext cx="42030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 charset="0"/>
                    <a:cs typeface="Calibri" charset="0"/>
                  </a:rPr>
                  <a:t>2P</a:t>
                </a:r>
                <a:endParaRPr lang="en-US" sz="1800" baseline="-25000">
                  <a:latin typeface="Calibri" charset="0"/>
                  <a:cs typeface="Calibri" charset="0"/>
                </a:endParaRPr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887A980-C57E-8A3B-C3C9-A0518834839A}"/>
                </a:ext>
              </a:extLst>
            </p:cNvPr>
            <p:cNvCxnSpPr/>
            <p:nvPr/>
          </p:nvCxnSpPr>
          <p:spPr>
            <a:xfrm>
              <a:off x="9401172" y="1949073"/>
              <a:ext cx="0" cy="1720020"/>
            </a:xfrm>
            <a:prstGeom prst="straightConnector1">
              <a:avLst/>
            </a:prstGeom>
            <a:ln w="28575"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0ED66B-2909-27EB-598C-DC91EFF4A8AF}"/>
                </a:ext>
              </a:extLst>
            </p:cNvPr>
            <p:cNvSpPr txBox="1"/>
            <p:nvPr/>
          </p:nvSpPr>
          <p:spPr>
            <a:xfrm>
              <a:off x="9513309" y="2285124"/>
              <a:ext cx="15500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Symbol" pitchFamily="2" charset="2"/>
                </a:rPr>
                <a:t>l </a:t>
              </a:r>
              <a:r>
                <a:rPr lang="en-NL" dirty="0"/>
                <a:t>= 30 nm</a:t>
              </a:r>
            </a:p>
            <a:p>
              <a:r>
                <a:rPr lang="en-NL" dirty="0"/>
                <a:t>(XUV)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6437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0" y="-3386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20 THz ac-Stark shift – precision spectroscopy?</a:t>
            </a:r>
            <a:endParaRPr lang="en-US" sz="3600" baseline="30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50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B771C7-983F-E753-3556-52BDC2F3702B}"/>
              </a:ext>
            </a:extLst>
          </p:cNvPr>
          <p:cNvSpPr txBox="1"/>
          <p:nvPr/>
        </p:nvSpPr>
        <p:spPr>
          <a:xfrm>
            <a:off x="396108" y="1173873"/>
            <a:ext cx="7479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</a:t>
            </a:r>
            <a:r>
              <a:rPr lang="en-NL" sz="2400" dirty="0"/>
              <a:t>c-Stark shift of </a:t>
            </a:r>
            <a:r>
              <a:rPr lang="en-NL" sz="2400" b="1" dirty="0">
                <a:latin typeface="Symbol" pitchFamily="2" charset="2"/>
              </a:rPr>
              <a:t>D</a:t>
            </a:r>
            <a:r>
              <a:rPr lang="en-NL" sz="2400" b="1" dirty="0"/>
              <a:t>f = 20 THz</a:t>
            </a:r>
            <a:r>
              <a:rPr lang="en-NL" sz="2400" dirty="0"/>
              <a:t> on 1S-2S  at 0.35 x 10</a:t>
            </a:r>
            <a:r>
              <a:rPr lang="en-NL" sz="2400" baseline="30000" dirty="0"/>
              <a:t>14</a:t>
            </a:r>
            <a:r>
              <a:rPr lang="en-NL" sz="2400" dirty="0"/>
              <a:t> W/cm</a:t>
            </a:r>
            <a:r>
              <a:rPr lang="en-NL" sz="2400" baseline="30000" dirty="0"/>
              <a:t>2 </a:t>
            </a:r>
          </a:p>
          <a:p>
            <a:endParaRPr lang="en-NL" baseline="30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E20E70-E749-F1B4-F98C-901F1DA7AF01}"/>
              </a:ext>
            </a:extLst>
          </p:cNvPr>
          <p:cNvGrpSpPr/>
          <p:nvPr/>
        </p:nvGrpSpPr>
        <p:grpSpPr>
          <a:xfrm>
            <a:off x="7511738" y="1326573"/>
            <a:ext cx="4127814" cy="2628859"/>
            <a:chOff x="7296627" y="993171"/>
            <a:chExt cx="4127814" cy="26288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E57F0FD-EC19-EBF4-20A4-25CEB01380D6}"/>
                </a:ext>
              </a:extLst>
            </p:cNvPr>
            <p:cNvGrpSpPr/>
            <p:nvPr/>
          </p:nvGrpSpPr>
          <p:grpSpPr>
            <a:xfrm>
              <a:off x="7296627" y="1339834"/>
              <a:ext cx="4127814" cy="2282196"/>
              <a:chOff x="690401" y="3341517"/>
              <a:chExt cx="3077369" cy="143541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18B9E8A-9BA1-3FF8-2349-8469EC73A3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612" b="66483"/>
              <a:stretch/>
            </p:blipFill>
            <p:spPr>
              <a:xfrm>
                <a:off x="690401" y="3341517"/>
                <a:ext cx="3077369" cy="1435411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905194-FF5F-89A8-7205-D00C678C896C}"/>
                  </a:ext>
                </a:extLst>
              </p:cNvPr>
              <p:cNvSpPr txBox="1"/>
              <p:nvPr/>
            </p:nvSpPr>
            <p:spPr>
              <a:xfrm>
                <a:off x="914400" y="3582444"/>
                <a:ext cx="9884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600" dirty="0"/>
                  <a:t>1S-2S He</a:t>
                </a:r>
                <a:r>
                  <a:rPr lang="en-NL" sz="1600" baseline="30000" dirty="0"/>
                  <a:t>+</a:t>
                </a: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AEE372-5AF0-EB62-95D8-87BF5AA2A7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6272" y="1339834"/>
              <a:ext cx="0" cy="20499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CDA897F-77AE-B930-8B78-D011827FE9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3660" y="1371447"/>
              <a:ext cx="0" cy="20183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Up-down Arrow 18">
              <a:extLst>
                <a:ext uri="{FF2B5EF4-FFF2-40B4-BE49-F238E27FC236}">
                  <a16:creationId xmlns:a16="http://schemas.microsoft.com/office/drawing/2014/main" id="{D6AC6943-4747-FEE9-C07E-60766C10E4DB}"/>
                </a:ext>
              </a:extLst>
            </p:cNvPr>
            <p:cNvSpPr/>
            <p:nvPr/>
          </p:nvSpPr>
          <p:spPr>
            <a:xfrm rot="5400000">
              <a:off x="8363862" y="1283857"/>
              <a:ext cx="182207" cy="357388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AECD4F-D91E-E5BA-164D-9A6495A4D9F9}"/>
                </a:ext>
              </a:extLst>
            </p:cNvPr>
            <p:cNvSpPr txBox="1"/>
            <p:nvPr/>
          </p:nvSpPr>
          <p:spPr>
            <a:xfrm>
              <a:off x="8090267" y="993171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20 THz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6453D49-CE19-D512-F5FC-A5060363F2B0}"/>
              </a:ext>
            </a:extLst>
          </p:cNvPr>
          <p:cNvSpPr txBox="1"/>
          <p:nvPr/>
        </p:nvSpPr>
        <p:spPr>
          <a:xfrm>
            <a:off x="357617" y="7057838"/>
            <a:ext cx="18683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latin typeface="Symbol" pitchFamily="2" charset="2"/>
              </a:rPr>
              <a:t>Dw</a:t>
            </a:r>
            <a:r>
              <a:rPr lang="en-NL" sz="2000" dirty="0"/>
              <a:t> =  </a:t>
            </a:r>
            <a:r>
              <a:rPr lang="en-NL" sz="2000" dirty="0">
                <a:latin typeface="Symbol" pitchFamily="2" charset="2"/>
              </a:rPr>
              <a:t>Df</a:t>
            </a:r>
            <a:r>
              <a:rPr lang="en-NL" sz="2000" dirty="0"/>
              <a:t>/</a:t>
            </a:r>
            <a:r>
              <a:rPr lang="en-NL" sz="2000" dirty="0">
                <a:latin typeface="Symbol" pitchFamily="2" charset="2"/>
              </a:rPr>
              <a:t>D</a:t>
            </a:r>
            <a:r>
              <a:rPr lang="en-NL" sz="2000" dirty="0"/>
              <a:t>t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6E7A7A4-CF35-5B86-3E2A-23629F478B29}"/>
              </a:ext>
            </a:extLst>
          </p:cNvPr>
          <p:cNvSpPr/>
          <p:nvPr/>
        </p:nvSpPr>
        <p:spPr>
          <a:xfrm>
            <a:off x="3036209" y="6970204"/>
            <a:ext cx="354330" cy="219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02E401-BF4E-36AE-C714-AF9EC2701CB3}"/>
              </a:ext>
            </a:extLst>
          </p:cNvPr>
          <p:cNvSpPr txBox="1"/>
          <p:nvPr/>
        </p:nvSpPr>
        <p:spPr>
          <a:xfrm>
            <a:off x="396108" y="4285435"/>
            <a:ext cx="112484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NL" sz="2400" dirty="0"/>
              <a:t>In RCS the NIR pulse has longer influence than 30 fs; ~5x more = </a:t>
            </a:r>
            <a:r>
              <a:rPr lang="en-NL" sz="2400" b="1" dirty="0"/>
              <a:t>19 rad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NL" sz="2400" dirty="0"/>
              <a:t>Shift proportional to pulse energy, with </a:t>
            </a:r>
            <a:r>
              <a:rPr lang="en-NL" sz="2400" b="1" dirty="0"/>
              <a:t>0.1%</a:t>
            </a:r>
            <a:r>
              <a:rPr lang="en-NL" sz="2400" dirty="0"/>
              <a:t> dependence on N </a:t>
            </a:r>
          </a:p>
          <a:p>
            <a:endParaRPr lang="en-NL" sz="2400" dirty="0"/>
          </a:p>
          <a:p>
            <a:r>
              <a:rPr lang="en-NL" sz="2400" dirty="0"/>
              <a:t>So remaining effect in RCS = 19 rad x 0.1% = </a:t>
            </a:r>
            <a:r>
              <a:rPr lang="en-NL" sz="2400" b="1" dirty="0"/>
              <a:t>19 mrad</a:t>
            </a:r>
          </a:p>
          <a:p>
            <a:r>
              <a:rPr lang="en-NL" sz="2400" dirty="0"/>
              <a:t>Leads in total to ~ </a:t>
            </a:r>
            <a:r>
              <a:rPr lang="en-NL" sz="2400" b="1" dirty="0"/>
              <a:t>7.6 kHz error </a:t>
            </a:r>
            <a:r>
              <a:rPr lang="en-NL" sz="2400" dirty="0"/>
              <a:t>for 400 ns time delay in RCS (and scales down with 1/</a:t>
            </a:r>
            <a:r>
              <a:rPr lang="en-NL" sz="2400" dirty="0">
                <a:latin typeface="Symbol" pitchFamily="2" charset="2"/>
              </a:rPr>
              <a:t>D</a:t>
            </a:r>
            <a:r>
              <a:rPr lang="en-NL" sz="2400" dirty="0"/>
              <a:t>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7FA248-896F-DE36-571D-FADBFE29562F}"/>
              </a:ext>
            </a:extLst>
          </p:cNvPr>
          <p:cNvSpPr txBox="1"/>
          <p:nvPr/>
        </p:nvSpPr>
        <p:spPr>
          <a:xfrm>
            <a:off x="357617" y="2313138"/>
            <a:ext cx="6902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Comes from </a:t>
            </a:r>
            <a:r>
              <a:rPr lang="en-NL" sz="2400" b="1" dirty="0"/>
              <a:t>3.8 rad in 30 fs </a:t>
            </a:r>
            <a:r>
              <a:rPr lang="en-NL" sz="2400" dirty="0"/>
              <a:t>(XUV generation window)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7957A0E-2030-51D1-78EF-D0A157B5C80E}"/>
              </a:ext>
            </a:extLst>
          </p:cNvPr>
          <p:cNvSpPr/>
          <p:nvPr/>
        </p:nvSpPr>
        <p:spPr>
          <a:xfrm>
            <a:off x="2402541" y="890331"/>
            <a:ext cx="1613648" cy="1082643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A05448B-1D20-0D95-8B56-9B438262E172}"/>
              </a:ext>
            </a:extLst>
          </p:cNvPr>
          <p:cNvSpPr/>
          <p:nvPr/>
        </p:nvSpPr>
        <p:spPr>
          <a:xfrm>
            <a:off x="2405237" y="5446090"/>
            <a:ext cx="2202619" cy="1082643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475082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2815" y="-6777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Thanks to the Ramsey-comb He</a:t>
            </a:r>
            <a:r>
              <a:rPr lang="en-US" sz="3600" baseline="30000" dirty="0">
                <a:solidFill>
                  <a:schemeClr val="bg1"/>
                </a:solidFill>
              </a:rPr>
              <a:t>+</a:t>
            </a:r>
            <a:r>
              <a:rPr lang="en-US" sz="3600" dirty="0">
                <a:solidFill>
                  <a:schemeClr val="bg1"/>
                </a:solidFill>
              </a:rPr>
              <a:t>/H</a:t>
            </a:r>
            <a:r>
              <a:rPr lang="en-US" sz="3600" baseline="-25000" dirty="0">
                <a:solidFill>
                  <a:schemeClr val="bg1"/>
                </a:solidFill>
              </a:rPr>
              <a:t>2</a:t>
            </a:r>
            <a:r>
              <a:rPr lang="en-US" sz="3600" dirty="0">
                <a:solidFill>
                  <a:schemeClr val="bg1"/>
                </a:solidFill>
              </a:rPr>
              <a:t> team!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863A1-C7CF-F843-AB13-807AB592C219}"/>
              </a:ext>
            </a:extLst>
          </p:cNvPr>
          <p:cNvSpPr txBox="1"/>
          <p:nvPr/>
        </p:nvSpPr>
        <p:spPr>
          <a:xfrm>
            <a:off x="8054715" y="852124"/>
            <a:ext cx="39144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TDSE calculations (Paris, Sorbonne):</a:t>
            </a:r>
          </a:p>
          <a:p>
            <a:r>
              <a:rPr lang="en-NL" sz="2000" b="1" dirty="0"/>
              <a:t>Richard Taieb</a:t>
            </a:r>
            <a:endParaRPr lang="en-NL" sz="2000" dirty="0"/>
          </a:p>
          <a:p>
            <a:endParaRPr lang="en-NL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EFAE9-6EEA-1541-93B9-74758BAC6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14" y="924097"/>
            <a:ext cx="6167829" cy="5151539"/>
          </a:xfrm>
          <a:prstGeom prst="rect">
            <a:avLst/>
          </a:prstGeom>
        </p:spPr>
      </p:pic>
      <p:sp>
        <p:nvSpPr>
          <p:cNvPr id="72" name="Text Box 31">
            <a:extLst>
              <a:ext uri="{FF2B5EF4-FFF2-40B4-BE49-F238E27FC236}">
                <a16:creationId xmlns:a16="http://schemas.microsoft.com/office/drawing/2014/main" id="{4C542059-DF1E-8B4A-84FF-5FF6588CF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425" y="5443801"/>
            <a:ext cx="14558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2000" b="1">
                <a:latin typeface="+mn-lt"/>
              </a:rPr>
              <a:t>Elmer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2000" b="1" err="1">
                <a:latin typeface="+mn-lt"/>
              </a:rPr>
              <a:t>Gründeman</a:t>
            </a:r>
            <a:endParaRPr lang="nl-NL" altLang="en-US" sz="2000" b="1">
              <a:latin typeface="+mn-lt"/>
            </a:endParaRPr>
          </a:p>
        </p:txBody>
      </p:sp>
      <p:sp>
        <p:nvSpPr>
          <p:cNvPr id="77" name="Text Box 31">
            <a:extLst>
              <a:ext uri="{FF2B5EF4-FFF2-40B4-BE49-F238E27FC236}">
                <a16:creationId xmlns:a16="http://schemas.microsoft.com/office/drawing/2014/main" id="{F5452723-63C3-554E-9EC0-C8E367884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288" y="6024690"/>
            <a:ext cx="12538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2000" b="1" dirty="0" err="1">
                <a:solidFill>
                  <a:srgbClr val="0070C0"/>
                </a:solidFill>
                <a:latin typeface="+mn-lt"/>
              </a:rPr>
              <a:t>Charlaine</a:t>
            </a:r>
            <a:r>
              <a:rPr lang="nl-NL" altLang="en-US" sz="2000" b="1" dirty="0">
                <a:solidFill>
                  <a:srgbClr val="0070C0"/>
                </a:solidFill>
                <a:latin typeface="+mn-lt"/>
              </a:rPr>
              <a:t>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2000" b="1" dirty="0">
                <a:solidFill>
                  <a:srgbClr val="0070C0"/>
                </a:solidFill>
                <a:latin typeface="+mn-lt"/>
              </a:rPr>
              <a:t>Roth</a:t>
            </a:r>
          </a:p>
        </p:txBody>
      </p:sp>
      <p:sp>
        <p:nvSpPr>
          <p:cNvPr id="78" name="Text Box 31">
            <a:extLst>
              <a:ext uri="{FF2B5EF4-FFF2-40B4-BE49-F238E27FC236}">
                <a16:creationId xmlns:a16="http://schemas.microsoft.com/office/drawing/2014/main" id="{485758AF-FBBB-DB42-9986-32AE7D6B5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582" y="6120176"/>
            <a:ext cx="1343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2000" b="1" dirty="0">
                <a:solidFill>
                  <a:srgbClr val="0070C0"/>
                </a:solidFill>
                <a:latin typeface="+mn-lt"/>
              </a:rPr>
              <a:t>Mathieu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2000" b="1" dirty="0" err="1">
                <a:solidFill>
                  <a:srgbClr val="0070C0"/>
                </a:solidFill>
                <a:latin typeface="+mn-lt"/>
              </a:rPr>
              <a:t>Collombon</a:t>
            </a:r>
            <a:endParaRPr lang="nl-NL" altLang="en-US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4" name="Text Box 31">
            <a:extLst>
              <a:ext uri="{FF2B5EF4-FFF2-40B4-BE49-F238E27FC236}">
                <a16:creationId xmlns:a16="http://schemas.microsoft.com/office/drawing/2014/main" id="{1BEC9905-6035-B149-A08D-A09F70358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271" y="5310805"/>
            <a:ext cx="8992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2000" b="1" dirty="0">
                <a:solidFill>
                  <a:srgbClr val="0070C0"/>
                </a:solidFill>
                <a:latin typeface="+mn-lt"/>
              </a:rPr>
              <a:t>Julian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2000" b="1" dirty="0" err="1">
                <a:solidFill>
                  <a:srgbClr val="0070C0"/>
                </a:solidFill>
                <a:latin typeface="+mn-lt"/>
              </a:rPr>
              <a:t>Krauth</a:t>
            </a:r>
            <a:endParaRPr lang="nl-NL" altLang="en-US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5" name="Text Box 31">
            <a:extLst>
              <a:ext uri="{FF2B5EF4-FFF2-40B4-BE49-F238E27FC236}">
                <a16:creationId xmlns:a16="http://schemas.microsoft.com/office/drawing/2014/main" id="{E39B04C3-E11E-1C47-8434-842BFA96C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152" y="5103720"/>
            <a:ext cx="4507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2000" b="1">
                <a:latin typeface="+mn-lt"/>
              </a:rPr>
              <a:t>KE</a:t>
            </a:r>
          </a:p>
        </p:txBody>
      </p:sp>
      <p:sp>
        <p:nvSpPr>
          <p:cNvPr id="76" name="Text Box 31">
            <a:extLst>
              <a:ext uri="{FF2B5EF4-FFF2-40B4-BE49-F238E27FC236}">
                <a16:creationId xmlns:a16="http://schemas.microsoft.com/office/drawing/2014/main" id="{59CE604A-76C5-5D47-934C-00FC8285B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8905" y="5856939"/>
            <a:ext cx="11003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Laura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Dreissen</a:t>
            </a:r>
            <a:endParaRPr lang="nl-NL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6" name="Slide Number Placeholder 22">
            <a:extLst>
              <a:ext uri="{FF2B5EF4-FFF2-40B4-BE49-F238E27FC236}">
                <a16:creationId xmlns:a16="http://schemas.microsoft.com/office/drawing/2014/main" id="{7788097B-2F39-9C48-91C8-F9D46068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93" y="6477506"/>
            <a:ext cx="2743200" cy="365125"/>
          </a:xfrm>
        </p:spPr>
        <p:txBody>
          <a:bodyPr/>
          <a:lstStyle/>
          <a:p>
            <a:fld id="{A66A8071-4BA0-A74A-B024-87450DE19056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1E11C-55D4-7378-725D-9FA8970B0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340" y="1669861"/>
            <a:ext cx="4593805" cy="3445354"/>
          </a:xfrm>
          <a:prstGeom prst="rect">
            <a:avLst/>
          </a:prstGeom>
        </p:spPr>
      </p:pic>
      <p:sp>
        <p:nvSpPr>
          <p:cNvPr id="18" name="Text Box 31">
            <a:extLst>
              <a:ext uri="{FF2B5EF4-FFF2-40B4-BE49-F238E27FC236}">
                <a16:creationId xmlns:a16="http://schemas.microsoft.com/office/drawing/2014/main" id="{AE742111-919B-F24C-8215-EC4CFF55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568" y="2292963"/>
            <a:ext cx="9982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2000" b="1" dirty="0">
                <a:latin typeface="+mn-lt"/>
              </a:rPr>
              <a:t>Vincent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2000" b="1" dirty="0" err="1">
                <a:latin typeface="+mn-lt"/>
              </a:rPr>
              <a:t>Barbé</a:t>
            </a:r>
            <a:endParaRPr lang="nl-NL" altLang="en-US" sz="2000" b="1" dirty="0">
              <a:latin typeface="+mn-lt"/>
            </a:endParaRPr>
          </a:p>
        </p:txBody>
      </p:sp>
      <p:sp>
        <p:nvSpPr>
          <p:cNvPr id="55" name="Text Box 31">
            <a:extLst>
              <a:ext uri="{FF2B5EF4-FFF2-40B4-BE49-F238E27FC236}">
                <a16:creationId xmlns:a16="http://schemas.microsoft.com/office/drawing/2014/main" id="{2195E2C5-6093-D84C-8F5F-70930F195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288" y="843013"/>
            <a:ext cx="13147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2000" b="1" dirty="0">
                <a:latin typeface="+mn-lt"/>
              </a:rPr>
              <a:t>Andrés </a:t>
            </a:r>
            <a:br>
              <a:rPr lang="nl-NL" altLang="en-US" sz="2000" b="1" dirty="0">
                <a:latin typeface="+mn-lt"/>
              </a:rPr>
            </a:br>
            <a:r>
              <a:rPr lang="nl-NL" altLang="en-US" sz="2000" b="1" dirty="0" err="1">
                <a:latin typeface="+mn-lt"/>
              </a:rPr>
              <a:t>Martinez</a:t>
            </a:r>
            <a:br>
              <a:rPr lang="nl-NL" altLang="en-US" sz="2000" b="1" dirty="0">
                <a:latin typeface="+mn-lt"/>
              </a:rPr>
            </a:br>
            <a:r>
              <a:rPr lang="nl-NL" altLang="en-US" sz="2000" b="1" dirty="0">
                <a:latin typeface="+mn-lt"/>
              </a:rPr>
              <a:t>de </a:t>
            </a:r>
            <a:r>
              <a:rPr lang="nl-NL" altLang="en-US" sz="2000" b="1" dirty="0" err="1">
                <a:latin typeface="+mn-lt"/>
              </a:rPr>
              <a:t>Velasco</a:t>
            </a:r>
            <a:endParaRPr lang="nl-NL" altLang="en-US" sz="2000" b="1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B11308-24CD-9D3C-8D3F-06C4A2958F58}"/>
              </a:ext>
            </a:extLst>
          </p:cNvPr>
          <p:cNvSpPr txBox="1"/>
          <p:nvPr/>
        </p:nvSpPr>
        <p:spPr>
          <a:xfrm>
            <a:off x="6845575" y="5797744"/>
            <a:ext cx="6104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800" dirty="0"/>
              <a:t>Collaboration for ion trap He</a:t>
            </a:r>
            <a:r>
              <a:rPr lang="en-NL" sz="1800" baseline="30000" dirty="0"/>
              <a:t>+</a:t>
            </a:r>
            <a:r>
              <a:rPr lang="en-NL" sz="1800" dirty="0"/>
              <a:t> with PTB:</a:t>
            </a:r>
          </a:p>
          <a:p>
            <a:r>
              <a:rPr lang="en-NL" sz="1800" b="1" dirty="0"/>
              <a:t>Tanja Mehlstäubler and group members,</a:t>
            </a:r>
          </a:p>
          <a:p>
            <a:r>
              <a:rPr lang="en-NL" sz="1800" b="1" dirty="0"/>
              <a:t>&amp; Piet Schmidt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F9F384-EB69-0379-8548-A9DE55B05459}"/>
              </a:ext>
            </a:extLst>
          </p:cNvPr>
          <p:cNvCxnSpPr/>
          <p:nvPr/>
        </p:nvCxnSpPr>
        <p:spPr>
          <a:xfrm>
            <a:off x="7512424" y="1867787"/>
            <a:ext cx="367646" cy="113306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A9AF346-5AB7-8D59-1770-8D7671009C2B}"/>
              </a:ext>
            </a:extLst>
          </p:cNvPr>
          <p:cNvCxnSpPr>
            <a:cxnSpLocks/>
          </p:cNvCxnSpPr>
          <p:nvPr/>
        </p:nvCxnSpPr>
        <p:spPr>
          <a:xfrm>
            <a:off x="9828127" y="1360530"/>
            <a:ext cx="463355" cy="183993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31">
            <a:extLst>
              <a:ext uri="{FF2B5EF4-FFF2-40B4-BE49-F238E27FC236}">
                <a16:creationId xmlns:a16="http://schemas.microsoft.com/office/drawing/2014/main" id="{1FF39939-277C-F8CD-B1DF-FB5E03C2E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9306" y="5196195"/>
            <a:ext cx="17243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2000" b="1" dirty="0" err="1">
                <a:latin typeface="+mn-lt"/>
              </a:rPr>
              <a:t>Alejandra</a:t>
            </a:r>
            <a:r>
              <a:rPr lang="nl-NL" altLang="en-US" sz="2000" b="1" dirty="0">
                <a:latin typeface="+mn-lt"/>
              </a:rPr>
              <a:t> </a:t>
            </a:r>
            <a:r>
              <a:rPr lang="nl-NL" altLang="en-US" sz="2000" b="1" dirty="0" err="1">
                <a:latin typeface="+mn-lt"/>
              </a:rPr>
              <a:t>Dias</a:t>
            </a:r>
            <a:endParaRPr lang="nl-NL" altLang="en-US" sz="2000" b="1" dirty="0">
              <a:latin typeface="+mn-lt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0DEFC6-D2E9-952C-EBE5-07516189FA48}"/>
              </a:ext>
            </a:extLst>
          </p:cNvPr>
          <p:cNvCxnSpPr>
            <a:cxnSpLocks/>
          </p:cNvCxnSpPr>
          <p:nvPr/>
        </p:nvCxnSpPr>
        <p:spPr>
          <a:xfrm flipH="1" flipV="1">
            <a:off x="9435941" y="4028528"/>
            <a:ext cx="163427" cy="1360981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3656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1" y="-56445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9C053FC-55A1-0242-AFB0-9D070141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734" y="6538863"/>
            <a:ext cx="2743200" cy="365125"/>
          </a:xfrm>
        </p:spPr>
        <p:txBody>
          <a:bodyPr/>
          <a:lstStyle/>
          <a:p>
            <a:fld id="{A66A8071-4BA0-A74A-B024-87450DE19056}" type="slidenum">
              <a:rPr lang="en-US" smtClean="0"/>
              <a:t>52</a:t>
            </a:fld>
            <a:endParaRPr lang="en-US"/>
          </a:p>
        </p:txBody>
      </p:sp>
      <p:sp>
        <p:nvSpPr>
          <p:cNvPr id="8" name="Text Box 3" descr="Light vertical">
            <a:extLst>
              <a:ext uri="{FF2B5EF4-FFF2-40B4-BE49-F238E27FC236}">
                <a16:creationId xmlns:a16="http://schemas.microsoft.com/office/drawing/2014/main" id="{C70460DF-CAFB-9043-98C8-1EE91AC89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94" y="850397"/>
            <a:ext cx="11758947" cy="522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pattFill prst="ltVert">
                  <a:fgClr>
                    <a:srgbClr val="FF6600"/>
                  </a:fgClr>
                  <a:bgClr>
                    <a:srgbClr val="FFFFFF"/>
                  </a:bgClr>
                </a:patt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defRPr/>
            </a:pPr>
            <a:endParaRPr lang="en-GB" sz="2000" b="1" dirty="0">
              <a:latin typeface="Verdana"/>
              <a:cs typeface="Verdana"/>
            </a:endParaRPr>
          </a:p>
          <a:p>
            <a:pPr>
              <a:buClr>
                <a:srgbClr val="FF0000"/>
              </a:buClr>
              <a:buFont typeface="Wingdings" charset="0"/>
              <a:buChar char="q"/>
              <a:defRPr/>
            </a:pPr>
            <a:r>
              <a:rPr lang="en-GB" sz="2000" dirty="0">
                <a:solidFill>
                  <a:srgbClr val="056BFF"/>
                </a:solidFill>
                <a:latin typeface="Verdana"/>
                <a:cs typeface="Verdana"/>
              </a:rPr>
              <a:t> </a:t>
            </a:r>
            <a:r>
              <a:rPr lang="en-GB" sz="2000" dirty="0">
                <a:latin typeface="Verdana"/>
                <a:cs typeface="Verdana"/>
              </a:rPr>
              <a:t>RCS successfully combined with HHG; Xe spectroscopy at 110 nm with 2.3 x 10</a:t>
            </a:r>
            <a:r>
              <a:rPr lang="en-GB" sz="2000" baseline="30000" dirty="0">
                <a:latin typeface="Verdana"/>
                <a:cs typeface="Verdana"/>
              </a:rPr>
              <a:t>-10</a:t>
            </a:r>
            <a:endParaRPr lang="en-GB" sz="2000" dirty="0">
              <a:latin typeface="Verdana"/>
              <a:cs typeface="Verdana"/>
            </a:endParaRPr>
          </a:p>
          <a:p>
            <a:pPr>
              <a:buClr>
                <a:srgbClr val="FF0000"/>
              </a:buClr>
              <a:defRPr/>
            </a:pPr>
            <a:r>
              <a:rPr lang="en-GB" sz="2000" dirty="0">
                <a:latin typeface="Verdana"/>
                <a:cs typeface="Verdana"/>
              </a:rPr>
              <a:t> </a:t>
            </a:r>
          </a:p>
          <a:p>
            <a:pPr>
              <a:buClr>
                <a:srgbClr val="FF0000"/>
              </a:buClr>
              <a:buFont typeface="Wingdings" charset="0"/>
              <a:buChar char="q"/>
              <a:defRPr/>
            </a:pPr>
            <a:r>
              <a:rPr lang="en-GB" sz="2000" dirty="0">
                <a:latin typeface="Verdana"/>
                <a:cs typeface="Verdana"/>
              </a:rPr>
              <a:t> Demonstrated first 1S-2S excitation of He</a:t>
            </a:r>
            <a:r>
              <a:rPr lang="en-GB" sz="2000" baseline="30000" dirty="0">
                <a:latin typeface="Verdana"/>
                <a:cs typeface="Verdana"/>
              </a:rPr>
              <a:t>+</a:t>
            </a:r>
          </a:p>
          <a:p>
            <a:pPr>
              <a:buClr>
                <a:srgbClr val="FF0000"/>
              </a:buClr>
              <a:buFont typeface="Wingdings" charset="0"/>
              <a:buChar char="q"/>
              <a:defRPr/>
            </a:pPr>
            <a:r>
              <a:rPr lang="en-GB" sz="2000" baseline="30000" dirty="0">
                <a:latin typeface="Verdana"/>
                <a:cs typeface="Verdana"/>
              </a:rPr>
              <a:t>  </a:t>
            </a:r>
            <a:r>
              <a:rPr lang="en-GB" sz="2000" dirty="0">
                <a:latin typeface="Verdana"/>
                <a:cs typeface="Verdana"/>
              </a:rPr>
              <a:t>Excitation scheme 32 nm + 790 nm, with ionization control</a:t>
            </a:r>
          </a:p>
          <a:p>
            <a:pPr>
              <a:buClr>
                <a:srgbClr val="FF0000"/>
              </a:buClr>
              <a:buFont typeface="Wingdings" charset="0"/>
              <a:buChar char="q"/>
              <a:defRPr/>
            </a:pPr>
            <a:r>
              <a:rPr lang="en-GB" sz="2000" dirty="0">
                <a:latin typeface="Verdana"/>
                <a:cs typeface="Verdana"/>
              </a:rPr>
              <a:t> 1-pulse excitation probability 10</a:t>
            </a:r>
            <a:r>
              <a:rPr lang="en-GB" sz="2000" baseline="30000" dirty="0">
                <a:latin typeface="Verdana"/>
                <a:cs typeface="Verdana"/>
              </a:rPr>
              <a:t>-4</a:t>
            </a:r>
            <a:r>
              <a:rPr lang="en-GB" sz="2000" dirty="0">
                <a:latin typeface="Verdana"/>
                <a:cs typeface="Verdana"/>
              </a:rPr>
              <a:t>; for RCS 10</a:t>
            </a:r>
            <a:r>
              <a:rPr lang="en-GB" sz="2000" baseline="30000" dirty="0">
                <a:latin typeface="Verdana"/>
                <a:cs typeface="Verdana"/>
              </a:rPr>
              <a:t>-3</a:t>
            </a:r>
            <a:r>
              <a:rPr lang="en-GB" sz="2000" dirty="0">
                <a:latin typeface="Verdana"/>
                <a:cs typeface="Verdana"/>
              </a:rPr>
              <a:t> expected</a:t>
            </a:r>
            <a:br>
              <a:rPr lang="en-GB" sz="2000" dirty="0">
                <a:latin typeface="Verdana"/>
                <a:cs typeface="Verdana"/>
              </a:rPr>
            </a:br>
            <a:endParaRPr lang="en-GB" sz="2000" dirty="0">
              <a:latin typeface="Verdana"/>
              <a:cs typeface="Verdana"/>
            </a:endParaRPr>
          </a:p>
          <a:p>
            <a:pPr>
              <a:buClr>
                <a:srgbClr val="FF0000"/>
              </a:buClr>
              <a:buFont typeface="Wingdings" charset="0"/>
              <a:buChar char="q"/>
              <a:defRPr/>
            </a:pPr>
            <a:r>
              <a:rPr lang="en-GB" sz="2000" dirty="0">
                <a:latin typeface="Verdana"/>
                <a:cs typeface="Verdana"/>
              </a:rPr>
              <a:t> Other states like 2P excited at least a 1000x less</a:t>
            </a:r>
          </a:p>
          <a:p>
            <a:pPr>
              <a:buClr>
                <a:srgbClr val="FF0000"/>
              </a:buClr>
              <a:buFont typeface="Wingdings" charset="0"/>
              <a:buChar char="q"/>
              <a:defRPr/>
            </a:pPr>
            <a:r>
              <a:rPr lang="en-GB" sz="2000" baseline="30000" dirty="0">
                <a:latin typeface="Verdana"/>
                <a:cs typeface="Verdana"/>
              </a:rPr>
              <a:t>  </a:t>
            </a:r>
            <a:r>
              <a:rPr lang="en-GB" sz="2000" dirty="0">
                <a:latin typeface="Verdana"/>
                <a:cs typeface="Verdana"/>
              </a:rPr>
              <a:t>ac-Stark shift small enough for (sub)-kHz precision</a:t>
            </a:r>
          </a:p>
          <a:p>
            <a:pPr>
              <a:buClr>
                <a:srgbClr val="FF0000"/>
              </a:buClr>
              <a:buFont typeface="Wingdings" charset="0"/>
              <a:buChar char="q"/>
              <a:defRPr/>
            </a:pPr>
            <a:r>
              <a:rPr lang="en-GB" sz="2000" dirty="0">
                <a:latin typeface="Verdana"/>
                <a:cs typeface="Verdana"/>
              </a:rPr>
              <a:t> TDSE simulations confirm 1S-2S excitation</a:t>
            </a:r>
          </a:p>
          <a:p>
            <a:pPr>
              <a:buClr>
                <a:srgbClr val="FF0000"/>
              </a:buClr>
              <a:buFont typeface="Wingdings" charset="0"/>
              <a:buChar char="q"/>
              <a:defRPr/>
            </a:pPr>
            <a:endParaRPr lang="en-GB" sz="2000" baseline="30000" dirty="0">
              <a:latin typeface="Verdana"/>
              <a:cs typeface="Verdana"/>
            </a:endParaRPr>
          </a:p>
          <a:p>
            <a:pPr>
              <a:buClr>
                <a:srgbClr val="FF0000"/>
              </a:buClr>
              <a:defRPr/>
            </a:pPr>
            <a:br>
              <a:rPr lang="en-GB" sz="2000" baseline="30000" dirty="0">
                <a:latin typeface="Verdana"/>
                <a:cs typeface="Verdana"/>
              </a:rPr>
            </a:br>
            <a:br>
              <a:rPr lang="en-GB" sz="2000" baseline="30000" dirty="0">
                <a:latin typeface="Verdana"/>
                <a:cs typeface="Verdana"/>
              </a:rPr>
            </a:br>
            <a:br>
              <a:rPr lang="en-GB" sz="2000" baseline="30000" dirty="0">
                <a:latin typeface="Verdana"/>
                <a:cs typeface="Verdana"/>
              </a:rPr>
            </a:br>
            <a:br>
              <a:rPr lang="en-GB" sz="2000" baseline="30000" dirty="0">
                <a:latin typeface="Verdana"/>
                <a:cs typeface="Verdana"/>
              </a:rPr>
            </a:br>
            <a:br>
              <a:rPr lang="en-GB" sz="2000" baseline="30000" dirty="0">
                <a:latin typeface="Verdana"/>
                <a:cs typeface="Verdana"/>
              </a:rPr>
            </a:br>
            <a:br>
              <a:rPr lang="en-GB" sz="2000" baseline="30000" dirty="0">
                <a:latin typeface="Verdana"/>
                <a:cs typeface="Verdana"/>
              </a:rPr>
            </a:br>
            <a:r>
              <a:rPr lang="en-GB" sz="2000" dirty="0">
                <a:latin typeface="Verdana"/>
                <a:cs typeface="Verdana"/>
              </a:rPr>
              <a:t> </a:t>
            </a:r>
            <a:br>
              <a:rPr lang="en-GB" sz="2000" dirty="0">
                <a:solidFill>
                  <a:srgbClr val="056BFF"/>
                </a:solidFill>
                <a:latin typeface="Verdana"/>
                <a:cs typeface="Verdana"/>
              </a:rPr>
            </a:br>
            <a:r>
              <a:rPr lang="en-GB" sz="2000" dirty="0">
                <a:solidFill>
                  <a:srgbClr val="9300FE"/>
                </a:solidFill>
                <a:latin typeface="Verdana"/>
                <a:cs typeface="Verdana"/>
              </a:rPr>
              <a:t> </a:t>
            </a:r>
            <a:endParaRPr lang="en-GB" sz="2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20" name="Afbeelding 20">
            <a:extLst>
              <a:ext uri="{FF2B5EF4-FFF2-40B4-BE49-F238E27FC236}">
                <a16:creationId xmlns:a16="http://schemas.microsoft.com/office/drawing/2014/main" id="{1915579F-1E94-84CD-0823-F8524B87EF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662" y="4316729"/>
            <a:ext cx="805807" cy="8058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B5F451-987C-7B81-1035-506F032BF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509" y="5296920"/>
            <a:ext cx="398112" cy="6445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41E228-4F20-2401-04FB-B04A0CAD7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978" y="4471433"/>
            <a:ext cx="3591434" cy="14700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EA7072-3CD6-BEE0-2E0B-C4FF642C2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160" y="4180409"/>
            <a:ext cx="2217793" cy="183597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87B05E0-C9AB-7F8F-C8B9-315BE926B9CB}"/>
              </a:ext>
            </a:extLst>
          </p:cNvPr>
          <p:cNvGrpSpPr/>
          <p:nvPr/>
        </p:nvGrpSpPr>
        <p:grpSpPr>
          <a:xfrm>
            <a:off x="507732" y="4228312"/>
            <a:ext cx="3499799" cy="1719262"/>
            <a:chOff x="690401" y="3341517"/>
            <a:chExt cx="3077369" cy="143541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FD27C18-1DB4-938A-8EE8-4B9DAD321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612" b="66483"/>
            <a:stretch/>
          </p:blipFill>
          <p:spPr>
            <a:xfrm>
              <a:off x="690401" y="3341517"/>
              <a:ext cx="3077369" cy="143541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1416DB-0A86-F075-C24B-AC57C644892C}"/>
                </a:ext>
              </a:extLst>
            </p:cNvPr>
            <p:cNvSpPr txBox="1"/>
            <p:nvPr/>
          </p:nvSpPr>
          <p:spPr>
            <a:xfrm>
              <a:off x="914400" y="3582444"/>
              <a:ext cx="9884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600" dirty="0"/>
                <a:t>1S-2S He</a:t>
              </a:r>
              <a:r>
                <a:rPr lang="en-NL" sz="1600" baseline="30000" dirty="0"/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43089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1" y="-56445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Outlook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9C053FC-55A1-0242-AFB0-9D070141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734" y="6538863"/>
            <a:ext cx="2743200" cy="365125"/>
          </a:xfrm>
        </p:spPr>
        <p:txBody>
          <a:bodyPr/>
          <a:lstStyle/>
          <a:p>
            <a:fld id="{A66A8071-4BA0-A74A-B024-87450DE19056}" type="slidenum">
              <a:rPr lang="en-US" smtClean="0"/>
              <a:t>53</a:t>
            </a:fld>
            <a:endParaRPr lang="en-US"/>
          </a:p>
        </p:txBody>
      </p:sp>
      <p:sp>
        <p:nvSpPr>
          <p:cNvPr id="3" name="Text Box 3" descr="Light vertical">
            <a:extLst>
              <a:ext uri="{FF2B5EF4-FFF2-40B4-BE49-F238E27FC236}">
                <a16:creationId xmlns:a16="http://schemas.microsoft.com/office/drawing/2014/main" id="{5B435C12-B739-FB40-B2D9-9E2393B91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52" y="723733"/>
            <a:ext cx="11758947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pattFill prst="ltVert">
                  <a:fgClr>
                    <a:srgbClr val="FF6600"/>
                  </a:fgClr>
                  <a:bgClr>
                    <a:srgbClr val="FFFFFF"/>
                  </a:bgClr>
                </a:patt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defRPr/>
            </a:pPr>
            <a:endParaRPr lang="en-GB" sz="2000" b="1" dirty="0">
              <a:latin typeface="Verdana"/>
              <a:cs typeface="Verdana"/>
            </a:endParaRPr>
          </a:p>
          <a:p>
            <a:pPr>
              <a:buClr>
                <a:srgbClr val="FF0000"/>
              </a:buClr>
              <a:buFont typeface="Wingdings" charset="0"/>
              <a:buChar char="q"/>
              <a:defRPr/>
            </a:pPr>
            <a:r>
              <a:rPr lang="en-GB" sz="2000" dirty="0">
                <a:latin typeface="Verdana"/>
                <a:cs typeface="Verdana"/>
              </a:rPr>
              <a:t> Extensive TDSE simulation of full RCS excitation</a:t>
            </a:r>
          </a:p>
          <a:p>
            <a:pPr>
              <a:buClr>
                <a:srgbClr val="FF0000"/>
              </a:buClr>
              <a:buFont typeface="Wingdings" charset="0"/>
              <a:buChar char="q"/>
              <a:defRPr/>
            </a:pPr>
            <a:r>
              <a:rPr lang="en-GB" sz="2000" dirty="0">
                <a:latin typeface="Verdana"/>
                <a:cs typeface="Verdana"/>
              </a:rPr>
              <a:t> Measure the phase (noise) of new RCS laser based on LBO</a:t>
            </a:r>
            <a:br>
              <a:rPr lang="en-GB" sz="2000" dirty="0">
                <a:latin typeface="Verdana"/>
                <a:cs typeface="Verdana"/>
              </a:rPr>
            </a:br>
            <a:endParaRPr lang="en-GB" sz="2000" b="1" dirty="0">
              <a:latin typeface="Verdana"/>
              <a:cs typeface="Verdana"/>
            </a:endParaRPr>
          </a:p>
          <a:p>
            <a:pPr>
              <a:buClr>
                <a:srgbClr val="FF0000"/>
              </a:buClr>
              <a:buFont typeface="Wingdings" charset="0"/>
              <a:buChar char="q"/>
              <a:defRPr/>
            </a:pPr>
            <a:r>
              <a:rPr lang="en-GB" sz="2000" dirty="0">
                <a:latin typeface="Verdana"/>
                <a:cs typeface="Verdana"/>
              </a:rPr>
              <a:t> Install the ion trap with electronics and mechanics in the coming months</a:t>
            </a:r>
            <a:br>
              <a:rPr lang="en-GB" sz="2000" dirty="0">
                <a:latin typeface="Verdana"/>
                <a:cs typeface="Verdana"/>
              </a:rPr>
            </a:br>
            <a:endParaRPr lang="en-GB" sz="2000" dirty="0">
              <a:latin typeface="Verdana"/>
              <a:cs typeface="Verdana"/>
            </a:endParaRPr>
          </a:p>
          <a:p>
            <a:pPr>
              <a:buClr>
                <a:srgbClr val="FF0000"/>
              </a:buClr>
              <a:buFont typeface="Wingdings" charset="0"/>
              <a:buChar char="q"/>
              <a:defRPr/>
            </a:pPr>
            <a:r>
              <a:rPr lang="en-GB" sz="2000" dirty="0">
                <a:latin typeface="Verdana"/>
                <a:cs typeface="Verdana"/>
              </a:rPr>
              <a:t> Followed by: demonstration of fast loading He</a:t>
            </a:r>
            <a:r>
              <a:rPr lang="en-GB" sz="2000" baseline="30000" dirty="0">
                <a:latin typeface="Verdana"/>
                <a:cs typeface="Verdana"/>
              </a:rPr>
              <a:t>+</a:t>
            </a:r>
            <a:r>
              <a:rPr lang="en-GB" sz="2000" dirty="0">
                <a:latin typeface="Verdana"/>
                <a:cs typeface="Verdana"/>
              </a:rPr>
              <a:t> and Be</a:t>
            </a:r>
            <a:r>
              <a:rPr lang="en-GB" sz="2000" baseline="30000" dirty="0">
                <a:latin typeface="Verdana"/>
                <a:cs typeface="Verdana"/>
              </a:rPr>
              <a:t>+</a:t>
            </a:r>
          </a:p>
          <a:p>
            <a:pPr>
              <a:buClr>
                <a:srgbClr val="FF0000"/>
              </a:buClr>
              <a:buFont typeface="Wingdings" charset="0"/>
              <a:buChar char="q"/>
              <a:defRPr/>
            </a:pPr>
            <a:r>
              <a:rPr lang="en-GB" sz="2000" dirty="0">
                <a:latin typeface="Verdana"/>
                <a:cs typeface="Verdana"/>
              </a:rPr>
              <a:t> And then ... a precision 1S-2S measurement at 20 kHz accuracy! (hopefully)</a:t>
            </a:r>
          </a:p>
          <a:p>
            <a:pPr>
              <a:buClr>
                <a:srgbClr val="FF0000"/>
              </a:buClr>
              <a:defRPr/>
            </a:pPr>
            <a:r>
              <a:rPr lang="en-GB" sz="2000" dirty="0">
                <a:latin typeface="Verdana"/>
                <a:cs typeface="Verdana"/>
              </a:rPr>
              <a:t> </a:t>
            </a:r>
            <a:br>
              <a:rPr lang="en-GB" sz="2000" dirty="0">
                <a:solidFill>
                  <a:srgbClr val="056BFF"/>
                </a:solidFill>
                <a:latin typeface="Verdana"/>
                <a:cs typeface="Verdana"/>
              </a:rPr>
            </a:br>
            <a:r>
              <a:rPr lang="en-GB" sz="2000" dirty="0">
                <a:solidFill>
                  <a:srgbClr val="9300FE"/>
                </a:solidFill>
                <a:latin typeface="Verdana"/>
                <a:cs typeface="Verdana"/>
              </a:rPr>
              <a:t> </a:t>
            </a:r>
            <a:endParaRPr lang="en-GB" sz="2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13" name="Afbeelding 15">
            <a:extLst>
              <a:ext uri="{FF2B5EF4-FFF2-40B4-BE49-F238E27FC236}">
                <a16:creationId xmlns:a16="http://schemas.microsoft.com/office/drawing/2014/main" id="{F162A905-F4A0-E08A-D26F-0C0A2BADBB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25" y="3691278"/>
            <a:ext cx="4161412" cy="277427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480FA6B-5A14-CE9A-BAF5-8F0CA95BB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567" y="3691278"/>
            <a:ext cx="3720279" cy="279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4779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1" y="-56445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Extra slides</a:t>
            </a:r>
          </a:p>
        </p:txBody>
      </p:sp>
      <p:sp>
        <p:nvSpPr>
          <p:cNvPr id="71" name="Slide Number Placeholder 22">
            <a:extLst>
              <a:ext uri="{FF2B5EF4-FFF2-40B4-BE49-F238E27FC236}">
                <a16:creationId xmlns:a16="http://schemas.microsoft.com/office/drawing/2014/main" id="{0319DC74-602C-F742-A9C3-EFE3CED35086}"/>
              </a:ext>
            </a:extLst>
          </p:cNvPr>
          <p:cNvSpPr txBox="1">
            <a:spLocks/>
          </p:cNvSpPr>
          <p:nvPr/>
        </p:nvSpPr>
        <p:spPr>
          <a:xfrm>
            <a:off x="9458738" y="64992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7501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2815" y="-6777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Outlook on (initial) accuracy: &lt; 20 kHz on 1S-2S</a:t>
            </a:r>
          </a:p>
        </p:txBody>
      </p:sp>
      <p:sp>
        <p:nvSpPr>
          <p:cNvPr id="16" name="Slide Number Placeholder 22">
            <a:extLst>
              <a:ext uri="{FF2B5EF4-FFF2-40B4-BE49-F238E27FC236}">
                <a16:creationId xmlns:a16="http://schemas.microsoft.com/office/drawing/2014/main" id="{7788097B-2F39-9C48-91C8-F9D46068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93" y="6477506"/>
            <a:ext cx="2743200" cy="365125"/>
          </a:xfrm>
        </p:spPr>
        <p:txBody>
          <a:bodyPr/>
          <a:lstStyle/>
          <a:p>
            <a:fld id="{A66A8071-4BA0-A74A-B024-87450DE19056}" type="slidenum">
              <a:rPr lang="en-US" smtClean="0"/>
              <a:t>55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AD736E-48E9-186E-08A3-CEB14E09F6C2}"/>
              </a:ext>
            </a:extLst>
          </p:cNvPr>
          <p:cNvSpPr txBox="1"/>
          <p:nvPr/>
        </p:nvSpPr>
        <p:spPr>
          <a:xfrm>
            <a:off x="367302" y="1101827"/>
            <a:ext cx="4434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b="1" dirty="0"/>
              <a:t>Contrast effects up to few </a:t>
            </a:r>
            <a:r>
              <a:rPr lang="en-NL" sz="2000" b="1" dirty="0">
                <a:latin typeface="Symbol" pitchFamily="2" charset="2"/>
              </a:rPr>
              <a:t>m</a:t>
            </a:r>
            <a:r>
              <a:rPr lang="en-NL" sz="2000" b="1" dirty="0"/>
              <a:t>s time scale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EBC1B5-844D-8538-0DDE-F5FD9F1FD8C4}"/>
              </a:ext>
            </a:extLst>
          </p:cNvPr>
          <p:cNvSpPr txBox="1"/>
          <p:nvPr/>
        </p:nvSpPr>
        <p:spPr>
          <a:xfrm>
            <a:off x="839893" y="1508737"/>
            <a:ext cx="97058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GB" b="1" dirty="0"/>
              <a:t>RC laser induced phase noise</a:t>
            </a:r>
            <a:r>
              <a:rPr lang="en-GB" dirty="0"/>
              <a:t>: 40 </a:t>
            </a:r>
            <a:r>
              <a:rPr lang="en-GB" dirty="0" err="1"/>
              <a:t>mrad</a:t>
            </a:r>
            <a:r>
              <a:rPr lang="en-GB" dirty="0"/>
              <a:t> * 26</a:t>
            </a:r>
            <a:r>
              <a:rPr lang="en-GB" baseline="30000" dirty="0"/>
              <a:t>th</a:t>
            </a:r>
            <a:r>
              <a:rPr lang="en-GB" dirty="0"/>
              <a:t>  harm. = </a:t>
            </a:r>
            <a:r>
              <a:rPr lang="en-GB" b="1" dirty="0"/>
              <a:t>1.1 rad</a:t>
            </a:r>
            <a:r>
              <a:rPr lang="en-GB" dirty="0"/>
              <a:t>  in XUV = </a:t>
            </a:r>
            <a:r>
              <a:rPr lang="en-GB" b="1" dirty="0"/>
              <a:t>1/6 of an optical cycle; OK</a:t>
            </a:r>
            <a:endParaRPr lang="en-GB" dirty="0"/>
          </a:p>
          <a:p>
            <a:pPr marL="285750" indent="-285750">
              <a:buFont typeface="Wingdings" pitchFamily="2" charset="2"/>
              <a:buChar char="q"/>
            </a:pPr>
            <a:r>
              <a:rPr lang="en-GB" sz="1800" dirty="0"/>
              <a:t>V</a:t>
            </a:r>
            <a:r>
              <a:rPr lang="en-NL" sz="1800" dirty="0"/>
              <a:t>ibrations (turbo’s): &lt; 1 nm (random) = 0.2 rad = 1/30th of a cycle; ok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dirty="0"/>
              <a:t>HHG induced phase noise: ~ 0.2 rad = 1/30</a:t>
            </a:r>
            <a:r>
              <a:rPr lang="en-GB" baseline="30000" dirty="0"/>
              <a:t>th</a:t>
            </a:r>
            <a:r>
              <a:rPr lang="en-GB" dirty="0"/>
              <a:t> of an optical cycle; ok</a:t>
            </a:r>
            <a:endParaRPr lang="en-NL" sz="1800" dirty="0"/>
          </a:p>
          <a:p>
            <a:pPr marL="285750" indent="-285750">
              <a:buFont typeface="Wingdings" pitchFamily="2" charset="2"/>
              <a:buChar char="q"/>
            </a:pPr>
            <a:r>
              <a:rPr lang="en-GB" dirty="0"/>
              <a:t>ac-Stark shift phase noise: ~ 20 </a:t>
            </a:r>
            <a:r>
              <a:rPr lang="en-GB" dirty="0" err="1"/>
              <a:t>mrad</a:t>
            </a:r>
            <a:r>
              <a:rPr lang="en-GB" dirty="0"/>
              <a:t>; no issue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EFA291-69C7-FF4B-A30D-A114A7EBE504}"/>
              </a:ext>
            </a:extLst>
          </p:cNvPr>
          <p:cNvGrpSpPr/>
          <p:nvPr/>
        </p:nvGrpSpPr>
        <p:grpSpPr>
          <a:xfrm>
            <a:off x="374224" y="3227763"/>
            <a:ext cx="10886750" cy="2547311"/>
            <a:chOff x="374224" y="2804428"/>
            <a:chExt cx="10886750" cy="25473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919E18-CA34-7BCB-F6B2-C1C646B2D0DA}"/>
                </a:ext>
              </a:extLst>
            </p:cNvPr>
            <p:cNvSpPr txBox="1"/>
            <p:nvPr/>
          </p:nvSpPr>
          <p:spPr>
            <a:xfrm>
              <a:off x="374224" y="2804428"/>
              <a:ext cx="102276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000" b="1" dirty="0"/>
                <a:t>Systematics at initial Ramsey-comb </a:t>
              </a:r>
              <a:r>
                <a:rPr lang="en-NL" sz="2000" b="1" dirty="0">
                  <a:latin typeface="Symbol" pitchFamily="2" charset="2"/>
                </a:rPr>
                <a:t>D</a:t>
              </a:r>
              <a:r>
                <a:rPr lang="en-NL" sz="2000" b="1" dirty="0"/>
                <a:t>T=400 ns 			Error:	    	Scaling: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6B9336-364D-F3D8-0C6E-DDF14442979F}"/>
                </a:ext>
              </a:extLst>
            </p:cNvPr>
            <p:cNvSpPr txBox="1"/>
            <p:nvPr/>
          </p:nvSpPr>
          <p:spPr>
            <a:xfrm>
              <a:off x="839893" y="3200765"/>
              <a:ext cx="6602448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q"/>
              </a:pPr>
              <a:r>
                <a:rPr lang="en-NL" b="1" dirty="0"/>
                <a:t>Syncing T</a:t>
              </a:r>
              <a:r>
                <a:rPr lang="en-NL" b="1" baseline="-25000" dirty="0"/>
                <a:t>rep</a:t>
              </a:r>
              <a:r>
                <a:rPr lang="en-NL" b="1" dirty="0"/>
                <a:t> with T</a:t>
              </a:r>
              <a:r>
                <a:rPr lang="en-NL" b="1" baseline="-25000" dirty="0"/>
                <a:t>sec</a:t>
              </a:r>
              <a:r>
                <a:rPr lang="en-NL" b="1" dirty="0"/>
                <a:t> and T</a:t>
              </a:r>
              <a:r>
                <a:rPr lang="en-NL" b="1" baseline="-25000" dirty="0"/>
                <a:t>micr</a:t>
              </a:r>
              <a:r>
                <a:rPr lang="en-NL" b="1" dirty="0"/>
                <a:t> at level of 10</a:t>
              </a:r>
              <a:r>
                <a:rPr lang="en-NL" b="1" baseline="30000" dirty="0"/>
                <a:t>-4 </a:t>
              </a:r>
              <a:endParaRPr lang="en-GB" b="1" dirty="0"/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GB" dirty="0"/>
                <a:t>NOPCPA phase shift accuracy &lt; 1 </a:t>
              </a:r>
              <a:r>
                <a:rPr lang="en-GB" dirty="0" err="1"/>
                <a:t>mrad</a:t>
              </a:r>
              <a:r>
                <a:rPr lang="en-GB" dirty="0"/>
                <a:t> @ 790nm</a:t>
              </a:r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US" dirty="0"/>
                <a:t>ac-Stark on 1S-2S for 0.1% dependence 790 nm pulse energy on N</a:t>
              </a:r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US" dirty="0"/>
                <a:t>HHG differential phase</a:t>
              </a:r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US" dirty="0"/>
                <a:t>Thermal drift effects</a:t>
              </a:r>
              <a:endParaRPr lang="en-NL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B8A1E3-7B0A-B916-842E-D6D56554E93D}"/>
                </a:ext>
              </a:extLst>
            </p:cNvPr>
            <p:cNvSpPr txBox="1"/>
            <p:nvPr/>
          </p:nvSpPr>
          <p:spPr>
            <a:xfrm>
              <a:off x="7665631" y="3204261"/>
              <a:ext cx="359534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11 kHz </a:t>
              </a:r>
              <a:r>
                <a:rPr lang="en-GB" dirty="0"/>
                <a:t>		</a:t>
              </a:r>
              <a:r>
                <a:rPr lang="en-GB" dirty="0">
                  <a:latin typeface="Symbol" pitchFamily="2" charset="2"/>
                </a:rPr>
                <a:t>D</a:t>
              </a:r>
              <a:r>
                <a:rPr lang="en-GB" dirty="0"/>
                <a:t>T independent</a:t>
              </a:r>
              <a:r>
                <a:rPr lang="en-US" dirty="0"/>
                <a:t> </a:t>
              </a:r>
            </a:p>
            <a:p>
              <a:r>
                <a:rPr lang="en-US" dirty="0"/>
                <a:t>10 kHz		</a:t>
              </a:r>
              <a:r>
                <a:rPr lang="en-GB" dirty="0"/>
                <a:t>1/</a:t>
              </a:r>
              <a:r>
                <a:rPr lang="en-GB" dirty="0">
                  <a:latin typeface="Symbol" pitchFamily="2" charset="2"/>
                </a:rPr>
                <a:t>D</a:t>
              </a:r>
              <a:r>
                <a:rPr lang="en-GB" dirty="0"/>
                <a:t>T</a:t>
              </a:r>
              <a:endParaRPr lang="en-US" dirty="0"/>
            </a:p>
            <a:p>
              <a:r>
                <a:rPr lang="en-US" b="1" dirty="0"/>
                <a:t>  </a:t>
              </a:r>
              <a:r>
                <a:rPr lang="en-US" dirty="0"/>
                <a:t>9 kHz 		1/</a:t>
              </a:r>
              <a:r>
                <a:rPr lang="en-US" dirty="0">
                  <a:latin typeface="Symbol" pitchFamily="2" charset="2"/>
                </a:rPr>
                <a:t>D</a:t>
              </a:r>
              <a:r>
                <a:rPr lang="en-US" dirty="0"/>
                <a:t>T</a:t>
              </a:r>
            </a:p>
            <a:p>
              <a:r>
                <a:rPr lang="en-GB" dirty="0"/>
                <a:t>  4 kHz 		1/</a:t>
              </a:r>
              <a:r>
                <a:rPr lang="en-GB" dirty="0">
                  <a:latin typeface="Symbol" pitchFamily="2" charset="2"/>
                </a:rPr>
                <a:t>D</a:t>
              </a:r>
              <a:r>
                <a:rPr lang="en-GB" dirty="0"/>
                <a:t>T</a:t>
              </a:r>
              <a:endParaRPr lang="en-US" dirty="0"/>
            </a:p>
            <a:p>
              <a:r>
                <a:rPr lang="en-US" dirty="0"/>
                <a:t>&lt;&lt; kHz	 	</a:t>
              </a:r>
              <a:r>
                <a:rPr lang="en-US" dirty="0">
                  <a:latin typeface="Symbol" pitchFamily="2" charset="2"/>
                </a:rPr>
                <a:t>D</a:t>
              </a:r>
              <a:r>
                <a:rPr lang="en-US" dirty="0"/>
                <a:t>T</a:t>
              </a:r>
              <a:endParaRPr lang="en-NL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20542-2E2C-CAA7-8250-05D90583FBF6}"/>
                </a:ext>
              </a:extLst>
            </p:cNvPr>
            <p:cNvSpPr txBox="1"/>
            <p:nvPr/>
          </p:nvSpPr>
          <p:spPr>
            <a:xfrm>
              <a:off x="374224" y="4951629"/>
              <a:ext cx="4604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000" b="1" dirty="0">
                  <a:solidFill>
                    <a:srgbClr val="056BFF"/>
                  </a:solidFill>
                </a:rPr>
                <a:t>So an init</a:t>
              </a:r>
              <a:r>
                <a:rPr lang="en-GB" sz="2000" b="1" dirty="0" err="1">
                  <a:solidFill>
                    <a:srgbClr val="056BFF"/>
                  </a:solidFill>
                </a:rPr>
                <a:t>i</a:t>
              </a:r>
              <a:r>
                <a:rPr lang="en-NL" sz="2000" b="1" dirty="0">
                  <a:solidFill>
                    <a:srgbClr val="056BFF"/>
                  </a:solidFill>
                </a:rPr>
                <a:t>al accuracy expected of &lt;20 kHz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55684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2815" y="-6777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Outlook on (initial) accuracy: &lt; 20 kHz on 1S-2S</a:t>
            </a:r>
          </a:p>
        </p:txBody>
      </p:sp>
      <p:sp>
        <p:nvSpPr>
          <p:cNvPr id="16" name="Slide Number Placeholder 22">
            <a:extLst>
              <a:ext uri="{FF2B5EF4-FFF2-40B4-BE49-F238E27FC236}">
                <a16:creationId xmlns:a16="http://schemas.microsoft.com/office/drawing/2014/main" id="{7788097B-2F39-9C48-91C8-F9D46068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93" y="6477506"/>
            <a:ext cx="2743200" cy="365125"/>
          </a:xfrm>
        </p:spPr>
        <p:txBody>
          <a:bodyPr/>
          <a:lstStyle/>
          <a:p>
            <a:fld id="{A66A8071-4BA0-A74A-B024-87450DE19056}" type="slidenum">
              <a:rPr lang="en-US" smtClean="0"/>
              <a:t>56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AD736E-48E9-186E-08A3-CEB14E09F6C2}"/>
              </a:ext>
            </a:extLst>
          </p:cNvPr>
          <p:cNvSpPr txBox="1"/>
          <p:nvPr/>
        </p:nvSpPr>
        <p:spPr>
          <a:xfrm>
            <a:off x="450427" y="947414"/>
            <a:ext cx="6796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Contrast effects on RCS signal for up to few </a:t>
            </a:r>
            <a:r>
              <a:rPr lang="en-NL" sz="2000" dirty="0">
                <a:latin typeface="Symbol" pitchFamily="2" charset="2"/>
              </a:rPr>
              <a:t>m</a:t>
            </a:r>
            <a:r>
              <a:rPr lang="en-NL" sz="2000" dirty="0"/>
              <a:t>s pulse time delay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EBC1B5-844D-8538-0DDE-F5FD9F1FD8C4}"/>
              </a:ext>
            </a:extLst>
          </p:cNvPr>
          <p:cNvSpPr txBox="1"/>
          <p:nvPr/>
        </p:nvSpPr>
        <p:spPr>
          <a:xfrm>
            <a:off x="975360" y="1288042"/>
            <a:ext cx="109274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sz="2000" b="1" dirty="0"/>
              <a:t>Laser noise expected</a:t>
            </a:r>
            <a:r>
              <a:rPr lang="en-GB" sz="2000" dirty="0"/>
              <a:t>: 40 </a:t>
            </a:r>
            <a:r>
              <a:rPr lang="en-GB" sz="2000" dirty="0" err="1"/>
              <a:t>mrad</a:t>
            </a:r>
            <a:r>
              <a:rPr lang="en-GB" sz="2000" dirty="0"/>
              <a:t> * 26</a:t>
            </a:r>
            <a:r>
              <a:rPr lang="en-GB" sz="2000" baseline="30000" dirty="0"/>
              <a:t>th</a:t>
            </a:r>
            <a:r>
              <a:rPr lang="en-GB" sz="2000" dirty="0"/>
              <a:t>  harm. = </a:t>
            </a:r>
            <a:r>
              <a:rPr lang="en-GB" sz="2000" b="1" dirty="0"/>
              <a:t>1.1 rad</a:t>
            </a:r>
            <a:r>
              <a:rPr lang="en-GB" sz="2000" dirty="0"/>
              <a:t>  in XUV;  OK: </a:t>
            </a:r>
            <a:r>
              <a:rPr lang="en-GB" sz="2000" b="1" dirty="0"/>
              <a:t>1/6 of an optical cycle</a:t>
            </a:r>
            <a:r>
              <a:rPr lang="en-GB" sz="2000" dirty="0"/>
              <a:t>) @ 30 nm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000" dirty="0"/>
              <a:t>V</a:t>
            </a:r>
            <a:r>
              <a:rPr lang="en-NL" sz="2000" dirty="0"/>
              <a:t>ibrations (turbo’s): &lt; 1 nm (random) = 0.2 rad = 1/30th of a cycle; ok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000" dirty="0"/>
              <a:t>ac-Stark phase shift noise (I@0.1%): &lt; 0.01 rad in XUV; no problem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000" dirty="0"/>
              <a:t>HHG phase noise 0.2 rad = 1/30</a:t>
            </a:r>
            <a:r>
              <a:rPr lang="en-GB" sz="2000" baseline="30000" dirty="0"/>
              <a:t>th</a:t>
            </a:r>
            <a:r>
              <a:rPr lang="en-GB" sz="2000" dirty="0"/>
              <a:t> of a cycle.</a:t>
            </a:r>
            <a:endParaRPr lang="en-NL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19E18-CA34-7BCB-F6B2-C1C646B2D0DA}"/>
              </a:ext>
            </a:extLst>
          </p:cNvPr>
          <p:cNvSpPr txBox="1"/>
          <p:nvPr/>
        </p:nvSpPr>
        <p:spPr>
          <a:xfrm>
            <a:off x="450427" y="2608859"/>
            <a:ext cx="7023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Effects reduced by sync T</a:t>
            </a:r>
            <a:r>
              <a:rPr lang="en-NL" sz="2000" baseline="-25000" dirty="0"/>
              <a:t>rep</a:t>
            </a:r>
            <a:r>
              <a:rPr lang="en-NL" sz="2000" dirty="0"/>
              <a:t> with T</a:t>
            </a:r>
            <a:r>
              <a:rPr lang="en-NL" sz="2000" baseline="-25000" dirty="0"/>
              <a:t>sec</a:t>
            </a:r>
            <a:r>
              <a:rPr lang="en-NL" sz="2000" dirty="0"/>
              <a:t> and T</a:t>
            </a:r>
            <a:r>
              <a:rPr lang="en-NL" sz="2000" baseline="-25000" dirty="0"/>
              <a:t>mic</a:t>
            </a:r>
            <a:r>
              <a:rPr lang="en-NL" sz="2000" dirty="0"/>
              <a:t> at level of frac = 10</a:t>
            </a:r>
            <a:r>
              <a:rPr lang="en-NL" sz="2000" baseline="30000" dirty="0"/>
              <a:t>-4</a:t>
            </a:r>
            <a:endParaRPr lang="en-NL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6B9336-364D-F3D8-0C6E-DDF14442979F}"/>
              </a:ext>
            </a:extLst>
          </p:cNvPr>
          <p:cNvSpPr txBox="1"/>
          <p:nvPr/>
        </p:nvSpPr>
        <p:spPr>
          <a:xfrm>
            <a:off x="975360" y="2958865"/>
            <a:ext cx="102789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sz="2000" b="1" dirty="0"/>
              <a:t>Systematic error from recoil</a:t>
            </a:r>
            <a:r>
              <a:rPr lang="en-GB" sz="2000" dirty="0"/>
              <a:t>: </a:t>
            </a:r>
            <a:r>
              <a:rPr lang="en-GB" sz="2000" dirty="0" err="1">
                <a:latin typeface="Symbol" pitchFamily="2" charset="2"/>
              </a:rPr>
              <a:t>D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2000" dirty="0"/>
              <a:t> = h frac / (m </a:t>
            </a:r>
            <a:r>
              <a:rPr lang="en-GB" sz="2000" dirty="0">
                <a:latin typeface="Symbol" pitchFamily="2" charset="2"/>
              </a:rPr>
              <a:t>l</a:t>
            </a:r>
            <a:r>
              <a:rPr lang="en-GB" sz="2000" baseline="30000" dirty="0"/>
              <a:t>2</a:t>
            </a:r>
            <a:r>
              <a:rPr lang="en-GB" sz="2000" dirty="0"/>
              <a:t>) = </a:t>
            </a:r>
            <a:r>
              <a:rPr lang="en-GB" sz="2000" b="1" dirty="0"/>
              <a:t>11 kHz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000" dirty="0"/>
              <a:t>Ion temperature</a:t>
            </a:r>
            <a:r>
              <a:rPr lang="en-NL" sz="2000" dirty="0"/>
              <a:t>: &lt; 1 nm random phase shift; no serious contrast loss or shift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NL" sz="2000" dirty="0"/>
              <a:t>Thermal: &lt;&lt; 1 nm; systemati phase shift, but drops mostly out in RCS and is initially negligible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CE2B9B-870C-83AE-50A3-DA07CC518BE4}"/>
              </a:ext>
            </a:extLst>
          </p:cNvPr>
          <p:cNvSpPr txBox="1"/>
          <p:nvPr/>
        </p:nvSpPr>
        <p:spPr>
          <a:xfrm>
            <a:off x="951467" y="5732517"/>
            <a:ext cx="8364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dirty="0"/>
              <a:t>So an initial 1S-2S measurement accuracy of &lt;20 kHz is expected</a:t>
            </a:r>
            <a:endParaRPr lang="en-NL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970AA-3269-7CD0-753B-73993D77ED6C}"/>
              </a:ext>
            </a:extLst>
          </p:cNvPr>
          <p:cNvSpPr txBox="1"/>
          <p:nvPr/>
        </p:nvSpPr>
        <p:spPr>
          <a:xfrm>
            <a:off x="951467" y="4439503"/>
            <a:ext cx="982961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NL" sz="2000" b="1" dirty="0"/>
              <a:t>OPA differential phase effects</a:t>
            </a:r>
            <a:r>
              <a:rPr lang="en-NL" sz="2000" dirty="0"/>
              <a:t>: &lt;1 mrad accuracy at 790nm, gives a 1S-2S shift of </a:t>
            </a:r>
            <a:r>
              <a:rPr lang="en-NL" sz="2000" b="1" dirty="0"/>
              <a:t>&lt;10 kHz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NL" sz="2000" dirty="0"/>
              <a:t>HHG differential phase effects (I@0.1%): &lt; 20 mrad at 32nm, gives 1S-2S shift of </a:t>
            </a:r>
            <a:r>
              <a:rPr lang="en-NL" sz="2000" b="1" dirty="0"/>
              <a:t>&lt;4 kHz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000" dirty="0"/>
              <a:t>a</a:t>
            </a:r>
            <a:r>
              <a:rPr lang="en-NL" sz="2000" dirty="0"/>
              <a:t>c-Stark differential phase (I@0.1%): &lt; 20 mrad at 32nm, gives 1S-2S shift of </a:t>
            </a:r>
            <a:r>
              <a:rPr lang="en-NL" sz="2000" b="1" dirty="0"/>
              <a:t>&lt;9 kHz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NL" sz="2000" dirty="0"/>
              <a:t>Thermal: &lt; 0.1 pm  (systematic, 20 </a:t>
            </a:r>
            <a:r>
              <a:rPr lang="en-NL" sz="2000" dirty="0">
                <a:latin typeface="Symbol" pitchFamily="2" charset="2"/>
              </a:rPr>
              <a:t>m</a:t>
            </a:r>
            <a:r>
              <a:rPr lang="en-NL" sz="2000" dirty="0"/>
              <a:t>rad phase): can for the moment be neglected</a:t>
            </a:r>
          </a:p>
          <a:p>
            <a:pPr marL="342900" indent="-342900">
              <a:buFont typeface="Wingdings" pitchFamily="2" charset="2"/>
              <a:buChar char="q"/>
            </a:pPr>
            <a:endParaRPr lang="en-NL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D32FA2-8905-0C08-EBC2-ACA061A0ACA0}"/>
              </a:ext>
            </a:extLst>
          </p:cNvPr>
          <p:cNvSpPr txBox="1"/>
          <p:nvPr/>
        </p:nvSpPr>
        <p:spPr>
          <a:xfrm>
            <a:off x="450427" y="4098607"/>
            <a:ext cx="61064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/>
              <a:t>Other systematics RCS with </a:t>
            </a:r>
            <a:r>
              <a:rPr lang="en-NL" sz="2000" dirty="0">
                <a:latin typeface="Symbol" pitchFamily="2" charset="2"/>
              </a:rPr>
              <a:t>D</a:t>
            </a:r>
            <a:r>
              <a:rPr lang="en-NL" sz="2000" dirty="0"/>
              <a:t>T = 400 ns</a:t>
            </a:r>
          </a:p>
        </p:txBody>
      </p:sp>
    </p:spTree>
    <p:extLst>
      <p:ext uri="{BB962C8B-B14F-4D97-AF65-F5344CB8AC3E}">
        <p14:creationId xmlns:p14="http://schemas.microsoft.com/office/powerpoint/2010/main" val="42126969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2225" y="-88168"/>
            <a:ext cx="10515600" cy="99591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How to measure proton size </a:t>
            </a:r>
            <a:r>
              <a:rPr lang="en-US" sz="3200" dirty="0" err="1">
                <a:solidFill>
                  <a:schemeClr val="bg1"/>
                </a:solidFill>
              </a:rPr>
              <a:t>r</a:t>
            </a:r>
            <a:r>
              <a:rPr lang="en-US" sz="3200" baseline="-25000" dirty="0" err="1">
                <a:solidFill>
                  <a:schemeClr val="bg1"/>
                </a:solidFill>
              </a:rPr>
              <a:t>p</a:t>
            </a:r>
            <a:r>
              <a:rPr lang="en-US" sz="3200" baseline="-250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and Rydberg with H?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4A5A0A5-FDE2-AA48-B220-7D4C249E1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9144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rgbClr val="3E3EBA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B07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sz="180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8260E-4AEB-4E4D-B896-90E14E38C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1125070"/>
            <a:ext cx="7602444" cy="54278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645E09-861C-9343-98B0-0E7AAFC4A077}"/>
              </a:ext>
            </a:extLst>
          </p:cNvPr>
          <p:cNvSpPr txBox="1"/>
          <p:nvPr/>
        </p:nvSpPr>
        <p:spPr>
          <a:xfrm>
            <a:off x="8226201" y="6443233"/>
            <a:ext cx="3046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R. Pohl et al.,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Metrologica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54, L1 (2017)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BBF219-EC08-E74C-9935-D26C74EBA40D}"/>
              </a:ext>
            </a:extLst>
          </p:cNvPr>
          <p:cNvSpPr/>
          <p:nvPr/>
        </p:nvSpPr>
        <p:spPr>
          <a:xfrm>
            <a:off x="8499355" y="5880559"/>
            <a:ext cx="3118757" cy="3899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2712EA-487C-BE47-8B28-300A7C318CA7}"/>
                  </a:ext>
                </a:extLst>
              </p:cNvPr>
              <p:cNvSpPr txBox="1"/>
              <p:nvPr/>
            </p:nvSpPr>
            <p:spPr>
              <a:xfrm>
                <a:off x="4145586" y="1688668"/>
                <a:ext cx="685373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103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Measure ratios to 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103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rgbClr val="FF103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𝑹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FF103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3200" b="1">
                    <a:solidFill>
                      <a:srgbClr val="FF103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3200" b="1" err="1">
                    <a:solidFill>
                      <a:srgbClr val="FF103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sz="3200" b="1" baseline="-25000" err="1">
                    <a:solidFill>
                      <a:srgbClr val="FF103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endParaRPr lang="en-US" sz="3200" b="1" baseline="-25000">
                  <a:solidFill>
                    <a:srgbClr val="FF1035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2712EA-487C-BE47-8B28-300A7C318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5586" y="1688668"/>
                <a:ext cx="6853736" cy="584775"/>
              </a:xfrm>
              <a:prstGeom prst="rect">
                <a:avLst/>
              </a:prstGeom>
              <a:blipFill>
                <a:blip r:embed="rId4"/>
                <a:stretch>
                  <a:fillRect l="-2033" t="-12766" b="-297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C8EED30-B56B-9F4A-85EE-517E529C60C3}"/>
              </a:ext>
            </a:extLst>
          </p:cNvPr>
          <p:cNvSpPr txBox="1"/>
          <p:nvPr/>
        </p:nvSpPr>
        <p:spPr>
          <a:xfrm>
            <a:off x="2142059" y="3123033"/>
            <a:ext cx="50366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sz="4000"/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24D1A9-CEC7-BB4F-ABD4-ECF6F2703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410" y="3146660"/>
            <a:ext cx="7253285" cy="9419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29B1562-5565-4B4F-A0D4-287FF4CBB0D1}"/>
              </a:ext>
            </a:extLst>
          </p:cNvPr>
          <p:cNvGrpSpPr/>
          <p:nvPr/>
        </p:nvGrpSpPr>
        <p:grpSpPr>
          <a:xfrm>
            <a:off x="4125410" y="4577070"/>
            <a:ext cx="5008537" cy="1777597"/>
            <a:chOff x="3914395" y="4183056"/>
            <a:chExt cx="5008537" cy="177759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5D399B-A00B-C04C-BAE4-D88DF0435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14395" y="4183056"/>
              <a:ext cx="4671552" cy="16002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2E9679-33B3-7A42-B0F4-AC9AF3F7CCA2}"/>
                </a:ext>
              </a:extLst>
            </p:cNvPr>
            <p:cNvSpPr/>
            <p:nvPr/>
          </p:nvSpPr>
          <p:spPr bwMode="auto">
            <a:xfrm>
              <a:off x="8068419" y="5570688"/>
              <a:ext cx="854513" cy="389965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C75713C-B033-FA4F-94B8-FB65E7EFB885}"/>
              </a:ext>
            </a:extLst>
          </p:cNvPr>
          <p:cNvSpPr txBox="1"/>
          <p:nvPr/>
        </p:nvSpPr>
        <p:spPr>
          <a:xfrm>
            <a:off x="6646658" y="2586362"/>
            <a:ext cx="6832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sz="2000"/>
              <a:t>Bohr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FF6041-6926-324E-A563-82EE724C00EF}"/>
              </a:ext>
            </a:extLst>
          </p:cNvPr>
          <p:cNvSpPr txBox="1"/>
          <p:nvPr/>
        </p:nvSpPr>
        <p:spPr>
          <a:xfrm>
            <a:off x="8301312" y="2586362"/>
            <a:ext cx="1518557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sz="2000"/>
              <a:t>QED, Rel. etc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8A769E-2F93-874B-ACD6-A136C168ADC2}"/>
              </a:ext>
            </a:extLst>
          </p:cNvPr>
          <p:cNvSpPr txBox="1"/>
          <p:nvPr/>
        </p:nvSpPr>
        <p:spPr>
          <a:xfrm>
            <a:off x="10058733" y="2586362"/>
            <a:ext cx="143564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sz="2000"/>
              <a:t>Nuclear size</a:t>
            </a:r>
          </a:p>
        </p:txBody>
      </p:sp>
    </p:spTree>
    <p:extLst>
      <p:ext uri="{BB962C8B-B14F-4D97-AF65-F5344CB8AC3E}">
        <p14:creationId xmlns:p14="http://schemas.microsoft.com/office/powerpoint/2010/main" val="10872502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3024" y="-47976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2010-2013: conflicting proton radii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C5458-27AF-E043-B950-DC823F9B7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353" y="1208920"/>
            <a:ext cx="8693663" cy="333487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C37C620-9DE6-7642-B757-11790E3BE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26" y="4726690"/>
            <a:ext cx="9442386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err="1">
                <a:cs typeface="Verdana" charset="0"/>
              </a:rPr>
              <a:t>Randolf</a:t>
            </a:r>
            <a:r>
              <a:rPr lang="en-US" sz="2400" dirty="0">
                <a:cs typeface="Verdana" charset="0"/>
              </a:rPr>
              <a:t> Pohl et al. Nature, vol. </a:t>
            </a:r>
            <a:r>
              <a:rPr lang="en-US" sz="2400" b="1" dirty="0">
                <a:cs typeface="Verdana" charset="0"/>
              </a:rPr>
              <a:t>466</a:t>
            </a:r>
            <a:r>
              <a:rPr lang="en-US" sz="2400" dirty="0">
                <a:cs typeface="Verdana" charset="0"/>
              </a:rPr>
              <a:t>, pp. 213-216 (2010)</a:t>
            </a:r>
          </a:p>
          <a:p>
            <a:r>
              <a:rPr lang="en-US" sz="2400" dirty="0">
                <a:cs typeface="Verdana" charset="0"/>
              </a:rPr>
              <a:t>Measurement 2S-2P @ 6 </a:t>
            </a:r>
            <a:r>
              <a:rPr lang="en-US" sz="2400" dirty="0">
                <a:latin typeface="Symbol" pitchFamily="2" charset="2"/>
                <a:cs typeface="Verdana" charset="0"/>
              </a:rPr>
              <a:t>m</a:t>
            </a:r>
            <a:r>
              <a:rPr lang="en-US" sz="2400" dirty="0">
                <a:cs typeface="Verdana" charset="0"/>
              </a:rPr>
              <a:t>m of </a:t>
            </a:r>
            <a:r>
              <a:rPr lang="en-US" sz="2400" b="1" dirty="0">
                <a:cs typeface="Verdana" charset="0"/>
              </a:rPr>
              <a:t>muonic</a:t>
            </a:r>
            <a:r>
              <a:rPr lang="en-US" sz="2400" dirty="0">
                <a:cs typeface="Verdana" charset="0"/>
              </a:rPr>
              <a:t> hydrogen: </a:t>
            </a:r>
            <a:r>
              <a:rPr lang="en-US" sz="2400" b="1" dirty="0">
                <a:cs typeface="Verdana" charset="0"/>
              </a:rPr>
              <a:t>4% smaller proton?</a:t>
            </a:r>
          </a:p>
          <a:p>
            <a:endParaRPr lang="en-US" sz="2400" dirty="0">
              <a:cs typeface="Verdana" charset="0"/>
            </a:endParaRPr>
          </a:p>
          <a:p>
            <a:endParaRPr lang="en-US" sz="2400" dirty="0">
              <a:cs typeface="Verdana" charset="0"/>
            </a:endParaRPr>
          </a:p>
          <a:p>
            <a:r>
              <a:rPr lang="en-US" sz="2000" dirty="0">
                <a:cs typeface="Verdana" charset="0"/>
              </a:rPr>
              <a:t>Picture above from Science </a:t>
            </a:r>
            <a:r>
              <a:rPr lang="en-US" sz="2000" b="1" dirty="0"/>
              <a:t>339</a:t>
            </a:r>
            <a:r>
              <a:rPr lang="en-US" sz="2000" dirty="0"/>
              <a:t>, 417-420 (2013). Many more publications followed</a:t>
            </a:r>
          </a:p>
        </p:txBody>
      </p:sp>
      <p:pic>
        <p:nvPicPr>
          <p:cNvPr id="9" name="Picture 1" descr="NatureCoverProton.jpg">
            <a:extLst>
              <a:ext uri="{FF2B5EF4-FFF2-40B4-BE49-F238E27FC236}">
                <a16:creationId xmlns:a16="http://schemas.microsoft.com/office/drawing/2014/main" id="{CE337193-4181-A54D-8F3E-5D3AEB575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21" y="1099537"/>
            <a:ext cx="2257432" cy="290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06E32-3393-D947-8BD0-F2F8FCE08E20}"/>
              </a:ext>
            </a:extLst>
          </p:cNvPr>
          <p:cNvSpPr txBox="1"/>
          <p:nvPr/>
        </p:nvSpPr>
        <p:spPr>
          <a:xfrm>
            <a:off x="5109251" y="2967335"/>
            <a:ext cx="90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/>
              <a:t>@ PSI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63BF36-0B69-394E-B389-CD8A81A6CAD2}"/>
              </a:ext>
            </a:extLst>
          </p:cNvPr>
          <p:cNvSpPr/>
          <p:nvPr/>
        </p:nvSpPr>
        <p:spPr>
          <a:xfrm>
            <a:off x="3156559" y="1246498"/>
            <a:ext cx="8379912" cy="695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0" name="TextBox 38">
            <a:extLst>
              <a:ext uri="{FF2B5EF4-FFF2-40B4-BE49-F238E27FC236}">
                <a16:creationId xmlns:a16="http://schemas.microsoft.com/office/drawing/2014/main" id="{F672111F-0C07-4D4A-AB20-8AD7F2F0E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538" y="1233406"/>
            <a:ext cx="266675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latin typeface="+mn-lt"/>
                <a:cs typeface="Symbol" charset="0"/>
              </a:rPr>
              <a:t>Muonic H </a:t>
            </a:r>
            <a:r>
              <a:rPr lang="en-US" sz="2000" b="1">
                <a:latin typeface="+mn-lt"/>
                <a:cs typeface="Calibri" charset="0"/>
              </a:rPr>
              <a:t>spectroscopy</a:t>
            </a:r>
          </a:p>
          <a:p>
            <a:pPr algn="ctr" eaLnBrk="1" hangingPunct="1"/>
            <a:r>
              <a:rPr lang="en-US" sz="1800">
                <a:latin typeface="Calibri" charset="0"/>
                <a:cs typeface="Calibri" charset="0"/>
              </a:rPr>
              <a:t>2S-2P at 6 </a:t>
            </a:r>
            <a:r>
              <a:rPr lang="en-US" sz="1800">
                <a:latin typeface="Symbol" pitchFamily="2" charset="2"/>
                <a:cs typeface="Calibri" charset="0"/>
              </a:rPr>
              <a:t>m</a:t>
            </a:r>
            <a:r>
              <a:rPr lang="en-US" sz="1800">
                <a:latin typeface="Calibri" charset="0"/>
                <a:cs typeface="Calibri" charset="0"/>
              </a:rPr>
              <a:t>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783B03-EE98-8744-A0D1-535CCC4E0739}"/>
              </a:ext>
            </a:extLst>
          </p:cNvPr>
          <p:cNvSpPr txBox="1"/>
          <p:nvPr/>
        </p:nvSpPr>
        <p:spPr>
          <a:xfrm>
            <a:off x="7346515" y="1233406"/>
            <a:ext cx="2785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‘Normal’ H spectroscopy</a:t>
            </a:r>
          </a:p>
          <a:p>
            <a:r>
              <a:rPr lang="en-US" sz="2000"/>
              <a:t>&amp; electron scattering</a:t>
            </a:r>
            <a:endParaRPr lang="en-NL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E2DB7A-5480-494B-9291-999FFF02FF57}"/>
              </a:ext>
            </a:extLst>
          </p:cNvPr>
          <p:cNvSpPr txBox="1"/>
          <p:nvPr/>
        </p:nvSpPr>
        <p:spPr>
          <a:xfrm>
            <a:off x="778669" y="4162761"/>
            <a:ext cx="135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/>
              <a:t>Nature 2010</a:t>
            </a:r>
          </a:p>
        </p:txBody>
      </p:sp>
      <p:sp>
        <p:nvSpPr>
          <p:cNvPr id="15" name="Slide Number Placeholder 22">
            <a:extLst>
              <a:ext uri="{FF2B5EF4-FFF2-40B4-BE49-F238E27FC236}">
                <a16:creationId xmlns:a16="http://schemas.microsoft.com/office/drawing/2014/main" id="{DB616661-B758-464F-8366-457605D9F1A8}"/>
              </a:ext>
            </a:extLst>
          </p:cNvPr>
          <p:cNvSpPr txBox="1">
            <a:spLocks/>
          </p:cNvSpPr>
          <p:nvPr/>
        </p:nvSpPr>
        <p:spPr>
          <a:xfrm>
            <a:off x="9464998" y="64932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354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3024" y="-47976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2022: Still some confusing/intriguing results</a:t>
            </a:r>
          </a:p>
        </p:txBody>
      </p:sp>
      <p:sp>
        <p:nvSpPr>
          <p:cNvPr id="20" name="Slide Number Placeholder 22">
            <a:extLst>
              <a:ext uri="{FF2B5EF4-FFF2-40B4-BE49-F238E27FC236}">
                <a16:creationId xmlns:a16="http://schemas.microsoft.com/office/drawing/2014/main" id="{B3EF74BB-2790-F445-910C-C1E298425785}"/>
              </a:ext>
            </a:extLst>
          </p:cNvPr>
          <p:cNvSpPr txBox="1">
            <a:spLocks/>
          </p:cNvSpPr>
          <p:nvPr/>
        </p:nvSpPr>
        <p:spPr>
          <a:xfrm>
            <a:off x="9448800" y="64904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0BB77F-C7C1-984B-A136-00DB70D69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486" y="947938"/>
            <a:ext cx="6492876" cy="2131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4F5DA5-7E94-B04A-9183-3DC4E7461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27" y="3354083"/>
            <a:ext cx="5340611" cy="3037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78D687-018B-D541-BF3D-623F16BC1173}"/>
              </a:ext>
            </a:extLst>
          </p:cNvPr>
          <p:cNvSpPr txBox="1"/>
          <p:nvPr/>
        </p:nvSpPr>
        <p:spPr>
          <a:xfrm>
            <a:off x="256674" y="980023"/>
            <a:ext cx="62563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Measurement of the 2S</a:t>
            </a:r>
            <a:r>
              <a:rPr lang="en-NL" baseline="-25000" dirty="0"/>
              <a:t>1/2</a:t>
            </a:r>
            <a:r>
              <a:rPr lang="en-NL" dirty="0"/>
              <a:t> – 8D</a:t>
            </a:r>
            <a:r>
              <a:rPr lang="en-NL" baseline="-25000" dirty="0"/>
              <a:t>5/2</a:t>
            </a:r>
            <a:r>
              <a:rPr lang="en-NL" dirty="0"/>
              <a:t> transition in hydrogen</a:t>
            </a:r>
          </a:p>
          <a:p>
            <a:r>
              <a:rPr lang="en-NL" dirty="0"/>
              <a:t>Phys. Rev. Lett. 128, 023001 (2022)</a:t>
            </a:r>
          </a:p>
          <a:p>
            <a:endParaRPr lang="en-NL" dirty="0"/>
          </a:p>
          <a:p>
            <a:r>
              <a:rPr lang="en-NL" dirty="0"/>
              <a:t>A.D. Brandt et al.  (group D. Yost)</a:t>
            </a:r>
          </a:p>
          <a:p>
            <a:r>
              <a:rPr lang="en-NL" dirty="0"/>
              <a:t>Colorado State University &amp; Russian Quantum Center</a:t>
            </a:r>
          </a:p>
          <a:p>
            <a:endParaRPr lang="en-NL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017590-63A7-5646-AFE2-A3F8562C4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720" y="3360153"/>
            <a:ext cx="5558967" cy="3073387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D8C328C-6097-3C41-B867-524A988BDCCA}"/>
              </a:ext>
            </a:extLst>
          </p:cNvPr>
          <p:cNvSpPr txBox="1">
            <a:spLocks/>
          </p:cNvSpPr>
          <p:nvPr/>
        </p:nvSpPr>
        <p:spPr>
          <a:xfrm>
            <a:off x="9448800" y="64714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548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6682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Frequency comb lasers</a:t>
            </a:r>
          </a:p>
        </p:txBody>
      </p: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81E3228E-BD5F-CB73-9554-EB1B57918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7172" y="1727710"/>
            <a:ext cx="6094153" cy="449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Tekstvak 2">
            <a:extLst>
              <a:ext uri="{FF2B5EF4-FFF2-40B4-BE49-F238E27FC236}">
                <a16:creationId xmlns:a16="http://schemas.microsoft.com/office/drawing/2014/main" id="{67CE77E3-B78B-8729-614E-3D1FA38928CD}"/>
              </a:ext>
            </a:extLst>
          </p:cNvPr>
          <p:cNvSpPr txBox="1"/>
          <p:nvPr/>
        </p:nvSpPr>
        <p:spPr>
          <a:xfrm>
            <a:off x="630776" y="4569255"/>
            <a:ext cx="5616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Frequency domain  (averaged):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f</a:t>
            </a:r>
            <a:r>
              <a:rPr lang="en-US" sz="2400" baseline="-25000" dirty="0"/>
              <a:t>0</a:t>
            </a:r>
            <a:r>
              <a:rPr lang="en-US" sz="2400" dirty="0"/>
              <a:t> and </a:t>
            </a:r>
            <a:r>
              <a:rPr lang="en-US" sz="2400" dirty="0" err="1"/>
              <a:t>f</a:t>
            </a:r>
            <a:r>
              <a:rPr lang="en-US" sz="2400" baseline="-25000" dirty="0" err="1"/>
              <a:t>rep</a:t>
            </a:r>
            <a:r>
              <a:rPr lang="en-US" sz="2400" dirty="0"/>
              <a:t> locked to atomic clock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Narrow and well defined modes</a:t>
            </a:r>
          </a:p>
        </p:txBody>
      </p:sp>
    </p:spTree>
    <p:extLst>
      <p:ext uri="{BB962C8B-B14F-4D97-AF65-F5344CB8AC3E}">
        <p14:creationId xmlns:p14="http://schemas.microsoft.com/office/powerpoint/2010/main" val="38573971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6682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Single pulse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8B5A664A-A6D0-D643-9B88-0B90D103B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263" y="4260850"/>
            <a:ext cx="41751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GB" sz="2000" b="0" dirty="0">
                <a:solidFill>
                  <a:srgbClr val="000000"/>
                </a:solidFill>
                <a:latin typeface="Myriad Pro"/>
                <a:cs typeface="Myriad Pro"/>
              </a:rPr>
              <a:t>Int.</a:t>
            </a:r>
          </a:p>
        </p:txBody>
      </p:sp>
      <p:sp>
        <p:nvSpPr>
          <p:cNvPr id="29" name="Line 20">
            <a:extLst>
              <a:ext uri="{FF2B5EF4-FFF2-40B4-BE49-F238E27FC236}">
                <a16:creationId xmlns:a16="http://schemas.microsoft.com/office/drawing/2014/main" id="{2FD33D20-11CA-1848-98DE-6A1AC0342F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9651" y="5238750"/>
            <a:ext cx="6973887" cy="0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30" name="Line 21">
            <a:extLst>
              <a:ext uri="{FF2B5EF4-FFF2-40B4-BE49-F238E27FC236}">
                <a16:creationId xmlns:a16="http://schemas.microsoft.com/office/drawing/2014/main" id="{A2DF7411-C327-A347-98E3-56B9A92C22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60838" y="4260850"/>
            <a:ext cx="1588" cy="996950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grpSp>
        <p:nvGrpSpPr>
          <p:cNvPr id="31" name="Group 22">
            <a:extLst>
              <a:ext uri="{FF2B5EF4-FFF2-40B4-BE49-F238E27FC236}">
                <a16:creationId xmlns:a16="http://schemas.microsoft.com/office/drawing/2014/main" id="{510A260F-A73D-AC40-AD7E-E144956A1923}"/>
              </a:ext>
            </a:extLst>
          </p:cNvPr>
          <p:cNvGrpSpPr>
            <a:grpSpLocks/>
          </p:cNvGrpSpPr>
          <p:nvPr/>
        </p:nvGrpSpPr>
        <p:grpSpPr bwMode="auto">
          <a:xfrm>
            <a:off x="2410101" y="5099050"/>
            <a:ext cx="254000" cy="282575"/>
            <a:chOff x="1439" y="4096"/>
            <a:chExt cx="209" cy="197"/>
          </a:xfrm>
        </p:grpSpPr>
        <p:sp>
          <p:nvSpPr>
            <p:cNvPr id="32" name="Line 23">
              <a:extLst>
                <a:ext uri="{FF2B5EF4-FFF2-40B4-BE49-F238E27FC236}">
                  <a16:creationId xmlns:a16="http://schemas.microsoft.com/office/drawing/2014/main" id="{78462500-D93A-D249-B51B-D2B62EBEA5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6" y="4096"/>
              <a:ext cx="124" cy="198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33" name="Line 24">
              <a:extLst>
                <a:ext uri="{FF2B5EF4-FFF2-40B4-BE49-F238E27FC236}">
                  <a16:creationId xmlns:a16="http://schemas.microsoft.com/office/drawing/2014/main" id="{C5408349-CA65-FC43-899E-84770D11FC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27" y="4096"/>
              <a:ext cx="124" cy="198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Line 25">
            <a:extLst>
              <a:ext uri="{FF2B5EF4-FFF2-40B4-BE49-F238E27FC236}">
                <a16:creationId xmlns:a16="http://schemas.microsoft.com/office/drawing/2014/main" id="{AF41DD70-6F20-A34B-B2BE-B01AC73D322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2901" y="5243513"/>
            <a:ext cx="547687" cy="1587"/>
          </a:xfrm>
          <a:prstGeom prst="line">
            <a:avLst/>
          </a:prstGeom>
          <a:noFill/>
          <a:ln w="36703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35" name="Text Box 30">
            <a:extLst>
              <a:ext uri="{FF2B5EF4-FFF2-40B4-BE49-F238E27FC236}">
                <a16:creationId xmlns:a16="http://schemas.microsoft.com/office/drawing/2014/main" id="{23163B4A-6AEB-7541-84CF-B25FBA1D5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063" y="5251450"/>
            <a:ext cx="16351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GB" sz="2000" b="0">
                <a:solidFill>
                  <a:srgbClr val="000000"/>
                </a:solidFill>
              </a:rPr>
              <a:t>0</a:t>
            </a:r>
          </a:p>
        </p:txBody>
      </p:sp>
      <p:pic>
        <p:nvPicPr>
          <p:cNvPr id="53" name="Picture 87" descr="FT_pulse.eps">
            <a:extLst>
              <a:ext uri="{FF2B5EF4-FFF2-40B4-BE49-F238E27FC236}">
                <a16:creationId xmlns:a16="http://schemas.microsoft.com/office/drawing/2014/main" id="{D783317C-3B01-5041-AC7B-5BDB6055F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38" y="1330325"/>
            <a:ext cx="14922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08706451-DD30-7A49-A647-D6F399E14619}"/>
              </a:ext>
            </a:extLst>
          </p:cNvPr>
          <p:cNvSpPr/>
          <p:nvPr/>
        </p:nvSpPr>
        <p:spPr>
          <a:xfrm>
            <a:off x="4135713" y="3974172"/>
            <a:ext cx="3344863" cy="1257301"/>
          </a:xfrm>
          <a:custGeom>
            <a:avLst/>
            <a:gdLst>
              <a:gd name="connsiteX0" fmla="*/ 0 w 3065929"/>
              <a:gd name="connsiteY0" fmla="*/ 1317812 h 1317812"/>
              <a:gd name="connsiteX1" fmla="*/ 1559859 w 3065929"/>
              <a:gd name="connsiteY1" fmla="*/ 0 h 1317812"/>
              <a:gd name="connsiteX2" fmla="*/ 3065929 w 3065929"/>
              <a:gd name="connsiteY2" fmla="*/ 1317812 h 1317812"/>
              <a:gd name="connsiteX0" fmla="*/ 0 w 3065929"/>
              <a:gd name="connsiteY0" fmla="*/ 1317812 h 1317812"/>
              <a:gd name="connsiteX1" fmla="*/ 1559859 w 3065929"/>
              <a:gd name="connsiteY1" fmla="*/ 0 h 1317812"/>
              <a:gd name="connsiteX2" fmla="*/ 3065929 w 3065929"/>
              <a:gd name="connsiteY2" fmla="*/ 1317812 h 1317812"/>
              <a:gd name="connsiteX0" fmla="*/ 0 w 3065929"/>
              <a:gd name="connsiteY0" fmla="*/ 1317812 h 1317812"/>
              <a:gd name="connsiteX1" fmla="*/ 1559859 w 3065929"/>
              <a:gd name="connsiteY1" fmla="*/ 0 h 1317812"/>
              <a:gd name="connsiteX2" fmla="*/ 3065929 w 3065929"/>
              <a:gd name="connsiteY2" fmla="*/ 1317812 h 131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5929" h="1317812">
                <a:moveTo>
                  <a:pt x="0" y="1317812"/>
                </a:moveTo>
                <a:cubicBezTo>
                  <a:pt x="712694" y="1317812"/>
                  <a:pt x="1048871" y="0"/>
                  <a:pt x="1559859" y="0"/>
                </a:cubicBezTo>
                <a:cubicBezTo>
                  <a:pt x="2070847" y="0"/>
                  <a:pt x="2259106" y="1317812"/>
                  <a:pt x="3065929" y="1317812"/>
                </a:cubicBezTo>
              </a:path>
            </a:pathLst>
          </a:custGeom>
          <a:gradFill flip="none" rotWithShape="1">
            <a:gsLst>
              <a:gs pos="0">
                <a:srgbClr val="FFFF00"/>
              </a:gs>
              <a:gs pos="100000">
                <a:srgbClr val="00B050"/>
              </a:gs>
            </a:gsLst>
            <a:lin ang="0" scaled="1"/>
            <a:tileRect/>
          </a:gra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59EBEA1-A7B5-3D4E-94CD-97C15551AC06}"/>
              </a:ext>
            </a:extLst>
          </p:cNvPr>
          <p:cNvSpPr txBox="1"/>
          <p:nvPr/>
        </p:nvSpPr>
        <p:spPr>
          <a:xfrm>
            <a:off x="8462907" y="5392221"/>
            <a:ext cx="113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frequency</a:t>
            </a:r>
          </a:p>
        </p:txBody>
      </p:sp>
      <p:sp>
        <p:nvSpPr>
          <p:cNvPr id="14" name="Slide Number Placeholder 22">
            <a:extLst>
              <a:ext uri="{FF2B5EF4-FFF2-40B4-BE49-F238E27FC236}">
                <a16:creationId xmlns:a16="http://schemas.microsoft.com/office/drawing/2014/main" id="{8CA4BD10-8441-0642-9C0C-9BEF1F64F2EB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946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6682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Frequency comb lasers: </a:t>
            </a:r>
            <a:r>
              <a:rPr lang="en-US" sz="3600" b="1" dirty="0">
                <a:solidFill>
                  <a:schemeClr val="bg1"/>
                </a:solidFill>
              </a:rPr>
              <a:t>repetition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8B5A664A-A6D0-D643-9B88-0B90D103B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263" y="4260850"/>
            <a:ext cx="41751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GB" sz="2000" b="0" dirty="0">
                <a:solidFill>
                  <a:srgbClr val="000000"/>
                </a:solidFill>
                <a:latin typeface="Myriad Pro"/>
                <a:cs typeface="Myriad Pro"/>
              </a:rPr>
              <a:t>Int.</a:t>
            </a:r>
          </a:p>
        </p:txBody>
      </p:sp>
      <p:sp>
        <p:nvSpPr>
          <p:cNvPr id="18" name="Line 7">
            <a:extLst>
              <a:ext uri="{FF2B5EF4-FFF2-40B4-BE49-F238E27FC236}">
                <a16:creationId xmlns:a16="http://schemas.microsoft.com/office/drawing/2014/main" id="{1C7CEBC9-089D-574A-BBAB-D36DE7DE57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4151" y="4894263"/>
            <a:ext cx="0" cy="338137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19" name="Line 8">
            <a:extLst>
              <a:ext uri="{FF2B5EF4-FFF2-40B4-BE49-F238E27FC236}">
                <a16:creationId xmlns:a16="http://schemas.microsoft.com/office/drawing/2014/main" id="{A2968CBE-EECA-4F41-9959-5BD37627A7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54588" y="4889500"/>
            <a:ext cx="0" cy="342900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20" name="Line 9">
            <a:extLst>
              <a:ext uri="{FF2B5EF4-FFF2-40B4-BE49-F238E27FC236}">
                <a16:creationId xmlns:a16="http://schemas.microsoft.com/office/drawing/2014/main" id="{1743DBEE-840B-6B49-8AB3-D4DCE2F77C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43438" y="4894263"/>
            <a:ext cx="0" cy="338137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D0CCDC81-5A6E-CE4B-9DAE-2B65ECC741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2288" y="4889500"/>
            <a:ext cx="1588" cy="342900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3057BCBC-E90C-B141-8EE0-80F1DD424F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8863" y="5095875"/>
            <a:ext cx="0" cy="136525"/>
          </a:xfrm>
          <a:prstGeom prst="line">
            <a:avLst/>
          </a:prstGeom>
          <a:noFill/>
          <a:ln w="4572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AE81A3CE-9206-E04D-9014-D83F46A9DC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0888" y="4273550"/>
            <a:ext cx="0" cy="952500"/>
          </a:xfrm>
          <a:prstGeom prst="line">
            <a:avLst/>
          </a:prstGeom>
          <a:noFill/>
          <a:ln w="45720">
            <a:solidFill>
              <a:srgbClr val="0AFF0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24" name="Line 14">
            <a:extLst>
              <a:ext uri="{FF2B5EF4-FFF2-40B4-BE49-F238E27FC236}">
                <a16:creationId xmlns:a16="http://schemas.microsoft.com/office/drawing/2014/main" id="{5D6B0A75-F06C-7F4B-8614-0761013B9D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59738" y="3975100"/>
            <a:ext cx="0" cy="1257300"/>
          </a:xfrm>
          <a:prstGeom prst="line">
            <a:avLst/>
          </a:prstGeom>
          <a:noFill/>
          <a:ln w="45720">
            <a:solidFill>
              <a:srgbClr val="6CFF0B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9AA42DA6-1AB1-F846-B087-C108FB7722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7001" y="4183063"/>
            <a:ext cx="0" cy="1049337"/>
          </a:xfrm>
          <a:prstGeom prst="line">
            <a:avLst/>
          </a:prstGeom>
          <a:noFill/>
          <a:ln w="45720">
            <a:solidFill>
              <a:srgbClr val="98FF0D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E0AFCCAB-3CB1-3145-8E46-82FC533D6D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851" y="4416425"/>
            <a:ext cx="1587" cy="815975"/>
          </a:xfrm>
          <a:prstGeom prst="line">
            <a:avLst/>
          </a:prstGeom>
          <a:noFill/>
          <a:ln w="45720">
            <a:solidFill>
              <a:srgbClr val="C5FF15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6A92D944-C315-0540-AB06-A01181F21D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24701" y="4811713"/>
            <a:ext cx="0" cy="414337"/>
          </a:xfrm>
          <a:prstGeom prst="line">
            <a:avLst/>
          </a:prstGeom>
          <a:noFill/>
          <a:ln w="4572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91010D84-839D-7042-BCB8-2AD86AEBAD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13551" y="5035550"/>
            <a:ext cx="0" cy="196850"/>
          </a:xfrm>
          <a:prstGeom prst="line">
            <a:avLst/>
          </a:prstGeom>
          <a:noFill/>
          <a:ln w="45720">
            <a:solidFill>
              <a:srgbClr val="E6AA17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29" name="Line 20">
            <a:extLst>
              <a:ext uri="{FF2B5EF4-FFF2-40B4-BE49-F238E27FC236}">
                <a16:creationId xmlns:a16="http://schemas.microsoft.com/office/drawing/2014/main" id="{2FD33D20-11CA-1848-98DE-6A1AC0342F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9651" y="5238750"/>
            <a:ext cx="6973887" cy="0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30" name="Line 21">
            <a:extLst>
              <a:ext uri="{FF2B5EF4-FFF2-40B4-BE49-F238E27FC236}">
                <a16:creationId xmlns:a16="http://schemas.microsoft.com/office/drawing/2014/main" id="{A2DF7411-C327-A347-98E3-56B9A92C22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60838" y="4260850"/>
            <a:ext cx="1588" cy="996950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grpSp>
        <p:nvGrpSpPr>
          <p:cNvPr id="31" name="Group 22">
            <a:extLst>
              <a:ext uri="{FF2B5EF4-FFF2-40B4-BE49-F238E27FC236}">
                <a16:creationId xmlns:a16="http://schemas.microsoft.com/office/drawing/2014/main" id="{510A260F-A73D-AC40-AD7E-E144956A1923}"/>
              </a:ext>
            </a:extLst>
          </p:cNvPr>
          <p:cNvGrpSpPr>
            <a:grpSpLocks/>
          </p:cNvGrpSpPr>
          <p:nvPr/>
        </p:nvGrpSpPr>
        <p:grpSpPr bwMode="auto">
          <a:xfrm>
            <a:off x="2410101" y="5099050"/>
            <a:ext cx="254000" cy="282575"/>
            <a:chOff x="1439" y="4096"/>
            <a:chExt cx="209" cy="197"/>
          </a:xfrm>
        </p:grpSpPr>
        <p:sp>
          <p:nvSpPr>
            <p:cNvPr id="32" name="Line 23">
              <a:extLst>
                <a:ext uri="{FF2B5EF4-FFF2-40B4-BE49-F238E27FC236}">
                  <a16:creationId xmlns:a16="http://schemas.microsoft.com/office/drawing/2014/main" id="{78462500-D93A-D249-B51B-D2B62EBEA5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6" y="4096"/>
              <a:ext cx="124" cy="198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33" name="Line 24">
              <a:extLst>
                <a:ext uri="{FF2B5EF4-FFF2-40B4-BE49-F238E27FC236}">
                  <a16:creationId xmlns:a16="http://schemas.microsoft.com/office/drawing/2014/main" id="{C5408349-CA65-FC43-899E-84770D11FC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27" y="4096"/>
              <a:ext cx="124" cy="198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Line 25">
            <a:extLst>
              <a:ext uri="{FF2B5EF4-FFF2-40B4-BE49-F238E27FC236}">
                <a16:creationId xmlns:a16="http://schemas.microsoft.com/office/drawing/2014/main" id="{AF41DD70-6F20-A34B-B2BE-B01AC73D322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2901" y="5243513"/>
            <a:ext cx="547687" cy="1587"/>
          </a:xfrm>
          <a:prstGeom prst="line">
            <a:avLst/>
          </a:prstGeom>
          <a:noFill/>
          <a:ln w="36703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35" name="Text Box 30">
            <a:extLst>
              <a:ext uri="{FF2B5EF4-FFF2-40B4-BE49-F238E27FC236}">
                <a16:creationId xmlns:a16="http://schemas.microsoft.com/office/drawing/2014/main" id="{23163B4A-6AEB-7541-84CF-B25FBA1D5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063" y="5251450"/>
            <a:ext cx="16351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GB" sz="2000" b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36" name="Line 6">
            <a:extLst>
              <a:ext uri="{FF2B5EF4-FFF2-40B4-BE49-F238E27FC236}">
                <a16:creationId xmlns:a16="http://schemas.microsoft.com/office/drawing/2014/main" id="{CF4B9293-2646-9B4F-B24A-12E90353CC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5688" y="4660900"/>
            <a:ext cx="0" cy="560388"/>
          </a:xfrm>
          <a:prstGeom prst="line">
            <a:avLst/>
          </a:prstGeom>
          <a:noFill/>
          <a:ln w="45720">
            <a:solidFill>
              <a:srgbClr val="0FFF3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37" name="Line 11">
            <a:extLst>
              <a:ext uri="{FF2B5EF4-FFF2-40B4-BE49-F238E27FC236}">
                <a16:creationId xmlns:a16="http://schemas.microsoft.com/office/drawing/2014/main" id="{76EAD577-3B5E-9B46-89E1-E531863557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5251" y="4930775"/>
            <a:ext cx="0" cy="290513"/>
          </a:xfrm>
          <a:prstGeom prst="line">
            <a:avLst/>
          </a:prstGeom>
          <a:noFill/>
          <a:ln w="45720">
            <a:solidFill>
              <a:srgbClr val="0DFF68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38" name="Line 19">
            <a:extLst>
              <a:ext uri="{FF2B5EF4-FFF2-40B4-BE49-F238E27FC236}">
                <a16:creationId xmlns:a16="http://schemas.microsoft.com/office/drawing/2014/main" id="{0ACA3D3E-90CB-6845-9758-409B828906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97988" y="5080000"/>
            <a:ext cx="0" cy="141288"/>
          </a:xfrm>
          <a:prstGeom prst="line">
            <a:avLst/>
          </a:prstGeom>
          <a:noFill/>
          <a:ln w="45720">
            <a:solidFill>
              <a:srgbClr val="06FFAE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39" name="Line 7">
            <a:extLst>
              <a:ext uri="{FF2B5EF4-FFF2-40B4-BE49-F238E27FC236}">
                <a16:creationId xmlns:a16="http://schemas.microsoft.com/office/drawing/2014/main" id="{E3E8D958-CDCD-0B40-B2F6-87D2DDC4F8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91288" y="4897438"/>
            <a:ext cx="1588" cy="338137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40" name="Line 8">
            <a:extLst>
              <a:ext uri="{FF2B5EF4-FFF2-40B4-BE49-F238E27FC236}">
                <a16:creationId xmlns:a16="http://schemas.microsoft.com/office/drawing/2014/main" id="{99F46AE9-D22A-D84B-B6F5-6150B2E7CF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81726" y="4892675"/>
            <a:ext cx="0" cy="342900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41" name="Line 9">
            <a:extLst>
              <a:ext uri="{FF2B5EF4-FFF2-40B4-BE49-F238E27FC236}">
                <a16:creationId xmlns:a16="http://schemas.microsoft.com/office/drawing/2014/main" id="{06F4D2A2-0CD8-9343-A181-1ECF823BF1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70576" y="4897438"/>
            <a:ext cx="1587" cy="338137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AE3B423-8F8A-134D-B3A7-ABF96BB7CB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1013" y="4892675"/>
            <a:ext cx="0" cy="342900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43" name="Line 7">
            <a:extLst>
              <a:ext uri="{FF2B5EF4-FFF2-40B4-BE49-F238E27FC236}">
                <a16:creationId xmlns:a16="http://schemas.microsoft.com/office/drawing/2014/main" id="{79938064-C8C7-3B43-B602-3C77F88241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41001" y="4897438"/>
            <a:ext cx="1587" cy="338137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44" name="Line 8">
            <a:extLst>
              <a:ext uri="{FF2B5EF4-FFF2-40B4-BE49-F238E27FC236}">
                <a16:creationId xmlns:a16="http://schemas.microsoft.com/office/drawing/2014/main" id="{5DBA1AF2-E4B9-1E4B-B188-6B5B512703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31438" y="4892675"/>
            <a:ext cx="0" cy="342900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45" name="Line 9">
            <a:extLst>
              <a:ext uri="{FF2B5EF4-FFF2-40B4-BE49-F238E27FC236}">
                <a16:creationId xmlns:a16="http://schemas.microsoft.com/office/drawing/2014/main" id="{67D13BD6-5AA1-214E-BB5F-641B12113F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20288" y="4897438"/>
            <a:ext cx="1588" cy="338137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46" name="Line 10">
            <a:extLst>
              <a:ext uri="{FF2B5EF4-FFF2-40B4-BE49-F238E27FC236}">
                <a16:creationId xmlns:a16="http://schemas.microsoft.com/office/drawing/2014/main" id="{DC1C3627-B2BB-354F-9FB7-E0B6736F73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09138" y="4892675"/>
            <a:ext cx="1588" cy="342900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47" name="Line 8">
            <a:extLst>
              <a:ext uri="{FF2B5EF4-FFF2-40B4-BE49-F238E27FC236}">
                <a16:creationId xmlns:a16="http://schemas.microsoft.com/office/drawing/2014/main" id="{BD196625-8A8E-D140-8C9B-B30B3B6A5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74451" y="4895850"/>
            <a:ext cx="0" cy="342900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48" name="Line 9">
            <a:extLst>
              <a:ext uri="{FF2B5EF4-FFF2-40B4-BE49-F238E27FC236}">
                <a16:creationId xmlns:a16="http://schemas.microsoft.com/office/drawing/2014/main" id="{39E037FE-F3EF-0C4D-82E2-050DF75F34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63301" y="4900613"/>
            <a:ext cx="1587" cy="338137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49" name="Line 10">
            <a:extLst>
              <a:ext uri="{FF2B5EF4-FFF2-40B4-BE49-F238E27FC236}">
                <a16:creationId xmlns:a16="http://schemas.microsoft.com/office/drawing/2014/main" id="{B2B4A479-F57D-0A47-95CF-EBA06834CD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52151" y="4895850"/>
            <a:ext cx="1587" cy="342900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pic>
        <p:nvPicPr>
          <p:cNvPr id="50" name="Picture 84" descr="FT_pulse.eps">
            <a:extLst>
              <a:ext uri="{FF2B5EF4-FFF2-40B4-BE49-F238E27FC236}">
                <a16:creationId xmlns:a16="http://schemas.microsoft.com/office/drawing/2014/main" id="{1B45D5F7-8EA7-DD48-9C1E-458B0DA51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83301" y="1327150"/>
            <a:ext cx="14922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5" descr="FT_pulse.eps">
            <a:extLst>
              <a:ext uri="{FF2B5EF4-FFF2-40B4-BE49-F238E27FC236}">
                <a16:creationId xmlns:a16="http://schemas.microsoft.com/office/drawing/2014/main" id="{9C2695ED-BE5F-2040-B5C6-CD639255D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251" y="1330325"/>
            <a:ext cx="14922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86" descr="FT_pulse.eps">
            <a:extLst>
              <a:ext uri="{FF2B5EF4-FFF2-40B4-BE49-F238E27FC236}">
                <a16:creationId xmlns:a16="http://schemas.microsoft.com/office/drawing/2014/main" id="{6AC6DA6C-E3DA-2645-AB45-5C7E6448E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236351" y="1333500"/>
            <a:ext cx="14922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87" descr="FT_pulse.eps">
            <a:extLst>
              <a:ext uri="{FF2B5EF4-FFF2-40B4-BE49-F238E27FC236}">
                <a16:creationId xmlns:a16="http://schemas.microsoft.com/office/drawing/2014/main" id="{D783317C-3B01-5041-AC7B-5BDB6055F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38" y="1330325"/>
            <a:ext cx="14922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32">
            <a:extLst>
              <a:ext uri="{FF2B5EF4-FFF2-40B4-BE49-F238E27FC236}">
                <a16:creationId xmlns:a16="http://schemas.microsoft.com/office/drawing/2014/main" id="{3460C732-02C8-224F-84E9-59B07211C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526" y="5678488"/>
            <a:ext cx="2133600" cy="4159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 err="1">
                <a:solidFill>
                  <a:srgbClr val="000000"/>
                </a:solidFill>
                <a:latin typeface="Monotype Corsiva" charset="0"/>
                <a:sym typeface="Symbol" charset="0"/>
              </a:rPr>
              <a:t>f</a:t>
            </a:r>
            <a:r>
              <a:rPr lang="en-US" sz="2000" baseline="-25000" dirty="0" err="1">
                <a:solidFill>
                  <a:srgbClr val="000000"/>
                </a:solidFill>
                <a:latin typeface="Arial" charset="0"/>
                <a:sym typeface="Symbol" charset="0"/>
              </a:rPr>
              <a:t>n</a:t>
            </a:r>
            <a:r>
              <a:rPr lang="en-US" sz="2000" baseline="-25000" dirty="0">
                <a:solidFill>
                  <a:srgbClr val="000000"/>
                </a:solidFill>
                <a:latin typeface="Arial" charset="0"/>
                <a:sym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Symbol" charset="0"/>
              </a:rPr>
              <a:t>= </a:t>
            </a:r>
            <a:r>
              <a:rPr lang="en-US" sz="2000" dirty="0" err="1">
                <a:solidFill>
                  <a:srgbClr val="000000"/>
                </a:solidFill>
                <a:latin typeface="Monotype Corsiva" charset="0"/>
                <a:sym typeface="Symbol" charset="0"/>
              </a:rPr>
              <a:t>f</a:t>
            </a:r>
            <a:r>
              <a:rPr lang="en-US" sz="2000" baseline="-25000" dirty="0" err="1">
                <a:solidFill>
                  <a:srgbClr val="000000"/>
                </a:solidFill>
                <a:latin typeface="Arial" charset="0"/>
                <a:sym typeface="Symbol" charset="0"/>
              </a:rPr>
              <a:t>ceo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Symbol" charset="0"/>
              </a:rPr>
              <a:t> +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sym typeface="Symbol" charset="0"/>
              </a:rPr>
              <a:t>n.</a:t>
            </a:r>
            <a:r>
              <a:rPr lang="en-US" sz="2000" dirty="0" err="1">
                <a:solidFill>
                  <a:srgbClr val="000000"/>
                </a:solidFill>
                <a:latin typeface="Monotype Corsiva" charset="0"/>
                <a:sym typeface="Symbol" charset="0"/>
              </a:rPr>
              <a:t>f</a:t>
            </a:r>
            <a:r>
              <a:rPr lang="en-US" sz="2000" baseline="-25000" dirty="0" err="1">
                <a:solidFill>
                  <a:srgbClr val="000000"/>
                </a:solidFill>
                <a:latin typeface="Arial" charset="0"/>
                <a:sym typeface="Symbol" charset="0"/>
              </a:rPr>
              <a:t>rep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Symbol" charset="0"/>
              </a:rPr>
              <a:t> </a:t>
            </a:r>
          </a:p>
        </p:txBody>
      </p:sp>
      <p:sp>
        <p:nvSpPr>
          <p:cNvPr id="55" name="Line 21">
            <a:extLst>
              <a:ext uri="{FF2B5EF4-FFF2-40B4-BE49-F238E27FC236}">
                <a16:creationId xmlns:a16="http://schemas.microsoft.com/office/drawing/2014/main" id="{B9317F19-0D63-0B46-A4DD-A26A18AD3F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2913" y="5348288"/>
            <a:ext cx="0" cy="346075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2F2B8A-9D6F-2549-B2AD-4B2DF800B76D}"/>
              </a:ext>
            </a:extLst>
          </p:cNvPr>
          <p:cNvSpPr txBox="1"/>
          <p:nvPr/>
        </p:nvSpPr>
        <p:spPr>
          <a:xfrm>
            <a:off x="108226" y="1559862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800" b="1" dirty="0"/>
              <a:t>...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750DDAA-4652-5846-8479-00B52D32BBD6}"/>
              </a:ext>
            </a:extLst>
          </p:cNvPr>
          <p:cNvSpPr txBox="1"/>
          <p:nvPr/>
        </p:nvSpPr>
        <p:spPr>
          <a:xfrm>
            <a:off x="11448598" y="1564345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800" b="1" dirty="0"/>
              <a:t>...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5ABF0BF-E2A1-C149-8763-C5DBE8C13217}"/>
              </a:ext>
            </a:extLst>
          </p:cNvPr>
          <p:cNvSpPr txBox="1"/>
          <p:nvPr/>
        </p:nvSpPr>
        <p:spPr>
          <a:xfrm>
            <a:off x="8462907" y="5392221"/>
            <a:ext cx="113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frequency</a:t>
            </a:r>
          </a:p>
        </p:txBody>
      </p:sp>
      <p:sp>
        <p:nvSpPr>
          <p:cNvPr id="58" name="Slide Number Placeholder 22">
            <a:extLst>
              <a:ext uri="{FF2B5EF4-FFF2-40B4-BE49-F238E27FC236}">
                <a16:creationId xmlns:a16="http://schemas.microsoft.com/office/drawing/2014/main" id="{A799DC66-3E6D-3848-AB59-FBC2F43B6CEA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038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6682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Equal pulse distortion = OK!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ADCE254-5CDA-B748-B619-229A66EB1DB6}"/>
              </a:ext>
            </a:extLst>
          </p:cNvPr>
          <p:cNvGrpSpPr/>
          <p:nvPr/>
        </p:nvGrpSpPr>
        <p:grpSpPr>
          <a:xfrm>
            <a:off x="1092476" y="1287463"/>
            <a:ext cx="10562731" cy="5261743"/>
            <a:chOff x="984900" y="1489168"/>
            <a:chExt cx="10562731" cy="5261743"/>
          </a:xfrm>
        </p:grpSpPr>
        <p:sp>
          <p:nvSpPr>
            <p:cNvPr id="3" name="Text Box 4">
              <a:extLst>
                <a:ext uri="{FF2B5EF4-FFF2-40B4-BE49-F238E27FC236}">
                  <a16:creationId xmlns:a16="http://schemas.microsoft.com/office/drawing/2014/main" id="{F6FC6341-0565-ED46-8995-7C7CFC2E6A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6687" y="4462555"/>
              <a:ext cx="417513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 eaLnBrk="1">
                <a:lnSpc>
                  <a:spcPct val="98000"/>
                </a:lnSpc>
                <a:buClr>
                  <a:srgbClr val="000000"/>
                </a:buClr>
                <a:buSzPct val="45000"/>
                <a:buFont typeface="Wingdings" charset="0"/>
                <a:buNone/>
                <a:defRPr/>
              </a:pPr>
              <a:r>
                <a:rPr lang="en-GB" sz="2000" b="0" dirty="0">
                  <a:solidFill>
                    <a:srgbClr val="000000"/>
                  </a:solidFill>
                  <a:latin typeface="Myriad Pro"/>
                  <a:cs typeface="Myriad Pro"/>
                </a:rPr>
                <a:t>Int.</a:t>
              </a:r>
            </a:p>
          </p:txBody>
        </p:sp>
        <p:sp>
          <p:nvSpPr>
            <p:cNvPr id="4" name="Line 6">
              <a:extLst>
                <a:ext uri="{FF2B5EF4-FFF2-40B4-BE49-F238E27FC236}">
                  <a16:creationId xmlns:a16="http://schemas.microsoft.com/office/drawing/2014/main" id="{6F9B7AD6-E7ED-CD4C-98E6-489912CFC0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70937" y="5076918"/>
              <a:ext cx="0" cy="357187"/>
            </a:xfrm>
            <a:prstGeom prst="line">
              <a:avLst/>
            </a:prstGeom>
            <a:noFill/>
            <a:ln w="45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5" name="Line 7">
              <a:extLst>
                <a:ext uri="{FF2B5EF4-FFF2-40B4-BE49-F238E27FC236}">
                  <a16:creationId xmlns:a16="http://schemas.microsoft.com/office/drawing/2014/main" id="{FAF0FF28-1742-0A46-8D50-A6EF9DB0F4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56575" y="5095968"/>
              <a:ext cx="0" cy="338137"/>
            </a:xfrm>
            <a:prstGeom prst="line">
              <a:avLst/>
            </a:prstGeom>
            <a:noFill/>
            <a:ln w="45720">
              <a:solidFill>
                <a:srgbClr val="BFBFB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6" name="Line 8">
              <a:extLst>
                <a:ext uri="{FF2B5EF4-FFF2-40B4-BE49-F238E27FC236}">
                  <a16:creationId xmlns:a16="http://schemas.microsoft.com/office/drawing/2014/main" id="{0A6523BA-B848-B446-B4C9-5D694B63E5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7012" y="5091205"/>
              <a:ext cx="0" cy="342900"/>
            </a:xfrm>
            <a:prstGeom prst="line">
              <a:avLst/>
            </a:prstGeom>
            <a:noFill/>
            <a:ln w="45720">
              <a:solidFill>
                <a:srgbClr val="BFBFB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7" name="Line 9">
              <a:extLst>
                <a:ext uri="{FF2B5EF4-FFF2-40B4-BE49-F238E27FC236}">
                  <a16:creationId xmlns:a16="http://schemas.microsoft.com/office/drawing/2014/main" id="{65FB5108-DDEF-D64F-A478-25178E0A25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862" y="5095968"/>
              <a:ext cx="0" cy="338137"/>
            </a:xfrm>
            <a:prstGeom prst="line">
              <a:avLst/>
            </a:prstGeom>
            <a:noFill/>
            <a:ln w="45720">
              <a:solidFill>
                <a:srgbClr val="BFBFB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8" name="Line 10">
              <a:extLst>
                <a:ext uri="{FF2B5EF4-FFF2-40B4-BE49-F238E27FC236}">
                  <a16:creationId xmlns:a16="http://schemas.microsoft.com/office/drawing/2014/main" id="{639D214E-426C-254A-A410-4B924B1AA3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24712" y="5091205"/>
              <a:ext cx="1588" cy="342900"/>
            </a:xfrm>
            <a:prstGeom prst="line">
              <a:avLst/>
            </a:prstGeom>
            <a:noFill/>
            <a:ln w="45720">
              <a:solidFill>
                <a:srgbClr val="BFBFB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9" name="Line 11">
              <a:extLst>
                <a:ext uri="{FF2B5EF4-FFF2-40B4-BE49-F238E27FC236}">
                  <a16:creationId xmlns:a16="http://schemas.microsoft.com/office/drawing/2014/main" id="{E7A7BA70-F12C-F543-94D1-0981080EF1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2087" y="4738780"/>
              <a:ext cx="0" cy="695325"/>
            </a:xfrm>
            <a:prstGeom prst="line">
              <a:avLst/>
            </a:prstGeom>
            <a:noFill/>
            <a:ln w="45720">
              <a:solidFill>
                <a:srgbClr val="FF1A0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10" name="Line 12">
              <a:extLst>
                <a:ext uri="{FF2B5EF4-FFF2-40B4-BE49-F238E27FC236}">
                  <a16:creationId xmlns:a16="http://schemas.microsoft.com/office/drawing/2014/main" id="{C878F2F4-C162-664E-897C-D192FE44F5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71287" y="5297580"/>
              <a:ext cx="0" cy="136525"/>
            </a:xfrm>
            <a:prstGeom prst="line">
              <a:avLst/>
            </a:prstGeom>
            <a:noFill/>
            <a:ln w="4572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11" name="Line 13">
              <a:extLst>
                <a:ext uri="{FF2B5EF4-FFF2-40B4-BE49-F238E27FC236}">
                  <a16:creationId xmlns:a16="http://schemas.microsoft.com/office/drawing/2014/main" id="{C7016067-60E1-9540-BCD6-19EF0FCA82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63312" y="4475255"/>
              <a:ext cx="0" cy="952500"/>
            </a:xfrm>
            <a:prstGeom prst="line">
              <a:avLst/>
            </a:prstGeom>
            <a:noFill/>
            <a:ln w="45720">
              <a:solidFill>
                <a:srgbClr val="0AFF0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12" name="Line 14">
              <a:extLst>
                <a:ext uri="{FF2B5EF4-FFF2-40B4-BE49-F238E27FC236}">
                  <a16:creationId xmlns:a16="http://schemas.microsoft.com/office/drawing/2014/main" id="{2BF403B3-7CD7-0F44-A18A-C65E87FB8C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52162" y="4176805"/>
              <a:ext cx="0" cy="1257300"/>
            </a:xfrm>
            <a:prstGeom prst="line">
              <a:avLst/>
            </a:prstGeom>
            <a:noFill/>
            <a:ln w="45720">
              <a:solidFill>
                <a:srgbClr val="6CFF0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13" name="Line 15">
              <a:extLst>
                <a:ext uri="{FF2B5EF4-FFF2-40B4-BE49-F238E27FC236}">
                  <a16:creationId xmlns:a16="http://schemas.microsoft.com/office/drawing/2014/main" id="{7FE7E855-9D86-DB4A-95E8-F1809D5E44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39425" y="4384768"/>
              <a:ext cx="0" cy="1049337"/>
            </a:xfrm>
            <a:prstGeom prst="line">
              <a:avLst/>
            </a:prstGeom>
            <a:noFill/>
            <a:ln w="45720">
              <a:solidFill>
                <a:srgbClr val="98FF0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14" name="Line 16">
              <a:extLst>
                <a:ext uri="{FF2B5EF4-FFF2-40B4-BE49-F238E27FC236}">
                  <a16:creationId xmlns:a16="http://schemas.microsoft.com/office/drawing/2014/main" id="{8429A28B-EE18-034F-BF07-CBEC6A288D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28275" y="4618130"/>
              <a:ext cx="1587" cy="815975"/>
            </a:xfrm>
            <a:prstGeom prst="line">
              <a:avLst/>
            </a:prstGeom>
            <a:noFill/>
            <a:ln w="45720">
              <a:solidFill>
                <a:srgbClr val="C5FF1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15" name="Line 17">
              <a:extLst>
                <a:ext uri="{FF2B5EF4-FFF2-40B4-BE49-F238E27FC236}">
                  <a16:creationId xmlns:a16="http://schemas.microsoft.com/office/drawing/2014/main" id="{1A154B68-D09A-BD4B-ABE4-24629A4E09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17125" y="5013418"/>
              <a:ext cx="0" cy="414337"/>
            </a:xfrm>
            <a:prstGeom prst="line">
              <a:avLst/>
            </a:prstGeom>
            <a:noFill/>
            <a:ln w="4572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16" name="Line 18">
              <a:extLst>
                <a:ext uri="{FF2B5EF4-FFF2-40B4-BE49-F238E27FC236}">
                  <a16:creationId xmlns:a16="http://schemas.microsoft.com/office/drawing/2014/main" id="{1E94DEF1-8A8A-6B4F-B2B6-EFC004565E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05975" y="4908643"/>
              <a:ext cx="0" cy="525462"/>
            </a:xfrm>
            <a:prstGeom prst="line">
              <a:avLst/>
            </a:prstGeom>
            <a:noFill/>
            <a:ln w="45720">
              <a:solidFill>
                <a:srgbClr val="E6AA1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17" name="Line 19">
              <a:extLst>
                <a:ext uri="{FF2B5EF4-FFF2-40B4-BE49-F238E27FC236}">
                  <a16:creationId xmlns:a16="http://schemas.microsoft.com/office/drawing/2014/main" id="{4353C1EB-F3FF-6944-96A4-714A7558A0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3237" y="4618130"/>
              <a:ext cx="1588" cy="815975"/>
            </a:xfrm>
            <a:prstGeom prst="line">
              <a:avLst/>
            </a:prstGeom>
            <a:noFill/>
            <a:ln w="45720">
              <a:solidFill>
                <a:srgbClr val="FF9C0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18" name="Line 20">
              <a:extLst>
                <a:ext uri="{FF2B5EF4-FFF2-40B4-BE49-F238E27FC236}">
                  <a16:creationId xmlns:a16="http://schemas.microsoft.com/office/drawing/2014/main" id="{EBC0EAEE-BAD7-6D4C-B1F6-EA37971938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2075" y="5440455"/>
              <a:ext cx="6973887" cy="0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19" name="Line 21">
              <a:extLst>
                <a:ext uri="{FF2B5EF4-FFF2-40B4-BE49-F238E27FC236}">
                  <a16:creationId xmlns:a16="http://schemas.microsoft.com/office/drawing/2014/main" id="{F5E5811A-3F14-194F-9274-B30BD2BF9E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53262" y="4462555"/>
              <a:ext cx="1588" cy="996950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grpSp>
          <p:nvGrpSpPr>
            <p:cNvPr id="20" name="Group 22">
              <a:extLst>
                <a:ext uri="{FF2B5EF4-FFF2-40B4-BE49-F238E27FC236}">
                  <a16:creationId xmlns:a16="http://schemas.microsoft.com/office/drawing/2014/main" id="{A631F126-B3C2-AE4E-A1E2-7A07C87C1B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2525" y="5300755"/>
              <a:ext cx="254000" cy="282575"/>
              <a:chOff x="1439" y="4096"/>
              <a:chExt cx="209" cy="197"/>
            </a:xfrm>
          </p:grpSpPr>
          <p:sp>
            <p:nvSpPr>
              <p:cNvPr id="21" name="Line 23">
                <a:extLst>
                  <a:ext uri="{FF2B5EF4-FFF2-40B4-BE49-F238E27FC236}">
                    <a16:creationId xmlns:a16="http://schemas.microsoft.com/office/drawing/2014/main" id="{80AF678B-C2A1-004F-AE70-FBFF6E6F44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6" y="4096"/>
                <a:ext cx="124" cy="198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14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Line 24">
                <a:extLst>
                  <a:ext uri="{FF2B5EF4-FFF2-40B4-BE49-F238E27FC236}">
                    <a16:creationId xmlns:a16="http://schemas.microsoft.com/office/drawing/2014/main" id="{673DEFDB-30A8-DB4E-AEAC-04E2B01B66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7" y="4096"/>
                <a:ext cx="124" cy="198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1400" b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3" name="Line 25">
              <a:extLst>
                <a:ext uri="{FF2B5EF4-FFF2-40B4-BE49-F238E27FC236}">
                  <a16:creationId xmlns:a16="http://schemas.microsoft.com/office/drawing/2014/main" id="{1F62A333-70FB-724C-8534-C017722811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5325" y="5445218"/>
              <a:ext cx="547687" cy="1587"/>
            </a:xfrm>
            <a:prstGeom prst="line">
              <a:avLst/>
            </a:prstGeom>
            <a:noFill/>
            <a:ln w="36703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24" name="Line 27">
              <a:extLst>
                <a:ext uri="{FF2B5EF4-FFF2-40B4-BE49-F238E27FC236}">
                  <a16:creationId xmlns:a16="http://schemas.microsoft.com/office/drawing/2014/main" id="{EAE587B7-7B03-7144-BE08-1860066107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70937" y="4916580"/>
              <a:ext cx="0" cy="506413"/>
            </a:xfrm>
            <a:prstGeom prst="line">
              <a:avLst/>
            </a:prstGeom>
            <a:noFill/>
            <a:ln w="45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25" name="Line 28">
              <a:extLst>
                <a:ext uri="{FF2B5EF4-FFF2-40B4-BE49-F238E27FC236}">
                  <a16:creationId xmlns:a16="http://schemas.microsoft.com/office/drawing/2014/main" id="{E8C504DF-66D6-524C-B15C-0EB4AB0011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1375" y="5229318"/>
              <a:ext cx="0" cy="193675"/>
            </a:xfrm>
            <a:prstGeom prst="line">
              <a:avLst/>
            </a:prstGeom>
            <a:noFill/>
            <a:ln w="45720">
              <a:solidFill>
                <a:srgbClr val="FF22A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26" name="Text Box 30">
              <a:extLst>
                <a:ext uri="{FF2B5EF4-FFF2-40B4-BE49-F238E27FC236}">
                  <a16:creationId xmlns:a16="http://schemas.microsoft.com/office/drawing/2014/main" id="{AA9165F2-9F83-2449-9289-11CA9AE119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1487" y="5453155"/>
              <a:ext cx="163513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 eaLnBrk="1">
                <a:lnSpc>
                  <a:spcPct val="98000"/>
                </a:lnSpc>
                <a:buClr>
                  <a:srgbClr val="000000"/>
                </a:buClr>
                <a:buSzPct val="45000"/>
                <a:buFont typeface="Wingdings" charset="0"/>
                <a:buNone/>
                <a:defRPr/>
              </a:pPr>
              <a:r>
                <a:rPr lang="en-GB" sz="2000" b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7" name="Line 6">
              <a:extLst>
                <a:ext uri="{FF2B5EF4-FFF2-40B4-BE49-F238E27FC236}">
                  <a16:creationId xmlns:a16="http://schemas.microsoft.com/office/drawing/2014/main" id="{17F2299C-5E33-9F41-9BE3-94747C5E23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68112" y="4862605"/>
              <a:ext cx="0" cy="560388"/>
            </a:xfrm>
            <a:prstGeom prst="line">
              <a:avLst/>
            </a:prstGeom>
            <a:noFill/>
            <a:ln w="45720">
              <a:solidFill>
                <a:srgbClr val="0FFF3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28" name="Line 11">
              <a:extLst>
                <a:ext uri="{FF2B5EF4-FFF2-40B4-BE49-F238E27FC236}">
                  <a16:creationId xmlns:a16="http://schemas.microsoft.com/office/drawing/2014/main" id="{83750536-29D9-824A-B17C-D3DADB0A1E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77675" y="5132480"/>
              <a:ext cx="0" cy="290513"/>
            </a:xfrm>
            <a:prstGeom prst="line">
              <a:avLst/>
            </a:prstGeom>
            <a:noFill/>
            <a:ln w="45720">
              <a:solidFill>
                <a:srgbClr val="0DFF6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29" name="Line 12">
              <a:extLst>
                <a:ext uri="{FF2B5EF4-FFF2-40B4-BE49-F238E27FC236}">
                  <a16:creationId xmlns:a16="http://schemas.microsoft.com/office/drawing/2014/main" id="{0DCFA855-3E12-6B49-832D-F3D6EB756A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68462" y="5286468"/>
              <a:ext cx="0" cy="136525"/>
            </a:xfrm>
            <a:prstGeom prst="line">
              <a:avLst/>
            </a:prstGeom>
            <a:noFill/>
            <a:ln w="4572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30" name="Line 13">
              <a:extLst>
                <a:ext uri="{FF2B5EF4-FFF2-40B4-BE49-F238E27FC236}">
                  <a16:creationId xmlns:a16="http://schemas.microsoft.com/office/drawing/2014/main" id="{C8E877E2-B9A4-FF4D-BC9F-BA7C5FDDD6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60487" y="4862605"/>
              <a:ext cx="0" cy="552450"/>
            </a:xfrm>
            <a:prstGeom prst="line">
              <a:avLst/>
            </a:prstGeom>
            <a:noFill/>
            <a:ln w="4572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31" name="Line 14">
              <a:extLst>
                <a:ext uri="{FF2B5EF4-FFF2-40B4-BE49-F238E27FC236}">
                  <a16:creationId xmlns:a16="http://schemas.microsoft.com/office/drawing/2014/main" id="{B5BD55CE-2B19-8143-97AC-35404E8930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47750" y="4638768"/>
              <a:ext cx="0" cy="784225"/>
            </a:xfrm>
            <a:prstGeom prst="line">
              <a:avLst/>
            </a:prstGeom>
            <a:noFill/>
            <a:ln w="4572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32" name="Line 15">
              <a:extLst>
                <a:ext uri="{FF2B5EF4-FFF2-40B4-BE49-F238E27FC236}">
                  <a16:creationId xmlns:a16="http://schemas.microsoft.com/office/drawing/2014/main" id="{74A04BCB-1521-6148-BA88-2895A799D4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36600" y="4830855"/>
              <a:ext cx="1587" cy="592138"/>
            </a:xfrm>
            <a:prstGeom prst="line">
              <a:avLst/>
            </a:prstGeom>
            <a:noFill/>
            <a:ln w="45720">
              <a:solidFill>
                <a:srgbClr val="1842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33" name="Line 16">
              <a:extLst>
                <a:ext uri="{FF2B5EF4-FFF2-40B4-BE49-F238E27FC236}">
                  <a16:creationId xmlns:a16="http://schemas.microsoft.com/office/drawing/2014/main" id="{B4CBF637-4736-C74D-9C5C-86EDAFE4EB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25450" y="4056155"/>
              <a:ext cx="0" cy="1366838"/>
            </a:xfrm>
            <a:prstGeom prst="line">
              <a:avLst/>
            </a:prstGeom>
            <a:noFill/>
            <a:ln w="45720">
              <a:solidFill>
                <a:srgbClr val="0CB1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34" name="Line 17">
              <a:extLst>
                <a:ext uri="{FF2B5EF4-FFF2-40B4-BE49-F238E27FC236}">
                  <a16:creationId xmlns:a16="http://schemas.microsoft.com/office/drawing/2014/main" id="{01F99360-84F2-454E-9BCC-21542A65E6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12712" y="4500655"/>
              <a:ext cx="0" cy="914400"/>
            </a:xfrm>
            <a:prstGeom prst="line">
              <a:avLst/>
            </a:prstGeom>
            <a:noFill/>
            <a:ln w="45720">
              <a:solidFill>
                <a:srgbClr val="07B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35" name="Line 18">
              <a:extLst>
                <a:ext uri="{FF2B5EF4-FFF2-40B4-BE49-F238E27FC236}">
                  <a16:creationId xmlns:a16="http://schemas.microsoft.com/office/drawing/2014/main" id="{233B5DB9-6D6C-4A4D-A0CE-78958D63B6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03150" y="4759418"/>
              <a:ext cx="0" cy="663575"/>
            </a:xfrm>
            <a:prstGeom prst="line">
              <a:avLst/>
            </a:prstGeom>
            <a:noFill/>
            <a:ln w="45720">
              <a:solidFill>
                <a:srgbClr val="0AE6D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36" name="Line 19">
              <a:extLst>
                <a:ext uri="{FF2B5EF4-FFF2-40B4-BE49-F238E27FC236}">
                  <a16:creationId xmlns:a16="http://schemas.microsoft.com/office/drawing/2014/main" id="{967A68D4-62C3-5948-9C28-5598078E3F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90412" y="5326155"/>
              <a:ext cx="0" cy="96838"/>
            </a:xfrm>
            <a:prstGeom prst="line">
              <a:avLst/>
            </a:prstGeom>
            <a:noFill/>
            <a:ln w="45720">
              <a:solidFill>
                <a:srgbClr val="06FFA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pic>
          <p:nvPicPr>
            <p:cNvPr id="37" name="Picture 38" descr="Broken_pulse.eps">
              <a:extLst>
                <a:ext uri="{FF2B5EF4-FFF2-40B4-BE49-F238E27FC236}">
                  <a16:creationId xmlns:a16="http://schemas.microsoft.com/office/drawing/2014/main" id="{D6F0C59C-EEC2-964F-9364-7BE171653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3505850" y="1501868"/>
              <a:ext cx="2439987" cy="173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9" descr="Broken_pulse.eps">
              <a:extLst>
                <a:ext uri="{FF2B5EF4-FFF2-40B4-BE49-F238E27FC236}">
                  <a16:creationId xmlns:a16="http://schemas.microsoft.com/office/drawing/2014/main" id="{BEB4F3F8-7839-2C43-A25F-C79F68309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49025" y="1489168"/>
              <a:ext cx="2617787" cy="173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0" descr="Broken_pulse.eps">
              <a:extLst>
                <a:ext uri="{FF2B5EF4-FFF2-40B4-BE49-F238E27FC236}">
                  <a16:creationId xmlns:a16="http://schemas.microsoft.com/office/drawing/2014/main" id="{49EA72A9-1994-3F46-997E-BBABBA46C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8757300" y="1492343"/>
              <a:ext cx="2617787" cy="173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41" descr="Broken_pulse.eps">
              <a:extLst>
                <a:ext uri="{FF2B5EF4-FFF2-40B4-BE49-F238E27FC236}">
                  <a16:creationId xmlns:a16="http://schemas.microsoft.com/office/drawing/2014/main" id="{B2115A16-D31C-0445-9BF4-45E2D21AB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84900" y="1505043"/>
              <a:ext cx="2438400" cy="173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32">
              <a:extLst>
                <a:ext uri="{FF2B5EF4-FFF2-40B4-BE49-F238E27FC236}">
                  <a16:creationId xmlns:a16="http://schemas.microsoft.com/office/drawing/2014/main" id="{B2BD3CE9-BD3D-4448-B774-4FA0C1A5B8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6950" y="5880193"/>
              <a:ext cx="2133600" cy="415925"/>
            </a:xfrm>
            <a:prstGeom prst="rect">
              <a:avLst/>
            </a:prstGeom>
            <a:solidFill>
              <a:srgbClr val="FF99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000" dirty="0" err="1">
                  <a:solidFill>
                    <a:srgbClr val="000000"/>
                  </a:solidFill>
                  <a:latin typeface="Monotype Corsiva" charset="0"/>
                  <a:sym typeface="Symbol" charset="0"/>
                </a:rPr>
                <a:t>f</a:t>
              </a:r>
              <a:r>
                <a:rPr lang="en-US" sz="2000" baseline="-25000" dirty="0" err="1">
                  <a:solidFill>
                    <a:srgbClr val="000000"/>
                  </a:solidFill>
                  <a:latin typeface="Arial" charset="0"/>
                  <a:sym typeface="Symbol" charset="0"/>
                </a:rPr>
                <a:t>n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  <a:sym typeface="Symbol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  <a:sym typeface="Symbol" charset="0"/>
                </a:rPr>
                <a:t>= </a:t>
              </a:r>
              <a:r>
                <a:rPr lang="en-US" sz="2000" dirty="0" err="1">
                  <a:solidFill>
                    <a:srgbClr val="000000"/>
                  </a:solidFill>
                  <a:latin typeface="Monotype Corsiva" charset="0"/>
                  <a:sym typeface="Symbol" charset="0"/>
                </a:rPr>
                <a:t>f</a:t>
              </a:r>
              <a:r>
                <a:rPr lang="en-US" sz="2000" baseline="-25000" dirty="0" err="1">
                  <a:solidFill>
                    <a:srgbClr val="000000"/>
                  </a:solidFill>
                  <a:latin typeface="Arial" charset="0"/>
                  <a:sym typeface="Symbol" charset="0"/>
                </a:rPr>
                <a:t>ceo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  <a:sym typeface="Symbol" charset="0"/>
                </a:rPr>
                <a:t> + </a:t>
              </a:r>
              <a:r>
                <a:rPr lang="en-US" sz="2000" dirty="0" err="1">
                  <a:solidFill>
                    <a:srgbClr val="000000"/>
                  </a:solidFill>
                  <a:latin typeface="Arial" charset="0"/>
                  <a:sym typeface="Symbol" charset="0"/>
                </a:rPr>
                <a:t>n.</a:t>
              </a:r>
              <a:r>
                <a:rPr lang="en-US" sz="2000" dirty="0" err="1">
                  <a:solidFill>
                    <a:srgbClr val="000000"/>
                  </a:solidFill>
                  <a:latin typeface="Monotype Corsiva" charset="0"/>
                  <a:sym typeface="Symbol" charset="0"/>
                </a:rPr>
                <a:t>f</a:t>
              </a:r>
              <a:r>
                <a:rPr lang="en-US" sz="2000" baseline="-25000" dirty="0" err="1">
                  <a:solidFill>
                    <a:srgbClr val="000000"/>
                  </a:solidFill>
                  <a:latin typeface="Arial" charset="0"/>
                  <a:sym typeface="Symbol" charset="0"/>
                </a:rPr>
                <a:t>rep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  <a:sym typeface="Symbol" charset="0"/>
                </a:rPr>
                <a:t> </a:t>
              </a:r>
            </a:p>
          </p:txBody>
        </p:sp>
        <p:sp>
          <p:nvSpPr>
            <p:cNvPr id="42" name="Line 21">
              <a:extLst>
                <a:ext uri="{FF2B5EF4-FFF2-40B4-BE49-F238E27FC236}">
                  <a16:creationId xmlns:a16="http://schemas.microsoft.com/office/drawing/2014/main" id="{7332808B-2972-804B-AF25-BB79A40F2C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55337" y="5549993"/>
              <a:ext cx="0" cy="346075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43" name="TextBox 3">
              <a:extLst>
                <a:ext uri="{FF2B5EF4-FFF2-40B4-BE49-F238E27FC236}">
                  <a16:creationId xmlns:a16="http://schemas.microsoft.com/office/drawing/2014/main" id="{FC54EE20-C84E-0646-A601-83B8D3F6F2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2125" y="3546847"/>
              <a:ext cx="754856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Phases and intensities changed, </a:t>
              </a:r>
              <a:r>
                <a:rPr lang="en-US" sz="20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but frequencies at the same position!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C447062-A029-9E40-BC01-5D1930FEEA0F}"/>
                </a:ext>
              </a:extLst>
            </p:cNvPr>
            <p:cNvGrpSpPr/>
            <p:nvPr/>
          </p:nvGrpSpPr>
          <p:grpSpPr>
            <a:xfrm>
              <a:off x="3884785" y="3183624"/>
              <a:ext cx="7662846" cy="3567287"/>
              <a:chOff x="8011317" y="6194455"/>
              <a:chExt cx="7662846" cy="3567287"/>
            </a:xfrm>
          </p:grpSpPr>
          <p:pic>
            <p:nvPicPr>
              <p:cNvPr id="44" name="Picture 43" descr="Photonic_fiber_demo.jpg">
                <a:extLst>
                  <a:ext uri="{FF2B5EF4-FFF2-40B4-BE49-F238E27FC236}">
                    <a16:creationId xmlns:a16="http://schemas.microsoft.com/office/drawing/2014/main" id="{6EEB80CD-7F05-6447-989B-2915A6A0F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3195" y="7090029"/>
                <a:ext cx="4080968" cy="2671713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D2FAD86-CE36-CE43-9E21-E414F2FD14C5}"/>
                  </a:ext>
                </a:extLst>
              </p:cNvPr>
              <p:cNvSpPr txBox="1"/>
              <p:nvPr/>
            </p:nvSpPr>
            <p:spPr>
              <a:xfrm>
                <a:off x="8011317" y="6194455"/>
                <a:ext cx="3458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Photonic or holey fiber broadening</a:t>
                </a: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7067DB2-7BBA-E744-A8CB-2F016F04221D}"/>
              </a:ext>
            </a:extLst>
          </p:cNvPr>
          <p:cNvSpPr txBox="1"/>
          <p:nvPr/>
        </p:nvSpPr>
        <p:spPr>
          <a:xfrm>
            <a:off x="108226" y="1559862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800" b="1" dirty="0"/>
              <a:t>...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3C3F3F-A950-2E46-9999-1B0A633C4BAF}"/>
              </a:ext>
            </a:extLst>
          </p:cNvPr>
          <p:cNvSpPr txBox="1"/>
          <p:nvPr/>
        </p:nvSpPr>
        <p:spPr>
          <a:xfrm>
            <a:off x="11448598" y="1564345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800" b="1" dirty="0"/>
              <a:t>...</a:t>
            </a:r>
          </a:p>
        </p:txBody>
      </p:sp>
      <p:sp>
        <p:nvSpPr>
          <p:cNvPr id="50" name="Slide Number Placeholder 22">
            <a:extLst>
              <a:ext uri="{FF2B5EF4-FFF2-40B4-BE49-F238E27FC236}">
                <a16:creationId xmlns:a16="http://schemas.microsoft.com/office/drawing/2014/main" id="{4BA922C3-549F-6743-B4FA-9787E9B88048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8548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6682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Equal pulse distortion = OK!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F6FC6341-0565-ED46-8995-7C7CFC2E6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263" y="4260850"/>
            <a:ext cx="41751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GB" sz="2000" b="0" dirty="0">
                <a:solidFill>
                  <a:srgbClr val="000000"/>
                </a:solidFill>
                <a:latin typeface="Myriad Pro"/>
                <a:cs typeface="Myriad Pro"/>
              </a:rPr>
              <a:t>Int.</a:t>
            </a: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6F9B7AD6-E7ED-CD4C-98E6-489912CFC0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78513" y="4875213"/>
            <a:ext cx="0" cy="357187"/>
          </a:xfrm>
          <a:prstGeom prst="line">
            <a:avLst/>
          </a:prstGeom>
          <a:noFill/>
          <a:ln w="45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FAF0FF28-1742-0A46-8D50-A6EF9DB0F4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4151" y="4894263"/>
            <a:ext cx="0" cy="338137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0A6523BA-B848-B446-B4C9-5D694B63E5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54588" y="4889500"/>
            <a:ext cx="0" cy="342900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65FB5108-DDEF-D64F-A478-25178E0A25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43438" y="4894263"/>
            <a:ext cx="0" cy="338137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639D214E-426C-254A-A410-4B924B1AA3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2288" y="4889500"/>
            <a:ext cx="1588" cy="342900"/>
          </a:xfrm>
          <a:prstGeom prst="line">
            <a:avLst/>
          </a:prstGeom>
          <a:noFill/>
          <a:ln w="45720">
            <a:solidFill>
              <a:srgbClr val="BFBFB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E7A7BA70-F12C-F543-94D1-0981080EF1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89663" y="3975100"/>
            <a:ext cx="0" cy="1257300"/>
          </a:xfrm>
          <a:prstGeom prst="line">
            <a:avLst/>
          </a:prstGeom>
          <a:noFill/>
          <a:ln w="45720">
            <a:solidFill>
              <a:srgbClr val="FF1A0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10" name="Line 12">
            <a:extLst>
              <a:ext uri="{FF2B5EF4-FFF2-40B4-BE49-F238E27FC236}">
                <a16:creationId xmlns:a16="http://schemas.microsoft.com/office/drawing/2014/main" id="{C878F2F4-C162-664E-897C-D192FE44F5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8863" y="5095875"/>
            <a:ext cx="0" cy="136525"/>
          </a:xfrm>
          <a:prstGeom prst="line">
            <a:avLst/>
          </a:prstGeom>
          <a:noFill/>
          <a:ln w="4572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11" name="Line 13">
            <a:extLst>
              <a:ext uri="{FF2B5EF4-FFF2-40B4-BE49-F238E27FC236}">
                <a16:creationId xmlns:a16="http://schemas.microsoft.com/office/drawing/2014/main" id="{C7016067-60E1-9540-BCD6-19EF0FCA82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0888" y="4026832"/>
            <a:ext cx="0" cy="1199218"/>
          </a:xfrm>
          <a:prstGeom prst="line">
            <a:avLst/>
          </a:prstGeom>
          <a:noFill/>
          <a:ln w="45720">
            <a:solidFill>
              <a:srgbClr val="0AFF0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2BF403B3-7CD7-0F44-A18A-C65E87FB8C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59738" y="3975100"/>
            <a:ext cx="0" cy="1257300"/>
          </a:xfrm>
          <a:prstGeom prst="line">
            <a:avLst/>
          </a:prstGeom>
          <a:noFill/>
          <a:ln w="45720">
            <a:solidFill>
              <a:srgbClr val="6CFF0B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7FE7E855-9D86-DB4A-95E8-F1809D5E44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7001" y="4006990"/>
            <a:ext cx="0" cy="1225410"/>
          </a:xfrm>
          <a:prstGeom prst="line">
            <a:avLst/>
          </a:prstGeom>
          <a:noFill/>
          <a:ln w="45720">
            <a:solidFill>
              <a:srgbClr val="98FF0D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8429A28B-EE18-034F-BF07-CBEC6A288D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5852" y="4026832"/>
            <a:ext cx="0" cy="1205567"/>
          </a:xfrm>
          <a:prstGeom prst="line">
            <a:avLst/>
          </a:prstGeom>
          <a:noFill/>
          <a:ln w="45720">
            <a:solidFill>
              <a:srgbClr val="C5FF15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15" name="Line 17">
            <a:extLst>
              <a:ext uri="{FF2B5EF4-FFF2-40B4-BE49-F238E27FC236}">
                <a16:creationId xmlns:a16="http://schemas.microsoft.com/office/drawing/2014/main" id="{1A154B68-D09A-BD4B-ABE4-24629A4E09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24701" y="4006990"/>
            <a:ext cx="0" cy="1219060"/>
          </a:xfrm>
          <a:prstGeom prst="line">
            <a:avLst/>
          </a:prstGeom>
          <a:noFill/>
          <a:ln w="4572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 dirty="0">
              <a:solidFill>
                <a:srgbClr val="000000"/>
              </a:solidFill>
            </a:endParaRPr>
          </a:p>
        </p:txBody>
      </p:sp>
      <p:sp>
        <p:nvSpPr>
          <p:cNvPr id="16" name="Line 18">
            <a:extLst>
              <a:ext uri="{FF2B5EF4-FFF2-40B4-BE49-F238E27FC236}">
                <a16:creationId xmlns:a16="http://schemas.microsoft.com/office/drawing/2014/main" id="{1E94DEF1-8A8A-6B4F-B2B6-EFC004565E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13551" y="4006990"/>
            <a:ext cx="0" cy="1225410"/>
          </a:xfrm>
          <a:prstGeom prst="line">
            <a:avLst/>
          </a:prstGeom>
          <a:noFill/>
          <a:ln w="45720">
            <a:solidFill>
              <a:srgbClr val="E6AA17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17" name="Line 19">
            <a:extLst>
              <a:ext uri="{FF2B5EF4-FFF2-40B4-BE49-F238E27FC236}">
                <a16:creationId xmlns:a16="http://schemas.microsoft.com/office/drawing/2014/main" id="{4353C1EB-F3FF-6944-96A4-714A7558A0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00813" y="4006990"/>
            <a:ext cx="0" cy="1225410"/>
          </a:xfrm>
          <a:prstGeom prst="line">
            <a:avLst/>
          </a:prstGeom>
          <a:noFill/>
          <a:ln w="45720">
            <a:solidFill>
              <a:srgbClr val="FF9C0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18" name="Line 20">
            <a:extLst>
              <a:ext uri="{FF2B5EF4-FFF2-40B4-BE49-F238E27FC236}">
                <a16:creationId xmlns:a16="http://schemas.microsoft.com/office/drawing/2014/main" id="{EBC0EAEE-BAD7-6D4C-B1F6-EA37971938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9651" y="5238750"/>
            <a:ext cx="6973887" cy="0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F5E5811A-3F14-194F-9274-B30BD2BF9E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60838" y="4260850"/>
            <a:ext cx="1588" cy="996950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grpSp>
        <p:nvGrpSpPr>
          <p:cNvPr id="20" name="Group 22">
            <a:extLst>
              <a:ext uri="{FF2B5EF4-FFF2-40B4-BE49-F238E27FC236}">
                <a16:creationId xmlns:a16="http://schemas.microsoft.com/office/drawing/2014/main" id="{A631F126-B3C2-AE4E-A1E2-7A07C87C1BD7}"/>
              </a:ext>
            </a:extLst>
          </p:cNvPr>
          <p:cNvGrpSpPr>
            <a:grpSpLocks/>
          </p:cNvGrpSpPr>
          <p:nvPr/>
        </p:nvGrpSpPr>
        <p:grpSpPr bwMode="auto">
          <a:xfrm>
            <a:off x="2410101" y="5099050"/>
            <a:ext cx="254000" cy="282575"/>
            <a:chOff x="1439" y="4096"/>
            <a:chExt cx="209" cy="197"/>
          </a:xfrm>
        </p:grpSpPr>
        <p:sp>
          <p:nvSpPr>
            <p:cNvPr id="21" name="Line 23">
              <a:extLst>
                <a:ext uri="{FF2B5EF4-FFF2-40B4-BE49-F238E27FC236}">
                  <a16:creationId xmlns:a16="http://schemas.microsoft.com/office/drawing/2014/main" id="{80AF678B-C2A1-004F-AE70-FBFF6E6F44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6" y="4096"/>
              <a:ext cx="124" cy="198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22" name="Line 24">
              <a:extLst>
                <a:ext uri="{FF2B5EF4-FFF2-40B4-BE49-F238E27FC236}">
                  <a16:creationId xmlns:a16="http://schemas.microsoft.com/office/drawing/2014/main" id="{673DEFDB-30A8-DB4E-AEAC-04E2B01B6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27" y="4096"/>
              <a:ext cx="124" cy="198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400" b="0">
                <a:solidFill>
                  <a:srgbClr val="000000"/>
                </a:solidFill>
              </a:endParaRPr>
            </a:p>
          </p:txBody>
        </p:sp>
      </p:grpSp>
      <p:sp>
        <p:nvSpPr>
          <p:cNvPr id="23" name="Line 25">
            <a:extLst>
              <a:ext uri="{FF2B5EF4-FFF2-40B4-BE49-F238E27FC236}">
                <a16:creationId xmlns:a16="http://schemas.microsoft.com/office/drawing/2014/main" id="{1F62A333-70FB-724C-8534-C017722811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2901" y="5243513"/>
            <a:ext cx="547687" cy="1587"/>
          </a:xfrm>
          <a:prstGeom prst="line">
            <a:avLst/>
          </a:prstGeom>
          <a:noFill/>
          <a:ln w="36703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24" name="Line 27">
            <a:extLst>
              <a:ext uri="{FF2B5EF4-FFF2-40B4-BE49-F238E27FC236}">
                <a16:creationId xmlns:a16="http://schemas.microsoft.com/office/drawing/2014/main" id="{EAE587B7-7B03-7144-BE08-1860066107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78513" y="3975100"/>
            <a:ext cx="0" cy="1246188"/>
          </a:xfrm>
          <a:prstGeom prst="line">
            <a:avLst/>
          </a:prstGeom>
          <a:noFill/>
          <a:ln w="45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25" name="Line 28">
            <a:extLst>
              <a:ext uri="{FF2B5EF4-FFF2-40B4-BE49-F238E27FC236}">
                <a16:creationId xmlns:a16="http://schemas.microsoft.com/office/drawing/2014/main" id="{E8C504DF-66D6-524C-B15C-0EB4AB0011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8951" y="3975100"/>
            <a:ext cx="0" cy="1246188"/>
          </a:xfrm>
          <a:prstGeom prst="line">
            <a:avLst/>
          </a:prstGeom>
          <a:noFill/>
          <a:ln w="45720">
            <a:solidFill>
              <a:srgbClr val="FF22A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id="{AA9165F2-9F83-2449-9289-11CA9AE11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063" y="5251450"/>
            <a:ext cx="16351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GB" sz="2000" b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17F2299C-5E33-9F41-9BE3-94747C5E23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5688" y="4026832"/>
            <a:ext cx="0" cy="1194456"/>
          </a:xfrm>
          <a:prstGeom prst="line">
            <a:avLst/>
          </a:prstGeom>
          <a:noFill/>
          <a:ln w="45720">
            <a:solidFill>
              <a:srgbClr val="0FFF3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28" name="Line 11">
            <a:extLst>
              <a:ext uri="{FF2B5EF4-FFF2-40B4-BE49-F238E27FC236}">
                <a16:creationId xmlns:a16="http://schemas.microsoft.com/office/drawing/2014/main" id="{83750536-29D9-824A-B17C-D3DADB0A1E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5251" y="4026832"/>
            <a:ext cx="0" cy="1194456"/>
          </a:xfrm>
          <a:prstGeom prst="line">
            <a:avLst/>
          </a:prstGeom>
          <a:noFill/>
          <a:ln w="45720">
            <a:solidFill>
              <a:srgbClr val="0DFF68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29" name="Line 12">
            <a:extLst>
              <a:ext uri="{FF2B5EF4-FFF2-40B4-BE49-F238E27FC236}">
                <a16:creationId xmlns:a16="http://schemas.microsoft.com/office/drawing/2014/main" id="{0DCFA855-3E12-6B49-832D-F3D6EB756A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76038" y="4067734"/>
            <a:ext cx="0" cy="1153554"/>
          </a:xfrm>
          <a:prstGeom prst="line">
            <a:avLst/>
          </a:prstGeom>
          <a:noFill/>
          <a:ln w="4572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30" name="Line 13">
            <a:extLst>
              <a:ext uri="{FF2B5EF4-FFF2-40B4-BE49-F238E27FC236}">
                <a16:creationId xmlns:a16="http://schemas.microsoft.com/office/drawing/2014/main" id="{C8E877E2-B9A4-FF4D-BC9F-BA7C5FDDD6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68063" y="4067734"/>
            <a:ext cx="0" cy="1145616"/>
          </a:xfrm>
          <a:prstGeom prst="line">
            <a:avLst/>
          </a:prstGeom>
          <a:noFill/>
          <a:ln w="4572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31" name="Line 14">
            <a:extLst>
              <a:ext uri="{FF2B5EF4-FFF2-40B4-BE49-F238E27FC236}">
                <a16:creationId xmlns:a16="http://schemas.microsoft.com/office/drawing/2014/main" id="{B5BD55CE-2B19-8143-97AC-35404E8930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55326" y="4067734"/>
            <a:ext cx="0" cy="1153554"/>
          </a:xfrm>
          <a:prstGeom prst="line">
            <a:avLst/>
          </a:prstGeom>
          <a:noFill/>
          <a:ln w="4572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32" name="Line 15">
            <a:extLst>
              <a:ext uri="{FF2B5EF4-FFF2-40B4-BE49-F238E27FC236}">
                <a16:creationId xmlns:a16="http://schemas.microsoft.com/office/drawing/2014/main" id="{74A04BCB-1521-6148-BA88-2895A799D4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44177" y="4067734"/>
            <a:ext cx="0" cy="1153554"/>
          </a:xfrm>
          <a:prstGeom prst="line">
            <a:avLst/>
          </a:prstGeom>
          <a:noFill/>
          <a:ln w="45720">
            <a:solidFill>
              <a:srgbClr val="1842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33" name="Line 16">
            <a:extLst>
              <a:ext uri="{FF2B5EF4-FFF2-40B4-BE49-F238E27FC236}">
                <a16:creationId xmlns:a16="http://schemas.microsoft.com/office/drawing/2014/main" id="{B4CBF637-4736-C74D-9C5C-86EDAFE4EB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33026" y="4026832"/>
            <a:ext cx="0" cy="1194456"/>
          </a:xfrm>
          <a:prstGeom prst="line">
            <a:avLst/>
          </a:prstGeom>
          <a:noFill/>
          <a:ln w="45720">
            <a:solidFill>
              <a:srgbClr val="0CB1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34" name="Line 17">
            <a:extLst>
              <a:ext uri="{FF2B5EF4-FFF2-40B4-BE49-F238E27FC236}">
                <a16:creationId xmlns:a16="http://schemas.microsoft.com/office/drawing/2014/main" id="{01F99360-84F2-454E-9BCC-21542A65E6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20288" y="4026832"/>
            <a:ext cx="0" cy="1186518"/>
          </a:xfrm>
          <a:prstGeom prst="line">
            <a:avLst/>
          </a:prstGeom>
          <a:noFill/>
          <a:ln w="45720">
            <a:solidFill>
              <a:srgbClr val="07B6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35" name="Line 18">
            <a:extLst>
              <a:ext uri="{FF2B5EF4-FFF2-40B4-BE49-F238E27FC236}">
                <a16:creationId xmlns:a16="http://schemas.microsoft.com/office/drawing/2014/main" id="{233B5DB9-6D6C-4A4D-A0CE-78958D63B6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10726" y="4026832"/>
            <a:ext cx="0" cy="1194456"/>
          </a:xfrm>
          <a:prstGeom prst="line">
            <a:avLst/>
          </a:prstGeom>
          <a:noFill/>
          <a:ln w="45720">
            <a:solidFill>
              <a:srgbClr val="0AE6DB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36" name="Line 19">
            <a:extLst>
              <a:ext uri="{FF2B5EF4-FFF2-40B4-BE49-F238E27FC236}">
                <a16:creationId xmlns:a16="http://schemas.microsoft.com/office/drawing/2014/main" id="{967A68D4-62C3-5948-9C28-5598078E3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97988" y="4026832"/>
            <a:ext cx="0" cy="1194456"/>
          </a:xfrm>
          <a:prstGeom prst="line">
            <a:avLst/>
          </a:prstGeom>
          <a:noFill/>
          <a:ln w="45720">
            <a:solidFill>
              <a:srgbClr val="06FFAE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pic>
        <p:nvPicPr>
          <p:cNvPr id="37" name="Picture 38" descr="Broken_pulse.eps">
            <a:extLst>
              <a:ext uri="{FF2B5EF4-FFF2-40B4-BE49-F238E27FC236}">
                <a16:creationId xmlns:a16="http://schemas.microsoft.com/office/drawing/2014/main" id="{D6F0C59C-EEC2-964F-9364-7BE171653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613426" y="1300163"/>
            <a:ext cx="243998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9" descr="Broken_pulse.eps">
            <a:extLst>
              <a:ext uri="{FF2B5EF4-FFF2-40B4-BE49-F238E27FC236}">
                <a16:creationId xmlns:a16="http://schemas.microsoft.com/office/drawing/2014/main" id="{BEB4F3F8-7839-2C43-A25F-C79F68309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6601" y="1287463"/>
            <a:ext cx="2617787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0" descr="Broken_pulse.eps">
            <a:extLst>
              <a:ext uri="{FF2B5EF4-FFF2-40B4-BE49-F238E27FC236}">
                <a16:creationId xmlns:a16="http://schemas.microsoft.com/office/drawing/2014/main" id="{49EA72A9-1994-3F46-997E-BBABBA46C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864876" y="1290638"/>
            <a:ext cx="2617787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1" descr="Broken_pulse.eps">
            <a:extLst>
              <a:ext uri="{FF2B5EF4-FFF2-40B4-BE49-F238E27FC236}">
                <a16:creationId xmlns:a16="http://schemas.microsoft.com/office/drawing/2014/main" id="{B2115A16-D31C-0445-9BF4-45E2D21AB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2476" y="1303338"/>
            <a:ext cx="24384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32">
            <a:extLst>
              <a:ext uri="{FF2B5EF4-FFF2-40B4-BE49-F238E27FC236}">
                <a16:creationId xmlns:a16="http://schemas.microsoft.com/office/drawing/2014/main" id="{B2BD3CE9-BD3D-4448-B774-4FA0C1A5B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526" y="5678488"/>
            <a:ext cx="2133600" cy="4159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 err="1">
                <a:solidFill>
                  <a:srgbClr val="000000"/>
                </a:solidFill>
                <a:latin typeface="Monotype Corsiva" charset="0"/>
                <a:sym typeface="Symbol" charset="0"/>
              </a:rPr>
              <a:t>f</a:t>
            </a:r>
            <a:r>
              <a:rPr lang="en-US" sz="2000" baseline="-25000" dirty="0" err="1">
                <a:solidFill>
                  <a:srgbClr val="000000"/>
                </a:solidFill>
                <a:latin typeface="Arial" charset="0"/>
                <a:sym typeface="Symbol" charset="0"/>
              </a:rPr>
              <a:t>n</a:t>
            </a:r>
            <a:r>
              <a:rPr lang="en-US" sz="2000" baseline="-25000" dirty="0">
                <a:solidFill>
                  <a:srgbClr val="000000"/>
                </a:solidFill>
                <a:latin typeface="Arial" charset="0"/>
                <a:sym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Symbol" charset="0"/>
              </a:rPr>
              <a:t>= </a:t>
            </a:r>
            <a:r>
              <a:rPr lang="en-US" sz="2000" dirty="0" err="1">
                <a:solidFill>
                  <a:srgbClr val="000000"/>
                </a:solidFill>
                <a:latin typeface="Monotype Corsiva" charset="0"/>
                <a:sym typeface="Symbol" charset="0"/>
              </a:rPr>
              <a:t>f</a:t>
            </a:r>
            <a:r>
              <a:rPr lang="en-US" sz="2000" baseline="-25000" dirty="0" err="1">
                <a:solidFill>
                  <a:srgbClr val="000000"/>
                </a:solidFill>
                <a:latin typeface="Arial" charset="0"/>
                <a:sym typeface="Symbol" charset="0"/>
              </a:rPr>
              <a:t>ceo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Symbol" charset="0"/>
              </a:rPr>
              <a:t> +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sym typeface="Symbol" charset="0"/>
              </a:rPr>
              <a:t>n.</a:t>
            </a:r>
            <a:r>
              <a:rPr lang="en-US" sz="2000" dirty="0" err="1">
                <a:solidFill>
                  <a:srgbClr val="000000"/>
                </a:solidFill>
                <a:latin typeface="Monotype Corsiva" charset="0"/>
                <a:sym typeface="Symbol" charset="0"/>
              </a:rPr>
              <a:t>f</a:t>
            </a:r>
            <a:r>
              <a:rPr lang="en-US" sz="2000" baseline="-25000" dirty="0" err="1">
                <a:solidFill>
                  <a:srgbClr val="000000"/>
                </a:solidFill>
                <a:latin typeface="Arial" charset="0"/>
                <a:sym typeface="Symbol" charset="0"/>
              </a:rPr>
              <a:t>rep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Symbol" charset="0"/>
              </a:rPr>
              <a:t> </a:t>
            </a:r>
          </a:p>
        </p:txBody>
      </p:sp>
      <p:sp>
        <p:nvSpPr>
          <p:cNvPr id="42" name="Line 21">
            <a:extLst>
              <a:ext uri="{FF2B5EF4-FFF2-40B4-BE49-F238E27FC236}">
                <a16:creationId xmlns:a16="http://schemas.microsoft.com/office/drawing/2014/main" id="{7332808B-2972-804B-AF25-BB79A40F2C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2913" y="5348288"/>
            <a:ext cx="0" cy="346075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43" name="TextBox 3">
            <a:extLst>
              <a:ext uri="{FF2B5EF4-FFF2-40B4-BE49-F238E27FC236}">
                <a16:creationId xmlns:a16="http://schemas.microsoft.com/office/drawing/2014/main" id="{FC54EE20-C84E-0646-A601-83B8D3F6F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701" y="3345142"/>
            <a:ext cx="7548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Phases and intensities changed,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cs typeface="Calibri" charset="0"/>
              </a:rPr>
              <a:t>but frequencies at the same position!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7F15E2-6864-6541-91DB-21108376BD43}"/>
              </a:ext>
            </a:extLst>
          </p:cNvPr>
          <p:cNvSpPr txBox="1"/>
          <p:nvPr/>
        </p:nvSpPr>
        <p:spPr>
          <a:xfrm>
            <a:off x="108226" y="1559862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800" b="1" dirty="0"/>
              <a:t>...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FC1FC6-1515-A746-9FE6-89B57B0CA50E}"/>
              </a:ext>
            </a:extLst>
          </p:cNvPr>
          <p:cNvSpPr txBox="1"/>
          <p:nvPr/>
        </p:nvSpPr>
        <p:spPr>
          <a:xfrm>
            <a:off x="11448598" y="1564345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800" b="1" dirty="0"/>
              <a:t>...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F470C2F-CEA9-7446-BB27-49E129D67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978" y="1099128"/>
            <a:ext cx="2460971" cy="191839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EEB1193-E538-174E-B708-2FA11267B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843" y="1099128"/>
            <a:ext cx="2460971" cy="191839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BF4599E-4AE8-F84A-97FB-44F94F4B1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708" y="1099128"/>
            <a:ext cx="2460971" cy="191839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0765BE8-D61E-4441-9E60-F7337A4E4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572" y="1099128"/>
            <a:ext cx="2460971" cy="191839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F91A394-BD5C-7F43-B417-D1B35E6BB973}"/>
              </a:ext>
            </a:extLst>
          </p:cNvPr>
          <p:cNvSpPr txBox="1"/>
          <p:nvPr/>
        </p:nvSpPr>
        <p:spPr>
          <a:xfrm>
            <a:off x="8462907" y="5392221"/>
            <a:ext cx="113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frequency</a:t>
            </a:r>
          </a:p>
        </p:txBody>
      </p:sp>
      <p:sp>
        <p:nvSpPr>
          <p:cNvPr id="53" name="Slide Number Placeholder 22">
            <a:extLst>
              <a:ext uri="{FF2B5EF4-FFF2-40B4-BE49-F238E27FC236}">
                <a16:creationId xmlns:a16="http://schemas.microsoft.com/office/drawing/2014/main" id="{7B03D315-B8E1-594A-A9A7-78F8F8FF4FC6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5851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6682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High-harmonic generation (HHG) </a:t>
            </a:r>
          </a:p>
        </p:txBody>
      </p:sp>
      <p:pic>
        <p:nvPicPr>
          <p:cNvPr id="3" name="Picture 46" descr="principle_HHG">
            <a:extLst>
              <a:ext uri="{FF2B5EF4-FFF2-40B4-BE49-F238E27FC236}">
                <a16:creationId xmlns:a16="http://schemas.microsoft.com/office/drawing/2014/main" id="{1683F5BB-3076-E545-9319-9A345EBE1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2" y="1158780"/>
            <a:ext cx="8485188" cy="3783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 Box 47">
            <a:extLst>
              <a:ext uri="{FF2B5EF4-FFF2-40B4-BE49-F238E27FC236}">
                <a16:creationId xmlns:a16="http://schemas.microsoft.com/office/drawing/2014/main" id="{F97D7DED-08EB-2641-A117-C7A0E76B8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" y="6550025"/>
            <a:ext cx="5083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Picture from: Corkum &amp; Krausz, Nature Physics 3, 381 (2007)</a:t>
            </a:r>
          </a:p>
        </p:txBody>
      </p:sp>
      <p:sp>
        <p:nvSpPr>
          <p:cNvPr id="5" name="Text Box 47">
            <a:extLst>
              <a:ext uri="{FF2B5EF4-FFF2-40B4-BE49-F238E27FC236}">
                <a16:creationId xmlns:a16="http://schemas.microsoft.com/office/drawing/2014/main" id="{4D8BA17F-81E7-2844-BA6E-3CEDF43D0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822" y="1069716"/>
            <a:ext cx="87062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Coulomb potential periodically deforms by electric field of light (orange line)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F8361A1-999E-3A4C-B43F-1A5363A3E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63" y="6108700"/>
            <a:ext cx="4846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Corkum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P. B. 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Phys. Rev. Lett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71,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1994-1997 (1993).</a:t>
            </a:r>
          </a:p>
          <a:p>
            <a:pPr eaLnBrk="1" hangingPunct="1"/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Lewenstein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Phys. Rev. 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49,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2117-2131 (1994).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C2CC32-BE86-EE4E-B550-96A46141A5EA}"/>
              </a:ext>
            </a:extLst>
          </p:cNvPr>
          <p:cNvSpPr/>
          <p:nvPr/>
        </p:nvSpPr>
        <p:spPr bwMode="auto">
          <a:xfrm>
            <a:off x="2974531" y="5081868"/>
            <a:ext cx="516775" cy="457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74202A-1285-4B42-9EC9-0059DA69680E}"/>
              </a:ext>
            </a:extLst>
          </p:cNvPr>
          <p:cNvSpPr/>
          <p:nvPr/>
        </p:nvSpPr>
        <p:spPr bwMode="auto">
          <a:xfrm>
            <a:off x="4781260" y="4418568"/>
            <a:ext cx="516775" cy="457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0E14FD-2286-E94F-9E65-80825D852BC0}"/>
              </a:ext>
            </a:extLst>
          </p:cNvPr>
          <p:cNvSpPr/>
          <p:nvPr/>
        </p:nvSpPr>
        <p:spPr bwMode="auto">
          <a:xfrm>
            <a:off x="6788900" y="4074013"/>
            <a:ext cx="516775" cy="457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F63637-934A-BE4B-8E21-807876F33443}"/>
              </a:ext>
            </a:extLst>
          </p:cNvPr>
          <p:cNvSpPr/>
          <p:nvPr/>
        </p:nvSpPr>
        <p:spPr bwMode="auto">
          <a:xfrm>
            <a:off x="8628962" y="5081868"/>
            <a:ext cx="516775" cy="457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70D5AB-B3A7-CD4E-B820-C9F2FD7CE36F}"/>
              </a:ext>
            </a:extLst>
          </p:cNvPr>
          <p:cNvSpPr txBox="1"/>
          <p:nvPr/>
        </p:nvSpPr>
        <p:spPr>
          <a:xfrm>
            <a:off x="2952745" y="5138958"/>
            <a:ext cx="143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1: tunneling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500290-5F1C-7F4E-B6BF-F369A0D2FF2F}"/>
              </a:ext>
            </a:extLst>
          </p:cNvPr>
          <p:cNvSpPr txBox="1"/>
          <p:nvPr/>
        </p:nvSpPr>
        <p:spPr>
          <a:xfrm>
            <a:off x="5845651" y="5138958"/>
            <a:ext cx="171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2: acceleration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9CF0C4-DAD8-8C4A-9D1C-6F37A3F25058}"/>
              </a:ext>
            </a:extLst>
          </p:cNvPr>
          <p:cNvSpPr txBox="1"/>
          <p:nvPr/>
        </p:nvSpPr>
        <p:spPr>
          <a:xfrm>
            <a:off x="8782668" y="5138958"/>
            <a:ext cx="1967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3: recombination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7B02E4-371E-A14C-925D-3A6B10E1EC68}"/>
              </a:ext>
            </a:extLst>
          </p:cNvPr>
          <p:cNvSpPr/>
          <p:nvPr/>
        </p:nvSpPr>
        <p:spPr bwMode="auto">
          <a:xfrm>
            <a:off x="2952745" y="3936724"/>
            <a:ext cx="538561" cy="636104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7CD0A4-A4FB-5C4D-BCB1-CEF79591250D}"/>
              </a:ext>
            </a:extLst>
          </p:cNvPr>
          <p:cNvSpPr/>
          <p:nvPr/>
        </p:nvSpPr>
        <p:spPr bwMode="auto">
          <a:xfrm>
            <a:off x="4827929" y="4049368"/>
            <a:ext cx="538561" cy="636104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FA8BA5-C132-C346-AFFF-9658B41B937B}"/>
              </a:ext>
            </a:extLst>
          </p:cNvPr>
          <p:cNvSpPr/>
          <p:nvPr/>
        </p:nvSpPr>
        <p:spPr bwMode="auto">
          <a:xfrm>
            <a:off x="6809130" y="3936723"/>
            <a:ext cx="496545" cy="5433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825C79-D651-FF41-A5FE-206F07C85481}"/>
              </a:ext>
            </a:extLst>
          </p:cNvPr>
          <p:cNvSpPr/>
          <p:nvPr/>
        </p:nvSpPr>
        <p:spPr bwMode="auto">
          <a:xfrm>
            <a:off x="8644554" y="4089123"/>
            <a:ext cx="496545" cy="5433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2C8937-7F4F-1E40-BD5C-29891B9A0246}"/>
              </a:ext>
            </a:extLst>
          </p:cNvPr>
          <p:cNvSpPr txBox="1"/>
          <p:nvPr/>
        </p:nvSpPr>
        <p:spPr>
          <a:xfrm>
            <a:off x="232002" y="1962773"/>
            <a:ext cx="1777410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sz="2400" dirty="0"/>
              <a:t>‘simple man’</a:t>
            </a:r>
            <a:br>
              <a:rPr lang="en-NL" sz="2400" dirty="0"/>
            </a:br>
            <a:br>
              <a:rPr lang="en-NL" sz="2400" dirty="0"/>
            </a:br>
            <a:r>
              <a:rPr lang="en-NL" sz="2400" dirty="0"/>
              <a:t>Three step</a:t>
            </a:r>
            <a:br>
              <a:rPr lang="en-NL" sz="2400" dirty="0"/>
            </a:br>
            <a:r>
              <a:rPr lang="en-NL" sz="2400" dirty="0"/>
              <a:t>model</a:t>
            </a:r>
          </a:p>
        </p:txBody>
      </p:sp>
      <p:sp>
        <p:nvSpPr>
          <p:cNvPr id="19" name="Slide Number Placeholder 22">
            <a:extLst>
              <a:ext uri="{FF2B5EF4-FFF2-40B4-BE49-F238E27FC236}">
                <a16:creationId xmlns:a16="http://schemas.microsoft.com/office/drawing/2014/main" id="{3F619549-3B02-D744-B90B-2DEDEA592B7B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8312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6682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HHG: periodic electron </a:t>
            </a:r>
            <a:r>
              <a:rPr lang="en-US" sz="3600" dirty="0" err="1">
                <a:solidFill>
                  <a:schemeClr val="bg1"/>
                </a:solidFill>
              </a:rPr>
              <a:t>wavepacket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recollision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CA8DF9-38A6-024A-92E2-7927AF18E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9144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GB" altLang="en-US" sz="1800">
              <a:solidFill>
                <a:schemeClr val="bg1"/>
              </a:solidFill>
            </a:endParaRP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CD9752C2-CF76-3F41-A3F1-2F8428C94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350" y="951816"/>
            <a:ext cx="8688388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US" sz="2000" dirty="0">
                <a:latin typeface="Verdana" panose="020B0604030504040204" pitchFamily="34" charset="0"/>
              </a:rPr>
              <a:t>The situation with a NIR fundamental beam and low ionization:</a:t>
            </a:r>
          </a:p>
        </p:txBody>
      </p:sp>
      <p:pic>
        <p:nvPicPr>
          <p:cNvPr id="5" name="Picture 1" descr="UV_HHG_pic1.png">
            <a:extLst>
              <a:ext uri="{FF2B5EF4-FFF2-40B4-BE49-F238E27FC236}">
                <a16:creationId xmlns:a16="http://schemas.microsoft.com/office/drawing/2014/main" id="{1D8628AB-5082-AC45-AD4C-F45DB8A74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4" y="1440082"/>
            <a:ext cx="6640512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5FCF8F5A-0EB3-7B48-BB91-8FB133DC1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0981" y="5721330"/>
            <a:ext cx="45132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US" dirty="0">
                <a:latin typeface="Verdana" panose="020B0604030504040204" pitchFamily="34" charset="0"/>
              </a:rPr>
              <a:t>D. </a:t>
            </a:r>
            <a:r>
              <a:rPr lang="en-GB" altLang="en-US" dirty="0" err="1">
                <a:latin typeface="Verdana" panose="020B0604030504040204" pitchFamily="34" charset="0"/>
              </a:rPr>
              <a:t>Popmintchev</a:t>
            </a:r>
            <a:r>
              <a:rPr lang="en-GB" altLang="en-US" dirty="0">
                <a:latin typeface="Verdana" panose="020B0604030504040204" pitchFamily="34" charset="0"/>
              </a:rPr>
              <a:t> ... T. </a:t>
            </a:r>
            <a:r>
              <a:rPr lang="en-GB" altLang="en-US" dirty="0" err="1">
                <a:latin typeface="Verdana" panose="020B0604030504040204" pitchFamily="34" charset="0"/>
              </a:rPr>
              <a:t>Popmintchev</a:t>
            </a:r>
            <a:r>
              <a:rPr lang="en-GB" altLang="en-US" dirty="0">
                <a:latin typeface="Verdana" panose="020B0604030504040204" pitchFamily="34" charset="0"/>
              </a:rPr>
              <a:t>, </a:t>
            </a:r>
            <a:br>
              <a:rPr lang="en-GB" altLang="en-US" dirty="0">
                <a:latin typeface="Verdana" panose="020B0604030504040204" pitchFamily="34" charset="0"/>
              </a:rPr>
            </a:br>
            <a:r>
              <a:rPr lang="en-GB" altLang="en-US" dirty="0">
                <a:latin typeface="Verdana" panose="020B0604030504040204" pitchFamily="34" charset="0"/>
              </a:rPr>
              <a:t>Science 350, 1225-1231 (2015)</a:t>
            </a:r>
          </a:p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US" sz="2000" dirty="0">
                <a:latin typeface="+mn-lt"/>
              </a:rPr>
              <a:t>Murnane and Kapteyn group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EEA6E5DC-8E39-ED43-9A86-155FF9A68281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319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6682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Long and short quantum paths</a:t>
            </a:r>
          </a:p>
        </p:txBody>
      </p:sp>
      <p:pic>
        <p:nvPicPr>
          <p:cNvPr id="3" name="Picture 1" descr="Electron_trajectories.png">
            <a:extLst>
              <a:ext uri="{FF2B5EF4-FFF2-40B4-BE49-F238E27FC236}">
                <a16:creationId xmlns:a16="http://schemas.microsoft.com/office/drawing/2014/main" id="{2BC5FEF9-6234-B549-99FD-E8D8ADCD5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43" y="1644650"/>
            <a:ext cx="5775325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2">
            <a:extLst>
              <a:ext uri="{FF2B5EF4-FFF2-40B4-BE49-F238E27FC236}">
                <a16:creationId xmlns:a16="http://schemas.microsoft.com/office/drawing/2014/main" id="{61BCB1DC-A36A-1241-9770-B7F6B7CBC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356" y="973138"/>
            <a:ext cx="29416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US" sz="2000">
                <a:latin typeface="Verdana" panose="020B0604030504040204" pitchFamily="34" charset="0"/>
              </a:rPr>
              <a:t>¾ optical period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83EA3B-99E0-F645-9711-8CF6A596D0D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602881" y="1495425"/>
            <a:ext cx="2341562" cy="12700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216793-10C1-1A4B-8A7B-4A02E2D968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37706" y="1506538"/>
            <a:ext cx="730250" cy="0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 Box 12">
            <a:extLst>
              <a:ext uri="{FF2B5EF4-FFF2-40B4-BE49-F238E27FC236}">
                <a16:creationId xmlns:a16="http://schemas.microsoft.com/office/drawing/2014/main" id="{47B5480D-2074-F641-BCDA-1A7FA2513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5481" y="984250"/>
            <a:ext cx="2941637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US" sz="2000">
                <a:latin typeface="Verdana" panose="020B0604030504040204" pitchFamily="34" charset="0"/>
              </a:rPr>
              <a:t>¼ 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44C65405-5E4E-814B-968A-B4D6CEA71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1768" y="4041775"/>
            <a:ext cx="4572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US" sz="2000">
                <a:latin typeface="Wingdings" pitchFamily="2" charset="2"/>
                <a:sym typeface="Wingdings" pitchFamily="2" charset="2"/>
              </a:rPr>
              <a:t></a:t>
            </a:r>
            <a:endParaRPr lang="en-GB" altLang="en-US" sz="2000">
              <a:latin typeface="Verdana" panose="020B0604030504040204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8CAA1AF5-620C-5744-A500-0110354F3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5138" y="6292850"/>
            <a:ext cx="46799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US">
                <a:latin typeface="Verdana" panose="020B0604030504040204" pitchFamily="34" charset="0"/>
              </a:rPr>
              <a:t>Krausz  &amp; Ivanov Rev. Mod. Phys. 81, 163 (2009)</a:t>
            </a:r>
            <a:r>
              <a:rPr lang="en-GB" altLang="en-US" sz="2000">
                <a:latin typeface="Verdana" panose="020B0604030504040204" pitchFamily="34" charset="0"/>
              </a:rPr>
              <a:t> </a:t>
            </a:r>
          </a:p>
        </p:txBody>
      </p:sp>
      <p:graphicFrame>
        <p:nvGraphicFramePr>
          <p:cNvPr id="10" name="Object 34">
            <a:extLst>
              <a:ext uri="{FF2B5EF4-FFF2-40B4-BE49-F238E27FC236}">
                <a16:creationId xmlns:a16="http://schemas.microsoft.com/office/drawing/2014/main" id="{0AE4F8ED-646D-0F44-8E2D-FEF1221781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9544"/>
              </p:ext>
            </p:extLst>
          </p:nvPr>
        </p:nvGraphicFramePr>
        <p:xfrm>
          <a:off x="7477317" y="1715388"/>
          <a:ext cx="2048512" cy="777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06600" imgH="762000" progId="Equation.3">
                  <p:embed/>
                </p:oleObj>
              </mc:Choice>
              <mc:Fallback>
                <p:oleObj name="Equation" r:id="rId4" imgW="2006600" imgH="762000" progId="Equation.3">
                  <p:embed/>
                  <p:pic>
                    <p:nvPicPr>
                      <p:cNvPr id="51210" name="Object 34">
                        <a:extLst>
                          <a:ext uri="{FF2B5EF4-FFF2-40B4-BE49-F238E27FC236}">
                            <a16:creationId xmlns:a16="http://schemas.microsoft.com/office/drawing/2014/main" id="{AB6453B4-0547-E742-B24D-09A12DDFD8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317" y="1715388"/>
                        <a:ext cx="2048512" cy="7779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2">
            <a:extLst>
              <a:ext uri="{FF2B5EF4-FFF2-40B4-BE49-F238E27FC236}">
                <a16:creationId xmlns:a16="http://schemas.microsoft.com/office/drawing/2014/main" id="{B4CA1883-0A13-5A4B-AE9B-CC1E6D15B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118" y="4040188"/>
            <a:ext cx="1420813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US" sz="2000">
                <a:latin typeface="Verdana" panose="020B0604030504040204" pitchFamily="34" charset="0"/>
              </a:rPr>
              <a:t>3.2 U</a:t>
            </a:r>
            <a:r>
              <a:rPr lang="en-GB" altLang="en-US" sz="2000" baseline="-25000">
                <a:latin typeface="Verdana" panose="020B0604030504040204" pitchFamily="34" charset="0"/>
              </a:rPr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F05B433-D7AE-2249-A338-6377BEFDA577}"/>
                  </a:ext>
                </a:extLst>
              </p:cNvPr>
              <p:cNvSpPr txBox="1"/>
              <p:nvPr/>
            </p:nvSpPr>
            <p:spPr>
              <a:xfrm>
                <a:off x="7235835" y="3156017"/>
                <a:ext cx="3055452" cy="7221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+3.2 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2500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F05B433-D7AE-2249-A338-6377BEFDA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835" y="3156017"/>
                <a:ext cx="3055452" cy="7221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1AF675F-B2B1-C141-931B-AD5C1207DC7C}"/>
              </a:ext>
            </a:extLst>
          </p:cNvPr>
          <p:cNvSpPr txBox="1"/>
          <p:nvPr/>
        </p:nvSpPr>
        <p:spPr>
          <a:xfrm>
            <a:off x="7125668" y="863122"/>
            <a:ext cx="2868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Max. electron energy: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(‘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pondoromotive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energy’)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BC8461-4BFB-6C41-BC86-9F36C13F108C}"/>
              </a:ext>
            </a:extLst>
          </p:cNvPr>
          <p:cNvSpPr txBox="1"/>
          <p:nvPr/>
        </p:nvSpPr>
        <p:spPr>
          <a:xfrm>
            <a:off x="7277612" y="2768539"/>
            <a:ext cx="2354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Max. photon energy: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F62E45-2F23-E74B-90A7-54B178A9A517}"/>
              </a:ext>
            </a:extLst>
          </p:cNvPr>
          <p:cNvSpPr txBox="1"/>
          <p:nvPr/>
        </p:nvSpPr>
        <p:spPr>
          <a:xfrm>
            <a:off x="7277612" y="4366180"/>
            <a:ext cx="26014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i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ionization potential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the atoms</a:t>
            </a:r>
          </a:p>
          <a:p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= electric field laser</a:t>
            </a:r>
          </a:p>
          <a:p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= laser intensity</a:t>
            </a:r>
          </a:p>
          <a:p>
            <a:r>
              <a:rPr lang="en-US" sz="2000" dirty="0">
                <a:latin typeface="Symbol" pitchFamily="2" charset="2"/>
                <a:cs typeface="Calibri" panose="020F0502020204030204" pitchFamily="34" charset="0"/>
              </a:rPr>
              <a:t>l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= wavelength laser</a:t>
            </a:r>
          </a:p>
          <a:p>
            <a:r>
              <a:rPr lang="en-US" sz="2000" dirty="0">
                <a:latin typeface="Symbol" pitchFamily="2" charset="2"/>
                <a:cs typeface="Calibri" panose="020F0502020204030204" pitchFamily="34" charset="0"/>
              </a:rPr>
              <a:t>w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ang. freq. laser</a:t>
            </a:r>
          </a:p>
        </p:txBody>
      </p:sp>
      <p:sp>
        <p:nvSpPr>
          <p:cNvPr id="16" name="Slide Number Placeholder 22">
            <a:extLst>
              <a:ext uri="{FF2B5EF4-FFF2-40B4-BE49-F238E27FC236}">
                <a16:creationId xmlns:a16="http://schemas.microsoft.com/office/drawing/2014/main" id="{FBB6C78D-DD3D-0D4D-87A5-443CA485B110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7840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6682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HHG phase stability / coherence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B543342-C402-DB4C-9111-65C343CFB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727" y="9144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GB" altLang="en-US" sz="1800">
              <a:solidFill>
                <a:schemeClr val="bg1"/>
              </a:solidFill>
            </a:endParaRP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B1C0F00A-566B-914A-A340-25F4AC69C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613" y="1004972"/>
            <a:ext cx="3421063" cy="79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US" sz="2000" dirty="0">
                <a:latin typeface="Verdana" panose="020B0604030504040204" pitchFamily="34" charset="0"/>
              </a:rPr>
              <a:t>Phase of emission:</a:t>
            </a:r>
          </a:p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US" sz="2000" dirty="0">
                <a:latin typeface="Verdana" panose="020B0604030504040204" pitchFamily="34" charset="0"/>
              </a:rPr>
              <a:t>q=harm. order</a:t>
            </a:r>
          </a:p>
        </p:txBody>
      </p:sp>
      <p:graphicFrame>
        <p:nvGraphicFramePr>
          <p:cNvPr id="5" name="Object 34">
            <a:extLst>
              <a:ext uri="{FF2B5EF4-FFF2-40B4-BE49-F238E27FC236}">
                <a16:creationId xmlns:a16="http://schemas.microsoft.com/office/drawing/2014/main" id="{BBA26BAC-BD20-7643-B3A7-DC0E6E321A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025902"/>
              </p:ext>
            </p:extLst>
          </p:nvPr>
        </p:nvGraphicFramePr>
        <p:xfrm>
          <a:off x="917734" y="1862138"/>
          <a:ext cx="27178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17800" imgH="723900" progId="Equation.3">
                  <p:embed/>
                </p:oleObj>
              </mc:Choice>
              <mc:Fallback>
                <p:oleObj name="Equation" r:id="rId3" imgW="2717800" imgH="723900" progId="Equation.3">
                  <p:embed/>
                  <p:pic>
                    <p:nvPicPr>
                      <p:cNvPr id="5" name="Object 34">
                        <a:extLst>
                          <a:ext uri="{FF2B5EF4-FFF2-40B4-BE49-F238E27FC236}">
                            <a16:creationId xmlns:a16="http://schemas.microsoft.com/office/drawing/2014/main" id="{BBA26BAC-BD20-7643-B3A7-DC0E6E321A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7734" y="1862138"/>
                        <a:ext cx="2717800" cy="72390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4">
            <a:extLst>
              <a:ext uri="{FF2B5EF4-FFF2-40B4-BE49-F238E27FC236}">
                <a16:creationId xmlns:a16="http://schemas.microsoft.com/office/drawing/2014/main" id="{68AE7E51-6DAC-124F-9121-DCF785C9D8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2777" y="1866900"/>
          <a:ext cx="34925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492500" imgH="901700" progId="Equation.3">
                  <p:embed/>
                </p:oleObj>
              </mc:Choice>
              <mc:Fallback>
                <p:oleObj name="Equation" r:id="rId5" imgW="3492500" imgH="901700" progId="Equation.3">
                  <p:embed/>
                  <p:pic>
                    <p:nvPicPr>
                      <p:cNvPr id="6" name="Object 34">
                        <a:extLst>
                          <a:ext uri="{FF2B5EF4-FFF2-40B4-BE49-F238E27FC236}">
                            <a16:creationId xmlns:a16="http://schemas.microsoft.com/office/drawing/2014/main" id="{68AE7E51-6DAC-124F-9121-DCF785C9D8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2777" y="1866900"/>
                        <a:ext cx="34925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2">
            <a:extLst>
              <a:ext uri="{FF2B5EF4-FFF2-40B4-BE49-F238E27FC236}">
                <a16:creationId xmlns:a16="http://schemas.microsoft.com/office/drawing/2014/main" id="{D763AEE2-CD12-C648-9485-D95202BBA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490" y="1023938"/>
            <a:ext cx="5403850" cy="79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US" sz="2000" i="1" dirty="0">
                <a:latin typeface="Verdana" panose="020B0604030504040204" pitchFamily="34" charset="0"/>
              </a:rPr>
              <a:t>Action "S", depends on momentum p,</a:t>
            </a:r>
            <a:r>
              <a:rPr lang="en-GB" altLang="en-US" sz="2000" dirty="0">
                <a:latin typeface="Verdana" panose="020B0604030504040204" pitchFamily="34" charset="0"/>
              </a:rPr>
              <a:t> which in turn depends on laser intensity</a:t>
            </a:r>
          </a:p>
        </p:txBody>
      </p:sp>
      <p:graphicFrame>
        <p:nvGraphicFramePr>
          <p:cNvPr id="8" name="Object 34">
            <a:extLst>
              <a:ext uri="{FF2B5EF4-FFF2-40B4-BE49-F238E27FC236}">
                <a16:creationId xmlns:a16="http://schemas.microsoft.com/office/drawing/2014/main" id="{52A4950B-CD62-384C-81E0-9237A29905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922111"/>
              </p:ext>
            </p:extLst>
          </p:nvPr>
        </p:nvGraphicFramePr>
        <p:xfrm>
          <a:off x="916057" y="4022725"/>
          <a:ext cx="2197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97100" imgH="838200" progId="Equation.3">
                  <p:embed/>
                </p:oleObj>
              </mc:Choice>
              <mc:Fallback>
                <p:oleObj name="Equation" r:id="rId7" imgW="2197100" imgH="838200" progId="Equation.3">
                  <p:embed/>
                  <p:pic>
                    <p:nvPicPr>
                      <p:cNvPr id="8" name="Object 34">
                        <a:extLst>
                          <a:ext uri="{FF2B5EF4-FFF2-40B4-BE49-F238E27FC236}">
                            <a16:creationId xmlns:a16="http://schemas.microsoft.com/office/drawing/2014/main" id="{52A4950B-CD62-384C-81E0-9237A29905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057" y="4022725"/>
                        <a:ext cx="21971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2">
            <a:extLst>
              <a:ext uri="{FF2B5EF4-FFF2-40B4-BE49-F238E27FC236}">
                <a16:creationId xmlns:a16="http://schemas.microsoft.com/office/drawing/2014/main" id="{84DAC81B-9C81-734F-A6FC-B1A252071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740" y="3803650"/>
            <a:ext cx="43370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  <a:defRPr/>
            </a:pPr>
            <a:r>
              <a:rPr lang="en-GB" sz="2000" dirty="0">
                <a:latin typeface="Verdana"/>
                <a:ea typeface="ＭＳ Ｐゴシック" charset="0"/>
                <a:cs typeface="Verdana"/>
              </a:rPr>
              <a:t>For plateau harmonics</a:t>
            </a:r>
          </a:p>
          <a:p>
            <a:pPr marL="342900" indent="-342900" eaLnBrk="1" hangingPunct="1">
              <a:lnSpc>
                <a:spcPct val="120000"/>
              </a:lnSpc>
              <a:buClr>
                <a:srgbClr val="FF0000"/>
              </a:buClr>
              <a:buSzPct val="100000"/>
              <a:buFont typeface="Wingdings" charset="2"/>
              <a:buChar char="q"/>
              <a:defRPr/>
            </a:pPr>
            <a:r>
              <a:rPr lang="en-GB" sz="2000" i="1" dirty="0" err="1">
                <a:latin typeface="Verdana"/>
                <a:ea typeface="ＭＳ Ｐゴシック" charset="0"/>
                <a:cs typeface="Verdana"/>
              </a:rPr>
              <a:t>K</a:t>
            </a:r>
            <a:r>
              <a:rPr lang="en-GB" sz="2000" baseline="-25000" dirty="0" err="1">
                <a:latin typeface="Verdana"/>
                <a:ea typeface="ＭＳ Ｐゴシック" charset="0"/>
                <a:cs typeface="Verdana"/>
              </a:rPr>
              <a:t>short</a:t>
            </a:r>
            <a:r>
              <a:rPr lang="en-GB" sz="2000" dirty="0">
                <a:latin typeface="Verdana"/>
                <a:ea typeface="ＭＳ Ｐゴシック" charset="0"/>
                <a:cs typeface="Verdana"/>
              </a:rPr>
              <a:t> ~ 0.3</a:t>
            </a:r>
          </a:p>
          <a:p>
            <a:pPr marL="342900" indent="-342900" eaLnBrk="1" hangingPunct="1">
              <a:lnSpc>
                <a:spcPct val="120000"/>
              </a:lnSpc>
              <a:buClr>
                <a:srgbClr val="FF0000"/>
              </a:buClr>
              <a:buSzPct val="100000"/>
              <a:buFont typeface="Wingdings" charset="2"/>
              <a:buChar char="q"/>
              <a:defRPr/>
            </a:pPr>
            <a:r>
              <a:rPr lang="en-GB" sz="2000" i="1" dirty="0" err="1">
                <a:latin typeface="Verdana"/>
                <a:ea typeface="ＭＳ Ｐゴシック" charset="0"/>
                <a:cs typeface="Verdana"/>
              </a:rPr>
              <a:t>K</a:t>
            </a:r>
            <a:r>
              <a:rPr lang="en-GB" sz="2000" baseline="-25000" dirty="0" err="1">
                <a:latin typeface="Verdana"/>
                <a:ea typeface="ＭＳ Ｐゴシック" charset="0"/>
                <a:cs typeface="Verdana"/>
              </a:rPr>
              <a:t>long</a:t>
            </a:r>
            <a:r>
              <a:rPr lang="en-GB" sz="2000" dirty="0">
                <a:latin typeface="Verdana"/>
                <a:ea typeface="ＭＳ Ｐゴシック" charset="0"/>
                <a:cs typeface="Verdana"/>
              </a:rPr>
              <a:t> ~ 2.9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CA7433D6-4CC4-484B-9008-F40BB1AFE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09" y="5581825"/>
            <a:ext cx="8777287" cy="7918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US" sz="2000" dirty="0">
                <a:latin typeface="Verdana" panose="020B0604030504040204" pitchFamily="34" charset="0"/>
              </a:rPr>
              <a:t>Keep the </a:t>
            </a:r>
            <a:r>
              <a:rPr lang="en-GB" altLang="en-US" sz="2000" b="1" dirty="0">
                <a:latin typeface="Verdana" panose="020B0604030504040204" pitchFamily="34" charset="0"/>
              </a:rPr>
              <a:t>intensity stable (~1%)</a:t>
            </a:r>
            <a:r>
              <a:rPr lang="en-GB" altLang="en-US" sz="2000" dirty="0">
                <a:latin typeface="Verdana" panose="020B0604030504040204" pitchFamily="34" charset="0"/>
              </a:rPr>
              <a:t>, then the </a:t>
            </a:r>
            <a:r>
              <a:rPr lang="en-GB" altLang="en-US" sz="2000" b="1" dirty="0">
                <a:latin typeface="Verdana" panose="020B0604030504040204" pitchFamily="34" charset="0"/>
              </a:rPr>
              <a:t>XUV phase is too</a:t>
            </a:r>
            <a:r>
              <a:rPr lang="en-GB" altLang="en-US" sz="2000" dirty="0">
                <a:latin typeface="Verdana" panose="020B0604030504040204" pitchFamily="34" charset="0"/>
              </a:rPr>
              <a:t>!</a:t>
            </a:r>
          </a:p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US" sz="2000" dirty="0">
                <a:latin typeface="Verdana" panose="020B0604030504040204" pitchFamily="34" charset="0"/>
              </a:rPr>
              <a:t>(and use the short quantum path: also less divergent)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3B85FA-13BA-604D-AB92-1CD439AA08C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57484" y="2392363"/>
            <a:ext cx="382587" cy="3810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12">
            <a:extLst>
              <a:ext uri="{FF2B5EF4-FFF2-40B4-BE49-F238E27FC236}">
                <a16:creationId xmlns:a16="http://schemas.microsoft.com/office/drawing/2014/main" id="{6DC722C3-FAC1-7A4D-8CAB-2F1121058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" y="2778125"/>
            <a:ext cx="21653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US" sz="2000">
                <a:latin typeface="Verdana" panose="020B0604030504040204" pitchFamily="34" charset="0"/>
              </a:rPr>
              <a:t>Emission time</a:t>
            </a:r>
          </a:p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US" sz="2000">
                <a:latin typeface="Verdana" panose="020B0604030504040204" pitchFamily="34" charset="0"/>
              </a:rPr>
              <a:t>(laser phase)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1146D2B-C484-1F4F-9EC4-6B3B72BABC0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867184" y="2457450"/>
            <a:ext cx="366712" cy="3778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 Box 12">
            <a:extLst>
              <a:ext uri="{FF2B5EF4-FFF2-40B4-BE49-F238E27FC236}">
                <a16:creationId xmlns:a16="http://schemas.microsoft.com/office/drawing/2014/main" id="{6E737EDD-0AEC-1347-A21F-CB9B7802B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121" y="2794000"/>
            <a:ext cx="313531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US" sz="2000" dirty="0">
                <a:latin typeface="Verdana" panose="020B0604030504040204" pitchFamily="34" charset="0"/>
              </a:rPr>
              <a:t>'Action'</a:t>
            </a:r>
          </a:p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US" sz="2000" dirty="0">
                <a:latin typeface="Verdana" panose="020B0604030504040204" pitchFamily="34" charset="0"/>
              </a:rPr>
              <a:t>(laser intensity)</a:t>
            </a:r>
          </a:p>
        </p:txBody>
      </p:sp>
      <p:grpSp>
        <p:nvGrpSpPr>
          <p:cNvPr id="15" name="Group 18">
            <a:extLst>
              <a:ext uri="{FF2B5EF4-FFF2-40B4-BE49-F238E27FC236}">
                <a16:creationId xmlns:a16="http://schemas.microsoft.com/office/drawing/2014/main" id="{4F2292F3-7D4B-1B4D-B7E8-72EA47B29B7C}"/>
              </a:ext>
            </a:extLst>
          </p:cNvPr>
          <p:cNvGrpSpPr>
            <a:grpSpLocks/>
          </p:cNvGrpSpPr>
          <p:nvPr/>
        </p:nvGrpSpPr>
        <p:grpSpPr bwMode="auto">
          <a:xfrm>
            <a:off x="9054861" y="2318536"/>
            <a:ext cx="2763838" cy="2744787"/>
            <a:chOff x="3094038" y="2254250"/>
            <a:chExt cx="2763837" cy="2744788"/>
          </a:xfrm>
        </p:grpSpPr>
        <p:grpSp>
          <p:nvGrpSpPr>
            <p:cNvPr id="16" name="Group 1">
              <a:extLst>
                <a:ext uri="{FF2B5EF4-FFF2-40B4-BE49-F238E27FC236}">
                  <a16:creationId xmlns:a16="http://schemas.microsoft.com/office/drawing/2014/main" id="{20E1CD4A-B0AD-DD4F-A60F-CC4EBC24A3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4038" y="2254250"/>
              <a:ext cx="2763837" cy="2744788"/>
              <a:chOff x="6380673" y="4381499"/>
              <a:chExt cx="2763327" cy="2744541"/>
            </a:xfrm>
          </p:grpSpPr>
          <p:pic>
            <p:nvPicPr>
              <p:cNvPr id="18" name="Picture 17" descr="XUV_interference">
                <a:extLst>
                  <a:ext uri="{FF2B5EF4-FFF2-40B4-BE49-F238E27FC236}">
                    <a16:creationId xmlns:a16="http://schemas.microsoft.com/office/drawing/2014/main" id="{CF4A55BC-61FF-534F-AAEF-15331C174E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80673" y="4381499"/>
                <a:ext cx="2763327" cy="27445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Text Box 6" descr="Light vertical">
                <a:extLst>
                  <a:ext uri="{FF2B5EF4-FFF2-40B4-BE49-F238E27FC236}">
                    <a16:creationId xmlns:a16="http://schemas.microsoft.com/office/drawing/2014/main" id="{642ADE87-E7D1-2E4B-91D2-ABBFF088D3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86306" y="4430751"/>
                <a:ext cx="2594193" cy="64633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800" b="1" spc="50" dirty="0">
                    <a:ln w="13500">
                      <a:solidFill>
                        <a:srgbClr val="BBE0E3">
                          <a:shade val="2500"/>
                          <a:alpha val="6500"/>
                        </a:srgbClr>
                      </a:solidFill>
                      <a:prstDash val="solid"/>
                    </a:ln>
                    <a:solidFill>
                      <a:srgbClr val="BBE0E3">
                        <a:tint val="3000"/>
                        <a:alpha val="95000"/>
                      </a:srgb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Calibri"/>
                    <a:cs typeface="Calibri"/>
                  </a:rPr>
                  <a:t>R. </a:t>
                </a:r>
                <a:r>
                  <a:rPr lang="en-US" sz="1800" b="1" spc="50" dirty="0" err="1">
                    <a:ln w="13500">
                      <a:solidFill>
                        <a:srgbClr val="BBE0E3">
                          <a:shade val="2500"/>
                          <a:alpha val="6500"/>
                        </a:srgbClr>
                      </a:solidFill>
                      <a:prstDash val="solid"/>
                    </a:ln>
                    <a:solidFill>
                      <a:srgbClr val="BBE0E3">
                        <a:tint val="3000"/>
                        <a:alpha val="95000"/>
                      </a:srgb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Calibri"/>
                    <a:cs typeface="Calibri"/>
                  </a:rPr>
                  <a:t>Zerne</a:t>
                </a:r>
                <a:r>
                  <a:rPr lang="en-US" sz="1800" b="1" spc="50" dirty="0">
                    <a:ln w="13500">
                      <a:solidFill>
                        <a:srgbClr val="BBE0E3">
                          <a:shade val="2500"/>
                          <a:alpha val="6500"/>
                        </a:srgbClr>
                      </a:solidFill>
                      <a:prstDash val="solid"/>
                    </a:ln>
                    <a:solidFill>
                      <a:srgbClr val="BBE0E3">
                        <a:tint val="3000"/>
                        <a:alpha val="95000"/>
                      </a:srgb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Calibri"/>
                    <a:cs typeface="Calibri"/>
                  </a:rPr>
                  <a:t> et al., </a:t>
                </a:r>
              </a:p>
              <a:p>
                <a:pPr>
                  <a:defRPr/>
                </a:pPr>
                <a:r>
                  <a:rPr lang="en-US" sz="1800" b="1" spc="50" dirty="0">
                    <a:ln w="13500">
                      <a:solidFill>
                        <a:srgbClr val="BBE0E3">
                          <a:shade val="2500"/>
                          <a:alpha val="6500"/>
                        </a:srgbClr>
                      </a:solidFill>
                      <a:prstDash val="solid"/>
                    </a:ln>
                    <a:solidFill>
                      <a:srgbClr val="BBE0E3">
                        <a:tint val="3000"/>
                        <a:alpha val="95000"/>
                      </a:srgb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Calibri"/>
                    <a:cs typeface="Calibri"/>
                  </a:rPr>
                  <a:t>PRL 79, 1006 (1997)</a:t>
                </a:r>
              </a:p>
            </p:txBody>
          </p:sp>
        </p:grpSp>
        <p:sp>
          <p:nvSpPr>
            <p:cNvPr id="17" name="Text Box 6" descr="Light vertical">
              <a:extLst>
                <a:ext uri="{FF2B5EF4-FFF2-40B4-BE49-F238E27FC236}">
                  <a16:creationId xmlns:a16="http://schemas.microsoft.com/office/drawing/2014/main" id="{FAD76225-441C-F84A-93D5-AF28F5305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5571" y="4352707"/>
              <a:ext cx="2668793" cy="6463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800" b="1" spc="50" dirty="0">
                  <a:ln w="13500">
                    <a:solidFill>
                      <a:srgbClr val="BBE0E3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BBE0E3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Calibri"/>
                  <a:cs typeface="Calibri"/>
                </a:rPr>
                <a:t>2 HHG sources interfere: high coherence</a:t>
              </a:r>
            </a:p>
          </p:txBody>
        </p:sp>
      </p:grpSp>
      <p:sp>
        <p:nvSpPr>
          <p:cNvPr id="20" name="Slide Number Placeholder 22">
            <a:extLst>
              <a:ext uri="{FF2B5EF4-FFF2-40B4-BE49-F238E27FC236}">
                <a16:creationId xmlns:a16="http://schemas.microsoft.com/office/drawing/2014/main" id="{1DA41965-D53F-DA41-B148-051D7173B43C}"/>
              </a:ext>
            </a:extLst>
          </p:cNvPr>
          <p:cNvSpPr txBox="1">
            <a:spLocks/>
          </p:cNvSpPr>
          <p:nvPr/>
        </p:nvSpPr>
        <p:spPr>
          <a:xfrm>
            <a:off x="9492210" y="65067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3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6682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From harmonics to an XUV comb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06FBCAE-C3B7-044E-B245-D58CD286B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8001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GB" altLang="en-US" sz="18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F6DB01-851F-2940-BA19-5990CFD6C4B3}"/>
              </a:ext>
            </a:extLst>
          </p:cNvPr>
          <p:cNvSpPr txBox="1"/>
          <p:nvPr/>
        </p:nvSpPr>
        <p:spPr>
          <a:xfrm>
            <a:off x="333858" y="3173983"/>
            <a:ext cx="81556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Short-term periodic emission =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harmonics in frequency domain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Looks a bit like a frequency comb! (but not quite)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Emission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twice per fundamental period, with </a:t>
            </a:r>
            <a:r>
              <a:rPr lang="en-US" sz="2000" b="1" dirty="0">
                <a:latin typeface="Symbol" pitchFamily="2" charset="2"/>
                <a:cs typeface="Calibri" panose="020F0502020204030204" pitchFamily="34" charset="0"/>
              </a:rPr>
              <a:t>p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phase shift per emission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only odd harmonics produced: 3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5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7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...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518513-8333-5D45-B759-839DEFAC17E5}"/>
              </a:ext>
            </a:extLst>
          </p:cNvPr>
          <p:cNvCxnSpPr>
            <a:cxnSpLocks/>
          </p:cNvCxnSpPr>
          <p:nvPr/>
        </p:nvCxnSpPr>
        <p:spPr bwMode="auto">
          <a:xfrm>
            <a:off x="-2016311" y="7798078"/>
            <a:ext cx="6211127" cy="0"/>
          </a:xfrm>
          <a:prstGeom prst="line">
            <a:avLst/>
          </a:prstGeom>
          <a:pattFill prst="ltVert">
            <a:fgClr>
              <a:srgbClr val="FF6600"/>
            </a:fgClr>
            <a:bgClr>
              <a:srgbClr val="FFFFFF"/>
            </a:bgClr>
          </a:patt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7724660-750E-B140-AA2A-089E8A233B66}"/>
              </a:ext>
            </a:extLst>
          </p:cNvPr>
          <p:cNvSpPr txBox="1"/>
          <p:nvPr/>
        </p:nvSpPr>
        <p:spPr>
          <a:xfrm>
            <a:off x="100718" y="810364"/>
            <a:ext cx="2520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 intensity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F47ED3-6125-F04A-847C-66C50393025A}"/>
              </a:ext>
            </a:extLst>
          </p:cNvPr>
          <p:cNvSpPr txBox="1"/>
          <p:nvPr/>
        </p:nvSpPr>
        <p:spPr>
          <a:xfrm>
            <a:off x="4297225" y="737685"/>
            <a:ext cx="2434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Each fundamental pulse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generates a train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1800" b="1" dirty="0">
                <a:solidFill>
                  <a:srgbClr val="056B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XUV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pulses</a:t>
            </a:r>
          </a:p>
        </p:txBody>
      </p:sp>
      <p:pic>
        <p:nvPicPr>
          <p:cNvPr id="37" name="Picture 4" descr="Wave_transp_www">
            <a:extLst>
              <a:ext uri="{FF2B5EF4-FFF2-40B4-BE49-F238E27FC236}">
                <a16:creationId xmlns:a16="http://schemas.microsoft.com/office/drawing/2014/main" id="{1ED824FE-140B-0340-B2E6-6B4A79D40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44" y="1034272"/>
            <a:ext cx="558394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44C670-C24F-094E-8881-7308C2059799}"/>
              </a:ext>
            </a:extLst>
          </p:cNvPr>
          <p:cNvCxnSpPr/>
          <p:nvPr/>
        </p:nvCxnSpPr>
        <p:spPr bwMode="auto">
          <a:xfrm flipV="1">
            <a:off x="2648232" y="1447711"/>
            <a:ext cx="0" cy="381000"/>
          </a:xfrm>
          <a:prstGeom prst="straightConnector1">
            <a:avLst/>
          </a:prstGeom>
          <a:pattFill prst="ltVert">
            <a:fgClr>
              <a:srgbClr val="FF6600"/>
            </a:fgClr>
            <a:bgClr>
              <a:srgbClr val="FFFFFF"/>
            </a:bgClr>
          </a:pattFill>
          <a:ln w="63500" cap="flat" cmpd="sng" algn="ctr">
            <a:solidFill>
              <a:srgbClr val="056B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8497B8E-D09D-0B4C-A1FB-4CD41E32241A}"/>
              </a:ext>
            </a:extLst>
          </p:cNvPr>
          <p:cNvCxnSpPr/>
          <p:nvPr/>
        </p:nvCxnSpPr>
        <p:spPr bwMode="auto">
          <a:xfrm flipV="1">
            <a:off x="3353082" y="1453413"/>
            <a:ext cx="0" cy="381000"/>
          </a:xfrm>
          <a:prstGeom prst="straightConnector1">
            <a:avLst/>
          </a:prstGeom>
          <a:pattFill prst="ltVert">
            <a:fgClr>
              <a:srgbClr val="FF6600"/>
            </a:fgClr>
            <a:bgClr>
              <a:srgbClr val="FFFFFF"/>
            </a:bgClr>
          </a:pattFill>
          <a:ln w="63500" cap="flat" cmpd="sng" algn="ctr">
            <a:solidFill>
              <a:srgbClr val="056B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8AE07DC-30DB-964B-89E1-94FBB37ED6E5}"/>
              </a:ext>
            </a:extLst>
          </p:cNvPr>
          <p:cNvCxnSpPr>
            <a:cxnSpLocks/>
          </p:cNvCxnSpPr>
          <p:nvPr/>
        </p:nvCxnSpPr>
        <p:spPr bwMode="auto">
          <a:xfrm>
            <a:off x="3701684" y="1813549"/>
            <a:ext cx="0" cy="381000"/>
          </a:xfrm>
          <a:prstGeom prst="straightConnector1">
            <a:avLst/>
          </a:prstGeom>
          <a:pattFill prst="ltVert">
            <a:fgClr>
              <a:srgbClr val="FF6600"/>
            </a:fgClr>
            <a:bgClr>
              <a:srgbClr val="FFFFFF"/>
            </a:bgClr>
          </a:pattFill>
          <a:ln w="63500" cap="flat" cmpd="sng" algn="ctr">
            <a:solidFill>
              <a:srgbClr val="056B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8A5957-8E4E-1940-8025-200AD1BD3415}"/>
              </a:ext>
            </a:extLst>
          </p:cNvPr>
          <p:cNvCxnSpPr>
            <a:cxnSpLocks/>
          </p:cNvCxnSpPr>
          <p:nvPr/>
        </p:nvCxnSpPr>
        <p:spPr bwMode="auto">
          <a:xfrm>
            <a:off x="2987665" y="1820223"/>
            <a:ext cx="0" cy="381000"/>
          </a:xfrm>
          <a:prstGeom prst="straightConnector1">
            <a:avLst/>
          </a:prstGeom>
          <a:pattFill prst="ltVert">
            <a:fgClr>
              <a:srgbClr val="FF6600"/>
            </a:fgClr>
            <a:bgClr>
              <a:srgbClr val="FFFFFF"/>
            </a:bgClr>
          </a:pattFill>
          <a:ln w="63500" cap="flat" cmpd="sng" algn="ctr">
            <a:solidFill>
              <a:srgbClr val="056B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3" name="Line 13">
            <a:extLst>
              <a:ext uri="{FF2B5EF4-FFF2-40B4-BE49-F238E27FC236}">
                <a16:creationId xmlns:a16="http://schemas.microsoft.com/office/drawing/2014/main" id="{367931A7-2E9F-9E48-93E8-8503FD4A26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31835" y="3080526"/>
            <a:ext cx="0" cy="1179513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94" name="Line 67">
            <a:extLst>
              <a:ext uri="{FF2B5EF4-FFF2-40B4-BE49-F238E27FC236}">
                <a16:creationId xmlns:a16="http://schemas.microsoft.com/office/drawing/2014/main" id="{C050DC28-3FFE-DF43-8F74-EBDEBDFEC554}"/>
              </a:ext>
            </a:extLst>
          </p:cNvPr>
          <p:cNvSpPr>
            <a:spLocks noChangeShapeType="1"/>
          </p:cNvSpPr>
          <p:nvPr/>
        </p:nvSpPr>
        <p:spPr bwMode="auto">
          <a:xfrm>
            <a:off x="9039772" y="4248926"/>
            <a:ext cx="2097088" cy="1588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95" name="Group 229">
            <a:extLst>
              <a:ext uri="{FF2B5EF4-FFF2-40B4-BE49-F238E27FC236}">
                <a16:creationId xmlns:a16="http://schemas.microsoft.com/office/drawing/2014/main" id="{E019CBBB-CFBB-BA43-AAC1-380A70569DE7}"/>
              </a:ext>
            </a:extLst>
          </p:cNvPr>
          <p:cNvGrpSpPr>
            <a:grpSpLocks/>
          </p:cNvGrpSpPr>
          <p:nvPr/>
        </p:nvGrpSpPr>
        <p:grpSpPr bwMode="auto">
          <a:xfrm>
            <a:off x="9073110" y="3180539"/>
            <a:ext cx="1890712" cy="1052512"/>
            <a:chOff x="6666628" y="1657006"/>
            <a:chExt cx="1226260" cy="1052261"/>
          </a:xfrm>
        </p:grpSpPr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6F30CDC7-B822-0148-8067-814F86143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6628" y="1657006"/>
              <a:ext cx="34130" cy="1052261"/>
            </a:xfrm>
            <a:custGeom>
              <a:avLst/>
              <a:gdLst>
                <a:gd name="T0" fmla="*/ 0 w 379"/>
                <a:gd name="T1" fmla="*/ 2147483647 h 2061"/>
                <a:gd name="T2" fmla="*/ 2147483647 w 379"/>
                <a:gd name="T3" fmla="*/ 2147483647 h 2061"/>
                <a:gd name="T4" fmla="*/ 2147483647 w 379"/>
                <a:gd name="T5" fmla="*/ 2147483647 h 2061"/>
                <a:gd name="T6" fmla="*/ 0 w 379"/>
                <a:gd name="T7" fmla="*/ 2147483647 h 20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7DE42FDF-5288-7E4B-93ED-5A804EAFE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1955" y="1782245"/>
              <a:ext cx="34130" cy="927022"/>
            </a:xfrm>
            <a:custGeom>
              <a:avLst/>
              <a:gdLst>
                <a:gd name="T0" fmla="*/ 0 w 379"/>
                <a:gd name="T1" fmla="*/ 2147483647 h 2061"/>
                <a:gd name="T2" fmla="*/ 2147483647 w 379"/>
                <a:gd name="T3" fmla="*/ 2147483647 h 2061"/>
                <a:gd name="T4" fmla="*/ 2147483647 w 379"/>
                <a:gd name="T5" fmla="*/ 2147483647 h 2061"/>
                <a:gd name="T6" fmla="*/ 0 w 379"/>
                <a:gd name="T7" fmla="*/ 2147483647 h 20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3366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DBFBEC10-88DE-1347-A846-167CB617B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7283" y="1896723"/>
              <a:ext cx="34130" cy="812544"/>
            </a:xfrm>
            <a:custGeom>
              <a:avLst/>
              <a:gdLst>
                <a:gd name="T0" fmla="*/ 0 w 379"/>
                <a:gd name="T1" fmla="*/ 2147483647 h 2061"/>
                <a:gd name="T2" fmla="*/ 2147483647 w 379"/>
                <a:gd name="T3" fmla="*/ 2147483647 h 2061"/>
                <a:gd name="T4" fmla="*/ 2147483647 w 379"/>
                <a:gd name="T5" fmla="*/ 2147483647 h 2061"/>
                <a:gd name="T6" fmla="*/ 0 w 379"/>
                <a:gd name="T7" fmla="*/ 2147483647 h 20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Freeform 12">
              <a:extLst>
                <a:ext uri="{FF2B5EF4-FFF2-40B4-BE49-F238E27FC236}">
                  <a16:creationId xmlns:a16="http://schemas.microsoft.com/office/drawing/2014/main" id="{D5A11048-A70D-9F4E-A87F-35975B9EF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2111" y="2018870"/>
              <a:ext cx="33977" cy="690397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00" name="Freeform 12">
              <a:extLst>
                <a:ext uri="{FF2B5EF4-FFF2-40B4-BE49-F238E27FC236}">
                  <a16:creationId xmlns:a16="http://schemas.microsoft.com/office/drawing/2014/main" id="{D4DF917C-92A7-D144-A04D-96EF605F4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8638" y="2053786"/>
              <a:ext cx="33977" cy="655481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01" name="Freeform 12">
              <a:extLst>
                <a:ext uri="{FF2B5EF4-FFF2-40B4-BE49-F238E27FC236}">
                  <a16:creationId xmlns:a16="http://schemas.microsoft.com/office/drawing/2014/main" id="{7BEE594F-36D0-3246-A00A-8DB3084A5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3799" y="2053786"/>
              <a:ext cx="33977" cy="655481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1F8F8108-EB8F-ED48-985B-BD62A1B9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931" y="2053786"/>
              <a:ext cx="33977" cy="655481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03" name="Freeform 12">
              <a:extLst>
                <a:ext uri="{FF2B5EF4-FFF2-40B4-BE49-F238E27FC236}">
                  <a16:creationId xmlns:a16="http://schemas.microsoft.com/office/drawing/2014/main" id="{4E34E4FB-348C-E344-A737-E17960E16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62" y="2104574"/>
              <a:ext cx="33977" cy="604693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04" name="Freeform 12">
              <a:extLst>
                <a:ext uri="{FF2B5EF4-FFF2-40B4-BE49-F238E27FC236}">
                  <a16:creationId xmlns:a16="http://schemas.microsoft.com/office/drawing/2014/main" id="{C49F5658-84C7-B54B-B500-039147A29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6243" y="2053786"/>
              <a:ext cx="33977" cy="655481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05" name="Freeform 12">
              <a:extLst>
                <a:ext uri="{FF2B5EF4-FFF2-40B4-BE49-F238E27FC236}">
                  <a16:creationId xmlns:a16="http://schemas.microsoft.com/office/drawing/2014/main" id="{187087D0-EC67-4642-AB4E-96A9126EB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0375" y="2053786"/>
              <a:ext cx="33977" cy="655481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06" name="Freeform 12">
              <a:extLst>
                <a:ext uri="{FF2B5EF4-FFF2-40B4-BE49-F238E27FC236}">
                  <a16:creationId xmlns:a16="http://schemas.microsoft.com/office/drawing/2014/main" id="{2B6E6B49-DF2B-9E42-9C36-759BACA23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2447" y="2053786"/>
              <a:ext cx="35007" cy="655481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07" name="Freeform 12">
              <a:extLst>
                <a:ext uri="{FF2B5EF4-FFF2-40B4-BE49-F238E27FC236}">
                  <a16:creationId xmlns:a16="http://schemas.microsoft.com/office/drawing/2014/main" id="{9A5B9E0A-21E2-9744-85A1-00DD4A093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6194" y="2104574"/>
              <a:ext cx="35007" cy="604693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08" name="Freeform 12">
              <a:extLst>
                <a:ext uri="{FF2B5EF4-FFF2-40B4-BE49-F238E27FC236}">
                  <a16:creationId xmlns:a16="http://schemas.microsoft.com/office/drawing/2014/main" id="{4B2672E2-EBB1-7C44-84FD-914A8ABCB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9296" y="2104574"/>
              <a:ext cx="33977" cy="604693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09" name="Freeform 12">
              <a:extLst>
                <a:ext uri="{FF2B5EF4-FFF2-40B4-BE49-F238E27FC236}">
                  <a16:creationId xmlns:a16="http://schemas.microsoft.com/office/drawing/2014/main" id="{CF496B3C-4B2B-504C-94F3-694E40313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4457" y="2104574"/>
              <a:ext cx="33977" cy="604693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0BB04BD2-386D-A04A-8FCD-C138ACD3D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9618" y="2204562"/>
              <a:ext cx="35007" cy="504705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758041B0-239A-BC43-BF88-7A37D0ADC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4780" y="2496593"/>
              <a:ext cx="33977" cy="212674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12" name="Freeform 12">
              <a:extLst>
                <a:ext uri="{FF2B5EF4-FFF2-40B4-BE49-F238E27FC236}">
                  <a16:creationId xmlns:a16="http://schemas.microsoft.com/office/drawing/2014/main" id="{B1EB2C39-62DF-2A44-98DC-5F03BBCD7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8911" y="2636259"/>
              <a:ext cx="33977" cy="73008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15" name="TextBox 233">
            <a:extLst>
              <a:ext uri="{FF2B5EF4-FFF2-40B4-BE49-F238E27FC236}">
                <a16:creationId xmlns:a16="http://schemas.microsoft.com/office/drawing/2014/main" id="{949F9E1B-AF05-2C48-94D7-A63581FF5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5047" y="3058301"/>
            <a:ext cx="176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Calibri" charset="0"/>
                <a:cs typeface="Calibri" charset="0"/>
              </a:rPr>
              <a:t>Harmonic orders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3698CA6-1774-2544-8276-517C7EE0CD90}"/>
              </a:ext>
            </a:extLst>
          </p:cNvPr>
          <p:cNvSpPr txBox="1"/>
          <p:nvPr/>
        </p:nvSpPr>
        <p:spPr>
          <a:xfrm>
            <a:off x="9293772" y="4243647"/>
            <a:ext cx="662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Freq.</a:t>
            </a:r>
            <a:endParaRPr lang="en-NL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DACDCC5D-FA87-2A46-8BD1-92CCA4D1C684}"/>
              </a:ext>
            </a:extLst>
          </p:cNvPr>
          <p:cNvSpPr txBox="1"/>
          <p:nvPr/>
        </p:nvSpPr>
        <p:spPr>
          <a:xfrm>
            <a:off x="8527197" y="3429000"/>
            <a:ext cx="496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Int.</a:t>
            </a:r>
          </a:p>
        </p:txBody>
      </p:sp>
      <p:sp>
        <p:nvSpPr>
          <p:cNvPr id="38" name="Slide Number Placeholder 22">
            <a:extLst>
              <a:ext uri="{FF2B5EF4-FFF2-40B4-BE49-F238E27FC236}">
                <a16:creationId xmlns:a16="http://schemas.microsoft.com/office/drawing/2014/main" id="{BFE6C676-6E78-E146-9761-76A4FA52BDCF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5092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6682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When repeated for each comb pulse: XUV comb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06FBCAE-C3B7-044E-B245-D58CD286B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8001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GB" altLang="en-US" sz="18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F6DB01-851F-2940-BA19-5990CFD6C4B3}"/>
              </a:ext>
            </a:extLst>
          </p:cNvPr>
          <p:cNvSpPr txBox="1"/>
          <p:nvPr/>
        </p:nvSpPr>
        <p:spPr>
          <a:xfrm>
            <a:off x="339970" y="3179577"/>
            <a:ext cx="815569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Short-term periodic emission =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harmonics in frequency domain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Looks a bit like a frequency comb! (but not quite)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Emission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twice per fundamental period, with </a:t>
            </a:r>
            <a:r>
              <a:rPr lang="en-US" sz="2000" b="1" dirty="0">
                <a:latin typeface="Symbol" pitchFamily="2" charset="2"/>
                <a:cs typeface="Calibri" panose="020F0502020204030204" pitchFamily="34" charset="0"/>
              </a:rPr>
              <a:t>p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phase shift per emission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only odd harmonics produced: 3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5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7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...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Dipole phase tightly linked to fundamental driving field for each wavelength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at ‘constant intensity’ (energy per pulse) of the fundamental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Maintains repeatability, so will upconvert frequency combs faithfully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(apart from noise power; that scales up quadratically).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Coherent emission per wavelength for equal fundamental intensity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518513-8333-5D45-B759-839DEFAC17E5}"/>
              </a:ext>
            </a:extLst>
          </p:cNvPr>
          <p:cNvCxnSpPr>
            <a:cxnSpLocks/>
          </p:cNvCxnSpPr>
          <p:nvPr/>
        </p:nvCxnSpPr>
        <p:spPr bwMode="auto">
          <a:xfrm>
            <a:off x="-2016311" y="7798078"/>
            <a:ext cx="6211127" cy="0"/>
          </a:xfrm>
          <a:prstGeom prst="line">
            <a:avLst/>
          </a:prstGeom>
          <a:pattFill prst="ltVert">
            <a:fgClr>
              <a:srgbClr val="FF6600"/>
            </a:fgClr>
            <a:bgClr>
              <a:srgbClr val="FFFFFF"/>
            </a:bgClr>
          </a:patt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7724660-750E-B140-AA2A-089E8A233B66}"/>
              </a:ext>
            </a:extLst>
          </p:cNvPr>
          <p:cNvSpPr txBox="1"/>
          <p:nvPr/>
        </p:nvSpPr>
        <p:spPr>
          <a:xfrm>
            <a:off x="100718" y="810364"/>
            <a:ext cx="2520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 intensity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F47ED3-6125-F04A-847C-66C50393025A}"/>
              </a:ext>
            </a:extLst>
          </p:cNvPr>
          <p:cNvSpPr txBox="1"/>
          <p:nvPr/>
        </p:nvSpPr>
        <p:spPr>
          <a:xfrm>
            <a:off x="4297225" y="737685"/>
            <a:ext cx="2434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Each fundamental pulse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generates a train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1800" b="1" dirty="0">
                <a:solidFill>
                  <a:srgbClr val="056B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XUV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pulses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3CF433-F0D2-484E-BBAE-3C9D461162A3}"/>
              </a:ext>
            </a:extLst>
          </p:cNvPr>
          <p:cNvSpPr txBox="1"/>
          <p:nvPr/>
        </p:nvSpPr>
        <p:spPr>
          <a:xfrm>
            <a:off x="5756003" y="1281806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800" b="1" dirty="0"/>
              <a:t>...</a:t>
            </a:r>
          </a:p>
        </p:txBody>
      </p:sp>
      <p:pic>
        <p:nvPicPr>
          <p:cNvPr id="37" name="Picture 4" descr="Wave_transp_www">
            <a:extLst>
              <a:ext uri="{FF2B5EF4-FFF2-40B4-BE49-F238E27FC236}">
                <a16:creationId xmlns:a16="http://schemas.microsoft.com/office/drawing/2014/main" id="{1ED824FE-140B-0340-B2E6-6B4A79D40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44" y="1034272"/>
            <a:ext cx="558394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44C670-C24F-094E-8881-7308C2059799}"/>
              </a:ext>
            </a:extLst>
          </p:cNvPr>
          <p:cNvCxnSpPr/>
          <p:nvPr/>
        </p:nvCxnSpPr>
        <p:spPr bwMode="auto">
          <a:xfrm flipV="1">
            <a:off x="2648232" y="1447711"/>
            <a:ext cx="0" cy="381000"/>
          </a:xfrm>
          <a:prstGeom prst="straightConnector1">
            <a:avLst/>
          </a:prstGeom>
          <a:pattFill prst="ltVert">
            <a:fgClr>
              <a:srgbClr val="FF6600"/>
            </a:fgClr>
            <a:bgClr>
              <a:srgbClr val="FFFFFF"/>
            </a:bgClr>
          </a:pattFill>
          <a:ln w="63500" cap="flat" cmpd="sng" algn="ctr">
            <a:solidFill>
              <a:srgbClr val="056B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8497B8E-D09D-0B4C-A1FB-4CD41E32241A}"/>
              </a:ext>
            </a:extLst>
          </p:cNvPr>
          <p:cNvCxnSpPr/>
          <p:nvPr/>
        </p:nvCxnSpPr>
        <p:spPr bwMode="auto">
          <a:xfrm flipV="1">
            <a:off x="3353082" y="1453413"/>
            <a:ext cx="0" cy="381000"/>
          </a:xfrm>
          <a:prstGeom prst="straightConnector1">
            <a:avLst/>
          </a:prstGeom>
          <a:pattFill prst="ltVert">
            <a:fgClr>
              <a:srgbClr val="FF6600"/>
            </a:fgClr>
            <a:bgClr>
              <a:srgbClr val="FFFFFF"/>
            </a:bgClr>
          </a:pattFill>
          <a:ln w="63500" cap="flat" cmpd="sng" algn="ctr">
            <a:solidFill>
              <a:srgbClr val="056B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8AE07DC-30DB-964B-89E1-94FBB37ED6E5}"/>
              </a:ext>
            </a:extLst>
          </p:cNvPr>
          <p:cNvCxnSpPr>
            <a:cxnSpLocks/>
          </p:cNvCxnSpPr>
          <p:nvPr/>
        </p:nvCxnSpPr>
        <p:spPr bwMode="auto">
          <a:xfrm>
            <a:off x="3701684" y="1813549"/>
            <a:ext cx="0" cy="381000"/>
          </a:xfrm>
          <a:prstGeom prst="straightConnector1">
            <a:avLst/>
          </a:prstGeom>
          <a:pattFill prst="ltVert">
            <a:fgClr>
              <a:srgbClr val="FF6600"/>
            </a:fgClr>
            <a:bgClr>
              <a:srgbClr val="FFFFFF"/>
            </a:bgClr>
          </a:pattFill>
          <a:ln w="63500" cap="flat" cmpd="sng" algn="ctr">
            <a:solidFill>
              <a:srgbClr val="056B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8A5957-8E4E-1940-8025-200AD1BD3415}"/>
              </a:ext>
            </a:extLst>
          </p:cNvPr>
          <p:cNvCxnSpPr>
            <a:cxnSpLocks/>
          </p:cNvCxnSpPr>
          <p:nvPr/>
        </p:nvCxnSpPr>
        <p:spPr bwMode="auto">
          <a:xfrm>
            <a:off x="2987665" y="1820223"/>
            <a:ext cx="0" cy="381000"/>
          </a:xfrm>
          <a:prstGeom prst="straightConnector1">
            <a:avLst/>
          </a:prstGeom>
          <a:pattFill prst="ltVert">
            <a:fgClr>
              <a:srgbClr val="FF6600"/>
            </a:fgClr>
            <a:bgClr>
              <a:srgbClr val="FFFFFF"/>
            </a:bgClr>
          </a:pattFill>
          <a:ln w="63500" cap="flat" cmpd="sng" algn="ctr">
            <a:solidFill>
              <a:srgbClr val="056B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CCB97DC-DB84-9D44-B943-F4F1D7EE4BD0}"/>
              </a:ext>
            </a:extLst>
          </p:cNvPr>
          <p:cNvSpPr txBox="1"/>
          <p:nvPr/>
        </p:nvSpPr>
        <p:spPr>
          <a:xfrm>
            <a:off x="11930823" y="1276549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800" b="1" dirty="0"/>
              <a:t>...</a:t>
            </a:r>
          </a:p>
        </p:txBody>
      </p:sp>
      <p:pic>
        <p:nvPicPr>
          <p:cNvPr id="21" name="Picture 4" descr="Wave_transp_www">
            <a:extLst>
              <a:ext uri="{FF2B5EF4-FFF2-40B4-BE49-F238E27FC236}">
                <a16:creationId xmlns:a16="http://schemas.microsoft.com/office/drawing/2014/main" id="{107093B5-DDA0-9547-95E2-A47D08D56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364" y="1029015"/>
            <a:ext cx="558394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CDC57A-8E92-6245-9D77-51C2A005F98A}"/>
              </a:ext>
            </a:extLst>
          </p:cNvPr>
          <p:cNvCxnSpPr/>
          <p:nvPr/>
        </p:nvCxnSpPr>
        <p:spPr bwMode="auto">
          <a:xfrm flipV="1">
            <a:off x="8823052" y="1442454"/>
            <a:ext cx="0" cy="381000"/>
          </a:xfrm>
          <a:prstGeom prst="straightConnector1">
            <a:avLst/>
          </a:prstGeom>
          <a:pattFill prst="ltVert">
            <a:fgClr>
              <a:srgbClr val="FF6600"/>
            </a:fgClr>
            <a:bgClr>
              <a:srgbClr val="FFFFFF"/>
            </a:bgClr>
          </a:pattFill>
          <a:ln w="63500" cap="flat" cmpd="sng" algn="ctr">
            <a:solidFill>
              <a:srgbClr val="056B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25C8CE-E345-3549-876A-A5EA17670503}"/>
              </a:ext>
            </a:extLst>
          </p:cNvPr>
          <p:cNvCxnSpPr/>
          <p:nvPr/>
        </p:nvCxnSpPr>
        <p:spPr bwMode="auto">
          <a:xfrm flipV="1">
            <a:off x="9527902" y="1448156"/>
            <a:ext cx="0" cy="381000"/>
          </a:xfrm>
          <a:prstGeom prst="straightConnector1">
            <a:avLst/>
          </a:prstGeom>
          <a:pattFill prst="ltVert">
            <a:fgClr>
              <a:srgbClr val="FF6600"/>
            </a:fgClr>
            <a:bgClr>
              <a:srgbClr val="FFFFFF"/>
            </a:bgClr>
          </a:pattFill>
          <a:ln w="63500" cap="flat" cmpd="sng" algn="ctr">
            <a:solidFill>
              <a:srgbClr val="056B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42AF516-9C52-2146-8EAE-15DFE0831B2F}"/>
              </a:ext>
            </a:extLst>
          </p:cNvPr>
          <p:cNvCxnSpPr>
            <a:cxnSpLocks/>
          </p:cNvCxnSpPr>
          <p:nvPr/>
        </p:nvCxnSpPr>
        <p:spPr bwMode="auto">
          <a:xfrm>
            <a:off x="9876504" y="1808292"/>
            <a:ext cx="0" cy="381000"/>
          </a:xfrm>
          <a:prstGeom prst="straightConnector1">
            <a:avLst/>
          </a:prstGeom>
          <a:pattFill prst="ltVert">
            <a:fgClr>
              <a:srgbClr val="FF6600"/>
            </a:fgClr>
            <a:bgClr>
              <a:srgbClr val="FFFFFF"/>
            </a:bgClr>
          </a:pattFill>
          <a:ln w="63500" cap="flat" cmpd="sng" algn="ctr">
            <a:solidFill>
              <a:srgbClr val="056B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BE5A4C7-87B3-1C49-9FA2-B4DABDBE3A34}"/>
              </a:ext>
            </a:extLst>
          </p:cNvPr>
          <p:cNvCxnSpPr>
            <a:cxnSpLocks/>
          </p:cNvCxnSpPr>
          <p:nvPr/>
        </p:nvCxnSpPr>
        <p:spPr bwMode="auto">
          <a:xfrm>
            <a:off x="9162485" y="1814966"/>
            <a:ext cx="0" cy="381000"/>
          </a:xfrm>
          <a:prstGeom prst="straightConnector1">
            <a:avLst/>
          </a:prstGeom>
          <a:pattFill prst="ltVert">
            <a:fgClr>
              <a:srgbClr val="FF6600"/>
            </a:fgClr>
            <a:bgClr>
              <a:srgbClr val="FFFFFF"/>
            </a:bgClr>
          </a:pattFill>
          <a:ln w="63500" cap="flat" cmpd="sng" algn="ctr">
            <a:solidFill>
              <a:srgbClr val="056B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ine 13">
            <a:extLst>
              <a:ext uri="{FF2B5EF4-FFF2-40B4-BE49-F238E27FC236}">
                <a16:creationId xmlns:a16="http://schemas.microsoft.com/office/drawing/2014/main" id="{D9691C59-1E91-6647-A1C7-315C288567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31835" y="3080526"/>
            <a:ext cx="0" cy="1179513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7" name="Line 67">
            <a:extLst>
              <a:ext uri="{FF2B5EF4-FFF2-40B4-BE49-F238E27FC236}">
                <a16:creationId xmlns:a16="http://schemas.microsoft.com/office/drawing/2014/main" id="{6CD1CC48-C973-3A4F-9B17-EF942585A4DB}"/>
              </a:ext>
            </a:extLst>
          </p:cNvPr>
          <p:cNvSpPr>
            <a:spLocks noChangeShapeType="1"/>
          </p:cNvSpPr>
          <p:nvPr/>
        </p:nvSpPr>
        <p:spPr bwMode="auto">
          <a:xfrm>
            <a:off x="9039772" y="4248926"/>
            <a:ext cx="2097088" cy="1588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28" name="Group 229">
            <a:extLst>
              <a:ext uri="{FF2B5EF4-FFF2-40B4-BE49-F238E27FC236}">
                <a16:creationId xmlns:a16="http://schemas.microsoft.com/office/drawing/2014/main" id="{BCFDDFAB-97D9-8A40-B11F-D94D4042A0A1}"/>
              </a:ext>
            </a:extLst>
          </p:cNvPr>
          <p:cNvGrpSpPr>
            <a:grpSpLocks/>
          </p:cNvGrpSpPr>
          <p:nvPr/>
        </p:nvGrpSpPr>
        <p:grpSpPr bwMode="auto">
          <a:xfrm>
            <a:off x="9073110" y="3180539"/>
            <a:ext cx="1890712" cy="1052512"/>
            <a:chOff x="6666628" y="1657006"/>
            <a:chExt cx="1226260" cy="1052261"/>
          </a:xfrm>
        </p:grpSpPr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CB14FB3E-BE72-8445-BF32-F1776C9F2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6628" y="1657006"/>
              <a:ext cx="34130" cy="1052261"/>
            </a:xfrm>
            <a:custGeom>
              <a:avLst/>
              <a:gdLst>
                <a:gd name="T0" fmla="*/ 0 w 379"/>
                <a:gd name="T1" fmla="*/ 2147483647 h 2061"/>
                <a:gd name="T2" fmla="*/ 2147483647 w 379"/>
                <a:gd name="T3" fmla="*/ 2147483647 h 2061"/>
                <a:gd name="T4" fmla="*/ 2147483647 w 379"/>
                <a:gd name="T5" fmla="*/ 2147483647 h 2061"/>
                <a:gd name="T6" fmla="*/ 0 w 379"/>
                <a:gd name="T7" fmla="*/ 2147483647 h 20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0784E74F-EBC8-224C-97B5-EB4D6C502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1955" y="1782245"/>
              <a:ext cx="34130" cy="927022"/>
            </a:xfrm>
            <a:custGeom>
              <a:avLst/>
              <a:gdLst>
                <a:gd name="T0" fmla="*/ 0 w 379"/>
                <a:gd name="T1" fmla="*/ 2147483647 h 2061"/>
                <a:gd name="T2" fmla="*/ 2147483647 w 379"/>
                <a:gd name="T3" fmla="*/ 2147483647 h 2061"/>
                <a:gd name="T4" fmla="*/ 2147483647 w 379"/>
                <a:gd name="T5" fmla="*/ 2147483647 h 2061"/>
                <a:gd name="T6" fmla="*/ 0 w 379"/>
                <a:gd name="T7" fmla="*/ 2147483647 h 20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3366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0039B9A8-81AA-454B-8BA3-8BA4ADDAE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7283" y="1896723"/>
              <a:ext cx="34130" cy="812544"/>
            </a:xfrm>
            <a:custGeom>
              <a:avLst/>
              <a:gdLst>
                <a:gd name="T0" fmla="*/ 0 w 379"/>
                <a:gd name="T1" fmla="*/ 2147483647 h 2061"/>
                <a:gd name="T2" fmla="*/ 2147483647 w 379"/>
                <a:gd name="T3" fmla="*/ 2147483647 h 2061"/>
                <a:gd name="T4" fmla="*/ 2147483647 w 379"/>
                <a:gd name="T5" fmla="*/ 2147483647 h 2061"/>
                <a:gd name="T6" fmla="*/ 0 w 379"/>
                <a:gd name="T7" fmla="*/ 2147483647 h 20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9EBFEA4-A610-4743-81E8-093C54CBD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2111" y="2018870"/>
              <a:ext cx="33977" cy="690397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2587FD08-A93C-764F-B51D-2542F419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8638" y="2053786"/>
              <a:ext cx="33977" cy="655481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0F7E858B-4A45-3447-A162-40F6411D5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3799" y="2053786"/>
              <a:ext cx="33977" cy="655481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362B65F7-53BC-8840-BAD3-B3D516785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931" y="2053786"/>
              <a:ext cx="33977" cy="655481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5642F114-6FFA-294B-900B-22CB6CA1C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62" y="2104574"/>
              <a:ext cx="33977" cy="604693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D3B606D-3EB7-4045-978D-15679D9AD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6243" y="2053786"/>
              <a:ext cx="33977" cy="655481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494C7FA0-347E-E941-AB17-D63F610BC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0375" y="2053786"/>
              <a:ext cx="33977" cy="655481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FB1EC46F-C45E-A645-9D9F-C016B5168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2447" y="2053786"/>
              <a:ext cx="35007" cy="655481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66AF04BA-3FBB-A94C-B160-788272307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6194" y="2104574"/>
              <a:ext cx="35007" cy="604693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FF3EDF86-F50F-C54C-BFD3-170B19010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9296" y="2104574"/>
              <a:ext cx="33977" cy="604693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5FBF0AA9-A10E-774B-8B5D-B399EF7BE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4457" y="2104574"/>
              <a:ext cx="33977" cy="604693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2C41AFC2-B78D-A14C-A17F-69FE8EBC2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9618" y="2204562"/>
              <a:ext cx="35007" cy="504705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9C27DAA9-5DDF-B94F-A16D-8D8C244BB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4780" y="2496593"/>
              <a:ext cx="33977" cy="212674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5BCD648B-32FE-4847-AC4E-FD930B29F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8911" y="2636259"/>
              <a:ext cx="33977" cy="73008"/>
            </a:xfrm>
            <a:custGeom>
              <a:avLst/>
              <a:gdLst>
                <a:gd name="T0" fmla="*/ 0 w 379"/>
                <a:gd name="T1" fmla="*/ 2058 h 2061"/>
                <a:gd name="T2" fmla="*/ 178 w 379"/>
                <a:gd name="T3" fmla="*/ 1 h 2061"/>
                <a:gd name="T4" fmla="*/ 378 w 379"/>
                <a:gd name="T5" fmla="*/ 2058 h 2061"/>
                <a:gd name="T6" fmla="*/ 0 w 379"/>
                <a:gd name="T7" fmla="*/ 2058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9" h="2061">
                  <a:moveTo>
                    <a:pt x="0" y="2058"/>
                  </a:moveTo>
                  <a:cubicBezTo>
                    <a:pt x="147" y="2060"/>
                    <a:pt x="30" y="2"/>
                    <a:pt x="178" y="1"/>
                  </a:cubicBezTo>
                  <a:cubicBezTo>
                    <a:pt x="326" y="0"/>
                    <a:pt x="229" y="2043"/>
                    <a:pt x="378" y="2058"/>
                  </a:cubicBezTo>
                  <a:cubicBezTo>
                    <a:pt x="378" y="2058"/>
                    <a:pt x="0" y="2058"/>
                    <a:pt x="0" y="2058"/>
                  </a:cubicBezTo>
                </a:path>
              </a:pathLst>
            </a:custGeom>
            <a:solidFill>
              <a:srgbClr val="CC00FF"/>
            </a:solidFill>
            <a:ln w="952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50" name="Line 20">
            <a:extLst>
              <a:ext uri="{FF2B5EF4-FFF2-40B4-BE49-F238E27FC236}">
                <a16:creationId xmlns:a16="http://schemas.microsoft.com/office/drawing/2014/main" id="{B734748D-68AB-E74A-83E8-988EAB2CCDFB}"/>
              </a:ext>
            </a:extLst>
          </p:cNvPr>
          <p:cNvSpPr>
            <a:spLocks noChangeShapeType="1"/>
          </p:cNvSpPr>
          <p:nvPr/>
        </p:nvSpPr>
        <p:spPr bwMode="auto">
          <a:xfrm>
            <a:off x="9088985" y="6153926"/>
            <a:ext cx="2773362" cy="1588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D4797DD-7E87-B84E-AF56-5C5EBA79564C}"/>
              </a:ext>
            </a:extLst>
          </p:cNvPr>
          <p:cNvCxnSpPr/>
          <p:nvPr/>
        </p:nvCxnSpPr>
        <p:spPr>
          <a:xfrm flipH="1">
            <a:off x="9309647" y="4275914"/>
            <a:ext cx="836613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233">
            <a:extLst>
              <a:ext uri="{FF2B5EF4-FFF2-40B4-BE49-F238E27FC236}">
                <a16:creationId xmlns:a16="http://schemas.microsoft.com/office/drawing/2014/main" id="{A8A4B0FA-38F8-0744-871A-A75A8DC77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5047" y="3058301"/>
            <a:ext cx="176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Calibri" charset="0"/>
                <a:cs typeface="Calibri" charset="0"/>
              </a:rPr>
              <a:t>Harmonic orders</a:t>
            </a:r>
          </a:p>
        </p:txBody>
      </p:sp>
      <p:sp>
        <p:nvSpPr>
          <p:cNvPr id="53" name="TextBox 240">
            <a:extLst>
              <a:ext uri="{FF2B5EF4-FFF2-40B4-BE49-F238E27FC236}">
                <a16:creationId xmlns:a16="http://schemas.microsoft.com/office/drawing/2014/main" id="{49A70D4E-77E0-2545-8757-784186BDC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6997" y="6350776"/>
            <a:ext cx="18358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= p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ceo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m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</a:t>
            </a:r>
            <a:endParaRPr lang="en-US" sz="2000" baseline="-25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4" name="Group 24">
            <a:extLst>
              <a:ext uri="{FF2B5EF4-FFF2-40B4-BE49-F238E27FC236}">
                <a16:creationId xmlns:a16="http://schemas.microsoft.com/office/drawing/2014/main" id="{A00C7D1A-D86F-8545-9874-95EE46756051}"/>
              </a:ext>
            </a:extLst>
          </p:cNvPr>
          <p:cNvGrpSpPr>
            <a:grpSpLocks/>
          </p:cNvGrpSpPr>
          <p:nvPr/>
        </p:nvGrpSpPr>
        <p:grpSpPr bwMode="auto">
          <a:xfrm>
            <a:off x="9414422" y="5398276"/>
            <a:ext cx="2171700" cy="727075"/>
            <a:chOff x="6141063" y="4368017"/>
            <a:chExt cx="2171700" cy="728365"/>
          </a:xfrm>
        </p:grpSpPr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AF492E-DFDB-7F42-98F5-9F9FFAF28D8D}"/>
                </a:ext>
              </a:extLst>
            </p:cNvPr>
            <p:cNvSpPr/>
            <p:nvPr/>
          </p:nvSpPr>
          <p:spPr>
            <a:xfrm>
              <a:off x="7128488" y="4410956"/>
              <a:ext cx="193675" cy="682245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6BB1EDD-3447-FE43-B99D-F859F007C465}"/>
                </a:ext>
              </a:extLst>
            </p:cNvPr>
            <p:cNvSpPr/>
            <p:nvPr/>
          </p:nvSpPr>
          <p:spPr>
            <a:xfrm>
              <a:off x="6931638" y="4368017"/>
              <a:ext cx="193675" cy="722004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20938FC-E67F-1B4B-906D-4A8742301DAA}"/>
                </a:ext>
              </a:extLst>
            </p:cNvPr>
            <p:cNvSpPr/>
            <p:nvPr/>
          </p:nvSpPr>
          <p:spPr>
            <a:xfrm>
              <a:off x="7328513" y="4488881"/>
              <a:ext cx="193675" cy="604320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6506E66-BA43-2F42-9FF6-E586973831B6}"/>
                </a:ext>
              </a:extLst>
            </p:cNvPr>
            <p:cNvSpPr/>
            <p:nvPr/>
          </p:nvSpPr>
          <p:spPr>
            <a:xfrm>
              <a:off x="7525363" y="4655865"/>
              <a:ext cx="193675" cy="437337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60853B78-55E2-064A-8B96-672EF3304105}"/>
                </a:ext>
              </a:extLst>
            </p:cNvPr>
            <p:cNvSpPr/>
            <p:nvPr/>
          </p:nvSpPr>
          <p:spPr>
            <a:xfrm>
              <a:off x="7722213" y="4786271"/>
              <a:ext cx="193675" cy="310111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8FB6FE7-8ABC-8E40-8FB9-984675F97266}"/>
                </a:ext>
              </a:extLst>
            </p:cNvPr>
            <p:cNvSpPr/>
            <p:nvPr/>
          </p:nvSpPr>
          <p:spPr>
            <a:xfrm>
              <a:off x="7922238" y="4894412"/>
              <a:ext cx="193675" cy="201970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5D87DF8-BE6A-4644-8134-E72769D52C4C}"/>
                </a:ext>
              </a:extLst>
            </p:cNvPr>
            <p:cNvSpPr/>
            <p:nvPr/>
          </p:nvSpPr>
          <p:spPr>
            <a:xfrm>
              <a:off x="8119088" y="5010505"/>
              <a:ext cx="193675" cy="82696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963F98B-7164-B140-827E-C2F22E7E4006}"/>
                </a:ext>
              </a:extLst>
            </p:cNvPr>
            <p:cNvSpPr/>
            <p:nvPr/>
          </p:nvSpPr>
          <p:spPr>
            <a:xfrm>
              <a:off x="6731613" y="4485700"/>
              <a:ext cx="193675" cy="604320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93749D7-1C75-8544-977B-DC691C54F8F6}"/>
                </a:ext>
              </a:extLst>
            </p:cNvPr>
            <p:cNvSpPr/>
            <p:nvPr/>
          </p:nvSpPr>
          <p:spPr>
            <a:xfrm>
              <a:off x="6534763" y="4577939"/>
              <a:ext cx="193675" cy="518443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52813CA-4067-464B-9B38-22A5BEFCFBF4}"/>
                </a:ext>
              </a:extLst>
            </p:cNvPr>
            <p:cNvSpPr/>
            <p:nvPr/>
          </p:nvSpPr>
          <p:spPr>
            <a:xfrm>
              <a:off x="6337913" y="4719477"/>
              <a:ext cx="193675" cy="376905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0C8B520-F848-E941-A1A4-95350A1F66D3}"/>
                </a:ext>
              </a:extLst>
            </p:cNvPr>
            <p:cNvSpPr/>
            <p:nvPr/>
          </p:nvSpPr>
          <p:spPr>
            <a:xfrm>
              <a:off x="6141063" y="4958025"/>
              <a:ext cx="193675" cy="135176"/>
            </a:xfrm>
            <a:custGeom>
              <a:avLst/>
              <a:gdLst>
                <a:gd name="connsiteX0" fmla="*/ 0 w 787400"/>
                <a:gd name="connsiteY0" fmla="*/ 717551 h 741998"/>
                <a:gd name="connsiteX1" fmla="*/ 190500 w 787400"/>
                <a:gd name="connsiteY1" fmla="*/ 654051 h 741998"/>
                <a:gd name="connsiteX2" fmla="*/ 387350 w 787400"/>
                <a:gd name="connsiteY2" fmla="*/ 1 h 741998"/>
                <a:gd name="connsiteX3" fmla="*/ 584200 w 787400"/>
                <a:gd name="connsiteY3" fmla="*/ 660401 h 741998"/>
                <a:gd name="connsiteX4" fmla="*/ 787400 w 787400"/>
                <a:gd name="connsiteY4" fmla="*/ 723901 h 741998"/>
                <a:gd name="connsiteX0" fmla="*/ 0 w 787400"/>
                <a:gd name="connsiteY0" fmla="*/ 717551 h 737426"/>
                <a:gd name="connsiteX1" fmla="*/ 190500 w 787400"/>
                <a:gd name="connsiteY1" fmla="*/ 654051 h 737426"/>
                <a:gd name="connsiteX2" fmla="*/ 387350 w 787400"/>
                <a:gd name="connsiteY2" fmla="*/ 1 h 737426"/>
                <a:gd name="connsiteX3" fmla="*/ 584200 w 787400"/>
                <a:gd name="connsiteY3" fmla="*/ 660401 h 737426"/>
                <a:gd name="connsiteX4" fmla="*/ 787400 w 787400"/>
                <a:gd name="connsiteY4" fmla="*/ 723901 h 737426"/>
                <a:gd name="connsiteX0" fmla="*/ 0 w 787400"/>
                <a:gd name="connsiteY0" fmla="*/ 719566 h 739441"/>
                <a:gd name="connsiteX1" fmla="*/ 234226 w 787400"/>
                <a:gd name="connsiteY1" fmla="*/ 465566 h 739441"/>
                <a:gd name="connsiteX2" fmla="*/ 387350 w 787400"/>
                <a:gd name="connsiteY2" fmla="*/ 2016 h 739441"/>
                <a:gd name="connsiteX3" fmla="*/ 584200 w 787400"/>
                <a:gd name="connsiteY3" fmla="*/ 662416 h 739441"/>
                <a:gd name="connsiteX4" fmla="*/ 787400 w 787400"/>
                <a:gd name="connsiteY4" fmla="*/ 725916 h 739441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18611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65 h 723915"/>
                <a:gd name="connsiteX1" fmla="*/ 234226 w 787400"/>
                <a:gd name="connsiteY1" fmla="*/ 463565 h 723915"/>
                <a:gd name="connsiteX2" fmla="*/ 387350 w 787400"/>
                <a:gd name="connsiteY2" fmla="*/ 15 h 723915"/>
                <a:gd name="connsiteX3" fmla="*/ 518611 w 787400"/>
                <a:gd name="connsiteY3" fmla="*/ 450865 h 723915"/>
                <a:gd name="connsiteX4" fmla="*/ 787400 w 787400"/>
                <a:gd name="connsiteY4" fmla="*/ 723915 h 723915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3900"/>
                <a:gd name="connsiteX1" fmla="*/ 234226 w 787400"/>
                <a:gd name="connsiteY1" fmla="*/ 463550 h 723900"/>
                <a:gd name="connsiteX2" fmla="*/ 387350 w 787400"/>
                <a:gd name="connsiteY2" fmla="*/ 0 h 723900"/>
                <a:gd name="connsiteX3" fmla="*/ 540474 w 787400"/>
                <a:gd name="connsiteY3" fmla="*/ 463550 h 723900"/>
                <a:gd name="connsiteX4" fmla="*/ 787400 w 787400"/>
                <a:gd name="connsiteY4" fmla="*/ 723900 h 723900"/>
                <a:gd name="connsiteX0" fmla="*/ 0 w 787400"/>
                <a:gd name="connsiteY0" fmla="*/ 717550 h 724912"/>
                <a:gd name="connsiteX1" fmla="*/ 234226 w 787400"/>
                <a:gd name="connsiteY1" fmla="*/ 463550 h 724912"/>
                <a:gd name="connsiteX2" fmla="*/ 387350 w 787400"/>
                <a:gd name="connsiteY2" fmla="*/ 0 h 724912"/>
                <a:gd name="connsiteX3" fmla="*/ 540474 w 787400"/>
                <a:gd name="connsiteY3" fmla="*/ 463550 h 724912"/>
                <a:gd name="connsiteX4" fmla="*/ 787400 w 787400"/>
                <a:gd name="connsiteY4" fmla="*/ 723900 h 724912"/>
                <a:gd name="connsiteX0" fmla="*/ 0 w 754606"/>
                <a:gd name="connsiteY0" fmla="*/ 717550 h 720725"/>
                <a:gd name="connsiteX1" fmla="*/ 234226 w 754606"/>
                <a:gd name="connsiteY1" fmla="*/ 463550 h 720725"/>
                <a:gd name="connsiteX2" fmla="*/ 387350 w 754606"/>
                <a:gd name="connsiteY2" fmla="*/ 0 h 720725"/>
                <a:gd name="connsiteX3" fmla="*/ 540474 w 754606"/>
                <a:gd name="connsiteY3" fmla="*/ 463550 h 720725"/>
                <a:gd name="connsiteX4" fmla="*/ 754606 w 754606"/>
                <a:gd name="connsiteY4" fmla="*/ 720725 h 720725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234226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7550 h 720726"/>
                <a:gd name="connsiteX1" fmla="*/ 184745 w 754606"/>
                <a:gd name="connsiteY1" fmla="*/ 463550 h 720726"/>
                <a:gd name="connsiteX2" fmla="*/ 387350 w 754606"/>
                <a:gd name="connsiteY2" fmla="*/ 0 h 720726"/>
                <a:gd name="connsiteX3" fmla="*/ 540474 w 754606"/>
                <a:gd name="connsiteY3" fmla="*/ 463550 h 720726"/>
                <a:gd name="connsiteX4" fmla="*/ 754606 w 754606"/>
                <a:gd name="connsiteY4" fmla="*/ 720725 h 720726"/>
                <a:gd name="connsiteX0" fmla="*/ 0 w 754606"/>
                <a:gd name="connsiteY0" fmla="*/ 718006 h 721182"/>
                <a:gd name="connsiteX1" fmla="*/ 234227 w 754606"/>
                <a:gd name="connsiteY1" fmla="*/ 384631 h 721182"/>
                <a:gd name="connsiteX2" fmla="*/ 387350 w 754606"/>
                <a:gd name="connsiteY2" fmla="*/ 456 h 721182"/>
                <a:gd name="connsiteX3" fmla="*/ 540474 w 754606"/>
                <a:gd name="connsiteY3" fmla="*/ 464006 h 721182"/>
                <a:gd name="connsiteX4" fmla="*/ 754606 w 754606"/>
                <a:gd name="connsiteY4" fmla="*/ 721181 h 721182"/>
                <a:gd name="connsiteX0" fmla="*/ 0 w 754606"/>
                <a:gd name="connsiteY0" fmla="*/ 718047 h 721223"/>
                <a:gd name="connsiteX1" fmla="*/ 234227 w 754606"/>
                <a:gd name="connsiteY1" fmla="*/ 381497 h 721223"/>
                <a:gd name="connsiteX2" fmla="*/ 387350 w 754606"/>
                <a:gd name="connsiteY2" fmla="*/ 497 h 721223"/>
                <a:gd name="connsiteX3" fmla="*/ 540474 w 754606"/>
                <a:gd name="connsiteY3" fmla="*/ 464047 h 721223"/>
                <a:gd name="connsiteX4" fmla="*/ 754606 w 754606"/>
                <a:gd name="connsiteY4" fmla="*/ 721222 h 721223"/>
                <a:gd name="connsiteX0" fmla="*/ 0 w 754606"/>
                <a:gd name="connsiteY0" fmla="*/ 717551 h 720726"/>
                <a:gd name="connsiteX1" fmla="*/ 234227 w 754606"/>
                <a:gd name="connsiteY1" fmla="*/ 381001 h 720726"/>
                <a:gd name="connsiteX2" fmla="*/ 387350 w 754606"/>
                <a:gd name="connsiteY2" fmla="*/ 1 h 720726"/>
                <a:gd name="connsiteX3" fmla="*/ 552847 w 754606"/>
                <a:gd name="connsiteY3" fmla="*/ 384176 h 720726"/>
                <a:gd name="connsiteX4" fmla="*/ 754606 w 754606"/>
                <a:gd name="connsiteY4" fmla="*/ 720726 h 720726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590 h 720765"/>
                <a:gd name="connsiteX1" fmla="*/ 234227 w 754606"/>
                <a:gd name="connsiteY1" fmla="*/ 381040 h 720765"/>
                <a:gd name="connsiteX2" fmla="*/ 387350 w 754606"/>
                <a:gd name="connsiteY2" fmla="*/ 40 h 720765"/>
                <a:gd name="connsiteX3" fmla="*/ 552847 w 754606"/>
                <a:gd name="connsiteY3" fmla="*/ 384215 h 720765"/>
                <a:gd name="connsiteX4" fmla="*/ 754606 w 754606"/>
                <a:gd name="connsiteY4" fmla="*/ 720765 h 720765"/>
                <a:gd name="connsiteX0" fmla="*/ 0 w 754606"/>
                <a:gd name="connsiteY0" fmla="*/ 717621 h 720796"/>
                <a:gd name="connsiteX1" fmla="*/ 234227 w 754606"/>
                <a:gd name="connsiteY1" fmla="*/ 381071 h 720796"/>
                <a:gd name="connsiteX2" fmla="*/ 387350 w 754606"/>
                <a:gd name="connsiteY2" fmla="*/ 71 h 720796"/>
                <a:gd name="connsiteX3" fmla="*/ 552847 w 754606"/>
                <a:gd name="connsiteY3" fmla="*/ 384246 h 720796"/>
                <a:gd name="connsiteX4" fmla="*/ 754606 w 754606"/>
                <a:gd name="connsiteY4" fmla="*/ 720796 h 720796"/>
                <a:gd name="connsiteX0" fmla="*/ 0 w 754606"/>
                <a:gd name="connsiteY0" fmla="*/ 717789 h 722015"/>
                <a:gd name="connsiteX1" fmla="*/ 234227 w 754606"/>
                <a:gd name="connsiteY1" fmla="*/ 381239 h 722015"/>
                <a:gd name="connsiteX2" fmla="*/ 387350 w 754606"/>
                <a:gd name="connsiteY2" fmla="*/ 239 h 722015"/>
                <a:gd name="connsiteX3" fmla="*/ 552847 w 754606"/>
                <a:gd name="connsiteY3" fmla="*/ 384414 h 722015"/>
                <a:gd name="connsiteX4" fmla="*/ 754606 w 754606"/>
                <a:gd name="connsiteY4" fmla="*/ 720964 h 7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06" h="722015">
                  <a:moveTo>
                    <a:pt x="0" y="717789"/>
                  </a:moveTo>
                  <a:cubicBezTo>
                    <a:pt x="161353" y="720435"/>
                    <a:pt x="219152" y="500831"/>
                    <a:pt x="234227" y="381239"/>
                  </a:cubicBezTo>
                  <a:cubicBezTo>
                    <a:pt x="249302" y="261647"/>
                    <a:pt x="284766" y="2885"/>
                    <a:pt x="387350" y="239"/>
                  </a:cubicBezTo>
                  <a:cubicBezTo>
                    <a:pt x="489934" y="-2407"/>
                    <a:pt x="493079" y="10293"/>
                    <a:pt x="552847" y="384414"/>
                  </a:cubicBezTo>
                  <a:cubicBezTo>
                    <a:pt x="612615" y="758535"/>
                    <a:pt x="754606" y="720964"/>
                    <a:pt x="754606" y="7209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/>
                <a:ea typeface="ＭＳ Ｐゴシック"/>
              </a:endParaRPr>
            </a:p>
          </p:txBody>
        </p:sp>
      </p:grpSp>
      <p:grpSp>
        <p:nvGrpSpPr>
          <p:cNvPr id="66" name="Group 5">
            <a:extLst>
              <a:ext uri="{FF2B5EF4-FFF2-40B4-BE49-F238E27FC236}">
                <a16:creationId xmlns:a16="http://schemas.microsoft.com/office/drawing/2014/main" id="{275251CC-BB5B-9C47-B76D-716E33A097CE}"/>
              </a:ext>
            </a:extLst>
          </p:cNvPr>
          <p:cNvGrpSpPr>
            <a:grpSpLocks/>
          </p:cNvGrpSpPr>
          <p:nvPr/>
        </p:nvGrpSpPr>
        <p:grpSpPr bwMode="auto">
          <a:xfrm>
            <a:off x="9517610" y="5404626"/>
            <a:ext cx="1976437" cy="733425"/>
            <a:chOff x="6243024" y="4375361"/>
            <a:chExt cx="1976499" cy="733802"/>
          </a:xfrm>
        </p:grpSpPr>
        <p:sp>
          <p:nvSpPr>
            <p:cNvPr id="67" name="Line 6">
              <a:extLst>
                <a:ext uri="{FF2B5EF4-FFF2-40B4-BE49-F238E27FC236}">
                  <a16:creationId xmlns:a16="http://schemas.microsoft.com/office/drawing/2014/main" id="{F4570C81-A8B6-864E-B926-FB2B693D24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39880" y="4726379"/>
              <a:ext cx="0" cy="381196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Line 11">
              <a:extLst>
                <a:ext uri="{FF2B5EF4-FFF2-40B4-BE49-F238E27FC236}">
                  <a16:creationId xmlns:a16="http://schemas.microsoft.com/office/drawing/2014/main" id="{BC52A373-F1DC-C145-AD90-7C91D1D86C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36736" y="4577078"/>
              <a:ext cx="0" cy="530498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Line 12">
              <a:extLst>
                <a:ext uri="{FF2B5EF4-FFF2-40B4-BE49-F238E27FC236}">
                  <a16:creationId xmlns:a16="http://schemas.microsoft.com/office/drawing/2014/main" id="{9A6B15BF-D461-5B41-9B07-40233072A0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19523" y="5004334"/>
              <a:ext cx="0" cy="103241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Line 13">
              <a:extLst>
                <a:ext uri="{FF2B5EF4-FFF2-40B4-BE49-F238E27FC236}">
                  <a16:creationId xmlns:a16="http://schemas.microsoft.com/office/drawing/2014/main" id="{154E9A62-28F7-2646-B5B3-08E13953B4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24255" y="4894741"/>
              <a:ext cx="0" cy="214422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Line 14">
              <a:extLst>
                <a:ext uri="{FF2B5EF4-FFF2-40B4-BE49-F238E27FC236}">
                  <a16:creationId xmlns:a16="http://schemas.microsoft.com/office/drawing/2014/main" id="{EFACD97A-7293-0A46-B156-68F6D99FF9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25811" y="4786735"/>
              <a:ext cx="0" cy="320840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Line 15">
              <a:extLst>
                <a:ext uri="{FF2B5EF4-FFF2-40B4-BE49-F238E27FC236}">
                  <a16:creationId xmlns:a16="http://schemas.microsoft.com/office/drawing/2014/main" id="{D46CEBE8-EA0B-544C-BADA-5EA5A3534E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27367" y="4656493"/>
              <a:ext cx="0" cy="451082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Line 16">
              <a:extLst>
                <a:ext uri="{FF2B5EF4-FFF2-40B4-BE49-F238E27FC236}">
                  <a16:creationId xmlns:a16="http://schemas.microsoft.com/office/drawing/2014/main" id="{280EEFDD-A4E9-BA49-91E5-9E5E762E2E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28923" y="4486543"/>
              <a:ext cx="1588" cy="621032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Line 17">
              <a:extLst>
                <a:ext uri="{FF2B5EF4-FFF2-40B4-BE49-F238E27FC236}">
                  <a16:creationId xmlns:a16="http://schemas.microsoft.com/office/drawing/2014/main" id="{4AA18C85-C268-3148-86B5-FF47A998D7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32067" y="4411893"/>
              <a:ext cx="0" cy="697270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Line 18">
              <a:extLst>
                <a:ext uri="{FF2B5EF4-FFF2-40B4-BE49-F238E27FC236}">
                  <a16:creationId xmlns:a16="http://schemas.microsoft.com/office/drawing/2014/main" id="{4BC4F83D-D798-E842-AE17-C2B22BCB27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3624" y="4375361"/>
              <a:ext cx="1587" cy="732214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Line 19">
              <a:extLst>
                <a:ext uri="{FF2B5EF4-FFF2-40B4-BE49-F238E27FC236}">
                  <a16:creationId xmlns:a16="http://schemas.microsoft.com/office/drawing/2014/main" id="{0C01098C-99AD-5447-BAA1-A6F28B1940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35180" y="4486543"/>
              <a:ext cx="1588" cy="621032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Line 28">
              <a:extLst>
                <a:ext uri="{FF2B5EF4-FFF2-40B4-BE49-F238E27FC236}">
                  <a16:creationId xmlns:a16="http://schemas.microsoft.com/office/drawing/2014/main" id="{F5E91A50-CB15-994E-8BD2-85498BECB4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43024" y="4961450"/>
              <a:ext cx="0" cy="147713"/>
            </a:xfrm>
            <a:prstGeom prst="line">
              <a:avLst/>
            </a:prstGeom>
            <a:noFill/>
            <a:ln w="28575" cmpd="sng">
              <a:solidFill>
                <a:srgbClr val="FF01F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793CEEC-68B9-F84A-B6DD-E28036D77824}"/>
              </a:ext>
            </a:extLst>
          </p:cNvPr>
          <p:cNvCxnSpPr/>
          <p:nvPr/>
        </p:nvCxnSpPr>
        <p:spPr>
          <a:xfrm>
            <a:off x="10162135" y="4291789"/>
            <a:ext cx="1389062" cy="1433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50179">
            <a:extLst>
              <a:ext uri="{FF2B5EF4-FFF2-40B4-BE49-F238E27FC236}">
                <a16:creationId xmlns:a16="http://schemas.microsoft.com/office/drawing/2014/main" id="{BC8E3E5A-D684-4D48-A269-FB30592AB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0547" y="4705054"/>
            <a:ext cx="11945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  <a:r>
              <a:rPr lang="en-US" sz="2000" b="1" baseline="30000" dirty="0" err="1">
                <a:solidFill>
                  <a:srgbClr val="000000"/>
                </a:solidFill>
                <a:latin typeface="Calibri" charset="0"/>
                <a:cs typeface="Calibri" charset="0"/>
              </a:rPr>
              <a:t>th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harmonic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4915698-B1B9-CF4C-A7A7-3C0A5172F23C}"/>
              </a:ext>
            </a:extLst>
          </p:cNvPr>
          <p:cNvSpPr txBox="1"/>
          <p:nvPr/>
        </p:nvSpPr>
        <p:spPr>
          <a:xfrm>
            <a:off x="9293772" y="4243647"/>
            <a:ext cx="662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Freq.</a:t>
            </a:r>
            <a:endParaRPr lang="en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6DB0D-8197-C149-AB57-074331A8BB1E}"/>
              </a:ext>
            </a:extLst>
          </p:cNvPr>
          <p:cNvSpPr txBox="1"/>
          <p:nvPr/>
        </p:nvSpPr>
        <p:spPr>
          <a:xfrm>
            <a:off x="8527197" y="3429000"/>
            <a:ext cx="496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Int.</a:t>
            </a:r>
          </a:p>
        </p:txBody>
      </p:sp>
      <p:sp>
        <p:nvSpPr>
          <p:cNvPr id="81" name="Slide Number Placeholder 22">
            <a:extLst>
              <a:ext uri="{FF2B5EF4-FFF2-40B4-BE49-F238E27FC236}">
                <a16:creationId xmlns:a16="http://schemas.microsoft.com/office/drawing/2014/main" id="{86CAFF46-DCDD-7E49-B19D-A32071097B7D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380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6682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Frequency comb lasers</a:t>
            </a:r>
          </a:p>
        </p:txBody>
      </p: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81E3228E-BD5F-CB73-9554-EB1B57918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7172" y="1727710"/>
            <a:ext cx="6094153" cy="449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5" name="Tekstvak 2">
            <a:extLst>
              <a:ext uri="{FF2B5EF4-FFF2-40B4-BE49-F238E27FC236}">
                <a16:creationId xmlns:a16="http://schemas.microsoft.com/office/drawing/2014/main" id="{9C77EB28-4123-2412-F851-D2B7D61A768C}"/>
              </a:ext>
            </a:extLst>
          </p:cNvPr>
          <p:cNvSpPr txBox="1"/>
          <p:nvPr/>
        </p:nvSpPr>
        <p:spPr>
          <a:xfrm>
            <a:off x="630776" y="2275543"/>
            <a:ext cx="5616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 domain  (averaged):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attosecond pulse timing accuracy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sub-</a:t>
            </a:r>
            <a:r>
              <a:rPr lang="en-US" sz="2400" dirty="0" err="1"/>
              <a:t>mrad</a:t>
            </a:r>
            <a:r>
              <a:rPr lang="en-US" sz="2400" dirty="0"/>
              <a:t> phase evolution accuracy</a:t>
            </a:r>
          </a:p>
        </p:txBody>
      </p:sp>
      <p:sp>
        <p:nvSpPr>
          <p:cNvPr id="6" name="Tekstvak 2">
            <a:extLst>
              <a:ext uri="{FF2B5EF4-FFF2-40B4-BE49-F238E27FC236}">
                <a16:creationId xmlns:a16="http://schemas.microsoft.com/office/drawing/2014/main" id="{67CE77E3-B78B-8729-614E-3D1FA38928CD}"/>
              </a:ext>
            </a:extLst>
          </p:cNvPr>
          <p:cNvSpPr txBox="1"/>
          <p:nvPr/>
        </p:nvSpPr>
        <p:spPr>
          <a:xfrm>
            <a:off x="630776" y="4569255"/>
            <a:ext cx="5616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Frequency domain  (averaged):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f</a:t>
            </a:r>
            <a:r>
              <a:rPr lang="en-US" sz="2400" baseline="-25000" dirty="0"/>
              <a:t>0</a:t>
            </a:r>
            <a:r>
              <a:rPr lang="en-US" sz="2400" dirty="0"/>
              <a:t> and </a:t>
            </a:r>
            <a:r>
              <a:rPr lang="en-US" sz="2400" dirty="0" err="1"/>
              <a:t>f</a:t>
            </a:r>
            <a:r>
              <a:rPr lang="en-US" sz="2400" baseline="-25000" dirty="0" err="1"/>
              <a:t>rep</a:t>
            </a:r>
            <a:r>
              <a:rPr lang="en-US" sz="2400" dirty="0"/>
              <a:t> locked to atomic clock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Narrow and well defined modes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EF25FCEB-E790-EE0C-A796-DC749C8960D8}"/>
              </a:ext>
            </a:extLst>
          </p:cNvPr>
          <p:cNvSpPr/>
          <p:nvPr/>
        </p:nvSpPr>
        <p:spPr>
          <a:xfrm>
            <a:off x="2053652" y="3722582"/>
            <a:ext cx="824459" cy="67455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131518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45391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Phase measurement setup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51CC0A9-6DFC-6043-B5EB-AAB5CF392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9391" y="6441359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70</a:t>
            </a:fld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7F5A10-A4D4-A148-8E7B-68B0653F0C96}"/>
              </a:ext>
            </a:extLst>
          </p:cNvPr>
          <p:cNvCxnSpPr>
            <a:cxnSpLocks/>
          </p:cNvCxnSpPr>
          <p:nvPr/>
        </p:nvCxnSpPr>
        <p:spPr>
          <a:xfrm>
            <a:off x="1675808" y="2050171"/>
            <a:ext cx="397691" cy="89909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C:\Users\kea200\Documents\Charlaine\Physics\Writing\Thesis\picture_development\PhaseMeasurement_woCricket.png">
            <a:extLst>
              <a:ext uri="{FF2B5EF4-FFF2-40B4-BE49-F238E27FC236}">
                <a16:creationId xmlns:a16="http://schemas.microsoft.com/office/drawing/2014/main" id="{2F7A73A2-111D-C146-987E-17A6DBA0D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32" y="2085964"/>
            <a:ext cx="8040382" cy="341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F5F591-84DA-994F-BEB3-B92F0592BB55}"/>
              </a:ext>
            </a:extLst>
          </p:cNvPr>
          <p:cNvCxnSpPr/>
          <p:nvPr/>
        </p:nvCxnSpPr>
        <p:spPr>
          <a:xfrm flipH="1">
            <a:off x="3259984" y="2293236"/>
            <a:ext cx="216024" cy="25202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458B082-A618-394E-B04C-425D96490BAF}"/>
              </a:ext>
            </a:extLst>
          </p:cNvPr>
          <p:cNvSpPr txBox="1"/>
          <p:nvPr/>
        </p:nvSpPr>
        <p:spPr>
          <a:xfrm>
            <a:off x="3335954" y="3733396"/>
            <a:ext cx="176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CMOS image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651AB9-6AF9-6941-88AC-E1EBA8E96953}"/>
              </a:ext>
            </a:extLst>
          </p:cNvPr>
          <p:cNvSpPr/>
          <p:nvPr/>
        </p:nvSpPr>
        <p:spPr>
          <a:xfrm>
            <a:off x="1453550" y="1645164"/>
            <a:ext cx="3246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rgbClr val="00B050"/>
                </a:solidFill>
              </a:rPr>
              <a:t>reference pulses </a:t>
            </a:r>
            <a:r>
              <a:rPr lang="nl-NL" dirty="0"/>
              <a:t>(FC pulse train)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0B43F4-8EC6-164B-9578-3C8F723D5E90}"/>
              </a:ext>
            </a:extLst>
          </p:cNvPr>
          <p:cNvSpPr/>
          <p:nvPr/>
        </p:nvSpPr>
        <p:spPr>
          <a:xfrm>
            <a:off x="3491872" y="2014496"/>
            <a:ext cx="1712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rgbClr val="7030A0"/>
                </a:solidFill>
              </a:rPr>
              <a:t>amplified pulses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713B17-84C9-F142-9C15-CE3CAC5B3F7A}"/>
              </a:ext>
            </a:extLst>
          </p:cNvPr>
          <p:cNvSpPr txBox="1"/>
          <p:nvPr/>
        </p:nvSpPr>
        <p:spPr>
          <a:xfrm>
            <a:off x="7076408" y="17798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Pulse picking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7BB439-777E-1E4C-8A5D-D90519050B83}"/>
              </a:ext>
            </a:extLst>
          </p:cNvPr>
          <p:cNvSpPr txBox="1"/>
          <p:nvPr/>
        </p:nvSpPr>
        <p:spPr>
          <a:xfrm>
            <a:off x="7115624" y="330134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Swapping</a:t>
            </a:r>
          </a:p>
        </p:txBody>
      </p:sp>
    </p:spTree>
    <p:extLst>
      <p:ext uri="{BB962C8B-B14F-4D97-AF65-F5344CB8AC3E}">
        <p14:creationId xmlns:p14="http://schemas.microsoft.com/office/powerpoint/2010/main" val="20403679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6682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Example: Ramsey XUV spectroscopy with 2 FC pulses</a:t>
            </a:r>
          </a:p>
        </p:txBody>
      </p:sp>
      <p:sp>
        <p:nvSpPr>
          <p:cNvPr id="17" name="AutoShape 38">
            <a:extLst>
              <a:ext uri="{FF2B5EF4-FFF2-40B4-BE49-F238E27FC236}">
                <a16:creationId xmlns:a16="http://schemas.microsoft.com/office/drawing/2014/main" id="{0A5F1944-46BE-1641-BFEC-CB464735C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526" y="2166962"/>
            <a:ext cx="9144000" cy="1828800"/>
          </a:xfrm>
          <a:prstGeom prst="roundRect">
            <a:avLst>
              <a:gd name="adj" fmla="val 6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8" name="Picture 39" descr="threepulse">
            <a:extLst>
              <a:ext uri="{FF2B5EF4-FFF2-40B4-BE49-F238E27FC236}">
                <a16:creationId xmlns:a16="http://schemas.microsoft.com/office/drawing/2014/main" id="{A62A9E23-F1B9-BE43-95AF-468EF3F2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5" t="34396" r="2632" b="42114"/>
          <a:stretch>
            <a:fillRect/>
          </a:stretch>
        </p:blipFill>
        <p:spPr bwMode="auto">
          <a:xfrm>
            <a:off x="3168526" y="2192362"/>
            <a:ext cx="23622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0" descr="threepulse">
            <a:extLst>
              <a:ext uri="{FF2B5EF4-FFF2-40B4-BE49-F238E27FC236}">
                <a16:creationId xmlns:a16="http://schemas.microsoft.com/office/drawing/2014/main" id="{85D444F3-749A-F04E-A08D-27ED3BBCD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6" t="34375" r="36844" b="42125"/>
          <a:stretch>
            <a:fillRect/>
          </a:stretch>
        </p:blipFill>
        <p:spPr bwMode="auto">
          <a:xfrm>
            <a:off x="6216526" y="2192362"/>
            <a:ext cx="235902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41">
            <a:extLst>
              <a:ext uri="{FF2B5EF4-FFF2-40B4-BE49-F238E27FC236}">
                <a16:creationId xmlns:a16="http://schemas.microsoft.com/office/drawing/2014/main" id="{62598459-413D-2343-99DC-BE9F7967DF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4851" y="3081362"/>
            <a:ext cx="676275" cy="0"/>
          </a:xfrm>
          <a:prstGeom prst="line">
            <a:avLst/>
          </a:prstGeom>
          <a:noFill/>
          <a:ln w="54720">
            <a:solidFill>
              <a:srgbClr val="FF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Line 42">
            <a:extLst>
              <a:ext uri="{FF2B5EF4-FFF2-40B4-BE49-F238E27FC236}">
                <a16:creationId xmlns:a16="http://schemas.microsoft.com/office/drawing/2014/main" id="{904F8140-BC8E-9240-A14D-47AD95A97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0551" y="3081362"/>
            <a:ext cx="676275" cy="0"/>
          </a:xfrm>
          <a:prstGeom prst="line">
            <a:avLst/>
          </a:prstGeom>
          <a:noFill/>
          <a:ln w="54720">
            <a:solidFill>
              <a:srgbClr val="FF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Line 43">
            <a:extLst>
              <a:ext uri="{FF2B5EF4-FFF2-40B4-BE49-F238E27FC236}">
                <a16:creationId xmlns:a16="http://schemas.microsoft.com/office/drawing/2014/main" id="{5B73D9B6-4D91-3F45-9B39-01C829D9F94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5451" y="3081362"/>
            <a:ext cx="1316038" cy="0"/>
          </a:xfrm>
          <a:prstGeom prst="line">
            <a:avLst/>
          </a:prstGeom>
          <a:noFill/>
          <a:ln w="54737">
            <a:solidFill>
              <a:srgbClr val="FF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Text Box 44">
            <a:extLst>
              <a:ext uri="{FF2B5EF4-FFF2-40B4-BE49-F238E27FC236}">
                <a16:creationId xmlns:a16="http://schemas.microsoft.com/office/drawing/2014/main" id="{8DB66B69-713D-4849-95A9-4D94E4DD5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789" y="3548087"/>
            <a:ext cx="576262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GB" sz="2000" dirty="0">
                <a:solidFill>
                  <a:srgbClr val="FFFFFF"/>
                </a:solidFill>
                <a:latin typeface="Verdana"/>
                <a:cs typeface="Verdana"/>
              </a:rPr>
              <a:t>time</a:t>
            </a:r>
          </a:p>
        </p:txBody>
      </p:sp>
      <p:sp>
        <p:nvSpPr>
          <p:cNvPr id="24" name="Text Box 46">
            <a:extLst>
              <a:ext uri="{FF2B5EF4-FFF2-40B4-BE49-F238E27FC236}">
                <a16:creationId xmlns:a16="http://schemas.microsoft.com/office/drawing/2014/main" id="{43E3ADEF-E6BD-7D41-BC10-D6FE376DD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8776" y="2084412"/>
            <a:ext cx="1228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318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477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8636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0795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5367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9939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4511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083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109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l-GR" sz="2800" dirty="0">
                <a:solidFill>
                  <a:srgbClr val="FFFFFF"/>
                </a:solidFill>
                <a:sym typeface="Symbol" charset="0"/>
              </a:rPr>
              <a:t>φ</a:t>
            </a:r>
            <a:r>
              <a:rPr lang="en-GB" sz="2600" baseline="-33000" dirty="0">
                <a:solidFill>
                  <a:srgbClr val="FFFFFF"/>
                </a:solidFill>
                <a:latin typeface="Lucidasans" charset="0"/>
              </a:rPr>
              <a:t>CE</a:t>
            </a:r>
            <a:r>
              <a:rPr lang="en-GB" sz="2000" dirty="0">
                <a:solidFill>
                  <a:srgbClr val="FFFFFF"/>
                </a:solidFill>
                <a:latin typeface="Lucidasans" charset="0"/>
              </a:rPr>
              <a:t>= </a:t>
            </a:r>
            <a:r>
              <a:rPr lang="en-GB" sz="2600" dirty="0">
                <a:solidFill>
                  <a:srgbClr val="FFFFFF"/>
                </a:solidFill>
                <a:latin typeface="Symbol" charset="0"/>
              </a:rPr>
              <a:t>p</a:t>
            </a:r>
            <a:r>
              <a:rPr lang="en-GB" sz="2000" dirty="0">
                <a:solidFill>
                  <a:srgbClr val="FFFFFF"/>
                </a:solidFill>
                <a:latin typeface="Lucidasans" charset="0"/>
              </a:rPr>
              <a:t>/2</a:t>
            </a:r>
          </a:p>
        </p:txBody>
      </p:sp>
      <p:sp>
        <p:nvSpPr>
          <p:cNvPr id="25" name="Text Box 47">
            <a:extLst>
              <a:ext uri="{FF2B5EF4-FFF2-40B4-BE49-F238E27FC236}">
                <a16:creationId xmlns:a16="http://schemas.microsoft.com/office/drawing/2014/main" id="{A9C60039-361D-2F4A-A2CA-CE126FABB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926" y="2084412"/>
            <a:ext cx="8493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318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477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8636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0795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5367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9939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4511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083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109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l-GR" sz="2800" dirty="0">
                <a:solidFill>
                  <a:srgbClr val="FFFFFF"/>
                </a:solidFill>
                <a:sym typeface="Symbol" charset="0"/>
              </a:rPr>
              <a:t>φ</a:t>
            </a:r>
            <a:r>
              <a:rPr lang="en-GB" sz="2600" baseline="-33000" dirty="0">
                <a:solidFill>
                  <a:srgbClr val="FFFFFF"/>
                </a:solidFill>
                <a:latin typeface="Lucidasans" charset="0"/>
              </a:rPr>
              <a:t>CE</a:t>
            </a:r>
            <a:r>
              <a:rPr lang="en-GB" sz="2000" dirty="0">
                <a:solidFill>
                  <a:srgbClr val="FFFFFF"/>
                </a:solidFill>
                <a:latin typeface="Lucidasans" charset="0"/>
              </a:rPr>
              <a:t>= 0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BA9629D-6FA4-9E4A-BE6B-1E9AD8317D4D}"/>
              </a:ext>
            </a:extLst>
          </p:cNvPr>
          <p:cNvCxnSpPr/>
          <p:nvPr/>
        </p:nvCxnSpPr>
        <p:spPr>
          <a:xfrm>
            <a:off x="4354389" y="2001862"/>
            <a:ext cx="2974975" cy="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3">
            <a:extLst>
              <a:ext uri="{FF2B5EF4-FFF2-40B4-BE49-F238E27FC236}">
                <a16:creationId xmlns:a16="http://schemas.microsoft.com/office/drawing/2014/main" id="{B0F1000E-2EFC-BA42-A1D8-1337BA41F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260" y="1568475"/>
            <a:ext cx="3794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00"/>
                </a:solidFill>
                <a:latin typeface="Lucida Sans" charset="0"/>
                <a:cs typeface="Lucida Sans" charset="0"/>
              </a:rPr>
              <a:t>T</a:t>
            </a:r>
          </a:p>
        </p:txBody>
      </p:sp>
      <p:sp>
        <p:nvSpPr>
          <p:cNvPr id="28" name="Line 45">
            <a:extLst>
              <a:ext uri="{FF2B5EF4-FFF2-40B4-BE49-F238E27FC236}">
                <a16:creationId xmlns:a16="http://schemas.microsoft.com/office/drawing/2014/main" id="{BA2BA638-AB5D-0147-B907-70094329C75E}"/>
              </a:ext>
            </a:extLst>
          </p:cNvPr>
          <p:cNvSpPr>
            <a:spLocks noChangeShapeType="1"/>
          </p:cNvSpPr>
          <p:nvPr/>
        </p:nvSpPr>
        <p:spPr bwMode="auto">
          <a:xfrm>
            <a:off x="9075614" y="3732237"/>
            <a:ext cx="5207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Text Box 3">
            <a:extLst>
              <a:ext uri="{FF2B5EF4-FFF2-40B4-BE49-F238E27FC236}">
                <a16:creationId xmlns:a16="http://schemas.microsoft.com/office/drawing/2014/main" id="{DCD92A3A-AB20-7247-BB2E-8387CCD2D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664" y="5615012"/>
            <a:ext cx="128587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318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477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8636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0795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5367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9939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4511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083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GB" sz="2000" dirty="0">
                <a:solidFill>
                  <a:srgbClr val="000000"/>
                </a:solidFill>
                <a:latin typeface="Myriad Pro"/>
                <a:cs typeface="Myriad Pro"/>
              </a:rPr>
              <a:t>frequency</a:t>
            </a:r>
          </a:p>
        </p:txBody>
      </p:sp>
      <p:sp>
        <p:nvSpPr>
          <p:cNvPr id="30" name="Text Box 4">
            <a:extLst>
              <a:ext uri="{FF2B5EF4-FFF2-40B4-BE49-F238E27FC236}">
                <a16:creationId xmlns:a16="http://schemas.microsoft.com/office/drawing/2014/main" id="{77A944E7-108F-7D44-AD1C-F8B417821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926" y="4859362"/>
            <a:ext cx="41751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GB" sz="2000" dirty="0">
                <a:solidFill>
                  <a:srgbClr val="000000"/>
                </a:solidFill>
                <a:latin typeface="Myriad Pro"/>
                <a:cs typeface="Myriad Pro"/>
              </a:rPr>
              <a:t>Int.</a:t>
            </a:r>
          </a:p>
        </p:txBody>
      </p:sp>
      <p:sp>
        <p:nvSpPr>
          <p:cNvPr id="31" name="Line 7">
            <a:extLst>
              <a:ext uri="{FF2B5EF4-FFF2-40B4-BE49-F238E27FC236}">
                <a16:creationId xmlns:a16="http://schemas.microsoft.com/office/drawing/2014/main" id="{2FBFC2C8-BA2B-6B4F-AE45-E47EA54A39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43201" y="5492775"/>
            <a:ext cx="1588" cy="338137"/>
          </a:xfrm>
          <a:prstGeom prst="line">
            <a:avLst/>
          </a:prstGeom>
          <a:noFill/>
          <a:ln w="4572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Line 8">
            <a:extLst>
              <a:ext uri="{FF2B5EF4-FFF2-40B4-BE49-F238E27FC236}">
                <a16:creationId xmlns:a16="http://schemas.microsoft.com/office/drawing/2014/main" id="{171DD275-1984-874E-B4AF-0A79E96FB6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3639" y="5488012"/>
            <a:ext cx="0" cy="342900"/>
          </a:xfrm>
          <a:prstGeom prst="line">
            <a:avLst/>
          </a:prstGeom>
          <a:noFill/>
          <a:ln w="4572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9">
            <a:extLst>
              <a:ext uri="{FF2B5EF4-FFF2-40B4-BE49-F238E27FC236}">
                <a16:creationId xmlns:a16="http://schemas.microsoft.com/office/drawing/2014/main" id="{A77EDB8D-D7A8-5E4B-AE59-996D043481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2489" y="5492775"/>
            <a:ext cx="1587" cy="338137"/>
          </a:xfrm>
          <a:prstGeom prst="line">
            <a:avLst/>
          </a:prstGeom>
          <a:noFill/>
          <a:ln w="4572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FD3AD12A-B945-4E4E-B017-9BD2FBCDC2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1339" y="5488012"/>
            <a:ext cx="1587" cy="342900"/>
          </a:xfrm>
          <a:prstGeom prst="line">
            <a:avLst/>
          </a:prstGeom>
          <a:noFill/>
          <a:ln w="4572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Line 20">
            <a:extLst>
              <a:ext uri="{FF2B5EF4-FFF2-40B4-BE49-F238E27FC236}">
                <a16:creationId xmlns:a16="http://schemas.microsoft.com/office/drawing/2014/main" id="{B6BD17F2-9BFA-1F4C-A50C-03B4D71521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3314" y="5837262"/>
            <a:ext cx="4367212" cy="1588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Line 21">
            <a:extLst>
              <a:ext uri="{FF2B5EF4-FFF2-40B4-BE49-F238E27FC236}">
                <a16:creationId xmlns:a16="http://schemas.microsoft.com/office/drawing/2014/main" id="{38BC4127-01E2-9C47-B936-4E63389BDC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14501" y="4859362"/>
            <a:ext cx="1588" cy="996950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7" name="Group 22">
            <a:extLst>
              <a:ext uri="{FF2B5EF4-FFF2-40B4-BE49-F238E27FC236}">
                <a16:creationId xmlns:a16="http://schemas.microsoft.com/office/drawing/2014/main" id="{D717F764-000B-FA4E-8C59-B2F27751FDB3}"/>
              </a:ext>
            </a:extLst>
          </p:cNvPr>
          <p:cNvGrpSpPr>
            <a:grpSpLocks/>
          </p:cNvGrpSpPr>
          <p:nvPr/>
        </p:nvGrpSpPr>
        <p:grpSpPr bwMode="auto">
          <a:xfrm>
            <a:off x="3178051" y="5697562"/>
            <a:ext cx="255588" cy="282575"/>
            <a:chOff x="1439" y="4096"/>
            <a:chExt cx="209" cy="197"/>
          </a:xfrm>
        </p:grpSpPr>
        <p:sp>
          <p:nvSpPr>
            <p:cNvPr id="38" name="Line 23">
              <a:extLst>
                <a:ext uri="{FF2B5EF4-FFF2-40B4-BE49-F238E27FC236}">
                  <a16:creationId xmlns:a16="http://schemas.microsoft.com/office/drawing/2014/main" id="{875070F3-6F03-0A4B-BE2A-061138FD34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6" y="4096"/>
              <a:ext cx="126" cy="198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Line 24">
              <a:extLst>
                <a:ext uri="{FF2B5EF4-FFF2-40B4-BE49-F238E27FC236}">
                  <a16:creationId xmlns:a16="http://schemas.microsoft.com/office/drawing/2014/main" id="{FB5BD4E9-9A27-3343-8D8D-5880F7C43D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26" y="4096"/>
              <a:ext cx="125" cy="198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0" name="Line 25">
            <a:extLst>
              <a:ext uri="{FF2B5EF4-FFF2-40B4-BE49-F238E27FC236}">
                <a16:creationId xmlns:a16="http://schemas.microsoft.com/office/drawing/2014/main" id="{26E6C0BD-E883-6147-9DA8-016A749BA3A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6564" y="5842025"/>
            <a:ext cx="547687" cy="1587"/>
          </a:xfrm>
          <a:prstGeom prst="line">
            <a:avLst/>
          </a:prstGeom>
          <a:noFill/>
          <a:ln w="36703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Line 29">
            <a:extLst>
              <a:ext uri="{FF2B5EF4-FFF2-40B4-BE49-F238E27FC236}">
                <a16:creationId xmlns:a16="http://schemas.microsoft.com/office/drawing/2014/main" id="{9045B88C-FBF5-AA4F-B4E9-B797A13658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44676" y="4706962"/>
            <a:ext cx="177800" cy="5921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Text Box 30">
            <a:extLst>
              <a:ext uri="{FF2B5EF4-FFF2-40B4-BE49-F238E27FC236}">
                <a16:creationId xmlns:a16="http://schemas.microsoft.com/office/drawing/2014/main" id="{101E6D8C-5ECA-3442-9A9F-5F1FE9B8E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726" y="5849962"/>
            <a:ext cx="16351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GB" sz="2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" name="Text Box 32">
            <a:extLst>
              <a:ext uri="{FF2B5EF4-FFF2-40B4-BE49-F238E27FC236}">
                <a16:creationId xmlns:a16="http://schemas.microsoft.com/office/drawing/2014/main" id="{B0393CF1-FCB0-D144-856E-C3E597AB4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126" y="4918100"/>
            <a:ext cx="2133600" cy="4159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000000"/>
                </a:solidFill>
                <a:latin typeface="Monotype Corsiva" charset="0"/>
                <a:sym typeface="Symbol" charset="0"/>
              </a:rPr>
              <a:t>f</a:t>
            </a:r>
            <a:r>
              <a:rPr lang="en-US" sz="2000" b="1" baseline="-25000" dirty="0" err="1">
                <a:solidFill>
                  <a:srgbClr val="000000"/>
                </a:solidFill>
                <a:latin typeface="Arial" charset="0"/>
                <a:sym typeface="Symbol" charset="0"/>
              </a:rPr>
              <a:t>n</a:t>
            </a:r>
            <a:r>
              <a:rPr lang="en-US" sz="2000" b="1" baseline="-25000" dirty="0">
                <a:solidFill>
                  <a:srgbClr val="000000"/>
                </a:solidFill>
                <a:latin typeface="Arial" charset="0"/>
                <a:sym typeface="Symbol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sym typeface="Symbol" charset="0"/>
              </a:rPr>
              <a:t>= </a:t>
            </a:r>
            <a:r>
              <a:rPr lang="en-US" sz="2000" b="1" dirty="0">
                <a:solidFill>
                  <a:srgbClr val="000000"/>
                </a:solidFill>
                <a:latin typeface="Monotype Corsiva" charset="0"/>
                <a:sym typeface="Symbol" charset="0"/>
              </a:rPr>
              <a:t>f</a:t>
            </a:r>
            <a:r>
              <a:rPr lang="en-US" sz="2000" b="1" baseline="-25000" dirty="0">
                <a:solidFill>
                  <a:srgbClr val="000000"/>
                </a:solidFill>
                <a:latin typeface="Arial" charset="0"/>
                <a:sym typeface="Symbol" charset="0"/>
              </a:rPr>
              <a:t>0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sym typeface="Symbol" charset="0"/>
              </a:rPr>
              <a:t> +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sym typeface="Symbol" charset="0"/>
              </a:rPr>
              <a:t>n.</a:t>
            </a:r>
            <a:r>
              <a:rPr lang="en-US" sz="2000" b="1" dirty="0" err="1">
                <a:solidFill>
                  <a:srgbClr val="000000"/>
                </a:solidFill>
                <a:latin typeface="Monotype Corsiva" charset="0"/>
                <a:sym typeface="Symbol" charset="0"/>
              </a:rPr>
              <a:t>f</a:t>
            </a:r>
            <a:r>
              <a:rPr lang="en-US" sz="2000" b="1" baseline="-25000" dirty="0" err="1">
                <a:solidFill>
                  <a:srgbClr val="000000"/>
                </a:solidFill>
                <a:latin typeface="Arial" charset="0"/>
                <a:sym typeface="Symbol" charset="0"/>
              </a:rPr>
              <a:t>rep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sym typeface="Symbol" charset="0"/>
              </a:rPr>
              <a:t> </a:t>
            </a:r>
          </a:p>
        </p:txBody>
      </p:sp>
      <p:sp>
        <p:nvSpPr>
          <p:cNvPr id="44" name="Text Box 33">
            <a:extLst>
              <a:ext uri="{FF2B5EF4-FFF2-40B4-BE49-F238E27FC236}">
                <a16:creationId xmlns:a16="http://schemas.microsoft.com/office/drawing/2014/main" id="{30A4DEEF-D272-4D46-967F-CF94C1980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626" y="4440262"/>
            <a:ext cx="1211263" cy="4016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000000"/>
                </a:solidFill>
                <a:latin typeface="Monotype Corsiva" charset="0"/>
                <a:sym typeface="Symbol" charset="0"/>
              </a:rPr>
              <a:t>f</a:t>
            </a:r>
            <a:r>
              <a:rPr lang="en-US" sz="2000" baseline="-25000" dirty="0" err="1">
                <a:solidFill>
                  <a:srgbClr val="000000"/>
                </a:solidFill>
                <a:latin typeface="Arial" charset="0"/>
                <a:sym typeface="Symbol" charset="0"/>
              </a:rPr>
              <a:t>rep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Symbol" charset="0"/>
              </a:rPr>
              <a:t> = 1/T</a:t>
            </a:r>
          </a:p>
        </p:txBody>
      </p:sp>
      <p:sp>
        <p:nvSpPr>
          <p:cNvPr id="45" name="Text Box 34">
            <a:extLst>
              <a:ext uri="{FF2B5EF4-FFF2-40B4-BE49-F238E27FC236}">
                <a16:creationId xmlns:a16="http://schemas.microsoft.com/office/drawing/2014/main" id="{D4027A6E-4558-9F43-A159-049C4DB6A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426" y="4300562"/>
            <a:ext cx="2598738" cy="415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Monotype Corsiva" charset="0"/>
                <a:sym typeface="Symbol" charset="0"/>
              </a:rPr>
              <a:t>f</a:t>
            </a:r>
            <a:r>
              <a:rPr lang="en-US" sz="2000" baseline="-25000" dirty="0">
                <a:solidFill>
                  <a:srgbClr val="000000"/>
                </a:solidFill>
                <a:latin typeface="Arial" charset="0"/>
                <a:sym typeface="Symbol" charset="0"/>
              </a:rPr>
              <a:t>0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Symbol" charset="0"/>
              </a:rPr>
              <a:t>= </a:t>
            </a:r>
            <a:r>
              <a:rPr lang="en-US" sz="2000" dirty="0" err="1">
                <a:solidFill>
                  <a:srgbClr val="000000"/>
                </a:solidFill>
                <a:latin typeface="Monotype Corsiva" charset="0"/>
                <a:sym typeface="Symbol" charset="0"/>
              </a:rPr>
              <a:t>f</a:t>
            </a:r>
            <a:r>
              <a:rPr lang="en-US" sz="2000" baseline="-25000" dirty="0" err="1">
                <a:solidFill>
                  <a:srgbClr val="000000"/>
                </a:solidFill>
                <a:latin typeface="Arial" charset="0"/>
                <a:sym typeface="Symbol" charset="0"/>
              </a:rPr>
              <a:t>rep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Symbol" charset="0"/>
              </a:rPr>
              <a:t> x </a:t>
            </a:r>
            <a:r>
              <a:rPr lang="el-GR" sz="2000" dirty="0">
                <a:solidFill>
                  <a:srgbClr val="000000"/>
                </a:solidFill>
                <a:latin typeface="Arial" charset="0"/>
                <a:cs typeface="Arial" charset="0"/>
                <a:sym typeface="Symbol" charset="0"/>
              </a:rPr>
              <a:t>φ</a:t>
            </a:r>
            <a:r>
              <a:rPr lang="en-US" sz="2000" baseline="-25000" dirty="0">
                <a:solidFill>
                  <a:srgbClr val="000000"/>
                </a:solidFill>
                <a:latin typeface="Arial" charset="0"/>
                <a:cs typeface="Arial" charset="0"/>
                <a:sym typeface="Symbol" charset="0"/>
              </a:rPr>
              <a:t>CE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  <a:sym typeface="Symbol" charset="0"/>
              </a:rPr>
              <a:t>/ 2</a:t>
            </a:r>
          </a:p>
        </p:txBody>
      </p:sp>
      <p:sp>
        <p:nvSpPr>
          <p:cNvPr id="46" name="Line 35">
            <a:extLst>
              <a:ext uri="{FF2B5EF4-FFF2-40B4-BE49-F238E27FC236}">
                <a16:creationId xmlns:a16="http://schemas.microsoft.com/office/drawing/2014/main" id="{BD0C55C1-1A79-1C41-9978-438A7F66CD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07126" y="5334025"/>
            <a:ext cx="152400" cy="2873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8F2A7D1D-6182-FF43-9000-DE450BC24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3101" y="5234012"/>
            <a:ext cx="311150" cy="587375"/>
          </a:xfrm>
          <a:custGeom>
            <a:avLst/>
            <a:gdLst>
              <a:gd name="T0" fmla="*/ 0 w 379"/>
              <a:gd name="T1" fmla="*/ 2058 h 2061"/>
              <a:gd name="T2" fmla="*/ 178 w 379"/>
              <a:gd name="T3" fmla="*/ 1 h 2061"/>
              <a:gd name="T4" fmla="*/ 378 w 379"/>
              <a:gd name="T5" fmla="*/ 2058 h 2061"/>
              <a:gd name="T6" fmla="*/ 0 w 379"/>
              <a:gd name="T7" fmla="*/ 2058 h 20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Freeform 75">
            <a:extLst>
              <a:ext uri="{FF2B5EF4-FFF2-40B4-BE49-F238E27FC236}">
                <a16:creationId xmlns:a16="http://schemas.microsoft.com/office/drawing/2014/main" id="{16583913-865A-9744-948B-A8B66B79E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1076" y="5129237"/>
            <a:ext cx="312738" cy="692150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Freeform 76">
            <a:extLst>
              <a:ext uri="{FF2B5EF4-FFF2-40B4-BE49-F238E27FC236}">
                <a16:creationId xmlns:a16="http://schemas.microsoft.com/office/drawing/2014/main" id="{74C112D5-F4EF-174F-ADFF-7C5806E6B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639" y="5000650"/>
            <a:ext cx="312737" cy="820737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Freeform 77">
            <a:extLst>
              <a:ext uri="{FF2B5EF4-FFF2-40B4-BE49-F238E27FC236}">
                <a16:creationId xmlns:a16="http://schemas.microsoft.com/office/drawing/2014/main" id="{BC4B6BE6-770A-BA42-880A-7A2650409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201" y="4860950"/>
            <a:ext cx="341313" cy="960437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CBCF00"/>
          </a:solidFill>
          <a:ln w="9525">
            <a:solidFill>
              <a:srgbClr val="CBC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Freeform 78">
            <a:extLst>
              <a:ext uri="{FF2B5EF4-FFF2-40B4-BE49-F238E27FC236}">
                <a16:creationId xmlns:a16="http://schemas.microsoft.com/office/drawing/2014/main" id="{70BD7137-ABCE-9342-A5EC-68ECA8510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3889" y="4880000"/>
            <a:ext cx="339725" cy="941387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00CC00"/>
          </a:solidFill>
          <a:ln w="9525">
            <a:solidFill>
              <a:srgbClr val="00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Freeform 79">
            <a:extLst>
              <a:ext uri="{FF2B5EF4-FFF2-40B4-BE49-F238E27FC236}">
                <a16:creationId xmlns:a16="http://schemas.microsoft.com/office/drawing/2014/main" id="{A8185EE5-E580-D543-B7AB-C956092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864" y="4973662"/>
            <a:ext cx="341312" cy="847725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3AFDF0"/>
          </a:solidFill>
          <a:ln w="9525">
            <a:solidFill>
              <a:srgbClr val="3AFDF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Freeform 80">
            <a:extLst>
              <a:ext uri="{FF2B5EF4-FFF2-40B4-BE49-F238E27FC236}">
                <a16:creationId xmlns:a16="http://schemas.microsoft.com/office/drawing/2014/main" id="{4DEE1469-1A1A-844D-95AC-184042993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526" y="5234012"/>
            <a:ext cx="311150" cy="587375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Freeform 81">
            <a:extLst>
              <a:ext uri="{FF2B5EF4-FFF2-40B4-BE49-F238E27FC236}">
                <a16:creationId xmlns:a16="http://schemas.microsoft.com/office/drawing/2014/main" id="{6455B4B4-986F-A44B-90B8-14F04013C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089" y="5388000"/>
            <a:ext cx="311150" cy="433387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Freeform 82">
            <a:extLst>
              <a:ext uri="{FF2B5EF4-FFF2-40B4-BE49-F238E27FC236}">
                <a16:creationId xmlns:a16="http://schemas.microsoft.com/office/drawing/2014/main" id="{4740B880-35E3-8243-8DA8-1D3890894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064" y="5511825"/>
            <a:ext cx="312737" cy="309562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CC00FF"/>
          </a:solidFill>
          <a:ln w="9525">
            <a:solidFill>
              <a:srgbClr val="CC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Freeform 83">
            <a:extLst>
              <a:ext uri="{FF2B5EF4-FFF2-40B4-BE49-F238E27FC236}">
                <a16:creationId xmlns:a16="http://schemas.microsoft.com/office/drawing/2014/main" id="{5A7AD171-FA2B-AD45-93C0-737025FE2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626" y="5648350"/>
            <a:ext cx="312738" cy="173037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6F0091"/>
          </a:solidFill>
          <a:ln w="9525">
            <a:solidFill>
              <a:srgbClr val="6F009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Freeform 84">
            <a:extLst>
              <a:ext uri="{FF2B5EF4-FFF2-40B4-BE49-F238E27FC236}">
                <a16:creationId xmlns:a16="http://schemas.microsoft.com/office/drawing/2014/main" id="{8649A3F0-37CB-4B40-8D45-C705746F9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301" y="5629300"/>
            <a:ext cx="312738" cy="192087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Freeform 85">
            <a:extLst>
              <a:ext uri="{FF2B5EF4-FFF2-40B4-BE49-F238E27FC236}">
                <a16:creationId xmlns:a16="http://schemas.microsoft.com/office/drawing/2014/main" id="{106ED523-2E22-DA4C-9508-C49992A83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626" y="5648350"/>
            <a:ext cx="312738" cy="173037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6F0091"/>
          </a:solidFill>
          <a:ln w="9525">
            <a:solidFill>
              <a:srgbClr val="6F009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26">
            <a:extLst>
              <a:ext uri="{FF2B5EF4-FFF2-40B4-BE49-F238E27FC236}">
                <a16:creationId xmlns:a16="http://schemas.microsoft.com/office/drawing/2014/main" id="{6CA06F51-0E2A-2B41-AD4A-456FA69F0E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101" y="5021287"/>
            <a:ext cx="293688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EFF9512-226D-D841-A68E-83BB9AAD8506}"/>
              </a:ext>
            </a:extLst>
          </p:cNvPr>
          <p:cNvSpPr txBox="1"/>
          <p:nvPr/>
        </p:nvSpPr>
        <p:spPr>
          <a:xfrm>
            <a:off x="2026712" y="1013791"/>
            <a:ext cx="8112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Only 2 pulses from comb amplified to </a:t>
            </a:r>
            <a:r>
              <a:rPr lang="en-GB" sz="2400" dirty="0" err="1"/>
              <a:t>mJ</a:t>
            </a:r>
            <a:r>
              <a:rPr lang="en-GB" sz="2400" dirty="0"/>
              <a:t> level and upconverted</a:t>
            </a:r>
            <a:endParaRPr lang="en-NL" sz="2400" dirty="0"/>
          </a:p>
        </p:txBody>
      </p:sp>
      <p:sp>
        <p:nvSpPr>
          <p:cNvPr id="61" name="Rectangle 1">
            <a:extLst>
              <a:ext uri="{FF2B5EF4-FFF2-40B4-BE49-F238E27FC236}">
                <a16:creationId xmlns:a16="http://schemas.microsoft.com/office/drawing/2014/main" id="{3975D108-1CCE-5848-B0FB-FCC480D5C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439" y="6416291"/>
            <a:ext cx="5319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Verdana" charset="0"/>
                <a:cs typeface="Verdana" charset="0"/>
              </a:rPr>
              <a:t>D. </a:t>
            </a:r>
            <a:r>
              <a:rPr lang="en-GB" dirty="0" err="1">
                <a:solidFill>
                  <a:srgbClr val="000000"/>
                </a:solidFill>
                <a:latin typeface="Verdana" charset="0"/>
                <a:cs typeface="Verdana" charset="0"/>
              </a:rPr>
              <a:t>Kandula</a:t>
            </a:r>
            <a:r>
              <a:rPr lang="en-GB" dirty="0">
                <a:solidFill>
                  <a:srgbClr val="000000"/>
                </a:solidFill>
                <a:latin typeface="Verdana" charset="0"/>
                <a:cs typeface="Verdana" charset="0"/>
              </a:rPr>
              <a:t> et al. PRL </a:t>
            </a:r>
            <a:r>
              <a:rPr lang="en-GB" b="1" dirty="0">
                <a:solidFill>
                  <a:srgbClr val="000000"/>
                </a:solidFill>
                <a:latin typeface="Verdana" charset="0"/>
                <a:cs typeface="Verdana" charset="0"/>
              </a:rPr>
              <a:t>105</a:t>
            </a:r>
            <a:r>
              <a:rPr lang="en-GB" dirty="0">
                <a:solidFill>
                  <a:srgbClr val="000000"/>
                </a:solidFill>
                <a:latin typeface="Verdana" charset="0"/>
                <a:cs typeface="Verdana" charset="0"/>
              </a:rPr>
              <a:t>, 063001 (2010)</a:t>
            </a:r>
          </a:p>
        </p:txBody>
      </p:sp>
      <p:sp>
        <p:nvSpPr>
          <p:cNvPr id="62" name="Slide Number Placeholder 22">
            <a:extLst>
              <a:ext uri="{FF2B5EF4-FFF2-40B4-BE49-F238E27FC236}">
                <a16:creationId xmlns:a16="http://schemas.microsoft.com/office/drawing/2014/main" id="{6FA9DB92-9844-BA49-82A7-5EE17259CA62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2718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38">
            <a:extLst>
              <a:ext uri="{FF2B5EF4-FFF2-40B4-BE49-F238E27FC236}">
                <a16:creationId xmlns:a16="http://schemas.microsoft.com/office/drawing/2014/main" id="{0A5F1944-46BE-1641-BFEC-CB464735C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526" y="2166962"/>
            <a:ext cx="9144000" cy="1828800"/>
          </a:xfrm>
          <a:prstGeom prst="roundRect">
            <a:avLst>
              <a:gd name="adj" fmla="val 6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8" name="Picture 39" descr="threepulse">
            <a:extLst>
              <a:ext uri="{FF2B5EF4-FFF2-40B4-BE49-F238E27FC236}">
                <a16:creationId xmlns:a16="http://schemas.microsoft.com/office/drawing/2014/main" id="{A62A9E23-F1B9-BE43-95AF-468EF3F2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5" t="34396" r="2632" b="42114"/>
          <a:stretch>
            <a:fillRect/>
          </a:stretch>
        </p:blipFill>
        <p:spPr bwMode="auto">
          <a:xfrm>
            <a:off x="3168526" y="2192362"/>
            <a:ext cx="23622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0" descr="threepulse">
            <a:extLst>
              <a:ext uri="{FF2B5EF4-FFF2-40B4-BE49-F238E27FC236}">
                <a16:creationId xmlns:a16="http://schemas.microsoft.com/office/drawing/2014/main" id="{85D444F3-749A-F04E-A08D-27ED3BBCD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6" t="34375" r="36844" b="42125"/>
          <a:stretch>
            <a:fillRect/>
          </a:stretch>
        </p:blipFill>
        <p:spPr bwMode="auto">
          <a:xfrm>
            <a:off x="6216526" y="2192362"/>
            <a:ext cx="235902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41">
            <a:extLst>
              <a:ext uri="{FF2B5EF4-FFF2-40B4-BE49-F238E27FC236}">
                <a16:creationId xmlns:a16="http://schemas.microsoft.com/office/drawing/2014/main" id="{62598459-413D-2343-99DC-BE9F7967DF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4851" y="3081362"/>
            <a:ext cx="676275" cy="0"/>
          </a:xfrm>
          <a:prstGeom prst="line">
            <a:avLst/>
          </a:prstGeom>
          <a:noFill/>
          <a:ln w="54720">
            <a:solidFill>
              <a:srgbClr val="FF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Line 42">
            <a:extLst>
              <a:ext uri="{FF2B5EF4-FFF2-40B4-BE49-F238E27FC236}">
                <a16:creationId xmlns:a16="http://schemas.microsoft.com/office/drawing/2014/main" id="{904F8140-BC8E-9240-A14D-47AD95A97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0551" y="3081362"/>
            <a:ext cx="676275" cy="0"/>
          </a:xfrm>
          <a:prstGeom prst="line">
            <a:avLst/>
          </a:prstGeom>
          <a:noFill/>
          <a:ln w="54720">
            <a:solidFill>
              <a:srgbClr val="FF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Line 43">
            <a:extLst>
              <a:ext uri="{FF2B5EF4-FFF2-40B4-BE49-F238E27FC236}">
                <a16:creationId xmlns:a16="http://schemas.microsoft.com/office/drawing/2014/main" id="{5B73D9B6-4D91-3F45-9B39-01C829D9F94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5451" y="3081362"/>
            <a:ext cx="1316038" cy="0"/>
          </a:xfrm>
          <a:prstGeom prst="line">
            <a:avLst/>
          </a:prstGeom>
          <a:noFill/>
          <a:ln w="54737">
            <a:solidFill>
              <a:srgbClr val="FF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Text Box 44">
            <a:extLst>
              <a:ext uri="{FF2B5EF4-FFF2-40B4-BE49-F238E27FC236}">
                <a16:creationId xmlns:a16="http://schemas.microsoft.com/office/drawing/2014/main" id="{8DB66B69-713D-4849-95A9-4D94E4DD5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789" y="3548087"/>
            <a:ext cx="576262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GB" sz="2000" dirty="0">
                <a:solidFill>
                  <a:srgbClr val="FFFFFF"/>
                </a:solidFill>
                <a:latin typeface="Verdana"/>
                <a:cs typeface="Verdana"/>
              </a:rPr>
              <a:t>time</a:t>
            </a:r>
          </a:p>
        </p:txBody>
      </p:sp>
      <p:sp>
        <p:nvSpPr>
          <p:cNvPr id="24" name="Text Box 46">
            <a:extLst>
              <a:ext uri="{FF2B5EF4-FFF2-40B4-BE49-F238E27FC236}">
                <a16:creationId xmlns:a16="http://schemas.microsoft.com/office/drawing/2014/main" id="{43E3ADEF-E6BD-7D41-BC10-D6FE376DD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8776" y="2084412"/>
            <a:ext cx="1228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318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477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8636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0795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5367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9939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4511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083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109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l-GR" sz="2800" dirty="0">
                <a:solidFill>
                  <a:srgbClr val="FFFFFF"/>
                </a:solidFill>
                <a:sym typeface="Symbol" charset="0"/>
              </a:rPr>
              <a:t>φ</a:t>
            </a:r>
            <a:r>
              <a:rPr lang="en-GB" sz="2600" baseline="-33000" dirty="0">
                <a:solidFill>
                  <a:srgbClr val="FFFFFF"/>
                </a:solidFill>
                <a:latin typeface="Lucidasans" charset="0"/>
              </a:rPr>
              <a:t>CE</a:t>
            </a:r>
            <a:r>
              <a:rPr lang="en-GB" sz="2000" dirty="0">
                <a:solidFill>
                  <a:srgbClr val="FFFFFF"/>
                </a:solidFill>
                <a:latin typeface="Lucidasans" charset="0"/>
              </a:rPr>
              <a:t>= </a:t>
            </a:r>
            <a:r>
              <a:rPr lang="en-GB" sz="2600" dirty="0">
                <a:solidFill>
                  <a:srgbClr val="FFFFFF"/>
                </a:solidFill>
                <a:latin typeface="Symbol" charset="0"/>
              </a:rPr>
              <a:t>p</a:t>
            </a:r>
            <a:r>
              <a:rPr lang="en-GB" sz="2000" dirty="0">
                <a:solidFill>
                  <a:srgbClr val="FFFFFF"/>
                </a:solidFill>
                <a:latin typeface="Lucidasans" charset="0"/>
              </a:rPr>
              <a:t>/2</a:t>
            </a:r>
          </a:p>
        </p:txBody>
      </p:sp>
      <p:sp>
        <p:nvSpPr>
          <p:cNvPr id="25" name="Text Box 47">
            <a:extLst>
              <a:ext uri="{FF2B5EF4-FFF2-40B4-BE49-F238E27FC236}">
                <a16:creationId xmlns:a16="http://schemas.microsoft.com/office/drawing/2014/main" id="{A9C60039-361D-2F4A-A2CA-CE126FABB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926" y="2084412"/>
            <a:ext cx="8493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318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477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8636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0795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5367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9939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4511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083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109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l-GR" sz="2800" dirty="0">
                <a:solidFill>
                  <a:srgbClr val="FFFFFF"/>
                </a:solidFill>
                <a:sym typeface="Symbol" charset="0"/>
              </a:rPr>
              <a:t>φ</a:t>
            </a:r>
            <a:r>
              <a:rPr lang="en-GB" sz="2600" baseline="-33000" dirty="0">
                <a:solidFill>
                  <a:srgbClr val="FFFFFF"/>
                </a:solidFill>
                <a:latin typeface="Lucidasans" charset="0"/>
              </a:rPr>
              <a:t>CE</a:t>
            </a:r>
            <a:r>
              <a:rPr lang="en-GB" sz="2000" dirty="0">
                <a:solidFill>
                  <a:srgbClr val="FFFFFF"/>
                </a:solidFill>
                <a:latin typeface="Lucidasans" charset="0"/>
              </a:rPr>
              <a:t>= 0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BA9629D-6FA4-9E4A-BE6B-1E9AD8317D4D}"/>
              </a:ext>
            </a:extLst>
          </p:cNvPr>
          <p:cNvCxnSpPr/>
          <p:nvPr/>
        </p:nvCxnSpPr>
        <p:spPr>
          <a:xfrm>
            <a:off x="4354389" y="2001862"/>
            <a:ext cx="2974975" cy="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3">
            <a:extLst>
              <a:ext uri="{FF2B5EF4-FFF2-40B4-BE49-F238E27FC236}">
                <a16:creationId xmlns:a16="http://schemas.microsoft.com/office/drawing/2014/main" id="{B0F1000E-2EFC-BA42-A1D8-1337BA41F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260" y="1568475"/>
            <a:ext cx="3794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00"/>
                </a:solidFill>
                <a:latin typeface="Lucida Sans" charset="0"/>
                <a:cs typeface="Lucida Sans" charset="0"/>
              </a:rPr>
              <a:t>T</a:t>
            </a:r>
          </a:p>
        </p:txBody>
      </p:sp>
      <p:sp>
        <p:nvSpPr>
          <p:cNvPr id="28" name="Line 45">
            <a:extLst>
              <a:ext uri="{FF2B5EF4-FFF2-40B4-BE49-F238E27FC236}">
                <a16:creationId xmlns:a16="http://schemas.microsoft.com/office/drawing/2014/main" id="{BA2BA638-AB5D-0147-B907-70094329C75E}"/>
              </a:ext>
            </a:extLst>
          </p:cNvPr>
          <p:cNvSpPr>
            <a:spLocks noChangeShapeType="1"/>
          </p:cNvSpPr>
          <p:nvPr/>
        </p:nvSpPr>
        <p:spPr bwMode="auto">
          <a:xfrm>
            <a:off x="9075614" y="3732237"/>
            <a:ext cx="5207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Text Box 3">
            <a:extLst>
              <a:ext uri="{FF2B5EF4-FFF2-40B4-BE49-F238E27FC236}">
                <a16:creationId xmlns:a16="http://schemas.microsoft.com/office/drawing/2014/main" id="{DCD92A3A-AB20-7247-BB2E-8387CCD2D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664" y="5615012"/>
            <a:ext cx="128587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318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477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8636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079500" indent="-215900" defTabSz="45720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5367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9939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4511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08300" indent="-2159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GB" sz="2000" dirty="0">
                <a:solidFill>
                  <a:srgbClr val="000000"/>
                </a:solidFill>
                <a:latin typeface="Myriad Pro"/>
                <a:cs typeface="Myriad Pro"/>
              </a:rPr>
              <a:t>frequency</a:t>
            </a:r>
          </a:p>
        </p:txBody>
      </p:sp>
      <p:sp>
        <p:nvSpPr>
          <p:cNvPr id="30" name="Text Box 4">
            <a:extLst>
              <a:ext uri="{FF2B5EF4-FFF2-40B4-BE49-F238E27FC236}">
                <a16:creationId xmlns:a16="http://schemas.microsoft.com/office/drawing/2014/main" id="{77A944E7-108F-7D44-AD1C-F8B417821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926" y="4859362"/>
            <a:ext cx="41751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GB" sz="2000" dirty="0">
                <a:solidFill>
                  <a:srgbClr val="000000"/>
                </a:solidFill>
                <a:latin typeface="Myriad Pro"/>
                <a:cs typeface="Myriad Pro"/>
              </a:rPr>
              <a:t>Int.</a:t>
            </a:r>
          </a:p>
        </p:txBody>
      </p:sp>
      <p:sp>
        <p:nvSpPr>
          <p:cNvPr id="31" name="Line 7">
            <a:extLst>
              <a:ext uri="{FF2B5EF4-FFF2-40B4-BE49-F238E27FC236}">
                <a16:creationId xmlns:a16="http://schemas.microsoft.com/office/drawing/2014/main" id="{2FBFC2C8-BA2B-6B4F-AE45-E47EA54A39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43201" y="5492775"/>
            <a:ext cx="1588" cy="338137"/>
          </a:xfrm>
          <a:prstGeom prst="line">
            <a:avLst/>
          </a:prstGeom>
          <a:noFill/>
          <a:ln w="4572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Line 8">
            <a:extLst>
              <a:ext uri="{FF2B5EF4-FFF2-40B4-BE49-F238E27FC236}">
                <a16:creationId xmlns:a16="http://schemas.microsoft.com/office/drawing/2014/main" id="{171DD275-1984-874E-B4AF-0A79E96FB6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3639" y="5488012"/>
            <a:ext cx="0" cy="342900"/>
          </a:xfrm>
          <a:prstGeom prst="line">
            <a:avLst/>
          </a:prstGeom>
          <a:noFill/>
          <a:ln w="4572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9">
            <a:extLst>
              <a:ext uri="{FF2B5EF4-FFF2-40B4-BE49-F238E27FC236}">
                <a16:creationId xmlns:a16="http://schemas.microsoft.com/office/drawing/2014/main" id="{A77EDB8D-D7A8-5E4B-AE59-996D043481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2489" y="5492775"/>
            <a:ext cx="1587" cy="338137"/>
          </a:xfrm>
          <a:prstGeom prst="line">
            <a:avLst/>
          </a:prstGeom>
          <a:noFill/>
          <a:ln w="4572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FD3AD12A-B945-4E4E-B017-9BD2FBCDC2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1339" y="5488012"/>
            <a:ext cx="1587" cy="342900"/>
          </a:xfrm>
          <a:prstGeom prst="line">
            <a:avLst/>
          </a:prstGeom>
          <a:noFill/>
          <a:ln w="4572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Line 20">
            <a:extLst>
              <a:ext uri="{FF2B5EF4-FFF2-40B4-BE49-F238E27FC236}">
                <a16:creationId xmlns:a16="http://schemas.microsoft.com/office/drawing/2014/main" id="{B6BD17F2-9BFA-1F4C-A50C-03B4D71521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3314" y="5837262"/>
            <a:ext cx="4367212" cy="1588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Line 21">
            <a:extLst>
              <a:ext uri="{FF2B5EF4-FFF2-40B4-BE49-F238E27FC236}">
                <a16:creationId xmlns:a16="http://schemas.microsoft.com/office/drawing/2014/main" id="{38BC4127-01E2-9C47-B936-4E63389BDC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14501" y="4859362"/>
            <a:ext cx="1588" cy="996950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7" name="Group 22">
            <a:extLst>
              <a:ext uri="{FF2B5EF4-FFF2-40B4-BE49-F238E27FC236}">
                <a16:creationId xmlns:a16="http://schemas.microsoft.com/office/drawing/2014/main" id="{D717F764-000B-FA4E-8C59-B2F27751FDB3}"/>
              </a:ext>
            </a:extLst>
          </p:cNvPr>
          <p:cNvGrpSpPr>
            <a:grpSpLocks/>
          </p:cNvGrpSpPr>
          <p:nvPr/>
        </p:nvGrpSpPr>
        <p:grpSpPr bwMode="auto">
          <a:xfrm>
            <a:off x="3178051" y="5697562"/>
            <a:ext cx="255588" cy="282575"/>
            <a:chOff x="1439" y="4096"/>
            <a:chExt cx="209" cy="197"/>
          </a:xfrm>
        </p:grpSpPr>
        <p:sp>
          <p:nvSpPr>
            <p:cNvPr id="38" name="Line 23">
              <a:extLst>
                <a:ext uri="{FF2B5EF4-FFF2-40B4-BE49-F238E27FC236}">
                  <a16:creationId xmlns:a16="http://schemas.microsoft.com/office/drawing/2014/main" id="{875070F3-6F03-0A4B-BE2A-061138FD34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6" y="4096"/>
              <a:ext cx="126" cy="198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Line 24">
              <a:extLst>
                <a:ext uri="{FF2B5EF4-FFF2-40B4-BE49-F238E27FC236}">
                  <a16:creationId xmlns:a16="http://schemas.microsoft.com/office/drawing/2014/main" id="{FB5BD4E9-9A27-3343-8D8D-5880F7C43D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26" y="4096"/>
              <a:ext cx="125" cy="198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0" name="Line 25">
            <a:extLst>
              <a:ext uri="{FF2B5EF4-FFF2-40B4-BE49-F238E27FC236}">
                <a16:creationId xmlns:a16="http://schemas.microsoft.com/office/drawing/2014/main" id="{26E6C0BD-E883-6147-9DA8-016A749BA3A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6564" y="5842025"/>
            <a:ext cx="547687" cy="1587"/>
          </a:xfrm>
          <a:prstGeom prst="line">
            <a:avLst/>
          </a:prstGeom>
          <a:noFill/>
          <a:ln w="36703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Line 29">
            <a:extLst>
              <a:ext uri="{FF2B5EF4-FFF2-40B4-BE49-F238E27FC236}">
                <a16:creationId xmlns:a16="http://schemas.microsoft.com/office/drawing/2014/main" id="{9045B88C-FBF5-AA4F-B4E9-B797A13658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44676" y="4706962"/>
            <a:ext cx="177800" cy="5921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Text Box 30">
            <a:extLst>
              <a:ext uri="{FF2B5EF4-FFF2-40B4-BE49-F238E27FC236}">
                <a16:creationId xmlns:a16="http://schemas.microsoft.com/office/drawing/2014/main" id="{101E6D8C-5ECA-3442-9A9F-5F1FE9B8E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726" y="5849962"/>
            <a:ext cx="16351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GB" sz="2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" name="Text Box 32">
            <a:extLst>
              <a:ext uri="{FF2B5EF4-FFF2-40B4-BE49-F238E27FC236}">
                <a16:creationId xmlns:a16="http://schemas.microsoft.com/office/drawing/2014/main" id="{B0393CF1-FCB0-D144-856E-C3E597AB4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126" y="4918100"/>
            <a:ext cx="2133600" cy="4159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000000"/>
                </a:solidFill>
                <a:latin typeface="Monotype Corsiva" charset="0"/>
                <a:sym typeface="Symbol" charset="0"/>
              </a:rPr>
              <a:t>f</a:t>
            </a:r>
            <a:r>
              <a:rPr lang="en-US" sz="2000" b="1" baseline="-25000" dirty="0" err="1">
                <a:solidFill>
                  <a:srgbClr val="000000"/>
                </a:solidFill>
                <a:latin typeface="Arial" charset="0"/>
                <a:sym typeface="Symbol" charset="0"/>
              </a:rPr>
              <a:t>n</a:t>
            </a:r>
            <a:r>
              <a:rPr lang="en-US" sz="2000" b="1" baseline="-25000" dirty="0">
                <a:solidFill>
                  <a:srgbClr val="000000"/>
                </a:solidFill>
                <a:latin typeface="Arial" charset="0"/>
                <a:sym typeface="Symbol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sym typeface="Symbol" charset="0"/>
              </a:rPr>
              <a:t>= </a:t>
            </a:r>
            <a:r>
              <a:rPr lang="en-US" sz="2000" b="1" dirty="0">
                <a:solidFill>
                  <a:srgbClr val="000000"/>
                </a:solidFill>
                <a:latin typeface="Monotype Corsiva" charset="0"/>
                <a:sym typeface="Symbol" charset="0"/>
              </a:rPr>
              <a:t>f</a:t>
            </a:r>
            <a:r>
              <a:rPr lang="en-US" sz="2000" b="1" baseline="-25000" dirty="0">
                <a:solidFill>
                  <a:srgbClr val="000000"/>
                </a:solidFill>
                <a:latin typeface="Arial" charset="0"/>
                <a:sym typeface="Symbol" charset="0"/>
              </a:rPr>
              <a:t>0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sym typeface="Symbol" charset="0"/>
              </a:rPr>
              <a:t> +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sym typeface="Symbol" charset="0"/>
              </a:rPr>
              <a:t>n.</a:t>
            </a:r>
            <a:r>
              <a:rPr lang="en-US" sz="2000" b="1" dirty="0" err="1">
                <a:solidFill>
                  <a:srgbClr val="000000"/>
                </a:solidFill>
                <a:latin typeface="Monotype Corsiva" charset="0"/>
                <a:sym typeface="Symbol" charset="0"/>
              </a:rPr>
              <a:t>f</a:t>
            </a:r>
            <a:r>
              <a:rPr lang="en-US" sz="2000" b="1" baseline="-25000" dirty="0" err="1">
                <a:solidFill>
                  <a:srgbClr val="000000"/>
                </a:solidFill>
                <a:latin typeface="Arial" charset="0"/>
                <a:sym typeface="Symbol" charset="0"/>
              </a:rPr>
              <a:t>rep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sym typeface="Symbol" charset="0"/>
              </a:rPr>
              <a:t> </a:t>
            </a:r>
          </a:p>
        </p:txBody>
      </p:sp>
      <p:sp>
        <p:nvSpPr>
          <p:cNvPr id="44" name="Text Box 33">
            <a:extLst>
              <a:ext uri="{FF2B5EF4-FFF2-40B4-BE49-F238E27FC236}">
                <a16:creationId xmlns:a16="http://schemas.microsoft.com/office/drawing/2014/main" id="{30A4DEEF-D272-4D46-967F-CF94C1980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626" y="4440262"/>
            <a:ext cx="1211263" cy="4016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000000"/>
                </a:solidFill>
                <a:latin typeface="Monotype Corsiva" charset="0"/>
                <a:sym typeface="Symbol" charset="0"/>
              </a:rPr>
              <a:t>f</a:t>
            </a:r>
            <a:r>
              <a:rPr lang="en-US" sz="2000" baseline="-25000" dirty="0" err="1">
                <a:solidFill>
                  <a:srgbClr val="000000"/>
                </a:solidFill>
                <a:latin typeface="Arial" charset="0"/>
                <a:sym typeface="Symbol" charset="0"/>
              </a:rPr>
              <a:t>rep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Symbol" charset="0"/>
              </a:rPr>
              <a:t> = 1/T</a:t>
            </a:r>
          </a:p>
        </p:txBody>
      </p:sp>
      <p:sp>
        <p:nvSpPr>
          <p:cNvPr id="45" name="Text Box 34">
            <a:extLst>
              <a:ext uri="{FF2B5EF4-FFF2-40B4-BE49-F238E27FC236}">
                <a16:creationId xmlns:a16="http://schemas.microsoft.com/office/drawing/2014/main" id="{D4027A6E-4558-9F43-A159-049C4DB6A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426" y="4300562"/>
            <a:ext cx="2598738" cy="415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Monotype Corsiva" charset="0"/>
                <a:sym typeface="Symbol" charset="0"/>
              </a:rPr>
              <a:t>f</a:t>
            </a:r>
            <a:r>
              <a:rPr lang="en-US" sz="2000" baseline="-25000" dirty="0">
                <a:solidFill>
                  <a:srgbClr val="000000"/>
                </a:solidFill>
                <a:latin typeface="Arial" charset="0"/>
                <a:sym typeface="Symbol" charset="0"/>
              </a:rPr>
              <a:t>0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Symbol" charset="0"/>
              </a:rPr>
              <a:t>= </a:t>
            </a:r>
            <a:r>
              <a:rPr lang="en-US" sz="2000" dirty="0" err="1">
                <a:solidFill>
                  <a:srgbClr val="000000"/>
                </a:solidFill>
                <a:latin typeface="Monotype Corsiva" charset="0"/>
                <a:sym typeface="Symbol" charset="0"/>
              </a:rPr>
              <a:t>f</a:t>
            </a:r>
            <a:r>
              <a:rPr lang="en-US" sz="2000" baseline="-25000" dirty="0" err="1">
                <a:solidFill>
                  <a:srgbClr val="000000"/>
                </a:solidFill>
                <a:latin typeface="Arial" charset="0"/>
                <a:sym typeface="Symbol" charset="0"/>
              </a:rPr>
              <a:t>rep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Symbol" charset="0"/>
              </a:rPr>
              <a:t> x </a:t>
            </a:r>
            <a:r>
              <a:rPr lang="el-GR" sz="2000" dirty="0">
                <a:solidFill>
                  <a:srgbClr val="000000"/>
                </a:solidFill>
                <a:latin typeface="Arial" charset="0"/>
                <a:cs typeface="Arial" charset="0"/>
                <a:sym typeface="Symbol" charset="0"/>
              </a:rPr>
              <a:t>φ</a:t>
            </a:r>
            <a:r>
              <a:rPr lang="en-US" sz="2000" baseline="-25000" dirty="0">
                <a:solidFill>
                  <a:srgbClr val="000000"/>
                </a:solidFill>
                <a:latin typeface="Arial" charset="0"/>
                <a:cs typeface="Arial" charset="0"/>
                <a:sym typeface="Symbol" charset="0"/>
              </a:rPr>
              <a:t>CE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  <a:sym typeface="Symbol" charset="0"/>
              </a:rPr>
              <a:t>/ 2</a:t>
            </a:r>
          </a:p>
        </p:txBody>
      </p:sp>
      <p:sp>
        <p:nvSpPr>
          <p:cNvPr id="46" name="Line 35">
            <a:extLst>
              <a:ext uri="{FF2B5EF4-FFF2-40B4-BE49-F238E27FC236}">
                <a16:creationId xmlns:a16="http://schemas.microsoft.com/office/drawing/2014/main" id="{BD0C55C1-1A79-1C41-9978-438A7F66CD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07126" y="5334025"/>
            <a:ext cx="152400" cy="2873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8F2A7D1D-6182-FF43-9000-DE450BC24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3101" y="5234012"/>
            <a:ext cx="311150" cy="587375"/>
          </a:xfrm>
          <a:custGeom>
            <a:avLst/>
            <a:gdLst>
              <a:gd name="T0" fmla="*/ 0 w 379"/>
              <a:gd name="T1" fmla="*/ 2058 h 2061"/>
              <a:gd name="T2" fmla="*/ 178 w 379"/>
              <a:gd name="T3" fmla="*/ 1 h 2061"/>
              <a:gd name="T4" fmla="*/ 378 w 379"/>
              <a:gd name="T5" fmla="*/ 2058 h 2061"/>
              <a:gd name="T6" fmla="*/ 0 w 379"/>
              <a:gd name="T7" fmla="*/ 2058 h 20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Freeform 75">
            <a:extLst>
              <a:ext uri="{FF2B5EF4-FFF2-40B4-BE49-F238E27FC236}">
                <a16:creationId xmlns:a16="http://schemas.microsoft.com/office/drawing/2014/main" id="{16583913-865A-9744-948B-A8B66B79E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1076" y="5129237"/>
            <a:ext cx="312738" cy="692150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Freeform 76">
            <a:extLst>
              <a:ext uri="{FF2B5EF4-FFF2-40B4-BE49-F238E27FC236}">
                <a16:creationId xmlns:a16="http://schemas.microsoft.com/office/drawing/2014/main" id="{74C112D5-F4EF-174F-ADFF-7C5806E6B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639" y="5000650"/>
            <a:ext cx="312737" cy="820737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Freeform 77">
            <a:extLst>
              <a:ext uri="{FF2B5EF4-FFF2-40B4-BE49-F238E27FC236}">
                <a16:creationId xmlns:a16="http://schemas.microsoft.com/office/drawing/2014/main" id="{BC4B6BE6-770A-BA42-880A-7A2650409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201" y="4860950"/>
            <a:ext cx="341313" cy="960437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CBCF00"/>
          </a:solidFill>
          <a:ln w="9525">
            <a:solidFill>
              <a:srgbClr val="CBC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Freeform 78">
            <a:extLst>
              <a:ext uri="{FF2B5EF4-FFF2-40B4-BE49-F238E27FC236}">
                <a16:creationId xmlns:a16="http://schemas.microsoft.com/office/drawing/2014/main" id="{70BD7137-ABCE-9342-A5EC-68ECA8510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3889" y="4880000"/>
            <a:ext cx="339725" cy="941387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00CC00"/>
          </a:solidFill>
          <a:ln w="9525">
            <a:solidFill>
              <a:srgbClr val="00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Freeform 79">
            <a:extLst>
              <a:ext uri="{FF2B5EF4-FFF2-40B4-BE49-F238E27FC236}">
                <a16:creationId xmlns:a16="http://schemas.microsoft.com/office/drawing/2014/main" id="{A8185EE5-E580-D543-B7AB-C956092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864" y="4973662"/>
            <a:ext cx="341312" cy="847725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3AFDF0"/>
          </a:solidFill>
          <a:ln w="9525">
            <a:solidFill>
              <a:srgbClr val="3AFDF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Freeform 80">
            <a:extLst>
              <a:ext uri="{FF2B5EF4-FFF2-40B4-BE49-F238E27FC236}">
                <a16:creationId xmlns:a16="http://schemas.microsoft.com/office/drawing/2014/main" id="{4DEE1469-1A1A-844D-95AC-184042993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526" y="5234012"/>
            <a:ext cx="311150" cy="587375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Freeform 81">
            <a:extLst>
              <a:ext uri="{FF2B5EF4-FFF2-40B4-BE49-F238E27FC236}">
                <a16:creationId xmlns:a16="http://schemas.microsoft.com/office/drawing/2014/main" id="{6455B4B4-986F-A44B-90B8-14F04013C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089" y="5388000"/>
            <a:ext cx="311150" cy="433387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Freeform 82">
            <a:extLst>
              <a:ext uri="{FF2B5EF4-FFF2-40B4-BE49-F238E27FC236}">
                <a16:creationId xmlns:a16="http://schemas.microsoft.com/office/drawing/2014/main" id="{4740B880-35E3-8243-8DA8-1D3890894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064" y="5511825"/>
            <a:ext cx="312737" cy="309562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CC00FF"/>
          </a:solidFill>
          <a:ln w="9525">
            <a:solidFill>
              <a:srgbClr val="CC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Freeform 83">
            <a:extLst>
              <a:ext uri="{FF2B5EF4-FFF2-40B4-BE49-F238E27FC236}">
                <a16:creationId xmlns:a16="http://schemas.microsoft.com/office/drawing/2014/main" id="{5A7AD171-FA2B-AD45-93C0-737025FE2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626" y="5648350"/>
            <a:ext cx="312738" cy="173037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6F0091"/>
          </a:solidFill>
          <a:ln w="9525">
            <a:solidFill>
              <a:srgbClr val="6F009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Freeform 84">
            <a:extLst>
              <a:ext uri="{FF2B5EF4-FFF2-40B4-BE49-F238E27FC236}">
                <a16:creationId xmlns:a16="http://schemas.microsoft.com/office/drawing/2014/main" id="{8649A3F0-37CB-4B40-8D45-C705746F9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301" y="5629300"/>
            <a:ext cx="312738" cy="192087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Freeform 85">
            <a:extLst>
              <a:ext uri="{FF2B5EF4-FFF2-40B4-BE49-F238E27FC236}">
                <a16:creationId xmlns:a16="http://schemas.microsoft.com/office/drawing/2014/main" id="{106ED523-2E22-DA4C-9508-C49992A83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626" y="5648350"/>
            <a:ext cx="312738" cy="173037"/>
          </a:xfrm>
          <a:custGeom>
            <a:avLst/>
            <a:gdLst>
              <a:gd name="T0" fmla="*/ 0 w 379"/>
              <a:gd name="T1" fmla="*/ 2147483647 h 2061"/>
              <a:gd name="T2" fmla="*/ 2147483647 w 379"/>
              <a:gd name="T3" fmla="*/ 2147483647 h 2061"/>
              <a:gd name="T4" fmla="*/ 2147483647 w 379"/>
              <a:gd name="T5" fmla="*/ 2147483647 h 2061"/>
              <a:gd name="T6" fmla="*/ 0 w 379"/>
              <a:gd name="T7" fmla="*/ 2147483647 h 20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9" h="2061">
                <a:moveTo>
                  <a:pt x="0" y="2058"/>
                </a:moveTo>
                <a:cubicBezTo>
                  <a:pt x="147" y="2060"/>
                  <a:pt x="30" y="2"/>
                  <a:pt x="178" y="1"/>
                </a:cubicBezTo>
                <a:cubicBezTo>
                  <a:pt x="326" y="0"/>
                  <a:pt x="229" y="2043"/>
                  <a:pt x="378" y="2058"/>
                </a:cubicBezTo>
                <a:cubicBezTo>
                  <a:pt x="378" y="2058"/>
                  <a:pt x="0" y="2058"/>
                  <a:pt x="0" y="2058"/>
                </a:cubicBezTo>
              </a:path>
            </a:pathLst>
          </a:custGeom>
          <a:solidFill>
            <a:srgbClr val="6F0091"/>
          </a:solidFill>
          <a:ln w="9525">
            <a:solidFill>
              <a:srgbClr val="6F009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26">
            <a:extLst>
              <a:ext uri="{FF2B5EF4-FFF2-40B4-BE49-F238E27FC236}">
                <a16:creationId xmlns:a16="http://schemas.microsoft.com/office/drawing/2014/main" id="{6CA06F51-0E2A-2B41-AD4A-456FA69F0E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101" y="5021287"/>
            <a:ext cx="293688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EFF9512-226D-D841-A68E-83BB9AAD8506}"/>
              </a:ext>
            </a:extLst>
          </p:cNvPr>
          <p:cNvSpPr txBox="1"/>
          <p:nvPr/>
        </p:nvSpPr>
        <p:spPr>
          <a:xfrm>
            <a:off x="2026712" y="1013791"/>
            <a:ext cx="8228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Only 2 pulses</a:t>
            </a:r>
            <a:r>
              <a:rPr lang="en-GB" sz="2400" dirty="0"/>
              <a:t> from comb </a:t>
            </a:r>
            <a:r>
              <a:rPr lang="en-GB" sz="2400" b="1" dirty="0"/>
              <a:t>amplified to </a:t>
            </a:r>
            <a:r>
              <a:rPr lang="en-GB" sz="2400" b="1" dirty="0" err="1"/>
              <a:t>mJ</a:t>
            </a:r>
            <a:r>
              <a:rPr lang="en-GB" sz="2400" b="1" dirty="0"/>
              <a:t> level and upconverted</a:t>
            </a:r>
            <a:endParaRPr lang="en-NL" sz="24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C966AE2-7AB4-884D-ACCD-3EB4D2E5992A}"/>
              </a:ext>
            </a:extLst>
          </p:cNvPr>
          <p:cNvSpPr txBox="1"/>
          <p:nvPr/>
        </p:nvSpPr>
        <p:spPr>
          <a:xfrm rot="20656688">
            <a:off x="2093342" y="2713416"/>
            <a:ext cx="7093797" cy="707886"/>
          </a:xfrm>
          <a:prstGeom prst="rect">
            <a:avLst/>
          </a:prstGeom>
          <a:solidFill>
            <a:srgbClr val="F834FF"/>
          </a:solidFill>
        </p:spPr>
        <p:txBody>
          <a:bodyPr wrap="square">
            <a:spAutoFit/>
          </a:bodyPr>
          <a:lstStyle/>
          <a:p>
            <a:r>
              <a:rPr lang="en-NL" sz="4000" dirty="0"/>
              <a:t>   Yikes, true repetition violated!</a:t>
            </a:r>
          </a:p>
        </p:txBody>
      </p:sp>
      <p:sp>
        <p:nvSpPr>
          <p:cNvPr id="62" name="Rectangle 1">
            <a:extLst>
              <a:ext uri="{FF2B5EF4-FFF2-40B4-BE49-F238E27FC236}">
                <a16:creationId xmlns:a16="http://schemas.microsoft.com/office/drawing/2014/main" id="{29EEDB86-912E-B24F-83F7-D7B8155B5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439" y="6416291"/>
            <a:ext cx="5319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Verdana" charset="0"/>
                <a:cs typeface="Verdana" charset="0"/>
              </a:rPr>
              <a:t>D. </a:t>
            </a:r>
            <a:r>
              <a:rPr lang="en-GB" dirty="0" err="1">
                <a:solidFill>
                  <a:srgbClr val="000000"/>
                </a:solidFill>
                <a:latin typeface="Verdana" charset="0"/>
                <a:cs typeface="Verdana" charset="0"/>
              </a:rPr>
              <a:t>Kandula</a:t>
            </a:r>
            <a:r>
              <a:rPr lang="en-GB" dirty="0">
                <a:solidFill>
                  <a:srgbClr val="000000"/>
                </a:solidFill>
                <a:latin typeface="Verdana" charset="0"/>
                <a:cs typeface="Verdana" charset="0"/>
              </a:rPr>
              <a:t> et al. PRL </a:t>
            </a:r>
            <a:r>
              <a:rPr lang="en-GB" b="1" dirty="0">
                <a:solidFill>
                  <a:srgbClr val="000000"/>
                </a:solidFill>
                <a:latin typeface="Verdana" charset="0"/>
                <a:cs typeface="Verdana" charset="0"/>
              </a:rPr>
              <a:t>105</a:t>
            </a:r>
            <a:r>
              <a:rPr lang="en-GB" dirty="0">
                <a:solidFill>
                  <a:srgbClr val="000000"/>
                </a:solidFill>
                <a:latin typeface="Verdana" charset="0"/>
                <a:cs typeface="Verdana" charset="0"/>
              </a:rPr>
              <a:t>, 063001 (2010)</a:t>
            </a:r>
          </a:p>
        </p:txBody>
      </p:sp>
      <p:sp>
        <p:nvSpPr>
          <p:cNvPr id="63" name="Slide Number Placeholder 22">
            <a:extLst>
              <a:ext uri="{FF2B5EF4-FFF2-40B4-BE49-F238E27FC236}">
                <a16:creationId xmlns:a16="http://schemas.microsoft.com/office/drawing/2014/main" id="{0661D9D3-CE5C-CD4A-8359-BEE4A1CD6FDD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64" name="Titel 1">
            <a:extLst>
              <a:ext uri="{FF2B5EF4-FFF2-40B4-BE49-F238E27FC236}">
                <a16:creationId xmlns:a16="http://schemas.microsoft.com/office/drawing/2014/main" id="{8A152580-1A6F-164B-9433-18D9207E0066}"/>
              </a:ext>
            </a:extLst>
          </p:cNvPr>
          <p:cNvSpPr txBox="1">
            <a:spLocks/>
          </p:cNvSpPr>
          <p:nvPr/>
        </p:nvSpPr>
        <p:spPr>
          <a:xfrm>
            <a:off x="256682" y="-44099"/>
            <a:ext cx="10515600" cy="995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Example: Ramsey XUV spectroscopy with 2 FC pulses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028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6682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Ramsey XUV spectroscopy with 2 FC pulses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66B2D31-5D65-C54F-9123-7D359B462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683" y="815488"/>
            <a:ext cx="8297863" cy="457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8" name="Picture 4" descr="he-wiggle-090416_02-freq-time">
            <a:extLst>
              <a:ext uri="{FF2B5EF4-FFF2-40B4-BE49-F238E27FC236}">
                <a16:creationId xmlns:a16="http://schemas.microsoft.com/office/drawing/2014/main" id="{75D419B7-FC83-AB42-84AA-145F5E874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72" y="983763"/>
            <a:ext cx="7518400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">
            <a:extLst>
              <a:ext uri="{FF2B5EF4-FFF2-40B4-BE49-F238E27FC236}">
                <a16:creationId xmlns:a16="http://schemas.microsoft.com/office/drawing/2014/main" id="{7FD32BB4-D180-654B-8800-16269A74C8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8210" y="2220425"/>
            <a:ext cx="237013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BF654BE6-AC60-A04A-A5F5-8C1F77913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035" y="1801325"/>
            <a:ext cx="1720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00"/>
                </a:solidFill>
                <a:latin typeface="Verdana"/>
                <a:cs typeface="Verdana"/>
              </a:rPr>
              <a:t>121 MHz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93404265-4142-0A4F-BDF3-77A0562C8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63" y="5761608"/>
            <a:ext cx="53197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Verdana" charset="0"/>
                <a:cs typeface="Verdana" charset="0"/>
              </a:rPr>
              <a:t>D. </a:t>
            </a:r>
            <a:r>
              <a:rPr lang="en-GB" dirty="0" err="1">
                <a:solidFill>
                  <a:srgbClr val="000000"/>
                </a:solidFill>
                <a:latin typeface="Verdana" charset="0"/>
                <a:cs typeface="Verdana" charset="0"/>
              </a:rPr>
              <a:t>Kandula</a:t>
            </a:r>
            <a:r>
              <a:rPr lang="en-GB" dirty="0">
                <a:solidFill>
                  <a:srgbClr val="000000"/>
                </a:solidFill>
                <a:latin typeface="Verdana" charset="0"/>
                <a:cs typeface="Verdana" charset="0"/>
              </a:rPr>
              <a:t> et al. PRL </a:t>
            </a:r>
            <a:r>
              <a:rPr lang="en-GB" b="1" dirty="0">
                <a:solidFill>
                  <a:srgbClr val="000000"/>
                </a:solidFill>
                <a:latin typeface="Verdana" charset="0"/>
                <a:cs typeface="Verdana" charset="0"/>
              </a:rPr>
              <a:t>105</a:t>
            </a:r>
            <a:r>
              <a:rPr lang="en-GB" dirty="0">
                <a:solidFill>
                  <a:srgbClr val="000000"/>
                </a:solidFill>
                <a:latin typeface="Verdana" charset="0"/>
                <a:cs typeface="Verdana" charset="0"/>
              </a:rPr>
              <a:t>, 063001 (2010)</a:t>
            </a:r>
          </a:p>
          <a:p>
            <a:r>
              <a:rPr lang="en-GB" dirty="0">
                <a:solidFill>
                  <a:srgbClr val="000000"/>
                </a:solidFill>
                <a:latin typeface="Verdana" charset="0"/>
                <a:cs typeface="Verdana" charset="0"/>
              </a:rPr>
              <a:t>D. </a:t>
            </a:r>
            <a:r>
              <a:rPr lang="en-GB" dirty="0" err="1">
                <a:solidFill>
                  <a:srgbClr val="000000"/>
                </a:solidFill>
                <a:latin typeface="Verdana" charset="0"/>
                <a:cs typeface="Verdana" charset="0"/>
              </a:rPr>
              <a:t>Kandula</a:t>
            </a:r>
            <a:r>
              <a:rPr lang="en-GB" dirty="0">
                <a:solidFill>
                  <a:srgbClr val="000000"/>
                </a:solidFill>
                <a:latin typeface="Verdana" charset="0"/>
                <a:cs typeface="Verdana" charset="0"/>
              </a:rPr>
              <a:t> et al. PRA </a:t>
            </a:r>
            <a:r>
              <a:rPr lang="en-GB" b="1" dirty="0">
                <a:solidFill>
                  <a:srgbClr val="000000"/>
                </a:solidFill>
                <a:latin typeface="Verdana" charset="0"/>
                <a:cs typeface="Verdana" charset="0"/>
              </a:rPr>
              <a:t>84</a:t>
            </a:r>
            <a:r>
              <a:rPr lang="en-GB" dirty="0">
                <a:solidFill>
                  <a:srgbClr val="000000"/>
                </a:solidFill>
                <a:latin typeface="Verdana" charset="0"/>
                <a:cs typeface="Verdana" charset="0"/>
              </a:rPr>
              <a:t>, 062512 (2011)      </a:t>
            </a:r>
            <a:br>
              <a:rPr lang="en-GB" dirty="0">
                <a:solidFill>
                  <a:srgbClr val="000000"/>
                </a:solidFill>
                <a:latin typeface="Verdana" charset="0"/>
                <a:cs typeface="Verdana" charset="0"/>
              </a:rPr>
            </a:br>
            <a:endParaRPr lang="en-US" dirty="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13" name="Picture 3" descr="Dominik.jpg">
            <a:extLst>
              <a:ext uri="{FF2B5EF4-FFF2-40B4-BE49-F238E27FC236}">
                <a16:creationId xmlns:a16="http://schemas.microsoft.com/office/drawing/2014/main" id="{A1153487-DC42-2441-A847-0CB907FE0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144" y="4935050"/>
            <a:ext cx="1081087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36">
            <a:extLst>
              <a:ext uri="{FF2B5EF4-FFF2-40B4-BE49-F238E27FC236}">
                <a16:creationId xmlns:a16="http://schemas.microsoft.com/office/drawing/2014/main" id="{8B60730C-9625-3A40-B2D6-C345C8E45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381" y="6265375"/>
            <a:ext cx="22225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Dominik Kandula</a:t>
            </a:r>
          </a:p>
        </p:txBody>
      </p:sp>
      <p:pic>
        <p:nvPicPr>
          <p:cNvPr id="15" name="Picture 4" descr="GrosseZiele.jpg">
            <a:extLst>
              <a:ext uri="{FF2B5EF4-FFF2-40B4-BE49-F238E27FC236}">
                <a16:creationId xmlns:a16="http://schemas.microsoft.com/office/drawing/2014/main" id="{FCCC0969-6C21-304E-96F9-3F0252D6C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781" y="4952513"/>
            <a:ext cx="176847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8">
            <a:extLst>
              <a:ext uri="{FF2B5EF4-FFF2-40B4-BE49-F238E27FC236}">
                <a16:creationId xmlns:a16="http://schemas.microsoft.com/office/drawing/2014/main" id="{D64FB1ED-55DE-FB44-B4EC-BEA8D025F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1581" y="6251088"/>
            <a:ext cx="25939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Christoph Gohle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3C54A-18BF-7C40-9839-6746EC0B987E}"/>
              </a:ext>
            </a:extLst>
          </p:cNvPr>
          <p:cNvSpPr txBox="1"/>
          <p:nvPr/>
        </p:nvSpPr>
        <p:spPr>
          <a:xfrm>
            <a:off x="8064780" y="2578335"/>
            <a:ext cx="3651449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dirty="0">
                <a:solidFill>
                  <a:srgbClr val="FF0000"/>
                </a:solidFill>
              </a:rPr>
              <a:t>Accuracy: 6 MHz</a:t>
            </a:r>
          </a:p>
          <a:p>
            <a:endParaRPr lang="en-NL" sz="2000" dirty="0"/>
          </a:p>
          <a:p>
            <a:r>
              <a:rPr lang="en-NL" sz="2000" b="1" dirty="0">
                <a:solidFill>
                  <a:srgbClr val="F834FF"/>
                </a:solidFill>
              </a:rPr>
              <a:t>Limitation:</a:t>
            </a:r>
          </a:p>
          <a:p>
            <a:r>
              <a:rPr lang="en-GB" sz="2000" b="1" dirty="0">
                <a:solidFill>
                  <a:srgbClr val="F834FF"/>
                </a:solidFill>
              </a:rPr>
              <a:t>P</a:t>
            </a:r>
            <a:r>
              <a:rPr lang="en-NL" sz="2000" b="1" dirty="0">
                <a:solidFill>
                  <a:srgbClr val="F834FF"/>
                </a:solidFill>
              </a:rPr>
              <a:t>hase shifts between the pulses </a:t>
            </a:r>
          </a:p>
          <a:p>
            <a:r>
              <a:rPr lang="en-NL" sz="2000" b="1" dirty="0">
                <a:solidFill>
                  <a:srgbClr val="F834FF"/>
                </a:solidFill>
              </a:rPr>
              <a:t>from amplification and HHG.</a:t>
            </a:r>
          </a:p>
          <a:p>
            <a:r>
              <a:rPr lang="en-NL" sz="2000" b="1" dirty="0">
                <a:solidFill>
                  <a:srgbClr val="F834FF"/>
                </a:solidFill>
              </a:rPr>
              <a:t>HOW TO SOLVE THIS?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03316C-D2B1-9640-BA80-99AA6DCD806D}"/>
              </a:ext>
            </a:extLst>
          </p:cNvPr>
          <p:cNvSpPr txBox="1"/>
          <p:nvPr/>
        </p:nvSpPr>
        <p:spPr>
          <a:xfrm>
            <a:off x="8064641" y="1535137"/>
            <a:ext cx="3335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b="1" dirty="0"/>
              <a:t>Helium 1 </a:t>
            </a:r>
            <a:r>
              <a:rPr lang="en-NL" sz="2000" b="1" baseline="30000" dirty="0"/>
              <a:t>1</a:t>
            </a:r>
            <a:r>
              <a:rPr lang="en-NL" sz="2000" b="1" dirty="0"/>
              <a:t>S</a:t>
            </a:r>
            <a:r>
              <a:rPr lang="en-NL" sz="2000" b="1" baseline="-25000" dirty="0"/>
              <a:t>0 </a:t>
            </a:r>
            <a:r>
              <a:rPr lang="en-NL" sz="2000" b="1" dirty="0"/>
              <a:t>– 5 </a:t>
            </a:r>
            <a:r>
              <a:rPr lang="en-NL" sz="2000" b="1" baseline="30000" dirty="0"/>
              <a:t>1</a:t>
            </a:r>
            <a:r>
              <a:rPr lang="en-NL" sz="2000" b="1" dirty="0"/>
              <a:t>P</a:t>
            </a:r>
            <a:r>
              <a:rPr lang="en-NL" sz="2000" b="1" baseline="-25000" dirty="0"/>
              <a:t>1 </a:t>
            </a:r>
            <a:r>
              <a:rPr lang="en-NL" sz="2000" b="1" dirty="0"/>
              <a:t>transition </a:t>
            </a:r>
          </a:p>
          <a:p>
            <a:r>
              <a:rPr lang="en-NL" sz="2000" b="1" dirty="0"/>
              <a:t>at 51 nm (15th harmonic)</a:t>
            </a:r>
          </a:p>
        </p:txBody>
      </p:sp>
      <p:sp>
        <p:nvSpPr>
          <p:cNvPr id="17" name="Slide Number Placeholder 22">
            <a:extLst>
              <a:ext uri="{FF2B5EF4-FFF2-40B4-BE49-F238E27FC236}">
                <a16:creationId xmlns:a16="http://schemas.microsoft.com/office/drawing/2014/main" id="{65D3E40A-A7E6-B04A-A093-0743FEFC8087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7890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81384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X-EF </a:t>
            </a:r>
            <a:r>
              <a:rPr lang="en-US" sz="3200" b="1" dirty="0">
                <a:solidFill>
                  <a:srgbClr val="FFFF00"/>
                </a:solidFill>
              </a:rPr>
              <a:t>para</a:t>
            </a:r>
            <a:r>
              <a:rPr lang="en-US" sz="3200" b="1" dirty="0">
                <a:solidFill>
                  <a:schemeClr val="bg1"/>
                </a:solidFill>
              </a:rPr>
              <a:t>-H2 Ramsey-comb spectroscopy at 2x 202 nm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73625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74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A5CA78-50B5-6D48-BF29-BF3601536F29}"/>
              </a:ext>
            </a:extLst>
          </p:cNvPr>
          <p:cNvGrpSpPr/>
          <p:nvPr/>
        </p:nvGrpSpPr>
        <p:grpSpPr>
          <a:xfrm>
            <a:off x="288966" y="888039"/>
            <a:ext cx="10222711" cy="5643391"/>
            <a:chOff x="1175659" y="1084094"/>
            <a:chExt cx="9540552" cy="5015473"/>
          </a:xfrm>
        </p:grpSpPr>
        <p:pic>
          <p:nvPicPr>
            <p:cNvPr id="24" name="Picture 2" descr="C:\Users\kea200\Documents\Charlaine\Physics\Projects\H2\Analysed_DATA\20211008\20211008_23\Boxcar ion signal.png">
              <a:extLst>
                <a:ext uri="{FF2B5EF4-FFF2-40B4-BE49-F238E27FC236}">
                  <a16:creationId xmlns:a16="http://schemas.microsoft.com/office/drawing/2014/main" id="{87DBECCA-C2DB-824C-A9C1-D841E2D836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659" y="1268760"/>
              <a:ext cx="4104456" cy="2257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262AA5E-ADAE-9646-A5FF-860313166BB9}"/>
                </a:ext>
              </a:extLst>
            </p:cNvPr>
            <p:cNvSpPr txBox="1"/>
            <p:nvPr/>
          </p:nvSpPr>
          <p:spPr>
            <a:xfrm>
              <a:off x="1571195" y="1084094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Pure H</a:t>
              </a:r>
              <a:r>
                <a:rPr lang="nl-NL" baseline="-25000" dirty="0"/>
                <a:t>2</a:t>
              </a: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5EA80530-9A23-7B4F-A8C8-9F64A06D6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5570" y="1700808"/>
              <a:ext cx="3537903" cy="1233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FAFD3A9C-F406-7C44-92BD-E3EF9F8BC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3473" y="1700808"/>
              <a:ext cx="1480836" cy="1201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846055-F00F-E84A-822A-C2440B7780B3}"/>
                </a:ext>
              </a:extLst>
            </p:cNvPr>
            <p:cNvSpPr txBox="1"/>
            <p:nvPr/>
          </p:nvSpPr>
          <p:spPr>
            <a:xfrm>
              <a:off x="4937263" y="1262286"/>
              <a:ext cx="57789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Contrast:   78%	           51%	    31% 			</a:t>
              </a:r>
            </a:p>
          </p:txBody>
        </p:sp>
        <p:pic>
          <p:nvPicPr>
            <p:cNvPr id="30" name="Picture 5" descr="C:\Users\kea200\Documents\Charlaine\Physics\Projects\H2\Analysed_DATA\20211008\20211008_20\Boxcar ion signal.png">
              <a:extLst>
                <a:ext uri="{FF2B5EF4-FFF2-40B4-BE49-F238E27FC236}">
                  <a16:creationId xmlns:a16="http://schemas.microsoft.com/office/drawing/2014/main" id="{D07DD708-55DA-9E45-871C-59D5B3A6BA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746" y="3848214"/>
              <a:ext cx="4093369" cy="2251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BCDA3F1C-CA9F-6C46-A39F-1A6244E7EF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339" y="4342749"/>
              <a:ext cx="3690640" cy="127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7">
              <a:extLst>
                <a:ext uri="{FF2B5EF4-FFF2-40B4-BE49-F238E27FC236}">
                  <a16:creationId xmlns:a16="http://schemas.microsoft.com/office/drawing/2014/main" id="{19855E18-6326-CE42-950E-D1724B2627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7979" y="4314245"/>
              <a:ext cx="1666690" cy="1329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2B273A5-3802-6946-AB38-C783C325F770}"/>
                </a:ext>
              </a:extLst>
            </p:cNvPr>
            <p:cNvSpPr txBox="1"/>
            <p:nvPr/>
          </p:nvSpPr>
          <p:spPr>
            <a:xfrm>
              <a:off x="4937264" y="3933056"/>
              <a:ext cx="57789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Contrast:   72%	            56%	        47% 			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E9CC51F-107C-154F-9D7B-98313B29A32A}"/>
                </a:ext>
              </a:extLst>
            </p:cNvPr>
            <p:cNvSpPr txBox="1"/>
            <p:nvPr/>
          </p:nvSpPr>
          <p:spPr>
            <a:xfrm>
              <a:off x="1624154" y="3700341"/>
              <a:ext cx="3313108" cy="328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Mixture H</a:t>
              </a:r>
              <a:r>
                <a:rPr lang="nl-NL" baseline="-25000" dirty="0"/>
                <a:t>2</a:t>
              </a:r>
              <a:r>
                <a:rPr lang="nl-NL" dirty="0"/>
                <a:t>/Ne (slow </a:t>
              </a:r>
              <a:r>
                <a:rPr lang="nl-NL" dirty="0" err="1"/>
                <a:t>beam</a:t>
              </a:r>
              <a:r>
                <a:rPr lang="nl-NL" dirty="0"/>
                <a:t>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72B3F2A-FF63-A947-8589-548F3538E99B}"/>
              </a:ext>
            </a:extLst>
          </p:cNvPr>
          <p:cNvSpPr txBox="1"/>
          <p:nvPr/>
        </p:nvSpPr>
        <p:spPr>
          <a:xfrm>
            <a:off x="4471741" y="3138219"/>
            <a:ext cx="547451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Accuracy X-EF transition for </a:t>
            </a:r>
            <a:r>
              <a:rPr lang="en-NL" b="1" dirty="0"/>
              <a:t>para*</a:t>
            </a:r>
            <a:r>
              <a:rPr lang="en-NL" dirty="0"/>
              <a:t> H</a:t>
            </a:r>
            <a:r>
              <a:rPr lang="en-NL" baseline="-25000" dirty="0"/>
              <a:t>2</a:t>
            </a:r>
            <a:r>
              <a:rPr lang="en-NL" dirty="0"/>
              <a:t> (N=0) 30 kHz,</a:t>
            </a:r>
          </a:p>
          <a:p>
            <a:r>
              <a:rPr lang="en-NL" dirty="0"/>
              <a:t>and for D</a:t>
            </a:r>
            <a:r>
              <a:rPr lang="en-NL" baseline="-25000" dirty="0"/>
              <a:t>2</a:t>
            </a:r>
            <a:r>
              <a:rPr lang="en-NL" dirty="0"/>
              <a:t> (N=1) 19 kHz ; paper submitted February 2023</a:t>
            </a:r>
          </a:p>
        </p:txBody>
      </p:sp>
      <p:pic>
        <p:nvPicPr>
          <p:cNvPr id="34" name="Afbeelding 23" descr="photoCharlaine.jpg">
            <a:extLst>
              <a:ext uri="{FF2B5EF4-FFF2-40B4-BE49-F238E27FC236}">
                <a16:creationId xmlns:a16="http://schemas.microsoft.com/office/drawing/2014/main" id="{FBB36B91-51F7-BB48-8355-BEAD89C60D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1603" y="999080"/>
            <a:ext cx="1140996" cy="1402948"/>
          </a:xfrm>
          <a:prstGeom prst="rect">
            <a:avLst/>
          </a:prstGeom>
        </p:spPr>
      </p:pic>
      <p:sp>
        <p:nvSpPr>
          <p:cNvPr id="35" name="Text Box 31">
            <a:extLst>
              <a:ext uri="{FF2B5EF4-FFF2-40B4-BE49-F238E27FC236}">
                <a16:creationId xmlns:a16="http://schemas.microsoft.com/office/drawing/2014/main" id="{E502C924-C861-4341-B2F1-39A7B8E00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3111" y="2338624"/>
            <a:ext cx="20081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600" dirty="0" err="1">
                <a:latin typeface="+mn-lt"/>
              </a:rPr>
              <a:t>Charlaine</a:t>
            </a:r>
            <a:r>
              <a:rPr lang="nl-NL" altLang="en-US" sz="1600" dirty="0">
                <a:latin typeface="+mn-lt"/>
              </a:rPr>
              <a:t> Roth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E89FC7-55AD-804F-A5F0-683456C80796}"/>
              </a:ext>
            </a:extLst>
          </p:cNvPr>
          <p:cNvSpPr txBox="1"/>
          <p:nvPr/>
        </p:nvSpPr>
        <p:spPr>
          <a:xfrm>
            <a:off x="574515" y="6500061"/>
            <a:ext cx="678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 Para H</a:t>
            </a:r>
            <a:r>
              <a:rPr lang="en-GB" baseline="-25000" dirty="0"/>
              <a:t>2</a:t>
            </a:r>
            <a:r>
              <a:rPr lang="en-NL" dirty="0"/>
              <a:t>: nuclear spins anti-parallel. Ortho-H</a:t>
            </a:r>
            <a:r>
              <a:rPr lang="en-NL" baseline="-25000" dirty="0"/>
              <a:t>2</a:t>
            </a:r>
            <a:r>
              <a:rPr lang="en-NL" dirty="0"/>
              <a:t>: nuclear spins parallel.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ADD50E8-FE1E-7541-4BB8-7AD633D5A1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06795" y="4299564"/>
            <a:ext cx="1222734" cy="14782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7834BB-56FD-E708-FC42-95657F098468}"/>
              </a:ext>
            </a:extLst>
          </p:cNvPr>
          <p:cNvSpPr txBox="1"/>
          <p:nvPr/>
        </p:nvSpPr>
        <p:spPr>
          <a:xfrm>
            <a:off x="10511603" y="577784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altLang="en-US" sz="1800" dirty="0"/>
              <a:t>Andrés </a:t>
            </a:r>
            <a:br>
              <a:rPr lang="nl-NL" altLang="en-US" sz="1800" dirty="0"/>
            </a:br>
            <a:r>
              <a:rPr lang="nl-NL" altLang="en-US" sz="1800" dirty="0" err="1"/>
              <a:t>Martinez</a:t>
            </a:r>
            <a:r>
              <a:rPr lang="nl-NL" altLang="en-US" sz="1800" dirty="0"/>
              <a:t> </a:t>
            </a:r>
            <a:br>
              <a:rPr lang="nl-NL" altLang="en-US" sz="1800" dirty="0"/>
            </a:br>
            <a:r>
              <a:rPr lang="nl-NL" altLang="en-US" sz="1800" dirty="0"/>
              <a:t>de </a:t>
            </a:r>
            <a:r>
              <a:rPr lang="nl-NL" altLang="en-US" sz="1800" dirty="0" err="1"/>
              <a:t>Velasco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428613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73625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75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A5CA78-50B5-6D48-BF29-BF3601536F29}"/>
              </a:ext>
            </a:extLst>
          </p:cNvPr>
          <p:cNvGrpSpPr/>
          <p:nvPr/>
        </p:nvGrpSpPr>
        <p:grpSpPr>
          <a:xfrm>
            <a:off x="288966" y="888039"/>
            <a:ext cx="10222711" cy="5643391"/>
            <a:chOff x="1175659" y="1084094"/>
            <a:chExt cx="9540552" cy="5015473"/>
          </a:xfrm>
        </p:grpSpPr>
        <p:pic>
          <p:nvPicPr>
            <p:cNvPr id="24" name="Picture 2" descr="C:\Users\kea200\Documents\Charlaine\Physics\Projects\H2\Analysed_DATA\20211008\20211008_23\Boxcar ion signal.png">
              <a:extLst>
                <a:ext uri="{FF2B5EF4-FFF2-40B4-BE49-F238E27FC236}">
                  <a16:creationId xmlns:a16="http://schemas.microsoft.com/office/drawing/2014/main" id="{87DBECCA-C2DB-824C-A9C1-D841E2D836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659" y="1268760"/>
              <a:ext cx="4104456" cy="2257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262AA5E-ADAE-9646-A5FF-860313166BB9}"/>
                </a:ext>
              </a:extLst>
            </p:cNvPr>
            <p:cNvSpPr txBox="1"/>
            <p:nvPr/>
          </p:nvSpPr>
          <p:spPr>
            <a:xfrm>
              <a:off x="1571195" y="1084094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Pure H</a:t>
              </a:r>
              <a:r>
                <a:rPr lang="nl-NL" baseline="-25000" dirty="0"/>
                <a:t>2</a:t>
              </a: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5EA80530-9A23-7B4F-A8C8-9F64A06D6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5570" y="1700808"/>
              <a:ext cx="3537903" cy="1233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FAFD3A9C-F406-7C44-92BD-E3EF9F8BC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3473" y="1700808"/>
              <a:ext cx="1480836" cy="1201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846055-F00F-E84A-822A-C2440B7780B3}"/>
                </a:ext>
              </a:extLst>
            </p:cNvPr>
            <p:cNvSpPr txBox="1"/>
            <p:nvPr/>
          </p:nvSpPr>
          <p:spPr>
            <a:xfrm>
              <a:off x="4937263" y="1262286"/>
              <a:ext cx="57789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Contrast:   78%	           51%	    31% 			</a:t>
              </a:r>
            </a:p>
          </p:txBody>
        </p:sp>
        <p:pic>
          <p:nvPicPr>
            <p:cNvPr id="30" name="Picture 5" descr="C:\Users\kea200\Documents\Charlaine\Physics\Projects\H2\Analysed_DATA\20211008\20211008_20\Boxcar ion signal.png">
              <a:extLst>
                <a:ext uri="{FF2B5EF4-FFF2-40B4-BE49-F238E27FC236}">
                  <a16:creationId xmlns:a16="http://schemas.microsoft.com/office/drawing/2014/main" id="{D07DD708-55DA-9E45-871C-59D5B3A6BA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746" y="3848214"/>
              <a:ext cx="4093369" cy="2251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BCDA3F1C-CA9F-6C46-A39F-1A6244E7EF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339" y="4342749"/>
              <a:ext cx="3690640" cy="127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7">
              <a:extLst>
                <a:ext uri="{FF2B5EF4-FFF2-40B4-BE49-F238E27FC236}">
                  <a16:creationId xmlns:a16="http://schemas.microsoft.com/office/drawing/2014/main" id="{19855E18-6326-CE42-950E-D1724B2627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7979" y="4314245"/>
              <a:ext cx="1666690" cy="1329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2B273A5-3802-6946-AB38-C783C325F770}"/>
                </a:ext>
              </a:extLst>
            </p:cNvPr>
            <p:cNvSpPr txBox="1"/>
            <p:nvPr/>
          </p:nvSpPr>
          <p:spPr>
            <a:xfrm>
              <a:off x="4937264" y="3933056"/>
              <a:ext cx="57789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Contrast:   72%	            56%	        47% 			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E9CC51F-107C-154F-9D7B-98313B29A32A}"/>
                </a:ext>
              </a:extLst>
            </p:cNvPr>
            <p:cNvSpPr txBox="1"/>
            <p:nvPr/>
          </p:nvSpPr>
          <p:spPr>
            <a:xfrm>
              <a:off x="1624154" y="3700341"/>
              <a:ext cx="3313108" cy="328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Mixture H</a:t>
              </a:r>
              <a:r>
                <a:rPr lang="nl-NL" baseline="-25000" dirty="0"/>
                <a:t>2</a:t>
              </a:r>
              <a:r>
                <a:rPr lang="nl-NL" dirty="0"/>
                <a:t>/Ne (slow </a:t>
              </a:r>
              <a:r>
                <a:rPr lang="nl-NL" dirty="0" err="1"/>
                <a:t>beam</a:t>
              </a:r>
              <a:r>
                <a:rPr lang="nl-NL" dirty="0"/>
                <a:t>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72B3F2A-FF63-A947-8589-548F3538E99B}"/>
              </a:ext>
            </a:extLst>
          </p:cNvPr>
          <p:cNvSpPr txBox="1"/>
          <p:nvPr/>
        </p:nvSpPr>
        <p:spPr>
          <a:xfrm>
            <a:off x="4471741" y="3138219"/>
            <a:ext cx="547451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Accuracy X-EF transition for </a:t>
            </a:r>
            <a:r>
              <a:rPr lang="en-NL" b="1" dirty="0"/>
              <a:t>para*</a:t>
            </a:r>
            <a:r>
              <a:rPr lang="en-NL" dirty="0"/>
              <a:t> H</a:t>
            </a:r>
            <a:r>
              <a:rPr lang="en-NL" baseline="-25000" dirty="0"/>
              <a:t>2</a:t>
            </a:r>
            <a:r>
              <a:rPr lang="en-NL" dirty="0"/>
              <a:t> (N=0) 30 kHz,</a:t>
            </a:r>
          </a:p>
          <a:p>
            <a:r>
              <a:rPr lang="en-NL" dirty="0"/>
              <a:t>and for D</a:t>
            </a:r>
            <a:r>
              <a:rPr lang="en-NL" baseline="-25000" dirty="0"/>
              <a:t>2</a:t>
            </a:r>
            <a:r>
              <a:rPr lang="en-NL" dirty="0"/>
              <a:t> (N=1) 19 kHz ; paper submitted February 2023</a:t>
            </a:r>
          </a:p>
        </p:txBody>
      </p:sp>
      <p:pic>
        <p:nvPicPr>
          <p:cNvPr id="34" name="Afbeelding 23" descr="photoCharlaine.jpg">
            <a:extLst>
              <a:ext uri="{FF2B5EF4-FFF2-40B4-BE49-F238E27FC236}">
                <a16:creationId xmlns:a16="http://schemas.microsoft.com/office/drawing/2014/main" id="{FBB36B91-51F7-BB48-8355-BEAD89C60D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1603" y="999080"/>
            <a:ext cx="1140996" cy="1402948"/>
          </a:xfrm>
          <a:prstGeom prst="rect">
            <a:avLst/>
          </a:prstGeom>
        </p:spPr>
      </p:pic>
      <p:sp>
        <p:nvSpPr>
          <p:cNvPr id="35" name="Text Box 31">
            <a:extLst>
              <a:ext uri="{FF2B5EF4-FFF2-40B4-BE49-F238E27FC236}">
                <a16:creationId xmlns:a16="http://schemas.microsoft.com/office/drawing/2014/main" id="{E502C924-C861-4341-B2F1-39A7B8E00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3111" y="2338624"/>
            <a:ext cx="20081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600" dirty="0" err="1">
                <a:latin typeface="+mn-lt"/>
              </a:rPr>
              <a:t>Charlaine</a:t>
            </a:r>
            <a:r>
              <a:rPr lang="nl-NL" altLang="en-US" sz="1600" dirty="0">
                <a:latin typeface="+mn-lt"/>
              </a:rPr>
              <a:t> Roth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E89FC7-55AD-804F-A5F0-683456C80796}"/>
              </a:ext>
            </a:extLst>
          </p:cNvPr>
          <p:cNvSpPr txBox="1"/>
          <p:nvPr/>
        </p:nvSpPr>
        <p:spPr>
          <a:xfrm>
            <a:off x="574515" y="6500061"/>
            <a:ext cx="678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 Para H</a:t>
            </a:r>
            <a:r>
              <a:rPr lang="en-GB" baseline="-25000" dirty="0"/>
              <a:t>2</a:t>
            </a:r>
            <a:r>
              <a:rPr lang="en-NL" dirty="0"/>
              <a:t>: nuclear spins anti-parallel. Ortho-H</a:t>
            </a:r>
            <a:r>
              <a:rPr lang="en-NL" baseline="-25000" dirty="0"/>
              <a:t>2</a:t>
            </a:r>
            <a:r>
              <a:rPr lang="en-NL" dirty="0"/>
              <a:t>: nuclear spins parallel.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ADD50E8-FE1E-7541-4BB8-7AD633D5A1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06795" y="4299564"/>
            <a:ext cx="1222734" cy="14782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7834BB-56FD-E708-FC42-95657F098468}"/>
              </a:ext>
            </a:extLst>
          </p:cNvPr>
          <p:cNvSpPr txBox="1"/>
          <p:nvPr/>
        </p:nvSpPr>
        <p:spPr>
          <a:xfrm>
            <a:off x="10511603" y="577784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altLang="en-US" sz="1800" dirty="0"/>
              <a:t>Andrés </a:t>
            </a:r>
            <a:br>
              <a:rPr lang="nl-NL" altLang="en-US" sz="1800" dirty="0"/>
            </a:br>
            <a:r>
              <a:rPr lang="nl-NL" altLang="en-US" sz="1800" dirty="0" err="1"/>
              <a:t>Martinez</a:t>
            </a:r>
            <a:r>
              <a:rPr lang="nl-NL" altLang="en-US" sz="1800" dirty="0"/>
              <a:t> </a:t>
            </a:r>
            <a:br>
              <a:rPr lang="nl-NL" altLang="en-US" sz="1800" dirty="0"/>
            </a:br>
            <a:r>
              <a:rPr lang="nl-NL" altLang="en-US" sz="1800" dirty="0"/>
              <a:t>de </a:t>
            </a:r>
            <a:r>
              <a:rPr lang="nl-NL" altLang="en-US" sz="1800" dirty="0" err="1"/>
              <a:t>Velasco</a:t>
            </a:r>
            <a:endParaRPr lang="en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1DC1E4-8641-8CE9-87AB-94928895DD23}"/>
              </a:ext>
            </a:extLst>
          </p:cNvPr>
          <p:cNvSpPr/>
          <p:nvPr/>
        </p:nvSpPr>
        <p:spPr>
          <a:xfrm rot="20905423">
            <a:off x="2434592" y="2141781"/>
            <a:ext cx="6780573" cy="1017689"/>
          </a:xfrm>
          <a:prstGeom prst="rect">
            <a:avLst/>
          </a:prstGeom>
          <a:solidFill>
            <a:srgbClr val="4D84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800" dirty="0"/>
              <a:t>Poster by Andrés Martinez de Velasco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D59B4C9-ECEC-E16B-9426-C4CDAA2D527F}"/>
              </a:ext>
            </a:extLst>
          </p:cNvPr>
          <p:cNvSpPr txBox="1">
            <a:spLocks/>
          </p:cNvSpPr>
          <p:nvPr/>
        </p:nvSpPr>
        <p:spPr>
          <a:xfrm>
            <a:off x="281384" y="-44099"/>
            <a:ext cx="10515600" cy="995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bg1"/>
                </a:solidFill>
              </a:rPr>
              <a:t>X-EF </a:t>
            </a:r>
            <a:r>
              <a:rPr lang="en-US" sz="3200" b="1">
                <a:solidFill>
                  <a:srgbClr val="FFFF00"/>
                </a:solidFill>
              </a:rPr>
              <a:t>para</a:t>
            </a:r>
            <a:r>
              <a:rPr lang="en-US" sz="3200" b="1">
                <a:solidFill>
                  <a:schemeClr val="bg1"/>
                </a:solidFill>
              </a:rPr>
              <a:t>-H2 Ramsey-comb spectroscopy at 2x 202 nm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090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9889" y="-21453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Influence of ionization during HHG: intensity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815074-F4B7-6246-9571-8032BB9CF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901" y="1491063"/>
            <a:ext cx="4494156" cy="3665233"/>
          </a:xfrm>
          <a:prstGeom prst="rect">
            <a:avLst/>
          </a:prstGeom>
        </p:spPr>
      </p:pic>
      <p:sp>
        <p:nvSpPr>
          <p:cNvPr id="12" name="Textfeld 2">
            <a:extLst>
              <a:ext uri="{FF2B5EF4-FFF2-40B4-BE49-F238E27FC236}">
                <a16:creationId xmlns:a16="http://schemas.microsoft.com/office/drawing/2014/main" id="{30DBF5BD-ED68-0246-A798-73FDF927F262}"/>
              </a:ext>
            </a:extLst>
          </p:cNvPr>
          <p:cNvSpPr txBox="1"/>
          <p:nvPr/>
        </p:nvSpPr>
        <p:spPr>
          <a:xfrm>
            <a:off x="435820" y="5275984"/>
            <a:ext cx="5134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de-CH" sz="2000" dirty="0" err="1"/>
              <a:t>Intensity</a:t>
            </a:r>
            <a:r>
              <a:rPr lang="de-CH" sz="2000" dirty="0"/>
              <a:t> </a:t>
            </a:r>
            <a:r>
              <a:rPr lang="de-CH" sz="2000" dirty="0" err="1"/>
              <a:t>effect</a:t>
            </a:r>
            <a:r>
              <a:rPr lang="de-CH" sz="2000" dirty="0"/>
              <a:t> </a:t>
            </a:r>
            <a:r>
              <a:rPr lang="de-CH" sz="2000" dirty="0" err="1"/>
              <a:t>from</a:t>
            </a:r>
            <a:r>
              <a:rPr lang="de-CH" sz="2000" dirty="0"/>
              <a:t> </a:t>
            </a:r>
            <a:r>
              <a:rPr lang="de-CH" sz="2000" dirty="0" err="1"/>
              <a:t>loss</a:t>
            </a:r>
            <a:r>
              <a:rPr lang="de-CH" sz="2000" dirty="0"/>
              <a:t> </a:t>
            </a:r>
            <a:r>
              <a:rPr lang="de-CH" sz="2000" dirty="0" err="1"/>
              <a:t>of</a:t>
            </a:r>
            <a:r>
              <a:rPr lang="de-CH" sz="2000" dirty="0"/>
              <a:t> neutral </a:t>
            </a:r>
            <a:r>
              <a:rPr lang="de-CH" sz="2000" dirty="0" err="1"/>
              <a:t>atoms</a:t>
            </a:r>
            <a:r>
              <a:rPr lang="de-CH" sz="2000" dirty="0"/>
              <a:t> and </a:t>
            </a:r>
            <a:r>
              <a:rPr lang="de-CH" sz="2000" dirty="0" err="1"/>
              <a:t>disrupted</a:t>
            </a:r>
            <a:r>
              <a:rPr lang="de-CH" sz="2000" dirty="0"/>
              <a:t> </a:t>
            </a:r>
            <a:r>
              <a:rPr lang="de-CH" sz="2000" dirty="0" err="1"/>
              <a:t>phase-matching</a:t>
            </a:r>
            <a:endParaRPr lang="de-CH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2F9152-1ACF-0441-8812-0AE188F601D0}"/>
              </a:ext>
            </a:extLst>
          </p:cNvPr>
          <p:cNvSpPr txBox="1"/>
          <p:nvPr/>
        </p:nvSpPr>
        <p:spPr>
          <a:xfrm>
            <a:off x="7615103" y="1006622"/>
            <a:ext cx="3995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VUV Intensity pulse 2 / pulse 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63258EE-5381-EA45-86B6-9D449FF23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89" y="1311422"/>
            <a:ext cx="6096001" cy="359400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B8988ED-B48D-DA43-9C06-3895EA2DEA34}"/>
              </a:ext>
            </a:extLst>
          </p:cNvPr>
          <p:cNvSpPr/>
          <p:nvPr/>
        </p:nvSpPr>
        <p:spPr>
          <a:xfrm>
            <a:off x="7653333" y="5038803"/>
            <a:ext cx="3956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CH" dirty="0"/>
          </a:p>
          <a:p>
            <a:pPr marL="285750" indent="-285750">
              <a:buFont typeface="Wingdings" pitchFamily="2" charset="2"/>
              <a:buChar char="q"/>
            </a:pPr>
            <a:r>
              <a:rPr lang="de-CH" dirty="0"/>
              <a:t>New </a:t>
            </a:r>
            <a:r>
              <a:rPr lang="de-CH" dirty="0" err="1"/>
              <a:t>atoms</a:t>
            </a:r>
            <a:r>
              <a:rPr lang="de-CH" dirty="0"/>
              <a:t> </a:t>
            </a:r>
            <a:r>
              <a:rPr lang="de-CH" dirty="0" err="1"/>
              <a:t>need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fly</a:t>
            </a:r>
            <a:r>
              <a:rPr lang="de-CH" dirty="0"/>
              <a:t>  in HHG </a:t>
            </a:r>
            <a:r>
              <a:rPr lang="de-CH" dirty="0" err="1"/>
              <a:t>zone</a:t>
            </a:r>
            <a:br>
              <a:rPr lang="de-CH" dirty="0"/>
            </a:br>
            <a:r>
              <a:rPr lang="de-CH" dirty="0" err="1"/>
              <a:t>which</a:t>
            </a:r>
            <a:r>
              <a:rPr lang="de-CH" dirty="0"/>
              <a:t> </a:t>
            </a:r>
            <a:r>
              <a:rPr lang="de-CH" dirty="0" err="1"/>
              <a:t>takes</a:t>
            </a:r>
            <a:r>
              <a:rPr lang="de-CH" dirty="0"/>
              <a:t> ~ 50-100 </a:t>
            </a:r>
            <a:r>
              <a:rPr lang="de-CH" dirty="0" err="1"/>
              <a:t>ns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B8CA48-106B-9B46-A6A5-616701B0276B}"/>
              </a:ext>
            </a:extLst>
          </p:cNvPr>
          <p:cNvSpPr txBox="1"/>
          <p:nvPr/>
        </p:nvSpPr>
        <p:spPr>
          <a:xfrm>
            <a:off x="850589" y="993922"/>
            <a:ext cx="5123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/>
              <a:t>VUV yield 7th harmonic in Ar at 110 nm</a:t>
            </a:r>
          </a:p>
        </p:txBody>
      </p:sp>
      <p:sp>
        <p:nvSpPr>
          <p:cNvPr id="10" name="Slide Number Placeholder 22">
            <a:extLst>
              <a:ext uri="{FF2B5EF4-FFF2-40B4-BE49-F238E27FC236}">
                <a16:creationId xmlns:a16="http://schemas.microsoft.com/office/drawing/2014/main" id="{3DF20B4C-69CE-0541-9E80-642C81A4C58D}"/>
              </a:ext>
            </a:extLst>
          </p:cNvPr>
          <p:cNvSpPr txBox="1">
            <a:spLocks/>
          </p:cNvSpPr>
          <p:nvPr/>
        </p:nvSpPr>
        <p:spPr>
          <a:xfrm>
            <a:off x="9459687" y="64938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801763-AE49-1BE9-90F8-1522A68C4097}"/>
              </a:ext>
            </a:extLst>
          </p:cNvPr>
          <p:cNvSpPr txBox="1"/>
          <p:nvPr/>
        </p:nvSpPr>
        <p:spPr>
          <a:xfrm>
            <a:off x="10304309" y="4786964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</a:t>
            </a:r>
            <a:r>
              <a:rPr lang="en-NL" dirty="0"/>
              <a:t>ime =(</a:t>
            </a:r>
            <a:r>
              <a:rPr lang="en-NL" dirty="0">
                <a:latin typeface="Symbol" pitchFamily="2" charset="2"/>
              </a:rPr>
              <a:t>D</a:t>
            </a:r>
            <a:r>
              <a:rPr lang="en-NL" dirty="0"/>
              <a:t>N*8ns)</a:t>
            </a:r>
          </a:p>
        </p:txBody>
      </p:sp>
    </p:spTree>
    <p:extLst>
      <p:ext uri="{BB962C8B-B14F-4D97-AF65-F5344CB8AC3E}">
        <p14:creationId xmlns:p14="http://schemas.microsoft.com/office/powerpoint/2010/main" val="13738261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9889" y="-21453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Phase influence of the HHG process in argon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CE8B33-ABB4-9A43-9F2E-9B19A3D02FA4}"/>
              </a:ext>
            </a:extLst>
          </p:cNvPr>
          <p:cNvSpPr txBox="1"/>
          <p:nvPr/>
        </p:nvSpPr>
        <p:spPr>
          <a:xfrm>
            <a:off x="396630" y="815740"/>
            <a:ext cx="7515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Phase difference pulses measured with </a:t>
            </a:r>
            <a:r>
              <a:rPr lang="en-US" sz="2400" b="1" err="1"/>
              <a:t>Xe</a:t>
            </a:r>
            <a:r>
              <a:rPr lang="en-US" sz="2400" b="1"/>
              <a:t> Ramsey signal,</a:t>
            </a:r>
            <a:br>
              <a:rPr lang="en-US" sz="2400" b="1"/>
            </a:br>
            <a:r>
              <a:rPr lang="en-US" sz="2400" b="1"/>
              <a:t>relative to phase for </a:t>
            </a:r>
            <a:r>
              <a:rPr lang="en-US" sz="2400" b="1">
                <a:latin typeface="Symbol" pitchFamily="2" charset="2"/>
              </a:rPr>
              <a:t>D</a:t>
            </a:r>
            <a:r>
              <a:rPr lang="en-US" sz="2400" b="1"/>
              <a:t>N=2  (=16 ns)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CA100D-3FF9-0A47-92BF-8972A55BE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82" y="1615588"/>
            <a:ext cx="6874437" cy="518933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76019" y="6488788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77</a:t>
            </a:fld>
            <a:endParaRPr lang="en-US"/>
          </a:p>
        </p:txBody>
      </p:sp>
      <p:sp>
        <p:nvSpPr>
          <p:cNvPr id="9" name="Textfeld 2">
            <a:extLst>
              <a:ext uri="{FF2B5EF4-FFF2-40B4-BE49-F238E27FC236}">
                <a16:creationId xmlns:a16="http://schemas.microsoft.com/office/drawing/2014/main" id="{7E1E97DB-73B4-3347-BB69-2217AC3C8B89}"/>
              </a:ext>
            </a:extLst>
          </p:cNvPr>
          <p:cNvSpPr txBox="1"/>
          <p:nvPr/>
        </p:nvSpPr>
        <p:spPr>
          <a:xfrm>
            <a:off x="7331529" y="2316027"/>
            <a:ext cx="3676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b="1"/>
              <a:t>Fast &amp; large</a:t>
            </a:r>
            <a:r>
              <a:rPr lang="de-CH" sz="2400"/>
              <a:t> phase effect from </a:t>
            </a:r>
            <a:r>
              <a:rPr lang="de-CH" sz="2400" b="1"/>
              <a:t>electrons</a:t>
            </a:r>
            <a:endParaRPr lang="en-GB" sz="2400" b="1"/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88E1B571-E938-854C-B478-67F2F400BD3D}"/>
              </a:ext>
            </a:extLst>
          </p:cNvPr>
          <p:cNvSpPr txBox="1"/>
          <p:nvPr/>
        </p:nvSpPr>
        <p:spPr>
          <a:xfrm>
            <a:off x="7331529" y="3507693"/>
            <a:ext cx="389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b="1"/>
              <a:t>Slow &amp; </a:t>
            </a:r>
            <a:r>
              <a:rPr lang="de-CH" sz="2400" b="1" err="1"/>
              <a:t>small</a:t>
            </a:r>
            <a:r>
              <a:rPr lang="de-CH" sz="2400" b="1"/>
              <a:t> </a:t>
            </a:r>
            <a:r>
              <a:rPr lang="de-CH" sz="2400" err="1"/>
              <a:t>phase</a:t>
            </a:r>
            <a:r>
              <a:rPr lang="de-CH" sz="2400"/>
              <a:t> </a:t>
            </a:r>
            <a:r>
              <a:rPr lang="de-CH" sz="2400" err="1"/>
              <a:t>effect</a:t>
            </a:r>
            <a:r>
              <a:rPr lang="de-CH" sz="2400"/>
              <a:t> </a:t>
            </a:r>
            <a:r>
              <a:rPr lang="de-CH" sz="2400" err="1"/>
              <a:t>from</a:t>
            </a:r>
            <a:r>
              <a:rPr lang="de-CH" sz="2400"/>
              <a:t> </a:t>
            </a:r>
            <a:r>
              <a:rPr lang="de-CH" sz="2400" b="1" err="1"/>
              <a:t>ions</a:t>
            </a:r>
            <a:endParaRPr lang="en-GB" sz="2400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FC6B14-783C-444F-9F0A-F6DAFE0D3E7F}"/>
              </a:ext>
            </a:extLst>
          </p:cNvPr>
          <p:cNvSpPr txBox="1"/>
          <p:nvPr/>
        </p:nvSpPr>
        <p:spPr>
          <a:xfrm>
            <a:off x="7297521" y="6165007"/>
            <a:ext cx="5272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L.S. </a:t>
            </a:r>
            <a:r>
              <a:rPr lang="en-US" sz="2000" err="1"/>
              <a:t>Dreissen</a:t>
            </a:r>
            <a:r>
              <a:rPr lang="en-US" sz="2000"/>
              <a:t> et al., PRA 101, 052509 (2020) </a:t>
            </a:r>
          </a:p>
        </p:txBody>
      </p:sp>
      <p:sp>
        <p:nvSpPr>
          <p:cNvPr id="16" name="Textfeld 7">
            <a:extLst>
              <a:ext uri="{FF2B5EF4-FFF2-40B4-BE49-F238E27FC236}">
                <a16:creationId xmlns:a16="http://schemas.microsoft.com/office/drawing/2014/main" id="{A1CD5B56-B942-B44D-8D66-E1F6E2FDFCE5}"/>
              </a:ext>
            </a:extLst>
          </p:cNvPr>
          <p:cNvSpPr txBox="1"/>
          <p:nvPr/>
        </p:nvSpPr>
        <p:spPr>
          <a:xfrm>
            <a:off x="7325184" y="4602862"/>
            <a:ext cx="4125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b="1"/>
              <a:t>At 0.8x10</a:t>
            </a:r>
            <a:r>
              <a:rPr lang="de-CH" sz="2400" b="1" baseline="30000"/>
              <a:t>14</a:t>
            </a:r>
            <a:r>
              <a:rPr lang="de-CH" sz="2400" b="1"/>
              <a:t> W/cm</a:t>
            </a:r>
            <a:r>
              <a:rPr lang="de-CH" sz="2400" b="1" baseline="30000"/>
              <a:t>2</a:t>
            </a:r>
            <a:r>
              <a:rPr lang="de-CH" sz="2400" b="1"/>
              <a:t> </a:t>
            </a:r>
            <a:r>
              <a:rPr lang="de-CH" sz="2400" b="1" err="1"/>
              <a:t>effect</a:t>
            </a:r>
            <a:r>
              <a:rPr lang="de-CH" sz="2400" b="1"/>
              <a:t> </a:t>
            </a:r>
            <a:r>
              <a:rPr lang="de-CH" sz="2400" b="1" err="1"/>
              <a:t>only</a:t>
            </a:r>
            <a:r>
              <a:rPr lang="de-CH" sz="2400" b="1"/>
              <a:t> </a:t>
            </a:r>
            <a:r>
              <a:rPr lang="de-CH" sz="2400" b="1" err="1"/>
              <a:t>few</a:t>
            </a:r>
            <a:r>
              <a:rPr lang="de-CH" sz="2400" b="1"/>
              <a:t> </a:t>
            </a:r>
            <a:r>
              <a:rPr lang="de-CH" sz="2400" b="1" err="1"/>
              <a:t>mrad</a:t>
            </a:r>
            <a:r>
              <a:rPr lang="en-GB" sz="2400" b="1"/>
              <a:t> in the VUV</a:t>
            </a:r>
            <a:endParaRPr lang="de-CH" sz="24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FB5CD7-0CCB-D546-9432-ECB31FAF124B}"/>
              </a:ext>
            </a:extLst>
          </p:cNvPr>
          <p:cNvSpPr txBox="1"/>
          <p:nvPr/>
        </p:nvSpPr>
        <p:spPr>
          <a:xfrm>
            <a:off x="7297521" y="5825318"/>
            <a:ext cx="4624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L.S. </a:t>
            </a:r>
            <a:r>
              <a:rPr lang="en-US" sz="2000" dirty="0" err="1"/>
              <a:t>Dreissen</a:t>
            </a:r>
            <a:r>
              <a:rPr lang="en-US" sz="2000" dirty="0"/>
              <a:t> et al., PRL 123, 143001 (2019)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DA93EE-56EA-D349-B096-EB54E740AEEF}"/>
              </a:ext>
            </a:extLst>
          </p:cNvPr>
          <p:cNvSpPr txBox="1"/>
          <p:nvPr/>
        </p:nvSpPr>
        <p:spPr>
          <a:xfrm>
            <a:off x="3107065" y="1698485"/>
            <a:ext cx="836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>
                <a:latin typeface="Times New Roman" panose="02020603050405020304" pitchFamily="18" charset="0"/>
                <a:cs typeface="Times New Roman" panose="02020603050405020304" pitchFamily="18" charset="0"/>
              </a:rPr>
              <a:t>W/cm</a:t>
            </a:r>
            <a:r>
              <a:rPr lang="en-NL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366628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6891" y="-49841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Absolute calibration for 110 nm xenon transition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411" y="6024988"/>
            <a:ext cx="72869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L.S. </a:t>
            </a:r>
            <a:r>
              <a:rPr lang="en-US" sz="2000" err="1"/>
              <a:t>Dreissen</a:t>
            </a:r>
            <a:r>
              <a:rPr lang="en-US" sz="2000"/>
              <a:t> et al., PRL 123, 143001 (2019)</a:t>
            </a:r>
          </a:p>
          <a:p>
            <a:r>
              <a:rPr lang="en-US" sz="2000"/>
              <a:t>L.S. </a:t>
            </a:r>
            <a:r>
              <a:rPr lang="en-US" sz="2000" err="1"/>
              <a:t>Dreissen</a:t>
            </a:r>
            <a:r>
              <a:rPr lang="en-US" sz="2000"/>
              <a:t> et al., PRA 101, 052509 (2020) </a:t>
            </a:r>
          </a:p>
          <a:p>
            <a:endParaRPr lang="en-US" sz="2000"/>
          </a:p>
          <a:p>
            <a:r>
              <a:rPr lang="en-US" sz="240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6891" y="1256975"/>
            <a:ext cx="40377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/>
              <a:t>Most accurate </a:t>
            </a:r>
            <a:br>
              <a:rPr lang="en-US" sz="2400" b="1" dirty="0"/>
            </a:br>
            <a:r>
              <a:rPr lang="en-US" sz="2400" b="1" dirty="0"/>
              <a:t>frequency measurement with a HHG source:</a:t>
            </a:r>
          </a:p>
          <a:p>
            <a:endParaRPr lang="en-US" sz="2400" dirty="0"/>
          </a:p>
          <a:p>
            <a:r>
              <a:rPr lang="en-US" sz="2400" b="1" dirty="0"/>
              <a:t>     </a:t>
            </a:r>
            <a:r>
              <a:rPr lang="fi-FI" sz="2400" b="1" dirty="0" err="1">
                <a:ea typeface="Times New Roman" charset="0"/>
                <a:cs typeface="Times New Roman" charset="0"/>
              </a:rPr>
              <a:t>d</a:t>
            </a:r>
            <a:r>
              <a:rPr lang="fi-FI" sz="2400" b="1" dirty="0" err="1">
                <a:latin typeface="Symbol" pitchFamily="2" charset="2"/>
                <a:ea typeface="Times New Roman" charset="0"/>
                <a:cs typeface="Times New Roman" charset="0"/>
              </a:rPr>
              <a:t>n</a:t>
            </a:r>
            <a:r>
              <a:rPr lang="fi-FI" sz="2400" b="1" dirty="0">
                <a:ea typeface="Times New Roman" charset="0"/>
                <a:cs typeface="Times New Roman" charset="0"/>
              </a:rPr>
              <a:t>/</a:t>
            </a:r>
            <a:r>
              <a:rPr lang="fi-FI" sz="2400" b="1" dirty="0">
                <a:latin typeface="Symbol" pitchFamily="2" charset="2"/>
                <a:ea typeface="Times New Roman" charset="0"/>
                <a:cs typeface="Times New Roman" charset="0"/>
              </a:rPr>
              <a:t>n</a:t>
            </a:r>
            <a:r>
              <a:rPr lang="fi-FI" sz="2400" b="1" dirty="0">
                <a:ea typeface="Times New Roman" charset="0"/>
                <a:cs typeface="Times New Roman" charset="0"/>
              </a:rPr>
              <a:t> = 2.3 ⨉ 10 </a:t>
            </a:r>
            <a:r>
              <a:rPr lang="fi-FI" sz="2400" b="1" baseline="30000" dirty="0">
                <a:ea typeface="Times New Roman" charset="0"/>
                <a:cs typeface="Times New Roman" charset="0"/>
              </a:rPr>
              <a:t>-10</a:t>
            </a:r>
            <a:endParaRPr lang="fi-FI" sz="2400" b="1" dirty="0">
              <a:ea typeface="Times New Roman" charset="0"/>
              <a:cs typeface="Times New Roman" charset="0"/>
            </a:endParaRPr>
          </a:p>
          <a:p>
            <a:br>
              <a:rPr lang="en-US" sz="2400" b="1" dirty="0"/>
            </a:br>
            <a:endParaRPr lang="en-US" sz="2400" b="1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Improvement 10 000</a:t>
            </a:r>
            <a:r>
              <a:rPr lang="fi-FI" dirty="0">
                <a:latin typeface="Times New Roman" charset="0"/>
                <a:ea typeface="Times New Roman" charset="0"/>
                <a:cs typeface="Times New Roman" charset="0"/>
              </a:rPr>
              <a:t>⨉</a:t>
            </a:r>
            <a:r>
              <a:rPr lang="en-US" sz="2400" dirty="0"/>
              <a:t> relative to previous measurement:</a:t>
            </a: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86310" y="4926814"/>
            <a:ext cx="5954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err="1"/>
              <a:t>Yoshino</a:t>
            </a:r>
            <a:r>
              <a:rPr lang="nb-NO" sz="2400"/>
              <a:t> et al., J. </a:t>
            </a:r>
            <a:r>
              <a:rPr lang="nb-NO" sz="2400" err="1"/>
              <a:t>Opt</a:t>
            </a:r>
            <a:r>
              <a:rPr lang="nb-NO" sz="2400"/>
              <a:t>. </a:t>
            </a:r>
            <a:r>
              <a:rPr lang="nb-NO" sz="2400" err="1"/>
              <a:t>Soc</a:t>
            </a:r>
            <a:r>
              <a:rPr lang="nb-NO" sz="2400"/>
              <a:t>. Am. B </a:t>
            </a:r>
            <a:r>
              <a:rPr lang="nb-NO" sz="2400" b="1"/>
              <a:t>2</a:t>
            </a:r>
            <a:r>
              <a:rPr lang="nb-NO" sz="2400"/>
              <a:t>, (1985) </a:t>
            </a:r>
          </a:p>
          <a:p>
            <a:endParaRPr lang="nb-NO" sz="16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6F5B61-B57C-7248-B20B-008AB18B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0699" y="6509204"/>
            <a:ext cx="2743200" cy="365125"/>
          </a:xfrm>
        </p:spPr>
        <p:txBody>
          <a:bodyPr/>
          <a:lstStyle/>
          <a:p>
            <a:fld id="{A66A8071-4BA0-A74A-B024-87450DE19056}" type="slidenum">
              <a:rPr lang="en-US" smtClean="0"/>
              <a:t>78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0E0C6A-EB12-DE45-B7C6-F3723C748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759" y="1424422"/>
            <a:ext cx="7869017" cy="34507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02828" y="-1160237"/>
            <a:ext cx="262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300 measurements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5494691" y="1049622"/>
            <a:ext cx="54741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err="1">
                <a:latin typeface="Symbol" pitchFamily="2" charset="2"/>
                <a:ea typeface="Times New Roman" charset="0"/>
                <a:cs typeface="Times New Roman" charset="0"/>
              </a:rPr>
              <a:t>n</a:t>
            </a:r>
            <a:r>
              <a:rPr lang="fi-FI" sz="2800" baseline="-25000" err="1">
                <a:ea typeface="Times New Roman" charset="0"/>
                <a:cs typeface="Times New Roman" charset="0"/>
              </a:rPr>
              <a:t>Ar</a:t>
            </a:r>
            <a:r>
              <a:rPr lang="fi-FI" sz="2800" baseline="-25000">
                <a:ea typeface="Times New Roman" charset="0"/>
                <a:cs typeface="Times New Roman" charset="0"/>
              </a:rPr>
              <a:t>(8S) </a:t>
            </a:r>
            <a:r>
              <a:rPr lang="fi-FI" sz="2800">
                <a:ea typeface="Times New Roman" charset="0"/>
                <a:cs typeface="Times New Roman" charset="0"/>
              </a:rPr>
              <a:t>= 2726086012473(630) kHz  </a:t>
            </a:r>
          </a:p>
        </p:txBody>
      </p:sp>
    </p:spTree>
    <p:extLst>
      <p:ext uri="{BB962C8B-B14F-4D97-AF65-F5344CB8AC3E}">
        <p14:creationId xmlns:p14="http://schemas.microsoft.com/office/powerpoint/2010/main" val="40400513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1" y="-56445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Low-phase noise Ramsey-comb laser, No.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BD0FC-B815-5845-A9F1-DC0F9FE0ACF1}"/>
              </a:ext>
            </a:extLst>
          </p:cNvPr>
          <p:cNvSpPr txBox="1"/>
          <p:nvPr/>
        </p:nvSpPr>
        <p:spPr>
          <a:xfrm>
            <a:off x="386692" y="853710"/>
            <a:ext cx="112258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New Ramsey-comb laser ready after 4 years of development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NL" sz="2400" dirty="0"/>
              <a:t>2 times 5 mJ amplified pulses @ 28 Hz, 10 - 20 nm bandwidth, 1 % rms energy stability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NL" sz="2400" dirty="0"/>
              <a:t>Still to check: target phase noise &lt;40 mrad in total for microsecond pulse delay</a:t>
            </a:r>
          </a:p>
          <a:p>
            <a:endParaRPr lang="en-NL" sz="2400" dirty="0"/>
          </a:p>
          <a:p>
            <a:endParaRPr lang="en-NL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E1342C-628D-5E4A-B5BA-55ABF834F9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588" y="2249464"/>
            <a:ext cx="858762" cy="1178257"/>
          </a:xfrm>
          <a:prstGeom prst="rect">
            <a:avLst/>
          </a:prstGeom>
        </p:spPr>
      </p:pic>
      <p:pic>
        <p:nvPicPr>
          <p:cNvPr id="7" name="Afbeelding 23" descr="photoCharlaine.jpg">
            <a:extLst>
              <a:ext uri="{FF2B5EF4-FFF2-40B4-BE49-F238E27FC236}">
                <a16:creationId xmlns:a16="http://schemas.microsoft.com/office/drawing/2014/main" id="{86470558-DAC6-074E-8C33-A952BEE722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419" y="5182237"/>
            <a:ext cx="984071" cy="1209996"/>
          </a:xfrm>
          <a:prstGeom prst="rect">
            <a:avLst/>
          </a:prstGeom>
        </p:spPr>
      </p:pic>
      <p:sp>
        <p:nvSpPr>
          <p:cNvPr id="8" name="Text Box 31">
            <a:extLst>
              <a:ext uri="{FF2B5EF4-FFF2-40B4-BE49-F238E27FC236}">
                <a16:creationId xmlns:a16="http://schemas.microsoft.com/office/drawing/2014/main" id="{FF19C103-AC20-0042-85F5-983C7A97D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703" y="6344871"/>
            <a:ext cx="20081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600" dirty="0" err="1"/>
              <a:t>Charlaine</a:t>
            </a:r>
            <a:r>
              <a:rPr lang="nl-NL" altLang="en-US" sz="1600" dirty="0"/>
              <a:t> Roth</a:t>
            </a: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C291B207-0E8E-5547-8F7D-0F38FA9C5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124" y="3374858"/>
            <a:ext cx="19511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600" dirty="0"/>
              <a:t>Mathieu </a:t>
            </a:r>
            <a:r>
              <a:rPr lang="nl-NL" altLang="en-US" sz="1600" dirty="0" err="1"/>
              <a:t>Collombon</a:t>
            </a:r>
            <a:endParaRPr lang="nl-NL" alt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AD5BD-2632-6B46-A3A4-05D885B76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127" y="2607946"/>
            <a:ext cx="3061901" cy="4082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BFE91F-ABE0-AC40-B1BB-291E11C1B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2085" y="2607946"/>
            <a:ext cx="3061901" cy="40825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F27339-23E0-F244-954D-962D269340D5}"/>
              </a:ext>
            </a:extLst>
          </p:cNvPr>
          <p:cNvSpPr txBox="1"/>
          <p:nvPr/>
        </p:nvSpPr>
        <p:spPr>
          <a:xfrm>
            <a:off x="2858540" y="2135915"/>
            <a:ext cx="1375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Pump laser</a:t>
            </a:r>
            <a:endParaRPr lang="en-NL" sz="2000" b="1" dirty="0"/>
          </a:p>
        </p:txBody>
      </p:sp>
      <p:pic>
        <p:nvPicPr>
          <p:cNvPr id="12" name="Picture 2" descr="Vincent Barbé">
            <a:extLst>
              <a:ext uri="{FF2B5EF4-FFF2-40B4-BE49-F238E27FC236}">
                <a16:creationId xmlns:a16="http://schemas.microsoft.com/office/drawing/2014/main" id="{AF13706A-DA95-7646-BE89-4AB1CBD6D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4" y="3819363"/>
            <a:ext cx="751944" cy="100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31">
            <a:extLst>
              <a:ext uri="{FF2B5EF4-FFF2-40B4-BE49-F238E27FC236}">
                <a16:creationId xmlns:a16="http://schemas.microsoft.com/office/drawing/2014/main" id="{6FC0E23A-8353-5E4D-ADB1-195E690CF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96" y="4810626"/>
            <a:ext cx="14713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600" dirty="0"/>
              <a:t>Vincent </a:t>
            </a:r>
            <a:r>
              <a:rPr lang="nl-NL" altLang="en-US" sz="1600" dirty="0" err="1"/>
              <a:t>Barbé</a:t>
            </a:r>
            <a:endParaRPr lang="nl-NL" altLang="en-US" sz="1600" dirty="0"/>
          </a:p>
        </p:txBody>
      </p:sp>
      <p:pic>
        <p:nvPicPr>
          <p:cNvPr id="15" name="Picture 14" descr="IMG_20211004_150410">
            <a:extLst>
              <a:ext uri="{FF2B5EF4-FFF2-40B4-BE49-F238E27FC236}">
                <a16:creationId xmlns:a16="http://schemas.microsoft.com/office/drawing/2014/main" id="{33672A15-2B8C-4B42-9E39-B786A15528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0093" y="2507222"/>
            <a:ext cx="3417728" cy="4135262"/>
          </a:xfrm>
          <a:prstGeom prst="rect">
            <a:avLst/>
          </a:prstGeom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91AE70-7ADB-E948-B411-72912630FD47}"/>
              </a:ext>
            </a:extLst>
          </p:cNvPr>
          <p:cNvSpPr txBox="1"/>
          <p:nvPr/>
        </p:nvSpPr>
        <p:spPr>
          <a:xfrm>
            <a:off x="5050417" y="2171876"/>
            <a:ext cx="3499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Bounce amp &amp; ULN Comb laser</a:t>
            </a:r>
            <a:endParaRPr lang="en-NL" sz="2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384D03-1237-0941-825B-0FB55BEA7A22}"/>
              </a:ext>
            </a:extLst>
          </p:cNvPr>
          <p:cNvSpPr txBox="1"/>
          <p:nvPr/>
        </p:nvSpPr>
        <p:spPr>
          <a:xfrm>
            <a:off x="8691204" y="2141511"/>
            <a:ext cx="2913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New parametric amplifier</a:t>
            </a:r>
            <a:endParaRPr lang="en-NL" sz="2000" b="1" dirty="0"/>
          </a:p>
        </p:txBody>
      </p:sp>
    </p:spTree>
    <p:extLst>
      <p:ext uri="{BB962C8B-B14F-4D97-AF65-F5344CB8AC3E}">
        <p14:creationId xmlns:p14="http://schemas.microsoft.com/office/powerpoint/2010/main" val="1603876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3024" y="-47976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He</a:t>
            </a:r>
            <a:r>
              <a:rPr lang="en-US" sz="3600" baseline="30000" dirty="0">
                <a:solidFill>
                  <a:schemeClr val="bg1"/>
                </a:solidFill>
              </a:rPr>
              <a:t>+</a:t>
            </a:r>
            <a:r>
              <a:rPr lang="en-US" sz="3600" dirty="0">
                <a:solidFill>
                  <a:schemeClr val="bg1"/>
                </a:solidFill>
              </a:rPr>
              <a:t> 1S-2S spectroscopy – two approaches</a:t>
            </a:r>
          </a:p>
        </p:txBody>
      </p:sp>
      <p:sp>
        <p:nvSpPr>
          <p:cNvPr id="35" name="Slide Number Placeholder 22">
            <a:extLst>
              <a:ext uri="{FF2B5EF4-FFF2-40B4-BE49-F238E27FC236}">
                <a16:creationId xmlns:a16="http://schemas.microsoft.com/office/drawing/2014/main" id="{D2F7D810-3837-7F44-A068-FB78738E93C0}"/>
              </a:ext>
            </a:extLst>
          </p:cNvPr>
          <p:cNvSpPr txBox="1">
            <a:spLocks/>
          </p:cNvSpPr>
          <p:nvPr/>
        </p:nvSpPr>
        <p:spPr>
          <a:xfrm>
            <a:off x="9381889" y="64714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103166A-5354-8D5F-DD95-5F2809306C2C}"/>
              </a:ext>
            </a:extLst>
          </p:cNvPr>
          <p:cNvGrpSpPr/>
          <p:nvPr/>
        </p:nvGrpSpPr>
        <p:grpSpPr>
          <a:xfrm>
            <a:off x="2198826" y="1375920"/>
            <a:ext cx="2078175" cy="3324785"/>
            <a:chOff x="9174616" y="434795"/>
            <a:chExt cx="2078175" cy="3324785"/>
          </a:xfrm>
        </p:grpSpPr>
        <p:sp>
          <p:nvSpPr>
            <p:cNvPr id="86" name="TextBox 43">
              <a:extLst>
                <a:ext uri="{FF2B5EF4-FFF2-40B4-BE49-F238E27FC236}">
                  <a16:creationId xmlns:a16="http://schemas.microsoft.com/office/drawing/2014/main" id="{8948CA6F-23D8-4C4E-80CD-721AE1E28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74616" y="3389693"/>
              <a:ext cx="4079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Calibri" charset="0"/>
                  <a:cs typeface="Calibri" charset="0"/>
                </a:rPr>
                <a:t>1S</a:t>
              </a:r>
              <a:endParaRPr lang="en-US" sz="1800" baseline="-25000">
                <a:latin typeface="Calibri" charset="0"/>
                <a:cs typeface="Calibri" charset="0"/>
              </a:endParaRPr>
            </a:p>
          </p:txBody>
        </p:sp>
        <p:sp>
          <p:nvSpPr>
            <p:cNvPr id="87" name="TextBox 44">
              <a:extLst>
                <a:ext uri="{FF2B5EF4-FFF2-40B4-BE49-F238E27FC236}">
                  <a16:creationId xmlns:a16="http://schemas.microsoft.com/office/drawing/2014/main" id="{DD9C2DD6-3548-5749-B8CE-76720C1CE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88904" y="1699005"/>
              <a:ext cx="4079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 charset="0"/>
                  <a:cs typeface="Calibri" charset="0"/>
                </a:rPr>
                <a:t>2S</a:t>
              </a:r>
              <a:endParaRPr lang="en-US" sz="1800" baseline="-25000" dirty="0">
                <a:latin typeface="Calibri" charset="0"/>
                <a:cs typeface="Calibri" charset="0"/>
              </a:endParaRPr>
            </a:p>
          </p:txBody>
        </p:sp>
        <p:sp>
          <p:nvSpPr>
            <p:cNvPr id="90" name="TextBox 47">
              <a:extLst>
                <a:ext uri="{FF2B5EF4-FFF2-40B4-BE49-F238E27FC236}">
                  <a16:creationId xmlns:a16="http://schemas.microsoft.com/office/drawing/2014/main" id="{5801ED7C-D24E-9C47-B76B-22B5BA3604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51889" y="434795"/>
              <a:ext cx="7409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 baseline="30000" dirty="0">
                  <a:latin typeface="Calibri" charset="0"/>
                  <a:cs typeface="Calibri" charset="0"/>
                </a:rPr>
                <a:t>4</a:t>
              </a:r>
              <a:r>
                <a:rPr lang="en-US" sz="2400" b="1" dirty="0">
                  <a:latin typeface="Calibri" charset="0"/>
                  <a:cs typeface="Calibri" charset="0"/>
                </a:rPr>
                <a:t>He</a:t>
              </a:r>
              <a:r>
                <a:rPr lang="en-US" sz="2400" b="1" baseline="30000" dirty="0">
                  <a:latin typeface="Calibri" charset="0"/>
                  <a:cs typeface="Calibri" charset="0"/>
                </a:rPr>
                <a:t>+</a:t>
              </a:r>
            </a:p>
          </p:txBody>
        </p:sp>
        <p:grpSp>
          <p:nvGrpSpPr>
            <p:cNvPr id="91" name="Group 79">
              <a:extLst>
                <a:ext uri="{FF2B5EF4-FFF2-40B4-BE49-F238E27FC236}">
                  <a16:creationId xmlns:a16="http://schemas.microsoft.com/office/drawing/2014/main" id="{97E5E198-46CE-5D4F-A9A7-27610A262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58791" y="1289430"/>
              <a:ext cx="588963" cy="2379663"/>
              <a:chOff x="3479476" y="3860895"/>
              <a:chExt cx="724320" cy="2379849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7836F36B-39BB-0341-8A44-80AC4245C195}"/>
                  </a:ext>
                </a:extLst>
              </p:cNvPr>
              <p:cNvCxnSpPr/>
              <p:nvPr/>
            </p:nvCxnSpPr>
            <p:spPr>
              <a:xfrm>
                <a:off x="3479476" y="6240744"/>
                <a:ext cx="724320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5C47ECD-5C01-BF45-9A57-09592F0A6417}"/>
                  </a:ext>
                </a:extLst>
              </p:cNvPr>
              <p:cNvCxnSpPr/>
              <p:nvPr/>
            </p:nvCxnSpPr>
            <p:spPr>
              <a:xfrm>
                <a:off x="3479476" y="4249863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FAF77F0-EF0E-774C-8385-61C50BB4C3C6}"/>
                  </a:ext>
                </a:extLst>
              </p:cNvPr>
              <p:cNvCxnSpPr/>
              <p:nvPr/>
            </p:nvCxnSpPr>
            <p:spPr>
              <a:xfrm>
                <a:off x="3479476" y="4522935"/>
                <a:ext cx="724320" cy="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20198EAB-17E5-F441-AA44-2DFDEDEF1C4A}"/>
                  </a:ext>
                </a:extLst>
              </p:cNvPr>
              <p:cNvCxnSpPr/>
              <p:nvPr/>
            </p:nvCxnSpPr>
            <p:spPr>
              <a:xfrm>
                <a:off x="3479476" y="4116503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7355CD1-5CDB-E047-A68A-59C670746F32}"/>
                  </a:ext>
                </a:extLst>
              </p:cNvPr>
              <p:cNvCxnSpPr/>
              <p:nvPr/>
            </p:nvCxnSpPr>
            <p:spPr>
              <a:xfrm>
                <a:off x="3479476" y="4043472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70BF850-A5C4-764D-967F-D454C1F2077F}"/>
                  </a:ext>
                </a:extLst>
              </p:cNvPr>
              <p:cNvCxnSpPr/>
              <p:nvPr/>
            </p:nvCxnSpPr>
            <p:spPr>
              <a:xfrm>
                <a:off x="3479476" y="3987905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0DA4E47D-F9CE-1744-9F53-D90EC384D985}"/>
                  </a:ext>
                </a:extLst>
              </p:cNvPr>
              <p:cNvCxnSpPr/>
              <p:nvPr/>
            </p:nvCxnSpPr>
            <p:spPr>
              <a:xfrm>
                <a:off x="3479476" y="3945040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91F1636-9053-DC4F-8715-71F0A5103D6E}"/>
                  </a:ext>
                </a:extLst>
              </p:cNvPr>
              <p:cNvCxnSpPr/>
              <p:nvPr/>
            </p:nvCxnSpPr>
            <p:spPr>
              <a:xfrm>
                <a:off x="3479476" y="3910112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F0698631-732A-424C-880D-38B4829F33D4}"/>
                  </a:ext>
                </a:extLst>
              </p:cNvPr>
              <p:cNvCxnSpPr/>
              <p:nvPr/>
            </p:nvCxnSpPr>
            <p:spPr>
              <a:xfrm>
                <a:off x="3479476" y="3878359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CA89CB02-D2B3-0E40-809A-C3DB38ED14E9}"/>
                  </a:ext>
                </a:extLst>
              </p:cNvPr>
              <p:cNvCxnSpPr/>
              <p:nvPr/>
            </p:nvCxnSpPr>
            <p:spPr>
              <a:xfrm>
                <a:off x="3479476" y="3860895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A10D7DD-8FBD-9147-9DA6-107DC97BCD7F}"/>
                </a:ext>
              </a:extLst>
            </p:cNvPr>
            <p:cNvCxnSpPr/>
            <p:nvPr/>
          </p:nvCxnSpPr>
          <p:spPr bwMode="auto">
            <a:xfrm>
              <a:off x="10287964" y="1949073"/>
              <a:ext cx="588963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44">
              <a:extLst>
                <a:ext uri="{FF2B5EF4-FFF2-40B4-BE49-F238E27FC236}">
                  <a16:creationId xmlns:a16="http://schemas.microsoft.com/office/drawing/2014/main" id="{EBB9613F-CD1D-004B-BA47-B9CCEE93BA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32483" y="1710728"/>
              <a:ext cx="4203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Calibri" charset="0"/>
                  <a:cs typeface="Calibri" charset="0"/>
                </a:rPr>
                <a:t>2P</a:t>
              </a:r>
              <a:endParaRPr lang="en-US" sz="1800" baseline="-25000">
                <a:latin typeface="Calibri" charset="0"/>
                <a:cs typeface="Calibri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949404-6640-69F2-1362-07D5145F597F}"/>
              </a:ext>
            </a:extLst>
          </p:cNvPr>
          <p:cNvSpPr txBox="1"/>
          <p:nvPr/>
        </p:nvSpPr>
        <p:spPr>
          <a:xfrm>
            <a:off x="1004197" y="5113315"/>
            <a:ext cx="412741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Munich, MPQ (Udem group)</a:t>
            </a:r>
          </a:p>
          <a:p>
            <a:endParaRPr lang="en-NL" dirty="0"/>
          </a:p>
          <a:p>
            <a:r>
              <a:rPr lang="en-NL" dirty="0"/>
              <a:t>Herrmann et al., PRA 79, 052505 (2009)</a:t>
            </a:r>
          </a:p>
          <a:p>
            <a:r>
              <a:rPr lang="en-NL" dirty="0"/>
              <a:t>Moreno et al., Eur. Phys. J. D 77, 67 (2023)</a:t>
            </a: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04CEC742-91B4-5AF3-2874-A7BB6E5048A7}"/>
              </a:ext>
            </a:extLst>
          </p:cNvPr>
          <p:cNvGrpSpPr/>
          <p:nvPr/>
        </p:nvGrpSpPr>
        <p:grpSpPr>
          <a:xfrm>
            <a:off x="2888072" y="2909671"/>
            <a:ext cx="0" cy="1692000"/>
            <a:chOff x="8845609" y="3072891"/>
            <a:chExt cx="0" cy="1643032"/>
          </a:xfrm>
        </p:grpSpPr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676EA3FA-957D-790F-5336-0620FA588EA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845609" y="3890472"/>
              <a:ext cx="0" cy="825451"/>
            </a:xfrm>
            <a:prstGeom prst="straightConnector1">
              <a:avLst/>
            </a:prstGeom>
            <a:ln w="31750">
              <a:solidFill>
                <a:srgbClr val="056B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244B7714-C471-33B9-1C25-913F2DC2F3E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845609" y="3072891"/>
              <a:ext cx="0" cy="825451"/>
            </a:xfrm>
            <a:prstGeom prst="straightConnector1">
              <a:avLst/>
            </a:prstGeom>
            <a:ln w="31750">
              <a:solidFill>
                <a:srgbClr val="056B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DB35BFC4-9974-738D-56DD-19025C1508D7}"/>
              </a:ext>
            </a:extLst>
          </p:cNvPr>
          <p:cNvGrpSpPr/>
          <p:nvPr/>
        </p:nvGrpSpPr>
        <p:grpSpPr>
          <a:xfrm>
            <a:off x="242538" y="3379482"/>
            <a:ext cx="2095318" cy="915194"/>
            <a:chOff x="242538" y="3074682"/>
            <a:chExt cx="2095318" cy="915194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2C5CB9E1-70EC-7C72-6749-9AEFDA171F9F}"/>
                </a:ext>
              </a:extLst>
            </p:cNvPr>
            <p:cNvGrpSpPr/>
            <p:nvPr/>
          </p:nvGrpSpPr>
          <p:grpSpPr>
            <a:xfrm>
              <a:off x="242538" y="3643538"/>
              <a:ext cx="2095318" cy="346338"/>
              <a:chOff x="6034010" y="3681380"/>
              <a:chExt cx="2095318" cy="346338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3AB07694-823D-C808-4E34-49D5A521ECCC}"/>
                  </a:ext>
                </a:extLst>
              </p:cNvPr>
              <p:cNvGrpSpPr/>
              <p:nvPr/>
            </p:nvGrpSpPr>
            <p:grpSpPr>
              <a:xfrm>
                <a:off x="6686192" y="3681925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45A26071-EA80-45AA-CAA3-5669D46AF7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F1BB694-B71D-26FC-84FE-3A5831E8A7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B314B0A1-A936-AFAD-E7CC-3D03113490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77074BB9-D8E8-1EE7-57FB-B49ED83A8C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36915D51-F369-8EE8-A6AB-1EA0DFD592CF}"/>
                  </a:ext>
                </a:extLst>
              </p:cNvPr>
              <p:cNvGrpSpPr/>
              <p:nvPr/>
            </p:nvGrpSpPr>
            <p:grpSpPr>
              <a:xfrm>
                <a:off x="6982691" y="3681925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6B8BED25-FB39-3B70-29AD-9C40590B3B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1F7C1456-8E54-1383-F2E9-787C673ED2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839CF115-5503-B857-1538-C05E8EA847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229EDB30-145B-8362-EED5-E6766331E9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B1005680-7097-72FA-58F9-12BDBA1336E9}"/>
                  </a:ext>
                </a:extLst>
              </p:cNvPr>
              <p:cNvGrpSpPr/>
              <p:nvPr/>
            </p:nvGrpSpPr>
            <p:grpSpPr>
              <a:xfrm>
                <a:off x="7570539" y="3681924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9CAAFFD4-FBD3-0430-99AF-F52DE1AC5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6B3AC2F5-934D-2A63-322F-D1DE0E87CF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FA810231-BD75-D934-7F2D-70DB8799AC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E1E5E363-6ED4-C5A4-D4E6-B400FA4F7A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51061FD5-56AD-4D4D-63EB-A2ACC346CEA1}"/>
                  </a:ext>
                </a:extLst>
              </p:cNvPr>
              <p:cNvGrpSpPr/>
              <p:nvPr/>
            </p:nvGrpSpPr>
            <p:grpSpPr>
              <a:xfrm>
                <a:off x="7276814" y="3681924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5BF82F3F-EECF-38E5-62D9-36487C5094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5B904F5D-3FE7-07A4-7C5F-807E15784E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55CDCCD4-C77E-45C9-E256-49BA03544C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4A94D141-58AC-86F4-1A85-5B8A7C526A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06F04025-B6B0-E62A-1C96-8546EF5B295B}"/>
                  </a:ext>
                </a:extLst>
              </p:cNvPr>
              <p:cNvGrpSpPr/>
              <p:nvPr/>
            </p:nvGrpSpPr>
            <p:grpSpPr>
              <a:xfrm>
                <a:off x="6392069" y="3681381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4E77D1D1-4692-EA56-DA8D-C5F6BD7C7C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CF5D2D7-A90E-B4A6-E4FA-848A71D8DB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BA4A3AF4-98FB-DA1F-F204-0747E94E3F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93F11CFA-E5C5-43DE-CB30-4345B749A6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22F474F1-BF9D-582B-504C-309B683C8A46}"/>
                  </a:ext>
                </a:extLst>
              </p:cNvPr>
              <p:cNvGrpSpPr/>
              <p:nvPr/>
            </p:nvGrpSpPr>
            <p:grpSpPr>
              <a:xfrm>
                <a:off x="6104667" y="3681380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D062C34C-F8D3-F313-EF1A-F30DE4AFB8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09EB8E05-70E8-E13E-B5D7-34228523BD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E4B067CE-1B81-9092-1D82-A5920B8DF9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A53F6CE1-3CC9-A716-68EB-176692ED3C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C10451C9-22BD-774B-15FF-038317C4FB0A}"/>
                  </a:ext>
                </a:extLst>
              </p:cNvPr>
              <p:cNvCxnSpPr/>
              <p:nvPr/>
            </p:nvCxnSpPr>
            <p:spPr>
              <a:xfrm flipH="1">
                <a:off x="6034010" y="3744989"/>
                <a:ext cx="140245" cy="280491"/>
              </a:xfrm>
              <a:prstGeom prst="line">
                <a:avLst/>
              </a:prstGeom>
              <a:ln w="28575">
                <a:solidFill>
                  <a:srgbClr val="056B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79C88E8-A704-C0BB-6A01-D6BD336A3829}"/>
                  </a:ext>
                </a:extLst>
              </p:cNvPr>
              <p:cNvCxnSpPr/>
              <p:nvPr/>
            </p:nvCxnSpPr>
            <p:spPr>
              <a:xfrm flipH="1">
                <a:off x="7989083" y="3747227"/>
                <a:ext cx="140245" cy="280491"/>
              </a:xfrm>
              <a:prstGeom prst="line">
                <a:avLst/>
              </a:prstGeom>
              <a:ln w="28575">
                <a:solidFill>
                  <a:srgbClr val="056B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3" name="Right Arrow 182">
              <a:extLst>
                <a:ext uri="{FF2B5EF4-FFF2-40B4-BE49-F238E27FC236}">
                  <a16:creationId xmlns:a16="http://schemas.microsoft.com/office/drawing/2014/main" id="{4A38822A-98AA-8F9C-26F5-2930E481DE43}"/>
                </a:ext>
              </a:extLst>
            </p:cNvPr>
            <p:cNvSpPr/>
            <p:nvPr/>
          </p:nvSpPr>
          <p:spPr>
            <a:xfrm>
              <a:off x="1137244" y="3074682"/>
              <a:ext cx="309252" cy="472537"/>
            </a:xfrm>
            <a:prstGeom prst="rightArrow">
              <a:avLst/>
            </a:prstGeom>
            <a:solidFill>
              <a:srgbClr val="056BFF"/>
            </a:solidFill>
            <a:ln>
              <a:solidFill>
                <a:srgbClr val="056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080E9406-B0FC-06FA-9C82-6B77B83D4A82}"/>
              </a:ext>
            </a:extLst>
          </p:cNvPr>
          <p:cNvGrpSpPr/>
          <p:nvPr/>
        </p:nvGrpSpPr>
        <p:grpSpPr>
          <a:xfrm>
            <a:off x="3331069" y="3379482"/>
            <a:ext cx="2095318" cy="917432"/>
            <a:chOff x="3331069" y="3074682"/>
            <a:chExt cx="2095318" cy="917432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0D5FE5CB-DD54-8D45-20DE-9A47E312F3B0}"/>
                </a:ext>
              </a:extLst>
            </p:cNvPr>
            <p:cNvGrpSpPr/>
            <p:nvPr/>
          </p:nvGrpSpPr>
          <p:grpSpPr>
            <a:xfrm flipH="1">
              <a:off x="3331069" y="3645776"/>
              <a:ext cx="2095318" cy="346338"/>
              <a:chOff x="6034010" y="3681380"/>
              <a:chExt cx="2095318" cy="346338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958F08A1-33A4-779C-3393-D633B3D03475}"/>
                  </a:ext>
                </a:extLst>
              </p:cNvPr>
              <p:cNvGrpSpPr/>
              <p:nvPr/>
            </p:nvGrpSpPr>
            <p:grpSpPr>
              <a:xfrm>
                <a:off x="6686192" y="3681925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739AC5E9-DDFA-5F89-108F-0C07A448C1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54EC4176-E128-B8F6-B96C-ADDF8113B4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39757E2E-EAE1-B241-BB0E-945885F88F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F8F104DC-A845-B117-3893-AB878E163A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10FDBFD9-7EF9-CA4E-2CBB-A562B52EDA52}"/>
                  </a:ext>
                </a:extLst>
              </p:cNvPr>
              <p:cNvGrpSpPr/>
              <p:nvPr/>
            </p:nvGrpSpPr>
            <p:grpSpPr>
              <a:xfrm>
                <a:off x="6982691" y="3681925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FBF9EDC3-4714-0714-0015-9F8E84D5DC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D9080782-6388-C842-ABB2-386B0B0FEC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FFE31AE9-D6CC-9713-5975-D052E4684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578FF902-9BC4-E7B0-0578-88C09BB73C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65DF8249-57E2-4928-B928-95EE0AABFA25}"/>
                  </a:ext>
                </a:extLst>
              </p:cNvPr>
              <p:cNvGrpSpPr/>
              <p:nvPr/>
            </p:nvGrpSpPr>
            <p:grpSpPr>
              <a:xfrm>
                <a:off x="7570539" y="3681924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6F9ADFA3-FE86-00F5-2E15-B9552459AB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178D6177-21FC-9B2C-9228-D328F1C0F0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C33FB86E-3776-5888-F6B0-D572437B39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F72D5C72-0F8D-46CD-BBE5-6A1157C209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3458E5BA-6D64-55C9-D5B4-53FF5DC9F887}"/>
                  </a:ext>
                </a:extLst>
              </p:cNvPr>
              <p:cNvGrpSpPr/>
              <p:nvPr/>
            </p:nvGrpSpPr>
            <p:grpSpPr>
              <a:xfrm>
                <a:off x="7276814" y="3681924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13EB235-293C-74CA-F516-D440DCCF98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D570307D-5398-1F26-295A-F64ABC9F3E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38B4ACC-D4F5-284F-E35A-5A383AECD1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FE9C1ECE-52A9-2376-1587-8DC60E79D7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949D7FB6-A867-6189-390D-1AE866D76C1E}"/>
                  </a:ext>
                </a:extLst>
              </p:cNvPr>
              <p:cNvGrpSpPr/>
              <p:nvPr/>
            </p:nvGrpSpPr>
            <p:grpSpPr>
              <a:xfrm>
                <a:off x="6392069" y="3681381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20DAD110-1649-4554-F12A-E31CA8E5F3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D6EFA1D4-2A78-4ECB-C6B2-635FB69D10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C7E1260F-E505-8B2D-9B69-F264448715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9571832C-CCFF-D1D0-7EF9-0C6E3B6217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2CD67EE5-2144-B2C5-EB61-94D70046073A}"/>
                  </a:ext>
                </a:extLst>
              </p:cNvPr>
              <p:cNvGrpSpPr/>
              <p:nvPr/>
            </p:nvGrpSpPr>
            <p:grpSpPr>
              <a:xfrm>
                <a:off x="6104667" y="3681380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ACE33B1B-2177-E455-964F-EB076C06D2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5D10D769-CC0C-BD95-0D1E-EED396C8A5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28A744D9-EC7D-E350-364D-3150913662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FC0CEE46-B777-1457-6A89-EF2136908E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118A7635-4ACB-5C9F-7EE5-B84148A1428E}"/>
                  </a:ext>
                </a:extLst>
              </p:cNvPr>
              <p:cNvCxnSpPr/>
              <p:nvPr/>
            </p:nvCxnSpPr>
            <p:spPr>
              <a:xfrm flipH="1">
                <a:off x="6034010" y="3744989"/>
                <a:ext cx="140245" cy="280491"/>
              </a:xfrm>
              <a:prstGeom prst="line">
                <a:avLst/>
              </a:prstGeom>
              <a:ln w="28575">
                <a:solidFill>
                  <a:srgbClr val="056B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3B253A0A-C179-11AF-2544-A700080517DF}"/>
                  </a:ext>
                </a:extLst>
              </p:cNvPr>
              <p:cNvCxnSpPr/>
              <p:nvPr/>
            </p:nvCxnSpPr>
            <p:spPr>
              <a:xfrm flipH="1">
                <a:off x="7989083" y="3747227"/>
                <a:ext cx="140245" cy="280491"/>
              </a:xfrm>
              <a:prstGeom prst="line">
                <a:avLst/>
              </a:prstGeom>
              <a:ln w="28575">
                <a:solidFill>
                  <a:srgbClr val="056B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4" name="Right Arrow 183">
              <a:extLst>
                <a:ext uri="{FF2B5EF4-FFF2-40B4-BE49-F238E27FC236}">
                  <a16:creationId xmlns:a16="http://schemas.microsoft.com/office/drawing/2014/main" id="{BBC095E0-0F72-8C02-595F-36E836BD1F39}"/>
                </a:ext>
              </a:extLst>
            </p:cNvPr>
            <p:cNvSpPr/>
            <p:nvPr/>
          </p:nvSpPr>
          <p:spPr>
            <a:xfrm flipH="1">
              <a:off x="4233062" y="3074682"/>
              <a:ext cx="309252" cy="472537"/>
            </a:xfrm>
            <a:prstGeom prst="rightArrow">
              <a:avLst/>
            </a:prstGeom>
            <a:solidFill>
              <a:srgbClr val="056BFF"/>
            </a:solidFill>
            <a:ln>
              <a:solidFill>
                <a:srgbClr val="056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185" name="TextBox 45">
            <a:extLst>
              <a:ext uri="{FF2B5EF4-FFF2-40B4-BE49-F238E27FC236}">
                <a16:creationId xmlns:a16="http://schemas.microsoft.com/office/drawing/2014/main" id="{45D28A62-A9C7-FD39-1495-33A72AF0D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621" y="3187145"/>
            <a:ext cx="11544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000" b="1" dirty="0">
                <a:solidFill>
                  <a:srgbClr val="056BFF"/>
                </a:solidFill>
                <a:latin typeface="Calibri" charset="0"/>
                <a:cs typeface="Calibri" charset="0"/>
              </a:rPr>
              <a:t>2x 60 nm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B3F921C3-7C73-12CF-E25A-1974D5F554DE}"/>
              </a:ext>
            </a:extLst>
          </p:cNvPr>
          <p:cNvCxnSpPr/>
          <p:nvPr/>
        </p:nvCxnSpPr>
        <p:spPr>
          <a:xfrm>
            <a:off x="5977250" y="713678"/>
            <a:ext cx="0" cy="614432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52E3A5B-8609-0FB9-391B-9451F34B7D52}"/>
              </a:ext>
            </a:extLst>
          </p:cNvPr>
          <p:cNvSpPr txBox="1"/>
          <p:nvPr/>
        </p:nvSpPr>
        <p:spPr>
          <a:xfrm>
            <a:off x="1377884" y="807287"/>
            <a:ext cx="3161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Frequency domain approach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09DEA-3610-0B43-BDF8-15012D035AE5}"/>
              </a:ext>
            </a:extLst>
          </p:cNvPr>
          <p:cNvSpPr txBox="1"/>
          <p:nvPr/>
        </p:nvSpPr>
        <p:spPr>
          <a:xfrm>
            <a:off x="7542663" y="841179"/>
            <a:ext cx="2589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Time domain approach</a:t>
            </a:r>
          </a:p>
        </p:txBody>
      </p:sp>
    </p:spTree>
    <p:extLst>
      <p:ext uri="{BB962C8B-B14F-4D97-AF65-F5344CB8AC3E}">
        <p14:creationId xmlns:p14="http://schemas.microsoft.com/office/powerpoint/2010/main" val="7633107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1" y="-56445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Overview vacuum setup for He</a:t>
            </a:r>
            <a:r>
              <a:rPr lang="en-US" sz="3600" baseline="30000">
                <a:solidFill>
                  <a:schemeClr val="bg1"/>
                </a:solidFill>
              </a:rPr>
              <a:t>+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9AA53-9316-FF43-B349-F19762B3F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82" y="888670"/>
            <a:ext cx="10818112" cy="5909799"/>
          </a:xfrm>
          <a:prstGeom prst="rect">
            <a:avLst/>
          </a:prstGeom>
        </p:spPr>
      </p:pic>
      <p:sp>
        <p:nvSpPr>
          <p:cNvPr id="12" name="Slide Number Placeholder 22">
            <a:extLst>
              <a:ext uri="{FF2B5EF4-FFF2-40B4-BE49-F238E27FC236}">
                <a16:creationId xmlns:a16="http://schemas.microsoft.com/office/drawing/2014/main" id="{425C2204-75A1-8B4C-885B-F1690CC6D406}"/>
              </a:ext>
            </a:extLst>
          </p:cNvPr>
          <p:cNvSpPr txBox="1">
            <a:spLocks/>
          </p:cNvSpPr>
          <p:nvPr/>
        </p:nvSpPr>
        <p:spPr>
          <a:xfrm>
            <a:off x="9444629" y="64711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EC74C4-E883-FA41-8829-373EA489212F}"/>
              </a:ext>
            </a:extLst>
          </p:cNvPr>
          <p:cNvSpPr txBox="1"/>
          <p:nvPr/>
        </p:nvSpPr>
        <p:spPr>
          <a:xfrm>
            <a:off x="10363200" y="3898232"/>
            <a:ext cx="145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spectrometer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878E4-9416-0345-A624-148FABC23B82}"/>
              </a:ext>
            </a:extLst>
          </p:cNvPr>
          <p:cNvSpPr txBox="1"/>
          <p:nvPr/>
        </p:nvSpPr>
        <p:spPr>
          <a:xfrm>
            <a:off x="9168063" y="1671947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He and He* beam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31B744-CA93-BB40-A445-034500927BD4}"/>
              </a:ext>
            </a:extLst>
          </p:cNvPr>
          <p:cNvSpPr txBox="1"/>
          <p:nvPr/>
        </p:nvSpPr>
        <p:spPr>
          <a:xfrm>
            <a:off x="4541912" y="1121042"/>
            <a:ext cx="1967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Detection platform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F5FB5A-3C8D-5548-B39A-137BEC4C4AED}"/>
              </a:ext>
            </a:extLst>
          </p:cNvPr>
          <p:cNvSpPr txBox="1"/>
          <p:nvPr/>
        </p:nvSpPr>
        <p:spPr>
          <a:xfrm>
            <a:off x="6926827" y="883972"/>
            <a:ext cx="2074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6-D trap adjustment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C3148-47D8-9F41-993D-BC4D5B66E2E9}"/>
              </a:ext>
            </a:extLst>
          </p:cNvPr>
          <p:cNvSpPr txBox="1"/>
          <p:nvPr/>
        </p:nvSpPr>
        <p:spPr>
          <a:xfrm>
            <a:off x="3088433" y="3609110"/>
            <a:ext cx="255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Toroidal mirror chambers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4988BC-3AD3-8246-AE51-C08D5AAECA75}"/>
              </a:ext>
            </a:extLst>
          </p:cNvPr>
          <p:cNvSpPr txBox="1"/>
          <p:nvPr/>
        </p:nvSpPr>
        <p:spPr>
          <a:xfrm>
            <a:off x="267971" y="873033"/>
            <a:ext cx="264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High-harmonic generation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4977D7-26D6-694E-8123-AF7CA343D789}"/>
              </a:ext>
            </a:extLst>
          </p:cNvPr>
          <p:cNvSpPr txBox="1"/>
          <p:nvPr/>
        </p:nvSpPr>
        <p:spPr>
          <a:xfrm>
            <a:off x="806855" y="4411943"/>
            <a:ext cx="1773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NIR adjustment</a:t>
            </a:r>
            <a:br>
              <a:rPr lang="en-NL" dirty="0"/>
            </a:br>
            <a:r>
              <a:rPr lang="en-NL" dirty="0"/>
              <a:t>and XUV filtering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6ACA32-FE32-AD46-AF3D-03C20CCF7F95}"/>
              </a:ext>
            </a:extLst>
          </p:cNvPr>
          <p:cNvSpPr txBox="1"/>
          <p:nvPr/>
        </p:nvSpPr>
        <p:spPr>
          <a:xfrm>
            <a:off x="3838193" y="5090627"/>
            <a:ext cx="140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Laser cooling</a:t>
            </a:r>
          </a:p>
          <a:p>
            <a:r>
              <a:rPr lang="en-NL" dirty="0"/>
              <a:t>platforms</a:t>
            </a:r>
          </a:p>
        </p:txBody>
      </p:sp>
    </p:spTree>
    <p:extLst>
      <p:ext uri="{BB962C8B-B14F-4D97-AF65-F5344CB8AC3E}">
        <p14:creationId xmlns:p14="http://schemas.microsoft.com/office/powerpoint/2010/main" val="27507292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1" y="-56445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Planar trap and light collection from Be</a:t>
            </a:r>
            <a:r>
              <a:rPr lang="en-US" sz="3600" baseline="30000">
                <a:solidFill>
                  <a:schemeClr val="bg1"/>
                </a:solidFill>
              </a:rPr>
              <a:t>+</a:t>
            </a:r>
            <a:r>
              <a:rPr lang="en-US" sz="3600">
                <a:solidFill>
                  <a:schemeClr val="bg1"/>
                </a:solidFill>
              </a:rPr>
              <a:t> ion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9C053FC-55A1-0242-AFB0-9D070141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66A8071-4BA0-A74A-B024-87450DE19056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A2E96-172C-D04A-B4C9-A30ABE3AD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07" y="1154922"/>
            <a:ext cx="10633961" cy="520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339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1" y="-56445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Ion trap in collaboration with PTB Germany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426A4819-8ADE-6845-85C1-6CABAA203081}"/>
              </a:ext>
            </a:extLst>
          </p:cNvPr>
          <p:cNvSpPr txBox="1"/>
          <p:nvPr/>
        </p:nvSpPr>
        <p:spPr>
          <a:xfrm>
            <a:off x="267971" y="908189"/>
            <a:ext cx="11265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cs typeface="Bitstream Charter" charset="0"/>
              </a:rPr>
              <a:t>Segmented Paul trap with micromotion compensation.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cs typeface="Bitstream Charter" charset="0"/>
              </a:rPr>
              <a:t>Separate loading and spectroscopy zones 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E6DFB101-A78C-4842-80F1-77989E884BFB}"/>
              </a:ext>
            </a:extLst>
          </p:cNvPr>
          <p:cNvSpPr txBox="1"/>
          <p:nvPr/>
        </p:nvSpPr>
        <p:spPr>
          <a:xfrm>
            <a:off x="9935845" y="1946275"/>
            <a:ext cx="21323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1600" dirty="0">
                <a:latin typeface="Bitstream Charter" charset="0"/>
                <a:cs typeface="Bitstream Charter" charset="0"/>
              </a:rPr>
              <a:t> Collaboration with PTB (T. Mehlstäubler and P. Schmidt) for the design</a:t>
            </a:r>
          </a:p>
        </p:txBody>
      </p:sp>
      <p:pic>
        <p:nvPicPr>
          <p:cNvPr id="9" name="Picture 8" descr="g8147">
            <a:extLst>
              <a:ext uri="{FF2B5EF4-FFF2-40B4-BE49-F238E27FC236}">
                <a16:creationId xmlns:a16="http://schemas.microsoft.com/office/drawing/2014/main" id="{1B8D8DE5-B747-C14C-8CFF-A50B2E446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513" y="1946275"/>
            <a:ext cx="7275830" cy="3975735"/>
          </a:xfrm>
          <a:prstGeom prst="rect">
            <a:avLst/>
          </a:prstGeom>
        </p:spPr>
      </p:pic>
      <p:pic>
        <p:nvPicPr>
          <p:cNvPr id="10" name="Picture 9" descr="image8182">
            <a:extLst>
              <a:ext uri="{FF2B5EF4-FFF2-40B4-BE49-F238E27FC236}">
                <a16:creationId xmlns:a16="http://schemas.microsoft.com/office/drawing/2014/main" id="{AC568A60-94EE-DD44-826F-7C0EB31F2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76" y="1823720"/>
            <a:ext cx="5252720" cy="453517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1" name="Text Box 19">
            <a:extLst>
              <a:ext uri="{FF2B5EF4-FFF2-40B4-BE49-F238E27FC236}">
                <a16:creationId xmlns:a16="http://schemas.microsoft.com/office/drawing/2014/main" id="{B73D3D2E-5F72-3942-A064-C2D1AF039D25}"/>
              </a:ext>
            </a:extLst>
          </p:cNvPr>
          <p:cNvSpPr txBox="1"/>
          <p:nvPr/>
        </p:nvSpPr>
        <p:spPr>
          <a:xfrm>
            <a:off x="223640" y="2102485"/>
            <a:ext cx="127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en-US">
                <a:latin typeface="Bitstream Charter" charset="0"/>
                <a:cs typeface="Bitstream Charter" charset="0"/>
              </a:rPr>
              <a:t>Comp. chip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99A33955-418E-4945-98D5-C0801508C8E0}"/>
              </a:ext>
            </a:extLst>
          </p:cNvPr>
          <p:cNvSpPr txBox="1"/>
          <p:nvPr/>
        </p:nvSpPr>
        <p:spPr>
          <a:xfrm>
            <a:off x="349370" y="2941955"/>
            <a:ext cx="127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en-US">
                <a:latin typeface="Bitstream Charter" charset="0"/>
                <a:cs typeface="Bitstream Charter" charset="0"/>
              </a:rPr>
              <a:t>RF chip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27371F25-DCED-5A4A-93C8-AC0CDED62199}"/>
              </a:ext>
            </a:extLst>
          </p:cNvPr>
          <p:cNvSpPr txBox="1"/>
          <p:nvPr/>
        </p:nvSpPr>
        <p:spPr>
          <a:xfrm>
            <a:off x="349370" y="3765550"/>
            <a:ext cx="127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en-US">
                <a:latin typeface="Bitstream Charter" charset="0"/>
                <a:cs typeface="Bitstream Charter" charset="0"/>
              </a:rPr>
              <a:t>RF chip</a:t>
            </a: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A9E9953A-F5CE-1348-BA64-625F31998812}"/>
              </a:ext>
            </a:extLst>
          </p:cNvPr>
          <p:cNvSpPr txBox="1"/>
          <p:nvPr/>
        </p:nvSpPr>
        <p:spPr>
          <a:xfrm>
            <a:off x="132200" y="4537710"/>
            <a:ext cx="127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en-US">
                <a:latin typeface="Bitstream Charter" charset="0"/>
                <a:cs typeface="Bitstream Charter" charset="0"/>
              </a:rPr>
              <a:t>Comp. chip</a:t>
            </a: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A313EE30-160A-2F4F-B47D-427A535646EB}"/>
              </a:ext>
            </a:extLst>
          </p:cNvPr>
          <p:cNvSpPr txBox="1"/>
          <p:nvPr/>
        </p:nvSpPr>
        <p:spPr>
          <a:xfrm>
            <a:off x="72397" y="6021705"/>
            <a:ext cx="17335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en-US" sz="1600">
                <a:latin typeface="Bitstream Charter" charset="0"/>
                <a:cs typeface="Bitstream Charter" charset="0"/>
              </a:rPr>
              <a:t>Carrier board</a:t>
            </a:r>
          </a:p>
        </p:txBody>
      </p:sp>
      <p:sp>
        <p:nvSpPr>
          <p:cNvPr id="16" name="Slide Number Placeholder 22">
            <a:extLst>
              <a:ext uri="{FF2B5EF4-FFF2-40B4-BE49-F238E27FC236}">
                <a16:creationId xmlns:a16="http://schemas.microsoft.com/office/drawing/2014/main" id="{AA9F24DC-C14E-784A-9C4F-77C1957E4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7287" y="6492875"/>
            <a:ext cx="2743200" cy="365125"/>
          </a:xfrm>
        </p:spPr>
        <p:txBody>
          <a:bodyPr/>
          <a:lstStyle/>
          <a:p>
            <a:fld id="{A66A8071-4BA0-A74A-B024-87450DE19056}" type="slidenum">
              <a:rPr lang="en-US" smtClean="0"/>
              <a:t>82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36679-C85F-F444-88B8-61B067F003FC}"/>
              </a:ext>
            </a:extLst>
          </p:cNvPr>
          <p:cNvSpPr txBox="1"/>
          <p:nvPr/>
        </p:nvSpPr>
        <p:spPr>
          <a:xfrm>
            <a:off x="4750513" y="5997991"/>
            <a:ext cx="1939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/>
              <a:t>RF ~ 40 MHz </a:t>
            </a:r>
            <a:br>
              <a:rPr lang="en-NL"/>
            </a:br>
            <a:r>
              <a:rPr lang="en-NL">
                <a:latin typeface="Symbol" pitchFamily="2" charset="2"/>
              </a:rPr>
              <a:t>w</a:t>
            </a:r>
            <a:r>
              <a:rPr lang="en-NL" baseline="-25000"/>
              <a:t>sec</a:t>
            </a:r>
            <a:r>
              <a:rPr lang="en-NL"/>
              <a:t> (He</a:t>
            </a:r>
            <a:r>
              <a:rPr lang="en-NL" baseline="30000"/>
              <a:t>+</a:t>
            </a:r>
            <a:r>
              <a:rPr lang="en-NL"/>
              <a:t>) ~ 5 MHz</a:t>
            </a:r>
          </a:p>
        </p:txBody>
      </p:sp>
    </p:spTree>
    <p:extLst>
      <p:ext uri="{BB962C8B-B14F-4D97-AF65-F5344CB8AC3E}">
        <p14:creationId xmlns:p14="http://schemas.microsoft.com/office/powerpoint/2010/main" val="27803900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1" y="-56445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Ion trap built at PTB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823E7D-EE4D-9847-BB98-C2526F618094}"/>
              </a:ext>
            </a:extLst>
          </p:cNvPr>
          <p:cNvSpPr txBox="1"/>
          <p:nvPr/>
        </p:nvSpPr>
        <p:spPr>
          <a:xfrm>
            <a:off x="267971" y="4651528"/>
            <a:ext cx="28790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/>
              <a:t>Design modified/built  by Elmer Gründeman (VU)</a:t>
            </a:r>
            <a:br>
              <a:rPr lang="en-NL" sz="2000"/>
            </a:br>
            <a:r>
              <a:rPr lang="en-NL" sz="2000"/>
              <a:t>with generous help from the group of Tanja Mehlstäubler (PTB)</a:t>
            </a:r>
          </a:p>
          <a:p>
            <a:r>
              <a:rPr lang="en-NL" sz="2000"/>
              <a:t>(a.o. Malte Brinkmann)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3009E-D431-B44A-BCB2-A21CC2F9B5D6}"/>
              </a:ext>
            </a:extLst>
          </p:cNvPr>
          <p:cNvSpPr txBox="1"/>
          <p:nvPr/>
        </p:nvSpPr>
        <p:spPr>
          <a:xfrm>
            <a:off x="2638014" y="3110605"/>
            <a:ext cx="209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/>
              <a:t>Be+  and He+ in trap</a:t>
            </a:r>
          </a:p>
        </p:txBody>
      </p:sp>
      <p:pic>
        <p:nvPicPr>
          <p:cNvPr id="8" name="Picture 2" descr="D:\Ion trap Amsterdam\Visit PTB\Pictures me\IMG_20200210_161059.jpg">
            <a:extLst>
              <a:ext uri="{FF2B5EF4-FFF2-40B4-BE49-F238E27FC236}">
                <a16:creationId xmlns:a16="http://schemas.microsoft.com/office/drawing/2014/main" id="{480DA794-1C2C-D244-86F8-13BCC4BE9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1" y="807289"/>
            <a:ext cx="4812926" cy="360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29014BAD-1953-C049-A656-A165281AB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09" y="807289"/>
            <a:ext cx="4394025" cy="2746265"/>
          </a:xfrm>
        </p:spPr>
      </p:pic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E4458794-40B9-4F44-9923-AE6A0739A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1971" y="6492875"/>
            <a:ext cx="2743200" cy="365125"/>
          </a:xfrm>
        </p:spPr>
        <p:txBody>
          <a:bodyPr/>
          <a:lstStyle/>
          <a:p>
            <a:fld id="{A66A8071-4BA0-A74A-B024-87450DE19056}" type="slidenum">
              <a:rPr lang="en-US" smtClean="0"/>
              <a:t>83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F76D20-CB3E-2F4E-903E-86A903509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205" y="2669851"/>
            <a:ext cx="5340781" cy="400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493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1" y="-56445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XUV beam fixed; ion trap movement 6 DOF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9C053FC-55A1-0242-AFB0-9D070141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3373" y="6476434"/>
            <a:ext cx="2743200" cy="365125"/>
          </a:xfrm>
        </p:spPr>
        <p:txBody>
          <a:bodyPr/>
          <a:lstStyle/>
          <a:p>
            <a:fld id="{A66A8071-4BA0-A74A-B024-87450DE19056}" type="slidenum">
              <a:rPr lang="en-US" smtClean="0"/>
              <a:t>84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FA0DB-AEEA-B146-971F-486EBA9D0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14579" y="1883918"/>
            <a:ext cx="5669277" cy="3780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199286-C79D-A843-9F51-1BB200B923CB}"/>
              </a:ext>
            </a:extLst>
          </p:cNvPr>
          <p:cNvSpPr txBox="1"/>
          <p:nvPr/>
        </p:nvSpPr>
        <p:spPr>
          <a:xfrm>
            <a:off x="7109460" y="-1965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 Box 31">
            <a:extLst>
              <a:ext uri="{FF2B5EF4-FFF2-40B4-BE49-F238E27FC236}">
                <a16:creationId xmlns:a16="http://schemas.microsoft.com/office/drawing/2014/main" id="{2D26E900-C5DC-FD4E-AC1A-5CEF3BE49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7631" y="2869121"/>
            <a:ext cx="7970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600"/>
              <a:t>Julian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600" err="1"/>
              <a:t>Krauth</a:t>
            </a:r>
            <a:endParaRPr lang="nl-NL" altLang="en-US" sz="1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2CB059-286F-664A-AF97-A3D4D2B7E7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5935" y="1334098"/>
            <a:ext cx="957744" cy="1501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65D90F-D0D2-AC4A-9121-2A3D8572CE08}"/>
              </a:ext>
            </a:extLst>
          </p:cNvPr>
          <p:cNvSpPr txBox="1"/>
          <p:nvPr/>
        </p:nvSpPr>
        <p:spPr>
          <a:xfrm>
            <a:off x="267971" y="1056290"/>
            <a:ext cx="659481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dirty="0"/>
              <a:t>Test ion trap movement and 313 nm detection</a:t>
            </a:r>
          </a:p>
          <a:p>
            <a:endParaRPr lang="en-NL" sz="2400" dirty="0"/>
          </a:p>
          <a:p>
            <a:pPr marL="342900" indent="-342900">
              <a:buFont typeface="Wingdings" pitchFamily="2" charset="2"/>
              <a:buChar char="q"/>
            </a:pPr>
            <a:r>
              <a:rPr lang="en-NL" sz="2400" dirty="0"/>
              <a:t>13 motors to control 6 degrees-of-freedom for</a:t>
            </a:r>
            <a:br>
              <a:rPr lang="en-NL" sz="2400" dirty="0"/>
            </a:br>
            <a:r>
              <a:rPr lang="en-NL" sz="2400" dirty="0"/>
              <a:t>trap and fluorescence detection</a:t>
            </a:r>
          </a:p>
          <a:p>
            <a:pPr marL="342900" indent="-342900">
              <a:buFont typeface="Wingdings" pitchFamily="2" charset="2"/>
              <a:buChar char="q"/>
            </a:pPr>
            <a:endParaRPr lang="en-NL" sz="2400" dirty="0"/>
          </a:p>
          <a:p>
            <a:pPr marL="342900" indent="-342900">
              <a:buFont typeface="Wingdings" pitchFamily="2" charset="2"/>
              <a:buChar char="q"/>
            </a:pPr>
            <a:r>
              <a:rPr lang="en-NL" sz="2400" dirty="0"/>
              <a:t>Stability/resolution ~1 micrometer long term</a:t>
            </a:r>
            <a:br>
              <a:rPr lang="en-NL" sz="2400" dirty="0"/>
            </a:br>
            <a:r>
              <a:rPr lang="en-NL" sz="2400" dirty="0"/>
              <a:t>and sub-nm for 10’s of microseconds confirmed</a:t>
            </a:r>
          </a:p>
          <a:p>
            <a:pPr marL="342900" indent="-342900">
              <a:buFont typeface="Wingdings" pitchFamily="2" charset="2"/>
              <a:buChar char="q"/>
            </a:pPr>
            <a:endParaRPr lang="en-NL" sz="2400" dirty="0"/>
          </a:p>
          <a:p>
            <a:pPr marL="342900" indent="-342900">
              <a:buFont typeface="Wingdings" pitchFamily="2" charset="2"/>
              <a:buChar char="q"/>
            </a:pPr>
            <a:r>
              <a:rPr lang="en-NL" sz="2400" dirty="0"/>
              <a:t>Diffraction-limited </a:t>
            </a:r>
            <a:br>
              <a:rPr lang="en-NL" sz="2400" dirty="0"/>
            </a:br>
            <a:r>
              <a:rPr lang="en-NL" sz="2400" dirty="0"/>
              <a:t>Be</a:t>
            </a:r>
            <a:r>
              <a:rPr lang="en-NL" sz="2400" baseline="30000" dirty="0"/>
              <a:t>+</a:t>
            </a:r>
            <a:r>
              <a:rPr lang="en-NL" sz="2400" dirty="0"/>
              <a:t> 313 nm detection</a:t>
            </a:r>
            <a:br>
              <a:rPr lang="en-NL" sz="2400" dirty="0"/>
            </a:br>
            <a:r>
              <a:rPr lang="en-NL" sz="2400" dirty="0"/>
              <a:t>with double-aspheric</a:t>
            </a:r>
            <a:br>
              <a:rPr lang="en-NL" sz="2400" dirty="0"/>
            </a:br>
            <a:r>
              <a:rPr lang="en-NL" sz="2400" dirty="0"/>
              <a:t>lens (NA=0.5)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8FB8B5-F241-9A43-B3C4-09D7AAED9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23369" y="4392680"/>
            <a:ext cx="2398782" cy="179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761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1" y="-56445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Many more components now ready</a:t>
            </a:r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E4458794-40B9-4F44-9923-AE6A0739A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1971" y="6492875"/>
            <a:ext cx="2743200" cy="365125"/>
          </a:xfrm>
        </p:spPr>
        <p:txBody>
          <a:bodyPr/>
          <a:lstStyle/>
          <a:p>
            <a:fld id="{A66A8071-4BA0-A74A-B024-87450DE19056}" type="slidenum">
              <a:rPr lang="en-US" smtClean="0"/>
              <a:t>85</a:t>
            </a:fld>
            <a:endParaRPr lang="en-US"/>
          </a:p>
        </p:txBody>
      </p:sp>
      <p:pic>
        <p:nvPicPr>
          <p:cNvPr id="11" name="Picture 2" descr="IMG_5657C">
            <a:extLst>
              <a:ext uri="{FF2B5EF4-FFF2-40B4-BE49-F238E27FC236}">
                <a16:creationId xmlns:a16="http://schemas.microsoft.com/office/drawing/2014/main" id="{A9AF0ED3-DDD0-6643-AD23-9E3D21540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8" t="15993" r="8817" b="7547"/>
          <a:stretch/>
        </p:blipFill>
        <p:spPr bwMode="auto">
          <a:xfrm>
            <a:off x="7586170" y="881195"/>
            <a:ext cx="4124499" cy="299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5">
            <a:extLst>
              <a:ext uri="{FF2B5EF4-FFF2-40B4-BE49-F238E27FC236}">
                <a16:creationId xmlns:a16="http://schemas.microsoft.com/office/drawing/2014/main" id="{54288302-0072-1C4F-927E-84FE9290C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5"/>
          <a:stretch/>
        </p:blipFill>
        <p:spPr>
          <a:xfrm>
            <a:off x="213981" y="903074"/>
            <a:ext cx="5690601" cy="3855025"/>
          </a:xfrm>
          <a:prstGeom prst="rect">
            <a:avLst/>
          </a:prstGeom>
        </p:spPr>
      </p:pic>
      <p:cxnSp>
        <p:nvCxnSpPr>
          <p:cNvPr id="14" name="Rechte verbindingslijn met pijl 10">
            <a:extLst>
              <a:ext uri="{FF2B5EF4-FFF2-40B4-BE49-F238E27FC236}">
                <a16:creationId xmlns:a16="http://schemas.microsoft.com/office/drawing/2014/main" id="{23A6596C-ABCC-464B-B5AD-2126775A2858}"/>
              </a:ext>
            </a:extLst>
          </p:cNvPr>
          <p:cNvCxnSpPr>
            <a:cxnSpLocks/>
          </p:cNvCxnSpPr>
          <p:nvPr/>
        </p:nvCxnSpPr>
        <p:spPr>
          <a:xfrm flipH="1" flipV="1">
            <a:off x="5520790" y="3452284"/>
            <a:ext cx="596047" cy="336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3">
            <a:extLst>
              <a:ext uri="{FF2B5EF4-FFF2-40B4-BE49-F238E27FC236}">
                <a16:creationId xmlns:a16="http://schemas.microsoft.com/office/drawing/2014/main" id="{DE03BDA7-6910-824B-A18A-DFDB4AD364F2}"/>
              </a:ext>
            </a:extLst>
          </p:cNvPr>
          <p:cNvCxnSpPr/>
          <p:nvPr/>
        </p:nvCxnSpPr>
        <p:spPr>
          <a:xfrm flipH="1" flipV="1">
            <a:off x="2591709" y="1009635"/>
            <a:ext cx="596217" cy="35396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kstvak 14">
            <a:extLst>
              <a:ext uri="{FF2B5EF4-FFF2-40B4-BE49-F238E27FC236}">
                <a16:creationId xmlns:a16="http://schemas.microsoft.com/office/drawing/2014/main" id="{458B1AB3-0527-AA45-BCF8-21DDD3CAA9B2}"/>
              </a:ext>
            </a:extLst>
          </p:cNvPr>
          <p:cNvSpPr txBox="1"/>
          <p:nvPr/>
        </p:nvSpPr>
        <p:spPr>
          <a:xfrm>
            <a:off x="1831074" y="1026014"/>
            <a:ext cx="848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bg1"/>
                </a:solidFill>
              </a:rPr>
              <a:t>To</a:t>
            </a:r>
            <a:r>
              <a:rPr lang="nl-NL" b="1" dirty="0">
                <a:solidFill>
                  <a:schemeClr val="bg1"/>
                </a:solidFill>
              </a:rPr>
              <a:t> trap</a:t>
            </a:r>
          </a:p>
        </p:txBody>
      </p:sp>
      <p:sp>
        <p:nvSpPr>
          <p:cNvPr id="17" name="Tekstvak 15">
            <a:extLst>
              <a:ext uri="{FF2B5EF4-FFF2-40B4-BE49-F238E27FC236}">
                <a16:creationId xmlns:a16="http://schemas.microsoft.com/office/drawing/2014/main" id="{700A80C0-288B-F24A-AD19-0D07D542915B}"/>
              </a:ext>
            </a:extLst>
          </p:cNvPr>
          <p:cNvSpPr txBox="1"/>
          <p:nvPr/>
        </p:nvSpPr>
        <p:spPr>
          <a:xfrm>
            <a:off x="5919142" y="330484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RF in</a:t>
            </a: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142882E5-4F60-D545-9825-2E93E2BD2CF1}"/>
              </a:ext>
            </a:extLst>
          </p:cNvPr>
          <p:cNvCxnSpPr/>
          <p:nvPr/>
        </p:nvCxnSpPr>
        <p:spPr>
          <a:xfrm flipV="1">
            <a:off x="3286248" y="2938599"/>
            <a:ext cx="36222" cy="7355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B7BAA6B2-8F91-0142-A671-B99A4F133EF5}"/>
              </a:ext>
            </a:extLst>
          </p:cNvPr>
          <p:cNvSpPr txBox="1"/>
          <p:nvPr/>
        </p:nvSpPr>
        <p:spPr>
          <a:xfrm>
            <a:off x="1737056" y="3379290"/>
            <a:ext cx="174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bg1"/>
                </a:solidFill>
              </a:rPr>
              <a:t>Capacitive</a:t>
            </a:r>
            <a:r>
              <a:rPr lang="nl-NL" b="1" dirty="0">
                <a:solidFill>
                  <a:schemeClr val="bg1"/>
                </a:solidFill>
              </a:rPr>
              <a:t> tuner</a:t>
            </a:r>
          </a:p>
        </p:txBody>
      </p:sp>
      <p:cxnSp>
        <p:nvCxnSpPr>
          <p:cNvPr id="20" name="Rechte verbindingslijn met pijl 21">
            <a:extLst>
              <a:ext uri="{FF2B5EF4-FFF2-40B4-BE49-F238E27FC236}">
                <a16:creationId xmlns:a16="http://schemas.microsoft.com/office/drawing/2014/main" id="{70996B6F-4249-2848-8D26-2329B2EF6947}"/>
              </a:ext>
            </a:extLst>
          </p:cNvPr>
          <p:cNvCxnSpPr/>
          <p:nvPr/>
        </p:nvCxnSpPr>
        <p:spPr>
          <a:xfrm>
            <a:off x="769191" y="2337371"/>
            <a:ext cx="68825" cy="6012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kstvak 22">
            <a:extLst>
              <a:ext uri="{FF2B5EF4-FFF2-40B4-BE49-F238E27FC236}">
                <a16:creationId xmlns:a16="http://schemas.microsoft.com/office/drawing/2014/main" id="{A8A468E4-F86E-1547-AD57-4884B561E251}"/>
              </a:ext>
            </a:extLst>
          </p:cNvPr>
          <p:cNvSpPr txBox="1"/>
          <p:nvPr/>
        </p:nvSpPr>
        <p:spPr>
          <a:xfrm>
            <a:off x="-52869" y="1962982"/>
            <a:ext cx="1781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/>
              <a:t>Heating</a:t>
            </a:r>
            <a:r>
              <a:rPr lang="nl-NL" b="1" dirty="0"/>
              <a:t> </a:t>
            </a:r>
            <a:r>
              <a:rPr lang="nl-NL" b="1" dirty="0" err="1"/>
              <a:t>resistors</a:t>
            </a:r>
            <a:endParaRPr lang="nl-NL" b="1" dirty="0"/>
          </a:p>
        </p:txBody>
      </p:sp>
      <p:pic>
        <p:nvPicPr>
          <p:cNvPr id="22" name="Afbeelding 8">
            <a:extLst>
              <a:ext uri="{FF2B5EF4-FFF2-40B4-BE49-F238E27FC236}">
                <a16:creationId xmlns:a16="http://schemas.microsoft.com/office/drawing/2014/main" id="{5C37205E-6452-E146-814D-0027B304DA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6" t="35842" r="2366" b="10825"/>
          <a:stretch/>
        </p:blipFill>
        <p:spPr>
          <a:xfrm>
            <a:off x="88285" y="4834286"/>
            <a:ext cx="3234185" cy="1293674"/>
          </a:xfrm>
          <a:prstGeom prst="rect">
            <a:avLst/>
          </a:prstGeom>
        </p:spPr>
      </p:pic>
      <p:sp>
        <p:nvSpPr>
          <p:cNvPr id="23" name="Tekstvak 15">
            <a:extLst>
              <a:ext uri="{FF2B5EF4-FFF2-40B4-BE49-F238E27FC236}">
                <a16:creationId xmlns:a16="http://schemas.microsoft.com/office/drawing/2014/main" id="{F7B15E29-60F3-A84D-8B89-45F1A6A820B6}"/>
              </a:ext>
            </a:extLst>
          </p:cNvPr>
          <p:cNvSpPr txBox="1"/>
          <p:nvPr/>
        </p:nvSpPr>
        <p:spPr>
          <a:xfrm>
            <a:off x="614977" y="5989727"/>
            <a:ext cx="1343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RF power </a:t>
            </a:r>
            <a:br>
              <a:rPr lang="nl-NL" b="1" dirty="0"/>
            </a:br>
            <a:r>
              <a:rPr lang="nl-NL" b="1" dirty="0" err="1"/>
              <a:t>stabilisation</a:t>
            </a:r>
            <a:endParaRPr lang="nl-NL" b="1" dirty="0"/>
          </a:p>
        </p:txBody>
      </p:sp>
      <p:sp>
        <p:nvSpPr>
          <p:cNvPr id="24" name="Tekstvak 15">
            <a:extLst>
              <a:ext uri="{FF2B5EF4-FFF2-40B4-BE49-F238E27FC236}">
                <a16:creationId xmlns:a16="http://schemas.microsoft.com/office/drawing/2014/main" id="{85C58B46-A45E-2848-A778-EF836C8F4118}"/>
              </a:ext>
            </a:extLst>
          </p:cNvPr>
          <p:cNvSpPr txBox="1"/>
          <p:nvPr/>
        </p:nvSpPr>
        <p:spPr>
          <a:xfrm>
            <a:off x="8573494" y="3833000"/>
            <a:ext cx="3266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Trap-voltage amplifiers</a:t>
            </a:r>
          </a:p>
          <a:p>
            <a:r>
              <a:rPr lang="en-US" b="1" dirty="0"/>
              <a:t>Combined with ARTIQ hardware</a:t>
            </a:r>
          </a:p>
          <a:p>
            <a:endParaRPr lang="nl-NL" b="1" dirty="0"/>
          </a:p>
        </p:txBody>
      </p:sp>
      <p:pic>
        <p:nvPicPr>
          <p:cNvPr id="25" name="Afbeelding 10">
            <a:extLst>
              <a:ext uri="{FF2B5EF4-FFF2-40B4-BE49-F238E27FC236}">
                <a16:creationId xmlns:a16="http://schemas.microsoft.com/office/drawing/2014/main" id="{2A6A12BE-94F3-FF4D-B85A-14221ABE9B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t="30108" r="6021" b="7097"/>
          <a:stretch/>
        </p:blipFill>
        <p:spPr>
          <a:xfrm>
            <a:off x="8944950" y="4539436"/>
            <a:ext cx="2969710" cy="1757747"/>
          </a:xfrm>
          <a:prstGeom prst="rect">
            <a:avLst/>
          </a:prstGeom>
        </p:spPr>
      </p:pic>
      <p:sp>
        <p:nvSpPr>
          <p:cNvPr id="27" name="Tekstvak 15">
            <a:extLst>
              <a:ext uri="{FF2B5EF4-FFF2-40B4-BE49-F238E27FC236}">
                <a16:creationId xmlns:a16="http://schemas.microsoft.com/office/drawing/2014/main" id="{C2ADD42C-3072-304A-9DAE-E69233CA9CB5}"/>
              </a:ext>
            </a:extLst>
          </p:cNvPr>
          <p:cNvSpPr txBox="1"/>
          <p:nvPr/>
        </p:nvSpPr>
        <p:spPr>
          <a:xfrm>
            <a:off x="8877907" y="5748698"/>
            <a:ext cx="2383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TDC</a:t>
            </a:r>
            <a:br>
              <a:rPr lang="nl-NL" b="1" dirty="0"/>
            </a:br>
            <a:r>
              <a:rPr lang="nl-NL" b="1" dirty="0"/>
              <a:t>micromotion </a:t>
            </a:r>
            <a:r>
              <a:rPr lang="nl-NL" b="1" dirty="0" err="1"/>
              <a:t>detection</a:t>
            </a:r>
            <a:endParaRPr lang="nl-NL" b="1" dirty="0"/>
          </a:p>
        </p:txBody>
      </p:sp>
      <p:pic>
        <p:nvPicPr>
          <p:cNvPr id="28" name="Afbeelding 28">
            <a:extLst>
              <a:ext uri="{FF2B5EF4-FFF2-40B4-BE49-F238E27FC236}">
                <a16:creationId xmlns:a16="http://schemas.microsoft.com/office/drawing/2014/main" id="{EF9F1DAD-03EC-CE46-A162-724180ED9E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282" y="5052276"/>
            <a:ext cx="2164215" cy="1623161"/>
          </a:xfrm>
          <a:prstGeom prst="rect">
            <a:avLst/>
          </a:prstGeom>
        </p:spPr>
      </p:pic>
      <p:sp>
        <p:nvSpPr>
          <p:cNvPr id="30" name="Tekstvak 15">
            <a:extLst>
              <a:ext uri="{FF2B5EF4-FFF2-40B4-BE49-F238E27FC236}">
                <a16:creationId xmlns:a16="http://schemas.microsoft.com/office/drawing/2014/main" id="{9F335D7C-8FCB-4C4B-B4AC-73BB0FBC8BE1}"/>
              </a:ext>
            </a:extLst>
          </p:cNvPr>
          <p:cNvSpPr txBox="1"/>
          <p:nvPr/>
        </p:nvSpPr>
        <p:spPr>
          <a:xfrm>
            <a:off x="6143484" y="5170057"/>
            <a:ext cx="2175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313 nm Be+ laser</a:t>
            </a:r>
          </a:p>
          <a:p>
            <a:r>
              <a:rPr lang="nl-NL" b="1" dirty="0" err="1"/>
              <a:t>with</a:t>
            </a:r>
            <a:r>
              <a:rPr lang="nl-NL" b="1" dirty="0"/>
              <a:t> </a:t>
            </a:r>
            <a:r>
              <a:rPr lang="nl-NL" b="1" dirty="0" err="1"/>
              <a:t>all</a:t>
            </a:r>
            <a:r>
              <a:rPr lang="nl-NL" b="1" dirty="0"/>
              <a:t> </a:t>
            </a:r>
            <a:r>
              <a:rPr lang="nl-NL" b="1" dirty="0" err="1"/>
              <a:t>beams</a:t>
            </a:r>
            <a:br>
              <a:rPr lang="nl-NL" b="1" dirty="0"/>
            </a:br>
            <a:r>
              <a:rPr lang="nl-NL" b="1" dirty="0" err="1"/>
              <a:t>for</a:t>
            </a:r>
            <a:r>
              <a:rPr lang="nl-NL" b="1" dirty="0"/>
              <a:t> sideband </a:t>
            </a:r>
            <a:r>
              <a:rPr lang="nl-NL" b="1" dirty="0" err="1"/>
              <a:t>cooling</a:t>
            </a:r>
            <a:r>
              <a:rPr lang="nl-NL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844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3024" y="-47976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Motivation for He</a:t>
            </a:r>
            <a:r>
              <a:rPr lang="en-US" sz="3600" baseline="30000">
                <a:solidFill>
                  <a:schemeClr val="bg1"/>
                </a:solidFill>
              </a:rPr>
              <a:t>+</a:t>
            </a:r>
            <a:r>
              <a:rPr lang="en-US" sz="3600">
                <a:solidFill>
                  <a:schemeClr val="bg1"/>
                </a:solidFill>
              </a:rPr>
              <a:t> 1S-2S spectroscopy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2B58691-ADDD-0545-BB24-15FBD4344BBD}"/>
              </a:ext>
            </a:extLst>
          </p:cNvPr>
          <p:cNvGrpSpPr/>
          <p:nvPr/>
        </p:nvGrpSpPr>
        <p:grpSpPr>
          <a:xfrm>
            <a:off x="-2920890" y="3794197"/>
            <a:ext cx="11920458" cy="4539502"/>
            <a:chOff x="671513" y="3428999"/>
            <a:chExt cx="13866635" cy="37344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B0846A7-0181-C34C-AC04-2BD317BBD738}"/>
                </a:ext>
              </a:extLst>
            </p:cNvPr>
            <p:cNvGrpSpPr/>
            <p:nvPr/>
          </p:nvGrpSpPr>
          <p:grpSpPr>
            <a:xfrm>
              <a:off x="755636" y="3484010"/>
              <a:ext cx="13782512" cy="3679425"/>
              <a:chOff x="3026385" y="2050728"/>
              <a:chExt cx="11111711" cy="3679425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B16147D-D19B-EA48-B846-66E0B9E59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1340" y="2050728"/>
                <a:ext cx="11086756" cy="3354213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1927633-3251-E44D-8496-A81EE5801227}"/>
                  </a:ext>
                </a:extLst>
              </p:cNvPr>
              <p:cNvSpPr/>
              <p:nvPr/>
            </p:nvSpPr>
            <p:spPr>
              <a:xfrm>
                <a:off x="3026385" y="4471197"/>
                <a:ext cx="10860847" cy="12589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sp>
          <p:nvSpPr>
            <p:cNvPr id="44" name="Slide Number Placeholder 22">
              <a:extLst>
                <a:ext uri="{FF2B5EF4-FFF2-40B4-BE49-F238E27FC236}">
                  <a16:creationId xmlns:a16="http://schemas.microsoft.com/office/drawing/2014/main" id="{1F128A2E-D710-B240-AA14-184053561EF9}"/>
                </a:ext>
              </a:extLst>
            </p:cNvPr>
            <p:cNvSpPr txBox="1">
              <a:spLocks/>
            </p:cNvSpPr>
            <p:nvPr/>
          </p:nvSpPr>
          <p:spPr>
            <a:xfrm>
              <a:off x="9465129" y="6532304"/>
              <a:ext cx="27432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66A8071-4BA0-A74A-B024-87450DE19056}" type="slidenum">
                <a:rPr lang="en-US" smtClean="0"/>
                <a:pPr/>
                <a:t>86</a:t>
              </a:fld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251A59B-27E0-B54A-92B4-ABFC5EC3BA8D}"/>
                </a:ext>
              </a:extLst>
            </p:cNvPr>
            <p:cNvSpPr/>
            <p:nvPr/>
          </p:nvSpPr>
          <p:spPr>
            <a:xfrm flipV="1">
              <a:off x="671513" y="3428999"/>
              <a:ext cx="3737358" cy="3001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B057BF4-A066-BD49-B5DB-3132F48C3779}"/>
              </a:ext>
            </a:extLst>
          </p:cNvPr>
          <p:cNvGrpSpPr/>
          <p:nvPr/>
        </p:nvGrpSpPr>
        <p:grpSpPr>
          <a:xfrm>
            <a:off x="8788850" y="1038792"/>
            <a:ext cx="2078175" cy="2720788"/>
            <a:chOff x="9876747" y="2191046"/>
            <a:chExt cx="2078175" cy="2720788"/>
          </a:xfrm>
        </p:grpSpPr>
        <p:sp>
          <p:nvSpPr>
            <p:cNvPr id="86" name="TextBox 43">
              <a:extLst>
                <a:ext uri="{FF2B5EF4-FFF2-40B4-BE49-F238E27FC236}">
                  <a16:creationId xmlns:a16="http://schemas.microsoft.com/office/drawing/2014/main" id="{8948CA6F-23D8-4C4E-80CD-721AE1E28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747" y="4541947"/>
              <a:ext cx="4079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Calibri" charset="0"/>
                  <a:cs typeface="Calibri" charset="0"/>
                </a:rPr>
                <a:t>1S</a:t>
              </a:r>
              <a:endParaRPr lang="en-US" sz="1800" baseline="-25000">
                <a:latin typeface="Calibri" charset="0"/>
                <a:cs typeface="Calibri" charset="0"/>
              </a:endParaRPr>
            </a:p>
          </p:txBody>
        </p:sp>
        <p:sp>
          <p:nvSpPr>
            <p:cNvPr id="87" name="TextBox 44">
              <a:extLst>
                <a:ext uri="{FF2B5EF4-FFF2-40B4-BE49-F238E27FC236}">
                  <a16:creationId xmlns:a16="http://schemas.microsoft.com/office/drawing/2014/main" id="{DD9C2DD6-3548-5749-B8CE-76720C1CE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91035" y="2851259"/>
              <a:ext cx="4079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Calibri" charset="0"/>
                  <a:cs typeface="Calibri" charset="0"/>
                </a:rPr>
                <a:t>2S</a:t>
              </a:r>
              <a:endParaRPr lang="en-US" sz="1800" baseline="-25000">
                <a:latin typeface="Calibri" charset="0"/>
                <a:cs typeface="Calibri" charset="0"/>
              </a:endParaRPr>
            </a:p>
          </p:txBody>
        </p:sp>
        <p:sp>
          <p:nvSpPr>
            <p:cNvPr id="90" name="TextBox 47">
              <a:extLst>
                <a:ext uri="{FF2B5EF4-FFF2-40B4-BE49-F238E27FC236}">
                  <a16:creationId xmlns:a16="http://schemas.microsoft.com/office/drawing/2014/main" id="{5801ED7C-D24E-9C47-B76B-22B5BA3604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7183" y="2191046"/>
              <a:ext cx="7409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 baseline="30000" dirty="0">
                  <a:latin typeface="Calibri" charset="0"/>
                  <a:cs typeface="Calibri" charset="0"/>
                </a:rPr>
                <a:t>4</a:t>
              </a:r>
              <a:r>
                <a:rPr lang="en-US" sz="2400" b="1" dirty="0">
                  <a:latin typeface="Calibri" charset="0"/>
                  <a:cs typeface="Calibri" charset="0"/>
                </a:rPr>
                <a:t>He</a:t>
              </a:r>
              <a:r>
                <a:rPr lang="en-US" sz="2400" b="1" baseline="30000" dirty="0">
                  <a:latin typeface="Calibri" charset="0"/>
                  <a:cs typeface="Calibri" charset="0"/>
                </a:rPr>
                <a:t>+</a:t>
              </a:r>
            </a:p>
          </p:txBody>
        </p:sp>
        <p:grpSp>
          <p:nvGrpSpPr>
            <p:cNvPr id="91" name="Group 79">
              <a:extLst>
                <a:ext uri="{FF2B5EF4-FFF2-40B4-BE49-F238E27FC236}">
                  <a16:creationId xmlns:a16="http://schemas.microsoft.com/office/drawing/2014/main" id="{97E5E198-46CE-5D4F-A9A7-27610A262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60922" y="2441684"/>
              <a:ext cx="588963" cy="2379663"/>
              <a:chOff x="3479476" y="3860895"/>
              <a:chExt cx="724320" cy="2379849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7836F36B-39BB-0341-8A44-80AC4245C195}"/>
                  </a:ext>
                </a:extLst>
              </p:cNvPr>
              <p:cNvCxnSpPr/>
              <p:nvPr/>
            </p:nvCxnSpPr>
            <p:spPr>
              <a:xfrm>
                <a:off x="3479476" y="6240744"/>
                <a:ext cx="724320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5C47ECD-5C01-BF45-9A57-09592F0A6417}"/>
                  </a:ext>
                </a:extLst>
              </p:cNvPr>
              <p:cNvCxnSpPr/>
              <p:nvPr/>
            </p:nvCxnSpPr>
            <p:spPr>
              <a:xfrm>
                <a:off x="3479476" y="4249863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FAF77F0-EF0E-774C-8385-61C50BB4C3C6}"/>
                  </a:ext>
                </a:extLst>
              </p:cNvPr>
              <p:cNvCxnSpPr/>
              <p:nvPr/>
            </p:nvCxnSpPr>
            <p:spPr>
              <a:xfrm>
                <a:off x="3479476" y="4522935"/>
                <a:ext cx="724320" cy="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20198EAB-17E5-F441-AA44-2DFDEDEF1C4A}"/>
                  </a:ext>
                </a:extLst>
              </p:cNvPr>
              <p:cNvCxnSpPr/>
              <p:nvPr/>
            </p:nvCxnSpPr>
            <p:spPr>
              <a:xfrm>
                <a:off x="3479476" y="4116503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7355CD1-5CDB-E047-A68A-59C670746F32}"/>
                  </a:ext>
                </a:extLst>
              </p:cNvPr>
              <p:cNvCxnSpPr/>
              <p:nvPr/>
            </p:nvCxnSpPr>
            <p:spPr>
              <a:xfrm>
                <a:off x="3479476" y="4043472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70BF850-A5C4-764D-967F-D454C1F2077F}"/>
                  </a:ext>
                </a:extLst>
              </p:cNvPr>
              <p:cNvCxnSpPr/>
              <p:nvPr/>
            </p:nvCxnSpPr>
            <p:spPr>
              <a:xfrm>
                <a:off x="3479476" y="3987905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0DA4E47D-F9CE-1744-9F53-D90EC384D985}"/>
                  </a:ext>
                </a:extLst>
              </p:cNvPr>
              <p:cNvCxnSpPr/>
              <p:nvPr/>
            </p:nvCxnSpPr>
            <p:spPr>
              <a:xfrm>
                <a:off x="3479476" y="3945040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91F1636-9053-DC4F-8715-71F0A5103D6E}"/>
                  </a:ext>
                </a:extLst>
              </p:cNvPr>
              <p:cNvCxnSpPr/>
              <p:nvPr/>
            </p:nvCxnSpPr>
            <p:spPr>
              <a:xfrm>
                <a:off x="3479476" y="3910112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F0698631-732A-424C-880D-38B4829F33D4}"/>
                  </a:ext>
                </a:extLst>
              </p:cNvPr>
              <p:cNvCxnSpPr/>
              <p:nvPr/>
            </p:nvCxnSpPr>
            <p:spPr>
              <a:xfrm>
                <a:off x="3479476" y="3878359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CA89CB02-D2B3-0E40-809A-C3DB38ED14E9}"/>
                  </a:ext>
                </a:extLst>
              </p:cNvPr>
              <p:cNvCxnSpPr/>
              <p:nvPr/>
            </p:nvCxnSpPr>
            <p:spPr>
              <a:xfrm>
                <a:off x="3479476" y="3860895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A10D7DD-8FBD-9147-9DA6-107DC97BCD7F}"/>
                </a:ext>
              </a:extLst>
            </p:cNvPr>
            <p:cNvCxnSpPr/>
            <p:nvPr/>
          </p:nvCxnSpPr>
          <p:spPr bwMode="auto">
            <a:xfrm>
              <a:off x="10990095" y="3101327"/>
              <a:ext cx="588963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44">
              <a:extLst>
                <a:ext uri="{FF2B5EF4-FFF2-40B4-BE49-F238E27FC236}">
                  <a16:creationId xmlns:a16="http://schemas.microsoft.com/office/drawing/2014/main" id="{EBB9613F-CD1D-004B-BA47-B9CCEE93BA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34614" y="2862982"/>
              <a:ext cx="4203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Calibri" charset="0"/>
                  <a:cs typeface="Calibri" charset="0"/>
                </a:rPr>
                <a:t>2P</a:t>
              </a:r>
              <a:endParaRPr lang="en-US" sz="1800" baseline="-25000">
                <a:latin typeface="Calibri" charset="0"/>
                <a:cs typeface="Calibri" charset="0"/>
              </a:endParaRPr>
            </a:p>
          </p:txBody>
        </p:sp>
      </p:grpSp>
      <p:sp>
        <p:nvSpPr>
          <p:cNvPr id="35" name="Slide Number Placeholder 22">
            <a:extLst>
              <a:ext uri="{FF2B5EF4-FFF2-40B4-BE49-F238E27FC236}">
                <a16:creationId xmlns:a16="http://schemas.microsoft.com/office/drawing/2014/main" id="{D2F7D810-3837-7F44-A068-FB78738E93C0}"/>
              </a:ext>
            </a:extLst>
          </p:cNvPr>
          <p:cNvSpPr txBox="1">
            <a:spLocks/>
          </p:cNvSpPr>
          <p:nvPr/>
        </p:nvSpPr>
        <p:spPr>
          <a:xfrm>
            <a:off x="9448800" y="64714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4387B2-173B-E541-8E06-B7930788A06F}"/>
              </a:ext>
            </a:extLst>
          </p:cNvPr>
          <p:cNvSpPr txBox="1"/>
          <p:nvPr/>
        </p:nvSpPr>
        <p:spPr>
          <a:xfrm>
            <a:off x="432911" y="916777"/>
            <a:ext cx="71557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NL" sz="2400" dirty="0"/>
              <a:t>Hydrogen-like system: calculable (Pachucki et al.)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NL" sz="2400" dirty="0"/>
              <a:t>Test fundamental physics; obtain a </a:t>
            </a:r>
            <a:r>
              <a:rPr lang="en-NL" sz="2400" b="1" dirty="0"/>
              <a:t>consistant</a:t>
            </a:r>
            <a:r>
              <a:rPr lang="en-NL" sz="2400" dirty="0"/>
              <a:t> picture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NL" sz="2400" dirty="0"/>
              <a:t>QED and nuclear size effects bigger in He</a:t>
            </a:r>
            <a:r>
              <a:rPr lang="en-NL" sz="2400" baseline="30000" dirty="0"/>
              <a:t>+</a:t>
            </a:r>
            <a:r>
              <a:rPr lang="en-NL" sz="2400" dirty="0"/>
              <a:t> than H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NL" sz="2400" dirty="0"/>
              <a:t>Can be trapped in a Paul trap for long observation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NL" sz="2400" dirty="0"/>
              <a:t>Compare with </a:t>
            </a:r>
            <a:r>
              <a:rPr lang="en-NL" sz="2400" b="1" dirty="0">
                <a:latin typeface="Symbol" pitchFamily="2" charset="2"/>
              </a:rPr>
              <a:t>m</a:t>
            </a:r>
            <a:r>
              <a:rPr lang="en-NL" sz="2400" b="1" dirty="0"/>
              <a:t>He</a:t>
            </a:r>
            <a:r>
              <a:rPr lang="en-NL" sz="2400" b="1" baseline="30000" dirty="0"/>
              <a:t>+</a:t>
            </a:r>
            <a:r>
              <a:rPr lang="en-NL" sz="2400" b="1" dirty="0"/>
              <a:t> </a:t>
            </a:r>
            <a:r>
              <a:rPr lang="en-NL" sz="2400" dirty="0"/>
              <a:t>measurements</a:t>
            </a:r>
          </a:p>
          <a:p>
            <a:endParaRPr lang="en-NL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82E504-A1DF-DB43-8379-350B1AB7699E}"/>
              </a:ext>
            </a:extLst>
          </p:cNvPr>
          <p:cNvSpPr txBox="1"/>
          <p:nvPr/>
        </p:nvSpPr>
        <p:spPr>
          <a:xfrm>
            <a:off x="533400" y="2904749"/>
            <a:ext cx="6823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+mj-lt"/>
              </a:rPr>
              <a:t>See: J.J. </a:t>
            </a:r>
            <a:r>
              <a:rPr lang="en-US" sz="2000" dirty="0">
                <a:latin typeface="+mj-lt"/>
              </a:rPr>
              <a:t>Krauth </a:t>
            </a:r>
            <a:r>
              <a:rPr lang="en-US" sz="2000" i="1" dirty="0">
                <a:latin typeface="+mj-lt"/>
              </a:rPr>
              <a:t>et al.</a:t>
            </a:r>
            <a:r>
              <a:rPr lang="en-US" sz="2000" dirty="0">
                <a:latin typeface="+mj-lt"/>
              </a:rPr>
              <a:t> </a:t>
            </a:r>
            <a:r>
              <a:rPr lang="en-US" sz="2000" i="1" dirty="0">
                <a:latin typeface="+mj-lt"/>
              </a:rPr>
              <a:t>Nature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589, </a:t>
            </a:r>
            <a:r>
              <a:rPr lang="en-US" sz="2000" dirty="0">
                <a:latin typeface="+mj-lt"/>
              </a:rPr>
              <a:t>527–531 (2021) &amp; </a:t>
            </a:r>
            <a:r>
              <a:rPr lang="en-US" sz="2000" dirty="0" err="1">
                <a:latin typeface="+mj-lt"/>
              </a:rPr>
              <a:t>arXiv</a:t>
            </a:r>
            <a:r>
              <a:rPr lang="en-US" sz="2000" dirty="0">
                <a:latin typeface="+mj-lt"/>
              </a:rPr>
              <a:t> (2023)</a:t>
            </a:r>
            <a:r>
              <a:rPr lang="en-GB" sz="2000" dirty="0">
                <a:latin typeface="+mj-lt"/>
              </a:rPr>
              <a:t> </a:t>
            </a:r>
            <a:endParaRPr lang="en-US" sz="2000" dirty="0">
              <a:latin typeface="+mj-l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8DC9060-8A12-EB42-B3A5-7B2C5B5252C8}"/>
              </a:ext>
            </a:extLst>
          </p:cNvPr>
          <p:cNvCxnSpPr/>
          <p:nvPr/>
        </p:nvCxnSpPr>
        <p:spPr>
          <a:xfrm flipH="1">
            <a:off x="8771891" y="5687450"/>
            <a:ext cx="646532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7AF6E68-C519-C54D-BE78-5CB536CDD866}"/>
              </a:ext>
            </a:extLst>
          </p:cNvPr>
          <p:cNvSpPr/>
          <p:nvPr/>
        </p:nvSpPr>
        <p:spPr>
          <a:xfrm>
            <a:off x="8243888" y="1031080"/>
            <a:ext cx="3414712" cy="287742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7A5050-B063-8341-9D2A-F6BD516DE6FC}"/>
              </a:ext>
            </a:extLst>
          </p:cNvPr>
          <p:cNvSpPr txBox="1"/>
          <p:nvPr/>
        </p:nvSpPr>
        <p:spPr>
          <a:xfrm>
            <a:off x="9418423" y="4402426"/>
            <a:ext cx="2639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(NS = nuclear size, charge)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8266DB-B879-CCCB-8FC3-A19E9CCD02A0}"/>
              </a:ext>
            </a:extLst>
          </p:cNvPr>
          <p:cNvCxnSpPr/>
          <p:nvPr/>
        </p:nvCxnSpPr>
        <p:spPr>
          <a:xfrm>
            <a:off x="9401172" y="1949073"/>
            <a:ext cx="0" cy="1720020"/>
          </a:xfrm>
          <a:prstGeom prst="straightConnector1">
            <a:avLst/>
          </a:prstGeom>
          <a:ln w="28575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8149C30-441D-4B4C-42B8-4877C71BAE25}"/>
              </a:ext>
            </a:extLst>
          </p:cNvPr>
          <p:cNvSpPr txBox="1"/>
          <p:nvPr/>
        </p:nvSpPr>
        <p:spPr>
          <a:xfrm>
            <a:off x="9513309" y="2285124"/>
            <a:ext cx="1993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itchFamily="2" charset="2"/>
              </a:rPr>
              <a:t>l </a:t>
            </a:r>
            <a:r>
              <a:rPr lang="en-NL" dirty="0"/>
              <a:t>= 30 nm:</a:t>
            </a:r>
            <a:br>
              <a:rPr lang="en-NL" dirty="0"/>
            </a:br>
            <a:r>
              <a:rPr lang="en-GB" dirty="0"/>
              <a:t>e</a:t>
            </a:r>
            <a:r>
              <a:rPr lang="en-NL" dirty="0"/>
              <a:t>xtreme-ultraviolet</a:t>
            </a:r>
          </a:p>
          <a:p>
            <a:r>
              <a:rPr lang="en-NL" dirty="0"/>
              <a:t>(XUV)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FD7BA1-B606-FC4C-7266-28BEBAB93D5A}"/>
              </a:ext>
            </a:extLst>
          </p:cNvPr>
          <p:cNvSpPr txBox="1"/>
          <p:nvPr/>
        </p:nvSpPr>
        <p:spPr>
          <a:xfrm>
            <a:off x="8320021" y="1979209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1.9 ms</a:t>
            </a:r>
          </a:p>
          <a:p>
            <a:r>
              <a:rPr lang="en-NL" dirty="0"/>
              <a:t>(84 Hz)</a:t>
            </a:r>
          </a:p>
        </p:txBody>
      </p:sp>
    </p:spTree>
    <p:extLst>
      <p:ext uri="{BB962C8B-B14F-4D97-AF65-F5344CB8AC3E}">
        <p14:creationId xmlns:p14="http://schemas.microsoft.com/office/powerpoint/2010/main" val="36223839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45389" y="-66677"/>
            <a:ext cx="10515600" cy="995915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Ramsey (comb) spectroscopy – the principle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89389" y="6449060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87</a:t>
            </a:fld>
            <a:endParaRPr lang="en-US"/>
          </a:p>
        </p:txBody>
      </p:sp>
      <p:pic>
        <p:nvPicPr>
          <p:cNvPr id="22" name="Picture 87" descr="FT_pulse.eps">
            <a:extLst>
              <a:ext uri="{FF2B5EF4-FFF2-40B4-BE49-F238E27FC236}">
                <a16:creationId xmlns:a16="http://schemas.microsoft.com/office/drawing/2014/main" id="{4346D4FB-5A7C-BF49-9A7D-066481363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66" y="1784144"/>
            <a:ext cx="14922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7" descr="FT_pulse.eps">
            <a:extLst>
              <a:ext uri="{FF2B5EF4-FFF2-40B4-BE49-F238E27FC236}">
                <a16:creationId xmlns:a16="http://schemas.microsoft.com/office/drawing/2014/main" id="{47D9E840-1EB6-7942-A875-F4FAAC85D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822" y="1784144"/>
            <a:ext cx="14922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609D37-079D-414E-B7BE-AAC62859C15D}"/>
              </a:ext>
            </a:extLst>
          </p:cNvPr>
          <p:cNvCxnSpPr>
            <a:cxnSpLocks/>
          </p:cNvCxnSpPr>
          <p:nvPr/>
        </p:nvCxnSpPr>
        <p:spPr>
          <a:xfrm>
            <a:off x="6156826" y="3412919"/>
            <a:ext cx="2007687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F3E7FF-A945-C148-A35B-80D773756843}"/>
              </a:ext>
            </a:extLst>
          </p:cNvPr>
          <p:cNvCxnSpPr>
            <a:cxnSpLocks/>
          </p:cNvCxnSpPr>
          <p:nvPr/>
        </p:nvCxnSpPr>
        <p:spPr>
          <a:xfrm>
            <a:off x="6156826" y="1969275"/>
            <a:ext cx="2007687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3D23575-F7E2-DF46-9EEE-CF7ACECA70A4}"/>
              </a:ext>
            </a:extLst>
          </p:cNvPr>
          <p:cNvSpPr txBox="1"/>
          <p:nvPr/>
        </p:nvSpPr>
        <p:spPr>
          <a:xfrm>
            <a:off x="8144197" y="3182086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|g&gt;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415ACA-BE8A-854A-B7DB-AC90FAA1617B}"/>
              </a:ext>
            </a:extLst>
          </p:cNvPr>
          <p:cNvSpPr txBox="1"/>
          <p:nvPr/>
        </p:nvSpPr>
        <p:spPr>
          <a:xfrm>
            <a:off x="8146967" y="1738451"/>
            <a:ext cx="63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|e&gt;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6F3D6D-DFF4-A440-B64F-F082AA028085}"/>
              </a:ext>
            </a:extLst>
          </p:cNvPr>
          <p:cNvCxnSpPr>
            <a:cxnSpLocks/>
          </p:cNvCxnSpPr>
          <p:nvPr/>
        </p:nvCxnSpPr>
        <p:spPr>
          <a:xfrm flipV="1">
            <a:off x="6530762" y="1969275"/>
            <a:ext cx="0" cy="1443643"/>
          </a:xfrm>
          <a:prstGeom prst="straightConnector1">
            <a:avLst/>
          </a:prstGeom>
          <a:ln w="34925">
            <a:solidFill>
              <a:srgbClr val="00B050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066EF6-9268-2E4C-BF07-4A455A820D84}"/>
              </a:ext>
            </a:extLst>
          </p:cNvPr>
          <p:cNvCxnSpPr>
            <a:cxnSpLocks/>
          </p:cNvCxnSpPr>
          <p:nvPr/>
        </p:nvCxnSpPr>
        <p:spPr>
          <a:xfrm flipV="1">
            <a:off x="7820774" y="1972047"/>
            <a:ext cx="0" cy="1443643"/>
          </a:xfrm>
          <a:prstGeom prst="straightConnector1">
            <a:avLst/>
          </a:prstGeom>
          <a:ln w="34925">
            <a:solidFill>
              <a:srgbClr val="00B050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ED2BD80-8047-E549-BF72-77BEA1028336}"/>
              </a:ext>
            </a:extLst>
          </p:cNvPr>
          <p:cNvSpPr txBox="1"/>
          <p:nvPr/>
        </p:nvSpPr>
        <p:spPr>
          <a:xfrm>
            <a:off x="6631698" y="939147"/>
            <a:ext cx="4464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/>
              <a:t>Phase evolution ~ </a:t>
            </a:r>
            <a:r>
              <a:rPr lang="en-NL" sz="3200" dirty="0"/>
              <a:t>e</a:t>
            </a:r>
            <a:r>
              <a:rPr lang="en-NL" sz="3200" baseline="30000" dirty="0"/>
              <a:t>i 2</a:t>
            </a:r>
            <a:r>
              <a:rPr lang="en-NL" sz="3200" baseline="30000" dirty="0">
                <a:latin typeface="Symbol" pitchFamily="2" charset="2"/>
              </a:rPr>
              <a:t>p</a:t>
            </a:r>
            <a:r>
              <a:rPr lang="en-NL" sz="3200" baseline="30000" dirty="0"/>
              <a:t> </a:t>
            </a:r>
            <a:r>
              <a:rPr lang="en-NL" sz="3200" baseline="30000" dirty="0">
                <a:latin typeface="Symbol" pitchFamily="2" charset="2"/>
              </a:rPr>
              <a:t>D</a:t>
            </a:r>
            <a:r>
              <a:rPr lang="en-NL" sz="3200" baseline="30000" dirty="0"/>
              <a:t>E </a:t>
            </a:r>
            <a:r>
              <a:rPr lang="en-NL" sz="3200" baseline="30000" dirty="0">
                <a:latin typeface="Symbol" pitchFamily="2" charset="2"/>
              </a:rPr>
              <a:t>D</a:t>
            </a:r>
            <a:r>
              <a:rPr lang="en-NL" sz="3200" baseline="30000" dirty="0"/>
              <a:t>t /h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726BC2-6FEF-7543-A11C-3CBED1313AE3}"/>
              </a:ext>
            </a:extLst>
          </p:cNvPr>
          <p:cNvSpPr txBox="1"/>
          <p:nvPr/>
        </p:nvSpPr>
        <p:spPr>
          <a:xfrm>
            <a:off x="9013413" y="2422015"/>
            <a:ext cx="522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latin typeface="Symbol" pitchFamily="2" charset="2"/>
              </a:rPr>
              <a:t>D</a:t>
            </a:r>
            <a:r>
              <a:rPr lang="en-NL" sz="2400" dirty="0"/>
              <a:t>E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7216E421-6DAC-1E45-B0AF-B3415A71D371}"/>
              </a:ext>
            </a:extLst>
          </p:cNvPr>
          <p:cNvSpPr/>
          <p:nvPr/>
        </p:nvSpPr>
        <p:spPr>
          <a:xfrm>
            <a:off x="5352307" y="2425211"/>
            <a:ext cx="698269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1" name="Left-right Arrow 30">
            <a:extLst>
              <a:ext uri="{FF2B5EF4-FFF2-40B4-BE49-F238E27FC236}">
                <a16:creationId xmlns:a16="http://schemas.microsoft.com/office/drawing/2014/main" id="{AF04BB9A-BA81-AC49-9E81-E231D787818C}"/>
              </a:ext>
            </a:extLst>
          </p:cNvPr>
          <p:cNvSpPr/>
          <p:nvPr/>
        </p:nvSpPr>
        <p:spPr>
          <a:xfrm>
            <a:off x="2225292" y="3652610"/>
            <a:ext cx="2073928" cy="12191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1F1D00-9890-D747-BA7A-460855380F77}"/>
              </a:ext>
            </a:extLst>
          </p:cNvPr>
          <p:cNvSpPr txBox="1"/>
          <p:nvPr/>
        </p:nvSpPr>
        <p:spPr>
          <a:xfrm>
            <a:off x="2974356" y="3144025"/>
            <a:ext cx="575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Symbol" pitchFamily="2" charset="2"/>
              </a:rPr>
              <a:t>D</a:t>
            </a:r>
            <a:r>
              <a:rPr lang="en-NL" sz="3200" dirty="0"/>
              <a:t>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BD7AF5-21BA-2B41-A7A8-C52E113C1A61}"/>
              </a:ext>
            </a:extLst>
          </p:cNvPr>
          <p:cNvSpPr txBox="1"/>
          <p:nvPr/>
        </p:nvSpPr>
        <p:spPr>
          <a:xfrm>
            <a:off x="160669" y="4089277"/>
            <a:ext cx="1152193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dirty="0">
                <a:solidFill>
                  <a:srgbClr val="B013F9"/>
                </a:solidFill>
              </a:rPr>
              <a:t>Probe phase evolution </a:t>
            </a:r>
            <a:r>
              <a:rPr lang="en-NL" sz="2400" dirty="0"/>
              <a:t>of the excited superposition with </a:t>
            </a:r>
            <a:r>
              <a:rPr lang="en-NL" sz="2400" b="1" dirty="0">
                <a:solidFill>
                  <a:srgbClr val="056BFF"/>
                </a:solidFill>
              </a:rPr>
              <a:t>amplified</a:t>
            </a:r>
            <a:r>
              <a:rPr lang="en-NL" sz="2400" dirty="0"/>
              <a:t> </a:t>
            </a:r>
            <a:r>
              <a:rPr lang="en-NL" sz="2400" b="1" dirty="0">
                <a:solidFill>
                  <a:srgbClr val="FF0000"/>
                </a:solidFill>
              </a:rPr>
              <a:t>frequency comb pulses</a:t>
            </a:r>
            <a:br>
              <a:rPr lang="en-NL" sz="2400" dirty="0"/>
            </a:br>
            <a:endParaRPr lang="en-NL" sz="2400" dirty="0"/>
          </a:p>
          <a:p>
            <a:pPr marL="342900" indent="-342900">
              <a:buFont typeface="Wingdings" pitchFamily="2" charset="2"/>
              <a:buChar char="q"/>
            </a:pPr>
            <a:r>
              <a:rPr lang="en-GB" sz="2000" dirty="0"/>
              <a:t>h</a:t>
            </a:r>
            <a:r>
              <a:rPr lang="en-NL" sz="2000" dirty="0"/>
              <a:t>igh timing and phase accuracy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NL" sz="2000" dirty="0"/>
              <a:t>easy upconversion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NL" sz="2000" dirty="0"/>
              <a:t>high probability excitation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NL" sz="2000" dirty="0"/>
              <a:t>efficient detection – short time window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000" dirty="0"/>
              <a:t>‘</a:t>
            </a:r>
            <a:r>
              <a:rPr lang="en-GB" sz="2000" dirty="0" err="1"/>
              <a:t>i</a:t>
            </a:r>
            <a:r>
              <a:rPr lang="en-NL" sz="2000" dirty="0"/>
              <a:t>solation’ from environment noise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broad bandwidth</a:t>
            </a:r>
            <a:r>
              <a:rPr lang="en-NL" sz="2000" dirty="0"/>
              <a:t>: we always hit the transition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C2C4A0-4729-1B4E-A925-98211DFF8657}"/>
              </a:ext>
            </a:extLst>
          </p:cNvPr>
          <p:cNvSpPr txBox="1"/>
          <p:nvPr/>
        </p:nvSpPr>
        <p:spPr>
          <a:xfrm>
            <a:off x="2045929" y="1306243"/>
            <a:ext cx="2681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Two amplified FC pulses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D092C2-AEC2-4D4D-9EA3-7ADD056882AB}"/>
              </a:ext>
            </a:extLst>
          </p:cNvPr>
          <p:cNvSpPr txBox="1"/>
          <p:nvPr/>
        </p:nvSpPr>
        <p:spPr>
          <a:xfrm>
            <a:off x="6284792" y="5387056"/>
            <a:ext cx="415492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Subtle differences with</a:t>
            </a:r>
            <a:br>
              <a:rPr lang="en-NL" sz="2000" dirty="0"/>
            </a:br>
            <a:r>
              <a:rPr lang="en-NL" sz="2000" dirty="0"/>
              <a:t>‘normal’ Ramsey spectroscopy:</a:t>
            </a:r>
          </a:p>
          <a:p>
            <a:r>
              <a:rPr lang="en-NL" dirty="0"/>
              <a:t>Norman Ramsey, Phys. Rev. 76, 996 (1949)</a:t>
            </a:r>
          </a:p>
          <a:p>
            <a:r>
              <a:rPr lang="en-NL" dirty="0"/>
              <a:t>Norman Ramsey, Phys. Rev. 78, 695 (1950)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AE4ED3-0CF0-F145-BC21-ECED3E73C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4498" y="4958692"/>
            <a:ext cx="1133138" cy="1618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BA132C-212C-7104-E3E8-5DAECECAD0C4}"/>
              </a:ext>
            </a:extLst>
          </p:cNvPr>
          <p:cNvSpPr txBox="1"/>
          <p:nvPr/>
        </p:nvSpPr>
        <p:spPr>
          <a:xfrm rot="16200000">
            <a:off x="6645683" y="858276"/>
            <a:ext cx="776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1E41D5-F59C-B3FC-B637-12DB37604E86}"/>
              </a:ext>
            </a:extLst>
          </p:cNvPr>
          <p:cNvSpPr txBox="1"/>
          <p:nvPr/>
        </p:nvSpPr>
        <p:spPr>
          <a:xfrm>
            <a:off x="6489562" y="3513560"/>
            <a:ext cx="144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Atomic states</a:t>
            </a:r>
            <a:endParaRPr lang="en-NL" dirty="0"/>
          </a:p>
        </p:txBody>
      </p:sp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4F4B31BF-587A-55B0-4111-71C207F3B78B}"/>
              </a:ext>
            </a:extLst>
          </p:cNvPr>
          <p:cNvSpPr/>
          <p:nvPr/>
        </p:nvSpPr>
        <p:spPr>
          <a:xfrm rot="5400000">
            <a:off x="8189098" y="2630567"/>
            <a:ext cx="1482643" cy="1142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755999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06578" y="-44099"/>
            <a:ext cx="10515600" cy="99591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plan: Ramsey-comb excitation of He</a:t>
            </a:r>
            <a:r>
              <a:rPr lang="en-US" sz="3200" baseline="30000" dirty="0">
                <a:solidFill>
                  <a:schemeClr val="bg1"/>
                </a:solidFill>
              </a:rPr>
              <a:t>+</a:t>
            </a:r>
            <a:r>
              <a:rPr lang="en-US" sz="3200" dirty="0">
                <a:solidFill>
                  <a:schemeClr val="bg1"/>
                </a:solidFill>
              </a:rPr>
              <a:t> 1S-2S in a trap</a:t>
            </a:r>
          </a:p>
        </p:txBody>
      </p:sp>
      <p:sp>
        <p:nvSpPr>
          <p:cNvPr id="62" name="Slide Number Placeholder 22">
            <a:extLst>
              <a:ext uri="{FF2B5EF4-FFF2-40B4-BE49-F238E27FC236}">
                <a16:creationId xmlns:a16="http://schemas.microsoft.com/office/drawing/2014/main" id="{6FA9DB92-9844-BA49-82A7-5EE17259CA62}"/>
              </a:ext>
            </a:extLst>
          </p:cNvPr>
          <p:cNvSpPr txBox="1">
            <a:spLocks/>
          </p:cNvSpPr>
          <p:nvPr/>
        </p:nvSpPr>
        <p:spPr>
          <a:xfrm>
            <a:off x="949221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3" name="Afbeelding 5">
            <a:extLst>
              <a:ext uri="{FF2B5EF4-FFF2-40B4-BE49-F238E27FC236}">
                <a16:creationId xmlns:a16="http://schemas.microsoft.com/office/drawing/2014/main" id="{ADDE7F7C-7C2F-2D67-01DF-583642B0468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12850" y="999465"/>
            <a:ext cx="9766299" cy="54934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B6906D-7687-80B6-1F07-E17D3D57B027}"/>
              </a:ext>
            </a:extLst>
          </p:cNvPr>
          <p:cNvSpPr txBox="1"/>
          <p:nvPr/>
        </p:nvSpPr>
        <p:spPr>
          <a:xfrm>
            <a:off x="6839211" y="2693096"/>
            <a:ext cx="705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chemeClr val="bg1"/>
                </a:solidFill>
              </a:rPr>
              <a:t>He</a:t>
            </a:r>
            <a:r>
              <a:rPr lang="en-NL" sz="2800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F791D0-1401-FEC0-8959-D73A430274D1}"/>
              </a:ext>
            </a:extLst>
          </p:cNvPr>
          <p:cNvSpPr txBox="1"/>
          <p:nvPr/>
        </p:nvSpPr>
        <p:spPr>
          <a:xfrm>
            <a:off x="9271348" y="2929396"/>
            <a:ext cx="676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chemeClr val="bg1"/>
                </a:solidFill>
              </a:rPr>
              <a:t>Be</a:t>
            </a:r>
            <a:r>
              <a:rPr lang="en-NL" sz="2800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8168B3-C9CE-83E7-4A0E-FE7B956D78E1}"/>
              </a:ext>
            </a:extLst>
          </p:cNvPr>
          <p:cNvSpPr txBox="1"/>
          <p:nvPr/>
        </p:nvSpPr>
        <p:spPr>
          <a:xfrm>
            <a:off x="1328225" y="4307246"/>
            <a:ext cx="1263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DBA5FF"/>
                </a:solidFill>
              </a:rPr>
              <a:t>32 nm + </a:t>
            </a:r>
          </a:p>
          <a:p>
            <a:r>
              <a:rPr lang="en-NL" sz="2400" dirty="0">
                <a:solidFill>
                  <a:srgbClr val="FF7A52"/>
                </a:solidFill>
              </a:rPr>
              <a:t>790 nm</a:t>
            </a:r>
            <a:endParaRPr lang="en-NL" sz="2400" baseline="30000" dirty="0">
              <a:solidFill>
                <a:srgbClr val="FF7A5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A2180-A4AE-2AE7-5C8F-62A75B889080}"/>
              </a:ext>
            </a:extLst>
          </p:cNvPr>
          <p:cNvSpPr txBox="1"/>
          <p:nvPr/>
        </p:nvSpPr>
        <p:spPr>
          <a:xfrm>
            <a:off x="4386872" y="3400857"/>
            <a:ext cx="1263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DBA5FF"/>
                </a:solidFill>
              </a:rPr>
              <a:t>32 nm + </a:t>
            </a:r>
          </a:p>
          <a:p>
            <a:r>
              <a:rPr lang="en-NL" sz="2400" dirty="0">
                <a:solidFill>
                  <a:srgbClr val="FF7A52"/>
                </a:solidFill>
              </a:rPr>
              <a:t>790 nm</a:t>
            </a:r>
            <a:endParaRPr lang="en-NL" sz="2400" baseline="30000" dirty="0">
              <a:solidFill>
                <a:srgbClr val="FF7A5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E5CDC52-70D9-C10A-6521-8E98C59D27A1}"/>
              </a:ext>
            </a:extLst>
          </p:cNvPr>
          <p:cNvGrpSpPr/>
          <p:nvPr/>
        </p:nvGrpSpPr>
        <p:grpSpPr>
          <a:xfrm>
            <a:off x="1491505" y="1203395"/>
            <a:ext cx="2632904" cy="2470150"/>
            <a:chOff x="9240373" y="2180423"/>
            <a:chExt cx="2632904" cy="2470150"/>
          </a:xfrm>
        </p:grpSpPr>
        <p:sp>
          <p:nvSpPr>
            <p:cNvPr id="9" name="TextBox 43">
              <a:extLst>
                <a:ext uri="{FF2B5EF4-FFF2-40B4-BE49-F238E27FC236}">
                  <a16:creationId xmlns:a16="http://schemas.microsoft.com/office/drawing/2014/main" id="{FB1FEA3B-209E-2D7E-5CEC-54E0BFFECF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95102" y="4280686"/>
              <a:ext cx="4079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 charset="0"/>
                  <a:cs typeface="Calibri" charset="0"/>
                </a:rPr>
                <a:t>1S</a:t>
              </a:r>
              <a:endParaRPr lang="en-US" sz="1800" baseline="-25000" dirty="0">
                <a:latin typeface="Calibri" charset="0"/>
                <a:cs typeface="Calibri" charset="0"/>
              </a:endParaRPr>
            </a:p>
          </p:txBody>
        </p:sp>
        <p:sp>
          <p:nvSpPr>
            <p:cNvPr id="10" name="TextBox 44">
              <a:extLst>
                <a:ext uri="{FF2B5EF4-FFF2-40B4-BE49-F238E27FC236}">
                  <a16:creationId xmlns:a16="http://schemas.microsoft.com/office/drawing/2014/main" id="{CD1132BE-EDC7-5434-66FF-04B019262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9390" y="2589998"/>
              <a:ext cx="4079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 charset="0"/>
                  <a:cs typeface="Calibri" charset="0"/>
                </a:rPr>
                <a:t>2S</a:t>
              </a:r>
              <a:endParaRPr lang="en-US" sz="1800" baseline="-25000" dirty="0">
                <a:latin typeface="Calibri" charset="0"/>
                <a:cs typeface="Calibri" charset="0"/>
              </a:endParaRPr>
            </a:p>
          </p:txBody>
        </p:sp>
        <p:sp>
          <p:nvSpPr>
            <p:cNvPr id="11" name="TextBox 47">
              <a:extLst>
                <a:ext uri="{FF2B5EF4-FFF2-40B4-BE49-F238E27FC236}">
                  <a16:creationId xmlns:a16="http://schemas.microsoft.com/office/drawing/2014/main" id="{A1AEE78A-77CE-A828-F276-750132CAE2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8844" y="3344187"/>
              <a:ext cx="6367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 dirty="0">
                  <a:latin typeface="Calibri" charset="0"/>
                  <a:cs typeface="Calibri" charset="0"/>
                </a:rPr>
                <a:t>He</a:t>
              </a:r>
              <a:r>
                <a:rPr lang="en-US" sz="2400" b="1" baseline="30000" dirty="0">
                  <a:latin typeface="Calibri" charset="0"/>
                  <a:cs typeface="Calibri" charset="0"/>
                </a:rPr>
                <a:t>+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BDEFE21-612E-F4F1-D924-B908E5815D96}"/>
                </a:ext>
              </a:extLst>
            </p:cNvPr>
            <p:cNvCxnSpPr/>
            <p:nvPr/>
          </p:nvCxnSpPr>
          <p:spPr bwMode="auto">
            <a:xfrm>
              <a:off x="10179277" y="4560086"/>
              <a:ext cx="588963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634899-6B55-1444-58A4-D0487820C00E}"/>
                </a:ext>
              </a:extLst>
            </p:cNvPr>
            <p:cNvCxnSpPr/>
            <p:nvPr/>
          </p:nvCxnSpPr>
          <p:spPr bwMode="auto">
            <a:xfrm>
              <a:off x="10179277" y="2569361"/>
              <a:ext cx="58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B79F648-6DA5-F5D1-2219-8274A595F150}"/>
                </a:ext>
              </a:extLst>
            </p:cNvPr>
            <p:cNvCxnSpPr/>
            <p:nvPr/>
          </p:nvCxnSpPr>
          <p:spPr bwMode="auto">
            <a:xfrm>
              <a:off x="10179277" y="2842411"/>
              <a:ext cx="588963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76528F8-27BE-E54E-9293-DE73ED916A46}"/>
                </a:ext>
              </a:extLst>
            </p:cNvPr>
            <p:cNvCxnSpPr/>
            <p:nvPr/>
          </p:nvCxnSpPr>
          <p:spPr bwMode="auto">
            <a:xfrm>
              <a:off x="10179277" y="2436011"/>
              <a:ext cx="58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A77E84-7920-87EB-ED75-67CB8C76555C}"/>
                </a:ext>
              </a:extLst>
            </p:cNvPr>
            <p:cNvCxnSpPr/>
            <p:nvPr/>
          </p:nvCxnSpPr>
          <p:spPr bwMode="auto">
            <a:xfrm>
              <a:off x="10179277" y="2362986"/>
              <a:ext cx="58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6E88492-FD4B-0AC9-AD86-E79FB3294455}"/>
                </a:ext>
              </a:extLst>
            </p:cNvPr>
            <p:cNvCxnSpPr/>
            <p:nvPr/>
          </p:nvCxnSpPr>
          <p:spPr bwMode="auto">
            <a:xfrm>
              <a:off x="10179277" y="2307423"/>
              <a:ext cx="58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189887-919A-456D-13A3-F23584D6F33E}"/>
                </a:ext>
              </a:extLst>
            </p:cNvPr>
            <p:cNvCxnSpPr/>
            <p:nvPr/>
          </p:nvCxnSpPr>
          <p:spPr bwMode="auto">
            <a:xfrm>
              <a:off x="10179277" y="2264561"/>
              <a:ext cx="58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5A67EC6-4718-4104-AD92-67AEB1E2BF1F}"/>
                </a:ext>
              </a:extLst>
            </p:cNvPr>
            <p:cNvCxnSpPr/>
            <p:nvPr/>
          </p:nvCxnSpPr>
          <p:spPr bwMode="auto">
            <a:xfrm>
              <a:off x="10179277" y="2229636"/>
              <a:ext cx="58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7A49974-79DD-0ABA-F12D-8230FF72D98F}"/>
                </a:ext>
              </a:extLst>
            </p:cNvPr>
            <p:cNvCxnSpPr/>
            <p:nvPr/>
          </p:nvCxnSpPr>
          <p:spPr bwMode="auto">
            <a:xfrm>
              <a:off x="10179277" y="2197886"/>
              <a:ext cx="58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7BFB3DC-67E7-F9BF-D7FD-2DD4B2D25698}"/>
                </a:ext>
              </a:extLst>
            </p:cNvPr>
            <p:cNvCxnSpPr/>
            <p:nvPr/>
          </p:nvCxnSpPr>
          <p:spPr bwMode="auto">
            <a:xfrm>
              <a:off x="10179277" y="2180423"/>
              <a:ext cx="58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F79B955-43A1-042F-9246-8A8EBD1D973C}"/>
                </a:ext>
              </a:extLst>
            </p:cNvPr>
            <p:cNvGrpSpPr/>
            <p:nvPr/>
          </p:nvGrpSpPr>
          <p:grpSpPr>
            <a:xfrm>
              <a:off x="9240373" y="2831366"/>
              <a:ext cx="1220906" cy="1719757"/>
              <a:chOff x="9240373" y="2831366"/>
              <a:chExt cx="1220906" cy="1719757"/>
            </a:xfrm>
          </p:grpSpPr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AEFE1E09-8F59-D22C-25F1-789CFB2FE7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0460745" y="3086092"/>
                <a:ext cx="0" cy="1465031"/>
              </a:xfrm>
              <a:prstGeom prst="straightConnector1">
                <a:avLst/>
              </a:prstGeom>
              <a:ln w="31750">
                <a:solidFill>
                  <a:srgbClr val="DBA5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BBD6A3D4-4BDF-6626-85EF-DEAC2D28D08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0461279" y="2859873"/>
                <a:ext cx="0" cy="226219"/>
              </a:xfrm>
              <a:prstGeom prst="straightConnector1">
                <a:avLst/>
              </a:prstGeom>
              <a:ln w="31750">
                <a:solidFill>
                  <a:srgbClr val="FF895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45">
                <a:extLst>
                  <a:ext uri="{FF2B5EF4-FFF2-40B4-BE49-F238E27FC236}">
                    <a16:creationId xmlns:a16="http://schemas.microsoft.com/office/drawing/2014/main" id="{91C84A2B-F9FF-1B0B-B1BB-0A7481FCF7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40373" y="2831366"/>
                <a:ext cx="978152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US" sz="2000" b="1" dirty="0">
                    <a:solidFill>
                      <a:srgbClr val="FF7A52"/>
                    </a:solidFill>
                    <a:latin typeface="Calibri" charset="0"/>
                    <a:cs typeface="Calibri" charset="0"/>
                  </a:rPr>
                  <a:t>790 nm</a:t>
                </a:r>
              </a:p>
              <a:p>
                <a:pPr algn="r" eaLnBrk="1" hangingPunct="1"/>
                <a:r>
                  <a:rPr lang="en-US" sz="2000" b="1" dirty="0">
                    <a:solidFill>
                      <a:srgbClr val="DBA5FF"/>
                    </a:solidFill>
                    <a:latin typeface="Calibri" charset="0"/>
                    <a:cs typeface="Calibri" charset="0"/>
                  </a:rPr>
                  <a:t>32 nm</a:t>
                </a:r>
              </a:p>
            </p:txBody>
          </p:sp>
        </p:grp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94ABC91-882D-01C2-C98A-2F65F82CF927}"/>
                </a:ext>
              </a:extLst>
            </p:cNvPr>
            <p:cNvCxnSpPr/>
            <p:nvPr/>
          </p:nvCxnSpPr>
          <p:spPr bwMode="auto">
            <a:xfrm>
              <a:off x="10908450" y="2840066"/>
              <a:ext cx="588963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44">
              <a:extLst>
                <a:ext uri="{FF2B5EF4-FFF2-40B4-BE49-F238E27FC236}">
                  <a16:creationId xmlns:a16="http://schemas.microsoft.com/office/drawing/2014/main" id="{FFB2ED69-9BA7-1B0B-75BF-81FA417F5F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52969" y="2601721"/>
              <a:ext cx="4203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 charset="0"/>
                  <a:cs typeface="Calibri" charset="0"/>
                </a:rPr>
                <a:t>2P</a:t>
              </a:r>
              <a:endParaRPr lang="en-US" sz="1800" baseline="-25000" dirty="0">
                <a:latin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9240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1" y="-56445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General approach 1S-2S transition in trapped He</a:t>
            </a:r>
            <a:r>
              <a:rPr lang="en-US" sz="3600" baseline="30000" dirty="0">
                <a:solidFill>
                  <a:schemeClr val="bg1"/>
                </a:solidFill>
              </a:rPr>
              <a:t>+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9" name="Group 121">
            <a:extLst>
              <a:ext uri="{FF2B5EF4-FFF2-40B4-BE49-F238E27FC236}">
                <a16:creationId xmlns:a16="http://schemas.microsoft.com/office/drawing/2014/main" id="{87D5E46E-0492-AD46-9B57-AD9C5AA97E37}"/>
              </a:ext>
            </a:extLst>
          </p:cNvPr>
          <p:cNvGrpSpPr>
            <a:grpSpLocks/>
          </p:cNvGrpSpPr>
          <p:nvPr/>
        </p:nvGrpSpPr>
        <p:grpSpPr bwMode="auto">
          <a:xfrm>
            <a:off x="1396842" y="935038"/>
            <a:ext cx="8955664" cy="5668962"/>
            <a:chOff x="353336" y="935038"/>
            <a:chExt cx="8955664" cy="5668962"/>
          </a:xfrm>
        </p:grpSpPr>
        <p:pic>
          <p:nvPicPr>
            <p:cNvPr id="10" name="Picture 122" descr="Trap_foto.png">
              <a:extLst>
                <a:ext uri="{FF2B5EF4-FFF2-40B4-BE49-F238E27FC236}">
                  <a16:creationId xmlns:a16="http://schemas.microsoft.com/office/drawing/2014/main" id="{E15B2899-3932-834B-B110-137BC626A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025" y="4494213"/>
              <a:ext cx="2584450" cy="207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7D64FD7-01AC-004C-94A4-01C13476572A}"/>
                </a:ext>
              </a:extLst>
            </p:cNvPr>
            <p:cNvCxnSpPr>
              <a:stCxn id="55" idx="0"/>
            </p:cNvCxnSpPr>
            <p:nvPr/>
          </p:nvCxnSpPr>
          <p:spPr>
            <a:xfrm flipV="1">
              <a:off x="4406900" y="4075113"/>
              <a:ext cx="2722563" cy="1316037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1496FD55-A88E-5747-9570-DE312675C7BB}"/>
                </a:ext>
              </a:extLst>
            </p:cNvPr>
            <p:cNvSpPr/>
            <p:nvPr/>
          </p:nvSpPr>
          <p:spPr>
            <a:xfrm>
              <a:off x="1535113" y="1970088"/>
              <a:ext cx="1331912" cy="758825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3C8004-3EDB-B043-9920-F2067C774111}"/>
                </a:ext>
              </a:extLst>
            </p:cNvPr>
            <p:cNvSpPr/>
            <p:nvPr/>
          </p:nvSpPr>
          <p:spPr>
            <a:xfrm>
              <a:off x="2867025" y="2233613"/>
              <a:ext cx="2060575" cy="247650"/>
            </a:xfrm>
            <a:prstGeom prst="rect">
              <a:avLst/>
            </a:prstGeom>
            <a:solidFill>
              <a:srgbClr val="FF7E87"/>
            </a:solidFill>
            <a:ln w="9525" cap="flat" cmpd="sng" algn="ctr">
              <a:solidFill>
                <a:srgbClr val="FF7E87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5" name="Isosceles Triangle 126">
              <a:extLst>
                <a:ext uri="{FF2B5EF4-FFF2-40B4-BE49-F238E27FC236}">
                  <a16:creationId xmlns:a16="http://schemas.microsoft.com/office/drawing/2014/main" id="{61E2E70A-CA91-0542-B9EB-1AA7B2C2C7DD}"/>
                </a:ext>
              </a:extLst>
            </p:cNvPr>
            <p:cNvSpPr/>
            <p:nvPr/>
          </p:nvSpPr>
          <p:spPr>
            <a:xfrm rot="5400000" flipH="1">
              <a:off x="5218113" y="1900238"/>
              <a:ext cx="263525" cy="898525"/>
            </a:xfrm>
            <a:prstGeom prst="triangle">
              <a:avLst/>
            </a:prstGeom>
            <a:solidFill>
              <a:srgbClr val="FF7E87"/>
            </a:solidFill>
            <a:ln w="9525" cap="flat" cmpd="sng" algn="ctr">
              <a:solidFill>
                <a:srgbClr val="FF7E87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6" name="Isosceles Triangle 127">
              <a:extLst>
                <a:ext uri="{FF2B5EF4-FFF2-40B4-BE49-F238E27FC236}">
                  <a16:creationId xmlns:a16="http://schemas.microsoft.com/office/drawing/2014/main" id="{378A6262-93C3-1D4E-A671-69D3D39E6CE3}"/>
                </a:ext>
              </a:extLst>
            </p:cNvPr>
            <p:cNvSpPr/>
            <p:nvPr/>
          </p:nvSpPr>
          <p:spPr>
            <a:xfrm rot="16200000">
              <a:off x="6647656" y="1227932"/>
              <a:ext cx="511175" cy="2243138"/>
            </a:xfrm>
            <a:prstGeom prst="triangle">
              <a:avLst/>
            </a:prstGeom>
            <a:solidFill>
              <a:srgbClr val="FF7E87"/>
            </a:solidFill>
            <a:ln w="9525" cap="flat" cmpd="sng" algn="ctr">
              <a:solidFill>
                <a:srgbClr val="FF7E87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7" name="Isosceles Triangle 128">
              <a:extLst>
                <a:ext uri="{FF2B5EF4-FFF2-40B4-BE49-F238E27FC236}">
                  <a16:creationId xmlns:a16="http://schemas.microsoft.com/office/drawing/2014/main" id="{EC586A03-6679-3E4C-843A-751D3206C9C4}"/>
                </a:ext>
              </a:extLst>
            </p:cNvPr>
            <p:cNvSpPr/>
            <p:nvPr/>
          </p:nvSpPr>
          <p:spPr>
            <a:xfrm rot="16200000">
              <a:off x="6842919" y="1234281"/>
              <a:ext cx="120650" cy="2243138"/>
            </a:xfrm>
            <a:prstGeom prst="triangl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8" name="Isosceles Triangle 129">
              <a:extLst>
                <a:ext uri="{FF2B5EF4-FFF2-40B4-BE49-F238E27FC236}">
                  <a16:creationId xmlns:a16="http://schemas.microsoft.com/office/drawing/2014/main" id="{6ECA87CC-E81F-EE47-B6BD-23CF9B763AB4}"/>
                </a:ext>
              </a:extLst>
            </p:cNvPr>
            <p:cNvSpPr/>
            <p:nvPr/>
          </p:nvSpPr>
          <p:spPr>
            <a:xfrm flipH="1">
              <a:off x="5635625" y="2159000"/>
              <a:ext cx="358775" cy="522288"/>
            </a:xfrm>
            <a:prstGeom prst="triangle">
              <a:avLst/>
            </a:prstGeom>
            <a:gradFill flip="none" rotWithShape="1">
              <a:gsLst>
                <a:gs pos="0">
                  <a:srgbClr val="CCC1DA">
                    <a:alpha val="53000"/>
                  </a:srgbClr>
                </a:gs>
                <a:gs pos="100000">
                  <a:srgbClr val="000000"/>
                </a:gs>
              </a:gsLst>
              <a:lin ang="16200000" scaled="0"/>
              <a:tileRect/>
            </a:gradFill>
            <a:ln w="9525" cap="flat" cmpd="sng" algn="ctr">
              <a:solidFill>
                <a:srgbClr val="8064A2">
                  <a:lumMod val="40000"/>
                  <a:lumOff val="6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9" name="Isosceles Triangle 130">
              <a:extLst>
                <a:ext uri="{FF2B5EF4-FFF2-40B4-BE49-F238E27FC236}">
                  <a16:creationId xmlns:a16="http://schemas.microsoft.com/office/drawing/2014/main" id="{DCB888F1-9AE3-0C44-B45B-A77D680E94E2}"/>
                </a:ext>
              </a:extLst>
            </p:cNvPr>
            <p:cNvSpPr/>
            <p:nvPr/>
          </p:nvSpPr>
          <p:spPr>
            <a:xfrm rot="5400000" flipH="1">
              <a:off x="3071020" y="1843881"/>
              <a:ext cx="1293812" cy="1025525"/>
            </a:xfrm>
            <a:prstGeom prst="triangle">
              <a:avLst/>
            </a:prstGeom>
            <a:solidFill>
              <a:srgbClr val="F79646"/>
            </a:soli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3412DEF-39C8-634E-AD15-488FD99B5222}"/>
                </a:ext>
              </a:extLst>
            </p:cNvPr>
            <p:cNvSpPr/>
            <p:nvPr/>
          </p:nvSpPr>
          <p:spPr>
            <a:xfrm>
              <a:off x="4772025" y="2038350"/>
              <a:ext cx="201613" cy="646113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1" name="Isosceles Triangle 132">
              <a:extLst>
                <a:ext uri="{FF2B5EF4-FFF2-40B4-BE49-F238E27FC236}">
                  <a16:creationId xmlns:a16="http://schemas.microsoft.com/office/drawing/2014/main" id="{68867A25-5145-9E45-9BBD-4E5DB73A6FA3}"/>
                </a:ext>
              </a:extLst>
            </p:cNvPr>
            <p:cNvSpPr/>
            <p:nvPr/>
          </p:nvSpPr>
          <p:spPr>
            <a:xfrm rot="2940000">
              <a:off x="7489825" y="1911350"/>
              <a:ext cx="882650" cy="495300"/>
            </a:xfrm>
            <a:prstGeom prst="triangl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ABEEE13B-AB5A-4B4E-8960-10FACDECE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1000" y="1554163"/>
              <a:ext cx="10445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srgbClr val="000000"/>
                  </a:solidFill>
                  <a:latin typeface="Calibri" charset="0"/>
                </a:rPr>
                <a:t>Ar jet</a:t>
              </a: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A1EAB241-7ABB-4C45-AE66-F38C6456FF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9938" y="1563688"/>
              <a:ext cx="5699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srgbClr val="000000"/>
                  </a:solidFill>
                  <a:latin typeface="Calibri" charset="0"/>
                </a:rPr>
                <a:t>lens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B40933B-28C9-364F-907F-6816B8209D59}"/>
                </a:ext>
              </a:extLst>
            </p:cNvPr>
            <p:cNvCxnSpPr/>
            <p:nvPr/>
          </p:nvCxnSpPr>
          <p:spPr>
            <a:xfrm>
              <a:off x="4344988" y="1414463"/>
              <a:ext cx="0" cy="803275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ys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EB08516-E7D4-B54F-B76A-FF62655E4308}"/>
                </a:ext>
              </a:extLst>
            </p:cNvPr>
            <p:cNvCxnSpPr/>
            <p:nvPr/>
          </p:nvCxnSpPr>
          <p:spPr>
            <a:xfrm>
              <a:off x="6680200" y="1468438"/>
              <a:ext cx="0" cy="874712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sys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8" name="TextBox 32">
              <a:extLst>
                <a:ext uri="{FF2B5EF4-FFF2-40B4-BE49-F238E27FC236}">
                  <a16:creationId xmlns:a16="http://schemas.microsoft.com/office/drawing/2014/main" id="{744ACD78-73E8-D54C-B544-200CE91E44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6888" y="935038"/>
              <a:ext cx="37321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000000"/>
                  </a:solidFill>
                  <a:latin typeface="Calibri" charset="0"/>
                </a:rPr>
                <a:t>32nm + 790 nm Ramsey-comb pulses </a:t>
              </a:r>
            </a:p>
          </p:txBody>
        </p:sp>
        <p:sp>
          <p:nvSpPr>
            <p:cNvPr id="29" name="TextBox 37">
              <a:extLst>
                <a:ext uri="{FF2B5EF4-FFF2-40B4-BE49-F238E27FC236}">
                  <a16:creationId xmlns:a16="http://schemas.microsoft.com/office/drawing/2014/main" id="{51248B68-023A-D94B-ACE6-7A0FFB1B68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0388" y="1044575"/>
              <a:ext cx="31390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000000"/>
                  </a:solidFill>
                  <a:latin typeface="Calibri" charset="0"/>
                </a:rPr>
                <a:t>NIR Ramsey-comb near 790 nm</a:t>
              </a:r>
            </a:p>
          </p:txBody>
        </p:sp>
        <p:sp>
          <p:nvSpPr>
            <p:cNvPr id="30" name="TextBox 38">
              <a:extLst>
                <a:ext uri="{FF2B5EF4-FFF2-40B4-BE49-F238E27FC236}">
                  <a16:creationId xmlns:a16="http://schemas.microsoft.com/office/drawing/2014/main" id="{0643A78A-DFC7-7D42-B197-8B2A9D7198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7500" y="2005013"/>
              <a:ext cx="1230313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srgbClr val="FFFFFF"/>
                  </a:solidFill>
                  <a:latin typeface="Calibri" charset="0"/>
                </a:rPr>
                <a:t>frequency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srgbClr val="FFFFFF"/>
                  </a:solidFill>
                  <a:latin typeface="Calibri" charset="0"/>
                </a:rPr>
                <a:t>comb laser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85E2F7E-89FE-BE47-8AFC-A6143AFCD245}"/>
                </a:ext>
              </a:extLst>
            </p:cNvPr>
            <p:cNvSpPr/>
            <p:nvPr/>
          </p:nvSpPr>
          <p:spPr>
            <a:xfrm>
              <a:off x="5635625" y="1962150"/>
              <a:ext cx="358775" cy="193675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8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FF0000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E4B0DD7-2BF1-CD43-81F2-2F466E4F88D9}"/>
                </a:ext>
              </a:extLst>
            </p:cNvPr>
            <p:cNvSpPr/>
            <p:nvPr/>
          </p:nvSpPr>
          <p:spPr>
            <a:xfrm>
              <a:off x="418650" y="1903413"/>
              <a:ext cx="912813" cy="914400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3" name="TextBox 42">
              <a:extLst>
                <a:ext uri="{FF2B5EF4-FFF2-40B4-BE49-F238E27FC236}">
                  <a16:creationId xmlns:a16="http://schemas.microsoft.com/office/drawing/2014/main" id="{926ED581-90EB-0245-8214-281468250D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855" y="1838325"/>
              <a:ext cx="842963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srgbClr val="FFFFFF"/>
                  </a:solidFill>
                  <a:latin typeface="Calibri" charset="0"/>
                </a:rPr>
                <a:t>Cs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srgbClr val="FFFFFF"/>
                  </a:solidFill>
                  <a:latin typeface="Calibri" charset="0"/>
                </a:rPr>
                <a:t>atomic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srgbClr val="FFFFFF"/>
                  </a:solidFill>
                  <a:latin typeface="Calibri" charset="0"/>
                </a:rPr>
                <a:t>clock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C456CD3-2939-F542-850F-1FE7B7E8C524}"/>
                </a:ext>
              </a:extLst>
            </p:cNvPr>
            <p:cNvCxnSpPr>
              <a:stCxn id="32" idx="6"/>
              <a:endCxn id="12" idx="1"/>
            </p:cNvCxnSpPr>
            <p:nvPr/>
          </p:nvCxnSpPr>
          <p:spPr>
            <a:xfrm flipV="1">
              <a:off x="1331463" y="2349501"/>
              <a:ext cx="203650" cy="1111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none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5" name="TextBox 45">
              <a:extLst>
                <a:ext uri="{FF2B5EF4-FFF2-40B4-BE49-F238E27FC236}">
                  <a16:creationId xmlns:a16="http://schemas.microsoft.com/office/drawing/2014/main" id="{984632D9-AD5B-2B48-8C5A-E43547A2F1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4887" y="1311247"/>
              <a:ext cx="148431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srgbClr val="000000"/>
                  </a:solidFill>
                  <a:latin typeface="Calibri" charset="0"/>
                </a:rPr>
                <a:t>XUV mirror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srgbClr val="000000"/>
                  </a:solidFill>
                  <a:latin typeface="Calibri" charset="0"/>
                </a:rPr>
                <a:t>toroidal pair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450F62BD-1262-D741-8422-157D5044A4BE}"/>
                </a:ext>
              </a:extLst>
            </p:cNvPr>
            <p:cNvSpPr/>
            <p:nvPr/>
          </p:nvSpPr>
          <p:spPr>
            <a:xfrm>
              <a:off x="4122738" y="3665538"/>
              <a:ext cx="2165350" cy="566737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7" name="TextBox 50">
              <a:extLst>
                <a:ext uri="{FF2B5EF4-FFF2-40B4-BE49-F238E27FC236}">
                  <a16:creationId xmlns:a16="http://schemas.microsoft.com/office/drawing/2014/main" id="{6B6AB00C-2963-2F4D-BF03-BFEF4D39C2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7550" y="3598863"/>
              <a:ext cx="14128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srgbClr val="FFFFFF"/>
                  </a:solidFill>
                  <a:latin typeface="Calibri" charset="0"/>
                </a:rPr>
                <a:t>Be</a:t>
              </a:r>
              <a:r>
                <a:rPr lang="en-US" sz="1800" kern="0" baseline="30000">
                  <a:solidFill>
                    <a:srgbClr val="FFFFFF"/>
                  </a:solidFill>
                  <a:latin typeface="Calibri" charset="0"/>
                </a:rPr>
                <a:t>+</a:t>
              </a:r>
              <a:r>
                <a:rPr lang="en-US" sz="1800" kern="0">
                  <a:solidFill>
                    <a:srgbClr val="FFFFFF"/>
                  </a:solidFill>
                  <a:latin typeface="Calibri" charset="0"/>
                </a:rPr>
                <a:t> cooling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srgbClr val="FFFFFF"/>
                  </a:solidFill>
                  <a:latin typeface="Calibri" charset="0"/>
                </a:rPr>
                <a:t>laser 313 nm</a:t>
              </a:r>
            </a:p>
          </p:txBody>
        </p:sp>
        <p:sp>
          <p:nvSpPr>
            <p:cNvPr id="38" name="TextBox 10">
              <a:extLst>
                <a:ext uri="{FF2B5EF4-FFF2-40B4-BE49-F238E27FC236}">
                  <a16:creationId xmlns:a16="http://schemas.microsoft.com/office/drawing/2014/main" id="{02CD20F8-FB8D-5A41-B05A-0A49BF32A8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1825" y="2035175"/>
              <a:ext cx="890588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srgbClr val="FFFFFF"/>
                  </a:solidFill>
                  <a:latin typeface="Calibri" charset="0"/>
                </a:rPr>
                <a:t>2-pulse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srgbClr val="FFFFFF"/>
                  </a:solidFill>
                  <a:latin typeface="Calibri" charset="0"/>
                </a:rPr>
                <a:t>amp.</a:t>
              </a:r>
            </a:p>
          </p:txBody>
        </p:sp>
        <p:sp>
          <p:nvSpPr>
            <p:cNvPr id="39" name="TextBox 71">
              <a:extLst>
                <a:ext uri="{FF2B5EF4-FFF2-40B4-BE49-F238E27FC236}">
                  <a16:creationId xmlns:a16="http://schemas.microsoft.com/office/drawing/2014/main" id="{F1389890-5458-3C4E-A4F6-91AC488177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3763" y="2387600"/>
              <a:ext cx="10445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srgbClr val="000000"/>
                  </a:solidFill>
                  <a:latin typeface="Calibri" charset="0"/>
                </a:rPr>
                <a:t>HHG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0EE8242-D61D-6544-A5C2-293A7E85C4F2}"/>
                </a:ext>
              </a:extLst>
            </p:cNvPr>
            <p:cNvCxnSpPr>
              <a:stCxn id="36" idx="3"/>
            </p:cNvCxnSpPr>
            <p:nvPr/>
          </p:nvCxnSpPr>
          <p:spPr>
            <a:xfrm>
              <a:off x="6288088" y="3948113"/>
              <a:ext cx="560387" cy="0"/>
            </a:xfrm>
            <a:prstGeom prst="line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4114434-4853-FC4B-8CA1-624980466C80}"/>
                </a:ext>
              </a:extLst>
            </p:cNvPr>
            <p:cNvCxnSpPr/>
            <p:nvPr/>
          </p:nvCxnSpPr>
          <p:spPr>
            <a:xfrm>
              <a:off x="5608638" y="3359150"/>
              <a:ext cx="1539875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3C144ED-D4DC-5C42-8544-079001F257B4}"/>
                </a:ext>
              </a:extLst>
            </p:cNvPr>
            <p:cNvCxnSpPr>
              <a:endCxn id="45" idx="0"/>
            </p:cNvCxnSpPr>
            <p:nvPr/>
          </p:nvCxnSpPr>
          <p:spPr>
            <a:xfrm>
              <a:off x="6848475" y="3948113"/>
              <a:ext cx="381000" cy="939800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853A1EC-22BC-5646-9589-A8C46EBB8CB4}"/>
                </a:ext>
              </a:extLst>
            </p:cNvPr>
            <p:cNvCxnSpPr/>
            <p:nvPr/>
          </p:nvCxnSpPr>
          <p:spPr>
            <a:xfrm>
              <a:off x="7148513" y="3359150"/>
              <a:ext cx="492125" cy="1535113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841DDE6-E28A-8647-B038-80FBFFFC226D}"/>
                </a:ext>
              </a:extLst>
            </p:cNvPr>
            <p:cNvSpPr/>
            <p:nvPr/>
          </p:nvSpPr>
          <p:spPr>
            <a:xfrm>
              <a:off x="7612063" y="4883150"/>
              <a:ext cx="128587" cy="133350"/>
            </a:xfrm>
            <a:prstGeom prst="ellipse">
              <a:avLst/>
            </a:prstGeom>
            <a:solidFill>
              <a:srgbClr val="FF00FF"/>
            </a:solidFill>
            <a:ln w="9525" cap="flat" cmpd="sng" algn="ctr">
              <a:solidFill>
                <a:srgbClr val="FF00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0448AF5-2206-404D-9B5B-FD15A8251086}"/>
                </a:ext>
              </a:extLst>
            </p:cNvPr>
            <p:cNvSpPr/>
            <p:nvPr/>
          </p:nvSpPr>
          <p:spPr>
            <a:xfrm>
              <a:off x="7165975" y="4887913"/>
              <a:ext cx="127000" cy="131762"/>
            </a:xfrm>
            <a:prstGeom prst="ellipse">
              <a:avLst/>
            </a:prstGeom>
            <a:solidFill>
              <a:srgbClr val="3366FF"/>
            </a:solidFill>
            <a:ln w="9525" cap="flat" cmpd="sng" algn="ctr">
              <a:solidFill>
                <a:srgbClr val="3366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6" name="TextBox 94">
              <a:extLst>
                <a:ext uri="{FF2B5EF4-FFF2-40B4-BE49-F238E27FC236}">
                  <a16:creationId xmlns:a16="http://schemas.microsoft.com/office/drawing/2014/main" id="{CB605CEB-1252-4748-8C76-E2A3F89B71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6838" y="4729163"/>
              <a:ext cx="5191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srgbClr val="000000"/>
                  </a:solidFill>
                  <a:latin typeface="Calibri" charset="0"/>
                </a:rPr>
                <a:t>He</a:t>
              </a:r>
              <a:r>
                <a:rPr lang="en-US" sz="1800" kern="0" baseline="30000">
                  <a:solidFill>
                    <a:srgbClr val="000000"/>
                  </a:solidFill>
                  <a:latin typeface="Calibri" charset="0"/>
                </a:rPr>
                <a:t>+</a:t>
              </a:r>
            </a:p>
          </p:txBody>
        </p:sp>
        <p:sp>
          <p:nvSpPr>
            <p:cNvPr id="47" name="TextBox 95">
              <a:extLst>
                <a:ext uri="{FF2B5EF4-FFF2-40B4-BE49-F238E27FC236}">
                  <a16:creationId xmlns:a16="http://schemas.microsoft.com/office/drawing/2014/main" id="{97B07267-6F30-CC43-84E2-4D66258722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9400" y="4729163"/>
              <a:ext cx="5048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srgbClr val="000000"/>
                  </a:solidFill>
                  <a:latin typeface="Calibri" charset="0"/>
                </a:rPr>
                <a:t>Be</a:t>
              </a:r>
              <a:r>
                <a:rPr lang="en-US" sz="1800" kern="0" baseline="30000">
                  <a:solidFill>
                    <a:srgbClr val="000000"/>
                  </a:solidFill>
                  <a:latin typeface="Calibri" charset="0"/>
                </a:rPr>
                <a:t>+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C8C54272-DC74-3746-BE64-EC4080EFD862}"/>
                </a:ext>
              </a:extLst>
            </p:cNvPr>
            <p:cNvSpPr/>
            <p:nvPr/>
          </p:nvSpPr>
          <p:spPr>
            <a:xfrm>
              <a:off x="6384925" y="5942013"/>
              <a:ext cx="1704975" cy="661987"/>
            </a:xfrm>
            <a:prstGeom prst="roundRect">
              <a:avLst/>
            </a:prstGeom>
            <a:solidFill>
              <a:srgbClr val="C0504D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prstClr val="white"/>
                  </a:solidFill>
                  <a:latin typeface="Calibri"/>
                  <a:ea typeface="ＭＳ Ｐゴシック"/>
                </a:rPr>
                <a:t>EMCCD 313 nm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prstClr val="white"/>
                  </a:solidFill>
                  <a:latin typeface="Calibri"/>
                  <a:ea typeface="ＭＳ Ｐゴシック"/>
                </a:rPr>
                <a:t>detection</a:t>
              </a:r>
            </a:p>
          </p:txBody>
        </p:sp>
        <p:sp>
          <p:nvSpPr>
            <p:cNvPr id="49" name="Isosceles Triangle 158">
              <a:extLst>
                <a:ext uri="{FF2B5EF4-FFF2-40B4-BE49-F238E27FC236}">
                  <a16:creationId xmlns:a16="http://schemas.microsoft.com/office/drawing/2014/main" id="{CB3FAE97-7990-2C4C-B57F-7AAA6B3794FD}"/>
                </a:ext>
              </a:extLst>
            </p:cNvPr>
            <p:cNvSpPr/>
            <p:nvPr/>
          </p:nvSpPr>
          <p:spPr>
            <a:xfrm rot="10800000" flipV="1">
              <a:off x="6848475" y="4945063"/>
              <a:ext cx="774700" cy="427037"/>
            </a:xfrm>
            <a:prstGeom prst="triangle">
              <a:avLst/>
            </a:prstGeom>
            <a:solidFill>
              <a:srgbClr val="0000FF">
                <a:alpha val="27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50" name="Isosceles Triangle 159">
              <a:extLst>
                <a:ext uri="{FF2B5EF4-FFF2-40B4-BE49-F238E27FC236}">
                  <a16:creationId xmlns:a16="http://schemas.microsoft.com/office/drawing/2014/main" id="{258A4191-F13A-704F-A87E-009F3BF9DA67}"/>
                </a:ext>
              </a:extLst>
            </p:cNvPr>
            <p:cNvSpPr/>
            <p:nvPr/>
          </p:nvSpPr>
          <p:spPr>
            <a:xfrm rot="10800000">
              <a:off x="6837363" y="5457825"/>
              <a:ext cx="785812" cy="484188"/>
            </a:xfrm>
            <a:prstGeom prst="triangle">
              <a:avLst/>
            </a:prstGeom>
            <a:solidFill>
              <a:srgbClr val="0000FF">
                <a:alpha val="27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4E0103C-27B3-0B47-92E5-F9E5F7B6E658}"/>
                </a:ext>
              </a:extLst>
            </p:cNvPr>
            <p:cNvSpPr/>
            <p:nvPr/>
          </p:nvSpPr>
          <p:spPr>
            <a:xfrm rot="16200000">
              <a:off x="7135020" y="5018881"/>
              <a:ext cx="201612" cy="796925"/>
            </a:xfrm>
            <a:prstGeom prst="ellipse">
              <a:avLst/>
            </a:prstGeom>
            <a:solidFill>
              <a:srgbClr val="A6A6A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6BE32956-D6B6-4D4F-A4DB-2C21FB43A589}"/>
                </a:ext>
              </a:extLst>
            </p:cNvPr>
            <p:cNvSpPr/>
            <p:nvPr/>
          </p:nvSpPr>
          <p:spPr>
            <a:xfrm>
              <a:off x="4127500" y="2935288"/>
              <a:ext cx="2165350" cy="566737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53" name="TextBox 117">
              <a:extLst>
                <a:ext uri="{FF2B5EF4-FFF2-40B4-BE49-F238E27FC236}">
                  <a16:creationId xmlns:a16="http://schemas.microsoft.com/office/drawing/2014/main" id="{6F688511-4CB8-844D-8854-1D898912E1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2663" y="2882900"/>
              <a:ext cx="865187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srgbClr val="FFFFFF"/>
                  </a:solidFill>
                  <a:latin typeface="Calibri" charset="0"/>
                </a:rPr>
                <a:t>Extra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>
                  <a:solidFill>
                    <a:srgbClr val="FFFFFF"/>
                  </a:solidFill>
                  <a:latin typeface="Calibri" charset="0"/>
                </a:rPr>
                <a:t>laser(s)</a:t>
              </a:r>
            </a:p>
          </p:txBody>
        </p:sp>
        <p:sp>
          <p:nvSpPr>
            <p:cNvPr id="54" name="Donut 53">
              <a:extLst>
                <a:ext uri="{FF2B5EF4-FFF2-40B4-BE49-F238E27FC236}">
                  <a16:creationId xmlns:a16="http://schemas.microsoft.com/office/drawing/2014/main" id="{2168BF34-8FF0-6A4F-A32D-1D66C8BD4995}"/>
                </a:ext>
              </a:extLst>
            </p:cNvPr>
            <p:cNvSpPr/>
            <p:nvPr/>
          </p:nvSpPr>
          <p:spPr>
            <a:xfrm>
              <a:off x="6497638" y="3994150"/>
              <a:ext cx="1852612" cy="1852613"/>
            </a:xfrm>
            <a:prstGeom prst="donut">
              <a:avLst>
                <a:gd name="adj" fmla="val 4229"/>
              </a:avLst>
            </a:prstGeom>
            <a:solidFill>
              <a:sysClr val="window" lastClr="FFFFFF">
                <a:lumMod val="75000"/>
              </a:sys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0849CE3-999A-784B-82D1-A93C73554B18}"/>
                </a:ext>
              </a:extLst>
            </p:cNvPr>
            <p:cNvSpPr/>
            <p:nvPr/>
          </p:nvSpPr>
          <p:spPr>
            <a:xfrm>
              <a:off x="4300538" y="5391150"/>
              <a:ext cx="214312" cy="215900"/>
            </a:xfrm>
            <a:prstGeom prst="ellips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9F1F704-D1F4-DD45-873E-ECECF1F93394}"/>
                </a:ext>
              </a:extLst>
            </p:cNvPr>
            <p:cNvCxnSpPr>
              <a:stCxn id="55" idx="4"/>
              <a:endCxn id="54" idx="4"/>
            </p:cNvCxnSpPr>
            <p:nvPr/>
          </p:nvCxnSpPr>
          <p:spPr>
            <a:xfrm>
              <a:off x="4406900" y="5607050"/>
              <a:ext cx="3017838" cy="239713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7" name="TextBox 137">
              <a:extLst>
                <a:ext uri="{FF2B5EF4-FFF2-40B4-BE49-F238E27FC236}">
                  <a16:creationId xmlns:a16="http://schemas.microsoft.com/office/drawing/2014/main" id="{2D88EB63-1AFF-2B44-B027-80BA88396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9188" y="5084763"/>
              <a:ext cx="2004075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000000"/>
                  </a:solidFill>
                  <a:latin typeface="Calibri" charset="0"/>
                </a:rPr>
                <a:t>Planar ion trap.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000000"/>
                  </a:solidFill>
                  <a:latin typeface="Calibri" charset="0"/>
                </a:rPr>
                <a:t>Collaboration with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000000"/>
                  </a:solidFill>
                  <a:latin typeface="Calibri" charset="0"/>
                </a:rPr>
                <a:t>Tanja Mehlstäubler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000000"/>
                  </a:solidFill>
                  <a:latin typeface="Calibri" charset="0"/>
                </a:rPr>
                <a:t>&amp; Piet Schmidt</a:t>
              </a:r>
              <a:br>
                <a:rPr lang="en-US" sz="1800" kern="0" dirty="0">
                  <a:solidFill>
                    <a:srgbClr val="000000"/>
                  </a:solidFill>
                  <a:latin typeface="Calibri" charset="0"/>
                </a:rPr>
              </a:br>
              <a:r>
                <a:rPr lang="en-US" sz="1800" kern="0" dirty="0">
                  <a:solidFill>
                    <a:srgbClr val="000000"/>
                  </a:solidFill>
                  <a:latin typeface="Calibri" charset="0"/>
                </a:rPr>
                <a:t>from PTB Germany</a:t>
              </a:r>
            </a:p>
          </p:txBody>
        </p:sp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41A02EFA-E749-9C4C-A38F-FE8490F9B405}"/>
                </a:ext>
              </a:extLst>
            </p:cNvPr>
            <p:cNvSpPr/>
            <p:nvPr/>
          </p:nvSpPr>
          <p:spPr>
            <a:xfrm rot="16200000">
              <a:off x="2149475" y="3446463"/>
              <a:ext cx="561975" cy="307975"/>
            </a:xfrm>
            <a:prstGeom prst="blockArc">
              <a:avLst/>
            </a:prstGeom>
            <a:solidFill>
              <a:srgbClr val="1F497D">
                <a:lumMod val="60000"/>
                <a:lumOff val="40000"/>
              </a:srgbClr>
            </a:solidFill>
            <a:ln w="9525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59" name="Block Arc 58">
              <a:extLst>
                <a:ext uri="{FF2B5EF4-FFF2-40B4-BE49-F238E27FC236}">
                  <a16:creationId xmlns:a16="http://schemas.microsoft.com/office/drawing/2014/main" id="{F2CB09A1-C00B-4F43-A3BA-05DEF9769511}"/>
                </a:ext>
              </a:extLst>
            </p:cNvPr>
            <p:cNvSpPr/>
            <p:nvPr/>
          </p:nvSpPr>
          <p:spPr>
            <a:xfrm rot="5400000" flipH="1">
              <a:off x="2542381" y="3437732"/>
              <a:ext cx="561975" cy="309562"/>
            </a:xfrm>
            <a:prstGeom prst="blockArc">
              <a:avLst/>
            </a:prstGeom>
            <a:solidFill>
              <a:srgbClr val="1F497D">
                <a:lumMod val="60000"/>
                <a:lumOff val="40000"/>
              </a:srgbClr>
            </a:solidFill>
            <a:ln w="9525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CFF08C9-AC31-4A4D-BA69-0D186493FD93}"/>
                </a:ext>
              </a:extLst>
            </p:cNvPr>
            <p:cNvCxnSpPr/>
            <p:nvPr/>
          </p:nvCxnSpPr>
          <p:spPr>
            <a:xfrm>
              <a:off x="2432050" y="3360738"/>
              <a:ext cx="392113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BE37737-B5FF-5C4C-9264-3E476EB9440A}"/>
                </a:ext>
              </a:extLst>
            </p:cNvPr>
            <p:cNvCxnSpPr/>
            <p:nvPr/>
          </p:nvCxnSpPr>
          <p:spPr>
            <a:xfrm>
              <a:off x="2424113" y="3833813"/>
              <a:ext cx="392112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D284A5E8-636E-364D-BE40-E047764C123F}"/>
                </a:ext>
              </a:extLst>
            </p:cNvPr>
            <p:cNvSpPr/>
            <p:nvPr/>
          </p:nvSpPr>
          <p:spPr>
            <a:xfrm>
              <a:off x="353336" y="3279775"/>
              <a:ext cx="1165225" cy="568325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63" name="TextBox 58">
              <a:extLst>
                <a:ext uri="{FF2B5EF4-FFF2-40B4-BE49-F238E27FC236}">
                  <a16:creationId xmlns:a16="http://schemas.microsoft.com/office/drawing/2014/main" id="{14BF3691-10DD-BE4F-9CAC-30471462EC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877" y="3238954"/>
              <a:ext cx="8636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FFFF"/>
                  </a:solidFill>
                  <a:latin typeface="Calibri" charset="0"/>
                </a:rPr>
                <a:t>Sub-Hz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FFFF"/>
                  </a:solidFill>
                  <a:latin typeface="Calibri" charset="0"/>
                </a:rPr>
                <a:t>laser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EB7BE4F-B14C-2F42-BDBA-6704323FD3D9}"/>
                </a:ext>
              </a:extLst>
            </p:cNvPr>
            <p:cNvCxnSpPr/>
            <p:nvPr/>
          </p:nvCxnSpPr>
          <p:spPr>
            <a:xfrm>
              <a:off x="1371600" y="3598863"/>
              <a:ext cx="1539875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798D848-E13D-6649-93A4-49CC51B996E9}"/>
                </a:ext>
              </a:extLst>
            </p:cNvPr>
            <p:cNvCxnSpPr/>
            <p:nvPr/>
          </p:nvCxnSpPr>
          <p:spPr>
            <a:xfrm>
              <a:off x="1830388" y="2744788"/>
              <a:ext cx="0" cy="854075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61C90557-D362-C84B-B76A-D09A37CC5518}"/>
                </a:ext>
              </a:extLst>
            </p:cNvPr>
            <p:cNvCxnSpPr/>
            <p:nvPr/>
          </p:nvCxnSpPr>
          <p:spPr>
            <a:xfrm flipH="1">
              <a:off x="1628775" y="3419475"/>
              <a:ext cx="414338" cy="3889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none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0E2438C-2ABF-A14A-9771-8A43B6C35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4550" y="3886200"/>
              <a:ext cx="11398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000000"/>
                  </a:solidFill>
                  <a:latin typeface="Calibri" charset="0"/>
                </a:rPr>
                <a:t>Reference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000000"/>
                  </a:solidFill>
                  <a:latin typeface="Calibri" charset="0"/>
                </a:rPr>
                <a:t>cavity</a:t>
              </a:r>
            </a:p>
          </p:txBody>
        </p:sp>
        <p:sp>
          <p:nvSpPr>
            <p:cNvPr id="68" name="Isosceles Triangle 177">
              <a:extLst>
                <a:ext uri="{FF2B5EF4-FFF2-40B4-BE49-F238E27FC236}">
                  <a16:creationId xmlns:a16="http://schemas.microsoft.com/office/drawing/2014/main" id="{F4F91159-8515-5B49-9388-543E09D358E4}"/>
                </a:ext>
              </a:extLst>
            </p:cNvPr>
            <p:cNvSpPr/>
            <p:nvPr/>
          </p:nvSpPr>
          <p:spPr>
            <a:xfrm rot="10800000">
              <a:off x="7421563" y="2551113"/>
              <a:ext cx="511175" cy="2243137"/>
            </a:xfrm>
            <a:prstGeom prst="triangle">
              <a:avLst/>
            </a:prstGeom>
            <a:solidFill>
              <a:srgbClr val="FF7E87"/>
            </a:solidFill>
            <a:ln w="9525" cap="flat" cmpd="sng" algn="ctr">
              <a:solidFill>
                <a:srgbClr val="FF7E87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69" name="Isosceles Triangle 178">
              <a:extLst>
                <a:ext uri="{FF2B5EF4-FFF2-40B4-BE49-F238E27FC236}">
                  <a16:creationId xmlns:a16="http://schemas.microsoft.com/office/drawing/2014/main" id="{7E1D730E-577A-574F-9630-F9B6355BF96A}"/>
                </a:ext>
              </a:extLst>
            </p:cNvPr>
            <p:cNvSpPr/>
            <p:nvPr/>
          </p:nvSpPr>
          <p:spPr>
            <a:xfrm rot="10800000">
              <a:off x="7612063" y="2159000"/>
              <a:ext cx="120650" cy="2735263"/>
            </a:xfrm>
            <a:prstGeom prst="triangl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70" name="Block Arc 69">
              <a:extLst>
                <a:ext uri="{FF2B5EF4-FFF2-40B4-BE49-F238E27FC236}">
                  <a16:creationId xmlns:a16="http://schemas.microsoft.com/office/drawing/2014/main" id="{9AB8A42E-0EF1-E04A-981A-818C4893EBFE}"/>
                </a:ext>
              </a:extLst>
            </p:cNvPr>
            <p:cNvSpPr/>
            <p:nvPr/>
          </p:nvSpPr>
          <p:spPr>
            <a:xfrm rot="2700000">
              <a:off x="6625432" y="2124869"/>
              <a:ext cx="1843087" cy="739775"/>
            </a:xfrm>
            <a:prstGeom prst="blockArc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71" name="Slide Number Placeholder 22">
            <a:extLst>
              <a:ext uri="{FF2B5EF4-FFF2-40B4-BE49-F238E27FC236}">
                <a16:creationId xmlns:a16="http://schemas.microsoft.com/office/drawing/2014/main" id="{0319DC74-602C-F742-A9C3-EFE3CED35086}"/>
              </a:ext>
            </a:extLst>
          </p:cNvPr>
          <p:cNvSpPr txBox="1">
            <a:spLocks/>
          </p:cNvSpPr>
          <p:nvPr/>
        </p:nvSpPr>
        <p:spPr>
          <a:xfrm>
            <a:off x="9458738" y="64992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79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3024" y="-47976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He</a:t>
            </a:r>
            <a:r>
              <a:rPr lang="en-US" sz="3600" baseline="30000" dirty="0">
                <a:solidFill>
                  <a:schemeClr val="bg1"/>
                </a:solidFill>
              </a:rPr>
              <a:t>+</a:t>
            </a:r>
            <a:r>
              <a:rPr lang="en-US" sz="3600" dirty="0">
                <a:solidFill>
                  <a:schemeClr val="bg1"/>
                </a:solidFill>
              </a:rPr>
              <a:t> 1S-2S spectroscopy – two approaches</a:t>
            </a:r>
          </a:p>
        </p:txBody>
      </p:sp>
      <p:sp>
        <p:nvSpPr>
          <p:cNvPr id="35" name="Slide Number Placeholder 22">
            <a:extLst>
              <a:ext uri="{FF2B5EF4-FFF2-40B4-BE49-F238E27FC236}">
                <a16:creationId xmlns:a16="http://schemas.microsoft.com/office/drawing/2014/main" id="{D2F7D810-3837-7F44-A068-FB78738E93C0}"/>
              </a:ext>
            </a:extLst>
          </p:cNvPr>
          <p:cNvSpPr txBox="1">
            <a:spLocks/>
          </p:cNvSpPr>
          <p:nvPr/>
        </p:nvSpPr>
        <p:spPr>
          <a:xfrm>
            <a:off x="9381889" y="64714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A8071-4BA0-A74A-B024-87450DE19056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8C2671EB-9182-5B2B-C6BB-AD98979A39DB}"/>
              </a:ext>
            </a:extLst>
          </p:cNvPr>
          <p:cNvGrpSpPr/>
          <p:nvPr/>
        </p:nvGrpSpPr>
        <p:grpSpPr>
          <a:xfrm>
            <a:off x="6567854" y="1274892"/>
            <a:ext cx="4837927" cy="5131085"/>
            <a:chOff x="647518" y="1517096"/>
            <a:chExt cx="4837927" cy="513108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D01916B-BABA-C235-83E4-5412C6C49742}"/>
                </a:ext>
              </a:extLst>
            </p:cNvPr>
            <p:cNvGrpSpPr/>
            <p:nvPr/>
          </p:nvGrpSpPr>
          <p:grpSpPr>
            <a:xfrm>
              <a:off x="3292070" y="2389774"/>
              <a:ext cx="2078175" cy="2470150"/>
              <a:chOff x="9795102" y="2180423"/>
              <a:chExt cx="2078175" cy="2470150"/>
            </a:xfrm>
          </p:grpSpPr>
          <p:sp>
            <p:nvSpPr>
              <p:cNvPr id="15" name="TextBox 43">
                <a:extLst>
                  <a:ext uri="{FF2B5EF4-FFF2-40B4-BE49-F238E27FC236}">
                    <a16:creationId xmlns:a16="http://schemas.microsoft.com/office/drawing/2014/main" id="{E619B69A-18C7-54CD-04D7-C6DC5ED975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95102" y="4280686"/>
                <a:ext cx="407988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latin typeface="Calibri" charset="0"/>
                    <a:cs typeface="Calibri" charset="0"/>
                  </a:rPr>
                  <a:t>1S</a:t>
                </a:r>
                <a:endParaRPr lang="en-US" sz="1800" baseline="-25000" dirty="0"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6" name="TextBox 44">
                <a:extLst>
                  <a:ext uri="{FF2B5EF4-FFF2-40B4-BE49-F238E27FC236}">
                    <a16:creationId xmlns:a16="http://schemas.microsoft.com/office/drawing/2014/main" id="{6C5CDB09-4E6B-9096-3B0F-623485A0DE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09390" y="2589998"/>
                <a:ext cx="40798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latin typeface="Calibri" charset="0"/>
                    <a:cs typeface="Calibri" charset="0"/>
                  </a:rPr>
                  <a:t>2S</a:t>
                </a:r>
                <a:endParaRPr lang="en-US" sz="1800" baseline="-25000" dirty="0">
                  <a:latin typeface="Calibri" charset="0"/>
                  <a:cs typeface="Calibri" charset="0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357970B-225E-28F9-CAB1-EAC9C7136905}"/>
                  </a:ext>
                </a:extLst>
              </p:cNvPr>
              <p:cNvCxnSpPr/>
              <p:nvPr/>
            </p:nvCxnSpPr>
            <p:spPr bwMode="auto">
              <a:xfrm>
                <a:off x="10179277" y="4560086"/>
                <a:ext cx="588963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9571F17-2A7A-73FC-3A8C-9308BE1F63B1}"/>
                  </a:ext>
                </a:extLst>
              </p:cNvPr>
              <p:cNvCxnSpPr/>
              <p:nvPr/>
            </p:nvCxnSpPr>
            <p:spPr bwMode="auto">
              <a:xfrm>
                <a:off x="10179277" y="2569361"/>
                <a:ext cx="58896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9824133-6ADF-5590-EE1E-333033C58B20}"/>
                  </a:ext>
                </a:extLst>
              </p:cNvPr>
              <p:cNvCxnSpPr/>
              <p:nvPr/>
            </p:nvCxnSpPr>
            <p:spPr bwMode="auto">
              <a:xfrm>
                <a:off x="10179277" y="2842411"/>
                <a:ext cx="588963" cy="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B4061F3-D29C-601F-66D9-BADC91F39D5B}"/>
                  </a:ext>
                </a:extLst>
              </p:cNvPr>
              <p:cNvCxnSpPr/>
              <p:nvPr/>
            </p:nvCxnSpPr>
            <p:spPr bwMode="auto">
              <a:xfrm>
                <a:off x="10179277" y="2436011"/>
                <a:ext cx="58896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7C432DF-36E0-48BE-F621-B83D78CFBB09}"/>
                  </a:ext>
                </a:extLst>
              </p:cNvPr>
              <p:cNvCxnSpPr/>
              <p:nvPr/>
            </p:nvCxnSpPr>
            <p:spPr bwMode="auto">
              <a:xfrm>
                <a:off x="10179277" y="2362986"/>
                <a:ext cx="58896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1FE7269-E235-CC02-3F97-0286D45EA871}"/>
                  </a:ext>
                </a:extLst>
              </p:cNvPr>
              <p:cNvCxnSpPr/>
              <p:nvPr/>
            </p:nvCxnSpPr>
            <p:spPr bwMode="auto">
              <a:xfrm>
                <a:off x="10179277" y="2307423"/>
                <a:ext cx="58896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27ABE07-0505-6D84-BDF6-6481A7769A7A}"/>
                  </a:ext>
                </a:extLst>
              </p:cNvPr>
              <p:cNvCxnSpPr/>
              <p:nvPr/>
            </p:nvCxnSpPr>
            <p:spPr bwMode="auto">
              <a:xfrm>
                <a:off x="10179277" y="2264561"/>
                <a:ext cx="58896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25552DE-EA17-7934-EF33-7CF45F036146}"/>
                  </a:ext>
                </a:extLst>
              </p:cNvPr>
              <p:cNvCxnSpPr/>
              <p:nvPr/>
            </p:nvCxnSpPr>
            <p:spPr bwMode="auto">
              <a:xfrm>
                <a:off x="10179277" y="2229636"/>
                <a:ext cx="58896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3DF08A0-839F-41F7-ADDF-78B3A45B2F62}"/>
                  </a:ext>
                </a:extLst>
              </p:cNvPr>
              <p:cNvCxnSpPr/>
              <p:nvPr/>
            </p:nvCxnSpPr>
            <p:spPr bwMode="auto">
              <a:xfrm>
                <a:off x="10179277" y="2197886"/>
                <a:ext cx="58896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A31C359-F84D-3613-8082-1145B9F3053D}"/>
                  </a:ext>
                </a:extLst>
              </p:cNvPr>
              <p:cNvCxnSpPr/>
              <p:nvPr/>
            </p:nvCxnSpPr>
            <p:spPr bwMode="auto">
              <a:xfrm>
                <a:off x="10179277" y="2180423"/>
                <a:ext cx="58896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1BB8DD8B-F510-B03F-5B19-E286153B7065}"/>
                  </a:ext>
                </a:extLst>
              </p:cNvPr>
              <p:cNvGrpSpPr/>
              <p:nvPr/>
            </p:nvGrpSpPr>
            <p:grpSpPr>
              <a:xfrm>
                <a:off x="10460745" y="2859873"/>
                <a:ext cx="1096141" cy="1691250"/>
                <a:chOff x="10460745" y="2859873"/>
                <a:chExt cx="1096141" cy="1691250"/>
              </a:xfrm>
            </p:grpSpPr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F7D2D8A3-B00D-BBC4-B788-D00FDADA5AC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10460745" y="3086092"/>
                  <a:ext cx="0" cy="1465031"/>
                </a:xfrm>
                <a:prstGeom prst="straightConnector1">
                  <a:avLst/>
                </a:prstGeom>
                <a:ln w="31750">
                  <a:solidFill>
                    <a:srgbClr val="F834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5A9B2636-21DB-7F55-F0AE-14CF0E10E19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10461279" y="2859873"/>
                  <a:ext cx="0" cy="226219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45">
                  <a:extLst>
                    <a:ext uri="{FF2B5EF4-FFF2-40B4-BE49-F238E27FC236}">
                      <a16:creationId xmlns:a16="http://schemas.microsoft.com/office/drawing/2014/main" id="{F4292FA8-3648-1D55-698E-9500D88C995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578734" y="2918969"/>
                  <a:ext cx="978152" cy="707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r" eaLnBrk="1" hangingPunct="1"/>
                  <a:r>
                    <a:rPr lang="en-US" sz="2000" b="1" dirty="0">
                      <a:solidFill>
                        <a:srgbClr val="FF0000"/>
                      </a:solidFill>
                      <a:latin typeface="Calibri" charset="0"/>
                      <a:cs typeface="Calibri" charset="0"/>
                    </a:rPr>
                    <a:t>790 nm</a:t>
                  </a:r>
                </a:p>
                <a:p>
                  <a:pPr algn="r" eaLnBrk="1" hangingPunct="1"/>
                  <a:r>
                    <a:rPr lang="en-US" sz="2000" b="1" dirty="0">
                      <a:solidFill>
                        <a:srgbClr val="F834FF"/>
                      </a:solidFill>
                      <a:latin typeface="Calibri" charset="0"/>
                      <a:cs typeface="Calibri" charset="0"/>
                    </a:rPr>
                    <a:t>32 nm</a:t>
                  </a:r>
                </a:p>
              </p:txBody>
            </p: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A49FEEC-FC75-FDF6-1B2F-D9AE74480722}"/>
                  </a:ext>
                </a:extLst>
              </p:cNvPr>
              <p:cNvCxnSpPr/>
              <p:nvPr/>
            </p:nvCxnSpPr>
            <p:spPr bwMode="auto">
              <a:xfrm>
                <a:off x="10908450" y="2840066"/>
                <a:ext cx="588963" cy="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44">
                <a:extLst>
                  <a:ext uri="{FF2B5EF4-FFF2-40B4-BE49-F238E27FC236}">
                    <a16:creationId xmlns:a16="http://schemas.microsoft.com/office/drawing/2014/main" id="{719C45C1-5487-199C-A605-92FBEAE3EB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52969" y="2601721"/>
                <a:ext cx="42030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latin typeface="Calibri" charset="0"/>
                    <a:cs typeface="Calibri" charset="0"/>
                  </a:rPr>
                  <a:t>2P</a:t>
                </a:r>
                <a:endParaRPr lang="en-US" sz="1800" baseline="-25000" dirty="0"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38" name="TextBox 47">
              <a:extLst>
                <a:ext uri="{FF2B5EF4-FFF2-40B4-BE49-F238E27FC236}">
                  <a16:creationId xmlns:a16="http://schemas.microsoft.com/office/drawing/2014/main" id="{B66009DF-A587-CDF8-FB52-497BD3BD86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272" y="1517096"/>
              <a:ext cx="7409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 baseline="30000" dirty="0">
                  <a:latin typeface="Calibri" charset="0"/>
                  <a:cs typeface="Calibri" charset="0"/>
                </a:rPr>
                <a:t>4</a:t>
              </a:r>
              <a:r>
                <a:rPr lang="en-US" sz="2400" b="1" dirty="0">
                  <a:latin typeface="Calibri" charset="0"/>
                  <a:cs typeface="Calibri" charset="0"/>
                </a:rPr>
                <a:t>He</a:t>
              </a:r>
              <a:r>
                <a:rPr lang="en-US" sz="2400" b="1" baseline="30000" dirty="0">
                  <a:latin typeface="Calibri" charset="0"/>
                  <a:cs typeface="Calibri" charset="0"/>
                </a:rPr>
                <a:t>+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79F98E3-0C63-405F-FE74-1BAE912FFE4E}"/>
                </a:ext>
              </a:extLst>
            </p:cNvPr>
            <p:cNvSpPr txBox="1"/>
            <p:nvPr/>
          </p:nvSpPr>
          <p:spPr>
            <a:xfrm>
              <a:off x="647518" y="5263186"/>
              <a:ext cx="4837927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dirty="0"/>
                <a:t>Amsterdam, LaserLaB (Eikema group)</a:t>
              </a:r>
            </a:p>
            <a:p>
              <a:endParaRPr lang="en-NL" sz="2400" dirty="0"/>
            </a:p>
            <a:p>
              <a:r>
                <a:rPr lang="en-NL" dirty="0"/>
                <a:t>Krauth et al., PoS (FFK2019) 353, 1 (2020)</a:t>
              </a:r>
            </a:p>
            <a:p>
              <a:r>
                <a:rPr lang="en-NL" dirty="0"/>
                <a:t>Dreissen et al., PRL 123, 143001 (2019)</a:t>
              </a:r>
            </a:p>
          </p:txBody>
        </p: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452311DA-24EE-446C-3AC0-4F23C51941B8}"/>
                </a:ext>
              </a:extLst>
            </p:cNvPr>
            <p:cNvGrpSpPr/>
            <p:nvPr/>
          </p:nvGrpSpPr>
          <p:grpSpPr>
            <a:xfrm>
              <a:off x="2070966" y="2062245"/>
              <a:ext cx="900000" cy="2673901"/>
              <a:chOff x="1368161" y="1661946"/>
              <a:chExt cx="633818" cy="2673901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1AD5B54-5891-FB8A-38FE-A1294D5CCA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8161" y="4322181"/>
                <a:ext cx="277379" cy="0"/>
              </a:xfrm>
              <a:prstGeom prst="line">
                <a:avLst/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B838286-E981-6519-6918-FA39A8A45A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5656" y="1661946"/>
                <a:ext cx="43147" cy="2673901"/>
              </a:xfrm>
              <a:prstGeom prst="line">
                <a:avLst/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BEDAD1-A5E2-725B-318E-C289ACB0F0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1452" y="1661946"/>
                <a:ext cx="43147" cy="2673901"/>
              </a:xfrm>
              <a:prstGeom prst="line">
                <a:avLst/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2918C20-F35A-F0D3-93FB-4F3F58729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4600" y="4322181"/>
                <a:ext cx="277379" cy="0"/>
              </a:xfrm>
              <a:prstGeom prst="line">
                <a:avLst/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15BA894-2D17-57DA-60DF-7EA163ACA2BF}"/>
                </a:ext>
              </a:extLst>
            </p:cNvPr>
            <p:cNvCxnSpPr/>
            <p:nvPr/>
          </p:nvCxnSpPr>
          <p:spPr>
            <a:xfrm flipH="1">
              <a:off x="1622327" y="4582558"/>
              <a:ext cx="140245" cy="280491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4437200-4EC8-EE56-6CA2-89C79E667F58}"/>
                </a:ext>
              </a:extLst>
            </p:cNvPr>
            <p:cNvCxnSpPr/>
            <p:nvPr/>
          </p:nvCxnSpPr>
          <p:spPr>
            <a:xfrm flipH="1">
              <a:off x="1999124" y="4578944"/>
              <a:ext cx="140245" cy="280491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ight Arrow 129">
              <a:extLst>
                <a:ext uri="{FF2B5EF4-FFF2-40B4-BE49-F238E27FC236}">
                  <a16:creationId xmlns:a16="http://schemas.microsoft.com/office/drawing/2014/main" id="{67D58EBC-20D0-DDD6-1448-7FD6B1D554F3}"/>
                </a:ext>
              </a:extLst>
            </p:cNvPr>
            <p:cNvSpPr/>
            <p:nvPr/>
          </p:nvSpPr>
          <p:spPr>
            <a:xfrm>
              <a:off x="2844416" y="3328099"/>
              <a:ext cx="309252" cy="472537"/>
            </a:xfrm>
            <a:prstGeom prst="rightArrow">
              <a:avLst/>
            </a:prstGeom>
            <a:solidFill>
              <a:srgbClr val="056BFF"/>
            </a:solidFill>
            <a:ln>
              <a:solidFill>
                <a:srgbClr val="056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461AE40-F9E0-759D-300F-75BDE739D1BF}"/>
                </a:ext>
              </a:extLst>
            </p:cNvPr>
            <p:cNvCxnSpPr>
              <a:cxnSpLocks/>
            </p:cNvCxnSpPr>
            <p:nvPr/>
          </p:nvCxnSpPr>
          <p:spPr>
            <a:xfrm>
              <a:off x="794466" y="4722480"/>
              <a:ext cx="393869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E3A10750-C67F-87F0-732A-3A340232327E}"/>
                </a:ext>
              </a:extLst>
            </p:cNvPr>
            <p:cNvGrpSpPr/>
            <p:nvPr/>
          </p:nvGrpSpPr>
          <p:grpSpPr>
            <a:xfrm>
              <a:off x="1174300" y="2068919"/>
              <a:ext cx="126296" cy="2673901"/>
              <a:chOff x="626128" y="1668620"/>
              <a:chExt cx="88943" cy="2673901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0FEFC6D-BD76-605C-2C7F-5BBD7F993F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6128" y="1668620"/>
                <a:ext cx="43147" cy="2673901"/>
              </a:xfrm>
              <a:prstGeom prst="line">
                <a:avLst/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FF2CECE-F79A-CDDB-8838-88252DA314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924" y="1668620"/>
                <a:ext cx="43147" cy="2673901"/>
              </a:xfrm>
              <a:prstGeom prst="line">
                <a:avLst/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D2254F8-61D8-3769-0336-2EAE036EF9A9}"/>
                </a:ext>
              </a:extLst>
            </p:cNvPr>
            <p:cNvCxnSpPr>
              <a:cxnSpLocks/>
            </p:cNvCxnSpPr>
            <p:nvPr/>
          </p:nvCxnSpPr>
          <p:spPr>
            <a:xfrm>
              <a:off x="1300597" y="4722480"/>
              <a:ext cx="393869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7BE7631B-41C6-CFB4-5B3D-9D0E880689CA}"/>
                </a:ext>
              </a:extLst>
            </p:cNvPr>
            <p:cNvGrpSpPr/>
            <p:nvPr/>
          </p:nvGrpSpPr>
          <p:grpSpPr>
            <a:xfrm>
              <a:off x="1214589" y="4193707"/>
              <a:ext cx="45719" cy="547461"/>
              <a:chOff x="626128" y="1668620"/>
              <a:chExt cx="88942" cy="2673901"/>
            </a:xfrm>
          </p:grpSpPr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16C40AC5-1F20-EE34-711B-149860EBE0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6128" y="1668620"/>
                <a:ext cx="43147" cy="2673901"/>
              </a:xfrm>
              <a:prstGeom prst="line">
                <a:avLst/>
              </a:prstGeom>
              <a:ln w="31750">
                <a:solidFill>
                  <a:srgbClr val="F834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7AB6DE5D-2D99-E9C2-5795-B43928071C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924" y="1668620"/>
                <a:ext cx="43146" cy="2673901"/>
              </a:xfrm>
              <a:prstGeom prst="line">
                <a:avLst/>
              </a:prstGeom>
              <a:ln w="31750">
                <a:solidFill>
                  <a:srgbClr val="F834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91833D0-6EFB-4F13-3B31-BE91CC20AD3B}"/>
                </a:ext>
              </a:extLst>
            </p:cNvPr>
            <p:cNvGrpSpPr/>
            <p:nvPr/>
          </p:nvGrpSpPr>
          <p:grpSpPr>
            <a:xfrm>
              <a:off x="2490537" y="4192608"/>
              <a:ext cx="45719" cy="547461"/>
              <a:chOff x="626128" y="1668620"/>
              <a:chExt cx="88942" cy="2673901"/>
            </a:xfrm>
          </p:grpSpPr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FE492007-2007-EDC4-4B45-511EF07FFF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6128" y="1668620"/>
                <a:ext cx="43147" cy="2673901"/>
              </a:xfrm>
              <a:prstGeom prst="line">
                <a:avLst/>
              </a:prstGeom>
              <a:ln w="31750">
                <a:solidFill>
                  <a:srgbClr val="F834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1AB019F6-B504-7497-3101-BFDFE1AE12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924" y="1668620"/>
                <a:ext cx="43146" cy="2673901"/>
              </a:xfrm>
              <a:prstGeom prst="line">
                <a:avLst/>
              </a:prstGeom>
              <a:ln w="31750">
                <a:solidFill>
                  <a:srgbClr val="F834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103166A-5354-8D5F-DD95-5F2809306C2C}"/>
              </a:ext>
            </a:extLst>
          </p:cNvPr>
          <p:cNvGrpSpPr/>
          <p:nvPr/>
        </p:nvGrpSpPr>
        <p:grpSpPr>
          <a:xfrm>
            <a:off x="2198826" y="1375920"/>
            <a:ext cx="2078175" cy="3324785"/>
            <a:chOff x="9174616" y="434795"/>
            <a:chExt cx="2078175" cy="3324785"/>
          </a:xfrm>
        </p:grpSpPr>
        <p:sp>
          <p:nvSpPr>
            <p:cNvPr id="86" name="TextBox 43">
              <a:extLst>
                <a:ext uri="{FF2B5EF4-FFF2-40B4-BE49-F238E27FC236}">
                  <a16:creationId xmlns:a16="http://schemas.microsoft.com/office/drawing/2014/main" id="{8948CA6F-23D8-4C4E-80CD-721AE1E28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74616" y="3389693"/>
              <a:ext cx="4079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Calibri" charset="0"/>
                  <a:cs typeface="Calibri" charset="0"/>
                </a:rPr>
                <a:t>1S</a:t>
              </a:r>
              <a:endParaRPr lang="en-US" sz="1800" baseline="-25000">
                <a:latin typeface="Calibri" charset="0"/>
                <a:cs typeface="Calibri" charset="0"/>
              </a:endParaRPr>
            </a:p>
          </p:txBody>
        </p:sp>
        <p:sp>
          <p:nvSpPr>
            <p:cNvPr id="87" name="TextBox 44">
              <a:extLst>
                <a:ext uri="{FF2B5EF4-FFF2-40B4-BE49-F238E27FC236}">
                  <a16:creationId xmlns:a16="http://schemas.microsoft.com/office/drawing/2014/main" id="{DD9C2DD6-3548-5749-B8CE-76720C1CE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88904" y="1699005"/>
              <a:ext cx="4079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 charset="0"/>
                  <a:cs typeface="Calibri" charset="0"/>
                </a:rPr>
                <a:t>2S</a:t>
              </a:r>
              <a:endParaRPr lang="en-US" sz="1800" baseline="-25000" dirty="0">
                <a:latin typeface="Calibri" charset="0"/>
                <a:cs typeface="Calibri" charset="0"/>
              </a:endParaRPr>
            </a:p>
          </p:txBody>
        </p:sp>
        <p:sp>
          <p:nvSpPr>
            <p:cNvPr id="90" name="TextBox 47">
              <a:extLst>
                <a:ext uri="{FF2B5EF4-FFF2-40B4-BE49-F238E27FC236}">
                  <a16:creationId xmlns:a16="http://schemas.microsoft.com/office/drawing/2014/main" id="{5801ED7C-D24E-9C47-B76B-22B5BA3604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51889" y="434795"/>
              <a:ext cx="7409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 baseline="30000" dirty="0">
                  <a:latin typeface="Calibri" charset="0"/>
                  <a:cs typeface="Calibri" charset="0"/>
                </a:rPr>
                <a:t>4</a:t>
              </a:r>
              <a:r>
                <a:rPr lang="en-US" sz="2400" b="1" dirty="0">
                  <a:latin typeface="Calibri" charset="0"/>
                  <a:cs typeface="Calibri" charset="0"/>
                </a:rPr>
                <a:t>He</a:t>
              </a:r>
              <a:r>
                <a:rPr lang="en-US" sz="2400" b="1" baseline="30000" dirty="0">
                  <a:latin typeface="Calibri" charset="0"/>
                  <a:cs typeface="Calibri" charset="0"/>
                </a:rPr>
                <a:t>+</a:t>
              </a:r>
            </a:p>
          </p:txBody>
        </p:sp>
        <p:grpSp>
          <p:nvGrpSpPr>
            <p:cNvPr id="91" name="Group 79">
              <a:extLst>
                <a:ext uri="{FF2B5EF4-FFF2-40B4-BE49-F238E27FC236}">
                  <a16:creationId xmlns:a16="http://schemas.microsoft.com/office/drawing/2014/main" id="{97E5E198-46CE-5D4F-A9A7-27610A262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58791" y="1289430"/>
              <a:ext cx="588963" cy="2379663"/>
              <a:chOff x="3479476" y="3860895"/>
              <a:chExt cx="724320" cy="2379849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7836F36B-39BB-0341-8A44-80AC4245C195}"/>
                  </a:ext>
                </a:extLst>
              </p:cNvPr>
              <p:cNvCxnSpPr/>
              <p:nvPr/>
            </p:nvCxnSpPr>
            <p:spPr>
              <a:xfrm>
                <a:off x="3479476" y="6240744"/>
                <a:ext cx="724320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5C47ECD-5C01-BF45-9A57-09592F0A6417}"/>
                  </a:ext>
                </a:extLst>
              </p:cNvPr>
              <p:cNvCxnSpPr/>
              <p:nvPr/>
            </p:nvCxnSpPr>
            <p:spPr>
              <a:xfrm>
                <a:off x="3479476" y="4249863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FAF77F0-EF0E-774C-8385-61C50BB4C3C6}"/>
                  </a:ext>
                </a:extLst>
              </p:cNvPr>
              <p:cNvCxnSpPr/>
              <p:nvPr/>
            </p:nvCxnSpPr>
            <p:spPr>
              <a:xfrm>
                <a:off x="3479476" y="4522935"/>
                <a:ext cx="724320" cy="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20198EAB-17E5-F441-AA44-2DFDEDEF1C4A}"/>
                  </a:ext>
                </a:extLst>
              </p:cNvPr>
              <p:cNvCxnSpPr/>
              <p:nvPr/>
            </p:nvCxnSpPr>
            <p:spPr>
              <a:xfrm>
                <a:off x="3479476" y="4116503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7355CD1-5CDB-E047-A68A-59C670746F32}"/>
                  </a:ext>
                </a:extLst>
              </p:cNvPr>
              <p:cNvCxnSpPr/>
              <p:nvPr/>
            </p:nvCxnSpPr>
            <p:spPr>
              <a:xfrm>
                <a:off x="3479476" y="4043472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70BF850-A5C4-764D-967F-D454C1F2077F}"/>
                  </a:ext>
                </a:extLst>
              </p:cNvPr>
              <p:cNvCxnSpPr/>
              <p:nvPr/>
            </p:nvCxnSpPr>
            <p:spPr>
              <a:xfrm>
                <a:off x="3479476" y="3987905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0DA4E47D-F9CE-1744-9F53-D90EC384D985}"/>
                  </a:ext>
                </a:extLst>
              </p:cNvPr>
              <p:cNvCxnSpPr/>
              <p:nvPr/>
            </p:nvCxnSpPr>
            <p:spPr>
              <a:xfrm>
                <a:off x="3479476" y="3945040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91F1636-9053-DC4F-8715-71F0A5103D6E}"/>
                  </a:ext>
                </a:extLst>
              </p:cNvPr>
              <p:cNvCxnSpPr/>
              <p:nvPr/>
            </p:nvCxnSpPr>
            <p:spPr>
              <a:xfrm>
                <a:off x="3479476" y="3910112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F0698631-732A-424C-880D-38B4829F33D4}"/>
                  </a:ext>
                </a:extLst>
              </p:cNvPr>
              <p:cNvCxnSpPr/>
              <p:nvPr/>
            </p:nvCxnSpPr>
            <p:spPr>
              <a:xfrm>
                <a:off x="3479476" y="3878359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CA89CB02-D2B3-0E40-809A-C3DB38ED14E9}"/>
                  </a:ext>
                </a:extLst>
              </p:cNvPr>
              <p:cNvCxnSpPr/>
              <p:nvPr/>
            </p:nvCxnSpPr>
            <p:spPr>
              <a:xfrm>
                <a:off x="3479476" y="3860895"/>
                <a:ext cx="7243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A10D7DD-8FBD-9147-9DA6-107DC97BCD7F}"/>
                </a:ext>
              </a:extLst>
            </p:cNvPr>
            <p:cNvCxnSpPr/>
            <p:nvPr/>
          </p:nvCxnSpPr>
          <p:spPr bwMode="auto">
            <a:xfrm>
              <a:off x="10287964" y="1949073"/>
              <a:ext cx="588963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44">
              <a:extLst>
                <a:ext uri="{FF2B5EF4-FFF2-40B4-BE49-F238E27FC236}">
                  <a16:creationId xmlns:a16="http://schemas.microsoft.com/office/drawing/2014/main" id="{EBB9613F-CD1D-004B-BA47-B9CCEE93BA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32483" y="1710728"/>
              <a:ext cx="4203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Calibri" charset="0"/>
                  <a:cs typeface="Calibri" charset="0"/>
                </a:rPr>
                <a:t>2P</a:t>
              </a:r>
              <a:endParaRPr lang="en-US" sz="1800" baseline="-25000">
                <a:latin typeface="Calibri" charset="0"/>
                <a:cs typeface="Calibri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949404-6640-69F2-1362-07D5145F597F}"/>
              </a:ext>
            </a:extLst>
          </p:cNvPr>
          <p:cNvSpPr txBox="1"/>
          <p:nvPr/>
        </p:nvSpPr>
        <p:spPr>
          <a:xfrm>
            <a:off x="1004197" y="5113315"/>
            <a:ext cx="412741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Munich, MPQ (Udem group)</a:t>
            </a:r>
          </a:p>
          <a:p>
            <a:endParaRPr lang="en-NL" dirty="0"/>
          </a:p>
          <a:p>
            <a:r>
              <a:rPr lang="en-NL" dirty="0"/>
              <a:t>Herrmann et al., PRA 79, 052505 (2009)</a:t>
            </a:r>
          </a:p>
          <a:p>
            <a:r>
              <a:rPr lang="en-NL" dirty="0"/>
              <a:t>Moreno et al., Eur. Phys. J. D 77, 67 (2023)</a:t>
            </a: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04CEC742-91B4-5AF3-2874-A7BB6E5048A7}"/>
              </a:ext>
            </a:extLst>
          </p:cNvPr>
          <p:cNvGrpSpPr/>
          <p:nvPr/>
        </p:nvGrpSpPr>
        <p:grpSpPr>
          <a:xfrm>
            <a:off x="2888072" y="2909671"/>
            <a:ext cx="0" cy="1692000"/>
            <a:chOff x="8845609" y="3072891"/>
            <a:chExt cx="0" cy="1643032"/>
          </a:xfrm>
        </p:grpSpPr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676EA3FA-957D-790F-5336-0620FA588EA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845609" y="3890472"/>
              <a:ext cx="0" cy="825451"/>
            </a:xfrm>
            <a:prstGeom prst="straightConnector1">
              <a:avLst/>
            </a:prstGeom>
            <a:ln w="31750">
              <a:solidFill>
                <a:srgbClr val="056B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244B7714-C471-33B9-1C25-913F2DC2F3E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845609" y="3072891"/>
              <a:ext cx="0" cy="825451"/>
            </a:xfrm>
            <a:prstGeom prst="straightConnector1">
              <a:avLst/>
            </a:prstGeom>
            <a:ln w="31750">
              <a:solidFill>
                <a:srgbClr val="056B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DB35BFC4-9974-738D-56DD-19025C1508D7}"/>
              </a:ext>
            </a:extLst>
          </p:cNvPr>
          <p:cNvGrpSpPr/>
          <p:nvPr/>
        </p:nvGrpSpPr>
        <p:grpSpPr>
          <a:xfrm>
            <a:off x="242538" y="3379482"/>
            <a:ext cx="2095318" cy="915194"/>
            <a:chOff x="242538" y="3074682"/>
            <a:chExt cx="2095318" cy="915194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2C5CB9E1-70EC-7C72-6749-9AEFDA171F9F}"/>
                </a:ext>
              </a:extLst>
            </p:cNvPr>
            <p:cNvGrpSpPr/>
            <p:nvPr/>
          </p:nvGrpSpPr>
          <p:grpSpPr>
            <a:xfrm>
              <a:off x="242538" y="3643538"/>
              <a:ext cx="2095318" cy="346338"/>
              <a:chOff x="6034010" y="3681380"/>
              <a:chExt cx="2095318" cy="346338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3AB07694-823D-C808-4E34-49D5A521ECCC}"/>
                  </a:ext>
                </a:extLst>
              </p:cNvPr>
              <p:cNvGrpSpPr/>
              <p:nvPr/>
            </p:nvGrpSpPr>
            <p:grpSpPr>
              <a:xfrm>
                <a:off x="6686192" y="3681925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45A26071-EA80-45AA-CAA3-5669D46AF7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F1BB694-B71D-26FC-84FE-3A5831E8A7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B314B0A1-A936-AFAD-E7CC-3D03113490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77074BB9-D8E8-1EE7-57FB-B49ED83A8C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36915D51-F369-8EE8-A6AB-1EA0DFD592CF}"/>
                  </a:ext>
                </a:extLst>
              </p:cNvPr>
              <p:cNvGrpSpPr/>
              <p:nvPr/>
            </p:nvGrpSpPr>
            <p:grpSpPr>
              <a:xfrm>
                <a:off x="6982691" y="3681925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6B8BED25-FB39-3B70-29AD-9C40590B3B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1F7C1456-8E54-1383-F2E9-787C673ED2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839CF115-5503-B857-1538-C05E8EA847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229EDB30-145B-8362-EED5-E6766331E9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B1005680-7097-72FA-58F9-12BDBA1336E9}"/>
                  </a:ext>
                </a:extLst>
              </p:cNvPr>
              <p:cNvGrpSpPr/>
              <p:nvPr/>
            </p:nvGrpSpPr>
            <p:grpSpPr>
              <a:xfrm>
                <a:off x="7570539" y="3681924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9CAAFFD4-FBD3-0430-99AF-F52DE1AC5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6B3AC2F5-934D-2A63-322F-D1DE0E87CF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FA810231-BD75-D934-7F2D-70DB8799AC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E1E5E363-6ED4-C5A4-D4E6-B400FA4F7A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51061FD5-56AD-4D4D-63EB-A2ACC346CEA1}"/>
                  </a:ext>
                </a:extLst>
              </p:cNvPr>
              <p:cNvGrpSpPr/>
              <p:nvPr/>
            </p:nvGrpSpPr>
            <p:grpSpPr>
              <a:xfrm>
                <a:off x="7276814" y="3681924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5BF82F3F-EECF-38E5-62D9-36487C5094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5B904F5D-3FE7-07A4-7C5F-807E15784E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55CDCCD4-C77E-45C9-E256-49BA03544C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4A94D141-58AC-86F4-1A85-5B8A7C526A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06F04025-B6B0-E62A-1C96-8546EF5B295B}"/>
                  </a:ext>
                </a:extLst>
              </p:cNvPr>
              <p:cNvGrpSpPr/>
              <p:nvPr/>
            </p:nvGrpSpPr>
            <p:grpSpPr>
              <a:xfrm>
                <a:off x="6392069" y="3681381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4E77D1D1-4692-EA56-DA8D-C5F6BD7C7C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CF5D2D7-A90E-B4A6-E4FA-848A71D8DB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BA4A3AF4-98FB-DA1F-F204-0747E94E3F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93F11CFA-E5C5-43DE-CB30-4345B749A6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22F474F1-BF9D-582B-504C-309B683C8A46}"/>
                  </a:ext>
                </a:extLst>
              </p:cNvPr>
              <p:cNvGrpSpPr/>
              <p:nvPr/>
            </p:nvGrpSpPr>
            <p:grpSpPr>
              <a:xfrm>
                <a:off x="6104667" y="3681380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D062C34C-F8D3-F313-EF1A-F30DE4AFB8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09EB8E05-70E8-E13E-B5D7-34228523BD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E4B067CE-1B81-9092-1D82-A5920B8DF9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A53F6CE1-3CC9-A716-68EB-176692ED3C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C10451C9-22BD-774B-15FF-038317C4FB0A}"/>
                  </a:ext>
                </a:extLst>
              </p:cNvPr>
              <p:cNvCxnSpPr/>
              <p:nvPr/>
            </p:nvCxnSpPr>
            <p:spPr>
              <a:xfrm flipH="1">
                <a:off x="6034010" y="3744989"/>
                <a:ext cx="140245" cy="280491"/>
              </a:xfrm>
              <a:prstGeom prst="line">
                <a:avLst/>
              </a:prstGeom>
              <a:ln w="28575">
                <a:solidFill>
                  <a:srgbClr val="056B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79C88E8-A704-C0BB-6A01-D6BD336A3829}"/>
                  </a:ext>
                </a:extLst>
              </p:cNvPr>
              <p:cNvCxnSpPr/>
              <p:nvPr/>
            </p:nvCxnSpPr>
            <p:spPr>
              <a:xfrm flipH="1">
                <a:off x="7989083" y="3747227"/>
                <a:ext cx="140245" cy="280491"/>
              </a:xfrm>
              <a:prstGeom prst="line">
                <a:avLst/>
              </a:prstGeom>
              <a:ln w="28575">
                <a:solidFill>
                  <a:srgbClr val="056B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3" name="Right Arrow 182">
              <a:extLst>
                <a:ext uri="{FF2B5EF4-FFF2-40B4-BE49-F238E27FC236}">
                  <a16:creationId xmlns:a16="http://schemas.microsoft.com/office/drawing/2014/main" id="{4A38822A-98AA-8F9C-26F5-2930E481DE43}"/>
                </a:ext>
              </a:extLst>
            </p:cNvPr>
            <p:cNvSpPr/>
            <p:nvPr/>
          </p:nvSpPr>
          <p:spPr>
            <a:xfrm>
              <a:off x="1137244" y="3074682"/>
              <a:ext cx="309252" cy="472537"/>
            </a:xfrm>
            <a:prstGeom prst="rightArrow">
              <a:avLst/>
            </a:prstGeom>
            <a:solidFill>
              <a:srgbClr val="056BFF"/>
            </a:solidFill>
            <a:ln>
              <a:solidFill>
                <a:srgbClr val="056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080E9406-B0FC-06FA-9C82-6B77B83D4A82}"/>
              </a:ext>
            </a:extLst>
          </p:cNvPr>
          <p:cNvGrpSpPr/>
          <p:nvPr/>
        </p:nvGrpSpPr>
        <p:grpSpPr>
          <a:xfrm>
            <a:off x="3331069" y="3379482"/>
            <a:ext cx="2095318" cy="917432"/>
            <a:chOff x="3331069" y="3074682"/>
            <a:chExt cx="2095318" cy="917432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0D5FE5CB-DD54-8D45-20DE-9A47E312F3B0}"/>
                </a:ext>
              </a:extLst>
            </p:cNvPr>
            <p:cNvGrpSpPr/>
            <p:nvPr/>
          </p:nvGrpSpPr>
          <p:grpSpPr>
            <a:xfrm flipH="1">
              <a:off x="3331069" y="3645776"/>
              <a:ext cx="2095318" cy="346338"/>
              <a:chOff x="6034010" y="3681380"/>
              <a:chExt cx="2095318" cy="346338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958F08A1-33A4-779C-3393-D633B3D03475}"/>
                  </a:ext>
                </a:extLst>
              </p:cNvPr>
              <p:cNvGrpSpPr/>
              <p:nvPr/>
            </p:nvGrpSpPr>
            <p:grpSpPr>
              <a:xfrm>
                <a:off x="6686192" y="3681925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739AC5E9-DDFA-5F89-108F-0C07A448C1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54EC4176-E128-B8F6-B96C-ADDF8113B4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39757E2E-EAE1-B241-BB0E-945885F88F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F8F104DC-A845-B117-3893-AB878E163A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10FDBFD9-7EF9-CA4E-2CBB-A562B52EDA52}"/>
                  </a:ext>
                </a:extLst>
              </p:cNvPr>
              <p:cNvGrpSpPr/>
              <p:nvPr/>
            </p:nvGrpSpPr>
            <p:grpSpPr>
              <a:xfrm>
                <a:off x="6982691" y="3681925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FBF9EDC3-4714-0714-0015-9F8E84D5DC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D9080782-6388-C842-ABB2-386B0B0FEC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FFE31AE9-D6CC-9713-5975-D052E4684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578FF902-9BC4-E7B0-0578-88C09BB73C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65DF8249-57E2-4928-B928-95EE0AABFA25}"/>
                  </a:ext>
                </a:extLst>
              </p:cNvPr>
              <p:cNvGrpSpPr/>
              <p:nvPr/>
            </p:nvGrpSpPr>
            <p:grpSpPr>
              <a:xfrm>
                <a:off x="7570539" y="3681924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6F9ADFA3-FE86-00F5-2E15-B9552459AB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178D6177-21FC-9B2C-9228-D328F1C0F0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C33FB86E-3776-5888-F6B0-D572437B39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F72D5C72-0F8D-46CD-BBE5-6A1157C209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3458E5BA-6D64-55C9-D5B4-53FF5DC9F887}"/>
                  </a:ext>
                </a:extLst>
              </p:cNvPr>
              <p:cNvGrpSpPr/>
              <p:nvPr/>
            </p:nvGrpSpPr>
            <p:grpSpPr>
              <a:xfrm>
                <a:off x="7276814" y="3681924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13EB235-293C-74CA-F516-D440DCCF98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D570307D-5398-1F26-295A-F64ABC9F3E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38B4ACC-D4F5-284F-E35A-5A383AECD1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FE9C1ECE-52A9-2376-1587-8DC60E79D7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949D7FB6-A867-6189-390D-1AE866D76C1E}"/>
                  </a:ext>
                </a:extLst>
              </p:cNvPr>
              <p:cNvGrpSpPr/>
              <p:nvPr/>
            </p:nvGrpSpPr>
            <p:grpSpPr>
              <a:xfrm>
                <a:off x="6392069" y="3681381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20DAD110-1649-4554-F12A-E31CA8E5F3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D6EFA1D4-2A78-4ECB-C6B2-635FB69D10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C7E1260F-E505-8B2D-9B69-F264448715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9571832C-CCFF-D1D0-7EF9-0C6E3B6217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2CD67EE5-2144-B2C5-EB61-94D70046073A}"/>
                  </a:ext>
                </a:extLst>
              </p:cNvPr>
              <p:cNvGrpSpPr/>
              <p:nvPr/>
            </p:nvGrpSpPr>
            <p:grpSpPr>
              <a:xfrm>
                <a:off x="6104667" y="3681380"/>
                <a:ext cx="483164" cy="221837"/>
                <a:chOff x="5471170" y="3681925"/>
                <a:chExt cx="607582" cy="22183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ACE33B1B-2177-E455-964F-EB076C06D2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1170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5D10D769-CC0C-BD95-0D1E-EED396C8A5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1169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28A744D9-EC7D-E350-364D-3150913662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3217" y="3681925"/>
                  <a:ext cx="43147" cy="221837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FC0CEE46-B777-1457-6A89-EF2136908E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1373" y="3890703"/>
                  <a:ext cx="277379" cy="0"/>
                </a:xfrm>
                <a:prstGeom prst="line">
                  <a:avLst/>
                </a:prstGeom>
                <a:ln w="41275">
                  <a:solidFill>
                    <a:srgbClr val="0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118A7635-4ACB-5C9F-7EE5-B84148A1428E}"/>
                  </a:ext>
                </a:extLst>
              </p:cNvPr>
              <p:cNvCxnSpPr/>
              <p:nvPr/>
            </p:nvCxnSpPr>
            <p:spPr>
              <a:xfrm flipH="1">
                <a:off x="6034010" y="3744989"/>
                <a:ext cx="140245" cy="280491"/>
              </a:xfrm>
              <a:prstGeom prst="line">
                <a:avLst/>
              </a:prstGeom>
              <a:ln w="28575">
                <a:solidFill>
                  <a:srgbClr val="056B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3B253A0A-C179-11AF-2544-A700080517DF}"/>
                  </a:ext>
                </a:extLst>
              </p:cNvPr>
              <p:cNvCxnSpPr/>
              <p:nvPr/>
            </p:nvCxnSpPr>
            <p:spPr>
              <a:xfrm flipH="1">
                <a:off x="7989083" y="3747227"/>
                <a:ext cx="140245" cy="280491"/>
              </a:xfrm>
              <a:prstGeom prst="line">
                <a:avLst/>
              </a:prstGeom>
              <a:ln w="28575">
                <a:solidFill>
                  <a:srgbClr val="056B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4" name="Right Arrow 183">
              <a:extLst>
                <a:ext uri="{FF2B5EF4-FFF2-40B4-BE49-F238E27FC236}">
                  <a16:creationId xmlns:a16="http://schemas.microsoft.com/office/drawing/2014/main" id="{BBC095E0-0F72-8C02-595F-36E836BD1F39}"/>
                </a:ext>
              </a:extLst>
            </p:cNvPr>
            <p:cNvSpPr/>
            <p:nvPr/>
          </p:nvSpPr>
          <p:spPr>
            <a:xfrm flipH="1">
              <a:off x="4233062" y="3074682"/>
              <a:ext cx="309252" cy="472537"/>
            </a:xfrm>
            <a:prstGeom prst="rightArrow">
              <a:avLst/>
            </a:prstGeom>
            <a:solidFill>
              <a:srgbClr val="056BFF"/>
            </a:solidFill>
            <a:ln>
              <a:solidFill>
                <a:srgbClr val="056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185" name="TextBox 45">
            <a:extLst>
              <a:ext uri="{FF2B5EF4-FFF2-40B4-BE49-F238E27FC236}">
                <a16:creationId xmlns:a16="http://schemas.microsoft.com/office/drawing/2014/main" id="{45D28A62-A9C7-FD39-1495-33A72AF0D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621" y="3187145"/>
            <a:ext cx="11544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000" b="1" dirty="0">
                <a:solidFill>
                  <a:srgbClr val="056BFF"/>
                </a:solidFill>
                <a:latin typeface="Calibri" charset="0"/>
                <a:cs typeface="Calibri" charset="0"/>
              </a:rPr>
              <a:t>2x 60 nm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B3F921C3-7C73-12CF-E25A-1974D5F554DE}"/>
              </a:ext>
            </a:extLst>
          </p:cNvPr>
          <p:cNvCxnSpPr/>
          <p:nvPr/>
        </p:nvCxnSpPr>
        <p:spPr>
          <a:xfrm>
            <a:off x="5977250" y="713678"/>
            <a:ext cx="0" cy="614432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52E3A5B-8609-0FB9-391B-9451F34B7D52}"/>
              </a:ext>
            </a:extLst>
          </p:cNvPr>
          <p:cNvSpPr txBox="1"/>
          <p:nvPr/>
        </p:nvSpPr>
        <p:spPr>
          <a:xfrm>
            <a:off x="1377884" y="807287"/>
            <a:ext cx="3161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Frequency domain approach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09DEA-3610-0B43-BDF8-15012D035AE5}"/>
              </a:ext>
            </a:extLst>
          </p:cNvPr>
          <p:cNvSpPr txBox="1"/>
          <p:nvPr/>
        </p:nvSpPr>
        <p:spPr>
          <a:xfrm>
            <a:off x="7542663" y="841179"/>
            <a:ext cx="2589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Time domain approach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D9F1D800-B234-AF40-A8B2-663658210140}"/>
              </a:ext>
            </a:extLst>
          </p:cNvPr>
          <p:cNvSpPr/>
          <p:nvPr/>
        </p:nvSpPr>
        <p:spPr>
          <a:xfrm>
            <a:off x="7433125" y="3088395"/>
            <a:ext cx="309252" cy="472537"/>
          </a:xfrm>
          <a:prstGeom prst="rightArrow">
            <a:avLst/>
          </a:prstGeom>
          <a:solidFill>
            <a:srgbClr val="056BFF"/>
          </a:solidFill>
          <a:ln>
            <a:solidFill>
              <a:srgbClr val="056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320187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970" y="-33867"/>
            <a:ext cx="10515600" cy="995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What about the 1</a:t>
            </a:r>
            <a:r>
              <a:rPr lang="en-US" sz="3600" baseline="30000" dirty="0">
                <a:solidFill>
                  <a:schemeClr val="bg1"/>
                </a:solidFill>
              </a:rPr>
              <a:t>st</a:t>
            </a:r>
            <a:r>
              <a:rPr lang="en-US" sz="3600" dirty="0">
                <a:solidFill>
                  <a:schemeClr val="bg1"/>
                </a:solidFill>
              </a:rPr>
              <a:t> order Doppler effect?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B36BB11-D2F2-914C-855E-12EC56F7C885}" type="slidenum">
              <a:rPr lang="en-US" smtClean="0"/>
              <a:t>90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B771C7-983F-E753-3556-52BDC2F3702B}"/>
              </a:ext>
            </a:extLst>
          </p:cNvPr>
          <p:cNvSpPr txBox="1"/>
          <p:nvPr/>
        </p:nvSpPr>
        <p:spPr>
          <a:xfrm>
            <a:off x="506208" y="1074797"/>
            <a:ext cx="2058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Loading and </a:t>
            </a:r>
            <a:br>
              <a:rPr lang="en-GB" dirty="0"/>
            </a:br>
            <a:r>
              <a:rPr lang="en-GB" dirty="0"/>
              <a:t>s</a:t>
            </a:r>
            <a:r>
              <a:rPr lang="en-NL" dirty="0"/>
              <a:t>ympathetic cooling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772B12-419E-2481-A7E0-1767BDA4B550}"/>
              </a:ext>
            </a:extLst>
          </p:cNvPr>
          <p:cNvGrpSpPr/>
          <p:nvPr/>
        </p:nvGrpSpPr>
        <p:grpSpPr>
          <a:xfrm>
            <a:off x="4725710" y="2905561"/>
            <a:ext cx="502061" cy="413308"/>
            <a:chOff x="3875323" y="3362764"/>
            <a:chExt cx="502061" cy="41330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95791A7-77C0-51CB-971D-B1B8CCFE1D08}"/>
                </a:ext>
              </a:extLst>
            </p:cNvPr>
            <p:cNvSpPr/>
            <p:nvPr/>
          </p:nvSpPr>
          <p:spPr>
            <a:xfrm>
              <a:off x="3914505" y="3362764"/>
              <a:ext cx="413308" cy="413308"/>
            </a:xfrm>
            <a:prstGeom prst="ellipse">
              <a:avLst/>
            </a:prstGeom>
            <a:solidFill>
              <a:srgbClr val="056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BB7157-F8C6-CDE4-27D5-FF4639D42EA3}"/>
                </a:ext>
              </a:extLst>
            </p:cNvPr>
            <p:cNvSpPr txBox="1"/>
            <p:nvPr/>
          </p:nvSpPr>
          <p:spPr>
            <a:xfrm>
              <a:off x="3875323" y="3392294"/>
              <a:ext cx="502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Be</a:t>
              </a:r>
              <a:r>
                <a:rPr lang="en-NL" baseline="30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07A59C-E9C7-1219-5CF5-7E738AC07F81}"/>
              </a:ext>
            </a:extLst>
          </p:cNvPr>
          <p:cNvGrpSpPr/>
          <p:nvPr/>
        </p:nvGrpSpPr>
        <p:grpSpPr>
          <a:xfrm>
            <a:off x="9679899" y="4583645"/>
            <a:ext cx="599844" cy="413308"/>
            <a:chOff x="3467189" y="3362764"/>
            <a:chExt cx="599844" cy="41330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D0668D4-C927-0075-DD92-DEF7F42CFB1F}"/>
                </a:ext>
              </a:extLst>
            </p:cNvPr>
            <p:cNvSpPr/>
            <p:nvPr/>
          </p:nvSpPr>
          <p:spPr>
            <a:xfrm>
              <a:off x="3553207" y="3362764"/>
              <a:ext cx="413308" cy="413308"/>
            </a:xfrm>
            <a:prstGeom prst="ellipse">
              <a:avLst/>
            </a:prstGeom>
            <a:solidFill>
              <a:srgbClr val="900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5FAFD8-3E1D-08A8-16B5-05A7E99965ED}"/>
                </a:ext>
              </a:extLst>
            </p:cNvPr>
            <p:cNvSpPr txBox="1"/>
            <p:nvPr/>
          </p:nvSpPr>
          <p:spPr>
            <a:xfrm>
              <a:off x="3467189" y="3381200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He</a:t>
              </a:r>
              <a:r>
                <a:rPr lang="en-NL" baseline="30000" dirty="0">
                  <a:solidFill>
                    <a:schemeClr val="bg1"/>
                  </a:solidFill>
                </a:rPr>
                <a:t>2+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62EBE1-B99A-1273-3A4E-016D82688D95}"/>
              </a:ext>
            </a:extLst>
          </p:cNvPr>
          <p:cNvGrpSpPr/>
          <p:nvPr/>
        </p:nvGrpSpPr>
        <p:grpSpPr>
          <a:xfrm>
            <a:off x="10399693" y="1810375"/>
            <a:ext cx="502061" cy="413308"/>
            <a:chOff x="3875323" y="3362764"/>
            <a:chExt cx="502061" cy="41330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DE57F8-98E4-7BE7-45E2-C646E5624193}"/>
                </a:ext>
              </a:extLst>
            </p:cNvPr>
            <p:cNvSpPr/>
            <p:nvPr/>
          </p:nvSpPr>
          <p:spPr>
            <a:xfrm>
              <a:off x="3914505" y="3362764"/>
              <a:ext cx="413308" cy="413308"/>
            </a:xfrm>
            <a:prstGeom prst="ellipse">
              <a:avLst/>
            </a:prstGeom>
            <a:solidFill>
              <a:srgbClr val="056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97A592-E70A-66F4-EC5F-DFC44873F022}"/>
                </a:ext>
              </a:extLst>
            </p:cNvPr>
            <p:cNvSpPr txBox="1"/>
            <p:nvPr/>
          </p:nvSpPr>
          <p:spPr>
            <a:xfrm>
              <a:off x="3875323" y="3392294"/>
              <a:ext cx="502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Be</a:t>
              </a:r>
              <a:r>
                <a:rPr lang="en-NL" baseline="30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865E8C-51F5-1DFC-1569-BEF3F24C9ADF}"/>
              </a:ext>
            </a:extLst>
          </p:cNvPr>
          <p:cNvGrpSpPr/>
          <p:nvPr/>
        </p:nvGrpSpPr>
        <p:grpSpPr>
          <a:xfrm>
            <a:off x="9904529" y="1810375"/>
            <a:ext cx="521297" cy="413308"/>
            <a:chOff x="3514025" y="3362764"/>
            <a:chExt cx="521297" cy="41330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BDA5112-7BAF-1380-9448-D9C516A6B5CC}"/>
                </a:ext>
              </a:extLst>
            </p:cNvPr>
            <p:cNvSpPr/>
            <p:nvPr/>
          </p:nvSpPr>
          <p:spPr>
            <a:xfrm>
              <a:off x="3553207" y="3362764"/>
              <a:ext cx="413308" cy="413308"/>
            </a:xfrm>
            <a:prstGeom prst="ellipse">
              <a:avLst/>
            </a:prstGeom>
            <a:solidFill>
              <a:srgbClr val="F83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454644-ABFA-3792-6EE5-288731B1F1F6}"/>
                </a:ext>
              </a:extLst>
            </p:cNvPr>
            <p:cNvSpPr txBox="1"/>
            <p:nvPr/>
          </p:nvSpPr>
          <p:spPr>
            <a:xfrm>
              <a:off x="3514025" y="338475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He</a:t>
              </a:r>
              <a:r>
                <a:rPr lang="en-NL" baseline="30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136349-B83C-1644-814D-08CA1BB8F747}"/>
              </a:ext>
            </a:extLst>
          </p:cNvPr>
          <p:cNvGrpSpPr/>
          <p:nvPr/>
        </p:nvGrpSpPr>
        <p:grpSpPr>
          <a:xfrm>
            <a:off x="10710515" y="4598091"/>
            <a:ext cx="502061" cy="413308"/>
            <a:chOff x="3875323" y="3362764"/>
            <a:chExt cx="502061" cy="41330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C93C7EC-1F67-ADBF-B769-056390E19550}"/>
                </a:ext>
              </a:extLst>
            </p:cNvPr>
            <p:cNvSpPr/>
            <p:nvPr/>
          </p:nvSpPr>
          <p:spPr>
            <a:xfrm>
              <a:off x="3914505" y="3362764"/>
              <a:ext cx="413308" cy="413308"/>
            </a:xfrm>
            <a:prstGeom prst="ellipse">
              <a:avLst/>
            </a:prstGeom>
            <a:solidFill>
              <a:srgbClr val="056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170B71A-68D8-C897-7DBA-8DE90D84FFBE}"/>
                </a:ext>
              </a:extLst>
            </p:cNvPr>
            <p:cNvSpPr txBox="1"/>
            <p:nvPr/>
          </p:nvSpPr>
          <p:spPr>
            <a:xfrm>
              <a:off x="3875323" y="3392294"/>
              <a:ext cx="502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Be</a:t>
              </a:r>
              <a:r>
                <a:rPr lang="en-NL" baseline="30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B6739C-12AA-CEDD-9CC7-A883BFFF2902}"/>
              </a:ext>
            </a:extLst>
          </p:cNvPr>
          <p:cNvGrpSpPr/>
          <p:nvPr/>
        </p:nvGrpSpPr>
        <p:grpSpPr>
          <a:xfrm>
            <a:off x="3469726" y="2884527"/>
            <a:ext cx="521297" cy="413308"/>
            <a:chOff x="3514025" y="3362764"/>
            <a:chExt cx="521297" cy="41330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519BFB3-656D-E061-E075-91F710344CC6}"/>
                </a:ext>
              </a:extLst>
            </p:cNvPr>
            <p:cNvSpPr/>
            <p:nvPr/>
          </p:nvSpPr>
          <p:spPr>
            <a:xfrm>
              <a:off x="3553207" y="3362764"/>
              <a:ext cx="413308" cy="413308"/>
            </a:xfrm>
            <a:prstGeom prst="ellipse">
              <a:avLst/>
            </a:prstGeom>
            <a:solidFill>
              <a:srgbClr val="F83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9CEE905-2468-7804-FB53-692A7D563C46}"/>
                </a:ext>
              </a:extLst>
            </p:cNvPr>
            <p:cNvSpPr txBox="1"/>
            <p:nvPr/>
          </p:nvSpPr>
          <p:spPr>
            <a:xfrm>
              <a:off x="3514025" y="338475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He</a:t>
              </a:r>
              <a:r>
                <a:rPr lang="en-NL" baseline="30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0A01049-B4A0-41F5-DA6E-77E0F4CFB721}"/>
              </a:ext>
            </a:extLst>
          </p:cNvPr>
          <p:cNvSpPr txBox="1"/>
          <p:nvPr/>
        </p:nvSpPr>
        <p:spPr>
          <a:xfrm>
            <a:off x="9263497" y="951487"/>
            <a:ext cx="12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excited</a:t>
            </a:r>
            <a:endParaRPr lang="en-NL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0E1B82-BB5E-3BA9-FD44-45E74BE93344}"/>
              </a:ext>
            </a:extLst>
          </p:cNvPr>
          <p:cNvSpPr txBox="1"/>
          <p:nvPr/>
        </p:nvSpPr>
        <p:spPr>
          <a:xfrm>
            <a:off x="9421974" y="3340929"/>
            <a:ext cx="2385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He</a:t>
            </a:r>
            <a:r>
              <a:rPr lang="en-US" baseline="30000" dirty="0"/>
              <a:t>2+  </a:t>
            </a:r>
            <a:r>
              <a:rPr lang="en-US" dirty="0"/>
              <a:t>then Be</a:t>
            </a:r>
            <a:r>
              <a:rPr lang="en-US" baseline="30000" dirty="0"/>
              <a:t>+</a:t>
            </a:r>
            <a:r>
              <a:rPr lang="en-US" dirty="0"/>
              <a:t> moves</a:t>
            </a:r>
          </a:p>
          <a:p>
            <a:r>
              <a:rPr lang="en-US" dirty="0">
                <a:solidFill>
                  <a:srgbClr val="FF0000"/>
                </a:solidFill>
              </a:rPr>
              <a:t>1S-2S He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 excited</a:t>
            </a:r>
            <a:endParaRPr lang="en-NL" dirty="0">
              <a:solidFill>
                <a:srgbClr val="FF0000"/>
              </a:solidFill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E47C0A2-0E73-0E79-1CA1-CB79F7DEB3D7}"/>
              </a:ext>
            </a:extLst>
          </p:cNvPr>
          <p:cNvGrpSpPr/>
          <p:nvPr/>
        </p:nvGrpSpPr>
        <p:grpSpPr>
          <a:xfrm>
            <a:off x="8155927" y="2881443"/>
            <a:ext cx="502061" cy="413308"/>
            <a:chOff x="3875323" y="3362764"/>
            <a:chExt cx="502061" cy="413308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7FF505C-0D68-94D2-829B-1375CAAA8D3D}"/>
                </a:ext>
              </a:extLst>
            </p:cNvPr>
            <p:cNvSpPr/>
            <p:nvPr/>
          </p:nvSpPr>
          <p:spPr>
            <a:xfrm>
              <a:off x="3914505" y="3362764"/>
              <a:ext cx="413308" cy="413308"/>
            </a:xfrm>
            <a:prstGeom prst="ellipse">
              <a:avLst/>
            </a:prstGeom>
            <a:solidFill>
              <a:srgbClr val="056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85C2362-8C22-223D-A1A9-63E6FB7471F5}"/>
                </a:ext>
              </a:extLst>
            </p:cNvPr>
            <p:cNvSpPr txBox="1"/>
            <p:nvPr/>
          </p:nvSpPr>
          <p:spPr>
            <a:xfrm>
              <a:off x="3875323" y="3392294"/>
              <a:ext cx="502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Be</a:t>
              </a:r>
              <a:r>
                <a:rPr lang="en-NL" baseline="30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2AA8962-8D33-2398-3675-E04FF2F5AF70}"/>
              </a:ext>
            </a:extLst>
          </p:cNvPr>
          <p:cNvGrpSpPr/>
          <p:nvPr/>
        </p:nvGrpSpPr>
        <p:grpSpPr>
          <a:xfrm>
            <a:off x="6914231" y="2888985"/>
            <a:ext cx="521297" cy="413308"/>
            <a:chOff x="3514025" y="3362764"/>
            <a:chExt cx="521297" cy="413308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1A5AA11-483A-E331-38B4-2F14D03EA7EF}"/>
                </a:ext>
              </a:extLst>
            </p:cNvPr>
            <p:cNvSpPr/>
            <p:nvPr/>
          </p:nvSpPr>
          <p:spPr>
            <a:xfrm>
              <a:off x="3553207" y="3362764"/>
              <a:ext cx="413308" cy="413308"/>
            </a:xfrm>
            <a:prstGeom prst="ellipse">
              <a:avLst/>
            </a:prstGeom>
            <a:solidFill>
              <a:srgbClr val="F83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4195939-85CB-F8F7-1316-3FF5E47293AF}"/>
                </a:ext>
              </a:extLst>
            </p:cNvPr>
            <p:cNvSpPr txBox="1"/>
            <p:nvPr/>
          </p:nvSpPr>
          <p:spPr>
            <a:xfrm>
              <a:off x="3514025" y="338475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He</a:t>
              </a:r>
              <a:r>
                <a:rPr lang="en-NL" baseline="30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57C1130C-0041-6E47-C99E-71B993B24004}"/>
              </a:ext>
            </a:extLst>
          </p:cNvPr>
          <p:cNvSpPr txBox="1"/>
          <p:nvPr/>
        </p:nvSpPr>
        <p:spPr>
          <a:xfrm>
            <a:off x="3158202" y="961095"/>
            <a:ext cx="26527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Relax trap axially, &amp;</a:t>
            </a:r>
          </a:p>
          <a:p>
            <a:r>
              <a:rPr lang="en-US" dirty="0"/>
              <a:t>lock He</a:t>
            </a:r>
            <a:r>
              <a:rPr lang="en-US" baseline="30000" dirty="0"/>
              <a:t>+</a:t>
            </a:r>
            <a:r>
              <a:rPr lang="en-US" dirty="0"/>
              <a:t> movement radial </a:t>
            </a:r>
            <a:br>
              <a:rPr lang="en-US" dirty="0"/>
            </a:br>
            <a:r>
              <a:rPr lang="en-US" dirty="0"/>
              <a:t>frequency </a:t>
            </a:r>
            <a:r>
              <a:rPr lang="en-US" dirty="0" err="1"/>
              <a:t>f</a:t>
            </a:r>
            <a:r>
              <a:rPr lang="en-US" baseline="-25000" dirty="0" err="1"/>
              <a:t>sec</a:t>
            </a:r>
            <a:r>
              <a:rPr lang="en-US" baseline="-25000" dirty="0"/>
              <a:t> </a:t>
            </a:r>
            <a:r>
              <a:rPr lang="en-US" dirty="0"/>
              <a:t>&amp; </a:t>
            </a:r>
            <a:r>
              <a:rPr lang="en-US" dirty="0" err="1"/>
              <a:t>f</a:t>
            </a:r>
            <a:r>
              <a:rPr lang="en-US" baseline="-25000" dirty="0" err="1"/>
              <a:t>mic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(single trap mode) to </a:t>
            </a:r>
            <a:r>
              <a:rPr lang="en-US" dirty="0" err="1"/>
              <a:t>T</a:t>
            </a:r>
            <a:r>
              <a:rPr lang="en-US" baseline="-25000" dirty="0" err="1"/>
              <a:t>rep</a:t>
            </a:r>
            <a:endParaRPr lang="en-US" baseline="-25000" dirty="0"/>
          </a:p>
          <a:p>
            <a:endParaRPr lang="en-NL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5A14C2-E802-EF26-BAE7-BF2838E5278B}"/>
              </a:ext>
            </a:extLst>
          </p:cNvPr>
          <p:cNvGrpSpPr/>
          <p:nvPr/>
        </p:nvGrpSpPr>
        <p:grpSpPr>
          <a:xfrm flipV="1">
            <a:off x="6945747" y="1718266"/>
            <a:ext cx="0" cy="1262740"/>
            <a:chOff x="4961619" y="3178613"/>
            <a:chExt cx="0" cy="1262740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903857A-799C-9419-234E-57688FC4D0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1619" y="3650224"/>
              <a:ext cx="0" cy="791129"/>
            </a:xfrm>
            <a:prstGeom prst="straightConnector1">
              <a:avLst/>
            </a:prstGeom>
            <a:ln w="82550">
              <a:solidFill>
                <a:srgbClr val="F834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AC8FFE4A-7E06-E85C-8602-351D309A2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1619" y="3178613"/>
              <a:ext cx="0" cy="499911"/>
            </a:xfrm>
            <a:prstGeom prst="straightConnector1">
              <a:avLst/>
            </a:prstGeom>
            <a:ln w="825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80C59732-0E06-F523-0F80-00160F0771FA}"/>
              </a:ext>
            </a:extLst>
          </p:cNvPr>
          <p:cNvSpPr txBox="1"/>
          <p:nvPr/>
        </p:nvSpPr>
        <p:spPr>
          <a:xfrm>
            <a:off x="6447611" y="1020532"/>
            <a:ext cx="2070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RCS 1S-2S excitation</a:t>
            </a:r>
          </a:p>
          <a:p>
            <a:r>
              <a:rPr lang="en-US" dirty="0"/>
              <a:t>+ 2S </a:t>
            </a:r>
            <a:r>
              <a:rPr lang="en-US" dirty="0" err="1"/>
              <a:t>ionizaton</a:t>
            </a:r>
            <a:endParaRPr lang="en-NL" dirty="0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D916917F-9862-B53D-0E04-A59F20238A22}"/>
              </a:ext>
            </a:extLst>
          </p:cNvPr>
          <p:cNvGrpSpPr/>
          <p:nvPr/>
        </p:nvGrpSpPr>
        <p:grpSpPr>
          <a:xfrm>
            <a:off x="1458467" y="4485400"/>
            <a:ext cx="6919626" cy="2123658"/>
            <a:chOff x="3075523" y="4217203"/>
            <a:chExt cx="6919626" cy="212365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014E08-1593-B381-1A39-044CF633A5B4}"/>
                </a:ext>
              </a:extLst>
            </p:cNvPr>
            <p:cNvSpPr txBox="1"/>
            <p:nvPr/>
          </p:nvSpPr>
          <p:spPr>
            <a:xfrm>
              <a:off x="3075523" y="4217203"/>
              <a:ext cx="5970096" cy="2123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000" b="1" dirty="0"/>
                <a:t>Synchronize ion (1 He</a:t>
              </a:r>
              <a:r>
                <a:rPr lang="en-NL" sz="2000" b="1" baseline="30000" dirty="0"/>
                <a:t>+</a:t>
              </a:r>
              <a:r>
                <a:rPr lang="en-NL" sz="2000" b="1" dirty="0"/>
                <a:t>!) movement with the</a:t>
              </a:r>
              <a:br>
                <a:rPr lang="en-NL" sz="2000" b="1" dirty="0"/>
              </a:br>
              <a:r>
                <a:rPr lang="en-NL" sz="2000" b="1" dirty="0"/>
                <a:t>Ramsey-comb excitation pulses: no first-order Doppler</a:t>
              </a:r>
            </a:p>
            <a:p>
              <a:endParaRPr lang="en-NL" dirty="0"/>
            </a:p>
            <a:p>
              <a:r>
                <a:rPr lang="en-NL" sz="2000" dirty="0"/>
                <a:t>Spectroscopy accuracy depends on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NL" dirty="0"/>
                <a:t>accuracy synchronization,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NL" dirty="0"/>
                <a:t>recoil from 32+790 nm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GB" dirty="0"/>
                <a:t>vibrational state occupation </a:t>
              </a:r>
              <a:endParaRPr lang="en-NL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DF38B5F-9585-5175-027E-91BC80D558E0}"/>
                </a:ext>
              </a:extLst>
            </p:cNvPr>
            <p:cNvSpPr txBox="1"/>
            <p:nvPr/>
          </p:nvSpPr>
          <p:spPr>
            <a:xfrm>
              <a:off x="7067424" y="5596408"/>
              <a:ext cx="29277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L</a:t>
              </a:r>
              <a:r>
                <a:rPr lang="en-NL" sz="2400" dirty="0"/>
                <a:t>ock at 10</a:t>
              </a:r>
              <a:r>
                <a:rPr lang="en-NL" sz="2400" baseline="30000" dirty="0"/>
                <a:t>-4</a:t>
              </a:r>
              <a:r>
                <a:rPr lang="en-NL" sz="2400" dirty="0"/>
                <a:t> → 11 kHz 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2EA3233-5ECA-A4DA-FBB4-20769C4E01FD}"/>
              </a:ext>
            </a:extLst>
          </p:cNvPr>
          <p:cNvSpPr txBox="1"/>
          <p:nvPr/>
        </p:nvSpPr>
        <p:spPr>
          <a:xfrm>
            <a:off x="5180237" y="5710718"/>
            <a:ext cx="362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400" dirty="0"/>
              <a:t>}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DF7857E-1D57-C168-8DA3-EBD2977A0F07}"/>
              </a:ext>
            </a:extLst>
          </p:cNvPr>
          <p:cNvCxnSpPr>
            <a:cxnSpLocks/>
          </p:cNvCxnSpPr>
          <p:nvPr/>
        </p:nvCxnSpPr>
        <p:spPr>
          <a:xfrm>
            <a:off x="10647715" y="1206823"/>
            <a:ext cx="0" cy="575505"/>
          </a:xfrm>
          <a:prstGeom prst="straightConnector1">
            <a:avLst/>
          </a:prstGeom>
          <a:ln w="825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0DFE40F-1DCB-72FF-6931-1C7889E7B9A8}"/>
              </a:ext>
            </a:extLst>
          </p:cNvPr>
          <p:cNvCxnSpPr>
            <a:cxnSpLocks/>
          </p:cNvCxnSpPr>
          <p:nvPr/>
        </p:nvCxnSpPr>
        <p:spPr>
          <a:xfrm>
            <a:off x="10948609" y="4002561"/>
            <a:ext cx="0" cy="566336"/>
          </a:xfrm>
          <a:prstGeom prst="straightConnector1">
            <a:avLst/>
          </a:prstGeom>
          <a:ln w="825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9EDCFD0-1AAC-9DA3-CF8F-97E034C6E26C}"/>
              </a:ext>
            </a:extLst>
          </p:cNvPr>
          <p:cNvGrpSpPr/>
          <p:nvPr/>
        </p:nvGrpSpPr>
        <p:grpSpPr>
          <a:xfrm flipV="1">
            <a:off x="7383902" y="1727789"/>
            <a:ext cx="0" cy="1262740"/>
            <a:chOff x="4961619" y="3178613"/>
            <a:chExt cx="0" cy="1262740"/>
          </a:xfrm>
        </p:grpSpPr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7D3EE6DE-94CE-8569-1B6B-230BCDDD9C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1619" y="3650224"/>
              <a:ext cx="0" cy="791129"/>
            </a:xfrm>
            <a:prstGeom prst="straightConnector1">
              <a:avLst/>
            </a:prstGeom>
            <a:ln w="82550">
              <a:solidFill>
                <a:srgbClr val="F834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F5B46CDB-A7E6-DA8C-5299-B14315A07A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1619" y="3178613"/>
              <a:ext cx="0" cy="499911"/>
            </a:xfrm>
            <a:prstGeom prst="straightConnector1">
              <a:avLst/>
            </a:prstGeom>
            <a:ln w="825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AF6D37-7E78-908A-2024-B0B1BB933BAE}"/>
              </a:ext>
            </a:extLst>
          </p:cNvPr>
          <p:cNvGrpSpPr/>
          <p:nvPr/>
        </p:nvGrpSpPr>
        <p:grpSpPr>
          <a:xfrm>
            <a:off x="1513216" y="2891220"/>
            <a:ext cx="502061" cy="413308"/>
            <a:chOff x="3875323" y="3362764"/>
            <a:chExt cx="502061" cy="41330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AEDA113-133B-51CA-8AFE-2886915EA854}"/>
                </a:ext>
              </a:extLst>
            </p:cNvPr>
            <p:cNvSpPr/>
            <p:nvPr/>
          </p:nvSpPr>
          <p:spPr>
            <a:xfrm>
              <a:off x="3914505" y="3362764"/>
              <a:ext cx="413308" cy="413308"/>
            </a:xfrm>
            <a:prstGeom prst="ellipse">
              <a:avLst/>
            </a:prstGeom>
            <a:solidFill>
              <a:srgbClr val="056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C276B6-265F-C12E-0453-0E4AB1C86C86}"/>
                </a:ext>
              </a:extLst>
            </p:cNvPr>
            <p:cNvSpPr txBox="1"/>
            <p:nvPr/>
          </p:nvSpPr>
          <p:spPr>
            <a:xfrm>
              <a:off x="3875323" y="3392294"/>
              <a:ext cx="502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Be</a:t>
              </a:r>
              <a:r>
                <a:rPr lang="en-NL" baseline="30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CAB59E-0E8C-617C-9380-9BF55274A8F3}"/>
              </a:ext>
            </a:extLst>
          </p:cNvPr>
          <p:cNvGrpSpPr/>
          <p:nvPr/>
        </p:nvGrpSpPr>
        <p:grpSpPr>
          <a:xfrm>
            <a:off x="1005977" y="2896323"/>
            <a:ext cx="521297" cy="413308"/>
            <a:chOff x="3514025" y="3362764"/>
            <a:chExt cx="521297" cy="41330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744A388-4563-A4CD-A088-CF7524E203B1}"/>
                </a:ext>
              </a:extLst>
            </p:cNvPr>
            <p:cNvSpPr/>
            <p:nvPr/>
          </p:nvSpPr>
          <p:spPr>
            <a:xfrm>
              <a:off x="3553207" y="3362764"/>
              <a:ext cx="413308" cy="413308"/>
            </a:xfrm>
            <a:prstGeom prst="ellipse">
              <a:avLst/>
            </a:prstGeom>
            <a:solidFill>
              <a:srgbClr val="F83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646534-56B5-F642-3FB5-88EE1C823E76}"/>
                </a:ext>
              </a:extLst>
            </p:cNvPr>
            <p:cNvSpPr txBox="1"/>
            <p:nvPr/>
          </p:nvSpPr>
          <p:spPr>
            <a:xfrm>
              <a:off x="3514025" y="338475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He</a:t>
              </a:r>
              <a:r>
                <a:rPr lang="en-NL" baseline="30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9B0DE77-A4FF-69A9-D6CE-748D72AF4FE6}"/>
              </a:ext>
            </a:extLst>
          </p:cNvPr>
          <p:cNvCxnSpPr>
            <a:cxnSpLocks/>
          </p:cNvCxnSpPr>
          <p:nvPr/>
        </p:nvCxnSpPr>
        <p:spPr>
          <a:xfrm>
            <a:off x="1754950" y="2262856"/>
            <a:ext cx="0" cy="569773"/>
          </a:xfrm>
          <a:prstGeom prst="straightConnector1">
            <a:avLst/>
          </a:prstGeom>
          <a:ln w="825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C6BB02E0-8993-9F6D-348E-A8D1D67D433C}"/>
              </a:ext>
            </a:extLst>
          </p:cNvPr>
          <p:cNvSpPr txBox="1"/>
          <p:nvPr/>
        </p:nvSpPr>
        <p:spPr>
          <a:xfrm>
            <a:off x="1556335" y="1884793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313 nm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7FFB74-1B72-BF3D-A2FA-0F8613C98807}"/>
              </a:ext>
            </a:extLst>
          </p:cNvPr>
          <p:cNvGrpSpPr/>
          <p:nvPr/>
        </p:nvGrpSpPr>
        <p:grpSpPr>
          <a:xfrm>
            <a:off x="555115" y="2389361"/>
            <a:ext cx="1886029" cy="1395707"/>
            <a:chOff x="255073" y="1832141"/>
            <a:chExt cx="1886029" cy="1395707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F54C70E-53D0-4154-B68E-C01530788033}"/>
                </a:ext>
              </a:extLst>
            </p:cNvPr>
            <p:cNvSpPr/>
            <p:nvPr/>
          </p:nvSpPr>
          <p:spPr>
            <a:xfrm>
              <a:off x="255073" y="2882544"/>
              <a:ext cx="1886029" cy="345304"/>
            </a:xfrm>
            <a:prstGeom prst="rect">
              <a:avLst/>
            </a:prstGeom>
            <a:solidFill>
              <a:schemeClr val="accent1">
                <a:alpha val="4086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71A8E81-AD6E-7E07-0EA7-5058879A05FB}"/>
                </a:ext>
              </a:extLst>
            </p:cNvPr>
            <p:cNvSpPr/>
            <p:nvPr/>
          </p:nvSpPr>
          <p:spPr>
            <a:xfrm>
              <a:off x="255073" y="1832141"/>
              <a:ext cx="1886029" cy="345304"/>
            </a:xfrm>
            <a:prstGeom prst="rect">
              <a:avLst/>
            </a:prstGeom>
            <a:solidFill>
              <a:schemeClr val="accent1">
                <a:alpha val="4086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FA56D67-BAC2-67A7-E45D-F5FCE2FC48B0}"/>
              </a:ext>
            </a:extLst>
          </p:cNvPr>
          <p:cNvGrpSpPr/>
          <p:nvPr/>
        </p:nvGrpSpPr>
        <p:grpSpPr>
          <a:xfrm>
            <a:off x="3393192" y="2389361"/>
            <a:ext cx="1886029" cy="1395707"/>
            <a:chOff x="255073" y="1832141"/>
            <a:chExt cx="1886029" cy="1395707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D66F00A7-7B9B-DBBD-3FF2-2D59FD8BCFD7}"/>
                </a:ext>
              </a:extLst>
            </p:cNvPr>
            <p:cNvSpPr/>
            <p:nvPr/>
          </p:nvSpPr>
          <p:spPr>
            <a:xfrm>
              <a:off x="255073" y="2882544"/>
              <a:ext cx="1886029" cy="345304"/>
            </a:xfrm>
            <a:prstGeom prst="rect">
              <a:avLst/>
            </a:prstGeom>
            <a:solidFill>
              <a:schemeClr val="accent1">
                <a:alpha val="4086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03FDA03-4ABE-B028-18DA-0CFE47B6673E}"/>
                </a:ext>
              </a:extLst>
            </p:cNvPr>
            <p:cNvSpPr/>
            <p:nvPr/>
          </p:nvSpPr>
          <p:spPr>
            <a:xfrm>
              <a:off x="255073" y="1832141"/>
              <a:ext cx="1886029" cy="345304"/>
            </a:xfrm>
            <a:prstGeom prst="rect">
              <a:avLst/>
            </a:prstGeom>
            <a:solidFill>
              <a:schemeClr val="accent1">
                <a:alpha val="4086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523F9B6-C59A-DDD6-B9AA-D89DC09022F8}"/>
              </a:ext>
            </a:extLst>
          </p:cNvPr>
          <p:cNvGrpSpPr/>
          <p:nvPr/>
        </p:nvGrpSpPr>
        <p:grpSpPr>
          <a:xfrm>
            <a:off x="6774574" y="2384594"/>
            <a:ext cx="1886029" cy="1395707"/>
            <a:chOff x="255073" y="1832141"/>
            <a:chExt cx="1886029" cy="1395707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432D194-BD50-22B9-A13C-B93B5B92376A}"/>
                </a:ext>
              </a:extLst>
            </p:cNvPr>
            <p:cNvSpPr/>
            <p:nvPr/>
          </p:nvSpPr>
          <p:spPr>
            <a:xfrm>
              <a:off x="255073" y="2882544"/>
              <a:ext cx="1886029" cy="345304"/>
            </a:xfrm>
            <a:prstGeom prst="rect">
              <a:avLst/>
            </a:prstGeom>
            <a:solidFill>
              <a:schemeClr val="accent1">
                <a:alpha val="4086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12CF177-7AEF-DCA3-9910-FEF40755E996}"/>
                </a:ext>
              </a:extLst>
            </p:cNvPr>
            <p:cNvSpPr/>
            <p:nvPr/>
          </p:nvSpPr>
          <p:spPr>
            <a:xfrm>
              <a:off x="255073" y="1832141"/>
              <a:ext cx="1886029" cy="345304"/>
            </a:xfrm>
            <a:prstGeom prst="rect">
              <a:avLst/>
            </a:prstGeom>
            <a:solidFill>
              <a:schemeClr val="accent1">
                <a:alpha val="4086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9D2F0FA-AE74-EB54-FBAB-25A818A955D1}"/>
              </a:ext>
            </a:extLst>
          </p:cNvPr>
          <p:cNvGrpSpPr/>
          <p:nvPr/>
        </p:nvGrpSpPr>
        <p:grpSpPr>
          <a:xfrm>
            <a:off x="9483340" y="1310963"/>
            <a:ext cx="1886029" cy="1395707"/>
            <a:chOff x="255073" y="1832141"/>
            <a:chExt cx="1886029" cy="1395707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C4CE18E-328A-E118-29A8-6D298540A777}"/>
                </a:ext>
              </a:extLst>
            </p:cNvPr>
            <p:cNvSpPr/>
            <p:nvPr/>
          </p:nvSpPr>
          <p:spPr>
            <a:xfrm>
              <a:off x="255073" y="2882544"/>
              <a:ext cx="1886029" cy="345304"/>
            </a:xfrm>
            <a:prstGeom prst="rect">
              <a:avLst/>
            </a:prstGeom>
            <a:solidFill>
              <a:schemeClr val="accent1">
                <a:alpha val="4086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A2E9E65-D59E-9202-207E-0004AE49A4BE}"/>
                </a:ext>
              </a:extLst>
            </p:cNvPr>
            <p:cNvSpPr/>
            <p:nvPr/>
          </p:nvSpPr>
          <p:spPr>
            <a:xfrm>
              <a:off x="255073" y="1832141"/>
              <a:ext cx="1886029" cy="345304"/>
            </a:xfrm>
            <a:prstGeom prst="rect">
              <a:avLst/>
            </a:prstGeom>
            <a:solidFill>
              <a:schemeClr val="accent1">
                <a:alpha val="4086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45CD100-D882-3A33-2C2F-44E73592C026}"/>
              </a:ext>
            </a:extLst>
          </p:cNvPr>
          <p:cNvGrpSpPr/>
          <p:nvPr/>
        </p:nvGrpSpPr>
        <p:grpSpPr>
          <a:xfrm>
            <a:off x="9492862" y="4077977"/>
            <a:ext cx="1886029" cy="1395707"/>
            <a:chOff x="255073" y="1832141"/>
            <a:chExt cx="1886029" cy="1395707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854BB03-27D3-94C8-416B-E5BFC00A489E}"/>
                </a:ext>
              </a:extLst>
            </p:cNvPr>
            <p:cNvSpPr/>
            <p:nvPr/>
          </p:nvSpPr>
          <p:spPr>
            <a:xfrm>
              <a:off x="255073" y="2882544"/>
              <a:ext cx="1886029" cy="345304"/>
            </a:xfrm>
            <a:prstGeom prst="rect">
              <a:avLst/>
            </a:prstGeom>
            <a:solidFill>
              <a:schemeClr val="accent1">
                <a:alpha val="4086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895741A-7A47-7C7B-BD75-3CA081FFE176}"/>
                </a:ext>
              </a:extLst>
            </p:cNvPr>
            <p:cNvSpPr/>
            <p:nvPr/>
          </p:nvSpPr>
          <p:spPr>
            <a:xfrm>
              <a:off x="255073" y="1832141"/>
              <a:ext cx="1886029" cy="345304"/>
            </a:xfrm>
            <a:prstGeom prst="rect">
              <a:avLst/>
            </a:prstGeom>
            <a:solidFill>
              <a:schemeClr val="accent1">
                <a:alpha val="4086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112" name="Right Arrow 111">
            <a:extLst>
              <a:ext uri="{FF2B5EF4-FFF2-40B4-BE49-F238E27FC236}">
                <a16:creationId xmlns:a16="http://schemas.microsoft.com/office/drawing/2014/main" id="{E11037B2-9B3F-EB85-647E-3B0BC2E6C791}"/>
              </a:ext>
            </a:extLst>
          </p:cNvPr>
          <p:cNvSpPr/>
          <p:nvPr/>
        </p:nvSpPr>
        <p:spPr>
          <a:xfrm rot="19429877">
            <a:off x="8841553" y="2071109"/>
            <a:ext cx="516102" cy="31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3" name="Right Arrow 112">
            <a:extLst>
              <a:ext uri="{FF2B5EF4-FFF2-40B4-BE49-F238E27FC236}">
                <a16:creationId xmlns:a16="http://schemas.microsoft.com/office/drawing/2014/main" id="{7EC0FB51-4A18-A63A-0D59-50A736323FC1}"/>
              </a:ext>
            </a:extLst>
          </p:cNvPr>
          <p:cNvSpPr/>
          <p:nvPr/>
        </p:nvSpPr>
        <p:spPr>
          <a:xfrm rot="2563817">
            <a:off x="8799538" y="3896294"/>
            <a:ext cx="516102" cy="31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211CCF6-762E-D3AB-5806-2857F1216E19}"/>
              </a:ext>
            </a:extLst>
          </p:cNvPr>
          <p:cNvSpPr txBox="1"/>
          <p:nvPr/>
        </p:nvSpPr>
        <p:spPr>
          <a:xfrm>
            <a:off x="10506046" y="837491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313 nm</a:t>
            </a:r>
          </a:p>
        </p:txBody>
      </p:sp>
    </p:spTree>
    <p:extLst>
      <p:ext uri="{BB962C8B-B14F-4D97-AF65-F5344CB8AC3E}">
        <p14:creationId xmlns:p14="http://schemas.microsoft.com/office/powerpoint/2010/main" val="1590292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43741</TotalTime>
  <Words>5733</Words>
  <Application>Microsoft Macintosh PowerPoint</Application>
  <PresentationFormat>Widescreen</PresentationFormat>
  <Paragraphs>1098</Paragraphs>
  <Slides>90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8" baseType="lpstr">
      <vt:lpstr>Arial</vt:lpstr>
      <vt:lpstr>Bitstream Charter</vt:lpstr>
      <vt:lpstr>Calibri</vt:lpstr>
      <vt:lpstr>Calibri Light</vt:lpstr>
      <vt:lpstr>Cambria Math</vt:lpstr>
      <vt:lpstr>Comic Sans MS</vt:lpstr>
      <vt:lpstr>Courier New</vt:lpstr>
      <vt:lpstr>Lucida Sans</vt:lpstr>
      <vt:lpstr>Lucidasans</vt:lpstr>
      <vt:lpstr>Monotype Corsiva</vt:lpstr>
      <vt:lpstr>Myriad Pro</vt:lpstr>
      <vt:lpstr>Symbol</vt:lpstr>
      <vt:lpstr>Times New Roman</vt:lpstr>
      <vt:lpstr>Trebuchet MS</vt:lpstr>
      <vt:lpstr>Verdana</vt:lpstr>
      <vt:lpstr>Wingdings</vt:lpstr>
      <vt:lpstr>Office Theme</vt:lpstr>
      <vt:lpstr>Equation</vt:lpstr>
      <vt:lpstr>First observation of the He+ 1S-2S transition in an atomic beam </vt:lpstr>
      <vt:lpstr>Outline</vt:lpstr>
      <vt:lpstr>PowerPoint Presentation</vt:lpstr>
      <vt:lpstr>PowerPoint Presentation</vt:lpstr>
      <vt:lpstr>Possibilities 4He+ 1S-2S combined with H and m4He+</vt:lpstr>
      <vt:lpstr>Frequency comb lasers</vt:lpstr>
      <vt:lpstr>Frequency comb lasers</vt:lpstr>
      <vt:lpstr>He+ 1S-2S spectroscopy – two approaches</vt:lpstr>
      <vt:lpstr>He+ 1S-2S spectroscopy – two approaches</vt:lpstr>
      <vt:lpstr>The Ramsey-comb laser → power &amp; precision</vt:lpstr>
      <vt:lpstr>Ramsey-comb spectroscopy – the principle</vt:lpstr>
      <vt:lpstr>Ramsey-comb spectroscopy – the principle</vt:lpstr>
      <vt:lpstr>Ramsey-comb spectroscopy – the principle</vt:lpstr>
      <vt:lpstr>Ramsey-comb spectroscopy – the principle</vt:lpstr>
      <vt:lpstr>Ramsey-comb spectroscopy – the principle</vt:lpstr>
      <vt:lpstr>Ramsey-comb spectroscopy – the principle</vt:lpstr>
      <vt:lpstr>Solution: Ramsey-comb spectroscopy – macro delays</vt:lpstr>
      <vt:lpstr>Ramsey-comb spectroscopy – macro delays</vt:lpstr>
      <vt:lpstr>Ramsey-comb spectroscopy – macro delays</vt:lpstr>
      <vt:lpstr>The plan: Ramsey-comb excitation of He+ 1S-2S in a trap</vt:lpstr>
      <vt:lpstr>1st order Doppler cancellation by synchronization</vt:lpstr>
      <vt:lpstr>1st order Doppler cancellation by synchronization</vt:lpstr>
      <vt:lpstr>1st order Doppler cancellation by synchronization</vt:lpstr>
      <vt:lpstr>1st order Doppler cancellation by synchronization</vt:lpstr>
      <vt:lpstr>1st order Doppler cancellation by synchronization</vt:lpstr>
      <vt:lpstr>1st order Doppler cancellation by synchronization</vt:lpstr>
      <vt:lpstr>1st order Doppler cancellation by synchronization</vt:lpstr>
      <vt:lpstr>1st order Doppler cancellation by synchronization</vt:lpstr>
      <vt:lpstr>XUV (frequency comb) generation</vt:lpstr>
      <vt:lpstr>XUV (frequency comb) generation</vt:lpstr>
      <vt:lpstr>XUV (frequency comb) generation</vt:lpstr>
      <vt:lpstr>Xe experiment to test (ionization) phase effects HHG</vt:lpstr>
      <vt:lpstr>First demonstration of RCS with HHG, in Xe at 110 nm</vt:lpstr>
      <vt:lpstr>What does this mean for He+ 1S-2S?</vt:lpstr>
      <vt:lpstr>Single-pulse excitation of He+ in an atomic beam</vt:lpstr>
      <vt:lpstr>3He+ 1S-2S excitation setup</vt:lpstr>
      <vt:lpstr>High-harmonic generation spectrum</vt:lpstr>
      <vt:lpstr>He+ generation by ionization He with 17th harm.</vt:lpstr>
      <vt:lpstr>First 1S-2S excitation of He+</vt:lpstr>
      <vt:lpstr>Is this really pure 1S-2S excitation?</vt:lpstr>
      <vt:lpstr>Is this really pure 1S-2S excitation?</vt:lpstr>
      <vt:lpstr>TDSE simulation</vt:lpstr>
      <vt:lpstr>TDSE simulation – resonance height and width</vt:lpstr>
      <vt:lpstr>TDSE simulation – 2S, 2P, and He2+ population</vt:lpstr>
      <vt:lpstr>TDSE simulation – 2S, 2P, and He2+ population</vt:lpstr>
      <vt:lpstr>TDSE simulation – interesting time dynamics</vt:lpstr>
      <vt:lpstr>TDSE simulation – interesting time dynamics</vt:lpstr>
      <vt:lpstr>TDSE simulation – interesting time dynamics</vt:lpstr>
      <vt:lpstr>20 THz ac-Stark shift – precision spectroscopy?</vt:lpstr>
      <vt:lpstr>20 THz ac-Stark shift – precision spectroscopy?</vt:lpstr>
      <vt:lpstr>Thanks to the Ramsey-comb He+/H2 team!</vt:lpstr>
      <vt:lpstr>Summary</vt:lpstr>
      <vt:lpstr>Outlook</vt:lpstr>
      <vt:lpstr>Extra slides</vt:lpstr>
      <vt:lpstr>Outlook on (initial) accuracy: &lt; 20 kHz on 1S-2S</vt:lpstr>
      <vt:lpstr>Outlook on (initial) accuracy: &lt; 20 kHz on 1S-2S</vt:lpstr>
      <vt:lpstr>How to measure proton size rp and Rydberg with H?</vt:lpstr>
      <vt:lpstr>2010-2013: conflicting proton radii</vt:lpstr>
      <vt:lpstr>2022: Still some confusing/intriguing results</vt:lpstr>
      <vt:lpstr>Single pulse</vt:lpstr>
      <vt:lpstr>Frequency comb lasers: repetition</vt:lpstr>
      <vt:lpstr>Equal pulse distortion = OK!</vt:lpstr>
      <vt:lpstr>Equal pulse distortion = OK!</vt:lpstr>
      <vt:lpstr>High-harmonic generation (HHG) </vt:lpstr>
      <vt:lpstr>HHG: periodic electron wavepacket recollision</vt:lpstr>
      <vt:lpstr>Long and short quantum paths</vt:lpstr>
      <vt:lpstr>HHG phase stability / coherence</vt:lpstr>
      <vt:lpstr>From harmonics to an XUV comb</vt:lpstr>
      <vt:lpstr>When repeated for each comb pulse: XUV comb</vt:lpstr>
      <vt:lpstr>Phase measurement setup</vt:lpstr>
      <vt:lpstr>Example: Ramsey XUV spectroscopy with 2 FC pulses</vt:lpstr>
      <vt:lpstr>PowerPoint Presentation</vt:lpstr>
      <vt:lpstr>Ramsey XUV spectroscopy with 2 FC pulses</vt:lpstr>
      <vt:lpstr>X-EF para-H2 Ramsey-comb spectroscopy at 2x 202 nm</vt:lpstr>
      <vt:lpstr>PowerPoint Presentation</vt:lpstr>
      <vt:lpstr>Influence of ionization during HHG: intensity</vt:lpstr>
      <vt:lpstr>Phase influence of the HHG process in argon</vt:lpstr>
      <vt:lpstr>Absolute calibration for 110 nm xenon transition</vt:lpstr>
      <vt:lpstr>Low-phase noise Ramsey-comb laser, No. 2</vt:lpstr>
      <vt:lpstr>Overview vacuum setup for He+</vt:lpstr>
      <vt:lpstr>Planar trap and light collection from Be+ ion</vt:lpstr>
      <vt:lpstr>Ion trap in collaboration with PTB Germany</vt:lpstr>
      <vt:lpstr>Ion trap built at PTB</vt:lpstr>
      <vt:lpstr>XUV beam fixed; ion trap movement 6 DOF</vt:lpstr>
      <vt:lpstr>Many more components now ready</vt:lpstr>
      <vt:lpstr>Motivation for He+ 1S-2S spectroscopy</vt:lpstr>
      <vt:lpstr>Ramsey (comb) spectroscopy – the principle</vt:lpstr>
      <vt:lpstr>The plan: Ramsey-comb excitation of He+ 1S-2S in a trap</vt:lpstr>
      <vt:lpstr>General approach 1S-2S transition in trapped He+</vt:lpstr>
      <vt:lpstr>What about the 1st order Doppler effect?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testing fundamental physics in a single trapped helium ion </dc:title>
  <dc:creator>Microsoft Office User</dc:creator>
  <cp:lastModifiedBy>Kjeld Eikema</cp:lastModifiedBy>
  <cp:revision>1075</cp:revision>
  <cp:lastPrinted>2022-05-07T14:12:16Z</cp:lastPrinted>
  <dcterms:created xsi:type="dcterms:W3CDTF">2019-04-02T08:13:44Z</dcterms:created>
  <dcterms:modified xsi:type="dcterms:W3CDTF">2023-06-26T08:12:18Z</dcterms:modified>
</cp:coreProperties>
</file>