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460" r:id="rId3"/>
    <p:sldId id="474" r:id="rId4"/>
    <p:sldId id="475" r:id="rId5"/>
    <p:sldId id="476" r:id="rId6"/>
    <p:sldId id="479" r:id="rId7"/>
    <p:sldId id="477" r:id="rId8"/>
    <p:sldId id="478" r:id="rId9"/>
    <p:sldId id="480" r:id="rId10"/>
    <p:sldId id="481" r:id="rId11"/>
    <p:sldId id="482" r:id="rId12"/>
    <p:sldId id="483" r:id="rId13"/>
    <p:sldId id="342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CECEC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/>
    <p:restoredTop sz="94733"/>
  </p:normalViewPr>
  <p:slideViewPr>
    <p:cSldViewPr snapToObjects="1">
      <p:cViewPr>
        <p:scale>
          <a:sx n="72" d="100"/>
          <a:sy n="72" d="100"/>
        </p:scale>
        <p:origin x="888" y="1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4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5542C2E-5CF2-9940-9E7E-F32B115A608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582583" y="6349605"/>
            <a:ext cx="408961" cy="411582"/>
          </a:xfrm>
          <a:prstGeom prst="rect">
            <a:avLst/>
          </a:prstGeom>
        </p:spPr>
      </p:pic>
      <p:pic>
        <p:nvPicPr>
          <p:cNvPr id="10" name="Picture 9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FD768DA8-63B7-C244-84A7-19F38A1C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152" y="6364598"/>
            <a:ext cx="408961" cy="393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EFA109-6237-3642-9928-AE3FEB24B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30"/>
          <a:stretch/>
        </p:blipFill>
        <p:spPr>
          <a:xfrm>
            <a:off x="1424236" y="6364598"/>
            <a:ext cx="63252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305.19411" TargetMode="External"/><Relationship Id="rId7" Type="http://schemas.openxmlformats.org/officeDocument/2006/relationships/hyperlink" Target="https://doi.org/10.48550/arXiv.2308.15612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oi.org/10.1103/PhysRevLett.128.14180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28.14180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tif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8.tif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1103/PhysRevLett.131.161801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103/PhysRevLett.131.16180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103/PhysRevLett.131.161801" TargetMode="External"/><Relationship Id="rId5" Type="http://schemas.openxmlformats.org/officeDocument/2006/relationships/hyperlink" Target="https://doi.org/10.48550/arXiv.2308.01540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429000"/>
            <a:ext cx="11376025" cy="1865233"/>
          </a:xfrm>
        </p:spPr>
        <p:txBody>
          <a:bodyPr/>
          <a:lstStyle/>
          <a:p>
            <a:r>
              <a:rPr lang="en-GB" dirty="0"/>
              <a:t>Status and Update on Results of the NA64 Experiment at CERN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869160"/>
            <a:ext cx="11376026" cy="1634879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Johannes Bernhard (CERN) on behalf of the NA64 collaboration</a:t>
            </a:r>
            <a:endParaRPr lang="en-US" sz="600" dirty="0"/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19.10.2023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CE9F5CF-5826-8C4B-8929-A5666683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5949280"/>
            <a:ext cx="720080" cy="724696"/>
          </a:xfrm>
          <a:prstGeom prst="rect">
            <a:avLst/>
          </a:prstGeom>
        </p:spPr>
      </p:pic>
      <p:pic>
        <p:nvPicPr>
          <p:cNvPr id="9" name="Picture 8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4D46677F-B214-C942-9849-FEF42DEB0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5949280"/>
            <a:ext cx="752793" cy="724696"/>
          </a:xfrm>
          <a:prstGeom prst="rect">
            <a:avLst/>
          </a:prstGeom>
        </p:spPr>
      </p:pic>
      <p:pic>
        <p:nvPicPr>
          <p:cNvPr id="6" name="Picture 5" descr="A logo with a building and text&#10;&#10;Description automatically generated">
            <a:extLst>
              <a:ext uri="{FF2B5EF4-FFF2-40B4-BE49-F238E27FC236}">
                <a16:creationId xmlns:a16="http://schemas.microsoft.com/office/drawing/2014/main" id="{BEBC325F-BE20-D794-90F1-A8403014A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671" y="0"/>
            <a:ext cx="2952329" cy="1497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5B611E-40B8-FFE4-B01A-9D23316E4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39006" cy="14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graph&#10;&#10;Description automatically generated">
            <a:extLst>
              <a:ext uri="{FF2B5EF4-FFF2-40B4-BE49-F238E27FC236}">
                <a16:creationId xmlns:a16="http://schemas.microsoft.com/office/drawing/2014/main" id="{69E15256-B954-2CA9-BAAE-89583196F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025" y="3022617"/>
            <a:ext cx="4342567" cy="32146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Positron Beams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52737"/>
            <a:ext cx="6696124" cy="5184576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The </a:t>
            </a:r>
            <a:r>
              <a:rPr lang="en-US" b="1" dirty="0">
                <a:latin typeface="Helvetica" pitchFamily="2" charset="0"/>
              </a:rPr>
              <a:t>A’ Bremsstrahlung </a:t>
            </a:r>
            <a:r>
              <a:rPr lang="en-US" dirty="0">
                <a:latin typeface="Helvetica" pitchFamily="2" charset="0"/>
              </a:rPr>
              <a:t>production mechanism scales with</a:t>
            </a:r>
            <a:r>
              <a:rPr lang="el-GR" dirty="0">
                <a:latin typeface="Helvetica" pitchFamily="2" charset="0"/>
              </a:rPr>
              <a:t> 1/</a:t>
            </a:r>
            <a:r>
              <a:rPr lang="en-US" dirty="0">
                <a:latin typeface="Helvetica" pitchFamily="2" charset="0"/>
              </a:rPr>
              <a:t>m</a:t>
            </a:r>
            <a:r>
              <a:rPr lang="en-US" baseline="30000" dirty="0">
                <a:latin typeface="Helvetica" pitchFamily="2" charset="0"/>
              </a:rPr>
              <a:t>2</a:t>
            </a:r>
            <a:r>
              <a:rPr lang="en-US" baseline="-25000" dirty="0">
                <a:latin typeface="Helvetica" pitchFamily="2" charset="0"/>
              </a:rPr>
              <a:t>A’</a:t>
            </a:r>
            <a:r>
              <a:rPr lang="en-US" dirty="0">
                <a:latin typeface="Helvetica" pitchFamily="2" charset="0"/>
              </a:rPr>
              <a:t>, hence is </a:t>
            </a:r>
            <a:r>
              <a:rPr lang="en-US" b="1" dirty="0">
                <a:latin typeface="Helvetica" pitchFamily="2" charset="0"/>
              </a:rPr>
              <a:t>suppressed towards higher masses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b="1" dirty="0">
                <a:latin typeface="Helvetica" pitchFamily="2" charset="0"/>
              </a:rPr>
              <a:t>Resonant production</a:t>
            </a:r>
            <a:r>
              <a:rPr lang="en-US" dirty="0">
                <a:latin typeface="Helvetica" pitchFamily="2" charset="0"/>
              </a:rPr>
              <a:t> peaks at M</a:t>
            </a:r>
            <a:r>
              <a:rPr lang="en-US" baseline="30000" dirty="0">
                <a:latin typeface="Helvetica" pitchFamily="2" charset="0"/>
              </a:rPr>
              <a:t>2</a:t>
            </a:r>
            <a:r>
              <a:rPr lang="en-US" baseline="-25000" dirty="0">
                <a:latin typeface="Helvetica" pitchFamily="2" charset="0"/>
              </a:rPr>
              <a:t>A′</a:t>
            </a:r>
            <a:r>
              <a:rPr lang="en-US" dirty="0">
                <a:latin typeface="Helvetica" pitchFamily="2" charset="0"/>
              </a:rPr>
              <a:t> = 2m</a:t>
            </a:r>
            <a:r>
              <a:rPr lang="en-US" baseline="-25000" dirty="0">
                <a:latin typeface="Helvetica" pitchFamily="2" charset="0"/>
              </a:rPr>
              <a:t>e</a:t>
            </a:r>
            <a:r>
              <a:rPr lang="en-US" dirty="0">
                <a:latin typeface="Helvetica" pitchFamily="2" charset="0"/>
              </a:rPr>
              <a:t>E</a:t>
            </a:r>
            <a:r>
              <a:rPr lang="en-US" baseline="-25000" dirty="0">
                <a:latin typeface="Helvetica" pitchFamily="2" charset="0"/>
              </a:rPr>
              <a:t>e+</a:t>
            </a:r>
            <a:r>
              <a:rPr lang="en-US" dirty="0">
                <a:latin typeface="Helvetica" pitchFamily="2" charset="0"/>
              </a:rPr>
              <a:t> and can thus be used to </a:t>
            </a:r>
            <a:r>
              <a:rPr lang="en-US" b="1" dirty="0">
                <a:latin typeface="Helvetica" pitchFamily="2" charset="0"/>
              </a:rPr>
              <a:t>boost the signal </a:t>
            </a:r>
            <a:r>
              <a:rPr lang="en-US" dirty="0">
                <a:latin typeface="Helvetica" pitchFamily="2" charset="0"/>
              </a:rPr>
              <a:t>→ use a positron beam.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A first pilot positron beam missing-energy measurement was performed in 2022 with a 100 GeV beam, but with a much higher hadronic contamination in the order of 4%. 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The main background source is in-flight decay of misidentified hadrons. Their yield has been evaluated from simulation, with a crosscheck by an ad-hoc experimental measurement of the hadron contamination (</a:t>
            </a:r>
            <a:r>
              <a:rPr lang="en-US" dirty="0"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dirty="0"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US" dirty="0"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2305.19411</a:t>
            </a:r>
            <a:r>
              <a:rPr lang="en-US" dirty="0">
                <a:latin typeface="Helvetica" pitchFamily="2" charset="0"/>
              </a:rPr>
              <a:t>, submitted to PRL).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No events were observed in the signal region after unblinding, with an expected background yield of 0.5 events.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Despite the factor 100 lower statistics, an upper limit was set in the LDM parameters space touching the electron beam limits in the 100 MeV mass region → Plan to start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a dedicated positron beam campaign.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BB7D3F-C1FE-706B-BF0B-7775E2677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  <p:pic>
        <p:nvPicPr>
          <p:cNvPr id="10" name="Picture 9" descr="A diagram of a signal box&#10;&#10;Description automatically generated">
            <a:extLst>
              <a:ext uri="{FF2B5EF4-FFF2-40B4-BE49-F238E27FC236}">
                <a16:creationId xmlns:a16="http://schemas.microsoft.com/office/drawing/2014/main" id="{67B6C09E-8F7A-D0CF-6D10-611FED0DA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528" y="51724"/>
            <a:ext cx="4158040" cy="2970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32AA0E-4F41-9056-5836-49B47C8F8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633" y="5445224"/>
            <a:ext cx="1100733" cy="617311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0238CA-CB7C-ECFE-5767-E33114067EA2}"/>
              </a:ext>
            </a:extLst>
          </p:cNvPr>
          <p:cNvSpPr txBox="1"/>
          <p:nvPr/>
        </p:nvSpPr>
        <p:spPr>
          <a:xfrm>
            <a:off x="8832304" y="5214391"/>
            <a:ext cx="165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arXiv:2308.15612</a:t>
            </a:r>
            <a:endParaRPr lang="en-GB" sz="1200" dirty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Submitted to PRL</a:t>
            </a:r>
            <a:endParaRPr lang="en-DE" sz="12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2E662-FAB6-F496-9574-083AF588861B}"/>
              </a:ext>
            </a:extLst>
          </p:cNvPr>
          <p:cNvSpPr txBox="1"/>
          <p:nvPr/>
        </p:nvSpPr>
        <p:spPr>
          <a:xfrm>
            <a:off x="9407749" y="235411"/>
            <a:ext cx="165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arXiv:2308.15612</a:t>
            </a:r>
            <a:endParaRPr lang="en-GB" sz="1200" dirty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Submitted to PRL</a:t>
            </a:r>
            <a:endParaRPr lang="en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53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NA64µ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52737"/>
            <a:ext cx="5688012" cy="5184576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The explanation of the </a:t>
            </a:r>
            <a:r>
              <a:rPr lang="en-US" b="1" dirty="0">
                <a:latin typeface="Helvetica" pitchFamily="2" charset="0"/>
              </a:rPr>
              <a:t>(g-2)</a:t>
            </a:r>
            <a:r>
              <a:rPr lang="en-US" b="1" baseline="-25000" dirty="0">
                <a:latin typeface="Helvetica" pitchFamily="2" charset="0"/>
              </a:rPr>
              <a:t>µ</a:t>
            </a:r>
            <a:r>
              <a:rPr lang="en-US" b="1" dirty="0">
                <a:latin typeface="Helvetica" pitchFamily="2" charset="0"/>
              </a:rPr>
              <a:t> anomaly</a:t>
            </a:r>
            <a:r>
              <a:rPr lang="en-US" dirty="0">
                <a:latin typeface="Helvetica" pitchFamily="2" charset="0"/>
              </a:rPr>
              <a:t> has been </a:t>
            </a:r>
            <a:r>
              <a:rPr lang="en-US" b="1" dirty="0">
                <a:latin typeface="Helvetica" pitchFamily="2" charset="0"/>
              </a:rPr>
              <a:t>ruled out</a:t>
            </a:r>
            <a:r>
              <a:rPr lang="en-US" dirty="0">
                <a:latin typeface="Helvetica" pitchFamily="2" charset="0"/>
              </a:rPr>
              <a:t> in both visible 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 err="1">
                <a:latin typeface="Helvetica" pitchFamily="2" charset="0"/>
              </a:rPr>
              <a:t>+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>
                <a:latin typeface="Helvetica" pitchFamily="2" charset="0"/>
              </a:rPr>
              <a:t>–</a:t>
            </a:r>
            <a:r>
              <a:rPr lang="en-US" dirty="0">
                <a:latin typeface="Helvetica" pitchFamily="2" charset="0"/>
              </a:rPr>
              <a:t> and invisible channels.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Still, it might be possible in case of a </a:t>
            </a:r>
            <a:r>
              <a:rPr lang="en-US" b="1" dirty="0">
                <a:latin typeface="Helvetica" pitchFamily="2" charset="0"/>
              </a:rPr>
              <a:t>new scalar or vector state coupling pre-dominantly to µ and </a:t>
            </a:r>
            <a:r>
              <a:rPr lang="en-US" b="1" dirty="0">
                <a:latin typeface="Symbol" pitchFamily="2" charset="2"/>
              </a:rPr>
              <a:t>t</a:t>
            </a:r>
            <a:r>
              <a:rPr lang="en-US" dirty="0">
                <a:latin typeface="Helvetica" pitchFamily="2" charset="0"/>
              </a:rPr>
              <a:t>: Think of anomaly-free </a:t>
            </a:r>
            <a:r>
              <a:rPr lang="en-US" dirty="0" err="1">
                <a:latin typeface="Helvetica" pitchFamily="2" charset="0"/>
              </a:rPr>
              <a:t>L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>
                <a:latin typeface="Helvetica" pitchFamily="2" charset="0"/>
              </a:rPr>
              <a:t>-L</a:t>
            </a:r>
            <a:r>
              <a:rPr lang="en-US" dirty="0">
                <a:latin typeface="Symbol" pitchFamily="2" charset="2"/>
              </a:rPr>
              <a:t>t</a:t>
            </a:r>
            <a:r>
              <a:rPr lang="en-US" dirty="0">
                <a:latin typeface="Helvetica" pitchFamily="2" charset="0"/>
              </a:rPr>
              <a:t> models with light Z’ as the simplest and most predictive solution to (g-2)</a:t>
            </a:r>
            <a:r>
              <a:rPr lang="en-US" baseline="-25000" dirty="0">
                <a:latin typeface="Helvetica" pitchFamily="2" charset="0"/>
              </a:rPr>
              <a:t>µ</a:t>
            </a:r>
            <a:r>
              <a:rPr lang="en-US" dirty="0">
                <a:latin typeface="Helvetica" pitchFamily="2" charset="0"/>
              </a:rPr>
              <a:t> and LDM (</a:t>
            </a: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128, 141802, 2022</a:t>
            </a:r>
            <a:r>
              <a:rPr lang="en-US" dirty="0">
                <a:latin typeface="Helvetica" pitchFamily="2" charset="0"/>
              </a:rPr>
              <a:t>).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The NA64µ proposal has been brought forward in context </a:t>
            </a:r>
            <a:r>
              <a:rPr lang="en-US" dirty="0" err="1">
                <a:latin typeface="Helvetica" pitchFamily="2" charset="0"/>
              </a:rPr>
              <a:t>ofthe</a:t>
            </a:r>
            <a:r>
              <a:rPr lang="en-US" dirty="0">
                <a:latin typeface="Helvetica" pitchFamily="2" charset="0"/>
              </a:rPr>
              <a:t> “Physics beyond Colliders” initiative at CERN and first data has been taken already in pilot runs with about </a:t>
            </a:r>
            <a:r>
              <a:rPr lang="en-US" b="1" dirty="0">
                <a:latin typeface="Helvetica" pitchFamily="2" charset="0"/>
              </a:rPr>
              <a:t>2 ⋅ 10</a:t>
            </a:r>
            <a:r>
              <a:rPr lang="en-US" b="1" baseline="30000" dirty="0">
                <a:latin typeface="Helvetica" pitchFamily="2" charset="0"/>
              </a:rPr>
              <a:t>10</a:t>
            </a:r>
            <a:r>
              <a:rPr lang="en-US" b="1" dirty="0">
                <a:latin typeface="Helvetica" pitchFamily="2" charset="0"/>
              </a:rPr>
              <a:t> muons on target</a:t>
            </a:r>
            <a:r>
              <a:rPr lang="en-US" dirty="0">
                <a:latin typeface="Helvetica" pitchFamily="2" charset="0"/>
              </a:rPr>
              <a:t> with </a:t>
            </a:r>
            <a:r>
              <a:rPr lang="en-US" b="1" dirty="0">
                <a:latin typeface="Helvetica" pitchFamily="2" charset="0"/>
              </a:rPr>
              <a:t>one spectrometer magnet in 2022 </a:t>
            </a:r>
            <a:r>
              <a:rPr lang="en-US" dirty="0">
                <a:latin typeface="Helvetica" pitchFamily="2" charset="0"/>
              </a:rPr>
              <a:t>and just recently   </a:t>
            </a:r>
            <a:r>
              <a:rPr lang="en-US" b="1" dirty="0">
                <a:latin typeface="Helvetica" pitchFamily="2" charset="0"/>
              </a:rPr>
              <a:t>1.5 ⋅ 10</a:t>
            </a:r>
            <a:r>
              <a:rPr lang="en-US" b="1" baseline="30000" dirty="0">
                <a:latin typeface="Helvetica" pitchFamily="2" charset="0"/>
              </a:rPr>
              <a:t>11</a:t>
            </a:r>
            <a:r>
              <a:rPr lang="en-US" b="1" dirty="0">
                <a:latin typeface="Helvetica" pitchFamily="2" charset="0"/>
              </a:rPr>
              <a:t> muons on target </a:t>
            </a:r>
            <a:r>
              <a:rPr lang="en-US" dirty="0">
                <a:latin typeface="Helvetica" pitchFamily="2" charset="0"/>
              </a:rPr>
              <a:t>with </a:t>
            </a:r>
            <a:r>
              <a:rPr lang="en-US" b="1" dirty="0">
                <a:latin typeface="Helvetica" pitchFamily="2" charset="0"/>
              </a:rPr>
              <a:t>two spectrometer magnets and an improved setup in 2023</a:t>
            </a:r>
            <a:r>
              <a:rPr lang="en-US" dirty="0">
                <a:latin typeface="Helvetica" pitchFamily="2" charset="0"/>
              </a:rPr>
              <a:t>. Analysis is ongoing.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Additional benefit: Improvement of NA64e sensitivity towards higher mass ranges.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57D53F-3DCB-BE7B-5563-D8806BC42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01589"/>
            <a:ext cx="4896544" cy="1654821"/>
          </a:xfrm>
          <a:prstGeom prst="rect">
            <a:avLst/>
          </a:prstGeom>
        </p:spPr>
      </p:pic>
      <p:pic>
        <p:nvPicPr>
          <p:cNvPr id="11" name="Picture 10" descr="A diagram of a machine&#10;&#10;Description automatically generated">
            <a:extLst>
              <a:ext uri="{FF2B5EF4-FFF2-40B4-BE49-F238E27FC236}">
                <a16:creationId xmlns:a16="http://schemas.microsoft.com/office/drawing/2014/main" id="{BEC98652-D2F3-91EE-C2DD-903AFC6DF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55608"/>
            <a:ext cx="5925348" cy="21817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56D160-BDC9-9AE1-93D5-35560C331377}"/>
              </a:ext>
            </a:extLst>
          </p:cNvPr>
          <p:cNvSpPr txBox="1"/>
          <p:nvPr/>
        </p:nvSpPr>
        <p:spPr>
          <a:xfrm>
            <a:off x="11270744" y="3873528"/>
            <a:ext cx="5132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E" dirty="0"/>
              <a:t>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25D07A-5DB4-F51F-3776-48766D29EEA1}"/>
              </a:ext>
            </a:extLst>
          </p:cNvPr>
          <p:cNvSpPr txBox="1"/>
          <p:nvPr/>
        </p:nvSpPr>
        <p:spPr>
          <a:xfrm>
            <a:off x="11270744" y="5895082"/>
            <a:ext cx="5132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E" dirty="0"/>
              <a:t>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858592-AB42-8987-9D47-82E4BEF27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1337"/>
            <a:ext cx="2736304" cy="2292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BB5193-9F9D-45AE-FB9E-F66A2EF27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D8C2E9-B342-05D4-B1E7-B796405DE67F}"/>
              </a:ext>
            </a:extLst>
          </p:cNvPr>
          <p:cNvSpPr txBox="1"/>
          <p:nvPr/>
        </p:nvSpPr>
        <p:spPr>
          <a:xfrm>
            <a:off x="8194585" y="1763602"/>
            <a:ext cx="2609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tx2"/>
                </a:solidFill>
              </a:rPr>
              <a:t>σ ~ </a:t>
            </a:r>
            <a:r>
              <a:rPr lang="en-GB" dirty="0">
                <a:solidFill>
                  <a:schemeClr val="tx2"/>
                </a:solidFill>
              </a:rPr>
              <a:t>g</a:t>
            </a:r>
            <a:r>
              <a:rPr lang="en-GB" baseline="30000" dirty="0">
                <a:solidFill>
                  <a:schemeClr val="tx2"/>
                </a:solidFill>
              </a:rPr>
              <a:t>2</a:t>
            </a:r>
            <a:r>
              <a:rPr lang="en-GB" dirty="0">
                <a:solidFill>
                  <a:schemeClr val="tx2"/>
                </a:solidFill>
              </a:rPr>
              <a:t> Z</a:t>
            </a:r>
            <a:r>
              <a:rPr lang="en-GB" baseline="30000" dirty="0">
                <a:solidFill>
                  <a:schemeClr val="tx2"/>
                </a:solidFill>
              </a:rPr>
              <a:t>2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l-GR" dirty="0">
                <a:solidFill>
                  <a:schemeClr val="tx2"/>
                </a:solidFill>
              </a:rPr>
              <a:t>α</a:t>
            </a:r>
            <a:r>
              <a:rPr lang="el-GR" baseline="30000" dirty="0">
                <a:solidFill>
                  <a:schemeClr val="tx2"/>
                </a:solidFill>
              </a:rPr>
              <a:t>2</a:t>
            </a:r>
            <a:r>
              <a:rPr lang="en-GB" baseline="-25000" dirty="0">
                <a:solidFill>
                  <a:schemeClr val="tx2"/>
                </a:solidFill>
              </a:rPr>
              <a:t>EM</a:t>
            </a:r>
            <a:r>
              <a:rPr lang="en-GB" dirty="0">
                <a:solidFill>
                  <a:schemeClr val="tx2"/>
                </a:solidFill>
              </a:rPr>
              <a:t> / m</a:t>
            </a:r>
            <a:r>
              <a:rPr lang="en-GB" baseline="30000" dirty="0">
                <a:solidFill>
                  <a:schemeClr val="tx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145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BD8AAC-7C9A-BB12-6336-0A2575CE9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47"/>
          <a:stretch/>
        </p:blipFill>
        <p:spPr>
          <a:xfrm>
            <a:off x="6238874" y="-31376"/>
            <a:ext cx="5953126" cy="62034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NA64µ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52737"/>
            <a:ext cx="5688012" cy="5184576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The explanation of the </a:t>
            </a:r>
            <a:r>
              <a:rPr lang="en-US" b="1" dirty="0">
                <a:latin typeface="Helvetica" pitchFamily="2" charset="0"/>
              </a:rPr>
              <a:t>(g-2)</a:t>
            </a:r>
            <a:r>
              <a:rPr lang="en-US" b="1" baseline="-25000" dirty="0">
                <a:latin typeface="Helvetica" pitchFamily="2" charset="0"/>
              </a:rPr>
              <a:t>µ</a:t>
            </a:r>
            <a:r>
              <a:rPr lang="en-US" b="1" dirty="0">
                <a:latin typeface="Helvetica" pitchFamily="2" charset="0"/>
              </a:rPr>
              <a:t> anomaly</a:t>
            </a:r>
            <a:r>
              <a:rPr lang="en-US" dirty="0">
                <a:latin typeface="Helvetica" pitchFamily="2" charset="0"/>
              </a:rPr>
              <a:t> has been </a:t>
            </a:r>
            <a:r>
              <a:rPr lang="en-US" b="1" dirty="0">
                <a:latin typeface="Helvetica" pitchFamily="2" charset="0"/>
              </a:rPr>
              <a:t>ruled out</a:t>
            </a:r>
            <a:r>
              <a:rPr lang="en-US" dirty="0">
                <a:latin typeface="Helvetica" pitchFamily="2" charset="0"/>
              </a:rPr>
              <a:t> in both visible 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 err="1">
                <a:latin typeface="Helvetica" pitchFamily="2" charset="0"/>
              </a:rPr>
              <a:t>+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>
                <a:latin typeface="Helvetica" pitchFamily="2" charset="0"/>
              </a:rPr>
              <a:t>–</a:t>
            </a:r>
            <a:r>
              <a:rPr lang="en-US" dirty="0">
                <a:latin typeface="Helvetica" pitchFamily="2" charset="0"/>
              </a:rPr>
              <a:t> and invisible channels.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Still, it might be possible in case of a </a:t>
            </a:r>
            <a:r>
              <a:rPr lang="en-US" b="1" dirty="0">
                <a:latin typeface="Helvetica" pitchFamily="2" charset="0"/>
              </a:rPr>
              <a:t>new scalar or vector state coupling pre-dominantly to µ and </a:t>
            </a:r>
            <a:r>
              <a:rPr lang="en-US" b="1" dirty="0">
                <a:latin typeface="Symbol" pitchFamily="2" charset="2"/>
              </a:rPr>
              <a:t>t</a:t>
            </a:r>
            <a:r>
              <a:rPr lang="en-US" dirty="0">
                <a:latin typeface="Helvetica" pitchFamily="2" charset="0"/>
              </a:rPr>
              <a:t>: Think of anomaly-free </a:t>
            </a:r>
            <a:r>
              <a:rPr lang="en-US" dirty="0" err="1">
                <a:latin typeface="Helvetica" pitchFamily="2" charset="0"/>
              </a:rPr>
              <a:t>L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>
                <a:latin typeface="Helvetica" pitchFamily="2" charset="0"/>
              </a:rPr>
              <a:t>-L</a:t>
            </a:r>
            <a:r>
              <a:rPr lang="en-US" dirty="0">
                <a:latin typeface="Symbol" pitchFamily="2" charset="2"/>
              </a:rPr>
              <a:t>t</a:t>
            </a:r>
            <a:r>
              <a:rPr lang="en-US" dirty="0">
                <a:latin typeface="Helvetica" pitchFamily="2" charset="0"/>
              </a:rPr>
              <a:t> models with light Z’ as the simplest and most predictive solution to (g-2)</a:t>
            </a:r>
            <a:r>
              <a:rPr lang="en-US" baseline="-25000" dirty="0">
                <a:latin typeface="Helvetica" pitchFamily="2" charset="0"/>
              </a:rPr>
              <a:t>µ</a:t>
            </a:r>
            <a:r>
              <a:rPr lang="en-US" dirty="0">
                <a:latin typeface="Helvetica" pitchFamily="2" charset="0"/>
              </a:rPr>
              <a:t> and LDM (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128, 141802, 2022</a:t>
            </a:r>
            <a:r>
              <a:rPr lang="en-US" dirty="0">
                <a:latin typeface="Helvetica" pitchFamily="2" charset="0"/>
              </a:rPr>
              <a:t>).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The NA64µ proposal has been brought forward in context </a:t>
            </a:r>
            <a:r>
              <a:rPr lang="en-US" dirty="0" err="1">
                <a:latin typeface="Helvetica" pitchFamily="2" charset="0"/>
              </a:rPr>
              <a:t>ofthe</a:t>
            </a:r>
            <a:r>
              <a:rPr lang="en-US" dirty="0">
                <a:latin typeface="Helvetica" pitchFamily="2" charset="0"/>
              </a:rPr>
              <a:t> “Physics beyond Colliders” initiative at CERN and first data has been taken already in pilot runs with about </a:t>
            </a:r>
            <a:r>
              <a:rPr lang="en-US" b="1" dirty="0">
                <a:latin typeface="Helvetica" pitchFamily="2" charset="0"/>
              </a:rPr>
              <a:t>2 ⋅ 10</a:t>
            </a:r>
            <a:r>
              <a:rPr lang="en-US" b="1" baseline="30000" dirty="0">
                <a:latin typeface="Helvetica" pitchFamily="2" charset="0"/>
              </a:rPr>
              <a:t>10</a:t>
            </a:r>
            <a:r>
              <a:rPr lang="en-US" b="1" dirty="0">
                <a:latin typeface="Helvetica" pitchFamily="2" charset="0"/>
              </a:rPr>
              <a:t> muons on target</a:t>
            </a:r>
            <a:r>
              <a:rPr lang="en-US" dirty="0">
                <a:latin typeface="Helvetica" pitchFamily="2" charset="0"/>
              </a:rPr>
              <a:t> with </a:t>
            </a:r>
            <a:r>
              <a:rPr lang="en-US" b="1" dirty="0">
                <a:latin typeface="Helvetica" pitchFamily="2" charset="0"/>
              </a:rPr>
              <a:t>one spectrometer magnet in 2022 </a:t>
            </a:r>
            <a:r>
              <a:rPr lang="en-US" dirty="0">
                <a:latin typeface="Helvetica" pitchFamily="2" charset="0"/>
              </a:rPr>
              <a:t>and just recently   </a:t>
            </a:r>
            <a:r>
              <a:rPr lang="en-US" b="1" dirty="0">
                <a:latin typeface="Helvetica" pitchFamily="2" charset="0"/>
              </a:rPr>
              <a:t>1.5 ⋅ 10</a:t>
            </a:r>
            <a:r>
              <a:rPr lang="en-US" b="1" baseline="30000" dirty="0">
                <a:latin typeface="Helvetica" pitchFamily="2" charset="0"/>
              </a:rPr>
              <a:t>11</a:t>
            </a:r>
            <a:r>
              <a:rPr lang="en-US" b="1" dirty="0">
                <a:latin typeface="Helvetica" pitchFamily="2" charset="0"/>
              </a:rPr>
              <a:t> muons on target </a:t>
            </a:r>
            <a:r>
              <a:rPr lang="en-US" dirty="0">
                <a:latin typeface="Helvetica" pitchFamily="2" charset="0"/>
              </a:rPr>
              <a:t>with </a:t>
            </a:r>
            <a:r>
              <a:rPr lang="en-US" b="1" dirty="0">
                <a:latin typeface="Helvetica" pitchFamily="2" charset="0"/>
              </a:rPr>
              <a:t>two spectrometer magnets and an improved setup in 2023</a:t>
            </a:r>
            <a:r>
              <a:rPr lang="en-US" dirty="0">
                <a:latin typeface="Helvetica" pitchFamily="2" charset="0"/>
              </a:rPr>
              <a:t>. Analysis is ongoing.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Additional benefit: Improvement of NA64e sensitivity towards higher mass ranges.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BB5193-9F9D-45AE-FB9E-F66A2EF27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25D07A-5DB4-F51F-3776-48766D29EEA1}"/>
              </a:ext>
            </a:extLst>
          </p:cNvPr>
          <p:cNvSpPr txBox="1"/>
          <p:nvPr/>
        </p:nvSpPr>
        <p:spPr>
          <a:xfrm>
            <a:off x="10056440" y="4653136"/>
            <a:ext cx="5132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E" dirty="0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75250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9BF09D2-95C5-B044-9FF2-C59C6179C3DD}"/>
              </a:ext>
            </a:extLst>
          </p:cNvPr>
          <p:cNvSpPr txBox="1">
            <a:spLocks/>
          </p:cNvSpPr>
          <p:nvPr/>
        </p:nvSpPr>
        <p:spPr>
          <a:xfrm>
            <a:off x="407986" y="1124744"/>
            <a:ext cx="11784013" cy="51125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800" b="0" dirty="0"/>
              <a:t>NA64 at CERN is an experiment which has unique sensitivity to Dark Sector physics.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800" b="0" dirty="0"/>
              <a:t>In the next years, the aim is either to discover or reject nearly all benchmark thermal LDM models…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800" b="0" dirty="0"/>
              <a:t>Electron beam: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Collected so far 1.5 ⋅ 10</a:t>
            </a:r>
            <a:r>
              <a:rPr lang="en-GB" sz="1800" b="0" baseline="30000" dirty="0"/>
              <a:t>12</a:t>
            </a:r>
            <a:r>
              <a:rPr lang="en-GB" sz="1800" b="0" dirty="0"/>
              <a:t> EOT (2016-2023), aiming to reach about 3 ⋅ 10</a:t>
            </a:r>
            <a:r>
              <a:rPr lang="en-GB" sz="1800" b="0" baseline="30000" dirty="0"/>
              <a:t>12</a:t>
            </a:r>
            <a:r>
              <a:rPr lang="en-GB" sz="1800" b="0" dirty="0"/>
              <a:t> EOT before LS3.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Background-free results from 2016-2022 statistics (~ 10</a:t>
            </a:r>
            <a:r>
              <a:rPr lang="en-GB" sz="1800" b="0" baseline="30000" dirty="0"/>
              <a:t>12</a:t>
            </a:r>
            <a:r>
              <a:rPr lang="en-GB" sz="1800" b="0" dirty="0"/>
              <a:t> EOT) allowed to probe for the first time the scalar and the Majorana thermal targets - excluded by NA64 for </a:t>
            </a:r>
            <a:r>
              <a:rPr lang="el-GR" sz="1800" b="0" dirty="0"/>
              <a:t>α</a:t>
            </a:r>
            <a:r>
              <a:rPr lang="en-GB" sz="1800" b="0" baseline="-25000" dirty="0"/>
              <a:t>D</a:t>
            </a:r>
            <a:r>
              <a:rPr lang="en-GB" sz="1800" b="0" dirty="0"/>
              <a:t> &lt; 0.1.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Results currently being exploited to probe other representative Dark Sector scenarios (L</a:t>
            </a:r>
            <a:r>
              <a:rPr lang="el-GR" sz="1800" b="0" dirty="0"/>
              <a:t>μ-</a:t>
            </a:r>
            <a:r>
              <a:rPr lang="en-GB" sz="1800" b="0" dirty="0"/>
              <a:t>L</a:t>
            </a:r>
            <a:r>
              <a:rPr lang="el-GR" sz="1800" b="0" dirty="0"/>
              <a:t>τ </a:t>
            </a:r>
            <a:r>
              <a:rPr lang="en-GB" sz="1800" b="0" dirty="0"/>
              <a:t>Z’, B-L Z’, non-diagonal (inelastic) LDM, ALPs, …).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800" b="0" dirty="0"/>
              <a:t>Positron beam: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Complementary high-sensitivity probe to explore the large A’ mass region exploiting the </a:t>
            </a:r>
            <a:r>
              <a:rPr lang="en-GB" sz="1800" b="0" dirty="0" err="1"/>
              <a:t>e</a:t>
            </a:r>
            <a:r>
              <a:rPr lang="en-GB" sz="1800" b="0" baseline="30000" dirty="0" err="1"/>
              <a:t>+</a:t>
            </a:r>
            <a:r>
              <a:rPr lang="en-GB" sz="1800" b="0" dirty="0" err="1"/>
              <a:t>e</a:t>
            </a:r>
            <a:r>
              <a:rPr lang="en-GB" sz="1800" b="0" baseline="30000" dirty="0"/>
              <a:t>–</a:t>
            </a:r>
            <a:r>
              <a:rPr lang="en-GB" sz="1800" b="0" dirty="0"/>
              <a:t> annihilation channel.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First results from 2022 pilot run (10</a:t>
            </a:r>
            <a:r>
              <a:rPr lang="en-GB" sz="1800" b="0" baseline="30000" dirty="0"/>
              <a:t>10</a:t>
            </a:r>
            <a:r>
              <a:rPr lang="en-GB" sz="1800" b="0" dirty="0"/>
              <a:t> E</a:t>
            </a:r>
            <a:r>
              <a:rPr lang="en-GB" sz="1800" b="0" baseline="30000" dirty="0"/>
              <a:t>+</a:t>
            </a:r>
            <a:r>
              <a:rPr lang="en-GB" sz="1800" b="0" dirty="0"/>
              <a:t>OT at 100 GeV) confirm the feasibility at NA64. Due to resonant enhancement, the results touch the latest limits from the full electron-beam statistics.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800" b="0" dirty="0"/>
              <a:t>Muon beam: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Total statistics accumulated during 2021-2023 runs is 1.9 ⋅ 10</a:t>
            </a:r>
            <a:r>
              <a:rPr lang="en-GB" sz="1800" b="0" baseline="30000" dirty="0"/>
              <a:t>11</a:t>
            </a:r>
            <a:r>
              <a:rPr lang="en-GB" sz="1800" b="0" dirty="0"/>
              <a:t> MOT, aiming at reaching ~10</a:t>
            </a:r>
            <a:r>
              <a:rPr lang="en-GB" sz="1800" b="0" baseline="30000" dirty="0"/>
              <a:t>12</a:t>
            </a:r>
            <a:r>
              <a:rPr lang="en-GB" sz="1800" b="0" dirty="0"/>
              <a:t> MOT by LS3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First look at analysis from the 2022 data set (2 ⋅ 10</a:t>
            </a:r>
            <a:r>
              <a:rPr lang="en-GB" sz="1800" b="0" baseline="30000" dirty="0"/>
              <a:t>10</a:t>
            </a:r>
            <a:r>
              <a:rPr lang="en-GB" sz="1800" b="0" dirty="0"/>
              <a:t> MOT) indicate part of the remaining (g-2)</a:t>
            </a:r>
            <a:r>
              <a:rPr lang="en-GB" sz="1800" b="0" baseline="-25000" dirty="0"/>
              <a:t>µ</a:t>
            </a:r>
            <a:r>
              <a:rPr lang="en-GB" sz="1800" b="0" dirty="0"/>
              <a:t> parameter space can be probed.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Additional results for muon-</a:t>
            </a:r>
            <a:r>
              <a:rPr lang="en-GB" sz="1800" b="0" dirty="0" err="1"/>
              <a:t>philic</a:t>
            </a:r>
            <a:r>
              <a:rPr lang="en-GB" sz="1800" b="0" dirty="0"/>
              <a:t> scalar boson and light dark matter are expected.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800" b="0" dirty="0"/>
              <a:t>On-going analysis of the recent 2023 run planned by the end of the year – Stay tuned!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51151"/>
          </a:xfrm>
        </p:spPr>
        <p:txBody>
          <a:bodyPr/>
          <a:lstStyle/>
          <a:p>
            <a:r>
              <a:rPr lang="en-GB" dirty="0"/>
              <a:t>Summary and Outlook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D17D6-3644-EA42-2AEB-F32E320B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0C1FB4-D88C-144B-BCF9-A04F6FDE0A5C}"/>
              </a:ext>
            </a:extLst>
          </p:cNvPr>
          <p:cNvSpPr txBox="1"/>
          <p:nvPr/>
        </p:nvSpPr>
        <p:spPr>
          <a:xfrm>
            <a:off x="2567608" y="1246400"/>
            <a:ext cx="72728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DE" sz="3600" dirty="0"/>
              <a:t>Thank you very much!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FEB95-4841-7DBB-7C2B-568692B75EEC}"/>
              </a:ext>
            </a:extLst>
          </p:cNvPr>
          <p:cNvSpPr txBox="1"/>
          <p:nvPr/>
        </p:nvSpPr>
        <p:spPr>
          <a:xfrm>
            <a:off x="2747628" y="4370531"/>
            <a:ext cx="669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DE" sz="2000" dirty="0"/>
              <a:t>Acknowledgements to my NA64 colleagues, in particular to </a:t>
            </a:r>
            <a:r>
              <a:rPr lang="en-GB" sz="2000" dirty="0"/>
              <a:t>A. Celentano (INFN-Genova) and H. </a:t>
            </a:r>
            <a:r>
              <a:rPr lang="en-GB" sz="2000" dirty="0" err="1"/>
              <a:t>Sieber</a:t>
            </a:r>
            <a:r>
              <a:rPr lang="en-GB" sz="2000" dirty="0"/>
              <a:t> (ETH Zurich) who are the original authors for a lot of these slides.</a:t>
            </a:r>
          </a:p>
          <a:p>
            <a:pPr algn="ctr"/>
            <a:endParaRPr lang="en-DE" sz="2000" dirty="0"/>
          </a:p>
        </p:txBody>
      </p:sp>
      <p:pic>
        <p:nvPicPr>
          <p:cNvPr id="6" name="Picture 5" descr="A logo with a building and text&#10;&#10;Description automatically generated">
            <a:extLst>
              <a:ext uri="{FF2B5EF4-FFF2-40B4-BE49-F238E27FC236}">
                <a16:creationId xmlns:a16="http://schemas.microsoft.com/office/drawing/2014/main" id="{793F05E6-9295-2BC9-8A03-B4C98C8CE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671" y="0"/>
            <a:ext cx="2952329" cy="1497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AF860-0DA6-DEEA-D547-C67CA86CD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39006" cy="14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Dark Sectors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71461"/>
            <a:ext cx="11520659" cy="1496983"/>
          </a:xfrm>
        </p:spPr>
        <p:txBody>
          <a:bodyPr/>
          <a:lstStyle/>
          <a:p>
            <a:pPr marL="234950" lvl="1">
              <a:spcBef>
                <a:spcPts val="600"/>
              </a:spcBef>
            </a:pPr>
            <a:r>
              <a:rPr lang="en-US" dirty="0"/>
              <a:t>Dark sectors are showing up naturally in many theoretical models (e.g., SUGRA, </a:t>
            </a:r>
            <a:r>
              <a:rPr lang="en-US" dirty="0" err="1"/>
              <a:t>DarkSUSY</a:t>
            </a:r>
            <a:r>
              <a:rPr lang="en-US" dirty="0"/>
              <a:t>, U</a:t>
            </a:r>
            <a:r>
              <a:rPr lang="en-US" baseline="-25000" dirty="0"/>
              <a:t>D</a:t>
            </a:r>
            <a:r>
              <a:rPr lang="en-US" dirty="0"/>
              <a:t>(1), 2HDM).</a:t>
            </a:r>
          </a:p>
          <a:p>
            <a:pPr marL="234950" lvl="1">
              <a:spcBef>
                <a:spcPts val="600"/>
              </a:spcBef>
            </a:pPr>
            <a:r>
              <a:rPr lang="en-US" dirty="0"/>
              <a:t>In the </a:t>
            </a:r>
            <a:r>
              <a:rPr lang="en-US" b="1" dirty="0"/>
              <a:t>Standard Model</a:t>
            </a:r>
            <a:r>
              <a:rPr lang="en-US" dirty="0"/>
              <a:t>, only </a:t>
            </a:r>
            <a:r>
              <a:rPr lang="en-US" b="1" dirty="0"/>
              <a:t>weak coupling via gravitation</a:t>
            </a:r>
            <a:r>
              <a:rPr lang="en-US" dirty="0"/>
              <a:t> (SM singlets) seems possible.</a:t>
            </a:r>
          </a:p>
          <a:p>
            <a:pPr marL="234950" lvl="1">
              <a:spcBef>
                <a:spcPts val="600"/>
              </a:spcBef>
            </a:pPr>
            <a:r>
              <a:rPr lang="en-US" dirty="0"/>
              <a:t>In </a:t>
            </a:r>
            <a:r>
              <a:rPr lang="en-US" b="1" dirty="0"/>
              <a:t>BSM</a:t>
            </a:r>
            <a:r>
              <a:rPr lang="en-US" dirty="0"/>
              <a:t> models, </a:t>
            </a:r>
            <a:r>
              <a:rPr lang="en-US" b="1" dirty="0"/>
              <a:t>additional portals</a:t>
            </a:r>
            <a:r>
              <a:rPr lang="en-US" dirty="0"/>
              <a:t> occur, for instance via gauge-kinetic mixing.</a:t>
            </a:r>
          </a:p>
          <a:p>
            <a:pPr marL="460375" lvl="2">
              <a:spcBef>
                <a:spcPts val="600"/>
              </a:spcBef>
            </a:pPr>
            <a:r>
              <a:rPr lang="en-US" sz="1800" dirty="0"/>
              <a:t>One example: U</a:t>
            </a:r>
            <a:r>
              <a:rPr lang="en-US" sz="1800" baseline="-25000" dirty="0"/>
              <a:t>D</a:t>
            </a:r>
            <a:r>
              <a:rPr lang="en-US" sz="1800" dirty="0"/>
              <a:t>(1) vector portal with “dark photon” A’.</a:t>
            </a:r>
          </a:p>
          <a:p>
            <a:pPr marL="234950" lvl="1">
              <a:spcBef>
                <a:spcPts val="0"/>
              </a:spcBef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F1A2B-0389-9D9B-E415-0DAC62C738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988" y="2668444"/>
            <a:ext cx="5543996" cy="3671407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2526748-C384-55ED-4478-2C058ECB352A}"/>
              </a:ext>
            </a:extLst>
          </p:cNvPr>
          <p:cNvSpPr txBox="1">
            <a:spLocks/>
          </p:cNvSpPr>
          <p:nvPr/>
        </p:nvSpPr>
        <p:spPr>
          <a:xfrm>
            <a:off x="5951984" y="4767406"/>
            <a:ext cx="5841032" cy="1325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A’ decays:</a:t>
            </a:r>
          </a:p>
          <a:p>
            <a:pPr marL="568325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If m</a:t>
            </a:r>
            <a:r>
              <a:rPr lang="en-US" sz="1800" baseline="-25000" dirty="0"/>
              <a:t>A’</a:t>
            </a:r>
            <a:r>
              <a:rPr lang="en-US" sz="1800" dirty="0"/>
              <a:t> &lt; 2 m</a:t>
            </a:r>
            <a:r>
              <a:rPr lang="en-US" sz="1800" baseline="-25000" dirty="0">
                <a:latin typeface="Symbol" pitchFamily="2" charset="2"/>
              </a:rPr>
              <a:t>c</a:t>
            </a:r>
            <a:r>
              <a:rPr lang="en-US" sz="1800" dirty="0"/>
              <a:t>: visible decays into SM particles (</a:t>
            </a:r>
            <a:r>
              <a:rPr lang="en-US" sz="1800" dirty="0" err="1"/>
              <a:t>e</a:t>
            </a:r>
            <a:r>
              <a:rPr lang="en-US" sz="1800" baseline="30000" dirty="0" err="1"/>
              <a:t>+</a:t>
            </a:r>
            <a:r>
              <a:rPr lang="en-US" sz="1800" dirty="0" err="1"/>
              <a:t>e</a:t>
            </a:r>
            <a:r>
              <a:rPr lang="en-US" sz="1800" baseline="30000" dirty="0"/>
              <a:t>–</a:t>
            </a:r>
            <a:r>
              <a:rPr lang="en-US" sz="1800" dirty="0"/>
              <a:t>, µ</a:t>
            </a:r>
            <a:r>
              <a:rPr lang="en-US" sz="1800" baseline="30000" dirty="0"/>
              <a:t>+</a:t>
            </a:r>
            <a:r>
              <a:rPr lang="en-US" sz="1800" dirty="0"/>
              <a:t>µ</a:t>
            </a:r>
            <a:r>
              <a:rPr lang="en-US" sz="1800" baseline="30000" dirty="0"/>
              <a:t>–</a:t>
            </a:r>
            <a:r>
              <a:rPr lang="en-US" sz="1800" dirty="0"/>
              <a:t>, hadrons).</a:t>
            </a:r>
          </a:p>
          <a:p>
            <a:pPr marL="568325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If m</a:t>
            </a:r>
            <a:r>
              <a:rPr lang="en-US" sz="1800" baseline="-25000" dirty="0"/>
              <a:t>A’</a:t>
            </a:r>
            <a:r>
              <a:rPr lang="en-US" sz="1800" dirty="0"/>
              <a:t> &gt; 2 m</a:t>
            </a:r>
            <a:r>
              <a:rPr lang="en-US" sz="1800" baseline="-25000" dirty="0">
                <a:latin typeface="Symbol" pitchFamily="2" charset="2"/>
              </a:rPr>
              <a:t>c</a:t>
            </a:r>
            <a:r>
              <a:rPr lang="en-US" sz="1800" dirty="0"/>
              <a:t>: invisible decays A’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>
                <a:latin typeface="Symbol" pitchFamily="2" charset="2"/>
              </a:rPr>
              <a:t>cc.</a:t>
            </a:r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0A198-990C-629C-05D2-D8A5BEBBE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3" r="3423" b="8197"/>
          <a:stretch/>
        </p:blipFill>
        <p:spPr>
          <a:xfrm>
            <a:off x="5832749" y="2852936"/>
            <a:ext cx="6095899" cy="162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B7D3F-C1FE-706B-BF0B-7775E2677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2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x2.b-cdn.net/gfx/news/hires/2015/554babea955c1.jpg">
            <a:extLst>
              <a:ext uri="{FF2B5EF4-FFF2-40B4-BE49-F238E27FC236}">
                <a16:creationId xmlns:a16="http://schemas.microsoft.com/office/drawing/2014/main" id="{3CBD884F-8219-3BC6-427D-2091D9FE7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14"/>
          <a:stretch/>
        </p:blipFill>
        <p:spPr bwMode="auto">
          <a:xfrm>
            <a:off x="0" y="908720"/>
            <a:ext cx="12192000" cy="5328592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NA64 Experiment at CERN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27B56F-3346-E4D9-7C0E-D2BD9955639E}"/>
              </a:ext>
            </a:extLst>
          </p:cNvPr>
          <p:cNvSpPr/>
          <p:nvPr/>
        </p:nvSpPr>
        <p:spPr>
          <a:xfrm>
            <a:off x="191344" y="1196752"/>
            <a:ext cx="6984776" cy="187220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29149E-9A0A-CCAA-E0BE-57EB06B0B210}"/>
              </a:ext>
            </a:extLst>
          </p:cNvPr>
          <p:cNvSpPr/>
          <p:nvPr/>
        </p:nvSpPr>
        <p:spPr>
          <a:xfrm>
            <a:off x="191144" y="5805264"/>
            <a:ext cx="5904856" cy="43204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C965C-CBAA-A712-BCDB-07C38B0F9003}"/>
              </a:ext>
            </a:extLst>
          </p:cNvPr>
          <p:cNvSpPr/>
          <p:nvPr/>
        </p:nvSpPr>
        <p:spPr>
          <a:xfrm>
            <a:off x="191144" y="3068960"/>
            <a:ext cx="4752728" cy="2088232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1219C4-AF97-9A84-EA8E-6C4AA2EB03B3}"/>
              </a:ext>
            </a:extLst>
          </p:cNvPr>
          <p:cNvSpPr/>
          <p:nvPr/>
        </p:nvSpPr>
        <p:spPr>
          <a:xfrm>
            <a:off x="191144" y="5157192"/>
            <a:ext cx="5328792" cy="666541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93" y="1243469"/>
            <a:ext cx="11376023" cy="4921835"/>
          </a:xfrm>
          <a:noFill/>
          <a:effectLst/>
        </p:spPr>
        <p:txBody>
          <a:bodyPr/>
          <a:lstStyle/>
          <a:p>
            <a:pPr marL="234950" lvl="1">
              <a:spcBef>
                <a:spcPts val="600"/>
              </a:spcBef>
            </a:pPr>
            <a:r>
              <a:rPr lang="en-US" dirty="0">
                <a:ln w="0">
                  <a:noFill/>
                </a:ln>
                <a:solidFill>
                  <a:schemeClr val="bg1"/>
                </a:solidFill>
                <a:effectLst/>
              </a:rPr>
              <a:t>Active beam-dump experiment at the CERN SPS North Area</a:t>
            </a:r>
          </a:p>
          <a:p>
            <a:pPr marL="234950" lvl="1">
              <a:spcBef>
                <a:spcPts val="600"/>
              </a:spcBef>
            </a:pPr>
            <a:r>
              <a:rPr lang="en-US" dirty="0">
                <a:ln w="0">
                  <a:noFill/>
                </a:ln>
                <a:solidFill>
                  <a:schemeClr val="bg1"/>
                </a:solidFill>
                <a:effectLst/>
              </a:rPr>
              <a:t>International collaboration of 60+ researchers from 15 institutes</a:t>
            </a:r>
          </a:p>
          <a:p>
            <a:pPr marL="234950" lvl="1">
              <a:spcBef>
                <a:spcPts val="600"/>
              </a:spcBef>
            </a:pPr>
            <a:r>
              <a:rPr lang="en-US" dirty="0">
                <a:ln w="0">
                  <a:noFill/>
                </a:ln>
                <a:solidFill>
                  <a:schemeClr val="bg1"/>
                </a:solidFill>
                <a:effectLst/>
              </a:rPr>
              <a:t>Search for dark sector physics / feebly interacting particles in</a:t>
            </a:r>
            <a:br>
              <a:rPr lang="en-US" dirty="0">
                <a:ln w="0">
                  <a:noFill/>
                </a:ln>
                <a:solidFill>
                  <a:schemeClr val="bg1"/>
                </a:solidFill>
                <a:effectLst/>
              </a:rPr>
            </a:br>
            <a:r>
              <a:rPr lang="en-US" dirty="0">
                <a:ln w="0">
                  <a:noFill/>
                </a:ln>
                <a:solidFill>
                  <a:schemeClr val="bg1"/>
                </a:solidFill>
                <a:effectLst/>
              </a:rPr>
              <a:t>  the sub-GeV range with missing energy events</a:t>
            </a:r>
          </a:p>
          <a:p>
            <a:pPr marL="558950" lvl="2">
              <a:spcBef>
                <a:spcPts val="600"/>
              </a:spcBef>
            </a:pP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A’ - mediated LDM (scalar, Majorana, Pseudo-Dirac fermion)</a:t>
            </a:r>
          </a:p>
          <a:p>
            <a:pPr marL="558950" lvl="2">
              <a:spcBef>
                <a:spcPts val="600"/>
              </a:spcBef>
            </a:pP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ALP particles, light scalars</a:t>
            </a:r>
          </a:p>
          <a:p>
            <a:pPr marL="558950" lvl="2">
              <a:spcBef>
                <a:spcPts val="600"/>
              </a:spcBef>
            </a:pP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L𝝻-L𝝉 models with light Z’ →connection</a:t>
            </a:r>
            <a:b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</a:b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to muon g-2 anomaly</a:t>
            </a:r>
          </a:p>
          <a:p>
            <a:pPr marL="558950" lvl="2">
              <a:spcBef>
                <a:spcPts val="600"/>
              </a:spcBef>
            </a:pP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B-L Z’ models (complementary to </a:t>
            </a:r>
            <a:b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</a:b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dedicated v-scattering experiments)</a:t>
            </a:r>
          </a:p>
          <a:p>
            <a:pPr marL="558950" lvl="2">
              <a:spcBef>
                <a:spcPts val="600"/>
              </a:spcBef>
            </a:pP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Visible A’ models (e.g. A’ → e+ e- decay,</a:t>
            </a:r>
            <a:b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</a:b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 X17 anomaly from </a:t>
            </a:r>
            <a:r>
              <a:rPr lang="en-US" sz="1800" dirty="0" err="1">
                <a:ln w="0">
                  <a:noFill/>
                </a:ln>
                <a:solidFill>
                  <a:schemeClr val="bg1"/>
                </a:solidFill>
                <a:effectLst/>
              </a:rPr>
              <a:t>Atomki</a:t>
            </a: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1800" baseline="30000" dirty="0">
                <a:ln w="0">
                  <a:noFill/>
                </a:ln>
                <a:solidFill>
                  <a:schemeClr val="bg1"/>
                </a:solidFill>
                <a:effectLst/>
              </a:rPr>
              <a:t>8</a:t>
            </a: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Be measurement)</a:t>
            </a:r>
          </a:p>
          <a:p>
            <a:pPr marL="558950" lvl="2">
              <a:spcBef>
                <a:spcPts val="600"/>
              </a:spcBef>
            </a:pP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Semi-visible A’ models</a:t>
            </a:r>
          </a:p>
          <a:p>
            <a:pPr marL="558950" lvl="2">
              <a:spcBef>
                <a:spcPts val="600"/>
              </a:spcBef>
            </a:pPr>
            <a:r>
              <a:rPr lang="en-US" sz="1800" dirty="0">
                <a:ln w="0">
                  <a:noFill/>
                </a:ln>
                <a:solidFill>
                  <a:schemeClr val="bg1"/>
                </a:solidFill>
                <a:effectLst/>
              </a:rPr>
              <a:t>New physics at the precision frontier in electron g-2</a:t>
            </a:r>
            <a:endParaRPr lang="en-US" dirty="0">
              <a:ln w="0"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E8231A-710E-9B36-4CA9-70EE68F5F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904" y="3744649"/>
            <a:ext cx="1099644" cy="861979"/>
          </a:xfrm>
          <a:prstGeom prst="rect">
            <a:avLst/>
          </a:prstGeom>
          <a:effectLst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F7D176-F308-4B1A-74A8-5EC227F228B4}"/>
              </a:ext>
            </a:extLst>
          </p:cNvPr>
          <p:cNvCxnSpPr>
            <a:cxnSpLocks/>
          </p:cNvCxnSpPr>
          <p:nvPr/>
        </p:nvCxnSpPr>
        <p:spPr>
          <a:xfrm flipV="1">
            <a:off x="6184954" y="3711197"/>
            <a:ext cx="971642" cy="257863"/>
          </a:xfrm>
          <a:prstGeom prst="straightConnector1">
            <a:avLst/>
          </a:prstGeom>
          <a:ln w="50800" cap="flat">
            <a:solidFill>
              <a:schemeClr val="bg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F152D32-F59E-B1CD-A9E0-CAA6FB8AC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F3210A-2090-4DF1-AFD7-971E01D4C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"/>
          <a:stretch/>
        </p:blipFill>
        <p:spPr>
          <a:xfrm>
            <a:off x="0" y="692695"/>
            <a:ext cx="8388018" cy="294273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 in Invisible Mode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3635430"/>
            <a:ext cx="11376025" cy="2683026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Tertiary </a:t>
            </a:r>
            <a:r>
              <a:rPr lang="en-US" b="1" dirty="0">
                <a:latin typeface="Helvetica" pitchFamily="2" charset="0"/>
              </a:rPr>
              <a:t>electron beam at 100 GeV/c </a:t>
            </a:r>
            <a:r>
              <a:rPr lang="en-US" dirty="0">
                <a:latin typeface="Helvetica" pitchFamily="2" charset="0"/>
              </a:rPr>
              <a:t>in H4 beam </a:t>
            </a:r>
            <a:r>
              <a:rPr lang="en-US" dirty="0" err="1">
                <a:latin typeface="Helvetica" pitchFamily="2" charset="0"/>
              </a:rPr>
              <a:t>line,intensity</a:t>
            </a:r>
            <a:r>
              <a:rPr lang="en-US" dirty="0">
                <a:latin typeface="Helvetica" pitchFamily="2" charset="0"/>
              </a:rPr>
              <a:t> O(10</a:t>
            </a:r>
            <a:r>
              <a:rPr lang="en-US" baseline="30000" dirty="0">
                <a:latin typeface="Helvetica" pitchFamily="2" charset="0"/>
              </a:rPr>
              <a:t>7</a:t>
            </a:r>
            <a:r>
              <a:rPr lang="en-US" dirty="0">
                <a:latin typeface="Helvetica" pitchFamily="2" charset="0"/>
              </a:rPr>
              <a:t>) electrons per 4.8 s SPS extraction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Helvetica" pitchFamily="2" charset="0"/>
              </a:rPr>
              <a:t>Hermetic 4</a:t>
            </a:r>
            <a:r>
              <a:rPr lang="el-GR" b="1" dirty="0">
                <a:latin typeface="Helvetica" pitchFamily="2" charset="0"/>
              </a:rPr>
              <a:t>π </a:t>
            </a:r>
            <a:r>
              <a:rPr lang="en-US" b="1" dirty="0">
                <a:latin typeface="Helvetica" pitchFamily="2" charset="0"/>
              </a:rPr>
              <a:t>detector with active target</a:t>
            </a:r>
            <a:r>
              <a:rPr lang="en-US" dirty="0">
                <a:latin typeface="Helvetica" pitchFamily="2" charset="0"/>
              </a:rPr>
              <a:t>: electromagnetic calorimeter (pre-shower and ECAL, 40 X</a:t>
            </a:r>
            <a:r>
              <a:rPr lang="en-US" baseline="-25000" dirty="0">
                <a:latin typeface="Helvetica" pitchFamily="2" charset="0"/>
              </a:rPr>
              <a:t>0</a:t>
            </a:r>
            <a:r>
              <a:rPr lang="en-US" dirty="0">
                <a:latin typeface="Helvetica" pitchFamily="2" charset="0"/>
              </a:rPr>
              <a:t> in total) with </a:t>
            </a:r>
            <a:r>
              <a:rPr lang="el-GR" dirty="0">
                <a:latin typeface="Helvetica" pitchFamily="2" charset="0"/>
              </a:rPr>
              <a:t>σ</a:t>
            </a:r>
            <a:r>
              <a:rPr lang="en-US" baseline="-25000" dirty="0">
                <a:latin typeface="Helvetica" pitchFamily="2" charset="0"/>
              </a:rPr>
              <a:t>E</a:t>
            </a:r>
            <a:r>
              <a:rPr lang="en-US" dirty="0">
                <a:latin typeface="Helvetica" pitchFamily="2" charset="0"/>
              </a:rPr>
              <a:t>/E ~ 10% / √E ⊕ 3%, design to avoid any non-hermeticity (e.g. spiral WLF fibers to avoid leaks)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Electron tagging by synchrotron radiation detector (SRD)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HCAL: high-hermeticity (4 modules </a:t>
            </a:r>
            <a:r>
              <a:rPr lang="en-US" dirty="0" err="1">
                <a:latin typeface="Helvetica" pitchFamily="2" charset="0"/>
              </a:rPr>
              <a:t>à</a:t>
            </a:r>
            <a:r>
              <a:rPr lang="en-US" dirty="0">
                <a:latin typeface="Helvetica" pitchFamily="2" charset="0"/>
              </a:rPr>
              <a:t> 9 </a:t>
            </a:r>
            <a:r>
              <a:rPr lang="el-GR" dirty="0">
                <a:latin typeface="Helvetica" pitchFamily="2" charset="0"/>
              </a:rPr>
              <a:t>λ</a:t>
            </a:r>
            <a:r>
              <a:rPr lang="en-US" baseline="-25000" dirty="0">
                <a:latin typeface="Helvetica" pitchFamily="2" charset="0"/>
              </a:rPr>
              <a:t>I</a:t>
            </a:r>
            <a:r>
              <a:rPr lang="en-US" dirty="0">
                <a:latin typeface="Helvetica" pitchFamily="2" charset="0"/>
              </a:rPr>
              <a:t>) Fe/Sc hadronic calorimeter, </a:t>
            </a:r>
            <a:r>
              <a:rPr lang="el-GR" dirty="0">
                <a:latin typeface="Helvetica" pitchFamily="2" charset="0"/>
              </a:rPr>
              <a:t>σ</a:t>
            </a:r>
            <a:r>
              <a:rPr lang="en-US" baseline="-25000" dirty="0">
                <a:latin typeface="Helvetica" pitchFamily="2" charset="0"/>
              </a:rPr>
              <a:t>E</a:t>
            </a:r>
            <a:r>
              <a:rPr lang="en-US" dirty="0">
                <a:latin typeface="Helvetica" pitchFamily="2" charset="0"/>
              </a:rPr>
              <a:t>/E ~ 60% / √E, fourth module HCAL4 installed at zero degrees to detect neutral particles from upstream electro-nuclear interactions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Micromega and GEM trackers (T1 – T4) around magnetic spectrometer (MBPL 1+2) with 1% resolution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Coincidence Trigger with scintillators (S1 – S3) and Veto system (V)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ABA1A-4DB4-1E1A-7EA6-59A3AF9F1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75" b="2244"/>
          <a:stretch/>
        </p:blipFill>
        <p:spPr>
          <a:xfrm>
            <a:off x="8328248" y="-14432"/>
            <a:ext cx="3863752" cy="3508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B7D3F-C1FE-706B-BF0B-7775E2677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8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0DBC242-E9A3-E848-F625-266181FF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5" b="2909"/>
          <a:stretch/>
        </p:blipFill>
        <p:spPr>
          <a:xfrm>
            <a:off x="1127447" y="4365104"/>
            <a:ext cx="4536505" cy="18722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BEE4DE-CEA0-854A-C3C7-6EE47BB6A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64" r="5056"/>
          <a:stretch/>
        </p:blipFill>
        <p:spPr>
          <a:xfrm>
            <a:off x="9650061" y="1052736"/>
            <a:ext cx="2541939" cy="2414010"/>
          </a:xfrm>
          <a:prstGeom prst="rect">
            <a:avLst/>
          </a:prstGeom>
        </p:spPr>
      </p:pic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B7A097AD-8FFC-1962-9E7D-3C41FA23AB82}"/>
              </a:ext>
            </a:extLst>
          </p:cNvPr>
          <p:cNvSpPr txBox="1">
            <a:spLocks/>
          </p:cNvSpPr>
          <p:nvPr/>
        </p:nvSpPr>
        <p:spPr>
          <a:xfrm>
            <a:off x="6528048" y="1001500"/>
            <a:ext cx="5663952" cy="5091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30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>
                <a:latin typeface="Helvetica" pitchFamily="2" charset="0"/>
              </a:rPr>
              <a:t>Possible production mechanisms for light dark matter: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Radiative production (</a:t>
            </a:r>
            <a:r>
              <a:rPr lang="el-GR" dirty="0">
                <a:latin typeface="Helvetica" pitchFamily="2" charset="0"/>
              </a:rPr>
              <a:t>σ ~ </a:t>
            </a:r>
            <a:r>
              <a:rPr lang="en-US" dirty="0">
                <a:latin typeface="Helvetica" pitchFamily="2" charset="0"/>
              </a:rPr>
              <a:t>ɛ</a:t>
            </a:r>
            <a:r>
              <a:rPr lang="en-US" baseline="30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Z</a:t>
            </a:r>
            <a:r>
              <a:rPr lang="en-US" baseline="30000" dirty="0">
                <a:latin typeface="Helvetica" pitchFamily="2" charset="0"/>
              </a:rPr>
              <a:t>2 </a:t>
            </a:r>
            <a:r>
              <a:rPr lang="el-GR" dirty="0">
                <a:latin typeface="Helvetica" pitchFamily="2" charset="0"/>
              </a:rPr>
              <a:t>α</a:t>
            </a:r>
            <a:r>
              <a:rPr lang="el-GR" baseline="30000" dirty="0">
                <a:latin typeface="Helvetica" pitchFamily="2" charset="0"/>
              </a:rPr>
              <a:t>3</a:t>
            </a:r>
            <a:r>
              <a:rPr lang="en-US" baseline="-25000" dirty="0">
                <a:latin typeface="Helvetica" pitchFamily="2" charset="0"/>
              </a:rPr>
              <a:t>EM</a:t>
            </a:r>
            <a:r>
              <a:rPr lang="en-US" dirty="0">
                <a:latin typeface="Helvetica" pitchFamily="2" charset="0"/>
              </a:rPr>
              <a:t>)</a:t>
            </a:r>
            <a:br>
              <a:rPr lang="en-US" dirty="0">
                <a:latin typeface="Helvetica" pitchFamily="2" charset="0"/>
              </a:rPr>
            </a:br>
            <a:r>
              <a:rPr lang="en-US" dirty="0" err="1">
                <a:latin typeface="Helvetica" pitchFamily="2" charset="0"/>
              </a:rPr>
              <a:t>Bremstrahlung</a:t>
            </a:r>
            <a:r>
              <a:rPr lang="en-US" dirty="0">
                <a:latin typeface="Helvetica" pitchFamily="2" charset="0"/>
              </a:rPr>
              <a:t>-like process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with high-energy,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forward-focused A’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Resonant production (</a:t>
            </a:r>
            <a:r>
              <a:rPr lang="el-GR" dirty="0">
                <a:latin typeface="Helvetica" pitchFamily="2" charset="0"/>
              </a:rPr>
              <a:t>σ ~ </a:t>
            </a:r>
            <a:r>
              <a:rPr lang="en-US" dirty="0">
                <a:latin typeface="Helvetica" pitchFamily="2" charset="0"/>
              </a:rPr>
              <a:t>ɛ</a:t>
            </a:r>
            <a:r>
              <a:rPr lang="en-US" baseline="30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Z </a:t>
            </a:r>
            <a:r>
              <a:rPr lang="el-GR" dirty="0">
                <a:latin typeface="Helvetica" pitchFamily="2" charset="0"/>
              </a:rPr>
              <a:t>α</a:t>
            </a:r>
            <a:r>
              <a:rPr lang="en-US" baseline="-25000" dirty="0">
                <a:latin typeface="Helvetica" pitchFamily="2" charset="0"/>
              </a:rPr>
              <a:t>EM</a:t>
            </a:r>
            <a:r>
              <a:rPr lang="en-US" dirty="0">
                <a:latin typeface="Helvetica" pitchFamily="2" charset="0"/>
              </a:rPr>
              <a:t>)</a:t>
            </a:r>
            <a:br>
              <a:rPr lang="en-US" dirty="0">
                <a:latin typeface="Helvetica" pitchFamily="2" charset="0"/>
              </a:rPr>
            </a:br>
            <a:r>
              <a:rPr lang="en-US" dirty="0" err="1">
                <a:latin typeface="Helvetica" pitchFamily="2" charset="0"/>
              </a:rPr>
              <a:t>Breit</a:t>
            </a:r>
            <a:r>
              <a:rPr lang="en-US" dirty="0">
                <a:latin typeface="Helvetica" pitchFamily="2" charset="0"/>
              </a:rPr>
              <a:t>-Wigner like cross section peaked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at M</a:t>
            </a:r>
            <a:r>
              <a:rPr lang="en-US" baseline="30000" dirty="0">
                <a:latin typeface="Helvetica" pitchFamily="2" charset="0"/>
              </a:rPr>
              <a:t>2</a:t>
            </a:r>
            <a:r>
              <a:rPr lang="en-US" baseline="-25000" dirty="0">
                <a:latin typeface="Helvetica" pitchFamily="2" charset="0"/>
              </a:rPr>
              <a:t>A′</a:t>
            </a:r>
            <a:r>
              <a:rPr lang="en-US" dirty="0">
                <a:latin typeface="Helvetica" pitchFamily="2" charset="0"/>
              </a:rPr>
              <a:t> = 2m</a:t>
            </a:r>
            <a:r>
              <a:rPr lang="en-US" baseline="-25000" dirty="0">
                <a:latin typeface="Helvetica" pitchFamily="2" charset="0"/>
              </a:rPr>
              <a:t>e</a:t>
            </a:r>
            <a:r>
              <a:rPr lang="en-US" dirty="0">
                <a:latin typeface="Helvetica" pitchFamily="2" charset="0"/>
              </a:rPr>
              <a:t>E</a:t>
            </a:r>
            <a:r>
              <a:rPr lang="en-US" baseline="-25000" dirty="0">
                <a:latin typeface="Helvetica" pitchFamily="2" charset="0"/>
              </a:rPr>
              <a:t>e+</a:t>
            </a: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br>
              <a:rPr lang="en-US" baseline="-25000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Signal enhancement: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0E0867D-5534-3A79-1257-437779BFD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5" r="1458"/>
          <a:stretch/>
        </p:blipFill>
        <p:spPr>
          <a:xfrm>
            <a:off x="8832304" y="4030886"/>
            <a:ext cx="3359696" cy="186408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NA64: A Missing Energy Experiment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980728"/>
            <a:ext cx="5976045" cy="3816424"/>
          </a:xfrm>
        </p:spPr>
        <p:txBody>
          <a:bodyPr/>
          <a:lstStyle/>
          <a:p>
            <a:pPr marL="0" lvl="1" indent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Helvetica" pitchFamily="2" charset="0"/>
              </a:rPr>
              <a:t>Key characteristics: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Electromagnetic calorimeter as active target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High energy electron beam of 100 GeV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High beam purity (&lt; 0.4% hadrons)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Beam time structure: particles on detectors can be individually resolved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Signal: any event from a clearly identified beam particle with large 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-25000" dirty="0" err="1">
                <a:latin typeface="Helvetica" pitchFamily="2" charset="0"/>
              </a:rPr>
              <a:t>miss</a:t>
            </a:r>
            <a:r>
              <a:rPr lang="en-US" dirty="0">
                <a:latin typeface="Helvetica" pitchFamily="2" charset="0"/>
              </a:rPr>
              <a:t> = 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-25000" dirty="0" err="1">
                <a:latin typeface="Helvetica" pitchFamily="2" charset="0"/>
              </a:rPr>
              <a:t>Beam</a:t>
            </a:r>
            <a:r>
              <a:rPr lang="en-US" dirty="0">
                <a:latin typeface="Helvetica" pitchFamily="2" charset="0"/>
              </a:rPr>
              <a:t> – 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-25000" dirty="0" err="1">
                <a:latin typeface="Helvetica" pitchFamily="2" charset="0"/>
              </a:rPr>
              <a:t>deposited</a:t>
            </a:r>
            <a:r>
              <a:rPr lang="en-US" dirty="0">
                <a:latin typeface="Helvetica" pitchFamily="2" charset="0"/>
              </a:rPr>
              <a:t> of several tens of GeV and no activity in the downstream detectors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Background: production of highly penetrating and/or long-lived particles escaping the ECAL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BB7D3F-C1FE-706B-BF0B-7775E2677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9A710DB-B37A-15D2-E436-9AF2638DA50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336" y="5805264"/>
            <a:ext cx="2880320" cy="288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blue line&#10;&#10;Description automatically generated with medium confidence">
            <a:extLst>
              <a:ext uri="{FF2B5EF4-FFF2-40B4-BE49-F238E27FC236}">
                <a16:creationId xmlns:a16="http://schemas.microsoft.com/office/drawing/2014/main" id="{9C2CE63F-9CDF-A6B4-1EF1-E250C6004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68" y="980728"/>
            <a:ext cx="5301032" cy="37444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 Results – Update with 2021/2022 Data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980728"/>
            <a:ext cx="6572221" cy="5256584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Accumulated statistics: 6⋅10</a:t>
            </a:r>
            <a:r>
              <a:rPr lang="en-US" baseline="30000" dirty="0">
                <a:latin typeface="Helvetica" pitchFamily="2" charset="0"/>
              </a:rPr>
              <a:t>10</a:t>
            </a:r>
            <a:r>
              <a:rPr lang="en-US" dirty="0">
                <a:latin typeface="Helvetica" pitchFamily="2" charset="0"/>
              </a:rPr>
              <a:t> (2021) + 6.3⋅10</a:t>
            </a:r>
            <a:r>
              <a:rPr lang="en-US" baseline="30000" dirty="0">
                <a:latin typeface="Helvetica" pitchFamily="2" charset="0"/>
              </a:rPr>
              <a:t>11</a:t>
            </a:r>
            <a:r>
              <a:rPr lang="en-US" dirty="0">
                <a:latin typeface="Helvetica" pitchFamily="2" charset="0"/>
              </a:rPr>
              <a:t> (2022),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in total, </a:t>
            </a:r>
            <a:r>
              <a:rPr lang="en-US" b="1" dirty="0">
                <a:latin typeface="Helvetica" pitchFamily="2" charset="0"/>
              </a:rPr>
              <a:t>9.37 ⋅ 10</a:t>
            </a:r>
            <a:r>
              <a:rPr lang="en-US" b="1" baseline="30000" dirty="0">
                <a:latin typeface="Helvetica" pitchFamily="2" charset="0"/>
              </a:rPr>
              <a:t>11</a:t>
            </a:r>
            <a:r>
              <a:rPr lang="en-US" b="1" dirty="0">
                <a:latin typeface="Helvetica" pitchFamily="2" charset="0"/>
              </a:rPr>
              <a:t> electrons on target</a:t>
            </a:r>
            <a:r>
              <a:rPr lang="en-US" dirty="0">
                <a:latin typeface="Helvetica" pitchFamily="2" charset="0"/>
              </a:rPr>
              <a:t> (2016-2022).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Selection cuts: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Helvetica" pitchFamily="2" charset="0"/>
              </a:rPr>
              <a:t>Clean impinging of 100 GeV/c e</a:t>
            </a:r>
            <a:r>
              <a:rPr lang="en-US" sz="1800" baseline="30000" dirty="0">
                <a:latin typeface="Helvetica" pitchFamily="2" charset="0"/>
              </a:rPr>
              <a:t>–</a:t>
            </a:r>
            <a:r>
              <a:rPr lang="en-US" sz="1800" dirty="0">
                <a:latin typeface="Helvetica" pitchFamily="2" charset="0"/>
              </a:rPr>
              <a:t>, no activity in VETO/HCAL, including HCAL4.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Helvetica" pitchFamily="2" charset="0"/>
              </a:rPr>
              <a:t>Multiplicity cut on STRAW detectors to further</a:t>
            </a:r>
            <a:br>
              <a:rPr lang="en-US" sz="1800" dirty="0">
                <a:latin typeface="Helvetica" pitchFamily="2" charset="0"/>
              </a:rPr>
            </a:br>
            <a:r>
              <a:rPr lang="en-US" sz="1800" dirty="0">
                <a:latin typeface="Helvetica" pitchFamily="2" charset="0"/>
              </a:rPr>
              <a:t>suppress background from upstream interactions.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Helvetica" pitchFamily="2" charset="0"/>
              </a:rPr>
              <a:t>EM shower-shape compatible with e</a:t>
            </a:r>
            <a:r>
              <a:rPr lang="en-US" sz="1800" baseline="30000" dirty="0">
                <a:latin typeface="Helvetica" pitchFamily="2" charset="0"/>
              </a:rPr>
              <a:t>–</a:t>
            </a:r>
            <a:r>
              <a:rPr lang="en-US" sz="1800" dirty="0">
                <a:latin typeface="Helvetica" pitchFamily="2" charset="0"/>
              </a:rPr>
              <a:t> induced one</a:t>
            </a:r>
            <a:br>
              <a:rPr lang="en-US" sz="1800" dirty="0">
                <a:latin typeface="Helvetica" pitchFamily="2" charset="0"/>
              </a:rPr>
            </a:br>
            <a:r>
              <a:rPr lang="en-US" sz="1800" dirty="0">
                <a:latin typeface="Helvetica" pitchFamily="2" charset="0"/>
              </a:rPr>
              <a:t>(data-driven shower shape </a:t>
            </a:r>
            <a:r>
              <a:rPr lang="el-GR" sz="1800" dirty="0">
                <a:latin typeface="Helvetica" pitchFamily="2" charset="0"/>
              </a:rPr>
              <a:t>χ</a:t>
            </a:r>
            <a:r>
              <a:rPr lang="el-GR" sz="1800" baseline="30000" dirty="0">
                <a:latin typeface="Helvetica" pitchFamily="2" charset="0"/>
              </a:rPr>
              <a:t>2</a:t>
            </a:r>
            <a:r>
              <a:rPr lang="el-GR" sz="1800" dirty="0">
                <a:latin typeface="Helvetica" pitchFamily="2" charset="0"/>
              </a:rPr>
              <a:t> </a:t>
            </a:r>
            <a:r>
              <a:rPr lang="en-US" sz="1800" dirty="0">
                <a:latin typeface="Helvetica" pitchFamily="2" charset="0"/>
              </a:rPr>
              <a:t>distribution).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Helvetica" pitchFamily="2" charset="0"/>
              </a:rPr>
              <a:t>Signal window: E</a:t>
            </a:r>
            <a:r>
              <a:rPr lang="en-US" b="1" baseline="-25000" dirty="0">
                <a:latin typeface="Helvetica" pitchFamily="2" charset="0"/>
              </a:rPr>
              <a:t>ECAL</a:t>
            </a:r>
            <a:r>
              <a:rPr lang="en-US" b="1" dirty="0">
                <a:latin typeface="Helvetica" pitchFamily="2" charset="0"/>
              </a:rPr>
              <a:t> &lt; 47 – 50 GeV, E</a:t>
            </a:r>
            <a:r>
              <a:rPr lang="en-US" b="1" baseline="-25000" dirty="0">
                <a:latin typeface="Helvetica" pitchFamily="2" charset="0"/>
              </a:rPr>
              <a:t>HCAL[1+2+3]</a:t>
            </a:r>
            <a:r>
              <a:rPr lang="en-US" b="1" dirty="0">
                <a:latin typeface="Helvetica" pitchFamily="2" charset="0"/>
              </a:rPr>
              <a:t> &lt; 1 GeV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optimised</a:t>
            </a:r>
            <a:r>
              <a:rPr lang="en-US" dirty="0">
                <a:latin typeface="Helvetica" pitchFamily="2" charset="0"/>
              </a:rPr>
              <a:t> on run conditions and detector performance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aiming at </a:t>
            </a:r>
            <a:r>
              <a:rPr lang="en-US" dirty="0" err="1">
                <a:latin typeface="Helvetica" pitchFamily="2" charset="0"/>
              </a:rPr>
              <a:t>maximising</a:t>
            </a:r>
            <a:r>
              <a:rPr lang="en-US" dirty="0">
                <a:latin typeface="Helvetica" pitchFamily="2" charset="0"/>
              </a:rPr>
              <a:t> the experiment sensitivity to LDM, including 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 err="1">
                <a:latin typeface="Helvetica" pitchFamily="2" charset="0"/>
              </a:rPr>
              <a:t>+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>
                <a:latin typeface="Helvetica" pitchFamily="2" charset="0"/>
              </a:rPr>
              <a:t>–</a:t>
            </a:r>
            <a:r>
              <a:rPr lang="en-US" dirty="0">
                <a:latin typeface="Helvetica" pitchFamily="2" charset="0"/>
              </a:rPr>
              <a:t> resonance contribution.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Expected </a:t>
            </a:r>
            <a:r>
              <a:rPr lang="en-US" b="1" dirty="0">
                <a:latin typeface="Helvetica" pitchFamily="2" charset="0"/>
              </a:rPr>
              <a:t>background yield</a:t>
            </a:r>
            <a:r>
              <a:rPr lang="en-US" dirty="0">
                <a:latin typeface="Helvetica" pitchFamily="2" charset="0"/>
              </a:rPr>
              <a:t>:</a:t>
            </a:r>
            <a:r>
              <a:rPr lang="en-US" b="1" dirty="0">
                <a:latin typeface="Helvetica" pitchFamily="2" charset="0"/>
              </a:rPr>
              <a:t> 0.5 events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Helvetica" pitchFamily="2" charset="0"/>
              </a:rPr>
              <a:t>Dominant contribution from in-flight decay of mis- identified muons and hadrons, estimated from simulation.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Helvetica" pitchFamily="2" charset="0"/>
              </a:rPr>
              <a:t>Contribution of upstream electro-nuclear reactions extrapolated from data via sideband fit.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Helvetica" pitchFamily="2" charset="0"/>
              </a:rPr>
              <a:t>No events observed in signal box after unblinding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BB7D3F-C1FE-706B-BF0B-7775E267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46924D-D3B9-873F-9E75-D386578C6464}"/>
              </a:ext>
            </a:extLst>
          </p:cNvPr>
          <p:cNvSpPr txBox="1"/>
          <p:nvPr/>
        </p:nvSpPr>
        <p:spPr>
          <a:xfrm>
            <a:off x="6469474" y="4509120"/>
            <a:ext cx="149873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E" sz="1600" dirty="0"/>
              <a:t>Signal Region</a:t>
            </a:r>
            <a:br>
              <a:rPr lang="en-DE" sz="1600" dirty="0"/>
            </a:br>
            <a:r>
              <a:rPr lang="en-DE" sz="1200" dirty="0"/>
              <a:t>(box size increased vertically for visibility)</a:t>
            </a:r>
            <a:endParaRPr lang="en-DE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C46A3-6BE6-E71A-272E-6FD494EAC083}"/>
              </a:ext>
            </a:extLst>
          </p:cNvPr>
          <p:cNvSpPr txBox="1"/>
          <p:nvPr/>
        </p:nvSpPr>
        <p:spPr>
          <a:xfrm>
            <a:off x="9385055" y="1221300"/>
            <a:ext cx="23756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E" sz="1600" dirty="0"/>
              <a:t>Sidebands </a:t>
            </a:r>
            <a:r>
              <a:rPr lang="en-DE" sz="1600" dirty="0">
                <a:solidFill>
                  <a:srgbClr val="C00000"/>
                </a:solidFill>
              </a:rPr>
              <a:t>A</a:t>
            </a:r>
            <a:r>
              <a:rPr lang="en-DE" sz="1600" dirty="0"/>
              <a:t>, </a:t>
            </a:r>
            <a:r>
              <a:rPr lang="en-DE" sz="1600" dirty="0">
                <a:solidFill>
                  <a:srgbClr val="C00000"/>
                </a:solidFill>
              </a:rPr>
              <a:t>B</a:t>
            </a:r>
            <a:r>
              <a:rPr lang="en-DE" sz="1600" dirty="0"/>
              <a:t>, </a:t>
            </a:r>
            <a:r>
              <a:rPr lang="en-DE" sz="1600" dirty="0">
                <a:solidFill>
                  <a:srgbClr val="C00000"/>
                </a:solidFill>
              </a:rPr>
              <a:t>C</a:t>
            </a:r>
            <a:r>
              <a:rPr lang="en-DE" sz="1600" dirty="0"/>
              <a:t> for background estimation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7E8253-738F-565F-9DF5-C12C5EC3EDAF}"/>
              </a:ext>
            </a:extLst>
          </p:cNvPr>
          <p:cNvCxnSpPr>
            <a:cxnSpLocks/>
          </p:cNvCxnSpPr>
          <p:nvPr/>
        </p:nvCxnSpPr>
        <p:spPr>
          <a:xfrm flipV="1">
            <a:off x="7829473" y="4250623"/>
            <a:ext cx="782032" cy="43204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white rectangular frame with black text&#10;&#10;Description automatically generated">
            <a:extLst>
              <a:ext uri="{FF2B5EF4-FFF2-40B4-BE49-F238E27FC236}">
                <a16:creationId xmlns:a16="http://schemas.microsoft.com/office/drawing/2014/main" id="{E46ABB14-194D-3C3F-29CD-172109275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4711521"/>
            <a:ext cx="4125866" cy="1525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77F7D9-69C3-F597-43CE-15C7F4512A64}"/>
              </a:ext>
            </a:extLst>
          </p:cNvPr>
          <p:cNvSpPr txBox="1"/>
          <p:nvPr/>
        </p:nvSpPr>
        <p:spPr>
          <a:xfrm>
            <a:off x="8544272" y="816967"/>
            <a:ext cx="40205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131, 161801 (2023)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1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different types of oil&#10;&#10;Description automatically generated with medium confidence">
            <a:extLst>
              <a:ext uri="{FF2B5EF4-FFF2-40B4-BE49-F238E27FC236}">
                <a16:creationId xmlns:a16="http://schemas.microsoft.com/office/drawing/2014/main" id="{968C8814-70D2-6E14-4A94-081DC7984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836712"/>
            <a:ext cx="11124158" cy="40447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 Results – Update with 2021/2022 Data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820665"/>
            <a:ext cx="11592668" cy="1416647"/>
          </a:xfrm>
        </p:spPr>
        <p:txBody>
          <a:bodyPr/>
          <a:lstStyle/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" pitchFamily="2" charset="0"/>
              </a:rPr>
              <a:t>NA64 results represent the most stringent limits in the LDM parameter space so far: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Helvetica" pitchFamily="2" charset="0"/>
              </a:rPr>
              <a:t>For </a:t>
            </a:r>
            <a:r>
              <a:rPr lang="el-GR" b="1" dirty="0">
                <a:latin typeface="Helvetica" pitchFamily="2" charset="0"/>
              </a:rPr>
              <a:t>α</a:t>
            </a:r>
            <a:r>
              <a:rPr lang="en-US" b="1" baseline="-25000" dirty="0">
                <a:latin typeface="Helvetica" pitchFamily="2" charset="0"/>
              </a:rPr>
              <a:t>D</a:t>
            </a:r>
            <a:r>
              <a:rPr lang="en-US" b="1" dirty="0">
                <a:latin typeface="Helvetica" pitchFamily="2" charset="0"/>
              </a:rPr>
              <a:t>=0.1, NA64 excludes the Scalar and Majorana scenarios for almost all m</a:t>
            </a:r>
            <a:r>
              <a:rPr lang="el-GR" b="1" baseline="-25000" dirty="0">
                <a:latin typeface="Helvetica" pitchFamily="2" charset="0"/>
              </a:rPr>
              <a:t>χ</a:t>
            </a:r>
            <a:r>
              <a:rPr lang="el-GR" b="1" dirty="0"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values.</a:t>
            </a:r>
            <a:r>
              <a:rPr lang="en-US" dirty="0">
                <a:latin typeface="Helvetica" pitchFamily="2" charset="0"/>
              </a:rPr>
              <a:t> The scalar case was also scrutinized recently with the PandaX-4T result, insensitive to Majorana and Pseudo-Dirac scenarios → Strong complementarity of NA64 and direct detection experiments.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Due to 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 err="1">
                <a:latin typeface="Helvetica" pitchFamily="2" charset="0"/>
              </a:rPr>
              <a:t>+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>
                <a:latin typeface="Helvetica" pitchFamily="2" charset="0"/>
              </a:rPr>
              <a:t>–</a:t>
            </a:r>
            <a:r>
              <a:rPr lang="en-US" dirty="0">
                <a:latin typeface="Helvetica" pitchFamily="2" charset="0"/>
              </a:rPr>
              <a:t> resonant enhancement, NA64 excludes Pseudo-Dirac Fermion scenario for a narrow m</a:t>
            </a:r>
            <a:r>
              <a:rPr lang="el-GR" baseline="-25000" dirty="0">
                <a:latin typeface="Helvetica" pitchFamily="2" charset="0"/>
              </a:rPr>
              <a:t>χ</a:t>
            </a:r>
            <a:r>
              <a:rPr lang="el-GR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interval.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BB7D3F-C1FE-706B-BF0B-7775E267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E4E721-1D21-D5DF-0BA9-CA28308DB949}"/>
              </a:ext>
            </a:extLst>
          </p:cNvPr>
          <p:cNvSpPr txBox="1"/>
          <p:nvPr/>
        </p:nvSpPr>
        <p:spPr>
          <a:xfrm>
            <a:off x="8472264" y="3896227"/>
            <a:ext cx="40205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131, 161801 (2023)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67BCDB-8B2B-1F56-83EE-A17BA5331E51}"/>
              </a:ext>
            </a:extLst>
          </p:cNvPr>
          <p:cNvSpPr txBox="1"/>
          <p:nvPr/>
        </p:nvSpPr>
        <p:spPr>
          <a:xfrm>
            <a:off x="2783632" y="3896227"/>
            <a:ext cx="40205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131, 161801 (2023)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4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different types of oil&#10;&#10;Description automatically generated with medium confidence">
            <a:extLst>
              <a:ext uri="{FF2B5EF4-FFF2-40B4-BE49-F238E27FC236}">
                <a16:creationId xmlns:a16="http://schemas.microsoft.com/office/drawing/2014/main" id="{968C8814-70D2-6E14-4A94-081DC7984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57"/>
          <a:stretch/>
        </p:blipFill>
        <p:spPr>
          <a:xfrm>
            <a:off x="479376" y="836712"/>
            <a:ext cx="5544616" cy="40447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 Results – Update with 2021/2022 Data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820665"/>
            <a:ext cx="11592668" cy="1416647"/>
          </a:xfrm>
        </p:spPr>
        <p:txBody>
          <a:bodyPr/>
          <a:lstStyle/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" pitchFamily="2" charset="0"/>
              </a:rPr>
              <a:t>NA64 results represent the most stringent limits in the LDM parameter space so far: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Helvetica" pitchFamily="2" charset="0"/>
              </a:rPr>
              <a:t>For </a:t>
            </a:r>
            <a:r>
              <a:rPr lang="el-GR" b="1" dirty="0">
                <a:latin typeface="Helvetica" pitchFamily="2" charset="0"/>
              </a:rPr>
              <a:t>α</a:t>
            </a:r>
            <a:r>
              <a:rPr lang="en-US" b="1" baseline="-25000" dirty="0">
                <a:latin typeface="Helvetica" pitchFamily="2" charset="0"/>
              </a:rPr>
              <a:t>D</a:t>
            </a:r>
            <a:r>
              <a:rPr lang="en-US" b="1" dirty="0">
                <a:latin typeface="Helvetica" pitchFamily="2" charset="0"/>
              </a:rPr>
              <a:t>=0.1, NA64 excludes the Scalar and Majorana scenarios for almost all m</a:t>
            </a:r>
            <a:r>
              <a:rPr lang="el-GR" b="1" baseline="-25000" dirty="0">
                <a:latin typeface="Helvetica" pitchFamily="2" charset="0"/>
              </a:rPr>
              <a:t>χ</a:t>
            </a:r>
            <a:r>
              <a:rPr lang="el-GR" b="1" dirty="0"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values.</a:t>
            </a:r>
            <a:r>
              <a:rPr lang="en-US" dirty="0">
                <a:latin typeface="Helvetica" pitchFamily="2" charset="0"/>
              </a:rPr>
              <a:t> The scalar case was also scrutinized recently with the PandaX-4T result, insensitive to Majorana and Pseudo-Dirac scenarios → Strong complementarity of NA64 and direct detection experiments.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Due to 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 err="1">
                <a:latin typeface="Helvetica" pitchFamily="2" charset="0"/>
              </a:rPr>
              <a:t>+</a:t>
            </a:r>
            <a:r>
              <a:rPr lang="en-US" dirty="0" err="1">
                <a:latin typeface="Helvetica" pitchFamily="2" charset="0"/>
              </a:rPr>
              <a:t>e</a:t>
            </a:r>
            <a:r>
              <a:rPr lang="en-US" baseline="30000" dirty="0">
                <a:latin typeface="Helvetica" pitchFamily="2" charset="0"/>
              </a:rPr>
              <a:t>–</a:t>
            </a:r>
            <a:r>
              <a:rPr lang="en-US" dirty="0">
                <a:latin typeface="Helvetica" pitchFamily="2" charset="0"/>
              </a:rPr>
              <a:t> resonant enhancement, NA64 excludes Pseudo-Dirac Fermion scenario for a narrow m</a:t>
            </a:r>
            <a:r>
              <a:rPr lang="el-GR" baseline="-25000" dirty="0">
                <a:latin typeface="Helvetica" pitchFamily="2" charset="0"/>
              </a:rPr>
              <a:t>χ</a:t>
            </a:r>
            <a:r>
              <a:rPr lang="el-GR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interval.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BB7D3F-C1FE-706B-BF0B-7775E267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AF2369-A394-5AAA-C152-9E67BFFBD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692" y="887727"/>
            <a:ext cx="4108788" cy="3837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B3AE2-A665-5F90-6EBD-4E59325D3154}"/>
              </a:ext>
            </a:extLst>
          </p:cNvPr>
          <p:cNvSpPr txBox="1"/>
          <p:nvPr/>
        </p:nvSpPr>
        <p:spPr>
          <a:xfrm>
            <a:off x="10336065" y="3773117"/>
            <a:ext cx="16920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dirty="0">
                <a:solidFill>
                  <a:schemeClr val="tx2"/>
                </a:solidFill>
              </a:rPr>
              <a:t>Data PANDAX-4T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 2308.01540</a:t>
            </a:r>
            <a:endParaRPr lang="en-DE" sz="14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3A312-73AD-229E-2914-AFD03CA93885}"/>
              </a:ext>
            </a:extLst>
          </p:cNvPr>
          <p:cNvSpPr txBox="1"/>
          <p:nvPr/>
        </p:nvSpPr>
        <p:spPr>
          <a:xfrm>
            <a:off x="2783632" y="3896227"/>
            <a:ext cx="40205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131, 161801 (2023)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2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36F4EC-E2F6-46DB-349A-DE96EAA13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-1" b="497"/>
          <a:stretch/>
        </p:blipFill>
        <p:spPr>
          <a:xfrm>
            <a:off x="119336" y="764704"/>
            <a:ext cx="7992888" cy="29548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Run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J.Bernhard | Status and Update on Results of the NA64 Experiment at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6A5F66E-64D2-69CC-56CF-081F3962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3789039"/>
            <a:ext cx="11592668" cy="2304257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A </a:t>
            </a:r>
            <a:r>
              <a:rPr lang="en-US" b="1" dirty="0">
                <a:latin typeface="Helvetica" pitchFamily="2" charset="0"/>
              </a:rPr>
              <a:t>new veto hadronic calorimeter (VHCAL)</a:t>
            </a:r>
            <a:r>
              <a:rPr lang="en-US" dirty="0">
                <a:latin typeface="Helvetica" pitchFamily="2" charset="0"/>
              </a:rPr>
              <a:t> was installed in front of ECAL to further suppress upstream electro-nuclear reactions with large-angle neutral hadrons.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Detector geometry and setup has been optimized through high-statistics simulations (Geant4 and FLUKA).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The DAQ system has been </a:t>
            </a:r>
            <a:r>
              <a:rPr lang="en-US" dirty="0" err="1">
                <a:latin typeface="Helvetica" pitchFamily="2" charset="0"/>
              </a:rPr>
              <a:t>optimised</a:t>
            </a:r>
            <a:r>
              <a:rPr lang="en-US" dirty="0">
                <a:latin typeface="Helvetica" pitchFamily="2" charset="0"/>
              </a:rPr>
              <a:t>, including a programmable trigger pre-scaler to acquire full-energy electron events in parallel to the main production trigger.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Excellent beam quality in 2023 with further </a:t>
            </a:r>
            <a:r>
              <a:rPr lang="en-US" b="1" dirty="0">
                <a:latin typeface="Helvetica" pitchFamily="2" charset="0"/>
              </a:rPr>
              <a:t>reduction of hadronic contamination down to 0.3%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About 6 weeks physics run in May/June with ~ 6.5 ⋅ 10</a:t>
            </a:r>
            <a:r>
              <a:rPr lang="en-US" baseline="30000" dirty="0">
                <a:latin typeface="Helvetica" pitchFamily="2" charset="0"/>
              </a:rPr>
              <a:t>6</a:t>
            </a:r>
            <a:r>
              <a:rPr lang="en-US" dirty="0">
                <a:latin typeface="Helvetica" pitchFamily="2" charset="0"/>
              </a:rPr>
              <a:t> electrons/spill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→ </a:t>
            </a:r>
            <a:r>
              <a:rPr lang="en-US" b="1" dirty="0">
                <a:latin typeface="Helvetica" pitchFamily="2" charset="0"/>
              </a:rPr>
              <a:t>Increase total available statistics on invisible mode by 5.1 ⋅ 10</a:t>
            </a:r>
            <a:r>
              <a:rPr lang="en-US" b="1" baseline="30000" dirty="0">
                <a:latin typeface="Helvetica" pitchFamily="2" charset="0"/>
              </a:rPr>
              <a:t>11</a:t>
            </a:r>
            <a:r>
              <a:rPr lang="en-US" b="1" dirty="0">
                <a:latin typeface="Helvetica" pitchFamily="2" charset="0"/>
              </a:rPr>
              <a:t> electrons on target.</a:t>
            </a:r>
            <a:endParaRPr lang="en-US" dirty="0">
              <a:latin typeface="Helvetica" pitchFamily="2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Analysis ongoing.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BB7D3F-C1FE-706B-BF0B-7775E2677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15" y="0"/>
            <a:ext cx="1065092" cy="822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AB5082-3647-0E14-F385-1F3568D1F0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35" b="4211"/>
          <a:stretch/>
        </p:blipFill>
        <p:spPr>
          <a:xfrm>
            <a:off x="8646368" y="908720"/>
            <a:ext cx="2603500" cy="28083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3FB919-915A-2653-FF79-D77AA8D666D4}"/>
              </a:ext>
            </a:extLst>
          </p:cNvPr>
          <p:cNvSpPr txBox="1"/>
          <p:nvPr/>
        </p:nvSpPr>
        <p:spPr>
          <a:xfrm>
            <a:off x="9624392" y="2636912"/>
            <a:ext cx="10801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E" dirty="0">
                <a:solidFill>
                  <a:schemeClr val="bg1"/>
                </a:solidFill>
              </a:rPr>
              <a:t>VHCAL</a:t>
            </a:r>
          </a:p>
        </p:txBody>
      </p:sp>
    </p:spTree>
    <p:extLst>
      <p:ext uri="{BB962C8B-B14F-4D97-AF65-F5344CB8AC3E}">
        <p14:creationId xmlns:p14="http://schemas.microsoft.com/office/powerpoint/2010/main" val="2823237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18608</TotalTime>
  <Words>2165</Words>
  <Application>Microsoft Macintosh PowerPoint</Application>
  <PresentationFormat>Widescreen</PresentationFormat>
  <Paragraphs>156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Helvetica</vt:lpstr>
      <vt:lpstr>Symbol</vt:lpstr>
      <vt:lpstr>Office Theme</vt:lpstr>
      <vt:lpstr>Status and Update on Results of the NA64 Experiment at CERN</vt:lpstr>
      <vt:lpstr>Dark Sectors</vt:lpstr>
      <vt:lpstr>The NA64 Experiment at CERN</vt:lpstr>
      <vt:lpstr>NA64 in Invisible Mode </vt:lpstr>
      <vt:lpstr>NA64: A Missing Energy Experiment</vt:lpstr>
      <vt:lpstr>NA64 Results – Update with 2021/2022 Data</vt:lpstr>
      <vt:lpstr>NA64 Results – Update with 2021/2022 Data</vt:lpstr>
      <vt:lpstr>NA64 Results – Update with 2021/2022 Data</vt:lpstr>
      <vt:lpstr>2023 Run</vt:lpstr>
      <vt:lpstr>Positron Beams</vt:lpstr>
      <vt:lpstr>NA64µ</vt:lpstr>
      <vt:lpstr>NA64µ</vt:lpstr>
      <vt:lpstr>Summary and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Johannes Bernhard</dc:creator>
  <cp:lastModifiedBy>Johannes Bernhard</cp:lastModifiedBy>
  <cp:revision>975</cp:revision>
  <cp:lastPrinted>2020-01-30T13:49:18Z</cp:lastPrinted>
  <dcterms:created xsi:type="dcterms:W3CDTF">2021-01-13T09:42:27Z</dcterms:created>
  <dcterms:modified xsi:type="dcterms:W3CDTF">2023-10-19T11:10:43Z</dcterms:modified>
</cp:coreProperties>
</file>