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</p:sldMasterIdLst>
  <p:notesMasterIdLst>
    <p:notesMasterId r:id="rId94"/>
  </p:notesMasterIdLst>
  <p:sldIdLst>
    <p:sldId id="256" r:id="rId2"/>
    <p:sldId id="261" r:id="rId3"/>
    <p:sldId id="1429" r:id="rId4"/>
    <p:sldId id="4247" r:id="rId5"/>
    <p:sldId id="4246" r:id="rId6"/>
    <p:sldId id="4213" r:id="rId7"/>
    <p:sldId id="1710" r:id="rId8"/>
    <p:sldId id="4250" r:id="rId9"/>
    <p:sldId id="1178" r:id="rId10"/>
    <p:sldId id="4197" r:id="rId11"/>
    <p:sldId id="4217" r:id="rId12"/>
    <p:sldId id="4218" r:id="rId13"/>
    <p:sldId id="4196" r:id="rId14"/>
    <p:sldId id="4216" r:id="rId15"/>
    <p:sldId id="1633" r:id="rId16"/>
    <p:sldId id="4249" r:id="rId17"/>
    <p:sldId id="4248" r:id="rId18"/>
    <p:sldId id="4243" r:id="rId19"/>
    <p:sldId id="4242" r:id="rId20"/>
    <p:sldId id="4229" r:id="rId21"/>
    <p:sldId id="4230" r:id="rId22"/>
    <p:sldId id="4232" r:id="rId23"/>
    <p:sldId id="4233" r:id="rId24"/>
    <p:sldId id="1729" r:id="rId25"/>
    <p:sldId id="4235" r:id="rId26"/>
    <p:sldId id="4238" r:id="rId27"/>
    <p:sldId id="4239" r:id="rId28"/>
    <p:sldId id="1766" r:id="rId29"/>
    <p:sldId id="1736" r:id="rId30"/>
    <p:sldId id="4226" r:id="rId31"/>
    <p:sldId id="4227" r:id="rId32"/>
    <p:sldId id="4231" r:id="rId33"/>
    <p:sldId id="3029" r:id="rId34"/>
    <p:sldId id="2943" r:id="rId35"/>
    <p:sldId id="1769" r:id="rId36"/>
    <p:sldId id="4236" r:id="rId37"/>
    <p:sldId id="4228" r:id="rId38"/>
    <p:sldId id="4240" r:id="rId39"/>
    <p:sldId id="4225" r:id="rId40"/>
    <p:sldId id="4220" r:id="rId41"/>
    <p:sldId id="4214" r:id="rId42"/>
    <p:sldId id="4241" r:id="rId43"/>
    <p:sldId id="2970" r:id="rId44"/>
    <p:sldId id="1586" r:id="rId45"/>
    <p:sldId id="358" r:id="rId46"/>
    <p:sldId id="4237" r:id="rId47"/>
    <p:sldId id="4198" r:id="rId48"/>
    <p:sldId id="4199" r:id="rId49"/>
    <p:sldId id="4200" r:id="rId50"/>
    <p:sldId id="329" r:id="rId51"/>
    <p:sldId id="1224" r:id="rId52"/>
    <p:sldId id="4209" r:id="rId53"/>
    <p:sldId id="557" r:id="rId54"/>
    <p:sldId id="308" r:id="rId55"/>
    <p:sldId id="571" r:id="rId56"/>
    <p:sldId id="572" r:id="rId57"/>
    <p:sldId id="4234" r:id="rId58"/>
    <p:sldId id="311" r:id="rId59"/>
    <p:sldId id="313" r:id="rId60"/>
    <p:sldId id="4203" r:id="rId61"/>
    <p:sldId id="4205" r:id="rId62"/>
    <p:sldId id="4204" r:id="rId63"/>
    <p:sldId id="4210" r:id="rId64"/>
    <p:sldId id="1697" r:id="rId65"/>
    <p:sldId id="4206" r:id="rId66"/>
    <p:sldId id="4207" r:id="rId67"/>
    <p:sldId id="4208" r:id="rId68"/>
    <p:sldId id="1470" r:id="rId69"/>
    <p:sldId id="1767" r:id="rId70"/>
    <p:sldId id="1724" r:id="rId71"/>
    <p:sldId id="1754" r:id="rId72"/>
    <p:sldId id="1755" r:id="rId73"/>
    <p:sldId id="1728" r:id="rId74"/>
    <p:sldId id="4212" r:id="rId75"/>
    <p:sldId id="1770" r:id="rId76"/>
    <p:sldId id="1773" r:id="rId77"/>
    <p:sldId id="1745" r:id="rId78"/>
    <p:sldId id="1737" r:id="rId79"/>
    <p:sldId id="1585" r:id="rId80"/>
    <p:sldId id="300" r:id="rId81"/>
    <p:sldId id="4193" r:id="rId82"/>
    <p:sldId id="4194" r:id="rId83"/>
    <p:sldId id="4192" r:id="rId84"/>
    <p:sldId id="1459" r:id="rId85"/>
    <p:sldId id="1320" r:id="rId86"/>
    <p:sldId id="1458" r:id="rId87"/>
    <p:sldId id="1431" r:id="rId88"/>
    <p:sldId id="275" r:id="rId89"/>
    <p:sldId id="742" r:id="rId90"/>
    <p:sldId id="746" r:id="rId91"/>
    <p:sldId id="4191" r:id="rId92"/>
    <p:sldId id="4190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0A24"/>
    <a:srgbClr val="0432FF"/>
    <a:srgbClr val="D720D4"/>
    <a:srgbClr val="8B1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65" autoAdjust="0"/>
    <p:restoredTop sz="93113" autoAdjust="0"/>
  </p:normalViewPr>
  <p:slideViewPr>
    <p:cSldViewPr snapToGrid="0" snapToObjects="1">
      <p:cViewPr>
        <p:scale>
          <a:sx n="100" d="100"/>
          <a:sy n="100" d="100"/>
        </p:scale>
        <p:origin x="880" y="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45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9478D-2DE5-A32E-1549-235EEE96F89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D1418F5-768A-A146-A5AB-65C629A1BA61}" type="slidenum">
              <a:t>74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F840E2-558A-C3BD-F919-CE93BC378E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523A7-7E0A-40E7-54AF-394B2B8C3A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19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However, proton is more complex, not complete in a collinear picture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As shown in artistic rendition here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Depicting proton structure at varying x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dirty="0"/>
              <a:t>Small-x: gluon dominance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dirty="0"/>
              <a:t>Medium x: quark-antiquark sea (?)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dirty="0"/>
              <a:t>Large x: valence quarks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/>
              <a:t>Partons</a:t>
            </a:r>
            <a:r>
              <a:rPr lang="en-US" dirty="0"/>
              <a:t> move in three dimensions, interact with gluon field, carry OAM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41DE0-3451-7045-B33B-E1097DE9DC4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54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32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29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85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9478D-2DE5-A32E-1549-235EEE96F89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D1418F5-768A-A146-A5AB-65C629A1BA61}" type="slidenum">
              <a:t>23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F840E2-558A-C3BD-F919-CE93BC378E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523A7-7E0A-40E7-54AF-394B2B8C3A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91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9478D-2DE5-A32E-1549-235EEE96F89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D1418F5-768A-A146-A5AB-65C629A1BA61}" type="slidenum">
              <a:t>25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F840E2-558A-C3BD-F919-CE93BC378E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523A7-7E0A-40E7-54AF-394B2B8C3A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21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11D01892-E7C5-656F-3F4E-9A28E32FF9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58F8CA0-14A9-C9DD-B35B-8707C151B1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86312" cy="3589338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B074051-DFA4-BDBF-89A7-0D5798882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6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B0218B84-7802-CB8F-FAAF-14ED7B4E0A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0D59EDB-9AE2-8042-8FF4-0DD71627FBA8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41FD9337-067C-2141-7E9D-B7AB0270EC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86312" cy="3589338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5B815072-B074-FC90-AF07-6471EDA05E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2F505A04-7E6E-99FB-0392-5A07023F1C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283140E8-36E4-D3BD-DD54-79EA1C0BE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en-US">
              <a:latin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A72589D1-F89E-908C-D166-3105C5E92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8CCC9AE-961C-1A41-8984-CBB8C8C914B2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178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48198-1446-234D-9AA0-4DBF09C92E8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51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9478D-2DE5-A32E-1549-235EEE96F89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D1418F5-768A-A146-A5AB-65C629A1BA61}" type="slidenum">
              <a:t>72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F840E2-558A-C3BD-F919-CE93BC378E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523A7-7E0A-40E7-54AF-394B2B8C3A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7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901A9-DC5F-4E96-2135-0671ED850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FA6A-6779-3842-0B9A-86C97B698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A4F97-E786-8CE3-9505-0F8B11B30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Sunday, October 15,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580AD-641E-3ABE-1602-DB1647010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F0A4F-06F4-973C-7789-E3DD18CA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12388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3DC3A-D762-9DB5-388A-2079D26D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72125-4895-4D32-A4A9-B818CBC30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AA43F-7167-9EB3-163B-08327FCA2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Sunday, October 15,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FC22-7022-0D96-A5F2-B437679C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CE44C-5CA5-AB9E-B788-7AEDE1D74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899787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0F5F3-154C-7AE9-0F7E-4FB5A66FB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32E71-1FC2-4669-21CB-0B98A6431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27946-565B-EB29-D44D-687276E2B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Sunday, October 15,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22E2A-95E1-D8A8-5CAC-464E48E9D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254D1-0A3B-1D6A-3987-EE18FF49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38911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226" y="1745944"/>
            <a:ext cx="4060995" cy="3184812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solidFill>
                  <a:srgbClr val="AE0A24"/>
                </a:solidFill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226" y="700391"/>
            <a:ext cx="8482279" cy="4575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0D1843-69F8-DC4F-9FCA-A8F3A1B0D57A}" type="datetime2">
              <a:rPr lang="en-US" smtClean="0"/>
              <a:t>Sunday, October 15,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64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91443"/>
            <a:ext cx="4148781" cy="495630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1391443"/>
            <a:ext cx="4086997" cy="495630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72767"/>
            <a:ext cx="4148781" cy="497498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1372767"/>
            <a:ext cx="4148781" cy="217580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632697"/>
            <a:ext cx="4148781" cy="271505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623744" y="1372768"/>
            <a:ext cx="4148781" cy="497498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1372768"/>
            <a:ext cx="4148781" cy="2175802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308920" y="3632698"/>
            <a:ext cx="4148781" cy="271505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54447"/>
            <a:ext cx="4148781" cy="499330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1354447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966497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1354449"/>
            <a:ext cx="4148781" cy="49933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1354449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966499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735421"/>
            <a:ext cx="4148781" cy="2612327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1263272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735421"/>
            <a:ext cx="4148781" cy="261232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1263272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82106"/>
            <a:ext cx="4148781" cy="246532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1382106"/>
            <a:ext cx="4148781" cy="246532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DBDB6-851D-6F95-15B5-CE96574EB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3AF26-9E63-5FDC-7787-F34CC0097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AA3C1-E557-A8C7-9469-D477D82D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2239-3535-BB43-90F9-D2AAAB1109D7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CF392-1E3E-1524-103D-0033DAB2E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0CDCC-AE30-6872-F50A-ECD6BACA7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55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438299" y="178594"/>
            <a:ext cx="8215007" cy="842702"/>
          </a:xfrm>
          <a:prstGeom prst="rect">
            <a:avLst/>
          </a:prstGeom>
        </p:spPr>
        <p:txBody>
          <a:bodyPr/>
          <a:lstStyle>
            <a:lvl1pPr>
              <a:defRPr sz="2109"/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62" y="1083803"/>
            <a:ext cx="8214080" cy="5301873"/>
          </a:xfrm>
          <a:prstGeom prst="rect">
            <a:avLst/>
          </a:prstGeom>
        </p:spPr>
        <p:txBody>
          <a:bodyPr anchor="t"/>
          <a:lstStyle>
            <a:lvl2pPr>
              <a:buSzPct val="100000"/>
            </a:lvl2pPr>
            <a:lvl3pPr>
              <a:buSzPct val="100000"/>
            </a:lvl3pPr>
            <a:lvl4pPr>
              <a:buSzPct val="100000"/>
            </a:lvl4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48377" y="6575114"/>
            <a:ext cx="239245" cy="22802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575859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26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40863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354089"/>
            <a:ext cx="8464378" cy="4993659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474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376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6989" y="273564"/>
            <a:ext cx="8229069" cy="114485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6989" y="1604494"/>
            <a:ext cx="4015558" cy="39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2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767" y="1604494"/>
            <a:ext cx="4015558" cy="39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2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675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A340D-2783-87A5-DFF0-1CB2E702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C4234-E624-FA63-AC91-23D678AB1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6E412-16D0-29A2-33B2-841D1E3C8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Sunday, October 15,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0DCF4-64CD-BD36-FD05-AD1BE066F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505F1-55DD-F934-49BF-CE4718E4A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968449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E3D18-9DE9-179E-1093-53CA103F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940EA-1A12-507C-1CDB-AF1D6EBA1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52850-E5ED-9710-08E0-83D8D033E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F552B-5C4B-477A-1B27-9F11AFAED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07AA1-E005-DD43-A36C-F172B6543130}" type="datetime1">
              <a:rPr lang="en-US" smtClean="0"/>
              <a:t>10/15/23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4941C-6D74-C848-5625-A0AFB0423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9A3A6-66A0-A723-8794-E985566B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DD8B-EB1C-354D-918A-7CE02C579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3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8088-2D44-DEC4-5313-3448F558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E8890-DCE8-703F-2EEC-B0CE8AE55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6DD23-4A0F-E393-7FB8-AA1CB9CBF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7FEF9-A9C8-18C7-F569-7DE02B4BB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3D6C7-2CB5-A76F-957A-86179E702D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241EB4-1D19-3BB2-BFE8-CEF607E9E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Sunday, October 15,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C838B4-9DD6-13E2-852B-D28C1A43C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6C9155-128E-8AC2-C832-671258DA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09553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BC1D6-AA4F-AD92-E5E0-B44BCCDB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6B8963-5E46-E970-1701-00E6A698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Sunday, October 15,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8607A-EA7B-8D89-C1F6-8200F4120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0427F-ED97-9DF5-6484-A70285FB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397431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EE3CD4-F9BC-AB79-7A60-543B022C6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2239-3535-BB43-90F9-D2AAAB1109D7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E4AB0-47B9-D489-17AC-2FC5B6ED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94C10-C353-40F3-B2FA-5551D805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9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38778-7818-0F56-0802-5BBF7ADEE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C72E0-3509-1077-FB7D-AC575502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6E26F-23ED-855B-CD8F-B3E9CA872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D145F-17BB-5033-A8DF-62F7E002C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Sunday, October 15,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A1FFF-F765-10E3-9C30-51378C7AE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F9F36-62F0-E132-1776-1BF8E45BD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116810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2B83-C294-725B-814A-038DD8A7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C5C85-C9FF-0FCD-60E9-23663E2973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F827F-5544-14DE-6CDE-2F70F77E5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7C0D8-485C-C1BB-BDD8-73F28192E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Sunday, October 15,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F096E-E53E-443C-5C38-4B84D9AC4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5388B-1565-48B6-EC53-CA18E6DC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8035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C17FE3-2E44-2769-C923-60F41AD65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34FED-FEB6-F18E-C959-652ED0756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5EDE0-69A4-5140-57DC-056767626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4A7A6-70FF-5743-A43F-9003F5920BEF}" type="datetime2">
              <a:rPr lang="en-US" smtClean="0"/>
              <a:t>Sunday, October 15,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92D12-8639-2279-C9CB-7B93B01A0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6968D-73D5-064F-316B-2B83A2F18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27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669" r:id="rId13"/>
    <p:sldLayoutId id="2147483672" r:id="rId14"/>
    <p:sldLayoutId id="2147483673" r:id="rId15"/>
    <p:sldLayoutId id="2147483671" r:id="rId16"/>
    <p:sldLayoutId id="2147483675" r:id="rId17"/>
    <p:sldLayoutId id="2147483674" r:id="rId18"/>
    <p:sldLayoutId id="2147483676" r:id="rId19"/>
    <p:sldLayoutId id="2147483678" r:id="rId20"/>
    <p:sldLayoutId id="2147483702" r:id="rId21"/>
    <p:sldLayoutId id="2147483703" r:id="rId22"/>
    <p:sldLayoutId id="2147483704" r:id="rId23"/>
    <p:sldLayoutId id="2147483705" r:id="rId24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.png"/><Relationship Id="rId4" Type="http://schemas.openxmlformats.org/officeDocument/2006/relationships/image" Target="../media/image74.emf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4.png"/><Relationship Id="rId5" Type="http://schemas.openxmlformats.org/officeDocument/2006/relationships/hyperlink" Target="https://arxiv.org/abs/2306.09360" TargetMode="Externa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tm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0.png"/><Relationship Id="rId4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9.png"/><Relationship Id="rId5" Type="http://schemas.openxmlformats.org/officeDocument/2006/relationships/image" Target="../media/image1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2.jpeg"/><Relationship Id="rId12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11.png"/><Relationship Id="rId11" Type="http://schemas.openxmlformats.org/officeDocument/2006/relationships/image" Target="../media/image113.jpeg"/><Relationship Id="rId5" Type="http://schemas.openxmlformats.org/officeDocument/2006/relationships/image" Target="../media/image109.png"/><Relationship Id="rId10" Type="http://schemas.openxmlformats.org/officeDocument/2006/relationships/image" Target="../media/image38.png"/><Relationship Id="rId4" Type="http://schemas.openxmlformats.org/officeDocument/2006/relationships/image" Target="../media/image108.png"/><Relationship Id="rId9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emf"/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gif"/><Relationship Id="rId11" Type="http://schemas.openxmlformats.org/officeDocument/2006/relationships/image" Target="../media/image123.png"/><Relationship Id="rId5" Type="http://schemas.openxmlformats.org/officeDocument/2006/relationships/image" Target="../media/image117.emf"/><Relationship Id="rId10" Type="http://schemas.openxmlformats.org/officeDocument/2006/relationships/image" Target="../media/image122.png"/><Relationship Id="rId4" Type="http://schemas.openxmlformats.org/officeDocument/2006/relationships/image" Target="../media/image116.emf"/><Relationship Id="rId9" Type="http://schemas.openxmlformats.org/officeDocument/2006/relationships/image" Target="../media/image12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7.10893" TargetMode="External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8.png"/><Relationship Id="rId4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1.wmf"/><Relationship Id="rId17" Type="http://schemas.openxmlformats.org/officeDocument/2006/relationships/image" Target="../media/image23.wmf"/><Relationship Id="rId2" Type="http://schemas.openxmlformats.org/officeDocument/2006/relationships/image" Target="../media/image16.png"/><Relationship Id="rId16" Type="http://schemas.openxmlformats.org/officeDocument/2006/relationships/image" Target="../media/image22.w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20.wmf"/><Relationship Id="rId4" Type="http://schemas.openxmlformats.org/officeDocument/2006/relationships/image" Target="../media/image17.e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arxiv.org/abs/2207.10890" TargetMode="External"/><Relationship Id="rId4" Type="http://schemas.openxmlformats.org/officeDocument/2006/relationships/image" Target="../media/image5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6.png"/><Relationship Id="rId4" Type="http://schemas.openxmlformats.org/officeDocument/2006/relationships/image" Target="../media/image5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13" Type="http://schemas.openxmlformats.org/officeDocument/2006/relationships/image" Target="../media/image157.emf"/><Relationship Id="rId18" Type="http://schemas.openxmlformats.org/officeDocument/2006/relationships/image" Target="../media/image162.emf"/><Relationship Id="rId3" Type="http://schemas.openxmlformats.org/officeDocument/2006/relationships/image" Target="../media/image147.emf"/><Relationship Id="rId7" Type="http://schemas.openxmlformats.org/officeDocument/2006/relationships/image" Target="../media/image151.emf"/><Relationship Id="rId12" Type="http://schemas.openxmlformats.org/officeDocument/2006/relationships/image" Target="../media/image156.emf"/><Relationship Id="rId17" Type="http://schemas.openxmlformats.org/officeDocument/2006/relationships/image" Target="../media/image161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0.emf"/><Relationship Id="rId20" Type="http://schemas.openxmlformats.org/officeDocument/2006/relationships/image" Target="../media/image16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0.emf"/><Relationship Id="rId11" Type="http://schemas.openxmlformats.org/officeDocument/2006/relationships/image" Target="../media/image155.emf"/><Relationship Id="rId5" Type="http://schemas.openxmlformats.org/officeDocument/2006/relationships/image" Target="../media/image149.emf"/><Relationship Id="rId15" Type="http://schemas.openxmlformats.org/officeDocument/2006/relationships/image" Target="../media/image159.emf"/><Relationship Id="rId10" Type="http://schemas.openxmlformats.org/officeDocument/2006/relationships/image" Target="../media/image154.emf"/><Relationship Id="rId19" Type="http://schemas.openxmlformats.org/officeDocument/2006/relationships/image" Target="../media/image163.emf"/><Relationship Id="rId4" Type="http://schemas.openxmlformats.org/officeDocument/2006/relationships/image" Target="../media/image148.emf"/><Relationship Id="rId9" Type="http://schemas.openxmlformats.org/officeDocument/2006/relationships/image" Target="../media/image153.emf"/><Relationship Id="rId14" Type="http://schemas.openxmlformats.org/officeDocument/2006/relationships/image" Target="../media/image15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emf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9.jp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1.png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7.png"/><Relationship Id="rId5" Type="http://schemas.openxmlformats.org/officeDocument/2006/relationships/image" Target="../media/image176.emf"/><Relationship Id="rId4" Type="http://schemas.openxmlformats.org/officeDocument/2006/relationships/image" Target="../media/image1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9.jpg"/><Relationship Id="rId5" Type="http://schemas.openxmlformats.org/officeDocument/2006/relationships/image" Target="../media/image181.emf"/><Relationship Id="rId4" Type="http://schemas.openxmlformats.org/officeDocument/2006/relationships/image" Target="../media/image1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hyperlink" Target="https://indico.jlab.org/event/498/contributions/9492/" TargetMode="External"/><Relationship Id="rId7" Type="http://schemas.openxmlformats.org/officeDocument/2006/relationships/image" Target="../media/image186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0.png"/><Relationship Id="rId4" Type="http://schemas.openxmlformats.org/officeDocument/2006/relationships/image" Target="../media/image1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9.png"/><Relationship Id="rId5" Type="http://schemas.openxmlformats.org/officeDocument/2006/relationships/image" Target="../media/image19.png"/><Relationship Id="rId4" Type="http://schemas.openxmlformats.org/officeDocument/2006/relationships/image" Target="../media/image8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7.10893" TargetMode="External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8.png"/><Relationship Id="rId4" Type="http://schemas.openxmlformats.org/officeDocument/2006/relationships/image" Target="../media/image12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arxiv.org/abs/2207.10890" TargetMode="External"/><Relationship Id="rId4" Type="http://schemas.openxmlformats.org/officeDocument/2006/relationships/image" Target="../media/image511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88.png"/><Relationship Id="rId4" Type="http://schemas.openxmlformats.org/officeDocument/2006/relationships/notesSlide" Target="../notesSlides/notesSlide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eg"/><Relationship Id="rId5" Type="http://schemas.openxmlformats.org/officeDocument/2006/relationships/image" Target="../media/image201.png"/><Relationship Id="rId4" Type="http://schemas.openxmlformats.org/officeDocument/2006/relationships/image" Target="../media/image190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6.emf"/><Relationship Id="rId5" Type="http://schemas.openxmlformats.org/officeDocument/2006/relationships/image" Target="../media/image195.emf"/><Relationship Id="rId4" Type="http://schemas.openxmlformats.org/officeDocument/2006/relationships/image" Target="../media/image194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56146" y="884055"/>
            <a:ext cx="8037827" cy="2882184"/>
          </a:xfrm>
        </p:spPr>
        <p:txBody>
          <a:bodyPr/>
          <a:lstStyle/>
          <a:p>
            <a:r>
              <a:rPr lang="en-US" sz="6000" dirty="0"/>
              <a:t>Perspectives </a:t>
            </a:r>
            <a:br>
              <a:rPr lang="en-US" sz="6000" dirty="0"/>
            </a:br>
            <a:r>
              <a:rPr lang="en-US" sz="6000" dirty="0"/>
              <a:t>of SIDIS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70045" y="4426103"/>
            <a:ext cx="4668700" cy="645637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Anselm Vossen </a:t>
            </a:r>
            <a:br>
              <a:rPr lang="en-US" u="sng" dirty="0"/>
            </a:br>
            <a:endParaRPr lang="en-US" sz="2000" dirty="0"/>
          </a:p>
        </p:txBody>
      </p:sp>
      <p:pic>
        <p:nvPicPr>
          <p:cNvPr id="9" name="Picture 8" descr="Image result for jefferson lab logo">
            <a:extLst>
              <a:ext uri="{FF2B5EF4-FFF2-40B4-BE49-F238E27FC236}">
                <a16:creationId xmlns:a16="http://schemas.microsoft.com/office/drawing/2014/main" id="{8CFB2D4D-28F4-8240-8618-503B64E19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4136" y="5891393"/>
            <a:ext cx="2164043" cy="81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473E8AD-EC5C-8349-98EE-2E0C7C26C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5498" y="5891393"/>
            <a:ext cx="190500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07D0A-480F-0A74-3DCF-4EFB85C86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498" y="1279692"/>
            <a:ext cx="2164042" cy="2784148"/>
          </a:xfrm>
          <a:prstGeom prst="rect">
            <a:avLst/>
          </a:prstGeom>
        </p:spPr>
      </p:pic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C9A12F85-2F3F-9711-48B8-6E2D30E1BC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977" y="5724166"/>
            <a:ext cx="1102976" cy="9850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8506A1-8595-822D-87E6-92CEEF92150F}"/>
              </a:ext>
            </a:extLst>
          </p:cNvPr>
          <p:cNvSpPr txBox="1"/>
          <p:nvPr/>
        </p:nvSpPr>
        <p:spPr>
          <a:xfrm>
            <a:off x="835165" y="5512280"/>
            <a:ext cx="1869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 content</a:t>
            </a:r>
            <a:br>
              <a:rPr lang="en-US" dirty="0"/>
            </a:br>
            <a:r>
              <a:rPr lang="en-US" dirty="0"/>
              <a:t>shown at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AAEAE2-3767-4D18-A854-7BF88338F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EBB9B9-9F28-42AE-B9BE-8CDC82504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cap="none" dirty="0">
                <a:latin typeface="Arial" pitchFamily="34" charset="0"/>
              </a:rPr>
              <a:t>Detector Requirements: Complementarity</a:t>
            </a:r>
            <a:endParaRPr lang="en-US" dirty="0"/>
          </a:p>
        </p:txBody>
      </p:sp>
      <p:grpSp>
        <p:nvGrpSpPr>
          <p:cNvPr id="38" name="Group 30">
            <a:extLst>
              <a:ext uri="{FF2B5EF4-FFF2-40B4-BE49-F238E27FC236}">
                <a16:creationId xmlns:a16="http://schemas.microsoft.com/office/drawing/2014/main" id="{96B64836-1FD1-44AC-A824-3176B36B5912}"/>
              </a:ext>
            </a:extLst>
          </p:cNvPr>
          <p:cNvGrpSpPr>
            <a:grpSpLocks/>
          </p:cNvGrpSpPr>
          <p:nvPr/>
        </p:nvGrpSpPr>
        <p:grpSpPr bwMode="auto">
          <a:xfrm>
            <a:off x="268288" y="979488"/>
            <a:ext cx="8769350" cy="1625600"/>
            <a:chOff x="268851" y="1139125"/>
            <a:chExt cx="8768033" cy="1626300"/>
          </a:xfrm>
        </p:grpSpPr>
        <p:pic>
          <p:nvPicPr>
            <p:cNvPr id="39" name="Picture 6" descr="hallacombo">
              <a:extLst>
                <a:ext uri="{FF2B5EF4-FFF2-40B4-BE49-F238E27FC236}">
                  <a16:creationId xmlns:a16="http://schemas.microsoft.com/office/drawing/2014/main" id="{4F2BC48B-8ACB-43F5-B9C1-4D408DE1E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281" y="1154624"/>
              <a:ext cx="2179603" cy="159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Content Placeholder 3" descr="SHMS-HMS.JPG">
              <a:extLst>
                <a:ext uri="{FF2B5EF4-FFF2-40B4-BE49-F238E27FC236}">
                  <a16:creationId xmlns:a16="http://schemas.microsoft.com/office/drawing/2014/main" id="{37FF3EF1-21CE-4F9D-A078-ACA1754F0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344" y="1150938"/>
              <a:ext cx="2166937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5C15868A-F9AD-4BDB-96E7-A1F46A753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51" y="1139125"/>
              <a:ext cx="3313255" cy="1614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2E4E2585-2F27-47E5-B0D7-485EF04B5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6" t="10916" r="12640" b="15477"/>
            <a:stretch>
              <a:fillRect/>
            </a:stretch>
          </p:blipFill>
          <p:spPr bwMode="auto">
            <a:xfrm>
              <a:off x="2444750" y="1143000"/>
              <a:ext cx="2051050" cy="162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" name="Group 11">
            <a:extLst>
              <a:ext uri="{FF2B5EF4-FFF2-40B4-BE49-F238E27FC236}">
                <a16:creationId xmlns:a16="http://schemas.microsoft.com/office/drawing/2014/main" id="{E14398C4-D2B6-4B2A-A0B6-A76E250CB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194763"/>
              </p:ext>
            </p:extLst>
          </p:nvPr>
        </p:nvGraphicFramePr>
        <p:xfrm>
          <a:off x="114300" y="2625725"/>
          <a:ext cx="8896350" cy="3781426"/>
        </p:xfrm>
        <a:graphic>
          <a:graphicData uri="http://schemas.openxmlformats.org/drawingml/2006/table">
            <a:tbl>
              <a:tblPr/>
              <a:tblGrid>
                <a:gridCol w="240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8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9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energy reach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custom installations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polarized photons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precision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kumimoji="0" lang="en-US" sz="20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~8.5-9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beamline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photons/s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target flexibility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good momentum/angle 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momentum 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2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high multiplicity reconstruction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up to 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8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particle 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5696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AAEAE2-3767-4D18-A854-7BF88338F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EBB9B9-9F28-42AE-B9BE-8CDC82504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cap="none" dirty="0">
                <a:latin typeface="Arial" pitchFamily="34" charset="0"/>
              </a:rPr>
              <a:t>Detector Requirements: Complementarity</a:t>
            </a:r>
            <a:endParaRPr lang="en-US" dirty="0"/>
          </a:p>
        </p:txBody>
      </p:sp>
      <p:grpSp>
        <p:nvGrpSpPr>
          <p:cNvPr id="38" name="Group 30">
            <a:extLst>
              <a:ext uri="{FF2B5EF4-FFF2-40B4-BE49-F238E27FC236}">
                <a16:creationId xmlns:a16="http://schemas.microsoft.com/office/drawing/2014/main" id="{96B64836-1FD1-44AC-A824-3176B36B5912}"/>
              </a:ext>
            </a:extLst>
          </p:cNvPr>
          <p:cNvGrpSpPr>
            <a:grpSpLocks/>
          </p:cNvGrpSpPr>
          <p:nvPr/>
        </p:nvGrpSpPr>
        <p:grpSpPr bwMode="auto">
          <a:xfrm>
            <a:off x="268288" y="979488"/>
            <a:ext cx="8769350" cy="1625600"/>
            <a:chOff x="268851" y="1139125"/>
            <a:chExt cx="8768033" cy="1626300"/>
          </a:xfrm>
        </p:grpSpPr>
        <p:pic>
          <p:nvPicPr>
            <p:cNvPr id="39" name="Picture 6" descr="hallacombo">
              <a:extLst>
                <a:ext uri="{FF2B5EF4-FFF2-40B4-BE49-F238E27FC236}">
                  <a16:creationId xmlns:a16="http://schemas.microsoft.com/office/drawing/2014/main" id="{4F2BC48B-8ACB-43F5-B9C1-4D408DE1E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281" y="1154624"/>
              <a:ext cx="2179603" cy="159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Content Placeholder 3" descr="SHMS-HMS.JPG">
              <a:extLst>
                <a:ext uri="{FF2B5EF4-FFF2-40B4-BE49-F238E27FC236}">
                  <a16:creationId xmlns:a16="http://schemas.microsoft.com/office/drawing/2014/main" id="{37FF3EF1-21CE-4F9D-A078-ACA1754F0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344" y="1150938"/>
              <a:ext cx="2166937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5C15868A-F9AD-4BDB-96E7-A1F46A753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51" y="1139125"/>
              <a:ext cx="3313255" cy="1614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2E4E2585-2F27-47E5-B0D7-485EF04B5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6" t="10916" r="12640" b="15477"/>
            <a:stretch>
              <a:fillRect/>
            </a:stretch>
          </p:blipFill>
          <p:spPr bwMode="auto">
            <a:xfrm>
              <a:off x="2444750" y="1143000"/>
              <a:ext cx="2051050" cy="162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" name="Group 11">
            <a:extLst>
              <a:ext uri="{FF2B5EF4-FFF2-40B4-BE49-F238E27FC236}">
                <a16:creationId xmlns:a16="http://schemas.microsoft.com/office/drawing/2014/main" id="{E14398C4-D2B6-4B2A-A0B6-A76E250CB064}"/>
              </a:ext>
            </a:extLst>
          </p:cNvPr>
          <p:cNvGraphicFramePr>
            <a:graphicFrameLocks noGrp="1"/>
          </p:cNvGraphicFramePr>
          <p:nvPr/>
        </p:nvGraphicFramePr>
        <p:xfrm>
          <a:off x="114300" y="2625725"/>
          <a:ext cx="8896350" cy="3781426"/>
        </p:xfrm>
        <a:graphic>
          <a:graphicData uri="http://schemas.openxmlformats.org/drawingml/2006/table">
            <a:tbl>
              <a:tblPr/>
              <a:tblGrid>
                <a:gridCol w="240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8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9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energy reach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custom installations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polarized photons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precision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kumimoji="0" lang="en-US" sz="20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~8.5-9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beamline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photons/s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target flexibility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good momentum/angle 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momentum 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2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high multiplicity reconstruction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up to 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8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particle 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AD544374-8243-2543-ABA7-832EF91155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2444514" y="840328"/>
            <a:ext cx="2025861" cy="18080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B55305-0311-484C-9A3A-EF2558EBDF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80" b="49862"/>
          <a:stretch/>
        </p:blipFill>
        <p:spPr>
          <a:xfrm>
            <a:off x="7057342" y="820872"/>
            <a:ext cx="1875822" cy="17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47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6E52-F3F3-414F-B388-F1EA118B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99" y="326528"/>
            <a:ext cx="8835081" cy="487490"/>
          </a:xfrm>
        </p:spPr>
        <p:txBody>
          <a:bodyPr/>
          <a:lstStyle/>
          <a:p>
            <a:r>
              <a:rPr lang="en-US" sz="2800" dirty="0"/>
              <a:t>Tentative Timelines relevant for TMD program shown here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6A9EE4-620E-364C-80AD-E39C5F9859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7190" y="1217305"/>
                <a:ext cx="3569897" cy="499365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u="sng" dirty="0"/>
                  <a:t>CLAS12 in Hall B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2018-2020: unpolarized proton/deuterium target – long. polarized beam</a:t>
                </a:r>
              </a:p>
              <a:p>
                <a:pPr marL="457200" lvl="1" indent="0">
                  <a:buNone/>
                </a:pPr>
                <a:endParaRPr lang="en-US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70C0"/>
                  </a:solidFill>
                </a:endParaRP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2022/23 longitudinally polarized proton/deuterium long target </a:t>
                </a:r>
                <a:r>
                  <a:rPr lang="en-US" dirty="0">
                    <a:solidFill>
                      <a:srgbClr val="0070C0"/>
                    </a:solidFill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≈5 % 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produced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Future Polarized He3 (long/trans)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6A9EE4-620E-364C-80AD-E39C5F9859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7190" y="1217305"/>
                <a:ext cx="3569897" cy="4993659"/>
              </a:xfrm>
              <a:blipFill>
                <a:blip r:embed="rId2"/>
                <a:stretch>
                  <a:fillRect l="-2128" t="-1523" b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85CE-2B1C-B345-875D-FC753306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7343E9-E514-EA40-8715-963A05C30FD4}"/>
              </a:ext>
            </a:extLst>
          </p:cNvPr>
          <p:cNvCxnSpPr/>
          <p:nvPr/>
        </p:nvCxnSpPr>
        <p:spPr>
          <a:xfrm>
            <a:off x="4026309" y="1140540"/>
            <a:ext cx="0" cy="514718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835DC5-B39B-CF46-8ED5-4021716C899B}"/>
              </a:ext>
            </a:extLst>
          </p:cNvPr>
          <p:cNvSpPr txBox="1">
            <a:spLocks/>
          </p:cNvSpPr>
          <p:nvPr/>
        </p:nvSpPr>
        <p:spPr>
          <a:xfrm>
            <a:off x="4822732" y="1217305"/>
            <a:ext cx="3569897" cy="499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/>
              <a:t>Hall A</a:t>
            </a:r>
          </a:p>
          <a:p>
            <a:endParaRPr lang="en-US" dirty="0"/>
          </a:p>
          <a:p>
            <a:r>
              <a:rPr lang="en-US" dirty="0"/>
              <a:t>2028 </a:t>
            </a:r>
            <a:r>
              <a:rPr lang="en-US" dirty="0" err="1"/>
              <a:t>SoLID</a:t>
            </a:r>
            <a:r>
              <a:rPr lang="en-US" dirty="0"/>
              <a:t> with He3/proton target (long/transverse)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8E0113-DAF5-2246-1846-5016ADB2E665}"/>
              </a:ext>
            </a:extLst>
          </p:cNvPr>
          <p:cNvSpPr txBox="1"/>
          <p:nvPr/>
        </p:nvSpPr>
        <p:spPr>
          <a:xfrm>
            <a:off x="4954772" y="3965944"/>
            <a:ext cx="2462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See talk by Chao Peng</a:t>
            </a:r>
          </a:p>
        </p:txBody>
      </p:sp>
    </p:spTree>
    <p:extLst>
      <p:ext uri="{BB962C8B-B14F-4D97-AF65-F5344CB8AC3E}">
        <p14:creationId xmlns:p14="http://schemas.microsoft.com/office/powerpoint/2010/main" val="967798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B5F80-A03F-7A93-DC89-961CBD29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CLAS12 pion BSAs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B8271-D856-AE2E-79B1-CCD9ED669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5C055-E343-91D6-D091-039E3B251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E959767A-FC10-1DD6-50CA-4848850CD384}"/>
              </a:ext>
            </a:extLst>
          </p:cNvPr>
          <p:cNvGrpSpPr>
            <a:grpSpLocks/>
          </p:cNvGrpSpPr>
          <p:nvPr/>
        </p:nvGrpSpPr>
        <p:grpSpPr bwMode="auto">
          <a:xfrm>
            <a:off x="308919" y="1326751"/>
            <a:ext cx="2173245" cy="2143010"/>
            <a:chOff x="5891298" y="3352800"/>
            <a:chExt cx="3100302" cy="1535083"/>
          </a:xfrm>
        </p:grpSpPr>
        <p:pic>
          <p:nvPicPr>
            <p:cNvPr id="6" name="Picture 5" descr="txp_fig">
              <a:extLst>
                <a:ext uri="{FF2B5EF4-FFF2-40B4-BE49-F238E27FC236}">
                  <a16:creationId xmlns:a16="http://schemas.microsoft.com/office/drawing/2014/main" id="{2CEBBB04-9911-45F5-F7D9-D96E8FCB70A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1298" y="3733800"/>
              <a:ext cx="3100302" cy="1154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39">
              <a:extLst>
                <a:ext uri="{FF2B5EF4-FFF2-40B4-BE49-F238E27FC236}">
                  <a16:creationId xmlns:a16="http://schemas.microsoft.com/office/drawing/2014/main" id="{17683C03-19B9-A022-8A32-A41F40BCCF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3200" y="3352800"/>
              <a:ext cx="20916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Higher Twist PDFs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FF1DA3-46E3-275A-5C84-EA4A9DC8E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009" y="1329082"/>
            <a:ext cx="5435941" cy="2439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2B57B7-FB0A-6F7C-F0AE-2133E5A4829F}"/>
              </a:ext>
            </a:extLst>
          </p:cNvPr>
          <p:cNvSpPr txBox="1"/>
          <p:nvPr/>
        </p:nvSpPr>
        <p:spPr>
          <a:xfrm>
            <a:off x="5519367" y="1143007"/>
            <a:ext cx="2355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Phys.Rev.Lett</a:t>
            </a:r>
            <a:r>
              <a:rPr lang="en-US" sz="1000" dirty="0"/>
              <a:t>. 128 (2022) 6, 062005</a:t>
            </a:r>
          </a:p>
          <a:p>
            <a:endParaRPr lang="en-US" sz="1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5EB46E-1860-F561-C376-585D5C56A239}"/>
              </a:ext>
            </a:extLst>
          </p:cNvPr>
          <p:cNvGrpSpPr/>
          <p:nvPr/>
        </p:nvGrpSpPr>
        <p:grpSpPr>
          <a:xfrm>
            <a:off x="542841" y="4277717"/>
            <a:ext cx="7768109" cy="1676736"/>
            <a:chOff x="652351" y="1806660"/>
            <a:chExt cx="7768109" cy="16767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8A8AC96-1166-F72B-32F9-C36FA7969A2B}"/>
                </a:ext>
              </a:extLst>
            </p:cNvPr>
            <p:cNvGrpSpPr/>
            <p:nvPr/>
          </p:nvGrpSpPr>
          <p:grpSpPr>
            <a:xfrm>
              <a:off x="652351" y="2377378"/>
              <a:ext cx="7685070" cy="660743"/>
              <a:chOff x="652351" y="2527495"/>
              <a:chExt cx="7685070" cy="660743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8C36295-0C36-3262-2DF6-E364C498E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2351" y="2527495"/>
                <a:ext cx="7685070" cy="660743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51C4288-8A4E-6766-63BE-D7461F092B29}"/>
                  </a:ext>
                </a:extLst>
              </p:cNvPr>
              <p:cNvSpPr txBox="1"/>
              <p:nvPr/>
            </p:nvSpPr>
            <p:spPr>
              <a:xfrm>
                <a:off x="3368191" y="2691387"/>
                <a:ext cx="104583" cy="2852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315928D-70B9-1171-C178-2D3088F6E239}"/>
                  </a:ext>
                </a:extLst>
              </p:cNvPr>
              <p:cNvSpPr txBox="1"/>
              <p:nvPr/>
            </p:nvSpPr>
            <p:spPr>
              <a:xfrm>
                <a:off x="4472193" y="2686043"/>
                <a:ext cx="167901" cy="2852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E76259B-217F-B416-EAAD-946472083FC4}"/>
                  </a:ext>
                </a:extLst>
              </p:cNvPr>
              <p:cNvSpPr txBox="1"/>
              <p:nvPr/>
            </p:nvSpPr>
            <p:spPr>
              <a:xfrm>
                <a:off x="6404807" y="2696912"/>
                <a:ext cx="248912" cy="2852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FFDE63A-40E4-DA7D-E0A4-1DC8311D2EDB}"/>
                  </a:ext>
                </a:extLst>
              </p:cNvPr>
              <p:cNvSpPr txBox="1"/>
              <p:nvPr/>
            </p:nvSpPr>
            <p:spPr>
              <a:xfrm>
                <a:off x="7562398" y="2696911"/>
                <a:ext cx="317007" cy="285277"/>
              </a:xfrm>
              <a:prstGeom prst="rect">
                <a:avLst/>
              </a:prstGeom>
              <a:noFill/>
              <a:ln cmpd="sng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326733"/>
                          <a:gd name="connsiteY0" fmla="*/ 0 h 285277"/>
                          <a:gd name="connsiteX1" fmla="*/ 326733 w 326733"/>
                          <a:gd name="connsiteY1" fmla="*/ 0 h 285277"/>
                          <a:gd name="connsiteX2" fmla="*/ 326733 w 326733"/>
                          <a:gd name="connsiteY2" fmla="*/ 285277 h 285277"/>
                          <a:gd name="connsiteX3" fmla="*/ 0 w 326733"/>
                          <a:gd name="connsiteY3" fmla="*/ 285277 h 285277"/>
                          <a:gd name="connsiteX4" fmla="*/ 0 w 326733"/>
                          <a:gd name="connsiteY4" fmla="*/ 0 h 2852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6733" h="285277" extrusionOk="0">
                            <a:moveTo>
                              <a:pt x="0" y="0"/>
                            </a:moveTo>
                            <a:cubicBezTo>
                              <a:pt x="105956" y="-6054"/>
                              <a:pt x="184320" y="-2922"/>
                              <a:pt x="326733" y="0"/>
                            </a:cubicBezTo>
                            <a:cubicBezTo>
                              <a:pt x="335691" y="75258"/>
                              <a:pt x="336396" y="195010"/>
                              <a:pt x="326733" y="285277"/>
                            </a:cubicBezTo>
                            <a:cubicBezTo>
                              <a:pt x="165489" y="283415"/>
                              <a:pt x="157832" y="275632"/>
                              <a:pt x="0" y="285277"/>
                            </a:cubicBezTo>
                            <a:cubicBezTo>
                              <a:pt x="1415" y="208469"/>
                              <a:pt x="-175" y="12345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608863D-403D-F3AB-1D26-8BF8BE960DED}"/>
                  </a:ext>
                </a:extLst>
              </p:cNvPr>
              <p:cNvSpPr txBox="1"/>
              <p:nvPr/>
            </p:nvSpPr>
            <p:spPr>
              <a:xfrm>
                <a:off x="3486045" y="2689957"/>
                <a:ext cx="330161" cy="292231"/>
              </a:xfrm>
              <a:prstGeom prst="rect">
                <a:avLst/>
              </a:prstGeom>
              <a:noFill/>
              <a:ln>
                <a:solidFill>
                  <a:srgbClr val="0052EB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67155A1-8D9F-1A4B-045A-5E649030199F}"/>
                  </a:ext>
                </a:extLst>
              </p:cNvPr>
              <p:cNvSpPr txBox="1"/>
              <p:nvPr/>
            </p:nvSpPr>
            <p:spPr>
              <a:xfrm>
                <a:off x="4692951" y="2527495"/>
                <a:ext cx="330161" cy="292231"/>
              </a:xfrm>
              <a:prstGeom prst="rect">
                <a:avLst/>
              </a:prstGeom>
              <a:noFill/>
              <a:ln>
                <a:solidFill>
                  <a:srgbClr val="0052EB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4AEEAC-C4ED-1663-A47C-C7886033E039}"/>
                  </a:ext>
                </a:extLst>
              </p:cNvPr>
              <p:cNvSpPr txBox="1"/>
              <p:nvPr/>
            </p:nvSpPr>
            <p:spPr>
              <a:xfrm>
                <a:off x="6665787" y="2695771"/>
                <a:ext cx="330161" cy="292231"/>
              </a:xfrm>
              <a:prstGeom prst="rect">
                <a:avLst/>
              </a:prstGeom>
              <a:noFill/>
              <a:ln>
                <a:solidFill>
                  <a:srgbClr val="0052EB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49FA061-1F09-408E-2CF2-24908C15B016}"/>
                  </a:ext>
                </a:extLst>
              </p:cNvPr>
              <p:cNvSpPr txBox="1"/>
              <p:nvPr/>
            </p:nvSpPr>
            <p:spPr>
              <a:xfrm>
                <a:off x="7882949" y="2539927"/>
                <a:ext cx="248912" cy="292231"/>
              </a:xfrm>
              <a:prstGeom prst="rect">
                <a:avLst/>
              </a:prstGeom>
              <a:noFill/>
              <a:ln>
                <a:solidFill>
                  <a:srgbClr val="0052EB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88315D-751B-6369-FF29-B9E88F8FEFC1}"/>
                </a:ext>
              </a:extLst>
            </p:cNvPr>
            <p:cNvSpPr txBox="1"/>
            <p:nvPr/>
          </p:nvSpPr>
          <p:spPr>
            <a:xfrm>
              <a:off x="2783255" y="1840588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twist-3 pdf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846C18-3661-82F5-A586-71789C88BADE}"/>
                </a:ext>
              </a:extLst>
            </p:cNvPr>
            <p:cNvSpPr txBox="1"/>
            <p:nvPr/>
          </p:nvSpPr>
          <p:spPr>
            <a:xfrm>
              <a:off x="3816206" y="1811615"/>
              <a:ext cx="13260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unpolarized PDF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FBF112-1650-9F14-9BF7-FF106A7E1939}"/>
                </a:ext>
              </a:extLst>
            </p:cNvPr>
            <p:cNvSpPr txBox="1"/>
            <p:nvPr/>
          </p:nvSpPr>
          <p:spPr>
            <a:xfrm>
              <a:off x="5628877" y="1816669"/>
              <a:ext cx="13724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twist-3 t-odd PDF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A51134-84FB-094C-216F-120204F5E595}"/>
                </a:ext>
              </a:extLst>
            </p:cNvPr>
            <p:cNvSpPr txBox="1"/>
            <p:nvPr/>
          </p:nvSpPr>
          <p:spPr>
            <a:xfrm>
              <a:off x="7315670" y="1806660"/>
              <a:ext cx="1104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Boer-Mulders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E4E8C17-02D0-5C58-5B8E-A7BBA21DA923}"/>
                </a:ext>
              </a:extLst>
            </p:cNvPr>
            <p:cNvCxnSpPr>
              <a:cxnSpLocks/>
            </p:cNvCxnSpPr>
            <p:nvPr/>
          </p:nvCxnSpPr>
          <p:spPr>
            <a:xfrm>
              <a:off x="3200529" y="2088949"/>
              <a:ext cx="229135" cy="40590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166572B-42FF-8DD0-75E5-96F8551BBE17}"/>
                </a:ext>
              </a:extLst>
            </p:cNvPr>
            <p:cNvCxnSpPr/>
            <p:nvPr/>
          </p:nvCxnSpPr>
          <p:spPr>
            <a:xfrm>
              <a:off x="4472193" y="2084517"/>
              <a:ext cx="36983" cy="38869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885AD30-7CED-4ABC-ECAC-BDCB66999588}"/>
                </a:ext>
              </a:extLst>
            </p:cNvPr>
            <p:cNvCxnSpPr/>
            <p:nvPr/>
          </p:nvCxnSpPr>
          <p:spPr>
            <a:xfrm>
              <a:off x="6433228" y="2117587"/>
              <a:ext cx="96035" cy="3488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51F68D4-3CA7-7C3C-C599-74175E6EFFEB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7677391" y="2083659"/>
              <a:ext cx="190674" cy="3936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07B23A-D281-E52E-B725-B0B395A67B1E}"/>
                </a:ext>
              </a:extLst>
            </p:cNvPr>
            <p:cNvSpPr txBox="1"/>
            <p:nvPr/>
          </p:nvSpPr>
          <p:spPr>
            <a:xfrm>
              <a:off x="2991883" y="3206086"/>
              <a:ext cx="875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2DE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Collins FF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60BEDC-8ABF-3E16-5240-E1D593395058}"/>
                </a:ext>
              </a:extLst>
            </p:cNvPr>
            <p:cNvSpPr txBox="1"/>
            <p:nvPr/>
          </p:nvSpPr>
          <p:spPr>
            <a:xfrm>
              <a:off x="4498074" y="3206397"/>
              <a:ext cx="8611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2DE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twist-3 FF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67C592F-0F97-C431-BCD3-BF183497DAC7}"/>
                </a:ext>
              </a:extLst>
            </p:cNvPr>
            <p:cNvSpPr txBox="1"/>
            <p:nvPr/>
          </p:nvSpPr>
          <p:spPr>
            <a:xfrm>
              <a:off x="5829537" y="3193059"/>
              <a:ext cx="1207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2DE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unpolarized FF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BD16B0D-A2A3-FC85-BFA3-72332D5561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9989" y="2928026"/>
              <a:ext cx="19790" cy="288334"/>
            </a:xfrm>
            <a:prstGeom prst="straightConnector1">
              <a:avLst/>
            </a:prstGeom>
            <a:ln>
              <a:solidFill>
                <a:srgbClr val="002D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3EE2824-094B-A6A1-6703-11E51AED12FF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4928641" y="2787450"/>
              <a:ext cx="32754" cy="418947"/>
            </a:xfrm>
            <a:prstGeom prst="straightConnector1">
              <a:avLst/>
            </a:prstGeom>
            <a:ln>
              <a:solidFill>
                <a:srgbClr val="002D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7E77D6C-1FEB-03D5-8C45-201BBBF4B895}"/>
                </a:ext>
              </a:extLst>
            </p:cNvPr>
            <p:cNvCxnSpPr/>
            <p:nvPr/>
          </p:nvCxnSpPr>
          <p:spPr>
            <a:xfrm flipV="1">
              <a:off x="6593519" y="2912786"/>
              <a:ext cx="191990" cy="293611"/>
            </a:xfrm>
            <a:prstGeom prst="straightConnector1">
              <a:avLst/>
            </a:prstGeom>
            <a:ln>
              <a:solidFill>
                <a:srgbClr val="002D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02CBCFF-C919-2BF8-4474-A760E47699A8}"/>
                </a:ext>
              </a:extLst>
            </p:cNvPr>
            <p:cNvCxnSpPr/>
            <p:nvPr/>
          </p:nvCxnSpPr>
          <p:spPr>
            <a:xfrm flipV="1">
              <a:off x="7949037" y="2787450"/>
              <a:ext cx="124456" cy="418947"/>
            </a:xfrm>
            <a:prstGeom prst="straightConnector1">
              <a:avLst/>
            </a:prstGeom>
            <a:ln>
              <a:solidFill>
                <a:srgbClr val="002D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8B68B90-BD57-AABD-60CF-16628FFB966F}"/>
              </a:ext>
            </a:extLst>
          </p:cNvPr>
          <p:cNvGrpSpPr/>
          <p:nvPr/>
        </p:nvGrpSpPr>
        <p:grpSpPr>
          <a:xfrm>
            <a:off x="6800455" y="71144"/>
            <a:ext cx="1438286" cy="765053"/>
            <a:chOff x="6737414" y="1939797"/>
            <a:chExt cx="1438286" cy="765053"/>
          </a:xfrm>
        </p:grpSpPr>
        <p:sp>
          <p:nvSpPr>
            <p:cNvPr id="39" name="CustomShape 4">
              <a:extLst>
                <a:ext uri="{FF2B5EF4-FFF2-40B4-BE49-F238E27FC236}">
                  <a16:creationId xmlns:a16="http://schemas.microsoft.com/office/drawing/2014/main" id="{E7BE7CD0-DDE6-2C67-4DD8-9B0264ECA81C}"/>
                </a:ext>
              </a:extLst>
            </p:cNvPr>
            <p:cNvSpPr/>
            <p:nvPr/>
          </p:nvSpPr>
          <p:spPr>
            <a:xfrm>
              <a:off x="6737414" y="2372570"/>
              <a:ext cx="332280" cy="332280"/>
            </a:xfrm>
            <a:prstGeom prst="ellipse">
              <a:avLst/>
            </a:prstGeom>
            <a:solidFill>
              <a:srgbClr val="A3238E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8D26C648-1922-1297-5F82-155F5A288998}"/>
                </a:ext>
              </a:extLst>
            </p:cNvPr>
            <p:cNvSpPr/>
            <p:nvPr/>
          </p:nvSpPr>
          <p:spPr>
            <a:xfrm flipV="1">
              <a:off x="7081936" y="2140027"/>
              <a:ext cx="544920" cy="332281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B44825A-C645-3EC7-FF10-2349BD23A42E}"/>
                </a:ext>
              </a:extLst>
            </p:cNvPr>
            <p:cNvPicPr/>
            <p:nvPr/>
          </p:nvPicPr>
          <p:blipFill>
            <a:blip r:embed="rId6"/>
            <a:srcRect t="22705"/>
            <a:stretch/>
          </p:blipFill>
          <p:spPr>
            <a:xfrm rot="16200000">
              <a:off x="7678360" y="2193057"/>
              <a:ext cx="750600" cy="244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2" name="CustomShape 4">
              <a:extLst>
                <a:ext uri="{FF2B5EF4-FFF2-40B4-BE49-F238E27FC236}">
                  <a16:creationId xmlns:a16="http://schemas.microsoft.com/office/drawing/2014/main" id="{4DA35A27-DE66-0454-C835-53DF35D8FF01}"/>
                </a:ext>
              </a:extLst>
            </p:cNvPr>
            <p:cNvSpPr/>
            <p:nvPr/>
          </p:nvSpPr>
          <p:spPr>
            <a:xfrm>
              <a:off x="7569660" y="1989917"/>
              <a:ext cx="332280" cy="332280"/>
            </a:xfrm>
            <a:prstGeom prst="ellipse">
              <a:avLst/>
            </a:prstGeom>
            <a:solidFill>
              <a:srgbClr val="A3238E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Line 6">
              <a:extLst>
                <a:ext uri="{FF2B5EF4-FFF2-40B4-BE49-F238E27FC236}">
                  <a16:creationId xmlns:a16="http://schemas.microsoft.com/office/drawing/2014/main" id="{4595A78D-029A-E571-F898-910C87BF8BBE}"/>
                </a:ext>
              </a:extLst>
            </p:cNvPr>
            <p:cNvSpPr/>
            <p:nvPr/>
          </p:nvSpPr>
          <p:spPr>
            <a:xfrm flipV="1">
              <a:off x="7730142" y="2031868"/>
              <a:ext cx="3720" cy="248377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701698C2-7717-4E81-2F61-86F19EEC9042}"/>
                </a:ext>
              </a:extLst>
            </p:cNvPr>
            <p:cNvSpPr/>
            <p:nvPr/>
          </p:nvSpPr>
          <p:spPr>
            <a:xfrm>
              <a:off x="7099374" y="2569748"/>
              <a:ext cx="695217" cy="12489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9750B465-6FB6-5960-0211-782FB050484D}"/>
                </a:ext>
              </a:extLst>
            </p:cNvPr>
            <p:cNvSpPr/>
            <p:nvPr/>
          </p:nvSpPr>
          <p:spPr>
            <a:xfrm flipV="1">
              <a:off x="7794593" y="2322195"/>
              <a:ext cx="0" cy="247553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53E9E287-6C8B-F858-FB8D-6468079379FC}"/>
                </a:ext>
              </a:extLst>
            </p:cNvPr>
            <p:cNvSpPr/>
            <p:nvPr/>
          </p:nvSpPr>
          <p:spPr>
            <a:xfrm flipV="1">
              <a:off x="7099374" y="2558011"/>
              <a:ext cx="560257" cy="11738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389189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8E9F6-90AB-E875-C9C6-404620F03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Better: di-hadrons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216007-60E4-4CAA-3797-3504DD18D0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1971434"/>
                <a:ext cx="8464378" cy="4993659"/>
              </a:xfrm>
            </p:spPr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First extraction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Further constrains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𝑈𝐿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216007-60E4-4CAA-3797-3504DD18D0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1971434"/>
                <a:ext cx="8464378" cy="4993659"/>
              </a:xfrm>
              <a:blipFill>
                <a:blip r:embed="rId2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2AF3D-AA55-4399-724B-2C526D713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017D-DC29-51BD-11DF-E9E773161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65"/>
          <a:stretch/>
        </p:blipFill>
        <p:spPr>
          <a:xfrm>
            <a:off x="308919" y="4152305"/>
            <a:ext cx="8559275" cy="7271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1E0E2B-8760-E688-7A01-FCEC64FDF3B5}"/>
              </a:ext>
            </a:extLst>
          </p:cNvPr>
          <p:cNvGrpSpPr/>
          <p:nvPr/>
        </p:nvGrpSpPr>
        <p:grpSpPr>
          <a:xfrm>
            <a:off x="7319803" y="75323"/>
            <a:ext cx="1452960" cy="820800"/>
            <a:chOff x="4536374" y="2126330"/>
            <a:chExt cx="1452960" cy="820800"/>
          </a:xfrm>
        </p:grpSpPr>
        <p:sp>
          <p:nvSpPr>
            <p:cNvPr id="7" name="TextShape 3">
              <a:extLst>
                <a:ext uri="{FF2B5EF4-FFF2-40B4-BE49-F238E27FC236}">
                  <a16:creationId xmlns:a16="http://schemas.microsoft.com/office/drawing/2014/main" id="{2AED56CA-432F-C9EC-08C4-E642CFD6C177}"/>
                </a:ext>
              </a:extLst>
            </p:cNvPr>
            <p:cNvSpPr txBox="1"/>
            <p:nvPr/>
          </p:nvSpPr>
          <p:spPr>
            <a:xfrm>
              <a:off x="5440694" y="2126330"/>
              <a:ext cx="548640" cy="787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spcBef>
                  <a:spcPts val="567"/>
                </a:spcBef>
                <a:spcAft>
                  <a:spcPts val="567"/>
                </a:spcAft>
              </a:pPr>
              <a:r>
                <a:rPr lang="en-US" sz="2200" b="0" strike="noStrike" spc="-1" dirty="0">
                  <a:latin typeface="Arial"/>
                  <a:ea typeface="Arial"/>
                </a:rPr>
                <a:t>π</a:t>
              </a:r>
              <a:r>
                <a:rPr lang="en-US" sz="2200" b="0" strike="noStrike" spc="-1" baseline="33000" dirty="0">
                  <a:latin typeface="Arial"/>
                  <a:ea typeface="Arial"/>
                </a:rPr>
                <a:t>+</a:t>
              </a:r>
              <a:endParaRPr lang="en-US" sz="22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567"/>
                </a:spcBef>
                <a:spcAft>
                  <a:spcPts val="567"/>
                </a:spcAft>
              </a:pPr>
              <a:r>
                <a:rPr lang="en-US" sz="2200" b="0" strike="noStrike" spc="-1" dirty="0">
                  <a:latin typeface="Arial"/>
                  <a:ea typeface="Arial"/>
                </a:rPr>
                <a:t>π</a:t>
              </a:r>
              <a:r>
                <a:rPr lang="en-US" sz="2200" b="0" strike="noStrike" spc="-1" baseline="33000" dirty="0">
                  <a:latin typeface="Arial"/>
                  <a:ea typeface="Arial"/>
                </a:rPr>
                <a:t>– </a:t>
              </a:r>
              <a:endParaRPr lang="en-US" sz="2200" b="0" strike="noStrike" spc="-1" dirty="0">
                <a:latin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141755-C817-3873-5CB0-20AF6441A378}"/>
                </a:ext>
              </a:extLst>
            </p:cNvPr>
            <p:cNvPicPr/>
            <p:nvPr/>
          </p:nvPicPr>
          <p:blipFill>
            <a:blip r:embed="rId4"/>
            <a:srcRect b="55978"/>
            <a:stretch/>
          </p:blipFill>
          <p:spPr>
            <a:xfrm rot="16200000">
              <a:off x="4234334" y="2502530"/>
              <a:ext cx="750600" cy="138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CustomShape 8">
              <a:extLst>
                <a:ext uri="{FF2B5EF4-FFF2-40B4-BE49-F238E27FC236}">
                  <a16:creationId xmlns:a16="http://schemas.microsoft.com/office/drawing/2014/main" id="{A994C0E2-866F-B028-BA41-7E2685767855}"/>
                </a:ext>
              </a:extLst>
            </p:cNvPr>
            <p:cNvSpPr/>
            <p:nvPr/>
          </p:nvSpPr>
          <p:spPr>
            <a:xfrm>
              <a:off x="4536374" y="2372570"/>
              <a:ext cx="332280" cy="332280"/>
            </a:xfrm>
            <a:prstGeom prst="ellipse">
              <a:avLst/>
            </a:prstGeom>
            <a:solidFill>
              <a:srgbClr val="A3238E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86402484-CACE-ED5B-5011-214B4537B47B}"/>
                </a:ext>
              </a:extLst>
            </p:cNvPr>
            <p:cNvSpPr/>
            <p:nvPr/>
          </p:nvSpPr>
          <p:spPr>
            <a:xfrm flipV="1">
              <a:off x="4643654" y="2394890"/>
              <a:ext cx="824400" cy="15012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2A6DAA3B-3401-7EC4-F692-CDC7643E5267}"/>
                </a:ext>
              </a:extLst>
            </p:cNvPr>
            <p:cNvSpPr/>
            <p:nvPr/>
          </p:nvSpPr>
          <p:spPr>
            <a:xfrm>
              <a:off x="4642934" y="2517290"/>
              <a:ext cx="816480" cy="18288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70DBADD-25EC-AED5-5F56-E7AE8F1E71BE}"/>
                </a:ext>
              </a:extLst>
            </p:cNvPr>
            <p:cNvPicPr/>
            <p:nvPr/>
          </p:nvPicPr>
          <p:blipFill>
            <a:blip r:embed="rId4"/>
            <a:srcRect t="22705"/>
            <a:stretch/>
          </p:blipFill>
          <p:spPr>
            <a:xfrm rot="16200000">
              <a:off x="4358894" y="2449250"/>
              <a:ext cx="750600" cy="2440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AA9478-E1F7-5468-0271-D1B1A70BBB09}"/>
              </a:ext>
            </a:extLst>
          </p:cNvPr>
          <p:cNvSpPr txBox="1"/>
          <p:nvPr/>
        </p:nvSpPr>
        <p:spPr>
          <a:xfrm>
            <a:off x="3914654" y="3102293"/>
            <a:ext cx="2684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Phys.Rev.D</a:t>
            </a:r>
            <a:r>
              <a:rPr lang="en-US" dirty="0"/>
              <a:t> 106 (2022) 1, 014027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3D12CF-29AC-AF44-BBE6-26AE9FCC2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5407" y="1135006"/>
            <a:ext cx="2916861" cy="2011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4FFE2C-5DCA-9F67-41BE-7DD8457DD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17" y="1035714"/>
            <a:ext cx="3195480" cy="21800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E64C29-637F-9986-4C5E-C54AE3B62576}"/>
              </a:ext>
            </a:extLst>
          </p:cNvPr>
          <p:cNvSpPr txBox="1"/>
          <p:nvPr/>
        </p:nvSpPr>
        <p:spPr>
          <a:xfrm>
            <a:off x="384969" y="3014850"/>
            <a:ext cx="328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Phys.Rev.Lett</a:t>
            </a:r>
            <a:r>
              <a:rPr lang="en-US" i="1" dirty="0"/>
              <a:t>.</a:t>
            </a:r>
            <a:r>
              <a:rPr lang="en-US" dirty="0"/>
              <a:t> 126 (2021) 152501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E5C5691-4E2C-1477-6D76-B954E01E63A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255918" y="1271572"/>
            <a:ext cx="2904670" cy="183550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25065AF-07B0-C6C4-7001-0B70CC643CBD}"/>
                  </a:ext>
                </a:extLst>
              </p:cNvPr>
              <p:cNvSpPr txBox="1"/>
              <p:nvPr/>
            </p:nvSpPr>
            <p:spPr>
              <a:xfrm>
                <a:off x="8145255" y="1339494"/>
                <a:ext cx="1050224" cy="371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25065AF-07B0-C6C4-7001-0B70CC643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5255" y="1339494"/>
                <a:ext cx="1050224" cy="371961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E51BD4A-44BB-BF3A-1545-811D33ED2659}"/>
                  </a:ext>
                </a:extLst>
              </p:cNvPr>
              <p:cNvSpPr txBox="1"/>
              <p:nvPr/>
            </p:nvSpPr>
            <p:spPr>
              <a:xfrm>
                <a:off x="1916568" y="2208707"/>
                <a:ext cx="1045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∠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E51BD4A-44BB-BF3A-1545-811D33ED2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568" y="2208707"/>
                <a:ext cx="10459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8947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A95C5B-EBFB-4452-1A80-2EEAFD77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328597"/>
            <a:ext cx="8464378" cy="487490"/>
          </a:xfrm>
        </p:spPr>
        <p:txBody>
          <a:bodyPr/>
          <a:lstStyle/>
          <a:p>
            <a:r>
              <a:rPr lang="en-US" dirty="0"/>
              <a:t>Compare Partial Wave Decomposition in MC and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F96873-FE40-C0CA-EAA8-A6AA42506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Comparing to Polarized Lund model here (</a:t>
            </a:r>
            <a:r>
              <a:rPr lang="en-US" sz="1700" dirty="0" err="1"/>
              <a:t>StringSpinner</a:t>
            </a:r>
            <a:r>
              <a:rPr lang="en-US" sz="1700" dirty="0"/>
              <a:t>, A. </a:t>
            </a:r>
            <a:r>
              <a:rPr lang="en-US" sz="1700" dirty="0" err="1"/>
              <a:t>Kerbizi</a:t>
            </a:r>
            <a:r>
              <a:rPr lang="en-US" sz="1700" dirty="0"/>
              <a:t> et al, </a:t>
            </a:r>
            <a:r>
              <a:rPr lang="en-US" sz="1700" i="1" dirty="0" err="1"/>
              <a:t>Comput.Phys.Commun</a:t>
            </a:r>
            <a:r>
              <a:rPr lang="en-US" sz="1700" i="1" dirty="0"/>
              <a:t>.</a:t>
            </a:r>
            <a:r>
              <a:rPr lang="en-US" sz="1700" dirty="0"/>
              <a:t> 272 (2022)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F7E5DD-CD4C-1332-52E1-A317B2CC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8D44DEF6-2489-FF4D-1AA1-5963CEE7A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19" y="2141734"/>
            <a:ext cx="4047087" cy="4154822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D8E6E5E-F6EA-38D5-BEFE-E57518242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693" y="2415078"/>
            <a:ext cx="3475830" cy="3576579"/>
          </a:xfrm>
          <a:prstGeom prst="rect">
            <a:avLst/>
          </a:prstGeom>
        </p:spPr>
      </p:pic>
      <p:pic>
        <p:nvPicPr>
          <p:cNvPr id="9" name="Picture 2" descr="The string fragmentation model of quark generation [58] | Download  Scientific Diagram">
            <a:extLst>
              <a:ext uri="{FF2B5EF4-FFF2-40B4-BE49-F238E27FC236}">
                <a16:creationId xmlns:a16="http://schemas.microsoft.com/office/drawing/2014/main" id="{F67F4D12-9D39-87FC-96F0-E2E59C077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188" y="1076080"/>
            <a:ext cx="1732411" cy="116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56852C-D45F-87AD-9516-6078D6A82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2501" y="2813010"/>
            <a:ext cx="1795629" cy="123198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192DFD-156F-CA9D-C50A-D1ED9D76B640}"/>
                  </a:ext>
                </a:extLst>
              </p:cNvPr>
              <p:cNvSpPr txBox="1"/>
              <p:nvPr/>
            </p:nvSpPr>
            <p:spPr>
              <a:xfrm>
                <a:off x="308919" y="6347748"/>
                <a:ext cx="8601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New version of string+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dirty="0"/>
                  <a:t> model shown at SPIN (</a:t>
                </a:r>
                <a:r>
                  <a:rPr lang="en-US" b="0" dirty="0" err="1"/>
                  <a:t>Kerbizi</a:t>
                </a:r>
                <a:r>
                  <a:rPr lang="en-US" b="0" dirty="0"/>
                  <a:t>) with improved VM treatment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192DFD-156F-CA9D-C50A-D1ED9D76B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19" y="6347748"/>
                <a:ext cx="8601907" cy="646331"/>
              </a:xfrm>
              <a:prstGeom prst="rect">
                <a:avLst/>
              </a:prstGeom>
              <a:blipFill>
                <a:blip r:embed="rId6"/>
                <a:stretch>
                  <a:fillRect l="-442"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blue and white logo&#10;&#10;Description automatically generated">
            <a:extLst>
              <a:ext uri="{FF2B5EF4-FFF2-40B4-BE49-F238E27FC236}">
                <a16:creationId xmlns:a16="http://schemas.microsoft.com/office/drawing/2014/main" id="{872A0A65-6CA6-A2AF-3456-80BE8E8B25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143" y="5821005"/>
            <a:ext cx="684307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94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BFE9-CBE3-6042-AF37-542F40E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target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22846-46DE-16D3-49A3-4DB4E61A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1354090"/>
            <a:ext cx="8464378" cy="588016"/>
          </a:xfrm>
        </p:spPr>
        <p:txBody>
          <a:bodyPr/>
          <a:lstStyle/>
          <a:p>
            <a:r>
              <a:rPr lang="en-US" dirty="0"/>
              <a:t>Results represent 5% proton target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9BF74-FF4B-9736-8188-3649BC46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42194" y="5170607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DE0874-DDD0-699F-F382-0FDEC1FAB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1"/>
          <a:stretch/>
        </p:blipFill>
        <p:spPr>
          <a:xfrm>
            <a:off x="3233942" y="1835412"/>
            <a:ext cx="3058046" cy="2090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FD6F7-8DB6-C3E7-D912-60F1E3206F6C}"/>
              </a:ext>
            </a:extLst>
          </p:cNvPr>
          <p:cNvSpPr txBox="1"/>
          <p:nvPr/>
        </p:nvSpPr>
        <p:spPr>
          <a:xfrm>
            <a:off x="3973195" y="4827640"/>
            <a:ext cx="4231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Convolution over transverse momentum space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6A787B-FA10-3CF6-3876-9908CD868A38}"/>
              </a:ext>
            </a:extLst>
          </p:cNvPr>
          <p:cNvSpPr/>
          <p:nvPr/>
        </p:nvSpPr>
        <p:spPr>
          <a:xfrm>
            <a:off x="3233942" y="4187085"/>
            <a:ext cx="5106890" cy="564540"/>
          </a:xfrm>
          <a:prstGeom prst="rect">
            <a:avLst/>
          </a:prstGeom>
          <a:solidFill>
            <a:srgbClr val="70AD47">
              <a:alpha val="1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E41CDC-FADA-41B8-69B5-9FB768C6FC7F}"/>
                  </a:ext>
                </a:extLst>
              </p:cNvPr>
              <p:cNvSpPr txBox="1"/>
              <p:nvPr/>
            </p:nvSpPr>
            <p:spPr>
              <a:xfrm>
                <a:off x="3517321" y="4118320"/>
                <a:ext cx="51144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E41CDC-FADA-41B8-69B5-9FB768C6F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321" y="4118320"/>
                <a:ext cx="5114477" cy="492443"/>
              </a:xfrm>
              <a:prstGeom prst="rect">
                <a:avLst/>
              </a:prstGeom>
              <a:blipFill>
                <a:blip r:embed="rId3"/>
                <a:stretch>
                  <a:fillRect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75A80D31-FE86-1242-426C-44B4B36ADA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37" y="2203249"/>
            <a:ext cx="1102976" cy="985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BA4828-108E-18C3-8A73-0309621C9483}"/>
              </a:ext>
            </a:extLst>
          </p:cNvPr>
          <p:cNvSpPr txBox="1"/>
          <p:nvPr/>
        </p:nvSpPr>
        <p:spPr>
          <a:xfrm>
            <a:off x="7125445" y="1835412"/>
            <a:ext cx="173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Harut</a:t>
            </a:r>
            <a:r>
              <a:rPr lang="en-US" dirty="0"/>
              <a:t> Avakian at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B58D5B-A3FB-868B-EEB9-61DC51DB30F9}"/>
              </a:ext>
            </a:extLst>
          </p:cNvPr>
          <p:cNvSpPr txBox="1">
            <a:spLocks/>
          </p:cNvSpPr>
          <p:nvPr/>
        </p:nvSpPr>
        <p:spPr>
          <a:xfrm>
            <a:off x="530776" y="5861351"/>
            <a:ext cx="8464378" cy="588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Rich program underway</a:t>
            </a:r>
          </a:p>
        </p:txBody>
      </p:sp>
    </p:spTree>
    <p:extLst>
      <p:ext uri="{BB962C8B-B14F-4D97-AF65-F5344CB8AC3E}">
        <p14:creationId xmlns:p14="http://schemas.microsoft.com/office/powerpoint/2010/main" val="1613984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6960D659-9002-54FA-3062-BF4D06CE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37" y="1150855"/>
            <a:ext cx="1824516" cy="1745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59851-C717-1484-76F9-EA2EB9CF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75" y="211577"/>
            <a:ext cx="8879553" cy="487490"/>
          </a:xfrm>
        </p:spPr>
        <p:txBody>
          <a:bodyPr/>
          <a:lstStyle/>
          <a:p>
            <a:r>
              <a:rPr lang="en-US" sz="3200" dirty="0"/>
              <a:t>Target Fragmentation </a:t>
            </a:r>
            <a:r>
              <a:rPr lang="en-US" sz="3200" dirty="0">
                <a:sym typeface="Wingdings" pitchFamily="2" charset="2"/>
              </a:rPr>
              <a:t> Fracture Functions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BB9C8-AB5B-DFC6-61E9-EFE954840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1371601"/>
            <a:ext cx="3121795" cy="520113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Correlations between CFR-TFR allows to extract fracture functions coupled to FFs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B2DD3-8FB3-2BB3-4267-1E9665A5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9583" y="3376867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0F38AFE-DEFB-60B3-5DCC-F2AF890CAD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10401" y="3124043"/>
            <a:ext cx="3121795" cy="20354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D52A3DC-1755-573F-B8DC-BA84041F47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04509" y="1072392"/>
            <a:ext cx="3027687" cy="19618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6647F62-EEEA-B030-E02B-AA965724C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234" y="3317972"/>
            <a:ext cx="1252973" cy="1308387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60FDDA6-D1FB-3405-D8AB-4783E6ECDC0D}"/>
              </a:ext>
            </a:extLst>
          </p:cNvPr>
          <p:cNvCxnSpPr>
            <a:cxnSpLocks/>
          </p:cNvCxnSpPr>
          <p:nvPr/>
        </p:nvCxnSpPr>
        <p:spPr>
          <a:xfrm>
            <a:off x="4922874" y="2307265"/>
            <a:ext cx="1247895" cy="346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40542D9-74FD-8E64-A0ED-5AE22D974C5F}"/>
                  </a:ext>
                </a:extLst>
              </p:cNvPr>
              <p:cNvSpPr txBox="1"/>
              <p:nvPr/>
            </p:nvSpPr>
            <p:spPr>
              <a:xfrm>
                <a:off x="6948622" y="1162225"/>
                <a:ext cx="17776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Sum rule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40542D9-74FD-8E64-A0ED-5AE22D974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622" y="1162225"/>
                <a:ext cx="1777603" cy="369332"/>
              </a:xfrm>
              <a:prstGeom prst="rect">
                <a:avLst/>
              </a:prstGeom>
              <a:blipFill>
                <a:blip r:embed="rId6"/>
                <a:stretch>
                  <a:fillRect l="-3571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8316D197-5B8F-9EB6-6371-649F5F6214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045244" y="5075025"/>
            <a:ext cx="2795132" cy="17951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9CDEBDF-CF77-8896-998E-B414F851CB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643" y="5586721"/>
            <a:ext cx="2015226" cy="271350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E5D523A0-7EE5-59CF-5B63-9CC85FE3F7C0}"/>
              </a:ext>
            </a:extLst>
          </p:cNvPr>
          <p:cNvSpPr/>
          <p:nvPr/>
        </p:nvSpPr>
        <p:spPr>
          <a:xfrm>
            <a:off x="2802085" y="5249184"/>
            <a:ext cx="204463" cy="19988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27CFC25-B8DA-DB17-987D-EEE0677FCD2A}"/>
              </a:ext>
            </a:extLst>
          </p:cNvPr>
          <p:cNvSpPr/>
          <p:nvPr/>
        </p:nvSpPr>
        <p:spPr>
          <a:xfrm>
            <a:off x="7838045" y="5858071"/>
            <a:ext cx="444849" cy="45596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6568B1F-362F-C7E6-4BA1-0030507DCE3D}"/>
              </a:ext>
            </a:extLst>
          </p:cNvPr>
          <p:cNvCxnSpPr>
            <a:cxnSpLocks/>
            <a:endCxn id="46" idx="6"/>
          </p:cNvCxnSpPr>
          <p:nvPr/>
        </p:nvCxnSpPr>
        <p:spPr>
          <a:xfrm>
            <a:off x="6267668" y="5942637"/>
            <a:ext cx="2015226" cy="143417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7F4F2FF7-57A1-0003-D523-0AEE9107B286}"/>
              </a:ext>
            </a:extLst>
          </p:cNvPr>
          <p:cNvSpPr/>
          <p:nvPr/>
        </p:nvSpPr>
        <p:spPr>
          <a:xfrm>
            <a:off x="6397174" y="5179482"/>
            <a:ext cx="444849" cy="354157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C19E01-CE08-1D7B-8246-95C1F5A6CAB5}"/>
              </a:ext>
            </a:extLst>
          </p:cNvPr>
          <p:cNvSpPr/>
          <p:nvPr/>
        </p:nvSpPr>
        <p:spPr>
          <a:xfrm>
            <a:off x="6828856" y="5497134"/>
            <a:ext cx="941768" cy="576947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pic>
        <p:nvPicPr>
          <p:cNvPr id="15362" name="Picture 2" descr="CFNS Adhoc Workshop: Target Fragmentation Physics with EIC (28-30 September  2020): Overview · Indico">
            <a:extLst>
              <a:ext uri="{FF2B5EF4-FFF2-40B4-BE49-F238E27FC236}">
                <a16:creationId xmlns:a16="http://schemas.microsoft.com/office/drawing/2014/main" id="{9FD73D95-7023-5A14-EE8B-7770D7A73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67" y="1403128"/>
            <a:ext cx="2503824" cy="200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B40039F-DBC5-E23B-F218-682B51202E6F}"/>
              </a:ext>
            </a:extLst>
          </p:cNvPr>
          <p:cNvSpPr txBox="1"/>
          <p:nvPr/>
        </p:nvSpPr>
        <p:spPr>
          <a:xfrm>
            <a:off x="3969583" y="6451600"/>
            <a:ext cx="193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T. Hayward at SPIN</a:t>
            </a:r>
          </a:p>
        </p:txBody>
      </p:sp>
      <p:pic>
        <p:nvPicPr>
          <p:cNvPr id="55" name="Picture 54" descr="A blue and white logo&#10;&#10;Description automatically generated">
            <a:extLst>
              <a:ext uri="{FF2B5EF4-FFF2-40B4-BE49-F238E27FC236}">
                <a16:creationId xmlns:a16="http://schemas.microsoft.com/office/drawing/2014/main" id="{AFE62FC7-2C09-E702-0A4B-625445F68A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87" y="6239812"/>
            <a:ext cx="745582" cy="66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05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Notional CEBAF &amp; upgrade schedule (FY24 – FY42)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8B3D93-B0DB-22D2-468E-0005BA769AAC}"/>
              </a:ext>
            </a:extLst>
          </p:cNvPr>
          <p:cNvSpPr txBox="1"/>
          <p:nvPr/>
        </p:nvSpPr>
        <p:spPr>
          <a:xfrm>
            <a:off x="2242290" y="1853708"/>
            <a:ext cx="461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D36B6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9CF61B-0BE1-1B44-286B-8FD143ED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211" y="1051169"/>
            <a:ext cx="8529578" cy="1605078"/>
          </a:xfrm>
        </p:spPr>
        <p:txBody>
          <a:bodyPr>
            <a:no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Accelerator and engineering team have worked up an early schedule and cost estimate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Schedule assumptions based on a notional timing of when funds might be available (near EIC ramp down based on EIC V3 profile)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For completeness, Moller and </a:t>
            </a:r>
            <a:r>
              <a:rPr lang="en-US" sz="1600" dirty="0" err="1">
                <a:latin typeface="Century Gothic" panose="020B0502020202020204" pitchFamily="34" charset="0"/>
              </a:rPr>
              <a:t>SoLID</a:t>
            </a:r>
            <a:r>
              <a:rPr lang="en-US" sz="1600" dirty="0">
                <a:latin typeface="Century Gothic" panose="020B0502020202020204" pitchFamily="34" charset="0"/>
              </a:rPr>
              <a:t> (part of 12 GeV program) are shown; positron source development also  shown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FA62EB41-7F90-2C2B-890F-7D2261F5B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7" y="2933318"/>
            <a:ext cx="8938745" cy="2766324"/>
          </a:xfrm>
          <a:prstGeom prst="rect">
            <a:avLst/>
          </a:prstGeom>
        </p:spPr>
      </p:pic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21087638-3EB7-3394-7D64-7A213811E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290" y="5915676"/>
            <a:ext cx="888530" cy="7934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B6A33C-3493-0BEB-007C-5F15ACDD3554}"/>
              </a:ext>
            </a:extLst>
          </p:cNvPr>
          <p:cNvSpPr txBox="1"/>
          <p:nvPr/>
        </p:nvSpPr>
        <p:spPr>
          <a:xfrm>
            <a:off x="606056" y="6085558"/>
            <a:ext cx="139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Tia Keppel at</a:t>
            </a:r>
          </a:p>
        </p:txBody>
      </p:sp>
    </p:spTree>
    <p:extLst>
      <p:ext uri="{BB962C8B-B14F-4D97-AF65-F5344CB8AC3E}">
        <p14:creationId xmlns:p14="http://schemas.microsoft.com/office/powerpoint/2010/main" val="3043116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E2456-A016-E2E3-136C-C8974F1B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x at </a:t>
            </a:r>
            <a:r>
              <a:rPr lang="en-US" dirty="0" err="1"/>
              <a:t>Jlab</a:t>
            </a:r>
            <a:r>
              <a:rPr lang="en-US" dirty="0"/>
              <a:t> 22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2288C5-62CC-73DE-333D-B15D7BC564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5302" y="5691530"/>
                <a:ext cx="8347995" cy="1054444"/>
              </a:xfrm>
            </p:spPr>
            <p:txBody>
              <a:bodyPr>
                <a:normAutofit fontScale="62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doubling beam energy significantly increases phase space</a:t>
                </a:r>
              </a:p>
              <a:p>
                <a:r>
                  <a:rPr lang="en-US" dirty="0"/>
                  <a:t>Pin down valence structure of the proton</a:t>
                </a:r>
              </a:p>
              <a:p>
                <a:r>
                  <a:rPr lang="en-US" dirty="0"/>
                  <a:t>Integration in global analyses (e.g. strange distributions, CS Kernel)</a:t>
                </a:r>
              </a:p>
              <a:p>
                <a:r>
                  <a:rPr lang="en-US" sz="2400" dirty="0"/>
                  <a:t>See M. </a:t>
                </a:r>
                <a:r>
                  <a:rPr lang="en-US" sz="2400" dirty="0" err="1"/>
                  <a:t>Battaglieri’s</a:t>
                </a:r>
                <a:r>
                  <a:rPr lang="en-US" sz="2400" dirty="0"/>
                  <a:t> talk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2288C5-62CC-73DE-333D-B15D7BC564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5302" y="5691530"/>
                <a:ext cx="8347995" cy="1054444"/>
              </a:xfrm>
              <a:blipFill>
                <a:blip r:embed="rId2"/>
                <a:stretch>
                  <a:fillRect l="-152" t="-7143"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E29DA-986F-6146-A854-650EB2DF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0D53F-747C-74B5-DC90-AC6F96FBA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08" b="5101"/>
          <a:stretch/>
        </p:blipFill>
        <p:spPr>
          <a:xfrm>
            <a:off x="1177915" y="1166471"/>
            <a:ext cx="6457385" cy="1877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C4B21D-0A77-9F61-C000-18832B4E6C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50" b="23027"/>
          <a:stretch/>
        </p:blipFill>
        <p:spPr>
          <a:xfrm>
            <a:off x="1177915" y="3163324"/>
            <a:ext cx="6411883" cy="1877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80F986-7A86-814A-21D7-768100157C1F}"/>
              </a:ext>
            </a:extLst>
          </p:cNvPr>
          <p:cNvSpPr txBox="1"/>
          <p:nvPr/>
        </p:nvSpPr>
        <p:spPr>
          <a:xfrm>
            <a:off x="5732519" y="537522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e-Print: </a:t>
            </a:r>
            <a:r>
              <a:rPr lang="en-US" sz="1200" dirty="0">
                <a:hlinkClick r:id="rId5"/>
              </a:rPr>
              <a:t>2306.09360</a:t>
            </a:r>
            <a:r>
              <a:rPr lang="en-US" sz="1200" dirty="0"/>
              <a:t> [</a:t>
            </a:r>
            <a:r>
              <a:rPr lang="en-US" sz="1200" dirty="0" err="1"/>
              <a:t>nucl</a:t>
            </a:r>
            <a:r>
              <a:rPr lang="en-US" sz="1200" dirty="0"/>
              <a:t>-ex]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21D25C-A2F8-9A2F-A6C0-5BB673F15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645" y="4920517"/>
            <a:ext cx="4586501" cy="6730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C084E8-5EEC-B34C-1E8C-D3EE0289B29C}"/>
              </a:ext>
            </a:extLst>
          </p:cNvPr>
          <p:cNvSpPr txBox="1"/>
          <p:nvPr/>
        </p:nvSpPr>
        <p:spPr>
          <a:xfrm>
            <a:off x="248130" y="4775953"/>
            <a:ext cx="2359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P.Schweitzer</a:t>
            </a:r>
            <a:r>
              <a:rPr lang="en-US" sz="1200" dirty="0"/>
              <a:t> et al. arXiv:1210.1267</a:t>
            </a:r>
          </a:p>
        </p:txBody>
      </p:sp>
    </p:spTree>
    <p:extLst>
      <p:ext uri="{BB962C8B-B14F-4D97-AF65-F5344CB8AC3E}">
        <p14:creationId xmlns:p14="http://schemas.microsoft.com/office/powerpoint/2010/main" val="1101109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262696" y="260855"/>
            <a:ext cx="8881303" cy="487490"/>
          </a:xfrm>
        </p:spPr>
        <p:txBody>
          <a:bodyPr>
            <a:noAutofit/>
          </a:bodyPr>
          <a:lstStyle/>
          <a:p>
            <a:r>
              <a:rPr lang="en-US" sz="3200" dirty="0"/>
              <a:t>Hard Scattering is a premier tool to probe the quark and gluon degrees of freedom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Proton Structure extracted using QCD factorization theorem</a:t>
            </a:r>
          </a:p>
          <a:p>
            <a:r>
              <a:rPr lang="en-US" sz="1800" dirty="0"/>
              <a:t>FFs contribute to virtually all processes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102253" y="7372673"/>
            <a:ext cx="536158" cy="303364"/>
          </a:xfrm>
        </p:spPr>
        <p:txBody>
          <a:bodyPr/>
          <a:lstStyle/>
          <a:p>
            <a:fld id="{F69A625F-2022-A646-80CB-FAA2050203D0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6" name="Rectangle 42"/>
          <p:cNvSpPr>
            <a:spLocks noChangeArrowheads="1"/>
          </p:cNvSpPr>
          <p:nvPr/>
        </p:nvSpPr>
        <p:spPr bwMode="auto">
          <a:xfrm>
            <a:off x="1778055" y="5992517"/>
            <a:ext cx="1043139" cy="665559"/>
          </a:xfrm>
          <a:prstGeom prst="rect">
            <a:avLst/>
          </a:prstGeom>
          <a:noFill/>
          <a:ln w="34925">
            <a:solidFill>
              <a:srgbClr val="00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ko-KR" altLang="en-US" sz="1500" dirty="0">
              <a:latin typeface="Arial Unicode MS" charset="0"/>
              <a:ea typeface="Gulim" charset="-127"/>
            </a:endParaRPr>
          </a:p>
        </p:txBody>
      </p:sp>
      <p:sp>
        <p:nvSpPr>
          <p:cNvPr id="7" name="Rectangle 43"/>
          <p:cNvSpPr>
            <a:spLocks noChangeArrowheads="1"/>
          </p:cNvSpPr>
          <p:nvPr/>
        </p:nvSpPr>
        <p:spPr bwMode="auto">
          <a:xfrm>
            <a:off x="2888520" y="5881861"/>
            <a:ext cx="1652588" cy="775097"/>
          </a:xfrm>
          <a:prstGeom prst="rect">
            <a:avLst/>
          </a:prstGeom>
          <a:noFill/>
          <a:ln w="34925">
            <a:solidFill>
              <a:srgbClr val="6633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ko-KR" altLang="en-US" sz="1500">
              <a:latin typeface="Arial Unicode MS" charset="0"/>
              <a:ea typeface="Gulim" charset="-127"/>
            </a:endParaRPr>
          </a:p>
        </p:txBody>
      </p:sp>
      <p:sp>
        <p:nvSpPr>
          <p:cNvPr id="8" name="Oval 44"/>
          <p:cNvSpPr>
            <a:spLocks noChangeArrowheads="1"/>
          </p:cNvSpPr>
          <p:nvPr/>
        </p:nvSpPr>
        <p:spPr bwMode="auto">
          <a:xfrm>
            <a:off x="4553316" y="5874884"/>
            <a:ext cx="1031215" cy="886499"/>
          </a:xfrm>
          <a:prstGeom prst="ellipse">
            <a:avLst/>
          </a:prstGeom>
          <a:noFill/>
          <a:ln w="34925">
            <a:solidFill>
              <a:srgbClr val="008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ko-KR" altLang="en-US" sz="1500">
              <a:latin typeface="Arial Unicode MS" charset="0"/>
              <a:ea typeface="Gulim" charset="-127"/>
            </a:endParaRPr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4498580" y="5420297"/>
            <a:ext cx="115608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0" hangingPunct="0"/>
            <a:r>
              <a:rPr lang="en-US" altLang="ko-KR" sz="1350" dirty="0">
                <a:solidFill>
                  <a:srgbClr val="008000"/>
                </a:solidFill>
                <a:latin typeface="Times New Roman" charset="0"/>
                <a:ea typeface="Gulim" charset="-127"/>
              </a:rPr>
              <a:t>fragmentation</a:t>
            </a:r>
          </a:p>
          <a:p>
            <a:pPr algn="ctr" eaLnBrk="0" hangingPunct="0"/>
            <a:r>
              <a:rPr lang="en-US" altLang="ko-KR" sz="1350" dirty="0">
                <a:solidFill>
                  <a:srgbClr val="008000"/>
                </a:solidFill>
                <a:latin typeface="Times New Roman" charset="0"/>
                <a:ea typeface="Gulim" charset="-127"/>
              </a:rPr>
              <a:t>function</a:t>
            </a:r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77744" y="5566987"/>
            <a:ext cx="145155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0" hangingPunct="0"/>
            <a:r>
              <a:rPr lang="en-US" altLang="ko-KR" sz="1050" dirty="0">
                <a:solidFill>
                  <a:srgbClr val="0000FF"/>
                </a:solidFill>
                <a:latin typeface="Maiandra GD" charset="0"/>
                <a:ea typeface="Gulim" charset="-127"/>
              </a:rPr>
              <a:t> </a:t>
            </a:r>
            <a:r>
              <a:rPr lang="en-US" altLang="ko-KR" sz="1350" dirty="0">
                <a:solidFill>
                  <a:srgbClr val="0000FF"/>
                </a:solidFill>
                <a:latin typeface="Maiandra GD" charset="0"/>
                <a:ea typeface="Gulim" charset="-127"/>
              </a:rPr>
              <a:t>Proton Structure</a:t>
            </a:r>
            <a:endParaRPr lang="en-US" altLang="ko-KR" sz="1350" dirty="0">
              <a:latin typeface="Maiandra GD" charset="0"/>
              <a:ea typeface="Gulim" charset="-127"/>
            </a:endParaRPr>
          </a:p>
        </p:txBody>
      </p:sp>
      <p:sp>
        <p:nvSpPr>
          <p:cNvPr id="10" name="Text Box 46"/>
          <p:cNvSpPr txBox="1">
            <a:spLocks noChangeArrowheads="1"/>
          </p:cNvSpPr>
          <p:nvPr/>
        </p:nvSpPr>
        <p:spPr bwMode="auto">
          <a:xfrm>
            <a:off x="3098117" y="5510342"/>
            <a:ext cx="8333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0" hangingPunct="0"/>
            <a:r>
              <a:rPr lang="en-US" altLang="ko-KR" sz="1350" dirty="0" err="1">
                <a:solidFill>
                  <a:srgbClr val="663300"/>
                </a:solidFill>
                <a:latin typeface="Maiandra GD" charset="0"/>
                <a:ea typeface="Gulim" charset="-127"/>
              </a:rPr>
              <a:t>pQCD</a:t>
            </a:r>
            <a:endParaRPr lang="en-US" altLang="ko-KR" sz="1350" dirty="0">
              <a:solidFill>
                <a:srgbClr val="663300"/>
              </a:solidFill>
              <a:latin typeface="Maiandra GD" charset="0"/>
              <a:ea typeface="Gulim" charset="-127"/>
            </a:endParaRPr>
          </a:p>
        </p:txBody>
      </p:sp>
      <p:sp>
        <p:nvSpPr>
          <p:cNvPr id="12" name="Line 49"/>
          <p:cNvSpPr>
            <a:spLocks noChangeShapeType="1"/>
          </p:cNvSpPr>
          <p:nvPr/>
        </p:nvSpPr>
        <p:spPr bwMode="auto">
          <a:xfrm flipH="1">
            <a:off x="2064910" y="3986637"/>
            <a:ext cx="368230" cy="176612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sz="1350"/>
          </a:p>
        </p:txBody>
      </p:sp>
      <p:sp>
        <p:nvSpPr>
          <p:cNvPr id="13" name="Line 50"/>
          <p:cNvSpPr>
            <a:spLocks noChangeShapeType="1"/>
          </p:cNvSpPr>
          <p:nvPr/>
        </p:nvSpPr>
        <p:spPr bwMode="auto">
          <a:xfrm>
            <a:off x="4043660" y="3118792"/>
            <a:ext cx="996149" cy="2363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sz="1350"/>
          </a:p>
        </p:txBody>
      </p:sp>
      <p:sp>
        <p:nvSpPr>
          <p:cNvPr id="14" name="Line 241"/>
          <p:cNvSpPr>
            <a:spLocks noChangeShapeType="1"/>
          </p:cNvSpPr>
          <p:nvPr/>
        </p:nvSpPr>
        <p:spPr bwMode="auto">
          <a:xfrm>
            <a:off x="4090177" y="2629826"/>
            <a:ext cx="3682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5" name="Line 242"/>
          <p:cNvSpPr>
            <a:spLocks noChangeShapeType="1"/>
          </p:cNvSpPr>
          <p:nvPr/>
        </p:nvSpPr>
        <p:spPr bwMode="auto">
          <a:xfrm>
            <a:off x="4044146" y="2515526"/>
            <a:ext cx="2301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6" name="Line 243"/>
          <p:cNvSpPr>
            <a:spLocks noChangeShapeType="1"/>
          </p:cNvSpPr>
          <p:nvPr/>
        </p:nvSpPr>
        <p:spPr bwMode="auto">
          <a:xfrm>
            <a:off x="4136206" y="2801276"/>
            <a:ext cx="184115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7" name="Line 244"/>
          <p:cNvSpPr>
            <a:spLocks noChangeShapeType="1"/>
          </p:cNvSpPr>
          <p:nvPr/>
        </p:nvSpPr>
        <p:spPr bwMode="auto">
          <a:xfrm>
            <a:off x="4090177" y="2858426"/>
            <a:ext cx="138086" cy="128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8" name="Text Box 245"/>
          <p:cNvSpPr txBox="1">
            <a:spLocks noChangeArrowheads="1"/>
          </p:cNvSpPr>
          <p:nvPr/>
        </p:nvSpPr>
        <p:spPr bwMode="auto">
          <a:xfrm>
            <a:off x="4366348" y="2286927"/>
            <a:ext cx="27617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350"/>
              <a:t>h</a:t>
            </a:r>
          </a:p>
        </p:txBody>
      </p:sp>
      <p:sp>
        <p:nvSpPr>
          <p:cNvPr id="19" name="Line 246"/>
          <p:cNvSpPr>
            <a:spLocks noChangeShapeType="1"/>
          </p:cNvSpPr>
          <p:nvPr/>
        </p:nvSpPr>
        <p:spPr bwMode="auto">
          <a:xfrm>
            <a:off x="3399745" y="3372776"/>
            <a:ext cx="36823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0" name="Line 247"/>
          <p:cNvSpPr>
            <a:spLocks noChangeShapeType="1"/>
          </p:cNvSpPr>
          <p:nvPr/>
        </p:nvSpPr>
        <p:spPr bwMode="auto">
          <a:xfrm>
            <a:off x="3445774" y="3372776"/>
            <a:ext cx="36823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1" name="Line 248"/>
          <p:cNvSpPr>
            <a:spLocks noChangeShapeType="1"/>
          </p:cNvSpPr>
          <p:nvPr/>
        </p:nvSpPr>
        <p:spPr bwMode="auto">
          <a:xfrm>
            <a:off x="3445774" y="3315626"/>
            <a:ext cx="414259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2" name="Text Box 249"/>
          <p:cNvSpPr txBox="1">
            <a:spLocks noChangeArrowheads="1"/>
          </p:cNvSpPr>
          <p:nvPr/>
        </p:nvSpPr>
        <p:spPr bwMode="auto">
          <a:xfrm>
            <a:off x="3814003" y="3783543"/>
            <a:ext cx="32220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350"/>
              <a:t>X’</a:t>
            </a:r>
          </a:p>
        </p:txBody>
      </p:sp>
      <p:sp>
        <p:nvSpPr>
          <p:cNvPr id="23" name="Line 250"/>
          <p:cNvSpPr>
            <a:spLocks noChangeShapeType="1"/>
          </p:cNvSpPr>
          <p:nvPr/>
        </p:nvSpPr>
        <p:spPr bwMode="auto">
          <a:xfrm>
            <a:off x="3353715" y="3238236"/>
            <a:ext cx="322202" cy="4631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5" name="Line 255"/>
          <p:cNvSpPr>
            <a:spLocks noChangeShapeType="1"/>
          </p:cNvSpPr>
          <p:nvPr/>
        </p:nvSpPr>
        <p:spPr bwMode="auto">
          <a:xfrm>
            <a:off x="1512565" y="3658526"/>
            <a:ext cx="92057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6" name="Line 256"/>
          <p:cNvSpPr>
            <a:spLocks noChangeShapeType="1"/>
          </p:cNvSpPr>
          <p:nvPr/>
        </p:nvSpPr>
        <p:spPr bwMode="auto">
          <a:xfrm>
            <a:off x="1512565" y="3772826"/>
            <a:ext cx="142689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7" name="Line 257"/>
          <p:cNvSpPr>
            <a:spLocks noChangeShapeType="1"/>
          </p:cNvSpPr>
          <p:nvPr/>
        </p:nvSpPr>
        <p:spPr bwMode="auto">
          <a:xfrm>
            <a:off x="1512565" y="3887126"/>
            <a:ext cx="142689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8" name="Line 258"/>
          <p:cNvSpPr>
            <a:spLocks noChangeShapeType="1"/>
          </p:cNvSpPr>
          <p:nvPr/>
        </p:nvSpPr>
        <p:spPr bwMode="auto">
          <a:xfrm>
            <a:off x="2543644" y="2548226"/>
            <a:ext cx="36823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" name="Line 259"/>
          <p:cNvSpPr>
            <a:spLocks noChangeShapeType="1"/>
          </p:cNvSpPr>
          <p:nvPr/>
        </p:nvSpPr>
        <p:spPr bwMode="auto">
          <a:xfrm flipV="1">
            <a:off x="2571227" y="3372776"/>
            <a:ext cx="368230" cy="28575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" name="Line 260"/>
          <p:cNvSpPr>
            <a:spLocks noChangeShapeType="1"/>
          </p:cNvSpPr>
          <p:nvPr/>
        </p:nvSpPr>
        <p:spPr bwMode="auto">
          <a:xfrm>
            <a:off x="1512565" y="3772826"/>
            <a:ext cx="5063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" name="Line 261"/>
          <p:cNvSpPr>
            <a:spLocks noChangeShapeType="1"/>
          </p:cNvSpPr>
          <p:nvPr/>
        </p:nvSpPr>
        <p:spPr bwMode="auto">
          <a:xfrm>
            <a:off x="705374" y="2325787"/>
            <a:ext cx="1865853" cy="211673"/>
          </a:xfrm>
          <a:prstGeom prst="line">
            <a:avLst/>
          </a:prstGeom>
          <a:noFill/>
          <a:ln w="22225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3" name="Text Box 263"/>
          <p:cNvSpPr txBox="1">
            <a:spLocks noChangeArrowheads="1"/>
          </p:cNvSpPr>
          <p:nvPr/>
        </p:nvSpPr>
        <p:spPr bwMode="auto">
          <a:xfrm>
            <a:off x="3491803" y="2526243"/>
            <a:ext cx="18411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350" dirty="0"/>
              <a:t>q</a:t>
            </a:r>
          </a:p>
        </p:txBody>
      </p:sp>
      <p:sp>
        <p:nvSpPr>
          <p:cNvPr id="34" name="Oval 264"/>
          <p:cNvSpPr>
            <a:spLocks noChangeArrowheads="1"/>
          </p:cNvSpPr>
          <p:nvPr/>
        </p:nvSpPr>
        <p:spPr bwMode="auto">
          <a:xfrm>
            <a:off x="2387113" y="3487076"/>
            <a:ext cx="184115" cy="51435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350">
                <a:solidFill>
                  <a:schemeClr val="bg1"/>
                </a:solidFill>
              </a:rPr>
              <a:t>f</a:t>
            </a:r>
            <a:r>
              <a:rPr lang="en-US" altLang="en-US" sz="1350" baseline="-250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5" name="Oval 266"/>
          <p:cNvSpPr>
            <a:spLocks noChangeArrowheads="1"/>
          </p:cNvSpPr>
          <p:nvPr/>
        </p:nvSpPr>
        <p:spPr bwMode="auto">
          <a:xfrm>
            <a:off x="2847399" y="2801276"/>
            <a:ext cx="644403" cy="8001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6" name="Oval 267"/>
          <p:cNvSpPr>
            <a:spLocks noChangeArrowheads="1"/>
          </p:cNvSpPr>
          <p:nvPr/>
        </p:nvSpPr>
        <p:spPr bwMode="auto">
          <a:xfrm>
            <a:off x="3767975" y="2344076"/>
            <a:ext cx="368230" cy="74295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7" name="Text Box 268"/>
          <p:cNvSpPr txBox="1">
            <a:spLocks noChangeArrowheads="1"/>
          </p:cNvSpPr>
          <p:nvPr/>
        </p:nvSpPr>
        <p:spPr bwMode="auto">
          <a:xfrm>
            <a:off x="3044939" y="3029876"/>
            <a:ext cx="3222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>
                <a:solidFill>
                  <a:schemeClr val="bg1"/>
                </a:solidFill>
              </a:rPr>
              <a:t>σ</a:t>
            </a:r>
          </a:p>
        </p:txBody>
      </p:sp>
      <p:sp>
        <p:nvSpPr>
          <p:cNvPr id="38" name="Line 269"/>
          <p:cNvSpPr>
            <a:spLocks noChangeShapeType="1"/>
          </p:cNvSpPr>
          <p:nvPr/>
        </p:nvSpPr>
        <p:spPr bwMode="auto">
          <a:xfrm flipH="1">
            <a:off x="3123572" y="3029876"/>
            <a:ext cx="46029" cy="5715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" name="Line 270"/>
          <p:cNvSpPr>
            <a:spLocks noChangeShapeType="1"/>
          </p:cNvSpPr>
          <p:nvPr/>
        </p:nvSpPr>
        <p:spPr bwMode="auto">
          <a:xfrm flipH="1" flipV="1">
            <a:off x="3169600" y="3029876"/>
            <a:ext cx="46029" cy="5715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0" name="Line 271"/>
          <p:cNvSpPr>
            <a:spLocks noChangeShapeType="1"/>
          </p:cNvSpPr>
          <p:nvPr/>
        </p:nvSpPr>
        <p:spPr bwMode="auto">
          <a:xfrm>
            <a:off x="4090177" y="2515526"/>
            <a:ext cx="3682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1" name="Text Box 272"/>
          <p:cNvSpPr txBox="1">
            <a:spLocks noChangeArrowheads="1"/>
          </p:cNvSpPr>
          <p:nvPr/>
        </p:nvSpPr>
        <p:spPr bwMode="auto">
          <a:xfrm>
            <a:off x="3767975" y="2572677"/>
            <a:ext cx="414259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350" dirty="0" err="1">
                <a:solidFill>
                  <a:schemeClr val="bg1"/>
                </a:solidFill>
              </a:rPr>
              <a:t>FF</a:t>
            </a:r>
            <a:r>
              <a:rPr lang="en-US" altLang="en-US" sz="1350" baseline="-25000" dirty="0" err="1">
                <a:solidFill>
                  <a:schemeClr val="bg1"/>
                </a:solidFill>
              </a:rPr>
              <a:t>q</a:t>
            </a:r>
            <a:endParaRPr lang="en-US" altLang="en-US" sz="1350" baseline="-25000" dirty="0">
              <a:solidFill>
                <a:schemeClr val="bg1"/>
              </a:solidFill>
            </a:endParaRPr>
          </a:p>
        </p:txBody>
      </p:sp>
      <p:pic>
        <p:nvPicPr>
          <p:cNvPr id="47" name="Picture 46" descr="proton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748" y="3132471"/>
            <a:ext cx="579975" cy="9927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itle 1"/>
          <p:cNvSpPr txBox="1">
            <a:spLocks/>
          </p:cNvSpPr>
          <p:nvPr/>
        </p:nvSpPr>
        <p:spPr>
          <a:xfrm>
            <a:off x="1431736" y="1001954"/>
            <a:ext cx="6400800" cy="569214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7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467" y="5981372"/>
                <a:ext cx="7400020" cy="6026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𝜎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latin typeface="Cambria Math" charset="0"/>
                            </a:rPr>
                            <m:t>𝑒𝑝</m:t>
                          </m:r>
                          <m:r>
                            <a:rPr lang="en-US" i="1">
                              <a:latin typeface="Cambria Math" charset="0"/>
                            </a:rPr>
                            <m:t>→</m:t>
                          </m:r>
                          <m:r>
                            <a:rPr lang="en-US" i="1">
                              <a:latin typeface="Cambria Math" charset="0"/>
                            </a:rPr>
                            <m:t>𝜋</m:t>
                          </m:r>
                          <m:r>
                            <a:rPr lang="en-US" i="1">
                              <a:latin typeface="Cambria Math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𝑑𝑥</m:t>
                          </m:r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latin typeface="Cambria Math" charset="0"/>
                            </a:rPr>
                            <m:t>𝑑𝑧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charset="0"/>
                        </a:rPr>
                        <m:t>∝</m:t>
                      </m:r>
                      <m:r>
                        <a:rPr lang="en-US" i="1">
                          <a:latin typeface="Cambria Math" charset="0"/>
                        </a:rPr>
                        <m:t>𝑞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charset="0"/>
                        </a:rPr>
                        <m:t>×</m:t>
                      </m:r>
                      <m:f>
                        <m:fPr>
                          <m:ctrlPr>
                            <a:rPr lang="bg-BG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𝑒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𝑞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charset="0"/>
                        </a:rPr>
                        <m:t>×</m:t>
                      </m:r>
                      <m:r>
                        <a:rPr lang="en-US" i="1">
                          <a:latin typeface="Cambria Math" charset="0"/>
                        </a:rPr>
                        <m:t>𝐹𝐹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h𝑇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" y="5981372"/>
                <a:ext cx="7400020" cy="602601"/>
              </a:xfrm>
              <a:prstGeom prst="rect">
                <a:avLst/>
              </a:prstGeom>
              <a:blipFill>
                <a:blip r:embed="rId4"/>
                <a:stretch>
                  <a:fillRect l="-685" t="-2041" r="-685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ine 261">
            <a:extLst>
              <a:ext uri="{FF2B5EF4-FFF2-40B4-BE49-F238E27FC236}">
                <a16:creationId xmlns:a16="http://schemas.microsoft.com/office/drawing/2014/main" id="{E1B6D39B-B180-544C-B547-1556D5996F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43645" y="1914067"/>
            <a:ext cx="3039483" cy="609711"/>
          </a:xfrm>
          <a:prstGeom prst="line">
            <a:avLst/>
          </a:prstGeom>
          <a:noFill/>
          <a:ln w="22225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9F289BD7-3D5A-A143-B6F2-DF48FD359C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40513" y="3315626"/>
                <a:ext cx="3635536" cy="28509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800" dirty="0"/>
              </a:p>
              <a:p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1800" dirty="0"/>
                  <a:t>scale” of the probe,</a:t>
                </a:r>
                <a:br>
                  <a:rPr lang="en-US" sz="1800" dirty="0"/>
                </a:br>
                <a:r>
                  <a:rPr lang="en-US" sz="1800" dirty="0"/>
                  <a:t>“resolution”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1800" dirty="0"/>
                  <a:t>: </a:t>
                </a:r>
                <a:r>
                  <a:rPr lang="en-US" sz="1800" dirty="0" err="1"/>
                  <a:t>bjorken</a:t>
                </a:r>
                <a:r>
                  <a:rPr lang="en-US" sz="1800" dirty="0"/>
                  <a:t> </a:t>
                </a:r>
                <a:r>
                  <a:rPr lang="en-US" sz="1800" b="1" dirty="0">
                    <a:solidFill>
                      <a:srgbClr val="FF0000"/>
                    </a:solidFill>
                  </a:rPr>
                  <a:t>scaling variable</a:t>
                </a:r>
                <a:r>
                  <a:rPr lang="en-US" sz="1800" dirty="0"/>
                  <a:t>, in partonic picture momentum fraction of the struck </a:t>
                </a:r>
                <a:r>
                  <a:rPr lang="en-US" sz="1800" dirty="0" err="1"/>
                  <a:t>parton</a:t>
                </a:r>
                <a:r>
                  <a:rPr lang="en-US" sz="1800" dirty="0"/>
                  <a:t>, “shutter speed”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800" dirty="0"/>
                  <a:t> fractional quark momentum carried by hadron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lvl="1"/>
                <a:endParaRPr lang="en-US" sz="1800" dirty="0"/>
              </a:p>
              <a:p>
                <a:pPr lvl="1"/>
                <a:endParaRPr lang="en-US" sz="1800" dirty="0"/>
              </a:p>
              <a:p>
                <a:pPr lvl="1"/>
                <a:endParaRPr lang="en-US" sz="1800" dirty="0"/>
              </a:p>
            </p:txBody>
          </p:sp>
        </mc:Choice>
        <mc:Fallback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9F289BD7-3D5A-A143-B6F2-DF48FD359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513" y="3315626"/>
                <a:ext cx="3635536" cy="2850966"/>
              </a:xfrm>
              <a:prstGeom prst="rect">
                <a:avLst/>
              </a:prstGeom>
              <a:blipFill>
                <a:blip r:embed="rId5"/>
                <a:stretch>
                  <a:fillRect l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>
            <a:extLst>
              <a:ext uri="{FF2B5EF4-FFF2-40B4-BE49-F238E27FC236}">
                <a16:creationId xmlns:a16="http://schemas.microsoft.com/office/drawing/2014/main" id="{7DD50384-9FEA-1D4F-B446-F2F437660911}"/>
              </a:ext>
            </a:extLst>
          </p:cNvPr>
          <p:cNvSpPr/>
          <p:nvPr/>
        </p:nvSpPr>
        <p:spPr>
          <a:xfrm>
            <a:off x="5864914" y="1925527"/>
            <a:ext cx="3322641" cy="4006090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Line 259">
            <a:extLst>
              <a:ext uri="{FF2B5EF4-FFF2-40B4-BE49-F238E27FC236}">
                <a16:creationId xmlns:a16="http://schemas.microsoft.com/office/drawing/2014/main" id="{DF3527F6-24E6-D04B-8161-E9A0409F1C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15571" y="2883474"/>
            <a:ext cx="254250" cy="116778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53" name="Line 259">
            <a:extLst>
              <a:ext uri="{FF2B5EF4-FFF2-40B4-BE49-F238E27FC236}">
                <a16:creationId xmlns:a16="http://schemas.microsoft.com/office/drawing/2014/main" id="{3807414D-D448-5343-BB49-A7F368BC28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8537" y="2842589"/>
            <a:ext cx="123341" cy="53029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54" name="Line 259">
            <a:extLst>
              <a:ext uri="{FF2B5EF4-FFF2-40B4-BE49-F238E27FC236}">
                <a16:creationId xmlns:a16="http://schemas.microsoft.com/office/drawing/2014/main" id="{9E0C2027-70B1-6647-9612-04E37860E4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0584" y="3487076"/>
            <a:ext cx="220300" cy="161056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5" name="Immagine 1" descr="Ritaglio schermata">
            <a:extLst>
              <a:ext uri="{FF2B5EF4-FFF2-40B4-BE49-F238E27FC236}">
                <a16:creationId xmlns:a16="http://schemas.microsoft.com/office/drawing/2014/main" id="{B349B706-14C3-03E0-32A9-A11C009C2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411" y="1957039"/>
            <a:ext cx="2630716" cy="200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37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498C-D50C-C443-9DA7-36E5BE4D5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 physics at an EIC: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60CB3-B28A-CD42-B464-50A6F99D6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11" y="1126966"/>
            <a:ext cx="8464378" cy="4993659"/>
          </a:xfrm>
        </p:spPr>
        <p:txBody>
          <a:bodyPr/>
          <a:lstStyle/>
          <a:p>
            <a:r>
              <a:rPr lang="en-US" dirty="0"/>
              <a:t>Common theme on EIC impact</a:t>
            </a:r>
          </a:p>
          <a:p>
            <a:pPr lvl="1"/>
            <a:r>
              <a:rPr lang="en-US" dirty="0"/>
              <a:t>Extended </a:t>
            </a:r>
            <a:r>
              <a:rPr lang="en-US" dirty="0">
                <a:solidFill>
                  <a:srgbClr val="C00000"/>
                </a:solidFill>
              </a:rPr>
              <a:t>kinematic coverage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precision</a:t>
            </a:r>
            <a:r>
              <a:rPr lang="en-US" dirty="0"/>
              <a:t>, along with polarization </a:t>
            </a:r>
            <a:br>
              <a:rPr lang="en-US" dirty="0"/>
            </a:br>
            <a:r>
              <a:rPr lang="en-US" dirty="0"/>
              <a:t>and possible beam charge degrees of freedom allow multi-pronged approach </a:t>
            </a:r>
            <a:r>
              <a:rPr lang="en-US">
                <a:sym typeface="Wingdings" pitchFamily="2" charset="2"/>
              </a:rPr>
              <a:t>needed </a:t>
            </a:r>
            <a:r>
              <a:rPr lang="en-US"/>
              <a:t>to </a:t>
            </a:r>
            <a:r>
              <a:rPr lang="en-US" dirty="0"/>
              <a:t>extract multidimensional objects</a:t>
            </a:r>
          </a:p>
          <a:p>
            <a:pPr lvl="1"/>
            <a:r>
              <a:rPr lang="en-US" dirty="0"/>
              <a:t>TMD factorization is valid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3390B-E61D-A94A-A7D1-0EBFBF3D5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7E80B7-C3AE-0445-9E2C-3A8E95BF2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481" y="3134316"/>
            <a:ext cx="4460228" cy="28875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77284E-E295-2C4E-B306-4B7A8B4C8B0E}"/>
              </a:ext>
            </a:extLst>
          </p:cNvPr>
          <p:cNvCxnSpPr/>
          <p:nvPr/>
        </p:nvCxnSpPr>
        <p:spPr>
          <a:xfrm flipV="1">
            <a:off x="234161" y="2733535"/>
            <a:ext cx="0" cy="31919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B1698D-6963-7144-A259-58F6337F20CE}"/>
              </a:ext>
            </a:extLst>
          </p:cNvPr>
          <p:cNvCxnSpPr>
            <a:cxnSpLocks/>
          </p:cNvCxnSpPr>
          <p:nvPr/>
        </p:nvCxnSpPr>
        <p:spPr>
          <a:xfrm flipH="1">
            <a:off x="555298" y="6021861"/>
            <a:ext cx="3439297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045324-18E5-A640-8861-9A87FB5EDFBE}"/>
                  </a:ext>
                </a:extLst>
              </p:cNvPr>
              <p:cNvSpPr txBox="1"/>
              <p:nvPr/>
            </p:nvSpPr>
            <p:spPr>
              <a:xfrm>
                <a:off x="567884" y="2743014"/>
                <a:ext cx="6471965" cy="369332"/>
              </a:xfrm>
              <a:prstGeom prst="rect">
                <a:avLst/>
              </a:prstGeom>
              <a:solidFill>
                <a:srgbClr val="92D050">
                  <a:alpha val="41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lever arm: probe evolution, disentangle contributions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045324-18E5-A640-8861-9A87FB5ED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84" y="2743014"/>
                <a:ext cx="6471965" cy="369332"/>
              </a:xfrm>
              <a:prstGeom prst="rect">
                <a:avLst/>
              </a:prstGeom>
              <a:blipFill>
                <a:blip r:embed="rId4"/>
                <a:stretch>
                  <a:fillRect l="-78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DB3629-943F-9244-944E-108D256688E2}"/>
                  </a:ext>
                </a:extLst>
              </p:cNvPr>
              <p:cNvSpPr txBox="1"/>
              <p:nvPr/>
            </p:nvSpPr>
            <p:spPr>
              <a:xfrm>
                <a:off x="189047" y="6118255"/>
                <a:ext cx="5212774" cy="369332"/>
              </a:xfrm>
              <a:prstGeom prst="rect">
                <a:avLst/>
              </a:prstGeom>
              <a:solidFill>
                <a:srgbClr val="92D050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Coverage to 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access sea and gluon distributions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DB3629-943F-9244-944E-108D25668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47" y="6118255"/>
                <a:ext cx="5212774" cy="369332"/>
              </a:xfrm>
              <a:prstGeom prst="rect">
                <a:avLst/>
              </a:prstGeom>
              <a:blipFill>
                <a:blip r:embed="rId5"/>
                <a:stretch>
                  <a:fillRect l="-72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5802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9B894DF-A4F5-80A3-011B-37AFF135742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855" y="273347"/>
                <a:ext cx="8464378" cy="487490"/>
              </a:xfrm>
            </p:spPr>
            <p:txBody>
              <a:bodyPr/>
              <a:lstStyle/>
              <a:p>
                <a:r>
                  <a:rPr lang="en-US" sz="2800" dirty="0"/>
                  <a:t>Order of magnitude in luminosity depending on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</m:oMath>
                </a14:m>
                <a:r>
                  <a:rPr lang="en-US" sz="2800" dirty="0"/>
                  <a:t> (beware of projections with fixed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9B894DF-A4F5-80A3-011B-37AFF13574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855" y="273347"/>
                <a:ext cx="8464378" cy="487490"/>
              </a:xfrm>
              <a:blipFill>
                <a:blip r:embed="rId2"/>
                <a:stretch>
                  <a:fillRect l="-1499" t="-57500" b="-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AF6401C0-C6DF-6970-CB7F-6B6E6F734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617432"/>
            <a:ext cx="6543452" cy="38499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AA498-1615-07A0-2628-4EB581445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159F1003-F37C-9CBE-BA17-F538DB8FE8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17672B9D-9357-5414-BD87-913F4D537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101725"/>
            <a:ext cx="3976687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030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64D75-08CE-D4F6-3CE8-51595864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408633"/>
            <a:ext cx="8712418" cy="487490"/>
          </a:xfrm>
        </p:spPr>
        <p:txBody>
          <a:bodyPr/>
          <a:lstStyle/>
          <a:p>
            <a:r>
              <a:rPr lang="en-US" dirty="0"/>
              <a:t>Longitudinal double spin asymmetries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4E3844-F719-5E3F-00DA-431DC80638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⇑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↑⇓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↑⇑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↑⇓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4E3844-F719-5E3F-00DA-431DC80638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5FD80-667A-E868-F8B0-6BE96AB4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24D0CA-3069-6148-7FC1-86C81B321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92" y="2504502"/>
            <a:ext cx="3637769" cy="2320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8372C-924B-238E-9DCA-74A4DB193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886" y="2463509"/>
            <a:ext cx="3326963" cy="2361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8674C34-17E3-DE0A-01BF-1775B40660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5975" y="5283522"/>
                <a:ext cx="8772049" cy="9962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Projections for Athena (</a:t>
                </a:r>
                <a:r>
                  <a:rPr lang="en-US" dirty="0">
                    <a:effectLst/>
                  </a:rPr>
                  <a:t>2022 </a:t>
                </a:r>
                <a:r>
                  <a:rPr lang="en-US" i="1" dirty="0">
                    <a:effectLst/>
                  </a:rPr>
                  <a:t>JINST</a:t>
                </a:r>
                <a:r>
                  <a:rPr lang="en-US" dirty="0">
                    <a:effectLst/>
                  </a:rPr>
                  <a:t> </a:t>
                </a:r>
                <a:r>
                  <a:rPr lang="en-US" b="1" dirty="0">
                    <a:effectLst/>
                  </a:rPr>
                  <a:t>17</a:t>
                </a:r>
                <a:r>
                  <a:rPr lang="en-US" dirty="0">
                    <a:effectLst/>
                  </a:rPr>
                  <a:t> P10019)</a:t>
                </a:r>
              </a:p>
              <a:p>
                <a:r>
                  <a:rPr lang="en-US" dirty="0"/>
                  <a:t>3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/>
                  <a:t> point-to-point,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2% </m:t>
                    </m:r>
                  </m:oMath>
                </a14:m>
                <a:r>
                  <a:rPr lang="en-US" dirty="0"/>
                  <a:t>scale uncertainties (from Hera experience)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&gt;0.2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15.5 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18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275, </m:t>
                    </m:r>
                  </m:oMath>
                </a14:m>
                <a:r>
                  <a:rPr lang="en-US" dirty="0"/>
                  <a:t>other datasets scaled accordingly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8674C34-17E3-DE0A-01BF-1775B4066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75" y="5283522"/>
                <a:ext cx="8772049" cy="996237"/>
              </a:xfrm>
              <a:prstGeom prst="rect">
                <a:avLst/>
              </a:prstGeom>
              <a:blipFill>
                <a:blip r:embed="rId5"/>
                <a:stretch>
                  <a:fillRect t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 descr="dis1">
            <a:extLst>
              <a:ext uri="{FF2B5EF4-FFF2-40B4-BE49-F238E27FC236}">
                <a16:creationId xmlns:a16="http://schemas.microsoft.com/office/drawing/2014/main" id="{D6A5BD0B-1688-39C9-C1E2-5B4167018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3525">
            <a:off x="6053493" y="903234"/>
            <a:ext cx="1274577" cy="15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1054EB-9152-2AA0-0F49-04FE14219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4437" y="4784478"/>
            <a:ext cx="2967783" cy="20216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988E74-193E-A004-7B39-D8ADEBFDF266}"/>
                  </a:ext>
                </a:extLst>
              </p:cNvPr>
              <p:cNvSpPr txBox="1"/>
              <p:nvPr/>
            </p:nvSpPr>
            <p:spPr>
              <a:xfrm>
                <a:off x="6497073" y="4979268"/>
                <a:ext cx="22857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2105.04434,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988E74-193E-A004-7B39-D8ADEBFDF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073" y="4979268"/>
                <a:ext cx="2285754" cy="369332"/>
              </a:xfrm>
              <a:prstGeom prst="rect">
                <a:avLst/>
              </a:prstGeom>
              <a:blipFill>
                <a:blip r:embed="rId8"/>
                <a:stretch>
                  <a:fillRect l="-2210" t="-10345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7815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B159C74-CC97-FD06-7A14-F3D58A597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  <a:t>Access to TMDs: Kinematic factors</a:t>
            </a:r>
            <a:b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</a:b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BE4A39E-FE51-973A-C510-260331916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7B49556-0987-5094-C735-9C050FDA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32679A-CFCB-9C47-A39C-C311E67B3F9C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14E24-9BF7-FC70-7693-241AF130F2A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56720" y="1555000"/>
            <a:ext cx="3781136" cy="39470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AEAD5-836A-E6E3-AA53-299F8E9E0900}"/>
              </a:ext>
            </a:extLst>
          </p:cNvPr>
          <p:cNvSpPr txBox="1"/>
          <p:nvPr/>
        </p:nvSpPr>
        <p:spPr>
          <a:xfrm>
            <a:off x="1554249" y="1937718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23C40-2353-E8E5-D435-CF613633B818}"/>
              </a:ext>
            </a:extLst>
          </p:cNvPr>
          <p:cNvSpPr txBox="1"/>
          <p:nvPr/>
        </p:nvSpPr>
        <p:spPr>
          <a:xfrm>
            <a:off x="1554249" y="4354522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332395-6E41-E71B-4481-872E2110BDED}"/>
              </a:ext>
            </a:extLst>
          </p:cNvPr>
          <p:cNvSpPr txBox="1"/>
          <p:nvPr/>
        </p:nvSpPr>
        <p:spPr>
          <a:xfrm>
            <a:off x="969287" y="6488668"/>
            <a:ext cx="186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C. </a:t>
            </a:r>
            <a:r>
              <a:rPr lang="en-US" dirty="0" err="1"/>
              <a:t>Dilks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57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65A520-5A48-2FFF-FE64-838184EA1B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62697" y="266507"/>
                <a:ext cx="8464378" cy="487490"/>
              </a:xfrm>
            </p:spPr>
            <p:txBody>
              <a:bodyPr/>
              <a:lstStyle/>
              <a:p>
                <a:r>
                  <a:rPr lang="en-US" dirty="0"/>
                  <a:t>Statistical uncertainty scaling factor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𝟐𝟕𝟓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65A520-5A48-2FFF-FE64-838184EA1B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62697" y="266507"/>
                <a:ext cx="8464378" cy="487490"/>
              </a:xfrm>
              <a:blipFill>
                <a:blip r:embed="rId2"/>
                <a:stretch>
                  <a:fillRect l="-2096" t="-89744" b="-10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C16AA-4ADC-19F0-41F1-E16C99FC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631468-9443-1751-E99E-B2F8EC04B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90700" y="626319"/>
            <a:ext cx="5430762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0ECFF42-D760-E9C4-4EA2-D69710AAA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020C22-F664-2FBE-7B50-C40DB9C45B45}"/>
              </a:ext>
            </a:extLst>
          </p:cNvPr>
          <p:cNvSpPr txBox="1"/>
          <p:nvPr/>
        </p:nvSpPr>
        <p:spPr>
          <a:xfrm>
            <a:off x="969287" y="6488668"/>
            <a:ext cx="186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C. </a:t>
            </a:r>
            <a:r>
              <a:rPr lang="en-US" dirty="0" err="1"/>
              <a:t>Dilks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346EDE-7ACC-F227-E44A-02961777FEA0}"/>
                  </a:ext>
                </a:extLst>
              </p:cNvPr>
              <p:cNvSpPr txBox="1"/>
              <p:nvPr/>
            </p:nvSpPr>
            <p:spPr>
              <a:xfrm>
                <a:off x="7293935" y="5333396"/>
                <a:ext cx="73340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W/A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346EDE-7ACC-F227-E44A-02961777F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935" y="5333396"/>
                <a:ext cx="733406" cy="923330"/>
              </a:xfrm>
              <a:prstGeom prst="rect">
                <a:avLst/>
              </a:prstGeom>
              <a:blipFill>
                <a:blip r:embed="rId4"/>
                <a:stretch>
                  <a:fillRect l="-6780" t="-4110"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91404E-77E1-50A1-AF9E-870A30CC20D4}"/>
                  </a:ext>
                </a:extLst>
              </p:cNvPr>
              <p:cNvSpPr txBox="1"/>
              <p:nvPr/>
            </p:nvSpPr>
            <p:spPr>
              <a:xfrm>
                <a:off x="5051584" y="5421902"/>
                <a:ext cx="1302664" cy="12029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C/A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mbria Math" panose="02040503050406030204" pitchFamily="18" charset="0"/>
                  </a:rPr>
                  <a:t>WG (LT)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91404E-77E1-50A1-AF9E-870A30CC2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84" y="5421902"/>
                <a:ext cx="1302664" cy="1202958"/>
              </a:xfrm>
              <a:prstGeom prst="rect">
                <a:avLst/>
              </a:prstGeom>
              <a:blipFill>
                <a:blip r:embed="rId5"/>
                <a:stretch>
                  <a:fillRect l="-3846" t="-2083" r="-2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3641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B159C74-CC97-FD06-7A14-F3D58A597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  <a:t>Depolarization Factors</a:t>
            </a:r>
            <a:b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</a:b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BE4A39E-FE51-973A-C510-260331916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7B49556-0987-5094-C735-9C050FDA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32679A-CFCB-9C47-A39C-C311E67B3F9C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14E24-9BF7-FC70-7693-241AF130F2A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56720" y="1555000"/>
            <a:ext cx="3781136" cy="39470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AEAD5-836A-E6E3-AA53-299F8E9E0900}"/>
              </a:ext>
            </a:extLst>
          </p:cNvPr>
          <p:cNvSpPr txBox="1"/>
          <p:nvPr/>
        </p:nvSpPr>
        <p:spPr>
          <a:xfrm>
            <a:off x="1554249" y="1937718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23C40-2353-E8E5-D435-CF613633B818}"/>
              </a:ext>
            </a:extLst>
          </p:cNvPr>
          <p:cNvSpPr txBox="1"/>
          <p:nvPr/>
        </p:nvSpPr>
        <p:spPr>
          <a:xfrm>
            <a:off x="1554249" y="4354522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A467C-E342-6785-BD68-0051DE8806DD}"/>
              </a:ext>
            </a:extLst>
          </p:cNvPr>
          <p:cNvSpPr txBox="1"/>
          <p:nvPr/>
        </p:nvSpPr>
        <p:spPr>
          <a:xfrm>
            <a:off x="6436977" y="4106344"/>
            <a:ext cx="1922339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Noto Sans CJK SC" pitchFamily="2"/>
                <a:cs typeface="Lohit Devanagari" pitchFamily="2"/>
              </a:rPr>
              <a:t>Suppressed at EIC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328194B5-95F2-9C35-1062-CE1217B18C40}"/>
              </a:ext>
            </a:extLst>
          </p:cNvPr>
          <p:cNvSpPr/>
          <p:nvPr/>
        </p:nvSpPr>
        <p:spPr>
          <a:xfrm flipH="1" flipV="1">
            <a:off x="6137856" y="3594312"/>
            <a:ext cx="912384" cy="5446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98847A9B-7E71-70F2-F52C-65B63B127DA3}"/>
              </a:ext>
            </a:extLst>
          </p:cNvPr>
          <p:cNvSpPr/>
          <p:nvPr/>
        </p:nvSpPr>
        <p:spPr>
          <a:xfrm flipH="1">
            <a:off x="6220801" y="4453142"/>
            <a:ext cx="663551" cy="13649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0E5941BF-0805-BDE8-0732-CD09BA39A4FD}"/>
              </a:ext>
            </a:extLst>
          </p:cNvPr>
          <p:cNvSpPr/>
          <p:nvPr/>
        </p:nvSpPr>
        <p:spPr>
          <a:xfrm flipH="1">
            <a:off x="6137856" y="4453142"/>
            <a:ext cx="912384" cy="8000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332395-6E41-E71B-4481-872E2110BDED}"/>
              </a:ext>
            </a:extLst>
          </p:cNvPr>
          <p:cNvSpPr txBox="1"/>
          <p:nvPr/>
        </p:nvSpPr>
        <p:spPr>
          <a:xfrm>
            <a:off x="969287" y="6488668"/>
            <a:ext cx="186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C. </a:t>
            </a:r>
            <a:r>
              <a:rPr lang="en-US" dirty="0" err="1"/>
              <a:t>Dilks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799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CF25-DB6D-E3DC-35B0-0F9980A9B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03" y="297039"/>
            <a:ext cx="8464378" cy="487490"/>
          </a:xfrm>
        </p:spPr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transversity</a:t>
            </a:r>
            <a:r>
              <a:rPr lang="en-US" dirty="0"/>
              <a:t> extraction from </a:t>
            </a:r>
            <a:r>
              <a:rPr lang="en-US" dirty="0" err="1"/>
              <a:t>Jlab</a:t>
            </a:r>
            <a:r>
              <a:rPr lang="en-US" dirty="0"/>
              <a:t> and the EIC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11CC3D-A087-6421-494C-9A53B194B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3637" y="3559436"/>
            <a:ext cx="6178655" cy="25744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0A9AB-8B35-BE4B-2108-6F3C749B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6D6231-73D5-275B-2E65-A9BF27A2BBFD}"/>
              </a:ext>
            </a:extLst>
          </p:cNvPr>
          <p:cNvSpPr txBox="1"/>
          <p:nvPr/>
        </p:nvSpPr>
        <p:spPr>
          <a:xfrm>
            <a:off x="524107" y="6299200"/>
            <a:ext cx="3110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Phys.Lett.B</a:t>
            </a:r>
            <a:r>
              <a:rPr lang="en-US" dirty="0"/>
              <a:t> 816 (2021) 136255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9D96C8-AEB7-45C6-E56F-9ADA324AADBE}"/>
              </a:ext>
            </a:extLst>
          </p:cNvPr>
          <p:cNvSpPr txBox="1"/>
          <p:nvPr/>
        </p:nvSpPr>
        <p:spPr>
          <a:xfrm>
            <a:off x="4012364" y="5875877"/>
            <a:ext cx="3823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careful with parametrization bias…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8D7722-AB61-3170-CE8B-48E9C6ECB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32" y="1219130"/>
            <a:ext cx="2850664" cy="2257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965BB-EDE8-FC2A-17F9-42A272D63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964" y="1144638"/>
            <a:ext cx="3391785" cy="205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43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62CF33-33C1-532A-CD17-EFA3EE1916A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919" y="218995"/>
                <a:ext cx="8464378" cy="48749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Double Tagging at the EIC allows clean neutron measurement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62CF33-33C1-532A-CD17-EFA3EE1916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919" y="218995"/>
                <a:ext cx="8464378" cy="487490"/>
              </a:xfrm>
              <a:blipFill>
                <a:blip r:embed="rId2"/>
                <a:stretch>
                  <a:fillRect l="-2249" t="-87179" r="-1649" b="-10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803C96-91CD-9CF2-8E86-A1A3DCB62B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Neutron is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87%</m:t>
                    </m:r>
                  </m:oMath>
                </a14:m>
                <a:r>
                  <a:rPr lang="en-US" dirty="0"/>
                  <a:t> polarized</a:t>
                </a:r>
              </a:p>
              <a:p>
                <a:r>
                  <a:rPr lang="en-US" dirty="0"/>
                  <a:t>Double tagged events thus</a:t>
                </a:r>
                <a:br>
                  <a:rPr lang="en-US" dirty="0"/>
                </a:br>
                <a:r>
                  <a:rPr lang="en-US" dirty="0"/>
                  <a:t>provide access to polarized </a:t>
                </a:r>
                <a:br>
                  <a:rPr lang="en-US" dirty="0"/>
                </a:br>
                <a:r>
                  <a:rPr lang="en-US" dirty="0"/>
                  <a:t>neutron beam</a:t>
                </a:r>
              </a:p>
              <a:p>
                <a:r>
                  <a:rPr lang="en-US" dirty="0"/>
                  <a:t>Reconstruction of initial neutron </a:t>
                </a:r>
                <a:br>
                  <a:rPr lang="en-US" dirty="0"/>
                </a:br>
                <a:r>
                  <a:rPr lang="en-US" dirty="0"/>
                  <a:t>momentum from tagged protons allows reduction of uncertainties</a:t>
                </a:r>
                <a:br>
                  <a:rPr lang="en-US" dirty="0"/>
                </a:br>
                <a:r>
                  <a:rPr lang="en-US" dirty="0"/>
                  <a:t>from nuclear corrections 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803C96-91CD-9CF2-8E86-A1A3DCB62B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00" t="-1269" r="-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60DE5-7323-E23A-A0BE-F9FBF5BF3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75F236C-9C1A-735E-1241-5BB2837810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680A0F69-8586-733E-C0F6-1325906630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257B21A2-1DF0-AB1D-B53E-C848B0D2D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A9AAFE-2B9B-2837-774C-E5C3004BF870}"/>
              </a:ext>
            </a:extLst>
          </p:cNvPr>
          <p:cNvSpPr txBox="1"/>
          <p:nvPr/>
        </p:nvSpPr>
        <p:spPr>
          <a:xfrm>
            <a:off x="0" y="6449367"/>
            <a:ext cx="425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Friščić</a:t>
            </a:r>
            <a:r>
              <a:rPr lang="en-US" dirty="0"/>
              <a:t>, I, Nguyen, D, </a:t>
            </a:r>
            <a:r>
              <a:rPr lang="en-US" dirty="0" err="1"/>
              <a:t>Pybus</a:t>
            </a:r>
            <a:r>
              <a:rPr lang="en-US" dirty="0"/>
              <a:t>, JR, Jentsch et 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64DF92-F5BF-F4BA-8883-AA505E126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19" y="3748926"/>
            <a:ext cx="3865595" cy="2658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F4B2CE-A8FA-BA6D-63FC-380C73463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469" y="3748926"/>
            <a:ext cx="4233499" cy="2805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1E0C75-ED7A-FF72-FD8C-46CD2E2EA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1289273"/>
            <a:ext cx="3530839" cy="139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97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0B98B8F-EE40-3E9B-E2CE-FCE4D9F7C5C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Precision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dirty="0"/>
                  <a:t> physics at the EIC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0B98B8F-EE40-3E9B-E2CE-FCE4D9F7C5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9" t="-41026" b="-5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CE909B-EBB6-5CC6-0286-D7724BF189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0816" y="5602264"/>
                <a:ext cx="8212011" cy="136631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Phys.Rev.D 105 (2022) 9, 094033</a:t>
                </a:r>
              </a:p>
              <a:p>
                <a:r>
                  <a:rPr lang="en-US" dirty="0"/>
                  <a:t>Also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→↑</m:t>
                    </m:r>
                  </m:oMath>
                </a14:m>
                <a:r>
                  <a:rPr lang="en-US" dirty="0"/>
                  <a:t> spin transfer, in-jet fragmentation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40 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at each energy</a:t>
                </a:r>
              </a:p>
              <a:p>
                <a:r>
                  <a:rPr lang="en-US" dirty="0"/>
                  <a:t>Significant impact of 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data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CE909B-EBB6-5CC6-0286-D7724BF189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0816" y="5602264"/>
                <a:ext cx="8212011" cy="1366317"/>
              </a:xfrm>
              <a:blipFill>
                <a:blip r:embed="rId3"/>
                <a:stretch>
                  <a:fillRect l="-773" t="-8333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BE9F1-B3C3-9AAD-2D42-4616B3519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7BBE9-7452-7821-46FD-DE1A61596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73" y="1255736"/>
            <a:ext cx="7259445" cy="519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4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C667-AFF8-E5AE-0816-68711224F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97" y="285784"/>
            <a:ext cx="8464378" cy="487490"/>
          </a:xfrm>
        </p:spPr>
        <p:txBody>
          <a:bodyPr/>
          <a:lstStyle/>
          <a:p>
            <a:r>
              <a:rPr lang="en-US" dirty="0"/>
              <a:t>Lambda feed-down composition vs JLab20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C19A1C-70B7-B49A-5CAC-8C8BF2DAE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8889"/>
          <a:stretch/>
        </p:blipFill>
        <p:spPr>
          <a:xfrm>
            <a:off x="542895" y="1694239"/>
            <a:ext cx="2575067" cy="255262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269CF-22C5-8544-BD7B-1CD1F844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543C29F3-18E2-FBEE-6ED1-53B83FF74D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3821831" y="1515592"/>
            <a:ext cx="2196253" cy="32177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297E07-486E-62E1-3CAB-AE53D71D63AC}"/>
              </a:ext>
            </a:extLst>
          </p:cNvPr>
          <p:cNvSpPr txBox="1"/>
          <p:nvPr/>
        </p:nvSpPr>
        <p:spPr>
          <a:xfrm>
            <a:off x="0" y="6298969"/>
            <a:ext cx="5143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Possible to unfold at the EIC (not so much at 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ML methods might help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ACF849-0B16-6AA0-B379-B0AD2F83FFC7}"/>
              </a:ext>
            </a:extLst>
          </p:cNvPr>
          <p:cNvSpPr txBox="1"/>
          <p:nvPr/>
        </p:nvSpPr>
        <p:spPr>
          <a:xfrm>
            <a:off x="991738" y="1066294"/>
            <a:ext cx="838691" cy="707886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EIC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632DB4-9C0B-6D17-C592-C12EDD8E18AB}"/>
              </a:ext>
            </a:extLst>
          </p:cNvPr>
          <p:cNvSpPr txBox="1"/>
          <p:nvPr/>
        </p:nvSpPr>
        <p:spPr>
          <a:xfrm>
            <a:off x="4090244" y="1075469"/>
            <a:ext cx="1659429" cy="707886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JLAB12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B3710-EE13-818D-38B6-E25CB4FC5A0D}"/>
              </a:ext>
            </a:extLst>
          </p:cNvPr>
          <p:cNvSpPr txBox="1"/>
          <p:nvPr/>
        </p:nvSpPr>
        <p:spPr>
          <a:xfrm>
            <a:off x="6026039" y="6131487"/>
            <a:ext cx="3066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Study by M. McEneaney(Duke)</a:t>
            </a:r>
          </a:p>
          <a:p>
            <a:r>
              <a:rPr lang="en-US" dirty="0"/>
              <a:t>JLab22 similar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67A44-EA6D-5636-CD62-4C54C1E8E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837" y="2074738"/>
            <a:ext cx="3066417" cy="20269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AE2AAB-867A-9256-2FE0-73126ADFE78A}"/>
              </a:ext>
            </a:extLst>
          </p:cNvPr>
          <p:cNvSpPr txBox="1"/>
          <p:nvPr/>
        </p:nvSpPr>
        <p:spPr>
          <a:xfrm>
            <a:off x="6692900" y="4419600"/>
            <a:ext cx="2159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Xiaoyan</a:t>
            </a:r>
            <a:r>
              <a:rPr lang="en-US" dirty="0"/>
              <a:t> Zhao at SPIN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A3C4D75A-B8C8-B1EA-345D-4B656D1A0E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24" y="4246862"/>
            <a:ext cx="807176" cy="7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25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F11DE7-0C0C-944C-B4D9-2259E21FA4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65652" y="391814"/>
                <a:ext cx="7320998" cy="891540"/>
              </a:xfrm>
            </p:spPr>
            <p:txBody>
              <a:bodyPr>
                <a:normAutofit fontScale="90000"/>
              </a:bodyPr>
              <a:lstStyle/>
              <a:p>
                <a:r>
                  <a:rPr kumimoji="1" lang="en-US" altLang="ja-JP" dirty="0"/>
                  <a:t>Momentum structure in the </a:t>
                </a:r>
                <a:r>
                  <a:rPr kumimoji="1" lang="en-US" altLang="ja-JP" dirty="0" err="1"/>
                  <a:t>parton</a:t>
                </a:r>
                <a:r>
                  <a:rPr kumimoji="1" lang="en-US" altLang="ja-JP" dirty="0"/>
                  <a:t> model parametrized by TMDs (spin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½ 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F11DE7-0C0C-944C-B4D9-2259E21FA4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5652" y="391814"/>
                <a:ext cx="7320998" cy="891540"/>
              </a:xfrm>
              <a:blipFill>
                <a:blip r:embed="rId2"/>
                <a:stretch>
                  <a:fillRect l="-1903" t="-13889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407E5-9113-D84A-BACC-9B04310AE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442" y="1901677"/>
            <a:ext cx="2161610" cy="2326487"/>
          </a:xfrm>
        </p:spPr>
        <p:txBody>
          <a:bodyPr>
            <a:normAutofit/>
          </a:bodyPr>
          <a:lstStyle/>
          <a:p>
            <a:r>
              <a:rPr lang="en-US" sz="1800" dirty="0"/>
              <a:t>In addition to the spin-spin correlations can have spin momentum correlations!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66007-7741-FC41-B54A-5BD4407EE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1D3C8-CFF3-DA4E-924F-7C1B1704E319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470C51-4C65-4741-8E7D-89379806E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40" y="1748790"/>
            <a:ext cx="5105893" cy="4092022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7877563F-7CA4-C344-BB32-50B5DC297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/>
          <a:stretch>
            <a:fillRect/>
          </a:stretch>
        </p:blipFill>
        <p:spPr bwMode="auto">
          <a:xfrm>
            <a:off x="6497465" y="4011224"/>
            <a:ext cx="1222772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5">
            <a:extLst>
              <a:ext uri="{FF2B5EF4-FFF2-40B4-BE49-F238E27FC236}">
                <a16:creationId xmlns:a16="http://schemas.microsoft.com/office/drawing/2014/main" id="{6385014C-D6FC-B747-87F6-BFF0C163D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7187" y="3680231"/>
            <a:ext cx="1657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1050" b="1">
                <a:latin typeface="Tahoma" panose="020B0604030504040204" pitchFamily="34" charset="0"/>
                <a:cs typeface="Tahoma" panose="020B0604030504040204" pitchFamily="34" charset="0"/>
              </a:rPr>
              <a:t>Spin-orbit correlations</a:t>
            </a:r>
          </a:p>
        </p:txBody>
      </p:sp>
    </p:spTree>
    <p:extLst>
      <p:ext uri="{BB962C8B-B14F-4D97-AF65-F5344CB8AC3E}">
        <p14:creationId xmlns:p14="http://schemas.microsoft.com/office/powerpoint/2010/main" val="2637056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7FCC-E270-03F1-71DA-38078292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Summary/Conclusion/Outlook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81612-1B22-6071-9F81-96A0B34A9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1354089"/>
            <a:ext cx="8464378" cy="530071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Broad and diverse SIDIS program </a:t>
            </a:r>
          </a:p>
          <a:p>
            <a:pPr lvl="1"/>
            <a:r>
              <a:rPr lang="en-US" dirty="0"/>
              <a:t>Present: JLab12, COMPASS</a:t>
            </a:r>
          </a:p>
          <a:p>
            <a:pPr lvl="1"/>
            <a:r>
              <a:rPr lang="en-US" dirty="0"/>
              <a:t>Future: JLab22, EIC</a:t>
            </a:r>
          </a:p>
          <a:p>
            <a:r>
              <a:rPr lang="en-US" dirty="0">
                <a:solidFill>
                  <a:srgbClr val="0070C0"/>
                </a:solidFill>
              </a:rPr>
              <a:t>Wide kinematic reach enabling us to understand the full QCD picture</a:t>
            </a:r>
          </a:p>
          <a:p>
            <a:r>
              <a:rPr lang="en-US" dirty="0" err="1"/>
              <a:t>Jlab</a:t>
            </a:r>
            <a:r>
              <a:rPr lang="en-US" dirty="0"/>
              <a:t>: </a:t>
            </a:r>
            <a:r>
              <a:rPr lang="en-US" dirty="0" err="1"/>
              <a:t>unprecendented</a:t>
            </a:r>
            <a:r>
              <a:rPr lang="en-US" dirty="0"/>
              <a:t> precision in valence quark regime</a:t>
            </a:r>
          </a:p>
          <a:p>
            <a:r>
              <a:rPr lang="en-US" dirty="0"/>
              <a:t>EIC: new frontiers</a:t>
            </a:r>
          </a:p>
          <a:p>
            <a:endParaRPr lang="en-US" dirty="0"/>
          </a:p>
          <a:p>
            <a:r>
              <a:rPr lang="en-US" u="sng" dirty="0">
                <a:solidFill>
                  <a:srgbClr val="0070C0"/>
                </a:solidFill>
              </a:rPr>
              <a:t>What is missing in this talk: </a:t>
            </a:r>
          </a:p>
          <a:p>
            <a:pPr lvl="1"/>
            <a:r>
              <a:rPr lang="en-US" dirty="0"/>
              <a:t>COMPASS</a:t>
            </a:r>
          </a:p>
          <a:p>
            <a:pPr lvl="2"/>
            <a:r>
              <a:rPr lang="en-US" dirty="0"/>
              <a:t>Deuterium target: Statistics now similar to proton target</a:t>
            </a:r>
          </a:p>
          <a:p>
            <a:pPr lvl="2"/>
            <a:r>
              <a:rPr lang="en-US" dirty="0"/>
              <a:t>Work on radiative corrections: RADGEN</a:t>
            </a:r>
            <a:r>
              <a:rPr lang="en-US" dirty="0">
                <a:sym typeface="Wingdings" pitchFamily="2" charset="2"/>
              </a:rPr>
              <a:t>DJANGOH</a:t>
            </a:r>
          </a:p>
          <a:p>
            <a:pPr lvl="2"/>
            <a:r>
              <a:rPr lang="en-US" dirty="0">
                <a:sym typeface="Wingdings" pitchFamily="2" charset="2"/>
              </a:rPr>
              <a:t>Exciting/large datasets still to be analyzed</a:t>
            </a:r>
          </a:p>
          <a:p>
            <a:pPr lvl="1"/>
            <a:r>
              <a:rPr lang="en-US" dirty="0">
                <a:sym typeface="Wingdings" pitchFamily="2" charset="2"/>
              </a:rPr>
              <a:t>Exclusive limit</a:t>
            </a:r>
          </a:p>
          <a:p>
            <a:pPr lvl="1"/>
            <a:r>
              <a:rPr lang="en-US" dirty="0">
                <a:sym typeface="Wingdings" pitchFamily="2" charset="2"/>
              </a:rPr>
              <a:t>TMDs in medium</a:t>
            </a:r>
          </a:p>
          <a:p>
            <a:pPr lvl="1"/>
            <a:r>
              <a:rPr lang="en-US" dirty="0">
                <a:sym typeface="Wingdings" pitchFamily="2" charset="2"/>
              </a:rPr>
              <a:t>Charged current at the EIC</a:t>
            </a:r>
          </a:p>
          <a:p>
            <a:pPr lvl="1"/>
            <a:r>
              <a:rPr lang="en-US" dirty="0">
                <a:sym typeface="Wingdings" pitchFamily="2" charset="2"/>
              </a:rPr>
              <a:t>Details on JLab12, 22 and EIC programs can be found in review papers and detector proposals</a:t>
            </a:r>
          </a:p>
          <a:p>
            <a:pPr lvl="2"/>
            <a:r>
              <a:rPr lang="en-US" dirty="0">
                <a:sym typeface="Wingdings" pitchFamily="2" charset="2"/>
              </a:rPr>
              <a:t>Yellow Report, Athena, ECCE, CORE proposals, PSQ report…</a:t>
            </a:r>
          </a:p>
          <a:p>
            <a:pPr lvl="1"/>
            <a:r>
              <a:rPr lang="en-US" dirty="0">
                <a:sym typeface="Wingdings" pitchFamily="2" charset="2"/>
              </a:rPr>
              <a:t>…(and a lot more)</a:t>
            </a:r>
          </a:p>
          <a:p>
            <a:pPr lvl="2"/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64BE3-8C91-9FC7-EC5F-1795136E0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331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7FCC-E270-03F1-71DA-38078292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81612-1B22-6071-9F81-96A0B34A9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64BE3-8C91-9FC7-EC5F-1795136E0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181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62EB7-6B40-7EFA-C469-1C21B5005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Coverage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0351CD-E575-780F-6BB0-016156645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322" y="1354138"/>
            <a:ext cx="8169443" cy="49942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4E1A1-7D51-B053-1D90-0222108F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26" name="Picture 2" descr="Distribution of positive charged pions in eta, lab momentum space for different bins in x,Q2. Only pions with z&gt;0.2 are selected. PID ranges are indicated. Different datasets are color coded and the z axis is scaled in each panel separately.">
            <a:extLst>
              <a:ext uri="{FF2B5EF4-FFF2-40B4-BE49-F238E27FC236}">
                <a16:creationId xmlns:a16="http://schemas.microsoft.com/office/drawing/2014/main" id="{4E3A2EDB-66EA-5B76-9020-9F6E194E9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9144000" cy="56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6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>
            <a:extLst>
              <a:ext uri="{FF2B5EF4-FFF2-40B4-BE49-F238E27FC236}">
                <a16:creationId xmlns:a16="http://schemas.microsoft.com/office/drawing/2014/main" id="{0156A87B-0D5D-BEFB-07E1-11311A2B85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565900"/>
            <a:ext cx="4006850" cy="242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H. Avakian, SPIN2023, Sep 28</a:t>
            </a:r>
          </a:p>
        </p:txBody>
      </p:sp>
      <p:sp>
        <p:nvSpPr>
          <p:cNvPr id="7171" name="Slide Number Placeholder 4">
            <a:extLst>
              <a:ext uri="{FF2B5EF4-FFF2-40B4-BE49-F238E27FC236}">
                <a16:creationId xmlns:a16="http://schemas.microsoft.com/office/drawing/2014/main" id="{C246A6A8-CDAC-C726-EB1D-AC6C0E332E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74257F-462D-4D42-BA8C-FC7CFDB3561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448532" name="Rectangle 20">
            <a:extLst>
              <a:ext uri="{FF2B5EF4-FFF2-40B4-BE49-F238E27FC236}">
                <a16:creationId xmlns:a16="http://schemas.microsoft.com/office/drawing/2014/main" id="{39FF8B38-C34A-0456-924D-1DBF07A300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04800" y="228600"/>
            <a:ext cx="9296400" cy="45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/>
              <a:t> </a:t>
            </a: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Electroproduction kinematics</a:t>
            </a:r>
          </a:p>
        </p:txBody>
      </p:sp>
      <p:pic>
        <p:nvPicPr>
          <p:cNvPr id="7173" name="Picture 34" descr="newlogo">
            <a:extLst>
              <a:ext uri="{FF2B5EF4-FFF2-40B4-BE49-F238E27FC236}">
                <a16:creationId xmlns:a16="http://schemas.microsoft.com/office/drawing/2014/main" id="{C83AF68B-80CA-86EB-0912-0711A624B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2727325"/>
            <a:ext cx="125253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35">
            <a:extLst>
              <a:ext uri="{FF2B5EF4-FFF2-40B4-BE49-F238E27FC236}">
                <a16:creationId xmlns:a16="http://schemas.microsoft.com/office/drawing/2014/main" id="{5C0690D7-A60D-AC49-1BAC-B6031C95E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1912938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8">
            <a:extLst>
              <a:ext uri="{FF2B5EF4-FFF2-40B4-BE49-F238E27FC236}">
                <a16:creationId xmlns:a16="http://schemas.microsoft.com/office/drawing/2014/main" id="{E2655966-2B65-E029-F4A3-BE373A77D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4070350"/>
            <a:ext cx="4508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EIC</a:t>
            </a:r>
          </a:p>
        </p:txBody>
      </p:sp>
      <p:pic>
        <p:nvPicPr>
          <p:cNvPr id="7176" name="Picture 13" descr="hermeslogo">
            <a:extLst>
              <a:ext uri="{FF2B5EF4-FFF2-40B4-BE49-F238E27FC236}">
                <a16:creationId xmlns:a16="http://schemas.microsoft.com/office/drawing/2014/main" id="{A7F4A123-1C7F-3624-31CA-D2B741225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1060450"/>
            <a:ext cx="838200" cy="619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37" descr="EICClogo.jpg">
            <a:extLst>
              <a:ext uri="{FF2B5EF4-FFF2-40B4-BE49-F238E27FC236}">
                <a16:creationId xmlns:a16="http://schemas.microsoft.com/office/drawing/2014/main" id="{289478D2-4076-D86C-0331-A623029F5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8" y="3413125"/>
            <a:ext cx="117951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2" descr="Screen Shot 2015-09-02 at 1.35.14 AM.png">
            <a:extLst>
              <a:ext uri="{FF2B5EF4-FFF2-40B4-BE49-F238E27FC236}">
                <a16:creationId xmlns:a16="http://schemas.microsoft.com/office/drawing/2014/main" id="{B7BEE80B-18F3-BD8B-391A-262C0FB6E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33713"/>
            <a:ext cx="3632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Box 13 1">
            <a:extLst>
              <a:ext uri="{FF2B5EF4-FFF2-40B4-BE49-F238E27FC236}">
                <a16:creationId xmlns:a16="http://schemas.microsoft.com/office/drawing/2014/main" id="{9797A07E-97FB-8569-ECBE-BE059B6BB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1050" y="4013200"/>
            <a:ext cx="6477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JLab12</a:t>
            </a:r>
          </a:p>
        </p:txBody>
      </p:sp>
      <p:sp>
        <p:nvSpPr>
          <p:cNvPr id="7180" name="TextBox 14">
            <a:extLst>
              <a:ext uri="{FF2B5EF4-FFF2-40B4-BE49-F238E27FC236}">
                <a16:creationId xmlns:a16="http://schemas.microsoft.com/office/drawing/2014/main" id="{FA5DC717-9376-1A2C-8AA8-CE326C437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1550" y="3679825"/>
            <a:ext cx="12922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HERMES/JLab24</a:t>
            </a:r>
          </a:p>
        </p:txBody>
      </p:sp>
      <p:sp>
        <p:nvSpPr>
          <p:cNvPr id="17441" name="TextBox 15">
            <a:extLst>
              <a:ext uri="{FF2B5EF4-FFF2-40B4-BE49-F238E27FC236}">
                <a16:creationId xmlns:a16="http://schemas.microsoft.com/office/drawing/2014/main" id="{BE00FCEF-7BB9-67C6-9633-0AEB282AA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1575" y="3302000"/>
            <a:ext cx="892175" cy="2619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050" dirty="0"/>
              <a:t>COMPASS</a:t>
            </a:r>
          </a:p>
        </p:txBody>
      </p:sp>
      <p:pic>
        <p:nvPicPr>
          <p:cNvPr id="7182" name="Picture 74" descr="Screen Shot 2018-12-06 at 8.50.35 AM.png">
            <a:extLst>
              <a:ext uri="{FF2B5EF4-FFF2-40B4-BE49-F238E27FC236}">
                <a16:creationId xmlns:a16="http://schemas.microsoft.com/office/drawing/2014/main" id="{64F78207-0184-E3F3-8598-BD26F33C4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859605"/>
            <a:ext cx="3305175" cy="156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TextBox 13 2">
            <a:extLst>
              <a:ext uri="{FF2B5EF4-FFF2-40B4-BE49-F238E27FC236}">
                <a16:creationId xmlns:a16="http://schemas.microsoft.com/office/drawing/2014/main" id="{10E96D3F-3213-B3F0-5B6B-5B8B848F1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138" y="5135563"/>
            <a:ext cx="1309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JLab7/9/11</a:t>
            </a:r>
          </a:p>
        </p:txBody>
      </p:sp>
      <p:pic>
        <p:nvPicPr>
          <p:cNvPr id="7184" name="Picture 7">
            <a:extLst>
              <a:ext uri="{FF2B5EF4-FFF2-40B4-BE49-F238E27FC236}">
                <a16:creationId xmlns:a16="http://schemas.microsoft.com/office/drawing/2014/main" id="{6FF837D4-72E3-DFA0-6DE4-005E95A4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835025"/>
            <a:ext cx="3976687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Box 3">
            <a:extLst>
              <a:ext uri="{FF2B5EF4-FFF2-40B4-BE49-F238E27FC236}">
                <a16:creationId xmlns:a16="http://schemas.microsoft.com/office/drawing/2014/main" id="{7309DCF4-1DB7-C50B-762C-ECC6D1511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3" y="5324475"/>
            <a:ext cx="5908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Studies of azimuthal modulations give access to underlying dynamics (3D partonic distributions,…)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QCD predicts  the Q</a:t>
            </a:r>
            <a:r>
              <a:rPr lang="en-US" altLang="en-US" sz="1800" baseline="30000"/>
              <a:t>2</a:t>
            </a:r>
            <a:r>
              <a:rPr lang="en-US" altLang="en-US" sz="1800"/>
              <a:t>-dependence of 3D PDFs</a:t>
            </a:r>
          </a:p>
        </p:txBody>
      </p:sp>
      <p:sp>
        <p:nvSpPr>
          <p:cNvPr id="7186" name="TextBox 23">
            <a:extLst>
              <a:ext uri="{FF2B5EF4-FFF2-40B4-BE49-F238E27FC236}">
                <a16:creationId xmlns:a16="http://schemas.microsoft.com/office/drawing/2014/main" id="{53BF4D39-D525-1D2C-B9BA-6A8E1126B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4568825"/>
            <a:ext cx="5567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Experiments measure azimuthal dependence of the cross section as a function of x,Q</a:t>
            </a:r>
            <a:r>
              <a:rPr lang="en-US" altLang="en-US" sz="1800" baseline="30000">
                <a:solidFill>
                  <a:srgbClr val="FF0000"/>
                </a:solidFill>
              </a:rPr>
              <a:t>2</a:t>
            </a:r>
            <a:r>
              <a:rPr lang="en-US" altLang="en-US" sz="1800">
                <a:solidFill>
                  <a:srgbClr val="FF0000"/>
                </a:solidFill>
              </a:rPr>
              <a:t>,z,P</a:t>
            </a:r>
            <a:r>
              <a:rPr lang="en-US" altLang="en-US" sz="1800" baseline="-25000">
                <a:solidFill>
                  <a:srgbClr val="FF0000"/>
                </a:solidFill>
              </a:rPr>
              <a:t>T</a:t>
            </a:r>
            <a:endParaRPr lang="en-US" altLang="en-US" sz="1800">
              <a:solidFill>
                <a:srgbClr val="FF0000"/>
              </a:solidFill>
            </a:endParaRPr>
          </a:p>
        </p:txBody>
      </p:sp>
      <p:pic>
        <p:nvPicPr>
          <p:cNvPr id="7187" name="Picture 4" descr="semiallb">
            <a:extLst>
              <a:ext uri="{FF2B5EF4-FFF2-40B4-BE49-F238E27FC236}">
                <a16:creationId xmlns:a16="http://schemas.microsoft.com/office/drawing/2014/main" id="{0D0AC608-3537-263B-1834-16354F00D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914400"/>
            <a:ext cx="3886201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16" descr="txp_fig">
            <a:extLst>
              <a:ext uri="{FF2B5EF4-FFF2-40B4-BE49-F238E27FC236}">
                <a16:creationId xmlns:a16="http://schemas.microsoft.com/office/drawing/2014/main" id="{F2127100-21AB-C0EE-8D80-89B7C272CD8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08113"/>
            <a:ext cx="10160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61">
            <a:extLst>
              <a:ext uri="{FF2B5EF4-FFF2-40B4-BE49-F238E27FC236}">
                <a16:creationId xmlns:a16="http://schemas.microsoft.com/office/drawing/2014/main" id="{AE22770F-12B6-8FAA-D616-16523CB7B18A}"/>
              </a:ext>
            </a:extLst>
          </p:cNvPr>
          <p:cNvGrpSpPr>
            <a:grpSpLocks/>
          </p:cNvGrpSpPr>
          <p:nvPr/>
        </p:nvGrpSpPr>
        <p:grpSpPr bwMode="auto">
          <a:xfrm>
            <a:off x="309563" y="1592263"/>
            <a:ext cx="4316412" cy="2417762"/>
            <a:chOff x="762000" y="1533525"/>
            <a:chExt cx="5943600" cy="2733675"/>
          </a:xfrm>
        </p:grpSpPr>
        <p:grpSp>
          <p:nvGrpSpPr>
            <p:cNvPr id="9273" name="Group 74">
              <a:extLst>
                <a:ext uri="{FF2B5EF4-FFF2-40B4-BE49-F238E27FC236}">
                  <a16:creationId xmlns:a16="http://schemas.microsoft.com/office/drawing/2014/main" id="{888C5AFB-06A4-6F0E-33C8-3EE3B3BCAB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0" y="1533525"/>
              <a:ext cx="5943600" cy="2733675"/>
              <a:chOff x="762000" y="1533144"/>
              <a:chExt cx="5943600" cy="2734056"/>
            </a:xfrm>
          </p:grpSpPr>
          <p:pic>
            <p:nvPicPr>
              <p:cNvPr id="9281" name="Picture 4" descr="targetfrag">
                <a:extLst>
                  <a:ext uri="{FF2B5EF4-FFF2-40B4-BE49-F238E27FC236}">
                    <a16:creationId xmlns:a16="http://schemas.microsoft.com/office/drawing/2014/main" id="{53585710-89CE-6B91-52B0-80CE00F21E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0" y="1533144"/>
                <a:ext cx="5943600" cy="2734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" name="Rounded Rectangle 72">
                <a:extLst>
                  <a:ext uri="{FF2B5EF4-FFF2-40B4-BE49-F238E27FC236}">
                    <a16:creationId xmlns:a16="http://schemas.microsoft.com/office/drawing/2014/main" id="{9877DEEA-6858-6A97-C5EE-11DE427EAE17}"/>
                  </a:ext>
                </a:extLst>
              </p:cNvPr>
              <p:cNvSpPr/>
              <p:nvPr/>
            </p:nvSpPr>
            <p:spPr>
              <a:xfrm>
                <a:off x="2819400" y="3505200"/>
                <a:ext cx="609600" cy="76200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350"/>
              </a:p>
            </p:txBody>
          </p:sp>
        </p:grpSp>
        <p:grpSp>
          <p:nvGrpSpPr>
            <p:cNvPr id="9274" name="Group 79">
              <a:extLst>
                <a:ext uri="{FF2B5EF4-FFF2-40B4-BE49-F238E27FC236}">
                  <a16:creationId xmlns:a16="http://schemas.microsoft.com/office/drawing/2014/main" id="{568F4362-D560-9FC0-E135-A31DBD0AF7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3639" y="2152437"/>
              <a:ext cx="231778" cy="546391"/>
              <a:chOff x="4778039" y="2762096"/>
              <a:chExt cx="231778" cy="545939"/>
            </a:xfrm>
          </p:grpSpPr>
          <p:cxnSp>
            <p:nvCxnSpPr>
              <p:cNvPr id="50" name="Curved Connector 49">
                <a:extLst>
                  <a:ext uri="{FF2B5EF4-FFF2-40B4-BE49-F238E27FC236}">
                    <a16:creationId xmlns:a16="http://schemas.microsoft.com/office/drawing/2014/main" id="{CC4988C0-A5EA-283F-2227-EEBF2C5730F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4857836" y="2838065"/>
                <a:ext cx="227768" cy="76508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51" name="Curved Connector 50">
                <a:extLst>
                  <a:ext uri="{FF2B5EF4-FFF2-40B4-BE49-F238E27FC236}">
                    <a16:creationId xmlns:a16="http://schemas.microsoft.com/office/drawing/2014/main" id="{CEEFEFC5-14FC-6536-AAD9-16C7693F233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4720765" y="3171448"/>
                <a:ext cx="193692" cy="78694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  <p:grpSp>
          <p:nvGrpSpPr>
            <p:cNvPr id="9275" name="Group 79">
              <a:extLst>
                <a:ext uri="{FF2B5EF4-FFF2-40B4-BE49-F238E27FC236}">
                  <a16:creationId xmlns:a16="http://schemas.microsoft.com/office/drawing/2014/main" id="{23FA089D-59F4-D307-8C90-C38C072EBE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7451" y="2684798"/>
              <a:ext cx="242620" cy="588994"/>
              <a:chOff x="4780451" y="2721861"/>
              <a:chExt cx="242620" cy="588504"/>
            </a:xfrm>
          </p:grpSpPr>
          <p:cxnSp>
            <p:nvCxnSpPr>
              <p:cNvPr id="59" name="Curved Connector 58">
                <a:extLst>
                  <a:ext uri="{FF2B5EF4-FFF2-40B4-BE49-F238E27FC236}">
                    <a16:creationId xmlns:a16="http://schemas.microsoft.com/office/drawing/2014/main" id="{824B4C47-4AF2-9BD7-8528-88768B661C6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4870225" y="2798755"/>
                <a:ext cx="229560" cy="74322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60" name="Curved Connector 59">
                <a:extLst>
                  <a:ext uri="{FF2B5EF4-FFF2-40B4-BE49-F238E27FC236}">
                    <a16:creationId xmlns:a16="http://schemas.microsoft.com/office/drawing/2014/main" id="{8A8342D4-06BC-49B5-35AB-AB160748FC4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4721129" y="3174088"/>
                <a:ext cx="195485" cy="78694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  <p:cxnSp>
          <p:nvCxnSpPr>
            <p:cNvPr id="61" name="Curved Connector 60">
              <a:extLst>
                <a:ext uri="{FF2B5EF4-FFF2-40B4-BE49-F238E27FC236}">
                  <a16:creationId xmlns:a16="http://schemas.microsoft.com/office/drawing/2014/main" id="{E74FEC0E-8A76-E4D1-DD06-73D55E7C106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507903" y="3326097"/>
              <a:ext cx="193852" cy="76509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9219" name="Rectangle 6">
            <a:extLst>
              <a:ext uri="{FF2B5EF4-FFF2-40B4-BE49-F238E27FC236}">
                <a16:creationId xmlns:a16="http://schemas.microsoft.com/office/drawing/2014/main" id="{3F3A3DBD-85C6-3925-4F21-C3EC3624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8" y="2770188"/>
            <a:ext cx="554037" cy="2921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0" name="Text Box 32">
            <a:extLst>
              <a:ext uri="{FF2B5EF4-FFF2-40B4-BE49-F238E27FC236}">
                <a16:creationId xmlns:a16="http://schemas.microsoft.com/office/drawing/2014/main" id="{1DA8384E-D264-9695-7B44-7C2D6B4EF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4863" y="1447800"/>
            <a:ext cx="31591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h</a:t>
            </a:r>
          </a:p>
        </p:txBody>
      </p:sp>
      <p:sp>
        <p:nvSpPr>
          <p:cNvPr id="34829" name="TextBox 69">
            <a:extLst>
              <a:ext uri="{FF2B5EF4-FFF2-40B4-BE49-F238E27FC236}">
                <a16:creationId xmlns:a16="http://schemas.microsoft.com/office/drawing/2014/main" id="{A35DF184-ADFE-5A85-1B81-71E9AC375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525" y="2563813"/>
            <a:ext cx="439738" cy="3063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350" dirty="0"/>
              <a:t>FSI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3C9668C5-0469-E144-9724-200FC5D6122D}"/>
              </a:ext>
            </a:extLst>
          </p:cNvPr>
          <p:cNvSpPr/>
          <p:nvPr/>
        </p:nvSpPr>
        <p:spPr bwMode="auto">
          <a:xfrm>
            <a:off x="3659375" y="1550814"/>
            <a:ext cx="438555" cy="7403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300BD15D-FEDE-BEF5-9FC9-C8384283E31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571750" y="2360613"/>
            <a:ext cx="149225" cy="53975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0500420E-1705-ADE1-D345-215E2FB84A2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406650" y="2851151"/>
            <a:ext cx="147637" cy="55562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id="{589128EF-7834-D80F-DB9D-0E494955E26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247900" y="3327401"/>
            <a:ext cx="149225" cy="5715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228" name="Text Box 30">
            <a:extLst>
              <a:ext uri="{FF2B5EF4-FFF2-40B4-BE49-F238E27FC236}">
                <a16:creationId xmlns:a16="http://schemas.microsoft.com/office/drawing/2014/main" id="{A3EFEFF4-5814-2003-545B-F2A293E7E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838200"/>
            <a:ext cx="18859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/>
              <a:t>x</a:t>
            </a:r>
            <a:r>
              <a:rPr lang="en-US" altLang="en-US" sz="1500" baseline="-25000"/>
              <a:t>F</a:t>
            </a:r>
            <a:r>
              <a:rPr lang="en-US" altLang="en-US" sz="1500"/>
              <a:t>&gt;0 (current fragmentation)</a:t>
            </a:r>
          </a:p>
        </p:txBody>
      </p:sp>
      <p:sp>
        <p:nvSpPr>
          <p:cNvPr id="9229" name="Text Box 31">
            <a:extLst>
              <a:ext uri="{FF2B5EF4-FFF2-40B4-BE49-F238E27FC236}">
                <a16:creationId xmlns:a16="http://schemas.microsoft.com/office/drawing/2014/main" id="{FD1661FC-A568-E8BE-AC0C-A457B522B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2755900"/>
            <a:ext cx="1200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x</a:t>
            </a:r>
            <a:r>
              <a:rPr lang="en-US" altLang="en-US" sz="1200" baseline="-25000"/>
              <a:t>F</a:t>
            </a:r>
            <a:r>
              <a:rPr lang="en-US" altLang="en-US" sz="1200"/>
              <a:t>&lt;0 (target fragmentation)</a:t>
            </a:r>
          </a:p>
        </p:txBody>
      </p:sp>
      <p:grpSp>
        <p:nvGrpSpPr>
          <p:cNvPr id="9230" name="Group 50">
            <a:extLst>
              <a:ext uri="{FF2B5EF4-FFF2-40B4-BE49-F238E27FC236}">
                <a16:creationId xmlns:a16="http://schemas.microsoft.com/office/drawing/2014/main" id="{6CFCBB31-6E7D-0B2B-9F99-0C929E5E1668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1143000"/>
            <a:ext cx="957263" cy="1296988"/>
            <a:chOff x="6858000" y="3565588"/>
            <a:chExt cx="1295400" cy="1324070"/>
          </a:xfrm>
        </p:grpSpPr>
        <p:grpSp>
          <p:nvGrpSpPr>
            <p:cNvPr id="9264" name="Group 5">
              <a:extLst>
                <a:ext uri="{FF2B5EF4-FFF2-40B4-BE49-F238E27FC236}">
                  <a16:creationId xmlns:a16="http://schemas.microsoft.com/office/drawing/2014/main" id="{9444B518-61C3-1DC5-9102-000F76F107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8000" y="3565588"/>
              <a:ext cx="1295400" cy="1232643"/>
              <a:chOff x="5459413" y="4062428"/>
              <a:chExt cx="1614487" cy="150044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E70F05F-F089-DEF9-0060-9212C982E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3769" y="4800235"/>
                <a:ext cx="1143259" cy="15387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en-US" sz="1350">
                  <a:solidFill>
                    <a:schemeClr val="lt1"/>
                  </a:solidFill>
                  <a:ea typeface="ＭＳ Ｐゴシック" panose="020B0600070205080204" pitchFamily="34" charset="-128"/>
                </a:endParaRP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48B8AAE-6886-B7F3-D480-1BF1B8E8E1C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5638801" y="5029074"/>
                <a:ext cx="532806" cy="19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C619F117-47AD-EB51-B80B-8A85A4679AF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629448" y="4062428"/>
                <a:ext cx="0" cy="814745"/>
              </a:xfrm>
              <a:prstGeom prst="line">
                <a:avLst/>
              </a:prstGeom>
              <a:noFill/>
              <a:ln w="149225">
                <a:solidFill>
                  <a:srgbClr val="0000FF"/>
                </a:solidFill>
                <a:round/>
                <a:headEnd/>
                <a:tailEnd type="triangle" w="sm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5670A0B-795F-1447-419A-62E7F3B1D3F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869060" y="4062428"/>
                <a:ext cx="0" cy="814745"/>
              </a:xfrm>
              <a:prstGeom prst="line">
                <a:avLst/>
              </a:prstGeom>
              <a:noFill/>
              <a:ln w="149225">
                <a:solidFill>
                  <a:srgbClr val="0000FF"/>
                </a:solidFill>
                <a:round/>
                <a:headEnd/>
                <a:tailEnd type="triangle" w="sm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781C403-78EE-61B6-3673-966898F0F22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5905996" y="5220431"/>
                <a:ext cx="686516" cy="0"/>
              </a:xfrm>
              <a:prstGeom prst="line">
                <a:avLst/>
              </a:prstGeom>
              <a:noFill/>
              <a:ln w="92075">
                <a:solidFill>
                  <a:srgbClr val="008000"/>
                </a:solidFill>
                <a:round/>
                <a:headEnd/>
                <a:tailEnd type="triangle" w="sm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pic>
            <p:nvPicPr>
              <p:cNvPr id="9271" name="Picture 12" descr="latex-image-1.pdf">
                <a:extLst>
                  <a:ext uri="{FF2B5EF4-FFF2-40B4-BE49-F238E27FC236}">
                    <a16:creationId xmlns:a16="http://schemas.microsoft.com/office/drawing/2014/main" id="{E5DEACC6-C734-182A-B070-9FF4580AA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0" y="4343400"/>
                <a:ext cx="2159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72" name="Picture 13" descr="latex-image-1.pdf">
                <a:extLst>
                  <a:ext uri="{FF2B5EF4-FFF2-40B4-BE49-F238E27FC236}">
                    <a16:creationId xmlns:a16="http://schemas.microsoft.com/office/drawing/2014/main" id="{2290FE60-F538-1AC8-B1CA-F46DD5A5B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9413" y="4446588"/>
                <a:ext cx="2032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265" name="TextBox 52">
              <a:extLst>
                <a:ext uri="{FF2B5EF4-FFF2-40B4-BE49-F238E27FC236}">
                  <a16:creationId xmlns:a16="http://schemas.microsoft.com/office/drawing/2014/main" id="{BBE9FDAB-F5C1-039F-A787-2D0DEDAF2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3799" y="4343400"/>
              <a:ext cx="464926" cy="546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100" i="1">
                  <a:solidFill>
                    <a:srgbClr val="008000"/>
                  </a:solidFill>
                </a:rPr>
                <a:t>L</a:t>
              </a:r>
            </a:p>
          </p:txBody>
        </p:sp>
      </p:grpSp>
      <p:sp>
        <p:nvSpPr>
          <p:cNvPr id="9231" name="Rectangle 61">
            <a:extLst>
              <a:ext uri="{FF2B5EF4-FFF2-40B4-BE49-F238E27FC236}">
                <a16:creationId xmlns:a16="http://schemas.microsoft.com/office/drawing/2014/main" id="{865E2A31-FE3A-E0D1-8891-CEA737DE5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838200"/>
            <a:ext cx="1739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X. Artru &amp; Z. Belghobsi</a:t>
            </a:r>
          </a:p>
        </p:txBody>
      </p:sp>
      <p:sp>
        <p:nvSpPr>
          <p:cNvPr id="9232" name="Rectangle 15">
            <a:extLst>
              <a:ext uri="{FF2B5EF4-FFF2-40B4-BE49-F238E27FC236}">
                <a16:creationId xmlns:a16="http://schemas.microsoft.com/office/drawing/2014/main" id="{A80E5FF1-D58B-C0EA-6295-9E8848018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638800"/>
            <a:ext cx="7772400" cy="646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Non-perturbative sea is significant in the valence region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It contribute in spin-orbit correlations, more  at large transverse momenta</a:t>
            </a:r>
          </a:p>
        </p:txBody>
      </p:sp>
      <p:sp>
        <p:nvSpPr>
          <p:cNvPr id="9233" name="Text Box 28">
            <a:extLst>
              <a:ext uri="{FF2B5EF4-FFF2-40B4-BE49-F238E27FC236}">
                <a16:creationId xmlns:a16="http://schemas.microsoft.com/office/drawing/2014/main" id="{61A13C7C-8205-A35E-4FBD-93FE5C649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4419600"/>
            <a:ext cx="222885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/>
              <a:t>x</a:t>
            </a:r>
            <a:r>
              <a:rPr lang="en-US" altLang="en-US" sz="1200" i="1" baseline="-25000"/>
              <a:t>F</a:t>
            </a:r>
            <a:r>
              <a:rPr lang="en-US" altLang="en-US" sz="1200" baseline="-25000"/>
              <a:t> </a:t>
            </a:r>
            <a:r>
              <a:rPr lang="en-US" altLang="en-US" sz="1200"/>
              <a:t>– fractional momentum in the CM frame</a:t>
            </a:r>
          </a:p>
        </p:txBody>
      </p:sp>
      <p:sp>
        <p:nvSpPr>
          <p:cNvPr id="9234" name="Footer Placeholder 2">
            <a:extLst>
              <a:ext uri="{FF2B5EF4-FFF2-40B4-BE49-F238E27FC236}">
                <a16:creationId xmlns:a16="http://schemas.microsoft.com/office/drawing/2014/main" id="{9D6FE6D2-EE27-2CC6-F2F2-62E97B7E8DE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6556375"/>
            <a:ext cx="2895600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en-US" sz="1400"/>
              <a:t>H. Avakian, SPIN2023, Sep 28</a:t>
            </a:r>
            <a:endParaRPr lang="en-US" altLang="en-US" sz="1400"/>
          </a:p>
        </p:txBody>
      </p:sp>
      <p:sp>
        <p:nvSpPr>
          <p:cNvPr id="9235" name="TextBox 12">
            <a:extLst>
              <a:ext uri="{FF2B5EF4-FFF2-40B4-BE49-F238E27FC236}">
                <a16:creationId xmlns:a16="http://schemas.microsoft.com/office/drawing/2014/main" id="{29091356-0EF2-F5C0-E017-C9CF7F38E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7688" y="1690688"/>
            <a:ext cx="390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FF33"/>
                </a:solidFill>
              </a:rPr>
              <a:t>q’</a:t>
            </a:r>
          </a:p>
        </p:txBody>
      </p:sp>
      <p:sp>
        <p:nvSpPr>
          <p:cNvPr id="9236" name="TextBox 62">
            <a:extLst>
              <a:ext uri="{FF2B5EF4-FFF2-40B4-BE49-F238E27FC236}">
                <a16:creationId xmlns:a16="http://schemas.microsoft.com/office/drawing/2014/main" id="{497A44FA-7B45-2CD3-0AA2-A06DD5071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141288"/>
            <a:ext cx="7435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Hadron production in hard scattering</a:t>
            </a:r>
          </a:p>
        </p:txBody>
      </p:sp>
      <p:grpSp>
        <p:nvGrpSpPr>
          <p:cNvPr id="9237" name="Group 50">
            <a:extLst>
              <a:ext uri="{FF2B5EF4-FFF2-40B4-BE49-F238E27FC236}">
                <a16:creationId xmlns:a16="http://schemas.microsoft.com/office/drawing/2014/main" id="{4FA6A9B3-6E26-E2E0-E86D-F243BF8F54EC}"/>
              </a:ext>
            </a:extLst>
          </p:cNvPr>
          <p:cNvGrpSpPr>
            <a:grpSpLocks/>
          </p:cNvGrpSpPr>
          <p:nvPr/>
        </p:nvGrpSpPr>
        <p:grpSpPr bwMode="auto">
          <a:xfrm>
            <a:off x="2425700" y="3594100"/>
            <a:ext cx="957263" cy="1296988"/>
            <a:chOff x="6858000" y="3565588"/>
            <a:chExt cx="1295400" cy="1324070"/>
          </a:xfrm>
        </p:grpSpPr>
        <p:grpSp>
          <p:nvGrpSpPr>
            <p:cNvPr id="9255" name="Group 5">
              <a:extLst>
                <a:ext uri="{FF2B5EF4-FFF2-40B4-BE49-F238E27FC236}">
                  <a16:creationId xmlns:a16="http://schemas.microsoft.com/office/drawing/2014/main" id="{A9DEA516-E46F-82F6-C96C-E58CFCA9A8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8000" y="3565588"/>
              <a:ext cx="1295400" cy="1232643"/>
              <a:chOff x="5459413" y="4062428"/>
              <a:chExt cx="1614487" cy="1500444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E5A3B10D-B9D2-E0C4-1A6D-A616EE2E7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3769" y="4800235"/>
                <a:ext cx="1143259" cy="15387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en-US" sz="1350">
                  <a:solidFill>
                    <a:schemeClr val="lt1"/>
                  </a:solidFill>
                  <a:ea typeface="ＭＳ Ｐゴシック" panose="020B0600070205080204" pitchFamily="34" charset="-128"/>
                </a:endParaRP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D5427AC-5BB8-B58C-6C0A-C619B686E6B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5638801" y="5029074"/>
                <a:ext cx="532806" cy="19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E48C424-D5E6-E376-9159-3172B774FE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629448" y="4062428"/>
                <a:ext cx="0" cy="814745"/>
              </a:xfrm>
              <a:prstGeom prst="line">
                <a:avLst/>
              </a:prstGeom>
              <a:noFill/>
              <a:ln w="149225">
                <a:solidFill>
                  <a:srgbClr val="0000FF"/>
                </a:solidFill>
                <a:round/>
                <a:headEnd/>
                <a:tailEnd type="triangle" w="sm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3879E14-8A75-03C5-47F3-5C3FDA46FD6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869060" y="4062428"/>
                <a:ext cx="0" cy="814745"/>
              </a:xfrm>
              <a:prstGeom prst="line">
                <a:avLst/>
              </a:prstGeom>
              <a:noFill/>
              <a:ln w="149225">
                <a:solidFill>
                  <a:srgbClr val="0000FF"/>
                </a:solidFill>
                <a:round/>
                <a:headEnd/>
                <a:tailEnd type="triangle" w="sm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1EA3BDA-0419-D087-0A91-902665FC312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5905996" y="5220431"/>
                <a:ext cx="686516" cy="0"/>
              </a:xfrm>
              <a:prstGeom prst="line">
                <a:avLst/>
              </a:prstGeom>
              <a:noFill/>
              <a:ln w="92075">
                <a:solidFill>
                  <a:srgbClr val="008000"/>
                </a:solidFill>
                <a:round/>
                <a:headEnd/>
                <a:tailEnd type="triangle" w="sm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pic>
            <p:nvPicPr>
              <p:cNvPr id="9262" name="Picture 12" descr="latex-image-1.pdf">
                <a:extLst>
                  <a:ext uri="{FF2B5EF4-FFF2-40B4-BE49-F238E27FC236}">
                    <a16:creationId xmlns:a16="http://schemas.microsoft.com/office/drawing/2014/main" id="{0633CDB9-4FAF-B6F8-120C-807B14C4D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0" y="4343400"/>
                <a:ext cx="2159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63" name="Picture 13" descr="latex-image-1.pdf">
                <a:extLst>
                  <a:ext uri="{FF2B5EF4-FFF2-40B4-BE49-F238E27FC236}">
                    <a16:creationId xmlns:a16="http://schemas.microsoft.com/office/drawing/2014/main" id="{5D5B3202-70C4-7BBF-DCFE-4D9FCA4E7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9413" y="4446588"/>
                <a:ext cx="2032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256" name="TextBox 52">
              <a:extLst>
                <a:ext uri="{FF2B5EF4-FFF2-40B4-BE49-F238E27FC236}">
                  <a16:creationId xmlns:a16="http://schemas.microsoft.com/office/drawing/2014/main" id="{85136D27-ECAC-C7CF-140D-2A5C6D428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3799" y="4343400"/>
              <a:ext cx="464926" cy="546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100" i="1">
                  <a:solidFill>
                    <a:srgbClr val="008000"/>
                  </a:solidFill>
                </a:rPr>
                <a:t>L</a:t>
              </a:r>
            </a:p>
          </p:txBody>
        </p:sp>
      </p:grpSp>
      <p:pic>
        <p:nvPicPr>
          <p:cNvPr id="9238" name="Picture 62">
            <a:extLst>
              <a:ext uri="{FF2B5EF4-FFF2-40B4-BE49-F238E27FC236}">
                <a16:creationId xmlns:a16="http://schemas.microsoft.com/office/drawing/2014/main" id="{B7C60C4B-816E-E3CE-1D34-9B44D2D73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143125"/>
            <a:ext cx="18383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9" name="Slide Number Placeholder 1">
            <a:extLst>
              <a:ext uri="{FF2B5EF4-FFF2-40B4-BE49-F238E27FC236}">
                <a16:creationId xmlns:a16="http://schemas.microsoft.com/office/drawing/2014/main" id="{B13521E5-C8FD-F578-7DAC-4B966FBB331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BD39FC-FADC-AC40-9100-4CC26CABBA78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3F7BE37-2A5C-10A5-DD34-456DCB01B0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97100" y="1219200"/>
            <a:ext cx="838200" cy="91440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241" name="TextBox 3">
            <a:extLst>
              <a:ext uri="{FF2B5EF4-FFF2-40B4-BE49-F238E27FC236}">
                <a16:creationId xmlns:a16="http://schemas.microsoft.com/office/drawing/2014/main" id="{DA56A939-DA4A-3A6A-E1EC-02D56310B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838200"/>
            <a:ext cx="1763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polarized quark</a:t>
            </a:r>
          </a:p>
        </p:txBody>
      </p:sp>
      <p:grpSp>
        <p:nvGrpSpPr>
          <p:cNvPr id="12314" name="Group 6">
            <a:extLst>
              <a:ext uri="{FF2B5EF4-FFF2-40B4-BE49-F238E27FC236}">
                <a16:creationId xmlns:a16="http://schemas.microsoft.com/office/drawing/2014/main" id="{AB48B7D8-6B93-8279-63DC-9A2810DC5313}"/>
              </a:ext>
            </a:extLst>
          </p:cNvPr>
          <p:cNvGrpSpPr>
            <a:grpSpLocks/>
          </p:cNvGrpSpPr>
          <p:nvPr/>
        </p:nvGrpSpPr>
        <p:grpSpPr bwMode="auto">
          <a:xfrm>
            <a:off x="5365750" y="3551966"/>
            <a:ext cx="3429000" cy="2362200"/>
            <a:chOff x="5943602" y="838199"/>
            <a:chExt cx="3195638" cy="2303027"/>
          </a:xfrm>
        </p:grpSpPr>
        <p:grpSp>
          <p:nvGrpSpPr>
            <p:cNvPr id="9249" name="Group 22">
              <a:extLst>
                <a:ext uri="{FF2B5EF4-FFF2-40B4-BE49-F238E27FC236}">
                  <a16:creationId xmlns:a16="http://schemas.microsoft.com/office/drawing/2014/main" id="{4C4AA24E-33A9-2D2D-FF37-8338DE2CE9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3602" y="838199"/>
              <a:ext cx="3195638" cy="2150269"/>
              <a:chOff x="4585901" y="609600"/>
              <a:chExt cx="3567499" cy="2479703"/>
            </a:xfrm>
          </p:grpSpPr>
          <p:sp>
            <p:nvSpPr>
              <p:cNvPr id="9252" name="Rectangle 2">
                <a:extLst>
                  <a:ext uri="{FF2B5EF4-FFF2-40B4-BE49-F238E27FC236}">
                    <a16:creationId xmlns:a16="http://schemas.microsoft.com/office/drawing/2014/main" id="{0FCF881C-C583-732E-4DB9-0C5162A9F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0464" y="2769841"/>
                <a:ext cx="2852936" cy="319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000000"/>
                    </a:solidFill>
                  </a:rPr>
                  <a:t>0               0.5              1.0              </a:t>
                </a:r>
                <a:endParaRPr lang="en-US" altLang="en-US" sz="1100"/>
              </a:p>
            </p:txBody>
          </p:sp>
          <p:pic>
            <p:nvPicPr>
              <p:cNvPr id="9253" name="Picture 22" descr="sea-quarks-width.png">
                <a:extLst>
                  <a:ext uri="{FF2B5EF4-FFF2-40B4-BE49-F238E27FC236}">
                    <a16:creationId xmlns:a16="http://schemas.microsoft.com/office/drawing/2014/main" id="{F12938D0-0F69-67C4-EFDB-111425040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01" t="3149" r="9306" b="9010"/>
              <a:stretch>
                <a:fillRect/>
              </a:stretch>
            </p:blipFill>
            <p:spPr bwMode="auto">
              <a:xfrm>
                <a:off x="4800600" y="609600"/>
                <a:ext cx="3352800" cy="2248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54" name="Picture 23" descr="latex-image-1.pdf">
                <a:extLst>
                  <a:ext uri="{FF2B5EF4-FFF2-40B4-BE49-F238E27FC236}">
                    <a16:creationId xmlns:a16="http://schemas.microsoft.com/office/drawing/2014/main" id="{A16E9962-3651-37C1-275E-007AB3320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025170" y="1398931"/>
                <a:ext cx="1371602" cy="250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250" name="Picture 4" descr="latex-image-1.pdf">
              <a:extLst>
                <a:ext uri="{FF2B5EF4-FFF2-40B4-BE49-F238E27FC236}">
                  <a16:creationId xmlns:a16="http://schemas.microsoft.com/office/drawing/2014/main" id="{1A754260-265D-606B-C62D-A59FC89D6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240" y="2934851"/>
              <a:ext cx="762000" cy="206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0B352B1-512E-284A-A8F2-4D9C4D3A27C8}"/>
                </a:ext>
              </a:extLst>
            </p:cNvPr>
            <p:cNvSpPr/>
            <p:nvPr/>
          </p:nvSpPr>
          <p:spPr>
            <a:xfrm>
              <a:off x="6095987" y="838199"/>
              <a:ext cx="532606" cy="1516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pic>
        <p:nvPicPr>
          <p:cNvPr id="12315" name="Picture 76">
            <a:extLst>
              <a:ext uri="{FF2B5EF4-FFF2-40B4-BE49-F238E27FC236}">
                <a16:creationId xmlns:a16="http://schemas.microsoft.com/office/drawing/2014/main" id="{2DEBD922-B750-3A88-CAD9-2C2921D585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14400"/>
            <a:ext cx="28194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FBE20441-7399-C552-E69C-9E9486BCB199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3581400"/>
            <a:ext cx="966788" cy="1970088"/>
            <a:chOff x="2514600" y="3657561"/>
            <a:chExt cx="967558" cy="1969066"/>
          </a:xfrm>
        </p:grpSpPr>
        <p:pic>
          <p:nvPicPr>
            <p:cNvPr id="9246" name="Picture 2">
              <a:extLst>
                <a:ext uri="{FF2B5EF4-FFF2-40B4-BE49-F238E27FC236}">
                  <a16:creationId xmlns:a16="http://schemas.microsoft.com/office/drawing/2014/main" id="{F112185F-3684-7DED-3E20-BDCA3D270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4267200"/>
              <a:ext cx="960549" cy="106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865C2AE-DFAF-5404-F656-E7EF9D63B3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19643" y="3657561"/>
              <a:ext cx="305043" cy="45696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FF0000">
                  <a:alpha val="37999"/>
                </a:srgbClr>
              </a:outerShdw>
            </a:effectLst>
          </p:spPr>
        </p:cxnSp>
        <p:sp>
          <p:nvSpPr>
            <p:cNvPr id="9248" name="TextBox 5">
              <a:extLst>
                <a:ext uri="{FF2B5EF4-FFF2-40B4-BE49-F238E27FC236}">
                  <a16:creationId xmlns:a16="http://schemas.microsoft.com/office/drawing/2014/main" id="{7E8ECE29-CFE2-110B-14B3-9C6D6DD563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4600" y="5257295"/>
              <a:ext cx="9675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tornado</a:t>
              </a:r>
            </a:p>
          </p:txBody>
        </p:sp>
      </p:grpSp>
      <p:pic>
        <p:nvPicPr>
          <p:cNvPr id="9245" name="Picture 14">
            <a:extLst>
              <a:ext uri="{FF2B5EF4-FFF2-40B4-BE49-F238E27FC236}">
                <a16:creationId xmlns:a16="http://schemas.microsoft.com/office/drawing/2014/main" id="{1DD0EFAD-50CA-8B07-E86C-FFD7F94D9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22850"/>
            <a:ext cx="26670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D6FE5A-D2AF-4D7C-F159-05883A31D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431" y="1011008"/>
            <a:ext cx="3139971" cy="21551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B0F4D4-2992-16CC-43FB-AD73749A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14" y="219979"/>
            <a:ext cx="8464378" cy="487490"/>
          </a:xfrm>
        </p:spPr>
        <p:txBody>
          <a:bodyPr/>
          <a:lstStyle/>
          <a:p>
            <a:r>
              <a:rPr lang="en-US" dirty="0"/>
              <a:t>Appearance of perturbative asymmetries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DA875A-DAFA-07E0-81D1-443EB82ADF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1354089"/>
                <a:ext cx="4862145" cy="4993659"/>
              </a:xfrm>
            </p:spPr>
            <p:txBody>
              <a:bodyPr/>
              <a:lstStyle/>
              <a:p>
                <a:r>
                  <a:rPr lang="en-US" dirty="0"/>
                  <a:t>Additionally: perturbative generation of asymmetries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What about di-hadron correlations?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DA875A-DAFA-07E0-81D1-443EB82ADF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1354089"/>
                <a:ext cx="4862145" cy="4993659"/>
              </a:xfrm>
              <a:blipFill>
                <a:blip r:embed="rId3"/>
                <a:stretch>
                  <a:fillRect l="-1563" t="-1269" r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3C272-8B7D-73D0-137D-92ABA8DF3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91128-74CA-B04F-E2D8-79275E130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14" y="3567108"/>
            <a:ext cx="3925893" cy="2347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ABA623-7AB4-426C-763A-3F353076F3C4}"/>
              </a:ext>
            </a:extLst>
          </p:cNvPr>
          <p:cNvSpPr txBox="1"/>
          <p:nvPr/>
        </p:nvSpPr>
        <p:spPr>
          <a:xfrm>
            <a:off x="771181" y="6449367"/>
            <a:ext cx="3293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Abele, </a:t>
            </a:r>
            <a:r>
              <a:rPr lang="en-US" sz="1200" dirty="0" err="1"/>
              <a:t>Aicher</a:t>
            </a:r>
            <a:r>
              <a:rPr lang="en-US" sz="1200" dirty="0"/>
              <a:t>, Piacenza, Schafer, Vogelsang (2022)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5065C4-396C-A963-F4FC-2FB35AD77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431" y="3166140"/>
            <a:ext cx="2944650" cy="34252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90D084-4329-D127-0070-E4D1FA1AF20C}"/>
              </a:ext>
            </a:extLst>
          </p:cNvPr>
          <p:cNvSpPr txBox="1"/>
          <p:nvPr/>
        </p:nvSpPr>
        <p:spPr>
          <a:xfrm>
            <a:off x="5437391" y="6534834"/>
            <a:ext cx="3597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Benic</a:t>
            </a:r>
            <a:r>
              <a:rPr lang="en-US" dirty="0"/>
              <a:t> et al. Phys. Rev. D 104, 094027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890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5F6F2-79D8-8B4D-5B1F-97ECFDF3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93476"/>
            <a:ext cx="8464378" cy="487490"/>
          </a:xfrm>
        </p:spPr>
        <p:txBody>
          <a:bodyPr/>
          <a:lstStyle/>
          <a:p>
            <a:r>
              <a:rPr lang="en-US" dirty="0"/>
              <a:t>Unpolarized TMDs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6FD5F-5B5D-94EF-6697-B965E39B2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Top: Explicit z dependence of select pion multiplicities in 3 x-Q</a:t>
            </a:r>
            <a:r>
              <a:rPr lang="en-US" baseline="30000" dirty="0"/>
              <a:t>2</a:t>
            </a:r>
            <a:r>
              <a:rPr lang="en-US" dirty="0"/>
              <a:t> bins, including the double-Gaussian fits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8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EED3C-7CEF-FCF9-7D7B-8AE1F28E1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FCAFE-6BE1-37AA-E66E-4D66C793C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94" y="2100225"/>
            <a:ext cx="6944722" cy="23210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5B95CB-F61A-5DA4-66D3-84FC60AFCAC6}"/>
              </a:ext>
            </a:extLst>
          </p:cNvPr>
          <p:cNvSpPr/>
          <p:nvPr/>
        </p:nvSpPr>
        <p:spPr>
          <a:xfrm>
            <a:off x="7214765" y="2780023"/>
            <a:ext cx="2393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hep-ex:2207.10893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764D9C-A1DC-651D-6E09-3D3670B89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30" y="4460008"/>
            <a:ext cx="3203033" cy="23106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BC925C-7834-ADE5-1B1B-D01ED67F9836}"/>
                  </a:ext>
                </a:extLst>
              </p:cNvPr>
              <p:cNvSpPr txBox="1"/>
              <p:nvPr/>
            </p:nvSpPr>
            <p:spPr>
              <a:xfrm>
                <a:off x="3922699" y="4915105"/>
                <a:ext cx="5221301" cy="1599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Impact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from Athena proposal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&lt;1.0,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&gt;0.01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Experimental uncertainties dominated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2%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3%</m:t>
                    </m:r>
                  </m:oMath>
                </a14:m>
                <a:r>
                  <a:rPr lang="en-US" dirty="0"/>
                  <a:t> scale, theoretical uncertainties driven by</a:t>
                </a:r>
                <a:br>
                  <a:rPr lang="en-US" dirty="0"/>
                </a:br>
                <a:r>
                  <a:rPr lang="en-US" dirty="0"/>
                  <a:t> uncertainties on evolution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BC925C-7834-ADE5-1B1B-D01ED67F9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699" y="4915105"/>
                <a:ext cx="5221301" cy="1599540"/>
              </a:xfrm>
              <a:prstGeom prst="rect">
                <a:avLst/>
              </a:prstGeom>
              <a:blipFill>
                <a:blip r:embed="rId5"/>
                <a:stretch>
                  <a:fillRect l="-728" t="-1563"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2550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7FCC-E270-03F1-71DA-38078292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81612-1B22-6071-9F81-96A0B34A9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64BE3-8C91-9FC7-EC5F-1795136E0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3377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912C1-314F-9ED4-1129-70D24D8B9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EAB05-9827-A9AF-F401-059AC26F0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FCBDF-4FAE-7667-CF32-B96AF5468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E26E19-7F1B-6BED-F047-837116E1B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130" y="1502388"/>
            <a:ext cx="6969642" cy="2284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5E44B9-C557-3B25-52B4-7D59148C8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65" y="3786752"/>
            <a:ext cx="7772400" cy="30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74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E1E9D-EDB9-C4CA-F5E8-4EA170B0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Lambda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6C29A-585B-B05C-C411-7168D7F7D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3189D-07C6-6B34-72E0-0777FE47B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D01386-0F67-526B-8DF1-0F1E6480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02" y="1315196"/>
            <a:ext cx="7772400" cy="252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07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52E60-77C7-75FE-0493-C1214C0F8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 X-section in the Parton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D8E0C-0E36-B49A-72D3-A3DD54BC4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AE37D-A39F-47B2-6EB6-49797662F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14" descr="azimuthal_angles_uli">
            <a:extLst>
              <a:ext uri="{FF2B5EF4-FFF2-40B4-BE49-F238E27FC236}">
                <a16:creationId xmlns:a16="http://schemas.microsoft.com/office/drawing/2014/main" id="{42F87910-8021-F430-F963-5ADC70722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1" y="1143000"/>
            <a:ext cx="1537892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575E6C-AAC4-C386-C09F-330CDF7B78FD}"/>
              </a:ext>
            </a:extLst>
          </p:cNvPr>
          <p:cNvSpPr/>
          <p:nvPr/>
        </p:nvSpPr>
        <p:spPr>
          <a:xfrm>
            <a:off x="1226344" y="5566767"/>
            <a:ext cx="6858000" cy="3768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9E9A38-EB67-5183-2215-33D3614A49E0}"/>
              </a:ext>
            </a:extLst>
          </p:cNvPr>
          <p:cNvSpPr/>
          <p:nvPr/>
        </p:nvSpPr>
        <p:spPr>
          <a:xfrm>
            <a:off x="1143000" y="1885950"/>
            <a:ext cx="2171700" cy="365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F91320-BDC5-C592-928B-2166C631DC5D}"/>
              </a:ext>
            </a:extLst>
          </p:cNvPr>
          <p:cNvSpPr txBox="1">
            <a:spLocks/>
          </p:cNvSpPr>
          <p:nvPr/>
        </p:nvSpPr>
        <p:spPr>
          <a:xfrm>
            <a:off x="685800" y="829639"/>
            <a:ext cx="6400800" cy="569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08E76F6-D6DA-8383-B896-9FCDBEB1123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D25FF5-C987-43E3-B588-382CEF0A4B54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11" name="Object 3">
            <a:extLst>
              <a:ext uri="{FF2B5EF4-FFF2-40B4-BE49-F238E27FC236}">
                <a16:creationId xmlns:a16="http://schemas.microsoft.com/office/drawing/2014/main" id="{5FEDC927-A508-E1AD-F108-04D8F68CB0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856485"/>
              </p:ext>
            </p:extLst>
          </p:nvPr>
        </p:nvGraphicFramePr>
        <p:xfrm>
          <a:off x="3714750" y="3983832"/>
          <a:ext cx="1652588" cy="1103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088943" imgH="4066896" progId="Word.Document.8">
                  <p:embed/>
                </p:oleObj>
              </mc:Choice>
              <mc:Fallback>
                <p:oleObj name="Document" r:id="rId3" imgW="6088943" imgH="4066896" progId="Word.Document.8">
                  <p:embed/>
                  <p:pic>
                    <p:nvPicPr>
                      <p:cNvPr id="5324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0" y="3983832"/>
                        <a:ext cx="1652588" cy="11037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4">
            <a:extLst>
              <a:ext uri="{FF2B5EF4-FFF2-40B4-BE49-F238E27FC236}">
                <a16:creationId xmlns:a16="http://schemas.microsoft.com/office/drawing/2014/main" id="{F2761BF7-D8F0-87C2-F52C-AC0D8BB2D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3543301"/>
            <a:ext cx="8572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endParaRPr lang="en-US" sz="150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EA703999-348E-B5D5-9C7A-4EF7D27C0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graphicFrame>
        <p:nvGraphicFramePr>
          <p:cNvPr id="14" name="Object 6">
            <a:extLst>
              <a:ext uri="{FF2B5EF4-FFF2-40B4-BE49-F238E27FC236}">
                <a16:creationId xmlns:a16="http://schemas.microsoft.com/office/drawing/2014/main" id="{A86404F6-D11A-4B3B-6E94-CA3CA7705D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5149065"/>
              </p:ext>
            </p:extLst>
          </p:nvPr>
        </p:nvGraphicFramePr>
        <p:xfrm>
          <a:off x="3600450" y="1771650"/>
          <a:ext cx="10953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28520" imgH="444240" progId="Equation.3">
                  <p:embed/>
                </p:oleObj>
              </mc:Choice>
              <mc:Fallback>
                <p:oleObj name="Equation" r:id="rId5" imgW="1028520" imgH="444240" progId="Equation.3">
                  <p:embed/>
                  <p:pic>
                    <p:nvPicPr>
                      <p:cNvPr id="53248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450" y="1771650"/>
                        <a:ext cx="1095375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7">
            <a:extLst>
              <a:ext uri="{FF2B5EF4-FFF2-40B4-BE49-F238E27FC236}">
                <a16:creationId xmlns:a16="http://schemas.microsoft.com/office/drawing/2014/main" id="{7DCB33E9-2D56-A1C1-E56E-5267E9528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8656" y="1187723"/>
            <a:ext cx="21352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buFontTx/>
              <a:buNone/>
            </a:pPr>
            <a:r>
              <a:rPr lang="en-US" sz="900">
                <a:latin typeface="Times New Roman" pitchFamily="18" charset="0"/>
                <a:cs typeface="Times New Roman" pitchFamily="18" charset="0"/>
              </a:rPr>
              <a:t> 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777AED82-96DA-9C8B-B7C9-F0B489F78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486571"/>
            <a:ext cx="50206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buFontTx/>
              <a:buNone/>
            </a:pPr>
            <a:r>
              <a:rPr lang="en-US" sz="900">
                <a:latin typeface="Times New Roman" pitchFamily="18" charset="0"/>
                <a:cs typeface="Times New Roman" pitchFamily="18" charset="0"/>
              </a:rPr>
              <a:t>           </a:t>
            </a:r>
            <a:endParaRPr lang="en-US">
              <a:latin typeface="Times New Roman" pitchFamily="18" charset="0"/>
            </a:endParaRPr>
          </a:p>
        </p:txBody>
      </p:sp>
      <p:graphicFrame>
        <p:nvGraphicFramePr>
          <p:cNvPr id="17" name="Object 9">
            <a:extLst>
              <a:ext uri="{FF2B5EF4-FFF2-40B4-BE49-F238E27FC236}">
                <a16:creationId xmlns:a16="http://schemas.microsoft.com/office/drawing/2014/main" id="{79896893-D2A3-6A38-0B31-CC3E52F29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592030"/>
              </p:ext>
            </p:extLst>
          </p:nvPr>
        </p:nvGraphicFramePr>
        <p:xfrm>
          <a:off x="3575449" y="2343150"/>
          <a:ext cx="2164556" cy="358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33360" imgH="355320" progId="Equation.3">
                  <p:embed/>
                </p:oleObj>
              </mc:Choice>
              <mc:Fallback>
                <p:oleObj name="Equation" r:id="rId7" imgW="2133360" imgH="355320" progId="Equation.3">
                  <p:embed/>
                  <p:pic>
                    <p:nvPicPr>
                      <p:cNvPr id="53248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5449" y="2343150"/>
                        <a:ext cx="2164556" cy="3583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1">
            <a:extLst>
              <a:ext uri="{FF2B5EF4-FFF2-40B4-BE49-F238E27FC236}">
                <a16:creationId xmlns:a16="http://schemas.microsoft.com/office/drawing/2014/main" id="{9DC9DDF4-B192-6633-8323-16ED5952B7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010320"/>
              </p:ext>
            </p:extLst>
          </p:nvPr>
        </p:nvGraphicFramePr>
        <p:xfrm>
          <a:off x="1143000" y="2175274"/>
          <a:ext cx="85725" cy="16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51" imgH="215619" progId="Equation.3">
                  <p:embed/>
                </p:oleObj>
              </mc:Choice>
              <mc:Fallback>
                <p:oleObj name="Equation" r:id="rId9" imgW="114151" imgH="215619" progId="Equation.3">
                  <p:embed/>
                  <p:pic>
                    <p:nvPicPr>
                      <p:cNvPr id="53249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175274"/>
                        <a:ext cx="85725" cy="164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2">
            <a:extLst>
              <a:ext uri="{FF2B5EF4-FFF2-40B4-BE49-F238E27FC236}">
                <a16:creationId xmlns:a16="http://schemas.microsoft.com/office/drawing/2014/main" id="{D0E58528-7373-E78A-2FC1-EE7C3AC38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213595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graphicFrame>
        <p:nvGraphicFramePr>
          <p:cNvPr id="20" name="Object 13">
            <a:extLst>
              <a:ext uri="{FF2B5EF4-FFF2-40B4-BE49-F238E27FC236}">
                <a16:creationId xmlns:a16="http://schemas.microsoft.com/office/drawing/2014/main" id="{88948F56-F7EB-DA0C-4EFA-D70BAC6D34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613508"/>
              </p:ext>
            </p:extLst>
          </p:nvPr>
        </p:nvGraphicFramePr>
        <p:xfrm>
          <a:off x="3606405" y="2639616"/>
          <a:ext cx="3188494" cy="1251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530520" imgH="1384200" progId="Equation.DSMT4">
                  <p:embed/>
                </p:oleObj>
              </mc:Choice>
              <mc:Fallback>
                <p:oleObj name="Equation" r:id="rId11" imgW="3530520" imgH="1384200" progId="Equation.DSMT4">
                  <p:embed/>
                  <p:pic>
                    <p:nvPicPr>
                      <p:cNvPr id="53249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405" y="2639616"/>
                        <a:ext cx="3188494" cy="12513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4">
            <a:extLst>
              <a:ext uri="{FF2B5EF4-FFF2-40B4-BE49-F238E27FC236}">
                <a16:creationId xmlns:a16="http://schemas.microsoft.com/office/drawing/2014/main" id="{F87D9DA2-C89B-7F10-029A-6B6DEAC07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1" y="316465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graphicFrame>
        <p:nvGraphicFramePr>
          <p:cNvPr id="22" name="Object 15">
            <a:extLst>
              <a:ext uri="{FF2B5EF4-FFF2-40B4-BE49-F238E27FC236}">
                <a16:creationId xmlns:a16="http://schemas.microsoft.com/office/drawing/2014/main" id="{76ADC848-CB8B-4573-5EC7-128F332079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509127"/>
              </p:ext>
            </p:extLst>
          </p:nvPr>
        </p:nvGraphicFramePr>
        <p:xfrm>
          <a:off x="1143000" y="3382567"/>
          <a:ext cx="85725" cy="16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4151" imgH="215619" progId="Equation.3">
                  <p:embed/>
                </p:oleObj>
              </mc:Choice>
              <mc:Fallback>
                <p:oleObj name="Equation" r:id="rId13" imgW="114151" imgH="215619" progId="Equation.3">
                  <p:embed/>
                  <p:pic>
                    <p:nvPicPr>
                      <p:cNvPr id="532495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382567"/>
                        <a:ext cx="85725" cy="164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6">
            <a:extLst>
              <a:ext uri="{FF2B5EF4-FFF2-40B4-BE49-F238E27FC236}">
                <a16:creationId xmlns:a16="http://schemas.microsoft.com/office/drawing/2014/main" id="{AF127458-43FB-553C-5253-EC836BE55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1" y="339325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graphicFrame>
        <p:nvGraphicFramePr>
          <p:cNvPr id="24" name="Object 17">
            <a:extLst>
              <a:ext uri="{FF2B5EF4-FFF2-40B4-BE49-F238E27FC236}">
                <a16:creationId xmlns:a16="http://schemas.microsoft.com/office/drawing/2014/main" id="{F303BD6E-D93B-6D8D-7456-A3C1F1C6F1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270715"/>
              </p:ext>
            </p:extLst>
          </p:nvPr>
        </p:nvGraphicFramePr>
        <p:xfrm>
          <a:off x="1143000" y="3546874"/>
          <a:ext cx="85725" cy="16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4151" imgH="215619" progId="Equation.3">
                  <p:embed/>
                </p:oleObj>
              </mc:Choice>
              <mc:Fallback>
                <p:oleObj name="Equation" r:id="rId14" imgW="114151" imgH="215619" progId="Equation.3">
                  <p:embed/>
                  <p:pic>
                    <p:nvPicPr>
                      <p:cNvPr id="532497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546874"/>
                        <a:ext cx="85725" cy="164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8">
            <a:extLst>
              <a:ext uri="{FF2B5EF4-FFF2-40B4-BE49-F238E27FC236}">
                <a16:creationId xmlns:a16="http://schemas.microsoft.com/office/drawing/2014/main" id="{8DAEBC69-59F0-EA5E-BDDD-D6F3AF7D0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4356" y="3698752"/>
            <a:ext cx="44435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buFontTx/>
              <a:buNone/>
            </a:pPr>
            <a:r>
              <a:rPr lang="en-US" sz="900">
                <a:latin typeface="Times New Roman" pitchFamily="18" charset="0"/>
                <a:cs typeface="Times New Roman" pitchFamily="18" charset="0"/>
              </a:rPr>
              <a:t>         </a:t>
            </a:r>
            <a:endParaRPr lang="en-US">
              <a:latin typeface="Times New Roman" pitchFamily="18" charset="0"/>
            </a:endParaRPr>
          </a:p>
        </p:txBody>
      </p:sp>
      <p:graphicFrame>
        <p:nvGraphicFramePr>
          <p:cNvPr id="26" name="Object 19">
            <a:extLst>
              <a:ext uri="{FF2B5EF4-FFF2-40B4-BE49-F238E27FC236}">
                <a16:creationId xmlns:a16="http://schemas.microsoft.com/office/drawing/2014/main" id="{A4C4A206-23F5-BDFA-C8A2-9588EB5755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631923"/>
              </p:ext>
            </p:extLst>
          </p:nvPr>
        </p:nvGraphicFramePr>
        <p:xfrm>
          <a:off x="3554017" y="3886201"/>
          <a:ext cx="3349228" cy="1608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809880" imgH="1828800" progId="Equation.3">
                  <p:embed/>
                </p:oleObj>
              </mc:Choice>
              <mc:Fallback>
                <p:oleObj name="Equation" r:id="rId15" imgW="3809880" imgH="1828800" progId="Equation.3">
                  <p:embed/>
                  <p:pic>
                    <p:nvPicPr>
                      <p:cNvPr id="532499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4017" y="3886201"/>
                        <a:ext cx="3349228" cy="16085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0">
            <a:extLst>
              <a:ext uri="{FF2B5EF4-FFF2-40B4-BE49-F238E27FC236}">
                <a16:creationId xmlns:a16="http://schemas.microsoft.com/office/drawing/2014/main" id="{18AD0CA4-3896-A06E-8B47-7D61EE55C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510409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buFontTx/>
              <a:buNone/>
            </a:pPr>
            <a:endParaRPr lang="en-US">
              <a:latin typeface="Times New Roman" pitchFamily="18" charset="0"/>
            </a:endParaRPr>
          </a:p>
        </p:txBody>
      </p:sp>
      <p:pic>
        <p:nvPicPr>
          <p:cNvPr id="28" name="Picture 21" descr="distrib">
            <a:extLst>
              <a:ext uri="{FF2B5EF4-FFF2-40B4-BE49-F238E27FC236}">
                <a16:creationId xmlns:a16="http://schemas.microsoft.com/office/drawing/2014/main" id="{F713E710-389D-3248-8EFF-B67388EFD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9" r="72693" b="90530"/>
          <a:stretch>
            <a:fillRect/>
          </a:stretch>
        </p:blipFill>
        <p:spPr bwMode="auto">
          <a:xfrm>
            <a:off x="1943100" y="2343150"/>
            <a:ext cx="1028700" cy="23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2" descr="distrib">
            <a:extLst>
              <a:ext uri="{FF2B5EF4-FFF2-40B4-BE49-F238E27FC236}">
                <a16:creationId xmlns:a16="http://schemas.microsoft.com/office/drawing/2014/main" id="{870C9B01-1A34-F5A8-2721-744C2438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3" t="69313" r="50769" b="14145"/>
          <a:stretch>
            <a:fillRect/>
          </a:stretch>
        </p:blipFill>
        <p:spPr bwMode="auto">
          <a:xfrm>
            <a:off x="1943100" y="2743201"/>
            <a:ext cx="1543050" cy="3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3" descr="distrib">
            <a:extLst>
              <a:ext uri="{FF2B5EF4-FFF2-40B4-BE49-F238E27FC236}">
                <a16:creationId xmlns:a16="http://schemas.microsoft.com/office/drawing/2014/main" id="{87EA5695-A372-C021-49E7-E2A8D6AB4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3" t="89116" r="49615" b="-5658"/>
          <a:stretch>
            <a:fillRect/>
          </a:stretch>
        </p:blipFill>
        <p:spPr bwMode="auto">
          <a:xfrm>
            <a:off x="1943100" y="3143250"/>
            <a:ext cx="1543050" cy="36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4" descr="distrib">
            <a:extLst>
              <a:ext uri="{FF2B5EF4-FFF2-40B4-BE49-F238E27FC236}">
                <a16:creationId xmlns:a16="http://schemas.microsoft.com/office/drawing/2014/main" id="{BB1C6840-D567-C266-6341-849625EB1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9" t="29706" r="51923" b="56581"/>
          <a:stretch>
            <a:fillRect/>
          </a:stretch>
        </p:blipFill>
        <p:spPr bwMode="auto">
          <a:xfrm>
            <a:off x="1943100" y="3543301"/>
            <a:ext cx="1485900" cy="3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5" descr="distrib">
            <a:extLst>
              <a:ext uri="{FF2B5EF4-FFF2-40B4-BE49-F238E27FC236}">
                <a16:creationId xmlns:a16="http://schemas.microsoft.com/office/drawing/2014/main" id="{0231F60D-150D-A3EF-90B0-295AE962A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6" t="46680" r="51923" b="29706"/>
          <a:stretch>
            <a:fillRect/>
          </a:stretch>
        </p:blipFill>
        <p:spPr bwMode="auto">
          <a:xfrm>
            <a:off x="2000250" y="3771901"/>
            <a:ext cx="1428750" cy="52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distrib">
            <a:extLst>
              <a:ext uri="{FF2B5EF4-FFF2-40B4-BE49-F238E27FC236}">
                <a16:creationId xmlns:a16="http://schemas.microsoft.com/office/drawing/2014/main" id="{0A7A6969-9E86-29A8-C921-38042348A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3" t="82043" r="-5769"/>
          <a:stretch>
            <a:fillRect/>
          </a:stretch>
        </p:blipFill>
        <p:spPr bwMode="auto">
          <a:xfrm>
            <a:off x="1828800" y="4229100"/>
            <a:ext cx="1485900" cy="40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distrib">
            <a:extLst>
              <a:ext uri="{FF2B5EF4-FFF2-40B4-BE49-F238E27FC236}">
                <a16:creationId xmlns:a16="http://schemas.microsoft.com/office/drawing/2014/main" id="{17BBF647-A02A-75C9-7965-6AE4D9B90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9" t="11316" r="46153" b="74971"/>
          <a:stretch>
            <a:fillRect/>
          </a:stretch>
        </p:blipFill>
        <p:spPr bwMode="auto">
          <a:xfrm>
            <a:off x="1943100" y="4743450"/>
            <a:ext cx="1600200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8" descr="distrib">
            <a:extLst>
              <a:ext uri="{FF2B5EF4-FFF2-40B4-BE49-F238E27FC236}">
                <a16:creationId xmlns:a16="http://schemas.microsoft.com/office/drawing/2014/main" id="{51DFC803-8FE5-164E-3DC6-C16E1E5BD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6" t="7072" r="-4616" b="74971"/>
          <a:stretch>
            <a:fillRect/>
          </a:stretch>
        </p:blipFill>
        <p:spPr bwMode="auto">
          <a:xfrm>
            <a:off x="1885950" y="5086351"/>
            <a:ext cx="1371600" cy="38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9">
            <a:extLst>
              <a:ext uri="{FF2B5EF4-FFF2-40B4-BE49-F238E27FC236}">
                <a16:creationId xmlns:a16="http://schemas.microsoft.com/office/drawing/2014/main" id="{8A7980D3-2BCE-8C83-8FB7-409DF60BD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084" y="3068419"/>
            <a:ext cx="3286815" cy="2014532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C495C83E-4304-989A-7928-9D4C5F24F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170819"/>
            <a:ext cx="3543300" cy="300082"/>
          </a:xfrm>
          <a:prstGeom prst="rect">
            <a:avLst/>
          </a:prstGeom>
          <a:noFill/>
          <a:ln w="254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1350"/>
          </a:p>
        </p:txBody>
      </p:sp>
      <p:sp>
        <p:nvSpPr>
          <p:cNvPr id="38" name="Text Box 31">
            <a:extLst>
              <a:ext uri="{FF2B5EF4-FFF2-40B4-BE49-F238E27FC236}">
                <a16:creationId xmlns:a16="http://schemas.microsoft.com/office/drawing/2014/main" id="{1FF964E9-208B-4FDD-E88B-7AFC1957C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2662238"/>
            <a:ext cx="10287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200"/>
              <a:t>Unpolarized</a:t>
            </a:r>
          </a:p>
        </p:txBody>
      </p:sp>
      <p:sp>
        <p:nvSpPr>
          <p:cNvPr id="39" name="Text Box 32">
            <a:extLst>
              <a:ext uri="{FF2B5EF4-FFF2-40B4-BE49-F238E27FC236}">
                <a16:creationId xmlns:a16="http://schemas.microsoft.com/office/drawing/2014/main" id="{02DEACF0-A769-01E5-38AA-B673B794F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3657601"/>
            <a:ext cx="800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200">
                <a:solidFill>
                  <a:srgbClr val="FF3300"/>
                </a:solidFill>
              </a:rPr>
              <a:t>Polarized target</a:t>
            </a:r>
          </a:p>
        </p:txBody>
      </p:sp>
      <p:sp>
        <p:nvSpPr>
          <p:cNvPr id="40" name="Text Box 33">
            <a:extLst>
              <a:ext uri="{FF2B5EF4-FFF2-40B4-BE49-F238E27FC236}">
                <a16:creationId xmlns:a16="http://schemas.microsoft.com/office/drawing/2014/main" id="{04A189A2-D470-A9C1-A339-65AC859DE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4800600"/>
            <a:ext cx="8572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200">
                <a:solidFill>
                  <a:schemeClr val="accent1"/>
                </a:solidFill>
              </a:rPr>
              <a:t>Polarzied beam and target</a:t>
            </a:r>
          </a:p>
        </p:txBody>
      </p:sp>
      <p:sp>
        <p:nvSpPr>
          <p:cNvPr id="41" name="Rectangle 34">
            <a:extLst>
              <a:ext uri="{FF2B5EF4-FFF2-40B4-BE49-F238E27FC236}">
                <a16:creationId xmlns:a16="http://schemas.microsoft.com/office/drawing/2014/main" id="{492865DE-5C75-EAAD-65D3-E06B90B6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357436"/>
            <a:ext cx="3415013" cy="671513"/>
          </a:xfrm>
          <a:prstGeom prst="rect">
            <a:avLst/>
          </a:prstGeom>
          <a:noFill/>
          <a:ln w="2540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42" name="Text Box 35">
            <a:extLst>
              <a:ext uri="{FF2B5EF4-FFF2-40B4-BE49-F238E27FC236}">
                <a16:creationId xmlns:a16="http://schemas.microsoft.com/office/drawing/2014/main" id="{4E793A08-62F8-6A23-2F20-17F218718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5486400"/>
            <a:ext cx="6115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i="1"/>
              <a:t>S</a:t>
            </a:r>
            <a:r>
              <a:rPr lang="en-US" i="1" baseline="-25000"/>
              <a:t>L</a:t>
            </a:r>
            <a:r>
              <a:rPr lang="en-US"/>
              <a:t> and </a:t>
            </a:r>
            <a:r>
              <a:rPr lang="en-US" i="1"/>
              <a:t>S</a:t>
            </a:r>
            <a:r>
              <a:rPr lang="en-US" i="1" baseline="-25000"/>
              <a:t>T</a:t>
            </a:r>
            <a:r>
              <a:rPr lang="en-US"/>
              <a:t>: Target Polarizations;</a:t>
            </a:r>
            <a:r>
              <a:rPr lang="en-US">
                <a:solidFill>
                  <a:schemeClr val="accent1"/>
                </a:solidFill>
              </a:rPr>
              <a:t> </a:t>
            </a:r>
            <a:r>
              <a:rPr lang="el-GR" i="1">
                <a:solidFill>
                  <a:srgbClr val="FF3300"/>
                </a:solidFill>
                <a:cs typeface="Arial" pitchFamily="34" charset="0"/>
              </a:rPr>
              <a:t>λ</a:t>
            </a:r>
            <a:r>
              <a:rPr lang="en-US" i="1">
                <a:solidFill>
                  <a:srgbClr val="FF3300"/>
                </a:solidFill>
                <a:cs typeface="Arial" pitchFamily="34" charset="0"/>
              </a:rPr>
              <a:t>e</a:t>
            </a:r>
            <a:r>
              <a:rPr lang="en-US">
                <a:solidFill>
                  <a:srgbClr val="FF3300"/>
                </a:solidFill>
                <a:cs typeface="Arial" pitchFamily="34" charset="0"/>
              </a:rPr>
              <a:t>: Beam Polarization</a:t>
            </a:r>
            <a:endParaRPr lang="el-GR">
              <a:solidFill>
                <a:srgbClr val="FF3300"/>
              </a:solidFill>
              <a:cs typeface="Arial" pitchFamily="34" charset="0"/>
            </a:endParaRPr>
          </a:p>
        </p:txBody>
      </p:sp>
      <p:sp>
        <p:nvSpPr>
          <p:cNvPr id="43" name="Text Box 36">
            <a:extLst>
              <a:ext uri="{FF2B5EF4-FFF2-40B4-BE49-F238E27FC236}">
                <a16:creationId xmlns:a16="http://schemas.microsoft.com/office/drawing/2014/main" id="{E1BF961A-846A-FE2E-A449-A8E47BAF8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86200"/>
            <a:ext cx="10287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050" b="1">
                <a:solidFill>
                  <a:srgbClr val="FF3300"/>
                </a:solidFill>
              </a:rPr>
              <a:t>Sivers</a:t>
            </a:r>
          </a:p>
        </p:txBody>
      </p:sp>
      <p:sp>
        <p:nvSpPr>
          <p:cNvPr id="44" name="Text Box 39">
            <a:extLst>
              <a:ext uri="{FF2B5EF4-FFF2-40B4-BE49-F238E27FC236}">
                <a16:creationId xmlns:a16="http://schemas.microsoft.com/office/drawing/2014/main" id="{E0F42022-AE7D-36C7-074D-A2F3F4E5E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474" y="3543300"/>
            <a:ext cx="97174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050" b="1" dirty="0" err="1"/>
              <a:t>Transversity</a:t>
            </a:r>
            <a:endParaRPr lang="en-US" sz="1050" b="1" dirty="0"/>
          </a:p>
        </p:txBody>
      </p:sp>
      <p:sp>
        <p:nvSpPr>
          <p:cNvPr id="45" name="Text Box 40">
            <a:extLst>
              <a:ext uri="{FF2B5EF4-FFF2-40B4-BE49-F238E27FC236}">
                <a16:creationId xmlns:a16="http://schemas.microsoft.com/office/drawing/2014/main" id="{01DE8FE0-66C4-2365-46FE-78C2D9241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596" y="2743200"/>
            <a:ext cx="1043877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050" b="1">
                <a:solidFill>
                  <a:srgbClr val="990000"/>
                </a:solidFill>
              </a:rPr>
              <a:t>Boer-Mulders</a:t>
            </a:r>
          </a:p>
        </p:txBody>
      </p:sp>
      <p:sp>
        <p:nvSpPr>
          <p:cNvPr id="46" name="Text Box 39">
            <a:extLst>
              <a:ext uri="{FF2B5EF4-FFF2-40B4-BE49-F238E27FC236}">
                <a16:creationId xmlns:a16="http://schemas.microsoft.com/office/drawing/2014/main" id="{F78575DD-16B5-861C-B3EE-42D02DB75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426" y="4317207"/>
            <a:ext cx="94128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050" b="1" dirty="0" err="1"/>
              <a:t>Pretzelosity</a:t>
            </a:r>
            <a:endParaRPr lang="en-US" sz="1050" b="1" dirty="0"/>
          </a:p>
        </p:txBody>
      </p:sp>
      <p:sp>
        <p:nvSpPr>
          <p:cNvPr id="47" name="Text Box 39">
            <a:extLst>
              <a:ext uri="{FF2B5EF4-FFF2-40B4-BE49-F238E27FC236}">
                <a16:creationId xmlns:a16="http://schemas.microsoft.com/office/drawing/2014/main" id="{090DD09B-D963-AF33-72D6-38C89AF7B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488" y="5188893"/>
            <a:ext cx="963726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050" b="1" dirty="0"/>
              <a:t>Worm Gear</a:t>
            </a:r>
          </a:p>
        </p:txBody>
      </p:sp>
      <p:sp>
        <p:nvSpPr>
          <p:cNvPr id="48" name="Text Box 39">
            <a:extLst>
              <a:ext uri="{FF2B5EF4-FFF2-40B4-BE49-F238E27FC236}">
                <a16:creationId xmlns:a16="http://schemas.microsoft.com/office/drawing/2014/main" id="{F76DAB3E-7DC1-09E9-F890-1A91A6F86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85" y="3143251"/>
            <a:ext cx="963726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050" b="1" dirty="0"/>
              <a:t>Worm Gear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CBED63-2402-B440-579F-56A6F7C697A2}"/>
              </a:ext>
            </a:extLst>
          </p:cNvPr>
          <p:cNvSpPr txBox="1"/>
          <p:nvPr/>
        </p:nvSpPr>
        <p:spPr>
          <a:xfrm>
            <a:off x="1302112" y="5714466"/>
            <a:ext cx="55419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x: momentum fraction carried by struck quark, z: fractional energy of hadron</a:t>
            </a:r>
          </a:p>
        </p:txBody>
      </p:sp>
    </p:spTree>
    <p:extLst>
      <p:ext uri="{BB962C8B-B14F-4D97-AF65-F5344CB8AC3E}">
        <p14:creationId xmlns:p14="http://schemas.microsoft.com/office/powerpoint/2010/main" val="2259213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EA5CC-0F0B-2640-B4FF-E45F6F7E2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69" y="926098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Example, Access of </a:t>
            </a:r>
            <a:r>
              <a:rPr lang="en-US" cap="none" dirty="0"/>
              <a:t>e(x) in </a:t>
            </a:r>
            <a:r>
              <a:rPr lang="en-US" dirty="0"/>
              <a:t>SIDIS x-section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3A6EE-FA5D-3945-8980-F33F19C32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99" y="1996025"/>
            <a:ext cx="4446270" cy="194903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Di-hadron cross section: Clean access to e(x)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See e.g. Aurore </a:t>
            </a:r>
            <a:r>
              <a:rPr lang="en-US" dirty="0" err="1"/>
              <a:t>Courtoy</a:t>
            </a:r>
            <a:r>
              <a:rPr lang="en-US" dirty="0"/>
              <a:t>, arXiv:1405.7659</a:t>
            </a:r>
          </a:p>
          <a:p>
            <a:r>
              <a:rPr lang="en-US" dirty="0"/>
              <a:t>Evidence from CLAS6: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4F97C-9F5B-DF46-9580-BE26DE21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CDD7-3789-2746-A5B0-221C485D780C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A02E81-B226-6B4D-85E0-C59E90347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201" y="3451625"/>
            <a:ext cx="3394355" cy="2446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C2B8A5-CB40-A048-AF10-672F9E79DB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65"/>
          <a:stretch/>
        </p:blipFill>
        <p:spPr>
          <a:xfrm>
            <a:off x="556999" y="2571750"/>
            <a:ext cx="6848475" cy="5818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61BF37-8810-2B4D-88CC-58945293B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85" y="3630591"/>
            <a:ext cx="2364313" cy="18407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FDB847-119E-4B42-BDA4-D23E4D066E2C}"/>
              </a:ext>
            </a:extLst>
          </p:cNvPr>
          <p:cNvSpPr txBox="1"/>
          <p:nvPr/>
        </p:nvSpPr>
        <p:spPr>
          <a:xfrm>
            <a:off x="2738675" y="5280826"/>
            <a:ext cx="33695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 err="1"/>
              <a:t>x</a:t>
            </a:r>
            <a:r>
              <a:rPr lang="en-US" sz="1350" baseline="-25000" dirty="0" err="1"/>
              <a:t>B</a:t>
            </a:r>
            <a:endParaRPr lang="en-US" sz="1350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37A0F5-B30D-BE47-83AE-8BF93F14CC41}"/>
              </a:ext>
            </a:extLst>
          </p:cNvPr>
          <p:cNvSpPr txBox="1"/>
          <p:nvPr/>
        </p:nvSpPr>
        <p:spPr>
          <a:xfrm>
            <a:off x="682787" y="3624304"/>
            <a:ext cx="48282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0.25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3762FE-AEBA-FA42-87C9-ADC173604BEF}"/>
              </a:ext>
            </a:extLst>
          </p:cNvPr>
          <p:cNvSpPr txBox="1"/>
          <p:nvPr/>
        </p:nvSpPr>
        <p:spPr>
          <a:xfrm>
            <a:off x="1245831" y="5557825"/>
            <a:ext cx="11841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AV, DNP 2018</a:t>
            </a:r>
          </a:p>
        </p:txBody>
      </p:sp>
    </p:spTree>
    <p:extLst>
      <p:ext uri="{BB962C8B-B14F-4D97-AF65-F5344CB8AC3E}">
        <p14:creationId xmlns:p14="http://schemas.microsoft.com/office/powerpoint/2010/main" val="2444221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DAA5A-3E36-BB9F-544C-A50ACA198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B9247-1BE2-42C9-BDD0-66FD6E7F4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D6BC2-B284-673F-538F-3BC8C1C4B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933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03E35-C0F0-7124-2046-EA7692045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DA527-385A-4581-04E6-AD791DEA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AC339-0CBA-E665-26A1-6CC41EEAD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D81CCD-BE63-ABE0-25AA-F97C4C4C1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3" y="1450049"/>
            <a:ext cx="4533900" cy="193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C2543-AB79-E28E-AAF6-45A21D6BE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607" y="1390650"/>
            <a:ext cx="4559300" cy="214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DA78DB-CCB7-9DA3-7FF4-4CB6FEC92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629" y="3864704"/>
            <a:ext cx="4495800" cy="82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9E1EB-32DA-53E0-2A12-2EC36071F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907" y="5163217"/>
            <a:ext cx="44958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7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5">
            <a:extLst>
              <a:ext uri="{FF2B5EF4-FFF2-40B4-BE49-F238E27FC236}">
                <a16:creationId xmlns:a16="http://schemas.microsoft.com/office/drawing/2014/main" id="{1AE293B4-6F8B-B52A-BBA9-0FC481E65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4463"/>
            <a:ext cx="9036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Structure functions and depolarization factors in SIDIS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3D1143-2B4A-C4F4-04E9-F7978357BBF2}"/>
              </a:ext>
            </a:extLst>
          </p:cNvPr>
          <p:cNvSpPr/>
          <p:nvPr/>
        </p:nvSpPr>
        <p:spPr>
          <a:xfrm>
            <a:off x="4632325" y="5562600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30" name="Slide Number Placeholder 6">
            <a:extLst>
              <a:ext uri="{FF2B5EF4-FFF2-40B4-BE49-F238E27FC236}">
                <a16:creationId xmlns:a16="http://schemas.microsoft.com/office/drawing/2014/main" id="{DCAB3AB0-1514-9036-F391-B50FEF538A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86800" y="6477000"/>
            <a:ext cx="534988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2772FC-238C-004A-B4F4-274D7DEE8D24}" type="slidenum">
              <a:rPr lang="en-US" altLang="en-US" sz="1800" smtClean="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800"/>
          </a:p>
        </p:txBody>
      </p:sp>
      <p:sp>
        <p:nvSpPr>
          <p:cNvPr id="26631" name="TextBox 14">
            <a:extLst>
              <a:ext uri="{FF2B5EF4-FFF2-40B4-BE49-F238E27FC236}">
                <a16:creationId xmlns:a16="http://schemas.microsoft.com/office/drawing/2014/main" id="{9E9E3D99-B076-509A-4C5D-0A22BBB7D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19600"/>
            <a:ext cx="5638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AutoNum type="arabicParenR"/>
            </a:pPr>
            <a:r>
              <a:rPr lang="en-US" altLang="en-US" sz="1800" dirty="0"/>
              <a:t>Theory works well for P</a:t>
            </a:r>
            <a:r>
              <a:rPr lang="en-US" altLang="en-US" sz="1800" baseline="-25000" dirty="0"/>
              <a:t>T</a:t>
            </a:r>
            <a:r>
              <a:rPr lang="en-US" altLang="en-US" sz="1800" dirty="0"/>
              <a:t>/Q&lt;0.25, </a:t>
            </a:r>
          </a:p>
          <a:p>
            <a:pPr>
              <a:spcBef>
                <a:spcPct val="0"/>
              </a:spcBef>
              <a:buFontTx/>
              <a:buAutoNum type="arabicParenR"/>
            </a:pPr>
            <a:r>
              <a:rPr lang="en-US" altLang="en-US" sz="1800" dirty="0"/>
              <a:t>Kinematic regions not trivial to separate at lower energies</a:t>
            </a:r>
          </a:p>
          <a:p>
            <a:pPr>
              <a:spcBef>
                <a:spcPct val="0"/>
              </a:spcBef>
              <a:buFontTx/>
              <a:buAutoNum type="arabicParenR"/>
            </a:pPr>
            <a:r>
              <a:rPr lang="en-US" altLang="en-US" sz="1800" dirty="0"/>
              <a:t>Multi-dimensional measurements critical, requiring high </a:t>
            </a:r>
            <a:r>
              <a:rPr lang="en-US" altLang="en-US" sz="1800" dirty="0" err="1"/>
              <a:t>lumi</a:t>
            </a:r>
            <a:endParaRPr lang="en-US" altLang="en-US" sz="1800" dirty="0"/>
          </a:p>
          <a:p>
            <a:pPr>
              <a:spcBef>
                <a:spcPct val="0"/>
              </a:spcBef>
              <a:buFontTx/>
              <a:buAutoNum type="arabicParenR"/>
            </a:pPr>
            <a:r>
              <a:rPr lang="en-US" altLang="en-US" sz="1800" dirty="0"/>
              <a:t>Decays can lead to additional contamination</a:t>
            </a:r>
          </a:p>
        </p:txBody>
      </p:sp>
      <p:pic>
        <p:nvPicPr>
          <p:cNvPr id="26632" name="Picture 29" descr="Screen Shot 2023-08-21 at 4.12.05 PM.png">
            <a:extLst>
              <a:ext uri="{FF2B5EF4-FFF2-40B4-BE49-F238E27FC236}">
                <a16:creationId xmlns:a16="http://schemas.microsoft.com/office/drawing/2014/main" id="{475F9AD5-B83C-C20F-1DF2-E35AF2555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066800"/>
            <a:ext cx="50688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Rectangle 7">
            <a:extLst>
              <a:ext uri="{FF2B5EF4-FFF2-40B4-BE49-F238E27FC236}">
                <a16:creationId xmlns:a16="http://schemas.microsoft.com/office/drawing/2014/main" id="{D3C0E22D-FCE9-E9A5-2BB4-BEF98A324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1390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s-IS" altLang="en-US" sz="1200"/>
              <a:t>arXiv:1904.12882</a:t>
            </a:r>
            <a:endParaRPr lang="en-US" altLang="en-US" sz="1200"/>
          </a:p>
        </p:txBody>
      </p:sp>
      <p:pic>
        <p:nvPicPr>
          <p:cNvPr id="26634" name="Picture 4">
            <a:extLst>
              <a:ext uri="{FF2B5EF4-FFF2-40B4-BE49-F238E27FC236}">
                <a16:creationId xmlns:a16="http://schemas.microsoft.com/office/drawing/2014/main" id="{9943705B-2E40-5997-B1A9-1EACEC51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838200"/>
            <a:ext cx="1181100" cy="914400"/>
          </a:xfrm>
          <a:prstGeom prst="rect">
            <a:avLst/>
          </a:prstGeom>
          <a:solidFill>
            <a:srgbClr val="99FF66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6635" name="Rectangle 16">
            <a:extLst>
              <a:ext uri="{FF2B5EF4-FFF2-40B4-BE49-F238E27FC236}">
                <a16:creationId xmlns:a16="http://schemas.microsoft.com/office/drawing/2014/main" id="{8148CB91-645E-9506-D73D-0B3E2F10F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762000"/>
            <a:ext cx="243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" pitchFamily="2" charset="0"/>
              </a:rPr>
              <a:t>fast moving hadron</a:t>
            </a:r>
          </a:p>
        </p:txBody>
      </p:sp>
      <p:sp>
        <p:nvSpPr>
          <p:cNvPr id="26636" name="Text Box 28">
            <a:extLst>
              <a:ext uri="{FF2B5EF4-FFF2-40B4-BE49-F238E27FC236}">
                <a16:creationId xmlns:a16="http://schemas.microsoft.com/office/drawing/2014/main" id="{06F9F034-82F8-6F3C-5E6A-A0F7DDDC6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962400"/>
            <a:ext cx="222885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/>
              <a:t>x</a:t>
            </a:r>
            <a:r>
              <a:rPr lang="en-US" altLang="en-US" sz="1200" i="1" baseline="-25000"/>
              <a:t>F</a:t>
            </a:r>
            <a:r>
              <a:rPr lang="en-US" altLang="en-US" sz="1200" baseline="-25000"/>
              <a:t> </a:t>
            </a:r>
            <a:r>
              <a:rPr lang="en-US" altLang="en-US" sz="1200"/>
              <a:t>– fractional momentum in the CM frame</a:t>
            </a:r>
          </a:p>
        </p:txBody>
      </p:sp>
    </p:spTree>
    <p:extLst>
      <p:ext uri="{BB962C8B-B14F-4D97-AF65-F5344CB8AC3E}">
        <p14:creationId xmlns:p14="http://schemas.microsoft.com/office/powerpoint/2010/main" val="26817452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B5F80-A03F-7A93-DC89-961CBD29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Maybe not the full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B8271-D856-AE2E-79B1-CCD9ED669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Twist-3</a:t>
            </a:r>
          </a:p>
          <a:p>
            <a:endParaRPr lang="en-US" dirty="0"/>
          </a:p>
          <a:p>
            <a:r>
              <a:rPr lang="en-US" dirty="0"/>
              <a:t>Regions</a:t>
            </a:r>
          </a:p>
          <a:p>
            <a:endParaRPr lang="en-US" dirty="0"/>
          </a:p>
          <a:p>
            <a:r>
              <a:rPr lang="en-US" dirty="0"/>
              <a:t>Mesons</a:t>
            </a:r>
          </a:p>
          <a:p>
            <a:endParaRPr lang="en-US" dirty="0"/>
          </a:p>
          <a:p>
            <a:r>
              <a:rPr lang="en-US" dirty="0"/>
              <a:t>Decays</a:t>
            </a:r>
          </a:p>
          <a:p>
            <a:endParaRPr lang="en-US" dirty="0"/>
          </a:p>
          <a:p>
            <a:r>
              <a:rPr lang="en-US" dirty="0"/>
              <a:t>Rad </a:t>
            </a:r>
            <a:r>
              <a:rPr lang="en-US" dirty="0" err="1"/>
              <a:t>corr</a:t>
            </a:r>
            <a:endParaRPr lang="en-US" dirty="0"/>
          </a:p>
          <a:p>
            <a:endParaRPr lang="en-US" dirty="0"/>
          </a:p>
          <a:p>
            <a:r>
              <a:rPr lang="en-US" dirty="0"/>
              <a:t>Some projections from the EIC</a:t>
            </a:r>
          </a:p>
          <a:p>
            <a:r>
              <a:rPr lang="en-US" dirty="0" err="1"/>
              <a:t>Jlab</a:t>
            </a:r>
            <a:r>
              <a:rPr lang="en-US" dirty="0"/>
              <a:t> 22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5C055-E343-91D6-D091-039E3B251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EB203-284F-1812-1E2F-2C3C6E16A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404" y="1234501"/>
            <a:ext cx="5205250" cy="213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67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5" name="Text Box 3">
            <a:extLst>
              <a:ext uri="{FF2B5EF4-FFF2-40B4-BE49-F238E27FC236}">
                <a16:creationId xmlns:a16="http://schemas.microsoft.com/office/drawing/2014/main" id="{DB920394-F1C2-4CF8-AC2F-F03354AD1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913" y="107950"/>
            <a:ext cx="503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152580" name="Text Box 4">
            <a:extLst>
              <a:ext uri="{FF2B5EF4-FFF2-40B4-BE49-F238E27FC236}">
                <a16:creationId xmlns:a16="http://schemas.microsoft.com/office/drawing/2014/main" id="{FD888CD8-E5BF-9B4E-B467-398D0FAA6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52525"/>
            <a:ext cx="8340725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de-DE" altLang="en-US"/>
              <a:t> The 3D nucleon structure in momentum space can be described by TMDs</a:t>
            </a:r>
          </a:p>
          <a:p>
            <a:endParaRPr lang="de-DE" altLang="en-US" sz="500"/>
          </a:p>
          <a:p>
            <a:pPr>
              <a:buFontTx/>
              <a:buChar char="•"/>
            </a:pPr>
            <a:r>
              <a:rPr lang="de-DE" altLang="en-US"/>
              <a:t> SIDIS provides an effective tool to probe the transverse momentum dependent </a:t>
            </a:r>
          </a:p>
          <a:p>
            <a:r>
              <a:rPr lang="de-DE" altLang="en-US"/>
              <a:t>  partonic structure of the nucleon </a:t>
            </a:r>
          </a:p>
        </p:txBody>
      </p:sp>
      <p:sp>
        <p:nvSpPr>
          <p:cNvPr id="152581" name="Text Box 5">
            <a:extLst>
              <a:ext uri="{FF2B5EF4-FFF2-40B4-BE49-F238E27FC236}">
                <a16:creationId xmlns:a16="http://schemas.microsoft.com/office/drawing/2014/main" id="{4E3CADB3-5812-1F48-8753-8F072F0E0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2257425"/>
            <a:ext cx="459105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600" b="1"/>
              <a:t>SIDIS cross section for an unpolarized target:</a:t>
            </a:r>
          </a:p>
          <a:p>
            <a:endParaRPr lang="de-DE" altLang="en-US" sz="500" b="1"/>
          </a:p>
          <a:p>
            <a:r>
              <a:rPr lang="de-DE" altLang="en-US" sz="1400">
                <a:sym typeface="Wingdings" pitchFamily="2" charset="2"/>
              </a:rPr>
              <a:t> </a:t>
            </a:r>
            <a:r>
              <a:rPr lang="de-DE" altLang="en-US" sz="1400"/>
              <a:t>Contains model independent structure functions</a:t>
            </a:r>
          </a:p>
        </p:txBody>
      </p:sp>
      <p:pic>
        <p:nvPicPr>
          <p:cNvPr id="152582" name="Picture 6">
            <a:extLst>
              <a:ext uri="{FF2B5EF4-FFF2-40B4-BE49-F238E27FC236}">
                <a16:creationId xmlns:a16="http://schemas.microsoft.com/office/drawing/2014/main" id="{1566EAE9-3B39-604C-80D4-3BF4CDD9F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05125"/>
            <a:ext cx="8497887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3" name="Picture 7">
            <a:extLst>
              <a:ext uri="{FF2B5EF4-FFF2-40B4-BE49-F238E27FC236}">
                <a16:creationId xmlns:a16="http://schemas.microsoft.com/office/drawing/2014/main" id="{0CF62468-3FCE-D443-8BB9-4EC4828A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221163"/>
            <a:ext cx="6335712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4" name="Picture 11">
            <a:extLst>
              <a:ext uri="{FF2B5EF4-FFF2-40B4-BE49-F238E27FC236}">
                <a16:creationId xmlns:a16="http://schemas.microsoft.com/office/drawing/2014/main" id="{D723CDB2-8494-A948-8A5C-708A9086C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85988"/>
            <a:ext cx="2735262" cy="13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5" name="Line 9">
            <a:extLst>
              <a:ext uri="{FF2B5EF4-FFF2-40B4-BE49-F238E27FC236}">
                <a16:creationId xmlns:a16="http://schemas.microsoft.com/office/drawing/2014/main" id="{AA51542E-F085-7849-98C9-9A07B3C06F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27988" y="4129088"/>
            <a:ext cx="6477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6" name="Rectangle 10">
            <a:extLst>
              <a:ext uri="{FF2B5EF4-FFF2-40B4-BE49-F238E27FC236}">
                <a16:creationId xmlns:a16="http://schemas.microsoft.com/office/drawing/2014/main" id="{2EEA01FB-C641-2C40-99D7-F7B87F28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35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52587" name="Group 24">
            <a:extLst>
              <a:ext uri="{FF2B5EF4-FFF2-40B4-BE49-F238E27FC236}">
                <a16:creationId xmlns:a16="http://schemas.microsoft.com/office/drawing/2014/main" id="{3BD7D89F-D199-B84A-88C6-C6418DB44368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6583375"/>
            <a:ext cx="8947150" cy="276225"/>
            <a:chOff x="68" y="4147"/>
            <a:chExt cx="5636" cy="174"/>
          </a:xfrm>
        </p:grpSpPr>
        <p:sp>
          <p:nvSpPr>
            <p:cNvPr id="152588" name="Line 25">
              <a:extLst>
                <a:ext uri="{FF2B5EF4-FFF2-40B4-BE49-F238E27FC236}">
                  <a16:creationId xmlns:a16="http://schemas.microsoft.com/office/drawing/2014/main" id="{3E8D44DC-756B-8948-8A9C-34F3085A43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589" name="Text Box 26">
              <a:extLst>
                <a:ext uri="{FF2B5EF4-FFF2-40B4-BE49-F238E27FC236}">
                  <a16:creationId xmlns:a16="http://schemas.microsoft.com/office/drawing/2014/main" id="{D449D161-5C9B-3B4E-A7B7-1C6C3169D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dirty="0"/>
                <a:t>See </a:t>
              </a:r>
              <a:r>
                <a:rPr lang="de-DE" altLang="de-DE" sz="1200" dirty="0" err="1"/>
                <a:t>talk</a:t>
              </a:r>
              <a:r>
                <a:rPr lang="de-DE" altLang="de-DE" sz="1200" dirty="0"/>
                <a:t> </a:t>
              </a:r>
              <a:r>
                <a:rPr lang="de-DE" altLang="de-DE" sz="1200" dirty="0" err="1"/>
                <a:t>by</a:t>
              </a:r>
              <a:r>
                <a:rPr lang="de-DE" altLang="de-DE" sz="1200" dirty="0"/>
                <a:t> Stefan Diehl</a:t>
              </a:r>
            </a:p>
          </p:txBody>
        </p:sp>
      </p:grpSp>
      <p:sp>
        <p:nvSpPr>
          <p:cNvPr id="152592" name="Text Box 16">
            <a:extLst>
              <a:ext uri="{FF2B5EF4-FFF2-40B4-BE49-F238E27FC236}">
                <a16:creationId xmlns:a16="http://schemas.microsoft.com/office/drawing/2014/main" id="{674E23AD-BC65-6C4C-9DC4-366DE1721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734050"/>
            <a:ext cx="6054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ym typeface="Wingdings" pitchFamily="2" charset="2"/>
              </a:rPr>
              <a:t> A convolution of 4 </a:t>
            </a:r>
            <a:r>
              <a:rPr lang="de-DE" altLang="en-US">
                <a:solidFill>
                  <a:srgbClr val="FF0000"/>
                </a:solidFill>
                <a:sym typeface="Wingdings" pitchFamily="2" charset="2"/>
              </a:rPr>
              <a:t>TMDs</a:t>
            </a:r>
            <a:r>
              <a:rPr lang="de-DE" altLang="en-US">
                <a:sym typeface="Wingdings" pitchFamily="2" charset="2"/>
              </a:rPr>
              <a:t> and 4 </a:t>
            </a:r>
            <a:r>
              <a:rPr lang="de-DE" altLang="en-US">
                <a:solidFill>
                  <a:srgbClr val="0000FF"/>
                </a:solidFill>
                <a:sym typeface="Wingdings" pitchFamily="2" charset="2"/>
              </a:rPr>
              <a:t>fragmentation functions</a:t>
            </a:r>
            <a:endParaRPr lang="de-DE" altLang="en-US">
              <a:solidFill>
                <a:srgbClr val="0000FF"/>
              </a:solidFill>
            </a:endParaRPr>
          </a:p>
        </p:txBody>
      </p:sp>
      <p:sp>
        <p:nvSpPr>
          <p:cNvPr id="152593" name="Text Box 17">
            <a:extLst>
              <a:ext uri="{FF2B5EF4-FFF2-40B4-BE49-F238E27FC236}">
                <a16:creationId xmlns:a16="http://schemas.microsoft.com/office/drawing/2014/main" id="{15635AB0-09BC-3D4F-B1A7-DEB84BC2B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094413"/>
            <a:ext cx="7362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ym typeface="Wingdings" pitchFamily="2" charset="2"/>
              </a:rPr>
              <a:t> The results can be used in a global fit to constrain the TMDs and FF</a:t>
            </a:r>
            <a:endParaRPr lang="de-DE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637A5-47A6-D742-9766-B39759ABD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e(x) in single hadrons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6A72D-48DE-4146-8AF7-26A3EC092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192790"/>
            <a:ext cx="8464378" cy="499365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099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6224C-7239-86CE-85BD-061A5C3C6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transverse TSSAs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B27D0-FC2D-6192-3296-D697840F0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03FD5-EA12-B7F4-D7DF-536BEC72F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03C2ABFF-FACE-4132-E759-C3E89CDE7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75" y="1520313"/>
            <a:ext cx="3817204" cy="4661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23DDC6-FDA5-1187-E99C-79B75F053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35" y="1727363"/>
            <a:ext cx="4775200" cy="3111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123FFC-862E-F3EA-76E6-9368CEDF6818}"/>
                  </a:ext>
                </a:extLst>
              </p:cNvPr>
              <p:cNvSpPr txBox="1"/>
              <p:nvPr/>
            </p:nvSpPr>
            <p:spPr>
              <a:xfrm>
                <a:off x="189648" y="4990256"/>
                <a:ext cx="4442691" cy="1206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Athena projections for the measurement</a:t>
                </a:r>
                <a:br>
                  <a:rPr lang="en-US" dirty="0"/>
                </a:br>
                <a:r>
                  <a:rPr lang="en-US" dirty="0"/>
                  <a:t>of </a:t>
                </a:r>
                <a:r>
                  <a:rPr lang="en-US" dirty="0" err="1"/>
                  <a:t>Sivers</a:t>
                </a:r>
                <a:r>
                  <a:rPr lang="en-US" dirty="0"/>
                  <a:t> asymmetries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0.2&lt;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&lt;0.7,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&gt;1.0,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&gt;0.05,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&lt;1.0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123FFC-862E-F3EA-76E6-9368CEDF6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48" y="4990256"/>
                <a:ext cx="4442691" cy="1206099"/>
              </a:xfrm>
              <a:prstGeom prst="rect">
                <a:avLst/>
              </a:prstGeom>
              <a:blipFill>
                <a:blip r:embed="rId4"/>
                <a:stretch>
                  <a:fillRect l="-855" t="-3158" b="-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96DFD8A-B29A-A56D-7A6C-340301C2C78D}"/>
              </a:ext>
            </a:extLst>
          </p:cNvPr>
          <p:cNvSpPr txBox="1"/>
          <p:nvPr/>
        </p:nvSpPr>
        <p:spPr>
          <a:xfrm>
            <a:off x="5564349" y="6144170"/>
            <a:ext cx="3328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 uncertainties on Collins</a:t>
            </a:r>
            <a:br>
              <a:rPr lang="en-US" dirty="0"/>
            </a:br>
            <a:r>
              <a:rPr lang="en-US" dirty="0"/>
              <a:t>Asymmetries by ECCE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C453ED-F96D-1FBD-9BE8-7DAB4C9B8C06}"/>
              </a:ext>
            </a:extLst>
          </p:cNvPr>
          <p:cNvSpPr txBox="1"/>
          <p:nvPr/>
        </p:nvSpPr>
        <p:spPr>
          <a:xfrm>
            <a:off x="5486938" y="5803036"/>
            <a:ext cx="1295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2207.10890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264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AAEAE2-3767-4D18-A854-7BF88338F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47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EBB9B9-9F28-42AE-B9BE-8CDC82504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cap="none" dirty="0">
                <a:latin typeface="Arial" pitchFamily="34" charset="0"/>
              </a:rPr>
              <a:t>Detector Requirements: Complementarity</a:t>
            </a:r>
            <a:endParaRPr lang="en-US" dirty="0"/>
          </a:p>
        </p:txBody>
      </p:sp>
      <p:grpSp>
        <p:nvGrpSpPr>
          <p:cNvPr id="38" name="Group 30">
            <a:extLst>
              <a:ext uri="{FF2B5EF4-FFF2-40B4-BE49-F238E27FC236}">
                <a16:creationId xmlns:a16="http://schemas.microsoft.com/office/drawing/2014/main" id="{96B64836-1FD1-44AC-A824-3176B36B5912}"/>
              </a:ext>
            </a:extLst>
          </p:cNvPr>
          <p:cNvGrpSpPr>
            <a:grpSpLocks/>
          </p:cNvGrpSpPr>
          <p:nvPr/>
        </p:nvGrpSpPr>
        <p:grpSpPr bwMode="auto">
          <a:xfrm>
            <a:off x="268288" y="979488"/>
            <a:ext cx="8769350" cy="1625600"/>
            <a:chOff x="268851" y="1139125"/>
            <a:chExt cx="8768033" cy="1626300"/>
          </a:xfrm>
        </p:grpSpPr>
        <p:pic>
          <p:nvPicPr>
            <p:cNvPr id="39" name="Picture 6" descr="hallacombo">
              <a:extLst>
                <a:ext uri="{FF2B5EF4-FFF2-40B4-BE49-F238E27FC236}">
                  <a16:creationId xmlns:a16="http://schemas.microsoft.com/office/drawing/2014/main" id="{4F2BC48B-8ACB-43F5-B9C1-4D408DE1E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281" y="1154624"/>
              <a:ext cx="2179603" cy="159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Content Placeholder 3" descr="SHMS-HMS.JPG">
              <a:extLst>
                <a:ext uri="{FF2B5EF4-FFF2-40B4-BE49-F238E27FC236}">
                  <a16:creationId xmlns:a16="http://schemas.microsoft.com/office/drawing/2014/main" id="{37FF3EF1-21CE-4F9D-A078-ACA1754F0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344" y="1150938"/>
              <a:ext cx="2166937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5C15868A-F9AD-4BDB-96E7-A1F46A753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51" y="1139125"/>
              <a:ext cx="3313255" cy="1614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2E4E2585-2F27-47E5-B0D7-485EF04B5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6" t="10916" r="12640" b="15477"/>
            <a:stretch>
              <a:fillRect/>
            </a:stretch>
          </p:blipFill>
          <p:spPr bwMode="auto">
            <a:xfrm>
              <a:off x="2444750" y="1143000"/>
              <a:ext cx="2051050" cy="162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" name="Group 11">
            <a:extLst>
              <a:ext uri="{FF2B5EF4-FFF2-40B4-BE49-F238E27FC236}">
                <a16:creationId xmlns:a16="http://schemas.microsoft.com/office/drawing/2014/main" id="{E14398C4-D2B6-4B2A-A0B6-A76E250CB064}"/>
              </a:ext>
            </a:extLst>
          </p:cNvPr>
          <p:cNvGraphicFramePr>
            <a:graphicFrameLocks noGrp="1"/>
          </p:cNvGraphicFramePr>
          <p:nvPr/>
        </p:nvGraphicFramePr>
        <p:xfrm>
          <a:off x="114300" y="2625725"/>
          <a:ext cx="8896350" cy="3781426"/>
        </p:xfrm>
        <a:graphic>
          <a:graphicData uri="http://schemas.openxmlformats.org/drawingml/2006/table">
            <a:tbl>
              <a:tblPr/>
              <a:tblGrid>
                <a:gridCol w="240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8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9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energy reach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custom installations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polarized photons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precision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kumimoji="0" lang="en-US" sz="20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~8.5-9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beamline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photons/s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target flexibility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good momentum/angle 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momentum 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2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high multiplicity reconstruction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up to 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8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particle 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AF1F9F35-93EE-4600-8933-266A85E9474C}"/>
              </a:ext>
            </a:extLst>
          </p:cNvPr>
          <p:cNvGrpSpPr/>
          <p:nvPr/>
        </p:nvGrpSpPr>
        <p:grpSpPr>
          <a:xfrm>
            <a:off x="7011777" y="4301089"/>
            <a:ext cx="2025861" cy="1313686"/>
            <a:chOff x="7011777" y="4301089"/>
            <a:chExt cx="2025861" cy="1313686"/>
          </a:xfrm>
        </p:grpSpPr>
        <p:pic>
          <p:nvPicPr>
            <p:cNvPr id="50" name="Picture 1">
              <a:extLst>
                <a:ext uri="{FF2B5EF4-FFF2-40B4-BE49-F238E27FC236}">
                  <a16:creationId xmlns:a16="http://schemas.microsoft.com/office/drawing/2014/main" id="{1E2AA7CE-5062-43C8-A731-E75477AEF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11777" y="4301089"/>
              <a:ext cx="2025861" cy="13136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9CE6480-BAA2-4F25-9EFB-D59C2B667F6B}"/>
                </a:ext>
              </a:extLst>
            </p:cNvPr>
            <p:cNvSpPr/>
            <p:nvPr/>
          </p:nvSpPr>
          <p:spPr>
            <a:xfrm>
              <a:off x="7172249" y="4347923"/>
              <a:ext cx="8900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9144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</a:pPr>
              <a:r>
                <a:rPr lang="en-US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SOLID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59226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AAEAE2-3767-4D18-A854-7BF88338F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48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EBB9B9-9F28-42AE-B9BE-8CDC82504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cap="none" dirty="0">
                <a:latin typeface="Arial" pitchFamily="34" charset="0"/>
              </a:rPr>
              <a:t>Detector Requirements: Complementarity</a:t>
            </a:r>
            <a:endParaRPr lang="en-US" dirty="0"/>
          </a:p>
        </p:txBody>
      </p:sp>
      <p:grpSp>
        <p:nvGrpSpPr>
          <p:cNvPr id="38" name="Group 30">
            <a:extLst>
              <a:ext uri="{FF2B5EF4-FFF2-40B4-BE49-F238E27FC236}">
                <a16:creationId xmlns:a16="http://schemas.microsoft.com/office/drawing/2014/main" id="{96B64836-1FD1-44AC-A824-3176B36B5912}"/>
              </a:ext>
            </a:extLst>
          </p:cNvPr>
          <p:cNvGrpSpPr>
            <a:grpSpLocks/>
          </p:cNvGrpSpPr>
          <p:nvPr/>
        </p:nvGrpSpPr>
        <p:grpSpPr bwMode="auto">
          <a:xfrm>
            <a:off x="268288" y="979488"/>
            <a:ext cx="8769350" cy="1625600"/>
            <a:chOff x="268851" y="1139125"/>
            <a:chExt cx="8768033" cy="1626300"/>
          </a:xfrm>
        </p:grpSpPr>
        <p:pic>
          <p:nvPicPr>
            <p:cNvPr id="39" name="Picture 6" descr="hallacombo">
              <a:extLst>
                <a:ext uri="{FF2B5EF4-FFF2-40B4-BE49-F238E27FC236}">
                  <a16:creationId xmlns:a16="http://schemas.microsoft.com/office/drawing/2014/main" id="{4F2BC48B-8ACB-43F5-B9C1-4D408DE1E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281" y="1154624"/>
              <a:ext cx="2179603" cy="159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Content Placeholder 3" descr="SHMS-HMS.JPG">
              <a:extLst>
                <a:ext uri="{FF2B5EF4-FFF2-40B4-BE49-F238E27FC236}">
                  <a16:creationId xmlns:a16="http://schemas.microsoft.com/office/drawing/2014/main" id="{37FF3EF1-21CE-4F9D-A078-ACA1754F0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344" y="1150938"/>
              <a:ext cx="2166937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5C15868A-F9AD-4BDB-96E7-A1F46A753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51" y="1139125"/>
              <a:ext cx="3313255" cy="1614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2E4E2585-2F27-47E5-B0D7-485EF04B5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6" t="10916" r="12640" b="15477"/>
            <a:stretch>
              <a:fillRect/>
            </a:stretch>
          </p:blipFill>
          <p:spPr bwMode="auto">
            <a:xfrm>
              <a:off x="2444750" y="1143000"/>
              <a:ext cx="2051050" cy="162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" name="Group 11">
            <a:extLst>
              <a:ext uri="{FF2B5EF4-FFF2-40B4-BE49-F238E27FC236}">
                <a16:creationId xmlns:a16="http://schemas.microsoft.com/office/drawing/2014/main" id="{E14398C4-D2B6-4B2A-A0B6-A76E250CB064}"/>
              </a:ext>
            </a:extLst>
          </p:cNvPr>
          <p:cNvGraphicFramePr>
            <a:graphicFrameLocks noGrp="1"/>
          </p:cNvGraphicFramePr>
          <p:nvPr/>
        </p:nvGraphicFramePr>
        <p:xfrm>
          <a:off x="114300" y="2625725"/>
          <a:ext cx="8896350" cy="3781426"/>
        </p:xfrm>
        <a:graphic>
          <a:graphicData uri="http://schemas.openxmlformats.org/drawingml/2006/table">
            <a:tbl>
              <a:tblPr/>
              <a:tblGrid>
                <a:gridCol w="240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8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9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energy reach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custom installations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polarized photons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precision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kumimoji="0" lang="en-US" sz="20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~8.5-9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beamline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photons/s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target flexibility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good momentum/angle 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momentum 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2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high multiplicity reconstruction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up to 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8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particle 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AD544374-8243-2543-ABA7-832EF91155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2444514" y="840328"/>
            <a:ext cx="2025861" cy="18080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B55305-0311-484C-9A3A-EF2558EBDF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80" b="49862"/>
          <a:stretch/>
        </p:blipFill>
        <p:spPr>
          <a:xfrm>
            <a:off x="7057342" y="820872"/>
            <a:ext cx="1875822" cy="17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364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6E52-F3F3-414F-B388-F1EA118B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99" y="326528"/>
            <a:ext cx="8835081" cy="487490"/>
          </a:xfrm>
        </p:spPr>
        <p:txBody>
          <a:bodyPr/>
          <a:lstStyle/>
          <a:p>
            <a:r>
              <a:rPr lang="en-US" sz="2800" dirty="0"/>
              <a:t>Tentative Timelines relevant for TMD program shown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A9EE4-620E-364C-80AD-E39C5F985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90" y="1217305"/>
            <a:ext cx="3569897" cy="4993659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CLAS12 in Hall B</a:t>
            </a:r>
          </a:p>
          <a:p>
            <a:r>
              <a:rPr lang="en-US" dirty="0"/>
              <a:t>2018-2020: unpolarized proton/deuterium target – long. polarized beam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2022+ polarized long target?</a:t>
            </a:r>
          </a:p>
          <a:p>
            <a:r>
              <a:rPr lang="en-US" dirty="0"/>
              <a:t>Future Polarized He3 (long/trans)</a:t>
            </a:r>
          </a:p>
          <a:p>
            <a:r>
              <a:rPr lang="en-US" dirty="0"/>
              <a:t>Polarized transverse HD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85CE-2B1C-B345-875D-FC753306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49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7343E9-E514-EA40-8715-963A05C30FD4}"/>
              </a:ext>
            </a:extLst>
          </p:cNvPr>
          <p:cNvCxnSpPr/>
          <p:nvPr/>
        </p:nvCxnSpPr>
        <p:spPr>
          <a:xfrm>
            <a:off x="4026309" y="1140540"/>
            <a:ext cx="0" cy="514718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835DC5-B39B-CF46-8ED5-4021716C899B}"/>
              </a:ext>
            </a:extLst>
          </p:cNvPr>
          <p:cNvSpPr txBox="1">
            <a:spLocks/>
          </p:cNvSpPr>
          <p:nvPr/>
        </p:nvSpPr>
        <p:spPr>
          <a:xfrm>
            <a:off x="4822732" y="1217305"/>
            <a:ext cx="3569897" cy="499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/>
              <a:t>Hall A</a:t>
            </a:r>
          </a:p>
          <a:p>
            <a:r>
              <a:rPr lang="en-US" dirty="0"/>
              <a:t>2023 Transverse single spin asymmetries on He3 (64 beam days)</a:t>
            </a:r>
          </a:p>
          <a:p>
            <a:endParaRPr lang="en-US" dirty="0"/>
          </a:p>
          <a:p>
            <a:r>
              <a:rPr lang="en-US" dirty="0"/>
              <a:t>2028 </a:t>
            </a:r>
            <a:r>
              <a:rPr lang="en-US" dirty="0" err="1"/>
              <a:t>SoLID</a:t>
            </a:r>
            <a:r>
              <a:rPr lang="en-US" dirty="0"/>
              <a:t> with He3/proton target (long/transverse)</a:t>
            </a:r>
          </a:p>
        </p:txBody>
      </p:sp>
    </p:spTree>
    <p:extLst>
      <p:ext uri="{BB962C8B-B14F-4D97-AF65-F5344CB8AC3E}">
        <p14:creationId xmlns:p14="http://schemas.microsoft.com/office/powerpoint/2010/main" val="2721535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52E60-77C7-75FE-0493-C1214C0F8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 cross-section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DD8E0C-0E36-B49A-72D3-A3DD54BC48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2086" y="5784022"/>
                <a:ext cx="8316097" cy="840083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Disentangling the different contributions is not trivial</a:t>
                </a:r>
              </a:p>
              <a:p>
                <a:r>
                  <a:rPr lang="en-US" dirty="0"/>
                  <a:t>Ratio of T to L flux </a:t>
                </a:r>
              </a:p>
              <a:p>
                <a:pPr lvl="1"/>
                <a:r>
                  <a:rPr lang="en-US" dirty="0"/>
                  <a:t>At fixed x e.g. change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DD8E0C-0E36-B49A-72D3-A3DD54BC48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2086" y="5784022"/>
                <a:ext cx="8316097" cy="840083"/>
              </a:xfrm>
              <a:blipFill>
                <a:blip r:embed="rId2"/>
                <a:stretch>
                  <a:fillRect l="-457" t="-13433"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AE37D-A39F-47B2-6EB6-49797662F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C63E48D7-9559-5A5F-4803-BBBAEC135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86" y="1073977"/>
            <a:ext cx="7318321" cy="471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2C0963-FA10-5D6F-C970-88C0340FE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807" y="6091611"/>
            <a:ext cx="2835016" cy="751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87B8BF-ED90-6ADE-4630-F806EEA7B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848" y="6060936"/>
            <a:ext cx="13843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482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BD69D8-4CDB-3545-8087-E46BAF954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408633"/>
            <a:ext cx="8464378" cy="487490"/>
          </a:xfrm>
        </p:spPr>
        <p:txBody>
          <a:bodyPr anchor="ctr">
            <a:normAutofit/>
          </a:bodyPr>
          <a:lstStyle/>
          <a:p>
            <a:r>
              <a:rPr lang="en-US" sz="2800" dirty="0"/>
              <a:t>Accessing e(x) in the TMD framework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0BB3A3-68B2-4D26-BD3F-CFC341A08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1188718"/>
            <a:ext cx="8464378" cy="4993659"/>
          </a:xfrm>
        </p:spPr>
        <p:txBody>
          <a:bodyPr>
            <a:normAutofit/>
          </a:bodyPr>
          <a:lstStyle/>
          <a:p>
            <a:r>
              <a:rPr lang="en-US" sz="1800" dirty="0"/>
              <a:t>The PDF e can be measured in the F</a:t>
            </a:r>
            <a:r>
              <a:rPr lang="en-US" sz="1800" baseline="-25000" dirty="0"/>
              <a:t>LU</a:t>
            </a:r>
            <a:r>
              <a:rPr lang="en-US" sz="1800" dirty="0">
                <a:latin typeface="Arial" panose="020B0604020202020204" pitchFamily="34" charset="0"/>
              </a:rPr>
              <a:t> structure function of the cross section for the production of a pion on an unpolarized target.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FA4497-6FCD-414A-9CB7-D1E2F8F12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7E1C93C-5050-FC42-8F10-D22D4F119D13}" type="slidenum">
              <a:rPr lang="en-US" smtClean="0"/>
              <a:pPr>
                <a:spcAft>
                  <a:spcPts val="600"/>
                </a:spcAft>
              </a:pPr>
              <a:t>50</a:t>
            </a:fld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DD5DF12-98D4-3E4C-8808-E993544B7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747" y="3722641"/>
            <a:ext cx="2908705" cy="24597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C2FD611-86FD-9B48-8716-57AC77606BCE}"/>
              </a:ext>
            </a:extLst>
          </p:cNvPr>
          <p:cNvSpPr txBox="1"/>
          <p:nvPr/>
        </p:nvSpPr>
        <p:spPr>
          <a:xfrm>
            <a:off x="3387647" y="5990248"/>
            <a:ext cx="16159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Figure from hep-</a:t>
            </a:r>
            <a:r>
              <a:rPr lang="en-US" sz="7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/0208124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53B70F-5D3A-2F49-9F4F-5776E8DD6BE0}"/>
              </a:ext>
            </a:extLst>
          </p:cNvPr>
          <p:cNvSpPr txBox="1"/>
          <p:nvPr/>
        </p:nvSpPr>
        <p:spPr>
          <a:xfrm>
            <a:off x="7437498" y="3191610"/>
            <a:ext cx="861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twist-3 FF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E24D4ED-E22F-6D4C-8A0C-FCEE7BE4B554}"/>
              </a:ext>
            </a:extLst>
          </p:cNvPr>
          <p:cNvGrpSpPr/>
          <p:nvPr/>
        </p:nvGrpSpPr>
        <p:grpSpPr>
          <a:xfrm>
            <a:off x="652351" y="1806660"/>
            <a:ext cx="7768109" cy="1676736"/>
            <a:chOff x="652351" y="1806660"/>
            <a:chExt cx="7768109" cy="167673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6ACC1F-EEA2-7947-99E7-C531F3E6350E}"/>
                </a:ext>
              </a:extLst>
            </p:cNvPr>
            <p:cNvGrpSpPr/>
            <p:nvPr/>
          </p:nvGrpSpPr>
          <p:grpSpPr>
            <a:xfrm>
              <a:off x="652351" y="2377378"/>
              <a:ext cx="7685070" cy="660743"/>
              <a:chOff x="652351" y="2527495"/>
              <a:chExt cx="7685070" cy="66074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A68236E-4CD1-F148-86B4-2BCAA51AC4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2351" y="2527495"/>
                <a:ext cx="7685070" cy="660743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4F5E06-5BF6-6748-8A05-DF7EBCECE742}"/>
                  </a:ext>
                </a:extLst>
              </p:cNvPr>
              <p:cNvSpPr txBox="1"/>
              <p:nvPr/>
            </p:nvSpPr>
            <p:spPr>
              <a:xfrm>
                <a:off x="3368191" y="2691387"/>
                <a:ext cx="104583" cy="2852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C80463-5249-894D-9D63-53E240E2F321}"/>
                  </a:ext>
                </a:extLst>
              </p:cNvPr>
              <p:cNvSpPr txBox="1"/>
              <p:nvPr/>
            </p:nvSpPr>
            <p:spPr>
              <a:xfrm>
                <a:off x="4472193" y="2686043"/>
                <a:ext cx="167901" cy="2852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A83897-21FA-D04A-99D3-B13B5B0F2153}"/>
                  </a:ext>
                </a:extLst>
              </p:cNvPr>
              <p:cNvSpPr txBox="1"/>
              <p:nvPr/>
            </p:nvSpPr>
            <p:spPr>
              <a:xfrm>
                <a:off x="6404807" y="2696912"/>
                <a:ext cx="248912" cy="2852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EB9792-DF4E-4848-892A-34D9AD618E6F}"/>
                  </a:ext>
                </a:extLst>
              </p:cNvPr>
              <p:cNvSpPr txBox="1"/>
              <p:nvPr/>
            </p:nvSpPr>
            <p:spPr>
              <a:xfrm>
                <a:off x="7562398" y="2696911"/>
                <a:ext cx="317007" cy="285277"/>
              </a:xfrm>
              <a:prstGeom prst="rect">
                <a:avLst/>
              </a:prstGeom>
              <a:noFill/>
              <a:ln cmpd="sng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326733"/>
                          <a:gd name="connsiteY0" fmla="*/ 0 h 285277"/>
                          <a:gd name="connsiteX1" fmla="*/ 326733 w 326733"/>
                          <a:gd name="connsiteY1" fmla="*/ 0 h 285277"/>
                          <a:gd name="connsiteX2" fmla="*/ 326733 w 326733"/>
                          <a:gd name="connsiteY2" fmla="*/ 285277 h 285277"/>
                          <a:gd name="connsiteX3" fmla="*/ 0 w 326733"/>
                          <a:gd name="connsiteY3" fmla="*/ 285277 h 285277"/>
                          <a:gd name="connsiteX4" fmla="*/ 0 w 326733"/>
                          <a:gd name="connsiteY4" fmla="*/ 0 h 2852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6733" h="285277" extrusionOk="0">
                            <a:moveTo>
                              <a:pt x="0" y="0"/>
                            </a:moveTo>
                            <a:cubicBezTo>
                              <a:pt x="105956" y="-6054"/>
                              <a:pt x="184320" y="-2922"/>
                              <a:pt x="326733" y="0"/>
                            </a:cubicBezTo>
                            <a:cubicBezTo>
                              <a:pt x="335691" y="75258"/>
                              <a:pt x="336396" y="195010"/>
                              <a:pt x="326733" y="285277"/>
                            </a:cubicBezTo>
                            <a:cubicBezTo>
                              <a:pt x="165489" y="283415"/>
                              <a:pt x="157832" y="275632"/>
                              <a:pt x="0" y="285277"/>
                            </a:cubicBezTo>
                            <a:cubicBezTo>
                              <a:pt x="1415" y="208469"/>
                              <a:pt x="-175" y="12345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D1D8FE-9352-D749-95AF-08FEB984E12A}"/>
                  </a:ext>
                </a:extLst>
              </p:cNvPr>
              <p:cNvSpPr txBox="1"/>
              <p:nvPr/>
            </p:nvSpPr>
            <p:spPr>
              <a:xfrm>
                <a:off x="3486045" y="2689957"/>
                <a:ext cx="330161" cy="292231"/>
              </a:xfrm>
              <a:prstGeom prst="rect">
                <a:avLst/>
              </a:prstGeom>
              <a:noFill/>
              <a:ln>
                <a:solidFill>
                  <a:srgbClr val="0052EB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896F19-7B4A-8548-80C9-FD9BD766AFD5}"/>
                  </a:ext>
                </a:extLst>
              </p:cNvPr>
              <p:cNvSpPr txBox="1"/>
              <p:nvPr/>
            </p:nvSpPr>
            <p:spPr>
              <a:xfrm>
                <a:off x="4692951" y="2527495"/>
                <a:ext cx="330161" cy="292231"/>
              </a:xfrm>
              <a:prstGeom prst="rect">
                <a:avLst/>
              </a:prstGeom>
              <a:noFill/>
              <a:ln>
                <a:solidFill>
                  <a:srgbClr val="0052EB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2F5EE8E-CFB3-E84E-8E17-383644A84F8D}"/>
                  </a:ext>
                </a:extLst>
              </p:cNvPr>
              <p:cNvSpPr txBox="1"/>
              <p:nvPr/>
            </p:nvSpPr>
            <p:spPr>
              <a:xfrm>
                <a:off x="6665787" y="2695771"/>
                <a:ext cx="330161" cy="292231"/>
              </a:xfrm>
              <a:prstGeom prst="rect">
                <a:avLst/>
              </a:prstGeom>
              <a:noFill/>
              <a:ln>
                <a:solidFill>
                  <a:srgbClr val="0052EB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1D864B-91CC-D445-AC4E-60F37E4DF0D9}"/>
                  </a:ext>
                </a:extLst>
              </p:cNvPr>
              <p:cNvSpPr txBox="1"/>
              <p:nvPr/>
            </p:nvSpPr>
            <p:spPr>
              <a:xfrm>
                <a:off x="7882949" y="2539927"/>
                <a:ext cx="248912" cy="292231"/>
              </a:xfrm>
              <a:prstGeom prst="rect">
                <a:avLst/>
              </a:prstGeom>
              <a:noFill/>
              <a:ln>
                <a:solidFill>
                  <a:srgbClr val="0052EB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8ADBF3-2174-CD4D-A7F1-165E4D0BE895}"/>
                </a:ext>
              </a:extLst>
            </p:cNvPr>
            <p:cNvSpPr txBox="1"/>
            <p:nvPr/>
          </p:nvSpPr>
          <p:spPr>
            <a:xfrm>
              <a:off x="2783255" y="1840588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twist-3 pdf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63FC66-B234-884B-BEF8-AED4423355E0}"/>
                </a:ext>
              </a:extLst>
            </p:cNvPr>
            <p:cNvSpPr txBox="1"/>
            <p:nvPr/>
          </p:nvSpPr>
          <p:spPr>
            <a:xfrm>
              <a:off x="3816206" y="1811615"/>
              <a:ext cx="13260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unpolarized PDF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5FC0B58-6185-8342-9A15-6E795D300D85}"/>
                </a:ext>
              </a:extLst>
            </p:cNvPr>
            <p:cNvSpPr txBox="1"/>
            <p:nvPr/>
          </p:nvSpPr>
          <p:spPr>
            <a:xfrm>
              <a:off x="5628877" y="1816669"/>
              <a:ext cx="13724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twist-3 t-odd PDF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B2A4261-989C-264B-B92C-BE35AFA8C5A1}"/>
                </a:ext>
              </a:extLst>
            </p:cNvPr>
            <p:cNvSpPr txBox="1"/>
            <p:nvPr/>
          </p:nvSpPr>
          <p:spPr>
            <a:xfrm>
              <a:off x="7315670" y="1806660"/>
              <a:ext cx="1104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Boer-Mulders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7F16BB9-2D7F-3D45-A78A-1C6AB49F4F7B}"/>
                </a:ext>
              </a:extLst>
            </p:cNvPr>
            <p:cNvCxnSpPr>
              <a:cxnSpLocks/>
            </p:cNvCxnSpPr>
            <p:nvPr/>
          </p:nvCxnSpPr>
          <p:spPr>
            <a:xfrm>
              <a:off x="3200529" y="2088949"/>
              <a:ext cx="229135" cy="40590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3BBF39D-8DD3-B546-AD50-05586A92723E}"/>
                </a:ext>
              </a:extLst>
            </p:cNvPr>
            <p:cNvCxnSpPr/>
            <p:nvPr/>
          </p:nvCxnSpPr>
          <p:spPr>
            <a:xfrm>
              <a:off x="4472193" y="2084517"/>
              <a:ext cx="36983" cy="38869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20ACAD4-8A14-DE47-84E1-FC5723151D91}"/>
                </a:ext>
              </a:extLst>
            </p:cNvPr>
            <p:cNvCxnSpPr/>
            <p:nvPr/>
          </p:nvCxnSpPr>
          <p:spPr>
            <a:xfrm>
              <a:off x="6433228" y="2117587"/>
              <a:ext cx="96035" cy="3488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2F979FE-6844-134F-8F71-19C73AFF6A11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7677391" y="2083659"/>
              <a:ext cx="190674" cy="3936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EA24824-2A9C-F940-B27C-13BBA746F4EC}"/>
                </a:ext>
              </a:extLst>
            </p:cNvPr>
            <p:cNvSpPr txBox="1"/>
            <p:nvPr/>
          </p:nvSpPr>
          <p:spPr>
            <a:xfrm>
              <a:off x="2991883" y="3206086"/>
              <a:ext cx="875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2DE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Collins FF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B628A1E-A1AF-9247-B4CE-778CACD2B489}"/>
                </a:ext>
              </a:extLst>
            </p:cNvPr>
            <p:cNvSpPr txBox="1"/>
            <p:nvPr/>
          </p:nvSpPr>
          <p:spPr>
            <a:xfrm>
              <a:off x="4498074" y="3206397"/>
              <a:ext cx="8611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2DE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twist-3 FF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D118E63-9778-C04C-A221-028F89356DE3}"/>
                </a:ext>
              </a:extLst>
            </p:cNvPr>
            <p:cNvSpPr txBox="1"/>
            <p:nvPr/>
          </p:nvSpPr>
          <p:spPr>
            <a:xfrm>
              <a:off x="5829537" y="3193059"/>
              <a:ext cx="1207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2DE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unpolarized FF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794B32A-D624-5D48-83A2-3A528F76BC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9989" y="2928026"/>
              <a:ext cx="19790" cy="288334"/>
            </a:xfrm>
            <a:prstGeom prst="straightConnector1">
              <a:avLst/>
            </a:prstGeom>
            <a:ln>
              <a:solidFill>
                <a:srgbClr val="002D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A024E19-58D1-0346-9538-B1DB51B9A9E1}"/>
                </a:ext>
              </a:extLst>
            </p:cNvPr>
            <p:cNvCxnSpPr>
              <a:cxnSpLocks/>
              <a:stCxn id="37" idx="0"/>
            </p:cNvCxnSpPr>
            <p:nvPr/>
          </p:nvCxnSpPr>
          <p:spPr>
            <a:xfrm flipV="1">
              <a:off x="4928641" y="2787450"/>
              <a:ext cx="32754" cy="418947"/>
            </a:xfrm>
            <a:prstGeom prst="straightConnector1">
              <a:avLst/>
            </a:prstGeom>
            <a:ln>
              <a:solidFill>
                <a:srgbClr val="002D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8FF9141-BB9E-034D-AD81-FA1F2D4D9175}"/>
                </a:ext>
              </a:extLst>
            </p:cNvPr>
            <p:cNvCxnSpPr/>
            <p:nvPr/>
          </p:nvCxnSpPr>
          <p:spPr>
            <a:xfrm flipV="1">
              <a:off x="6593519" y="2912786"/>
              <a:ext cx="191990" cy="293611"/>
            </a:xfrm>
            <a:prstGeom prst="straightConnector1">
              <a:avLst/>
            </a:prstGeom>
            <a:ln>
              <a:solidFill>
                <a:srgbClr val="002D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0B79694-E78B-4D49-80E0-5EE27CB54072}"/>
                </a:ext>
              </a:extLst>
            </p:cNvPr>
            <p:cNvCxnSpPr/>
            <p:nvPr/>
          </p:nvCxnSpPr>
          <p:spPr>
            <a:xfrm flipV="1">
              <a:off x="7949037" y="2787450"/>
              <a:ext cx="124456" cy="418947"/>
            </a:xfrm>
            <a:prstGeom prst="straightConnector1">
              <a:avLst/>
            </a:prstGeom>
            <a:ln>
              <a:solidFill>
                <a:srgbClr val="002D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51" descr="Chart, histogram&#10;&#10;Description automatically generated">
            <a:extLst>
              <a:ext uri="{FF2B5EF4-FFF2-40B4-BE49-F238E27FC236}">
                <a16:creationId xmlns:a16="http://schemas.microsoft.com/office/drawing/2014/main" id="{894A8F22-09B8-2D48-9925-E4B41E201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563" y="3648186"/>
            <a:ext cx="2781812" cy="263121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8978A24-F484-DA4E-8883-31C9E60581EA}"/>
              </a:ext>
            </a:extLst>
          </p:cNvPr>
          <p:cNvSpPr txBox="1"/>
          <p:nvPr/>
        </p:nvSpPr>
        <p:spPr>
          <a:xfrm>
            <a:off x="6653719" y="6241232"/>
            <a:ext cx="1854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700" dirty="0" err="1">
                <a:latin typeface="Arial" panose="020B0604020202020204" pitchFamily="34" charset="0"/>
                <a:cs typeface="Arial" panose="020B0604020202020204" pitchFamily="34" charset="0"/>
              </a:rPr>
              <a:t>Efremov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, K. </a:t>
            </a:r>
            <a:r>
              <a:rPr lang="en-US" sz="700" dirty="0" err="1">
                <a:latin typeface="Arial" panose="020B0604020202020204" pitchFamily="34" charset="0"/>
                <a:cs typeface="Arial" panose="020B0604020202020204" pitchFamily="34" charset="0"/>
              </a:rPr>
              <a:t>Goeke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, and P. Schweitzer, </a:t>
            </a:r>
            <a:r>
              <a:rPr lang="en-US" sz="700" dirty="0" err="1">
                <a:latin typeface="Arial" panose="020B0604020202020204" pitchFamily="34" charset="0"/>
                <a:cs typeface="Arial" panose="020B0604020202020204" pitchFamily="34" charset="0"/>
              </a:rPr>
              <a:t>Phys.Rev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. D67, 114014 (2003)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A6DAC1-F9C3-FD49-9B93-F940CC63370C}"/>
              </a:ext>
            </a:extLst>
          </p:cNvPr>
          <p:cNvSpPr txBox="1"/>
          <p:nvPr/>
        </p:nvSpPr>
        <p:spPr>
          <a:xfrm>
            <a:off x="123773" y="3867251"/>
            <a:ext cx="3102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Complicated combination of four terms in the structure function.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TMD factorization at twist-3 not yet proven!</a:t>
            </a:r>
          </a:p>
        </p:txBody>
      </p:sp>
    </p:spTree>
    <p:extLst>
      <p:ext uri="{BB962C8B-B14F-4D97-AF65-F5344CB8AC3E}">
        <p14:creationId xmlns:p14="http://schemas.microsoft.com/office/powerpoint/2010/main" val="3598740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EA5CC-0F0B-2640-B4FF-E45F6F7E2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69" y="926098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Example, Access of </a:t>
            </a:r>
            <a:r>
              <a:rPr lang="en-US" cap="none" dirty="0"/>
              <a:t>e(x) in </a:t>
            </a:r>
            <a:r>
              <a:rPr lang="en-US" dirty="0"/>
              <a:t>SIDIS x-section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3A6EE-FA5D-3945-8980-F33F19C32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99" y="1996025"/>
            <a:ext cx="4446270" cy="194903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Di-hadron cross section: Clean access to e(x)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See e.g. Aurore </a:t>
            </a:r>
            <a:r>
              <a:rPr lang="en-US" dirty="0" err="1"/>
              <a:t>Courtoy</a:t>
            </a:r>
            <a:r>
              <a:rPr lang="en-US" dirty="0"/>
              <a:t>, arXiv:1405.7659</a:t>
            </a:r>
          </a:p>
          <a:p>
            <a:r>
              <a:rPr lang="en-US" dirty="0"/>
              <a:t>Evidence from CLAS6: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4F97C-9F5B-DF46-9580-BE26DE21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CDD7-3789-2746-A5B0-221C485D780C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A02E81-B226-6B4D-85E0-C59E90347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201" y="3451625"/>
            <a:ext cx="3394355" cy="2446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C2B8A5-CB40-A048-AF10-672F9E79DB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65"/>
          <a:stretch/>
        </p:blipFill>
        <p:spPr>
          <a:xfrm>
            <a:off x="556999" y="2571750"/>
            <a:ext cx="6848475" cy="5818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61BF37-8810-2B4D-88CC-58945293B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85" y="3630591"/>
            <a:ext cx="2364313" cy="18407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FDB847-119E-4B42-BDA4-D23E4D066E2C}"/>
              </a:ext>
            </a:extLst>
          </p:cNvPr>
          <p:cNvSpPr txBox="1"/>
          <p:nvPr/>
        </p:nvSpPr>
        <p:spPr>
          <a:xfrm>
            <a:off x="2738675" y="5280826"/>
            <a:ext cx="33695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 err="1"/>
              <a:t>x</a:t>
            </a:r>
            <a:r>
              <a:rPr lang="en-US" sz="1350" baseline="-25000" dirty="0" err="1"/>
              <a:t>B</a:t>
            </a:r>
            <a:endParaRPr lang="en-US" sz="1350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37A0F5-B30D-BE47-83AE-8BF93F14CC41}"/>
              </a:ext>
            </a:extLst>
          </p:cNvPr>
          <p:cNvSpPr txBox="1"/>
          <p:nvPr/>
        </p:nvSpPr>
        <p:spPr>
          <a:xfrm>
            <a:off x="682787" y="3624304"/>
            <a:ext cx="48282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0.25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3762FE-AEBA-FA42-87C9-ADC173604BEF}"/>
              </a:ext>
            </a:extLst>
          </p:cNvPr>
          <p:cNvSpPr txBox="1"/>
          <p:nvPr/>
        </p:nvSpPr>
        <p:spPr>
          <a:xfrm>
            <a:off x="1245831" y="5557825"/>
            <a:ext cx="11841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AV, DNP 2018</a:t>
            </a:r>
          </a:p>
        </p:txBody>
      </p:sp>
    </p:spTree>
    <p:extLst>
      <p:ext uri="{BB962C8B-B14F-4D97-AF65-F5344CB8AC3E}">
        <p14:creationId xmlns:p14="http://schemas.microsoft.com/office/powerpoint/2010/main" val="31482128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38368-70B2-DFDC-70BC-CBCA6CDE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Wave, Model </a:t>
            </a:r>
            <a:r>
              <a:rPr lang="en-US" dirty="0" err="1"/>
              <a:t>comparisions</a:t>
            </a:r>
            <a:r>
              <a:rPr lang="en-US" dirty="0"/>
              <a:t>, VM, </a:t>
            </a:r>
            <a:r>
              <a:rPr lang="en-US" dirty="0" err="1"/>
              <a:t>stringspinner</a:t>
            </a:r>
            <a:r>
              <a:rPr lang="en-US" dirty="0"/>
              <a:t> string-P03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200E1-3A9A-CE50-008B-BBCFAA98A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AB20F-490F-B124-D4F8-CE8AF613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4038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EBCD8-6228-F349-984E-1D6B69B3C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94" y="804070"/>
            <a:ext cx="8455794" cy="857250"/>
          </a:xfrm>
        </p:spPr>
        <p:txBody>
          <a:bodyPr>
            <a:noAutofit/>
          </a:bodyPr>
          <a:lstStyle/>
          <a:p>
            <a:r>
              <a:rPr lang="en-US" sz="3600" dirty="0"/>
              <a:t>Analog to PDFs; Momentum Sum Rules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35F670D9-0310-0547-A14D-420D925C7A5D}"/>
              </a:ext>
            </a:extLst>
          </p:cNvPr>
          <p:cNvGraphicFramePr>
            <a:graphicFrameLocks noGrp="1"/>
          </p:cNvGraphicFramePr>
          <p:nvPr/>
        </p:nvGraphicFramePr>
        <p:xfrm>
          <a:off x="1456623" y="2942751"/>
          <a:ext cx="2249104" cy="224268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62276">
                  <a:extLst>
                    <a:ext uri="{9D8B030D-6E8A-4147-A177-3AD203B41FA5}">
                      <a16:colId xmlns:a16="http://schemas.microsoft.com/office/drawing/2014/main" val="1869372360"/>
                    </a:ext>
                  </a:extLst>
                </a:gridCol>
                <a:gridCol w="562276">
                  <a:extLst>
                    <a:ext uri="{9D8B030D-6E8A-4147-A177-3AD203B41FA5}">
                      <a16:colId xmlns:a16="http://schemas.microsoft.com/office/drawing/2014/main" val="2413076422"/>
                    </a:ext>
                  </a:extLst>
                </a:gridCol>
                <a:gridCol w="562276">
                  <a:extLst>
                    <a:ext uri="{9D8B030D-6E8A-4147-A177-3AD203B41FA5}">
                      <a16:colId xmlns:a16="http://schemas.microsoft.com/office/drawing/2014/main" val="2361470385"/>
                    </a:ext>
                  </a:extLst>
                </a:gridCol>
                <a:gridCol w="562276">
                  <a:extLst>
                    <a:ext uri="{9D8B030D-6E8A-4147-A177-3AD203B41FA5}">
                      <a16:colId xmlns:a16="http://schemas.microsoft.com/office/drawing/2014/main" val="1000465121"/>
                    </a:ext>
                  </a:extLst>
                </a:gridCol>
              </a:tblGrid>
              <a:tr h="5606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381410"/>
                  </a:ext>
                </a:extLst>
              </a:tr>
              <a:tr h="5606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799506"/>
                  </a:ext>
                </a:extLst>
              </a:tr>
              <a:tr h="5606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895892"/>
                  </a:ext>
                </a:extLst>
              </a:tr>
              <a:tr h="5606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78965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2074952-246C-CC4D-9C73-641743F78F5B}"/>
              </a:ext>
            </a:extLst>
          </p:cNvPr>
          <p:cNvSpPr txBox="1"/>
          <p:nvPr/>
        </p:nvSpPr>
        <p:spPr>
          <a:xfrm>
            <a:off x="1802421" y="2652992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Quark polarization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6C66A4-012C-2E45-9539-394208B28B39}"/>
              </a:ext>
            </a:extLst>
          </p:cNvPr>
          <p:cNvSpPr txBox="1"/>
          <p:nvPr/>
        </p:nvSpPr>
        <p:spPr>
          <a:xfrm rot="16200000">
            <a:off x="412613" y="3997190"/>
            <a:ext cx="18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Nucleon polarization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228EE-E025-1048-8DBF-D2FC2FC6211F}"/>
              </a:ext>
            </a:extLst>
          </p:cNvPr>
          <p:cNvSpPr txBox="1"/>
          <p:nvPr/>
        </p:nvSpPr>
        <p:spPr>
          <a:xfrm>
            <a:off x="2127182" y="304686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34E203-2E85-E648-81E9-F86EC83E81FA}"/>
              </a:ext>
            </a:extLst>
          </p:cNvPr>
          <p:cNvSpPr txBox="1"/>
          <p:nvPr/>
        </p:nvSpPr>
        <p:spPr>
          <a:xfrm>
            <a:off x="1555605" y="360109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F607D5-3A73-0846-9599-5A9D9E1786F4}"/>
              </a:ext>
            </a:extLst>
          </p:cNvPr>
          <p:cNvSpPr txBox="1"/>
          <p:nvPr/>
        </p:nvSpPr>
        <p:spPr>
          <a:xfrm>
            <a:off x="1597215" y="41510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01516E-9E1D-154F-9CBB-0845BD1B96CF}"/>
              </a:ext>
            </a:extLst>
          </p:cNvPr>
          <p:cNvSpPr txBox="1"/>
          <p:nvPr/>
        </p:nvSpPr>
        <p:spPr>
          <a:xfrm>
            <a:off x="2716655" y="303723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5BE70E-E88A-5048-A7C2-4121BA434890}"/>
              </a:ext>
            </a:extLst>
          </p:cNvPr>
          <p:cNvSpPr txBox="1"/>
          <p:nvPr/>
        </p:nvSpPr>
        <p:spPr>
          <a:xfrm>
            <a:off x="3276542" y="3037239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A30483-57B9-794F-9C10-D81284ACCC3B}"/>
              </a:ext>
            </a:extLst>
          </p:cNvPr>
          <p:cNvSpPr txBox="1"/>
          <p:nvPr/>
        </p:nvSpPr>
        <p:spPr>
          <a:xfrm>
            <a:off x="1568429" y="4729516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C5C651ED-E585-8949-9EC5-BB3FB29EAC70}"/>
              </a:ext>
            </a:extLst>
          </p:cNvPr>
          <p:cNvGraphicFramePr>
            <a:graphicFrameLocks noGrp="1"/>
          </p:cNvGraphicFramePr>
          <p:nvPr/>
        </p:nvGraphicFramePr>
        <p:xfrm>
          <a:off x="5796012" y="2942751"/>
          <a:ext cx="2249104" cy="224268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62276">
                  <a:extLst>
                    <a:ext uri="{9D8B030D-6E8A-4147-A177-3AD203B41FA5}">
                      <a16:colId xmlns:a16="http://schemas.microsoft.com/office/drawing/2014/main" val="1869372360"/>
                    </a:ext>
                  </a:extLst>
                </a:gridCol>
                <a:gridCol w="562276">
                  <a:extLst>
                    <a:ext uri="{9D8B030D-6E8A-4147-A177-3AD203B41FA5}">
                      <a16:colId xmlns:a16="http://schemas.microsoft.com/office/drawing/2014/main" val="2413076422"/>
                    </a:ext>
                  </a:extLst>
                </a:gridCol>
                <a:gridCol w="562276">
                  <a:extLst>
                    <a:ext uri="{9D8B030D-6E8A-4147-A177-3AD203B41FA5}">
                      <a16:colId xmlns:a16="http://schemas.microsoft.com/office/drawing/2014/main" val="2361470385"/>
                    </a:ext>
                  </a:extLst>
                </a:gridCol>
                <a:gridCol w="562276">
                  <a:extLst>
                    <a:ext uri="{9D8B030D-6E8A-4147-A177-3AD203B41FA5}">
                      <a16:colId xmlns:a16="http://schemas.microsoft.com/office/drawing/2014/main" val="1000465121"/>
                    </a:ext>
                  </a:extLst>
                </a:gridCol>
              </a:tblGrid>
              <a:tr h="5606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381410"/>
                  </a:ext>
                </a:extLst>
              </a:tr>
              <a:tr h="5606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799506"/>
                  </a:ext>
                </a:extLst>
              </a:tr>
              <a:tr h="5606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895892"/>
                  </a:ext>
                </a:extLst>
              </a:tr>
              <a:tr h="5606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789653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592C5D4-ECC7-5A46-872A-4AFD531AA8A8}"/>
              </a:ext>
            </a:extLst>
          </p:cNvPr>
          <p:cNvSpPr txBox="1"/>
          <p:nvPr/>
        </p:nvSpPr>
        <p:spPr>
          <a:xfrm>
            <a:off x="6141810" y="2652992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Quark polarization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546893-1C74-E344-ABED-77BB424C87D6}"/>
              </a:ext>
            </a:extLst>
          </p:cNvPr>
          <p:cNvSpPr txBox="1"/>
          <p:nvPr/>
        </p:nvSpPr>
        <p:spPr>
          <a:xfrm rot="16200000">
            <a:off x="4752002" y="3997190"/>
            <a:ext cx="18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Nucleon polarization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E61295-D3F9-4942-B511-F35AF2D8F76B}"/>
              </a:ext>
            </a:extLst>
          </p:cNvPr>
          <p:cNvSpPr txBox="1"/>
          <p:nvPr/>
        </p:nvSpPr>
        <p:spPr>
          <a:xfrm>
            <a:off x="6466571" y="304686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F52F80-D090-5641-B0F2-B22E9A4F35D5}"/>
              </a:ext>
            </a:extLst>
          </p:cNvPr>
          <p:cNvSpPr txBox="1"/>
          <p:nvPr/>
        </p:nvSpPr>
        <p:spPr>
          <a:xfrm>
            <a:off x="5894994" y="360109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939D2B-F916-7248-93C9-A8993D319FC5}"/>
              </a:ext>
            </a:extLst>
          </p:cNvPr>
          <p:cNvSpPr txBox="1"/>
          <p:nvPr/>
        </p:nvSpPr>
        <p:spPr>
          <a:xfrm>
            <a:off x="5936604" y="41510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1FF70C-8D36-C646-A961-32C0EFBBBE3A}"/>
              </a:ext>
            </a:extLst>
          </p:cNvPr>
          <p:cNvSpPr txBox="1"/>
          <p:nvPr/>
        </p:nvSpPr>
        <p:spPr>
          <a:xfrm>
            <a:off x="7056044" y="303723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748477-3994-A940-99ED-8AB4AFA7C60E}"/>
              </a:ext>
            </a:extLst>
          </p:cNvPr>
          <p:cNvSpPr txBox="1"/>
          <p:nvPr/>
        </p:nvSpPr>
        <p:spPr>
          <a:xfrm>
            <a:off x="7615931" y="3037239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D8BC24-F44E-8147-949C-839B5CF92DC4}"/>
              </a:ext>
            </a:extLst>
          </p:cNvPr>
          <p:cNvSpPr txBox="1"/>
          <p:nvPr/>
        </p:nvSpPr>
        <p:spPr>
          <a:xfrm>
            <a:off x="5907818" y="4729516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48F02BF-CAB1-3543-991B-F6D01A17F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707" y="4793599"/>
            <a:ext cx="533400" cy="2159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E4769C1-7EE9-B64C-9346-8436BC262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408" y="4844918"/>
            <a:ext cx="266700" cy="12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AC77F6E-7C0E-AE40-BCF5-8F0F12DD0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5867" y="4241226"/>
            <a:ext cx="266700" cy="2159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6A3536-D60D-A94F-B95F-BA6FE3E02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617" y="3677609"/>
            <a:ext cx="203200" cy="2159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8C085A4-03D6-444C-A262-819548B6CE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0899" y="3667358"/>
            <a:ext cx="254000" cy="228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83F5181-E3D6-074E-8605-72DFC34B2A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6196" y="4231601"/>
            <a:ext cx="292100" cy="2159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D81935F-DE42-FB4F-89BB-26588BB9F5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3125" y="3677609"/>
            <a:ext cx="406400" cy="2159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C1E5C44-57FF-B44B-AF2B-99DA6A1448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6981" y="4239492"/>
            <a:ext cx="501794" cy="19838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6704CEE-7071-2B41-A717-70F8515DFB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1373" y="4811989"/>
            <a:ext cx="498695" cy="20875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A5BAE6C-4A7B-0049-996D-30CC855729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6775" y="4705502"/>
            <a:ext cx="407357" cy="15389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39AD23B-9DB2-074A-8366-F75CB32D33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42458" y="4959403"/>
            <a:ext cx="452619" cy="15389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F0F0078-E652-DF46-A28C-76B587D1873A}"/>
              </a:ext>
            </a:extLst>
          </p:cNvPr>
          <p:cNvSpPr txBox="1"/>
          <p:nvPr/>
        </p:nvSpPr>
        <p:spPr>
          <a:xfrm>
            <a:off x="5823623" y="5190251"/>
            <a:ext cx="224773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500" dirty="0" err="1">
                <a:latin typeface="Arial" panose="020B0604020202020204" pitchFamily="34" charset="0"/>
                <a:cs typeface="Arial" panose="020B0604020202020204" pitchFamily="34" charset="0"/>
              </a:rPr>
              <a:t>Anselmino</a:t>
            </a: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 et al., Phys. Lett. B. 706 (2011), 46-52, [hep-</a:t>
            </a:r>
            <a:r>
              <a:rPr lang="en-US" sz="5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] 1109.1132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8072B1-F14B-094C-BE77-D610BE47B4BA}"/>
              </a:ext>
            </a:extLst>
          </p:cNvPr>
          <p:cNvSpPr txBox="1"/>
          <p:nvPr/>
        </p:nvSpPr>
        <p:spPr>
          <a:xfrm>
            <a:off x="196707" y="1745881"/>
            <a:ext cx="86687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 direct relationship exists to the eight leading twist PDFs after the fracture functions are integrated over the fractional longitudinal nucleon momentum, </a:t>
            </a:r>
            <a:r>
              <a:rPr lang="el-GR" sz="1300" dirty="0">
                <a:latin typeface="Arial" panose="020B0604020202020204" pitchFamily="34" charset="0"/>
                <a:cs typeface="Arial" panose="020B0604020202020204" pitchFamily="34" charset="0"/>
              </a:rPr>
              <a:t>ζ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470F9E9B-18AD-3F44-8A58-171C7811325A}"/>
              </a:ext>
            </a:extLst>
          </p:cNvPr>
          <p:cNvCxnSpPr>
            <a:cxnSpLocks/>
          </p:cNvCxnSpPr>
          <p:nvPr/>
        </p:nvCxnSpPr>
        <p:spPr>
          <a:xfrm>
            <a:off x="2394012" y="5627392"/>
            <a:ext cx="4431180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F5E8EEBE-15E5-724E-BB45-58E5553C91F4}"/>
              </a:ext>
            </a:extLst>
          </p:cNvPr>
          <p:cNvSpPr txBox="1"/>
          <p:nvPr/>
        </p:nvSpPr>
        <p:spPr>
          <a:xfrm>
            <a:off x="2576002" y="5373691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CFR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15BC9EE-1C1F-3648-8281-7BE99B814CEF}"/>
              </a:ext>
            </a:extLst>
          </p:cNvPr>
          <p:cNvSpPr txBox="1"/>
          <p:nvPr/>
        </p:nvSpPr>
        <p:spPr>
          <a:xfrm>
            <a:off x="6169772" y="5375294"/>
            <a:ext cx="434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TFR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E7C3CB-726A-9B8A-0197-6BFB78767F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37912" y="3683687"/>
            <a:ext cx="190500" cy="17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37E776-977E-03AB-1524-5F75D7C530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10703" y="3666451"/>
            <a:ext cx="165100" cy="203200"/>
          </a:xfrm>
          <a:prstGeom prst="rect">
            <a:avLst/>
          </a:prstGeom>
        </p:spPr>
      </p:pic>
      <p:sp>
        <p:nvSpPr>
          <p:cNvPr id="52" name="Right Bracket 51">
            <a:extLst>
              <a:ext uri="{FF2B5EF4-FFF2-40B4-BE49-F238E27FC236}">
                <a16:creationId xmlns:a16="http://schemas.microsoft.com/office/drawing/2014/main" id="{3DD08B05-538B-81AF-9E9F-DA84CDAA28C0}"/>
              </a:ext>
            </a:extLst>
          </p:cNvPr>
          <p:cNvSpPr/>
          <p:nvPr/>
        </p:nvSpPr>
        <p:spPr>
          <a:xfrm rot="5400000">
            <a:off x="4433794" y="1750522"/>
            <a:ext cx="69193" cy="4371002"/>
          </a:xfrm>
          <a:prstGeom prst="rightBracket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C80869B-6C6F-C9F6-2D31-C1A7A2653DF8}"/>
              </a:ext>
            </a:extLst>
          </p:cNvPr>
          <p:cNvSpPr txBox="1"/>
          <p:nvPr/>
        </p:nvSpPr>
        <p:spPr>
          <a:xfrm>
            <a:off x="4386633" y="4781429"/>
            <a:ext cx="6303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 etc.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811E99A-2088-3DC8-6FA7-6957E98EE8BA}"/>
              </a:ext>
            </a:extLst>
          </p:cNvPr>
          <p:cNvSpPr txBox="1"/>
          <p:nvPr/>
        </p:nvSpPr>
        <p:spPr>
          <a:xfrm>
            <a:off x="5276075" y="2507504"/>
            <a:ext cx="219162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500" dirty="0" err="1">
                <a:latin typeface="Arial" panose="020B0604020202020204" pitchFamily="34" charset="0"/>
                <a:cs typeface="Arial" panose="020B0604020202020204" pitchFamily="34" charset="0"/>
              </a:rPr>
              <a:t>Anselmino</a:t>
            </a: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 et al., Phys. Lett. B. 699 (2011), 108, [hep-</a:t>
            </a:r>
            <a:r>
              <a:rPr lang="en-US" sz="5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] 1102.4214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7F47CA4-CD75-E1C8-A5A2-E720087D9A25}"/>
              </a:ext>
            </a:extLst>
          </p:cNvPr>
          <p:cNvSpPr txBox="1"/>
          <p:nvPr/>
        </p:nvSpPr>
        <p:spPr>
          <a:xfrm>
            <a:off x="3770003" y="3721195"/>
            <a:ext cx="1853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Unpolarized PDF analog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34DC08A-9824-41E8-6141-C000621DD02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78504" y="2085068"/>
            <a:ext cx="3390869" cy="594276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B70CAB2-2229-7AB6-8EDF-A8DAF825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5758017"/>
            <a:ext cx="2133600" cy="274637"/>
          </a:xfrm>
        </p:spPr>
        <p:txBody>
          <a:bodyPr/>
          <a:lstStyle/>
          <a:p>
            <a:fld id="{CC7697F5-3DCA-0A4F-B9EA-FEC2794BD1A6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D0B5BA5-1BA2-AB8E-9324-200D33AB57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32663" y="4291525"/>
            <a:ext cx="254000" cy="127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96C3CC1-9F64-0D4A-15CE-903A606DDC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82856" y="4232830"/>
            <a:ext cx="215900" cy="215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7364C4-0815-71E8-616A-D563013327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41438" y="4804845"/>
            <a:ext cx="266700" cy="2159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E8FAD44-D612-0B1B-839D-A63D1FF328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71889" y="4848837"/>
            <a:ext cx="536435" cy="178812"/>
          </a:xfrm>
          <a:prstGeom prst="rect">
            <a:avLst/>
          </a:prstGeom>
        </p:spPr>
      </p:pic>
      <p:sp>
        <p:nvSpPr>
          <p:cNvPr id="37" name="Right Bracket 36">
            <a:extLst>
              <a:ext uri="{FF2B5EF4-FFF2-40B4-BE49-F238E27FC236}">
                <a16:creationId xmlns:a16="http://schemas.microsoft.com/office/drawing/2014/main" id="{BBDBE00E-17C2-B554-CB2A-4EAD49540B31}"/>
              </a:ext>
            </a:extLst>
          </p:cNvPr>
          <p:cNvSpPr/>
          <p:nvPr/>
        </p:nvSpPr>
        <p:spPr>
          <a:xfrm rot="5400000">
            <a:off x="4978219" y="2319818"/>
            <a:ext cx="69193" cy="4371002"/>
          </a:xfrm>
          <a:prstGeom prst="rightBracket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D51934-DAA1-2E47-495F-8AEF84DC5E57}"/>
              </a:ext>
            </a:extLst>
          </p:cNvPr>
          <p:cNvSpPr txBox="1"/>
          <p:nvPr/>
        </p:nvSpPr>
        <p:spPr>
          <a:xfrm>
            <a:off x="3918281" y="4280026"/>
            <a:ext cx="1505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helicity PDF analog</a:t>
            </a:r>
          </a:p>
        </p:txBody>
      </p:sp>
    </p:spTree>
    <p:extLst>
      <p:ext uri="{BB962C8B-B14F-4D97-AF65-F5344CB8AC3E}">
        <p14:creationId xmlns:p14="http://schemas.microsoft.com/office/powerpoint/2010/main" val="29341848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DC3C9-EB7F-2EFE-E477-540A38C34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700" dirty="0"/>
              <a:t>Can We Separate Target and Current?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7CB157-3930-6B43-2FDF-6F27A76BE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54</a:t>
            </a:fld>
            <a:endParaRPr lang="en-US"/>
          </a:p>
        </p:txBody>
      </p:sp>
      <p:pic>
        <p:nvPicPr>
          <p:cNvPr id="4103" name="Picture 7">
            <a:extLst>
              <a:ext uri="{FF2B5EF4-FFF2-40B4-BE49-F238E27FC236}">
                <a16:creationId xmlns:a16="http://schemas.microsoft.com/office/drawing/2014/main" id="{42F0574D-5434-5D90-1CF2-0A25897E4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75755" y="3536017"/>
            <a:ext cx="2839755" cy="191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9B833BC0-4D8F-284B-5E78-2EB0D6377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37387" y="2001286"/>
            <a:ext cx="2478627" cy="160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D4717A-D33C-E2D8-0E9E-18917638CD68}"/>
              </a:ext>
            </a:extLst>
          </p:cNvPr>
          <p:cNvSpPr/>
          <p:nvPr/>
        </p:nvSpPr>
        <p:spPr>
          <a:xfrm>
            <a:off x="6159755" y="3724557"/>
            <a:ext cx="478310" cy="192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AB8CF4-61D0-1E8A-3A25-34C221796E3B}"/>
              </a:ext>
            </a:extLst>
          </p:cNvPr>
          <p:cNvSpPr/>
          <p:nvPr/>
        </p:nvSpPr>
        <p:spPr>
          <a:xfrm>
            <a:off x="6094041" y="5490890"/>
            <a:ext cx="478310" cy="192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730ED4-6D92-C4CC-D614-A48E091C1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748" y="1813739"/>
            <a:ext cx="4995901" cy="823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85D7F8-D1BF-C6E9-E69D-28C09AC39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809" y="2843592"/>
            <a:ext cx="3079246" cy="82302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35CC23-A620-8236-5DCF-BA09B8A7DDA5}"/>
              </a:ext>
            </a:extLst>
          </p:cNvPr>
          <p:cNvCxnSpPr>
            <a:cxnSpLocks/>
          </p:cNvCxnSpPr>
          <p:nvPr/>
        </p:nvCxnSpPr>
        <p:spPr>
          <a:xfrm>
            <a:off x="2315811" y="2051355"/>
            <a:ext cx="0" cy="3066180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15ABE6A-7522-FD23-E19D-F6A4ED9AD153}"/>
              </a:ext>
            </a:extLst>
          </p:cNvPr>
          <p:cNvCxnSpPr>
            <a:cxnSpLocks/>
          </p:cNvCxnSpPr>
          <p:nvPr/>
        </p:nvCxnSpPr>
        <p:spPr>
          <a:xfrm>
            <a:off x="2840769" y="2051356"/>
            <a:ext cx="0" cy="3115389"/>
          </a:xfrm>
          <a:prstGeom prst="line">
            <a:avLst/>
          </a:prstGeom>
          <a:ln w="12700">
            <a:solidFill>
              <a:srgbClr val="0000E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1A4934E-CE45-DF1B-B4E8-4951F5C6BC9E}"/>
              </a:ext>
            </a:extLst>
          </p:cNvPr>
          <p:cNvSpPr txBox="1"/>
          <p:nvPr/>
        </p:nvSpPr>
        <p:spPr>
          <a:xfrm>
            <a:off x="2794319" y="2851829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6420A3-65A8-ADEE-13EA-E5DAFBD325D3}"/>
              </a:ext>
            </a:extLst>
          </p:cNvPr>
          <p:cNvSpPr txBox="1"/>
          <p:nvPr/>
        </p:nvSpPr>
        <p:spPr>
          <a:xfrm>
            <a:off x="3734318" y="3840440"/>
            <a:ext cx="517479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No clear 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definition of what constitutes current production versus target production.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Odd structure functions, with different production mechanisms in both regions, give a possible clue.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Protons (as opposed to mesons) at CLAS12 kinematics give a unique opportunity because they have extensive coverage in both regions.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DA78FA-00BB-9B79-C31B-DFE92EFAE533}"/>
              </a:ext>
            </a:extLst>
          </p:cNvPr>
          <p:cNvCxnSpPr/>
          <p:nvPr/>
        </p:nvCxnSpPr>
        <p:spPr>
          <a:xfrm>
            <a:off x="2840769" y="2788607"/>
            <a:ext cx="216716" cy="0"/>
          </a:xfrm>
          <a:prstGeom prst="straightConnector1">
            <a:avLst/>
          </a:prstGeom>
          <a:ln w="12700">
            <a:solidFill>
              <a:srgbClr val="0000E2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F2C2BF-35E8-E86F-46F2-2038655AB411}"/>
              </a:ext>
            </a:extLst>
          </p:cNvPr>
          <p:cNvCxnSpPr>
            <a:cxnSpLocks/>
          </p:cNvCxnSpPr>
          <p:nvPr/>
        </p:nvCxnSpPr>
        <p:spPr>
          <a:xfrm flipH="1">
            <a:off x="2115423" y="2799052"/>
            <a:ext cx="216716" cy="0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127C283-EF2B-E1A2-EB58-1A79A1E113A6}"/>
              </a:ext>
            </a:extLst>
          </p:cNvPr>
          <p:cNvGrpSpPr/>
          <p:nvPr/>
        </p:nvGrpSpPr>
        <p:grpSpPr>
          <a:xfrm>
            <a:off x="88879" y="1716406"/>
            <a:ext cx="736643" cy="515411"/>
            <a:chOff x="1284335" y="2591928"/>
            <a:chExt cx="502612" cy="35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DCDD3B-9435-ADC9-2530-8A31B232BCA2}"/>
                </a:ext>
              </a:extLst>
            </p:cNvPr>
            <p:cNvSpPr txBox="1"/>
            <p:nvPr/>
          </p:nvSpPr>
          <p:spPr>
            <a:xfrm>
              <a:off x="1284335" y="2591928"/>
              <a:ext cx="502612" cy="2519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28" name="Picture 2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76C7CA0-D58E-1E6C-FDB7-063575233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2326" y="2602530"/>
              <a:ext cx="439970" cy="245786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74D9230-4585-9BD8-91AD-DD05F31B828E}"/>
                </a:ext>
              </a:extLst>
            </p:cNvPr>
            <p:cNvSpPr/>
            <p:nvPr/>
          </p:nvSpPr>
          <p:spPr>
            <a:xfrm>
              <a:off x="1331737" y="2796596"/>
              <a:ext cx="455210" cy="146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ep → </a:t>
              </a:r>
              <a:r>
                <a:rPr lang="en-US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e’pX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0CAD87AC-155F-CFD0-3C3E-7E785D556DE3}"/>
              </a:ext>
            </a:extLst>
          </p:cNvPr>
          <p:cNvSpPr/>
          <p:nvPr/>
        </p:nvSpPr>
        <p:spPr>
          <a:xfrm>
            <a:off x="1422223" y="2100713"/>
            <a:ext cx="424537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126499-33EC-0725-3449-6716EA67D9D8}"/>
              </a:ext>
            </a:extLst>
          </p:cNvPr>
          <p:cNvSpPr/>
          <p:nvPr/>
        </p:nvSpPr>
        <p:spPr>
          <a:xfrm>
            <a:off x="1584225" y="2358743"/>
            <a:ext cx="424537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B62DE6-E4BC-077E-D1E7-296B60D456DD}"/>
              </a:ext>
            </a:extLst>
          </p:cNvPr>
          <p:cNvSpPr/>
          <p:nvPr/>
        </p:nvSpPr>
        <p:spPr>
          <a:xfrm>
            <a:off x="3041697" y="2471834"/>
            <a:ext cx="278835" cy="202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0F9748-3BD1-9EED-B722-30CE2D8E4C62}"/>
              </a:ext>
            </a:extLst>
          </p:cNvPr>
          <p:cNvSpPr txBox="1"/>
          <p:nvPr/>
        </p:nvSpPr>
        <p:spPr>
          <a:xfrm>
            <a:off x="1687427" y="2450621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FE9F09-9360-DFF0-7105-750483CF04FA}"/>
              </a:ext>
            </a:extLst>
          </p:cNvPr>
          <p:cNvSpPr/>
          <p:nvPr/>
        </p:nvSpPr>
        <p:spPr>
          <a:xfrm>
            <a:off x="4302580" y="3255104"/>
            <a:ext cx="212271" cy="280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1D7668-FE3E-6BD3-EA9A-275DC8B5B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877" y="3255104"/>
            <a:ext cx="215900" cy="152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F34CF6-57F0-6CF8-5309-0A1D47B13AD3}"/>
              </a:ext>
            </a:extLst>
          </p:cNvPr>
          <p:cNvSpPr txBox="1"/>
          <p:nvPr/>
        </p:nvSpPr>
        <p:spPr>
          <a:xfrm>
            <a:off x="1281768" y="1859671"/>
            <a:ext cx="21771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Unpolarized H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data (RGA experiment)</a:t>
            </a:r>
          </a:p>
        </p:txBody>
      </p:sp>
    </p:spTree>
    <p:extLst>
      <p:ext uri="{BB962C8B-B14F-4D97-AF65-F5344CB8AC3E}">
        <p14:creationId xmlns:p14="http://schemas.microsoft.com/office/powerpoint/2010/main" val="1621552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33A6E-D52B-1EB4-03FB-1AB1C7D7B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and Target Separation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8ED5CC-A39B-FD70-1A9E-8301BB0E8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C114D8-EA89-4886-C0F8-6BF9E7D34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57363" y="1675674"/>
            <a:ext cx="3340236" cy="2177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8E31CC-5279-FBB2-940A-A95E38A56F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98685" y="1721860"/>
            <a:ext cx="3340236" cy="21643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F101B-16E4-341D-C4D8-073853242CB6}"/>
              </a:ext>
            </a:extLst>
          </p:cNvPr>
          <p:cNvSpPr txBox="1"/>
          <p:nvPr/>
        </p:nvSpPr>
        <p:spPr>
          <a:xfrm>
            <a:off x="391886" y="3916051"/>
            <a:ext cx="8360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Odd-function (sine) modulations exhibit a sign flip around the transition from target to current fragmentation. Interestingly, we observe F</a:t>
            </a:r>
            <a:r>
              <a:rPr lang="en-US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F</a:t>
            </a:r>
            <a:r>
              <a:rPr lang="en-US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Even-function (cosine) behavior of double-spin asymmetry does not show a sign flip; possible signs decreasing F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LL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→ ±1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decreasing but likely not the only cause).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Consistent beam-spin asymmetries in unpolarized H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polarized NH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indicates minimal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medium modification.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B3C44B-ACB4-8C95-56AB-243F1355D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" y="1734269"/>
            <a:ext cx="1252973" cy="13083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3C11F6-F52F-E6EA-F1CA-AEC80A7DE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7448" y="1720269"/>
            <a:ext cx="1410224" cy="131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03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F6E1E-2770-2402-E598-11603C44B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Kotzinian</a:t>
            </a:r>
            <a:r>
              <a:rPr lang="en-US" dirty="0"/>
              <a:t>-Mulders Asymmetry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3EEC6-597C-294D-2A83-93D419DEA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57B5E-4B91-4E59-E0C8-07EB93DD85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1730" y="1841138"/>
            <a:ext cx="4553470" cy="2924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82803A-8F28-291E-8BD6-C659000A2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803" y="2644779"/>
            <a:ext cx="3282950" cy="44204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E1438FE-8F9D-65E1-4BC4-0B56DB42B855}"/>
              </a:ext>
            </a:extLst>
          </p:cNvPr>
          <p:cNvSpPr/>
          <p:nvPr/>
        </p:nvSpPr>
        <p:spPr>
          <a:xfrm>
            <a:off x="7329862" y="2709615"/>
            <a:ext cx="432860" cy="32563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EC6571-37E7-668D-4D5C-62F5D6F77AFE}"/>
              </a:ext>
            </a:extLst>
          </p:cNvPr>
          <p:cNvSpPr/>
          <p:nvPr/>
        </p:nvSpPr>
        <p:spPr>
          <a:xfrm>
            <a:off x="2666847" y="3057600"/>
            <a:ext cx="941768" cy="7428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AAFF3D-0DD4-E806-589D-0D4233F523B5}"/>
              </a:ext>
            </a:extLst>
          </p:cNvPr>
          <p:cNvCxnSpPr>
            <a:cxnSpLocks/>
            <a:stCxn id="9" idx="3"/>
            <a:endCxn id="10" idx="6"/>
          </p:cNvCxnSpPr>
          <p:nvPr/>
        </p:nvCxnSpPr>
        <p:spPr>
          <a:xfrm flipH="1">
            <a:off x="3608615" y="2987560"/>
            <a:ext cx="3784638" cy="441441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94E71D2-1084-5527-24FC-8FAFC0757D14}"/>
              </a:ext>
            </a:extLst>
          </p:cNvPr>
          <p:cNvSpPr txBox="1"/>
          <p:nvPr/>
        </p:nvSpPr>
        <p:spPr>
          <a:xfrm>
            <a:off x="306615" y="4971037"/>
            <a:ext cx="4159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Collins mechanism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in the TFR so F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sin2</a:t>
            </a:r>
            <a:r>
              <a:rPr lang="el-GR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(and F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UU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cos2</a:t>
            </a:r>
            <a:r>
              <a:rPr lang="el-GR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are pure twist-4. 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would expect small magnitude at -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baseline="-25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F6EB501-B2E2-7348-14EC-F5F46FE78714}"/>
              </a:ext>
            </a:extLst>
          </p:cNvPr>
          <p:cNvSpPr/>
          <p:nvPr/>
        </p:nvSpPr>
        <p:spPr>
          <a:xfrm>
            <a:off x="1725080" y="2852054"/>
            <a:ext cx="941768" cy="576947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3A1698-AC4F-8922-8E6A-2BFB1D813706}"/>
              </a:ext>
            </a:extLst>
          </p:cNvPr>
          <p:cNvCxnSpPr>
            <a:cxnSpLocks/>
            <a:endCxn id="16" idx="4"/>
          </p:cNvCxnSpPr>
          <p:nvPr/>
        </p:nvCxnSpPr>
        <p:spPr>
          <a:xfrm flipV="1">
            <a:off x="1845130" y="3429001"/>
            <a:ext cx="350835" cy="1614435"/>
          </a:xfrm>
          <a:prstGeom prst="straightConnector1">
            <a:avLst/>
          </a:prstGeom>
          <a:ln w="635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0F72759-CBF4-B565-0EC4-586057C29190}"/>
              </a:ext>
            </a:extLst>
          </p:cNvPr>
          <p:cNvSpPr txBox="1"/>
          <p:nvPr/>
        </p:nvSpPr>
        <p:spPr>
          <a:xfrm>
            <a:off x="4585913" y="3254958"/>
            <a:ext cx="4463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F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sin2</a:t>
            </a:r>
            <a:r>
              <a:rPr lang="el-GR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asymmetry is purely generated by the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Collins mechanism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– whereby a transversely polarized quark flips orientation during hadronization and produces an asymmetric distribution in the transverse plane.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Hadronization in the TFR is more isotropic – there is no additional chiral-odd quantity like the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Collins function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to pair with the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Kotzinian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-Mulders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TMD because factorization into separate soft and hard scale processes does not hold.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31A6CC-09F1-9E16-3201-1AB3DB8B2483}"/>
              </a:ext>
            </a:extLst>
          </p:cNvPr>
          <p:cNvSpPr txBox="1"/>
          <p:nvPr/>
        </p:nvSpPr>
        <p:spPr>
          <a:xfrm>
            <a:off x="4425611" y="5090215"/>
            <a:ext cx="462338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Early signs give a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hint but need more statistics!</a:t>
            </a:r>
          </a:p>
        </p:txBody>
      </p:sp>
    </p:spTree>
    <p:extLst>
      <p:ext uri="{BB962C8B-B14F-4D97-AF65-F5344CB8AC3E}">
        <p14:creationId xmlns:p14="http://schemas.microsoft.com/office/powerpoint/2010/main" val="24035199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65A520-5A48-2FFF-FE64-838184EA1B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919" y="266507"/>
                <a:ext cx="8464378" cy="487490"/>
              </a:xfrm>
            </p:spPr>
            <p:txBody>
              <a:bodyPr/>
              <a:lstStyle/>
              <a:p>
                <a:r>
                  <a:rPr lang="en-US" dirty="0"/>
                  <a:t>Statistical uncertainty scaling factor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𝟒𝟏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65A520-5A48-2FFF-FE64-838184EA1B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919" y="266507"/>
                <a:ext cx="8464378" cy="487490"/>
              </a:xfrm>
              <a:blipFill>
                <a:blip r:embed="rId2"/>
                <a:stretch>
                  <a:fillRect l="-2249" t="-89744" b="-10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C16AA-4ADC-19F0-41F1-E16C99FC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45C707-57A7-ED0D-AA88-5744FF405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09159" y="322955"/>
            <a:ext cx="5430762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11B2876-2D05-7488-B15E-901CA8BEA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F78C61-31CA-6BCA-D845-597606DA902F}"/>
              </a:ext>
            </a:extLst>
          </p:cNvPr>
          <p:cNvSpPr txBox="1"/>
          <p:nvPr/>
        </p:nvSpPr>
        <p:spPr>
          <a:xfrm>
            <a:off x="969287" y="6488668"/>
            <a:ext cx="186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C. </a:t>
            </a:r>
            <a:r>
              <a:rPr lang="en-US" dirty="0" err="1"/>
              <a:t>Dilks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9100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3F4FB6-FDF4-81C1-5139-E91A2579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090" y="2921097"/>
            <a:ext cx="3232114" cy="23764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898A6C-F3CE-11E9-7E69-7012991CC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7681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Back-to-back (</a:t>
            </a:r>
            <a:r>
              <a:rPr lang="en-US" sz="3600" dirty="0" err="1"/>
              <a:t>dSIDIS</a:t>
            </a:r>
            <a:r>
              <a:rPr lang="en-US" sz="3600" dirty="0"/>
              <a:t>) Formalism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02AD71-CF1B-DBC1-16A0-05DDF0401A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709" y="1810778"/>
            <a:ext cx="8538498" cy="3394075"/>
          </a:xfrm>
        </p:spPr>
        <p:txBody>
          <a:bodyPr>
            <a:normAutofit/>
          </a:bodyPr>
          <a:lstStyle/>
          <a:p>
            <a:r>
              <a:rPr lang="en-US" sz="1500" dirty="0"/>
              <a:t>When two hadrons are produced “back-to-back”</a:t>
            </a:r>
            <a:r>
              <a:rPr lang="en-US" sz="1500" baseline="30000" dirty="0"/>
              <a:t>1,2</a:t>
            </a:r>
            <a:r>
              <a:rPr lang="en-US" sz="1500" dirty="0"/>
              <a:t> with one in the CFR and one in the TFR the structure function contains a convolution of a </a:t>
            </a:r>
            <a:r>
              <a:rPr lang="en-US" sz="1500" dirty="0">
                <a:solidFill>
                  <a:srgbClr val="FF0000"/>
                </a:solidFill>
              </a:rPr>
              <a:t>fracture function </a:t>
            </a:r>
            <a:r>
              <a:rPr lang="en-US" sz="1500" dirty="0"/>
              <a:t>and a</a:t>
            </a:r>
            <a:r>
              <a:rPr lang="en-US" sz="1500" dirty="0">
                <a:solidFill>
                  <a:srgbClr val="0000E2"/>
                </a:solidFill>
              </a:rPr>
              <a:t> fragmentation function</a:t>
            </a:r>
            <a:r>
              <a:rPr lang="en-US" sz="1500" dirty="0"/>
              <a:t>.</a:t>
            </a:r>
          </a:p>
          <a:p>
            <a:r>
              <a:rPr lang="en-US" sz="1500" dirty="0"/>
              <a:t>Leading twist beam(target)-spin asymmetry.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87D1AA-442E-5AB9-D9F3-8E76B30AC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336" y="3031096"/>
            <a:ext cx="2878362" cy="2080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D62D80-A49C-D859-3BE8-502CD3116DD7}"/>
              </a:ext>
            </a:extLst>
          </p:cNvPr>
          <p:cNvSpPr txBox="1"/>
          <p:nvPr/>
        </p:nvSpPr>
        <p:spPr>
          <a:xfrm>
            <a:off x="3258862" y="5513942"/>
            <a:ext cx="2858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1. M. </a:t>
            </a:r>
            <a:r>
              <a:rPr lang="en-US" sz="600" dirty="0" err="1">
                <a:latin typeface="Arial" panose="020B0604020202020204" pitchFamily="34" charset="0"/>
                <a:cs typeface="Arial" panose="020B0604020202020204" pitchFamily="34" charset="0"/>
              </a:rPr>
              <a:t>Anselmino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 et al., Phys. Lett. B. 706 (2011), 46-52, [hep-</a:t>
            </a:r>
            <a:r>
              <a:rPr lang="en-US" sz="6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] 1109.1132</a:t>
            </a:r>
          </a:p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2. M. </a:t>
            </a:r>
            <a:r>
              <a:rPr lang="en-US" sz="600" dirty="0" err="1">
                <a:latin typeface="Arial" panose="020B0604020202020204" pitchFamily="34" charset="0"/>
                <a:cs typeface="Arial" panose="020B0604020202020204" pitchFamily="34" charset="0"/>
              </a:rPr>
              <a:t>Anselmino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 et al., Phys. Lett. B. 713 (2012), 317-320, [hep-</a:t>
            </a:r>
            <a:r>
              <a:rPr lang="en-US" sz="6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] 1112.2604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D29EDD-C9D7-433E-3531-779D11FF36A0}"/>
              </a:ext>
            </a:extLst>
          </p:cNvPr>
          <p:cNvSpPr txBox="1"/>
          <p:nvPr/>
        </p:nvSpPr>
        <p:spPr>
          <a:xfrm>
            <a:off x="6324961" y="5148480"/>
            <a:ext cx="2674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Handbag diagram for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dihadron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production; lower blob contains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FrFs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and upper blob contains the FFs.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E80D7E-B41E-D6A2-1E3E-1220182E1A49}"/>
              </a:ext>
            </a:extLst>
          </p:cNvPr>
          <p:cNvSpPr txBox="1"/>
          <p:nvPr/>
        </p:nvSpPr>
        <p:spPr>
          <a:xfrm>
            <a:off x="430041" y="5325792"/>
            <a:ext cx="2270129" cy="21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Kinematic plane for b2b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dihadron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production.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0B5801-0698-6DCB-0F5F-25F0EC207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850" y="2921097"/>
            <a:ext cx="3606771" cy="7413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16CC2C-3DC4-31F5-D155-53E7637CE09D}"/>
              </a:ext>
            </a:extLst>
          </p:cNvPr>
          <p:cNvSpPr txBox="1"/>
          <p:nvPr/>
        </p:nvSpPr>
        <p:spPr>
          <a:xfrm>
            <a:off x="2768615" y="4134033"/>
            <a:ext cx="3606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in the CFR with production dictated by the </a:t>
            </a:r>
            <a:r>
              <a:rPr lang="en-US" sz="1200" dirty="0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fragmentation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in the TFR with production dictated by the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fracture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Long range correlation depends on the difference in azimuthal angles of both hadrons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2A8BC6D-605C-CC10-C599-082DCB9F45D5}"/>
              </a:ext>
            </a:extLst>
          </p:cNvPr>
          <p:cNvCxnSpPr>
            <a:cxnSpLocks/>
          </p:cNvCxnSpPr>
          <p:nvPr/>
        </p:nvCxnSpPr>
        <p:spPr>
          <a:xfrm flipH="1">
            <a:off x="5021036" y="2350015"/>
            <a:ext cx="86960" cy="474829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1211BC7-8CDF-741F-9305-19DD916B4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242" y="2484521"/>
            <a:ext cx="266700" cy="2413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3AC313-6532-E7BB-86E9-E4AAA51585FA}"/>
              </a:ext>
            </a:extLst>
          </p:cNvPr>
          <p:cNvSpPr txBox="1"/>
          <p:nvPr/>
        </p:nvSpPr>
        <p:spPr>
          <a:xfrm>
            <a:off x="5412920" y="2447912"/>
            <a:ext cx="3780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Unique access to longitudinally polarized quarks in unpolarized nucleon… no corresponding PDF!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17BDC55-D5C9-11D5-729D-B50CDAFD199A}"/>
              </a:ext>
            </a:extLst>
          </p:cNvPr>
          <p:cNvCxnSpPr>
            <a:cxnSpLocks/>
          </p:cNvCxnSpPr>
          <p:nvPr/>
        </p:nvCxnSpPr>
        <p:spPr>
          <a:xfrm flipH="1" flipV="1">
            <a:off x="2000250" y="4261757"/>
            <a:ext cx="1088270" cy="710344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ACC7F12-C8B7-822E-A582-2F7CFC6EDD38}"/>
              </a:ext>
            </a:extLst>
          </p:cNvPr>
          <p:cNvSpPr txBox="1">
            <a:spLocks/>
          </p:cNvSpPr>
          <p:nvPr/>
        </p:nvSpPr>
        <p:spPr>
          <a:xfrm>
            <a:off x="3597046" y="5768717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C7697F5-3DCA-0A4F-B9EA-FEC2794BD1A6}" type="slidenum">
              <a:rPr lang="en-US"/>
              <a:pPr algn="ctr"/>
              <a:t>58</a:t>
            </a:fld>
            <a:endParaRPr lang="en-US" dirty="0"/>
          </a:p>
        </p:txBody>
      </p:sp>
      <p:pic>
        <p:nvPicPr>
          <p:cNvPr id="5" name="Picture 2" descr="Publications | Jefferson Lab">
            <a:extLst>
              <a:ext uri="{FF2B5EF4-FFF2-40B4-BE49-F238E27FC236}">
                <a16:creationId xmlns:a16="http://schemas.microsoft.com/office/drawing/2014/main" id="{AF00E647-C4F1-CBD9-14D1-5A2BC61E2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379" y="5521796"/>
            <a:ext cx="889233" cy="4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8724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E5A1145-5C72-A292-1FEA-0CB61C97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51355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Access to unmeasured fracture functions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43878D-31E5-21CA-1571-F34BECCD44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50743" y="3879633"/>
            <a:ext cx="2666745" cy="1746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C2B5F8-0D07-4B9F-B862-0CDB089A1C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77557" y="3860153"/>
            <a:ext cx="2652380" cy="1759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3BCDE5-E094-5A9D-32E1-6B0D77A87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142" y="2316117"/>
            <a:ext cx="2845858" cy="973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42F550-790A-1707-0EC3-E9BF281D5A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8292" y="3878263"/>
            <a:ext cx="2652380" cy="17236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EA940F-86BE-885D-C86F-6148176AAE0A}"/>
              </a:ext>
            </a:extLst>
          </p:cNvPr>
          <p:cNvSpPr/>
          <p:nvPr/>
        </p:nvSpPr>
        <p:spPr>
          <a:xfrm>
            <a:off x="259934" y="3844632"/>
            <a:ext cx="5729386" cy="1775353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A8DB7D-7943-7743-85DB-E4BB03723171}"/>
              </a:ext>
            </a:extLst>
          </p:cNvPr>
          <p:cNvSpPr/>
          <p:nvPr/>
        </p:nvSpPr>
        <p:spPr>
          <a:xfrm>
            <a:off x="5998465" y="3843057"/>
            <a:ext cx="2909831" cy="1775353"/>
          </a:xfrm>
          <a:prstGeom prst="rect">
            <a:avLst/>
          </a:prstGeom>
          <a:noFill/>
          <a:ln w="12700">
            <a:solidFill>
              <a:srgbClr val="0000E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31C6BD-FD50-D8C8-BAC2-2FC80BF060E1}"/>
              </a:ext>
            </a:extLst>
          </p:cNvPr>
          <p:cNvSpPr txBox="1"/>
          <p:nvPr/>
        </p:nvSpPr>
        <p:spPr>
          <a:xfrm>
            <a:off x="155794" y="1742218"/>
            <a:ext cx="679507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x-dependence increases in magnitude in the valance quark region.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>
                <a:latin typeface="Arial" panose="020B0604020202020204" pitchFamily="34" charset="0"/>
                <a:cs typeface="Arial" panose="020B0604020202020204" pitchFamily="34" charset="0"/>
              </a:rPr>
              <a:t>ζ</a:t>
            </a:r>
            <a:r>
              <a:rPr lang="en-US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-dependence shows decreasing amplitude with increasing momenta. Possibly due to correlations with 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Relatively flat as a function of z</a:t>
            </a:r>
            <a:r>
              <a:rPr lang="en-US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possibly due to cancellation of fragmentation functions.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First observation of TMD fracture functions and long-range correlations between current and target. Already working on follow up (negative pion, deuteron target, more statistics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A051C24-7460-341B-DD0F-3D1F454E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5004" y="5768717"/>
            <a:ext cx="2133600" cy="274637"/>
          </a:xfrm>
        </p:spPr>
        <p:txBody>
          <a:bodyPr/>
          <a:lstStyle/>
          <a:p>
            <a:fld id="{CC7697F5-3DCA-0A4F-B9EA-FEC2794BD1A6}" type="slidenum">
              <a:rPr lang="en-US" smtClean="0"/>
              <a:t>59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DC927B-2D79-A615-5983-94F8B9D390AF}"/>
              </a:ext>
            </a:extLst>
          </p:cNvPr>
          <p:cNvGrpSpPr/>
          <p:nvPr/>
        </p:nvGrpSpPr>
        <p:grpSpPr>
          <a:xfrm>
            <a:off x="7882205" y="1698152"/>
            <a:ext cx="976585" cy="668480"/>
            <a:chOff x="1284335" y="2591928"/>
            <a:chExt cx="514206" cy="35197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FE1220-AB1F-CE96-036C-1202A708F673}"/>
                </a:ext>
              </a:extLst>
            </p:cNvPr>
            <p:cNvSpPr txBox="1"/>
            <p:nvPr/>
          </p:nvSpPr>
          <p:spPr>
            <a:xfrm>
              <a:off x="1284335" y="2591928"/>
              <a:ext cx="502612" cy="194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5" name="Picture 1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2DB93F4-E8B8-6527-11B7-A4C2A6B1D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2326" y="2602530"/>
              <a:ext cx="439970" cy="245786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58E001-FC09-B30D-B630-A1F369914524}"/>
                </a:ext>
              </a:extLst>
            </p:cNvPr>
            <p:cNvSpPr/>
            <p:nvPr/>
          </p:nvSpPr>
          <p:spPr>
            <a:xfrm>
              <a:off x="1315584" y="2814262"/>
              <a:ext cx="482957" cy="1296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ep → </a:t>
              </a:r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e’p</a:t>
              </a:r>
              <a:r>
                <a:rPr lang="el-GR" sz="1000" dirty="0">
                  <a:latin typeface="Arial" panose="020B0604020202020204" pitchFamily="34" charset="0"/>
                  <a:cs typeface="Arial" panose="020B0604020202020204" pitchFamily="34" charset="0"/>
                </a:rPr>
                <a:t>π</a:t>
              </a:r>
              <a:r>
                <a:rPr lang="en-US" sz="1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D5A4DAE-C0D9-F0C6-609C-FF7124EA3F45}"/>
              </a:ext>
            </a:extLst>
          </p:cNvPr>
          <p:cNvSpPr txBox="1"/>
          <p:nvPr/>
        </p:nvSpPr>
        <p:spPr>
          <a:xfrm>
            <a:off x="5092347" y="3651214"/>
            <a:ext cx="46228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H. Avakian, T.B. Hayward et al., Phys. Rev. Lett. 130 (2023), [hep-ex] 2208.05086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7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B5F80-A03F-7A93-DC89-961CBD29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</a:t>
            </a:r>
            <a:r>
              <a:rPr lang="en-US" dirty="0" err="1"/>
              <a:t>parton</a:t>
            </a:r>
            <a:r>
              <a:rPr lang="en-US" dirty="0"/>
              <a:t>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B8271-D856-AE2E-79B1-CCD9ED669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5C055-E343-91D6-D091-039E3B251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EB203-284F-1812-1E2F-2C3C6E16A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092987"/>
            <a:ext cx="4528457" cy="185892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EC5EC4-A0F1-F9EB-4FAB-E945EB1C5BEF}"/>
              </a:ext>
            </a:extLst>
          </p:cNvPr>
          <p:cNvSpPr txBox="1">
            <a:spLocks/>
          </p:cNvSpPr>
          <p:nvPr/>
        </p:nvSpPr>
        <p:spPr>
          <a:xfrm>
            <a:off x="461319" y="1506489"/>
            <a:ext cx="3765488" cy="49936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Higher Twist Contributions</a:t>
            </a:r>
          </a:p>
          <a:p>
            <a:r>
              <a:rPr lang="en-US" dirty="0"/>
              <a:t>Overlap of regions that are not captured by factorized TMD picture</a:t>
            </a:r>
          </a:p>
          <a:p>
            <a:r>
              <a:rPr lang="en-US" dirty="0"/>
              <a:t>VM Meson decays</a:t>
            </a:r>
          </a:p>
          <a:p>
            <a:r>
              <a:rPr lang="en-US" dirty="0"/>
              <a:t>Radiative corrections</a:t>
            </a:r>
          </a:p>
          <a:p>
            <a:r>
              <a:rPr lang="en-US" dirty="0"/>
              <a:t>Assumption of suppressed long photon contributions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One persons ‘complication’ is another person's signal…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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Need high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lumi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,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leverarm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in kinematics to disentangle various contributions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29" descr="Screen Shot 2023-08-21 at 4.12.05 PM.png">
            <a:extLst>
              <a:ext uri="{FF2B5EF4-FFF2-40B4-BE49-F238E27FC236}">
                <a16:creationId xmlns:a16="http://schemas.microsoft.com/office/drawing/2014/main" id="{72F29386-7728-782F-5735-A00EDB532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227" y="3213011"/>
            <a:ext cx="4352853" cy="255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C094C53-9A98-146C-CC24-81CF9C6BD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010" y="2693781"/>
            <a:ext cx="1014257" cy="785231"/>
          </a:xfrm>
          <a:prstGeom prst="rect">
            <a:avLst/>
          </a:prstGeom>
          <a:solidFill>
            <a:srgbClr val="99FF66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55179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38368-70B2-DFDC-70BC-CBCA6CDE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Target-Current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200E1-3A9A-CE50-008B-BBCFAA98A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AB20F-490F-B124-D4F8-CE8AF613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9711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4B5C0-3FFC-A5F0-D81C-5BB5CBAD6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 mesons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9A9A2-7C0E-513D-289C-8D45A39C5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CAC79-1DCD-8AC6-0A95-0C87BD3C2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5906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E6520-7BA4-F647-07B0-FE9D818BE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42CAA-9B8F-6B77-B037-21908AA3B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59201-9539-0AD5-78E2-FC7EBF1E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527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6BD3-E19C-0F05-A374-2FAC58529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Compass rad corrections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F051B-EAF3-2344-0799-36F7E344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93CC0-3D54-C4E3-80F9-05DB5C566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6555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274"/>
          <p:cNvPicPr/>
          <p:nvPr/>
        </p:nvPicPr>
        <p:blipFill>
          <a:blip r:embed="rId2"/>
          <a:stretch/>
        </p:blipFill>
        <p:spPr>
          <a:xfrm>
            <a:off x="482643" y="2463139"/>
            <a:ext cx="4147200" cy="2868752"/>
          </a:xfrm>
          <a:prstGeom prst="rect">
            <a:avLst/>
          </a:prstGeom>
          <a:ln>
            <a:noFill/>
          </a:ln>
        </p:spPr>
      </p:pic>
      <p:sp>
        <p:nvSpPr>
          <p:cNvPr id="276" name="TextShape 1"/>
          <p:cNvSpPr txBox="1"/>
          <p:nvPr/>
        </p:nvSpPr>
        <p:spPr>
          <a:xfrm>
            <a:off x="1674229" y="5336136"/>
            <a:ext cx="3508139" cy="430721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>
              <a:spcBef>
                <a:spcPts val="308"/>
              </a:spcBef>
              <a:spcAft>
                <a:spcPts val="257"/>
              </a:spcAft>
            </a:pPr>
            <a:r>
              <a:rPr lang="en-US" sz="1089" spc="-1" dirty="0" err="1">
                <a:latin typeface="Arial"/>
                <a:ea typeface="Noto Sans CJK SC"/>
              </a:rPr>
              <a:t>Courtoy</a:t>
            </a:r>
            <a:r>
              <a:rPr lang="en-US" sz="1089" spc="-1" dirty="0">
                <a:latin typeface="Arial"/>
                <a:ea typeface="Noto Sans CJK SC"/>
              </a:rPr>
              <a:t>, Aurore, et al. </a:t>
            </a:r>
            <a:r>
              <a:rPr lang="en-US" sz="1100" i="1" dirty="0" err="1"/>
              <a:t>Phys.Rev.D</a:t>
            </a:r>
            <a:r>
              <a:rPr lang="en-US" sz="1100" dirty="0"/>
              <a:t> 106 (2022) </a:t>
            </a:r>
            <a:endParaRPr lang="en-US" sz="1089" spc="-1" dirty="0">
              <a:latin typeface="Arial"/>
            </a:endParaRPr>
          </a:p>
          <a:p>
            <a:pPr>
              <a:spcBef>
                <a:spcPts val="308"/>
              </a:spcBef>
              <a:spcAft>
                <a:spcPts val="257"/>
              </a:spcAft>
            </a:pPr>
            <a:r>
              <a:rPr lang="en-US" sz="1089" spc="-1" dirty="0" err="1">
                <a:latin typeface="Arial"/>
                <a:ea typeface="Noto Sans CJK SC"/>
              </a:rPr>
              <a:t>Courtoy</a:t>
            </a:r>
            <a:r>
              <a:rPr lang="en-US" sz="1089" spc="-1" dirty="0">
                <a:latin typeface="Arial"/>
                <a:ea typeface="Noto Sans CJK SC"/>
              </a:rPr>
              <a:t>, Aurore –</a:t>
            </a:r>
            <a:r>
              <a:rPr lang="en-US" sz="1089" spc="-1" dirty="0">
                <a:solidFill>
                  <a:srgbClr val="0066B3"/>
                </a:solidFill>
                <a:latin typeface="Arial"/>
                <a:ea typeface="Noto Sans CJK SC"/>
              </a:rPr>
              <a:t> </a:t>
            </a:r>
            <a:r>
              <a:rPr lang="en-US" sz="1089" spc="-1" dirty="0">
                <a:solidFill>
                  <a:srgbClr val="0066B3"/>
                </a:solidFill>
                <a:latin typeface="Arial"/>
                <a:ea typeface="Noto Sans CJK SC"/>
                <a:hlinkClick r:id="rId3"/>
              </a:rPr>
              <a:t>CPHI 2022</a:t>
            </a:r>
            <a:endParaRPr lang="en-US" sz="1089" spc="-1" dirty="0">
              <a:latin typeface="Arial"/>
            </a:endParaRPr>
          </a:p>
        </p:txBody>
      </p:sp>
      <p:pic>
        <p:nvPicPr>
          <p:cNvPr id="277" name="Picture 276"/>
          <p:cNvPicPr/>
          <p:nvPr/>
        </p:nvPicPr>
        <p:blipFill>
          <a:blip r:embed="rId4"/>
          <a:stretch/>
        </p:blipFill>
        <p:spPr>
          <a:xfrm>
            <a:off x="6104875" y="4526942"/>
            <a:ext cx="294223" cy="1213138"/>
          </a:xfrm>
          <a:prstGeom prst="rect">
            <a:avLst/>
          </a:prstGeom>
          <a:ln>
            <a:noFill/>
          </a:ln>
        </p:spPr>
      </p:pic>
      <p:grpSp>
        <p:nvGrpSpPr>
          <p:cNvPr id="278" name="Group 2"/>
          <p:cNvGrpSpPr/>
          <p:nvPr/>
        </p:nvGrpSpPr>
        <p:grpSpPr>
          <a:xfrm>
            <a:off x="7391486" y="4507023"/>
            <a:ext cx="233158" cy="1309470"/>
            <a:chOff x="8148600" y="4023720"/>
            <a:chExt cx="257040" cy="1443600"/>
          </a:xfrm>
        </p:grpSpPr>
        <p:pic>
          <p:nvPicPr>
            <p:cNvPr id="279" name="Picture 278"/>
            <p:cNvPicPr/>
            <p:nvPr/>
          </p:nvPicPr>
          <p:blipFill>
            <a:blip r:embed="rId5"/>
            <a:stretch/>
          </p:blipFill>
          <p:spPr>
            <a:xfrm>
              <a:off x="8148600" y="4023720"/>
              <a:ext cx="256680" cy="7315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0" name="Picture 279"/>
            <p:cNvPicPr/>
            <p:nvPr/>
          </p:nvPicPr>
          <p:blipFill>
            <a:blip r:embed="rId5"/>
            <a:stretch/>
          </p:blipFill>
          <p:spPr>
            <a:xfrm rot="10800000">
              <a:off x="8148960" y="4736160"/>
              <a:ext cx="256680" cy="7311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81" name="TextShape 3"/>
          <p:cNvSpPr txBox="1"/>
          <p:nvPr/>
        </p:nvSpPr>
        <p:spPr>
          <a:xfrm>
            <a:off x="5831225" y="4257211"/>
            <a:ext cx="815725" cy="5404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/>
            <a:r>
              <a:rPr lang="en-US" sz="998" u="sng" spc="-1">
                <a:latin typeface="Arial"/>
              </a:rPr>
              <a:t>CLAS12</a:t>
            </a:r>
            <a:endParaRPr lang="en-US" sz="998" spc="-1">
              <a:latin typeface="Arial"/>
            </a:endParaRPr>
          </a:p>
        </p:txBody>
      </p:sp>
      <p:sp>
        <p:nvSpPr>
          <p:cNvPr id="282" name="TextShape 4"/>
          <p:cNvSpPr txBox="1"/>
          <p:nvPr/>
        </p:nvSpPr>
        <p:spPr>
          <a:xfrm>
            <a:off x="7114898" y="4257211"/>
            <a:ext cx="817031" cy="310877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/>
            <a:r>
              <a:rPr lang="en-US" sz="998" u="sng" spc="-1">
                <a:latin typeface="Arial"/>
              </a:rPr>
              <a:t>CLAS6</a:t>
            </a:r>
            <a:endParaRPr lang="en-US" sz="998" spc="-1">
              <a:latin typeface="Arial"/>
            </a:endParaRPr>
          </a:p>
        </p:txBody>
      </p:sp>
      <p:sp>
        <p:nvSpPr>
          <p:cNvPr id="283" name="CustomShape 5"/>
          <p:cNvSpPr/>
          <p:nvPr/>
        </p:nvSpPr>
        <p:spPr>
          <a:xfrm>
            <a:off x="5990582" y="4883536"/>
            <a:ext cx="114293" cy="520196"/>
          </a:xfrm>
          <a:custGeom>
            <a:avLst/>
            <a:gdLst/>
            <a:ahLst/>
            <a:cxnLst/>
            <a:rect l="0" t="0" r="r" b="b"/>
            <a:pathLst>
              <a:path w="352" h="1594">
                <a:moveTo>
                  <a:pt x="351" y="0"/>
                </a:moveTo>
                <a:cubicBezTo>
                  <a:pt x="263" y="0"/>
                  <a:pt x="175" y="66"/>
                  <a:pt x="175" y="132"/>
                </a:cubicBezTo>
                <a:lnTo>
                  <a:pt x="175" y="664"/>
                </a:lnTo>
                <a:cubicBezTo>
                  <a:pt x="175" y="730"/>
                  <a:pt x="87" y="796"/>
                  <a:pt x="0" y="796"/>
                </a:cubicBezTo>
                <a:cubicBezTo>
                  <a:pt x="87" y="796"/>
                  <a:pt x="175" y="863"/>
                  <a:pt x="175" y="929"/>
                </a:cubicBezTo>
                <a:lnTo>
                  <a:pt x="175" y="1461"/>
                </a:lnTo>
                <a:cubicBezTo>
                  <a:pt x="175" y="1527"/>
                  <a:pt x="263" y="1593"/>
                  <a:pt x="351" y="1593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6"/>
          <p:cNvSpPr/>
          <p:nvPr/>
        </p:nvSpPr>
        <p:spPr>
          <a:xfrm>
            <a:off x="6406608" y="4584415"/>
            <a:ext cx="112334" cy="1059985"/>
          </a:xfrm>
          <a:custGeom>
            <a:avLst/>
            <a:gdLst/>
            <a:ahLst/>
            <a:cxnLst/>
            <a:rect l="0" t="0" r="r" b="b"/>
            <a:pathLst>
              <a:path w="346" h="3248">
                <a:moveTo>
                  <a:pt x="0" y="0"/>
                </a:moveTo>
                <a:cubicBezTo>
                  <a:pt x="87" y="0"/>
                  <a:pt x="173" y="135"/>
                  <a:pt x="173" y="270"/>
                </a:cubicBezTo>
                <a:lnTo>
                  <a:pt x="173" y="1352"/>
                </a:lnTo>
                <a:cubicBezTo>
                  <a:pt x="173" y="1488"/>
                  <a:pt x="259" y="1623"/>
                  <a:pt x="345" y="1623"/>
                </a:cubicBezTo>
                <a:cubicBezTo>
                  <a:pt x="259" y="1623"/>
                  <a:pt x="173" y="1758"/>
                  <a:pt x="173" y="1894"/>
                </a:cubicBezTo>
                <a:lnTo>
                  <a:pt x="173" y="2976"/>
                </a:lnTo>
                <a:cubicBezTo>
                  <a:pt x="173" y="3111"/>
                  <a:pt x="87" y="3247"/>
                  <a:pt x="0" y="3247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TextShape 7"/>
          <p:cNvSpPr txBox="1"/>
          <p:nvPr/>
        </p:nvSpPr>
        <p:spPr>
          <a:xfrm>
            <a:off x="5335847" y="5055629"/>
            <a:ext cx="641347" cy="43725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816" spc="-1">
                <a:latin typeface="Arial"/>
              </a:rPr>
              <a:t>Scenario I</a:t>
            </a:r>
          </a:p>
        </p:txBody>
      </p:sp>
      <p:sp>
        <p:nvSpPr>
          <p:cNvPr id="286" name="TextShape 8"/>
          <p:cNvSpPr txBox="1"/>
          <p:nvPr/>
        </p:nvSpPr>
        <p:spPr>
          <a:xfrm>
            <a:off x="6530697" y="5035709"/>
            <a:ext cx="685431" cy="436925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816" spc="-1">
                <a:latin typeface="Arial"/>
              </a:rPr>
              <a:t>Scenario II</a:t>
            </a:r>
          </a:p>
        </p:txBody>
      </p:sp>
      <p:sp>
        <p:nvSpPr>
          <p:cNvPr id="287" name="CustomShape 9"/>
          <p:cNvSpPr/>
          <p:nvPr/>
        </p:nvSpPr>
        <p:spPr>
          <a:xfrm>
            <a:off x="5228085" y="4114176"/>
            <a:ext cx="2820096" cy="1741824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TextShape 10"/>
          <p:cNvSpPr txBox="1"/>
          <p:nvPr/>
        </p:nvSpPr>
        <p:spPr>
          <a:xfrm>
            <a:off x="5177796" y="4051484"/>
            <a:ext cx="912384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633" spc="-1">
                <a:latin typeface="Arial"/>
              </a:rPr>
              <a:t>Legend</a:t>
            </a:r>
          </a:p>
        </p:txBody>
      </p:sp>
      <p:sp>
        <p:nvSpPr>
          <p:cNvPr id="289" name="TextShape 11"/>
          <p:cNvSpPr txBox="1"/>
          <p:nvPr/>
        </p:nvSpPr>
        <p:spPr>
          <a:xfrm>
            <a:off x="5059584" y="2395216"/>
            <a:ext cx="3732480" cy="162198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marL="195934" indent="-195934">
              <a:spcBef>
                <a:spcPts val="514"/>
              </a:spcBef>
              <a:spcAft>
                <a:spcPts val="514"/>
              </a:spcAft>
              <a:buBlip>
                <a:blip r:embed="rId6"/>
              </a:buBlip>
            </a:pPr>
            <a:r>
              <a:rPr lang="en-US" sz="1361" b="1" spc="-1" dirty="0">
                <a:latin typeface="Arial"/>
                <a:ea typeface="Noto Sans CJK SC"/>
              </a:rPr>
              <a:t>Scenario I: </a:t>
            </a:r>
            <a:r>
              <a:rPr lang="en-US" sz="1361" b="1" spc="-1" dirty="0" err="1">
                <a:latin typeface="Arial"/>
                <a:ea typeface="Noto Sans CJK SC"/>
              </a:rPr>
              <a:t>Wandzura-Wilczek</a:t>
            </a:r>
            <a:r>
              <a:rPr lang="en-US" sz="1361" b="1" spc="-1" dirty="0">
                <a:latin typeface="Arial"/>
                <a:ea typeface="Noto Sans CJK SC"/>
              </a:rPr>
              <a:t> (WW) Approximation</a:t>
            </a:r>
            <a:endParaRPr lang="en-US" sz="1361" spc="-1" dirty="0">
              <a:latin typeface="Arial"/>
            </a:endParaRPr>
          </a:p>
          <a:p>
            <a:pPr marL="391867" lvl="1" indent="-195934">
              <a:spcBef>
                <a:spcPts val="514"/>
              </a:spcBef>
              <a:spcAft>
                <a:spcPts val="5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61" spc="-1" dirty="0">
                <a:latin typeface="Arial"/>
                <a:ea typeface="Noto Sans CJK SC"/>
              </a:rPr>
              <a:t>Drop twist-3 </a:t>
            </a:r>
            <a:r>
              <a:rPr lang="en-US" sz="1361" spc="-1" dirty="0" err="1">
                <a:latin typeface="Arial"/>
                <a:ea typeface="Noto Sans CJK SC"/>
              </a:rPr>
              <a:t>DiFF</a:t>
            </a:r>
            <a:endParaRPr lang="en-US" sz="1361" spc="-1" dirty="0">
              <a:latin typeface="Arial"/>
            </a:endParaRPr>
          </a:p>
          <a:p>
            <a:pPr marL="195934" indent="-195934">
              <a:spcBef>
                <a:spcPts val="514"/>
              </a:spcBef>
              <a:spcAft>
                <a:spcPts val="514"/>
              </a:spcAft>
              <a:buBlip>
                <a:blip r:embed="rId6"/>
              </a:buBlip>
            </a:pPr>
            <a:r>
              <a:rPr lang="en-US" sz="1361" b="1" spc="-1" dirty="0">
                <a:latin typeface="Arial"/>
                <a:ea typeface="Noto Sans CJK SC"/>
              </a:rPr>
              <a:t>Scenario II: Beyond WW approximation</a:t>
            </a:r>
            <a:endParaRPr lang="en-US" sz="1361" spc="-1" dirty="0">
              <a:latin typeface="Arial"/>
            </a:endParaRPr>
          </a:p>
          <a:p>
            <a:pPr marL="391867" lvl="1" indent="-195934">
              <a:spcBef>
                <a:spcPts val="514"/>
              </a:spcBef>
              <a:spcAft>
                <a:spcPts val="5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61" spc="-1" dirty="0">
                <a:latin typeface="Arial"/>
                <a:ea typeface="Noto Sans CJK SC"/>
              </a:rPr>
              <a:t>Estimate max integrated twist-3 </a:t>
            </a:r>
            <a:r>
              <a:rPr lang="en-US" sz="1361" spc="-1" dirty="0" err="1">
                <a:latin typeface="Arial"/>
                <a:ea typeface="Noto Sans CJK SC"/>
              </a:rPr>
              <a:t>DiFF</a:t>
            </a:r>
            <a:r>
              <a:rPr lang="en-US" sz="1361" spc="-1" dirty="0">
                <a:latin typeface="Arial"/>
                <a:ea typeface="Noto Sans CJK SC"/>
              </a:rPr>
              <a:t> from COMPASS A</a:t>
            </a:r>
            <a:r>
              <a:rPr lang="en-US" sz="1361" spc="-1" baseline="-33000" dirty="0">
                <a:latin typeface="Arial"/>
                <a:ea typeface="Noto Sans CJK SC"/>
              </a:rPr>
              <a:t>UL</a:t>
            </a:r>
            <a:r>
              <a:rPr lang="en-US" sz="1361" spc="-1" dirty="0">
                <a:latin typeface="Arial"/>
                <a:ea typeface="Noto Sans CJK SC"/>
              </a:rPr>
              <a:t> and A</a:t>
            </a:r>
            <a:r>
              <a:rPr lang="en-US" sz="1361" spc="-1" baseline="-33000" dirty="0">
                <a:latin typeface="Arial"/>
                <a:ea typeface="Noto Sans CJK SC"/>
              </a:rPr>
              <a:t>LL</a:t>
            </a:r>
            <a:endParaRPr lang="en-US" sz="1361" spc="-1" dirty="0">
              <a:latin typeface="Arial"/>
            </a:endParaRPr>
          </a:p>
        </p:txBody>
      </p:sp>
      <p:grpSp>
        <p:nvGrpSpPr>
          <p:cNvPr id="290" name="Group 12"/>
          <p:cNvGrpSpPr/>
          <p:nvPr/>
        </p:nvGrpSpPr>
        <p:grpSpPr>
          <a:xfrm>
            <a:off x="1897589" y="1492629"/>
            <a:ext cx="5759383" cy="901934"/>
            <a:chOff x="2091960" y="700560"/>
            <a:chExt cx="6349320" cy="994320"/>
          </a:xfrm>
        </p:grpSpPr>
        <p:grpSp>
          <p:nvGrpSpPr>
            <p:cNvPr id="291" name="Group 13"/>
            <p:cNvGrpSpPr/>
            <p:nvPr/>
          </p:nvGrpSpPr>
          <p:grpSpPr>
            <a:xfrm>
              <a:off x="2772000" y="700560"/>
              <a:ext cx="5212080" cy="994320"/>
              <a:chOff x="2772000" y="700560"/>
              <a:chExt cx="5212080" cy="994320"/>
            </a:xfrm>
          </p:grpSpPr>
          <p:pic>
            <p:nvPicPr>
              <p:cNvPr id="292" name="Picture 291"/>
              <p:cNvPicPr/>
              <p:nvPr/>
            </p:nvPicPr>
            <p:blipFill>
              <a:blip r:embed="rId7"/>
              <a:srcRect l="22969"/>
              <a:stretch/>
            </p:blipFill>
            <p:spPr>
              <a:xfrm>
                <a:off x="2772000" y="700560"/>
                <a:ext cx="5212080" cy="9468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93" name="CustomShape 14"/>
              <p:cNvSpPr/>
              <p:nvPr/>
            </p:nvSpPr>
            <p:spPr>
              <a:xfrm>
                <a:off x="7344000" y="1523520"/>
                <a:ext cx="365760" cy="1713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94" name="TextShape 15"/>
            <p:cNvSpPr txBox="1"/>
            <p:nvPr/>
          </p:nvSpPr>
          <p:spPr>
            <a:xfrm>
              <a:off x="7069680" y="1157760"/>
              <a:ext cx="1371600" cy="290160"/>
            </a:xfrm>
            <a:prstGeom prst="rect">
              <a:avLst/>
            </a:prstGeom>
            <a:noFill/>
            <a:ln>
              <a:noFill/>
            </a:ln>
          </p:spPr>
          <p:txBody>
            <a:bodyPr lIns="81638" tIns="40819" rIns="81638" bIns="40819"/>
            <a:lstStyle/>
            <a:p>
              <a:r>
                <a:rPr lang="en-US" sz="1270" spc="-1">
                  <a:solidFill>
                    <a:srgbClr val="CE181E"/>
                  </a:solidFill>
                  <a:latin typeface="Arial"/>
                </a:rPr>
                <a:t>twist-3 DiFF</a:t>
              </a:r>
              <a:endParaRPr lang="en-US" sz="1270" spc="-1">
                <a:latin typeface="Arial"/>
              </a:endParaRPr>
            </a:p>
          </p:txBody>
        </p:sp>
        <p:grpSp>
          <p:nvGrpSpPr>
            <p:cNvPr id="295" name="Group 16"/>
            <p:cNvGrpSpPr/>
            <p:nvPr/>
          </p:nvGrpSpPr>
          <p:grpSpPr>
            <a:xfrm>
              <a:off x="2091960" y="984960"/>
              <a:ext cx="626040" cy="278640"/>
              <a:chOff x="2091960" y="984960"/>
              <a:chExt cx="626040" cy="278640"/>
            </a:xfrm>
          </p:grpSpPr>
          <p:sp>
            <p:nvSpPr>
              <p:cNvPr id="296" name="Freeform 17"/>
              <p:cNvSpPr/>
              <p:nvPr/>
            </p:nvSpPr>
            <p:spPr>
              <a:xfrm>
                <a:off x="2091960" y="984960"/>
                <a:ext cx="626400" cy="276120"/>
              </a:xfrm>
              <a:custGeom>
                <a:avLst/>
                <a:gdLst/>
                <a:ahLst/>
                <a:cxnLst/>
                <a:rect l="0" t="0" r="r" b="b"/>
                <a:pathLst>
                  <a:path w="1740" h="767">
                    <a:moveTo>
                      <a:pt x="870" y="766"/>
                    </a:moveTo>
                    <a:lnTo>
                      <a:pt x="0" y="766"/>
                    </a:lnTo>
                    <a:lnTo>
                      <a:pt x="0" y="0"/>
                    </a:lnTo>
                    <a:lnTo>
                      <a:pt x="1739" y="0"/>
                    </a:lnTo>
                    <a:lnTo>
                      <a:pt x="1739" y="766"/>
                    </a:lnTo>
                    <a:lnTo>
                      <a:pt x="870" y="766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297" name="Freeform 18"/>
              <p:cNvSpPr/>
              <p:nvPr/>
            </p:nvSpPr>
            <p:spPr>
              <a:xfrm>
                <a:off x="2099520" y="1039680"/>
                <a:ext cx="150480" cy="157320"/>
              </a:xfrm>
              <a:custGeom>
                <a:avLst/>
                <a:gdLst/>
                <a:ahLst/>
                <a:cxnLst/>
                <a:rect l="0" t="0" r="r" b="b"/>
                <a:pathLst>
                  <a:path w="418" h="437">
                    <a:moveTo>
                      <a:pt x="87" y="366"/>
                    </a:moveTo>
                    <a:cubicBezTo>
                      <a:pt x="63" y="406"/>
                      <a:pt x="40" y="415"/>
                      <a:pt x="12" y="417"/>
                    </a:cubicBezTo>
                    <a:cubicBezTo>
                      <a:pt x="6" y="417"/>
                      <a:pt x="0" y="417"/>
                      <a:pt x="0" y="429"/>
                    </a:cubicBezTo>
                    <a:cubicBezTo>
                      <a:pt x="0" y="432"/>
                      <a:pt x="3" y="436"/>
                      <a:pt x="8" y="436"/>
                    </a:cubicBezTo>
                    <a:cubicBezTo>
                      <a:pt x="25" y="436"/>
                      <a:pt x="43" y="433"/>
                      <a:pt x="61" y="433"/>
                    </a:cubicBezTo>
                    <a:cubicBezTo>
                      <a:pt x="80" y="433"/>
                      <a:pt x="102" y="436"/>
                      <a:pt x="121" y="436"/>
                    </a:cubicBezTo>
                    <a:cubicBezTo>
                      <a:pt x="124" y="436"/>
                      <a:pt x="132" y="436"/>
                      <a:pt x="132" y="424"/>
                    </a:cubicBezTo>
                    <a:cubicBezTo>
                      <a:pt x="132" y="417"/>
                      <a:pt x="127" y="417"/>
                      <a:pt x="123" y="417"/>
                    </a:cubicBezTo>
                    <a:cubicBezTo>
                      <a:pt x="109" y="415"/>
                      <a:pt x="94" y="410"/>
                      <a:pt x="94" y="395"/>
                    </a:cubicBezTo>
                    <a:cubicBezTo>
                      <a:pt x="94" y="388"/>
                      <a:pt x="98" y="381"/>
                      <a:pt x="102" y="373"/>
                    </a:cubicBezTo>
                    <a:lnTo>
                      <a:pt x="149" y="295"/>
                    </a:lnTo>
                    <a:lnTo>
                      <a:pt x="302" y="295"/>
                    </a:lnTo>
                    <a:cubicBezTo>
                      <a:pt x="303" y="308"/>
                      <a:pt x="312" y="390"/>
                      <a:pt x="312" y="396"/>
                    </a:cubicBezTo>
                    <a:cubicBezTo>
                      <a:pt x="312" y="415"/>
                      <a:pt x="280" y="417"/>
                      <a:pt x="268" y="417"/>
                    </a:cubicBezTo>
                    <a:cubicBezTo>
                      <a:pt x="259" y="417"/>
                      <a:pt x="252" y="417"/>
                      <a:pt x="252" y="429"/>
                    </a:cubicBezTo>
                    <a:cubicBezTo>
                      <a:pt x="252" y="436"/>
                      <a:pt x="261" y="436"/>
                      <a:pt x="262" y="436"/>
                    </a:cubicBezTo>
                    <a:cubicBezTo>
                      <a:pt x="287" y="436"/>
                      <a:pt x="313" y="433"/>
                      <a:pt x="338" y="433"/>
                    </a:cubicBezTo>
                    <a:cubicBezTo>
                      <a:pt x="353" y="433"/>
                      <a:pt x="390" y="436"/>
                      <a:pt x="406" y="436"/>
                    </a:cubicBezTo>
                    <a:cubicBezTo>
                      <a:pt x="410" y="436"/>
                      <a:pt x="417" y="436"/>
                      <a:pt x="417" y="424"/>
                    </a:cubicBezTo>
                    <a:cubicBezTo>
                      <a:pt x="417" y="417"/>
                      <a:pt x="411" y="417"/>
                      <a:pt x="403" y="417"/>
                    </a:cubicBezTo>
                    <a:cubicBezTo>
                      <a:pt x="366" y="417"/>
                      <a:pt x="366" y="413"/>
                      <a:pt x="364" y="395"/>
                    </a:cubicBezTo>
                    <a:lnTo>
                      <a:pt x="327" y="15"/>
                    </a:lnTo>
                    <a:cubicBezTo>
                      <a:pt x="326" y="3"/>
                      <a:pt x="326" y="0"/>
                      <a:pt x="315" y="0"/>
                    </a:cubicBezTo>
                    <a:cubicBezTo>
                      <a:pt x="305" y="0"/>
                      <a:pt x="303" y="4"/>
                      <a:pt x="299" y="10"/>
                    </a:cubicBezTo>
                    <a:lnTo>
                      <a:pt x="87" y="366"/>
                    </a:lnTo>
                    <a:moveTo>
                      <a:pt x="160" y="276"/>
                    </a:moveTo>
                    <a:lnTo>
                      <a:pt x="280" y="76"/>
                    </a:lnTo>
                    <a:lnTo>
                      <a:pt x="299" y="276"/>
                    </a:lnTo>
                    <a:lnTo>
                      <a:pt x="160" y="276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298" name="Freeform 19"/>
              <p:cNvSpPr/>
              <p:nvPr/>
            </p:nvSpPr>
            <p:spPr>
              <a:xfrm>
                <a:off x="2262240" y="1022760"/>
                <a:ext cx="55800" cy="70560"/>
              </a:xfrm>
              <a:custGeom>
                <a:avLst/>
                <a:gdLst/>
                <a:ahLst/>
                <a:cxnLst/>
                <a:rect l="0" t="0" r="r" b="b"/>
                <a:pathLst>
                  <a:path w="155" h="196">
                    <a:moveTo>
                      <a:pt x="143" y="11"/>
                    </a:moveTo>
                    <a:cubicBezTo>
                      <a:pt x="143" y="4"/>
                      <a:pt x="143" y="0"/>
                      <a:pt x="137" y="0"/>
                    </a:cubicBezTo>
                    <a:cubicBezTo>
                      <a:pt x="135" y="0"/>
                      <a:pt x="134" y="0"/>
                      <a:pt x="128" y="6"/>
                    </a:cubicBezTo>
                    <a:cubicBezTo>
                      <a:pt x="127" y="6"/>
                      <a:pt x="123" y="10"/>
                      <a:pt x="121" y="11"/>
                    </a:cubicBezTo>
                    <a:cubicBezTo>
                      <a:pt x="108" y="3"/>
                      <a:pt x="91" y="0"/>
                      <a:pt x="76" y="0"/>
                    </a:cubicBezTo>
                    <a:cubicBezTo>
                      <a:pt x="15" y="0"/>
                      <a:pt x="0" y="32"/>
                      <a:pt x="0" y="54"/>
                    </a:cubicBezTo>
                    <a:cubicBezTo>
                      <a:pt x="0" y="68"/>
                      <a:pt x="6" y="79"/>
                      <a:pt x="17" y="87"/>
                    </a:cubicBezTo>
                    <a:cubicBezTo>
                      <a:pt x="33" y="101"/>
                      <a:pt x="48" y="103"/>
                      <a:pt x="76" y="108"/>
                    </a:cubicBezTo>
                    <a:cubicBezTo>
                      <a:pt x="97" y="112"/>
                      <a:pt x="131" y="117"/>
                      <a:pt x="131" y="146"/>
                    </a:cubicBezTo>
                    <a:cubicBezTo>
                      <a:pt x="131" y="163"/>
                      <a:pt x="120" y="183"/>
                      <a:pt x="79" y="183"/>
                    </a:cubicBezTo>
                    <a:cubicBezTo>
                      <a:pt x="37" y="183"/>
                      <a:pt x="22" y="156"/>
                      <a:pt x="15" y="127"/>
                    </a:cubicBezTo>
                    <a:cubicBezTo>
                      <a:pt x="14" y="121"/>
                      <a:pt x="14" y="120"/>
                      <a:pt x="7" y="120"/>
                    </a:cubicBezTo>
                    <a:cubicBezTo>
                      <a:pt x="0" y="120"/>
                      <a:pt x="0" y="123"/>
                      <a:pt x="0" y="131"/>
                    </a:cubicBezTo>
                    <a:lnTo>
                      <a:pt x="0" y="183"/>
                    </a:lnTo>
                    <a:cubicBezTo>
                      <a:pt x="0" y="190"/>
                      <a:pt x="0" y="195"/>
                      <a:pt x="6" y="195"/>
                    </a:cubicBezTo>
                    <a:cubicBezTo>
                      <a:pt x="10" y="195"/>
                      <a:pt x="18" y="186"/>
                      <a:pt x="26" y="177"/>
                    </a:cubicBezTo>
                    <a:cubicBezTo>
                      <a:pt x="46" y="195"/>
                      <a:pt x="69" y="195"/>
                      <a:pt x="79" y="195"/>
                    </a:cubicBezTo>
                    <a:cubicBezTo>
                      <a:pt x="134" y="195"/>
                      <a:pt x="154" y="166"/>
                      <a:pt x="154" y="135"/>
                    </a:cubicBezTo>
                    <a:cubicBezTo>
                      <a:pt x="154" y="119"/>
                      <a:pt x="148" y="106"/>
                      <a:pt x="137" y="95"/>
                    </a:cubicBezTo>
                    <a:cubicBezTo>
                      <a:pt x="120" y="80"/>
                      <a:pt x="101" y="77"/>
                      <a:pt x="86" y="75"/>
                    </a:cubicBezTo>
                    <a:cubicBezTo>
                      <a:pt x="51" y="69"/>
                      <a:pt x="23" y="63"/>
                      <a:pt x="23" y="40"/>
                    </a:cubicBezTo>
                    <a:cubicBezTo>
                      <a:pt x="23" y="28"/>
                      <a:pt x="34" y="10"/>
                      <a:pt x="76" y="10"/>
                    </a:cubicBezTo>
                    <a:cubicBezTo>
                      <a:pt x="126" y="10"/>
                      <a:pt x="127" y="46"/>
                      <a:pt x="128" y="58"/>
                    </a:cubicBezTo>
                    <a:cubicBezTo>
                      <a:pt x="128" y="62"/>
                      <a:pt x="134" y="62"/>
                      <a:pt x="135" y="62"/>
                    </a:cubicBezTo>
                    <a:cubicBezTo>
                      <a:pt x="143" y="62"/>
                      <a:pt x="143" y="59"/>
                      <a:pt x="143" y="51"/>
                    </a:cubicBezTo>
                    <a:lnTo>
                      <a:pt x="143" y="11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299" name="Freeform 20"/>
              <p:cNvSpPr/>
              <p:nvPr/>
            </p:nvSpPr>
            <p:spPr>
              <a:xfrm>
                <a:off x="2333160" y="987840"/>
                <a:ext cx="34200" cy="103680"/>
              </a:xfrm>
              <a:custGeom>
                <a:avLst/>
                <a:gdLst/>
                <a:ahLst/>
                <a:cxnLst/>
                <a:rect l="0" t="0" r="r" b="b"/>
                <a:pathLst>
                  <a:path w="95" h="288">
                    <a:moveTo>
                      <a:pt x="66" y="25"/>
                    </a:moveTo>
                    <a:cubicBezTo>
                      <a:pt x="66" y="12"/>
                      <a:pt x="57" y="0"/>
                      <a:pt x="41" y="0"/>
                    </a:cubicBezTo>
                    <a:cubicBezTo>
                      <a:pt x="29" y="0"/>
                      <a:pt x="17" y="10"/>
                      <a:pt x="17" y="25"/>
                    </a:cubicBezTo>
                    <a:cubicBezTo>
                      <a:pt x="17" y="40"/>
                      <a:pt x="30" y="50"/>
                      <a:pt x="41" y="50"/>
                    </a:cubicBezTo>
                    <a:cubicBezTo>
                      <a:pt x="55" y="50"/>
                      <a:pt x="66" y="39"/>
                      <a:pt x="66" y="25"/>
                    </a:cubicBezTo>
                    <a:moveTo>
                      <a:pt x="1" y="103"/>
                    </a:moveTo>
                    <a:lnTo>
                      <a:pt x="1" y="120"/>
                    </a:lnTo>
                    <a:cubicBezTo>
                      <a:pt x="29" y="120"/>
                      <a:pt x="32" y="121"/>
                      <a:pt x="32" y="143"/>
                    </a:cubicBezTo>
                    <a:lnTo>
                      <a:pt x="32" y="254"/>
                    </a:lnTo>
                    <a:cubicBezTo>
                      <a:pt x="32" y="272"/>
                      <a:pt x="28" y="272"/>
                      <a:pt x="0" y="272"/>
                    </a:cubicBezTo>
                    <a:lnTo>
                      <a:pt x="0" y="287"/>
                    </a:lnTo>
                    <a:cubicBezTo>
                      <a:pt x="1" y="287"/>
                      <a:pt x="30" y="286"/>
                      <a:pt x="48" y="286"/>
                    </a:cubicBezTo>
                    <a:cubicBezTo>
                      <a:pt x="63" y="286"/>
                      <a:pt x="79" y="286"/>
                      <a:pt x="94" y="287"/>
                    </a:cubicBezTo>
                    <a:lnTo>
                      <a:pt x="94" y="272"/>
                    </a:lnTo>
                    <a:cubicBezTo>
                      <a:pt x="69" y="272"/>
                      <a:pt x="65" y="272"/>
                      <a:pt x="65" y="254"/>
                    </a:cubicBezTo>
                    <a:lnTo>
                      <a:pt x="65" y="99"/>
                    </a:lnTo>
                    <a:lnTo>
                      <a:pt x="1" y="103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300" name="Freeform 21"/>
              <p:cNvSpPr/>
              <p:nvPr/>
            </p:nvSpPr>
            <p:spPr>
              <a:xfrm>
                <a:off x="2382480" y="1023840"/>
                <a:ext cx="82800" cy="68400"/>
              </a:xfrm>
              <a:custGeom>
                <a:avLst/>
                <a:gdLst/>
                <a:ahLst/>
                <a:cxnLst/>
                <a:rect l="0" t="0" r="r" b="b"/>
                <a:pathLst>
                  <a:path w="230" h="190">
                    <a:moveTo>
                      <a:pt x="197" y="59"/>
                    </a:moveTo>
                    <a:cubicBezTo>
                      <a:pt x="197" y="22"/>
                      <a:pt x="178" y="0"/>
                      <a:pt x="132" y="0"/>
                    </a:cubicBezTo>
                    <a:cubicBezTo>
                      <a:pt x="98" y="0"/>
                      <a:pt x="74" y="19"/>
                      <a:pt x="63" y="41"/>
                    </a:cubicBezTo>
                    <a:lnTo>
                      <a:pt x="62" y="41"/>
                    </a:lnTo>
                    <a:lnTo>
                      <a:pt x="62" y="0"/>
                    </a:lnTo>
                    <a:lnTo>
                      <a:pt x="0" y="4"/>
                    </a:lnTo>
                    <a:lnTo>
                      <a:pt x="0" y="21"/>
                    </a:lnTo>
                    <a:cubicBezTo>
                      <a:pt x="29" y="21"/>
                      <a:pt x="32" y="23"/>
                      <a:pt x="32" y="44"/>
                    </a:cubicBezTo>
                    <a:lnTo>
                      <a:pt x="32" y="155"/>
                    </a:lnTo>
                    <a:cubicBezTo>
                      <a:pt x="32" y="172"/>
                      <a:pt x="28" y="172"/>
                      <a:pt x="0" y="172"/>
                    </a:cubicBezTo>
                    <a:lnTo>
                      <a:pt x="0" y="189"/>
                    </a:lnTo>
                    <a:cubicBezTo>
                      <a:pt x="1" y="189"/>
                      <a:pt x="30" y="186"/>
                      <a:pt x="48" y="186"/>
                    </a:cubicBezTo>
                    <a:cubicBezTo>
                      <a:pt x="65" y="186"/>
                      <a:pt x="94" y="188"/>
                      <a:pt x="98" y="189"/>
                    </a:cubicBezTo>
                    <a:lnTo>
                      <a:pt x="98" y="172"/>
                    </a:lnTo>
                    <a:cubicBezTo>
                      <a:pt x="70" y="172"/>
                      <a:pt x="66" y="172"/>
                      <a:pt x="66" y="155"/>
                    </a:cubicBezTo>
                    <a:lnTo>
                      <a:pt x="66" y="77"/>
                    </a:lnTo>
                    <a:cubicBezTo>
                      <a:pt x="66" y="33"/>
                      <a:pt x="101" y="12"/>
                      <a:pt x="130" y="12"/>
                    </a:cubicBezTo>
                    <a:cubicBezTo>
                      <a:pt x="159" y="12"/>
                      <a:pt x="163" y="36"/>
                      <a:pt x="163" y="58"/>
                    </a:cubicBezTo>
                    <a:lnTo>
                      <a:pt x="163" y="155"/>
                    </a:lnTo>
                    <a:cubicBezTo>
                      <a:pt x="163" y="172"/>
                      <a:pt x="159" y="172"/>
                      <a:pt x="131" y="172"/>
                    </a:cubicBezTo>
                    <a:lnTo>
                      <a:pt x="131" y="189"/>
                    </a:lnTo>
                    <a:cubicBezTo>
                      <a:pt x="132" y="189"/>
                      <a:pt x="161" y="186"/>
                      <a:pt x="179" y="186"/>
                    </a:cubicBezTo>
                    <a:cubicBezTo>
                      <a:pt x="196" y="186"/>
                      <a:pt x="225" y="188"/>
                      <a:pt x="229" y="189"/>
                    </a:cubicBezTo>
                    <a:lnTo>
                      <a:pt x="229" y="172"/>
                    </a:lnTo>
                    <a:cubicBezTo>
                      <a:pt x="201" y="172"/>
                      <a:pt x="197" y="172"/>
                      <a:pt x="197" y="155"/>
                    </a:cubicBezTo>
                    <a:lnTo>
                      <a:pt x="197" y="59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301" name="Freeform 22"/>
              <p:cNvSpPr/>
              <p:nvPr/>
            </p:nvSpPr>
            <p:spPr>
              <a:xfrm>
                <a:off x="2511000" y="984960"/>
                <a:ext cx="88920" cy="137880"/>
              </a:xfrm>
              <a:custGeom>
                <a:avLst/>
                <a:gdLst/>
                <a:ahLst/>
                <a:cxnLst/>
                <a:rect l="0" t="0" r="r" b="b"/>
                <a:pathLst>
                  <a:path w="247" h="383">
                    <a:moveTo>
                      <a:pt x="181" y="6"/>
                    </a:moveTo>
                    <a:cubicBezTo>
                      <a:pt x="181" y="0"/>
                      <a:pt x="175" y="0"/>
                      <a:pt x="172" y="0"/>
                    </a:cubicBezTo>
                    <a:cubicBezTo>
                      <a:pt x="167" y="0"/>
                      <a:pt x="166" y="3"/>
                      <a:pt x="164" y="10"/>
                    </a:cubicBezTo>
                    <a:lnTo>
                      <a:pt x="139" y="106"/>
                    </a:lnTo>
                    <a:cubicBezTo>
                      <a:pt x="65" y="110"/>
                      <a:pt x="0" y="164"/>
                      <a:pt x="0" y="221"/>
                    </a:cubicBezTo>
                    <a:cubicBezTo>
                      <a:pt x="0" y="269"/>
                      <a:pt x="44" y="298"/>
                      <a:pt x="91" y="301"/>
                    </a:cubicBezTo>
                    <a:cubicBezTo>
                      <a:pt x="88" y="313"/>
                      <a:pt x="86" y="327"/>
                      <a:pt x="81" y="341"/>
                    </a:cubicBezTo>
                    <a:cubicBezTo>
                      <a:pt x="76" y="360"/>
                      <a:pt x="73" y="377"/>
                      <a:pt x="73" y="377"/>
                    </a:cubicBezTo>
                    <a:cubicBezTo>
                      <a:pt x="73" y="382"/>
                      <a:pt x="79" y="382"/>
                      <a:pt x="80" y="382"/>
                    </a:cubicBezTo>
                    <a:cubicBezTo>
                      <a:pt x="86" y="382"/>
                      <a:pt x="86" y="381"/>
                      <a:pt x="88" y="373"/>
                    </a:cubicBezTo>
                    <a:lnTo>
                      <a:pt x="106" y="301"/>
                    </a:lnTo>
                    <a:cubicBezTo>
                      <a:pt x="179" y="298"/>
                      <a:pt x="246" y="244"/>
                      <a:pt x="246" y="186"/>
                    </a:cubicBezTo>
                    <a:cubicBezTo>
                      <a:pt x="246" y="141"/>
                      <a:pt x="207" y="109"/>
                      <a:pt x="154" y="108"/>
                    </a:cubicBezTo>
                    <a:lnTo>
                      <a:pt x="181" y="6"/>
                    </a:lnTo>
                    <a:moveTo>
                      <a:pt x="94" y="288"/>
                    </a:moveTo>
                    <a:cubicBezTo>
                      <a:pt x="62" y="287"/>
                      <a:pt x="32" y="269"/>
                      <a:pt x="32" y="229"/>
                    </a:cubicBezTo>
                    <a:cubicBezTo>
                      <a:pt x="32" y="186"/>
                      <a:pt x="63" y="126"/>
                      <a:pt x="137" y="119"/>
                    </a:cubicBezTo>
                    <a:lnTo>
                      <a:pt x="94" y="288"/>
                    </a:lnTo>
                    <a:moveTo>
                      <a:pt x="152" y="119"/>
                    </a:moveTo>
                    <a:cubicBezTo>
                      <a:pt x="185" y="120"/>
                      <a:pt x="215" y="138"/>
                      <a:pt x="215" y="179"/>
                    </a:cubicBezTo>
                    <a:cubicBezTo>
                      <a:pt x="215" y="225"/>
                      <a:pt x="178" y="283"/>
                      <a:pt x="109" y="288"/>
                    </a:cubicBezTo>
                    <a:lnTo>
                      <a:pt x="152" y="119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302" name="Freeform 23"/>
              <p:cNvSpPr/>
              <p:nvPr/>
            </p:nvSpPr>
            <p:spPr>
              <a:xfrm>
                <a:off x="2618280" y="1038600"/>
                <a:ext cx="95760" cy="7776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216">
                    <a:moveTo>
                      <a:pt x="109" y="23"/>
                    </a:moveTo>
                    <a:cubicBezTo>
                      <a:pt x="112" y="14"/>
                      <a:pt x="112" y="14"/>
                      <a:pt x="124" y="14"/>
                    </a:cubicBezTo>
                    <a:lnTo>
                      <a:pt x="159" y="14"/>
                    </a:lnTo>
                    <a:cubicBezTo>
                      <a:pt x="193" y="14"/>
                      <a:pt x="217" y="22"/>
                      <a:pt x="217" y="46"/>
                    </a:cubicBezTo>
                    <a:cubicBezTo>
                      <a:pt x="217" y="59"/>
                      <a:pt x="208" y="76"/>
                      <a:pt x="193" y="86"/>
                    </a:cubicBezTo>
                    <a:cubicBezTo>
                      <a:pt x="190" y="87"/>
                      <a:pt x="174" y="99"/>
                      <a:pt x="137" y="99"/>
                    </a:cubicBezTo>
                    <a:lnTo>
                      <a:pt x="90" y="99"/>
                    </a:lnTo>
                    <a:lnTo>
                      <a:pt x="109" y="23"/>
                    </a:lnTo>
                    <a:moveTo>
                      <a:pt x="181" y="105"/>
                    </a:moveTo>
                    <a:cubicBezTo>
                      <a:pt x="215" y="95"/>
                      <a:pt x="251" y="76"/>
                      <a:pt x="251" y="48"/>
                    </a:cubicBezTo>
                    <a:cubicBezTo>
                      <a:pt x="251" y="21"/>
                      <a:pt x="212" y="0"/>
                      <a:pt x="164" y="0"/>
                    </a:cubicBezTo>
                    <a:lnTo>
                      <a:pt x="59" y="0"/>
                    </a:lnTo>
                    <a:cubicBezTo>
                      <a:pt x="54" y="0"/>
                      <a:pt x="48" y="0"/>
                      <a:pt x="48" y="8"/>
                    </a:cubicBezTo>
                    <a:cubicBezTo>
                      <a:pt x="48" y="14"/>
                      <a:pt x="52" y="14"/>
                      <a:pt x="59" y="14"/>
                    </a:cubicBezTo>
                    <a:cubicBezTo>
                      <a:pt x="63" y="14"/>
                      <a:pt x="73" y="14"/>
                      <a:pt x="80" y="15"/>
                    </a:cubicBezTo>
                    <a:cubicBezTo>
                      <a:pt x="80" y="19"/>
                      <a:pt x="80" y="19"/>
                      <a:pt x="79" y="23"/>
                    </a:cubicBezTo>
                    <a:lnTo>
                      <a:pt x="39" y="183"/>
                    </a:lnTo>
                    <a:cubicBezTo>
                      <a:pt x="36" y="192"/>
                      <a:pt x="36" y="195"/>
                      <a:pt x="12" y="195"/>
                    </a:cubicBezTo>
                    <a:cubicBezTo>
                      <a:pt x="6" y="195"/>
                      <a:pt x="0" y="195"/>
                      <a:pt x="0" y="203"/>
                    </a:cubicBezTo>
                    <a:cubicBezTo>
                      <a:pt x="0" y="206"/>
                      <a:pt x="3" y="208"/>
                      <a:pt x="6" y="208"/>
                    </a:cubicBezTo>
                    <a:cubicBezTo>
                      <a:pt x="12" y="208"/>
                      <a:pt x="19" y="207"/>
                      <a:pt x="26" y="207"/>
                    </a:cubicBezTo>
                    <a:cubicBezTo>
                      <a:pt x="33" y="207"/>
                      <a:pt x="40" y="207"/>
                      <a:pt x="48" y="207"/>
                    </a:cubicBezTo>
                    <a:cubicBezTo>
                      <a:pt x="55" y="207"/>
                      <a:pt x="62" y="207"/>
                      <a:pt x="70" y="207"/>
                    </a:cubicBezTo>
                    <a:cubicBezTo>
                      <a:pt x="77" y="207"/>
                      <a:pt x="84" y="208"/>
                      <a:pt x="91" y="208"/>
                    </a:cubicBezTo>
                    <a:cubicBezTo>
                      <a:pt x="92" y="208"/>
                      <a:pt x="99" y="208"/>
                      <a:pt x="99" y="200"/>
                    </a:cubicBezTo>
                    <a:cubicBezTo>
                      <a:pt x="99" y="195"/>
                      <a:pt x="94" y="195"/>
                      <a:pt x="88" y="195"/>
                    </a:cubicBezTo>
                    <a:cubicBezTo>
                      <a:pt x="88" y="195"/>
                      <a:pt x="81" y="195"/>
                      <a:pt x="76" y="195"/>
                    </a:cubicBezTo>
                    <a:cubicBezTo>
                      <a:pt x="68" y="193"/>
                      <a:pt x="68" y="193"/>
                      <a:pt x="68" y="190"/>
                    </a:cubicBezTo>
                    <a:cubicBezTo>
                      <a:pt x="68" y="190"/>
                      <a:pt x="68" y="189"/>
                      <a:pt x="69" y="186"/>
                    </a:cubicBezTo>
                    <a:lnTo>
                      <a:pt x="88" y="109"/>
                    </a:lnTo>
                    <a:lnTo>
                      <a:pt x="135" y="109"/>
                    </a:lnTo>
                    <a:cubicBezTo>
                      <a:pt x="159" y="109"/>
                      <a:pt x="179" y="117"/>
                      <a:pt x="179" y="137"/>
                    </a:cubicBezTo>
                    <a:cubicBezTo>
                      <a:pt x="179" y="139"/>
                      <a:pt x="177" y="150"/>
                      <a:pt x="175" y="157"/>
                    </a:cubicBezTo>
                    <a:cubicBezTo>
                      <a:pt x="174" y="164"/>
                      <a:pt x="171" y="174"/>
                      <a:pt x="171" y="181"/>
                    </a:cubicBezTo>
                    <a:cubicBezTo>
                      <a:pt x="171" y="210"/>
                      <a:pt x="201" y="215"/>
                      <a:pt x="221" y="215"/>
                    </a:cubicBezTo>
                    <a:cubicBezTo>
                      <a:pt x="251" y="215"/>
                      <a:pt x="265" y="186"/>
                      <a:pt x="265" y="179"/>
                    </a:cubicBezTo>
                    <a:cubicBezTo>
                      <a:pt x="265" y="174"/>
                      <a:pt x="261" y="174"/>
                      <a:pt x="259" y="174"/>
                    </a:cubicBezTo>
                    <a:cubicBezTo>
                      <a:pt x="254" y="174"/>
                      <a:pt x="254" y="175"/>
                      <a:pt x="252" y="179"/>
                    </a:cubicBezTo>
                    <a:cubicBezTo>
                      <a:pt x="247" y="195"/>
                      <a:pt x="233" y="204"/>
                      <a:pt x="222" y="204"/>
                    </a:cubicBezTo>
                    <a:cubicBezTo>
                      <a:pt x="214" y="204"/>
                      <a:pt x="206" y="203"/>
                      <a:pt x="206" y="182"/>
                    </a:cubicBezTo>
                    <a:cubicBezTo>
                      <a:pt x="206" y="177"/>
                      <a:pt x="208" y="159"/>
                      <a:pt x="210" y="152"/>
                    </a:cubicBezTo>
                    <a:cubicBezTo>
                      <a:pt x="211" y="142"/>
                      <a:pt x="211" y="141"/>
                      <a:pt x="211" y="139"/>
                    </a:cubicBezTo>
                    <a:cubicBezTo>
                      <a:pt x="211" y="116"/>
                      <a:pt x="190" y="108"/>
                      <a:pt x="181" y="10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303" name="Freeform 24"/>
              <p:cNvSpPr/>
              <p:nvPr/>
            </p:nvSpPr>
            <p:spPr>
              <a:xfrm>
                <a:off x="2266200" y="1155960"/>
                <a:ext cx="100800" cy="105120"/>
              </a:xfrm>
              <a:custGeom>
                <a:avLst/>
                <a:gdLst/>
                <a:ahLst/>
                <a:cxnLst/>
                <a:rect l="0" t="0" r="r" b="b"/>
                <a:pathLst>
                  <a:path w="280" h="292">
                    <a:moveTo>
                      <a:pt x="146" y="34"/>
                    </a:moveTo>
                    <a:cubicBezTo>
                      <a:pt x="150" y="19"/>
                      <a:pt x="152" y="15"/>
                      <a:pt x="190" y="15"/>
                    </a:cubicBezTo>
                    <a:cubicBezTo>
                      <a:pt x="204" y="15"/>
                      <a:pt x="208" y="15"/>
                      <a:pt x="208" y="6"/>
                    </a:cubicBezTo>
                    <a:cubicBezTo>
                      <a:pt x="208" y="6"/>
                      <a:pt x="208" y="0"/>
                      <a:pt x="201" y="0"/>
                    </a:cubicBezTo>
                    <a:cubicBezTo>
                      <a:pt x="190" y="0"/>
                      <a:pt x="179" y="1"/>
                      <a:pt x="170" y="1"/>
                    </a:cubicBezTo>
                    <a:cubicBezTo>
                      <a:pt x="159" y="1"/>
                      <a:pt x="146" y="1"/>
                      <a:pt x="135" y="1"/>
                    </a:cubicBezTo>
                    <a:cubicBezTo>
                      <a:pt x="126" y="1"/>
                      <a:pt x="114" y="1"/>
                      <a:pt x="106" y="1"/>
                    </a:cubicBezTo>
                    <a:cubicBezTo>
                      <a:pt x="97" y="1"/>
                      <a:pt x="87" y="0"/>
                      <a:pt x="79" y="0"/>
                    </a:cubicBezTo>
                    <a:cubicBezTo>
                      <a:pt x="76" y="0"/>
                      <a:pt x="69" y="0"/>
                      <a:pt x="69" y="10"/>
                    </a:cubicBezTo>
                    <a:cubicBezTo>
                      <a:pt x="69" y="15"/>
                      <a:pt x="74" y="15"/>
                      <a:pt x="83" y="15"/>
                    </a:cubicBezTo>
                    <a:cubicBezTo>
                      <a:pt x="83" y="15"/>
                      <a:pt x="91" y="15"/>
                      <a:pt x="99" y="17"/>
                    </a:cubicBezTo>
                    <a:cubicBezTo>
                      <a:pt x="108" y="17"/>
                      <a:pt x="109" y="18"/>
                      <a:pt x="109" y="22"/>
                    </a:cubicBezTo>
                    <a:cubicBezTo>
                      <a:pt x="109" y="23"/>
                      <a:pt x="109" y="25"/>
                      <a:pt x="108" y="32"/>
                    </a:cubicBezTo>
                    <a:lnTo>
                      <a:pt x="50" y="258"/>
                    </a:lnTo>
                    <a:cubicBezTo>
                      <a:pt x="47" y="272"/>
                      <a:pt x="46" y="276"/>
                      <a:pt x="12" y="276"/>
                    </a:cubicBezTo>
                    <a:cubicBezTo>
                      <a:pt x="6" y="276"/>
                      <a:pt x="0" y="276"/>
                      <a:pt x="0" y="284"/>
                    </a:cubicBezTo>
                    <a:cubicBezTo>
                      <a:pt x="0" y="291"/>
                      <a:pt x="6" y="291"/>
                      <a:pt x="12" y="291"/>
                    </a:cubicBezTo>
                    <a:lnTo>
                      <a:pt x="228" y="291"/>
                    </a:lnTo>
                    <a:cubicBezTo>
                      <a:pt x="237" y="291"/>
                      <a:pt x="239" y="291"/>
                      <a:pt x="241" y="283"/>
                    </a:cubicBezTo>
                    <a:cubicBezTo>
                      <a:pt x="246" y="272"/>
                      <a:pt x="279" y="189"/>
                      <a:pt x="279" y="185"/>
                    </a:cubicBezTo>
                    <a:cubicBezTo>
                      <a:pt x="279" y="183"/>
                      <a:pt x="277" y="179"/>
                      <a:pt x="270" y="179"/>
                    </a:cubicBezTo>
                    <a:cubicBezTo>
                      <a:pt x="266" y="179"/>
                      <a:pt x="265" y="181"/>
                      <a:pt x="262" y="188"/>
                    </a:cubicBezTo>
                    <a:cubicBezTo>
                      <a:pt x="246" y="229"/>
                      <a:pt x="228" y="276"/>
                      <a:pt x="149" y="276"/>
                    </a:cubicBezTo>
                    <a:lnTo>
                      <a:pt x="101" y="276"/>
                    </a:lnTo>
                    <a:cubicBezTo>
                      <a:pt x="88" y="276"/>
                      <a:pt x="87" y="276"/>
                      <a:pt x="87" y="272"/>
                    </a:cubicBezTo>
                    <a:cubicBezTo>
                      <a:pt x="87" y="272"/>
                      <a:pt x="87" y="269"/>
                      <a:pt x="90" y="262"/>
                    </a:cubicBezTo>
                    <a:lnTo>
                      <a:pt x="146" y="34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304" name="Freeform 25"/>
              <p:cNvSpPr/>
              <p:nvPr/>
            </p:nvSpPr>
            <p:spPr>
              <a:xfrm>
                <a:off x="2389320" y="1155960"/>
                <a:ext cx="114120" cy="108000"/>
              </a:xfrm>
              <a:custGeom>
                <a:avLst/>
                <a:gdLst/>
                <a:ahLst/>
                <a:cxnLst/>
                <a:rect l="0" t="0" r="r" b="b"/>
                <a:pathLst>
                  <a:path w="317" h="300">
                    <a:moveTo>
                      <a:pt x="262" y="47"/>
                    </a:moveTo>
                    <a:cubicBezTo>
                      <a:pt x="266" y="30"/>
                      <a:pt x="273" y="17"/>
                      <a:pt x="308" y="15"/>
                    </a:cubicBezTo>
                    <a:cubicBezTo>
                      <a:pt x="309" y="15"/>
                      <a:pt x="316" y="15"/>
                      <a:pt x="316" y="6"/>
                    </a:cubicBezTo>
                    <a:cubicBezTo>
                      <a:pt x="316" y="3"/>
                      <a:pt x="313" y="0"/>
                      <a:pt x="309" y="0"/>
                    </a:cubicBezTo>
                    <a:cubicBezTo>
                      <a:pt x="295" y="0"/>
                      <a:pt x="280" y="1"/>
                      <a:pt x="265" y="1"/>
                    </a:cubicBezTo>
                    <a:cubicBezTo>
                      <a:pt x="251" y="1"/>
                      <a:pt x="233" y="0"/>
                      <a:pt x="221" y="0"/>
                    </a:cubicBezTo>
                    <a:cubicBezTo>
                      <a:pt x="218" y="0"/>
                      <a:pt x="212" y="0"/>
                      <a:pt x="212" y="10"/>
                    </a:cubicBezTo>
                    <a:cubicBezTo>
                      <a:pt x="212" y="15"/>
                      <a:pt x="218" y="15"/>
                      <a:pt x="222" y="15"/>
                    </a:cubicBezTo>
                    <a:cubicBezTo>
                      <a:pt x="241" y="15"/>
                      <a:pt x="248" y="22"/>
                      <a:pt x="248" y="33"/>
                    </a:cubicBezTo>
                    <a:cubicBezTo>
                      <a:pt x="248" y="34"/>
                      <a:pt x="248" y="37"/>
                      <a:pt x="248" y="39"/>
                    </a:cubicBezTo>
                    <a:cubicBezTo>
                      <a:pt x="241" y="66"/>
                      <a:pt x="211" y="195"/>
                      <a:pt x="206" y="208"/>
                    </a:cubicBezTo>
                    <a:cubicBezTo>
                      <a:pt x="181" y="262"/>
                      <a:pt x="131" y="284"/>
                      <a:pt x="97" y="284"/>
                    </a:cubicBezTo>
                    <a:cubicBezTo>
                      <a:pt x="68" y="284"/>
                      <a:pt x="37" y="270"/>
                      <a:pt x="37" y="228"/>
                    </a:cubicBezTo>
                    <a:cubicBezTo>
                      <a:pt x="37" y="218"/>
                      <a:pt x="39" y="207"/>
                      <a:pt x="41" y="197"/>
                    </a:cubicBezTo>
                    <a:lnTo>
                      <a:pt x="83" y="33"/>
                    </a:lnTo>
                    <a:cubicBezTo>
                      <a:pt x="87" y="19"/>
                      <a:pt x="87" y="15"/>
                      <a:pt x="120" y="15"/>
                    </a:cubicBezTo>
                    <a:cubicBezTo>
                      <a:pt x="127" y="15"/>
                      <a:pt x="132" y="15"/>
                      <a:pt x="132" y="6"/>
                    </a:cubicBezTo>
                    <a:cubicBezTo>
                      <a:pt x="132" y="4"/>
                      <a:pt x="131" y="0"/>
                      <a:pt x="126" y="0"/>
                    </a:cubicBezTo>
                    <a:cubicBezTo>
                      <a:pt x="113" y="0"/>
                      <a:pt x="83" y="1"/>
                      <a:pt x="70" y="1"/>
                    </a:cubicBezTo>
                    <a:cubicBezTo>
                      <a:pt x="63" y="1"/>
                      <a:pt x="48" y="1"/>
                      <a:pt x="41" y="1"/>
                    </a:cubicBezTo>
                    <a:cubicBezTo>
                      <a:pt x="32" y="1"/>
                      <a:pt x="22" y="0"/>
                      <a:pt x="14" y="0"/>
                    </a:cubicBezTo>
                    <a:cubicBezTo>
                      <a:pt x="11" y="0"/>
                      <a:pt x="6" y="0"/>
                      <a:pt x="6" y="10"/>
                    </a:cubicBezTo>
                    <a:cubicBezTo>
                      <a:pt x="6" y="15"/>
                      <a:pt x="10" y="15"/>
                      <a:pt x="19" y="15"/>
                    </a:cubicBezTo>
                    <a:cubicBezTo>
                      <a:pt x="19" y="15"/>
                      <a:pt x="28" y="15"/>
                      <a:pt x="34" y="17"/>
                    </a:cubicBezTo>
                    <a:cubicBezTo>
                      <a:pt x="44" y="17"/>
                      <a:pt x="44" y="18"/>
                      <a:pt x="44" y="22"/>
                    </a:cubicBezTo>
                    <a:cubicBezTo>
                      <a:pt x="44" y="25"/>
                      <a:pt x="40" y="41"/>
                      <a:pt x="37" y="51"/>
                    </a:cubicBezTo>
                    <a:lnTo>
                      <a:pt x="29" y="88"/>
                    </a:lnTo>
                    <a:lnTo>
                      <a:pt x="4" y="186"/>
                    </a:lnTo>
                    <a:cubicBezTo>
                      <a:pt x="0" y="203"/>
                      <a:pt x="0" y="207"/>
                      <a:pt x="0" y="215"/>
                    </a:cubicBezTo>
                    <a:cubicBezTo>
                      <a:pt x="0" y="268"/>
                      <a:pt x="44" y="299"/>
                      <a:pt x="95" y="299"/>
                    </a:cubicBezTo>
                    <a:cubicBezTo>
                      <a:pt x="153" y="299"/>
                      <a:pt x="211" y="252"/>
                      <a:pt x="225" y="196"/>
                    </a:cubicBezTo>
                    <a:lnTo>
                      <a:pt x="262" y="4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</p:grpSp>
      <p:sp>
        <p:nvSpPr>
          <p:cNvPr id="306" name="TextShape 27"/>
          <p:cNvSpPr txBox="1"/>
          <p:nvPr/>
        </p:nvSpPr>
        <p:spPr>
          <a:xfrm>
            <a:off x="182543" y="839853"/>
            <a:ext cx="8792064" cy="488521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endParaRPr lang="en-US" sz="2358" spc="-1" dirty="0">
              <a:latin typeface="Arial"/>
            </a:endParaRPr>
          </a:p>
        </p:txBody>
      </p:sp>
      <p:pic>
        <p:nvPicPr>
          <p:cNvPr id="307" name="Picture 306"/>
          <p:cNvPicPr/>
          <p:nvPr/>
        </p:nvPicPr>
        <p:blipFill>
          <a:blip r:embed="rId8"/>
          <a:stretch/>
        </p:blipFill>
        <p:spPr>
          <a:xfrm>
            <a:off x="8186312" y="936185"/>
            <a:ext cx="794499" cy="424517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CC560D-559D-4D7A-CEA3-E1D15BCF6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" dirty="0">
                <a:latin typeface="Arial"/>
              </a:rPr>
              <a:t>New e(x) Extraction  –  Proton Flavor Combination</a:t>
            </a:r>
            <a:br>
              <a:rPr lang="en-US" spc="-1" dirty="0">
                <a:latin typeface="Arial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32A8B-AFEB-C814-5C81-35000BAAF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908" y="6416367"/>
            <a:ext cx="8464378" cy="4993659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6ED6D-DFF3-599B-1E33-E2313A158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F747-E269-873B-DFCA-AB32DF5FE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  <a:p>
            <a:r>
              <a:rPr lang="en-US" dirty="0"/>
              <a:t>LRP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E7CC3-A770-6B48-624C-0722F9977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178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606F4-593B-8DC9-7290-69A66BBE4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with </a:t>
            </a:r>
            <a:r>
              <a:rPr lang="en-US" dirty="0" err="1"/>
              <a:t>Jlab</a:t>
            </a:r>
            <a:r>
              <a:rPr lang="en-US" dirty="0"/>
              <a:t> 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63EFA-A1A3-FC32-1ED6-C712A1A30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X </a:t>
            </a:r>
            <a:r>
              <a:rPr lang="en-US" dirty="0" err="1"/>
              <a:t>phasespace</a:t>
            </a:r>
            <a:r>
              <a:rPr lang="en-US" dirty="0"/>
              <a:t>--&gt;</a:t>
            </a:r>
            <a:r>
              <a:rPr lang="en-US" dirty="0" err="1"/>
              <a:t>seaquarks</a:t>
            </a:r>
            <a:r>
              <a:rPr lang="en-US" dirty="0"/>
              <a:t> (e.g. strange)</a:t>
            </a:r>
          </a:p>
          <a:p>
            <a:r>
              <a:rPr lang="en-US" dirty="0"/>
              <a:t>Lambda/charm</a:t>
            </a:r>
          </a:p>
          <a:p>
            <a:r>
              <a:rPr lang="en-US" dirty="0"/>
              <a:t>Collins Soper Kernel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C4FC0-5173-A830-AFE5-36EA412A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253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CD34-B9C3-B7A4-4A40-C0ECFCB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984E5-E670-4919-9C64-DA03FB2C6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slides from MC for EIC workshop, summer school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8144B-E170-6328-7EC9-B20C2528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954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498C-D50C-C443-9DA7-36E5BE4D5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 physics at an EIC: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60CB3-B28A-CD42-B464-50A6F99D6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11" y="1126966"/>
            <a:ext cx="8464378" cy="4993659"/>
          </a:xfrm>
        </p:spPr>
        <p:txBody>
          <a:bodyPr/>
          <a:lstStyle/>
          <a:p>
            <a:r>
              <a:rPr lang="en-US" dirty="0"/>
              <a:t>Common theme on EIC impact</a:t>
            </a:r>
          </a:p>
          <a:p>
            <a:pPr lvl="1"/>
            <a:r>
              <a:rPr lang="en-US" dirty="0"/>
              <a:t>Extended </a:t>
            </a:r>
            <a:r>
              <a:rPr lang="en-US" dirty="0">
                <a:solidFill>
                  <a:srgbClr val="C00000"/>
                </a:solidFill>
              </a:rPr>
              <a:t>kinematic coverage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precision</a:t>
            </a:r>
            <a:r>
              <a:rPr lang="en-US" dirty="0"/>
              <a:t>, along with polarization </a:t>
            </a:r>
            <a:br>
              <a:rPr lang="en-US" dirty="0"/>
            </a:br>
            <a:r>
              <a:rPr lang="en-US" dirty="0"/>
              <a:t>and possible beam charge degrees of freedom allow multi-pronged approach </a:t>
            </a:r>
            <a:r>
              <a:rPr lang="en-US">
                <a:sym typeface="Wingdings" pitchFamily="2" charset="2"/>
              </a:rPr>
              <a:t>needed </a:t>
            </a:r>
            <a:r>
              <a:rPr lang="en-US"/>
              <a:t>to </a:t>
            </a:r>
            <a:r>
              <a:rPr lang="en-US" dirty="0"/>
              <a:t>extract multidimensional objects</a:t>
            </a:r>
          </a:p>
          <a:p>
            <a:pPr lvl="1"/>
            <a:r>
              <a:rPr lang="en-US" dirty="0"/>
              <a:t>TMD factorization is valid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3390B-E61D-A94A-A7D1-0EBFBF3D5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7E80B7-C3AE-0445-9E2C-3A8E95BF2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481" y="3134316"/>
            <a:ext cx="4460228" cy="28875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77284E-E295-2C4E-B306-4B7A8B4C8B0E}"/>
              </a:ext>
            </a:extLst>
          </p:cNvPr>
          <p:cNvCxnSpPr/>
          <p:nvPr/>
        </p:nvCxnSpPr>
        <p:spPr>
          <a:xfrm flipV="1">
            <a:off x="234161" y="2733535"/>
            <a:ext cx="0" cy="31919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B1698D-6963-7144-A259-58F6337F20CE}"/>
              </a:ext>
            </a:extLst>
          </p:cNvPr>
          <p:cNvCxnSpPr>
            <a:cxnSpLocks/>
          </p:cNvCxnSpPr>
          <p:nvPr/>
        </p:nvCxnSpPr>
        <p:spPr>
          <a:xfrm flipH="1">
            <a:off x="555298" y="6021861"/>
            <a:ext cx="3439297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045324-18E5-A640-8861-9A87FB5EDFBE}"/>
                  </a:ext>
                </a:extLst>
              </p:cNvPr>
              <p:cNvSpPr txBox="1"/>
              <p:nvPr/>
            </p:nvSpPr>
            <p:spPr>
              <a:xfrm>
                <a:off x="567884" y="2743014"/>
                <a:ext cx="6471965" cy="369332"/>
              </a:xfrm>
              <a:prstGeom prst="rect">
                <a:avLst/>
              </a:prstGeom>
              <a:solidFill>
                <a:srgbClr val="92D050">
                  <a:alpha val="41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lever arm: probe evolution, disentangle contributions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045324-18E5-A640-8861-9A87FB5ED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84" y="2743014"/>
                <a:ext cx="6471965" cy="369332"/>
              </a:xfrm>
              <a:prstGeom prst="rect">
                <a:avLst/>
              </a:prstGeom>
              <a:blipFill>
                <a:blip r:embed="rId4"/>
                <a:stretch>
                  <a:fillRect l="-78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DB3629-943F-9244-944E-108D256688E2}"/>
                  </a:ext>
                </a:extLst>
              </p:cNvPr>
              <p:cNvSpPr txBox="1"/>
              <p:nvPr/>
            </p:nvSpPr>
            <p:spPr>
              <a:xfrm>
                <a:off x="189047" y="6118255"/>
                <a:ext cx="5212774" cy="369332"/>
              </a:xfrm>
              <a:prstGeom prst="rect">
                <a:avLst/>
              </a:prstGeom>
              <a:solidFill>
                <a:srgbClr val="92D050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Coverage to 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access sea and gluon distributions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DB3629-943F-9244-944E-108D25668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47" y="6118255"/>
                <a:ext cx="5212774" cy="369332"/>
              </a:xfrm>
              <a:prstGeom prst="rect">
                <a:avLst/>
              </a:prstGeom>
              <a:blipFill>
                <a:blip r:embed="rId5"/>
                <a:stretch>
                  <a:fillRect l="-72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55051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9B894DF-A4F5-80A3-011B-37AFF135742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855" y="273347"/>
                <a:ext cx="8464378" cy="487490"/>
              </a:xfrm>
            </p:spPr>
            <p:txBody>
              <a:bodyPr/>
              <a:lstStyle/>
              <a:p>
                <a:r>
                  <a:rPr lang="en-US" sz="2800" dirty="0"/>
                  <a:t>Order of magnitude in luminosity depending on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</m:oMath>
                </a14:m>
                <a:r>
                  <a:rPr lang="en-US" sz="2800" dirty="0"/>
                  <a:t> (beware of projections with fixed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9B894DF-A4F5-80A3-011B-37AFF13574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855" y="273347"/>
                <a:ext cx="8464378" cy="487490"/>
              </a:xfrm>
              <a:blipFill>
                <a:blip r:embed="rId2"/>
                <a:stretch>
                  <a:fillRect l="-1499" t="-57500" b="-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AF6401C0-C6DF-6970-CB7F-6B6E6F734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563" y="1361642"/>
            <a:ext cx="8462962" cy="497926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AA498-1615-07A0-2628-4EB581445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159F1003-F37C-9CBE-BA17-F538DB8FE8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57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178" y="45510"/>
            <a:ext cx="7886700" cy="994172"/>
          </a:xfrm>
        </p:spPr>
        <p:txBody>
          <a:bodyPr/>
          <a:lstStyle/>
          <a:p>
            <a:r>
              <a:rPr lang="en-US" dirty="0"/>
              <a:t>Landscape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1904" y="1956547"/>
            <a:ext cx="2753662" cy="88523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583515" y="1022330"/>
            <a:ext cx="0" cy="256442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446DBA8-2564-8948-AF87-801DBA09AE78}"/>
              </a:ext>
            </a:extLst>
          </p:cNvPr>
          <p:cNvGrpSpPr/>
          <p:nvPr/>
        </p:nvGrpSpPr>
        <p:grpSpPr>
          <a:xfrm rot="5400000" flipV="1">
            <a:off x="3553522" y="2934324"/>
            <a:ext cx="710559" cy="3517433"/>
            <a:chOff x="6113295" y="1390509"/>
            <a:chExt cx="1309856" cy="5188682"/>
          </a:xfrm>
        </p:grpSpPr>
        <p:pic>
          <p:nvPicPr>
            <p:cNvPr id="7" name="Picture 4" descr="e_p_wechselwirkung">
              <a:extLst>
                <a:ext uri="{FF2B5EF4-FFF2-40B4-BE49-F238E27FC236}">
                  <a16:creationId xmlns:a16="http://schemas.microsoft.com/office/drawing/2014/main" id="{0761027D-9BA8-844E-A920-51261F47BD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73" t="1955"/>
            <a:stretch/>
          </p:blipFill>
          <p:spPr bwMode="auto">
            <a:xfrm>
              <a:off x="6113295" y="3043897"/>
              <a:ext cx="1309856" cy="3535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wellenlaenge_impuls">
              <a:extLst>
                <a:ext uri="{FF2B5EF4-FFF2-40B4-BE49-F238E27FC236}">
                  <a16:creationId xmlns:a16="http://schemas.microsoft.com/office/drawing/2014/main" id="{0F290857-789C-794D-9761-75FF577CEE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73" t="33486" b="33257"/>
            <a:stretch/>
          </p:blipFill>
          <p:spPr bwMode="auto">
            <a:xfrm>
              <a:off x="6113298" y="1390509"/>
              <a:ext cx="1309853" cy="1653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B6BF0CA-F09A-AF4B-9A0D-6CDA5A286255}"/>
              </a:ext>
            </a:extLst>
          </p:cNvPr>
          <p:cNvSpPr txBox="1"/>
          <p:nvPr/>
        </p:nvSpPr>
        <p:spPr>
          <a:xfrm rot="16200000">
            <a:off x="-131067" y="1895544"/>
            <a:ext cx="8315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Exposure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FC192C-0CE6-6741-833D-03D01CF7B6A4}"/>
              </a:ext>
            </a:extLst>
          </p:cNvPr>
          <p:cNvSpPr txBox="1"/>
          <p:nvPr/>
        </p:nvSpPr>
        <p:spPr>
          <a:xfrm>
            <a:off x="3400539" y="5094479"/>
            <a:ext cx="9962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wavelength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1D880E-7E05-5E49-92AA-D2185CB570D5}"/>
              </a:ext>
            </a:extLst>
          </p:cNvPr>
          <p:cNvCxnSpPr>
            <a:cxnSpLocks/>
          </p:cNvCxnSpPr>
          <p:nvPr/>
        </p:nvCxnSpPr>
        <p:spPr>
          <a:xfrm>
            <a:off x="1616727" y="4291601"/>
            <a:ext cx="4755344" cy="1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D6BA333-BF9E-1649-80B5-98F785E30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9025" y="951086"/>
            <a:ext cx="4540395" cy="3026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3EA044-EE3E-3046-BBBF-90D844000920}"/>
              </a:ext>
            </a:extLst>
          </p:cNvPr>
          <p:cNvSpPr txBox="1"/>
          <p:nvPr/>
        </p:nvSpPr>
        <p:spPr>
          <a:xfrm>
            <a:off x="3310048" y="763412"/>
            <a:ext cx="1269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Valence Quarks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8FDBF7-7927-A143-81B7-5083AC29CC20}"/>
              </a:ext>
            </a:extLst>
          </p:cNvPr>
          <p:cNvSpPr txBox="1"/>
          <p:nvPr/>
        </p:nvSpPr>
        <p:spPr>
          <a:xfrm>
            <a:off x="3994399" y="3970214"/>
            <a:ext cx="16161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Glue and sea-quarks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568D21-F84B-3141-A5E6-6D687DD80CFE}"/>
              </a:ext>
            </a:extLst>
          </p:cNvPr>
          <p:cNvSpPr/>
          <p:nvPr/>
        </p:nvSpPr>
        <p:spPr>
          <a:xfrm>
            <a:off x="3400538" y="904925"/>
            <a:ext cx="657667" cy="4512713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AF0342-624B-304B-B1C7-F922F8F8EC9E}"/>
              </a:ext>
            </a:extLst>
          </p:cNvPr>
          <p:cNvSpPr/>
          <p:nvPr/>
        </p:nvSpPr>
        <p:spPr>
          <a:xfrm>
            <a:off x="4089877" y="904486"/>
            <a:ext cx="593860" cy="4512713"/>
          </a:xfrm>
          <a:prstGeom prst="rect">
            <a:avLst/>
          </a:prstGeom>
          <a:solidFill>
            <a:schemeClr val="accent2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29A683C-7B80-3240-B6C3-0F6E812B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6D07-348F-D246-B044-4794480BF1EC}" type="slidenum">
              <a:rPr lang="en-US" smtClean="0"/>
              <a:t>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598442-F4CD-E747-B440-D4CB34B82B39}"/>
              </a:ext>
            </a:extLst>
          </p:cNvPr>
          <p:cNvSpPr/>
          <p:nvPr/>
        </p:nvSpPr>
        <p:spPr>
          <a:xfrm>
            <a:off x="3616399" y="1411772"/>
            <a:ext cx="809482" cy="14530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E834EA-FD7E-3E46-A50C-1E17A09CDF2F}"/>
              </a:ext>
            </a:extLst>
          </p:cNvPr>
          <p:cNvSpPr txBox="1"/>
          <p:nvPr/>
        </p:nvSpPr>
        <p:spPr>
          <a:xfrm>
            <a:off x="6958038" y="1242051"/>
            <a:ext cx="17880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To extract 3D structure</a:t>
            </a:r>
          </a:p>
          <a:p>
            <a:r>
              <a:rPr lang="en-US" sz="1350" dirty="0"/>
              <a:t>Need luminosity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2931F6-C790-3657-BDF8-1BB57C08A9C0}"/>
              </a:ext>
            </a:extLst>
          </p:cNvPr>
          <p:cNvSpPr/>
          <p:nvPr/>
        </p:nvSpPr>
        <p:spPr>
          <a:xfrm>
            <a:off x="3766154" y="1433398"/>
            <a:ext cx="100827" cy="1020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D37D9F-FB50-38FA-547C-78477C2A2065}"/>
              </a:ext>
            </a:extLst>
          </p:cNvPr>
          <p:cNvSpPr txBox="1"/>
          <p:nvPr/>
        </p:nvSpPr>
        <p:spPr>
          <a:xfrm>
            <a:off x="3364144" y="1529173"/>
            <a:ext cx="971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JLab12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E69935-06AC-790A-B0E6-BFB74BD9E334}"/>
              </a:ext>
            </a:extLst>
          </p:cNvPr>
          <p:cNvSpPr txBox="1"/>
          <p:nvPr/>
        </p:nvSpPr>
        <p:spPr>
          <a:xfrm>
            <a:off x="3707841" y="1172356"/>
            <a:ext cx="846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JLab22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D20D8F-61AA-5930-83BD-C95BBCE7C8C5}"/>
              </a:ext>
            </a:extLst>
          </p:cNvPr>
          <p:cNvSpPr txBox="1"/>
          <p:nvPr/>
        </p:nvSpPr>
        <p:spPr>
          <a:xfrm>
            <a:off x="344459" y="5714558"/>
            <a:ext cx="17652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Jlab12: 2018+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JLab22: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448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62EB7-6B40-7EFA-C469-1C21B5005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Coverage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0351CD-E575-780F-6BB0-016156645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322" y="1354138"/>
            <a:ext cx="8169443" cy="49942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4E1A1-7D51-B053-1D90-0222108F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1026" name="Picture 2" descr="Distribution of positive charged pions in eta, lab momentum space for different bins in x,Q2. Only pions with z&gt;0.2 are selected. PID ranges are indicated. Different datasets are color coded and the z axis is scaled in each panel separately.">
            <a:extLst>
              <a:ext uri="{FF2B5EF4-FFF2-40B4-BE49-F238E27FC236}">
                <a16:creationId xmlns:a16="http://schemas.microsoft.com/office/drawing/2014/main" id="{4E3A2EDB-66EA-5B76-9020-9F6E194E9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9144000" cy="56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0702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64D75-08CE-D4F6-3CE8-51595864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408633"/>
            <a:ext cx="8712418" cy="487490"/>
          </a:xfrm>
        </p:spPr>
        <p:txBody>
          <a:bodyPr/>
          <a:lstStyle/>
          <a:p>
            <a:r>
              <a:rPr lang="en-US" dirty="0"/>
              <a:t>Longitudinal double spin asymmetries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4E3844-F719-5E3F-00DA-431DC80638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⇑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↑⇓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↑⇑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↑⇓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4E3844-F719-5E3F-00DA-431DC80638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5FD80-667A-E868-F8B0-6BE96AB4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24D0CA-3069-6148-7FC1-86C81B321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92" y="2504502"/>
            <a:ext cx="3637769" cy="2320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8372C-924B-238E-9DCA-74A4DB193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886" y="2463509"/>
            <a:ext cx="3326963" cy="2361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8674C34-17E3-DE0A-01BF-1775B40660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5975" y="5283522"/>
                <a:ext cx="8772049" cy="9962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Projections for Athena (</a:t>
                </a:r>
                <a:r>
                  <a:rPr lang="en-US" dirty="0">
                    <a:effectLst/>
                  </a:rPr>
                  <a:t>2022 </a:t>
                </a:r>
                <a:r>
                  <a:rPr lang="en-US" i="1" dirty="0">
                    <a:effectLst/>
                  </a:rPr>
                  <a:t>JINST</a:t>
                </a:r>
                <a:r>
                  <a:rPr lang="en-US" dirty="0">
                    <a:effectLst/>
                  </a:rPr>
                  <a:t> </a:t>
                </a:r>
                <a:r>
                  <a:rPr lang="en-US" b="1" dirty="0">
                    <a:effectLst/>
                  </a:rPr>
                  <a:t>17</a:t>
                </a:r>
                <a:r>
                  <a:rPr lang="en-US" dirty="0">
                    <a:effectLst/>
                  </a:rPr>
                  <a:t> P10019)</a:t>
                </a:r>
              </a:p>
              <a:p>
                <a:r>
                  <a:rPr lang="en-US" dirty="0"/>
                  <a:t>3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/>
                  <a:t> point-to-point,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2% </m:t>
                    </m:r>
                  </m:oMath>
                </a14:m>
                <a:r>
                  <a:rPr lang="en-US" dirty="0"/>
                  <a:t>scale uncertainties (from Hera experience)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&gt;0.2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15.5 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18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275, </m:t>
                    </m:r>
                  </m:oMath>
                </a14:m>
                <a:r>
                  <a:rPr lang="en-US" dirty="0"/>
                  <a:t>other datasets scaled accordingly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8674C34-17E3-DE0A-01BF-1775B4066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75" y="5283522"/>
                <a:ext cx="8772049" cy="996237"/>
              </a:xfrm>
              <a:prstGeom prst="rect">
                <a:avLst/>
              </a:prstGeom>
              <a:blipFill>
                <a:blip r:embed="rId5"/>
                <a:stretch>
                  <a:fillRect t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 descr="dis1">
            <a:extLst>
              <a:ext uri="{FF2B5EF4-FFF2-40B4-BE49-F238E27FC236}">
                <a16:creationId xmlns:a16="http://schemas.microsoft.com/office/drawing/2014/main" id="{D6A5BD0B-1688-39C9-C1E2-5B4167018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3525">
            <a:off x="6053493" y="903234"/>
            <a:ext cx="1274577" cy="15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1054EB-9152-2AA0-0F49-04FE14219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4437" y="4784478"/>
            <a:ext cx="2967783" cy="2021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988E74-193E-A004-7B39-D8ADEBFDF266}"/>
                  </a:ext>
                </a:extLst>
              </p:cNvPr>
              <p:cNvSpPr txBox="1"/>
              <p:nvPr/>
            </p:nvSpPr>
            <p:spPr>
              <a:xfrm>
                <a:off x="6497073" y="4949176"/>
                <a:ext cx="2175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2105.04434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988E74-193E-A004-7B39-D8ADEBFDF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073" y="4949176"/>
                <a:ext cx="2175147" cy="369332"/>
              </a:xfrm>
              <a:prstGeom prst="rect">
                <a:avLst/>
              </a:prstGeom>
              <a:blipFill>
                <a:blip r:embed="rId8"/>
                <a:stretch>
                  <a:fillRect l="-231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23265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B159C74-CC97-FD06-7A14-F3D58A597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  <a:t>Depolarization Factors</a:t>
            </a:r>
            <a:b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</a:b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BE4A39E-FE51-973A-C510-260331916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7B49556-0987-5094-C735-9C050FDA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32679A-CFCB-9C47-A39C-C311E67B3F9C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14E24-9BF7-FC70-7693-241AF130F2A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56720" y="1555000"/>
            <a:ext cx="3781136" cy="39470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AEAD5-836A-E6E3-AA53-299F8E9E0900}"/>
              </a:ext>
            </a:extLst>
          </p:cNvPr>
          <p:cNvSpPr txBox="1"/>
          <p:nvPr/>
        </p:nvSpPr>
        <p:spPr>
          <a:xfrm>
            <a:off x="1554249" y="1937718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23C40-2353-E8E5-D435-CF613633B818}"/>
              </a:ext>
            </a:extLst>
          </p:cNvPr>
          <p:cNvSpPr txBox="1"/>
          <p:nvPr/>
        </p:nvSpPr>
        <p:spPr>
          <a:xfrm>
            <a:off x="1554249" y="4354522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332395-6E41-E71B-4481-872E2110BDED}"/>
              </a:ext>
            </a:extLst>
          </p:cNvPr>
          <p:cNvSpPr txBox="1"/>
          <p:nvPr/>
        </p:nvSpPr>
        <p:spPr>
          <a:xfrm>
            <a:off x="969287" y="6488668"/>
            <a:ext cx="186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C. </a:t>
            </a:r>
            <a:r>
              <a:rPr lang="en-US" dirty="0" err="1"/>
              <a:t>Dilks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133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65A520-5A48-2FFF-FE64-838184EA1B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919" y="266507"/>
                <a:ext cx="8464378" cy="487490"/>
              </a:xfrm>
            </p:spPr>
            <p:txBody>
              <a:bodyPr/>
              <a:lstStyle/>
              <a:p>
                <a:r>
                  <a:rPr lang="en-US" dirty="0"/>
                  <a:t>Statistical uncertainty scaling factor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𝟒𝟏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65A520-5A48-2FFF-FE64-838184EA1B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919" y="266507"/>
                <a:ext cx="8464378" cy="487490"/>
              </a:xfrm>
              <a:blipFill>
                <a:blip r:embed="rId2"/>
                <a:stretch>
                  <a:fillRect l="-2249" t="-89744" b="-10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C16AA-4ADC-19F0-41F1-E16C99FC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45C707-57A7-ED0D-AA88-5744FF405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09159" y="322955"/>
            <a:ext cx="5430762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11B2876-2D05-7488-B15E-901CA8BEA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F78C61-31CA-6BCA-D845-597606DA902F}"/>
              </a:ext>
            </a:extLst>
          </p:cNvPr>
          <p:cNvSpPr txBox="1"/>
          <p:nvPr/>
        </p:nvSpPr>
        <p:spPr>
          <a:xfrm>
            <a:off x="969287" y="6488668"/>
            <a:ext cx="186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C. </a:t>
            </a:r>
            <a:r>
              <a:rPr lang="en-US" dirty="0" err="1"/>
              <a:t>Dilks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3363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B159C74-CC97-FD06-7A14-F3D58A597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  <a:t>Depolarization Factors</a:t>
            </a:r>
            <a:b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</a:b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BE4A39E-FE51-973A-C510-260331916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7B49556-0987-5094-C735-9C050FDA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32679A-CFCB-9C47-A39C-C311E67B3F9C}" type="slidenum">
              <a:rPr lang="en-US" smtClean="0"/>
              <a:t>74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14E24-9BF7-FC70-7693-241AF130F2A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56720" y="1555000"/>
            <a:ext cx="3781136" cy="39470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AEAD5-836A-E6E3-AA53-299F8E9E0900}"/>
              </a:ext>
            </a:extLst>
          </p:cNvPr>
          <p:cNvSpPr txBox="1"/>
          <p:nvPr/>
        </p:nvSpPr>
        <p:spPr>
          <a:xfrm>
            <a:off x="1554249" y="1937718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23C40-2353-E8E5-D435-CF613633B818}"/>
              </a:ext>
            </a:extLst>
          </p:cNvPr>
          <p:cNvSpPr txBox="1"/>
          <p:nvPr/>
        </p:nvSpPr>
        <p:spPr>
          <a:xfrm>
            <a:off x="1554249" y="4354522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A467C-E342-6785-BD68-0051DE8806DD}"/>
              </a:ext>
            </a:extLst>
          </p:cNvPr>
          <p:cNvSpPr txBox="1"/>
          <p:nvPr/>
        </p:nvSpPr>
        <p:spPr>
          <a:xfrm>
            <a:off x="6436977" y="4106344"/>
            <a:ext cx="1922339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Noto Sans CJK SC" pitchFamily="2"/>
                <a:cs typeface="Lohit Devanagari" pitchFamily="2"/>
              </a:rPr>
              <a:t>Suppressed at EIC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328194B5-95F2-9C35-1062-CE1217B18C40}"/>
              </a:ext>
            </a:extLst>
          </p:cNvPr>
          <p:cNvSpPr/>
          <p:nvPr/>
        </p:nvSpPr>
        <p:spPr>
          <a:xfrm flipH="1" flipV="1">
            <a:off x="6137856" y="3594312"/>
            <a:ext cx="912384" cy="5446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98847A9B-7E71-70F2-F52C-65B63B127DA3}"/>
              </a:ext>
            </a:extLst>
          </p:cNvPr>
          <p:cNvSpPr/>
          <p:nvPr/>
        </p:nvSpPr>
        <p:spPr>
          <a:xfrm flipH="1">
            <a:off x="6220801" y="4453142"/>
            <a:ext cx="663551" cy="13649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0E5941BF-0805-BDE8-0732-CD09BA39A4FD}"/>
              </a:ext>
            </a:extLst>
          </p:cNvPr>
          <p:cNvSpPr/>
          <p:nvPr/>
        </p:nvSpPr>
        <p:spPr>
          <a:xfrm flipH="1">
            <a:off x="6137856" y="4453142"/>
            <a:ext cx="912384" cy="8000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332395-6E41-E71B-4481-872E2110BDED}"/>
              </a:ext>
            </a:extLst>
          </p:cNvPr>
          <p:cNvSpPr txBox="1"/>
          <p:nvPr/>
        </p:nvSpPr>
        <p:spPr>
          <a:xfrm>
            <a:off x="969287" y="6488668"/>
            <a:ext cx="186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C. </a:t>
            </a:r>
            <a:r>
              <a:rPr lang="en-US" dirty="0" err="1"/>
              <a:t>Dilks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148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5F6F2-79D8-8B4D-5B1F-97ECFDF3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93476"/>
            <a:ext cx="8464378" cy="487490"/>
          </a:xfrm>
        </p:spPr>
        <p:txBody>
          <a:bodyPr/>
          <a:lstStyle/>
          <a:p>
            <a:r>
              <a:rPr lang="en-US" dirty="0"/>
              <a:t>Unpolarized TMDs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6FD5F-5B5D-94EF-6697-B965E39B2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Top: Explicit z dependence of select pion multiplicities in 3 x-Q</a:t>
            </a:r>
            <a:r>
              <a:rPr lang="en-US" baseline="30000" dirty="0"/>
              <a:t>2</a:t>
            </a:r>
            <a:r>
              <a:rPr lang="en-US" dirty="0"/>
              <a:t> bins, including the double-Gaussian fits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8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EED3C-7CEF-FCF9-7D7B-8AE1F28E1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FCAFE-6BE1-37AA-E66E-4D66C793C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94" y="2100225"/>
            <a:ext cx="6944722" cy="23210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5B95CB-F61A-5DA4-66D3-84FC60AFCAC6}"/>
              </a:ext>
            </a:extLst>
          </p:cNvPr>
          <p:cNvSpPr/>
          <p:nvPr/>
        </p:nvSpPr>
        <p:spPr>
          <a:xfrm>
            <a:off x="7214765" y="2780023"/>
            <a:ext cx="2393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hep-ex:2207.10893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764D9C-A1DC-651D-6E09-3D3670B89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30" y="4460008"/>
            <a:ext cx="3203033" cy="23106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BC925C-7834-ADE5-1B1B-D01ED67F9836}"/>
                  </a:ext>
                </a:extLst>
              </p:cNvPr>
              <p:cNvSpPr txBox="1"/>
              <p:nvPr/>
            </p:nvSpPr>
            <p:spPr>
              <a:xfrm>
                <a:off x="3922699" y="4915105"/>
                <a:ext cx="5221301" cy="1599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Impact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from Athena proposal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&lt;1.0,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&gt;0.01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Experimental uncertainties dominated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2%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3%</m:t>
                    </m:r>
                  </m:oMath>
                </a14:m>
                <a:r>
                  <a:rPr lang="en-US" dirty="0"/>
                  <a:t> scale, theoretical uncertainties driven by</a:t>
                </a:r>
                <a:br>
                  <a:rPr lang="en-US" dirty="0"/>
                </a:br>
                <a:r>
                  <a:rPr lang="en-US" dirty="0"/>
                  <a:t> uncertainties on evolution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BC925C-7834-ADE5-1B1B-D01ED67F9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699" y="4915105"/>
                <a:ext cx="5221301" cy="1599540"/>
              </a:xfrm>
              <a:prstGeom prst="rect">
                <a:avLst/>
              </a:prstGeom>
              <a:blipFill>
                <a:blip r:embed="rId5"/>
                <a:stretch>
                  <a:fillRect l="-728" t="-1563"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02852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6224C-7239-86CE-85BD-061A5C3C6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transverse TSSAs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B27D0-FC2D-6192-3296-D697840F0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03FD5-EA12-B7F4-D7DF-536BEC72F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03C2ABFF-FACE-4132-E759-C3E89CDE7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75" y="1520313"/>
            <a:ext cx="3817204" cy="4661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23DDC6-FDA5-1187-E99C-79B75F053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35" y="1727363"/>
            <a:ext cx="4775200" cy="3111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123FFC-862E-F3EA-76E6-9368CEDF6818}"/>
                  </a:ext>
                </a:extLst>
              </p:cNvPr>
              <p:cNvSpPr txBox="1"/>
              <p:nvPr/>
            </p:nvSpPr>
            <p:spPr>
              <a:xfrm>
                <a:off x="189648" y="4990256"/>
                <a:ext cx="4442691" cy="1206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Athena projections for the measurement</a:t>
                </a:r>
                <a:br>
                  <a:rPr lang="en-US" dirty="0"/>
                </a:br>
                <a:r>
                  <a:rPr lang="en-US" dirty="0"/>
                  <a:t>of </a:t>
                </a:r>
                <a:r>
                  <a:rPr lang="en-US" dirty="0" err="1"/>
                  <a:t>Sivers</a:t>
                </a:r>
                <a:r>
                  <a:rPr lang="en-US" dirty="0"/>
                  <a:t> asymmetries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0.2&lt;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&lt;0.7,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&gt;1.0,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&gt;0.05,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&lt;1.0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123FFC-862E-F3EA-76E6-9368CEDF6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48" y="4990256"/>
                <a:ext cx="4442691" cy="1206099"/>
              </a:xfrm>
              <a:prstGeom prst="rect">
                <a:avLst/>
              </a:prstGeom>
              <a:blipFill>
                <a:blip r:embed="rId4"/>
                <a:stretch>
                  <a:fillRect l="-855" t="-3158" b="-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96DFD8A-B29A-A56D-7A6C-340301C2C78D}"/>
              </a:ext>
            </a:extLst>
          </p:cNvPr>
          <p:cNvSpPr txBox="1"/>
          <p:nvPr/>
        </p:nvSpPr>
        <p:spPr>
          <a:xfrm>
            <a:off x="5564349" y="6144170"/>
            <a:ext cx="3328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 uncertainties on Collins</a:t>
            </a:r>
            <a:br>
              <a:rPr lang="en-US" dirty="0"/>
            </a:br>
            <a:r>
              <a:rPr lang="en-US" dirty="0"/>
              <a:t>Asymmetries by ECCE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C453ED-F96D-1FBD-9BE8-7DAB4C9B8C06}"/>
              </a:ext>
            </a:extLst>
          </p:cNvPr>
          <p:cNvSpPr txBox="1"/>
          <p:nvPr/>
        </p:nvSpPr>
        <p:spPr>
          <a:xfrm>
            <a:off x="5486938" y="5803036"/>
            <a:ext cx="1295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2207.10890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2602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CF25-DB6D-E3DC-35B0-0F9980A9B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03" y="297039"/>
            <a:ext cx="8464378" cy="487490"/>
          </a:xfrm>
        </p:spPr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transversity</a:t>
            </a:r>
            <a:r>
              <a:rPr lang="en-US" dirty="0"/>
              <a:t> extraction from </a:t>
            </a:r>
            <a:r>
              <a:rPr lang="en-US" dirty="0" err="1"/>
              <a:t>Jlab</a:t>
            </a:r>
            <a:r>
              <a:rPr lang="en-US" dirty="0"/>
              <a:t> and the EIC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11CC3D-A087-6421-494C-9A53B194B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519" y="1665883"/>
            <a:ext cx="8462962" cy="35262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0A9AB-8B35-BE4B-2108-6F3C749B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6D6231-73D5-275B-2E65-A9BF27A2BBFD}"/>
              </a:ext>
            </a:extLst>
          </p:cNvPr>
          <p:cNvSpPr txBox="1"/>
          <p:nvPr/>
        </p:nvSpPr>
        <p:spPr>
          <a:xfrm>
            <a:off x="524107" y="6299200"/>
            <a:ext cx="3110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Phys.Lett.B</a:t>
            </a:r>
            <a:r>
              <a:rPr lang="en-US" dirty="0"/>
              <a:t> 816 (2021) 136255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9D96C8-AEB7-45C6-E56F-9ADA324AADBE}"/>
              </a:ext>
            </a:extLst>
          </p:cNvPr>
          <p:cNvSpPr txBox="1"/>
          <p:nvPr/>
        </p:nvSpPr>
        <p:spPr>
          <a:xfrm>
            <a:off x="1226634" y="5319132"/>
            <a:ext cx="3823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careful with parametrization bias…</a:t>
            </a:r>
          </a:p>
        </p:txBody>
      </p:sp>
    </p:spTree>
    <p:extLst>
      <p:ext uri="{BB962C8B-B14F-4D97-AF65-F5344CB8AC3E}">
        <p14:creationId xmlns:p14="http://schemas.microsoft.com/office/powerpoint/2010/main" val="22194996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62CF33-33C1-532A-CD17-EFA3EE1916A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919" y="218995"/>
                <a:ext cx="8464378" cy="48749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Double Tagging at the EIC allows clean neutron measurement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62CF33-33C1-532A-CD17-EFA3EE1916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919" y="218995"/>
                <a:ext cx="8464378" cy="487490"/>
              </a:xfrm>
              <a:blipFill>
                <a:blip r:embed="rId2"/>
                <a:stretch>
                  <a:fillRect l="-2249" t="-87179" r="-1649" b="-10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803C96-91CD-9CF2-8E86-A1A3DCB62B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Neutron is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87%</m:t>
                    </m:r>
                  </m:oMath>
                </a14:m>
                <a:r>
                  <a:rPr lang="en-US" dirty="0"/>
                  <a:t> polarized</a:t>
                </a:r>
              </a:p>
              <a:p>
                <a:r>
                  <a:rPr lang="en-US" dirty="0"/>
                  <a:t>Double tagged events thus</a:t>
                </a:r>
                <a:br>
                  <a:rPr lang="en-US" dirty="0"/>
                </a:br>
                <a:r>
                  <a:rPr lang="en-US" dirty="0"/>
                  <a:t>provide access to polarized </a:t>
                </a:r>
                <a:br>
                  <a:rPr lang="en-US" dirty="0"/>
                </a:br>
                <a:r>
                  <a:rPr lang="en-US" dirty="0"/>
                  <a:t>neutron beam</a:t>
                </a:r>
              </a:p>
              <a:p>
                <a:r>
                  <a:rPr lang="en-US" dirty="0"/>
                  <a:t>Reconstruction of initial neutron </a:t>
                </a:r>
                <a:br>
                  <a:rPr lang="en-US" dirty="0"/>
                </a:br>
                <a:r>
                  <a:rPr lang="en-US" dirty="0"/>
                  <a:t>momentum from tagged protons allows reduction of uncertainties</a:t>
                </a:r>
                <a:br>
                  <a:rPr lang="en-US" dirty="0"/>
                </a:br>
                <a:r>
                  <a:rPr lang="en-US" dirty="0"/>
                  <a:t>from nuclear corrections 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803C96-91CD-9CF2-8E86-A1A3DCB62B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00" t="-1269" r="-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60DE5-7323-E23A-A0BE-F9FBF5BF3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75F236C-9C1A-735E-1241-5BB2837810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680A0F69-8586-733E-C0F6-1325906630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257B21A2-1DF0-AB1D-B53E-C848B0D2D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A9AAFE-2B9B-2837-774C-E5C3004BF870}"/>
              </a:ext>
            </a:extLst>
          </p:cNvPr>
          <p:cNvSpPr txBox="1"/>
          <p:nvPr/>
        </p:nvSpPr>
        <p:spPr>
          <a:xfrm>
            <a:off x="0" y="6449367"/>
            <a:ext cx="425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Friščić</a:t>
            </a:r>
            <a:r>
              <a:rPr lang="en-US" dirty="0"/>
              <a:t>, I, Nguyen, D, </a:t>
            </a:r>
            <a:r>
              <a:rPr lang="en-US" dirty="0" err="1"/>
              <a:t>Pybus</a:t>
            </a:r>
            <a:r>
              <a:rPr lang="en-US" dirty="0"/>
              <a:t>, JR, Jentsch et 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64DF92-F5BF-F4BA-8883-AA505E126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19" y="3748926"/>
            <a:ext cx="3865595" cy="2658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F4B2CE-A8FA-BA6D-63FC-380C73463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469" y="3748926"/>
            <a:ext cx="4233499" cy="2805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1E0C75-ED7A-FF72-FD8C-46CD2E2EA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1289273"/>
            <a:ext cx="3530839" cy="139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035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B5F80-A03F-7A93-DC89-961CBD29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B8271-D856-AE2E-79B1-CCD9ED669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What has been discussed before</a:t>
            </a:r>
          </a:p>
          <a:p>
            <a:endParaRPr lang="en-US" dirty="0"/>
          </a:p>
          <a:p>
            <a:r>
              <a:rPr lang="en-US" dirty="0"/>
              <a:t>Landscape of experiments, what can be done where… (case for </a:t>
            </a:r>
            <a:r>
              <a:rPr lang="en-US" dirty="0" err="1"/>
              <a:t>Jlab</a:t>
            </a:r>
            <a:r>
              <a:rPr lang="en-US" dirty="0"/>
              <a:t>, kinematics, twist3)</a:t>
            </a:r>
          </a:p>
          <a:p>
            <a:r>
              <a:rPr lang="en-US" dirty="0"/>
              <a:t>See EIC, AMBER talks</a:t>
            </a:r>
          </a:p>
          <a:p>
            <a:endParaRPr lang="en-US" dirty="0"/>
          </a:p>
          <a:p>
            <a:r>
              <a:rPr lang="en-US" dirty="0"/>
              <a:t>(pick up ‘CT’ thing from </a:t>
            </a:r>
            <a:r>
              <a:rPr lang="en-US" dirty="0" err="1"/>
              <a:t>Jianwei</a:t>
            </a:r>
            <a:r>
              <a:rPr lang="en-US" dirty="0"/>
              <a:t>: CT needs </a:t>
            </a:r>
            <a:r>
              <a:rPr lang="en-US" dirty="0" err="1"/>
              <a:t>lumi</a:t>
            </a:r>
            <a:r>
              <a:rPr lang="en-US" dirty="0"/>
              <a:t>…</a:t>
            </a:r>
          </a:p>
          <a:p>
            <a:endParaRPr lang="en-US" dirty="0"/>
          </a:p>
          <a:p>
            <a:r>
              <a:rPr lang="en-US" dirty="0"/>
              <a:t>Introduce HW</a:t>
            </a:r>
          </a:p>
          <a:p>
            <a:endParaRPr lang="en-US" dirty="0"/>
          </a:p>
          <a:p>
            <a:r>
              <a:rPr lang="en-US" dirty="0"/>
              <a:t>New developments</a:t>
            </a:r>
          </a:p>
          <a:p>
            <a:pPr lvl="1"/>
            <a:r>
              <a:rPr lang="en-US" dirty="0" err="1"/>
              <a:t>Radcor</a:t>
            </a:r>
            <a:r>
              <a:rPr lang="en-US" dirty="0"/>
              <a:t>: (how is that for di-hadrons)</a:t>
            </a:r>
          </a:p>
          <a:p>
            <a:r>
              <a:rPr lang="en-US" dirty="0"/>
              <a:t>JLab22 (see </a:t>
            </a:r>
            <a:r>
              <a:rPr lang="en-US" dirty="0" err="1"/>
              <a:t>cynthias</a:t>
            </a:r>
            <a:r>
              <a:rPr lang="en-US" dirty="0"/>
              <a:t> talk)</a:t>
            </a:r>
          </a:p>
          <a:p>
            <a:r>
              <a:rPr lang="en-US" dirty="0"/>
              <a:t>Compass deuterium</a:t>
            </a:r>
          </a:p>
          <a:p>
            <a:endParaRPr lang="en-US" dirty="0"/>
          </a:p>
          <a:p>
            <a:r>
              <a:rPr lang="en-US" dirty="0"/>
              <a:t>Long range plan…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5C055-E343-91D6-D091-039E3B251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543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1A584-51D1-D96F-EA86-0330C780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289C5-BE6B-D16A-6367-32AAD6B5D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87D8D-BE09-BEA2-54F5-7C10D0E7A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91CC-D532-2543-AEEA-0E4B21093406}" type="datetime1">
              <a:rPr lang="en-US" smtClean="0"/>
              <a:t>10/18/23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ADC94-CD32-F581-3E71-319851C4C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16" descr="Screen Shot 2022-10-27 at 2.00.54 PM.png">
            <a:extLst>
              <a:ext uri="{FF2B5EF4-FFF2-40B4-BE49-F238E27FC236}">
                <a16:creationId xmlns:a16="http://schemas.microsoft.com/office/drawing/2014/main" id="{08B9538D-3A52-C13F-A7F8-1356B3FF6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51" y="4499375"/>
            <a:ext cx="2143279" cy="190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B349FE-4EA3-EEA3-904F-D28497D7B9A0}"/>
              </a:ext>
            </a:extLst>
          </p:cNvPr>
          <p:cNvSpPr txBox="1"/>
          <p:nvPr/>
        </p:nvSpPr>
        <p:spPr>
          <a:xfrm>
            <a:off x="6599159" y="3480200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Plot by H. Avakian</a:t>
            </a:r>
          </a:p>
        </p:txBody>
      </p:sp>
      <p:pic>
        <p:nvPicPr>
          <p:cNvPr id="8" name="Picture 12" descr="Screen Shot 2015-09-02 at 1.35.14 AM.png">
            <a:extLst>
              <a:ext uri="{FF2B5EF4-FFF2-40B4-BE49-F238E27FC236}">
                <a16:creationId xmlns:a16="http://schemas.microsoft.com/office/drawing/2014/main" id="{EBDC5B55-D0E1-3A61-3D69-3953004F1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820873"/>
            <a:ext cx="3632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3 1">
            <a:extLst>
              <a:ext uri="{FF2B5EF4-FFF2-40B4-BE49-F238E27FC236}">
                <a16:creationId xmlns:a16="http://schemas.microsoft.com/office/drawing/2014/main" id="{EBBDA555-42AF-CF00-3DF8-E5702C7E5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0" y="2800360"/>
            <a:ext cx="6477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JLab12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CB5A02F3-8352-3429-9C9C-C62EEDB63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466985"/>
            <a:ext cx="12922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HERMES/JLab24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19A8804C-0E9C-AE5F-0D7C-DC487CDAD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025" y="2089160"/>
            <a:ext cx="892175" cy="2619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050" dirty="0"/>
              <a:t>COMPASS</a:t>
            </a:r>
          </a:p>
        </p:txBody>
      </p:sp>
      <p:pic>
        <p:nvPicPr>
          <p:cNvPr id="12" name="Picture 74" descr="Screen Shot 2018-12-06 at 8.50.35 AM.png">
            <a:extLst>
              <a:ext uri="{FF2B5EF4-FFF2-40B4-BE49-F238E27FC236}">
                <a16:creationId xmlns:a16="http://schemas.microsoft.com/office/drawing/2014/main" id="{A704B220-ACBD-BD09-0D41-E5D2949CA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9" y="4734667"/>
            <a:ext cx="3709434" cy="175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3 2">
            <a:extLst>
              <a:ext uri="{FF2B5EF4-FFF2-40B4-BE49-F238E27FC236}">
                <a16:creationId xmlns:a16="http://schemas.microsoft.com/office/drawing/2014/main" id="{435F6021-AD85-68D2-23EE-E72DFBE28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970" y="4852194"/>
            <a:ext cx="1309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JLab7/9/11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B1FEA043-263D-645F-08A8-EE3739F3D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6" y="1635919"/>
            <a:ext cx="3976687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0EE16E-DBCF-C3DA-A2CB-0C0337C2AB7A}"/>
              </a:ext>
            </a:extLst>
          </p:cNvPr>
          <p:cNvSpPr txBox="1"/>
          <p:nvPr/>
        </p:nvSpPr>
        <p:spPr>
          <a:xfrm>
            <a:off x="5682818" y="6276679"/>
            <a:ext cx="3103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NB: Kinematic slice heavily biased towards </a:t>
            </a:r>
            <a:r>
              <a:rPr lang="en-US" sz="1200" dirty="0" err="1"/>
              <a:t>Jlab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620721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43C55-2FC5-B391-D77C-E6DA38DD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610" y="1900221"/>
            <a:ext cx="6185058" cy="606290"/>
          </a:xfrm>
        </p:spPr>
        <p:txBody>
          <a:bodyPr/>
          <a:lstStyle/>
          <a:p>
            <a:r>
              <a:rPr lang="en-US" dirty="0"/>
              <a:t>QCD dynamics complex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A6E6B-AD94-0CA9-B1F8-4E417A95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80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B9CCF0-4B2C-A360-DE42-B716EA5A196F}"/>
              </a:ext>
            </a:extLst>
          </p:cNvPr>
          <p:cNvSpPr txBox="1"/>
          <p:nvPr/>
        </p:nvSpPr>
        <p:spPr>
          <a:xfrm>
            <a:off x="2404954" y="2367406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0ADA21-EC00-740F-ACE1-F20C5713D83E}"/>
              </a:ext>
            </a:extLst>
          </p:cNvPr>
          <p:cNvSpPr txBox="1"/>
          <p:nvPr/>
        </p:nvSpPr>
        <p:spPr>
          <a:xfrm>
            <a:off x="1451611" y="1712433"/>
            <a:ext cx="1779654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solidFill>
                  <a:schemeClr val="accent1"/>
                </a:solidFill>
                <a:latin typeface="+mj-lt"/>
              </a:rPr>
              <a:t>1. Introduction/theoretical 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FF682-5DFA-CD78-8D07-4415F3A758FB}"/>
              </a:ext>
            </a:extLst>
          </p:cNvPr>
          <p:cNvSpPr txBox="1"/>
          <p:nvPr/>
        </p:nvSpPr>
        <p:spPr>
          <a:xfrm>
            <a:off x="1698065" y="4842765"/>
            <a:ext cx="84510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Clip from [2]</a:t>
            </a:r>
          </a:p>
        </p:txBody>
      </p:sp>
      <p:pic>
        <p:nvPicPr>
          <p:cNvPr id="11" name="Screen Recording 2023-04-03 at 3.04.30 PM.mov" descr="Screen Recording 2023-04-03 at 3.04.30 PM.mov">
            <a:hlinkClick r:id="" action="ppaction://media"/>
            <a:extLst>
              <a:ext uri="{FF2B5EF4-FFF2-40B4-BE49-F238E27FC236}">
                <a16:creationId xmlns:a16="http://schemas.microsoft.com/office/drawing/2014/main" id="{C6BBA7E7-49DE-21A9-4ECA-B7AFE4666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0160" y="2203426"/>
            <a:ext cx="4347956" cy="245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3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912C1-314F-9ED4-1129-70D24D8B9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EAB05-9827-A9AF-F401-059AC26F0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FCBDF-4FAE-7667-CF32-B96AF5468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E26E19-7F1B-6BED-F047-837116E1B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55262"/>
            <a:ext cx="7772400" cy="2547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5E44B9-C557-3B25-52B4-7D59148C8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65" y="4244718"/>
            <a:ext cx="7772400" cy="30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355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03E35-C0F0-7124-2046-EA7692045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DA527-385A-4581-04E6-AD791DEA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AC339-0CBA-E665-26A1-6CC41EEAD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D81CCD-BE63-ABE0-25AA-F97C4C4C1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2463800"/>
            <a:ext cx="4533900" cy="193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C2543-AB79-E28E-AAF6-45A21D6BE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607" y="1390650"/>
            <a:ext cx="4559300" cy="214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DA78DB-CCB7-9DA3-7FF4-4CB6FEC92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629" y="3864704"/>
            <a:ext cx="4495800" cy="82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9E1EB-32DA-53E0-2A12-2EC36071F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997" y="4314093"/>
            <a:ext cx="44958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96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E2456-A016-E2E3-136C-C8974F1B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x at </a:t>
            </a:r>
            <a:r>
              <a:rPr lang="en-US" dirty="0" err="1"/>
              <a:t>Jlab</a:t>
            </a:r>
            <a:r>
              <a:rPr lang="en-US" dirty="0"/>
              <a:t> 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288C5-62CC-73DE-333D-B15D7BC56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E29DA-986F-6146-A854-650EB2DF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0D53F-747C-74B5-DC90-AC6F96FBA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80395"/>
            <a:ext cx="7772400" cy="2897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C4B21D-0A77-9F61-C000-18832B4E6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555931"/>
            <a:ext cx="7772400" cy="324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006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AAEAE2-3767-4D18-A854-7BF88338F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84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EBB9B9-9F28-42AE-B9BE-8CDC82504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cap="none" dirty="0">
                <a:latin typeface="Arial" pitchFamily="34" charset="0"/>
              </a:rPr>
              <a:t>Detector Requirements: Complementarity</a:t>
            </a:r>
            <a:endParaRPr lang="en-US" dirty="0"/>
          </a:p>
        </p:txBody>
      </p:sp>
      <p:grpSp>
        <p:nvGrpSpPr>
          <p:cNvPr id="38" name="Group 30">
            <a:extLst>
              <a:ext uri="{FF2B5EF4-FFF2-40B4-BE49-F238E27FC236}">
                <a16:creationId xmlns:a16="http://schemas.microsoft.com/office/drawing/2014/main" id="{96B64836-1FD1-44AC-A824-3176B36B5912}"/>
              </a:ext>
            </a:extLst>
          </p:cNvPr>
          <p:cNvGrpSpPr>
            <a:grpSpLocks/>
          </p:cNvGrpSpPr>
          <p:nvPr/>
        </p:nvGrpSpPr>
        <p:grpSpPr bwMode="auto">
          <a:xfrm>
            <a:off x="268288" y="979488"/>
            <a:ext cx="8769350" cy="1625600"/>
            <a:chOff x="268851" y="1139125"/>
            <a:chExt cx="8768033" cy="1626300"/>
          </a:xfrm>
        </p:grpSpPr>
        <p:pic>
          <p:nvPicPr>
            <p:cNvPr id="39" name="Picture 6" descr="hallacombo">
              <a:extLst>
                <a:ext uri="{FF2B5EF4-FFF2-40B4-BE49-F238E27FC236}">
                  <a16:creationId xmlns:a16="http://schemas.microsoft.com/office/drawing/2014/main" id="{4F2BC48B-8ACB-43F5-B9C1-4D408DE1E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281" y="1154624"/>
              <a:ext cx="2179603" cy="159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Content Placeholder 3" descr="SHMS-HMS.JPG">
              <a:extLst>
                <a:ext uri="{FF2B5EF4-FFF2-40B4-BE49-F238E27FC236}">
                  <a16:creationId xmlns:a16="http://schemas.microsoft.com/office/drawing/2014/main" id="{37FF3EF1-21CE-4F9D-A078-ACA1754F0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344" y="1150938"/>
              <a:ext cx="2166937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5C15868A-F9AD-4BDB-96E7-A1F46A753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51" y="1139125"/>
              <a:ext cx="3313255" cy="1614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2E4E2585-2F27-47E5-B0D7-485EF04B5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6" t="10916" r="12640" b="15477"/>
            <a:stretch>
              <a:fillRect/>
            </a:stretch>
          </p:blipFill>
          <p:spPr bwMode="auto">
            <a:xfrm>
              <a:off x="2444750" y="1143000"/>
              <a:ext cx="2051050" cy="162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" name="Group 11">
            <a:extLst>
              <a:ext uri="{FF2B5EF4-FFF2-40B4-BE49-F238E27FC236}">
                <a16:creationId xmlns:a16="http://schemas.microsoft.com/office/drawing/2014/main" id="{E14398C4-D2B6-4B2A-A0B6-A76E250CB064}"/>
              </a:ext>
            </a:extLst>
          </p:cNvPr>
          <p:cNvGraphicFramePr>
            <a:graphicFrameLocks noGrp="1"/>
          </p:cNvGraphicFramePr>
          <p:nvPr/>
        </p:nvGraphicFramePr>
        <p:xfrm>
          <a:off x="114300" y="2625725"/>
          <a:ext cx="8896350" cy="3781426"/>
        </p:xfrm>
        <a:graphic>
          <a:graphicData uri="http://schemas.openxmlformats.org/drawingml/2006/table">
            <a:tbl>
              <a:tblPr/>
              <a:tblGrid>
                <a:gridCol w="240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8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9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energy reach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custom installations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polarized photons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precision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kumimoji="0" lang="en-US" sz="20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~8.5-9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beamline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photons/s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target flexibility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good momentum/angle 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momentum 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2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high multiplicity reconstruction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up to 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8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particle 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59628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AAEAE2-3767-4D18-A854-7BF88338F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85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EBB9B9-9F28-42AE-B9BE-8CDC82504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cap="none" dirty="0">
                <a:latin typeface="Arial" pitchFamily="34" charset="0"/>
              </a:rPr>
              <a:t>Detector Requirements: Complementarity</a:t>
            </a:r>
            <a:endParaRPr lang="en-US" dirty="0"/>
          </a:p>
        </p:txBody>
      </p:sp>
      <p:grpSp>
        <p:nvGrpSpPr>
          <p:cNvPr id="38" name="Group 30">
            <a:extLst>
              <a:ext uri="{FF2B5EF4-FFF2-40B4-BE49-F238E27FC236}">
                <a16:creationId xmlns:a16="http://schemas.microsoft.com/office/drawing/2014/main" id="{96B64836-1FD1-44AC-A824-3176B36B5912}"/>
              </a:ext>
            </a:extLst>
          </p:cNvPr>
          <p:cNvGrpSpPr>
            <a:grpSpLocks/>
          </p:cNvGrpSpPr>
          <p:nvPr/>
        </p:nvGrpSpPr>
        <p:grpSpPr bwMode="auto">
          <a:xfrm>
            <a:off x="268288" y="979488"/>
            <a:ext cx="8769350" cy="1625600"/>
            <a:chOff x="268851" y="1139125"/>
            <a:chExt cx="8768033" cy="1626300"/>
          </a:xfrm>
        </p:grpSpPr>
        <p:pic>
          <p:nvPicPr>
            <p:cNvPr id="39" name="Picture 6" descr="hallacombo">
              <a:extLst>
                <a:ext uri="{FF2B5EF4-FFF2-40B4-BE49-F238E27FC236}">
                  <a16:creationId xmlns:a16="http://schemas.microsoft.com/office/drawing/2014/main" id="{4F2BC48B-8ACB-43F5-B9C1-4D408DE1E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281" y="1154624"/>
              <a:ext cx="2179603" cy="159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Content Placeholder 3" descr="SHMS-HMS.JPG">
              <a:extLst>
                <a:ext uri="{FF2B5EF4-FFF2-40B4-BE49-F238E27FC236}">
                  <a16:creationId xmlns:a16="http://schemas.microsoft.com/office/drawing/2014/main" id="{37FF3EF1-21CE-4F9D-A078-ACA1754F0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344" y="1150938"/>
              <a:ext cx="2166937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5C15868A-F9AD-4BDB-96E7-A1F46A753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51" y="1139125"/>
              <a:ext cx="3313255" cy="1614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2E4E2585-2F27-47E5-B0D7-485EF04B5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6" t="10916" r="12640" b="15477"/>
            <a:stretch>
              <a:fillRect/>
            </a:stretch>
          </p:blipFill>
          <p:spPr bwMode="auto">
            <a:xfrm>
              <a:off x="2444750" y="1143000"/>
              <a:ext cx="2051050" cy="162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" name="Group 11">
            <a:extLst>
              <a:ext uri="{FF2B5EF4-FFF2-40B4-BE49-F238E27FC236}">
                <a16:creationId xmlns:a16="http://schemas.microsoft.com/office/drawing/2014/main" id="{E14398C4-D2B6-4B2A-A0B6-A76E250CB064}"/>
              </a:ext>
            </a:extLst>
          </p:cNvPr>
          <p:cNvGraphicFramePr>
            <a:graphicFrameLocks noGrp="1"/>
          </p:cNvGraphicFramePr>
          <p:nvPr/>
        </p:nvGraphicFramePr>
        <p:xfrm>
          <a:off x="114300" y="2625725"/>
          <a:ext cx="8896350" cy="3781426"/>
        </p:xfrm>
        <a:graphic>
          <a:graphicData uri="http://schemas.openxmlformats.org/drawingml/2006/table">
            <a:tbl>
              <a:tblPr/>
              <a:tblGrid>
                <a:gridCol w="240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8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9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energy reach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custom installations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polarized photons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precision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kumimoji="0" lang="en-US" sz="20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~8.5-9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beamline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photons/s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target flexibility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good momentum/angle 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momentum 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2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high multiplicity reconstruction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up to 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8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particle 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AF1F9F35-93EE-4600-8933-266A85E9474C}"/>
              </a:ext>
            </a:extLst>
          </p:cNvPr>
          <p:cNvGrpSpPr/>
          <p:nvPr/>
        </p:nvGrpSpPr>
        <p:grpSpPr>
          <a:xfrm>
            <a:off x="7011777" y="4301089"/>
            <a:ext cx="2025861" cy="1313686"/>
            <a:chOff x="7011777" y="4301089"/>
            <a:chExt cx="2025861" cy="1313686"/>
          </a:xfrm>
        </p:grpSpPr>
        <p:pic>
          <p:nvPicPr>
            <p:cNvPr id="50" name="Picture 1">
              <a:extLst>
                <a:ext uri="{FF2B5EF4-FFF2-40B4-BE49-F238E27FC236}">
                  <a16:creationId xmlns:a16="http://schemas.microsoft.com/office/drawing/2014/main" id="{1E2AA7CE-5062-43C8-A731-E75477AEF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11777" y="4301089"/>
              <a:ext cx="2025861" cy="13136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9CE6480-BAA2-4F25-9EFB-D59C2B667F6B}"/>
                </a:ext>
              </a:extLst>
            </p:cNvPr>
            <p:cNvSpPr/>
            <p:nvPr/>
          </p:nvSpPr>
          <p:spPr>
            <a:xfrm>
              <a:off x="7172249" y="4347923"/>
              <a:ext cx="8900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9144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</a:pPr>
              <a:r>
                <a:rPr lang="en-US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SOLID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5245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AAEAE2-3767-4D18-A854-7BF88338F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86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EBB9B9-9F28-42AE-B9BE-8CDC82504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cap="none" dirty="0">
                <a:latin typeface="Arial" pitchFamily="34" charset="0"/>
              </a:rPr>
              <a:t>Detector Requirements: Complementarity</a:t>
            </a:r>
            <a:endParaRPr lang="en-US" dirty="0"/>
          </a:p>
        </p:txBody>
      </p:sp>
      <p:grpSp>
        <p:nvGrpSpPr>
          <p:cNvPr id="38" name="Group 30">
            <a:extLst>
              <a:ext uri="{FF2B5EF4-FFF2-40B4-BE49-F238E27FC236}">
                <a16:creationId xmlns:a16="http://schemas.microsoft.com/office/drawing/2014/main" id="{96B64836-1FD1-44AC-A824-3176B36B5912}"/>
              </a:ext>
            </a:extLst>
          </p:cNvPr>
          <p:cNvGrpSpPr>
            <a:grpSpLocks/>
          </p:cNvGrpSpPr>
          <p:nvPr/>
        </p:nvGrpSpPr>
        <p:grpSpPr bwMode="auto">
          <a:xfrm>
            <a:off x="268288" y="979488"/>
            <a:ext cx="8769350" cy="1625600"/>
            <a:chOff x="268851" y="1139125"/>
            <a:chExt cx="8768033" cy="1626300"/>
          </a:xfrm>
        </p:grpSpPr>
        <p:pic>
          <p:nvPicPr>
            <p:cNvPr id="39" name="Picture 6" descr="hallacombo">
              <a:extLst>
                <a:ext uri="{FF2B5EF4-FFF2-40B4-BE49-F238E27FC236}">
                  <a16:creationId xmlns:a16="http://schemas.microsoft.com/office/drawing/2014/main" id="{4F2BC48B-8ACB-43F5-B9C1-4D408DE1E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281" y="1154624"/>
              <a:ext cx="2179603" cy="159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Content Placeholder 3" descr="SHMS-HMS.JPG">
              <a:extLst>
                <a:ext uri="{FF2B5EF4-FFF2-40B4-BE49-F238E27FC236}">
                  <a16:creationId xmlns:a16="http://schemas.microsoft.com/office/drawing/2014/main" id="{37FF3EF1-21CE-4F9D-A078-ACA1754F0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344" y="1150938"/>
              <a:ext cx="2166937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5C15868A-F9AD-4BDB-96E7-A1F46A753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51" y="1139125"/>
              <a:ext cx="3313255" cy="1614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2E4E2585-2F27-47E5-B0D7-485EF04B5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6" t="10916" r="12640" b="15477"/>
            <a:stretch>
              <a:fillRect/>
            </a:stretch>
          </p:blipFill>
          <p:spPr bwMode="auto">
            <a:xfrm>
              <a:off x="2444750" y="1143000"/>
              <a:ext cx="2051050" cy="162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" name="Group 11">
            <a:extLst>
              <a:ext uri="{FF2B5EF4-FFF2-40B4-BE49-F238E27FC236}">
                <a16:creationId xmlns:a16="http://schemas.microsoft.com/office/drawing/2014/main" id="{E14398C4-D2B6-4B2A-A0B6-A76E250CB064}"/>
              </a:ext>
            </a:extLst>
          </p:cNvPr>
          <p:cNvGraphicFramePr>
            <a:graphicFrameLocks noGrp="1"/>
          </p:cNvGraphicFramePr>
          <p:nvPr/>
        </p:nvGraphicFramePr>
        <p:xfrm>
          <a:off x="114300" y="2625725"/>
          <a:ext cx="8896350" cy="3781426"/>
        </p:xfrm>
        <a:graphic>
          <a:graphicData uri="http://schemas.openxmlformats.org/drawingml/2006/table">
            <a:tbl>
              <a:tblPr/>
              <a:tblGrid>
                <a:gridCol w="240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8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9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energy reach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custom installations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polarized photons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precision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kumimoji="0" lang="en-US" sz="20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~8.5-9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beamline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photons/s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target flexibility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good momentum/angle 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momentum 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2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high multiplicity reconstruction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up to 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8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particle 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AD544374-8243-2543-ABA7-832EF91155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2457262" y="979488"/>
            <a:ext cx="2025861" cy="18080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B55305-0311-484C-9A3A-EF2558EBDF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80" b="49862"/>
          <a:stretch/>
        </p:blipFill>
        <p:spPr>
          <a:xfrm>
            <a:off x="7057342" y="820872"/>
            <a:ext cx="1875822" cy="17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338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6E52-F3F3-414F-B388-F1EA118B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99" y="326528"/>
            <a:ext cx="8835081" cy="487490"/>
          </a:xfrm>
        </p:spPr>
        <p:txBody>
          <a:bodyPr/>
          <a:lstStyle/>
          <a:p>
            <a:r>
              <a:rPr lang="en-US" sz="2800" dirty="0"/>
              <a:t>Tentative Timelines relevant for TMD program shown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A9EE4-620E-364C-80AD-E39C5F985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90" y="1217305"/>
            <a:ext cx="3569897" cy="4993659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CLAS12 in Hall B</a:t>
            </a:r>
          </a:p>
          <a:p>
            <a:r>
              <a:rPr lang="en-US" dirty="0"/>
              <a:t>2018-2020: unpolarized proton/deuterium target – long. polarized beam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Results shown here correspond to 15% of p-Data (120/90 beam days)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FY22 polarized long target?</a:t>
            </a:r>
          </a:p>
          <a:p>
            <a:r>
              <a:rPr lang="en-US" dirty="0"/>
              <a:t>Polarized He3 (long/trans)</a:t>
            </a:r>
          </a:p>
          <a:p>
            <a:r>
              <a:rPr lang="en-US" dirty="0"/>
              <a:t>Polarized transverse HD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85CE-2B1C-B345-875D-FC753306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87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7343E9-E514-EA40-8715-963A05C30FD4}"/>
              </a:ext>
            </a:extLst>
          </p:cNvPr>
          <p:cNvCxnSpPr/>
          <p:nvPr/>
        </p:nvCxnSpPr>
        <p:spPr>
          <a:xfrm>
            <a:off x="4026309" y="1140540"/>
            <a:ext cx="0" cy="514718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835DC5-B39B-CF46-8ED5-4021716C899B}"/>
              </a:ext>
            </a:extLst>
          </p:cNvPr>
          <p:cNvSpPr txBox="1">
            <a:spLocks/>
          </p:cNvSpPr>
          <p:nvPr/>
        </p:nvSpPr>
        <p:spPr>
          <a:xfrm>
            <a:off x="4822732" y="1217305"/>
            <a:ext cx="3569897" cy="499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/>
              <a:t>Hall A</a:t>
            </a:r>
          </a:p>
          <a:p>
            <a:r>
              <a:rPr lang="en-US" dirty="0"/>
              <a:t>2023 Transverse single spin asymmetries on He3 (64 beam days)</a:t>
            </a:r>
          </a:p>
          <a:p>
            <a:endParaRPr lang="en-US" dirty="0"/>
          </a:p>
          <a:p>
            <a:r>
              <a:rPr lang="en-US" dirty="0"/>
              <a:t>2028 </a:t>
            </a:r>
            <a:r>
              <a:rPr lang="en-US" dirty="0" err="1"/>
              <a:t>SoLID</a:t>
            </a:r>
            <a:r>
              <a:rPr lang="en-US" dirty="0"/>
              <a:t> with He3/proton target (long</a:t>
            </a:r>
            <a:r>
              <a:rPr lang="en-US"/>
              <a:t>/transverse)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5117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365" y="186222"/>
            <a:ext cx="7756464" cy="923331"/>
          </a:xfrm>
        </p:spPr>
        <p:txBody>
          <a:bodyPr>
            <a:normAutofit fontScale="90000"/>
          </a:bodyPr>
          <a:lstStyle/>
          <a:p>
            <a:r>
              <a:rPr lang="en-US" dirty="0"/>
              <a:t>SBS+BB Projected Results: Collins and </a:t>
            </a:r>
            <a:r>
              <a:rPr lang="en-US" dirty="0" err="1"/>
              <a:t>Sivers</a:t>
            </a:r>
            <a:r>
              <a:rPr lang="en-US" dirty="0"/>
              <a:t> SSAs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" y="1314451"/>
            <a:ext cx="4457700" cy="3270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11879"/>
            <a:ext cx="4457700" cy="32754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4912089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350" dirty="0">
                <a:latin typeface="Times New Roman"/>
                <a:cs typeface="Times New Roman"/>
              </a:rPr>
              <a:t> E12-09-018 will achieve statistical FOM for the neutron ~100X better than HERMES proton data and ~1000X better than Hall A E06-010 neutron data. </a:t>
            </a:r>
            <a:r>
              <a:rPr lang="en-US" sz="1350" i="1" dirty="0">
                <a:solidFill>
                  <a:srgbClr val="FF0000"/>
                </a:solidFill>
                <a:latin typeface="Times New Roman"/>
                <a:cs typeface="Times New Roman"/>
              </a:rPr>
              <a:t>Near-future more precise COMPASS deuteron data will sharpen expected impacts, urgency of E12-09-018</a:t>
            </a:r>
          </a:p>
          <a:p>
            <a:pPr>
              <a:buFont typeface="Arial"/>
              <a:buChar char="•"/>
            </a:pPr>
            <a:r>
              <a:rPr lang="en-US" sz="1350" dirty="0">
                <a:latin typeface="Times New Roman"/>
                <a:cs typeface="Times New Roman"/>
              </a:rPr>
              <a:t> SBS installation starts 2020. E12-09-018 could run as early as 2022; 2023 more likely.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7632" y="4584718"/>
            <a:ext cx="448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Projected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en-US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Sivers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vs. x (11 GeV data only)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58471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Projected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en-US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Collins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vs. x (11 GeV data only)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42841C7-E28C-AD4D-A47F-845425244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APS April Meeting 2019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29AD0B8-5644-D149-8332-A6AE0C6E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604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98989-4B9C-E341-9760-F0B0A0F0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61965"/>
            <a:ext cx="7886700" cy="123110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SoLID@12-GeV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QCD at the intensity frontier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941BCA-8070-9A4F-BB18-0C7EE32B9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09A9-3490-DF48-B74E-80C0D2B46C05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2CDC9B-D503-D845-8780-D267F85A9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4" y="1649981"/>
            <a:ext cx="3552960" cy="2268842"/>
          </a:xfrm>
          <a:prstGeom prst="rect">
            <a:avLst/>
          </a:prstGeom>
          <a:effectLst>
            <a:outerShdw blurRad="292100" dist="127000" dir="2700000" algn="ctr" rotWithShape="0">
              <a:srgbClr val="000000">
                <a:alpha val="84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4" name="Rectangle 653">
                <a:extLst>
                  <a:ext uri="{FF2B5EF4-FFF2-40B4-BE49-F238E27FC236}">
                    <a16:creationId xmlns:a16="http://schemas.microsoft.com/office/drawing/2014/main" id="{73E508FD-6705-7444-BE60-5E2CA6C474DD}"/>
                  </a:ext>
                </a:extLst>
              </p:cNvPr>
              <p:cNvSpPr/>
              <p:nvPr/>
            </p:nvSpPr>
            <p:spPr>
              <a:xfrm>
                <a:off x="401124" y="653216"/>
                <a:ext cx="7973472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SoLID provides </a:t>
                </a:r>
                <a:r>
                  <a:rPr lang="en-US" sz="1600" b="1" i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unique</a:t>
                </a:r>
                <a:r>
                  <a:rPr lang="en-US" sz="1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capability combining </a:t>
                </a: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luminosity </a:t>
                </a: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(10</a:t>
                </a:r>
                <a:r>
                  <a:rPr lang="en-US" sz="16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37-39</a:t>
                </a: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/cm</a:t>
                </a:r>
                <a:r>
                  <a:rPr lang="en-US" sz="16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/s) (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&gt;100 of CLAS12; &gt;1000 times of EIC) and</a:t>
                </a: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 acceptance </a:t>
                </a: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 full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coverage to maximize the science return of the 12-GeV CEBAF upgrade</a:t>
                </a:r>
              </a:p>
              <a:p>
                <a:pPr lvl="1"/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54" name="Rectangle 653">
                <a:extLst>
                  <a:ext uri="{FF2B5EF4-FFF2-40B4-BE49-F238E27FC236}">
                    <a16:creationId xmlns:a16="http://schemas.microsoft.com/office/drawing/2014/main" id="{73E508FD-6705-7444-BE60-5E2CA6C474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24" y="653216"/>
                <a:ext cx="7973472" cy="1077218"/>
              </a:xfrm>
              <a:prstGeom prst="rect">
                <a:avLst/>
              </a:prstGeom>
              <a:blipFill>
                <a:blip r:embed="rId4"/>
                <a:stretch>
                  <a:fillRect l="-318" t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8" name="Rectangle 657">
                <a:extLst>
                  <a:ext uri="{FF2B5EF4-FFF2-40B4-BE49-F238E27FC236}">
                    <a16:creationId xmlns:a16="http://schemas.microsoft.com/office/drawing/2014/main" id="{6D6F6E44-02E0-5844-988E-D2DFCF747428}"/>
                  </a:ext>
                </a:extLst>
              </p:cNvPr>
              <p:cNvSpPr/>
              <p:nvPr/>
            </p:nvSpPr>
            <p:spPr>
              <a:xfrm>
                <a:off x="608523" y="4351596"/>
                <a:ext cx="7973472" cy="2369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err="1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SoLID</a:t>
                </a:r>
                <a:r>
                  <a:rPr lang="en-US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with unique capability for rich physics programs</a:t>
                </a:r>
              </a:p>
              <a:p>
                <a:pPr lvl="1">
                  <a:buFont typeface="Wingdings" pitchFamily="2" charset="2"/>
                  <a:buChar char="ü"/>
                </a:pPr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Pushing the phase space in the search of new physics and of hadronic physics</a:t>
                </a:r>
                <a:endPara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ü"/>
                </a:pPr>
                <a:r>
                  <a:rPr 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3D momentum imaging of a relativistic strongly interacting confined system</a:t>
                </a:r>
                <a:r>
                  <a:rPr 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1400" b="1" u="sng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nucleon spin</a:t>
                </a:r>
                <a:r>
                  <a:rPr 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1">
                  <a:buFont typeface="Wingdings" pitchFamily="2" charset="2"/>
                  <a:buChar char="ü"/>
                </a:pPr>
                <a:r>
                  <a:rPr 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Superior sensitivity to the differential electro- and photo- production cross section of J/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near threshold</a:t>
                </a:r>
                <a:r>
                  <a:rPr 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1400" b="1" u="sng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proton mass</a:t>
                </a:r>
                <a:r>
                  <a:rPr 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1"/>
                <a:endPara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sz="14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SoLID</a:t>
                </a:r>
                <a:r>
                  <a:rPr lang="en-US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physics complementary and synergistic with the EIC science (proton spin and mass, two important EIC science questions) – high-luminosity </a:t>
                </a:r>
                <a:r>
                  <a:rPr lang="en-US" sz="14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SoLID</a:t>
                </a:r>
                <a:r>
                  <a:rPr lang="en-US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unique for valence quark tomography (</a:t>
                </a:r>
                <a:r>
                  <a:rPr lang="en-US" sz="1400" b="1" dirty="0">
                    <a:solidFill>
                      <a:srgbClr val="C00000"/>
                    </a:solidFill>
                  </a:rPr>
                  <a:t>separation of structure from collision) </a:t>
                </a:r>
                <a:r>
                  <a:rPr lang="en-US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precision J/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sz="1400" b="1" dirty="0">
                    <a:solidFill>
                      <a:srgbClr val="C00000"/>
                    </a:solidFill>
                  </a:rPr>
                  <a:t> production near the threshold </a:t>
                </a:r>
                <a:endPara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58" name="Rectangle 657">
                <a:extLst>
                  <a:ext uri="{FF2B5EF4-FFF2-40B4-BE49-F238E27FC236}">
                    <a16:creationId xmlns:a16="http://schemas.microsoft.com/office/drawing/2014/main" id="{6D6F6E44-02E0-5844-988E-D2DFCF7474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523" y="4351596"/>
                <a:ext cx="7973472" cy="2369880"/>
              </a:xfrm>
              <a:prstGeom prst="rect">
                <a:avLst/>
              </a:prstGeom>
              <a:blipFill>
                <a:blip r:embed="rId5"/>
                <a:stretch>
                  <a:fillRect l="-796" t="-1070" b="-1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he 12 GeV Upgrade will greatly expand the research capabilities of Jefferson Lab">
            <a:extLst>
              <a:ext uri="{FF2B5EF4-FFF2-40B4-BE49-F238E27FC236}">
                <a16:creationId xmlns:a16="http://schemas.microsoft.com/office/drawing/2014/main" id="{EDE79E5B-A302-F14D-93A6-4383A8D2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53" y="1535651"/>
            <a:ext cx="3747008" cy="257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1F1F3FE-4CF2-3E43-B9C5-413096B83FA8}"/>
              </a:ext>
            </a:extLst>
          </p:cNvPr>
          <p:cNvCxnSpPr/>
          <p:nvPr/>
        </p:nvCxnSpPr>
        <p:spPr>
          <a:xfrm>
            <a:off x="4387860" y="2464951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82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F9EE7-3533-274F-A7FF-89B5878A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3258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Jefferson Lab with CEBAF at 12 GeV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16D53-D919-7949-A9F0-1165AC9A0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ABD4F-BC3A-9740-88E0-554D7467F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6D07-348F-D246-B044-4794480BF1EC}" type="slidenum">
              <a:rPr lang="en-US" smtClean="0"/>
              <a:t>9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023FFA1-7F51-7647-B9A2-4CFB9973AEEA}"/>
              </a:ext>
            </a:extLst>
          </p:cNvPr>
          <p:cNvGrpSpPr/>
          <p:nvPr/>
        </p:nvGrpSpPr>
        <p:grpSpPr>
          <a:xfrm>
            <a:off x="894754" y="1574404"/>
            <a:ext cx="7173482" cy="4050109"/>
            <a:chOff x="1367816" y="1373064"/>
            <a:chExt cx="8199457" cy="48038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BD0ABF-A41F-5D4D-A992-84A7B9B1E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816" y="1373064"/>
              <a:ext cx="8199457" cy="480389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54DF4E9-C7F1-3746-924B-2A013306F1AA}"/>
                </a:ext>
              </a:extLst>
            </p:cNvPr>
            <p:cNvSpPr/>
            <p:nvPr/>
          </p:nvSpPr>
          <p:spPr>
            <a:xfrm>
              <a:off x="2639505" y="5175315"/>
              <a:ext cx="329938" cy="339365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5D218A2-6B5D-1B41-95CE-50BC5FBB63ED}"/>
                </a:ext>
              </a:extLst>
            </p:cNvPr>
            <p:cNvSpPr/>
            <p:nvPr/>
          </p:nvSpPr>
          <p:spPr>
            <a:xfrm>
              <a:off x="2639505" y="5466788"/>
              <a:ext cx="329938" cy="339365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52CB27-EEB4-F546-9E9E-FED4E77221C8}"/>
                </a:ext>
              </a:extLst>
            </p:cNvPr>
            <p:cNvSpPr/>
            <p:nvPr/>
          </p:nvSpPr>
          <p:spPr>
            <a:xfrm>
              <a:off x="2642647" y="5752339"/>
              <a:ext cx="329938" cy="33936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1C2FB5D-88E9-9A41-8C10-D4E90F20DEC8}"/>
                </a:ext>
              </a:extLst>
            </p:cNvPr>
            <p:cNvSpPr/>
            <p:nvPr/>
          </p:nvSpPr>
          <p:spPr>
            <a:xfrm>
              <a:off x="8445631" y="4405877"/>
              <a:ext cx="329938" cy="339365"/>
            </a:xfrm>
            <a:prstGeom prst="ellipse">
              <a:avLst/>
            </a:prstGeom>
            <a:noFill/>
            <a:ln w="38100">
              <a:solidFill>
                <a:srgbClr val="C07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EADECB-CEDB-AB41-9571-C5E5A3F424DE}"/>
                </a:ext>
              </a:extLst>
            </p:cNvPr>
            <p:cNvSpPr txBox="1"/>
            <p:nvPr/>
          </p:nvSpPr>
          <p:spPr>
            <a:xfrm>
              <a:off x="7353690" y="2326424"/>
              <a:ext cx="801068" cy="355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C079B8"/>
                  </a:solidFill>
                </a:rPr>
                <a:t>Hall D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5FF6E39-9EF1-AC4F-92C4-D8BB41A60E19}"/>
                </a:ext>
              </a:extLst>
            </p:cNvPr>
            <p:cNvCxnSpPr/>
            <p:nvPr/>
          </p:nvCxnSpPr>
          <p:spPr>
            <a:xfrm>
              <a:off x="7758260" y="2733773"/>
              <a:ext cx="852340" cy="1672104"/>
            </a:xfrm>
            <a:prstGeom prst="straightConnector1">
              <a:avLst/>
            </a:prstGeom>
            <a:ln w="34925">
              <a:solidFill>
                <a:srgbClr val="C079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D0E13A-8528-1C40-9B22-6F38768FB48D}"/>
                </a:ext>
              </a:extLst>
            </p:cNvPr>
            <p:cNvSpPr txBox="1"/>
            <p:nvPr/>
          </p:nvSpPr>
          <p:spPr>
            <a:xfrm>
              <a:off x="3662384" y="2947929"/>
              <a:ext cx="779081" cy="355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00B0F0"/>
                  </a:solidFill>
                </a:rPr>
                <a:t>Hall B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81B61F8-E96C-8A44-86D5-009C22A2FDE5}"/>
                </a:ext>
              </a:extLst>
            </p:cNvPr>
            <p:cNvCxnSpPr/>
            <p:nvPr/>
          </p:nvCxnSpPr>
          <p:spPr>
            <a:xfrm>
              <a:off x="1817418" y="3572210"/>
              <a:ext cx="852340" cy="1672104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FD1BEF-C1FA-AA4D-B0D8-E3973EAEEDC8}"/>
                </a:ext>
              </a:extLst>
            </p:cNvPr>
            <p:cNvSpPr txBox="1"/>
            <p:nvPr/>
          </p:nvSpPr>
          <p:spPr>
            <a:xfrm>
              <a:off x="1565247" y="3317261"/>
              <a:ext cx="775784" cy="355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C00000"/>
                  </a:solidFill>
                </a:rPr>
                <a:t>Hall A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94865BF-4AA7-7847-9657-8C045C6F36E9}"/>
                </a:ext>
              </a:extLst>
            </p:cNvPr>
            <p:cNvCxnSpPr>
              <a:cxnSpLocks/>
              <a:stCxn id="13" idx="2"/>
              <a:endCxn id="8" idx="7"/>
            </p:cNvCxnSpPr>
            <p:nvPr/>
          </p:nvCxnSpPr>
          <p:spPr>
            <a:xfrm flipH="1">
              <a:off x="2921125" y="3303862"/>
              <a:ext cx="1130800" cy="2212626"/>
            </a:xfrm>
            <a:prstGeom prst="straightConnector1">
              <a:avLst/>
            </a:prstGeom>
            <a:ln w="349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3EC0340-98BA-354C-B6FB-9C3051AEED27}"/>
                </a:ext>
              </a:extLst>
            </p:cNvPr>
            <p:cNvSpPr txBox="1"/>
            <p:nvPr/>
          </p:nvSpPr>
          <p:spPr>
            <a:xfrm>
              <a:off x="4313657" y="3238753"/>
              <a:ext cx="793739" cy="355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FFFF00"/>
                  </a:solidFill>
                </a:rPr>
                <a:t>Hall C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2DC6A71-826B-D94B-9987-C7889E7CA6B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3009571" y="3594685"/>
              <a:ext cx="1700956" cy="2374362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B8E0F0-8F73-AE41-AFF6-9C167007BBF1}"/>
              </a:ext>
            </a:extLst>
          </p:cNvPr>
          <p:cNvCxnSpPr/>
          <p:nvPr/>
        </p:nvCxnSpPr>
        <p:spPr>
          <a:xfrm flipV="1">
            <a:off x="3028950" y="4131331"/>
            <a:ext cx="3102681" cy="120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4E99283C-69B0-6F47-A10D-8B809B9E41B8}"/>
              </a:ext>
            </a:extLst>
          </p:cNvPr>
          <p:cNvSpPr/>
          <p:nvPr/>
        </p:nvSpPr>
        <p:spPr>
          <a:xfrm>
            <a:off x="6131631" y="4131331"/>
            <a:ext cx="697872" cy="76114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5FDFC4FD-2A44-DC48-AD97-91F24F386783}"/>
              </a:ext>
            </a:extLst>
          </p:cNvPr>
          <p:cNvSpPr/>
          <p:nvPr/>
        </p:nvSpPr>
        <p:spPr>
          <a:xfrm rot="4621273">
            <a:off x="6109013" y="4201408"/>
            <a:ext cx="697872" cy="76114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0" name="Picture 3" descr="6_GeV_Racetrack">
            <a:extLst>
              <a:ext uri="{FF2B5EF4-FFF2-40B4-BE49-F238E27FC236}">
                <a16:creationId xmlns:a16="http://schemas.microsoft.com/office/drawing/2014/main" id="{63F0F8A8-C4B4-9544-9C2E-A1908A523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4" t="1" b="34304"/>
          <a:stretch/>
        </p:blipFill>
        <p:spPr bwMode="auto">
          <a:xfrm rot="1666918">
            <a:off x="3456654" y="3583492"/>
            <a:ext cx="4063451" cy="233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8" descr="12_GeV_mods_HallD-beamline_overlay">
            <a:extLst>
              <a:ext uri="{FF2B5EF4-FFF2-40B4-BE49-F238E27FC236}">
                <a16:creationId xmlns:a16="http://schemas.microsoft.com/office/drawing/2014/main" id="{F3A31575-83E9-2B4F-A967-7C7DAC8BE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918">
            <a:off x="5775961" y="3488468"/>
            <a:ext cx="726281" cy="100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2" descr="12_GeV_mods_Arc-10_overlay">
            <a:extLst>
              <a:ext uri="{FF2B5EF4-FFF2-40B4-BE49-F238E27FC236}">
                <a16:creationId xmlns:a16="http://schemas.microsoft.com/office/drawing/2014/main" id="{EABC414C-F3AD-0846-83A1-AA96BF913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918">
            <a:off x="2448384" y="3880005"/>
            <a:ext cx="2540361" cy="140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3" descr="12_GeV_mods_NL-cryomodules_overlay">
            <a:extLst>
              <a:ext uri="{FF2B5EF4-FFF2-40B4-BE49-F238E27FC236}">
                <a16:creationId xmlns:a16="http://schemas.microsoft.com/office/drawing/2014/main" id="{141C5896-5BE5-E746-AB15-526134D4E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918">
            <a:off x="4728445" y="3377124"/>
            <a:ext cx="1029350" cy="92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" name="Group 15">
            <a:extLst>
              <a:ext uri="{FF2B5EF4-FFF2-40B4-BE49-F238E27FC236}">
                <a16:creationId xmlns:a16="http://schemas.microsoft.com/office/drawing/2014/main" id="{841501E2-727E-3B44-939A-6A27F6BFEA26}"/>
              </a:ext>
            </a:extLst>
          </p:cNvPr>
          <p:cNvGrpSpPr>
            <a:grpSpLocks/>
          </p:cNvGrpSpPr>
          <p:nvPr/>
        </p:nvGrpSpPr>
        <p:grpSpPr bwMode="auto">
          <a:xfrm rot="1666918">
            <a:off x="5306890" y="4427247"/>
            <a:ext cx="752258" cy="634604"/>
            <a:chOff x="3146" y="1441"/>
            <a:chExt cx="632" cy="533"/>
          </a:xfrm>
        </p:grpSpPr>
        <p:sp>
          <p:nvSpPr>
            <p:cNvPr id="79" name="Text Box 16">
              <a:extLst>
                <a:ext uri="{FF2B5EF4-FFF2-40B4-BE49-F238E27FC236}">
                  <a16:creationId xmlns:a16="http://schemas.microsoft.com/office/drawing/2014/main" id="{FE3FE968-FD03-8647-A16B-9304828F3D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1441"/>
              <a:ext cx="418" cy="1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defTabSz="744141">
                <a:spcBef>
                  <a:spcPct val="50000"/>
                </a:spcBef>
                <a:defRPr/>
              </a:pPr>
              <a:r>
                <a:rPr lang="en-US" sz="1275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CHL-2</a:t>
              </a:r>
            </a:p>
          </p:txBody>
        </p:sp>
        <p:grpSp>
          <p:nvGrpSpPr>
            <p:cNvPr id="80" name="Group 17">
              <a:extLst>
                <a:ext uri="{FF2B5EF4-FFF2-40B4-BE49-F238E27FC236}">
                  <a16:creationId xmlns:a16="http://schemas.microsoft.com/office/drawing/2014/main" id="{E2C12378-B8BF-AA4C-B4B6-4F5B0ADB83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6" y="1536"/>
              <a:ext cx="406" cy="438"/>
              <a:chOff x="3146" y="1536"/>
              <a:chExt cx="406" cy="438"/>
            </a:xfrm>
          </p:grpSpPr>
          <p:pic>
            <p:nvPicPr>
              <p:cNvPr id="81" name="Picture 18" descr="12_GeV_mods_CHL_overlay">
                <a:extLst>
                  <a:ext uri="{FF2B5EF4-FFF2-40B4-BE49-F238E27FC236}">
                    <a16:creationId xmlns:a16="http://schemas.microsoft.com/office/drawing/2014/main" id="{F0A3D2EA-3C64-5E4D-B219-3009244939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6" y="1707"/>
                <a:ext cx="184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Picture 19" descr="12_GeV_mods_arrow_overlay">
                <a:extLst>
                  <a:ext uri="{FF2B5EF4-FFF2-40B4-BE49-F238E27FC236}">
                    <a16:creationId xmlns:a16="http://schemas.microsoft.com/office/drawing/2014/main" id="{716DA9A5-F020-5B4E-B1F5-A74EFAF083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9" y="1536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2" name="Picture 21" descr="12_GeV_mods_Hall-D_overlay">
            <a:extLst>
              <a:ext uri="{FF2B5EF4-FFF2-40B4-BE49-F238E27FC236}">
                <a16:creationId xmlns:a16="http://schemas.microsoft.com/office/drawing/2014/main" id="{1803F8EC-4380-D140-BB7E-6A163538B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918">
            <a:off x="6698163" y="3437778"/>
            <a:ext cx="1124600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4593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9670" y="49051"/>
            <a:ext cx="8576387" cy="483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9" b="1" dirty="0">
                <a:solidFill>
                  <a:srgbClr val="C00000"/>
                </a:solidFill>
                <a:latin typeface="Arial"/>
                <a:cs typeface="Arial"/>
              </a:rPr>
              <a:t>Nucleon momentum tomography and confined motion</a:t>
            </a:r>
          </a:p>
        </p:txBody>
      </p:sp>
      <p:pic>
        <p:nvPicPr>
          <p:cNvPr id="7" name="Picture 6" descr="tmd_profile.png">
            <a:extLst>
              <a:ext uri="{FF2B5EF4-FFF2-40B4-BE49-F238E27FC236}">
                <a16:creationId xmlns:a16="http://schemas.microsoft.com/office/drawing/2014/main" id="{0A0A04C5-183A-D842-9FEB-7B584A3091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11566" r="4399"/>
          <a:stretch>
            <a:fillRect/>
          </a:stretch>
        </p:blipFill>
        <p:spPr>
          <a:xfrm>
            <a:off x="4832681" y="1297450"/>
            <a:ext cx="4105804" cy="24515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4BB938-864E-C142-AF8A-DA66EC5A2152}"/>
              </a:ext>
            </a:extLst>
          </p:cNvPr>
          <p:cNvSpPr/>
          <p:nvPr/>
        </p:nvSpPr>
        <p:spPr>
          <a:xfrm>
            <a:off x="4832681" y="628280"/>
            <a:ext cx="391870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1338" indent="-191338">
              <a:buSzPct val="100000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dirty="0" err="1">
                <a:latin typeface="Arial"/>
                <a:cs typeface="Arial"/>
              </a:rPr>
              <a:t>Sivers</a:t>
            </a:r>
            <a:r>
              <a:rPr lang="en-US" sz="1400" dirty="0">
                <a:latin typeface="Arial"/>
                <a:cs typeface="Arial"/>
              </a:rPr>
              <a:t>: an example of TMDs</a:t>
            </a:r>
          </a:p>
          <a:p>
            <a:pPr marL="191338" indent="-191338">
              <a:buSzPct val="100000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dirty="0">
                <a:latin typeface="Arial"/>
                <a:cs typeface="Arial"/>
              </a:rPr>
              <a:t>Confined quark motion inside nucleon</a:t>
            </a:r>
          </a:p>
          <a:p>
            <a:pPr marL="191338" indent="-191338">
              <a:buSzPct val="100000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dirty="0">
                <a:latin typeface="Arial"/>
                <a:cs typeface="Arial"/>
              </a:rPr>
              <a:t>Quantum correlations between nucleon spin </a:t>
            </a:r>
          </a:p>
          <a:p>
            <a:pPr>
              <a:buSzPct val="100000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dirty="0">
                <a:latin typeface="Arial"/>
                <a:cs typeface="Arial"/>
              </a:rPr>
              <a:t>    and quark motion</a:t>
            </a:r>
          </a:p>
          <a:p>
            <a:pPr marL="191338" indent="-191338">
              <a:buSzPct val="100000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dirty="0">
                <a:latin typeface="Arial"/>
                <a:cs typeface="Arial"/>
              </a:rPr>
              <a:t>QCD dynamics</a:t>
            </a:r>
          </a:p>
          <a:p>
            <a:pPr>
              <a:buSzPct val="100000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dirty="0">
                <a:latin typeface="Arial"/>
                <a:cs typeface="Arial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EE64C5F-3D3B-FC40-9810-AF2FE2C7A48C}"/>
              </a:ext>
            </a:extLst>
          </p:cNvPr>
          <p:cNvCxnSpPr>
            <a:cxnSpLocks/>
          </p:cNvCxnSpPr>
          <p:nvPr/>
        </p:nvCxnSpPr>
        <p:spPr>
          <a:xfrm flipH="1">
            <a:off x="1542830" y="3935554"/>
            <a:ext cx="1479354" cy="1563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961B94B-5ED7-8D43-A0DA-C1E79AFCEE4D}"/>
              </a:ext>
            </a:extLst>
          </p:cNvPr>
          <p:cNvSpPr/>
          <p:nvPr/>
        </p:nvSpPr>
        <p:spPr>
          <a:xfrm>
            <a:off x="1564617" y="6607214"/>
            <a:ext cx="19239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JAM20: arxiv:2002.08384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0D9C20-9D6E-5C4A-84A6-822CCC12F8A4}"/>
              </a:ext>
            </a:extLst>
          </p:cNvPr>
          <p:cNvSpPr txBox="1"/>
          <p:nvPr/>
        </p:nvSpPr>
        <p:spPr>
          <a:xfrm>
            <a:off x="888952" y="3624098"/>
            <a:ext cx="3275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impact on tensor charge </a:t>
            </a:r>
          </a:p>
        </p:txBody>
      </p:sp>
      <p:pic>
        <p:nvPicPr>
          <p:cNvPr id="15" name="Picture 14" descr="SoLID_SIDIS.jpeg">
            <a:extLst>
              <a:ext uri="{FF2B5EF4-FFF2-40B4-BE49-F238E27FC236}">
                <a16:creationId xmlns:a16="http://schemas.microsoft.com/office/drawing/2014/main" id="{90829F9C-6D3F-7146-A458-0397AAE77D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t="18948" r="8595" b="19833"/>
          <a:stretch/>
        </p:blipFill>
        <p:spPr>
          <a:xfrm>
            <a:off x="263628" y="950492"/>
            <a:ext cx="4393106" cy="2572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8BD638-6733-494A-9BF6-481213AA3E24}"/>
              </a:ext>
            </a:extLst>
          </p:cNvPr>
          <p:cNvSpPr txBox="1"/>
          <p:nvPr/>
        </p:nvSpPr>
        <p:spPr>
          <a:xfrm>
            <a:off x="730255" y="559781"/>
            <a:ext cx="3592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</a:t>
            </a:r>
            <a:r>
              <a:rPr lang="en-US" sz="1600" b="1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(``neutron”) @ </a:t>
            </a:r>
            <a:r>
              <a:rPr lang="en-US" sz="1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endParaRPr lang="en-US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79FA0-1CCE-E247-BE31-65C11BC5C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70" y="3999659"/>
            <a:ext cx="3546545" cy="2709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47344C-8121-0844-A78E-EAADC31D2D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747" r="52896" b="46207"/>
          <a:stretch/>
        </p:blipFill>
        <p:spPr>
          <a:xfrm>
            <a:off x="4836833" y="3711973"/>
            <a:ext cx="4307167" cy="22655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EFAFD5-9A99-A742-B395-9AA849632BA8}"/>
              </a:ext>
            </a:extLst>
          </p:cNvPr>
          <p:cNvSpPr txBox="1"/>
          <p:nvPr/>
        </p:nvSpPr>
        <p:spPr>
          <a:xfrm>
            <a:off x="7679379" y="3999659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869F92-9956-3744-B106-5FF61C6E3246}"/>
              </a:ext>
            </a:extLst>
          </p:cNvPr>
          <p:cNvSpPr/>
          <p:nvPr/>
        </p:nvSpPr>
        <p:spPr>
          <a:xfrm>
            <a:off x="8421890" y="4435495"/>
            <a:ext cx="5148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A6A696-4452-B442-9A4D-5D55F41E61AB}"/>
              </a:ext>
            </a:extLst>
          </p:cNvPr>
          <p:cNvSpPr/>
          <p:nvPr/>
        </p:nvSpPr>
        <p:spPr>
          <a:xfrm>
            <a:off x="4011439" y="5995464"/>
            <a:ext cx="4964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1338" indent="-191338">
              <a:buSzPct val="100000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charge: a fundamental QCD quantity to test lattice QCD</a:t>
            </a:r>
          </a:p>
          <a:p>
            <a:pPr marL="191338" indent="-191338">
              <a:buSzPct val="100000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Probe new physics combined with EDMs</a:t>
            </a:r>
          </a:p>
        </p:txBody>
      </p:sp>
    </p:spTree>
    <p:extLst>
      <p:ext uri="{BB962C8B-B14F-4D97-AF65-F5344CB8AC3E}">
        <p14:creationId xmlns:p14="http://schemas.microsoft.com/office/powerpoint/2010/main" val="1872277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B5F80-A03F-7A93-DC89-961CBD29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B8271-D856-AE2E-79B1-CCD9ED669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5C055-E343-91D6-D091-039E3B251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495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Notional CEBAF &amp; upgrade schedule (FY24 – FY42)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92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8B3D93-B0DB-22D2-468E-0005BA769AAC}"/>
              </a:ext>
            </a:extLst>
          </p:cNvPr>
          <p:cNvSpPr txBox="1"/>
          <p:nvPr/>
        </p:nvSpPr>
        <p:spPr>
          <a:xfrm>
            <a:off x="2242290" y="1853708"/>
            <a:ext cx="461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D36B6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9CF61B-0BE1-1B44-286B-8FD143ED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360" y="942324"/>
            <a:ext cx="8529578" cy="1605078"/>
          </a:xfrm>
        </p:spPr>
        <p:txBody>
          <a:bodyPr>
            <a:no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Accelerator and engineering team have worked up an early schedule and cost estimate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Schedule assumptions based on a notional timing of when funds might be available (near EIC ramp down based on EIC V3 profile)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For completeness, Moller and </a:t>
            </a:r>
            <a:r>
              <a:rPr lang="en-US" sz="1600" dirty="0" err="1">
                <a:latin typeface="Century Gothic" panose="020B0502020202020204" pitchFamily="34" charset="0"/>
              </a:rPr>
              <a:t>SoLID</a:t>
            </a:r>
            <a:r>
              <a:rPr lang="en-US" sz="1600" dirty="0">
                <a:latin typeface="Century Gothic" panose="020B0502020202020204" pitchFamily="34" charset="0"/>
              </a:rPr>
              <a:t> (part of 12 GeV program) are shown; positron source development also  shown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FA62EB41-7F90-2C2B-890F-7D2261F5B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7" y="2933318"/>
            <a:ext cx="8938745" cy="27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879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12pt]{article}\pagestyle{empty}&#10;%\documentclass{slides}&#10;\input epsf&#10;\usepackage{graphicx}&#10;\usepackage{color}&#10;\begin{document}&#10;\begin{table}&#10;\begin{center}&#10;\begin{tabular}{|c|c|c|c|} \hline&#10;N/q &amp; {\color{blue}U} &amp; {\color{green}L} &amp; {\color{red}T} \\ \hline&#10; {U} &amp; ${ \color{blue}  f^\perp }$   &amp; ${ \color{green} g^\perp }$ &amp; ${ \color{red} h, \bf e }$ \\&#10;\hline&#10;{L} &amp; ${\color{blue} f_L^\perp }$ &amp; ${ \color{green} g_L^\perp }$ &amp;    ${\color{red} {\bf h_{L}},e_L}$ \\&#10;\hline&#10; {T} &amp; ${\color{blue} f_{T},f_T^\perp} $ &amp;  ${\color{green} {\bf g_{T}},g_T^\perp }$ &amp;  ${\color{red} h_T, e_T, h_{T}^\perp, e_T^\perp }$ \\&#10;\hline&#10;\end{tabular}&#10;\end{center}&#10;\end{table}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63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327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begin{eqnarray}&#10;\nu=(qP)/M \nonumber \\&#10;Q^2=(k-k')^2 \nonumber \\&#10;y=(qP)/(kP)  \nonumber \\&#10;x=Q^2/2(qP) \nonumber \\&#10;z=(qP_h)/(qP) \nonumber\\&#10;%%x_F=p_{\parallel}/|\vec q| &#10;%%\eta=1/2 ln (E^*+p_{\parallel}/{E^-p_{\parallel})\ &#10;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2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151"/>
  <p:tag name="PICTUREFILESIZE" val="6084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97105</TotalTime>
  <Words>4090</Words>
  <Application>Microsoft Macintosh PowerPoint</Application>
  <PresentationFormat>On-screen Show (4:3)</PresentationFormat>
  <Paragraphs>839</Paragraphs>
  <Slides>92</Slides>
  <Notes>14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111" baseType="lpstr">
      <vt:lpstr>Arial Unicode MS</vt:lpstr>
      <vt:lpstr>PingFangSC-Regular</vt:lpstr>
      <vt:lpstr>.PingFangSC-Regular</vt:lpstr>
      <vt:lpstr>Arial</vt:lpstr>
      <vt:lpstr>Calibri</vt:lpstr>
      <vt:lpstr>Calibri Light</vt:lpstr>
      <vt:lpstr>Cambria Math</vt:lpstr>
      <vt:lpstr>Century Gothic</vt:lpstr>
      <vt:lpstr>Liberation Sans</vt:lpstr>
      <vt:lpstr>Maiandra GD</vt:lpstr>
      <vt:lpstr>Minion Pro</vt:lpstr>
      <vt:lpstr>Symbol</vt:lpstr>
      <vt:lpstr>Tahoma</vt:lpstr>
      <vt:lpstr>Times</vt:lpstr>
      <vt:lpstr>Times New Roman</vt:lpstr>
      <vt:lpstr>Wingdings</vt:lpstr>
      <vt:lpstr>Office Theme</vt:lpstr>
      <vt:lpstr>Document</vt:lpstr>
      <vt:lpstr>Equation</vt:lpstr>
      <vt:lpstr>Perspectives  of SIDIS</vt:lpstr>
      <vt:lpstr>Hard Scattering is a premier tool to probe the quark and gluon degrees of freedom</vt:lpstr>
      <vt:lpstr>Momentum structure in the parton model parametrized by TMDs (spin ½ )</vt:lpstr>
      <vt:lpstr>SIDIS X-section in the Parton Model</vt:lpstr>
      <vt:lpstr>SIDIS cross-section</vt:lpstr>
      <vt:lpstr>Beyond the parton picture</vt:lpstr>
      <vt:lpstr>Landscape</vt:lpstr>
      <vt:lpstr>Kinematic comparisons</vt:lpstr>
      <vt:lpstr>Jefferson Lab with CEBAF at 12 GeV</vt:lpstr>
      <vt:lpstr>Detector Requirements: Complementarity</vt:lpstr>
      <vt:lpstr>Detector Requirements: Complementarity</vt:lpstr>
      <vt:lpstr>Tentative Timelines relevant for TMD program shown here</vt:lpstr>
      <vt:lpstr>CLAS12 pion BSAs</vt:lpstr>
      <vt:lpstr>Better: di-hadrons</vt:lpstr>
      <vt:lpstr>Compare Partial Wave Decomposition in MC and Data</vt:lpstr>
      <vt:lpstr>Longitudinal target results</vt:lpstr>
      <vt:lpstr>Target Fragmentation  Fracture Functions</vt:lpstr>
      <vt:lpstr>Notional CEBAF &amp; upgrade schedule (FY24 – FY42)</vt:lpstr>
      <vt:lpstr>High x at Jlab 22</vt:lpstr>
      <vt:lpstr>SIDIS physics at an EIC: Coverage</vt:lpstr>
      <vt:lpstr>Order of magnitude in luminosity depending on √s (beware of projections with fixed ∫L)</vt:lpstr>
      <vt:lpstr>Longitudinal double spin asymmetries </vt:lpstr>
      <vt:lpstr>Access to TMDs: Kinematic factors </vt:lpstr>
      <vt:lpstr>Statistical uncertainty scaling factor for 18x275</vt:lpstr>
      <vt:lpstr>Depolarization Factors </vt:lpstr>
      <vt:lpstr>Example: transversity extraction from Jlab and the EIC</vt:lpstr>
      <vt:lpstr>He^3  Double Tagging at the EIC allows clean neutron measurement</vt:lpstr>
      <vt:lpstr>Precision Λ physics at the EIC</vt:lpstr>
      <vt:lpstr>Lambda feed-down composition vs JLab20</vt:lpstr>
      <vt:lpstr>Summary/Conclusion/Outlook</vt:lpstr>
      <vt:lpstr>PowerPoint Presentation</vt:lpstr>
      <vt:lpstr>Wide Coverage</vt:lpstr>
      <vt:lpstr> Electroproduction kinematics</vt:lpstr>
      <vt:lpstr>PowerPoint Presentation</vt:lpstr>
      <vt:lpstr>Appearance of perturbative asymmetries</vt:lpstr>
      <vt:lpstr>Unpolarized TMDs </vt:lpstr>
      <vt:lpstr>PowerPoint Presentation</vt:lpstr>
      <vt:lpstr>PowerPoint Presentation</vt:lpstr>
      <vt:lpstr>Lambda</vt:lpstr>
      <vt:lpstr>Example, Access of e(x) in SIDIS x-section</vt:lpstr>
      <vt:lpstr>PowerPoint Presentation</vt:lpstr>
      <vt:lpstr>PowerPoint Presentation</vt:lpstr>
      <vt:lpstr>PowerPoint Presentation</vt:lpstr>
      <vt:lpstr>Maybe not the full picture</vt:lpstr>
      <vt:lpstr>e(x) in single hadrons</vt:lpstr>
      <vt:lpstr>Projection of transverse TSSAs</vt:lpstr>
      <vt:lpstr>Detector Requirements: Complementarity</vt:lpstr>
      <vt:lpstr>Detector Requirements: Complementarity</vt:lpstr>
      <vt:lpstr>Tentative Timelines relevant for TMD program shown here</vt:lpstr>
      <vt:lpstr>Accessing e(x) in the TMD framework</vt:lpstr>
      <vt:lpstr>Example, Access of e(x) in SIDIS x-section</vt:lpstr>
      <vt:lpstr>Partial Wave, Model comparisions, VM, stringspinner string-P03 model</vt:lpstr>
      <vt:lpstr>Analog to PDFs; Momentum Sum Rules</vt:lpstr>
      <vt:lpstr>Can We Separate Target and Current?</vt:lpstr>
      <vt:lpstr>Current and Target Separation</vt:lpstr>
      <vt:lpstr>Kotzinian-Mulders Asymmetry</vt:lpstr>
      <vt:lpstr>Statistical uncertainty scaling factor for 5x41 </vt:lpstr>
      <vt:lpstr>Back-to-back (dSIDIS) Formalism</vt:lpstr>
      <vt:lpstr>Access to unmeasured fracture functions</vt:lpstr>
      <vt:lpstr>Target-Current</vt:lpstr>
      <vt:lpstr>Ex mesons</vt:lpstr>
      <vt:lpstr>Long target</vt:lpstr>
      <vt:lpstr>Compass rad corrections</vt:lpstr>
      <vt:lpstr>New e(x) Extraction  –  Proton Flavor Combination </vt:lpstr>
      <vt:lpstr>Future </vt:lpstr>
      <vt:lpstr>Physics with Jlab 22</vt:lpstr>
      <vt:lpstr>EIC</vt:lpstr>
      <vt:lpstr>SIDIS physics at an EIC: Coverage</vt:lpstr>
      <vt:lpstr>Order of magnitude in luminosity depending on √s (beware of projections with fixed ∫L)</vt:lpstr>
      <vt:lpstr>Wide Coverage</vt:lpstr>
      <vt:lpstr>Longitudinal double spin asymmetries </vt:lpstr>
      <vt:lpstr>Depolarization Factors </vt:lpstr>
      <vt:lpstr>Statistical uncertainty scaling factor for 5x41 </vt:lpstr>
      <vt:lpstr>Depolarization Factors </vt:lpstr>
      <vt:lpstr>Unpolarized TMDs </vt:lpstr>
      <vt:lpstr>Projection of transverse TSSAs</vt:lpstr>
      <vt:lpstr>Example: transversity extraction from Jlab and the EIC</vt:lpstr>
      <vt:lpstr>He^3  Double Tagging at the EIC allows clean neutron measurement</vt:lpstr>
      <vt:lpstr>PowerPoint Presentation</vt:lpstr>
      <vt:lpstr>QCD dynamics complex</vt:lpstr>
      <vt:lpstr>PowerPoint Presentation</vt:lpstr>
      <vt:lpstr>PowerPoint Presentation</vt:lpstr>
      <vt:lpstr>High x at Jlab 22</vt:lpstr>
      <vt:lpstr>Detector Requirements: Complementarity</vt:lpstr>
      <vt:lpstr>Detector Requirements: Complementarity</vt:lpstr>
      <vt:lpstr>Detector Requirements: Complementarity</vt:lpstr>
      <vt:lpstr>Tentative Timelines relevant for TMD program shown here</vt:lpstr>
      <vt:lpstr>SBS+BB Projected Results: Collins and Sivers SSAs</vt:lpstr>
      <vt:lpstr>SoLID@12-GeV JLab: QCD at the intensity frontier</vt:lpstr>
      <vt:lpstr>PowerPoint Presentation</vt:lpstr>
      <vt:lpstr>PowerPoint Presentation</vt:lpstr>
      <vt:lpstr>Notional CEBAF &amp; upgrade schedule (FY24 – FY42)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Anselm Vossen, Ph.D.</cp:lastModifiedBy>
  <cp:revision>1036</cp:revision>
  <cp:lastPrinted>2018-10-15T14:48:16Z</cp:lastPrinted>
  <dcterms:created xsi:type="dcterms:W3CDTF">2017-10-25T13:41:42Z</dcterms:created>
  <dcterms:modified xsi:type="dcterms:W3CDTF">2023-10-19T10:50:55Z</dcterms:modified>
</cp:coreProperties>
</file>