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2.jpg" ContentType="image/jpeg"/>
  <Override PartName="/ppt/media/image34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66"/>
  </p:notesMasterIdLst>
  <p:sldIdLst>
    <p:sldId id="493" r:id="rId2"/>
    <p:sldId id="696" r:id="rId3"/>
    <p:sldId id="695" r:id="rId4"/>
    <p:sldId id="891" r:id="rId5"/>
    <p:sldId id="644" r:id="rId6"/>
    <p:sldId id="698" r:id="rId7"/>
    <p:sldId id="683" r:id="rId8"/>
    <p:sldId id="684" r:id="rId9"/>
    <p:sldId id="893" r:id="rId10"/>
    <p:sldId id="894" r:id="rId11"/>
    <p:sldId id="895" r:id="rId12"/>
    <p:sldId id="900" r:id="rId13"/>
    <p:sldId id="692" r:id="rId14"/>
    <p:sldId id="745" r:id="rId15"/>
    <p:sldId id="897" r:id="rId16"/>
    <p:sldId id="898" r:id="rId17"/>
    <p:sldId id="783" r:id="rId18"/>
    <p:sldId id="632" r:id="rId19"/>
    <p:sldId id="864" r:id="rId20"/>
    <p:sldId id="720" r:id="rId21"/>
    <p:sldId id="697" r:id="rId22"/>
    <p:sldId id="883" r:id="rId23"/>
    <p:sldId id="878" r:id="rId24"/>
    <p:sldId id="882" r:id="rId25"/>
    <p:sldId id="884" r:id="rId26"/>
    <p:sldId id="886" r:id="rId27"/>
    <p:sldId id="885" r:id="rId28"/>
    <p:sldId id="888" r:id="rId29"/>
    <p:sldId id="889" r:id="rId30"/>
    <p:sldId id="881" r:id="rId31"/>
    <p:sldId id="277" r:id="rId32"/>
    <p:sldId id="896" r:id="rId33"/>
    <p:sldId id="887" r:id="rId34"/>
    <p:sldId id="890" r:id="rId35"/>
    <p:sldId id="892" r:id="rId36"/>
    <p:sldId id="839" r:id="rId37"/>
    <p:sldId id="665" r:id="rId38"/>
    <p:sldId id="730" r:id="rId39"/>
    <p:sldId id="870" r:id="rId40"/>
    <p:sldId id="732" r:id="rId41"/>
    <p:sldId id="866" r:id="rId42"/>
    <p:sldId id="867" r:id="rId43"/>
    <p:sldId id="871" r:id="rId44"/>
    <p:sldId id="704" r:id="rId45"/>
    <p:sldId id="705" r:id="rId46"/>
    <p:sldId id="868" r:id="rId47"/>
    <p:sldId id="876" r:id="rId48"/>
    <p:sldId id="877" r:id="rId49"/>
    <p:sldId id="811" r:id="rId50"/>
    <p:sldId id="810" r:id="rId51"/>
    <p:sldId id="862" r:id="rId52"/>
    <p:sldId id="699" r:id="rId53"/>
    <p:sldId id="806" r:id="rId54"/>
    <p:sldId id="807" r:id="rId55"/>
    <p:sldId id="875" r:id="rId56"/>
    <p:sldId id="874" r:id="rId57"/>
    <p:sldId id="707" r:id="rId58"/>
    <p:sldId id="708" r:id="rId59"/>
    <p:sldId id="709" r:id="rId60"/>
    <p:sldId id="630" r:id="rId61"/>
    <p:sldId id="631" r:id="rId62"/>
    <p:sldId id="633" r:id="rId63"/>
    <p:sldId id="899" r:id="rId64"/>
    <p:sldId id="837" r:id="rId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9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358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129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867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868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13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015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803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594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216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777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235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6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88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17/10/2023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17/10/2023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17/10/2023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17/10/2023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17/10/2023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17/10/2023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17/10/2023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15.png"/><Relationship Id="rId3" Type="http://schemas.openxmlformats.org/officeDocument/2006/relationships/image" Target="../media/image4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7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6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"/><Relationship Id="rId3" Type="http://schemas.openxmlformats.org/officeDocument/2006/relationships/image" Target="../media/image62.png"/><Relationship Id="rId7" Type="http://schemas.openxmlformats.org/officeDocument/2006/relationships/image" Target="../media/image67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40.png"/><Relationship Id="rId10" Type="http://schemas.openxmlformats.org/officeDocument/2006/relationships/image" Target="../media/image351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41.png"/><Relationship Id="rId18" Type="http://schemas.openxmlformats.org/officeDocument/2006/relationships/image" Target="../media/image590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531.png"/><Relationship Id="rId17" Type="http://schemas.openxmlformats.org/officeDocument/2006/relationships/image" Target="../media/image58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510.png"/><Relationship Id="rId5" Type="http://schemas.openxmlformats.org/officeDocument/2006/relationships/image" Target="../media/image480.png"/><Relationship Id="rId15" Type="http://schemas.openxmlformats.org/officeDocument/2006/relationships/image" Target="../media/image561.png"/><Relationship Id="rId10" Type="http://schemas.openxmlformats.org/officeDocument/2006/relationships/image" Target="../media/image522.png"/><Relationship Id="rId19" Type="http://schemas.openxmlformats.org/officeDocument/2006/relationships/image" Target="../media/image83.png"/><Relationship Id="rId4" Type="http://schemas.openxmlformats.org/officeDocument/2006/relationships/image" Target="../media/image460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95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96.png"/><Relationship Id="rId1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05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10.png"/><Relationship Id="rId4" Type="http://schemas.openxmlformats.org/officeDocument/2006/relationships/image" Target="../media/image6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.png"/><Relationship Id="rId4" Type="http://schemas.openxmlformats.org/officeDocument/2006/relationships/image" Target="../media/image3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7.png"/><Relationship Id="rId4" Type="http://schemas.openxmlformats.org/officeDocument/2006/relationships/image" Target="../media/image3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71.png"/><Relationship Id="rId4" Type="http://schemas.openxmlformats.org/officeDocument/2006/relationships/image" Target="../media/image2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5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12" Type="http://schemas.openxmlformats.org/officeDocument/2006/relationships/image" Target="../media/image1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123.png"/><Relationship Id="rId5" Type="http://schemas.openxmlformats.org/officeDocument/2006/relationships/image" Target="../media/image241.png"/><Relationship Id="rId10" Type="http://schemas.openxmlformats.org/officeDocument/2006/relationships/image" Target="../media/image18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26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10" Type="http://schemas.openxmlformats.org/officeDocument/2006/relationships/image" Target="../media/image37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124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127.png"/><Relationship Id="rId9" Type="http://schemas.openxmlformats.org/officeDocument/2006/relationships/image" Target="../media/image10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5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41.png"/><Relationship Id="rId4" Type="http://schemas.openxmlformats.org/officeDocument/2006/relationships/image" Target="../media/image3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56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20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57.png"/><Relationship Id="rId4" Type="http://schemas.openxmlformats.org/officeDocument/2006/relationships/image" Target="../media/image144.png"/><Relationship Id="rId9" Type="http://schemas.openxmlformats.org/officeDocument/2006/relationships/image" Target="../media/image108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44.png"/><Relationship Id="rId7" Type="http://schemas.openxmlformats.org/officeDocument/2006/relationships/image" Target="../media/image145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6.png"/><Relationship Id="rId4" Type="http://schemas.openxmlformats.org/officeDocument/2006/relationships/image" Target="../media/image1160.png"/><Relationship Id="rId9" Type="http://schemas.openxmlformats.org/officeDocument/2006/relationships/image" Target="../media/image10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870.png"/><Relationship Id="rId7" Type="http://schemas.openxmlformats.org/officeDocument/2006/relationships/image" Target="../media/image150.png"/><Relationship Id="rId12" Type="http://schemas.openxmlformats.org/officeDocument/2006/relationships/image" Target="../media/image12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270.png"/><Relationship Id="rId5" Type="http://schemas.openxmlformats.org/officeDocument/2006/relationships/image" Target="../media/image148.png"/><Relationship Id="rId10" Type="http://schemas.openxmlformats.org/officeDocument/2006/relationships/image" Target="../media/image1260.png"/><Relationship Id="rId4" Type="http://schemas.openxmlformats.org/officeDocument/2006/relationships/image" Target="../media/image880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m.wikipedia.org/wiki/Ficheiro:A_large_blank_world_map_with_oceans_marked_in_blue.PNG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it-IT" sz="4800" dirty="0" err="1">
                <a:solidFill>
                  <a:schemeClr val="bg1"/>
                </a:solidFill>
              </a:rPr>
              <a:t>Hadron</a:t>
            </a:r>
            <a:r>
              <a:rPr lang="it-IT" sz="4800" dirty="0">
                <a:solidFill>
                  <a:schemeClr val="bg1"/>
                </a:solidFill>
              </a:rPr>
              <a:t> </a:t>
            </a:r>
            <a:r>
              <a:rPr lang="it-IT" sz="4800" dirty="0" err="1">
                <a:solidFill>
                  <a:schemeClr val="bg1"/>
                </a:solidFill>
              </a:rPr>
              <a:t>spectroscopy</a:t>
            </a:r>
            <a:r>
              <a:rPr lang="it-IT" sz="4800" dirty="0">
                <a:solidFill>
                  <a:schemeClr val="bg1"/>
                </a:solidFill>
              </a:rPr>
              <a:t> studies </a:t>
            </a:r>
            <a:r>
              <a:rPr lang="it-IT" sz="4800" dirty="0" err="1">
                <a:solidFill>
                  <a:schemeClr val="bg1"/>
                </a:solidFill>
              </a:rPr>
              <a:t>at</a:t>
            </a:r>
            <a:r>
              <a:rPr lang="it-IT" sz="4800" dirty="0">
                <a:solidFill>
                  <a:schemeClr val="bg1"/>
                </a:solidFill>
              </a:rPr>
              <a:t> JPAC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MENU 2023, </a:t>
            </a:r>
            <a:r>
              <a:rPr lang="it-IT" dirty="0" err="1"/>
              <a:t>October</a:t>
            </a:r>
            <a:r>
              <a:rPr lang="it-IT" dirty="0"/>
              <a:t> 18</a:t>
            </a:r>
            <a:r>
              <a:rPr lang="it-IT" baseline="30000" dirty="0"/>
              <a:t>th</a:t>
            </a:r>
            <a:r>
              <a:rPr lang="it-IT" dirty="0"/>
              <a:t>,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BD3B46-FDB2-4E92-3332-65C45DE6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E69D4F-8EEA-44DA-DCBB-7B8E0717C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26" y="5096618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</a:t>
            </a:r>
            <a:r>
              <a:rPr lang="it-IT" sz="3600" dirty="0">
                <a:solidFill>
                  <a:schemeClr val="tx2"/>
                </a:solidFill>
              </a:rPr>
              <a:t>(tic) </a:t>
            </a:r>
            <a:r>
              <a:rPr lang="it-IT" sz="3600" dirty="0" err="1">
                <a:solidFill>
                  <a:schemeClr val="tx2"/>
                </a:solidFill>
              </a:rPr>
              <a:t>Had</a:t>
            </a:r>
            <a:r>
              <a:rPr lang="it-IT" sz="3600" dirty="0">
                <a:solidFill>
                  <a:schemeClr val="tx2"/>
                </a:solidFill>
              </a:rPr>
              <a:t>(</a:t>
            </a:r>
            <a:r>
              <a:rPr lang="it-IT" sz="3600" dirty="0" err="1">
                <a:solidFill>
                  <a:schemeClr val="tx2"/>
                </a:solidFill>
              </a:rPr>
              <a:t>ron</a:t>
            </a:r>
            <a:r>
              <a:rPr lang="it-IT" sz="3600" dirty="0">
                <a:solidFill>
                  <a:schemeClr val="tx2"/>
                </a:solidFill>
              </a:rPr>
              <a:t>) TC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F8B6C-4046-439F-D61D-9E96C6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5063AC-E813-16CD-F82A-126059189F55}"/>
              </a:ext>
            </a:extLst>
          </p:cNvPr>
          <p:cNvSpPr txBox="1"/>
          <p:nvPr/>
        </p:nvSpPr>
        <p:spPr>
          <a:xfrm>
            <a:off x="4440809" y="1025118"/>
            <a:ext cx="3424687" cy="110799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89D1C-93C0-A606-D3CA-B3C79E7DF2CE}"/>
              </a:ext>
            </a:extLst>
          </p:cNvPr>
          <p:cNvSpPr txBox="1"/>
          <p:nvPr/>
        </p:nvSpPr>
        <p:spPr>
          <a:xfrm>
            <a:off x="4440809" y="2133114"/>
            <a:ext cx="304470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sz="2200" b="0" i="0" dirty="0">
                <a:effectLst/>
                <a:latin typeface="Arial" panose="020B0604020202020204" pitchFamily="34" charset="0"/>
              </a:rPr>
            </a:br>
            <a:r>
              <a:rPr lang="en-US" sz="2200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A234C032-735D-4F2E-2315-35784465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76" y="2745504"/>
            <a:ext cx="2608138" cy="2901820"/>
          </a:xfrm>
          <a:prstGeom prst="rect">
            <a:avLst/>
          </a:prstGeom>
        </p:spPr>
      </p:pic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267EAB05-CA62-2B40-784F-8825943DC0BA}"/>
              </a:ext>
            </a:extLst>
          </p:cNvPr>
          <p:cNvSpPr/>
          <p:nvPr/>
        </p:nvSpPr>
        <p:spPr>
          <a:xfrm>
            <a:off x="2726093" y="1954218"/>
            <a:ext cx="3438305" cy="1137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Lattice QCD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CFED8344-7DDB-271E-1C3E-E09829C4385D}"/>
              </a:ext>
            </a:extLst>
          </p:cNvPr>
          <p:cNvSpPr txBox="1"/>
          <p:nvPr/>
        </p:nvSpPr>
        <p:spPr>
          <a:xfrm>
            <a:off x="3792662" y="3809853"/>
            <a:ext cx="1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pic>
        <p:nvPicPr>
          <p:cNvPr id="43" name="Immagine 4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7D5C52A-9DB8-120D-F027-3E11D6CAE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269"/>
            <a:ext cx="1462817" cy="507596"/>
          </a:xfrm>
          <a:prstGeom prst="rect">
            <a:avLst/>
          </a:prstGeom>
        </p:spPr>
      </p:pic>
      <p:pic>
        <p:nvPicPr>
          <p:cNvPr id="44" name="Picture 98">
            <a:extLst>
              <a:ext uri="{FF2B5EF4-FFF2-40B4-BE49-F238E27FC236}">
                <a16:creationId xmlns:a16="http://schemas.microsoft.com/office/drawing/2014/main" id="{2703E833-D0D9-FC64-8B79-04ECD7EFA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5" y="1045591"/>
            <a:ext cx="1245313" cy="88168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B966136-FC45-8BDF-8177-365F69D0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438" y="3934985"/>
            <a:ext cx="936607" cy="1072880"/>
          </a:xfrm>
          <a:prstGeom prst="rect">
            <a:avLst/>
          </a:prstGeom>
        </p:spPr>
      </p:pic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89AE92AB-5458-C593-F385-3E13C0D225EC}"/>
              </a:ext>
            </a:extLst>
          </p:cNvPr>
          <p:cNvSpPr/>
          <p:nvPr/>
        </p:nvSpPr>
        <p:spPr>
          <a:xfrm>
            <a:off x="5121740" y="5056763"/>
            <a:ext cx="3438305" cy="11738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Phenomenology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68F409A1-6073-311A-1ADB-0A7E91EE6E39}"/>
              </a:ext>
            </a:extLst>
          </p:cNvPr>
          <p:cNvSpPr/>
          <p:nvPr/>
        </p:nvSpPr>
        <p:spPr>
          <a:xfrm>
            <a:off x="505542" y="5066491"/>
            <a:ext cx="3438305" cy="11671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Amplitude</a:t>
            </a:r>
            <a:r>
              <a:rPr lang="it-IT" sz="2400" dirty="0">
                <a:solidFill>
                  <a:schemeClr val="tx1"/>
                </a:solidFill>
              </a:rPr>
              <a:t>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93E08E-0466-BB01-602D-511C06DB4432}"/>
              </a:ext>
            </a:extLst>
          </p:cNvPr>
          <p:cNvSpPr txBox="1"/>
          <p:nvPr/>
        </p:nvSpPr>
        <p:spPr>
          <a:xfrm>
            <a:off x="5780744" y="4506916"/>
            <a:ext cx="29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Studying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details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production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exotics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GlueX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Finite energy sum rules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12F0D84-765C-7591-B10B-99229390FE96}"/>
              </a:ext>
            </a:extLst>
          </p:cNvPr>
          <p:cNvSpPr txBox="1"/>
          <p:nvPr/>
        </p:nvSpPr>
        <p:spPr>
          <a:xfrm>
            <a:off x="141676" y="164984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Hybrids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Scattering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B7D227C-0725-219C-7FFA-BC1DB7689E13}"/>
              </a:ext>
            </a:extLst>
          </p:cNvPr>
          <p:cNvSpPr txBox="1"/>
          <p:nvPr/>
        </p:nvSpPr>
        <p:spPr>
          <a:xfrm>
            <a:off x="5780744" y="320962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Quark model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calculations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Lessons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EFTs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79E23648-1903-1487-7BCB-981ABE36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54" y="23451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39" grpId="1" animBg="1"/>
      <p:bldP spid="41" grpId="0" animBg="1"/>
      <p:bldP spid="42" grpId="0"/>
      <p:bldP spid="46" grpId="0" animBg="1"/>
      <p:bldP spid="47" grpId="0" animBg="1"/>
      <p:bldP spid="48" grpId="0"/>
      <p:bldP spid="48" grpId="1"/>
      <p:bldP spid="49" grpId="0"/>
      <p:bldP spid="49" grpId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Latest</a:t>
            </a:r>
            <a:r>
              <a:rPr lang="it-IT" sz="3600" dirty="0"/>
              <a:t> </a:t>
            </a:r>
            <a:r>
              <a:rPr lang="it-IT" sz="3600" dirty="0" err="1"/>
              <a:t>publications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03F016B-35D1-0744-B5D0-8D44676E3452}"/>
                  </a:ext>
                </a:extLst>
              </p:cNvPr>
              <p:cNvSpPr txBox="1"/>
              <p:nvPr/>
            </p:nvSpPr>
            <p:spPr>
              <a:xfrm>
                <a:off x="241540" y="1664898"/>
                <a:ext cx="7576498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Scalar and tensor resonances in J/ψ radiative decays</a:t>
                </a:r>
                <a:br>
                  <a:rPr lang="en-US" dirty="0"/>
                </a:br>
                <a:r>
                  <a:rPr lang="it-IT" dirty="0" err="1">
                    <a:solidFill>
                      <a:srgbClr val="C00000"/>
                    </a:solidFill>
                  </a:rPr>
                  <a:t>Rodas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dirty="0">
                    <a:solidFill>
                      <a:srgbClr val="C00000"/>
                    </a:solidFill>
                  </a:rPr>
                  <a:t>, EPJC 82, 1, 80</a:t>
                </a:r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/>
                  <a:t>Deep learning </a:t>
                </a:r>
                <a:r>
                  <a:rPr lang="it-IT" dirty="0" err="1"/>
                  <a:t>exotic</a:t>
                </a:r>
                <a:r>
                  <a:rPr lang="it-IT" dirty="0"/>
                  <a:t> </a:t>
                </a:r>
                <a:r>
                  <a:rPr lang="it-IT" dirty="0" err="1"/>
                  <a:t>hadrons</a:t>
                </a:r>
                <a:br>
                  <a:rPr lang="it-IT" dirty="0"/>
                </a:br>
                <a:r>
                  <a:rPr lang="it-IT" dirty="0">
                    <a:solidFill>
                      <a:srgbClr val="C00000"/>
                    </a:solidFill>
                  </a:rPr>
                  <a:t>Ng </a:t>
                </a:r>
                <a:r>
                  <a:rPr lang="it-IT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dirty="0">
                    <a:solidFill>
                      <a:srgbClr val="C00000"/>
                    </a:solidFill>
                  </a:rPr>
                  <a:t>, PRD 105, L091501</a:t>
                </a:r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XYZ spectroscopy at electron-hadron facilities:</a:t>
                </a:r>
                <a:br>
                  <a:rPr lang="en-US" sz="1800" dirty="0"/>
                </a:br>
                <a:r>
                  <a:rPr lang="en-US" sz="1800" dirty="0"/>
                  <a:t>II. Semi-inclusive processes with pion exchange</a:t>
                </a:r>
                <a:br>
                  <a:rPr lang="en-US" sz="1800" dirty="0"/>
                </a:br>
                <a:r>
                  <a:rPr lang="it-IT" sz="1800" dirty="0" err="1">
                    <a:solidFill>
                      <a:srgbClr val="C00000"/>
                    </a:solidFill>
                  </a:rPr>
                  <a:t>Winney</a:t>
                </a:r>
                <a:r>
                  <a:rPr lang="it-IT" sz="1800" dirty="0">
                    <a:solidFill>
                      <a:srgbClr val="C00000"/>
                    </a:solidFill>
                  </a:rPr>
                  <a:t> </a:t>
                </a:r>
                <a:r>
                  <a:rPr lang="it-IT" sz="18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800" dirty="0">
                    <a:solidFill>
                      <a:srgbClr val="C00000"/>
                    </a:solidFill>
                  </a:rPr>
                  <a:t>, PRD 109, 094009</a:t>
                </a:r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err="1"/>
                  <a:t>Khuri-Treiman</a:t>
                </a:r>
                <a:r>
                  <a:rPr lang="en-US" dirty="0"/>
                  <a:t> analysis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 err="1">
                    <a:solidFill>
                      <a:srgbClr val="C00000"/>
                    </a:solidFill>
                  </a:rPr>
                  <a:t>Albaladejo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i="1" dirty="0">
                    <a:solidFill>
                      <a:srgbClr val="C00000"/>
                    </a:solidFill>
                  </a:rPr>
                  <a:t>et al.</a:t>
                </a:r>
                <a:r>
                  <a:rPr lang="en-US" dirty="0">
                    <a:solidFill>
                      <a:srgbClr val="C00000"/>
                    </a:solidFill>
                  </a:rPr>
                  <a:t>, PRD 108, 014035</a:t>
                </a:r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/>
                  <a:t>Dynamics in </a:t>
                </a:r>
                <a:r>
                  <a:rPr lang="it-IT" dirty="0" err="1"/>
                  <a:t>near-threshold</a:t>
                </a:r>
                <a:r>
                  <a:rPr lang="it-IT" dirty="0"/>
                  <a:t> </a:t>
                </a:r>
                <a:r>
                  <a:rPr lang="en-US" dirty="0"/>
                  <a:t>J/ψ</a:t>
                </a:r>
                <a:r>
                  <a:rPr lang="it-IT" dirty="0"/>
                  <a:t> </a:t>
                </a:r>
                <a:r>
                  <a:rPr lang="it-IT" dirty="0" err="1"/>
                  <a:t>photoproduction</a:t>
                </a:r>
                <a:br>
                  <a:rPr lang="it-IT" dirty="0"/>
                </a:br>
                <a:r>
                  <a:rPr lang="it-IT" b="0" dirty="0" err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Winney</a:t>
                </a:r>
                <a:r>
                  <a:rPr lang="it-IT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b="0" i="1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et al. </a:t>
                </a:r>
                <a:r>
                  <a:rPr lang="it-IT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PRD 108, 054018</a:t>
                </a: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Ambiguities in partial wave analysis of two spinless meson photoproduction</a:t>
                </a:r>
                <a:br>
                  <a:rPr lang="en-US" dirty="0"/>
                </a:br>
                <a:r>
                  <a:rPr lang="it-IT" b="0" dirty="0">
                    <a:solidFill>
                      <a:srgbClr val="C00000"/>
                    </a:solidFill>
                    <a:effectLst/>
                  </a:rPr>
                  <a:t>W. Smith </a:t>
                </a:r>
                <a:r>
                  <a:rPr lang="it-IT" b="0" i="1" dirty="0">
                    <a:solidFill>
                      <a:srgbClr val="C00000"/>
                    </a:solidFill>
                    <a:effectLst/>
                  </a:rPr>
                  <a:t>et al.</a:t>
                </a:r>
                <a:r>
                  <a:rPr lang="it-IT" b="0" dirty="0">
                    <a:solidFill>
                      <a:srgbClr val="C00000"/>
                    </a:solidFill>
                    <a:effectLst/>
                  </a:rPr>
                  <a:t>, PRD 108, 076001</a:t>
                </a:r>
                <a:endParaRPr lang="it-IT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03F016B-35D1-0744-B5D0-8D44676E3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40" y="1664898"/>
                <a:ext cx="7576498" cy="3693319"/>
              </a:xfrm>
              <a:prstGeom prst="rect">
                <a:avLst/>
              </a:prstGeom>
              <a:blipFill>
                <a:blip r:embed="rId3"/>
                <a:stretch>
                  <a:fillRect l="-886" t="-1980" b="-16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67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Ambiguities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it-IT" sz="3600" dirty="0"/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5D1DC6-711A-2B7C-E8E0-CD6F175B9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2932"/>
            <a:ext cx="9144000" cy="488428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B151DA-4CAF-8176-9705-66E9FF734217}"/>
              </a:ext>
            </a:extLst>
          </p:cNvPr>
          <p:cNvSpPr txBox="1"/>
          <p:nvPr/>
        </p:nvSpPr>
        <p:spPr>
          <a:xfrm>
            <a:off x="5934974" y="786875"/>
            <a:ext cx="458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solidFill>
                  <a:srgbClr val="C00000"/>
                </a:solidFill>
                <a:effectLst/>
              </a:rPr>
              <a:t>W. Smith </a:t>
            </a:r>
            <a:r>
              <a:rPr lang="it-IT" b="0" i="1" dirty="0">
                <a:solidFill>
                  <a:srgbClr val="C00000"/>
                </a:solidFill>
                <a:effectLst/>
              </a:rPr>
              <a:t>et al.</a:t>
            </a:r>
            <a:r>
              <a:rPr lang="it-IT" b="0" dirty="0">
                <a:solidFill>
                  <a:srgbClr val="C00000"/>
                </a:solidFill>
                <a:effectLst/>
              </a:rPr>
              <a:t>, PRD 108, 076001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9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BCC3CA8-4C41-8C67-3ABD-81FF6344ABCE}"/>
              </a:ext>
            </a:extLst>
          </p:cNvPr>
          <p:cNvSpPr/>
          <p:nvPr/>
        </p:nvSpPr>
        <p:spPr>
          <a:xfrm>
            <a:off x="4417678" y="2022587"/>
            <a:ext cx="4332914" cy="230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801394-9BEA-DC8C-D212-46D51D21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3" y="2508575"/>
            <a:ext cx="3964287" cy="163074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r="-741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𝑃𝑃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F0EA6-5D8E-D913-5FE1-363570A85874}"/>
              </a:ext>
            </a:extLst>
          </p:cNvPr>
          <p:cNvSpPr txBox="1"/>
          <p:nvPr/>
        </p:nvSpPr>
        <p:spPr>
          <a:xfrm>
            <a:off x="6230444" y="833043"/>
            <a:ext cx="29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dirty="0" err="1">
                <a:solidFill>
                  <a:srgbClr val="C00000"/>
                </a:solidFill>
              </a:rPr>
              <a:t>Rodas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, EPJC 82, 1, 80</a:t>
            </a:r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5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5" y="3818935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D3CC737-94DA-43D6-03C0-EF3C58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2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1063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ED49-6ABA-7DA6-EC36-A176ADD224D6}"/>
              </a:ext>
            </a:extLst>
          </p:cNvPr>
          <p:cNvSpPr txBox="1"/>
          <p:nvPr/>
        </p:nvSpPr>
        <p:spPr>
          <a:xfrm>
            <a:off x="84465" y="5024962"/>
            <a:ext cx="8652293" cy="1200329"/>
          </a:xfrm>
          <a:prstGeom prst="rect">
            <a:avLst/>
          </a:prstGeom>
          <a:noFill/>
        </p:spPr>
        <p:txBody>
          <a:bodyPr wrap="square" lIns="450000" rIns="450000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Caveats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some of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channels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hopefully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ratios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Left-hand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cuts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scattering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contribute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scattering.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Poorly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known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here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A4450B26-FA42-26C8-C8BD-98033C8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4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4">
            <a:extLst>
              <a:ext uri="{FF2B5EF4-FFF2-40B4-BE49-F238E27FC236}">
                <a16:creationId xmlns:a16="http://schemas.microsoft.com/office/drawing/2014/main" id="{DFAD4044-8905-9C71-1409-ACEFAEA2A64E}"/>
              </a:ext>
            </a:extLst>
          </p:cNvPr>
          <p:cNvSpPr/>
          <p:nvPr/>
        </p:nvSpPr>
        <p:spPr>
          <a:xfrm>
            <a:off x="4341403" y="1092926"/>
            <a:ext cx="480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315" y="155464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AD1B2BCF-34C2-A613-7B03-38CABF55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4" y="954431"/>
            <a:ext cx="2068671" cy="2382992"/>
          </a:xfrm>
          <a:prstGeom prst="rect">
            <a:avLst/>
          </a:prstGeom>
        </p:spPr>
      </p:pic>
      <p:pic>
        <p:nvPicPr>
          <p:cNvPr id="16" name="pip_pm.pdf" descr="pip_pm.pdf">
            <a:extLst>
              <a:ext uri="{FF2B5EF4-FFF2-40B4-BE49-F238E27FC236}">
                <a16:creationId xmlns:a16="http://schemas.microsoft.com/office/drawing/2014/main" id="{4C7C4147-1E1D-4F4D-690C-AF12AA4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338" y="3219252"/>
            <a:ext cx="2596333" cy="182952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richness</a:t>
            </a:r>
            <a:r>
              <a:rPr lang="it-IT" sz="3600" dirty="0"/>
              <a:t> of </a:t>
            </a:r>
            <a:r>
              <a:rPr lang="it-IT" sz="3600" dirty="0" err="1"/>
              <a:t>hadron</a:t>
            </a:r>
            <a:r>
              <a:rPr lang="it-IT" sz="3600" dirty="0"/>
              <a:t> </a:t>
            </a:r>
            <a:r>
              <a:rPr lang="it-IT" sz="3600" dirty="0" err="1"/>
              <a:t>spectrum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2367C-2869-CA74-B9AB-9FBB33679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018385"/>
            <a:ext cx="3463954" cy="33422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2E3EA31-DE5C-5693-94DC-06CB8C685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71" y="3600657"/>
            <a:ext cx="470201" cy="3220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0F7F9F-B759-8844-D2C2-DFF9F77FB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91" y="4516623"/>
            <a:ext cx="2894799" cy="242631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8A90D93-5A16-70E7-DBA2-94A08FAC0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67" y="4771471"/>
            <a:ext cx="470201" cy="322087"/>
          </a:xfrm>
          <a:prstGeom prst="rect">
            <a:avLst/>
          </a:prstGeom>
        </p:spPr>
      </p:pic>
      <p:pic>
        <p:nvPicPr>
          <p:cNvPr id="20" name="Immagine 1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32D7F9B-5BFB-915D-9A92-E193D135E8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84" y="1116272"/>
            <a:ext cx="432041" cy="23097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A7AA23-8358-1299-BADD-DB99CD797542}"/>
              </a:ext>
            </a:extLst>
          </p:cNvPr>
          <p:cNvSpPr txBox="1"/>
          <p:nvPr/>
        </p:nvSpPr>
        <p:spPr>
          <a:xfrm>
            <a:off x="3038619" y="949965"/>
            <a:ext cx="5812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The </a:t>
            </a:r>
            <a:r>
              <a:rPr lang="it-IT" sz="2200" dirty="0" err="1"/>
              <a:t>structures</a:t>
            </a:r>
            <a:r>
              <a:rPr lang="it-IT" sz="2200" dirty="0"/>
              <a:t> </a:t>
            </a:r>
            <a:r>
              <a:rPr lang="it-IT" sz="2200" dirty="0" err="1"/>
              <a:t>populating</a:t>
            </a:r>
            <a:r>
              <a:rPr lang="it-IT" sz="2200" dirty="0"/>
              <a:t> </a:t>
            </a:r>
            <a:r>
              <a:rPr lang="it-IT" sz="2200" dirty="0" err="1"/>
              <a:t>hadron</a:t>
            </a:r>
            <a:r>
              <a:rPr lang="it-IT" sz="2200" dirty="0"/>
              <a:t> reactions</a:t>
            </a:r>
            <a:br>
              <a:rPr lang="it-IT" sz="2200" dirty="0"/>
            </a:br>
            <a:r>
              <a:rPr lang="it-IT" sz="2200" dirty="0"/>
              <a:t>are </a:t>
            </a:r>
            <a:r>
              <a:rPr lang="it-IT" sz="2200" dirty="0" err="1"/>
              <a:t>extremely</a:t>
            </a:r>
            <a:r>
              <a:rPr lang="it-IT" sz="2200" dirty="0"/>
              <a:t> </a:t>
            </a:r>
            <a:r>
              <a:rPr lang="it-IT" sz="2200" dirty="0" err="1"/>
              <a:t>rich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Ultimate goal </a:t>
            </a:r>
            <a:r>
              <a:rPr lang="it-IT" sz="2200" dirty="0" err="1"/>
              <a:t>is</a:t>
            </a:r>
            <a:r>
              <a:rPr lang="it-IT" sz="2200" dirty="0"/>
              <a:t> to </a:t>
            </a:r>
            <a:r>
              <a:rPr lang="it-IT" sz="2200" dirty="0" err="1"/>
              <a:t>understand</a:t>
            </a:r>
            <a:r>
              <a:rPr lang="it-IT" sz="2200" dirty="0"/>
              <a:t> </a:t>
            </a:r>
            <a:r>
              <a:rPr lang="it-IT" sz="2200" dirty="0" err="1"/>
              <a:t>them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in </a:t>
            </a:r>
            <a:r>
              <a:rPr lang="it-IT" sz="2200" dirty="0" err="1"/>
              <a:t>term</a:t>
            </a:r>
            <a:r>
              <a:rPr lang="it-IT" sz="2200" dirty="0"/>
              <a:t> of QCD degrees of </a:t>
            </a:r>
            <a:r>
              <a:rPr lang="it-IT" sz="2200" dirty="0" err="1"/>
              <a:t>freedom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To do so, the </a:t>
            </a:r>
            <a:r>
              <a:rPr lang="it-IT" sz="2200" dirty="0" err="1"/>
              <a:t>spectrum</a:t>
            </a:r>
            <a:r>
              <a:rPr lang="it-IT" sz="2200" dirty="0"/>
              <a:t> of </a:t>
            </a:r>
            <a:r>
              <a:rPr lang="it-IT" sz="2200" dirty="0" err="1"/>
              <a:t>resonances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must be </a:t>
            </a:r>
            <a:r>
              <a:rPr lang="it-IT" sz="2200" dirty="0" err="1"/>
              <a:t>correctly</a:t>
            </a:r>
            <a:r>
              <a:rPr lang="it-IT" sz="2200" dirty="0"/>
              <a:t> </a:t>
            </a:r>
            <a:r>
              <a:rPr lang="it-IT" sz="2200" dirty="0" err="1"/>
              <a:t>reconstructed</a:t>
            </a:r>
            <a:endParaRPr lang="it-IT" sz="22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C97C92F-A403-79FF-5022-C916E5FA56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56"/>
          <a:stretch/>
        </p:blipFill>
        <p:spPr>
          <a:xfrm>
            <a:off x="5842822" y="4241733"/>
            <a:ext cx="3321756" cy="262968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37D9ACC-76AD-18E6-2B74-A9D8216D14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0" y="443249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7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Spectroscopy from peripheral production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Shape 503" descr="Shape 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196"/>
            <a:ext cx="2961464" cy="1846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hape 504" descr="Shape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7999"/>
            <a:ext cx="2504050" cy="18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hape 505" descr="Shape 5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499" y="1049482"/>
            <a:ext cx="4409075" cy="1776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/>
          <p:cNvGrpSpPr/>
          <p:nvPr/>
        </p:nvGrpSpPr>
        <p:grpSpPr>
          <a:xfrm>
            <a:off x="5567879" y="4379692"/>
            <a:ext cx="3266533" cy="2241352"/>
            <a:chOff x="0" y="0"/>
            <a:chExt cx="4645735" cy="3187700"/>
          </a:xfrm>
        </p:grpSpPr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135" y="0"/>
              <a:ext cx="3911601" cy="318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9622" y="34952"/>
              <a:ext cx="10414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50583"/>
              <a:ext cx="1713579" cy="752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86" y="3342359"/>
            <a:ext cx="2848571" cy="1232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597285" y="3596059"/>
            <a:ext cx="2723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Need to establish Regge factorization</a:t>
            </a:r>
          </a:p>
          <a:p>
            <a:endParaRPr lang="it-IT" sz="2400" dirty="0"/>
          </a:p>
          <a:p>
            <a:r>
              <a:rPr lang="it-IT" sz="2400" dirty="0"/>
              <a:t>Single Regge pole dominate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52" y="2318156"/>
            <a:ext cx="494522" cy="49452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215C58-4532-5EED-B3A8-9326042F9FDC}"/>
              </a:ext>
            </a:extLst>
          </p:cNvPr>
          <p:cNvSpPr txBox="1"/>
          <p:nvPr/>
        </p:nvSpPr>
        <p:spPr>
          <a:xfrm>
            <a:off x="47657" y="5576028"/>
            <a:ext cx="2408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See N. </a:t>
            </a:r>
            <a:r>
              <a:rPr lang="it-IT" dirty="0" err="1">
                <a:solidFill>
                  <a:srgbClr val="FF0000"/>
                </a:solidFill>
              </a:rPr>
              <a:t>Hammoud’s</a:t>
            </a:r>
            <a:r>
              <a:rPr lang="it-IT" dirty="0">
                <a:solidFill>
                  <a:srgbClr val="FF0000"/>
                </a:solidFill>
              </a:rPr>
              <a:t> talk,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err="1">
                <a:solidFill>
                  <a:srgbClr val="FF0000"/>
                </a:solidFill>
              </a:rPr>
              <a:t>tomorrow</a:t>
            </a:r>
            <a:r>
              <a:rPr lang="it-IT" dirty="0">
                <a:solidFill>
                  <a:srgbClr val="FF0000"/>
                </a:solidFill>
              </a:rPr>
              <a:t> 5:50pm</a:t>
            </a:r>
          </a:p>
        </p:txBody>
      </p:sp>
    </p:spTree>
    <p:extLst>
      <p:ext uri="{BB962C8B-B14F-4D97-AF65-F5344CB8AC3E}">
        <p14:creationId xmlns:p14="http://schemas.microsoft.com/office/powerpoint/2010/main" val="4046901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XYZ 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022" y="1082182"/>
            <a:ext cx="903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VMD-</a:t>
            </a:r>
            <a:r>
              <a:rPr lang="it-IT" sz="2000" dirty="0" err="1"/>
              <a:t>based</a:t>
            </a:r>
            <a:r>
              <a:rPr lang="it-IT" sz="2000" dirty="0"/>
              <a:t> </a:t>
            </a:r>
            <a:r>
              <a:rPr lang="it-IT" sz="2000" dirty="0" err="1"/>
              <a:t>predictions</a:t>
            </a:r>
            <a:r>
              <a:rPr lang="it-IT" sz="2000" dirty="0"/>
              <a:t> for reactions of </a:t>
            </a:r>
            <a:r>
              <a:rPr lang="it-IT" sz="2000" dirty="0" err="1"/>
              <a:t>interest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EIC and JLab22</a:t>
            </a:r>
          </a:p>
          <a:p>
            <a:endParaRPr lang="it-IT" sz="2000" dirty="0"/>
          </a:p>
          <a:p>
            <a:r>
              <a:rPr lang="it-IT" sz="2000" dirty="0" err="1"/>
              <a:t>Exclusive</a:t>
            </a:r>
            <a:r>
              <a:rPr lang="it-IT" sz="2000" dirty="0"/>
              <a:t> reactions: </a:t>
            </a:r>
            <a:r>
              <a:rPr lang="it-IT" sz="2000" dirty="0" err="1">
                <a:solidFill>
                  <a:srgbClr val="C00000"/>
                </a:solidFill>
              </a:rPr>
              <a:t>Albaladejo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102, 114010</a:t>
            </a:r>
          </a:p>
          <a:p>
            <a:r>
              <a:rPr lang="it-IT" sz="2000" dirty="0"/>
              <a:t>Inclusive reactions with </a:t>
            </a:r>
            <a:r>
              <a:rPr lang="it-IT" sz="2000" dirty="0" err="1"/>
              <a:t>pion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: </a:t>
            </a:r>
            <a:r>
              <a:rPr lang="it-IT" sz="2000" dirty="0" err="1">
                <a:solidFill>
                  <a:srgbClr val="C00000"/>
                </a:solidFill>
              </a:rPr>
              <a:t>Winney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109, 094009</a:t>
            </a:r>
          </a:p>
          <a:p>
            <a:endParaRPr lang="it-IT" sz="2000" dirty="0"/>
          </a:p>
          <a:p>
            <a:r>
              <a:rPr lang="it-IT" sz="2000" dirty="0"/>
              <a:t>Code </a:t>
            </a:r>
            <a:r>
              <a:rPr lang="it-IT" sz="2000" dirty="0" err="1"/>
              <a:t>available</a:t>
            </a:r>
            <a:r>
              <a:rPr lang="it-IT" sz="2000" dirty="0"/>
              <a:t> on </a:t>
            </a:r>
            <a:r>
              <a:rPr lang="it-IT" sz="2000" dirty="0">
                <a:solidFill>
                  <a:srgbClr val="0000FF"/>
                </a:solidFill>
              </a:rPr>
              <a:t>https://github.com/dwinney/jpacPhoto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2D6E02-940A-0D67-7B1D-7AC25DA3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41" y="3009765"/>
            <a:ext cx="2351770" cy="29261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8900CE-39E4-0ECA-71C3-781DCF6A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449" y="3021440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/>
              <p:nvPr/>
            </p:nvSpPr>
            <p:spPr>
              <a:xfrm>
                <a:off x="6641557" y="4216924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557" y="4216924"/>
                <a:ext cx="570028" cy="338554"/>
              </a:xfrm>
              <a:prstGeom prst="rect">
                <a:avLst/>
              </a:prstGeom>
              <a:blipFill>
                <a:blip r:embed="rId4"/>
                <a:stretch>
                  <a:fillRect l="-10638" r="-6383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/>
              <p:nvPr/>
            </p:nvSpPr>
            <p:spPr>
              <a:xfrm>
                <a:off x="3757143" y="4216924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143" y="4216924"/>
                <a:ext cx="871905" cy="338554"/>
              </a:xfrm>
              <a:prstGeom prst="rect">
                <a:avLst/>
              </a:prstGeom>
              <a:blipFill>
                <a:blip r:embed="rId5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PRC108, 025201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0" i="1" dirty="0">
                <a:solidFill>
                  <a:srgbClr val="C00000"/>
                </a:solidFill>
                <a:latin typeface="Calibri" panose="020F0502020204030204" pitchFamily="34" charset="0"/>
              </a:rPr>
              <a:t>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 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2063377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JPAC, PPNP 127 (2022),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2516940"/>
            <a:ext cx="5615622" cy="36752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91B997-9605-5A53-CE05-6EB28A8A2601}"/>
              </a:ext>
            </a:extLst>
          </p:cNvPr>
          <p:cNvSpPr txBox="1"/>
          <p:nvPr/>
        </p:nvSpPr>
        <p:spPr>
          <a:xfrm>
            <a:off x="95104" y="2516940"/>
            <a:ext cx="3229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«</a:t>
            </a:r>
            <a:r>
              <a:rPr lang="it-IT" sz="2400" dirty="0" err="1"/>
              <a:t>Exotic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» are Beyond the Standard (quark) Model</a:t>
            </a:r>
          </a:p>
          <a:p>
            <a:endParaRPr lang="it-IT" sz="2400" dirty="0"/>
          </a:p>
          <a:p>
            <a:r>
              <a:rPr lang="it-IT" sz="2400" dirty="0" err="1"/>
              <a:t>Organizing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teaches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some more </a:t>
            </a:r>
            <a:r>
              <a:rPr lang="it-IT" sz="2400" dirty="0" err="1"/>
              <a:t>about</a:t>
            </a:r>
            <a:r>
              <a:rPr lang="it-IT" sz="2400" dirty="0"/>
              <a:t> quark-</a:t>
            </a:r>
            <a:r>
              <a:rPr lang="it-IT" sz="2400" dirty="0" err="1"/>
              <a:t>gluon</a:t>
            </a:r>
            <a:r>
              <a:rPr lang="it-IT" sz="2400" dirty="0"/>
              <a:t> interactions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BD2BE7-C5E2-A6E8-BDD0-2CF657393CD3}"/>
              </a:ext>
            </a:extLst>
          </p:cNvPr>
          <p:cNvSpPr txBox="1"/>
          <p:nvPr/>
        </p:nvSpPr>
        <p:spPr>
          <a:xfrm>
            <a:off x="290557" y="1251027"/>
            <a:ext cx="8777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The quark model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still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tool to </a:t>
            </a:r>
            <a:r>
              <a:rPr lang="it-IT" sz="2400" dirty="0" err="1"/>
              <a:t>organize</a:t>
            </a:r>
            <a:r>
              <a:rPr lang="it-IT" sz="2400" dirty="0"/>
              <a:t> the </a:t>
            </a:r>
            <a:r>
              <a:rPr lang="it-IT" sz="2400" dirty="0" err="1"/>
              <a:t>spectrum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1072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251786-8AA5-E401-5D4B-87A0513A042F}"/>
              </a:ext>
            </a:extLst>
          </p:cNvPr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Bottom-up approaches are important!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57DB385-531A-8354-FCB1-BA5FD10AC850}"/>
              </a:ext>
            </a:extLst>
          </p:cNvPr>
          <p:cNvSpPr txBox="1"/>
          <p:nvPr/>
        </p:nvSpPr>
        <p:spPr>
          <a:xfrm>
            <a:off x="86699" y="2282879"/>
            <a:ext cx="8843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JPAC and </a:t>
            </a:r>
            <a:r>
              <a:rPr lang="it-IT" sz="2400" dirty="0" err="1"/>
              <a:t>ExoHad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continue </a:t>
            </a:r>
            <a:r>
              <a:rPr lang="it-IT" sz="2400" dirty="0" err="1"/>
              <a:t>providing</a:t>
            </a:r>
            <a:r>
              <a:rPr lang="it-IT" sz="2400" dirty="0"/>
              <a:t> tools and </a:t>
            </a:r>
            <a:r>
              <a:rPr lang="it-IT" sz="2400" dirty="0" err="1"/>
              <a:t>results</a:t>
            </a:r>
            <a:br>
              <a:rPr lang="it-IT" sz="2400" dirty="0"/>
            </a:br>
            <a:r>
              <a:rPr lang="it-IT" sz="2400" dirty="0"/>
              <a:t>to </a:t>
            </a:r>
            <a:r>
              <a:rPr lang="it-IT" sz="2400" dirty="0" err="1"/>
              <a:t>understand</a:t>
            </a:r>
            <a:r>
              <a:rPr lang="it-IT" sz="2400" dirty="0"/>
              <a:t> the </a:t>
            </a:r>
            <a:r>
              <a:rPr lang="it-IT" sz="2400" dirty="0" err="1"/>
              <a:t>exciting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r>
              <a:rPr lang="it-IT" sz="2400" dirty="0"/>
              <a:t> of QCD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C57D11-BDCD-3487-674F-C91593D36EFA}"/>
              </a:ext>
            </a:extLst>
          </p:cNvPr>
          <p:cNvSpPr txBox="1"/>
          <p:nvPr/>
        </p:nvSpPr>
        <p:spPr>
          <a:xfrm>
            <a:off x="6443932" y="4429494"/>
            <a:ext cx="2408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See N. </a:t>
            </a:r>
            <a:r>
              <a:rPr lang="it-IT" dirty="0" err="1">
                <a:solidFill>
                  <a:srgbClr val="FF0000"/>
                </a:solidFill>
              </a:rPr>
              <a:t>Hammoud’s</a:t>
            </a:r>
            <a:r>
              <a:rPr lang="it-IT" dirty="0">
                <a:solidFill>
                  <a:srgbClr val="FF0000"/>
                </a:solidFill>
              </a:rPr>
              <a:t> talk,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err="1">
                <a:solidFill>
                  <a:srgbClr val="FF0000"/>
                </a:solidFill>
              </a:rPr>
              <a:t>tomorrow</a:t>
            </a:r>
            <a:r>
              <a:rPr lang="it-IT" dirty="0">
                <a:solidFill>
                  <a:srgbClr val="FF0000"/>
                </a:solidFill>
              </a:rPr>
              <a:t> 5:50pm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DFCC13-C8ED-139E-84B9-C0CDE24D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9" y="4429494"/>
            <a:ext cx="1544127" cy="8336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74F2F3-17B2-B81D-9A48-1822C69F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882" y="4364198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 Spectroscopy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Hadroquarkonium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C00FF"/>
                </a:solidFill>
              </a:rPr>
              <a:t>QCD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understanding fundamental laws of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9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74378" y="5076018"/>
            <a:ext cx="4302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</a:t>
            </a:r>
            <a:r>
              <a:rPr lang="it-IT" dirty="0" err="1">
                <a:solidFill>
                  <a:srgbClr val="FF0000"/>
                </a:solidFill>
              </a:rPr>
              <a:t>quarkonium</a:t>
            </a:r>
            <a:r>
              <a:rPr lang="it-IT" dirty="0">
                <a:solidFill>
                  <a:srgbClr val="FF0000"/>
                </a:solidFill>
              </a:rPr>
              <a:t> V</a:t>
            </a:r>
          </a:p>
          <a:p>
            <a:r>
              <a:rPr lang="it-IT" dirty="0">
                <a:solidFill>
                  <a:srgbClr val="FF0000"/>
                </a:solidFill>
              </a:rPr>
              <a:t>….</a:t>
            </a:r>
            <a:r>
              <a:rPr lang="it-IT" dirty="0" err="1">
                <a:solidFill>
                  <a:srgbClr val="FF0000"/>
                </a:solidFill>
              </a:rPr>
              <a:t>we’ll</a:t>
            </a:r>
            <a:r>
              <a:rPr lang="it-IT" dirty="0">
                <a:solidFill>
                  <a:srgbClr val="FF0000"/>
                </a:solidFill>
              </a:rPr>
              <a:t> come back to </a:t>
            </a:r>
            <a:r>
              <a:rPr lang="it-IT" dirty="0" err="1">
                <a:solidFill>
                  <a:srgbClr val="FF0000"/>
                </a:solidFill>
              </a:rPr>
              <a:t>that</a:t>
            </a:r>
            <a:r>
              <a:rPr lang="it-IT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8B6C94B-CBFB-6236-8E7A-F704778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78801C-9B8C-5962-AEA0-3B8DBFF7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7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E42737CA-D217-318A-FD9B-DBC431DB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9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763" y="2139367"/>
            <a:ext cx="1197958" cy="1173830"/>
            <a:chOff x="1104567" y="1934217"/>
            <a:chExt cx="2052746" cy="2011402"/>
          </a:xfrm>
        </p:grpSpPr>
        <p:sp>
          <p:nvSpPr>
            <p:cNvPr id="11" name="Oval 10"/>
            <p:cNvSpPr/>
            <p:nvPr/>
          </p:nvSpPr>
          <p:spPr>
            <a:xfrm>
              <a:off x="1104567" y="1934217"/>
              <a:ext cx="2052746" cy="20114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l="-4110" b="-1388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 rot="2133737" flipH="1">
              <a:off x="1923223" y="2418525"/>
              <a:ext cx="1080689" cy="419130"/>
              <a:chOff x="2856975" y="2759743"/>
              <a:chExt cx="2607154" cy="101114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65350" y="3058520"/>
                <a:ext cx="1042996" cy="474428"/>
              </a:xfrm>
              <a:custGeom>
                <a:avLst/>
                <a:gdLst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55495 h 755495"/>
                  <a:gd name="connsiteX1" fmla="*/ 205274 w 1371600"/>
                  <a:gd name="connsiteY1" fmla="*/ 65030 h 755495"/>
                  <a:gd name="connsiteX2" fmla="*/ 438539 w 1371600"/>
                  <a:gd name="connsiteY2" fmla="*/ 690181 h 755495"/>
                  <a:gd name="connsiteX3" fmla="*/ 223935 w 1371600"/>
                  <a:gd name="connsiteY3" fmla="*/ 671520 h 755495"/>
                  <a:gd name="connsiteX4" fmla="*/ 531845 w 1371600"/>
                  <a:gd name="connsiteY4" fmla="*/ 37038 h 755495"/>
                  <a:gd name="connsiteX5" fmla="*/ 765110 w 1371600"/>
                  <a:gd name="connsiteY5" fmla="*/ 662189 h 755495"/>
                  <a:gd name="connsiteX6" fmla="*/ 559837 w 1371600"/>
                  <a:gd name="connsiteY6" fmla="*/ 652859 h 755495"/>
                  <a:gd name="connsiteX7" fmla="*/ 905070 w 1371600"/>
                  <a:gd name="connsiteY7" fmla="*/ 37038 h 755495"/>
                  <a:gd name="connsiteX8" fmla="*/ 1101012 w 1371600"/>
                  <a:gd name="connsiteY8" fmla="*/ 615536 h 755495"/>
                  <a:gd name="connsiteX9" fmla="*/ 895739 w 1371600"/>
                  <a:gd name="connsiteY9" fmla="*/ 615536 h 755495"/>
                  <a:gd name="connsiteX10" fmla="*/ 1194319 w 1371600"/>
                  <a:gd name="connsiteY10" fmla="*/ 46369 h 755495"/>
                  <a:gd name="connsiteX11" fmla="*/ 1371600 w 1371600"/>
                  <a:gd name="connsiteY11" fmla="*/ 512900 h 755495"/>
                  <a:gd name="connsiteX0" fmla="*/ 0 w 1371600"/>
                  <a:gd name="connsiteY0" fmla="*/ 755495 h 778993"/>
                  <a:gd name="connsiteX1" fmla="*/ 205274 w 1371600"/>
                  <a:gd name="connsiteY1" fmla="*/ 65030 h 778993"/>
                  <a:gd name="connsiteX2" fmla="*/ 438539 w 1371600"/>
                  <a:gd name="connsiteY2" fmla="*/ 690181 h 778993"/>
                  <a:gd name="connsiteX3" fmla="*/ 223935 w 1371600"/>
                  <a:gd name="connsiteY3" fmla="*/ 671520 h 778993"/>
                  <a:gd name="connsiteX4" fmla="*/ 531845 w 1371600"/>
                  <a:gd name="connsiteY4" fmla="*/ 37038 h 778993"/>
                  <a:gd name="connsiteX5" fmla="*/ 765110 w 1371600"/>
                  <a:gd name="connsiteY5" fmla="*/ 662189 h 778993"/>
                  <a:gd name="connsiteX6" fmla="*/ 559837 w 1371600"/>
                  <a:gd name="connsiteY6" fmla="*/ 652859 h 778993"/>
                  <a:gd name="connsiteX7" fmla="*/ 905070 w 1371600"/>
                  <a:gd name="connsiteY7" fmla="*/ 37038 h 778993"/>
                  <a:gd name="connsiteX8" fmla="*/ 1101012 w 1371600"/>
                  <a:gd name="connsiteY8" fmla="*/ 615536 h 778993"/>
                  <a:gd name="connsiteX9" fmla="*/ 895739 w 1371600"/>
                  <a:gd name="connsiteY9" fmla="*/ 615536 h 778993"/>
                  <a:gd name="connsiteX10" fmla="*/ 1194319 w 1371600"/>
                  <a:gd name="connsiteY10" fmla="*/ 46369 h 778993"/>
                  <a:gd name="connsiteX11" fmla="*/ 1371600 w 1371600"/>
                  <a:gd name="connsiteY11" fmla="*/ 512900 h 778993"/>
                  <a:gd name="connsiteX0" fmla="*/ 0 w 1371600"/>
                  <a:gd name="connsiteY0" fmla="*/ 755495 h 775053"/>
                  <a:gd name="connsiteX1" fmla="*/ 205274 w 1371600"/>
                  <a:gd name="connsiteY1" fmla="*/ 65030 h 775053"/>
                  <a:gd name="connsiteX2" fmla="*/ 438539 w 1371600"/>
                  <a:gd name="connsiteY2" fmla="*/ 690181 h 775053"/>
                  <a:gd name="connsiteX3" fmla="*/ 223935 w 1371600"/>
                  <a:gd name="connsiteY3" fmla="*/ 671520 h 775053"/>
                  <a:gd name="connsiteX4" fmla="*/ 531845 w 1371600"/>
                  <a:gd name="connsiteY4" fmla="*/ 37038 h 775053"/>
                  <a:gd name="connsiteX5" fmla="*/ 765110 w 1371600"/>
                  <a:gd name="connsiteY5" fmla="*/ 662189 h 775053"/>
                  <a:gd name="connsiteX6" fmla="*/ 559837 w 1371600"/>
                  <a:gd name="connsiteY6" fmla="*/ 652859 h 775053"/>
                  <a:gd name="connsiteX7" fmla="*/ 905070 w 1371600"/>
                  <a:gd name="connsiteY7" fmla="*/ 37038 h 775053"/>
                  <a:gd name="connsiteX8" fmla="*/ 1101012 w 1371600"/>
                  <a:gd name="connsiteY8" fmla="*/ 615536 h 775053"/>
                  <a:gd name="connsiteX9" fmla="*/ 895739 w 1371600"/>
                  <a:gd name="connsiteY9" fmla="*/ 615536 h 775053"/>
                  <a:gd name="connsiteX10" fmla="*/ 1194319 w 1371600"/>
                  <a:gd name="connsiteY10" fmla="*/ 46369 h 775053"/>
                  <a:gd name="connsiteX11" fmla="*/ 1371600 w 1371600"/>
                  <a:gd name="connsiteY11" fmla="*/ 512900 h 775053"/>
                  <a:gd name="connsiteX0" fmla="*/ 0 w 1371600"/>
                  <a:gd name="connsiteY0" fmla="*/ 756520 h 776078"/>
                  <a:gd name="connsiteX1" fmla="*/ 205274 w 1371600"/>
                  <a:gd name="connsiteY1" fmla="*/ 66055 h 776078"/>
                  <a:gd name="connsiteX2" fmla="*/ 438539 w 1371600"/>
                  <a:gd name="connsiteY2" fmla="*/ 691206 h 776078"/>
                  <a:gd name="connsiteX3" fmla="*/ 223935 w 1371600"/>
                  <a:gd name="connsiteY3" fmla="*/ 672545 h 776078"/>
                  <a:gd name="connsiteX4" fmla="*/ 531845 w 1371600"/>
                  <a:gd name="connsiteY4" fmla="*/ 38063 h 776078"/>
                  <a:gd name="connsiteX5" fmla="*/ 765110 w 1371600"/>
                  <a:gd name="connsiteY5" fmla="*/ 663214 h 776078"/>
                  <a:gd name="connsiteX6" fmla="*/ 559837 w 1371600"/>
                  <a:gd name="connsiteY6" fmla="*/ 653884 h 776078"/>
                  <a:gd name="connsiteX7" fmla="*/ 905070 w 1371600"/>
                  <a:gd name="connsiteY7" fmla="*/ 38063 h 776078"/>
                  <a:gd name="connsiteX8" fmla="*/ 1101012 w 1371600"/>
                  <a:gd name="connsiteY8" fmla="*/ 616561 h 776078"/>
                  <a:gd name="connsiteX9" fmla="*/ 895739 w 1371600"/>
                  <a:gd name="connsiteY9" fmla="*/ 616561 h 776078"/>
                  <a:gd name="connsiteX10" fmla="*/ 1194319 w 1371600"/>
                  <a:gd name="connsiteY10" fmla="*/ 47394 h 776078"/>
                  <a:gd name="connsiteX11" fmla="*/ 1371600 w 1371600"/>
                  <a:gd name="connsiteY11" fmla="*/ 513925 h 776078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773138">
                    <a:moveTo>
                      <a:pt x="0" y="753580"/>
                    </a:moveTo>
                    <a:cubicBezTo>
                      <a:pt x="68425" y="523425"/>
                      <a:pt x="132184" y="74001"/>
                      <a:pt x="205274" y="63115"/>
                    </a:cubicBezTo>
                    <a:cubicBezTo>
                      <a:pt x="278364" y="52229"/>
                      <a:pt x="515026" y="605037"/>
                      <a:pt x="438539" y="688266"/>
                    </a:cubicBezTo>
                    <a:cubicBezTo>
                      <a:pt x="362052" y="771495"/>
                      <a:pt x="285567" y="728004"/>
                      <a:pt x="223935" y="669605"/>
                    </a:cubicBezTo>
                    <a:cubicBezTo>
                      <a:pt x="162303" y="611206"/>
                      <a:pt x="454090" y="-173261"/>
                      <a:pt x="531845" y="35123"/>
                    </a:cubicBezTo>
                    <a:lnTo>
                      <a:pt x="765110" y="660274"/>
                    </a:lnTo>
                    <a:cubicBezTo>
                      <a:pt x="769775" y="762911"/>
                      <a:pt x="444759" y="856218"/>
                      <a:pt x="559837" y="650944"/>
                    </a:cubicBezTo>
                    <a:lnTo>
                      <a:pt x="905070" y="35123"/>
                    </a:lnTo>
                    <a:cubicBezTo>
                      <a:pt x="995266" y="28903"/>
                      <a:pt x="1179339" y="531626"/>
                      <a:pt x="1101012" y="613621"/>
                    </a:cubicBezTo>
                    <a:cubicBezTo>
                      <a:pt x="1022685" y="695616"/>
                      <a:pt x="959211" y="673253"/>
                      <a:pt x="895739" y="613621"/>
                    </a:cubicBezTo>
                    <a:cubicBezTo>
                      <a:pt x="832267" y="553989"/>
                      <a:pt x="1135225" y="-111056"/>
                      <a:pt x="1194319" y="44454"/>
                    </a:cubicBezTo>
                    <a:lnTo>
                      <a:pt x="1371600" y="510985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solidFill>
                    <a:srgbClr val="FF66CC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 l="-53488" t="-16279" r="-44186" b="-44186"/>
                    </a:stretch>
                  </a:blipFill>
                  <a:ln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/>
                  <p:cNvSpPr/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5581" t="-2273" b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/>
                <p:cNvSpPr/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30556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000" b="1" dirty="0">
                  <a:solidFill>
                    <a:srgbClr val="0000FF"/>
                  </a:solidFill>
                </a:endParaRPr>
              </a:p>
              <a:p>
                <a:r>
                  <a:rPr lang="it-IT" sz="20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blipFill rotWithShape="0">
                <a:blip r:embed="rId7"/>
                <a:stretch>
                  <a:fillRect l="-1754" t="-1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Constituent gluon (quasiparticle excitation),</a:t>
                </a:r>
                <a:br>
                  <a:rPr lang="it-IT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,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blipFill rotWithShape="0">
                <a:blip r:embed="rId9"/>
                <a:stretch>
                  <a:fillRect l="-1282" t="-5660" r="-570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" y="3936011"/>
            <a:ext cx="3747241" cy="2626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9" y="3936011"/>
            <a:ext cx="3747241" cy="2619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1" y="4313943"/>
            <a:ext cx="306911" cy="306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9" y="4290494"/>
            <a:ext cx="306911" cy="306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841" b="36544"/>
          <a:stretch/>
        </p:blipFill>
        <p:spPr>
          <a:xfrm>
            <a:off x="6322979" y="756312"/>
            <a:ext cx="991491" cy="2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</p:spTree>
    <p:extLst>
      <p:ext uri="{BB962C8B-B14F-4D97-AF65-F5344CB8AC3E}">
        <p14:creationId xmlns:p14="http://schemas.microsoft.com/office/powerpoint/2010/main" val="177213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86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13665" y="1128120"/>
            <a:ext cx="1111073" cy="369332"/>
            <a:chOff x="7691495" y="972477"/>
            <a:chExt cx="1111073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58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81199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0785A2A-951A-0035-4574-84FB6E1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09B8269-6B59-0F14-F9CC-B5371E5B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Data from H1</a:t>
            </a:r>
            <a:br>
              <a:rPr lang="it-IT" dirty="0"/>
            </a:br>
            <a:r>
              <a:rPr lang="it-IT" dirty="0"/>
              <a:t>hep-ex/971112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7244358-A1ED-1744-C18E-0203D65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resonance</a:t>
            </a:r>
            <a:r>
              <a:rPr lang="it-IT" sz="2400" dirty="0"/>
              <a:t> </a:t>
            </a:r>
            <a:r>
              <a:rPr lang="it-IT" sz="2400" dirty="0" err="1"/>
              <a:t>extraction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/>
              <a:t>(life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hard </a:t>
            </a:r>
            <a:r>
              <a:rPr lang="it-IT" sz="2400" dirty="0" err="1"/>
              <a:t>enough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red </a:t>
            </a:r>
            <a:r>
              <a:rPr lang="it-IT" sz="2400" dirty="0" err="1"/>
              <a:t>herrings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2991021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</a:t>
            </a:r>
            <a:r>
              <a:rPr lang="it-IT" sz="3600" dirty="0" err="1"/>
              <a:t>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studies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933051" y="1500843"/>
            <a:ext cx="51142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40+ researchers affiliated during a decade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8428" r="16393" b="23522"/>
          <a:stretch/>
        </p:blipFill>
        <p:spPr>
          <a:xfrm>
            <a:off x="76200" y="1431985"/>
            <a:ext cx="3760145" cy="46668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577137"/>
            <a:ext cx="1544127" cy="83368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30AAE34D-2F73-C000-16FA-63DED2F158D5}"/>
              </a:ext>
            </a:extLst>
          </p:cNvPr>
          <p:cNvGrpSpPr/>
          <p:nvPr/>
        </p:nvGrpSpPr>
        <p:grpSpPr>
          <a:xfrm>
            <a:off x="3903346" y="3460266"/>
            <a:ext cx="5623774" cy="2709774"/>
            <a:chOff x="0" y="1197604"/>
            <a:chExt cx="9869344" cy="4755471"/>
          </a:xfrm>
        </p:grpSpPr>
        <p:pic>
          <p:nvPicPr>
            <p:cNvPr id="11" name="Imagen 3" descr="Mapa&#10;&#10;Descripción generada automáticamente">
              <a:extLst>
                <a:ext uri="{FF2B5EF4-FFF2-40B4-BE49-F238E27FC236}">
                  <a16:creationId xmlns:a16="http://schemas.microsoft.com/office/drawing/2014/main" id="{71B813AA-0FA7-7312-9262-6A99313F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b="9554"/>
            <a:stretch/>
          </p:blipFill>
          <p:spPr>
            <a:xfrm>
              <a:off x="0" y="1197604"/>
              <a:ext cx="9143980" cy="4755471"/>
            </a:xfrm>
            <a:prstGeom prst="rect">
              <a:avLst/>
            </a:prstGeom>
          </p:spPr>
        </p:pic>
        <p:pic>
          <p:nvPicPr>
            <p:cNvPr id="12" name="Imagen 4" descr="Diagrama&#10;&#10;Descripción generada automáticamente">
              <a:extLst>
                <a:ext uri="{FF2B5EF4-FFF2-40B4-BE49-F238E27FC236}">
                  <a16:creationId xmlns:a16="http://schemas.microsoft.com/office/drawing/2014/main" id="{E8FD6EA6-D084-E6EC-9EFF-F49DEEF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3557" y="5180911"/>
              <a:ext cx="547189" cy="542811"/>
            </a:xfrm>
            <a:prstGeom prst="rect">
              <a:avLst/>
            </a:prstGeom>
          </p:spPr>
        </p:pic>
        <p:pic>
          <p:nvPicPr>
            <p:cNvPr id="13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062F3537-1AF1-A775-7A7F-D59AC86B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895" y="3287656"/>
              <a:ext cx="676329" cy="551208"/>
            </a:xfrm>
            <a:prstGeom prst="rect">
              <a:avLst/>
            </a:prstGeom>
          </p:spPr>
        </p:pic>
        <p:pic>
          <p:nvPicPr>
            <p:cNvPr id="14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C0B7AF77-CA71-595A-4F31-9952C671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9424" y="5171608"/>
              <a:ext cx="927981" cy="556757"/>
            </a:xfrm>
            <a:prstGeom prst="rect">
              <a:avLst/>
            </a:prstGeom>
          </p:spPr>
        </p:pic>
        <p:pic>
          <p:nvPicPr>
            <p:cNvPr id="15" name="Imagen 9" descr="Dibujo con letras blancas&#10;&#10;Descripción generada automáticamente">
              <a:extLst>
                <a:ext uri="{FF2B5EF4-FFF2-40B4-BE49-F238E27FC236}">
                  <a16:creationId xmlns:a16="http://schemas.microsoft.com/office/drawing/2014/main" id="{4539E1AD-B996-6640-3CF9-2F85A1C4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1895" y="1709187"/>
              <a:ext cx="1034896" cy="484413"/>
            </a:xfrm>
            <a:prstGeom prst="rect">
              <a:avLst/>
            </a:prstGeom>
          </p:spPr>
        </p:pic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D658EA40-3821-62CE-03CC-0F8589B14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3646" y="2444516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2">
              <a:extLst>
                <a:ext uri="{FF2B5EF4-FFF2-40B4-BE49-F238E27FC236}">
                  <a16:creationId xmlns:a16="http://schemas.microsoft.com/office/drawing/2014/main" id="{9D615386-7F71-D0A4-7F5A-F053A69F1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474" y="2520050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18" name="Conector recto de flecha 13">
              <a:extLst>
                <a:ext uri="{FF2B5EF4-FFF2-40B4-BE49-F238E27FC236}">
                  <a16:creationId xmlns:a16="http://schemas.microsoft.com/office/drawing/2014/main" id="{D871FBC3-54C6-3E92-4667-09719AC00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827" y="2672409"/>
              <a:ext cx="785462" cy="151088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ector recto de flecha 14">
              <a:extLst>
                <a:ext uri="{FF2B5EF4-FFF2-40B4-BE49-F238E27FC236}">
                  <a16:creationId xmlns:a16="http://schemas.microsoft.com/office/drawing/2014/main" id="{BCDF4AB3-ED20-878A-B78E-8642AD808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298" y="2317629"/>
              <a:ext cx="911014" cy="186566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de flecha 15">
              <a:extLst>
                <a:ext uri="{FF2B5EF4-FFF2-40B4-BE49-F238E27FC236}">
                  <a16:creationId xmlns:a16="http://schemas.microsoft.com/office/drawing/2014/main" id="{FA3CD970-74DE-67A1-5F0F-6DF80FC00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80" y="1989556"/>
              <a:ext cx="1102604" cy="49312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de flecha 16">
              <a:extLst>
                <a:ext uri="{FF2B5EF4-FFF2-40B4-BE49-F238E27FC236}">
                  <a16:creationId xmlns:a16="http://schemas.microsoft.com/office/drawing/2014/main" id="{6B65332A-1923-6497-0ED2-CF5023E93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108" y="2660506"/>
              <a:ext cx="594399" cy="54899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2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81593B99-1E73-A880-87A7-D27BB8C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678" y="5378404"/>
              <a:ext cx="984017" cy="342438"/>
            </a:xfrm>
            <a:prstGeom prst="rect">
              <a:avLst/>
            </a:prstGeom>
          </p:spPr>
        </p:pic>
        <p:pic>
          <p:nvPicPr>
            <p:cNvPr id="23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43D99A7A-7977-7058-4BE5-669835FA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5346" y="4766240"/>
              <a:ext cx="888681" cy="475733"/>
            </a:xfrm>
            <a:prstGeom prst="rect">
              <a:avLst/>
            </a:prstGeom>
          </p:spPr>
        </p:pic>
        <p:sp>
          <p:nvSpPr>
            <p:cNvPr id="24" name="Elipse 19">
              <a:extLst>
                <a:ext uri="{FF2B5EF4-FFF2-40B4-BE49-F238E27FC236}">
                  <a16:creationId xmlns:a16="http://schemas.microsoft.com/office/drawing/2014/main" id="{46A66BBC-E614-4406-F3DE-C62644CAD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59" y="2399837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pic>
          <p:nvPicPr>
            <p:cNvPr id="25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BCA59456-BFED-7660-F9C3-2B7DDF96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11937" y="2882140"/>
              <a:ext cx="679917" cy="665604"/>
            </a:xfrm>
            <a:prstGeom prst="rect">
              <a:avLst/>
            </a:prstGeom>
          </p:spPr>
        </p:pic>
        <p:cxnSp>
          <p:nvCxnSpPr>
            <p:cNvPr id="26" name="Conector recto de flecha 21">
              <a:extLst>
                <a:ext uri="{FF2B5EF4-FFF2-40B4-BE49-F238E27FC236}">
                  <a16:creationId xmlns:a16="http://schemas.microsoft.com/office/drawing/2014/main" id="{A3D3158E-588D-BEF0-684C-C15720691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4948" y="2499860"/>
              <a:ext cx="409580" cy="330238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lipse 37">
              <a:extLst>
                <a:ext uri="{FF2B5EF4-FFF2-40B4-BE49-F238E27FC236}">
                  <a16:creationId xmlns:a16="http://schemas.microsoft.com/office/drawing/2014/main" id="{F6E6C409-6546-02B9-6E15-085EA04BA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7" y="2191423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39">
              <a:extLst>
                <a:ext uri="{FF2B5EF4-FFF2-40B4-BE49-F238E27FC236}">
                  <a16:creationId xmlns:a16="http://schemas.microsoft.com/office/drawing/2014/main" id="{CE71157E-2FA4-073E-7DFE-ABFAB960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3077" y="2551691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Imagen 42" descr="Dibuj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B1DBB354-FF5A-30E1-1542-97A47044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5763" y="4296858"/>
              <a:ext cx="1167847" cy="364952"/>
            </a:xfrm>
            <a:prstGeom prst="rect">
              <a:avLst/>
            </a:prstGeom>
          </p:spPr>
        </p:pic>
        <p:pic>
          <p:nvPicPr>
            <p:cNvPr id="30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35493652-2988-EFAE-28F7-44EEFD95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90648" y="4272646"/>
              <a:ext cx="708777" cy="778329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5160F5-DE27-F496-15E5-592B21038BE1}"/>
                </a:ext>
              </a:extLst>
            </p:cNvPr>
            <p:cNvSpPr txBox="1"/>
            <p:nvPr/>
          </p:nvSpPr>
          <p:spPr>
            <a:xfrm>
              <a:off x="7417605" y="5065423"/>
              <a:ext cx="2451739" cy="8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FF0000"/>
                  </a:solidFill>
                </a:rPr>
                <a:t>Running</a:t>
              </a:r>
            </a:p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 err="1">
                  <a:solidFill>
                    <a:srgbClr val="33CC33"/>
                  </a:solidFill>
                </a:rPr>
                <a:t>Planned</a:t>
              </a:r>
              <a:endParaRPr lang="it-IT" sz="1200" dirty="0">
                <a:solidFill>
                  <a:srgbClr val="33CC33"/>
                </a:solidFill>
              </a:endParaRPr>
            </a:p>
          </p:txBody>
        </p:sp>
        <p:sp>
          <p:nvSpPr>
            <p:cNvPr id="32" name="Elipse 22">
              <a:extLst>
                <a:ext uri="{FF2B5EF4-FFF2-40B4-BE49-F238E27FC236}">
                  <a16:creationId xmlns:a16="http://schemas.microsoft.com/office/drawing/2014/main" id="{29720259-EB62-7DC7-2569-AB826BD8B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485" y="2058621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3" name="Conector recto de flecha 23">
              <a:extLst>
                <a:ext uri="{FF2B5EF4-FFF2-40B4-BE49-F238E27FC236}">
                  <a16:creationId xmlns:a16="http://schemas.microsoft.com/office/drawing/2014/main" id="{E1BAF996-87A3-C54D-55D4-1CB8B87A0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374" y="1658853"/>
              <a:ext cx="802742" cy="414600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" name="Imagen 2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F98BB1D5-CEF6-C987-2EC7-01BA1544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3393" y="1221983"/>
              <a:ext cx="1751391" cy="414600"/>
            </a:xfrm>
            <a:prstGeom prst="rect">
              <a:avLst/>
            </a:prstGeom>
          </p:spPr>
        </p:pic>
      </p:grpSp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BC2DD2A8-F4EC-97CE-9253-D540847BEE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1443" r="17969" b="48050"/>
          <a:stretch/>
        </p:blipFill>
        <p:spPr>
          <a:xfrm>
            <a:off x="84900" y="1552753"/>
            <a:ext cx="3753350" cy="29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5393</Words>
  <Application>Microsoft Office PowerPoint</Application>
  <PresentationFormat>Presentazione su schermo (4:3)</PresentationFormat>
  <Paragraphs>700</Paragraphs>
  <Slides>64</Slides>
  <Notes>56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1" baseType="lpstr">
      <vt:lpstr>Arial</vt:lpstr>
      <vt:lpstr>Calibri</vt:lpstr>
      <vt:lpstr>Cambria</vt:lpstr>
      <vt:lpstr>Cambria Math</vt:lpstr>
      <vt:lpstr>Symbol</vt:lpstr>
      <vt:lpstr>Times New Roman</vt:lpstr>
      <vt:lpstr>NewsPrint</vt:lpstr>
      <vt:lpstr>Hadron spectroscopy studies at JPAC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JPAC</dc:title>
  <dc:creator>Pillaus</dc:creator>
  <cp:lastModifiedBy>pillaus pillaus</cp:lastModifiedBy>
  <cp:revision>876</cp:revision>
  <dcterms:created xsi:type="dcterms:W3CDTF">2012-05-23T17:12:57Z</dcterms:created>
  <dcterms:modified xsi:type="dcterms:W3CDTF">2023-10-18T07:11:48Z</dcterms:modified>
</cp:coreProperties>
</file>