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9"/>
  </p:notesMasterIdLst>
  <p:handoutMasterIdLst>
    <p:handoutMasterId r:id="rId30"/>
  </p:handoutMasterIdLst>
  <p:sldIdLst>
    <p:sldId id="259" r:id="rId2"/>
    <p:sldId id="460" r:id="rId3"/>
    <p:sldId id="319" r:id="rId4"/>
    <p:sldId id="459" r:id="rId5"/>
    <p:sldId id="456" r:id="rId6"/>
    <p:sldId id="458" r:id="rId7"/>
    <p:sldId id="463" r:id="rId8"/>
    <p:sldId id="462" r:id="rId9"/>
    <p:sldId id="466" r:id="rId10"/>
    <p:sldId id="465" r:id="rId11"/>
    <p:sldId id="467" r:id="rId12"/>
    <p:sldId id="469" r:id="rId13"/>
    <p:sldId id="448" r:id="rId14"/>
    <p:sldId id="449" r:id="rId15"/>
    <p:sldId id="454" r:id="rId16"/>
    <p:sldId id="468" r:id="rId17"/>
    <p:sldId id="447" r:id="rId18"/>
    <p:sldId id="471" r:id="rId19"/>
    <p:sldId id="470" r:id="rId20"/>
    <p:sldId id="472" r:id="rId21"/>
    <p:sldId id="455" r:id="rId22"/>
    <p:sldId id="464" r:id="rId23"/>
    <p:sldId id="461" r:id="rId24"/>
    <p:sldId id="473" r:id="rId25"/>
    <p:sldId id="342" r:id="rId26"/>
    <p:sldId id="288" r:id="rId27"/>
    <p:sldId id="45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 Godinho" initials="AG" lastIdx="1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CECEC"/>
    <a:srgbClr val="2F2F2F"/>
    <a:srgbClr val="000000"/>
    <a:srgbClr val="303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p:restoredTop sz="94733"/>
  </p:normalViewPr>
  <p:slideViewPr>
    <p:cSldViewPr snapToObjects="1">
      <p:cViewPr varScale="1">
        <p:scale>
          <a:sx n="89" d="100"/>
          <a:sy n="89" d="100"/>
        </p:scale>
        <p:origin x="200" y="7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Objects="1" showGuides="1">
      <p:cViewPr varScale="1">
        <p:scale>
          <a:sx n="145" d="100"/>
          <a:sy n="145" d="100"/>
        </p:scale>
        <p:origin x="3872"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CB0CAB-A528-CD45-8F12-922B94DEC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47AD8C8-453F-104C-B81F-526301CF40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BB72EAA-2733-D14F-950A-8F4240385864}" type="datetimeFigureOut">
              <a:rPr lang="en-US" smtClean="0"/>
              <a:t>10/15/23</a:t>
            </a:fld>
            <a:endParaRPr lang="en-US"/>
          </a:p>
        </p:txBody>
      </p:sp>
      <p:sp>
        <p:nvSpPr>
          <p:cNvPr id="4" name="Footer Placeholder 3">
            <a:extLst>
              <a:ext uri="{FF2B5EF4-FFF2-40B4-BE49-F238E27FC236}">
                <a16:creationId xmlns:a16="http://schemas.microsoft.com/office/drawing/2014/main" id="{24EBBD38-63DF-604F-9396-6BB8561251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5D48731-E0D0-B242-9967-4E9E135D8D3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9750F-00B8-E148-9878-D197EE9CB895}" type="slidenum">
              <a:rPr lang="en-US" smtClean="0"/>
              <a:t>‹#›</a:t>
            </a:fld>
            <a:endParaRPr lang="en-US"/>
          </a:p>
        </p:txBody>
      </p:sp>
    </p:spTree>
    <p:extLst>
      <p:ext uri="{BB962C8B-B14F-4D97-AF65-F5344CB8AC3E}">
        <p14:creationId xmlns:p14="http://schemas.microsoft.com/office/powerpoint/2010/main" val="2451300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DD062E-52F7-A14D-A443-1F3854784447}" type="datetimeFigureOut">
              <a:rPr lang="en-US" smtClean="0"/>
              <a:t>10/15/23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B0EE9E-52B8-AA4F-8DD5-ED0FB4E5CBCC}" type="slidenum">
              <a:rPr lang="en-US" smtClean="0"/>
              <a:t>‹#›</a:t>
            </a:fld>
            <a:endParaRPr lang="en-US"/>
          </a:p>
        </p:txBody>
      </p:sp>
    </p:spTree>
    <p:extLst>
      <p:ext uri="{BB962C8B-B14F-4D97-AF65-F5344CB8AC3E}">
        <p14:creationId xmlns:p14="http://schemas.microsoft.com/office/powerpoint/2010/main" val="186429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8</a:t>
            </a:fld>
            <a:endParaRPr lang="en-US"/>
          </a:p>
        </p:txBody>
      </p:sp>
    </p:spTree>
    <p:extLst>
      <p:ext uri="{BB962C8B-B14F-4D97-AF65-F5344CB8AC3E}">
        <p14:creationId xmlns:p14="http://schemas.microsoft.com/office/powerpoint/2010/main" val="93269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12</a:t>
            </a:fld>
            <a:endParaRPr lang="en-US"/>
          </a:p>
        </p:txBody>
      </p:sp>
    </p:spTree>
    <p:extLst>
      <p:ext uri="{BB962C8B-B14F-4D97-AF65-F5344CB8AC3E}">
        <p14:creationId xmlns:p14="http://schemas.microsoft.com/office/powerpoint/2010/main" val="183898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13</a:t>
            </a:fld>
            <a:endParaRPr lang="en-US"/>
          </a:p>
        </p:txBody>
      </p:sp>
    </p:spTree>
    <p:extLst>
      <p:ext uri="{BB962C8B-B14F-4D97-AF65-F5344CB8AC3E}">
        <p14:creationId xmlns:p14="http://schemas.microsoft.com/office/powerpoint/2010/main" val="39367347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14</a:t>
            </a:fld>
            <a:endParaRPr lang="en-US"/>
          </a:p>
        </p:txBody>
      </p:sp>
    </p:spTree>
    <p:extLst>
      <p:ext uri="{BB962C8B-B14F-4D97-AF65-F5344CB8AC3E}">
        <p14:creationId xmlns:p14="http://schemas.microsoft.com/office/powerpoint/2010/main" val="1651966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17</a:t>
            </a:fld>
            <a:endParaRPr lang="en-US"/>
          </a:p>
        </p:txBody>
      </p:sp>
    </p:spTree>
    <p:extLst>
      <p:ext uri="{BB962C8B-B14F-4D97-AF65-F5344CB8AC3E}">
        <p14:creationId xmlns:p14="http://schemas.microsoft.com/office/powerpoint/2010/main" val="577088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18</a:t>
            </a:fld>
            <a:endParaRPr lang="en-US"/>
          </a:p>
        </p:txBody>
      </p:sp>
    </p:spTree>
    <p:extLst>
      <p:ext uri="{BB962C8B-B14F-4D97-AF65-F5344CB8AC3E}">
        <p14:creationId xmlns:p14="http://schemas.microsoft.com/office/powerpoint/2010/main" val="2339340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DE" dirty="0"/>
          </a:p>
        </p:txBody>
      </p:sp>
      <p:sp>
        <p:nvSpPr>
          <p:cNvPr id="4" name="Slide Number Placeholder 3"/>
          <p:cNvSpPr>
            <a:spLocks noGrp="1"/>
          </p:cNvSpPr>
          <p:nvPr>
            <p:ph type="sldNum" sz="quarter" idx="5"/>
          </p:nvPr>
        </p:nvSpPr>
        <p:spPr/>
        <p:txBody>
          <a:bodyPr/>
          <a:lstStyle/>
          <a:p>
            <a:fld id="{8CB0EE9E-52B8-AA4F-8DD5-ED0FB4E5CBCC}" type="slidenum">
              <a:rPr lang="en-US" smtClean="0"/>
              <a:t>19</a:t>
            </a:fld>
            <a:endParaRPr lang="en-US"/>
          </a:p>
        </p:txBody>
      </p:sp>
    </p:spTree>
    <p:extLst>
      <p:ext uri="{BB962C8B-B14F-4D97-AF65-F5344CB8AC3E}">
        <p14:creationId xmlns:p14="http://schemas.microsoft.com/office/powerpoint/2010/main" val="24553395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Logo Slide">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836403" y="2169047"/>
            <a:ext cx="2520000" cy="2494674"/>
          </a:xfrm>
          <a:prstGeom prst="rect">
            <a:avLst/>
          </a:prstGeom>
        </p:spPr>
      </p:pic>
    </p:spTree>
    <p:extLst>
      <p:ext uri="{BB962C8B-B14F-4D97-AF65-F5344CB8AC3E}">
        <p14:creationId xmlns:p14="http://schemas.microsoft.com/office/powerpoint/2010/main" val="12951053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btitle and Comparison">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07987" y="2427287"/>
            <a:ext cx="5616575"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427287"/>
            <a:ext cx="5611813" cy="3773488"/>
          </a:xfrm>
        </p:spPr>
        <p:txBody>
          <a:bodyPr/>
          <a:lstStyle>
            <a:lvl1pPr marL="324000" indent="-324000">
              <a:buFont typeface="Arial" panose="020B0604020202020204" pitchFamily="34" charset="0"/>
              <a:buChar char="•"/>
              <a:defRPr/>
            </a:lvl1pPr>
          </a:lstStyle>
          <a:p>
            <a:pPr lvl="0"/>
            <a:r>
              <a:rPr lang="en-GB"/>
              <a:t>Click to edit Master text styles</a:t>
            </a:r>
          </a:p>
          <a:p>
            <a:pPr lvl="1"/>
            <a:r>
              <a:rPr lang="en-GB"/>
              <a:t>Second level</a:t>
            </a:r>
          </a:p>
          <a:p>
            <a:pPr lvl="2"/>
            <a:r>
              <a:rPr lang="en-GB"/>
              <a:t>Third level</a:t>
            </a:r>
          </a:p>
          <a:p>
            <a:pPr lvl="3"/>
            <a:r>
              <a:rPr lang="en-GB"/>
              <a:t>Fourth level</a:t>
            </a:r>
          </a:p>
        </p:txBody>
      </p:sp>
      <p:sp>
        <p:nvSpPr>
          <p:cNvPr id="10" name="Date Placeholder 9">
            <a:extLst>
              <a:ext uri="{FF2B5EF4-FFF2-40B4-BE49-F238E27FC236}">
                <a16:creationId xmlns:a16="http://schemas.microsoft.com/office/drawing/2014/main" id="{0B511762-E0C9-6C4A-9015-D9D3D4FF97C2}"/>
              </a:ext>
            </a:extLst>
          </p:cNvPr>
          <p:cNvSpPr>
            <a:spLocks noGrp="1"/>
          </p:cNvSpPr>
          <p:nvPr>
            <p:ph type="dt" sz="half" idx="10"/>
          </p:nvPr>
        </p:nvSpPr>
        <p:spPr/>
        <p:txBody>
          <a:bodyPr/>
          <a:lstStyle/>
          <a:p>
            <a:r>
              <a:rPr lang="de-DE"/>
              <a:t>17.10.2023</a:t>
            </a:r>
            <a:endParaRPr lang="en-US" dirty="0"/>
          </a:p>
        </p:txBody>
      </p:sp>
      <p:sp>
        <p:nvSpPr>
          <p:cNvPr id="11" name="Footer Placeholder 10">
            <a:extLst>
              <a:ext uri="{FF2B5EF4-FFF2-40B4-BE49-F238E27FC236}">
                <a16:creationId xmlns:a16="http://schemas.microsoft.com/office/drawing/2014/main" id="{E2689900-D127-9840-8E06-B694B9FE1267}"/>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12" name="Slide Number Placeholder 11">
            <a:extLst>
              <a:ext uri="{FF2B5EF4-FFF2-40B4-BE49-F238E27FC236}">
                <a16:creationId xmlns:a16="http://schemas.microsoft.com/office/drawing/2014/main" id="{7B398DFD-572D-D549-8BBF-A86A1DFF026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678086151"/>
      </p:ext>
    </p:extLst>
  </p:cSld>
  <p:clrMapOvr>
    <a:masterClrMapping/>
  </p:clrMapOvr>
  <p:extLst>
    <p:ext uri="{DCECCB84-F9BA-43D5-87BE-67443E8EF086}">
      <p15:sldGuideLst xmlns:p15="http://schemas.microsoft.com/office/powerpoint/2012/main">
        <p15:guide id="1" orient="horz" pos="1434" userDrawn="1">
          <p15:clr>
            <a:srgbClr val="FBAE40"/>
          </p15:clr>
        </p15:guide>
        <p15:guide id="2" orient="horz" pos="1525"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561657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2117"/>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9" name="Picture Placeholder 8">
            <a:extLst>
              <a:ext uri="{FF2B5EF4-FFF2-40B4-BE49-F238E27FC236}">
                <a16:creationId xmlns:a16="http://schemas.microsoft.com/office/drawing/2014/main" id="{94588863-2E7B-784C-BD2D-8C3D0E7E1D84}"/>
              </a:ext>
            </a:extLst>
          </p:cNvPr>
          <p:cNvSpPr>
            <a:spLocks noGrp="1"/>
          </p:cNvSpPr>
          <p:nvPr>
            <p:ph type="pic" sz="quarter" idx="13" hasCustomPrompt="1"/>
          </p:nvPr>
        </p:nvSpPr>
        <p:spPr>
          <a:xfrm>
            <a:off x="6167438" y="0"/>
            <a:ext cx="6024562" cy="62071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J.Bernhard | A New High-intensity Facility at the CERN North Area</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8717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2 Pictures horizontal">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5616575" cy="4608512"/>
          </a:xfrm>
        </p:spPr>
        <p:txBody>
          <a:bodyPr/>
          <a:lstStyle>
            <a:lvl1pPr>
              <a:defRPr>
                <a:solidFill>
                  <a:schemeClr val="tx2">
                    <a:lumMod val="50000"/>
                  </a:schemeClr>
                </a:solidFill>
              </a:defRPr>
            </a:lvl1pPr>
            <a:lvl2pPr>
              <a:lnSpc>
                <a:spcPct val="10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J.Bernhard | A New High-intensity Facility at the CERN North Area</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11" name="Picture Placeholder 5">
            <a:extLst>
              <a:ext uri="{FF2B5EF4-FFF2-40B4-BE49-F238E27FC236}">
                <a16:creationId xmlns:a16="http://schemas.microsoft.com/office/drawing/2014/main" id="{47B07ADD-2F17-5640-985B-72FA646913F0}"/>
              </a:ext>
            </a:extLst>
          </p:cNvPr>
          <p:cNvSpPr>
            <a:spLocks noGrp="1"/>
          </p:cNvSpPr>
          <p:nvPr>
            <p:ph type="pic" sz="quarter" idx="13" hasCustomPrompt="1"/>
          </p:nvPr>
        </p:nvSpPr>
        <p:spPr>
          <a:xfrm>
            <a:off x="6167438" y="159226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2" name="Picture Placeholder 5">
            <a:extLst>
              <a:ext uri="{FF2B5EF4-FFF2-40B4-BE49-F238E27FC236}">
                <a16:creationId xmlns:a16="http://schemas.microsoft.com/office/drawing/2014/main" id="{AB41C95B-0CD0-B44F-9130-66CCD53B86BB}"/>
              </a:ext>
            </a:extLst>
          </p:cNvPr>
          <p:cNvSpPr>
            <a:spLocks noGrp="1"/>
          </p:cNvSpPr>
          <p:nvPr>
            <p:ph type="pic" sz="quarter" idx="17" hasCustomPrompt="1"/>
          </p:nvPr>
        </p:nvSpPr>
        <p:spPr>
          <a:xfrm>
            <a:off x="6167438" y="3969703"/>
            <a:ext cx="5616575"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0367246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4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9" y="373593"/>
            <a:ext cx="11376024" cy="1065742"/>
          </a:xfrm>
        </p:spPr>
        <p:txBody>
          <a:bodyPr/>
          <a:lstStyle/>
          <a:p>
            <a:r>
              <a:rPr lang="en-GB"/>
              <a:t>Click to edit Master title style</a:t>
            </a:r>
            <a:endParaRPr lang="en-US" dirty="0"/>
          </a:p>
        </p:txBody>
      </p:sp>
      <p:sp>
        <p:nvSpPr>
          <p:cNvPr id="3" name="Content Placeholder 2"/>
          <p:cNvSpPr>
            <a:spLocks noGrp="1"/>
          </p:cNvSpPr>
          <p:nvPr>
            <p:ph sz="half" idx="1"/>
          </p:nvPr>
        </p:nvSpPr>
        <p:spPr>
          <a:xfrm>
            <a:off x="407987" y="1598658"/>
            <a:ext cx="3708401" cy="4608512"/>
          </a:xfrm>
        </p:spPr>
        <p:txBody>
          <a:bodyPr/>
          <a:lstStyle>
            <a:lvl1pPr>
              <a:defRPr>
                <a:solidFill>
                  <a:schemeClr val="tx2">
                    <a:lumMod val="50000"/>
                  </a:schemeClr>
                </a:solidFill>
              </a:defRPr>
            </a:lvl1pPr>
            <a:lvl2pPr>
              <a:lnSpc>
                <a:spcPct val="120000"/>
              </a:lnSpc>
              <a:defRPr/>
            </a:lvl2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Date Placeholder 3">
            <a:extLst>
              <a:ext uri="{FF2B5EF4-FFF2-40B4-BE49-F238E27FC236}">
                <a16:creationId xmlns:a16="http://schemas.microsoft.com/office/drawing/2014/main" id="{0B2981A2-06D5-5F4B-9504-4CD77560E607}"/>
              </a:ext>
            </a:extLst>
          </p:cNvPr>
          <p:cNvSpPr>
            <a:spLocks noGrp="1"/>
          </p:cNvSpPr>
          <p:nvPr>
            <p:ph type="dt" sz="half" idx="14"/>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70F37B2A-B53F-3C4D-BD2B-2DAF3F47C071}"/>
              </a:ext>
            </a:extLst>
          </p:cNvPr>
          <p:cNvSpPr>
            <a:spLocks noGrp="1"/>
          </p:cNvSpPr>
          <p:nvPr>
            <p:ph type="ftr" sz="quarter" idx="15"/>
          </p:nvPr>
        </p:nvSpPr>
        <p:spPr/>
        <p:txBody>
          <a:bodyPr/>
          <a:lstStyle/>
          <a:p>
            <a:r>
              <a:rPr lang="en-US"/>
              <a:t>J.Bernhard | A New High-intensity Facility at the CERN North Area</a:t>
            </a:r>
            <a:endParaRPr lang="en-US" dirty="0"/>
          </a:p>
        </p:txBody>
      </p:sp>
      <p:sp>
        <p:nvSpPr>
          <p:cNvPr id="10" name="Slide Number Placeholder 9">
            <a:extLst>
              <a:ext uri="{FF2B5EF4-FFF2-40B4-BE49-F238E27FC236}">
                <a16:creationId xmlns:a16="http://schemas.microsoft.com/office/drawing/2014/main" id="{8DD1311B-199C-CA4B-81C4-F7ADC1D9977D}"/>
              </a:ext>
            </a:extLst>
          </p:cNvPr>
          <p:cNvSpPr>
            <a:spLocks noGrp="1"/>
          </p:cNvSpPr>
          <p:nvPr>
            <p:ph type="sldNum" sz="quarter" idx="16"/>
          </p:nvPr>
        </p:nvSpPr>
        <p:spPr/>
        <p:txBody>
          <a:bodyPr/>
          <a:lstStyle/>
          <a:p>
            <a:fld id="{36B5EA5A-BC32-A742-B11B-8E7414D5B535}" type="slidenum">
              <a:rPr lang="en-US" smtClean="0"/>
              <a:pPr/>
              <a:t>‹#›</a:t>
            </a:fld>
            <a:endParaRPr lang="en-US" dirty="0"/>
          </a:p>
        </p:txBody>
      </p:sp>
      <p:sp>
        <p:nvSpPr>
          <p:cNvPr id="9" name="Picture Placeholder 5">
            <a:extLst>
              <a:ext uri="{FF2B5EF4-FFF2-40B4-BE49-F238E27FC236}">
                <a16:creationId xmlns:a16="http://schemas.microsoft.com/office/drawing/2014/main" id="{255B7D9F-7313-2F46-8079-FEA6DAA0CF20}"/>
              </a:ext>
            </a:extLst>
          </p:cNvPr>
          <p:cNvSpPr>
            <a:spLocks noGrp="1"/>
          </p:cNvSpPr>
          <p:nvPr>
            <p:ph type="pic" sz="quarter" idx="13" hasCustomPrompt="1"/>
          </p:nvPr>
        </p:nvSpPr>
        <p:spPr>
          <a:xfrm>
            <a:off x="8075613" y="1592263"/>
            <a:ext cx="3708400"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5">
            <a:extLst>
              <a:ext uri="{FF2B5EF4-FFF2-40B4-BE49-F238E27FC236}">
                <a16:creationId xmlns:a16="http://schemas.microsoft.com/office/drawing/2014/main" id="{AECDCA30-A5C6-3549-9DAD-01819664F157}"/>
              </a:ext>
            </a:extLst>
          </p:cNvPr>
          <p:cNvSpPr>
            <a:spLocks noGrp="1"/>
          </p:cNvSpPr>
          <p:nvPr>
            <p:ph type="pic" sz="quarter" idx="17" hasCustomPrompt="1"/>
          </p:nvPr>
        </p:nvSpPr>
        <p:spPr>
          <a:xfrm>
            <a:off x="8124681" y="396970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4" name="Picture Placeholder 5">
            <a:extLst>
              <a:ext uri="{FF2B5EF4-FFF2-40B4-BE49-F238E27FC236}">
                <a16:creationId xmlns:a16="http://schemas.microsoft.com/office/drawing/2014/main" id="{0332EED6-F049-354D-90C1-2CDBDFEB153D}"/>
              </a:ext>
            </a:extLst>
          </p:cNvPr>
          <p:cNvSpPr>
            <a:spLocks noGrp="1"/>
          </p:cNvSpPr>
          <p:nvPr>
            <p:ph type="pic" sz="quarter" idx="18" hasCustomPrompt="1"/>
          </p:nvPr>
        </p:nvSpPr>
        <p:spPr>
          <a:xfrm>
            <a:off x="4259263" y="1592263"/>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5" name="Picture Placeholder 5">
            <a:extLst>
              <a:ext uri="{FF2B5EF4-FFF2-40B4-BE49-F238E27FC236}">
                <a16:creationId xmlns:a16="http://schemas.microsoft.com/office/drawing/2014/main" id="{A46E76A3-B525-534D-9396-8E4D08F06F6A}"/>
              </a:ext>
            </a:extLst>
          </p:cNvPr>
          <p:cNvSpPr>
            <a:spLocks noGrp="1"/>
          </p:cNvSpPr>
          <p:nvPr>
            <p:ph type="pic" sz="quarter" idx="19" hasCustomPrompt="1"/>
          </p:nvPr>
        </p:nvSpPr>
        <p:spPr>
          <a:xfrm>
            <a:off x="4259263" y="3978015"/>
            <a:ext cx="3659332" cy="2232025"/>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4070503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titles and 2 Pictures ">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5616575" cy="668337"/>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6172200" y="1604966"/>
            <a:ext cx="5616600" cy="655634"/>
          </a:xfrm>
        </p:spPr>
        <p:txBody>
          <a:bodyPr anchor="t" anchorCtr="0"/>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8" y="2420938"/>
            <a:ext cx="5616575"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D4B0609-1753-094D-A27B-B1604B6E44F9}"/>
              </a:ext>
            </a:extLst>
          </p:cNvPr>
          <p:cNvSpPr>
            <a:spLocks noGrp="1"/>
          </p:cNvSpPr>
          <p:nvPr>
            <p:ph type="dt" sz="half" idx="15"/>
          </p:nvPr>
        </p:nvSpPr>
        <p:spPr/>
        <p:txBody>
          <a:bodyPr/>
          <a:lstStyle/>
          <a:p>
            <a:r>
              <a:rPr lang="de-DE"/>
              <a:t>17.10.2023</a:t>
            </a:r>
            <a:endParaRPr lang="en-US" dirty="0"/>
          </a:p>
        </p:txBody>
      </p:sp>
      <p:sp>
        <p:nvSpPr>
          <p:cNvPr id="6" name="Footer Placeholder 5">
            <a:extLst>
              <a:ext uri="{FF2B5EF4-FFF2-40B4-BE49-F238E27FC236}">
                <a16:creationId xmlns:a16="http://schemas.microsoft.com/office/drawing/2014/main" id="{D3380C24-4584-494A-B2E2-7C02911E02E7}"/>
              </a:ext>
            </a:extLst>
          </p:cNvPr>
          <p:cNvSpPr>
            <a:spLocks noGrp="1"/>
          </p:cNvSpPr>
          <p:nvPr>
            <p:ph type="ftr" sz="quarter" idx="16"/>
          </p:nvPr>
        </p:nvSpPr>
        <p:spPr/>
        <p:txBody>
          <a:bodyPr/>
          <a:lstStyle/>
          <a:p>
            <a:r>
              <a:rPr lang="en-US"/>
              <a:t>J.Bernhard | A New High-intensity Facility at the CERN North Area</a:t>
            </a:r>
            <a:endParaRPr lang="en-US" dirty="0"/>
          </a:p>
        </p:txBody>
      </p:sp>
      <p:sp>
        <p:nvSpPr>
          <p:cNvPr id="10" name="Slide Number Placeholder 9">
            <a:extLst>
              <a:ext uri="{FF2B5EF4-FFF2-40B4-BE49-F238E27FC236}">
                <a16:creationId xmlns:a16="http://schemas.microsoft.com/office/drawing/2014/main" id="{89BEDBAA-E014-4E48-AA09-5D0DC18C0C76}"/>
              </a:ext>
            </a:extLst>
          </p:cNvPr>
          <p:cNvSpPr>
            <a:spLocks noGrp="1"/>
          </p:cNvSpPr>
          <p:nvPr>
            <p:ph type="sldNum" sz="quarter" idx="17"/>
          </p:nvPr>
        </p:nvSpPr>
        <p:spPr/>
        <p:txBody>
          <a:bodyPr/>
          <a:lstStyle/>
          <a:p>
            <a:fld id="{36B5EA5A-BC32-A742-B11B-8E7414D5B535}" type="slidenum">
              <a:rPr lang="en-US" smtClean="0"/>
              <a:pPr/>
              <a:t>‹#›</a:t>
            </a:fld>
            <a:endParaRPr lang="en-US" dirty="0"/>
          </a:p>
        </p:txBody>
      </p:sp>
      <p:sp>
        <p:nvSpPr>
          <p:cNvPr id="8" name="Picture Placeholder 7">
            <a:extLst>
              <a:ext uri="{FF2B5EF4-FFF2-40B4-BE49-F238E27FC236}">
                <a16:creationId xmlns:a16="http://schemas.microsoft.com/office/drawing/2014/main" id="{EC9037A8-3728-274F-ADAC-4D3957FCBA46}"/>
              </a:ext>
            </a:extLst>
          </p:cNvPr>
          <p:cNvSpPr>
            <a:spLocks noGrp="1"/>
          </p:cNvSpPr>
          <p:nvPr>
            <p:ph type="pic" sz="quarter" idx="18" hasCustomPrompt="1"/>
          </p:nvPr>
        </p:nvSpPr>
        <p:spPr>
          <a:xfrm>
            <a:off x="6172200" y="2420938"/>
            <a:ext cx="5616575" cy="3779837"/>
          </a:xfrm>
          <a:pattFill prst="lgCheck">
            <a:fgClr>
              <a:schemeClr val="accent4"/>
            </a:fgClr>
            <a:bgClr>
              <a:schemeClr val="bg1"/>
            </a:bgClr>
          </a:pattFill>
        </p:spPr>
        <p:txBody>
          <a:bodyPr anchor="ctr" anchorCtr="0"/>
          <a:lstStyle>
            <a:lvl1pPr algn="ctr">
              <a:defRPr/>
            </a:lvl1pPr>
          </a:lstStyle>
          <a:p>
            <a:r>
              <a:rPr lang="en-GB" dirty="0"/>
              <a:t>Drag and Drop picture</a:t>
            </a:r>
          </a:p>
        </p:txBody>
      </p:sp>
    </p:spTree>
    <p:extLst>
      <p:ext uri="{BB962C8B-B14F-4D97-AF65-F5344CB8AC3E}">
        <p14:creationId xmlns:p14="http://schemas.microsoft.com/office/powerpoint/2010/main" val="2845831817"/>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ubtitle and 3 Pictur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407987" y="1592263"/>
            <a:ext cx="3708401" cy="668337"/>
          </a:xfrm>
        </p:spPr>
        <p:txBody>
          <a:bodyPr anchor="t" anchorCtr="0"/>
          <a:lstStyle>
            <a:lvl1pPr marL="0" indent="0">
              <a:lnSpc>
                <a:spcPct val="100000"/>
              </a:lnSpc>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5" name="Text Placeholder 4"/>
          <p:cNvSpPr>
            <a:spLocks noGrp="1"/>
          </p:cNvSpPr>
          <p:nvPr>
            <p:ph type="body" sz="quarter" idx="3"/>
          </p:nvPr>
        </p:nvSpPr>
        <p:spPr>
          <a:xfrm>
            <a:off x="8075612" y="1604966"/>
            <a:ext cx="3713187" cy="655634"/>
          </a:xfrm>
        </p:spPr>
        <p:txBody>
          <a:bodyPr anchor="t" anchorCtr="0"/>
          <a:lstStyle>
            <a:lvl1pPr marL="0" indent="0">
              <a:spcBef>
                <a:spcPts val="400"/>
              </a:spcBef>
              <a:spcAft>
                <a:spcPts val="0"/>
              </a:spcAft>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07989" y="2420938"/>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3" name="Picture Placeholder 12">
            <a:extLst>
              <a:ext uri="{FF2B5EF4-FFF2-40B4-BE49-F238E27FC236}">
                <a16:creationId xmlns:a16="http://schemas.microsoft.com/office/drawing/2014/main" id="{EC779F7E-9707-2542-A19F-DD09A53038A7}"/>
              </a:ext>
            </a:extLst>
          </p:cNvPr>
          <p:cNvSpPr>
            <a:spLocks noGrp="1"/>
          </p:cNvSpPr>
          <p:nvPr>
            <p:ph type="pic" sz="quarter" idx="14" hasCustomPrompt="1"/>
          </p:nvPr>
        </p:nvSpPr>
        <p:spPr>
          <a:xfrm>
            <a:off x="8075613" y="2416175"/>
            <a:ext cx="3713187" cy="3779837"/>
          </a:xfrm>
          <a:pattFill prst="lgCheck">
            <a:fgClr>
              <a:schemeClr val="accent4"/>
            </a:fgClr>
            <a:bgClr>
              <a:schemeClr val="bg1"/>
            </a:bgClr>
          </a:patt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a:buNone/>
              <a:tabLst/>
              <a:defRPr b="1"/>
            </a:lvl1pPr>
          </a:lstStyle>
          <a:p>
            <a:r>
              <a:rPr lang="en-US"/>
              <a:t>Drag and Drop picture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253846" y="1601227"/>
            <a:ext cx="3708401" cy="668337"/>
          </a:xfrm>
        </p:spPr>
        <p:txBody>
          <a:bodyPr anchor="t" anchorCtr="0"/>
          <a:lstStyle>
            <a:lvl1pPr marL="0" indent="0">
              <a:spcBef>
                <a:spcPts val="400"/>
              </a:spcBef>
              <a:spcAft>
                <a:spcPts val="0"/>
              </a:spcAft>
              <a:buNone/>
              <a:defRPr sz="21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253848" y="2429902"/>
            <a:ext cx="3708400" cy="377983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DE"/>
              <a:t>17.10.2023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J.Bernhard | A New High-intensity Facility at the CERN North Area</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201835388"/>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and 3 Pictures with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0" name="Text Placeholder 2">
            <a:extLst>
              <a:ext uri="{FF2B5EF4-FFF2-40B4-BE49-F238E27FC236}">
                <a16:creationId xmlns:a16="http://schemas.microsoft.com/office/drawing/2014/main" id="{86494478-3D3E-894B-9652-AD035750548C}"/>
              </a:ext>
            </a:extLst>
          </p:cNvPr>
          <p:cNvSpPr>
            <a:spLocks noGrp="1"/>
          </p:cNvSpPr>
          <p:nvPr>
            <p:ph type="body" idx="15"/>
          </p:nvPr>
        </p:nvSpPr>
        <p:spPr>
          <a:xfrm>
            <a:off x="4116386" y="1601376"/>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Picture Placeholder 10">
            <a:extLst>
              <a:ext uri="{FF2B5EF4-FFF2-40B4-BE49-F238E27FC236}">
                <a16:creationId xmlns:a16="http://schemas.microsoft.com/office/drawing/2014/main" id="{CF540559-B2D9-2E46-A3D6-32F0B01F69A5}"/>
              </a:ext>
            </a:extLst>
          </p:cNvPr>
          <p:cNvSpPr>
            <a:spLocks noGrp="1"/>
          </p:cNvSpPr>
          <p:nvPr>
            <p:ph type="pic" sz="quarter" idx="16" hasCustomPrompt="1"/>
          </p:nvPr>
        </p:nvSpPr>
        <p:spPr>
          <a:xfrm>
            <a:off x="4116386" y="2732442"/>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4" name="Date Placeholder 3">
            <a:extLst>
              <a:ext uri="{FF2B5EF4-FFF2-40B4-BE49-F238E27FC236}">
                <a16:creationId xmlns:a16="http://schemas.microsoft.com/office/drawing/2014/main" id="{E485D2BF-D955-984C-BC88-5F6A8BCB9E71}"/>
              </a:ext>
            </a:extLst>
          </p:cNvPr>
          <p:cNvSpPr>
            <a:spLocks noGrp="1"/>
          </p:cNvSpPr>
          <p:nvPr>
            <p:ph type="dt" sz="half" idx="17"/>
          </p:nvPr>
        </p:nvSpPr>
        <p:spPr/>
        <p:txBody>
          <a:bodyPr/>
          <a:lstStyle/>
          <a:p>
            <a:r>
              <a:rPr lang="de-DE"/>
              <a:t>17.10.2023</a:t>
            </a:r>
            <a:endParaRPr lang="en-US" dirty="0"/>
          </a:p>
        </p:txBody>
      </p:sp>
      <p:sp>
        <p:nvSpPr>
          <p:cNvPr id="6" name="Footer Placeholder 5">
            <a:extLst>
              <a:ext uri="{FF2B5EF4-FFF2-40B4-BE49-F238E27FC236}">
                <a16:creationId xmlns:a16="http://schemas.microsoft.com/office/drawing/2014/main" id="{26EC0286-4FA5-DB4D-961C-C9035150A22E}"/>
              </a:ext>
            </a:extLst>
          </p:cNvPr>
          <p:cNvSpPr>
            <a:spLocks noGrp="1"/>
          </p:cNvSpPr>
          <p:nvPr>
            <p:ph type="ftr" sz="quarter" idx="18"/>
          </p:nvPr>
        </p:nvSpPr>
        <p:spPr/>
        <p:txBody>
          <a:bodyPr/>
          <a:lstStyle/>
          <a:p>
            <a:r>
              <a:rPr lang="en-US"/>
              <a:t>J.Bernhard | A New High-intensity Facility at the CERN North Area</a:t>
            </a:r>
            <a:endParaRPr lang="en-US" dirty="0"/>
          </a:p>
        </p:txBody>
      </p:sp>
      <p:sp>
        <p:nvSpPr>
          <p:cNvPr id="14" name="Slide Number Placeholder 13">
            <a:extLst>
              <a:ext uri="{FF2B5EF4-FFF2-40B4-BE49-F238E27FC236}">
                <a16:creationId xmlns:a16="http://schemas.microsoft.com/office/drawing/2014/main" id="{D3A103EE-A109-9549-821B-7193CDF3E17F}"/>
              </a:ext>
            </a:extLst>
          </p:cNvPr>
          <p:cNvSpPr>
            <a:spLocks noGrp="1"/>
          </p:cNvSpPr>
          <p:nvPr>
            <p:ph type="sldNum" sz="quarter" idx="19"/>
          </p:nvPr>
        </p:nvSpPr>
        <p:spPr/>
        <p:txBody>
          <a:bodyPr/>
          <a:lstStyle/>
          <a:p>
            <a:fld id="{36B5EA5A-BC32-A742-B11B-8E7414D5B535}" type="slidenum">
              <a:rPr lang="en-US" smtClean="0"/>
              <a:pPr/>
              <a:t>‹#›</a:t>
            </a:fld>
            <a:endParaRPr lang="en-US" dirty="0"/>
          </a:p>
        </p:txBody>
      </p:sp>
      <p:sp>
        <p:nvSpPr>
          <p:cNvPr id="15" name="Text Placeholder 2">
            <a:extLst>
              <a:ext uri="{FF2B5EF4-FFF2-40B4-BE49-F238E27FC236}">
                <a16:creationId xmlns:a16="http://schemas.microsoft.com/office/drawing/2014/main" id="{F0E95B09-A858-4A4A-B159-8C5B917D41E5}"/>
              </a:ext>
            </a:extLst>
          </p:cNvPr>
          <p:cNvSpPr>
            <a:spLocks noGrp="1"/>
          </p:cNvSpPr>
          <p:nvPr>
            <p:ph type="body" idx="20"/>
          </p:nvPr>
        </p:nvSpPr>
        <p:spPr>
          <a:xfrm>
            <a:off x="3275"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Picture Placeholder 10">
            <a:extLst>
              <a:ext uri="{FF2B5EF4-FFF2-40B4-BE49-F238E27FC236}">
                <a16:creationId xmlns:a16="http://schemas.microsoft.com/office/drawing/2014/main" id="{2FF76D54-8841-EA4B-B514-DFCE90D05C81}"/>
              </a:ext>
            </a:extLst>
          </p:cNvPr>
          <p:cNvSpPr>
            <a:spLocks noGrp="1"/>
          </p:cNvSpPr>
          <p:nvPr>
            <p:ph type="pic" sz="quarter" idx="21" hasCustomPrompt="1"/>
          </p:nvPr>
        </p:nvSpPr>
        <p:spPr>
          <a:xfrm>
            <a:off x="4050"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17" name="Text Placeholder 2">
            <a:extLst>
              <a:ext uri="{FF2B5EF4-FFF2-40B4-BE49-F238E27FC236}">
                <a16:creationId xmlns:a16="http://schemas.microsoft.com/office/drawing/2014/main" id="{DED6363A-4107-5A4F-9E1E-0E88F802ABE9}"/>
              </a:ext>
            </a:extLst>
          </p:cNvPr>
          <p:cNvSpPr>
            <a:spLocks noGrp="1"/>
          </p:cNvSpPr>
          <p:nvPr>
            <p:ph type="body" idx="22"/>
          </p:nvPr>
        </p:nvSpPr>
        <p:spPr>
          <a:xfrm>
            <a:off x="8232388" y="5078524"/>
            <a:ext cx="3960000" cy="1131215"/>
          </a:xfrm>
          <a:solidFill>
            <a:schemeClr val="tx1"/>
          </a:solidFill>
          <a:ln>
            <a:noFill/>
          </a:ln>
        </p:spPr>
        <p:txBody>
          <a:bodyPr lIns="36000" tIns="36000" rIns="36000" bIns="36000" anchor="ctr" anchorCtr="0"/>
          <a:lstStyle>
            <a:lvl1pPr marL="0" indent="0" algn="ctr">
              <a:spcBef>
                <a:spcPts val="0"/>
              </a:spcBef>
              <a:spcAft>
                <a:spcPts val="0"/>
              </a:spcAft>
              <a:buNone/>
              <a:defRPr sz="21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8" name="Picture Placeholder 10">
            <a:extLst>
              <a:ext uri="{FF2B5EF4-FFF2-40B4-BE49-F238E27FC236}">
                <a16:creationId xmlns:a16="http://schemas.microsoft.com/office/drawing/2014/main" id="{91039F33-9CD5-004A-9F94-52D16B2EB081}"/>
              </a:ext>
            </a:extLst>
          </p:cNvPr>
          <p:cNvSpPr>
            <a:spLocks noGrp="1"/>
          </p:cNvSpPr>
          <p:nvPr>
            <p:ph type="pic" sz="quarter" idx="23" hasCustomPrompt="1"/>
          </p:nvPr>
        </p:nvSpPr>
        <p:spPr>
          <a:xfrm>
            <a:off x="8232388" y="1601376"/>
            <a:ext cx="3959225" cy="3477297"/>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3550207374"/>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Horizontal and text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412776" y="1592263"/>
            <a:ext cx="11376024" cy="2563906"/>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p:spPr>
        <p:txBody>
          <a:body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p:spPr>
        <p:txBody>
          <a:body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DE"/>
              <a:t>17.10.2023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J.Bernhard | A New High-intensity Facility at the CERN North Area</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p:spPr>
        <p:txBody>
          <a:body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65685515"/>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Horizontal and text in boxes">
    <p:spTree>
      <p:nvGrpSpPr>
        <p:cNvPr id="1" name=""/>
        <p:cNvGrpSpPr/>
        <p:nvPr/>
      </p:nvGrpSpPr>
      <p:grpSpPr>
        <a:xfrm>
          <a:off x="0" y="0"/>
          <a:ext cx="0" cy="0"/>
          <a:chOff x="0" y="0"/>
          <a:chExt cx="0" cy="0"/>
        </a:xfrm>
      </p:grpSpPr>
      <p:sp>
        <p:nvSpPr>
          <p:cNvPr id="2" name="Title 1"/>
          <p:cNvSpPr>
            <a:spLocks noGrp="1"/>
          </p:cNvSpPr>
          <p:nvPr>
            <p:ph type="title"/>
          </p:nvPr>
        </p:nvSpPr>
        <p:spPr>
          <a:xfrm>
            <a:off x="407988" y="365125"/>
            <a:ext cx="11380812" cy="1084263"/>
          </a:xfrm>
        </p:spPr>
        <p:txBody>
          <a:bodyPr/>
          <a:lstStyle/>
          <a:p>
            <a:r>
              <a:rPr lang="en-GB"/>
              <a:t>Click to edit Master title style</a:t>
            </a:r>
            <a:endParaRPr lang="en-US" dirty="0"/>
          </a:p>
        </p:txBody>
      </p:sp>
      <p:sp>
        <p:nvSpPr>
          <p:cNvPr id="11" name="Picture Placeholder 10">
            <a:extLst>
              <a:ext uri="{FF2B5EF4-FFF2-40B4-BE49-F238E27FC236}">
                <a16:creationId xmlns:a16="http://schemas.microsoft.com/office/drawing/2014/main" id="{8C125C7E-94FD-9B43-A74A-5A12DA74F2D5}"/>
              </a:ext>
            </a:extLst>
          </p:cNvPr>
          <p:cNvSpPr>
            <a:spLocks noGrp="1"/>
          </p:cNvSpPr>
          <p:nvPr>
            <p:ph type="pic" sz="quarter" idx="13" hasCustomPrompt="1"/>
          </p:nvPr>
        </p:nvSpPr>
        <p:spPr>
          <a:xfrm>
            <a:off x="0" y="1592263"/>
            <a:ext cx="12192000" cy="2945870"/>
          </a:xfrm>
          <a:pattFill prst="lgCheck">
            <a:fgClr>
              <a:schemeClr val="accent4"/>
            </a:fgClr>
            <a:bgClr>
              <a:schemeClr val="bg1"/>
            </a:bgClr>
          </a:pattFill>
        </p:spPr>
        <p:txBody>
          <a:bodyPr anchor="ctr"/>
          <a:lstStyle>
            <a:lvl1pPr algn="ctr">
              <a:defRPr/>
            </a:lvl1pPr>
          </a:lstStyle>
          <a:p>
            <a:r>
              <a:rPr lang="en-US" dirty="0"/>
              <a:t>Drag and Drop picture</a:t>
            </a:r>
          </a:p>
        </p:txBody>
      </p:sp>
      <p:sp>
        <p:nvSpPr>
          <p:cNvPr id="6" name="Text Placeholder 5">
            <a:extLst>
              <a:ext uri="{FF2B5EF4-FFF2-40B4-BE49-F238E27FC236}">
                <a16:creationId xmlns:a16="http://schemas.microsoft.com/office/drawing/2014/main" id="{FB7AFC8C-E604-7447-B130-D845972B5A81}"/>
              </a:ext>
            </a:extLst>
          </p:cNvPr>
          <p:cNvSpPr>
            <a:spLocks noGrp="1"/>
          </p:cNvSpPr>
          <p:nvPr>
            <p:ph type="body" sz="quarter" idx="14"/>
          </p:nvPr>
        </p:nvSpPr>
        <p:spPr>
          <a:xfrm>
            <a:off x="407989" y="4294188"/>
            <a:ext cx="3708400"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14" name="Text Placeholder 5">
            <a:extLst>
              <a:ext uri="{FF2B5EF4-FFF2-40B4-BE49-F238E27FC236}">
                <a16:creationId xmlns:a16="http://schemas.microsoft.com/office/drawing/2014/main" id="{3933DD4F-F84F-4A45-A378-099F8963A574}"/>
              </a:ext>
            </a:extLst>
          </p:cNvPr>
          <p:cNvSpPr>
            <a:spLocks noGrp="1"/>
          </p:cNvSpPr>
          <p:nvPr>
            <p:ph type="body" sz="quarter" idx="15"/>
          </p:nvPr>
        </p:nvSpPr>
        <p:spPr>
          <a:xfrm>
            <a:off x="4267201" y="4294188"/>
            <a:ext cx="3665537"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
        <p:nvSpPr>
          <p:cNvPr id="3" name="Date Placeholder 2">
            <a:extLst>
              <a:ext uri="{FF2B5EF4-FFF2-40B4-BE49-F238E27FC236}">
                <a16:creationId xmlns:a16="http://schemas.microsoft.com/office/drawing/2014/main" id="{E423D880-B3D6-7548-AFF1-D644AAD7B366}"/>
              </a:ext>
            </a:extLst>
          </p:cNvPr>
          <p:cNvSpPr>
            <a:spLocks noGrp="1"/>
          </p:cNvSpPr>
          <p:nvPr>
            <p:ph type="dt" sz="half" idx="16"/>
          </p:nvPr>
        </p:nvSpPr>
        <p:spPr/>
        <p:txBody>
          <a:bodyPr/>
          <a:lstStyle/>
          <a:p>
            <a:r>
              <a:rPr lang="de-DE"/>
              <a:t>17.10.2023</a:t>
            </a:r>
            <a:endParaRPr lang="en-US" dirty="0"/>
          </a:p>
        </p:txBody>
      </p:sp>
      <p:sp>
        <p:nvSpPr>
          <p:cNvPr id="4" name="Footer Placeholder 3">
            <a:extLst>
              <a:ext uri="{FF2B5EF4-FFF2-40B4-BE49-F238E27FC236}">
                <a16:creationId xmlns:a16="http://schemas.microsoft.com/office/drawing/2014/main" id="{62487D45-A6BD-6040-8ECE-F9608F53134E}"/>
              </a:ext>
            </a:extLst>
          </p:cNvPr>
          <p:cNvSpPr>
            <a:spLocks noGrp="1"/>
          </p:cNvSpPr>
          <p:nvPr>
            <p:ph type="ftr" sz="quarter" idx="17"/>
          </p:nvPr>
        </p:nvSpPr>
        <p:spPr/>
        <p:txBody>
          <a:bodyPr/>
          <a:lstStyle/>
          <a:p>
            <a:r>
              <a:rPr lang="en-US"/>
              <a:t>J.Bernhard | A New High-intensity Facility at the CERN North Area</a:t>
            </a:r>
            <a:endParaRPr lang="en-US" dirty="0"/>
          </a:p>
        </p:txBody>
      </p:sp>
      <p:sp>
        <p:nvSpPr>
          <p:cNvPr id="5" name="Slide Number Placeholder 4">
            <a:extLst>
              <a:ext uri="{FF2B5EF4-FFF2-40B4-BE49-F238E27FC236}">
                <a16:creationId xmlns:a16="http://schemas.microsoft.com/office/drawing/2014/main" id="{381D3D89-638E-6949-858F-F83F83B33D28}"/>
              </a:ext>
            </a:extLst>
          </p:cNvPr>
          <p:cNvSpPr>
            <a:spLocks noGrp="1"/>
          </p:cNvSpPr>
          <p:nvPr>
            <p:ph type="sldNum" sz="quarter" idx="18"/>
          </p:nvPr>
        </p:nvSpPr>
        <p:spPr/>
        <p:txBody>
          <a:bodyPr/>
          <a:lstStyle/>
          <a:p>
            <a:fld id="{36B5EA5A-BC32-A742-B11B-8E7414D5B535}" type="slidenum">
              <a:rPr lang="en-US" smtClean="0"/>
              <a:pPr/>
              <a:t>‹#›</a:t>
            </a:fld>
            <a:endParaRPr lang="en-US" dirty="0"/>
          </a:p>
        </p:txBody>
      </p:sp>
      <p:sp>
        <p:nvSpPr>
          <p:cNvPr id="9" name="Text Placeholder 5">
            <a:extLst>
              <a:ext uri="{FF2B5EF4-FFF2-40B4-BE49-F238E27FC236}">
                <a16:creationId xmlns:a16="http://schemas.microsoft.com/office/drawing/2014/main" id="{6A3085A2-8BF3-9742-B023-7524E7B1C8EB}"/>
              </a:ext>
            </a:extLst>
          </p:cNvPr>
          <p:cNvSpPr>
            <a:spLocks noGrp="1"/>
          </p:cNvSpPr>
          <p:nvPr>
            <p:ph type="body" sz="quarter" idx="19"/>
          </p:nvPr>
        </p:nvSpPr>
        <p:spPr>
          <a:xfrm>
            <a:off x="8085668" y="4294188"/>
            <a:ext cx="3703132" cy="1906587"/>
          </a:xfrm>
          <a:solidFill>
            <a:schemeClr val="tx1"/>
          </a:solidFill>
        </p:spPr>
        <p:txBody>
          <a:bodyPr tIns="72000"/>
          <a:lstStyle>
            <a:lvl1pPr algn="ctr">
              <a:defRPr>
                <a:solidFill>
                  <a:schemeClr val="bg2"/>
                </a:solidFill>
              </a:defRPr>
            </a:lvl1pPr>
            <a:lvl2pPr algn="ctr">
              <a:defRPr>
                <a:solidFill>
                  <a:schemeClr val="bg2"/>
                </a:solidFill>
              </a:defRPr>
            </a:lvl2pPr>
            <a:lvl3pPr algn="ctr">
              <a:defRPr>
                <a:solidFill>
                  <a:schemeClr val="bg2"/>
                </a:solidFill>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1783906186"/>
      </p:ext>
    </p:extLst>
  </p:cSld>
  <p:clrMapOvr>
    <a:masterClrMapping/>
  </p:clrMapOvr>
  <p:extLst>
    <p:ext uri="{DCECCB84-F9BA-43D5-87BE-67443E8EF086}">
      <p15:sldGuideLst xmlns:p15="http://schemas.microsoft.com/office/powerpoint/2012/main">
        <p15:guide id="1" orient="horz" pos="1434">
          <p15:clr>
            <a:srgbClr val="FBAE40"/>
          </p15:clr>
        </p15:guide>
        <p15:guide id="2" orient="horz" pos="1525">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hapter Header">
    <p:spTree>
      <p:nvGrpSpPr>
        <p:cNvPr id="1" name=""/>
        <p:cNvGrpSpPr/>
        <p:nvPr/>
      </p:nvGrpSpPr>
      <p:grpSpPr>
        <a:xfrm>
          <a:off x="0" y="0"/>
          <a:ext cx="0" cy="0"/>
          <a:chOff x="0" y="0"/>
          <a:chExt cx="0" cy="0"/>
        </a:xfrm>
      </p:grpSpPr>
      <p:sp>
        <p:nvSpPr>
          <p:cNvPr id="2" name="Title 1"/>
          <p:cNvSpPr>
            <a:spLocks noGrp="1"/>
          </p:cNvSpPr>
          <p:nvPr>
            <p:ph type="title"/>
          </p:nvPr>
        </p:nvSpPr>
        <p:spPr>
          <a:xfrm>
            <a:off x="407987" y="1709738"/>
            <a:ext cx="11376025" cy="2852737"/>
          </a:xfrm>
        </p:spPr>
        <p:txBody>
          <a:bodyPr anchor="b"/>
          <a:lstStyle>
            <a:lvl1pPr>
              <a:defRPr sz="5000"/>
            </a:lvl1pPr>
          </a:lstStyle>
          <a:p>
            <a:r>
              <a:rPr lang="en-GB"/>
              <a:t>Click to edit Master title style</a:t>
            </a:r>
            <a:endParaRPr lang="en-US" dirty="0"/>
          </a:p>
        </p:txBody>
      </p:sp>
      <p:sp>
        <p:nvSpPr>
          <p:cNvPr id="3" name="Text Placeholder 2"/>
          <p:cNvSpPr>
            <a:spLocks noGrp="1"/>
          </p:cNvSpPr>
          <p:nvPr>
            <p:ph type="body" idx="1"/>
          </p:nvPr>
        </p:nvSpPr>
        <p:spPr>
          <a:xfrm>
            <a:off x="407987" y="4589463"/>
            <a:ext cx="11376026" cy="1500187"/>
          </a:xfrm>
        </p:spPr>
        <p:txBody>
          <a:bodyPr/>
          <a:lstStyle>
            <a:lvl1pPr marL="0" indent="0">
              <a:buNone/>
              <a:defRPr sz="24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7" name="Date Placeholder 6">
            <a:extLst>
              <a:ext uri="{FF2B5EF4-FFF2-40B4-BE49-F238E27FC236}">
                <a16:creationId xmlns:a16="http://schemas.microsoft.com/office/drawing/2014/main" id="{33FFEBF6-CE90-CC4E-8695-4D9E4AF1C9F7}"/>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106BCDCA-F2B2-9249-AB85-06169E64A567}"/>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46B4A1B0-EF49-4F43-ACA9-496419739709}"/>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06323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61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noAutofit/>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7" name="Date Placeholder 6">
            <a:extLst>
              <a:ext uri="{FF2B5EF4-FFF2-40B4-BE49-F238E27FC236}">
                <a16:creationId xmlns:a16="http://schemas.microsoft.com/office/drawing/2014/main" id="{119B3E2A-0B0F-434E-B8B5-23D05F72C797}"/>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33CECA80-B569-3D47-B163-138B2BA81B88}"/>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EFD8CA65-7C13-A442-AF74-D3BBDBCB28BF}"/>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744425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6" name="Date Placeholder 5">
            <a:extLst>
              <a:ext uri="{FF2B5EF4-FFF2-40B4-BE49-F238E27FC236}">
                <a16:creationId xmlns:a16="http://schemas.microsoft.com/office/drawing/2014/main" id="{2F8F7083-D188-D543-8008-F25F138E955C}"/>
              </a:ext>
            </a:extLst>
          </p:cNvPr>
          <p:cNvSpPr>
            <a:spLocks noGrp="1"/>
          </p:cNvSpPr>
          <p:nvPr>
            <p:ph type="dt" sz="half" idx="10"/>
          </p:nvPr>
        </p:nvSpPr>
        <p:spPr/>
        <p:txBody>
          <a:bodyPr/>
          <a:lstStyle/>
          <a:p>
            <a:r>
              <a:rPr lang="de-DE"/>
              <a:t>17.10.2023</a:t>
            </a:r>
            <a:endParaRPr lang="en-US" dirty="0"/>
          </a:p>
        </p:txBody>
      </p:sp>
      <p:sp>
        <p:nvSpPr>
          <p:cNvPr id="7" name="Footer Placeholder 6">
            <a:extLst>
              <a:ext uri="{FF2B5EF4-FFF2-40B4-BE49-F238E27FC236}">
                <a16:creationId xmlns:a16="http://schemas.microsoft.com/office/drawing/2014/main" id="{DA980EB7-C2CB-9D4D-8C5E-3EB093178EB7}"/>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8" name="Slide Number Placeholder 7">
            <a:extLst>
              <a:ext uri="{FF2B5EF4-FFF2-40B4-BE49-F238E27FC236}">
                <a16:creationId xmlns:a16="http://schemas.microsoft.com/office/drawing/2014/main" id="{2F74050C-1801-2345-9DC3-F06B163A28D3}"/>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570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1F763763-5414-8544-AF6D-F8D5C9B1117C}"/>
              </a:ext>
            </a:extLst>
          </p:cNvPr>
          <p:cNvSpPr>
            <a:spLocks noGrp="1"/>
          </p:cNvSpPr>
          <p:nvPr>
            <p:ph type="dt" sz="half" idx="10"/>
          </p:nvPr>
        </p:nvSpPr>
        <p:spPr/>
        <p:txBody>
          <a:bodyPr/>
          <a:lstStyle/>
          <a:p>
            <a:r>
              <a:rPr lang="de-DE"/>
              <a:t>17.10.2023</a:t>
            </a:r>
            <a:endParaRPr lang="en-US" dirty="0"/>
          </a:p>
        </p:txBody>
      </p:sp>
      <p:sp>
        <p:nvSpPr>
          <p:cNvPr id="6" name="Footer Placeholder 5">
            <a:extLst>
              <a:ext uri="{FF2B5EF4-FFF2-40B4-BE49-F238E27FC236}">
                <a16:creationId xmlns:a16="http://schemas.microsoft.com/office/drawing/2014/main" id="{7618A5D0-906E-0046-B0F3-96283308CD40}"/>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7" name="Slide Number Placeholder 6">
            <a:extLst>
              <a:ext uri="{FF2B5EF4-FFF2-40B4-BE49-F238E27FC236}">
                <a16:creationId xmlns:a16="http://schemas.microsoft.com/office/drawing/2014/main" id="{414B140E-F283-BD43-9D8C-905BDA421CF5}"/>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3704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Last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3059AC4-96B9-704B-82C7-32D5BEFF3254}"/>
              </a:ext>
            </a:extLst>
          </p:cNvPr>
          <p:cNvSpPr txBox="1"/>
          <p:nvPr userDrawn="1"/>
        </p:nvSpPr>
        <p:spPr>
          <a:xfrm>
            <a:off x="407988" y="6196406"/>
            <a:ext cx="11376025" cy="369332"/>
          </a:xfrm>
          <a:prstGeom prst="rect">
            <a:avLst/>
          </a:prstGeom>
          <a:noFill/>
        </p:spPr>
        <p:txBody>
          <a:bodyPr wrap="square" rtlCol="0">
            <a:spAutoFit/>
          </a:bodyPr>
          <a:lstStyle/>
          <a:p>
            <a:pPr algn="ctr"/>
            <a:r>
              <a:rPr kumimoji="0" lang="fr-CH" dirty="0" err="1"/>
              <a:t>home.cern</a:t>
            </a:r>
            <a:endParaRPr lang="en-US" dirty="0"/>
          </a:p>
        </p:txBody>
      </p:sp>
      <p:pic>
        <p:nvPicPr>
          <p:cNvPr id="5" name="Picture 4">
            <a:extLst>
              <a:ext uri="{FF2B5EF4-FFF2-40B4-BE49-F238E27FC236}">
                <a16:creationId xmlns:a16="http://schemas.microsoft.com/office/drawing/2014/main" id="{155196E8-CA32-8449-8B2F-F83D475BC17D}"/>
              </a:ext>
            </a:extLst>
          </p:cNvPr>
          <p:cNvPicPr>
            <a:picLocks noChangeAspect="1"/>
          </p:cNvPicPr>
          <p:nvPr userDrawn="1"/>
        </p:nvPicPr>
        <p:blipFill>
          <a:blip r:embed="rId2"/>
          <a:stretch>
            <a:fillRect/>
          </a:stretch>
        </p:blipFill>
        <p:spPr>
          <a:xfrm>
            <a:off x="5231904" y="2244864"/>
            <a:ext cx="1728192" cy="1728192"/>
          </a:xfrm>
          <a:prstGeom prst="rect">
            <a:avLst/>
          </a:prstGeom>
        </p:spPr>
      </p:pic>
    </p:spTree>
    <p:extLst>
      <p:ext uri="{BB962C8B-B14F-4D97-AF65-F5344CB8AC3E}">
        <p14:creationId xmlns:p14="http://schemas.microsoft.com/office/powerpoint/2010/main" val="1015873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with logo">
    <p:bg>
      <p:bgPr>
        <a:solidFill>
          <a:schemeClr val="tx1"/>
        </a:solidFill>
        <a:effectLst/>
      </p:bgPr>
    </p:bg>
    <p:spTree>
      <p:nvGrpSpPr>
        <p:cNvPr id="1" name=""/>
        <p:cNvGrpSpPr/>
        <p:nvPr/>
      </p:nvGrpSpPr>
      <p:grpSpPr>
        <a:xfrm>
          <a:off x="0" y="0"/>
          <a:ext cx="0" cy="0"/>
          <a:chOff x="0" y="0"/>
          <a:chExt cx="0" cy="0"/>
        </a:xfrm>
      </p:grpSpPr>
      <p:pic>
        <p:nvPicPr>
          <p:cNvPr id="4" name="Image 2" descr="logooutline.eps">
            <a:extLst>
              <a:ext uri="{FF2B5EF4-FFF2-40B4-BE49-F238E27FC236}">
                <a16:creationId xmlns:a16="http://schemas.microsoft.com/office/drawing/2014/main" id="{ED75A508-7D60-F841-B3C4-7CB2A400A84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106130" y="710117"/>
            <a:ext cx="1990424" cy="1970420"/>
          </a:xfrm>
          <a:prstGeom prst="rect">
            <a:avLst/>
          </a:prstGeom>
        </p:spPr>
      </p:pic>
      <p:sp>
        <p:nvSpPr>
          <p:cNvPr id="3" name="Title 1">
            <a:extLst>
              <a:ext uri="{FF2B5EF4-FFF2-40B4-BE49-F238E27FC236}">
                <a16:creationId xmlns:a16="http://schemas.microsoft.com/office/drawing/2014/main" id="{56F8ADC9-30DB-1243-8F69-09A7AAEA849D}"/>
              </a:ext>
            </a:extLst>
          </p:cNvPr>
          <p:cNvSpPr>
            <a:spLocks noGrp="1"/>
          </p:cNvSpPr>
          <p:nvPr>
            <p:ph type="ctrTitle" hasCustomPrompt="1"/>
          </p:nvPr>
        </p:nvSpPr>
        <p:spPr>
          <a:xfrm>
            <a:off x="407987" y="3429000"/>
            <a:ext cx="11376025" cy="2153265"/>
          </a:xfrm>
        </p:spPr>
        <p:txBody>
          <a:bodyPr anchor="t" anchorCtr="0"/>
          <a:lstStyle>
            <a:lvl1pPr algn="l">
              <a:defRPr sz="5000">
                <a:solidFill>
                  <a:schemeClr val="bg1"/>
                </a:solidFill>
              </a:defRPr>
            </a:lvl1pPr>
          </a:lstStyle>
          <a:p>
            <a:r>
              <a:rPr lang="en-US" dirty="0"/>
              <a:t>Click to edit Master title style</a:t>
            </a:r>
            <a:br>
              <a:rPr lang="en-US" dirty="0"/>
            </a:br>
            <a:endParaRPr lang="en-US" dirty="0"/>
          </a:p>
        </p:txBody>
      </p:sp>
      <p:sp>
        <p:nvSpPr>
          <p:cNvPr id="5" name="Subtitle 2">
            <a:extLst>
              <a:ext uri="{FF2B5EF4-FFF2-40B4-BE49-F238E27FC236}">
                <a16:creationId xmlns:a16="http://schemas.microsoft.com/office/drawing/2014/main" id="{D56D6D28-7860-E045-9091-E722B9476DB3}"/>
              </a:ext>
            </a:extLst>
          </p:cNvPr>
          <p:cNvSpPr>
            <a:spLocks noGrp="1"/>
          </p:cNvSpPr>
          <p:nvPr>
            <p:ph type="subTitle" idx="1"/>
          </p:nvPr>
        </p:nvSpPr>
        <p:spPr>
          <a:xfrm>
            <a:off x="407988" y="5700252"/>
            <a:ext cx="11376026" cy="803787"/>
          </a:xfrm>
        </p:spPr>
        <p:txBody>
          <a:bodyPr>
            <a:noAutofit/>
          </a:bodyPr>
          <a:lstStyle>
            <a:lvl1pPr marL="0" indent="0" algn="l">
              <a:buNone/>
              <a:defRPr sz="20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Tree>
    <p:extLst>
      <p:ext uri="{BB962C8B-B14F-4D97-AF65-F5344CB8AC3E}">
        <p14:creationId xmlns:p14="http://schemas.microsoft.com/office/powerpoint/2010/main" val="33518942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tx2"/>
                </a:solidFill>
              </a:defRPr>
            </a:lvl1pPr>
            <a:lvl2pPr marL="324000" indent="-324000">
              <a:buFont typeface="Arial" charset="0"/>
              <a:buChar char="•"/>
              <a:tabLst/>
              <a:defRPr sz="1800">
                <a:solidFill>
                  <a:schemeClr val="tx2"/>
                </a:solidFill>
              </a:defRPr>
            </a:lvl2pPr>
            <a:lvl3pPr marL="648000" indent="-324000">
              <a:buSzPct val="100000"/>
              <a:buFont typeface="Arial" panose="020B0604020202020204" pitchFamily="34" charset="0"/>
              <a:buChar char="•"/>
              <a:tabLst/>
              <a:defRPr>
                <a:solidFill>
                  <a:schemeClr val="tx2"/>
                </a:solidFill>
              </a:defRPr>
            </a:lvl3pPr>
            <a:lvl4pPr marL="972000" indent="-324000">
              <a:buSzPct val="100000"/>
              <a:buFont typeface="Arial" charset="0"/>
              <a:buChar char="•"/>
              <a:tabLst/>
              <a:defRPr>
                <a:solidFill>
                  <a:schemeClr val="tx2"/>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a:t>17.10.2023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872367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e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342900" indent="-342900">
              <a:buFont typeface="Arial" panose="020B0604020202020204" pitchFamily="34" charset="0"/>
              <a:buChar char="•"/>
              <a:defRPr>
                <a:solidFill>
                  <a:schemeClr val="tx2">
                    <a:lumMod val="50000"/>
                  </a:schemeClr>
                </a:solidFill>
              </a:defRPr>
            </a:lvl1pPr>
            <a:lvl2pPr marL="628650" indent="-261938">
              <a:buFont typeface="Arial" panose="020B0604020202020204" pitchFamily="34" charset="0"/>
              <a:buChar char="•"/>
              <a:tabLst/>
              <a:defRPr sz="1800">
                <a:solidFill>
                  <a:schemeClr val="tx2">
                    <a:lumMod val="50000"/>
                  </a:schemeClr>
                </a:solidFill>
              </a:defRPr>
            </a:lvl2pPr>
            <a:lvl3pPr marL="889000" indent="-260350">
              <a:buSzPct val="100000"/>
              <a:buFont typeface="Arial" panose="020B0604020202020204" pitchFamily="34" charset="0"/>
              <a:buChar char="•"/>
              <a:tabLst/>
              <a:defRPr sz="1800">
                <a:solidFill>
                  <a:schemeClr val="tx2">
                    <a:lumMod val="50000"/>
                  </a:schemeClr>
                </a:solidFill>
              </a:defRPr>
            </a:lvl3pPr>
            <a:lvl4pPr marL="1209675" indent="-269875">
              <a:buSzPct val="100000"/>
              <a:buFont typeface="Arial" panose="020B0604020202020204" pitchFamily="34" charset="0"/>
              <a:buChar char="•"/>
              <a:tabLst/>
              <a:defRPr sz="1600">
                <a:solidFill>
                  <a:schemeClr val="tx2">
                    <a:lumMod val="50000"/>
                  </a:schemeClr>
                </a:solidFill>
              </a:defRPr>
            </a:lvl4pPr>
            <a:lvl5pPr marL="2057400" indent="-228600">
              <a:buSzPct val="100000"/>
              <a:buFont typeface="Arial" charset="0"/>
              <a:buChar char="•"/>
              <a:defRPr>
                <a:solidFill>
                  <a:schemeClr val="tx2">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0"/>
            <a:endParaRPr lang="en-US" dirty="0"/>
          </a:p>
        </p:txBody>
      </p:sp>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a:t>17.10.2023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8655122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g Pictur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D6D585-D452-F44C-919B-4BD50B663172}"/>
              </a:ext>
            </a:extLst>
          </p:cNvPr>
          <p:cNvSpPr>
            <a:spLocks noGrp="1"/>
          </p:cNvSpPr>
          <p:nvPr>
            <p:ph type="title"/>
          </p:nvPr>
        </p:nvSpPr>
        <p:spPr/>
        <p:txBody>
          <a:bodyPr/>
          <a:lstStyle/>
          <a:p>
            <a:r>
              <a:rPr lang="en-GB"/>
              <a:t>Click to edit Master title style</a:t>
            </a:r>
            <a:endParaRPr lang="en-US" dirty="0"/>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a:t>17.10.2023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
        <p:nvSpPr>
          <p:cNvPr id="4" name="Picture Placeholder 3">
            <a:extLst>
              <a:ext uri="{FF2B5EF4-FFF2-40B4-BE49-F238E27FC236}">
                <a16:creationId xmlns:a16="http://schemas.microsoft.com/office/drawing/2014/main" id="{1CBAAC3B-64E8-6A4D-B184-3057E6D0D079}"/>
              </a:ext>
            </a:extLst>
          </p:cNvPr>
          <p:cNvSpPr>
            <a:spLocks noGrp="1"/>
          </p:cNvSpPr>
          <p:nvPr>
            <p:ph type="pic" sz="quarter" idx="13" hasCustomPrompt="1"/>
          </p:nvPr>
        </p:nvSpPr>
        <p:spPr>
          <a:xfrm>
            <a:off x="407988" y="1439863"/>
            <a:ext cx="11376025" cy="4760912"/>
          </a:xfrm>
          <a:pattFill prst="lgCheck">
            <a:fgClr>
              <a:schemeClr val="accent4"/>
            </a:fgClr>
            <a:bgClr>
              <a:schemeClr val="bg1"/>
            </a:bgClr>
          </a:pattFill>
        </p:spPr>
        <p:txBody>
          <a:bodyPr anchor="ctr"/>
          <a:lstStyle>
            <a:lvl1pPr algn="ctr">
              <a:defRPr/>
            </a:lvl1pPr>
          </a:lstStyle>
          <a:p>
            <a:r>
              <a:rPr lang="en-US" dirty="0"/>
              <a:t>Drag and drop picture</a:t>
            </a:r>
          </a:p>
        </p:txBody>
      </p:sp>
    </p:spTree>
    <p:extLst>
      <p:ext uri="{BB962C8B-B14F-4D97-AF65-F5344CB8AC3E}">
        <p14:creationId xmlns:p14="http://schemas.microsoft.com/office/powerpoint/2010/main" val="291332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Full page colour or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0B6E0-915E-6A4B-BE3D-83464DDCC020}"/>
              </a:ext>
            </a:extLst>
          </p:cNvPr>
          <p:cNvSpPr>
            <a:spLocks noGrp="1"/>
          </p:cNvSpPr>
          <p:nvPr>
            <p:ph type="title"/>
          </p:nvPr>
        </p:nvSpPr>
        <p:spPr/>
        <p:txBody>
          <a:bodyPr/>
          <a:lstStyle>
            <a:lvl1pPr>
              <a:defRPr>
                <a:solidFill>
                  <a:schemeClr val="bg1"/>
                </a:solidFill>
              </a:defRPr>
            </a:lvl1pPr>
          </a:lstStyle>
          <a:p>
            <a:r>
              <a:rPr lang="en-GB"/>
              <a:t>Click to edit Master title style</a:t>
            </a:r>
            <a:endParaRPr lang="en-GB" dirty="0"/>
          </a:p>
        </p:txBody>
      </p:sp>
      <p:sp>
        <p:nvSpPr>
          <p:cNvPr id="3" name="Date Placeholder 2">
            <a:extLst>
              <a:ext uri="{FF2B5EF4-FFF2-40B4-BE49-F238E27FC236}">
                <a16:creationId xmlns:a16="http://schemas.microsoft.com/office/drawing/2014/main" id="{73F185B5-CF74-D44D-A9E3-83166F096FD5}"/>
              </a:ext>
            </a:extLst>
          </p:cNvPr>
          <p:cNvSpPr>
            <a:spLocks noGrp="1"/>
          </p:cNvSpPr>
          <p:nvPr>
            <p:ph type="dt" sz="half" idx="10"/>
          </p:nvPr>
        </p:nvSpPr>
        <p:spPr/>
        <p:txBody>
          <a:bodyPr/>
          <a:lstStyle>
            <a:lvl1pPr>
              <a:defRPr>
                <a:solidFill>
                  <a:schemeClr val="bg1"/>
                </a:solidFill>
              </a:defRPr>
            </a:lvl1pPr>
          </a:lstStyle>
          <a:p>
            <a:r>
              <a:rPr lang="de-DE"/>
              <a:t>17.10.2023</a:t>
            </a:r>
            <a:endParaRPr lang="en-US" dirty="0"/>
          </a:p>
        </p:txBody>
      </p:sp>
      <p:sp>
        <p:nvSpPr>
          <p:cNvPr id="4" name="Slide Number Placeholder 3">
            <a:extLst>
              <a:ext uri="{FF2B5EF4-FFF2-40B4-BE49-F238E27FC236}">
                <a16:creationId xmlns:a16="http://schemas.microsoft.com/office/drawing/2014/main" id="{5AD60124-268E-2640-B552-632FCB92FCF3}"/>
              </a:ext>
            </a:extLst>
          </p:cNvPr>
          <p:cNvSpPr>
            <a:spLocks noGrp="1"/>
          </p:cNvSpPr>
          <p:nvPr>
            <p:ph type="sldNum" sz="quarter" idx="11"/>
          </p:nvPr>
        </p:nvSpPr>
        <p:spPr/>
        <p:txBody>
          <a:bodyPr/>
          <a:lstStyle>
            <a:lvl1pPr>
              <a:defRPr>
                <a:solidFill>
                  <a:schemeClr val="bg1"/>
                </a:solidFill>
              </a:defRPr>
            </a:lvl1pPr>
          </a:lstStyle>
          <a:p>
            <a:fld id="{36B5EA5A-BC32-A742-B11B-8E7414D5B535}" type="slidenum">
              <a:rPr lang="en-US" smtClean="0"/>
              <a:pPr/>
              <a:t>‹#›</a:t>
            </a:fld>
            <a:endParaRPr lang="en-US" dirty="0"/>
          </a:p>
        </p:txBody>
      </p:sp>
      <p:sp>
        <p:nvSpPr>
          <p:cNvPr id="5" name="Footer Placeholder 4">
            <a:extLst>
              <a:ext uri="{FF2B5EF4-FFF2-40B4-BE49-F238E27FC236}">
                <a16:creationId xmlns:a16="http://schemas.microsoft.com/office/drawing/2014/main" id="{3E7D4B92-ED84-1D4C-81AB-7D7F79EF892F}"/>
              </a:ext>
            </a:extLst>
          </p:cNvPr>
          <p:cNvSpPr>
            <a:spLocks noGrp="1"/>
          </p:cNvSpPr>
          <p:nvPr>
            <p:ph type="ftr" sz="quarter" idx="12"/>
          </p:nvPr>
        </p:nvSpPr>
        <p:spPr/>
        <p:txBody>
          <a:bodyPr/>
          <a:lstStyle>
            <a:lvl1pPr>
              <a:defRPr>
                <a:solidFill>
                  <a:schemeClr val="bg1"/>
                </a:solidFill>
              </a:defRPr>
            </a:lvl1pPr>
          </a:lstStyle>
          <a:p>
            <a:r>
              <a:rPr lang="en-US"/>
              <a:t>J.Bernhard | A New High-intensity Facility at the CERN North Area</a:t>
            </a:r>
            <a:endParaRPr lang="en-US" dirty="0"/>
          </a:p>
        </p:txBody>
      </p:sp>
      <p:cxnSp>
        <p:nvCxnSpPr>
          <p:cNvPr id="19" name="Straight Connector 18">
            <a:extLst>
              <a:ext uri="{FF2B5EF4-FFF2-40B4-BE49-F238E27FC236}">
                <a16:creationId xmlns:a16="http://schemas.microsoft.com/office/drawing/2014/main" id="{F1E223B3-FDCC-6949-9C0B-F052B97037C1}"/>
              </a:ext>
            </a:extLst>
          </p:cNvPr>
          <p:cNvCxnSpPr/>
          <p:nvPr userDrawn="1"/>
        </p:nvCxnSpPr>
        <p:spPr>
          <a:xfrm>
            <a:off x="407987" y="6266608"/>
            <a:ext cx="11376025"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5082788-0C78-F842-A18F-84667EAC7E6A}"/>
              </a:ext>
            </a:extLst>
          </p:cNvPr>
          <p:cNvPicPr>
            <a:picLocks noChangeAspect="1"/>
          </p:cNvPicPr>
          <p:nvPr userDrawn="1"/>
        </p:nvPicPr>
        <p:blipFill>
          <a:blip r:embed="rId2"/>
          <a:stretch>
            <a:fillRect/>
          </a:stretch>
        </p:blipFill>
        <p:spPr>
          <a:xfrm>
            <a:off x="407988" y="6364800"/>
            <a:ext cx="495300" cy="393700"/>
          </a:xfrm>
          <a:prstGeom prst="rect">
            <a:avLst/>
          </a:prstGeom>
        </p:spPr>
      </p:pic>
    </p:spTree>
    <p:extLst>
      <p:ext uri="{BB962C8B-B14F-4D97-AF65-F5344CB8AC3E}">
        <p14:creationId xmlns:p14="http://schemas.microsoft.com/office/powerpoint/2010/main" val="1919355803"/>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page Picture">
    <p:spTree>
      <p:nvGrpSpPr>
        <p:cNvPr id="1" name=""/>
        <p:cNvGrpSpPr/>
        <p:nvPr/>
      </p:nvGrpSpPr>
      <p:grpSpPr>
        <a:xfrm>
          <a:off x="0" y="0"/>
          <a:ext cx="0" cy="0"/>
          <a:chOff x="0" y="0"/>
          <a:chExt cx="0" cy="0"/>
        </a:xfrm>
      </p:grpSpPr>
      <p:sp>
        <p:nvSpPr>
          <p:cNvPr id="8" name="Picture Placeholder 3">
            <a:extLst>
              <a:ext uri="{FF2B5EF4-FFF2-40B4-BE49-F238E27FC236}">
                <a16:creationId xmlns:a16="http://schemas.microsoft.com/office/drawing/2014/main" id="{01A8103C-80BA-7941-AEF5-FB81302B57A9}"/>
              </a:ext>
            </a:extLst>
          </p:cNvPr>
          <p:cNvSpPr>
            <a:spLocks noGrp="1"/>
          </p:cNvSpPr>
          <p:nvPr>
            <p:ph type="pic" sz="quarter" idx="13" hasCustomPrompt="1"/>
          </p:nvPr>
        </p:nvSpPr>
        <p:spPr>
          <a:xfrm>
            <a:off x="0" y="-29980"/>
            <a:ext cx="12192000" cy="6230755"/>
          </a:xfrm>
          <a:pattFill prst="lgCheck">
            <a:fgClr>
              <a:schemeClr val="accent4"/>
            </a:fgClr>
            <a:bgClr>
              <a:schemeClr val="bg1"/>
            </a:bgClr>
          </a:pattFill>
        </p:spPr>
        <p:txBody>
          <a:bodyPr anchor="ctr" anchorCtr="0"/>
          <a:lstStyle>
            <a:lvl1pPr algn="ctr">
              <a:defRPr/>
            </a:lvl1pPr>
          </a:lstStyle>
          <a:p>
            <a:r>
              <a:rPr lang="en-US" dirty="0"/>
              <a:t>Drag and drop picture</a:t>
            </a:r>
          </a:p>
        </p:txBody>
      </p:sp>
      <p:sp>
        <p:nvSpPr>
          <p:cNvPr id="3" name="Content Placeholder 2"/>
          <p:cNvSpPr>
            <a:spLocks noGrp="1"/>
          </p:cNvSpPr>
          <p:nvPr>
            <p:ph idx="1"/>
          </p:nvPr>
        </p:nvSpPr>
        <p:spPr>
          <a:xfrm>
            <a:off x="8075612" y="-48846"/>
            <a:ext cx="4116387" cy="6249621"/>
          </a:xfrm>
          <a:solidFill>
            <a:schemeClr val="tx1">
              <a:alpha val="80000"/>
            </a:schemeClr>
          </a:solidFill>
        </p:spPr>
        <p:txBody>
          <a:bodyPr lIns="180000" tIns="180000" rIns="180000" bIns="180000"/>
          <a:lstStyle>
            <a:lvl1pPr>
              <a:defRPr sz="2800">
                <a:solidFill>
                  <a:schemeClr val="bg1"/>
                </a:solidFill>
              </a:defRPr>
            </a:lvl1pPr>
            <a:lvl2pPr marL="324000" indent="-324000">
              <a:buFont typeface="Arial" charset="0"/>
              <a:buChar char="•"/>
              <a:tabLst/>
              <a:defRPr sz="2100">
                <a:solidFill>
                  <a:schemeClr val="bg1"/>
                </a:solidFill>
              </a:defRPr>
            </a:lvl2pPr>
            <a:lvl3pPr marL="648000" indent="-324000">
              <a:buSzPct val="100000"/>
              <a:buFont typeface="Arial" panose="020B0604020202020204" pitchFamily="34" charset="0"/>
              <a:buChar char="•"/>
              <a:tabLst/>
              <a:defRPr sz="1800">
                <a:solidFill>
                  <a:schemeClr val="bg1"/>
                </a:solidFill>
              </a:defRPr>
            </a:lvl3pPr>
            <a:lvl4pPr marL="972000" indent="-324000">
              <a:buSzPct val="100000"/>
              <a:buFont typeface="Arial" charset="0"/>
              <a:buChar char="•"/>
              <a:tabLst/>
              <a:defRPr>
                <a:solidFill>
                  <a:schemeClr val="bg1"/>
                </a:solidFill>
              </a:defRPr>
            </a:lvl4pPr>
            <a:lvl5pPr marL="2057400" indent="-228600">
              <a:buSzPct val="100000"/>
              <a:buFont typeface="Arial" charset="0"/>
              <a:buChar char="•"/>
              <a:defRPr>
                <a:solidFill>
                  <a:schemeClr val="tx2">
                    <a:lumMod val="50000"/>
                  </a:schemeClr>
                </a:solidFill>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1" name="Date Placeholder 10">
            <a:extLst>
              <a:ext uri="{FF2B5EF4-FFF2-40B4-BE49-F238E27FC236}">
                <a16:creationId xmlns:a16="http://schemas.microsoft.com/office/drawing/2014/main" id="{1B478EFE-6141-4244-92ED-79EEE9222B1A}"/>
              </a:ext>
            </a:extLst>
          </p:cNvPr>
          <p:cNvSpPr>
            <a:spLocks noGrp="1"/>
          </p:cNvSpPr>
          <p:nvPr>
            <p:ph type="dt" sz="half" idx="10"/>
          </p:nvPr>
        </p:nvSpPr>
        <p:spPr/>
        <p:txBody>
          <a:bodyPr/>
          <a:lstStyle/>
          <a:p>
            <a:r>
              <a:rPr lang="de-DE"/>
              <a:t>17.10.2023</a:t>
            </a:r>
            <a:endParaRPr lang="en-US" dirty="0"/>
          </a:p>
        </p:txBody>
      </p:sp>
      <p:sp>
        <p:nvSpPr>
          <p:cNvPr id="12" name="Footer Placeholder 11">
            <a:extLst>
              <a:ext uri="{FF2B5EF4-FFF2-40B4-BE49-F238E27FC236}">
                <a16:creationId xmlns:a16="http://schemas.microsoft.com/office/drawing/2014/main" id="{8FF044A7-6055-B744-AD25-E9D675BBE602}"/>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13" name="Slide Number Placeholder 12">
            <a:extLst>
              <a:ext uri="{FF2B5EF4-FFF2-40B4-BE49-F238E27FC236}">
                <a16:creationId xmlns:a16="http://schemas.microsoft.com/office/drawing/2014/main" id="{372E3875-F7E3-A247-8E75-A4EC4E79429B}"/>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1758805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07987" y="1592264"/>
            <a:ext cx="5616575" cy="4608512"/>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Content Placeholder 3"/>
          <p:cNvSpPr>
            <a:spLocks noGrp="1"/>
          </p:cNvSpPr>
          <p:nvPr>
            <p:ph sz="half" idx="2"/>
          </p:nvPr>
        </p:nvSpPr>
        <p:spPr>
          <a:xfrm>
            <a:off x="6172199" y="1592264"/>
            <a:ext cx="5611813" cy="4608511"/>
          </a:xfrm>
        </p:spPr>
        <p:txBody>
          <a:bodyPr/>
          <a:lstStyle/>
          <a:p>
            <a:pPr lvl="0"/>
            <a:r>
              <a:rPr lang="en-GB"/>
              <a:t>Click to edit Master text styles</a:t>
            </a:r>
          </a:p>
          <a:p>
            <a:pPr lvl="1"/>
            <a:r>
              <a:rPr lang="en-GB"/>
              <a:t>Second level</a:t>
            </a:r>
          </a:p>
          <a:p>
            <a:pPr lvl="2"/>
            <a:r>
              <a:rPr lang="en-GB"/>
              <a:t>Third level</a:t>
            </a:r>
          </a:p>
          <a:p>
            <a:pPr lvl="3"/>
            <a:r>
              <a:rPr lang="en-GB"/>
              <a:t>Fourth level</a:t>
            </a:r>
          </a:p>
        </p:txBody>
      </p:sp>
      <p:sp>
        <p:nvSpPr>
          <p:cNvPr id="8" name="Date Placeholder 7">
            <a:extLst>
              <a:ext uri="{FF2B5EF4-FFF2-40B4-BE49-F238E27FC236}">
                <a16:creationId xmlns:a16="http://schemas.microsoft.com/office/drawing/2014/main" id="{E3A8A69A-7619-C44B-A930-6AC38A3F8BC7}"/>
              </a:ext>
            </a:extLst>
          </p:cNvPr>
          <p:cNvSpPr>
            <a:spLocks noGrp="1"/>
          </p:cNvSpPr>
          <p:nvPr>
            <p:ph type="dt" sz="half" idx="10"/>
          </p:nvPr>
        </p:nvSpPr>
        <p:spPr/>
        <p:txBody>
          <a:bodyPr/>
          <a:lstStyle/>
          <a:p>
            <a:r>
              <a:rPr lang="de-DE"/>
              <a:t>17.10.2023</a:t>
            </a:r>
            <a:endParaRPr lang="en-US" dirty="0"/>
          </a:p>
        </p:txBody>
      </p:sp>
      <p:sp>
        <p:nvSpPr>
          <p:cNvPr id="9" name="Footer Placeholder 8">
            <a:extLst>
              <a:ext uri="{FF2B5EF4-FFF2-40B4-BE49-F238E27FC236}">
                <a16:creationId xmlns:a16="http://schemas.microsoft.com/office/drawing/2014/main" id="{9B55D6E3-4871-704B-B795-99BD30EABFEE}"/>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10" name="Slide Number Placeholder 9">
            <a:extLst>
              <a:ext uri="{FF2B5EF4-FFF2-40B4-BE49-F238E27FC236}">
                <a16:creationId xmlns:a16="http://schemas.microsoft.com/office/drawing/2014/main" id="{BEE4B464-E744-A34F-B223-6B554979B8EC}"/>
              </a:ext>
            </a:extLst>
          </p:cNvPr>
          <p:cNvSpPr>
            <a:spLocks noGrp="1"/>
          </p:cNvSpPr>
          <p:nvPr>
            <p:ph type="sldNum" sz="quarter" idx="12"/>
          </p:nvPr>
        </p:nvSpPr>
        <p:spPr/>
        <p:txBody>
          <a:bodyPr/>
          <a:lstStyle/>
          <a:p>
            <a:fld id="{36B5EA5A-BC32-A742-B11B-8E7414D5B535}" type="slidenum">
              <a:rPr lang="en-US" smtClean="0"/>
              <a:pPr/>
              <a:t>‹#›</a:t>
            </a:fld>
            <a:endParaRPr lang="en-US" dirty="0"/>
          </a:p>
        </p:txBody>
      </p:sp>
    </p:spTree>
    <p:extLst>
      <p:ext uri="{BB962C8B-B14F-4D97-AF65-F5344CB8AC3E}">
        <p14:creationId xmlns:p14="http://schemas.microsoft.com/office/powerpoint/2010/main" val="2047222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emf"/><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7988" y="373593"/>
            <a:ext cx="11376025" cy="1065742"/>
          </a:xfrm>
          <a:prstGeom prst="rect">
            <a:avLst/>
          </a:prstGeom>
        </p:spPr>
        <p:txBody>
          <a:bodyPr vert="horz" lIns="0" tIns="0" rIns="0" bIns="0" rtlCol="0" anchor="t" anchorCtr="0">
            <a:noAutofit/>
          </a:bodyPr>
          <a:lstStyle/>
          <a:p>
            <a:r>
              <a:rPr lang="en-GB"/>
              <a:t>Click to edit Master title style</a:t>
            </a:r>
            <a:endParaRPr lang="en-US" dirty="0"/>
          </a:p>
        </p:txBody>
      </p:sp>
      <p:sp>
        <p:nvSpPr>
          <p:cNvPr id="3" name="Text Placeholder 2"/>
          <p:cNvSpPr>
            <a:spLocks noGrp="1"/>
          </p:cNvSpPr>
          <p:nvPr>
            <p:ph type="body" idx="1"/>
          </p:nvPr>
        </p:nvSpPr>
        <p:spPr>
          <a:xfrm>
            <a:off x="407989" y="1592263"/>
            <a:ext cx="11376024" cy="4608512"/>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Date Placeholder 3"/>
          <p:cNvSpPr>
            <a:spLocks noGrp="1"/>
          </p:cNvSpPr>
          <p:nvPr>
            <p:ph type="dt" sz="half" idx="2"/>
          </p:nvPr>
        </p:nvSpPr>
        <p:spPr>
          <a:xfrm>
            <a:off x="3485228" y="6378349"/>
            <a:ext cx="631160" cy="365125"/>
          </a:xfrm>
          <a:prstGeom prst="rect">
            <a:avLst/>
          </a:prstGeom>
        </p:spPr>
        <p:txBody>
          <a:bodyPr vert="horz" lIns="0" tIns="0" rIns="0" bIns="0" rtlCol="0" anchor="ctr"/>
          <a:lstStyle>
            <a:lvl1pPr algn="r">
              <a:defRPr sz="1000">
                <a:solidFill>
                  <a:schemeClr val="tx1"/>
                </a:solidFill>
              </a:defRPr>
            </a:lvl1pPr>
          </a:lstStyle>
          <a:p>
            <a:r>
              <a:rPr lang="de-DE"/>
              <a:t>17.10.2023</a:t>
            </a:r>
            <a:endParaRPr lang="en-US" dirty="0"/>
          </a:p>
        </p:txBody>
      </p:sp>
      <p:sp>
        <p:nvSpPr>
          <p:cNvPr id="6" name="Slide Number Placeholder 5"/>
          <p:cNvSpPr>
            <a:spLocks noGrp="1"/>
          </p:cNvSpPr>
          <p:nvPr>
            <p:ph type="sldNum" sz="quarter" idx="4"/>
          </p:nvPr>
        </p:nvSpPr>
        <p:spPr>
          <a:xfrm>
            <a:off x="11107546" y="6383848"/>
            <a:ext cx="681254" cy="365125"/>
          </a:xfrm>
          <a:prstGeom prst="rect">
            <a:avLst/>
          </a:prstGeom>
        </p:spPr>
        <p:txBody>
          <a:bodyPr vert="horz" lIns="0" tIns="0" rIns="0" bIns="0" rtlCol="0" anchor="ctr"/>
          <a:lstStyle>
            <a:lvl1pPr algn="r">
              <a:defRPr sz="1000">
                <a:solidFill>
                  <a:schemeClr val="tx1"/>
                </a:solidFill>
              </a:defRPr>
            </a:lvl1pPr>
          </a:lstStyle>
          <a:p>
            <a:fld id="{36B5EA5A-BC32-A742-B11B-8E7414D5B535}" type="slidenum">
              <a:rPr lang="en-US" smtClean="0"/>
              <a:pPr/>
              <a:t>‹#›</a:t>
            </a:fld>
            <a:endParaRPr lang="en-US" dirty="0"/>
          </a:p>
        </p:txBody>
      </p:sp>
      <p:sp>
        <p:nvSpPr>
          <p:cNvPr id="7" name="Footer Placeholder 6">
            <a:extLst>
              <a:ext uri="{FF2B5EF4-FFF2-40B4-BE49-F238E27FC236}">
                <a16:creationId xmlns:a16="http://schemas.microsoft.com/office/drawing/2014/main" id="{7AB22024-69B4-1F4F-8860-CB954517F654}"/>
              </a:ext>
            </a:extLst>
          </p:cNvPr>
          <p:cNvSpPr>
            <a:spLocks noGrp="1"/>
          </p:cNvSpPr>
          <p:nvPr>
            <p:ph type="ftr" sz="quarter" idx="3"/>
          </p:nvPr>
        </p:nvSpPr>
        <p:spPr>
          <a:xfrm>
            <a:off x="4259262" y="6383848"/>
            <a:ext cx="6572221" cy="365125"/>
          </a:xfrm>
          <a:prstGeom prst="rect">
            <a:avLst/>
          </a:prstGeom>
        </p:spPr>
        <p:txBody>
          <a:bodyPr vert="horz" lIns="91440" tIns="45720" rIns="91440" bIns="45720" rtlCol="0" anchor="ctr"/>
          <a:lstStyle>
            <a:lvl1pPr algn="ctr">
              <a:defRPr sz="1200">
                <a:solidFill>
                  <a:schemeClr val="tx1"/>
                </a:solidFill>
              </a:defRPr>
            </a:lvl1pPr>
          </a:lstStyle>
          <a:p>
            <a:r>
              <a:rPr lang="en-US"/>
              <a:t>J.Bernhard | A New High-intensity Facility at the CERN North Area</a:t>
            </a:r>
            <a:endParaRPr lang="en-US" dirty="0"/>
          </a:p>
        </p:txBody>
      </p:sp>
      <p:cxnSp>
        <p:nvCxnSpPr>
          <p:cNvPr id="14" name="Straight Connector 13">
            <a:extLst>
              <a:ext uri="{FF2B5EF4-FFF2-40B4-BE49-F238E27FC236}">
                <a16:creationId xmlns:a16="http://schemas.microsoft.com/office/drawing/2014/main" id="{BD9C6532-AEDE-354E-83AD-7F67D706DF38}"/>
              </a:ext>
            </a:extLst>
          </p:cNvPr>
          <p:cNvCxnSpPr/>
          <p:nvPr userDrawn="1"/>
        </p:nvCxnSpPr>
        <p:spPr>
          <a:xfrm>
            <a:off x="407987" y="6266608"/>
            <a:ext cx="11376025" cy="0"/>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426E9AC2-DB3F-3043-BAF1-FDB172EA2CD8}"/>
              </a:ext>
            </a:extLst>
          </p:cNvPr>
          <p:cNvPicPr>
            <a:picLocks noChangeAspect="1"/>
          </p:cNvPicPr>
          <p:nvPr userDrawn="1"/>
        </p:nvPicPr>
        <p:blipFill>
          <a:blip r:embed="rId24"/>
          <a:stretch>
            <a:fillRect/>
          </a:stretch>
        </p:blipFill>
        <p:spPr>
          <a:xfrm>
            <a:off x="407988" y="6364599"/>
            <a:ext cx="495300" cy="393700"/>
          </a:xfrm>
          <a:prstGeom prst="rect">
            <a:avLst/>
          </a:prstGeom>
        </p:spPr>
      </p:pic>
      <p:pic>
        <p:nvPicPr>
          <p:cNvPr id="9" name="Picture 8" descr="Icon&#10;&#10;Description automatically generated">
            <a:extLst>
              <a:ext uri="{FF2B5EF4-FFF2-40B4-BE49-F238E27FC236}">
                <a16:creationId xmlns:a16="http://schemas.microsoft.com/office/drawing/2014/main" id="{35542C2E-5CF2-9940-9E7E-F32B115A6081}"/>
              </a:ext>
            </a:extLst>
          </p:cNvPr>
          <p:cNvPicPr>
            <a:picLocks noChangeAspect="1"/>
          </p:cNvPicPr>
          <p:nvPr userDrawn="1"/>
        </p:nvPicPr>
        <p:blipFill>
          <a:blip r:embed="rId25"/>
          <a:stretch>
            <a:fillRect/>
          </a:stretch>
        </p:blipFill>
        <p:spPr>
          <a:xfrm>
            <a:off x="1582583" y="6349605"/>
            <a:ext cx="408961" cy="411582"/>
          </a:xfrm>
          <a:prstGeom prst="rect">
            <a:avLst/>
          </a:prstGeom>
        </p:spPr>
      </p:pic>
      <p:pic>
        <p:nvPicPr>
          <p:cNvPr id="10" name="Picture 9" descr="A picture containing venn diagram&#10;&#10;Description automatically generated">
            <a:extLst>
              <a:ext uri="{FF2B5EF4-FFF2-40B4-BE49-F238E27FC236}">
                <a16:creationId xmlns:a16="http://schemas.microsoft.com/office/drawing/2014/main" id="{FD768DA8-63B7-C244-84A7-19F38A1CE0A3}"/>
              </a:ext>
            </a:extLst>
          </p:cNvPr>
          <p:cNvPicPr>
            <a:picLocks noChangeAspect="1"/>
          </p:cNvPicPr>
          <p:nvPr userDrawn="1"/>
        </p:nvPicPr>
        <p:blipFill rotWithShape="1">
          <a:blip r:embed="rId26">
            <a:extLst>
              <a:ext uri="{28A0092B-C50C-407E-A947-70E740481C1C}">
                <a14:useLocalDpi xmlns:a14="http://schemas.microsoft.com/office/drawing/2010/main"/>
              </a:ext>
            </a:extLst>
          </a:blip>
          <a:srcRect/>
          <a:stretch/>
        </p:blipFill>
        <p:spPr>
          <a:xfrm>
            <a:off x="991152" y="6364598"/>
            <a:ext cx="408961" cy="393697"/>
          </a:xfrm>
          <a:prstGeom prst="rect">
            <a:avLst/>
          </a:prstGeom>
        </p:spPr>
      </p:pic>
      <p:pic>
        <p:nvPicPr>
          <p:cNvPr id="11" name="Picture 10">
            <a:extLst>
              <a:ext uri="{FF2B5EF4-FFF2-40B4-BE49-F238E27FC236}">
                <a16:creationId xmlns:a16="http://schemas.microsoft.com/office/drawing/2014/main" id="{57EFA109-6237-3642-9928-AE3FEB24BF6C}"/>
              </a:ext>
            </a:extLst>
          </p:cNvPr>
          <p:cNvPicPr>
            <a:picLocks noChangeAspect="1"/>
          </p:cNvPicPr>
          <p:nvPr userDrawn="1"/>
        </p:nvPicPr>
        <p:blipFill rotWithShape="1">
          <a:blip r:embed="rId24">
            <a:extLst>
              <a:ext uri="{28A0092B-C50C-407E-A947-70E740481C1C}">
                <a14:useLocalDpi xmlns:a14="http://schemas.microsoft.com/office/drawing/2010/main"/>
              </a:ext>
            </a:extLst>
          </a:blip>
          <a:srcRect l="87230"/>
          <a:stretch/>
        </p:blipFill>
        <p:spPr>
          <a:xfrm>
            <a:off x="1424236" y="6364598"/>
            <a:ext cx="63252" cy="393700"/>
          </a:xfrm>
          <a:prstGeom prst="rect">
            <a:avLst/>
          </a:prstGeom>
        </p:spPr>
      </p:pic>
    </p:spTree>
    <p:extLst>
      <p:ext uri="{BB962C8B-B14F-4D97-AF65-F5344CB8AC3E}">
        <p14:creationId xmlns:p14="http://schemas.microsoft.com/office/powerpoint/2010/main" val="1598869953"/>
      </p:ext>
    </p:extLst>
  </p:cSld>
  <p:clrMap bg1="lt1" tx1="dk1" bg2="lt2" tx2="dk2" accent1="accent1" accent2="accent2" accent3="accent3" accent4="accent4" accent5="accent5" accent6="accent6" hlink="hlink" folHlink="folHlink"/>
  <p:sldLayoutIdLst>
    <p:sldLayoutId id="2147483657" r:id="rId1"/>
    <p:sldLayoutId id="2147483649" r:id="rId2"/>
    <p:sldLayoutId id="2147483662" r:id="rId3"/>
    <p:sldLayoutId id="2147483650" r:id="rId4"/>
    <p:sldLayoutId id="2147483665" r:id="rId5"/>
    <p:sldLayoutId id="2147483668" r:id="rId6"/>
    <p:sldLayoutId id="2147483677" r:id="rId7"/>
    <p:sldLayoutId id="2147483674" r:id="rId8"/>
    <p:sldLayoutId id="2147483652" r:id="rId9"/>
    <p:sldLayoutId id="2147483653" r:id="rId10"/>
    <p:sldLayoutId id="2147483661" r:id="rId11"/>
    <p:sldLayoutId id="2147483666" r:id="rId12"/>
    <p:sldLayoutId id="2147483667" r:id="rId13"/>
    <p:sldLayoutId id="2147483658" r:id="rId14"/>
    <p:sldLayoutId id="2147483659" r:id="rId15"/>
    <p:sldLayoutId id="2147483673" r:id="rId16"/>
    <p:sldLayoutId id="2147483660" r:id="rId17"/>
    <p:sldLayoutId id="2147483671" r:id="rId18"/>
    <p:sldLayoutId id="2147483651" r:id="rId19"/>
    <p:sldLayoutId id="2147483654" r:id="rId20"/>
    <p:sldLayoutId id="2147483669" r:id="rId21"/>
    <p:sldLayoutId id="2147483655" r:id="rId22"/>
  </p:sldLayoutIdLst>
  <p:hf hdr="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800"/>
        </a:spcBef>
        <a:spcAft>
          <a:spcPts val="400"/>
        </a:spcAft>
        <a:buFont typeface="Arial"/>
        <a:buNone/>
        <a:tabLst/>
        <a:defRPr sz="2100" b="1" kern="1200">
          <a:solidFill>
            <a:schemeClr val="tx2">
              <a:lumMod val="50000"/>
            </a:schemeClr>
          </a:solidFill>
          <a:latin typeface="+mn-lt"/>
          <a:ea typeface="+mn-ea"/>
          <a:cs typeface="+mn-cs"/>
        </a:defRPr>
      </a:lvl1pPr>
      <a:lvl2pPr marL="323850" indent="-324000" algn="l" defTabSz="914400" rtl="0" eaLnBrk="1" latinLnBrk="0" hangingPunct="1">
        <a:lnSpc>
          <a:spcPct val="100000"/>
        </a:lnSpc>
        <a:spcBef>
          <a:spcPts val="500"/>
        </a:spcBef>
        <a:spcAft>
          <a:spcPts val="300"/>
        </a:spcAft>
        <a:buFont typeface="Arial" charset="0"/>
        <a:buChar char="•"/>
        <a:tabLst/>
        <a:defRPr sz="1800" kern="1200">
          <a:solidFill>
            <a:schemeClr val="tx2">
              <a:lumMod val="50000"/>
            </a:schemeClr>
          </a:solidFill>
          <a:latin typeface="+mn-lt"/>
          <a:ea typeface="+mn-ea"/>
          <a:cs typeface="+mn-cs"/>
        </a:defRPr>
      </a:lvl2pPr>
      <a:lvl3pPr marL="648000" indent="-324000" algn="l" defTabSz="914400" rtl="0" eaLnBrk="1" latinLnBrk="0" hangingPunct="1">
        <a:lnSpc>
          <a:spcPct val="100000"/>
        </a:lnSpc>
        <a:spcBef>
          <a:spcPts val="500"/>
        </a:spcBef>
        <a:spcAft>
          <a:spcPts val="300"/>
        </a:spcAft>
        <a:buFont typeface="Arial" panose="020B0604020202020204" pitchFamily="34" charset="0"/>
        <a:buChar char="•"/>
        <a:tabLst/>
        <a:defRPr sz="1700" kern="1200">
          <a:solidFill>
            <a:schemeClr val="tx2">
              <a:lumMod val="50000"/>
            </a:schemeClr>
          </a:solidFill>
          <a:latin typeface="+mn-lt"/>
          <a:ea typeface="+mn-ea"/>
          <a:cs typeface="+mn-cs"/>
        </a:defRPr>
      </a:lvl3pPr>
      <a:lvl4pPr marL="972000" indent="-324000" algn="l" defTabSz="914400" rtl="0" eaLnBrk="1" latinLnBrk="0" hangingPunct="1">
        <a:lnSpc>
          <a:spcPct val="100000"/>
        </a:lnSpc>
        <a:spcBef>
          <a:spcPts val="500"/>
        </a:spcBef>
        <a:spcAft>
          <a:spcPts val="300"/>
        </a:spcAft>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600" kern="1200">
          <a:solidFill>
            <a:schemeClr val="accent6"/>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2" userDrawn="1">
          <p15:clr>
            <a:srgbClr val="F26B43"/>
          </p15:clr>
        </p15:guide>
        <p15:guide id="2" pos="3840" userDrawn="1">
          <p15:clr>
            <a:srgbClr val="F26B43"/>
          </p15:clr>
        </p15:guide>
        <p15:guide id="3" pos="7423" userDrawn="1">
          <p15:clr>
            <a:srgbClr val="F26B43"/>
          </p15:clr>
        </p15:guide>
        <p15:guide id="4" pos="257" userDrawn="1">
          <p15:clr>
            <a:srgbClr val="F26B43"/>
          </p15:clr>
        </p15:guide>
        <p15:guide id="6" pos="3795" userDrawn="1">
          <p15:clr>
            <a:srgbClr val="F26B43"/>
          </p15:clr>
        </p15:guide>
        <p15:guide id="7" pos="3885" userDrawn="1">
          <p15:clr>
            <a:srgbClr val="F26B43"/>
          </p15:clr>
        </p15:guide>
        <p15:guide id="8" pos="5087" userDrawn="1">
          <p15:clr>
            <a:srgbClr val="F26B43"/>
          </p15:clr>
        </p15:guide>
        <p15:guide id="9" pos="4997" userDrawn="1">
          <p15:clr>
            <a:srgbClr val="F26B43"/>
          </p15:clr>
        </p15:guide>
        <p15:guide id="10" pos="2683" userDrawn="1">
          <p15:clr>
            <a:srgbClr val="F26B43"/>
          </p15:clr>
        </p15:guide>
        <p15:guide id="11" pos="2593" userDrawn="1">
          <p15:clr>
            <a:srgbClr val="F26B43"/>
          </p15:clr>
        </p15:guide>
        <p15:guide id="12" orient="horz" pos="3906" userDrawn="1">
          <p15:clr>
            <a:srgbClr val="F26B43"/>
          </p15:clr>
        </p15:guide>
        <p15:guide id="13" orient="horz" pos="2409" userDrawn="1">
          <p15:clr>
            <a:srgbClr val="F26B43"/>
          </p15:clr>
        </p15:guide>
        <p15:guide id="14" orient="horz" pos="913" userDrawn="1">
          <p15:clr>
            <a:srgbClr val="F26B43"/>
          </p15:clr>
        </p15:guide>
        <p15:guide id="15" orient="horz" pos="1003" userDrawn="1">
          <p15:clr>
            <a:srgbClr val="F26B43"/>
          </p15:clr>
        </p15:guide>
        <p15:guide id="16" orient="horz" pos="2500" userDrawn="1">
          <p15:clr>
            <a:srgbClr val="F26B43"/>
          </p15:clr>
        </p15:guide>
        <p15:guide id="17" pos="6312" userDrawn="1">
          <p15:clr>
            <a:srgbClr val="F26B43"/>
          </p15:clr>
        </p15:guide>
        <p15:guide id="18" pos="622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4.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5.png"/><Relationship Id="rId4" Type="http://schemas.openxmlformats.org/officeDocument/2006/relationships/hyperlink" Target="https://cds.cern.ch/record/2867743"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arxiv.org/abs/1902.00260"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europeanstrategy.cern/" TargetMode="External"/><Relationship Id="rId2" Type="http://schemas.openxmlformats.org/officeDocument/2006/relationships/image" Target="../media/image10.png"/><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hyperlink" Target="https://cerncourier.com/a/science-diversity-at-the-intensity-and-precision-frontiers/" TargetMode="Externa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E51C5-3272-6249-822A-715EFFE0DFFD}"/>
              </a:ext>
            </a:extLst>
          </p:cNvPr>
          <p:cNvSpPr>
            <a:spLocks noGrp="1"/>
          </p:cNvSpPr>
          <p:nvPr>
            <p:ph type="ctrTitle"/>
          </p:nvPr>
        </p:nvSpPr>
        <p:spPr>
          <a:xfrm>
            <a:off x="407987" y="3429000"/>
            <a:ext cx="11376025" cy="1865233"/>
          </a:xfrm>
        </p:spPr>
        <p:txBody>
          <a:bodyPr/>
          <a:lstStyle/>
          <a:p>
            <a:r>
              <a:rPr lang="en-GB" dirty="0"/>
              <a:t>A New High-intensity Facility </a:t>
            </a:r>
            <a:br>
              <a:rPr lang="en-GB" dirty="0"/>
            </a:br>
            <a:r>
              <a:rPr lang="en-GB" dirty="0"/>
              <a:t>at the CERN North Area</a:t>
            </a:r>
            <a:endParaRPr lang="en-US" dirty="0"/>
          </a:p>
        </p:txBody>
      </p:sp>
      <p:sp>
        <p:nvSpPr>
          <p:cNvPr id="3" name="Subtitle 2">
            <a:extLst>
              <a:ext uri="{FF2B5EF4-FFF2-40B4-BE49-F238E27FC236}">
                <a16:creationId xmlns:a16="http://schemas.microsoft.com/office/drawing/2014/main" id="{BB999459-0238-C64F-8F4D-7EA35945354F}"/>
              </a:ext>
            </a:extLst>
          </p:cNvPr>
          <p:cNvSpPr>
            <a:spLocks noGrp="1"/>
          </p:cNvSpPr>
          <p:nvPr>
            <p:ph type="subTitle" idx="1"/>
          </p:nvPr>
        </p:nvSpPr>
        <p:spPr>
          <a:xfrm>
            <a:off x="407988" y="4869160"/>
            <a:ext cx="11376026" cy="1634879"/>
          </a:xfrm>
        </p:spPr>
        <p:txBody>
          <a:bodyPr/>
          <a:lstStyle/>
          <a:p>
            <a:pPr algn="l">
              <a:lnSpc>
                <a:spcPct val="100000"/>
              </a:lnSpc>
              <a:spcBef>
                <a:spcPts val="0"/>
              </a:spcBef>
              <a:spcAft>
                <a:spcPts val="0"/>
              </a:spcAft>
            </a:pPr>
            <a:r>
              <a:rPr lang="en-US" sz="1800" dirty="0"/>
              <a:t>Johannes Bernhard (CERN)</a:t>
            </a:r>
            <a:endParaRPr lang="en-US" sz="600" dirty="0"/>
          </a:p>
          <a:p>
            <a:pPr algn="l">
              <a:lnSpc>
                <a:spcPct val="100000"/>
              </a:lnSpc>
              <a:spcBef>
                <a:spcPts val="0"/>
              </a:spcBef>
              <a:spcAft>
                <a:spcPts val="0"/>
              </a:spcAft>
            </a:pPr>
            <a:r>
              <a:rPr lang="en-US" sz="1800" dirty="0"/>
              <a:t>17.10.2023</a:t>
            </a:r>
          </a:p>
        </p:txBody>
      </p:sp>
      <p:pic>
        <p:nvPicPr>
          <p:cNvPr id="15" name="Picture 14" descr="Icon&#10;&#10;Description automatically generated">
            <a:extLst>
              <a:ext uri="{FF2B5EF4-FFF2-40B4-BE49-F238E27FC236}">
                <a16:creationId xmlns:a16="http://schemas.microsoft.com/office/drawing/2014/main" id="{3CE9F5CF-5826-8C4B-8929-A56666838B5B}"/>
              </a:ext>
            </a:extLst>
          </p:cNvPr>
          <p:cNvPicPr>
            <a:picLocks noChangeAspect="1"/>
          </p:cNvPicPr>
          <p:nvPr/>
        </p:nvPicPr>
        <p:blipFill>
          <a:blip r:embed="rId2"/>
          <a:stretch>
            <a:fillRect/>
          </a:stretch>
        </p:blipFill>
        <p:spPr>
          <a:xfrm>
            <a:off x="1415480" y="5949280"/>
            <a:ext cx="720080" cy="724696"/>
          </a:xfrm>
          <a:prstGeom prst="rect">
            <a:avLst/>
          </a:prstGeom>
        </p:spPr>
      </p:pic>
      <p:pic>
        <p:nvPicPr>
          <p:cNvPr id="9" name="Picture 8" descr="A picture containing venn diagram&#10;&#10;Description automatically generated">
            <a:extLst>
              <a:ext uri="{FF2B5EF4-FFF2-40B4-BE49-F238E27FC236}">
                <a16:creationId xmlns:a16="http://schemas.microsoft.com/office/drawing/2014/main" id="{4D46677F-B214-C942-9849-FEF42DEB0DA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479376" y="5949280"/>
            <a:ext cx="752793" cy="724696"/>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51804"/>
          <a:stretch/>
        </p:blipFill>
        <p:spPr>
          <a:xfrm>
            <a:off x="-33264" y="-60378"/>
            <a:ext cx="1664767" cy="1508627"/>
          </a:xfrm>
          <a:prstGeom prst="rect">
            <a:avLst/>
          </a:prstGeom>
          <a:ln>
            <a:solidFill>
              <a:schemeClr val="accent1"/>
            </a:solidFill>
          </a:ln>
        </p:spPr>
      </p:pic>
      <p:pic>
        <p:nvPicPr>
          <p:cNvPr id="6" name="Picture 5" descr="A logo with a building and text&#10;&#10;Description automatically generated">
            <a:extLst>
              <a:ext uri="{FF2B5EF4-FFF2-40B4-BE49-F238E27FC236}">
                <a16:creationId xmlns:a16="http://schemas.microsoft.com/office/drawing/2014/main" id="{BEBC325F-BE20-D794-90F1-A8403014A406}"/>
              </a:ext>
            </a:extLst>
          </p:cNvPr>
          <p:cNvPicPr>
            <a:picLocks noChangeAspect="1"/>
          </p:cNvPicPr>
          <p:nvPr/>
        </p:nvPicPr>
        <p:blipFill>
          <a:blip r:embed="rId5"/>
          <a:stretch>
            <a:fillRect/>
          </a:stretch>
        </p:blipFill>
        <p:spPr>
          <a:xfrm>
            <a:off x="9239671" y="0"/>
            <a:ext cx="2952329" cy="1497683"/>
          </a:xfrm>
          <a:prstGeom prst="rect">
            <a:avLst/>
          </a:prstGeom>
        </p:spPr>
      </p:pic>
    </p:spTree>
    <p:extLst>
      <p:ext uri="{BB962C8B-B14F-4D97-AF65-F5344CB8AC3E}">
        <p14:creationId xmlns:p14="http://schemas.microsoft.com/office/powerpoint/2010/main" val="21599439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function&#10;&#10;Description automatically generated">
            <a:extLst>
              <a:ext uri="{FF2B5EF4-FFF2-40B4-BE49-F238E27FC236}">
                <a16:creationId xmlns:a16="http://schemas.microsoft.com/office/drawing/2014/main" id="{11611C2A-B73C-9BB9-C8E1-ED6D9FD83DB0}"/>
              </a:ext>
            </a:extLst>
          </p:cNvPr>
          <p:cNvPicPr>
            <a:picLocks noChangeAspect="1"/>
          </p:cNvPicPr>
          <p:nvPr/>
        </p:nvPicPr>
        <p:blipFill>
          <a:blip r:embed="rId2"/>
          <a:stretch>
            <a:fillRect/>
          </a:stretch>
        </p:blipFill>
        <p:spPr>
          <a:xfrm>
            <a:off x="1127448" y="3508766"/>
            <a:ext cx="8712968" cy="2667497"/>
          </a:xfrm>
          <a:prstGeom prst="rect">
            <a:avLst/>
          </a:prstGeom>
        </p:spPr>
      </p:pic>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76025" cy="580658"/>
          </a:xfrm>
        </p:spPr>
        <p:txBody>
          <a:bodyPr/>
          <a:lstStyle/>
          <a:p>
            <a:r>
              <a:rPr lang="en-GB" dirty="0"/>
              <a:t>HIKE</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3"/>
            <a:ext cx="11304635" cy="2384023"/>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GB" sz="2000" b="0" dirty="0"/>
              <a:t>HIKE (High-Intensity Kaon Experiments) proposed a two-phase approach for a new experiment on high-precision flavour physics, based on the experience gained with the NA62 experiment</a:t>
            </a:r>
          </a:p>
          <a:p>
            <a:pPr marL="342900" lvl="1" indent="-342900">
              <a:lnSpc>
                <a:spcPct val="110000"/>
              </a:lnSpc>
              <a:spcBef>
                <a:spcPts val="300"/>
              </a:spcBef>
              <a:spcAft>
                <a:spcPts val="0"/>
              </a:spcAft>
            </a:pPr>
            <a:r>
              <a:rPr lang="en-GB" sz="2000" dirty="0"/>
              <a:t>Highlights of the physics programme would be</a:t>
            </a:r>
          </a:p>
          <a:p>
            <a:pPr marL="603250" lvl="2" indent="-342900">
              <a:lnSpc>
                <a:spcPct val="110000"/>
              </a:lnSpc>
              <a:spcBef>
                <a:spcPts val="300"/>
              </a:spcBef>
              <a:spcAft>
                <a:spcPts val="0"/>
              </a:spcAft>
            </a:pPr>
            <a:r>
              <a:rPr lang="en-GB" sz="2000" dirty="0"/>
              <a:t>Over-constraining the CKM triangle via ultra-rare charged and neutral Kaon decays, mainly by measuring the channels K</a:t>
            </a:r>
            <a:r>
              <a:rPr lang="en-GB" sz="2000" baseline="30000" dirty="0"/>
              <a:t>+</a:t>
            </a:r>
            <a:r>
              <a:rPr lang="en-GB" sz="2000" dirty="0"/>
              <a:t> → </a:t>
            </a:r>
            <a:r>
              <a:rPr lang="en-GB" sz="2000" dirty="0" err="1">
                <a:latin typeface="Symbol" pitchFamily="2" charset="2"/>
              </a:rPr>
              <a:t>p</a:t>
            </a:r>
            <a:r>
              <a:rPr lang="en-GB" sz="2000" baseline="30000" dirty="0" err="1">
                <a:latin typeface="Symbol" pitchFamily="2" charset="2"/>
              </a:rPr>
              <a:t>+</a:t>
            </a:r>
            <a:r>
              <a:rPr lang="en-GB" sz="2000" dirty="0" err="1">
                <a:latin typeface="Symbol" pitchFamily="2" charset="2"/>
              </a:rPr>
              <a:t>nn</a:t>
            </a:r>
            <a:r>
              <a:rPr lang="en-GB" sz="2000" dirty="0"/>
              <a:t> (Phase 1) and K</a:t>
            </a:r>
            <a:r>
              <a:rPr lang="en-GB" sz="2000" baseline="-25000" dirty="0"/>
              <a:t>L</a:t>
            </a:r>
            <a:r>
              <a:rPr lang="en-GB" sz="2000" dirty="0"/>
              <a:t> </a:t>
            </a:r>
            <a:r>
              <a:rPr lang="en-DE" sz="2000" dirty="0"/>
              <a:t>→ </a:t>
            </a:r>
            <a:r>
              <a:rPr lang="en-DE" sz="2000" dirty="0">
                <a:latin typeface="Symbol" pitchFamily="2" charset="2"/>
              </a:rPr>
              <a:t>p</a:t>
            </a:r>
            <a:r>
              <a:rPr lang="en-DE" sz="2000" baseline="30000" dirty="0">
                <a:latin typeface="Symbol" pitchFamily="2" charset="2"/>
              </a:rPr>
              <a:t>0</a:t>
            </a:r>
            <a:r>
              <a:rPr lang="en-DE" sz="2000" dirty="0"/>
              <a:t>l</a:t>
            </a:r>
            <a:r>
              <a:rPr lang="en-DE" sz="2000" baseline="30000" dirty="0"/>
              <a:t>+</a:t>
            </a:r>
            <a:r>
              <a:rPr lang="en-DE" sz="2000" dirty="0"/>
              <a:t>l</a:t>
            </a:r>
            <a:r>
              <a:rPr lang="en-DE" sz="2000" baseline="30000" dirty="0"/>
              <a:t>–</a:t>
            </a:r>
            <a:r>
              <a:rPr lang="en-DE" sz="2000" dirty="0"/>
              <a:t> (Phase 2), but also with access to many more charged and neutral decay modes.</a:t>
            </a:r>
          </a:p>
          <a:p>
            <a:pPr marL="603250" lvl="2" indent="-342900">
              <a:lnSpc>
                <a:spcPct val="110000"/>
              </a:lnSpc>
              <a:spcBef>
                <a:spcPts val="300"/>
              </a:spcBef>
              <a:spcAft>
                <a:spcPts val="0"/>
              </a:spcAft>
            </a:pPr>
            <a:r>
              <a:rPr lang="en-DE" sz="2000" dirty="0"/>
              <a:t>Search for feebly interacting particles (FIPs) in both Kaon decays and in a beam dump mode.</a:t>
            </a:r>
          </a:p>
          <a:p>
            <a:pPr marL="603250" lvl="2" indent="-342900">
              <a:lnSpc>
                <a:spcPct val="110000"/>
              </a:lnSpc>
              <a:spcBef>
                <a:spcPts val="300"/>
              </a:spcBef>
              <a:spcAft>
                <a:spcPts val="0"/>
              </a:spcAft>
            </a:pPr>
            <a:endParaRPr lang="en-GB" sz="20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10</a:t>
            </a:fld>
            <a:endParaRPr lang="en-US" dirty="0"/>
          </a:p>
        </p:txBody>
      </p:sp>
      <p:sp>
        <p:nvSpPr>
          <p:cNvPr id="16" name="TextBox 15">
            <a:extLst>
              <a:ext uri="{FF2B5EF4-FFF2-40B4-BE49-F238E27FC236}">
                <a16:creationId xmlns:a16="http://schemas.microsoft.com/office/drawing/2014/main" id="{C47165A0-8171-F31B-ADE9-4C4A11552F23}"/>
              </a:ext>
            </a:extLst>
          </p:cNvPr>
          <p:cNvSpPr txBox="1"/>
          <p:nvPr/>
        </p:nvSpPr>
        <p:spPr>
          <a:xfrm>
            <a:off x="10344473" y="5997912"/>
            <a:ext cx="1564916" cy="215444"/>
          </a:xfrm>
          <a:prstGeom prst="rect">
            <a:avLst/>
          </a:prstGeom>
          <a:noFill/>
        </p:spPr>
        <p:txBody>
          <a:bodyPr wrap="square" lIns="0" tIns="0" rIns="0" bIns="0" rtlCol="0">
            <a:spAutoFit/>
          </a:bodyPr>
          <a:lstStyle/>
          <a:p>
            <a:pPr algn="l"/>
            <a:r>
              <a:rPr lang="en-US" sz="1400" dirty="0"/>
              <a:t>C. </a:t>
            </a:r>
            <a:r>
              <a:rPr lang="en-US" sz="1400" dirty="0" err="1"/>
              <a:t>Lazzeroni</a:t>
            </a:r>
            <a:r>
              <a:rPr lang="en-US" sz="1400" dirty="0"/>
              <a:t> et al.</a:t>
            </a:r>
            <a:endParaRPr lang="en-DE" sz="1400" dirty="0"/>
          </a:p>
        </p:txBody>
      </p:sp>
    </p:spTree>
    <p:extLst>
      <p:ext uri="{BB962C8B-B14F-4D97-AF65-F5344CB8AC3E}">
        <p14:creationId xmlns:p14="http://schemas.microsoft.com/office/powerpoint/2010/main" val="7922363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522EBD-991B-313E-13AB-AD2CE052FEEF}"/>
              </a:ext>
            </a:extLst>
          </p:cNvPr>
          <p:cNvPicPr>
            <a:picLocks noChangeAspect="1"/>
          </p:cNvPicPr>
          <p:nvPr/>
        </p:nvPicPr>
        <p:blipFill>
          <a:blip r:embed="rId2"/>
          <a:stretch>
            <a:fillRect/>
          </a:stretch>
        </p:blipFill>
        <p:spPr>
          <a:xfrm>
            <a:off x="4228256" y="2294749"/>
            <a:ext cx="7772400" cy="3916325"/>
          </a:xfrm>
          <a:prstGeom prst="rect">
            <a:avLst/>
          </a:prstGeom>
        </p:spPr>
      </p:pic>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76025" cy="580658"/>
          </a:xfrm>
        </p:spPr>
        <p:txBody>
          <a:bodyPr/>
          <a:lstStyle/>
          <a:p>
            <a:r>
              <a:rPr lang="en-GB" dirty="0"/>
              <a:t>SHADOWS</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3"/>
            <a:ext cx="11304635" cy="3384377"/>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US" sz="2000" b="0" dirty="0"/>
              <a:t>SHADOWS (Search for Hidden And Dark Objects With the SPS) is an off-axis beam dump experiment that could run in parallel with the HIKE beam dump mode.</a:t>
            </a:r>
          </a:p>
          <a:p>
            <a:pPr marL="342900" lvl="1" indent="-342900">
              <a:lnSpc>
                <a:spcPct val="110000"/>
              </a:lnSpc>
              <a:spcBef>
                <a:spcPts val="300"/>
              </a:spcBef>
              <a:spcAft>
                <a:spcPts val="0"/>
              </a:spcAft>
            </a:pPr>
            <a:r>
              <a:rPr lang="en-GB" sz="2000" dirty="0"/>
              <a:t>Highlights would be</a:t>
            </a:r>
          </a:p>
          <a:p>
            <a:pPr marL="603250" lvl="2" indent="-342900">
              <a:lnSpc>
                <a:spcPct val="110000"/>
              </a:lnSpc>
              <a:spcBef>
                <a:spcPts val="300"/>
              </a:spcBef>
              <a:spcAft>
                <a:spcPts val="0"/>
              </a:spcAft>
            </a:pPr>
            <a:r>
              <a:rPr lang="en-GB" sz="2000" dirty="0"/>
              <a:t>Search for FIPs complementary to HIKE, covering parameter </a:t>
            </a:r>
            <a:br>
              <a:rPr lang="en-GB" sz="2000" dirty="0"/>
            </a:br>
            <a:r>
              <a:rPr lang="en-GB" sz="2000" dirty="0"/>
              <a:t>space around the Kaon mass.</a:t>
            </a:r>
          </a:p>
          <a:p>
            <a:pPr marL="603250" lvl="2" indent="-342900">
              <a:lnSpc>
                <a:spcPct val="110000"/>
              </a:lnSpc>
              <a:spcBef>
                <a:spcPts val="300"/>
              </a:spcBef>
              <a:spcAft>
                <a:spcPts val="0"/>
              </a:spcAft>
            </a:pPr>
            <a:r>
              <a:rPr lang="en-GB" sz="2000" dirty="0"/>
              <a:t>Simultaneous running allowing to make </a:t>
            </a:r>
            <a:br>
              <a:rPr lang="en-GB" sz="2000" dirty="0"/>
            </a:br>
            <a:r>
              <a:rPr lang="en-GB" sz="2000" dirty="0"/>
              <a:t>use of the same protons in </a:t>
            </a:r>
            <a:br>
              <a:rPr lang="en-GB" sz="2000" dirty="0"/>
            </a:br>
            <a:r>
              <a:rPr lang="en-GB" sz="2000" dirty="0"/>
              <a:t>two experiments.</a:t>
            </a:r>
          </a:p>
          <a:p>
            <a:pPr marL="342900" lvl="1" indent="-342900">
              <a:lnSpc>
                <a:spcPct val="110000"/>
              </a:lnSpc>
              <a:spcBef>
                <a:spcPts val="300"/>
              </a:spcBef>
              <a:spcAft>
                <a:spcPts val="0"/>
              </a:spcAft>
            </a:pPr>
            <a:endParaRPr lang="en-GB" sz="2000" dirty="0"/>
          </a:p>
          <a:p>
            <a:pPr marL="342900" lvl="1" indent="-342900">
              <a:lnSpc>
                <a:spcPct val="110000"/>
              </a:lnSpc>
              <a:spcBef>
                <a:spcPts val="300"/>
              </a:spcBef>
              <a:spcAft>
                <a:spcPts val="0"/>
              </a:spcAft>
            </a:pPr>
            <a:endParaRPr lang="en-GB" sz="20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11</a:t>
            </a:fld>
            <a:endParaRPr lang="en-US" dirty="0"/>
          </a:p>
        </p:txBody>
      </p:sp>
      <p:sp>
        <p:nvSpPr>
          <p:cNvPr id="16" name="TextBox 15">
            <a:extLst>
              <a:ext uri="{FF2B5EF4-FFF2-40B4-BE49-F238E27FC236}">
                <a16:creationId xmlns:a16="http://schemas.microsoft.com/office/drawing/2014/main" id="{C47165A0-8171-F31B-ADE9-4C4A11552F23}"/>
              </a:ext>
            </a:extLst>
          </p:cNvPr>
          <p:cNvSpPr txBox="1"/>
          <p:nvPr/>
        </p:nvSpPr>
        <p:spPr>
          <a:xfrm>
            <a:off x="10200456" y="5997912"/>
            <a:ext cx="1564916" cy="215444"/>
          </a:xfrm>
          <a:prstGeom prst="rect">
            <a:avLst/>
          </a:prstGeom>
          <a:noFill/>
        </p:spPr>
        <p:txBody>
          <a:bodyPr wrap="square" lIns="0" tIns="0" rIns="0" bIns="0" rtlCol="0">
            <a:spAutoFit/>
          </a:bodyPr>
          <a:lstStyle/>
          <a:p>
            <a:pPr algn="l"/>
            <a:r>
              <a:rPr lang="en-US" sz="1400" dirty="0"/>
              <a:t>G. Lanfranchi et al.</a:t>
            </a:r>
            <a:endParaRPr lang="en-DE" sz="1400" dirty="0"/>
          </a:p>
        </p:txBody>
      </p:sp>
    </p:spTree>
    <p:extLst>
      <p:ext uri="{BB962C8B-B14F-4D97-AF65-F5344CB8AC3E}">
        <p14:creationId xmlns:p14="http://schemas.microsoft.com/office/powerpoint/2010/main" val="2342397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picture containing chart&#10;&#10;Description automatically generated">
            <a:extLst>
              <a:ext uri="{FF2B5EF4-FFF2-40B4-BE49-F238E27FC236}">
                <a16:creationId xmlns:a16="http://schemas.microsoft.com/office/drawing/2014/main" id="{7EE9C0BA-B1BF-FED1-7750-4B360D01BEE5}"/>
              </a:ext>
            </a:extLst>
          </p:cNvPr>
          <p:cNvPicPr>
            <a:picLocks noChangeAspect="1"/>
          </p:cNvPicPr>
          <p:nvPr/>
        </p:nvPicPr>
        <p:blipFill>
          <a:blip r:embed="rId3"/>
          <a:stretch>
            <a:fillRect/>
          </a:stretch>
        </p:blipFill>
        <p:spPr>
          <a:xfrm>
            <a:off x="9624392" y="4916573"/>
            <a:ext cx="1992963" cy="1328642"/>
          </a:xfrm>
          <a:prstGeom prst="rect">
            <a:avLst/>
          </a:prstGeom>
        </p:spPr>
      </p:pic>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Example of PBC Support:</a:t>
            </a:r>
            <a:br>
              <a:rPr lang="en-GB" dirty="0"/>
            </a:br>
            <a:r>
              <a:rPr lang="en-GB" dirty="0"/>
              <a:t>Design of SHADOWS Muon Shield</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8" y="1477025"/>
            <a:ext cx="11627687" cy="2384023"/>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GB" sz="2000" b="0" dirty="0"/>
              <a:t>A Figure of Merit (</a:t>
            </a:r>
            <a:r>
              <a:rPr lang="en-GB" sz="2000" b="0" dirty="0" err="1"/>
              <a:t>FoM</a:t>
            </a:r>
            <a:r>
              <a:rPr lang="en-GB" sz="2000" b="0" dirty="0"/>
              <a:t>) has been constructed, including the initial muon distributions as well as the preferred deflection and maximum field of the two stages.</a:t>
            </a:r>
          </a:p>
          <a:p>
            <a:pPr marL="342900" lvl="1" indent="-342900">
              <a:lnSpc>
                <a:spcPct val="110000"/>
              </a:lnSpc>
              <a:spcBef>
                <a:spcPts val="300"/>
              </a:spcBef>
              <a:spcAft>
                <a:spcPts val="0"/>
              </a:spcAft>
            </a:pPr>
            <a:r>
              <a:rPr lang="en-GB" sz="2000" dirty="0"/>
              <a:t>Then, a set of 20000 different magnet designs has been generated with field calculations in FEMM, varying the most important magnet parameters.</a:t>
            </a:r>
            <a:r>
              <a:rPr lang="en-GB" sz="2000" b="0" dirty="0"/>
              <a:t> </a:t>
            </a:r>
            <a:endParaRPr lang="en-GB" sz="20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12</a:t>
            </a:fld>
            <a:endParaRPr lang="en-US" dirty="0"/>
          </a:p>
        </p:txBody>
      </p:sp>
      <p:sp>
        <p:nvSpPr>
          <p:cNvPr id="18" name="TextBox 17">
            <a:extLst>
              <a:ext uri="{FF2B5EF4-FFF2-40B4-BE49-F238E27FC236}">
                <a16:creationId xmlns:a16="http://schemas.microsoft.com/office/drawing/2014/main" id="{3B0666CF-DA13-E933-0130-5C165B267505}"/>
              </a:ext>
            </a:extLst>
          </p:cNvPr>
          <p:cNvSpPr txBox="1"/>
          <p:nvPr/>
        </p:nvSpPr>
        <p:spPr>
          <a:xfrm>
            <a:off x="438764" y="6029771"/>
            <a:ext cx="2854297" cy="215444"/>
          </a:xfrm>
          <a:prstGeom prst="rect">
            <a:avLst/>
          </a:prstGeom>
          <a:noFill/>
        </p:spPr>
        <p:txBody>
          <a:bodyPr wrap="square" lIns="0" tIns="0" rIns="0" bIns="0" rtlCol="0">
            <a:spAutoFit/>
          </a:bodyPr>
          <a:lstStyle/>
          <a:p>
            <a:pPr algn="l"/>
            <a:r>
              <a:rPr lang="en-US" sz="1400" dirty="0"/>
              <a:t>F. </a:t>
            </a:r>
            <a:r>
              <a:rPr lang="en-US" sz="1400" dirty="0" err="1"/>
              <a:t>Stummer</a:t>
            </a:r>
            <a:r>
              <a:rPr lang="en-US" sz="1400" dirty="0"/>
              <a:t>, T. </a:t>
            </a:r>
            <a:r>
              <a:rPr lang="en-US" sz="1400" dirty="0" err="1"/>
              <a:t>Zickler</a:t>
            </a:r>
            <a:endParaRPr lang="en-DE" sz="1400" dirty="0"/>
          </a:p>
        </p:txBody>
      </p:sp>
      <p:grpSp>
        <p:nvGrpSpPr>
          <p:cNvPr id="49" name="Group 48">
            <a:extLst>
              <a:ext uri="{FF2B5EF4-FFF2-40B4-BE49-F238E27FC236}">
                <a16:creationId xmlns:a16="http://schemas.microsoft.com/office/drawing/2014/main" id="{A68DDE80-DCD0-1396-4A5A-C1243CADB213}"/>
              </a:ext>
            </a:extLst>
          </p:cNvPr>
          <p:cNvGrpSpPr/>
          <p:nvPr/>
        </p:nvGrpSpPr>
        <p:grpSpPr>
          <a:xfrm>
            <a:off x="8112225" y="2507958"/>
            <a:ext cx="3778502" cy="2492073"/>
            <a:chOff x="3353007" y="1382330"/>
            <a:chExt cx="3956605" cy="3557970"/>
          </a:xfrm>
        </p:grpSpPr>
        <p:sp>
          <p:nvSpPr>
            <p:cNvPr id="29" name="Rectangle 28">
              <a:extLst>
                <a:ext uri="{FF2B5EF4-FFF2-40B4-BE49-F238E27FC236}">
                  <a16:creationId xmlns:a16="http://schemas.microsoft.com/office/drawing/2014/main" id="{C68ECCE1-4D4F-92AF-7898-A6A7749A78F9}"/>
                </a:ext>
              </a:extLst>
            </p:cNvPr>
            <p:cNvSpPr/>
            <p:nvPr/>
          </p:nvSpPr>
          <p:spPr>
            <a:xfrm>
              <a:off x="4356100" y="1803400"/>
              <a:ext cx="2768600" cy="3136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8664CEDB-CBA7-2738-5E6C-28BE078BC1F1}"/>
                </a:ext>
              </a:extLst>
            </p:cNvPr>
            <p:cNvSpPr/>
            <p:nvPr/>
          </p:nvSpPr>
          <p:spPr>
            <a:xfrm>
              <a:off x="5575300" y="2438400"/>
              <a:ext cx="622300" cy="584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AB8084EC-0BE4-93D1-0408-F3644E2FB3A0}"/>
                </a:ext>
              </a:extLst>
            </p:cNvPr>
            <p:cNvSpPr/>
            <p:nvPr/>
          </p:nvSpPr>
          <p:spPr>
            <a:xfrm>
              <a:off x="5575300" y="3689350"/>
              <a:ext cx="622300" cy="584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Arrow Connector 33">
              <a:extLst>
                <a:ext uri="{FF2B5EF4-FFF2-40B4-BE49-F238E27FC236}">
                  <a16:creationId xmlns:a16="http://schemas.microsoft.com/office/drawing/2014/main" id="{2B7B3534-AE41-F15A-F703-A3F90C0A3C4E}"/>
                </a:ext>
              </a:extLst>
            </p:cNvPr>
            <p:cNvCxnSpPr>
              <a:cxnSpLocks/>
            </p:cNvCxnSpPr>
            <p:nvPr/>
          </p:nvCxnSpPr>
          <p:spPr>
            <a:xfrm>
              <a:off x="4356100" y="3981450"/>
              <a:ext cx="12192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5" name="Straight Arrow Connector 34">
              <a:extLst>
                <a:ext uri="{FF2B5EF4-FFF2-40B4-BE49-F238E27FC236}">
                  <a16:creationId xmlns:a16="http://schemas.microsoft.com/office/drawing/2014/main" id="{EE578AD7-3F8D-1D0A-F8FA-AA615ECA1910}"/>
                </a:ext>
              </a:extLst>
            </p:cNvPr>
            <p:cNvCxnSpPr>
              <a:cxnSpLocks/>
            </p:cNvCxnSpPr>
            <p:nvPr/>
          </p:nvCxnSpPr>
          <p:spPr>
            <a:xfrm>
              <a:off x="6197600" y="3981450"/>
              <a:ext cx="9271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6" name="Straight Arrow Connector 35">
              <a:extLst>
                <a:ext uri="{FF2B5EF4-FFF2-40B4-BE49-F238E27FC236}">
                  <a16:creationId xmlns:a16="http://schemas.microsoft.com/office/drawing/2014/main" id="{F48B1C5D-F8E2-8B35-978D-B30E00DAA5D7}"/>
                </a:ext>
              </a:extLst>
            </p:cNvPr>
            <p:cNvCxnSpPr>
              <a:cxnSpLocks/>
            </p:cNvCxnSpPr>
            <p:nvPr/>
          </p:nvCxnSpPr>
          <p:spPr>
            <a:xfrm>
              <a:off x="5575300" y="3981450"/>
              <a:ext cx="622300"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7" name="Straight Arrow Connector 36">
              <a:extLst>
                <a:ext uri="{FF2B5EF4-FFF2-40B4-BE49-F238E27FC236}">
                  <a16:creationId xmlns:a16="http://schemas.microsoft.com/office/drawing/2014/main" id="{822FDCC6-8762-35E6-80AF-446B7FA8E88B}"/>
                </a:ext>
              </a:extLst>
            </p:cNvPr>
            <p:cNvCxnSpPr>
              <a:cxnSpLocks/>
            </p:cNvCxnSpPr>
            <p:nvPr/>
          </p:nvCxnSpPr>
          <p:spPr>
            <a:xfrm>
              <a:off x="5886450" y="2438399"/>
              <a:ext cx="0" cy="58420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8" name="Straight Arrow Connector 37">
              <a:extLst>
                <a:ext uri="{FF2B5EF4-FFF2-40B4-BE49-F238E27FC236}">
                  <a16:creationId xmlns:a16="http://schemas.microsoft.com/office/drawing/2014/main" id="{0C23088E-5C36-CDA9-C1E8-15BAD12DFC0D}"/>
                </a:ext>
              </a:extLst>
            </p:cNvPr>
            <p:cNvCxnSpPr>
              <a:cxnSpLocks/>
            </p:cNvCxnSpPr>
            <p:nvPr/>
          </p:nvCxnSpPr>
          <p:spPr>
            <a:xfrm flipH="1">
              <a:off x="5880100" y="3022599"/>
              <a:ext cx="6350" cy="66675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39" name="Straight Connector 38">
              <a:extLst>
                <a:ext uri="{FF2B5EF4-FFF2-40B4-BE49-F238E27FC236}">
                  <a16:creationId xmlns:a16="http://schemas.microsoft.com/office/drawing/2014/main" id="{D4E129DD-8775-B954-0B6D-A578FF9D9DFB}"/>
                </a:ext>
              </a:extLst>
            </p:cNvPr>
            <p:cNvCxnSpPr>
              <a:cxnSpLocks/>
            </p:cNvCxnSpPr>
            <p:nvPr/>
          </p:nvCxnSpPr>
          <p:spPr>
            <a:xfrm flipV="1">
              <a:off x="3416300" y="3355974"/>
              <a:ext cx="3893312" cy="15876"/>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E535C89-E4BA-684E-0B87-5A32698E5254}"/>
                </a:ext>
              </a:extLst>
            </p:cNvPr>
            <p:cNvSpPr txBox="1"/>
            <p:nvPr/>
          </p:nvSpPr>
          <p:spPr>
            <a:xfrm>
              <a:off x="6227253" y="3981450"/>
              <a:ext cx="893193" cy="307777"/>
            </a:xfrm>
            <a:prstGeom prst="rect">
              <a:avLst/>
            </a:prstGeom>
            <a:noFill/>
          </p:spPr>
          <p:txBody>
            <a:bodyPr wrap="none" rtlCol="0">
              <a:spAutoFit/>
            </a:bodyPr>
            <a:lstStyle/>
            <a:p>
              <a:r>
                <a:rPr lang="en-US" sz="1400" dirty="0">
                  <a:latin typeface="+mj-lt"/>
                </a:rPr>
                <a:t>right yoke</a:t>
              </a:r>
            </a:p>
          </p:txBody>
        </p:sp>
        <p:sp>
          <p:nvSpPr>
            <p:cNvPr id="41" name="TextBox 40">
              <a:extLst>
                <a:ext uri="{FF2B5EF4-FFF2-40B4-BE49-F238E27FC236}">
                  <a16:creationId xmlns:a16="http://schemas.microsoft.com/office/drawing/2014/main" id="{7049B522-BFF2-8006-2FCF-923686BC9625}"/>
                </a:ext>
              </a:extLst>
            </p:cNvPr>
            <p:cNvSpPr txBox="1"/>
            <p:nvPr/>
          </p:nvSpPr>
          <p:spPr>
            <a:xfrm>
              <a:off x="4581497" y="3965773"/>
              <a:ext cx="793807" cy="307777"/>
            </a:xfrm>
            <a:prstGeom prst="rect">
              <a:avLst/>
            </a:prstGeom>
            <a:noFill/>
          </p:spPr>
          <p:txBody>
            <a:bodyPr wrap="none" rtlCol="0">
              <a:spAutoFit/>
            </a:bodyPr>
            <a:lstStyle/>
            <a:p>
              <a:r>
                <a:rPr lang="en-US" sz="1400" dirty="0">
                  <a:latin typeface="+mj-lt"/>
                </a:rPr>
                <a:t>left yoke</a:t>
              </a:r>
            </a:p>
          </p:txBody>
        </p:sp>
        <p:sp>
          <p:nvSpPr>
            <p:cNvPr id="42" name="TextBox 41">
              <a:extLst>
                <a:ext uri="{FF2B5EF4-FFF2-40B4-BE49-F238E27FC236}">
                  <a16:creationId xmlns:a16="http://schemas.microsoft.com/office/drawing/2014/main" id="{1A087E4C-3A71-8384-D1BF-5A4019567F08}"/>
                </a:ext>
              </a:extLst>
            </p:cNvPr>
            <p:cNvSpPr txBox="1"/>
            <p:nvPr/>
          </p:nvSpPr>
          <p:spPr>
            <a:xfrm>
              <a:off x="5575300" y="4273549"/>
              <a:ext cx="614271" cy="307777"/>
            </a:xfrm>
            <a:prstGeom prst="rect">
              <a:avLst/>
            </a:prstGeom>
            <a:noFill/>
          </p:spPr>
          <p:txBody>
            <a:bodyPr wrap="none" rtlCol="0">
              <a:spAutoFit/>
            </a:bodyPr>
            <a:lstStyle/>
            <a:p>
              <a:r>
                <a:rPr lang="en-US" sz="1400" dirty="0">
                  <a:latin typeface="+mj-lt"/>
                </a:rPr>
                <a:t>hole x</a:t>
              </a:r>
            </a:p>
          </p:txBody>
        </p:sp>
        <p:sp>
          <p:nvSpPr>
            <p:cNvPr id="43" name="TextBox 42">
              <a:extLst>
                <a:ext uri="{FF2B5EF4-FFF2-40B4-BE49-F238E27FC236}">
                  <a16:creationId xmlns:a16="http://schemas.microsoft.com/office/drawing/2014/main" id="{3131190F-FB0F-9782-4C7B-96662CDCDD79}"/>
                </a:ext>
              </a:extLst>
            </p:cNvPr>
            <p:cNvSpPr txBox="1"/>
            <p:nvPr/>
          </p:nvSpPr>
          <p:spPr>
            <a:xfrm>
              <a:off x="6201614" y="2592485"/>
              <a:ext cx="614271" cy="307777"/>
            </a:xfrm>
            <a:prstGeom prst="rect">
              <a:avLst/>
            </a:prstGeom>
            <a:noFill/>
          </p:spPr>
          <p:txBody>
            <a:bodyPr wrap="none" rtlCol="0">
              <a:spAutoFit/>
            </a:bodyPr>
            <a:lstStyle/>
            <a:p>
              <a:r>
                <a:rPr lang="en-US" sz="1400" dirty="0">
                  <a:latin typeface="+mj-lt"/>
                </a:rPr>
                <a:t>hole y</a:t>
              </a:r>
            </a:p>
          </p:txBody>
        </p:sp>
        <p:sp>
          <p:nvSpPr>
            <p:cNvPr id="44" name="TextBox 43">
              <a:extLst>
                <a:ext uri="{FF2B5EF4-FFF2-40B4-BE49-F238E27FC236}">
                  <a16:creationId xmlns:a16="http://schemas.microsoft.com/office/drawing/2014/main" id="{C2ACF4A6-EBE4-5E89-2DFC-663B57A06596}"/>
                </a:ext>
              </a:extLst>
            </p:cNvPr>
            <p:cNvSpPr txBox="1"/>
            <p:nvPr/>
          </p:nvSpPr>
          <p:spPr>
            <a:xfrm>
              <a:off x="5867343" y="1972070"/>
              <a:ext cx="793807" cy="307777"/>
            </a:xfrm>
            <a:prstGeom prst="rect">
              <a:avLst/>
            </a:prstGeom>
            <a:noFill/>
          </p:spPr>
          <p:txBody>
            <a:bodyPr wrap="none" rtlCol="0">
              <a:spAutoFit/>
            </a:bodyPr>
            <a:lstStyle/>
            <a:p>
              <a:r>
                <a:rPr lang="en-US" sz="1400" dirty="0">
                  <a:latin typeface="+mj-lt"/>
                </a:rPr>
                <a:t>top yoke</a:t>
              </a:r>
            </a:p>
          </p:txBody>
        </p:sp>
        <p:cxnSp>
          <p:nvCxnSpPr>
            <p:cNvPr id="45" name="Straight Arrow Connector 44">
              <a:extLst>
                <a:ext uri="{FF2B5EF4-FFF2-40B4-BE49-F238E27FC236}">
                  <a16:creationId xmlns:a16="http://schemas.microsoft.com/office/drawing/2014/main" id="{77EC42B2-4ED9-1A11-ED34-F2FF9DD2D38D}"/>
                </a:ext>
              </a:extLst>
            </p:cNvPr>
            <p:cNvCxnSpPr>
              <a:cxnSpLocks/>
            </p:cNvCxnSpPr>
            <p:nvPr/>
          </p:nvCxnSpPr>
          <p:spPr>
            <a:xfrm>
              <a:off x="5886450" y="1803400"/>
              <a:ext cx="0" cy="634999"/>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sp>
          <p:nvSpPr>
            <p:cNvPr id="46" name="TextBox 45">
              <a:extLst>
                <a:ext uri="{FF2B5EF4-FFF2-40B4-BE49-F238E27FC236}">
                  <a16:creationId xmlns:a16="http://schemas.microsoft.com/office/drawing/2014/main" id="{62FE88B9-5C96-FCEC-8C83-40905B0BC6CB}"/>
                </a:ext>
              </a:extLst>
            </p:cNvPr>
            <p:cNvSpPr txBox="1"/>
            <p:nvPr/>
          </p:nvSpPr>
          <p:spPr>
            <a:xfrm>
              <a:off x="3353007" y="3129388"/>
              <a:ext cx="772969" cy="261610"/>
            </a:xfrm>
            <a:prstGeom prst="rect">
              <a:avLst/>
            </a:prstGeom>
            <a:noFill/>
          </p:spPr>
          <p:txBody>
            <a:bodyPr wrap="none" rtlCol="0">
              <a:spAutoFit/>
            </a:bodyPr>
            <a:lstStyle/>
            <a:p>
              <a:r>
                <a:rPr lang="en-US" sz="1100" dirty="0">
                  <a:solidFill>
                    <a:schemeClr val="accent1">
                      <a:lumMod val="60000"/>
                      <a:lumOff val="40000"/>
                    </a:schemeClr>
                  </a:solidFill>
                  <a:latin typeface="+mj-lt"/>
                </a:rPr>
                <a:t>symmetric</a:t>
              </a:r>
            </a:p>
          </p:txBody>
        </p:sp>
        <p:sp>
          <p:nvSpPr>
            <p:cNvPr id="47" name="TextBox 46">
              <a:extLst>
                <a:ext uri="{FF2B5EF4-FFF2-40B4-BE49-F238E27FC236}">
                  <a16:creationId xmlns:a16="http://schemas.microsoft.com/office/drawing/2014/main" id="{5CCB1D5D-652A-9CD6-29E6-61D9620F3840}"/>
                </a:ext>
              </a:extLst>
            </p:cNvPr>
            <p:cNvSpPr txBox="1"/>
            <p:nvPr/>
          </p:nvSpPr>
          <p:spPr>
            <a:xfrm>
              <a:off x="5238289" y="1382330"/>
              <a:ext cx="1101584" cy="307777"/>
            </a:xfrm>
            <a:prstGeom prst="rect">
              <a:avLst/>
            </a:prstGeom>
            <a:noFill/>
          </p:spPr>
          <p:txBody>
            <a:bodyPr wrap="none" rtlCol="0">
              <a:spAutoFit/>
            </a:bodyPr>
            <a:lstStyle/>
            <a:p>
              <a:r>
                <a:rPr lang="en-US" sz="1400" dirty="0">
                  <a:latin typeface="+mj-lt"/>
                </a:rPr>
                <a:t>coil current I</a:t>
              </a:r>
            </a:p>
          </p:txBody>
        </p:sp>
        <p:sp>
          <p:nvSpPr>
            <p:cNvPr id="48" name="TextBox 47">
              <a:extLst>
                <a:ext uri="{FF2B5EF4-FFF2-40B4-BE49-F238E27FC236}">
                  <a16:creationId xmlns:a16="http://schemas.microsoft.com/office/drawing/2014/main" id="{26D47D69-8CDF-2C2D-EE9E-0A4956DD33E0}"/>
                </a:ext>
              </a:extLst>
            </p:cNvPr>
            <p:cNvSpPr txBox="1"/>
            <p:nvPr/>
          </p:nvSpPr>
          <p:spPr>
            <a:xfrm>
              <a:off x="5867342" y="3215052"/>
              <a:ext cx="1152880" cy="307777"/>
            </a:xfrm>
            <a:prstGeom prst="rect">
              <a:avLst/>
            </a:prstGeom>
            <a:noFill/>
          </p:spPr>
          <p:txBody>
            <a:bodyPr wrap="none" rtlCol="0">
              <a:spAutoFit/>
            </a:bodyPr>
            <a:lstStyle/>
            <a:p>
              <a:r>
                <a:rPr lang="en-US" sz="1400" dirty="0">
                  <a:latin typeface="+mj-lt"/>
                </a:rPr>
                <a:t>hole distance</a:t>
              </a:r>
            </a:p>
          </p:txBody>
        </p:sp>
      </p:grpSp>
      <p:pic>
        <p:nvPicPr>
          <p:cNvPr id="51" name="Picture 50" descr="Graphical user interface, application, Teams&#10;&#10;Description automatically generated">
            <a:extLst>
              <a:ext uri="{FF2B5EF4-FFF2-40B4-BE49-F238E27FC236}">
                <a16:creationId xmlns:a16="http://schemas.microsoft.com/office/drawing/2014/main" id="{3824E6B8-DABA-AE63-BC98-2AFB02EE0F0D}"/>
              </a:ext>
            </a:extLst>
          </p:cNvPr>
          <p:cNvPicPr>
            <a:picLocks noChangeAspect="1"/>
          </p:cNvPicPr>
          <p:nvPr/>
        </p:nvPicPr>
        <p:blipFill>
          <a:blip r:embed="rId4"/>
          <a:stretch>
            <a:fillRect/>
          </a:stretch>
        </p:blipFill>
        <p:spPr>
          <a:xfrm>
            <a:off x="644252" y="2719948"/>
            <a:ext cx="7771101" cy="3686400"/>
          </a:xfrm>
          <a:prstGeom prst="rect">
            <a:avLst/>
          </a:prstGeom>
        </p:spPr>
      </p:pic>
    </p:spTree>
    <p:extLst>
      <p:ext uri="{BB962C8B-B14F-4D97-AF65-F5344CB8AC3E}">
        <p14:creationId xmlns:p14="http://schemas.microsoft.com/office/powerpoint/2010/main" val="1401584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408930"/>
            <a:ext cx="11627687" cy="2099836"/>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GB" sz="2000" b="0" dirty="0"/>
              <a:t>A deep neural network (DNN) was then trained with the </a:t>
            </a:r>
            <a:r>
              <a:rPr lang="en-GB" sz="2000" b="0" dirty="0" err="1"/>
              <a:t>FoM</a:t>
            </a:r>
            <a:r>
              <a:rPr lang="en-GB" sz="2000" b="0" dirty="0"/>
              <a:t> of the 20000 generated samples, </a:t>
            </a:r>
          </a:p>
          <a:p>
            <a:pPr marL="342900" lvl="1" indent="-342900">
              <a:lnSpc>
                <a:spcPct val="110000"/>
              </a:lnSpc>
              <a:spcBef>
                <a:spcPts val="300"/>
              </a:spcBef>
              <a:spcAft>
                <a:spcPts val="0"/>
              </a:spcAft>
            </a:pPr>
            <a:r>
              <a:rPr lang="en-GB" sz="2000" dirty="0"/>
              <a:t>The 100 designs giving the best </a:t>
            </a:r>
            <a:r>
              <a:rPr lang="en-GB" sz="2000" dirty="0" err="1"/>
              <a:t>FoM</a:t>
            </a:r>
            <a:r>
              <a:rPr lang="en-GB" sz="2000" dirty="0"/>
              <a:t> have then been modified by the DNN for further design optimisation.</a:t>
            </a:r>
          </a:p>
          <a:p>
            <a:pPr marL="342900" lvl="1" indent="-342900">
              <a:lnSpc>
                <a:spcPct val="110000"/>
              </a:lnSpc>
              <a:spcBef>
                <a:spcPts val="300"/>
              </a:spcBef>
              <a:spcAft>
                <a:spcPts val="0"/>
              </a:spcAft>
            </a:pPr>
            <a:r>
              <a:rPr lang="en-GB" sz="2000" dirty="0"/>
              <a:t>The procedure then has been iterated several times for stage 1 and stage 2.</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13</a:t>
            </a:fld>
            <a:endParaRPr lang="en-US" dirty="0"/>
          </a:p>
        </p:txBody>
      </p:sp>
      <p:pic>
        <p:nvPicPr>
          <p:cNvPr id="33" name="Content Placeholder 10" descr="A picture containing text, weapon&#10;&#10;Description automatically generated">
            <a:extLst>
              <a:ext uri="{FF2B5EF4-FFF2-40B4-BE49-F238E27FC236}">
                <a16:creationId xmlns:a16="http://schemas.microsoft.com/office/drawing/2014/main" id="{538A33FF-C7E8-0D88-42F0-C7E68EC2D986}"/>
              </a:ext>
            </a:extLst>
          </p:cNvPr>
          <p:cNvPicPr>
            <a:picLocks noChangeAspect="1"/>
          </p:cNvPicPr>
          <p:nvPr/>
        </p:nvPicPr>
        <p:blipFill>
          <a:blip r:embed="rId3"/>
          <a:stretch>
            <a:fillRect/>
          </a:stretch>
        </p:blipFill>
        <p:spPr>
          <a:xfrm>
            <a:off x="800100" y="3183539"/>
            <a:ext cx="10591800" cy="2250758"/>
          </a:xfrm>
          <a:prstGeom prst="rect">
            <a:avLst/>
          </a:prstGeom>
        </p:spPr>
      </p:pic>
      <p:sp>
        <p:nvSpPr>
          <p:cNvPr id="34" name="Rectangle 33">
            <a:extLst>
              <a:ext uri="{FF2B5EF4-FFF2-40B4-BE49-F238E27FC236}">
                <a16:creationId xmlns:a16="http://schemas.microsoft.com/office/drawing/2014/main" id="{CB804BB3-32D3-C607-1BAA-E6A604B09389}"/>
              </a:ext>
            </a:extLst>
          </p:cNvPr>
          <p:cNvSpPr/>
          <p:nvPr/>
        </p:nvSpPr>
        <p:spPr>
          <a:xfrm>
            <a:off x="9628632" y="3621783"/>
            <a:ext cx="84842" cy="676658"/>
          </a:xfrm>
          <a:prstGeom prst="rect">
            <a:avLst/>
          </a:prstGeom>
          <a:solidFill>
            <a:srgbClr val="FF8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ea typeface="+mn-ea"/>
              <a:cs typeface="+mn-cs"/>
            </a:endParaRPr>
          </a:p>
        </p:txBody>
      </p:sp>
      <p:sp>
        <p:nvSpPr>
          <p:cNvPr id="35" name="TextBox 34">
            <a:extLst>
              <a:ext uri="{FF2B5EF4-FFF2-40B4-BE49-F238E27FC236}">
                <a16:creationId xmlns:a16="http://schemas.microsoft.com/office/drawing/2014/main" id="{70F32948-E62C-8E74-C5BA-BA427848038E}"/>
              </a:ext>
            </a:extLst>
          </p:cNvPr>
          <p:cNvSpPr txBox="1"/>
          <p:nvPr/>
        </p:nvSpPr>
        <p:spPr>
          <a:xfrm>
            <a:off x="1001661" y="4377295"/>
            <a:ext cx="10374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FFFFF">
                    <a:lumMod val="95000"/>
                  </a:srgbClr>
                </a:solidFill>
                <a:effectLst/>
                <a:uLnTx/>
                <a:uFillTx/>
                <a:ea typeface="+mn-ea"/>
                <a:cs typeface="+mn-cs"/>
              </a:rPr>
              <a:t>Beam Dump</a:t>
            </a:r>
          </a:p>
        </p:txBody>
      </p:sp>
      <p:sp>
        <p:nvSpPr>
          <p:cNvPr id="36" name="TextBox 35">
            <a:extLst>
              <a:ext uri="{FF2B5EF4-FFF2-40B4-BE49-F238E27FC236}">
                <a16:creationId xmlns:a16="http://schemas.microsoft.com/office/drawing/2014/main" id="{D6DC81EA-2A33-3B93-A8D9-EE9F4236AE5A}"/>
              </a:ext>
            </a:extLst>
          </p:cNvPr>
          <p:cNvSpPr txBox="1"/>
          <p:nvPr/>
        </p:nvSpPr>
        <p:spPr>
          <a:xfrm>
            <a:off x="3329854" y="3958005"/>
            <a:ext cx="7312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FFFFF">
                    <a:lumMod val="95000"/>
                  </a:srgbClr>
                </a:solidFill>
                <a:effectLst/>
                <a:uLnTx/>
                <a:uFillTx/>
                <a:ea typeface="+mn-ea"/>
                <a:cs typeface="+mn-cs"/>
              </a:rPr>
              <a:t>Stage 1</a:t>
            </a:r>
          </a:p>
        </p:txBody>
      </p:sp>
      <p:sp>
        <p:nvSpPr>
          <p:cNvPr id="37" name="TextBox 36">
            <a:extLst>
              <a:ext uri="{FF2B5EF4-FFF2-40B4-BE49-F238E27FC236}">
                <a16:creationId xmlns:a16="http://schemas.microsoft.com/office/drawing/2014/main" id="{2B0FF2DE-C6F0-8CEF-8224-85A90F74FB3F}"/>
              </a:ext>
            </a:extLst>
          </p:cNvPr>
          <p:cNvSpPr txBox="1"/>
          <p:nvPr/>
        </p:nvSpPr>
        <p:spPr>
          <a:xfrm rot="21154345">
            <a:off x="4551286" y="3850369"/>
            <a:ext cx="7312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Stage 2</a:t>
            </a:r>
          </a:p>
        </p:txBody>
      </p:sp>
      <p:sp>
        <p:nvSpPr>
          <p:cNvPr id="38" name="TextBox 37">
            <a:extLst>
              <a:ext uri="{FF2B5EF4-FFF2-40B4-BE49-F238E27FC236}">
                <a16:creationId xmlns:a16="http://schemas.microsoft.com/office/drawing/2014/main" id="{9DE82A38-F0E1-9D04-440A-54066E1347B9}"/>
              </a:ext>
            </a:extLst>
          </p:cNvPr>
          <p:cNvSpPr txBox="1"/>
          <p:nvPr/>
        </p:nvSpPr>
        <p:spPr>
          <a:xfrm>
            <a:off x="2223934" y="4393725"/>
            <a:ext cx="6030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FFFFF">
                    <a:lumMod val="95000"/>
                  </a:srgbClr>
                </a:solidFill>
                <a:effectLst/>
                <a:uLnTx/>
                <a:uFillTx/>
                <a:ea typeface="+mn-ea"/>
                <a:cs typeface="+mn-cs"/>
              </a:rPr>
              <a:t>MTR3</a:t>
            </a:r>
          </a:p>
        </p:txBody>
      </p:sp>
      <p:sp>
        <p:nvSpPr>
          <p:cNvPr id="39" name="TextBox 38">
            <a:extLst>
              <a:ext uri="{FF2B5EF4-FFF2-40B4-BE49-F238E27FC236}">
                <a16:creationId xmlns:a16="http://schemas.microsoft.com/office/drawing/2014/main" id="{5AAB54E2-EEE6-9E4D-BD83-48B72A0C050E}"/>
              </a:ext>
            </a:extLst>
          </p:cNvPr>
          <p:cNvSpPr txBox="1"/>
          <p:nvPr/>
        </p:nvSpPr>
        <p:spPr>
          <a:xfrm>
            <a:off x="3333946" y="4400531"/>
            <a:ext cx="60305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FFFFF">
                    <a:lumMod val="95000"/>
                  </a:srgbClr>
                </a:solidFill>
                <a:effectLst/>
                <a:uLnTx/>
                <a:uFillTx/>
                <a:ea typeface="+mn-ea"/>
                <a:cs typeface="+mn-cs"/>
              </a:rPr>
              <a:t>MTR4</a:t>
            </a:r>
          </a:p>
        </p:txBody>
      </p:sp>
      <p:sp>
        <p:nvSpPr>
          <p:cNvPr id="40" name="TextBox 39">
            <a:extLst>
              <a:ext uri="{FF2B5EF4-FFF2-40B4-BE49-F238E27FC236}">
                <a16:creationId xmlns:a16="http://schemas.microsoft.com/office/drawing/2014/main" id="{DECBB3A3-ECC2-D666-9972-965D65167F10}"/>
              </a:ext>
            </a:extLst>
          </p:cNvPr>
          <p:cNvSpPr txBox="1"/>
          <p:nvPr/>
        </p:nvSpPr>
        <p:spPr>
          <a:xfrm>
            <a:off x="7622679" y="3827657"/>
            <a:ext cx="163698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FFFFFF">
                    <a:lumMod val="95000"/>
                  </a:srgbClr>
                </a:solidFill>
                <a:effectLst/>
                <a:uLnTx/>
                <a:uFillTx/>
                <a:ea typeface="+mn-ea"/>
                <a:cs typeface="+mn-cs"/>
              </a:rPr>
              <a:t>SHADOWS detector</a:t>
            </a:r>
          </a:p>
        </p:txBody>
      </p:sp>
      <p:sp>
        <p:nvSpPr>
          <p:cNvPr id="41" name="TextBox 40">
            <a:extLst>
              <a:ext uri="{FF2B5EF4-FFF2-40B4-BE49-F238E27FC236}">
                <a16:creationId xmlns:a16="http://schemas.microsoft.com/office/drawing/2014/main" id="{C9A6BA50-EEC3-C47D-0EF0-008FC27275D2}"/>
              </a:ext>
            </a:extLst>
          </p:cNvPr>
          <p:cNvSpPr txBox="1"/>
          <p:nvPr/>
        </p:nvSpPr>
        <p:spPr>
          <a:xfrm>
            <a:off x="8986923" y="3067261"/>
            <a:ext cx="136826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SHADOWS </a:t>
            </a:r>
            <a:r>
              <a:rPr kumimoji="0" lang="en-US" sz="1200" i="0" u="none" strike="noStrike" kern="1200" cap="none" spc="0" normalizeH="0" baseline="0" noProof="0" dirty="0" err="1">
                <a:ln>
                  <a:noFill/>
                </a:ln>
                <a:effectLst/>
                <a:uLnTx/>
                <a:uFillTx/>
                <a:ea typeface="+mn-ea"/>
                <a:cs typeface="+mn-cs"/>
              </a:rPr>
              <a:t>FoM</a:t>
            </a:r>
            <a:endParaRPr kumimoji="0" lang="en-US" sz="1200" i="0" u="none" strike="noStrike" kern="1200" cap="none" spc="0" normalizeH="0" baseline="0" noProof="0" dirty="0">
              <a:ln>
                <a:noFill/>
              </a:ln>
              <a:effectLst/>
              <a:uLnTx/>
              <a:uFillTx/>
              <a:ea typeface="+mn-ea"/>
              <a:cs typeface="+mn-cs"/>
            </a:endParaRPr>
          </a:p>
        </p:txBody>
      </p:sp>
      <p:sp>
        <p:nvSpPr>
          <p:cNvPr id="42" name="Freeform 41">
            <a:extLst>
              <a:ext uri="{FF2B5EF4-FFF2-40B4-BE49-F238E27FC236}">
                <a16:creationId xmlns:a16="http://schemas.microsoft.com/office/drawing/2014/main" id="{A0C488AC-7650-86D2-E356-00E8B9BE5EF9}"/>
              </a:ext>
            </a:extLst>
          </p:cNvPr>
          <p:cNvSpPr/>
          <p:nvPr/>
        </p:nvSpPr>
        <p:spPr>
          <a:xfrm>
            <a:off x="9710057" y="3369672"/>
            <a:ext cx="565522" cy="195943"/>
          </a:xfrm>
          <a:custGeom>
            <a:avLst/>
            <a:gdLst>
              <a:gd name="connsiteX0" fmla="*/ 0 w 565522"/>
              <a:gd name="connsiteY0" fmla="*/ 195943 h 195943"/>
              <a:gd name="connsiteX1" fmla="*/ 544286 w 565522"/>
              <a:gd name="connsiteY1" fmla="*/ 97971 h 195943"/>
              <a:gd name="connsiteX2" fmla="*/ 402772 w 565522"/>
              <a:gd name="connsiteY2" fmla="*/ 0 h 195943"/>
            </a:gdLst>
            <a:ahLst/>
            <a:cxnLst>
              <a:cxn ang="0">
                <a:pos x="connsiteX0" y="connsiteY0"/>
              </a:cxn>
              <a:cxn ang="0">
                <a:pos x="connsiteX1" y="connsiteY1"/>
              </a:cxn>
              <a:cxn ang="0">
                <a:pos x="connsiteX2" y="connsiteY2"/>
              </a:cxn>
            </a:cxnLst>
            <a:rect l="l" t="t" r="r" b="b"/>
            <a:pathLst>
              <a:path w="565522" h="195943" extrusionOk="0">
                <a:moveTo>
                  <a:pt x="0" y="195943"/>
                </a:moveTo>
                <a:cubicBezTo>
                  <a:pt x="230808" y="158492"/>
                  <a:pt x="469400" y="133540"/>
                  <a:pt x="544286" y="97971"/>
                </a:cubicBezTo>
                <a:cubicBezTo>
                  <a:pt x="622749" y="67700"/>
                  <a:pt x="502898" y="32790"/>
                  <a:pt x="402772" y="0"/>
                </a:cubicBezTo>
              </a:path>
            </a:pathLst>
          </a:custGeom>
          <a:noFill/>
          <a:ln w="28575">
            <a:solidFill>
              <a:schemeClr val="tx1"/>
            </a:solidFill>
            <a:headEnd type="none" w="med" len="med"/>
            <a:tailEnd type="triangle" w="med" len="med"/>
            <a:extLst>
              <a:ext uri="{C807C97D-BFC1-408E-A445-0C87EB9F89A2}">
                <ask:lineSketchStyleProps xmlns:ask="http://schemas.microsoft.com/office/drawing/2018/sketchyshapes" sd="1219033472">
                  <a:custGeom>
                    <a:avLst/>
                    <a:gdLst>
                      <a:gd name="connsiteX0" fmla="*/ 0 w 565522"/>
                      <a:gd name="connsiteY0" fmla="*/ 195943 h 195943"/>
                      <a:gd name="connsiteX1" fmla="*/ 544286 w 565522"/>
                      <a:gd name="connsiteY1" fmla="*/ 97971 h 195943"/>
                      <a:gd name="connsiteX2" fmla="*/ 402772 w 565522"/>
                      <a:gd name="connsiteY2" fmla="*/ 0 h 195943"/>
                    </a:gdLst>
                    <a:ahLst/>
                    <a:cxnLst>
                      <a:cxn ang="0">
                        <a:pos x="connsiteX0" y="connsiteY0"/>
                      </a:cxn>
                      <a:cxn ang="0">
                        <a:pos x="connsiteX1" y="connsiteY1"/>
                      </a:cxn>
                      <a:cxn ang="0">
                        <a:pos x="connsiteX2" y="connsiteY2"/>
                      </a:cxn>
                    </a:cxnLst>
                    <a:rect l="l" t="t" r="r" b="b"/>
                    <a:pathLst>
                      <a:path w="565522" h="195943">
                        <a:moveTo>
                          <a:pt x="0" y="195943"/>
                        </a:moveTo>
                        <a:cubicBezTo>
                          <a:pt x="238578" y="163285"/>
                          <a:pt x="477157" y="130628"/>
                          <a:pt x="544286" y="97971"/>
                        </a:cubicBezTo>
                        <a:cubicBezTo>
                          <a:pt x="611415" y="65314"/>
                          <a:pt x="507093" y="32657"/>
                          <a:pt x="402772"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ea typeface="+mn-ea"/>
              <a:cs typeface="+mn-cs"/>
            </a:endParaRPr>
          </a:p>
        </p:txBody>
      </p:sp>
      <p:sp>
        <p:nvSpPr>
          <p:cNvPr id="43" name="TextBox 42">
            <a:extLst>
              <a:ext uri="{FF2B5EF4-FFF2-40B4-BE49-F238E27FC236}">
                <a16:creationId xmlns:a16="http://schemas.microsoft.com/office/drawing/2014/main" id="{AE33294C-3E28-562A-4C07-F36ABBEBBE64}"/>
              </a:ext>
            </a:extLst>
          </p:cNvPr>
          <p:cNvSpPr txBox="1"/>
          <p:nvPr/>
        </p:nvSpPr>
        <p:spPr>
          <a:xfrm>
            <a:off x="5477184" y="4893158"/>
            <a:ext cx="106150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Quadrupoles</a:t>
            </a:r>
          </a:p>
        </p:txBody>
      </p:sp>
      <p:sp>
        <p:nvSpPr>
          <p:cNvPr id="44" name="TextBox 43">
            <a:extLst>
              <a:ext uri="{FF2B5EF4-FFF2-40B4-BE49-F238E27FC236}">
                <a16:creationId xmlns:a16="http://schemas.microsoft.com/office/drawing/2014/main" id="{1E519D9E-031A-8B7A-E0A8-E43729D14B11}"/>
              </a:ext>
            </a:extLst>
          </p:cNvPr>
          <p:cNvSpPr txBox="1"/>
          <p:nvPr/>
        </p:nvSpPr>
        <p:spPr>
          <a:xfrm>
            <a:off x="9052684" y="5032847"/>
            <a:ext cx="71686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BEND3</a:t>
            </a:r>
          </a:p>
        </p:txBody>
      </p:sp>
      <p:sp>
        <p:nvSpPr>
          <p:cNvPr id="45" name="Left Brace 44">
            <a:extLst>
              <a:ext uri="{FF2B5EF4-FFF2-40B4-BE49-F238E27FC236}">
                <a16:creationId xmlns:a16="http://schemas.microsoft.com/office/drawing/2014/main" id="{14C826D8-87DE-76F8-A67C-9358F60CCDDA}"/>
              </a:ext>
            </a:extLst>
          </p:cNvPr>
          <p:cNvSpPr/>
          <p:nvPr/>
        </p:nvSpPr>
        <p:spPr>
          <a:xfrm rot="16200000">
            <a:off x="5864864" y="3061821"/>
            <a:ext cx="286442" cy="3463317"/>
          </a:xfrm>
          <a:custGeom>
            <a:avLst/>
            <a:gdLst>
              <a:gd name="connsiteX0" fmla="*/ 286442 w 286442"/>
              <a:gd name="connsiteY0" fmla="*/ 3463317 h 3463317"/>
              <a:gd name="connsiteX1" fmla="*/ 143221 w 286442"/>
              <a:gd name="connsiteY1" fmla="*/ 3439448 h 3463317"/>
              <a:gd name="connsiteX2" fmla="*/ 143221 w 286442"/>
              <a:gd name="connsiteY2" fmla="*/ 1755528 h 3463317"/>
              <a:gd name="connsiteX3" fmla="*/ 0 w 286442"/>
              <a:gd name="connsiteY3" fmla="*/ 1731659 h 3463317"/>
              <a:gd name="connsiteX4" fmla="*/ 143221 w 286442"/>
              <a:gd name="connsiteY4" fmla="*/ 1707790 h 3463317"/>
              <a:gd name="connsiteX5" fmla="*/ 143221 w 286442"/>
              <a:gd name="connsiteY5" fmla="*/ 23869 h 3463317"/>
              <a:gd name="connsiteX6" fmla="*/ 286442 w 286442"/>
              <a:gd name="connsiteY6" fmla="*/ 0 h 3463317"/>
              <a:gd name="connsiteX7" fmla="*/ 286442 w 286442"/>
              <a:gd name="connsiteY7" fmla="*/ 3463317 h 3463317"/>
              <a:gd name="connsiteX0" fmla="*/ 286442 w 286442"/>
              <a:gd name="connsiteY0" fmla="*/ 3463317 h 3463317"/>
              <a:gd name="connsiteX1" fmla="*/ 143221 w 286442"/>
              <a:gd name="connsiteY1" fmla="*/ 3439448 h 3463317"/>
              <a:gd name="connsiteX2" fmla="*/ 143221 w 286442"/>
              <a:gd name="connsiteY2" fmla="*/ 1755528 h 3463317"/>
              <a:gd name="connsiteX3" fmla="*/ 0 w 286442"/>
              <a:gd name="connsiteY3" fmla="*/ 1731659 h 3463317"/>
              <a:gd name="connsiteX4" fmla="*/ 143221 w 286442"/>
              <a:gd name="connsiteY4" fmla="*/ 1707790 h 3463317"/>
              <a:gd name="connsiteX5" fmla="*/ 143221 w 286442"/>
              <a:gd name="connsiteY5" fmla="*/ 23869 h 3463317"/>
              <a:gd name="connsiteX6" fmla="*/ 286442 w 286442"/>
              <a:gd name="connsiteY6" fmla="*/ 0 h 3463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442" h="3463317" stroke="0" extrusionOk="0">
                <a:moveTo>
                  <a:pt x="286442" y="3463317"/>
                </a:moveTo>
                <a:cubicBezTo>
                  <a:pt x="206985" y="3463288"/>
                  <a:pt x="141512" y="3453748"/>
                  <a:pt x="143221" y="3439448"/>
                </a:cubicBezTo>
                <a:cubicBezTo>
                  <a:pt x="175155" y="3023039"/>
                  <a:pt x="88031" y="2449669"/>
                  <a:pt x="143221" y="1755528"/>
                </a:cubicBezTo>
                <a:cubicBezTo>
                  <a:pt x="147405" y="1738393"/>
                  <a:pt x="76050" y="1733117"/>
                  <a:pt x="0" y="1731659"/>
                </a:cubicBezTo>
                <a:cubicBezTo>
                  <a:pt x="79264" y="1732316"/>
                  <a:pt x="141175" y="1719635"/>
                  <a:pt x="143221" y="1707790"/>
                </a:cubicBezTo>
                <a:cubicBezTo>
                  <a:pt x="216089" y="1065730"/>
                  <a:pt x="206247" y="858923"/>
                  <a:pt x="143221" y="23869"/>
                </a:cubicBezTo>
                <a:cubicBezTo>
                  <a:pt x="155246" y="9884"/>
                  <a:pt x="206205" y="1494"/>
                  <a:pt x="286442" y="0"/>
                </a:cubicBezTo>
                <a:cubicBezTo>
                  <a:pt x="411232" y="1184704"/>
                  <a:pt x="298701" y="1860359"/>
                  <a:pt x="286442" y="3463317"/>
                </a:cubicBezTo>
                <a:close/>
              </a:path>
              <a:path w="286442" h="3463317" fill="none" extrusionOk="0">
                <a:moveTo>
                  <a:pt x="286442" y="3463317"/>
                </a:moveTo>
                <a:cubicBezTo>
                  <a:pt x="208146" y="3461664"/>
                  <a:pt x="142333" y="3452462"/>
                  <a:pt x="143221" y="3439448"/>
                </a:cubicBezTo>
                <a:cubicBezTo>
                  <a:pt x="264185" y="2738703"/>
                  <a:pt x="164199" y="2385927"/>
                  <a:pt x="143221" y="1755528"/>
                </a:cubicBezTo>
                <a:cubicBezTo>
                  <a:pt x="150246" y="1738127"/>
                  <a:pt x="69976" y="1731085"/>
                  <a:pt x="0" y="1731659"/>
                </a:cubicBezTo>
                <a:cubicBezTo>
                  <a:pt x="78466" y="1732295"/>
                  <a:pt x="142408" y="1722436"/>
                  <a:pt x="143221" y="1707790"/>
                </a:cubicBezTo>
                <a:cubicBezTo>
                  <a:pt x="69634" y="1051288"/>
                  <a:pt x="141860" y="684266"/>
                  <a:pt x="143221" y="23869"/>
                </a:cubicBezTo>
                <a:cubicBezTo>
                  <a:pt x="138443" y="1345"/>
                  <a:pt x="207316" y="6726"/>
                  <a:pt x="286442" y="0"/>
                </a:cubicBezTo>
              </a:path>
              <a:path w="286442" h="3463317" fill="none" stroke="0" extrusionOk="0">
                <a:moveTo>
                  <a:pt x="286442" y="3463317"/>
                </a:moveTo>
                <a:cubicBezTo>
                  <a:pt x="208165" y="3464769"/>
                  <a:pt x="143585" y="3451893"/>
                  <a:pt x="143221" y="3439448"/>
                </a:cubicBezTo>
                <a:cubicBezTo>
                  <a:pt x="188231" y="2727214"/>
                  <a:pt x="143067" y="2411801"/>
                  <a:pt x="143221" y="1755528"/>
                </a:cubicBezTo>
                <a:cubicBezTo>
                  <a:pt x="146485" y="1737773"/>
                  <a:pt x="72093" y="1725545"/>
                  <a:pt x="0" y="1731659"/>
                </a:cubicBezTo>
                <a:cubicBezTo>
                  <a:pt x="78327" y="1731265"/>
                  <a:pt x="144102" y="1722222"/>
                  <a:pt x="143221" y="1707790"/>
                </a:cubicBezTo>
                <a:cubicBezTo>
                  <a:pt x="188522" y="1427433"/>
                  <a:pt x="161050" y="741010"/>
                  <a:pt x="143221" y="23869"/>
                </a:cubicBezTo>
                <a:cubicBezTo>
                  <a:pt x="141839" y="7610"/>
                  <a:pt x="205612" y="1575"/>
                  <a:pt x="286442" y="0"/>
                </a:cubicBezTo>
              </a:path>
            </a:pathLst>
          </a:custGeom>
          <a:ln w="28575">
            <a:solidFill>
              <a:schemeClr val="tx1"/>
            </a:solidFill>
            <a:extLst>
              <a:ext uri="{C807C97D-BFC1-408E-A445-0C87EB9F89A2}">
                <ask:lineSketchStyleProps xmlns:ask="http://schemas.microsoft.com/office/drawing/2018/sketchyshapes" sd="2116632749">
                  <a:prstGeom prst="leftBrace">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effectLst/>
              <a:uLnTx/>
              <a:uFillTx/>
              <a:ea typeface="+mn-ea"/>
              <a:cs typeface="+mn-cs"/>
            </a:endParaRPr>
          </a:p>
        </p:txBody>
      </p:sp>
      <p:sp>
        <p:nvSpPr>
          <p:cNvPr id="46" name="Left Brace 45">
            <a:extLst>
              <a:ext uri="{FF2B5EF4-FFF2-40B4-BE49-F238E27FC236}">
                <a16:creationId xmlns:a16="http://schemas.microsoft.com/office/drawing/2014/main" id="{354A33AA-37D1-C887-5B60-D166D6715705}"/>
              </a:ext>
            </a:extLst>
          </p:cNvPr>
          <p:cNvSpPr/>
          <p:nvPr/>
        </p:nvSpPr>
        <p:spPr>
          <a:xfrm rot="16200000">
            <a:off x="9279262" y="3894800"/>
            <a:ext cx="263708" cy="2097093"/>
          </a:xfrm>
          <a:custGeom>
            <a:avLst/>
            <a:gdLst>
              <a:gd name="connsiteX0" fmla="*/ 263708 w 263708"/>
              <a:gd name="connsiteY0" fmla="*/ 2097093 h 2097093"/>
              <a:gd name="connsiteX1" fmla="*/ 131854 w 263708"/>
              <a:gd name="connsiteY1" fmla="*/ 2075118 h 2097093"/>
              <a:gd name="connsiteX2" fmla="*/ 131854 w 263708"/>
              <a:gd name="connsiteY2" fmla="*/ 1070521 h 2097093"/>
              <a:gd name="connsiteX3" fmla="*/ 0 w 263708"/>
              <a:gd name="connsiteY3" fmla="*/ 1048546 h 2097093"/>
              <a:gd name="connsiteX4" fmla="*/ 131854 w 263708"/>
              <a:gd name="connsiteY4" fmla="*/ 1026571 h 2097093"/>
              <a:gd name="connsiteX5" fmla="*/ 131854 w 263708"/>
              <a:gd name="connsiteY5" fmla="*/ 21975 h 2097093"/>
              <a:gd name="connsiteX6" fmla="*/ 263708 w 263708"/>
              <a:gd name="connsiteY6" fmla="*/ 0 h 2097093"/>
              <a:gd name="connsiteX7" fmla="*/ 263708 w 263708"/>
              <a:gd name="connsiteY7" fmla="*/ 2097093 h 2097093"/>
              <a:gd name="connsiteX0" fmla="*/ 263708 w 263708"/>
              <a:gd name="connsiteY0" fmla="*/ 2097093 h 2097093"/>
              <a:gd name="connsiteX1" fmla="*/ 131854 w 263708"/>
              <a:gd name="connsiteY1" fmla="*/ 2075118 h 2097093"/>
              <a:gd name="connsiteX2" fmla="*/ 131854 w 263708"/>
              <a:gd name="connsiteY2" fmla="*/ 1070521 h 2097093"/>
              <a:gd name="connsiteX3" fmla="*/ 0 w 263708"/>
              <a:gd name="connsiteY3" fmla="*/ 1048546 h 2097093"/>
              <a:gd name="connsiteX4" fmla="*/ 131854 w 263708"/>
              <a:gd name="connsiteY4" fmla="*/ 1026571 h 2097093"/>
              <a:gd name="connsiteX5" fmla="*/ 131854 w 263708"/>
              <a:gd name="connsiteY5" fmla="*/ 21975 h 2097093"/>
              <a:gd name="connsiteX6" fmla="*/ 263708 w 263708"/>
              <a:gd name="connsiteY6" fmla="*/ 0 h 209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08" h="2097093" stroke="0" extrusionOk="0">
                <a:moveTo>
                  <a:pt x="263708" y="2097093"/>
                </a:moveTo>
                <a:cubicBezTo>
                  <a:pt x="188996" y="2096941"/>
                  <a:pt x="130508" y="2088134"/>
                  <a:pt x="131854" y="2075118"/>
                </a:cubicBezTo>
                <a:cubicBezTo>
                  <a:pt x="78433" y="1709931"/>
                  <a:pt x="125387" y="1373076"/>
                  <a:pt x="131854" y="1070521"/>
                </a:cubicBezTo>
                <a:cubicBezTo>
                  <a:pt x="134390" y="1055988"/>
                  <a:pt x="64923" y="1052323"/>
                  <a:pt x="0" y="1048546"/>
                </a:cubicBezTo>
                <a:cubicBezTo>
                  <a:pt x="73011" y="1049304"/>
                  <a:pt x="130972" y="1038131"/>
                  <a:pt x="131854" y="1026571"/>
                </a:cubicBezTo>
                <a:cubicBezTo>
                  <a:pt x="142530" y="556962"/>
                  <a:pt x="90034" y="291218"/>
                  <a:pt x="131854" y="21975"/>
                </a:cubicBezTo>
                <a:cubicBezTo>
                  <a:pt x="138105" y="9421"/>
                  <a:pt x="187974" y="3823"/>
                  <a:pt x="263708" y="0"/>
                </a:cubicBezTo>
                <a:cubicBezTo>
                  <a:pt x="388498" y="800337"/>
                  <a:pt x="275967" y="1312957"/>
                  <a:pt x="263708" y="2097093"/>
                </a:cubicBezTo>
                <a:close/>
              </a:path>
              <a:path w="263708" h="2097093" fill="none" extrusionOk="0">
                <a:moveTo>
                  <a:pt x="263708" y="2097093"/>
                </a:moveTo>
                <a:cubicBezTo>
                  <a:pt x="191322" y="2096197"/>
                  <a:pt x="131201" y="2087131"/>
                  <a:pt x="131854" y="2075118"/>
                </a:cubicBezTo>
                <a:cubicBezTo>
                  <a:pt x="65871" y="1679510"/>
                  <a:pt x="163612" y="1184150"/>
                  <a:pt x="131854" y="1070521"/>
                </a:cubicBezTo>
                <a:cubicBezTo>
                  <a:pt x="134746" y="1056648"/>
                  <a:pt x="71777" y="1048480"/>
                  <a:pt x="0" y="1048546"/>
                </a:cubicBezTo>
                <a:cubicBezTo>
                  <a:pt x="71836" y="1049535"/>
                  <a:pt x="131511" y="1039324"/>
                  <a:pt x="131854" y="1026571"/>
                </a:cubicBezTo>
                <a:cubicBezTo>
                  <a:pt x="125438" y="566923"/>
                  <a:pt x="170665" y="179051"/>
                  <a:pt x="131854" y="21975"/>
                </a:cubicBezTo>
                <a:cubicBezTo>
                  <a:pt x="128233" y="2758"/>
                  <a:pt x="190855" y="7958"/>
                  <a:pt x="263708" y="0"/>
                </a:cubicBezTo>
              </a:path>
              <a:path w="263708" h="2097093" fill="none" stroke="0" extrusionOk="0">
                <a:moveTo>
                  <a:pt x="263708" y="2097093"/>
                </a:moveTo>
                <a:cubicBezTo>
                  <a:pt x="191037" y="2097357"/>
                  <a:pt x="132767" y="2085408"/>
                  <a:pt x="131854" y="2075118"/>
                </a:cubicBezTo>
                <a:cubicBezTo>
                  <a:pt x="110162" y="1594272"/>
                  <a:pt x="44003" y="1255580"/>
                  <a:pt x="131854" y="1070521"/>
                </a:cubicBezTo>
                <a:cubicBezTo>
                  <a:pt x="133957" y="1055438"/>
                  <a:pt x="66197" y="1042766"/>
                  <a:pt x="0" y="1048546"/>
                </a:cubicBezTo>
                <a:cubicBezTo>
                  <a:pt x="71226" y="1047732"/>
                  <a:pt x="132666" y="1039859"/>
                  <a:pt x="131854" y="1026571"/>
                </a:cubicBezTo>
                <a:cubicBezTo>
                  <a:pt x="81660" y="591939"/>
                  <a:pt x="144862" y="523441"/>
                  <a:pt x="131854" y="21975"/>
                </a:cubicBezTo>
                <a:cubicBezTo>
                  <a:pt x="128684" y="2781"/>
                  <a:pt x="182887" y="7278"/>
                  <a:pt x="263708" y="0"/>
                </a:cubicBezTo>
              </a:path>
            </a:pathLst>
          </a:custGeom>
          <a:ln w="28575">
            <a:solidFill>
              <a:schemeClr val="tx1"/>
            </a:solidFill>
            <a:extLst>
              <a:ext uri="{C807C97D-BFC1-408E-A445-0C87EB9F89A2}">
                <ask:lineSketchStyleProps xmlns:ask="http://schemas.microsoft.com/office/drawing/2018/sketchyshapes" sd="2116632749">
                  <a:prstGeom prst="leftBrace">
                    <a:avLst/>
                  </a:prstGeom>
                  <ask:type>
                    <ask:lineSketchCurve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effectLst/>
              <a:uLnTx/>
              <a:uFillTx/>
              <a:ea typeface="+mn-ea"/>
              <a:cs typeface="+mn-cs"/>
            </a:endParaRPr>
          </a:p>
        </p:txBody>
      </p:sp>
      <p:sp>
        <p:nvSpPr>
          <p:cNvPr id="47" name="TextBox 46">
            <a:extLst>
              <a:ext uri="{FF2B5EF4-FFF2-40B4-BE49-F238E27FC236}">
                <a16:creationId xmlns:a16="http://schemas.microsoft.com/office/drawing/2014/main" id="{EFA3C46F-ABF0-6595-7179-09E37E0C6A4F}"/>
              </a:ext>
            </a:extLst>
          </p:cNvPr>
          <p:cNvSpPr txBox="1"/>
          <p:nvPr/>
        </p:nvSpPr>
        <p:spPr>
          <a:xfrm>
            <a:off x="5774710" y="3920945"/>
            <a:ext cx="118333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Detector cover</a:t>
            </a:r>
          </a:p>
        </p:txBody>
      </p:sp>
      <p:sp>
        <p:nvSpPr>
          <p:cNvPr id="48" name="Rectangle 47">
            <a:extLst>
              <a:ext uri="{FF2B5EF4-FFF2-40B4-BE49-F238E27FC236}">
                <a16:creationId xmlns:a16="http://schemas.microsoft.com/office/drawing/2014/main" id="{2200C08B-7167-3303-B951-6F03AB117305}"/>
              </a:ext>
            </a:extLst>
          </p:cNvPr>
          <p:cNvSpPr/>
          <p:nvPr/>
        </p:nvSpPr>
        <p:spPr>
          <a:xfrm>
            <a:off x="4151376" y="3557777"/>
            <a:ext cx="1499616" cy="8700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ea typeface="+mn-ea"/>
              <a:cs typeface="+mn-cs"/>
            </a:endParaRPr>
          </a:p>
        </p:txBody>
      </p:sp>
      <p:sp>
        <p:nvSpPr>
          <p:cNvPr id="49" name="Rectangle 48">
            <a:extLst>
              <a:ext uri="{FF2B5EF4-FFF2-40B4-BE49-F238E27FC236}">
                <a16:creationId xmlns:a16="http://schemas.microsoft.com/office/drawing/2014/main" id="{EDCD3DB7-BB0C-86B2-5B6D-5C216C7F9D54}"/>
              </a:ext>
            </a:extLst>
          </p:cNvPr>
          <p:cNvSpPr/>
          <p:nvPr/>
        </p:nvSpPr>
        <p:spPr>
          <a:xfrm>
            <a:off x="4254505" y="4297495"/>
            <a:ext cx="4073065" cy="1607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ea typeface="+mn-ea"/>
              <a:cs typeface="+mn-cs"/>
            </a:endParaRPr>
          </a:p>
        </p:txBody>
      </p:sp>
      <p:sp>
        <p:nvSpPr>
          <p:cNvPr id="51" name="TextBox 50">
            <a:extLst>
              <a:ext uri="{FF2B5EF4-FFF2-40B4-BE49-F238E27FC236}">
                <a16:creationId xmlns:a16="http://schemas.microsoft.com/office/drawing/2014/main" id="{A65E7F87-C761-8016-E59D-E0425CE8AD78}"/>
              </a:ext>
            </a:extLst>
          </p:cNvPr>
          <p:cNvSpPr txBox="1"/>
          <p:nvPr/>
        </p:nvSpPr>
        <p:spPr>
          <a:xfrm>
            <a:off x="5894817" y="4234218"/>
            <a:ext cx="73129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effectLst/>
                <a:uLnTx/>
                <a:uFillTx/>
                <a:ea typeface="+mn-ea"/>
                <a:cs typeface="+mn-cs"/>
              </a:rPr>
              <a:t>Stage 2</a:t>
            </a:r>
          </a:p>
        </p:txBody>
      </p:sp>
      <p:sp>
        <p:nvSpPr>
          <p:cNvPr id="52" name="Rectangle 51">
            <a:extLst>
              <a:ext uri="{FF2B5EF4-FFF2-40B4-BE49-F238E27FC236}">
                <a16:creationId xmlns:a16="http://schemas.microsoft.com/office/drawing/2014/main" id="{162E9CAD-1651-912D-DDCD-3430C0C3CEDB}"/>
              </a:ext>
            </a:extLst>
          </p:cNvPr>
          <p:cNvSpPr/>
          <p:nvPr/>
        </p:nvSpPr>
        <p:spPr>
          <a:xfrm>
            <a:off x="4254507" y="3816293"/>
            <a:ext cx="1323078" cy="456172"/>
          </a:xfrm>
          <a:prstGeom prst="rect">
            <a:avLst/>
          </a:prstGeom>
          <a:solidFill>
            <a:srgbClr val="FF9300"/>
          </a:solidFill>
          <a:ln>
            <a:solidFill>
              <a:srgbClr val="FF9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ea typeface="+mn-ea"/>
              <a:cs typeface="+mn-cs"/>
            </a:endParaRPr>
          </a:p>
        </p:txBody>
      </p:sp>
      <p:sp>
        <p:nvSpPr>
          <p:cNvPr id="72" name="Freeform 71">
            <a:extLst>
              <a:ext uri="{FF2B5EF4-FFF2-40B4-BE49-F238E27FC236}">
                <a16:creationId xmlns:a16="http://schemas.microsoft.com/office/drawing/2014/main" id="{EE4F159B-53E4-F42C-D30B-EC8CB5AA24D4}"/>
              </a:ext>
            </a:extLst>
          </p:cNvPr>
          <p:cNvSpPr/>
          <p:nvPr/>
        </p:nvSpPr>
        <p:spPr>
          <a:xfrm rot="20364878" flipV="1">
            <a:off x="5640780" y="3679082"/>
            <a:ext cx="997461" cy="305469"/>
          </a:xfrm>
          <a:custGeom>
            <a:avLst/>
            <a:gdLst>
              <a:gd name="connsiteX0" fmla="*/ 0 w 997461"/>
              <a:gd name="connsiteY0" fmla="*/ 305469 h 305469"/>
              <a:gd name="connsiteX1" fmla="*/ 960005 w 997461"/>
              <a:gd name="connsiteY1" fmla="*/ 152733 h 305469"/>
              <a:gd name="connsiteX2" fmla="*/ 710404 w 997461"/>
              <a:gd name="connsiteY2" fmla="*/ 0 h 305469"/>
            </a:gdLst>
            <a:ahLst/>
            <a:cxnLst>
              <a:cxn ang="0">
                <a:pos x="connsiteX0" y="connsiteY0"/>
              </a:cxn>
              <a:cxn ang="0">
                <a:pos x="connsiteX1" y="connsiteY1"/>
              </a:cxn>
              <a:cxn ang="0">
                <a:pos x="connsiteX2" y="connsiteY2"/>
              </a:cxn>
            </a:cxnLst>
            <a:rect l="l" t="t" r="r" b="b"/>
            <a:pathLst>
              <a:path w="997461" h="305469" extrusionOk="0">
                <a:moveTo>
                  <a:pt x="0" y="305469"/>
                </a:moveTo>
                <a:cubicBezTo>
                  <a:pt x="415936" y="251555"/>
                  <a:pt x="839999" y="204246"/>
                  <a:pt x="960005" y="152733"/>
                </a:cubicBezTo>
                <a:cubicBezTo>
                  <a:pt x="1093274" y="104952"/>
                  <a:pt x="864306" y="51868"/>
                  <a:pt x="710404" y="0"/>
                </a:cubicBezTo>
              </a:path>
            </a:pathLst>
          </a:custGeom>
          <a:noFill/>
          <a:ln w="28575">
            <a:solidFill>
              <a:schemeClr val="tx1"/>
            </a:solidFill>
            <a:headEnd type="none" w="med" len="med"/>
            <a:tailEnd type="triangle" w="med" len="med"/>
            <a:extLst>
              <a:ext uri="{C807C97D-BFC1-408E-A445-0C87EB9F89A2}">
                <ask:lineSketchStyleProps xmlns:ask="http://schemas.microsoft.com/office/drawing/2018/sketchyshapes" sd="1219033472">
                  <a:custGeom>
                    <a:avLst/>
                    <a:gdLst>
                      <a:gd name="connsiteX0" fmla="*/ 0 w 565522"/>
                      <a:gd name="connsiteY0" fmla="*/ 195943 h 195943"/>
                      <a:gd name="connsiteX1" fmla="*/ 544286 w 565522"/>
                      <a:gd name="connsiteY1" fmla="*/ 97971 h 195943"/>
                      <a:gd name="connsiteX2" fmla="*/ 402772 w 565522"/>
                      <a:gd name="connsiteY2" fmla="*/ 0 h 195943"/>
                    </a:gdLst>
                    <a:ahLst/>
                    <a:cxnLst>
                      <a:cxn ang="0">
                        <a:pos x="connsiteX0" y="connsiteY0"/>
                      </a:cxn>
                      <a:cxn ang="0">
                        <a:pos x="connsiteX1" y="connsiteY1"/>
                      </a:cxn>
                      <a:cxn ang="0">
                        <a:pos x="connsiteX2" y="connsiteY2"/>
                      </a:cxn>
                    </a:cxnLst>
                    <a:rect l="l" t="t" r="r" b="b"/>
                    <a:pathLst>
                      <a:path w="565522" h="195943">
                        <a:moveTo>
                          <a:pt x="0" y="195943"/>
                        </a:moveTo>
                        <a:cubicBezTo>
                          <a:pt x="238578" y="163285"/>
                          <a:pt x="477157" y="130628"/>
                          <a:pt x="544286" y="97971"/>
                        </a:cubicBezTo>
                        <a:cubicBezTo>
                          <a:pt x="611415" y="65314"/>
                          <a:pt x="507093" y="32657"/>
                          <a:pt x="402772" y="0"/>
                        </a:cubicBez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schemeClr val="tx1"/>
              </a:solidFill>
              <a:effectLst/>
              <a:uLnTx/>
              <a:uFillTx/>
              <a:ea typeface="+mn-ea"/>
              <a:cs typeface="+mn-cs"/>
            </a:endParaRPr>
          </a:p>
        </p:txBody>
      </p:sp>
      <p:sp>
        <p:nvSpPr>
          <p:cNvPr id="73" name="TextBox 72">
            <a:extLst>
              <a:ext uri="{FF2B5EF4-FFF2-40B4-BE49-F238E27FC236}">
                <a16:creationId xmlns:a16="http://schemas.microsoft.com/office/drawing/2014/main" id="{FA98468C-2A41-E3CB-9E03-77534E25ACCB}"/>
              </a:ext>
            </a:extLst>
          </p:cNvPr>
          <p:cNvSpPr txBox="1"/>
          <p:nvPr/>
        </p:nvSpPr>
        <p:spPr>
          <a:xfrm>
            <a:off x="1424632" y="5229200"/>
            <a:ext cx="907863" cy="553998"/>
          </a:xfrm>
          <a:prstGeom prst="rect">
            <a:avLst/>
          </a:prstGeom>
          <a:noFill/>
        </p:spPr>
        <p:txBody>
          <a:bodyPr wrap="square" lIns="0" tIns="0" rIns="0" bIns="0" rtlCol="0">
            <a:spAutoFit/>
          </a:bodyPr>
          <a:lstStyle/>
          <a:p>
            <a:pPr algn="l"/>
            <a:r>
              <a:rPr lang="en-DE" dirty="0"/>
              <a:t>Stage 1</a:t>
            </a:r>
          </a:p>
          <a:p>
            <a:pPr algn="l"/>
            <a:r>
              <a:rPr lang="en-DE" dirty="0"/>
              <a:t>Magnet</a:t>
            </a:r>
          </a:p>
        </p:txBody>
      </p:sp>
      <p:sp>
        <p:nvSpPr>
          <p:cNvPr id="74" name="TextBox 73">
            <a:extLst>
              <a:ext uri="{FF2B5EF4-FFF2-40B4-BE49-F238E27FC236}">
                <a16:creationId xmlns:a16="http://schemas.microsoft.com/office/drawing/2014/main" id="{80324C4D-531A-6B87-0D0C-48A1544C5C07}"/>
              </a:ext>
            </a:extLst>
          </p:cNvPr>
          <p:cNvSpPr txBox="1"/>
          <p:nvPr/>
        </p:nvSpPr>
        <p:spPr>
          <a:xfrm>
            <a:off x="8572062" y="5355074"/>
            <a:ext cx="907863" cy="553998"/>
          </a:xfrm>
          <a:prstGeom prst="rect">
            <a:avLst/>
          </a:prstGeom>
          <a:noFill/>
        </p:spPr>
        <p:txBody>
          <a:bodyPr wrap="square" lIns="0" tIns="0" rIns="0" bIns="0" rtlCol="0">
            <a:spAutoFit/>
          </a:bodyPr>
          <a:lstStyle/>
          <a:p>
            <a:pPr algn="l"/>
            <a:r>
              <a:rPr lang="en-DE" dirty="0"/>
              <a:t>Stage 2</a:t>
            </a:r>
          </a:p>
          <a:p>
            <a:pPr algn="l"/>
            <a:r>
              <a:rPr lang="en-DE" dirty="0"/>
              <a:t>Magnet</a:t>
            </a:r>
          </a:p>
        </p:txBody>
      </p:sp>
      <p:sp>
        <p:nvSpPr>
          <p:cNvPr id="75" name="TextBox 74">
            <a:extLst>
              <a:ext uri="{FF2B5EF4-FFF2-40B4-BE49-F238E27FC236}">
                <a16:creationId xmlns:a16="http://schemas.microsoft.com/office/drawing/2014/main" id="{90C572F6-9415-8499-ED47-1C1245334346}"/>
              </a:ext>
            </a:extLst>
          </p:cNvPr>
          <p:cNvSpPr txBox="1"/>
          <p:nvPr/>
        </p:nvSpPr>
        <p:spPr>
          <a:xfrm>
            <a:off x="438764" y="6029771"/>
            <a:ext cx="2854297" cy="215444"/>
          </a:xfrm>
          <a:prstGeom prst="rect">
            <a:avLst/>
          </a:prstGeom>
          <a:noFill/>
        </p:spPr>
        <p:txBody>
          <a:bodyPr wrap="square" lIns="0" tIns="0" rIns="0" bIns="0" rtlCol="0">
            <a:spAutoFit/>
          </a:bodyPr>
          <a:lstStyle/>
          <a:p>
            <a:pPr algn="l"/>
            <a:r>
              <a:rPr lang="en-US" sz="1400" dirty="0"/>
              <a:t>F. </a:t>
            </a:r>
            <a:r>
              <a:rPr lang="en-US" sz="1400" dirty="0" err="1"/>
              <a:t>Stummer</a:t>
            </a:r>
            <a:r>
              <a:rPr lang="en-US" sz="1400" dirty="0"/>
              <a:t> (CERN)</a:t>
            </a:r>
            <a:endParaRPr lang="en-DE" sz="1400" dirty="0"/>
          </a:p>
        </p:txBody>
      </p:sp>
      <p:pic>
        <p:nvPicPr>
          <p:cNvPr id="76" name="Content Placeholder 50" descr="Chart&#10;&#10;Description automatically generated">
            <a:extLst>
              <a:ext uri="{FF2B5EF4-FFF2-40B4-BE49-F238E27FC236}">
                <a16:creationId xmlns:a16="http://schemas.microsoft.com/office/drawing/2014/main" id="{B365E7AD-68FD-D4D7-27AB-A83CD1BDD8BE}"/>
              </a:ext>
            </a:extLst>
          </p:cNvPr>
          <p:cNvPicPr>
            <a:picLocks noGrp="1" noChangeAspect="1"/>
          </p:cNvPicPr>
          <p:nvPr>
            <p:ph idx="1"/>
          </p:nvPr>
        </p:nvPicPr>
        <p:blipFill>
          <a:blip r:embed="rId4"/>
          <a:stretch>
            <a:fillRect/>
          </a:stretch>
        </p:blipFill>
        <p:spPr>
          <a:xfrm>
            <a:off x="2556585" y="5008205"/>
            <a:ext cx="1845559" cy="1230373"/>
          </a:xfrm>
          <a:prstGeom prst="rect">
            <a:avLst/>
          </a:prstGeom>
        </p:spPr>
      </p:pic>
      <p:pic>
        <p:nvPicPr>
          <p:cNvPr id="77" name="Picture 76" descr="Chart, bar chart&#10;&#10;Description automatically generated">
            <a:extLst>
              <a:ext uri="{FF2B5EF4-FFF2-40B4-BE49-F238E27FC236}">
                <a16:creationId xmlns:a16="http://schemas.microsoft.com/office/drawing/2014/main" id="{7D5D55FD-928B-1B4A-094B-ABE0E3D770DF}"/>
              </a:ext>
            </a:extLst>
          </p:cNvPr>
          <p:cNvPicPr>
            <a:picLocks noChangeAspect="1"/>
          </p:cNvPicPr>
          <p:nvPr/>
        </p:nvPicPr>
        <p:blipFill>
          <a:blip r:embed="rId5"/>
          <a:stretch>
            <a:fillRect/>
          </a:stretch>
        </p:blipFill>
        <p:spPr>
          <a:xfrm>
            <a:off x="6538693" y="5027099"/>
            <a:ext cx="1788877" cy="1192584"/>
          </a:xfrm>
          <a:prstGeom prst="rect">
            <a:avLst/>
          </a:prstGeom>
        </p:spPr>
      </p:pic>
      <p:sp>
        <p:nvSpPr>
          <p:cNvPr id="4" name="Title 3">
            <a:extLst>
              <a:ext uri="{FF2B5EF4-FFF2-40B4-BE49-F238E27FC236}">
                <a16:creationId xmlns:a16="http://schemas.microsoft.com/office/drawing/2014/main" id="{54AA1C6D-1A60-D5EE-4E11-841085888A4D}"/>
              </a:ext>
            </a:extLst>
          </p:cNvPr>
          <p:cNvSpPr>
            <a:spLocks noGrp="1"/>
          </p:cNvSpPr>
          <p:nvPr>
            <p:ph type="title"/>
          </p:nvPr>
        </p:nvSpPr>
        <p:spPr>
          <a:xfrm>
            <a:off x="407988" y="373593"/>
            <a:ext cx="11376025" cy="1065742"/>
          </a:xfrm>
        </p:spPr>
        <p:txBody>
          <a:bodyPr/>
          <a:lstStyle/>
          <a:p>
            <a:r>
              <a:rPr lang="en-GB" dirty="0"/>
              <a:t>Example of PBC Support:</a:t>
            </a:r>
            <a:br>
              <a:rPr lang="en-GB" dirty="0"/>
            </a:br>
            <a:r>
              <a:rPr lang="en-GB" dirty="0"/>
              <a:t>Design of SHADOWS Muon Shield</a:t>
            </a:r>
          </a:p>
        </p:txBody>
      </p:sp>
    </p:spTree>
    <p:extLst>
      <p:ext uri="{BB962C8B-B14F-4D97-AF65-F5344CB8AC3E}">
        <p14:creationId xmlns:p14="http://schemas.microsoft.com/office/powerpoint/2010/main" val="20424860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BD_SHADOWS_animation" descr="BD_SHADOWS_animation">
            <a:hlinkClick r:id="" action="ppaction://media"/>
            <a:extLst>
              <a:ext uri="{FF2B5EF4-FFF2-40B4-BE49-F238E27FC236}">
                <a16:creationId xmlns:a16="http://schemas.microsoft.com/office/drawing/2014/main" id="{A56FD4CD-3F52-6C40-17F6-4E07355A87BF}"/>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9059" t="8082" r="3617"/>
          <a:stretch/>
        </p:blipFill>
        <p:spPr>
          <a:xfrm>
            <a:off x="3072283" y="1268760"/>
            <a:ext cx="9000381" cy="4736995"/>
          </a:xfrm>
        </p:spPr>
      </p:pic>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8" y="1756482"/>
            <a:ext cx="2854297" cy="3688742"/>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GB" sz="2000" b="0" dirty="0"/>
              <a:t>The new design proposal reduces the muon background for SHADOWS by a factor of 157 without impact on the HIKE muon rates.</a:t>
            </a:r>
            <a:endParaRPr lang="en-GB" sz="20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dirty="0" err="1"/>
              <a:t>J.Bernhard</a:t>
            </a:r>
            <a:r>
              <a:rPr lang="en-US" dirty="0"/>
              <a:t> | A New High-intensity Facility at the CERN North Area</a:t>
            </a:r>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14</a:t>
            </a:fld>
            <a:endParaRPr lang="en-US" dirty="0"/>
          </a:p>
        </p:txBody>
      </p:sp>
      <p:sp>
        <p:nvSpPr>
          <p:cNvPr id="2" name="TextBox 1">
            <a:extLst>
              <a:ext uri="{FF2B5EF4-FFF2-40B4-BE49-F238E27FC236}">
                <a16:creationId xmlns:a16="http://schemas.microsoft.com/office/drawing/2014/main" id="{D7D52D5D-4F92-8EB9-3CA1-1138D2F14AB6}"/>
              </a:ext>
            </a:extLst>
          </p:cNvPr>
          <p:cNvSpPr txBox="1"/>
          <p:nvPr/>
        </p:nvSpPr>
        <p:spPr>
          <a:xfrm>
            <a:off x="6578751" y="4725144"/>
            <a:ext cx="2854297" cy="215444"/>
          </a:xfrm>
          <a:prstGeom prst="rect">
            <a:avLst/>
          </a:prstGeom>
          <a:noFill/>
        </p:spPr>
        <p:txBody>
          <a:bodyPr wrap="square" lIns="0" tIns="0" rIns="0" bIns="0" rtlCol="0">
            <a:spAutoFit/>
          </a:bodyPr>
          <a:lstStyle/>
          <a:p>
            <a:pPr algn="l"/>
            <a:r>
              <a:rPr lang="en-US" sz="1400" dirty="0"/>
              <a:t>F. </a:t>
            </a:r>
            <a:r>
              <a:rPr lang="en-US" sz="1400" dirty="0" err="1"/>
              <a:t>Stummer</a:t>
            </a:r>
            <a:r>
              <a:rPr lang="en-US" sz="1400" dirty="0"/>
              <a:t> (CERN)</a:t>
            </a:r>
            <a:endParaRPr lang="en-DE" sz="1400" dirty="0"/>
          </a:p>
        </p:txBody>
      </p:sp>
      <p:sp>
        <p:nvSpPr>
          <p:cNvPr id="5" name="Title 3">
            <a:extLst>
              <a:ext uri="{FF2B5EF4-FFF2-40B4-BE49-F238E27FC236}">
                <a16:creationId xmlns:a16="http://schemas.microsoft.com/office/drawing/2014/main" id="{4526C96F-94C9-9173-EAE5-E7A5EB39FB7C}"/>
              </a:ext>
            </a:extLst>
          </p:cNvPr>
          <p:cNvSpPr>
            <a:spLocks noGrp="1"/>
          </p:cNvSpPr>
          <p:nvPr>
            <p:ph type="title"/>
          </p:nvPr>
        </p:nvSpPr>
        <p:spPr>
          <a:xfrm>
            <a:off x="407988" y="373593"/>
            <a:ext cx="11376025" cy="1065742"/>
          </a:xfrm>
        </p:spPr>
        <p:txBody>
          <a:bodyPr/>
          <a:lstStyle/>
          <a:p>
            <a:r>
              <a:rPr lang="en-GB" dirty="0"/>
              <a:t>Example of PBC Support:</a:t>
            </a:r>
            <a:br>
              <a:rPr lang="en-GB" dirty="0"/>
            </a:br>
            <a:r>
              <a:rPr lang="en-GB" dirty="0"/>
              <a:t>Design of SHADOWS Muon Shield</a:t>
            </a:r>
          </a:p>
        </p:txBody>
      </p:sp>
    </p:spTree>
    <p:extLst>
      <p:ext uri="{BB962C8B-B14F-4D97-AF65-F5344CB8AC3E}">
        <p14:creationId xmlns:p14="http://schemas.microsoft.com/office/powerpoint/2010/main" val="23444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80000">
                <p:cTn id="12" fill="hold" display="0">
                  <p:stCondLst>
                    <p:cond delay="indefinite"/>
                  </p:stCondLst>
                </p:cTn>
                <p:tgtEl>
                  <p:spTgt spid="18"/>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338B99-4CF3-9DFB-C9A4-DF2F8A69FE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734" y="1772816"/>
            <a:ext cx="8217938" cy="4320480"/>
          </a:xfrm>
          <a:prstGeom prst="rect">
            <a:avLst/>
          </a:prstGeom>
        </p:spPr>
      </p:pic>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76025" cy="580658"/>
          </a:xfrm>
        </p:spPr>
        <p:txBody>
          <a:bodyPr/>
          <a:lstStyle/>
          <a:p>
            <a:r>
              <a:rPr lang="en-GB" dirty="0" err="1"/>
              <a:t>SHiP</a:t>
            </a:r>
            <a:endParaRPr lang="en-GB" dirty="0"/>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3"/>
            <a:ext cx="11304635" cy="3384377"/>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US" sz="2000" b="0" dirty="0" err="1"/>
              <a:t>SHiP</a:t>
            </a:r>
            <a:r>
              <a:rPr lang="en-US" sz="2000" b="0" dirty="0"/>
              <a:t> (Search for Hidden Particles) is a general-purpose beam dump experiment proposed to search for </a:t>
            </a:r>
            <a:r>
              <a:rPr lang="en-DE" sz="2000" dirty="0"/>
              <a:t>feebly interacting particles (FIPs).</a:t>
            </a:r>
          </a:p>
          <a:p>
            <a:pPr marL="342900" lvl="1" indent="-342900">
              <a:lnSpc>
                <a:spcPct val="110000"/>
              </a:lnSpc>
              <a:spcBef>
                <a:spcPts val="300"/>
              </a:spcBef>
              <a:spcAft>
                <a:spcPts val="0"/>
              </a:spcAft>
            </a:pPr>
            <a:r>
              <a:rPr lang="en-GB" sz="2000" dirty="0"/>
              <a:t>Highlights of the physics programme would be</a:t>
            </a:r>
          </a:p>
          <a:p>
            <a:pPr marL="603250" lvl="2" indent="-342900">
              <a:lnSpc>
                <a:spcPct val="110000"/>
              </a:lnSpc>
              <a:spcBef>
                <a:spcPts val="300"/>
              </a:spcBef>
              <a:spcAft>
                <a:spcPts val="0"/>
              </a:spcAft>
            </a:pPr>
            <a:r>
              <a:rPr lang="en-GB" sz="2000" dirty="0"/>
              <a:t>Ability to search for a variety of FIPs, i.e., heavy </a:t>
            </a:r>
            <a:br>
              <a:rPr lang="en-GB" sz="2000" dirty="0"/>
            </a:br>
            <a:r>
              <a:rPr lang="en-GB" sz="2000" dirty="0"/>
              <a:t>neutral leptons, dark photons, dark scalars, </a:t>
            </a:r>
            <a:br>
              <a:rPr lang="en-GB" sz="2000" dirty="0"/>
            </a:br>
            <a:r>
              <a:rPr lang="en-GB" sz="2000" dirty="0"/>
              <a:t>axion-like particles, and light supersymmetric </a:t>
            </a:r>
            <a:br>
              <a:rPr lang="en-GB" sz="2000" dirty="0"/>
            </a:br>
            <a:r>
              <a:rPr lang="en-GB" sz="2000" dirty="0"/>
              <a:t>particles.</a:t>
            </a:r>
          </a:p>
          <a:p>
            <a:pPr marL="603250" lvl="2" indent="-342900">
              <a:lnSpc>
                <a:spcPct val="110000"/>
              </a:lnSpc>
              <a:spcBef>
                <a:spcPts val="300"/>
              </a:spcBef>
              <a:spcAft>
                <a:spcPts val="0"/>
              </a:spcAft>
            </a:pPr>
            <a:r>
              <a:rPr lang="en-GB" sz="2000" dirty="0"/>
              <a:t>Access an abundance </a:t>
            </a:r>
            <a:br>
              <a:rPr lang="en-GB" sz="2000" dirty="0"/>
            </a:br>
            <a:r>
              <a:rPr lang="en-GB" sz="2000" dirty="0"/>
              <a:t>of </a:t>
            </a:r>
            <a:r>
              <a:rPr lang="fr-FR" sz="2000" dirty="0">
                <a:effectLst/>
                <a:ea typeface="Times New Roman" panose="02020603050405020304" pitchFamily="18" charset="0"/>
                <a:cs typeface="Times New Roman" panose="02020603050405020304" pitchFamily="18" charset="0"/>
              </a:rPr>
              <a:t>tau and muon neutrinos.</a:t>
            </a:r>
          </a:p>
          <a:p>
            <a:pPr marL="603250" lvl="2" indent="-342900">
              <a:lnSpc>
                <a:spcPct val="110000"/>
              </a:lnSpc>
              <a:spcBef>
                <a:spcPts val="300"/>
              </a:spcBef>
              <a:spcAft>
                <a:spcPts val="0"/>
              </a:spcAft>
            </a:pPr>
            <a:r>
              <a:rPr lang="fr-FR" sz="2000" dirty="0" err="1">
                <a:cs typeface="Times New Roman" panose="02020603050405020304" pitchFamily="18" charset="0"/>
              </a:rPr>
              <a:t>Several</a:t>
            </a:r>
            <a:r>
              <a:rPr lang="fr-FR" sz="2000" dirty="0">
                <a:cs typeface="Times New Roman" panose="02020603050405020304" pitchFamily="18" charset="0"/>
              </a:rPr>
              <a:t> extensions </a:t>
            </a:r>
            <a:br>
              <a:rPr lang="fr-FR" sz="2000" dirty="0">
                <a:cs typeface="Times New Roman" panose="02020603050405020304" pitchFamily="18" charset="0"/>
              </a:rPr>
            </a:br>
            <a:r>
              <a:rPr lang="fr-FR" sz="2000" dirty="0">
                <a:cs typeface="Times New Roman" panose="02020603050405020304" pitchFamily="18" charset="0"/>
              </a:rPr>
              <a:t>possible, e.g. </a:t>
            </a:r>
            <a:r>
              <a:rPr lang="fr-FR" sz="2000" dirty="0" err="1">
                <a:cs typeface="Times New Roman" panose="02020603050405020304" pitchFamily="18" charset="0"/>
              </a:rPr>
              <a:t>adding</a:t>
            </a:r>
            <a:r>
              <a:rPr lang="fr-FR" sz="2000" dirty="0">
                <a:cs typeface="Times New Roman" panose="02020603050405020304" pitchFamily="18" charset="0"/>
              </a:rPr>
              <a:t> an </a:t>
            </a:r>
            <a:br>
              <a:rPr lang="fr-FR" sz="2000" dirty="0">
                <a:cs typeface="Times New Roman" panose="02020603050405020304" pitchFamily="18" charset="0"/>
              </a:rPr>
            </a:br>
            <a:r>
              <a:rPr lang="fr-FR" sz="2000" dirty="0">
                <a:cs typeface="Times New Roman" panose="02020603050405020304" pitchFamily="18" charset="0"/>
              </a:rPr>
              <a:t>irradiation </a:t>
            </a:r>
            <a:r>
              <a:rPr lang="fr-FR" sz="2000" dirty="0" err="1">
                <a:cs typeface="Times New Roman" panose="02020603050405020304" pitchFamily="18" charset="0"/>
              </a:rPr>
              <a:t>facility</a:t>
            </a:r>
            <a:r>
              <a:rPr lang="fr-FR" sz="2000" dirty="0">
                <a:cs typeface="Times New Roman" panose="02020603050405020304" pitchFamily="18" charset="0"/>
              </a:rPr>
              <a:t>, </a:t>
            </a:r>
            <a:r>
              <a:rPr lang="fr-FR" sz="2000" dirty="0" err="1">
                <a:cs typeface="Times New Roman" panose="02020603050405020304" pitchFamily="18" charset="0"/>
              </a:rPr>
              <a:t>adding</a:t>
            </a:r>
            <a:r>
              <a:rPr lang="fr-FR" sz="2000" dirty="0">
                <a:cs typeface="Times New Roman" panose="02020603050405020304" pitchFamily="18" charset="0"/>
              </a:rPr>
              <a:t> </a:t>
            </a:r>
            <a:br>
              <a:rPr lang="fr-FR" sz="2000" dirty="0">
                <a:cs typeface="Times New Roman" panose="02020603050405020304" pitchFamily="18" charset="0"/>
              </a:rPr>
            </a:br>
            <a:r>
              <a:rPr lang="fr-FR" sz="2000" dirty="0">
                <a:cs typeface="Times New Roman" panose="02020603050405020304" pitchFamily="18" charset="0"/>
              </a:rPr>
              <a:t>an </a:t>
            </a:r>
            <a:r>
              <a:rPr lang="en-GB" sz="2000" dirty="0" err="1">
                <a:effectLst/>
                <a:latin typeface="Helvetica" pitchFamily="2" charset="0"/>
              </a:rPr>
              <a:t>LAr</a:t>
            </a:r>
            <a:r>
              <a:rPr lang="en-GB" sz="2000" dirty="0">
                <a:effectLst/>
                <a:latin typeface="Helvetica" pitchFamily="2" charset="0"/>
              </a:rPr>
              <a:t> TPC to search for</a:t>
            </a:r>
            <a:br>
              <a:rPr lang="en-GB" sz="2000" dirty="0">
                <a:effectLst/>
                <a:latin typeface="Helvetica" pitchFamily="2" charset="0"/>
              </a:rPr>
            </a:br>
            <a:r>
              <a:rPr lang="en-GB" sz="2000" dirty="0">
                <a:effectLst/>
                <a:latin typeface="Helvetica" pitchFamily="2" charset="0"/>
              </a:rPr>
              <a:t>milli-charged particles.</a:t>
            </a:r>
          </a:p>
          <a:p>
            <a:pPr marL="603250" lvl="2" indent="-342900">
              <a:lnSpc>
                <a:spcPct val="110000"/>
              </a:lnSpc>
              <a:spcBef>
                <a:spcPts val="300"/>
              </a:spcBef>
              <a:spcAft>
                <a:spcPts val="0"/>
              </a:spcAft>
            </a:pPr>
            <a:endParaRPr lang="en-GB" sz="2000" dirty="0"/>
          </a:p>
          <a:p>
            <a:pPr marL="342900" lvl="1" indent="-342900">
              <a:lnSpc>
                <a:spcPct val="110000"/>
              </a:lnSpc>
              <a:spcBef>
                <a:spcPts val="300"/>
              </a:spcBef>
              <a:spcAft>
                <a:spcPts val="0"/>
              </a:spcAft>
            </a:pPr>
            <a:endParaRPr lang="en-GB" sz="20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15</a:t>
            </a:fld>
            <a:endParaRPr lang="en-US" dirty="0"/>
          </a:p>
        </p:txBody>
      </p:sp>
      <p:sp>
        <p:nvSpPr>
          <p:cNvPr id="16" name="TextBox 15">
            <a:extLst>
              <a:ext uri="{FF2B5EF4-FFF2-40B4-BE49-F238E27FC236}">
                <a16:creationId xmlns:a16="http://schemas.microsoft.com/office/drawing/2014/main" id="{C47165A0-8171-F31B-ADE9-4C4A11552F23}"/>
              </a:ext>
            </a:extLst>
          </p:cNvPr>
          <p:cNvSpPr txBox="1"/>
          <p:nvPr/>
        </p:nvSpPr>
        <p:spPr>
          <a:xfrm>
            <a:off x="10344473" y="5997912"/>
            <a:ext cx="1564916" cy="215444"/>
          </a:xfrm>
          <a:prstGeom prst="rect">
            <a:avLst/>
          </a:prstGeom>
          <a:noFill/>
        </p:spPr>
        <p:txBody>
          <a:bodyPr wrap="square" lIns="0" tIns="0" rIns="0" bIns="0" rtlCol="0">
            <a:spAutoFit/>
          </a:bodyPr>
          <a:lstStyle/>
          <a:p>
            <a:pPr algn="l"/>
            <a:r>
              <a:rPr lang="en-US" sz="1400" dirty="0"/>
              <a:t>A. </a:t>
            </a:r>
            <a:r>
              <a:rPr lang="en-US" sz="1400" dirty="0" err="1"/>
              <a:t>Golutvin</a:t>
            </a:r>
            <a:r>
              <a:rPr lang="en-US" sz="1400" dirty="0"/>
              <a:t> et al.</a:t>
            </a:r>
            <a:endParaRPr lang="en-DE" sz="1400" dirty="0"/>
          </a:p>
        </p:txBody>
      </p:sp>
    </p:spTree>
    <p:extLst>
      <p:ext uri="{BB962C8B-B14F-4D97-AF65-F5344CB8AC3E}">
        <p14:creationId xmlns:p14="http://schemas.microsoft.com/office/powerpoint/2010/main" val="36841712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ship&#10;&#10;Description automatically generated">
            <a:extLst>
              <a:ext uri="{FF2B5EF4-FFF2-40B4-BE49-F238E27FC236}">
                <a16:creationId xmlns:a16="http://schemas.microsoft.com/office/drawing/2014/main" id="{C0075140-687E-C438-FCB7-3A93DD635E74}"/>
              </a:ext>
            </a:extLst>
          </p:cNvPr>
          <p:cNvPicPr>
            <a:picLocks noChangeAspect="1"/>
          </p:cNvPicPr>
          <p:nvPr/>
        </p:nvPicPr>
        <p:blipFill>
          <a:blip r:embed="rId2"/>
          <a:stretch>
            <a:fillRect/>
          </a:stretch>
        </p:blipFill>
        <p:spPr>
          <a:xfrm>
            <a:off x="6060306" y="1820496"/>
            <a:ext cx="5904656" cy="4254826"/>
          </a:xfrm>
          <a:prstGeom prst="rect">
            <a:avLst/>
          </a:prstGeom>
        </p:spPr>
      </p:pic>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76025" cy="580658"/>
          </a:xfrm>
        </p:spPr>
        <p:txBody>
          <a:bodyPr/>
          <a:lstStyle/>
          <a:p>
            <a:r>
              <a:rPr lang="en-GB" dirty="0" err="1"/>
              <a:t>SHiP</a:t>
            </a:r>
            <a:endParaRPr lang="en-GB"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16</a:t>
            </a:fld>
            <a:endParaRPr lang="en-US" dirty="0"/>
          </a:p>
        </p:txBody>
      </p:sp>
      <p:sp>
        <p:nvSpPr>
          <p:cNvPr id="16" name="TextBox 15">
            <a:extLst>
              <a:ext uri="{FF2B5EF4-FFF2-40B4-BE49-F238E27FC236}">
                <a16:creationId xmlns:a16="http://schemas.microsoft.com/office/drawing/2014/main" id="{C47165A0-8171-F31B-ADE9-4C4A11552F23}"/>
              </a:ext>
            </a:extLst>
          </p:cNvPr>
          <p:cNvSpPr txBox="1"/>
          <p:nvPr/>
        </p:nvSpPr>
        <p:spPr>
          <a:xfrm>
            <a:off x="10344473" y="5997912"/>
            <a:ext cx="1564916" cy="215444"/>
          </a:xfrm>
          <a:prstGeom prst="rect">
            <a:avLst/>
          </a:prstGeom>
          <a:noFill/>
        </p:spPr>
        <p:txBody>
          <a:bodyPr wrap="square" lIns="0" tIns="0" rIns="0" bIns="0" rtlCol="0">
            <a:spAutoFit/>
          </a:bodyPr>
          <a:lstStyle/>
          <a:p>
            <a:pPr algn="l"/>
            <a:r>
              <a:rPr lang="en-US" sz="1400" dirty="0"/>
              <a:t>A. </a:t>
            </a:r>
            <a:r>
              <a:rPr lang="en-US" sz="1400" dirty="0" err="1"/>
              <a:t>Golutvin</a:t>
            </a:r>
            <a:r>
              <a:rPr lang="en-US" sz="1400" dirty="0"/>
              <a:t> et al.</a:t>
            </a:r>
            <a:endParaRPr lang="en-DE" sz="1400" dirty="0"/>
          </a:p>
        </p:txBody>
      </p:sp>
      <p:sp>
        <p:nvSpPr>
          <p:cNvPr id="10" name="Content Placeholder 4">
            <a:extLst>
              <a:ext uri="{FF2B5EF4-FFF2-40B4-BE49-F238E27FC236}">
                <a16:creationId xmlns:a16="http://schemas.microsoft.com/office/drawing/2014/main" id="{AC495429-8C00-9750-5AE1-4434AC3B4E96}"/>
              </a:ext>
            </a:extLst>
          </p:cNvPr>
          <p:cNvSpPr txBox="1">
            <a:spLocks/>
          </p:cNvSpPr>
          <p:nvPr/>
        </p:nvSpPr>
        <p:spPr>
          <a:xfrm>
            <a:off x="407989" y="1124743"/>
            <a:ext cx="11304635" cy="3384377"/>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US" sz="2000" b="0" dirty="0" err="1"/>
              <a:t>SHiP</a:t>
            </a:r>
            <a:r>
              <a:rPr lang="en-US" sz="2000" b="0" dirty="0"/>
              <a:t> (Search for Hidden Particles) is a general-purpose beam dump experiment proposed to search for </a:t>
            </a:r>
            <a:r>
              <a:rPr lang="en-DE" sz="2000" dirty="0"/>
              <a:t>feebly interacting particles (FIPs).</a:t>
            </a:r>
          </a:p>
          <a:p>
            <a:pPr marL="342900" lvl="1" indent="-342900">
              <a:lnSpc>
                <a:spcPct val="110000"/>
              </a:lnSpc>
              <a:spcBef>
                <a:spcPts val="300"/>
              </a:spcBef>
              <a:spcAft>
                <a:spcPts val="0"/>
              </a:spcAft>
            </a:pPr>
            <a:r>
              <a:rPr lang="en-GB" sz="2000" dirty="0"/>
              <a:t>Highlights of the physics programme would be</a:t>
            </a:r>
          </a:p>
          <a:p>
            <a:pPr marL="603250" lvl="2" indent="-342900">
              <a:lnSpc>
                <a:spcPct val="110000"/>
              </a:lnSpc>
              <a:spcBef>
                <a:spcPts val="300"/>
              </a:spcBef>
              <a:spcAft>
                <a:spcPts val="0"/>
              </a:spcAft>
            </a:pPr>
            <a:r>
              <a:rPr lang="en-GB" sz="2000" dirty="0"/>
              <a:t>Ability to search for a variety of FIPs, i.e., heavy </a:t>
            </a:r>
            <a:br>
              <a:rPr lang="en-GB" sz="2000" dirty="0"/>
            </a:br>
            <a:r>
              <a:rPr lang="en-GB" sz="2000" dirty="0"/>
              <a:t>neutral leptons, dark photons, dark scalars, </a:t>
            </a:r>
            <a:br>
              <a:rPr lang="en-GB" sz="2000" dirty="0"/>
            </a:br>
            <a:r>
              <a:rPr lang="en-GB" sz="2000" dirty="0"/>
              <a:t>axion-like particles, and light supersymmetric </a:t>
            </a:r>
            <a:br>
              <a:rPr lang="en-GB" sz="2000" dirty="0"/>
            </a:br>
            <a:r>
              <a:rPr lang="en-GB" sz="2000" dirty="0"/>
              <a:t>particles.</a:t>
            </a:r>
          </a:p>
          <a:p>
            <a:pPr marL="603250" lvl="2" indent="-342900">
              <a:lnSpc>
                <a:spcPct val="110000"/>
              </a:lnSpc>
              <a:spcBef>
                <a:spcPts val="300"/>
              </a:spcBef>
              <a:spcAft>
                <a:spcPts val="0"/>
              </a:spcAft>
            </a:pPr>
            <a:r>
              <a:rPr lang="en-GB" sz="2000" dirty="0"/>
              <a:t>Access an abundance </a:t>
            </a:r>
            <a:br>
              <a:rPr lang="en-GB" sz="2000" dirty="0"/>
            </a:br>
            <a:r>
              <a:rPr lang="en-GB" sz="2000" dirty="0"/>
              <a:t>of </a:t>
            </a:r>
            <a:r>
              <a:rPr lang="fr-FR" sz="2000" dirty="0">
                <a:effectLst/>
                <a:ea typeface="Times New Roman" panose="02020603050405020304" pitchFamily="18" charset="0"/>
                <a:cs typeface="Times New Roman" panose="02020603050405020304" pitchFamily="18" charset="0"/>
              </a:rPr>
              <a:t>tau and muon neutrinos.</a:t>
            </a:r>
          </a:p>
          <a:p>
            <a:pPr marL="603250" lvl="2" indent="-342900">
              <a:lnSpc>
                <a:spcPct val="110000"/>
              </a:lnSpc>
              <a:spcBef>
                <a:spcPts val="300"/>
              </a:spcBef>
              <a:spcAft>
                <a:spcPts val="0"/>
              </a:spcAft>
            </a:pPr>
            <a:r>
              <a:rPr lang="fr-FR" sz="2000" dirty="0" err="1">
                <a:cs typeface="Times New Roman" panose="02020603050405020304" pitchFamily="18" charset="0"/>
              </a:rPr>
              <a:t>Several</a:t>
            </a:r>
            <a:r>
              <a:rPr lang="fr-FR" sz="2000" dirty="0">
                <a:cs typeface="Times New Roman" panose="02020603050405020304" pitchFamily="18" charset="0"/>
              </a:rPr>
              <a:t> extensions </a:t>
            </a:r>
            <a:br>
              <a:rPr lang="fr-FR" sz="2000" dirty="0">
                <a:cs typeface="Times New Roman" panose="02020603050405020304" pitchFamily="18" charset="0"/>
              </a:rPr>
            </a:br>
            <a:r>
              <a:rPr lang="fr-FR" sz="2000" dirty="0">
                <a:cs typeface="Times New Roman" panose="02020603050405020304" pitchFamily="18" charset="0"/>
              </a:rPr>
              <a:t>possible, e.g. </a:t>
            </a:r>
            <a:r>
              <a:rPr lang="fr-FR" sz="2000" dirty="0" err="1">
                <a:cs typeface="Times New Roman" panose="02020603050405020304" pitchFamily="18" charset="0"/>
              </a:rPr>
              <a:t>adding</a:t>
            </a:r>
            <a:r>
              <a:rPr lang="fr-FR" sz="2000" dirty="0">
                <a:cs typeface="Times New Roman" panose="02020603050405020304" pitchFamily="18" charset="0"/>
              </a:rPr>
              <a:t> an </a:t>
            </a:r>
            <a:br>
              <a:rPr lang="fr-FR" sz="2000" dirty="0">
                <a:cs typeface="Times New Roman" panose="02020603050405020304" pitchFamily="18" charset="0"/>
              </a:rPr>
            </a:br>
            <a:r>
              <a:rPr lang="fr-FR" sz="2000" dirty="0">
                <a:cs typeface="Times New Roman" panose="02020603050405020304" pitchFamily="18" charset="0"/>
              </a:rPr>
              <a:t>irradiation </a:t>
            </a:r>
            <a:r>
              <a:rPr lang="fr-FR" sz="2000" dirty="0" err="1">
                <a:cs typeface="Times New Roman" panose="02020603050405020304" pitchFamily="18" charset="0"/>
              </a:rPr>
              <a:t>facility</a:t>
            </a:r>
            <a:r>
              <a:rPr lang="fr-FR" sz="2000" dirty="0">
                <a:cs typeface="Times New Roman" panose="02020603050405020304" pitchFamily="18" charset="0"/>
              </a:rPr>
              <a:t>, </a:t>
            </a:r>
            <a:r>
              <a:rPr lang="fr-FR" sz="2000" dirty="0" err="1">
                <a:cs typeface="Times New Roman" panose="02020603050405020304" pitchFamily="18" charset="0"/>
              </a:rPr>
              <a:t>adding</a:t>
            </a:r>
            <a:r>
              <a:rPr lang="fr-FR" sz="2000" dirty="0">
                <a:cs typeface="Times New Roman" panose="02020603050405020304" pitchFamily="18" charset="0"/>
              </a:rPr>
              <a:t> </a:t>
            </a:r>
            <a:br>
              <a:rPr lang="fr-FR" sz="2000" dirty="0">
                <a:cs typeface="Times New Roman" panose="02020603050405020304" pitchFamily="18" charset="0"/>
              </a:rPr>
            </a:br>
            <a:r>
              <a:rPr lang="fr-FR" sz="2000" dirty="0">
                <a:cs typeface="Times New Roman" panose="02020603050405020304" pitchFamily="18" charset="0"/>
              </a:rPr>
              <a:t>an </a:t>
            </a:r>
            <a:r>
              <a:rPr lang="en-GB" sz="2000" dirty="0" err="1">
                <a:effectLst/>
                <a:latin typeface="Helvetica" pitchFamily="2" charset="0"/>
              </a:rPr>
              <a:t>LAr</a:t>
            </a:r>
            <a:r>
              <a:rPr lang="en-GB" sz="2000" dirty="0">
                <a:effectLst/>
                <a:latin typeface="Helvetica" pitchFamily="2" charset="0"/>
              </a:rPr>
              <a:t> TPC to search for</a:t>
            </a:r>
            <a:br>
              <a:rPr lang="en-GB" sz="2000" dirty="0">
                <a:effectLst/>
                <a:latin typeface="Helvetica" pitchFamily="2" charset="0"/>
              </a:rPr>
            </a:br>
            <a:r>
              <a:rPr lang="en-GB" sz="2000" dirty="0">
                <a:effectLst/>
                <a:latin typeface="Helvetica" pitchFamily="2" charset="0"/>
              </a:rPr>
              <a:t>milli-charged particles.</a:t>
            </a:r>
          </a:p>
          <a:p>
            <a:pPr marL="603250" lvl="2" indent="-342900">
              <a:lnSpc>
                <a:spcPct val="110000"/>
              </a:lnSpc>
              <a:spcBef>
                <a:spcPts val="300"/>
              </a:spcBef>
              <a:spcAft>
                <a:spcPts val="0"/>
              </a:spcAft>
            </a:pPr>
            <a:endParaRPr lang="en-GB" sz="2000" dirty="0"/>
          </a:p>
          <a:p>
            <a:pPr marL="342900" lvl="1" indent="-342900">
              <a:lnSpc>
                <a:spcPct val="110000"/>
              </a:lnSpc>
              <a:spcBef>
                <a:spcPts val="300"/>
              </a:spcBef>
              <a:spcAft>
                <a:spcPts val="0"/>
              </a:spcAft>
            </a:pPr>
            <a:endParaRPr lang="en-GB" sz="2000" dirty="0"/>
          </a:p>
        </p:txBody>
      </p:sp>
    </p:spTree>
    <p:extLst>
      <p:ext uri="{BB962C8B-B14F-4D97-AF65-F5344CB8AC3E}">
        <p14:creationId xmlns:p14="http://schemas.microsoft.com/office/powerpoint/2010/main" val="2316948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Example of PBC Support: FIPs Benchmark Studies </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17</a:t>
            </a:fld>
            <a:endParaRPr lang="en-US" dirty="0"/>
          </a:p>
        </p:txBody>
      </p:sp>
      <p:pic>
        <p:nvPicPr>
          <p:cNvPr id="12" name="Picture 11" descr="A map of a deep sea&#10;&#10;Description automatically generated with medium confidence">
            <a:extLst>
              <a:ext uri="{FF2B5EF4-FFF2-40B4-BE49-F238E27FC236}">
                <a16:creationId xmlns:a16="http://schemas.microsoft.com/office/drawing/2014/main" id="{6BAA518C-FB84-AC88-D5AA-DB1B1B7CD2E5}"/>
              </a:ext>
            </a:extLst>
          </p:cNvPr>
          <p:cNvPicPr>
            <a:picLocks noChangeAspect="1"/>
          </p:cNvPicPr>
          <p:nvPr/>
        </p:nvPicPr>
        <p:blipFill>
          <a:blip r:embed="rId3"/>
          <a:stretch>
            <a:fillRect/>
          </a:stretch>
        </p:blipFill>
        <p:spPr>
          <a:xfrm>
            <a:off x="46724" y="1415638"/>
            <a:ext cx="4069664" cy="3021474"/>
          </a:xfrm>
          <a:prstGeom prst="rect">
            <a:avLst/>
          </a:prstGeom>
        </p:spPr>
      </p:pic>
      <p:pic>
        <p:nvPicPr>
          <p:cNvPr id="14" name="Picture 13" descr="A graph of a graph showing the dark matter mass&#10;&#10;Description automatically generated">
            <a:extLst>
              <a:ext uri="{FF2B5EF4-FFF2-40B4-BE49-F238E27FC236}">
                <a16:creationId xmlns:a16="http://schemas.microsoft.com/office/drawing/2014/main" id="{60C29E92-5E8E-71C7-5DDB-98CF1B646762}"/>
              </a:ext>
            </a:extLst>
          </p:cNvPr>
          <p:cNvPicPr>
            <a:picLocks noChangeAspect="1"/>
          </p:cNvPicPr>
          <p:nvPr/>
        </p:nvPicPr>
        <p:blipFill>
          <a:blip r:embed="rId4"/>
          <a:stretch>
            <a:fillRect/>
          </a:stretch>
        </p:blipFill>
        <p:spPr>
          <a:xfrm>
            <a:off x="4116389" y="1343630"/>
            <a:ext cx="4119106" cy="3082280"/>
          </a:xfrm>
          <a:prstGeom prst="rect">
            <a:avLst/>
          </a:prstGeom>
        </p:spPr>
      </p:pic>
      <p:pic>
        <p:nvPicPr>
          <p:cNvPr id="16" name="Picture 15" descr="A diagram of a ship&#10;&#10;Description automatically generated">
            <a:extLst>
              <a:ext uri="{FF2B5EF4-FFF2-40B4-BE49-F238E27FC236}">
                <a16:creationId xmlns:a16="http://schemas.microsoft.com/office/drawing/2014/main" id="{95AC59F6-BF72-784B-BC2B-B22B9624745F}"/>
              </a:ext>
            </a:extLst>
          </p:cNvPr>
          <p:cNvPicPr>
            <a:picLocks noChangeAspect="1"/>
          </p:cNvPicPr>
          <p:nvPr/>
        </p:nvPicPr>
        <p:blipFill>
          <a:blip r:embed="rId5"/>
          <a:stretch>
            <a:fillRect/>
          </a:stretch>
        </p:blipFill>
        <p:spPr>
          <a:xfrm>
            <a:off x="8235494" y="1355547"/>
            <a:ext cx="3956506" cy="3009557"/>
          </a:xfrm>
          <a:prstGeom prst="rect">
            <a:avLst/>
          </a:prstGeom>
        </p:spPr>
      </p:pic>
      <p:sp>
        <p:nvSpPr>
          <p:cNvPr id="26" name="TextBox 25">
            <a:extLst>
              <a:ext uri="{FF2B5EF4-FFF2-40B4-BE49-F238E27FC236}">
                <a16:creationId xmlns:a16="http://schemas.microsoft.com/office/drawing/2014/main" id="{291B089D-C0B4-C5C5-B2F9-6DD506BF4B35}"/>
              </a:ext>
            </a:extLst>
          </p:cNvPr>
          <p:cNvSpPr txBox="1"/>
          <p:nvPr/>
        </p:nvSpPr>
        <p:spPr>
          <a:xfrm>
            <a:off x="370830" y="4509120"/>
            <a:ext cx="3888432" cy="553998"/>
          </a:xfrm>
          <a:prstGeom prst="rect">
            <a:avLst/>
          </a:prstGeom>
          <a:noFill/>
        </p:spPr>
        <p:txBody>
          <a:bodyPr wrap="square" lIns="0" tIns="0" rIns="0" bIns="0" rtlCol="0">
            <a:spAutoFit/>
          </a:bodyPr>
          <a:lstStyle/>
          <a:p>
            <a:r>
              <a:rPr lang="en-DE" dirty="0"/>
              <a:t>BC1: </a:t>
            </a:r>
            <a:r>
              <a:rPr lang="en-GB" dirty="0"/>
              <a:t>dark photons with kinetic mixing</a:t>
            </a:r>
          </a:p>
          <a:p>
            <a:endParaRPr lang="en-DE" dirty="0"/>
          </a:p>
        </p:txBody>
      </p:sp>
      <p:sp>
        <p:nvSpPr>
          <p:cNvPr id="27" name="TextBox 26">
            <a:extLst>
              <a:ext uri="{FF2B5EF4-FFF2-40B4-BE49-F238E27FC236}">
                <a16:creationId xmlns:a16="http://schemas.microsoft.com/office/drawing/2014/main" id="{D9DADA3E-CEA2-922B-A8FC-3AE05B3B7DA5}"/>
              </a:ext>
            </a:extLst>
          </p:cNvPr>
          <p:cNvSpPr txBox="1"/>
          <p:nvPr/>
        </p:nvSpPr>
        <p:spPr>
          <a:xfrm>
            <a:off x="4511824" y="4509120"/>
            <a:ext cx="3888432" cy="830997"/>
          </a:xfrm>
          <a:prstGeom prst="rect">
            <a:avLst/>
          </a:prstGeom>
          <a:noFill/>
        </p:spPr>
        <p:txBody>
          <a:bodyPr wrap="square" lIns="0" tIns="0" rIns="0" bIns="0" rtlCol="0">
            <a:spAutoFit/>
          </a:bodyPr>
          <a:lstStyle/>
          <a:p>
            <a:r>
              <a:rPr lang="en-DE" dirty="0"/>
              <a:t>BC2: </a:t>
            </a:r>
            <a:r>
              <a:rPr lang="en-GB" dirty="0">
                <a:effectLst/>
                <a:latin typeface="Helvetica" pitchFamily="2" charset="0"/>
              </a:rPr>
              <a:t>dark photons decaying into stable dark fermions</a:t>
            </a:r>
          </a:p>
          <a:p>
            <a:endParaRPr lang="en-DE" dirty="0"/>
          </a:p>
        </p:txBody>
      </p:sp>
      <p:sp>
        <p:nvSpPr>
          <p:cNvPr id="32" name="TextBox 31">
            <a:extLst>
              <a:ext uri="{FF2B5EF4-FFF2-40B4-BE49-F238E27FC236}">
                <a16:creationId xmlns:a16="http://schemas.microsoft.com/office/drawing/2014/main" id="{F0146EF3-050A-3F51-A9BC-AE94E3592F6F}"/>
              </a:ext>
            </a:extLst>
          </p:cNvPr>
          <p:cNvSpPr txBox="1"/>
          <p:nvPr/>
        </p:nvSpPr>
        <p:spPr>
          <a:xfrm>
            <a:off x="8400256" y="4509120"/>
            <a:ext cx="3888432" cy="553998"/>
          </a:xfrm>
          <a:prstGeom prst="rect">
            <a:avLst/>
          </a:prstGeom>
          <a:noFill/>
        </p:spPr>
        <p:txBody>
          <a:bodyPr wrap="square" lIns="0" tIns="0" rIns="0" bIns="0" rtlCol="0">
            <a:spAutoFit/>
          </a:bodyPr>
          <a:lstStyle/>
          <a:p>
            <a:r>
              <a:rPr lang="en-DE" dirty="0"/>
              <a:t>BC4: </a:t>
            </a:r>
            <a:r>
              <a:rPr lang="en-GB" dirty="0">
                <a:effectLst/>
                <a:latin typeface="Helvetica" pitchFamily="2" charset="0"/>
              </a:rPr>
              <a:t>dark scalars with Higgs mixing</a:t>
            </a:r>
          </a:p>
          <a:p>
            <a:endParaRPr lang="en-DE" dirty="0"/>
          </a:p>
        </p:txBody>
      </p:sp>
    </p:spTree>
    <p:extLst>
      <p:ext uri="{BB962C8B-B14F-4D97-AF65-F5344CB8AC3E}">
        <p14:creationId xmlns:p14="http://schemas.microsoft.com/office/powerpoint/2010/main" val="30695021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Example of PBC Support: FIPs Benchmark Studies </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18</a:t>
            </a:fld>
            <a:endParaRPr lang="en-US" dirty="0"/>
          </a:p>
        </p:txBody>
      </p:sp>
      <p:pic>
        <p:nvPicPr>
          <p:cNvPr id="19" name="Picture 18" descr="A map of a ship&#10;&#10;Description automatically generated">
            <a:extLst>
              <a:ext uri="{FF2B5EF4-FFF2-40B4-BE49-F238E27FC236}">
                <a16:creationId xmlns:a16="http://schemas.microsoft.com/office/drawing/2014/main" id="{C224B75F-FAB4-01AD-BCC0-582F91B3102A}"/>
              </a:ext>
            </a:extLst>
          </p:cNvPr>
          <p:cNvPicPr>
            <a:picLocks noChangeAspect="1"/>
          </p:cNvPicPr>
          <p:nvPr/>
        </p:nvPicPr>
        <p:blipFill>
          <a:blip r:embed="rId3"/>
          <a:stretch>
            <a:fillRect/>
          </a:stretch>
        </p:blipFill>
        <p:spPr>
          <a:xfrm>
            <a:off x="407986" y="885352"/>
            <a:ext cx="3598239" cy="2671746"/>
          </a:xfrm>
          <a:prstGeom prst="rect">
            <a:avLst/>
          </a:prstGeom>
        </p:spPr>
      </p:pic>
      <p:pic>
        <p:nvPicPr>
          <p:cNvPr id="21" name="Picture 20" descr="A map of a ship&#10;&#10;Description automatically generated">
            <a:extLst>
              <a:ext uri="{FF2B5EF4-FFF2-40B4-BE49-F238E27FC236}">
                <a16:creationId xmlns:a16="http://schemas.microsoft.com/office/drawing/2014/main" id="{909E5B0A-B0F0-C80E-DDAB-5540231AA6C1}"/>
              </a:ext>
            </a:extLst>
          </p:cNvPr>
          <p:cNvPicPr>
            <a:picLocks noChangeAspect="1"/>
          </p:cNvPicPr>
          <p:nvPr/>
        </p:nvPicPr>
        <p:blipFill>
          <a:blip r:embed="rId4"/>
          <a:stretch>
            <a:fillRect/>
          </a:stretch>
        </p:blipFill>
        <p:spPr>
          <a:xfrm>
            <a:off x="407988" y="3550879"/>
            <a:ext cx="3598240" cy="2671747"/>
          </a:xfrm>
          <a:prstGeom prst="rect">
            <a:avLst/>
          </a:prstGeom>
        </p:spPr>
      </p:pic>
      <p:pic>
        <p:nvPicPr>
          <p:cNvPr id="23" name="Picture 22" descr="A graph of a ship&#10;&#10;Description automatically generated with medium confidence">
            <a:extLst>
              <a:ext uri="{FF2B5EF4-FFF2-40B4-BE49-F238E27FC236}">
                <a16:creationId xmlns:a16="http://schemas.microsoft.com/office/drawing/2014/main" id="{7D91C5BA-C5D4-4C4A-CA24-D147E250E95A}"/>
              </a:ext>
            </a:extLst>
          </p:cNvPr>
          <p:cNvPicPr>
            <a:picLocks noChangeAspect="1"/>
          </p:cNvPicPr>
          <p:nvPr/>
        </p:nvPicPr>
        <p:blipFill>
          <a:blip r:embed="rId5"/>
          <a:stretch>
            <a:fillRect/>
          </a:stretch>
        </p:blipFill>
        <p:spPr>
          <a:xfrm>
            <a:off x="6242801" y="891082"/>
            <a:ext cx="3598239" cy="2671746"/>
          </a:xfrm>
          <a:prstGeom prst="rect">
            <a:avLst/>
          </a:prstGeom>
        </p:spPr>
      </p:pic>
      <p:pic>
        <p:nvPicPr>
          <p:cNvPr id="25" name="Picture 24" descr="A diagram of a ship&#10;&#10;Description automatically generated">
            <a:extLst>
              <a:ext uri="{FF2B5EF4-FFF2-40B4-BE49-F238E27FC236}">
                <a16:creationId xmlns:a16="http://schemas.microsoft.com/office/drawing/2014/main" id="{DED3CEE7-942B-0818-EC1B-42EA8A54CEE1}"/>
              </a:ext>
            </a:extLst>
          </p:cNvPr>
          <p:cNvPicPr>
            <a:picLocks noChangeAspect="1"/>
          </p:cNvPicPr>
          <p:nvPr/>
        </p:nvPicPr>
        <p:blipFill>
          <a:blip r:embed="rId6"/>
          <a:stretch>
            <a:fillRect/>
          </a:stretch>
        </p:blipFill>
        <p:spPr>
          <a:xfrm>
            <a:off x="6240639" y="3539958"/>
            <a:ext cx="3598238" cy="2671745"/>
          </a:xfrm>
          <a:prstGeom prst="rect">
            <a:avLst/>
          </a:prstGeom>
        </p:spPr>
      </p:pic>
      <p:sp>
        <p:nvSpPr>
          <p:cNvPr id="2" name="TextBox 1">
            <a:extLst>
              <a:ext uri="{FF2B5EF4-FFF2-40B4-BE49-F238E27FC236}">
                <a16:creationId xmlns:a16="http://schemas.microsoft.com/office/drawing/2014/main" id="{10216DC7-3FDA-47D6-B7CB-32BD43D5B67E}"/>
              </a:ext>
            </a:extLst>
          </p:cNvPr>
          <p:cNvSpPr txBox="1"/>
          <p:nvPr/>
        </p:nvSpPr>
        <p:spPr>
          <a:xfrm>
            <a:off x="4104209" y="1611480"/>
            <a:ext cx="1844992" cy="1661993"/>
          </a:xfrm>
          <a:prstGeom prst="rect">
            <a:avLst/>
          </a:prstGeom>
          <a:noFill/>
        </p:spPr>
        <p:txBody>
          <a:bodyPr wrap="square" lIns="0" tIns="0" rIns="0" bIns="0" rtlCol="0">
            <a:spAutoFit/>
          </a:bodyPr>
          <a:lstStyle/>
          <a:p>
            <a:r>
              <a:rPr lang="en-DE" dirty="0"/>
              <a:t>BC6: </a:t>
            </a:r>
            <a:r>
              <a:rPr lang="en-GB" dirty="0">
                <a:effectLst/>
                <a:latin typeface="Helvetica" pitchFamily="2" charset="0"/>
              </a:rPr>
              <a:t>heavy neutral leptons with electron mixing</a:t>
            </a:r>
          </a:p>
          <a:p>
            <a:endParaRPr lang="en-GB" dirty="0"/>
          </a:p>
          <a:p>
            <a:endParaRPr lang="en-DE" dirty="0"/>
          </a:p>
        </p:txBody>
      </p:sp>
      <p:sp>
        <p:nvSpPr>
          <p:cNvPr id="3" name="TextBox 2">
            <a:extLst>
              <a:ext uri="{FF2B5EF4-FFF2-40B4-BE49-F238E27FC236}">
                <a16:creationId xmlns:a16="http://schemas.microsoft.com/office/drawing/2014/main" id="{4F894FBE-3147-1F77-70E3-4EC49401EBE7}"/>
              </a:ext>
            </a:extLst>
          </p:cNvPr>
          <p:cNvSpPr txBox="1"/>
          <p:nvPr/>
        </p:nvSpPr>
        <p:spPr>
          <a:xfrm>
            <a:off x="4104209" y="4044833"/>
            <a:ext cx="1582470" cy="1384995"/>
          </a:xfrm>
          <a:prstGeom prst="rect">
            <a:avLst/>
          </a:prstGeom>
          <a:noFill/>
        </p:spPr>
        <p:txBody>
          <a:bodyPr wrap="square" lIns="0" tIns="0" rIns="0" bIns="0" rtlCol="0">
            <a:spAutoFit/>
          </a:bodyPr>
          <a:lstStyle/>
          <a:p>
            <a:r>
              <a:rPr lang="en-DE" dirty="0"/>
              <a:t>BC8: </a:t>
            </a:r>
            <a:r>
              <a:rPr lang="en-GB" dirty="0">
                <a:effectLst/>
                <a:latin typeface="Helvetica" pitchFamily="2" charset="0"/>
              </a:rPr>
              <a:t>heavy neutral leptons with tau mixing</a:t>
            </a:r>
          </a:p>
          <a:p>
            <a:endParaRPr lang="en-GB" dirty="0"/>
          </a:p>
          <a:p>
            <a:endParaRPr lang="en-DE" dirty="0"/>
          </a:p>
        </p:txBody>
      </p:sp>
      <p:sp>
        <p:nvSpPr>
          <p:cNvPr id="5" name="TextBox 4">
            <a:extLst>
              <a:ext uri="{FF2B5EF4-FFF2-40B4-BE49-F238E27FC236}">
                <a16:creationId xmlns:a16="http://schemas.microsoft.com/office/drawing/2014/main" id="{DEE58791-177F-13E8-93B4-4C34AFB0C10D}"/>
              </a:ext>
            </a:extLst>
          </p:cNvPr>
          <p:cNvSpPr txBox="1"/>
          <p:nvPr/>
        </p:nvSpPr>
        <p:spPr>
          <a:xfrm>
            <a:off x="9896281" y="1611480"/>
            <a:ext cx="1744958" cy="1384995"/>
          </a:xfrm>
          <a:prstGeom prst="rect">
            <a:avLst/>
          </a:prstGeom>
          <a:noFill/>
        </p:spPr>
        <p:txBody>
          <a:bodyPr wrap="square" lIns="0" tIns="0" rIns="0" bIns="0" rtlCol="0">
            <a:spAutoFit/>
          </a:bodyPr>
          <a:lstStyle/>
          <a:p>
            <a:r>
              <a:rPr lang="en-DE" dirty="0"/>
              <a:t>BC9: </a:t>
            </a:r>
            <a:r>
              <a:rPr lang="en-GB" dirty="0">
                <a:effectLst/>
                <a:latin typeface="Helvetica" pitchFamily="2" charset="0"/>
              </a:rPr>
              <a:t>axion-like particles with photon couplings</a:t>
            </a:r>
          </a:p>
          <a:p>
            <a:endParaRPr lang="en-GB" dirty="0"/>
          </a:p>
          <a:p>
            <a:endParaRPr lang="en-DE" dirty="0"/>
          </a:p>
        </p:txBody>
      </p:sp>
      <p:sp>
        <p:nvSpPr>
          <p:cNvPr id="6" name="TextBox 5">
            <a:extLst>
              <a:ext uri="{FF2B5EF4-FFF2-40B4-BE49-F238E27FC236}">
                <a16:creationId xmlns:a16="http://schemas.microsoft.com/office/drawing/2014/main" id="{4B7885A5-2F97-0840-16C7-DD3D5CF4E173}"/>
              </a:ext>
            </a:extLst>
          </p:cNvPr>
          <p:cNvSpPr txBox="1"/>
          <p:nvPr/>
        </p:nvSpPr>
        <p:spPr>
          <a:xfrm>
            <a:off x="9961739" y="4044833"/>
            <a:ext cx="1822893" cy="1661993"/>
          </a:xfrm>
          <a:prstGeom prst="rect">
            <a:avLst/>
          </a:prstGeom>
          <a:noFill/>
        </p:spPr>
        <p:txBody>
          <a:bodyPr wrap="square" lIns="0" tIns="0" rIns="0" bIns="0" rtlCol="0">
            <a:spAutoFit/>
          </a:bodyPr>
          <a:lstStyle/>
          <a:p>
            <a:r>
              <a:rPr lang="en-DE" dirty="0"/>
              <a:t>BC10: </a:t>
            </a:r>
            <a:r>
              <a:rPr lang="en-GB" dirty="0">
                <a:effectLst/>
                <a:latin typeface="Helvetica" pitchFamily="2" charset="0"/>
              </a:rPr>
              <a:t>axion-like particles with fermion couplings</a:t>
            </a:r>
          </a:p>
          <a:p>
            <a:endParaRPr lang="en-GB" dirty="0">
              <a:effectLst/>
              <a:latin typeface="Helvetica" pitchFamily="2" charset="0"/>
            </a:endParaRPr>
          </a:p>
          <a:p>
            <a:endParaRPr lang="en-GB" dirty="0"/>
          </a:p>
          <a:p>
            <a:endParaRPr lang="en-DE" dirty="0"/>
          </a:p>
        </p:txBody>
      </p:sp>
    </p:spTree>
    <p:extLst>
      <p:ext uri="{BB962C8B-B14F-4D97-AF65-F5344CB8AC3E}">
        <p14:creationId xmlns:p14="http://schemas.microsoft.com/office/powerpoint/2010/main" val="707840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Example of PBC Support: Overview on Neutrino Physics Reach</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19</a:t>
            </a:fld>
            <a:endParaRPr lang="en-US" dirty="0"/>
          </a:p>
        </p:txBody>
      </p:sp>
      <p:pic>
        <p:nvPicPr>
          <p:cNvPr id="3" name="Picture 2" descr="A screenshot of a computer screen&#10;&#10;Description automatically generated">
            <a:extLst>
              <a:ext uri="{FF2B5EF4-FFF2-40B4-BE49-F238E27FC236}">
                <a16:creationId xmlns:a16="http://schemas.microsoft.com/office/drawing/2014/main" id="{8F715622-8C29-2117-B0D1-10B353DB3B20}"/>
              </a:ext>
            </a:extLst>
          </p:cNvPr>
          <p:cNvPicPr>
            <a:picLocks noChangeAspect="1"/>
          </p:cNvPicPr>
          <p:nvPr/>
        </p:nvPicPr>
        <p:blipFill rotWithShape="1">
          <a:blip r:embed="rId3"/>
          <a:srcRect l="1614" t="2537" r="3164"/>
          <a:stretch/>
        </p:blipFill>
        <p:spPr>
          <a:xfrm>
            <a:off x="3949929" y="1052736"/>
            <a:ext cx="7834083" cy="5184576"/>
          </a:xfrm>
          <a:prstGeom prst="rect">
            <a:avLst/>
          </a:prstGeom>
        </p:spPr>
      </p:pic>
      <p:sp>
        <p:nvSpPr>
          <p:cNvPr id="2" name="TextBox 1">
            <a:extLst>
              <a:ext uri="{FF2B5EF4-FFF2-40B4-BE49-F238E27FC236}">
                <a16:creationId xmlns:a16="http://schemas.microsoft.com/office/drawing/2014/main" id="{E505F435-2FDF-7B60-9A63-948C46FEB06F}"/>
              </a:ext>
            </a:extLst>
          </p:cNvPr>
          <p:cNvSpPr txBox="1"/>
          <p:nvPr/>
        </p:nvSpPr>
        <p:spPr>
          <a:xfrm>
            <a:off x="191344" y="5325866"/>
            <a:ext cx="4296404" cy="492443"/>
          </a:xfrm>
          <a:prstGeom prst="rect">
            <a:avLst/>
          </a:prstGeom>
          <a:noFill/>
        </p:spPr>
        <p:txBody>
          <a:bodyPr wrap="square" lIns="0" tIns="0" rIns="0" bIns="0" rtlCol="0">
            <a:spAutoFit/>
          </a:bodyPr>
          <a:lstStyle/>
          <a:p>
            <a:r>
              <a:rPr lang="en-DE" sz="1600" dirty="0"/>
              <a:t>More information in the PBC Report</a:t>
            </a:r>
            <a:br>
              <a:rPr lang="en-DE" sz="1600" dirty="0"/>
            </a:br>
            <a:r>
              <a:rPr lang="en-GB" sz="1600" dirty="0">
                <a:hlinkClick r:id="rId4">
                  <a:extLst>
                    <a:ext uri="{A12FA001-AC4F-418D-AE19-62706E023703}">
                      <ahyp:hlinkClr xmlns:ahyp="http://schemas.microsoft.com/office/drawing/2018/hyperlinkcolor" val="tx"/>
                    </a:ext>
                  </a:extLst>
                </a:hlinkClick>
              </a:rPr>
              <a:t>Post-LS3 Experimental Options in ECN3</a:t>
            </a:r>
            <a:endParaRPr lang="en-DE" sz="1600" dirty="0"/>
          </a:p>
        </p:txBody>
      </p:sp>
      <p:pic>
        <p:nvPicPr>
          <p:cNvPr id="6" name="Picture 5" descr="A document with text and a flag&#10;&#10;Description automatically generated">
            <a:extLst>
              <a:ext uri="{FF2B5EF4-FFF2-40B4-BE49-F238E27FC236}">
                <a16:creationId xmlns:a16="http://schemas.microsoft.com/office/drawing/2014/main" id="{4BA7EAD9-1029-FEDB-8725-9DD6F75F32E6}"/>
              </a:ext>
            </a:extLst>
          </p:cNvPr>
          <p:cNvPicPr>
            <a:picLocks noChangeAspect="1"/>
          </p:cNvPicPr>
          <p:nvPr/>
        </p:nvPicPr>
        <p:blipFill>
          <a:blip r:embed="rId5"/>
          <a:stretch>
            <a:fillRect/>
          </a:stretch>
        </p:blipFill>
        <p:spPr>
          <a:xfrm>
            <a:off x="623391" y="1412776"/>
            <a:ext cx="2726619" cy="3717032"/>
          </a:xfrm>
          <a:prstGeom prst="rect">
            <a:avLst/>
          </a:prstGeom>
        </p:spPr>
      </p:pic>
    </p:spTree>
    <p:extLst>
      <p:ext uri="{BB962C8B-B14F-4D97-AF65-F5344CB8AC3E}">
        <p14:creationId xmlns:p14="http://schemas.microsoft.com/office/powerpoint/2010/main" val="1396012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Physics Beyond Colliders</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a:t>
            </a:fld>
            <a:endParaRPr lang="en-US" dirty="0"/>
          </a:p>
        </p:txBody>
      </p:sp>
      <p:pic>
        <p:nvPicPr>
          <p:cNvPr id="5" name="Picture 4">
            <a:extLst>
              <a:ext uri="{FF2B5EF4-FFF2-40B4-BE49-F238E27FC236}">
                <a16:creationId xmlns:a16="http://schemas.microsoft.com/office/drawing/2014/main" id="{99969CDE-5318-5D94-600A-74866B2FAAB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2282" y="836712"/>
            <a:ext cx="12029718" cy="5317901"/>
          </a:xfrm>
          <a:prstGeom prst="rect">
            <a:avLst/>
          </a:prstGeom>
        </p:spPr>
      </p:pic>
      <p:sp>
        <p:nvSpPr>
          <p:cNvPr id="10" name="Right Arrow 9">
            <a:extLst>
              <a:ext uri="{FF2B5EF4-FFF2-40B4-BE49-F238E27FC236}">
                <a16:creationId xmlns:a16="http://schemas.microsoft.com/office/drawing/2014/main" id="{4AE0F32C-FD4C-5BEE-2782-6221B1F471C3}"/>
              </a:ext>
            </a:extLst>
          </p:cNvPr>
          <p:cNvSpPr/>
          <p:nvPr/>
        </p:nvSpPr>
        <p:spPr>
          <a:xfrm rot="3316997">
            <a:off x="4135265" y="2781380"/>
            <a:ext cx="1286428" cy="844898"/>
          </a:xfrm>
          <a:prstGeom prst="rightArrow">
            <a:avLst/>
          </a:prstGeom>
          <a:solidFill>
            <a:schemeClr val="tx2">
              <a:lumMod val="25000"/>
              <a:lumOff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sp>
        <p:nvSpPr>
          <p:cNvPr id="11" name="Right Arrow 10">
            <a:extLst>
              <a:ext uri="{FF2B5EF4-FFF2-40B4-BE49-F238E27FC236}">
                <a16:creationId xmlns:a16="http://schemas.microsoft.com/office/drawing/2014/main" id="{7C28F53B-020D-608C-4F53-FB998FFA3261}"/>
              </a:ext>
            </a:extLst>
          </p:cNvPr>
          <p:cNvSpPr/>
          <p:nvPr/>
        </p:nvSpPr>
        <p:spPr>
          <a:xfrm rot="901599">
            <a:off x="6264674" y="1182771"/>
            <a:ext cx="1286428" cy="844898"/>
          </a:xfrm>
          <a:prstGeom prst="rightArrow">
            <a:avLst/>
          </a:prstGeom>
          <a:solidFill>
            <a:schemeClr val="tx2">
              <a:lumMod val="25000"/>
              <a:lumOff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sp>
        <p:nvSpPr>
          <p:cNvPr id="12" name="Right Arrow 11">
            <a:extLst>
              <a:ext uri="{FF2B5EF4-FFF2-40B4-BE49-F238E27FC236}">
                <a16:creationId xmlns:a16="http://schemas.microsoft.com/office/drawing/2014/main" id="{4F46C939-F549-8299-6849-92026E92BDEA}"/>
              </a:ext>
            </a:extLst>
          </p:cNvPr>
          <p:cNvSpPr/>
          <p:nvPr/>
        </p:nvSpPr>
        <p:spPr>
          <a:xfrm rot="4870863">
            <a:off x="1328880" y="4221467"/>
            <a:ext cx="1286428" cy="844898"/>
          </a:xfrm>
          <a:prstGeom prst="rightArrow">
            <a:avLst/>
          </a:prstGeom>
          <a:solidFill>
            <a:schemeClr val="tx2">
              <a:lumMod val="25000"/>
              <a:lumOff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DE"/>
          </a:p>
        </p:txBody>
      </p:sp>
      <p:pic>
        <p:nvPicPr>
          <p:cNvPr id="14" name="Picture 13">
            <a:extLst>
              <a:ext uri="{FF2B5EF4-FFF2-40B4-BE49-F238E27FC236}">
                <a16:creationId xmlns:a16="http://schemas.microsoft.com/office/drawing/2014/main" id="{815889A8-65E7-289D-4C66-113AD324DE12}"/>
              </a:ext>
            </a:extLst>
          </p:cNvPr>
          <p:cNvPicPr>
            <a:picLocks noChangeAspect="1"/>
          </p:cNvPicPr>
          <p:nvPr/>
        </p:nvPicPr>
        <p:blipFill rotWithShape="1">
          <a:blip r:embed="rId3">
            <a:extLst>
              <a:ext uri="{28A0092B-C50C-407E-A947-70E740481C1C}">
                <a14:useLocalDpi xmlns:a14="http://schemas.microsoft.com/office/drawing/2010/main" val="0"/>
              </a:ext>
            </a:extLst>
          </a:blip>
          <a:srcRect l="51804"/>
          <a:stretch/>
        </p:blipFill>
        <p:spPr>
          <a:xfrm>
            <a:off x="4657823" y="4293096"/>
            <a:ext cx="1159994" cy="1051197"/>
          </a:xfrm>
          <a:prstGeom prst="rect">
            <a:avLst/>
          </a:prstGeom>
          <a:ln w="28575">
            <a:solidFill>
              <a:schemeClr val="bg1"/>
            </a:solidFill>
          </a:ln>
        </p:spPr>
      </p:pic>
    </p:spTree>
    <p:extLst>
      <p:ext uri="{BB962C8B-B14F-4D97-AF65-F5344CB8AC3E}">
        <p14:creationId xmlns:p14="http://schemas.microsoft.com/office/powerpoint/2010/main" val="2523920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Towards a New High-Intensity Facility</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20</a:t>
            </a:fld>
            <a:endParaRPr lang="en-US" dirty="0"/>
          </a:p>
        </p:txBody>
      </p:sp>
      <p:sp>
        <p:nvSpPr>
          <p:cNvPr id="23" name="Content Placeholder 6">
            <a:extLst>
              <a:ext uri="{FF2B5EF4-FFF2-40B4-BE49-F238E27FC236}">
                <a16:creationId xmlns:a16="http://schemas.microsoft.com/office/drawing/2014/main" id="{84FAC471-77A4-F5E6-70DA-2EEFD5119DC7}"/>
              </a:ext>
            </a:extLst>
          </p:cNvPr>
          <p:cNvSpPr>
            <a:spLocks noGrp="1"/>
          </p:cNvSpPr>
          <p:nvPr>
            <p:ph idx="1"/>
          </p:nvPr>
        </p:nvSpPr>
        <p:spPr>
          <a:xfrm>
            <a:off x="407987" y="4797152"/>
            <a:ext cx="11376025" cy="1224406"/>
          </a:xfrm>
        </p:spPr>
        <p:txBody>
          <a:bodyPr/>
          <a:lstStyle/>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Beam loss, radiation control, beam quality (reproducibility, spill structure) are challenging future requirements.</a:t>
            </a:r>
          </a:p>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A dedicated working group has studied these limitation and paved the way to a technical design phase, which can be launched after a decision on which experiment will run will have been taken.</a:t>
            </a:r>
          </a:p>
        </p:txBody>
      </p:sp>
      <p:pic>
        <p:nvPicPr>
          <p:cNvPr id="2" name="Picture 1">
            <a:extLst>
              <a:ext uri="{FF2B5EF4-FFF2-40B4-BE49-F238E27FC236}">
                <a16:creationId xmlns:a16="http://schemas.microsoft.com/office/drawing/2014/main" id="{DB0C4C00-5D2E-7816-1E57-57F119ECC435}"/>
              </a:ext>
            </a:extLst>
          </p:cNvPr>
          <p:cNvPicPr>
            <a:picLocks noChangeAspect="1"/>
          </p:cNvPicPr>
          <p:nvPr/>
        </p:nvPicPr>
        <p:blipFill rotWithShape="1">
          <a:blip r:embed="rId2"/>
          <a:srcRect t="12842" b="12470"/>
          <a:stretch/>
        </p:blipFill>
        <p:spPr>
          <a:xfrm>
            <a:off x="623392" y="980728"/>
            <a:ext cx="10729192" cy="3555528"/>
          </a:xfrm>
          <a:prstGeom prst="rect">
            <a:avLst/>
          </a:prstGeom>
        </p:spPr>
      </p:pic>
      <p:pic>
        <p:nvPicPr>
          <p:cNvPr id="3" name="Picture 2">
            <a:extLst>
              <a:ext uri="{FF2B5EF4-FFF2-40B4-BE49-F238E27FC236}">
                <a16:creationId xmlns:a16="http://schemas.microsoft.com/office/drawing/2014/main" id="{7DE9929A-96B9-4CC5-1E1F-8CC84BD119A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752184" y="1107411"/>
            <a:ext cx="3430263" cy="20335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34C081-EBC9-626E-0BBF-817E5FC12EC1}"/>
              </a:ext>
            </a:extLst>
          </p:cNvPr>
          <p:cNvSpPr/>
          <p:nvPr/>
        </p:nvSpPr>
        <p:spPr>
          <a:xfrm>
            <a:off x="10014025" y="1183256"/>
            <a:ext cx="333153" cy="177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646891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21</a:t>
            </a:fld>
            <a:endParaRPr lang="en-US" dirty="0"/>
          </a:p>
        </p:txBody>
      </p:sp>
      <p:sp>
        <p:nvSpPr>
          <p:cNvPr id="18" name="Title 17">
            <a:extLst>
              <a:ext uri="{FF2B5EF4-FFF2-40B4-BE49-F238E27FC236}">
                <a16:creationId xmlns:a16="http://schemas.microsoft.com/office/drawing/2014/main" id="{7EAB6BE1-7CC8-DB2E-2D24-F9D66DFCDA02}"/>
              </a:ext>
            </a:extLst>
          </p:cNvPr>
          <p:cNvSpPr>
            <a:spLocks noGrp="1"/>
          </p:cNvSpPr>
          <p:nvPr>
            <p:ph type="title"/>
          </p:nvPr>
        </p:nvSpPr>
        <p:spPr>
          <a:xfrm>
            <a:off x="407988" y="373593"/>
            <a:ext cx="11592668" cy="1065742"/>
          </a:xfrm>
        </p:spPr>
        <p:txBody>
          <a:bodyPr/>
          <a:lstStyle/>
          <a:p>
            <a:r>
              <a:rPr lang="en-DE" dirty="0"/>
              <a:t>Proton Intensity – also a Frontier for the Accelerators</a:t>
            </a:r>
          </a:p>
        </p:txBody>
      </p:sp>
      <p:sp>
        <p:nvSpPr>
          <p:cNvPr id="19" name="Content Placeholder 6">
            <a:extLst>
              <a:ext uri="{FF2B5EF4-FFF2-40B4-BE49-F238E27FC236}">
                <a16:creationId xmlns:a16="http://schemas.microsoft.com/office/drawing/2014/main" id="{E5BB7B46-861E-824C-40DE-A007F21902CE}"/>
              </a:ext>
            </a:extLst>
          </p:cNvPr>
          <p:cNvSpPr>
            <a:spLocks noGrp="1"/>
          </p:cNvSpPr>
          <p:nvPr>
            <p:ph idx="1"/>
          </p:nvPr>
        </p:nvSpPr>
        <p:spPr>
          <a:xfrm>
            <a:off x="407988" y="4365104"/>
            <a:ext cx="11592668" cy="1969434"/>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The demand for </a:t>
            </a:r>
            <a:r>
              <a:rPr lang="en-GB" sz="1800" dirty="0">
                <a:latin typeface="Helvetica" pitchFamily="2" charset="0"/>
              </a:rPr>
              <a:t>higher intensities</a:t>
            </a:r>
            <a:r>
              <a:rPr lang="en-GB" sz="1800" b="0" dirty="0">
                <a:latin typeface="Helvetica" pitchFamily="2" charset="0"/>
              </a:rPr>
              <a:t> and the </a:t>
            </a:r>
            <a:r>
              <a:rPr lang="en-GB" sz="1800" dirty="0">
                <a:latin typeface="Helvetica" pitchFamily="2" charset="0"/>
              </a:rPr>
              <a:t>increasing number of users </a:t>
            </a:r>
            <a:r>
              <a:rPr lang="en-GB" sz="1800" b="0" dirty="0">
                <a:latin typeface="Helvetica" pitchFamily="2" charset="0"/>
              </a:rPr>
              <a:t>requesting beam time confirms the attractiveness of the North Area, but also becomes more and more challenging on the accelerator side.</a:t>
            </a:r>
          </a:p>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For test beam users, </a:t>
            </a:r>
            <a:r>
              <a:rPr lang="en-GB" sz="1800" dirty="0">
                <a:latin typeface="Helvetica" pitchFamily="2" charset="0"/>
              </a:rPr>
              <a:t>beam lines </a:t>
            </a:r>
            <a:r>
              <a:rPr lang="en-GB" sz="1800" b="0" dirty="0">
                <a:latin typeface="Helvetica" pitchFamily="2" charset="0"/>
              </a:rPr>
              <a:t>are already </a:t>
            </a:r>
            <a:r>
              <a:rPr lang="en-GB" sz="1800" dirty="0">
                <a:latin typeface="Helvetica" pitchFamily="2" charset="0"/>
              </a:rPr>
              <a:t>overbooked</a:t>
            </a:r>
            <a:r>
              <a:rPr lang="en-GB" sz="1800" b="0" dirty="0">
                <a:latin typeface="Helvetica" pitchFamily="2" charset="0"/>
              </a:rPr>
              <a:t>, sometimes with 20 parallel user set-ups in one line.</a:t>
            </a:r>
          </a:p>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In 2022, the three major experiments Compass, NA62, and NA64e required running at the same time with high intensities, leading to an </a:t>
            </a:r>
            <a:r>
              <a:rPr lang="en-GB" sz="1800" dirty="0">
                <a:latin typeface="Helvetica" pitchFamily="2" charset="0"/>
              </a:rPr>
              <a:t>all-time intensity record </a:t>
            </a:r>
            <a:r>
              <a:rPr lang="en-GB" sz="1800" b="0" dirty="0">
                <a:latin typeface="Helvetica" pitchFamily="2" charset="0"/>
              </a:rPr>
              <a:t>for the North Area – however also with </a:t>
            </a:r>
            <a:r>
              <a:rPr lang="en-GB" sz="1800" dirty="0">
                <a:latin typeface="Helvetica" pitchFamily="2" charset="0"/>
              </a:rPr>
              <a:t>record activation of the beam line elements, potentially leading </a:t>
            </a:r>
            <a:r>
              <a:rPr lang="en-GB" sz="1800" b="0" dirty="0">
                <a:latin typeface="Helvetica" pitchFamily="2" charset="0"/>
              </a:rPr>
              <a:t>to equipment failures.</a:t>
            </a:r>
          </a:p>
        </p:txBody>
      </p:sp>
      <p:sp>
        <p:nvSpPr>
          <p:cNvPr id="21" name="TextBox 20">
            <a:extLst>
              <a:ext uri="{FF2B5EF4-FFF2-40B4-BE49-F238E27FC236}">
                <a16:creationId xmlns:a16="http://schemas.microsoft.com/office/drawing/2014/main" id="{B9AAB51D-765C-5CB3-CEDA-3C67777D8937}"/>
              </a:ext>
            </a:extLst>
          </p:cNvPr>
          <p:cNvSpPr txBox="1"/>
          <p:nvPr/>
        </p:nvSpPr>
        <p:spPr>
          <a:xfrm>
            <a:off x="10163989" y="3924951"/>
            <a:ext cx="1334988" cy="276999"/>
          </a:xfrm>
          <a:prstGeom prst="rect">
            <a:avLst/>
          </a:prstGeom>
          <a:noFill/>
        </p:spPr>
        <p:txBody>
          <a:bodyPr wrap="square" lIns="0" tIns="0" rIns="0" bIns="0" rtlCol="0">
            <a:spAutoFit/>
          </a:bodyPr>
          <a:lstStyle/>
          <a:p>
            <a:pPr algn="l"/>
            <a:r>
              <a:rPr lang="en-DE" dirty="0"/>
              <a:t>K.Li (CERN)</a:t>
            </a:r>
          </a:p>
        </p:txBody>
      </p:sp>
      <p:pic>
        <p:nvPicPr>
          <p:cNvPr id="22" name="Picture 21" descr="Chart, line chart&#10;&#10;Description automatically generated">
            <a:extLst>
              <a:ext uri="{FF2B5EF4-FFF2-40B4-BE49-F238E27FC236}">
                <a16:creationId xmlns:a16="http://schemas.microsoft.com/office/drawing/2014/main" id="{4DDF0716-D1C0-257A-D2F8-4C9B5E195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7998" y="1039728"/>
            <a:ext cx="7776000" cy="3192350"/>
          </a:xfrm>
          <a:prstGeom prst="rect">
            <a:avLst/>
          </a:prstGeom>
        </p:spPr>
      </p:pic>
    </p:spTree>
    <p:extLst>
      <p:ext uri="{BB962C8B-B14F-4D97-AF65-F5344CB8AC3E}">
        <p14:creationId xmlns:p14="http://schemas.microsoft.com/office/powerpoint/2010/main" val="954203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22</a:t>
            </a:fld>
            <a:endParaRPr lang="en-US" dirty="0"/>
          </a:p>
        </p:txBody>
      </p:sp>
      <p:sp>
        <p:nvSpPr>
          <p:cNvPr id="18" name="Title 17">
            <a:extLst>
              <a:ext uri="{FF2B5EF4-FFF2-40B4-BE49-F238E27FC236}">
                <a16:creationId xmlns:a16="http://schemas.microsoft.com/office/drawing/2014/main" id="{7EAB6BE1-7CC8-DB2E-2D24-F9D66DFCDA02}"/>
              </a:ext>
            </a:extLst>
          </p:cNvPr>
          <p:cNvSpPr>
            <a:spLocks noGrp="1"/>
          </p:cNvSpPr>
          <p:nvPr>
            <p:ph type="title"/>
          </p:nvPr>
        </p:nvSpPr>
        <p:spPr>
          <a:xfrm>
            <a:off x="407988" y="373593"/>
            <a:ext cx="11592668" cy="1065742"/>
          </a:xfrm>
        </p:spPr>
        <p:txBody>
          <a:bodyPr/>
          <a:lstStyle/>
          <a:p>
            <a:r>
              <a:rPr lang="en-DE" dirty="0"/>
              <a:t>Proton Intensity – Sharing between Experiments</a:t>
            </a:r>
          </a:p>
        </p:txBody>
      </p:sp>
      <p:sp>
        <p:nvSpPr>
          <p:cNvPr id="19" name="Content Placeholder 6">
            <a:extLst>
              <a:ext uri="{FF2B5EF4-FFF2-40B4-BE49-F238E27FC236}">
                <a16:creationId xmlns:a16="http://schemas.microsoft.com/office/drawing/2014/main" id="{E5BB7B46-861E-824C-40DE-A007F21902CE}"/>
              </a:ext>
            </a:extLst>
          </p:cNvPr>
          <p:cNvSpPr>
            <a:spLocks noGrp="1"/>
          </p:cNvSpPr>
          <p:nvPr>
            <p:ph idx="1"/>
          </p:nvPr>
        </p:nvSpPr>
        <p:spPr>
          <a:xfrm>
            <a:off x="407988" y="5589240"/>
            <a:ext cx="11592668" cy="745298"/>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With a new ECN3 high-intensity facility, there would be a dedicated extraction only to ECN3, interleaved with extractions serving the other NA experiments and test beam users.</a:t>
            </a:r>
          </a:p>
        </p:txBody>
      </p:sp>
      <p:pic>
        <p:nvPicPr>
          <p:cNvPr id="2" name="Picture 1">
            <a:extLst>
              <a:ext uri="{FF2B5EF4-FFF2-40B4-BE49-F238E27FC236}">
                <a16:creationId xmlns:a16="http://schemas.microsoft.com/office/drawing/2014/main" id="{C4E7162C-CB5C-6AB2-DC09-5D0E4775B7E9}"/>
              </a:ext>
            </a:extLst>
          </p:cNvPr>
          <p:cNvPicPr>
            <a:picLocks noChangeAspect="1"/>
          </p:cNvPicPr>
          <p:nvPr/>
        </p:nvPicPr>
        <p:blipFill>
          <a:blip r:embed="rId2"/>
          <a:stretch>
            <a:fillRect/>
          </a:stretch>
        </p:blipFill>
        <p:spPr>
          <a:xfrm>
            <a:off x="-24680" y="908720"/>
            <a:ext cx="6096569" cy="3386982"/>
          </a:xfrm>
          <a:prstGeom prst="rect">
            <a:avLst/>
          </a:prstGeom>
        </p:spPr>
      </p:pic>
      <p:pic>
        <p:nvPicPr>
          <p:cNvPr id="3" name="Picture 2">
            <a:extLst>
              <a:ext uri="{FF2B5EF4-FFF2-40B4-BE49-F238E27FC236}">
                <a16:creationId xmlns:a16="http://schemas.microsoft.com/office/drawing/2014/main" id="{06D45E91-56EC-8211-E6B3-06E5A19C9DDC}"/>
              </a:ext>
            </a:extLst>
          </p:cNvPr>
          <p:cNvPicPr>
            <a:picLocks noChangeAspect="1"/>
          </p:cNvPicPr>
          <p:nvPr/>
        </p:nvPicPr>
        <p:blipFill>
          <a:blip r:embed="rId3"/>
          <a:stretch>
            <a:fillRect/>
          </a:stretch>
        </p:blipFill>
        <p:spPr>
          <a:xfrm>
            <a:off x="6120111" y="908719"/>
            <a:ext cx="6096569" cy="3386983"/>
          </a:xfrm>
          <a:prstGeom prst="rect">
            <a:avLst/>
          </a:prstGeom>
        </p:spPr>
      </p:pic>
      <p:sp>
        <p:nvSpPr>
          <p:cNvPr id="4" name="TextBox 3">
            <a:extLst>
              <a:ext uri="{FF2B5EF4-FFF2-40B4-BE49-F238E27FC236}">
                <a16:creationId xmlns:a16="http://schemas.microsoft.com/office/drawing/2014/main" id="{909C137D-1137-2AFC-EE8A-B5DE7A2EC905}"/>
              </a:ext>
            </a:extLst>
          </p:cNvPr>
          <p:cNvSpPr txBox="1"/>
          <p:nvPr/>
        </p:nvSpPr>
        <p:spPr>
          <a:xfrm>
            <a:off x="8351829" y="3088342"/>
            <a:ext cx="3096344" cy="553998"/>
          </a:xfrm>
          <a:prstGeom prst="rect">
            <a:avLst/>
          </a:prstGeom>
          <a:noFill/>
        </p:spPr>
        <p:txBody>
          <a:bodyPr wrap="square" lIns="0" tIns="0" rIns="0" bIns="0" rtlCol="0">
            <a:spAutoFit/>
          </a:bodyPr>
          <a:lstStyle/>
          <a:p>
            <a:pPr algn="l"/>
            <a:r>
              <a:rPr lang="en-DE" dirty="0"/>
              <a:t>4.8 s dedicated ECN3</a:t>
            </a:r>
          </a:p>
          <a:p>
            <a:pPr algn="l"/>
            <a:r>
              <a:rPr lang="en-DE" dirty="0"/>
              <a:t>4.8 s other NA experiments</a:t>
            </a:r>
          </a:p>
        </p:txBody>
      </p:sp>
      <p:sp>
        <p:nvSpPr>
          <p:cNvPr id="5" name="TextBox 4">
            <a:extLst>
              <a:ext uri="{FF2B5EF4-FFF2-40B4-BE49-F238E27FC236}">
                <a16:creationId xmlns:a16="http://schemas.microsoft.com/office/drawing/2014/main" id="{7468A5CB-7379-E658-0961-2B7B5B1289B3}"/>
              </a:ext>
            </a:extLst>
          </p:cNvPr>
          <p:cNvSpPr txBox="1"/>
          <p:nvPr/>
        </p:nvSpPr>
        <p:spPr>
          <a:xfrm>
            <a:off x="1487488" y="3163034"/>
            <a:ext cx="3096344" cy="553998"/>
          </a:xfrm>
          <a:prstGeom prst="rect">
            <a:avLst/>
          </a:prstGeom>
          <a:noFill/>
        </p:spPr>
        <p:txBody>
          <a:bodyPr wrap="square" lIns="0" tIns="0" rIns="0" bIns="0" rtlCol="0">
            <a:spAutoFit/>
          </a:bodyPr>
          <a:lstStyle/>
          <a:p>
            <a:pPr algn="l"/>
            <a:r>
              <a:rPr lang="en-DE" dirty="0"/>
              <a:t>1.2 s dedicated ECN3</a:t>
            </a:r>
          </a:p>
          <a:p>
            <a:pPr algn="l"/>
            <a:r>
              <a:rPr lang="en-DE" dirty="0"/>
              <a:t>4.8 s other NA experiments</a:t>
            </a:r>
          </a:p>
        </p:txBody>
      </p:sp>
      <p:pic>
        <p:nvPicPr>
          <p:cNvPr id="6" name="Picture 5">
            <a:extLst>
              <a:ext uri="{FF2B5EF4-FFF2-40B4-BE49-F238E27FC236}">
                <a16:creationId xmlns:a16="http://schemas.microsoft.com/office/drawing/2014/main" id="{7395D86A-B062-2890-FE6E-457A4E2A9A42}"/>
              </a:ext>
            </a:extLst>
          </p:cNvPr>
          <p:cNvPicPr>
            <a:picLocks noChangeAspect="1"/>
          </p:cNvPicPr>
          <p:nvPr/>
        </p:nvPicPr>
        <p:blipFill rotWithShape="1">
          <a:blip r:embed="rId4"/>
          <a:srcRect t="43496" r="40576" b="6215"/>
          <a:stretch/>
        </p:blipFill>
        <p:spPr>
          <a:xfrm>
            <a:off x="8213251" y="4273817"/>
            <a:ext cx="2113294" cy="1079883"/>
          </a:xfrm>
          <a:prstGeom prst="rect">
            <a:avLst/>
          </a:prstGeom>
        </p:spPr>
      </p:pic>
      <p:pic>
        <p:nvPicPr>
          <p:cNvPr id="10" name="Picture 9">
            <a:extLst>
              <a:ext uri="{FF2B5EF4-FFF2-40B4-BE49-F238E27FC236}">
                <a16:creationId xmlns:a16="http://schemas.microsoft.com/office/drawing/2014/main" id="{C810E3D3-00EB-0E3F-D1BF-F5E2781BB5D1}"/>
              </a:ext>
            </a:extLst>
          </p:cNvPr>
          <p:cNvPicPr>
            <a:picLocks noChangeAspect="1"/>
          </p:cNvPicPr>
          <p:nvPr/>
        </p:nvPicPr>
        <p:blipFill rotWithShape="1">
          <a:blip r:embed="rId5"/>
          <a:srcRect l="44" t="43972" r="40308" b="6239"/>
          <a:stretch/>
        </p:blipFill>
        <p:spPr>
          <a:xfrm>
            <a:off x="1965761" y="4273817"/>
            <a:ext cx="2113294" cy="1065149"/>
          </a:xfrm>
          <a:prstGeom prst="rect">
            <a:avLst/>
          </a:prstGeom>
        </p:spPr>
      </p:pic>
      <p:sp>
        <p:nvSpPr>
          <p:cNvPr id="11" name="TextBox 10">
            <a:extLst>
              <a:ext uri="{FF2B5EF4-FFF2-40B4-BE49-F238E27FC236}">
                <a16:creationId xmlns:a16="http://schemas.microsoft.com/office/drawing/2014/main" id="{0D237A87-BCC4-0F4B-11D9-CB7C5AB21C8E}"/>
              </a:ext>
            </a:extLst>
          </p:cNvPr>
          <p:cNvSpPr txBox="1"/>
          <p:nvPr/>
        </p:nvSpPr>
        <p:spPr>
          <a:xfrm>
            <a:off x="8485645" y="4621725"/>
            <a:ext cx="1261910" cy="369332"/>
          </a:xfrm>
          <a:prstGeom prst="rect">
            <a:avLst/>
          </a:prstGeom>
          <a:noFill/>
        </p:spPr>
        <p:txBody>
          <a:bodyPr wrap="square" lIns="0" tIns="0" rIns="0" bIns="0" rtlCol="0">
            <a:spAutoFit/>
          </a:bodyPr>
          <a:lstStyle/>
          <a:p>
            <a:pPr algn="l"/>
            <a:r>
              <a:rPr lang="en-GB" sz="1200" dirty="0"/>
              <a:t>D</a:t>
            </a:r>
            <a:r>
              <a:rPr lang="en-DE" sz="1200" dirty="0"/>
              <a:t>edicated</a:t>
            </a:r>
            <a:br>
              <a:rPr lang="en-DE" sz="1200" dirty="0"/>
            </a:br>
            <a:r>
              <a:rPr lang="en-DE" sz="1200" dirty="0"/>
              <a:t>4.8 s</a:t>
            </a:r>
          </a:p>
        </p:txBody>
      </p:sp>
      <p:sp>
        <p:nvSpPr>
          <p:cNvPr id="12" name="TextBox 11">
            <a:extLst>
              <a:ext uri="{FF2B5EF4-FFF2-40B4-BE49-F238E27FC236}">
                <a16:creationId xmlns:a16="http://schemas.microsoft.com/office/drawing/2014/main" id="{B920BAFA-6E3A-DDBB-8F11-600638D8D8BA}"/>
              </a:ext>
            </a:extLst>
          </p:cNvPr>
          <p:cNvSpPr txBox="1"/>
          <p:nvPr/>
        </p:nvSpPr>
        <p:spPr>
          <a:xfrm>
            <a:off x="9593205" y="4585948"/>
            <a:ext cx="837269" cy="369332"/>
          </a:xfrm>
          <a:prstGeom prst="rect">
            <a:avLst/>
          </a:prstGeom>
          <a:noFill/>
        </p:spPr>
        <p:txBody>
          <a:bodyPr wrap="square" lIns="0" tIns="0" rIns="0" bIns="0" rtlCol="0">
            <a:spAutoFit/>
          </a:bodyPr>
          <a:lstStyle/>
          <a:p>
            <a:pPr algn="l"/>
            <a:r>
              <a:rPr lang="en-DE" sz="1200" dirty="0"/>
              <a:t>NA</a:t>
            </a:r>
            <a:br>
              <a:rPr lang="en-DE" sz="1200" dirty="0"/>
            </a:br>
            <a:r>
              <a:rPr lang="en-DE" sz="1200" dirty="0"/>
              <a:t>4.8 s</a:t>
            </a:r>
          </a:p>
        </p:txBody>
      </p:sp>
      <p:sp>
        <p:nvSpPr>
          <p:cNvPr id="13" name="TextBox 12">
            <a:extLst>
              <a:ext uri="{FF2B5EF4-FFF2-40B4-BE49-F238E27FC236}">
                <a16:creationId xmlns:a16="http://schemas.microsoft.com/office/drawing/2014/main" id="{4E2DCC72-E846-7EF2-27B9-56FD4AD53604}"/>
              </a:ext>
            </a:extLst>
          </p:cNvPr>
          <p:cNvSpPr txBox="1"/>
          <p:nvPr/>
        </p:nvSpPr>
        <p:spPr>
          <a:xfrm>
            <a:off x="2136892" y="4453643"/>
            <a:ext cx="1261910" cy="184666"/>
          </a:xfrm>
          <a:prstGeom prst="rect">
            <a:avLst/>
          </a:prstGeom>
          <a:noFill/>
        </p:spPr>
        <p:txBody>
          <a:bodyPr wrap="square" lIns="0" tIns="0" rIns="0" bIns="0" rtlCol="0">
            <a:spAutoFit/>
          </a:bodyPr>
          <a:lstStyle/>
          <a:p>
            <a:pPr algn="l"/>
            <a:r>
              <a:rPr lang="en-DE" sz="1200" dirty="0"/>
              <a:t>Dedicated 1.2 s</a:t>
            </a:r>
          </a:p>
        </p:txBody>
      </p:sp>
      <p:sp>
        <p:nvSpPr>
          <p:cNvPr id="14" name="TextBox 13">
            <a:extLst>
              <a:ext uri="{FF2B5EF4-FFF2-40B4-BE49-F238E27FC236}">
                <a16:creationId xmlns:a16="http://schemas.microsoft.com/office/drawing/2014/main" id="{8A328544-9043-C7D4-ABDA-43BC8D52FBE8}"/>
              </a:ext>
            </a:extLst>
          </p:cNvPr>
          <p:cNvSpPr txBox="1"/>
          <p:nvPr/>
        </p:nvSpPr>
        <p:spPr>
          <a:xfrm>
            <a:off x="3287688" y="4787860"/>
            <a:ext cx="710166" cy="369332"/>
          </a:xfrm>
          <a:prstGeom prst="rect">
            <a:avLst/>
          </a:prstGeom>
          <a:noFill/>
        </p:spPr>
        <p:txBody>
          <a:bodyPr wrap="square" lIns="0" tIns="0" rIns="0" bIns="0" rtlCol="0">
            <a:spAutoFit/>
          </a:bodyPr>
          <a:lstStyle/>
          <a:p>
            <a:pPr algn="l"/>
            <a:r>
              <a:rPr lang="en-DE" sz="1200" dirty="0"/>
              <a:t>NA 4.8 s / 9.6 s</a:t>
            </a:r>
          </a:p>
        </p:txBody>
      </p:sp>
    </p:spTree>
    <p:extLst>
      <p:ext uri="{BB962C8B-B14F-4D97-AF65-F5344CB8AC3E}">
        <p14:creationId xmlns:p14="http://schemas.microsoft.com/office/powerpoint/2010/main" val="25061764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oogle Shape;143;p29">
            <a:extLst>
              <a:ext uri="{FF2B5EF4-FFF2-40B4-BE49-F238E27FC236}">
                <a16:creationId xmlns:a16="http://schemas.microsoft.com/office/drawing/2014/main" id="{0FCF7034-624B-8F8B-B5F1-83A2064E8E04}"/>
              </a:ext>
            </a:extLst>
          </p:cNvPr>
          <p:cNvPicPr preferRelativeResize="0"/>
          <p:nvPr/>
        </p:nvPicPr>
        <p:blipFill rotWithShape="1">
          <a:blip r:embed="rId2">
            <a:alphaModFix/>
          </a:blip>
          <a:srcRect r="49952"/>
          <a:stretch/>
        </p:blipFill>
        <p:spPr>
          <a:xfrm>
            <a:off x="8327628" y="3316795"/>
            <a:ext cx="3626888" cy="2934063"/>
          </a:xfrm>
          <a:prstGeom prst="rect">
            <a:avLst/>
          </a:prstGeom>
          <a:noFill/>
          <a:ln>
            <a:noFill/>
          </a:ln>
        </p:spPr>
      </p:pic>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23</a:t>
            </a:fld>
            <a:endParaRPr lang="en-US" dirty="0"/>
          </a:p>
        </p:txBody>
      </p:sp>
      <p:sp>
        <p:nvSpPr>
          <p:cNvPr id="19" name="Content Placeholder 6">
            <a:extLst>
              <a:ext uri="{FF2B5EF4-FFF2-40B4-BE49-F238E27FC236}">
                <a16:creationId xmlns:a16="http://schemas.microsoft.com/office/drawing/2014/main" id="{E5BB7B46-861E-824C-40DE-A007F21902CE}"/>
              </a:ext>
            </a:extLst>
          </p:cNvPr>
          <p:cNvSpPr>
            <a:spLocks noGrp="1"/>
          </p:cNvSpPr>
          <p:nvPr>
            <p:ph idx="1"/>
          </p:nvPr>
        </p:nvSpPr>
        <p:spPr>
          <a:xfrm>
            <a:off x="407988" y="3522951"/>
            <a:ext cx="7347974" cy="2577050"/>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With experiments requiring to run at highest intensities, the extraction quality becomes more important.</a:t>
            </a:r>
          </a:p>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Especially time structures at 50 Hz and 150 Hz, introduced via power converters, can easily lead to data acquisition issues due to peaks in the instantaneous intensity.</a:t>
            </a:r>
          </a:p>
          <a:p>
            <a:pPr>
              <a:lnSpc>
                <a:spcPct val="110000"/>
              </a:lnSpc>
              <a:spcBef>
                <a:spcPts val="0"/>
              </a:spcBef>
              <a:spcAft>
                <a:spcPts val="0"/>
              </a:spcAft>
            </a:pPr>
            <a:r>
              <a:rPr lang="en-GB" sz="1800" b="0" dirty="0">
                <a:latin typeface="Helvetica" pitchFamily="2" charset="0"/>
              </a:rPr>
              <a:t>Amongst several improvements on the hardware and controls-side, empty bucket channelling looks very promising: the de-bunched beam is forced up and “channelled” between the empty buckets.</a:t>
            </a:r>
          </a:p>
          <a:p>
            <a:pPr>
              <a:lnSpc>
                <a:spcPct val="110000"/>
              </a:lnSpc>
              <a:spcBef>
                <a:spcPts val="0"/>
              </a:spcBef>
              <a:spcAft>
                <a:spcPts val="0"/>
              </a:spcAft>
            </a:pPr>
            <a:endParaRPr lang="en-GB" sz="1800" b="0" dirty="0">
              <a:latin typeface="Helvetica" pitchFamily="2" charset="0"/>
            </a:endParaRPr>
          </a:p>
        </p:txBody>
      </p:sp>
      <p:grpSp>
        <p:nvGrpSpPr>
          <p:cNvPr id="2" name="Group 1">
            <a:extLst>
              <a:ext uri="{FF2B5EF4-FFF2-40B4-BE49-F238E27FC236}">
                <a16:creationId xmlns:a16="http://schemas.microsoft.com/office/drawing/2014/main" id="{A1C58053-A4E9-23A0-102F-0ACFB38D1FF6}"/>
              </a:ext>
            </a:extLst>
          </p:cNvPr>
          <p:cNvGrpSpPr/>
          <p:nvPr/>
        </p:nvGrpSpPr>
        <p:grpSpPr>
          <a:xfrm>
            <a:off x="47328" y="779942"/>
            <a:ext cx="8280300" cy="2577050"/>
            <a:chOff x="1076252" y="3346372"/>
            <a:chExt cx="8280300" cy="2577050"/>
          </a:xfrm>
        </p:grpSpPr>
        <p:pic>
          <p:nvPicPr>
            <p:cNvPr id="3" name="Google Shape;205;p32">
              <a:extLst>
                <a:ext uri="{FF2B5EF4-FFF2-40B4-BE49-F238E27FC236}">
                  <a16:creationId xmlns:a16="http://schemas.microsoft.com/office/drawing/2014/main" id="{E2FFC099-C59D-7E9B-81A2-0264831C0E99}"/>
                </a:ext>
              </a:extLst>
            </p:cNvPr>
            <p:cNvPicPr preferRelativeResize="0"/>
            <p:nvPr/>
          </p:nvPicPr>
          <p:blipFill rotWithShape="1">
            <a:blip r:embed="rId3">
              <a:alphaModFix/>
            </a:blip>
            <a:srcRect l="5944" r="8373"/>
            <a:stretch/>
          </p:blipFill>
          <p:spPr>
            <a:xfrm>
              <a:off x="1076252" y="3346372"/>
              <a:ext cx="8280300" cy="2577050"/>
            </a:xfrm>
            <a:prstGeom prst="rect">
              <a:avLst/>
            </a:prstGeom>
            <a:noFill/>
            <a:ln>
              <a:noFill/>
            </a:ln>
          </p:spPr>
        </p:pic>
        <p:cxnSp>
          <p:nvCxnSpPr>
            <p:cNvPr id="4" name="Google Shape;210;p32">
              <a:extLst>
                <a:ext uri="{FF2B5EF4-FFF2-40B4-BE49-F238E27FC236}">
                  <a16:creationId xmlns:a16="http://schemas.microsoft.com/office/drawing/2014/main" id="{31C7632E-56CB-2BBD-0977-1136E900FE62}"/>
                </a:ext>
              </a:extLst>
            </p:cNvPr>
            <p:cNvCxnSpPr>
              <a:cxnSpLocks/>
            </p:cNvCxnSpPr>
            <p:nvPr/>
          </p:nvCxnSpPr>
          <p:spPr>
            <a:xfrm rot="10800000" flipH="1">
              <a:off x="2286220" y="4687057"/>
              <a:ext cx="215100" cy="385500"/>
            </a:xfrm>
            <a:prstGeom prst="straightConnector1">
              <a:avLst/>
            </a:prstGeom>
            <a:noFill/>
            <a:ln w="9525" cap="flat" cmpd="sng">
              <a:solidFill>
                <a:srgbClr val="002147"/>
              </a:solidFill>
              <a:prstDash val="solid"/>
              <a:round/>
              <a:headEnd type="none" w="med" len="med"/>
              <a:tailEnd type="triangle" w="med" len="med"/>
            </a:ln>
          </p:spPr>
        </p:cxnSp>
        <p:cxnSp>
          <p:nvCxnSpPr>
            <p:cNvPr id="5" name="Google Shape;211;p32">
              <a:extLst>
                <a:ext uri="{FF2B5EF4-FFF2-40B4-BE49-F238E27FC236}">
                  <a16:creationId xmlns:a16="http://schemas.microsoft.com/office/drawing/2014/main" id="{30939972-D0F4-1304-57C9-E245B8A916FE}"/>
                </a:ext>
              </a:extLst>
            </p:cNvPr>
            <p:cNvCxnSpPr>
              <a:cxnSpLocks/>
            </p:cNvCxnSpPr>
            <p:nvPr/>
          </p:nvCxnSpPr>
          <p:spPr>
            <a:xfrm rot="10800000" flipH="1">
              <a:off x="3124420" y="4687057"/>
              <a:ext cx="215100" cy="385500"/>
            </a:xfrm>
            <a:prstGeom prst="straightConnector1">
              <a:avLst/>
            </a:prstGeom>
            <a:noFill/>
            <a:ln w="9525" cap="flat" cmpd="sng">
              <a:solidFill>
                <a:srgbClr val="002147"/>
              </a:solidFill>
              <a:prstDash val="solid"/>
              <a:round/>
              <a:headEnd type="none" w="med" len="med"/>
              <a:tailEnd type="triangle" w="med" len="med"/>
            </a:ln>
          </p:spPr>
        </p:cxnSp>
        <p:cxnSp>
          <p:nvCxnSpPr>
            <p:cNvPr id="6" name="Google Shape;212;p32">
              <a:extLst>
                <a:ext uri="{FF2B5EF4-FFF2-40B4-BE49-F238E27FC236}">
                  <a16:creationId xmlns:a16="http://schemas.microsoft.com/office/drawing/2014/main" id="{2DBEF634-6ED2-7EF5-86C0-4EB3E95C747A}"/>
                </a:ext>
              </a:extLst>
            </p:cNvPr>
            <p:cNvCxnSpPr>
              <a:cxnSpLocks/>
            </p:cNvCxnSpPr>
            <p:nvPr/>
          </p:nvCxnSpPr>
          <p:spPr>
            <a:xfrm rot="10800000" flipH="1">
              <a:off x="3962620" y="4687057"/>
              <a:ext cx="215100" cy="385500"/>
            </a:xfrm>
            <a:prstGeom prst="straightConnector1">
              <a:avLst/>
            </a:prstGeom>
            <a:noFill/>
            <a:ln w="9525" cap="flat" cmpd="sng">
              <a:solidFill>
                <a:srgbClr val="002147"/>
              </a:solidFill>
              <a:prstDash val="solid"/>
              <a:round/>
              <a:headEnd type="none" w="med" len="med"/>
              <a:tailEnd type="triangle" w="med" len="med"/>
            </a:ln>
          </p:spPr>
        </p:cxnSp>
        <p:cxnSp>
          <p:nvCxnSpPr>
            <p:cNvPr id="10" name="Google Shape;213;p32">
              <a:extLst>
                <a:ext uri="{FF2B5EF4-FFF2-40B4-BE49-F238E27FC236}">
                  <a16:creationId xmlns:a16="http://schemas.microsoft.com/office/drawing/2014/main" id="{B4C3621A-C326-8D5F-78B9-D3B76EE6906E}"/>
                </a:ext>
              </a:extLst>
            </p:cNvPr>
            <p:cNvCxnSpPr>
              <a:cxnSpLocks/>
            </p:cNvCxnSpPr>
            <p:nvPr/>
          </p:nvCxnSpPr>
          <p:spPr>
            <a:xfrm rot="10800000" flipH="1">
              <a:off x="4800820" y="4687057"/>
              <a:ext cx="215100" cy="385500"/>
            </a:xfrm>
            <a:prstGeom prst="straightConnector1">
              <a:avLst/>
            </a:prstGeom>
            <a:noFill/>
            <a:ln w="9525" cap="flat" cmpd="sng">
              <a:solidFill>
                <a:srgbClr val="002147"/>
              </a:solidFill>
              <a:prstDash val="solid"/>
              <a:round/>
              <a:headEnd type="none" w="med" len="med"/>
              <a:tailEnd type="triangle" w="med" len="med"/>
            </a:ln>
          </p:spPr>
        </p:cxnSp>
      </p:grpSp>
      <p:pic>
        <p:nvPicPr>
          <p:cNvPr id="16" name="Google Shape;144;p29">
            <a:extLst>
              <a:ext uri="{FF2B5EF4-FFF2-40B4-BE49-F238E27FC236}">
                <a16:creationId xmlns:a16="http://schemas.microsoft.com/office/drawing/2014/main" id="{939A7CFD-0313-FD4F-ED2A-C3590D734C9B}"/>
              </a:ext>
            </a:extLst>
          </p:cNvPr>
          <p:cNvPicPr preferRelativeResize="0"/>
          <p:nvPr/>
        </p:nvPicPr>
        <p:blipFill rotWithShape="1">
          <a:blip r:embed="rId4">
            <a:alphaModFix/>
          </a:blip>
          <a:srcRect r="50107"/>
          <a:stretch/>
        </p:blipFill>
        <p:spPr>
          <a:xfrm>
            <a:off x="8205006" y="373593"/>
            <a:ext cx="3749510" cy="2943202"/>
          </a:xfrm>
          <a:prstGeom prst="rect">
            <a:avLst/>
          </a:prstGeom>
          <a:noFill/>
          <a:ln>
            <a:noFill/>
          </a:ln>
        </p:spPr>
      </p:pic>
      <p:sp>
        <p:nvSpPr>
          <p:cNvPr id="17" name="Google Shape;145;p29">
            <a:extLst>
              <a:ext uri="{FF2B5EF4-FFF2-40B4-BE49-F238E27FC236}">
                <a16:creationId xmlns:a16="http://schemas.microsoft.com/office/drawing/2014/main" id="{B3166DB7-E54C-92CC-9646-5F89F9B843E6}"/>
              </a:ext>
            </a:extLst>
          </p:cNvPr>
          <p:cNvSpPr txBox="1"/>
          <p:nvPr/>
        </p:nvSpPr>
        <p:spPr>
          <a:xfrm>
            <a:off x="10927191" y="3469825"/>
            <a:ext cx="1167563"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EBC off</a:t>
            </a:r>
            <a:endParaRPr dirty="0"/>
          </a:p>
        </p:txBody>
      </p:sp>
      <p:sp>
        <p:nvSpPr>
          <p:cNvPr id="22" name="Google Shape;146;p29">
            <a:extLst>
              <a:ext uri="{FF2B5EF4-FFF2-40B4-BE49-F238E27FC236}">
                <a16:creationId xmlns:a16="http://schemas.microsoft.com/office/drawing/2014/main" id="{F05A58A5-D39C-4350-204D-003A2621A3FC}"/>
              </a:ext>
            </a:extLst>
          </p:cNvPr>
          <p:cNvSpPr txBox="1"/>
          <p:nvPr/>
        </p:nvSpPr>
        <p:spPr>
          <a:xfrm>
            <a:off x="10914129" y="536432"/>
            <a:ext cx="1040387"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dirty="0"/>
              <a:t>EBC on</a:t>
            </a:r>
            <a:endParaRPr dirty="0"/>
          </a:p>
        </p:txBody>
      </p:sp>
      <p:sp>
        <p:nvSpPr>
          <p:cNvPr id="18" name="Title 17">
            <a:extLst>
              <a:ext uri="{FF2B5EF4-FFF2-40B4-BE49-F238E27FC236}">
                <a16:creationId xmlns:a16="http://schemas.microsoft.com/office/drawing/2014/main" id="{7EAB6BE1-7CC8-DB2E-2D24-F9D66DFCDA02}"/>
              </a:ext>
            </a:extLst>
          </p:cNvPr>
          <p:cNvSpPr>
            <a:spLocks noGrp="1"/>
          </p:cNvSpPr>
          <p:nvPr>
            <p:ph type="title"/>
          </p:nvPr>
        </p:nvSpPr>
        <p:spPr>
          <a:xfrm>
            <a:off x="407988" y="373593"/>
            <a:ext cx="11592668" cy="494546"/>
          </a:xfrm>
        </p:spPr>
        <p:txBody>
          <a:bodyPr/>
          <a:lstStyle/>
          <a:p>
            <a:r>
              <a:rPr lang="en-DE" dirty="0"/>
              <a:t>Extraction Quality</a:t>
            </a:r>
          </a:p>
        </p:txBody>
      </p:sp>
      <p:sp>
        <p:nvSpPr>
          <p:cNvPr id="25" name="TextBox 24">
            <a:extLst>
              <a:ext uri="{FF2B5EF4-FFF2-40B4-BE49-F238E27FC236}">
                <a16:creationId xmlns:a16="http://schemas.microsoft.com/office/drawing/2014/main" id="{D8AFF6AF-8E83-9CE5-8169-E14E4F999060}"/>
              </a:ext>
            </a:extLst>
          </p:cNvPr>
          <p:cNvSpPr txBox="1"/>
          <p:nvPr/>
        </p:nvSpPr>
        <p:spPr>
          <a:xfrm>
            <a:off x="6312024" y="668671"/>
            <a:ext cx="1846842" cy="276999"/>
          </a:xfrm>
          <a:prstGeom prst="rect">
            <a:avLst/>
          </a:prstGeom>
          <a:noFill/>
        </p:spPr>
        <p:txBody>
          <a:bodyPr wrap="square" lIns="0" tIns="0" rIns="0" bIns="0" rtlCol="0">
            <a:spAutoFit/>
          </a:bodyPr>
          <a:lstStyle/>
          <a:p>
            <a:pPr algn="l"/>
            <a:r>
              <a:rPr lang="en-DE" dirty="0"/>
              <a:t>P. Arrutia (CERN)</a:t>
            </a:r>
          </a:p>
        </p:txBody>
      </p:sp>
    </p:spTree>
    <p:extLst>
      <p:ext uri="{BB962C8B-B14F-4D97-AF65-F5344CB8AC3E}">
        <p14:creationId xmlns:p14="http://schemas.microsoft.com/office/powerpoint/2010/main" val="13569453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24</a:t>
            </a:fld>
            <a:endParaRPr lang="en-US" dirty="0"/>
          </a:p>
        </p:txBody>
      </p:sp>
      <p:sp>
        <p:nvSpPr>
          <p:cNvPr id="19" name="Content Placeholder 6">
            <a:extLst>
              <a:ext uri="{FF2B5EF4-FFF2-40B4-BE49-F238E27FC236}">
                <a16:creationId xmlns:a16="http://schemas.microsoft.com/office/drawing/2014/main" id="{E5BB7B46-861E-824C-40DE-A007F21902CE}"/>
              </a:ext>
            </a:extLst>
          </p:cNvPr>
          <p:cNvSpPr>
            <a:spLocks noGrp="1"/>
          </p:cNvSpPr>
          <p:nvPr>
            <p:ph idx="1"/>
          </p:nvPr>
        </p:nvSpPr>
        <p:spPr>
          <a:xfrm>
            <a:off x="407988" y="1196752"/>
            <a:ext cx="11380812" cy="2577050"/>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A new target complex will make sure that the new intensity step can be optimally exploited while upgrading the facility to modern radiation protection and handling standards.</a:t>
            </a:r>
          </a:p>
        </p:txBody>
      </p:sp>
      <p:sp>
        <p:nvSpPr>
          <p:cNvPr id="18" name="Title 17">
            <a:extLst>
              <a:ext uri="{FF2B5EF4-FFF2-40B4-BE49-F238E27FC236}">
                <a16:creationId xmlns:a16="http://schemas.microsoft.com/office/drawing/2014/main" id="{7EAB6BE1-7CC8-DB2E-2D24-F9D66DFCDA02}"/>
              </a:ext>
            </a:extLst>
          </p:cNvPr>
          <p:cNvSpPr>
            <a:spLocks noGrp="1"/>
          </p:cNvSpPr>
          <p:nvPr>
            <p:ph type="title"/>
          </p:nvPr>
        </p:nvSpPr>
        <p:spPr>
          <a:xfrm>
            <a:off x="407988" y="373593"/>
            <a:ext cx="11592668" cy="494546"/>
          </a:xfrm>
        </p:spPr>
        <p:txBody>
          <a:bodyPr/>
          <a:lstStyle/>
          <a:p>
            <a:r>
              <a:rPr lang="en-DE" dirty="0"/>
              <a:t>Target Complex</a:t>
            </a:r>
          </a:p>
        </p:txBody>
      </p:sp>
      <p:grpSp>
        <p:nvGrpSpPr>
          <p:cNvPr id="11" name="Group 10">
            <a:extLst>
              <a:ext uri="{FF2B5EF4-FFF2-40B4-BE49-F238E27FC236}">
                <a16:creationId xmlns:a16="http://schemas.microsoft.com/office/drawing/2014/main" id="{A6CA0BAF-5EFC-F913-E4B5-B06FB57997AF}"/>
              </a:ext>
            </a:extLst>
          </p:cNvPr>
          <p:cNvGrpSpPr/>
          <p:nvPr/>
        </p:nvGrpSpPr>
        <p:grpSpPr>
          <a:xfrm>
            <a:off x="1064235" y="2038500"/>
            <a:ext cx="4841985" cy="4127830"/>
            <a:chOff x="7551066" y="1439335"/>
            <a:chExt cx="4640934" cy="4771911"/>
          </a:xfrm>
        </p:grpSpPr>
        <p:grpSp>
          <p:nvGrpSpPr>
            <p:cNvPr id="12" name="Group 11">
              <a:extLst>
                <a:ext uri="{FF2B5EF4-FFF2-40B4-BE49-F238E27FC236}">
                  <a16:creationId xmlns:a16="http://schemas.microsoft.com/office/drawing/2014/main" id="{A291EDD1-8D57-27D2-AD90-538F2F9E709E}"/>
                </a:ext>
              </a:extLst>
            </p:cNvPr>
            <p:cNvGrpSpPr/>
            <p:nvPr/>
          </p:nvGrpSpPr>
          <p:grpSpPr>
            <a:xfrm>
              <a:off x="7551066" y="1439335"/>
              <a:ext cx="4640934" cy="4771911"/>
              <a:chOff x="7301512" y="1361886"/>
              <a:chExt cx="4482501" cy="4475276"/>
            </a:xfrm>
          </p:grpSpPr>
          <p:pic>
            <p:nvPicPr>
              <p:cNvPr id="20" name="Picture 19">
                <a:extLst>
                  <a:ext uri="{FF2B5EF4-FFF2-40B4-BE49-F238E27FC236}">
                    <a16:creationId xmlns:a16="http://schemas.microsoft.com/office/drawing/2014/main" id="{B9C0E63B-E0C2-65AC-6AD9-64CFC47E12CA}"/>
                  </a:ext>
                </a:extLst>
              </p:cNvPr>
              <p:cNvPicPr>
                <a:picLocks noChangeAspect="1"/>
              </p:cNvPicPr>
              <p:nvPr/>
            </p:nvPicPr>
            <p:blipFill>
              <a:blip r:embed="rId2">
                <a:clrChange>
                  <a:clrFrom>
                    <a:srgbClr val="FFFFFF"/>
                  </a:clrFrom>
                  <a:clrTo>
                    <a:srgbClr val="FFFFFF">
                      <a:alpha val="0"/>
                    </a:srgbClr>
                  </a:clrTo>
                </a:clrChange>
              </a:blip>
              <a:srcRect l="24242" r="24242"/>
              <a:stretch/>
            </p:blipFill>
            <p:spPr>
              <a:xfrm>
                <a:off x="7301512" y="1361886"/>
                <a:ext cx="4482501" cy="4475276"/>
              </a:xfrm>
              <a:prstGeom prst="rect">
                <a:avLst/>
              </a:prstGeom>
            </p:spPr>
          </p:pic>
          <p:cxnSp>
            <p:nvCxnSpPr>
              <p:cNvPr id="21" name="Straight Arrow Connector 20">
                <a:extLst>
                  <a:ext uri="{FF2B5EF4-FFF2-40B4-BE49-F238E27FC236}">
                    <a16:creationId xmlns:a16="http://schemas.microsoft.com/office/drawing/2014/main" id="{22B686F3-0FC6-6B4B-199F-C5A645F7ECBA}"/>
                  </a:ext>
                </a:extLst>
              </p:cNvPr>
              <p:cNvCxnSpPr/>
              <p:nvPr/>
            </p:nvCxnSpPr>
            <p:spPr>
              <a:xfrm flipV="1">
                <a:off x="9523423" y="3763665"/>
                <a:ext cx="406147" cy="678157"/>
              </a:xfrm>
              <a:prstGeom prst="straightConnector1">
                <a:avLst/>
              </a:prstGeom>
              <a:noFill/>
              <a:ln w="28575" cap="flat" cmpd="sng" algn="ctr">
                <a:solidFill>
                  <a:schemeClr val="tx1"/>
                </a:solidFill>
                <a:prstDash val="solid"/>
                <a:miter lim="800000"/>
                <a:headEnd type="stealth" w="med" len="lg"/>
                <a:tailEnd type="stealth" w="med" len="lg"/>
              </a:ln>
              <a:effectLst/>
            </p:spPr>
          </p:cxnSp>
          <p:sp>
            <p:nvSpPr>
              <p:cNvPr id="23" name="TextBox 59">
                <a:extLst>
                  <a:ext uri="{FF2B5EF4-FFF2-40B4-BE49-F238E27FC236}">
                    <a16:creationId xmlns:a16="http://schemas.microsoft.com/office/drawing/2014/main" id="{61FD0A85-35B4-CA94-2C90-C2778AFC9A78}"/>
                  </a:ext>
                </a:extLst>
              </p:cNvPr>
              <p:cNvSpPr txBox="1"/>
              <p:nvPr/>
            </p:nvSpPr>
            <p:spPr bwMode="auto">
              <a:xfrm>
                <a:off x="9767519" y="4030659"/>
                <a:ext cx="812047" cy="338554"/>
              </a:xfrm>
              <a:prstGeom prst="rect">
                <a:avLst/>
              </a:prstGeom>
              <a:noFill/>
              <a:ln>
                <a:no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pPr>
                  <a:defRPr/>
                </a:pPr>
                <a:r>
                  <a:rPr lang="fr-CH" sz="1600" kern="0" dirty="0">
                    <a:latin typeface="Arial"/>
                    <a:cs typeface="Arial"/>
                  </a:rPr>
                  <a:t>~11m</a:t>
                </a:r>
                <a:endParaRPr lang="en-GB" sz="1600" kern="0" dirty="0">
                  <a:latin typeface="Arial"/>
                  <a:cs typeface="Arial"/>
                </a:endParaRPr>
              </a:p>
            </p:txBody>
          </p:sp>
          <p:sp>
            <p:nvSpPr>
              <p:cNvPr id="24" name="TextBox 15">
                <a:extLst>
                  <a:ext uri="{FF2B5EF4-FFF2-40B4-BE49-F238E27FC236}">
                    <a16:creationId xmlns:a16="http://schemas.microsoft.com/office/drawing/2014/main" id="{7E76B62A-8F0E-3563-58E9-3072AD4A7C45}"/>
                  </a:ext>
                </a:extLst>
              </p:cNvPr>
              <p:cNvSpPr txBox="1"/>
              <p:nvPr/>
            </p:nvSpPr>
            <p:spPr bwMode="auto">
              <a:xfrm>
                <a:off x="7309340" y="2415589"/>
                <a:ext cx="1728192" cy="523220"/>
              </a:xfrm>
              <a:prstGeom prst="rect">
                <a:avLst/>
              </a:prstGeom>
              <a:noFill/>
              <a:ln>
                <a:no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n-GB" sz="1400" dirty="0"/>
                  <a:t>Target area</a:t>
                </a:r>
              </a:p>
              <a:p>
                <a:r>
                  <a:rPr lang="en-GB" sz="1400" dirty="0"/>
                  <a:t>confinement walls</a:t>
                </a:r>
              </a:p>
            </p:txBody>
          </p:sp>
          <p:sp>
            <p:nvSpPr>
              <p:cNvPr id="26" name="TextBox 19">
                <a:extLst>
                  <a:ext uri="{FF2B5EF4-FFF2-40B4-BE49-F238E27FC236}">
                    <a16:creationId xmlns:a16="http://schemas.microsoft.com/office/drawing/2014/main" id="{9EF4AE0C-EF8B-B4AB-4509-B9B26FC5C8F5}"/>
                  </a:ext>
                </a:extLst>
              </p:cNvPr>
              <p:cNvSpPr txBox="1"/>
              <p:nvPr/>
            </p:nvSpPr>
            <p:spPr bwMode="auto">
              <a:xfrm>
                <a:off x="9504256" y="4692532"/>
                <a:ext cx="1581560" cy="307777"/>
              </a:xfrm>
              <a:prstGeom prst="rect">
                <a:avLst/>
              </a:prstGeom>
              <a:noFill/>
              <a:ln>
                <a:no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en-GB" sz="1400" dirty="0"/>
                  <a:t>Access chicane</a:t>
                </a:r>
              </a:p>
            </p:txBody>
          </p:sp>
          <p:sp>
            <p:nvSpPr>
              <p:cNvPr id="27" name="TextBox 53">
                <a:extLst>
                  <a:ext uri="{FF2B5EF4-FFF2-40B4-BE49-F238E27FC236}">
                    <a16:creationId xmlns:a16="http://schemas.microsoft.com/office/drawing/2014/main" id="{B8298C53-0A8A-17CA-3214-A06959E2C833}"/>
                  </a:ext>
                </a:extLst>
              </p:cNvPr>
              <p:cNvSpPr txBox="1"/>
              <p:nvPr/>
            </p:nvSpPr>
            <p:spPr bwMode="auto">
              <a:xfrm rot="18037904">
                <a:off x="9444497" y="2164814"/>
                <a:ext cx="1728192" cy="276999"/>
              </a:xfrm>
              <a:prstGeom prst="rect">
                <a:avLst/>
              </a:prstGeom>
              <a:noFill/>
              <a:ln>
                <a:noFill/>
              </a:ln>
            </p:spPr>
            <p:txBody>
              <a:bodyPr wrap="square" rtlCol="0">
                <a:spAutoFit/>
              </a:bodyPr>
              <a:lstStyle>
                <a:defPPr>
                  <a:defRPr lang="en-US"/>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a:lstStyle>
              <a:p>
                <a:r>
                  <a:rPr lang="fr-CH" sz="1200" dirty="0" err="1"/>
                  <a:t>Diluted</a:t>
                </a:r>
                <a:r>
                  <a:rPr lang="fr-CH" sz="1200" dirty="0"/>
                  <a:t> proton </a:t>
                </a:r>
              </a:p>
            </p:txBody>
          </p:sp>
          <p:cxnSp>
            <p:nvCxnSpPr>
              <p:cNvPr id="28" name="Straight Connector 27">
                <a:extLst>
                  <a:ext uri="{FF2B5EF4-FFF2-40B4-BE49-F238E27FC236}">
                    <a16:creationId xmlns:a16="http://schemas.microsoft.com/office/drawing/2014/main" id="{4629739B-A4B6-B98E-7A40-E13C6E21B623}"/>
                  </a:ext>
                </a:extLst>
              </p:cNvPr>
              <p:cNvCxnSpPr>
                <a:cxnSpLocks/>
              </p:cNvCxnSpPr>
              <p:nvPr/>
            </p:nvCxnSpPr>
            <p:spPr>
              <a:xfrm flipV="1">
                <a:off x="9585691" y="1379776"/>
                <a:ext cx="1104042" cy="1910062"/>
              </a:xfrm>
              <a:prstGeom prst="line">
                <a:avLst/>
              </a:prstGeom>
              <a:ln w="57150">
                <a:solidFill>
                  <a:srgbClr val="FFC000"/>
                </a:solidFill>
                <a:headEnd type="stealth" w="med" len="lg"/>
                <a:tailEnd type="none" w="med" len="lg"/>
              </a:ln>
            </p:spPr>
            <p:style>
              <a:lnRef idx="1">
                <a:schemeClr val="accent1"/>
              </a:lnRef>
              <a:fillRef idx="0">
                <a:schemeClr val="accent1"/>
              </a:fillRef>
              <a:effectRef idx="0">
                <a:schemeClr val="accent1"/>
              </a:effectRef>
              <a:fontRef idx="minor">
                <a:schemeClr val="tx1"/>
              </a:fontRef>
            </p:style>
          </p:cxnSp>
          <p:sp>
            <p:nvSpPr>
              <p:cNvPr id="29" name="Freeform 28">
                <a:extLst>
                  <a:ext uri="{FF2B5EF4-FFF2-40B4-BE49-F238E27FC236}">
                    <a16:creationId xmlns:a16="http://schemas.microsoft.com/office/drawing/2014/main" id="{06EC8F66-AC05-D910-451E-34CDA8F1F615}"/>
                  </a:ext>
                </a:extLst>
              </p:cNvPr>
              <p:cNvSpPr/>
              <p:nvPr/>
            </p:nvSpPr>
            <p:spPr>
              <a:xfrm>
                <a:off x="9268557" y="4545761"/>
                <a:ext cx="1608462" cy="440674"/>
              </a:xfrm>
              <a:custGeom>
                <a:avLst/>
                <a:gdLst>
                  <a:gd name="connsiteX0" fmla="*/ 1608462 w 1608462"/>
                  <a:gd name="connsiteY0" fmla="*/ 440674 h 440674"/>
                  <a:gd name="connsiteX1" fmla="*/ 220337 w 1608462"/>
                  <a:gd name="connsiteY1" fmla="*/ 440674 h 440674"/>
                  <a:gd name="connsiteX2" fmla="*/ 0 w 1608462"/>
                  <a:gd name="connsiteY2" fmla="*/ 0 h 440674"/>
                </a:gdLst>
                <a:ahLst/>
                <a:cxnLst>
                  <a:cxn ang="0">
                    <a:pos x="connsiteX0" y="connsiteY0"/>
                  </a:cxn>
                  <a:cxn ang="0">
                    <a:pos x="connsiteX1" y="connsiteY1"/>
                  </a:cxn>
                  <a:cxn ang="0">
                    <a:pos x="connsiteX2" y="connsiteY2"/>
                  </a:cxn>
                </a:cxnLst>
                <a:rect l="l" t="t" r="r" b="b"/>
                <a:pathLst>
                  <a:path w="1608462" h="440674">
                    <a:moveTo>
                      <a:pt x="1608462" y="440674"/>
                    </a:moveTo>
                    <a:lnTo>
                      <a:pt x="220337" y="440674"/>
                    </a:lnTo>
                    <a:lnTo>
                      <a:pt x="0" y="0"/>
                    </a:ln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a:extLst>
                  <a:ext uri="{FF2B5EF4-FFF2-40B4-BE49-F238E27FC236}">
                    <a16:creationId xmlns:a16="http://schemas.microsoft.com/office/drawing/2014/main" id="{7FDEF72C-F962-F0BF-3444-5AF5C8DEA0AE}"/>
                  </a:ext>
                </a:extLst>
              </p:cNvPr>
              <p:cNvSpPr/>
              <p:nvPr/>
            </p:nvSpPr>
            <p:spPr>
              <a:xfrm>
                <a:off x="7395690" y="1813577"/>
                <a:ext cx="2809301" cy="1112704"/>
              </a:xfrm>
              <a:custGeom>
                <a:avLst/>
                <a:gdLst>
                  <a:gd name="connsiteX0" fmla="*/ 0 w 2809301"/>
                  <a:gd name="connsiteY0" fmla="*/ 1112704 h 1112704"/>
                  <a:gd name="connsiteX1" fmla="*/ 1531345 w 2809301"/>
                  <a:gd name="connsiteY1" fmla="*/ 1112704 h 1112704"/>
                  <a:gd name="connsiteX2" fmla="*/ 2809301 w 2809301"/>
                  <a:gd name="connsiteY2" fmla="*/ 0 h 1112704"/>
                </a:gdLst>
                <a:ahLst/>
                <a:cxnLst>
                  <a:cxn ang="0">
                    <a:pos x="connsiteX0" y="connsiteY0"/>
                  </a:cxn>
                  <a:cxn ang="0">
                    <a:pos x="connsiteX1" y="connsiteY1"/>
                  </a:cxn>
                  <a:cxn ang="0">
                    <a:pos x="connsiteX2" y="connsiteY2"/>
                  </a:cxn>
                </a:cxnLst>
                <a:rect l="l" t="t" r="r" b="b"/>
                <a:pathLst>
                  <a:path w="2809301" h="1112704">
                    <a:moveTo>
                      <a:pt x="0" y="1112704"/>
                    </a:moveTo>
                    <a:lnTo>
                      <a:pt x="1531345" y="1112704"/>
                    </a:lnTo>
                    <a:lnTo>
                      <a:pt x="2809301" y="0"/>
                    </a:ln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a:extLst>
                  <a:ext uri="{FF2B5EF4-FFF2-40B4-BE49-F238E27FC236}">
                    <a16:creationId xmlns:a16="http://schemas.microsoft.com/office/drawing/2014/main" id="{F55EF614-DC43-A83E-82D5-00A5009C6FBB}"/>
                  </a:ext>
                </a:extLst>
              </p:cNvPr>
              <p:cNvSpPr/>
              <p:nvPr/>
            </p:nvSpPr>
            <p:spPr>
              <a:xfrm>
                <a:off x="8464325" y="2926282"/>
                <a:ext cx="473726" cy="1608463"/>
              </a:xfrm>
              <a:custGeom>
                <a:avLst/>
                <a:gdLst>
                  <a:gd name="connsiteX0" fmla="*/ 473726 w 473726"/>
                  <a:gd name="connsiteY0" fmla="*/ 0 h 1608463"/>
                  <a:gd name="connsiteX1" fmla="*/ 0 w 473726"/>
                  <a:gd name="connsiteY1" fmla="*/ 1608463 h 1608463"/>
                </a:gdLst>
                <a:ahLst/>
                <a:cxnLst>
                  <a:cxn ang="0">
                    <a:pos x="connsiteX0" y="connsiteY0"/>
                  </a:cxn>
                  <a:cxn ang="0">
                    <a:pos x="connsiteX1" y="connsiteY1"/>
                  </a:cxn>
                </a:cxnLst>
                <a:rect l="l" t="t" r="r" b="b"/>
                <a:pathLst>
                  <a:path w="473726" h="1608463">
                    <a:moveTo>
                      <a:pt x="473726" y="0"/>
                    </a:moveTo>
                    <a:lnTo>
                      <a:pt x="0" y="1608463"/>
                    </a:lnTo>
                  </a:path>
                </a:pathLst>
              </a:custGeom>
              <a:noFill/>
              <a:ln>
                <a:tailEnd type="stealth" w="med"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66AF318E-1F71-D992-EBBA-2276EE480C89}"/>
                  </a:ext>
                </a:extLst>
              </p:cNvPr>
              <p:cNvSpPr txBox="1"/>
              <p:nvPr/>
            </p:nvSpPr>
            <p:spPr>
              <a:xfrm>
                <a:off x="9908881" y="2190144"/>
                <a:ext cx="1544012" cy="646331"/>
              </a:xfrm>
              <a:prstGeom prst="rect">
                <a:avLst/>
              </a:prstGeom>
              <a:noFill/>
              <a:scene3d>
                <a:camera prst="isometricRightUp">
                  <a:rot lat="1800000" lon="17100000" rev="0"/>
                </a:camera>
                <a:lightRig rig="threePt" dir="t"/>
              </a:scene3d>
            </p:spPr>
            <p:txBody>
              <a:bodyPr wrap="none" rtlCol="0">
                <a:spAutoFit/>
              </a:bodyPr>
              <a:lstStyle/>
              <a:p>
                <a:pPr>
                  <a:defRPr/>
                </a:pPr>
                <a:r>
                  <a:rPr lang="en-US" sz="3600" b="1" kern="0" dirty="0">
                    <a:solidFill>
                      <a:prstClr val="white"/>
                    </a:solidFill>
                    <a:latin typeface="Arial Black" panose="020B0A04020102020204" pitchFamily="34" charset="0"/>
                  </a:rPr>
                  <a:t>TCC8</a:t>
                </a:r>
                <a:endParaRPr lang="en-GB" sz="3600" b="1" kern="0" dirty="0">
                  <a:solidFill>
                    <a:prstClr val="white"/>
                  </a:solidFill>
                  <a:latin typeface="Arial Black" panose="020B0A04020102020204" pitchFamily="34" charset="0"/>
                </a:endParaRPr>
              </a:p>
            </p:txBody>
          </p:sp>
        </p:grpSp>
        <p:sp>
          <p:nvSpPr>
            <p:cNvPr id="13" name="TextBox 12">
              <a:extLst>
                <a:ext uri="{FF2B5EF4-FFF2-40B4-BE49-F238E27FC236}">
                  <a16:creationId xmlns:a16="http://schemas.microsoft.com/office/drawing/2014/main" id="{9423C2E7-708A-D8AE-6F7A-FF5D278FE267}"/>
                </a:ext>
              </a:extLst>
            </p:cNvPr>
            <p:cNvSpPr txBox="1"/>
            <p:nvPr/>
          </p:nvSpPr>
          <p:spPr bwMode="auto">
            <a:xfrm>
              <a:off x="7566123" y="1676265"/>
              <a:ext cx="2194244" cy="523220"/>
            </a:xfrm>
            <a:prstGeom prst="rect">
              <a:avLst/>
            </a:prstGeom>
            <a:noFill/>
            <a:ln>
              <a:noFill/>
            </a:ln>
          </p:spPr>
          <p:txBody>
            <a:bodyPr wrap="square" rtlCol="0">
              <a:spAutoFit/>
            </a:bodyPr>
            <a:lstStyle/>
            <a:p>
              <a:r>
                <a:rPr lang="fr-CH" sz="1400" dirty="0" err="1"/>
                <a:t>Space</a:t>
              </a:r>
              <a:r>
                <a:rPr lang="fr-CH" sz="1400" dirty="0"/>
                <a:t> for </a:t>
              </a:r>
              <a:r>
                <a:rPr lang="fr-CH" sz="1400" dirty="0" err="1"/>
                <a:t>shielding</a:t>
              </a:r>
              <a:r>
                <a:rPr lang="fr-CH" sz="1400" dirty="0"/>
                <a:t> </a:t>
              </a:r>
              <a:r>
                <a:rPr lang="fr-CH" sz="1400" dirty="0" err="1"/>
                <a:t>temporary</a:t>
              </a:r>
              <a:r>
                <a:rPr lang="fr-CH" sz="1400" dirty="0"/>
                <a:t> </a:t>
              </a:r>
              <a:r>
                <a:rPr lang="fr-CH" sz="1400" dirty="0" err="1"/>
                <a:t>storage</a:t>
              </a:r>
              <a:endParaRPr lang="en-GB" sz="1400" dirty="0"/>
            </a:p>
          </p:txBody>
        </p:sp>
        <p:cxnSp>
          <p:nvCxnSpPr>
            <p:cNvPr id="14" name="Straight Arrow Connector 13">
              <a:extLst>
                <a:ext uri="{FF2B5EF4-FFF2-40B4-BE49-F238E27FC236}">
                  <a16:creationId xmlns:a16="http://schemas.microsoft.com/office/drawing/2014/main" id="{B0BF498C-0B3D-A8FE-F731-C032BB42501D}"/>
                </a:ext>
              </a:extLst>
            </p:cNvPr>
            <p:cNvCxnSpPr>
              <a:cxnSpLocks/>
            </p:cNvCxnSpPr>
            <p:nvPr/>
          </p:nvCxnSpPr>
          <p:spPr>
            <a:xfrm>
              <a:off x="9374650" y="1966125"/>
              <a:ext cx="1156995" cy="188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pic>
        <p:nvPicPr>
          <p:cNvPr id="33" name="Picture 32" descr="Graphical user interface, text, application, Teams&#10;&#10;Description automatically generated">
            <a:extLst>
              <a:ext uri="{FF2B5EF4-FFF2-40B4-BE49-F238E27FC236}">
                <a16:creationId xmlns:a16="http://schemas.microsoft.com/office/drawing/2014/main" id="{7D3F076D-E487-A999-6381-C839E686ACDA}"/>
              </a:ext>
            </a:extLst>
          </p:cNvPr>
          <p:cNvPicPr>
            <a:picLocks noChangeAspect="1"/>
          </p:cNvPicPr>
          <p:nvPr/>
        </p:nvPicPr>
        <p:blipFill>
          <a:blip r:embed="rId3"/>
          <a:stretch>
            <a:fillRect/>
          </a:stretch>
        </p:blipFill>
        <p:spPr>
          <a:xfrm>
            <a:off x="5571720" y="1914999"/>
            <a:ext cx="6415200" cy="4222526"/>
          </a:xfrm>
          <a:prstGeom prst="rect">
            <a:avLst/>
          </a:prstGeom>
        </p:spPr>
      </p:pic>
      <p:sp>
        <p:nvSpPr>
          <p:cNvPr id="34" name="TextBox 33">
            <a:extLst>
              <a:ext uri="{FF2B5EF4-FFF2-40B4-BE49-F238E27FC236}">
                <a16:creationId xmlns:a16="http://schemas.microsoft.com/office/drawing/2014/main" id="{2A1F8E25-1ACD-D612-D507-EF842F3DA6A1}"/>
              </a:ext>
            </a:extLst>
          </p:cNvPr>
          <p:cNvSpPr txBox="1"/>
          <p:nvPr/>
        </p:nvSpPr>
        <p:spPr>
          <a:xfrm>
            <a:off x="4567607" y="5930747"/>
            <a:ext cx="1168845" cy="276999"/>
          </a:xfrm>
          <a:prstGeom prst="rect">
            <a:avLst/>
          </a:prstGeom>
          <a:noFill/>
        </p:spPr>
        <p:txBody>
          <a:bodyPr wrap="square" lIns="0" tIns="0" rIns="0" bIns="0" rtlCol="0">
            <a:spAutoFit/>
          </a:bodyPr>
          <a:lstStyle/>
          <a:p>
            <a:pPr algn="l"/>
            <a:r>
              <a:rPr lang="en-DE" dirty="0"/>
              <a:t>BDF/SHiP</a:t>
            </a:r>
          </a:p>
        </p:txBody>
      </p:sp>
      <p:sp>
        <p:nvSpPr>
          <p:cNvPr id="35" name="TextBox 34">
            <a:extLst>
              <a:ext uri="{FF2B5EF4-FFF2-40B4-BE49-F238E27FC236}">
                <a16:creationId xmlns:a16="http://schemas.microsoft.com/office/drawing/2014/main" id="{5C94CD5D-5636-7A87-2FCA-94C587301B44}"/>
              </a:ext>
            </a:extLst>
          </p:cNvPr>
          <p:cNvSpPr txBox="1"/>
          <p:nvPr/>
        </p:nvSpPr>
        <p:spPr>
          <a:xfrm>
            <a:off x="9840417" y="5860526"/>
            <a:ext cx="1948383" cy="276999"/>
          </a:xfrm>
          <a:prstGeom prst="rect">
            <a:avLst/>
          </a:prstGeom>
          <a:noFill/>
        </p:spPr>
        <p:txBody>
          <a:bodyPr wrap="square" lIns="0" tIns="0" rIns="0" bIns="0" rtlCol="0">
            <a:spAutoFit/>
          </a:bodyPr>
          <a:lstStyle/>
          <a:p>
            <a:pPr algn="l"/>
            <a:r>
              <a:rPr lang="en-DE" dirty="0"/>
              <a:t>HIKE/SHADOWS</a:t>
            </a:r>
          </a:p>
        </p:txBody>
      </p:sp>
      <p:sp>
        <p:nvSpPr>
          <p:cNvPr id="36" name="TextBox 35">
            <a:extLst>
              <a:ext uri="{FF2B5EF4-FFF2-40B4-BE49-F238E27FC236}">
                <a16:creationId xmlns:a16="http://schemas.microsoft.com/office/drawing/2014/main" id="{A1B4A8E0-3C9B-A48D-4494-01C344939783}"/>
              </a:ext>
            </a:extLst>
          </p:cNvPr>
          <p:cNvSpPr txBox="1"/>
          <p:nvPr/>
        </p:nvSpPr>
        <p:spPr>
          <a:xfrm>
            <a:off x="472505" y="5712896"/>
            <a:ext cx="2716526" cy="430887"/>
          </a:xfrm>
          <a:prstGeom prst="rect">
            <a:avLst/>
          </a:prstGeom>
          <a:noFill/>
        </p:spPr>
        <p:txBody>
          <a:bodyPr wrap="square" lIns="0" tIns="0" rIns="0" bIns="0" rtlCol="0">
            <a:spAutoFit/>
          </a:bodyPr>
          <a:lstStyle/>
          <a:p>
            <a:pPr algn="l"/>
            <a:r>
              <a:rPr lang="en-DE" sz="1400" dirty="0"/>
              <a:t>J.L. Grenard</a:t>
            </a:r>
            <a:br>
              <a:rPr lang="en-DE" sz="1400" dirty="0"/>
            </a:br>
            <a:r>
              <a:rPr lang="en-DE" sz="1400" dirty="0"/>
              <a:t>(CERN)</a:t>
            </a:r>
          </a:p>
        </p:txBody>
      </p:sp>
      <p:sp>
        <p:nvSpPr>
          <p:cNvPr id="37" name="TextBox 36">
            <a:extLst>
              <a:ext uri="{FF2B5EF4-FFF2-40B4-BE49-F238E27FC236}">
                <a16:creationId xmlns:a16="http://schemas.microsoft.com/office/drawing/2014/main" id="{3D89CE16-55EA-DAF8-E438-76E4F8C3A93F}"/>
              </a:ext>
            </a:extLst>
          </p:cNvPr>
          <p:cNvSpPr txBox="1"/>
          <p:nvPr/>
        </p:nvSpPr>
        <p:spPr>
          <a:xfrm>
            <a:off x="6456040" y="5706638"/>
            <a:ext cx="2716526" cy="430887"/>
          </a:xfrm>
          <a:prstGeom prst="rect">
            <a:avLst/>
          </a:prstGeom>
          <a:noFill/>
        </p:spPr>
        <p:txBody>
          <a:bodyPr wrap="square" lIns="0" tIns="0" rIns="0" bIns="0" rtlCol="0">
            <a:spAutoFit/>
          </a:bodyPr>
          <a:lstStyle/>
          <a:p>
            <a:pPr algn="l"/>
            <a:r>
              <a:rPr lang="en-DE" sz="1400" dirty="0"/>
              <a:t>J.L. Grenard</a:t>
            </a:r>
            <a:br>
              <a:rPr lang="en-DE" sz="1400" dirty="0"/>
            </a:br>
            <a:r>
              <a:rPr lang="en-DE" sz="1400" dirty="0"/>
              <a:t>(CERN)</a:t>
            </a:r>
          </a:p>
        </p:txBody>
      </p:sp>
    </p:spTree>
    <p:extLst>
      <p:ext uri="{BB962C8B-B14F-4D97-AF65-F5344CB8AC3E}">
        <p14:creationId xmlns:p14="http://schemas.microsoft.com/office/powerpoint/2010/main" val="11558280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4"/>
            <a:ext cx="6984155" cy="5112568"/>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900"/>
              </a:spcAft>
            </a:pPr>
            <a:r>
              <a:rPr lang="en-GB" sz="2000" b="0" dirty="0"/>
              <a:t>Within the Physics Beyond Collider Study, several experiments have proposed physics programmes with very high proton intensities.</a:t>
            </a:r>
          </a:p>
          <a:p>
            <a:pPr>
              <a:lnSpc>
                <a:spcPct val="100000"/>
              </a:lnSpc>
              <a:spcBef>
                <a:spcPts val="0"/>
              </a:spcBef>
              <a:spcAft>
                <a:spcPts val="900"/>
              </a:spcAft>
            </a:pPr>
            <a:r>
              <a:rPr lang="en-GB" sz="2000" b="0" dirty="0"/>
              <a:t>The ECN3 experimental cavern at the CERN North Area is well suited for such demands and an extensive study has taken place to demonstrate the feasibility of beam delivery to ECN3.</a:t>
            </a:r>
          </a:p>
          <a:p>
            <a:pPr>
              <a:lnSpc>
                <a:spcPct val="100000"/>
              </a:lnSpc>
              <a:spcBef>
                <a:spcPts val="0"/>
              </a:spcBef>
              <a:spcAft>
                <a:spcPts val="900"/>
              </a:spcAft>
            </a:pPr>
            <a:r>
              <a:rPr lang="en-GB" sz="2000" b="0" dirty="0"/>
              <a:t>In a next step, the experiments will hand in their final proposal to SPSC scientific committee at CERN, which will recommend one or more experiments to run in the new facility. A final decision is expected towards beginning of 2024.</a:t>
            </a:r>
          </a:p>
          <a:p>
            <a:pPr>
              <a:lnSpc>
                <a:spcPct val="100000"/>
              </a:lnSpc>
              <a:spcBef>
                <a:spcPts val="0"/>
              </a:spcBef>
              <a:spcAft>
                <a:spcPts val="900"/>
              </a:spcAft>
            </a:pPr>
            <a:r>
              <a:rPr lang="en-GB" sz="2000" b="0" dirty="0"/>
              <a:t>After a TDR phase within the newly funded ECN3 High Intensity project, works in ECN3 can be started, and first experiments are expected to operate from the early 2030s.</a:t>
            </a:r>
          </a:p>
        </p:txBody>
      </p:sp>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Summary</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25</a:t>
            </a:fld>
            <a:endParaRPr lang="en-US" dirty="0"/>
          </a:p>
        </p:txBody>
      </p:sp>
      <p:pic>
        <p:nvPicPr>
          <p:cNvPr id="2" name="Picture 1">
            <a:extLst>
              <a:ext uri="{FF2B5EF4-FFF2-40B4-BE49-F238E27FC236}">
                <a16:creationId xmlns:a16="http://schemas.microsoft.com/office/drawing/2014/main" id="{CCC45EA7-DCB3-31FC-097A-9D229AE338B7}"/>
              </a:ext>
            </a:extLst>
          </p:cNvPr>
          <p:cNvPicPr>
            <a:picLocks noChangeAspect="1"/>
          </p:cNvPicPr>
          <p:nvPr/>
        </p:nvPicPr>
        <p:blipFill rotWithShape="1">
          <a:blip r:embed="rId2">
            <a:extLst>
              <a:ext uri="{28A0092B-C50C-407E-A947-70E740481C1C}">
                <a14:useLocalDpi xmlns:a14="http://schemas.microsoft.com/office/drawing/2010/main" val="0"/>
              </a:ext>
            </a:extLst>
          </a:blip>
          <a:srcRect l="51804"/>
          <a:stretch/>
        </p:blipFill>
        <p:spPr>
          <a:xfrm>
            <a:off x="8687651" y="2204864"/>
            <a:ext cx="2419895" cy="2192930"/>
          </a:xfrm>
          <a:prstGeom prst="rect">
            <a:avLst/>
          </a:prstGeom>
          <a:ln>
            <a:solidFill>
              <a:schemeClr val="accent1"/>
            </a:solidFill>
          </a:ln>
        </p:spPr>
      </p:pic>
    </p:spTree>
    <p:extLst>
      <p:ext uri="{BB962C8B-B14F-4D97-AF65-F5344CB8AC3E}">
        <p14:creationId xmlns:p14="http://schemas.microsoft.com/office/powerpoint/2010/main" val="3146365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F56D699-B7AA-A931-1555-B3262F5A4918}"/>
              </a:ext>
            </a:extLst>
          </p:cNvPr>
          <p:cNvSpPr txBox="1"/>
          <p:nvPr/>
        </p:nvSpPr>
        <p:spPr>
          <a:xfrm>
            <a:off x="2567608" y="4365104"/>
            <a:ext cx="7272808" cy="830997"/>
          </a:xfrm>
          <a:prstGeom prst="rect">
            <a:avLst/>
          </a:prstGeom>
          <a:noFill/>
        </p:spPr>
        <p:txBody>
          <a:bodyPr wrap="square" lIns="0" tIns="0" rIns="0" bIns="0" rtlCol="0">
            <a:spAutoFit/>
          </a:bodyPr>
          <a:lstStyle/>
          <a:p>
            <a:pPr algn="just"/>
            <a:r>
              <a:rPr lang="en-DE" dirty="0"/>
              <a:t>Acknowledgements to SY/STI, HSE/RP, BE-EA, the PBC ECN3 task force, the PBC BDF working group, the PBC Conventional Beams Working Group, and all other groups contributing to this study.</a:t>
            </a:r>
          </a:p>
        </p:txBody>
      </p:sp>
      <p:sp>
        <p:nvSpPr>
          <p:cNvPr id="3" name="TextBox 2">
            <a:extLst>
              <a:ext uri="{FF2B5EF4-FFF2-40B4-BE49-F238E27FC236}">
                <a16:creationId xmlns:a16="http://schemas.microsoft.com/office/drawing/2014/main" id="{650C1FB4-D88C-144B-BCF9-A04F6FDE0A5C}"/>
              </a:ext>
            </a:extLst>
          </p:cNvPr>
          <p:cNvSpPr txBox="1"/>
          <p:nvPr/>
        </p:nvSpPr>
        <p:spPr>
          <a:xfrm>
            <a:off x="2567608" y="1246400"/>
            <a:ext cx="7272808" cy="553998"/>
          </a:xfrm>
          <a:prstGeom prst="rect">
            <a:avLst/>
          </a:prstGeom>
          <a:noFill/>
        </p:spPr>
        <p:txBody>
          <a:bodyPr wrap="square" lIns="0" tIns="0" rIns="0" bIns="0" rtlCol="0">
            <a:spAutoFit/>
          </a:bodyPr>
          <a:lstStyle/>
          <a:p>
            <a:pPr algn="ctr"/>
            <a:r>
              <a:rPr lang="en-DE" sz="3600" dirty="0"/>
              <a:t>Thank you very much!</a:t>
            </a:r>
          </a:p>
        </p:txBody>
      </p:sp>
    </p:spTree>
    <p:extLst>
      <p:ext uri="{BB962C8B-B14F-4D97-AF65-F5344CB8AC3E}">
        <p14:creationId xmlns:p14="http://schemas.microsoft.com/office/powerpoint/2010/main" val="3142636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Physics Beyond Colliders in the North Area</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27</a:t>
            </a:fld>
            <a:endParaRPr lang="en-US" dirty="0"/>
          </a:p>
        </p:txBody>
      </p:sp>
      <p:sp>
        <p:nvSpPr>
          <p:cNvPr id="5" name="TextBox 4">
            <a:extLst>
              <a:ext uri="{FF2B5EF4-FFF2-40B4-BE49-F238E27FC236}">
                <a16:creationId xmlns:a16="http://schemas.microsoft.com/office/drawing/2014/main" id="{6D1725F0-2155-5781-2F39-D9A2232F6987}"/>
              </a:ext>
            </a:extLst>
          </p:cNvPr>
          <p:cNvSpPr txBox="1"/>
          <p:nvPr/>
        </p:nvSpPr>
        <p:spPr>
          <a:xfrm>
            <a:off x="53518" y="1694929"/>
            <a:ext cx="1022928" cy="646331"/>
          </a:xfrm>
          <a:prstGeom prst="rect">
            <a:avLst/>
          </a:prstGeom>
          <a:noFill/>
        </p:spPr>
        <p:txBody>
          <a:bodyPr wrap="square" lIns="0" tIns="0" rIns="0" bIns="0" rtlCol="0">
            <a:spAutoFit/>
          </a:bodyPr>
          <a:lstStyle/>
          <a:p>
            <a:r>
              <a:rPr lang="en-GB" sz="1400" dirty="0">
                <a:solidFill>
                  <a:srgbClr val="3174B5"/>
                </a:solidFill>
              </a:rPr>
              <a:t>from SPS</a:t>
            </a:r>
            <a:br>
              <a:rPr lang="en-GB" sz="1400" dirty="0">
                <a:solidFill>
                  <a:srgbClr val="3174B5"/>
                </a:solidFill>
              </a:rPr>
            </a:br>
            <a:r>
              <a:rPr lang="en-GB" sz="1400" dirty="0">
                <a:solidFill>
                  <a:srgbClr val="3174B5"/>
                </a:solidFill>
              </a:rPr>
              <a:t>p</a:t>
            </a:r>
            <a:r>
              <a:rPr lang="en-DE" sz="1400" dirty="0">
                <a:solidFill>
                  <a:srgbClr val="3174B5"/>
                </a:solidFill>
              </a:rPr>
              <a:t>rotons/ions</a:t>
            </a:r>
          </a:p>
          <a:p>
            <a:pPr algn="l"/>
            <a:endParaRPr lang="en-GB" sz="1400" dirty="0">
              <a:solidFill>
                <a:srgbClr val="3174B5"/>
              </a:solidFill>
            </a:endParaRPr>
          </a:p>
        </p:txBody>
      </p:sp>
      <p:pic>
        <p:nvPicPr>
          <p:cNvPr id="6" name="Picture 5" descr="A picture containing graphical user interface&#10;&#10;Description automatically generated">
            <a:extLst>
              <a:ext uri="{FF2B5EF4-FFF2-40B4-BE49-F238E27FC236}">
                <a16:creationId xmlns:a16="http://schemas.microsoft.com/office/drawing/2014/main" id="{14F2D520-F4D5-7B12-ABBC-9A9A2847F9AF}"/>
              </a:ext>
            </a:extLst>
          </p:cNvPr>
          <p:cNvPicPr>
            <a:picLocks noChangeAspect="1"/>
          </p:cNvPicPr>
          <p:nvPr/>
        </p:nvPicPr>
        <p:blipFill>
          <a:blip r:embed="rId2"/>
          <a:stretch>
            <a:fillRect/>
          </a:stretch>
        </p:blipFill>
        <p:spPr>
          <a:xfrm>
            <a:off x="739142" y="1340768"/>
            <a:ext cx="11022260" cy="5031393"/>
          </a:xfrm>
          <a:prstGeom prst="rect">
            <a:avLst/>
          </a:prstGeom>
        </p:spPr>
      </p:pic>
      <p:sp>
        <p:nvSpPr>
          <p:cNvPr id="10" name="TextBox 9">
            <a:extLst>
              <a:ext uri="{FF2B5EF4-FFF2-40B4-BE49-F238E27FC236}">
                <a16:creationId xmlns:a16="http://schemas.microsoft.com/office/drawing/2014/main" id="{3FFB1868-C805-6668-F9F4-D08D10210465}"/>
              </a:ext>
            </a:extLst>
          </p:cNvPr>
          <p:cNvSpPr txBox="1"/>
          <p:nvPr/>
        </p:nvSpPr>
        <p:spPr>
          <a:xfrm>
            <a:off x="7280481" y="2118167"/>
            <a:ext cx="694481" cy="246221"/>
          </a:xfrm>
          <a:prstGeom prst="rect">
            <a:avLst/>
          </a:prstGeom>
          <a:solidFill>
            <a:schemeClr val="accent6">
              <a:lumMod val="60000"/>
              <a:lumOff val="40000"/>
            </a:schemeClr>
          </a:solidFill>
          <a:ln>
            <a:noFill/>
          </a:ln>
        </p:spPr>
        <p:txBody>
          <a:bodyPr wrap="square" lIns="0" tIns="0" rIns="0" bIns="0" rtlCol="0">
            <a:spAutoFit/>
          </a:bodyPr>
          <a:lstStyle/>
          <a:p>
            <a:pPr algn="ctr"/>
            <a:r>
              <a:rPr lang="en-DE" sz="1600" b="1" dirty="0">
                <a:solidFill>
                  <a:schemeClr val="bg1"/>
                </a:solidFill>
              </a:rPr>
              <a:t>GIF++</a:t>
            </a:r>
          </a:p>
        </p:txBody>
      </p:sp>
      <p:sp>
        <p:nvSpPr>
          <p:cNvPr id="11" name="TextBox 10">
            <a:extLst>
              <a:ext uri="{FF2B5EF4-FFF2-40B4-BE49-F238E27FC236}">
                <a16:creationId xmlns:a16="http://schemas.microsoft.com/office/drawing/2014/main" id="{2B786566-B609-B141-BCB0-5BE1C7E50A83}"/>
              </a:ext>
            </a:extLst>
          </p:cNvPr>
          <p:cNvSpPr txBox="1"/>
          <p:nvPr/>
        </p:nvSpPr>
        <p:spPr>
          <a:xfrm>
            <a:off x="5831714" y="3322829"/>
            <a:ext cx="812158" cy="246221"/>
          </a:xfrm>
          <a:prstGeom prst="rect">
            <a:avLst/>
          </a:prstGeom>
          <a:solidFill>
            <a:schemeClr val="accent6">
              <a:lumMod val="60000"/>
              <a:lumOff val="40000"/>
            </a:schemeClr>
          </a:solidFill>
          <a:ln>
            <a:noFill/>
          </a:ln>
        </p:spPr>
        <p:txBody>
          <a:bodyPr wrap="square" lIns="0" tIns="0" rIns="0" bIns="0" rtlCol="0">
            <a:spAutoFit/>
          </a:bodyPr>
          <a:lstStyle/>
          <a:p>
            <a:pPr algn="ctr"/>
            <a:r>
              <a:rPr lang="en-DE" sz="1600" b="1" dirty="0">
                <a:solidFill>
                  <a:schemeClr val="bg1"/>
                </a:solidFill>
              </a:rPr>
              <a:t>CERF</a:t>
            </a:r>
          </a:p>
        </p:txBody>
      </p:sp>
      <p:sp>
        <p:nvSpPr>
          <p:cNvPr id="12" name="TextBox 11">
            <a:extLst>
              <a:ext uri="{FF2B5EF4-FFF2-40B4-BE49-F238E27FC236}">
                <a16:creationId xmlns:a16="http://schemas.microsoft.com/office/drawing/2014/main" id="{BA911678-51D3-F31B-B2A5-F78298FB29E9}"/>
              </a:ext>
            </a:extLst>
          </p:cNvPr>
          <p:cNvSpPr txBox="1"/>
          <p:nvPr/>
        </p:nvSpPr>
        <p:spPr>
          <a:xfrm>
            <a:off x="589535" y="5727889"/>
            <a:ext cx="6756745" cy="553998"/>
          </a:xfrm>
          <a:prstGeom prst="rect">
            <a:avLst/>
          </a:prstGeom>
          <a:noFill/>
        </p:spPr>
        <p:txBody>
          <a:bodyPr wrap="square" lIns="0" tIns="0" rIns="0" bIns="0" rtlCol="0">
            <a:spAutoFit/>
          </a:bodyPr>
          <a:lstStyle/>
          <a:p>
            <a:pPr algn="l"/>
            <a:r>
              <a:rPr lang="en-DE" dirty="0">
                <a:solidFill>
                  <a:srgbClr val="3174B5"/>
                </a:solidFill>
              </a:rPr>
              <a:t>+ test beams (HL-LHC, FCC, </a:t>
            </a:r>
            <a:br>
              <a:rPr lang="en-DE" dirty="0">
                <a:solidFill>
                  <a:srgbClr val="3174B5"/>
                </a:solidFill>
              </a:rPr>
            </a:br>
            <a:r>
              <a:rPr lang="en-DE" dirty="0">
                <a:solidFill>
                  <a:srgbClr val="3174B5"/>
                </a:solidFill>
              </a:rPr>
              <a:t>   detector R&amp;D, space/satellites, R2E)</a:t>
            </a:r>
          </a:p>
        </p:txBody>
      </p:sp>
      <p:sp>
        <p:nvSpPr>
          <p:cNvPr id="13" name="Rectangle 12">
            <a:extLst>
              <a:ext uri="{FF2B5EF4-FFF2-40B4-BE49-F238E27FC236}">
                <a16:creationId xmlns:a16="http://schemas.microsoft.com/office/drawing/2014/main" id="{6EC687C2-098D-73FC-9F94-02DA4797A158}"/>
              </a:ext>
            </a:extLst>
          </p:cNvPr>
          <p:cNvSpPr/>
          <p:nvPr/>
        </p:nvSpPr>
        <p:spPr>
          <a:xfrm>
            <a:off x="10868631" y="3043080"/>
            <a:ext cx="366240" cy="7446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1826790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Physics Beyond Colliders</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3</a:t>
            </a:fld>
            <a:endParaRPr lang="en-US" dirty="0"/>
          </a:p>
        </p:txBody>
      </p:sp>
      <p:sp>
        <p:nvSpPr>
          <p:cNvPr id="23" name="Content Placeholder 6">
            <a:extLst>
              <a:ext uri="{FF2B5EF4-FFF2-40B4-BE49-F238E27FC236}">
                <a16:creationId xmlns:a16="http://schemas.microsoft.com/office/drawing/2014/main" id="{84FAC471-77A4-F5E6-70DA-2EEFD5119DC7}"/>
              </a:ext>
            </a:extLst>
          </p:cNvPr>
          <p:cNvSpPr>
            <a:spLocks noGrp="1"/>
          </p:cNvSpPr>
          <p:nvPr>
            <p:ph idx="1"/>
          </p:nvPr>
        </p:nvSpPr>
        <p:spPr>
          <a:xfrm>
            <a:off x="407989" y="1171461"/>
            <a:ext cx="7992267" cy="4882097"/>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Physics Beyond Colliders (PBC) is an exploratory study aiming at exploiting the full scientific potential of CERN's accelerator complex and its scientific infrastructure through </a:t>
            </a:r>
            <a:r>
              <a:rPr lang="en-GB" sz="1800" dirty="0">
                <a:latin typeface="Helvetica" pitchFamily="2" charset="0"/>
              </a:rPr>
              <a:t>projects complementary to the LHC, HL-LHC and other possible future colliders</a:t>
            </a:r>
            <a:r>
              <a:rPr lang="en-GB" sz="1800" b="0" dirty="0">
                <a:latin typeface="Helvetica" pitchFamily="2" charset="0"/>
              </a:rPr>
              <a:t>.</a:t>
            </a:r>
          </a:p>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It features projects targeting </a:t>
            </a:r>
            <a:r>
              <a:rPr lang="en-GB" sz="1800" dirty="0">
                <a:latin typeface="Helvetica" pitchFamily="2" charset="0"/>
              </a:rPr>
              <a:t>fundamental physics questions</a:t>
            </a:r>
            <a:r>
              <a:rPr lang="en-GB" sz="1800" b="0" dirty="0">
                <a:latin typeface="Helvetica" pitchFamily="2" charset="0"/>
              </a:rPr>
              <a:t> that are similar in spirit to those addressed by high-energy colliders, but that require different types of beams and experiments.</a:t>
            </a:r>
          </a:p>
          <a:p>
            <a:pPr marL="342900" indent="-342900">
              <a:lnSpc>
                <a:spcPct val="110000"/>
              </a:lnSpc>
              <a:spcBef>
                <a:spcPts val="0"/>
              </a:spcBef>
              <a:spcAft>
                <a:spcPts val="0"/>
              </a:spcAft>
              <a:buFont typeface="Arial" panose="020B0604020202020204" pitchFamily="34" charset="0"/>
              <a:buChar char="•"/>
            </a:pPr>
            <a:r>
              <a:rPr lang="en-GB" sz="1800" b="0" dirty="0">
                <a:effectLst/>
                <a:latin typeface="Helvetica" pitchFamily="2" charset="0"/>
              </a:rPr>
              <a:t>The first PBC phase from </a:t>
            </a:r>
            <a:r>
              <a:rPr lang="en-GB" sz="1800" b="0" dirty="0">
                <a:latin typeface="Helvetica" pitchFamily="2" charset="0"/>
              </a:rPr>
              <a:t>2016 to 2020 </a:t>
            </a:r>
            <a:r>
              <a:rPr lang="en-GB" sz="1800" b="0" dirty="0">
                <a:effectLst/>
                <a:latin typeface="Helvetica" pitchFamily="2" charset="0"/>
              </a:rPr>
              <a:t>was an important </a:t>
            </a:r>
            <a:r>
              <a:rPr lang="en-GB" sz="1800" b="0" dirty="0">
                <a:solidFill>
                  <a:schemeClr val="tx1"/>
                </a:solidFill>
                <a:effectLst/>
                <a:latin typeface="Helvetica" pitchFamily="2" charset="0"/>
                <a:hlinkClick r:id="rId2">
                  <a:extLst>
                    <a:ext uri="{A12FA001-AC4F-418D-AE19-62706E023703}">
                      <ahyp:hlinkClr xmlns:ahyp="http://schemas.microsoft.com/office/drawing/2018/hyperlinkcolor" val="tx"/>
                    </a:ext>
                  </a:extLst>
                </a:hlinkClick>
              </a:rPr>
              <a:t>input</a:t>
            </a:r>
            <a:r>
              <a:rPr lang="en-GB" sz="1800" b="0" dirty="0">
                <a:effectLst/>
                <a:latin typeface="Helvetica" pitchFamily="2" charset="0"/>
              </a:rPr>
              <a:t> to the 2020 European Strategy of Particle Physics.</a:t>
            </a:r>
          </a:p>
          <a:p>
            <a:pPr marL="342900" indent="-342900">
              <a:lnSpc>
                <a:spcPct val="110000"/>
              </a:lnSpc>
              <a:spcBef>
                <a:spcPts val="0"/>
              </a:spcBef>
              <a:spcAft>
                <a:spcPts val="0"/>
              </a:spcAft>
              <a:buFont typeface="Arial" panose="020B0604020202020204" pitchFamily="34" charset="0"/>
              <a:buChar char="•"/>
            </a:pPr>
            <a:r>
              <a:rPr lang="en-GB" sz="1800" dirty="0">
                <a:effectLst/>
                <a:latin typeface="Helvetica" pitchFamily="2" charset="0"/>
              </a:rPr>
              <a:t>Several </a:t>
            </a:r>
            <a:r>
              <a:rPr lang="en-GB" sz="1800" dirty="0">
                <a:latin typeface="Helvetica" pitchFamily="2" charset="0"/>
              </a:rPr>
              <a:t>proposed experiments</a:t>
            </a:r>
            <a:r>
              <a:rPr lang="en-GB" sz="1800" b="0" dirty="0">
                <a:latin typeface="Helvetica" pitchFamily="2" charset="0"/>
              </a:rPr>
              <a:t> of the first phase already </a:t>
            </a:r>
            <a:r>
              <a:rPr lang="en-GB" sz="1800" dirty="0">
                <a:latin typeface="Helvetica" pitchFamily="2" charset="0"/>
              </a:rPr>
              <a:t>are in operation </a:t>
            </a:r>
            <a:r>
              <a:rPr lang="en-GB" sz="1800" b="0" dirty="0">
                <a:latin typeface="Helvetica" pitchFamily="2" charset="0"/>
              </a:rPr>
              <a:t>and taking data, for instance NA64µ, NA66/AMBER, and LHC Forward detectors such as FASER and SND.</a:t>
            </a:r>
          </a:p>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The </a:t>
            </a:r>
            <a:r>
              <a:rPr lang="en-GB" sz="1800" dirty="0">
                <a:latin typeface="Helvetica" pitchFamily="2" charset="0"/>
              </a:rPr>
              <a:t>CERN North Area takes</a:t>
            </a:r>
            <a:r>
              <a:rPr lang="en-GB" sz="1800" b="0" dirty="0">
                <a:latin typeface="Helvetica" pitchFamily="2" charset="0"/>
              </a:rPr>
              <a:t> a unique place in PBC due to the versatile primary and secondary beam options, available experimental areas, and the ability to slowly extract stable beams over spills of several seconds with high intensities and high energies of up to 400 GeV/c.</a:t>
            </a:r>
          </a:p>
        </p:txBody>
      </p:sp>
      <p:pic>
        <p:nvPicPr>
          <p:cNvPr id="25" name="Picture 24">
            <a:extLst>
              <a:ext uri="{FF2B5EF4-FFF2-40B4-BE49-F238E27FC236}">
                <a16:creationId xmlns:a16="http://schemas.microsoft.com/office/drawing/2014/main" id="{4A34D31A-A9E6-35F9-28A9-B81EAE21CB3C}"/>
              </a:ext>
            </a:extLst>
          </p:cNvPr>
          <p:cNvPicPr>
            <a:picLocks noChangeAspect="1"/>
          </p:cNvPicPr>
          <p:nvPr/>
        </p:nvPicPr>
        <p:blipFill rotWithShape="1">
          <a:blip r:embed="rId3">
            <a:extLst>
              <a:ext uri="{28A0092B-C50C-407E-A947-70E740481C1C}">
                <a14:useLocalDpi xmlns:a14="http://schemas.microsoft.com/office/drawing/2010/main" val="0"/>
              </a:ext>
            </a:extLst>
          </a:blip>
          <a:srcRect l="51804"/>
          <a:stretch/>
        </p:blipFill>
        <p:spPr>
          <a:xfrm>
            <a:off x="8976320" y="2332535"/>
            <a:ext cx="2419895" cy="2192930"/>
          </a:xfrm>
          <a:prstGeom prst="rect">
            <a:avLst/>
          </a:prstGeom>
          <a:ln>
            <a:solidFill>
              <a:schemeClr val="accent1"/>
            </a:solidFill>
          </a:ln>
        </p:spPr>
      </p:pic>
    </p:spTree>
    <p:extLst>
      <p:ext uri="{BB962C8B-B14F-4D97-AF65-F5344CB8AC3E}">
        <p14:creationId xmlns:p14="http://schemas.microsoft.com/office/powerpoint/2010/main" val="1007820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C20923-ED5F-C006-016B-CDB60BE54C53}"/>
              </a:ext>
            </a:extLst>
          </p:cNvPr>
          <p:cNvPicPr>
            <a:picLocks noChangeAspect="1"/>
          </p:cNvPicPr>
          <p:nvPr/>
        </p:nvPicPr>
        <p:blipFill>
          <a:blip r:embed="rId2"/>
          <a:stretch>
            <a:fillRect/>
          </a:stretch>
        </p:blipFill>
        <p:spPr>
          <a:xfrm>
            <a:off x="0" y="0"/>
            <a:ext cx="3087311" cy="1531105"/>
          </a:xfrm>
          <a:prstGeom prst="rect">
            <a:avLst/>
          </a:prstGeom>
        </p:spPr>
      </p:pic>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3196855" y="373593"/>
            <a:ext cx="5635450" cy="1065742"/>
          </a:xfrm>
        </p:spPr>
        <p:txBody>
          <a:bodyPr/>
          <a:lstStyle/>
          <a:p>
            <a:r>
              <a:rPr lang="en-GB" sz="3200" dirty="0"/>
              <a:t>Update of the European </a:t>
            </a:r>
            <a:br>
              <a:rPr lang="en-GB" sz="3200" dirty="0"/>
            </a:br>
            <a:r>
              <a:rPr lang="en-GB" sz="3200" dirty="0"/>
              <a:t>Strategy for Particle Physics </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4</a:t>
            </a:fld>
            <a:endParaRPr lang="en-US" dirty="0"/>
          </a:p>
        </p:txBody>
      </p:sp>
      <p:sp>
        <p:nvSpPr>
          <p:cNvPr id="6" name="TextBox 5">
            <a:extLst>
              <a:ext uri="{FF2B5EF4-FFF2-40B4-BE49-F238E27FC236}">
                <a16:creationId xmlns:a16="http://schemas.microsoft.com/office/drawing/2014/main" id="{7E0F9306-28D7-9138-15FB-9530E28E1D82}"/>
              </a:ext>
            </a:extLst>
          </p:cNvPr>
          <p:cNvSpPr txBox="1"/>
          <p:nvPr/>
        </p:nvSpPr>
        <p:spPr>
          <a:xfrm>
            <a:off x="148321" y="2773958"/>
            <a:ext cx="3932835" cy="1231106"/>
          </a:xfrm>
          <a:prstGeom prst="rect">
            <a:avLst/>
          </a:prstGeom>
          <a:noFill/>
        </p:spPr>
        <p:txBody>
          <a:bodyPr wrap="square" lIns="0" tIns="0" rIns="0" bIns="0" rtlCol="0">
            <a:spAutoFit/>
          </a:bodyPr>
          <a:lstStyle/>
          <a:p>
            <a:pPr algn="l"/>
            <a:r>
              <a:rPr lang="en-DE" sz="2000" b="1" dirty="0">
                <a:latin typeface="Helvetica" pitchFamily="2" charset="0"/>
              </a:rPr>
              <a:t>Dark Matter</a:t>
            </a:r>
          </a:p>
          <a:p>
            <a:pPr algn="l"/>
            <a:r>
              <a:rPr lang="en-DE" sz="2000" b="1" dirty="0">
                <a:latin typeface="Helvetica" pitchFamily="2" charset="0"/>
              </a:rPr>
              <a:t>Feebly Interacting Particles</a:t>
            </a:r>
          </a:p>
          <a:p>
            <a:pPr algn="l"/>
            <a:r>
              <a:rPr lang="en-GB" sz="2000" dirty="0">
                <a:latin typeface="Helvetica" pitchFamily="2" charset="0"/>
              </a:rPr>
              <a:t>t</a:t>
            </a:r>
            <a:r>
              <a:rPr lang="en-DE" sz="2000" dirty="0">
                <a:latin typeface="Helvetica" pitchFamily="2" charset="0"/>
              </a:rPr>
              <a:t>hrough beam dump experiments (SHiP, Shadows, NA64e/µ, HIKE)</a:t>
            </a:r>
          </a:p>
        </p:txBody>
      </p:sp>
      <p:sp>
        <p:nvSpPr>
          <p:cNvPr id="10" name="TextBox 9">
            <a:extLst>
              <a:ext uri="{FF2B5EF4-FFF2-40B4-BE49-F238E27FC236}">
                <a16:creationId xmlns:a16="http://schemas.microsoft.com/office/drawing/2014/main" id="{F7EF17E5-AD26-0E40-9EF7-A529DE8E35C4}"/>
              </a:ext>
            </a:extLst>
          </p:cNvPr>
          <p:cNvSpPr txBox="1"/>
          <p:nvPr/>
        </p:nvSpPr>
        <p:spPr>
          <a:xfrm>
            <a:off x="1441537" y="1693065"/>
            <a:ext cx="5635450" cy="923330"/>
          </a:xfrm>
          <a:prstGeom prst="rect">
            <a:avLst/>
          </a:prstGeom>
          <a:noFill/>
        </p:spPr>
        <p:txBody>
          <a:bodyPr wrap="square" lIns="0" tIns="0" rIns="0" bIns="0" rtlCol="0">
            <a:spAutoFit/>
          </a:bodyPr>
          <a:lstStyle/>
          <a:p>
            <a:pPr algn="l"/>
            <a:r>
              <a:rPr lang="en-DE" sz="2000" b="1" dirty="0">
                <a:latin typeface="Helvetica" pitchFamily="2" charset="0"/>
              </a:rPr>
              <a:t>Detector R&amp;D </a:t>
            </a:r>
          </a:p>
          <a:p>
            <a:pPr algn="l"/>
            <a:r>
              <a:rPr lang="en-GB" sz="2000" dirty="0">
                <a:latin typeface="Helvetica" pitchFamily="2" charset="0"/>
              </a:rPr>
              <a:t>f</a:t>
            </a:r>
            <a:r>
              <a:rPr lang="en-DE" sz="2000" dirty="0">
                <a:latin typeface="Helvetica" pitchFamily="2" charset="0"/>
              </a:rPr>
              <a:t>or HL-LHC, FCC, space/satellites, R2E, crystal collimation, muon collider, irradiation facilities</a:t>
            </a:r>
          </a:p>
        </p:txBody>
      </p:sp>
      <p:sp>
        <p:nvSpPr>
          <p:cNvPr id="11" name="TextBox 10">
            <a:extLst>
              <a:ext uri="{FF2B5EF4-FFF2-40B4-BE49-F238E27FC236}">
                <a16:creationId xmlns:a16="http://schemas.microsoft.com/office/drawing/2014/main" id="{A44DD5C4-3F09-85EE-F24C-5935D9C45B1F}"/>
              </a:ext>
            </a:extLst>
          </p:cNvPr>
          <p:cNvSpPr txBox="1"/>
          <p:nvPr/>
        </p:nvSpPr>
        <p:spPr>
          <a:xfrm>
            <a:off x="3087311" y="4137194"/>
            <a:ext cx="4212791" cy="1231106"/>
          </a:xfrm>
          <a:prstGeom prst="rect">
            <a:avLst/>
          </a:prstGeom>
          <a:noFill/>
        </p:spPr>
        <p:txBody>
          <a:bodyPr wrap="square" lIns="0" tIns="0" rIns="0" bIns="0" rtlCol="0">
            <a:spAutoFit/>
          </a:bodyPr>
          <a:lstStyle/>
          <a:p>
            <a:pPr algn="l"/>
            <a:r>
              <a:rPr lang="en-DE" sz="2000" b="1" dirty="0">
                <a:latin typeface="Helvetica" pitchFamily="2" charset="0"/>
              </a:rPr>
              <a:t>Hot and cold QCD</a:t>
            </a:r>
          </a:p>
          <a:p>
            <a:pPr algn="l"/>
            <a:r>
              <a:rPr lang="en-GB" sz="2000" dirty="0">
                <a:latin typeface="Helvetica" pitchFamily="2" charset="0"/>
              </a:rPr>
              <a:t>e</a:t>
            </a:r>
            <a:r>
              <a:rPr lang="en-DE" sz="2000" dirty="0">
                <a:latin typeface="Helvetica" pitchFamily="2" charset="0"/>
              </a:rPr>
              <a:t>mergence of mass (COMPASS, AMBER), ions and dense hadronic systems (NA61, NA60+)</a:t>
            </a:r>
          </a:p>
        </p:txBody>
      </p:sp>
      <p:sp>
        <p:nvSpPr>
          <p:cNvPr id="12" name="TextBox 11">
            <a:extLst>
              <a:ext uri="{FF2B5EF4-FFF2-40B4-BE49-F238E27FC236}">
                <a16:creationId xmlns:a16="http://schemas.microsoft.com/office/drawing/2014/main" id="{35FE83F1-E240-36F7-0098-B7A97964A19C}"/>
              </a:ext>
            </a:extLst>
          </p:cNvPr>
          <p:cNvSpPr txBox="1"/>
          <p:nvPr/>
        </p:nvSpPr>
        <p:spPr>
          <a:xfrm>
            <a:off x="7625213" y="4134632"/>
            <a:ext cx="3727371" cy="1231106"/>
          </a:xfrm>
          <a:prstGeom prst="rect">
            <a:avLst/>
          </a:prstGeom>
          <a:noFill/>
        </p:spPr>
        <p:txBody>
          <a:bodyPr wrap="square" lIns="0" tIns="0" rIns="0" bIns="0" rtlCol="0">
            <a:spAutoFit/>
          </a:bodyPr>
          <a:lstStyle/>
          <a:p>
            <a:pPr algn="l"/>
            <a:r>
              <a:rPr lang="en-DE" sz="2000" b="1" dirty="0">
                <a:latin typeface="Helvetica" pitchFamily="2" charset="0"/>
              </a:rPr>
              <a:t>Neutrino Beams</a:t>
            </a:r>
          </a:p>
          <a:p>
            <a:pPr algn="l"/>
            <a:r>
              <a:rPr lang="en-DE" sz="2000" dirty="0">
                <a:latin typeface="Helvetica" pitchFamily="2" charset="0"/>
              </a:rPr>
              <a:t>DUNE, tagged neutrino</a:t>
            </a:r>
            <a:br>
              <a:rPr lang="en-DE" sz="2000" dirty="0">
                <a:latin typeface="Helvetica" pitchFamily="2" charset="0"/>
              </a:rPr>
            </a:br>
            <a:r>
              <a:rPr lang="en-DE" sz="2000" dirty="0">
                <a:latin typeface="Helvetica" pitchFamily="2" charset="0"/>
              </a:rPr>
              <a:t>beams (ENUBET/NuTAG), production cross sections, DsTau</a:t>
            </a:r>
          </a:p>
        </p:txBody>
      </p:sp>
      <p:sp>
        <p:nvSpPr>
          <p:cNvPr id="13" name="TextBox 12">
            <a:extLst>
              <a:ext uri="{FF2B5EF4-FFF2-40B4-BE49-F238E27FC236}">
                <a16:creationId xmlns:a16="http://schemas.microsoft.com/office/drawing/2014/main" id="{905F5801-6F4A-C2EA-64F9-0A2BEA8AA93F}"/>
              </a:ext>
            </a:extLst>
          </p:cNvPr>
          <p:cNvSpPr txBox="1"/>
          <p:nvPr/>
        </p:nvSpPr>
        <p:spPr>
          <a:xfrm>
            <a:off x="6808481" y="2640697"/>
            <a:ext cx="2664296" cy="1231106"/>
          </a:xfrm>
          <a:prstGeom prst="rect">
            <a:avLst/>
          </a:prstGeom>
          <a:noFill/>
        </p:spPr>
        <p:txBody>
          <a:bodyPr wrap="square" lIns="0" tIns="0" rIns="0" bIns="0" rtlCol="0">
            <a:spAutoFit/>
          </a:bodyPr>
          <a:lstStyle/>
          <a:p>
            <a:pPr algn="l"/>
            <a:r>
              <a:rPr lang="en-DE" sz="2000" b="1" dirty="0">
                <a:latin typeface="Helvetica" pitchFamily="2" charset="0"/>
              </a:rPr>
              <a:t>Precision Physics</a:t>
            </a:r>
          </a:p>
          <a:p>
            <a:pPr algn="l"/>
            <a:r>
              <a:rPr lang="en-GB" sz="2000" dirty="0">
                <a:latin typeface="Helvetica" pitchFamily="2" charset="0"/>
              </a:rPr>
              <a:t>ultra-r</a:t>
            </a:r>
            <a:r>
              <a:rPr lang="en-DE" sz="2000" dirty="0">
                <a:latin typeface="Helvetica" pitchFamily="2" charset="0"/>
              </a:rPr>
              <a:t>are decays, kaon physics (NA62, HIKE), NA63, MUonE</a:t>
            </a:r>
          </a:p>
        </p:txBody>
      </p:sp>
      <p:pic>
        <p:nvPicPr>
          <p:cNvPr id="15" name="Picture 14" descr="Graphical user interface, text, application&#10;&#10;Description automatically generated">
            <a:extLst>
              <a:ext uri="{FF2B5EF4-FFF2-40B4-BE49-F238E27FC236}">
                <a16:creationId xmlns:a16="http://schemas.microsoft.com/office/drawing/2014/main" id="{EB4D4B1F-F197-1C15-399B-8470E56747D8}"/>
              </a:ext>
            </a:extLst>
          </p:cNvPr>
          <p:cNvPicPr>
            <a:picLocks noChangeAspect="1"/>
          </p:cNvPicPr>
          <p:nvPr/>
        </p:nvPicPr>
        <p:blipFill>
          <a:blip r:embed="rId3"/>
          <a:stretch>
            <a:fillRect/>
          </a:stretch>
        </p:blipFill>
        <p:spPr>
          <a:xfrm>
            <a:off x="10448615" y="4030640"/>
            <a:ext cx="1743385" cy="755179"/>
          </a:xfrm>
          <a:prstGeom prst="rect">
            <a:avLst/>
          </a:prstGeom>
        </p:spPr>
      </p:pic>
      <p:pic>
        <p:nvPicPr>
          <p:cNvPr id="16" name="Picture 15" descr="Graphical user interface, text, application&#10;&#10;Description automatically generated">
            <a:extLst>
              <a:ext uri="{FF2B5EF4-FFF2-40B4-BE49-F238E27FC236}">
                <a16:creationId xmlns:a16="http://schemas.microsoft.com/office/drawing/2014/main" id="{29620DEC-2DFF-5AC0-8FC9-112FAFBD767C}"/>
              </a:ext>
            </a:extLst>
          </p:cNvPr>
          <p:cNvPicPr>
            <a:picLocks noChangeAspect="1"/>
          </p:cNvPicPr>
          <p:nvPr/>
        </p:nvPicPr>
        <p:blipFill>
          <a:blip r:embed="rId4"/>
          <a:stretch>
            <a:fillRect/>
          </a:stretch>
        </p:blipFill>
        <p:spPr>
          <a:xfrm>
            <a:off x="4055437" y="2924944"/>
            <a:ext cx="2616627" cy="872209"/>
          </a:xfrm>
          <a:prstGeom prst="rect">
            <a:avLst/>
          </a:prstGeom>
        </p:spPr>
      </p:pic>
      <p:pic>
        <p:nvPicPr>
          <p:cNvPr id="17" name="Picture 16" descr="A picture containing icon&#10;&#10;Description automatically generated">
            <a:extLst>
              <a:ext uri="{FF2B5EF4-FFF2-40B4-BE49-F238E27FC236}">
                <a16:creationId xmlns:a16="http://schemas.microsoft.com/office/drawing/2014/main" id="{EEB870B6-246F-66BE-A734-12BC6217DA6C}"/>
              </a:ext>
            </a:extLst>
          </p:cNvPr>
          <p:cNvPicPr>
            <a:picLocks noChangeAspect="1"/>
          </p:cNvPicPr>
          <p:nvPr/>
        </p:nvPicPr>
        <p:blipFill>
          <a:blip r:embed="rId5"/>
          <a:stretch>
            <a:fillRect/>
          </a:stretch>
        </p:blipFill>
        <p:spPr>
          <a:xfrm>
            <a:off x="1131053" y="4603774"/>
            <a:ext cx="1710771" cy="765345"/>
          </a:xfrm>
          <a:prstGeom prst="rect">
            <a:avLst/>
          </a:prstGeom>
        </p:spPr>
      </p:pic>
      <p:pic>
        <p:nvPicPr>
          <p:cNvPr id="20" name="Picture 136" descr="Diagram&#10;&#10;Description automatically generated">
            <a:extLst>
              <a:ext uri="{FF2B5EF4-FFF2-40B4-BE49-F238E27FC236}">
                <a16:creationId xmlns:a16="http://schemas.microsoft.com/office/drawing/2014/main" id="{F0974FFD-F66F-CFDF-F974-EEF968E550AA}"/>
              </a:ext>
            </a:extLst>
          </p:cNvPr>
          <p:cNvPicPr>
            <a:picLocks noChangeArrowheads="1"/>
          </p:cNvPicPr>
          <p:nvPr/>
        </p:nvPicPr>
        <p:blipFill rotWithShape="1">
          <a:blip r:embed="rId6">
            <a:extLst>
              <a:ext uri="{28A0092B-C50C-407E-A947-70E740481C1C}">
                <a14:useLocalDpi xmlns:a14="http://schemas.microsoft.com/office/drawing/2010/main" val="0"/>
              </a:ext>
            </a:extLst>
          </a:blip>
          <a:srcRect l="1894" t="4522" r="6218" b="5122"/>
          <a:stretch/>
        </p:blipFill>
        <p:spPr>
          <a:xfrm>
            <a:off x="9552385" y="-50861"/>
            <a:ext cx="2664296" cy="3614888"/>
          </a:xfrm>
          <a:prstGeom prst="rect">
            <a:avLst/>
          </a:prstGeom>
          <a:noFill/>
          <a:effectLst/>
        </p:spPr>
      </p:pic>
      <p:sp>
        <p:nvSpPr>
          <p:cNvPr id="21" name="TextBox 20">
            <a:extLst>
              <a:ext uri="{FF2B5EF4-FFF2-40B4-BE49-F238E27FC236}">
                <a16:creationId xmlns:a16="http://schemas.microsoft.com/office/drawing/2014/main" id="{DE5C7F14-AE45-4A49-78A6-6C05648F365B}"/>
              </a:ext>
            </a:extLst>
          </p:cNvPr>
          <p:cNvSpPr txBox="1"/>
          <p:nvPr/>
        </p:nvSpPr>
        <p:spPr>
          <a:xfrm>
            <a:off x="407984" y="5573617"/>
            <a:ext cx="11376025" cy="738664"/>
          </a:xfrm>
          <a:prstGeom prst="rect">
            <a:avLst/>
          </a:prstGeom>
          <a:noFill/>
        </p:spPr>
        <p:txBody>
          <a:bodyPr wrap="square">
            <a:spAutoFit/>
          </a:bodyPr>
          <a:lstStyle/>
          <a:p>
            <a:pPr algn="just"/>
            <a:r>
              <a:rPr lang="en-GB" sz="1400" i="1" dirty="0">
                <a:latin typeface="Helvetica" pitchFamily="2" charset="0"/>
              </a:rPr>
              <a:t>A diverse programme that is complementary to the energy frontier is an essential part of the European particle physics Strategy. Experiments in such diverse areas that offer potential high-impact particle physics programmes at laboratories in Europe should be supported, as well as participation in such experiments in other regions of the world…                                                                              </a:t>
            </a:r>
            <a:r>
              <a:rPr lang="en-DE" sz="1400" dirty="0">
                <a:hlinkClick r:id="rId7">
                  <a:extLst>
                    <a:ext uri="{A12FA001-AC4F-418D-AE19-62706E023703}">
                      <ahyp:hlinkClr xmlns:ahyp="http://schemas.microsoft.com/office/drawing/2018/hyperlinkcolor" val="tx"/>
                    </a:ext>
                  </a:extLst>
                </a:hlinkClick>
              </a:rPr>
              <a:t>https://europeanstrategy.cern/</a:t>
            </a:r>
            <a:endParaRPr lang="en-GB" sz="1400" i="1" dirty="0">
              <a:latin typeface="Helvetica" pitchFamily="2" charset="0"/>
            </a:endParaRPr>
          </a:p>
        </p:txBody>
      </p:sp>
    </p:spTree>
    <p:extLst>
      <p:ext uri="{BB962C8B-B14F-4D97-AF65-F5344CB8AC3E}">
        <p14:creationId xmlns:p14="http://schemas.microsoft.com/office/powerpoint/2010/main" val="3946475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Science Diversity at the </a:t>
            </a:r>
            <a:br>
              <a:rPr lang="en-GB" dirty="0"/>
            </a:br>
            <a:r>
              <a:rPr lang="en-GB" dirty="0"/>
              <a:t>CERN North Area</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5</a:t>
            </a:fld>
            <a:endParaRPr lang="en-US" dirty="0"/>
          </a:p>
        </p:txBody>
      </p:sp>
      <p:sp>
        <p:nvSpPr>
          <p:cNvPr id="2" name="Content Placeholder 6">
            <a:extLst>
              <a:ext uri="{FF2B5EF4-FFF2-40B4-BE49-F238E27FC236}">
                <a16:creationId xmlns:a16="http://schemas.microsoft.com/office/drawing/2014/main" id="{8FD0F38E-2F0B-2F50-B86D-8448BE0471AB}"/>
              </a:ext>
            </a:extLst>
          </p:cNvPr>
          <p:cNvSpPr>
            <a:spLocks noGrp="1"/>
          </p:cNvSpPr>
          <p:nvPr>
            <p:ph idx="1"/>
          </p:nvPr>
        </p:nvSpPr>
        <p:spPr>
          <a:xfrm>
            <a:off x="407989" y="1439335"/>
            <a:ext cx="6840283" cy="4614223"/>
          </a:xfrm>
        </p:spPr>
        <p:txBody>
          <a:bodyPr/>
          <a:lstStyle/>
          <a:p>
            <a:pPr marL="342900" indent="-342900">
              <a:lnSpc>
                <a:spcPct val="110000"/>
              </a:lnSpc>
              <a:spcBef>
                <a:spcPts val="0"/>
              </a:spcBef>
              <a:spcAft>
                <a:spcPts val="0"/>
              </a:spcAft>
              <a:buFont typeface="Arial" panose="020B0604020202020204" pitchFamily="34" charset="0"/>
              <a:buChar char="•"/>
            </a:pPr>
            <a:r>
              <a:rPr lang="en-GB" sz="1800" b="0" dirty="0">
                <a:latin typeface="Helvetica" pitchFamily="2" charset="0"/>
              </a:rPr>
              <a:t>The North Area at CERN is one of the most diverse experimental facilities that currently exists, serving </a:t>
            </a:r>
            <a:r>
              <a:rPr lang="en-GB" sz="1800" dirty="0">
                <a:latin typeface="Helvetica" pitchFamily="2" charset="0"/>
              </a:rPr>
              <a:t>proton, hadron, electron, muon, and ion beams </a:t>
            </a:r>
            <a:r>
              <a:rPr lang="en-GB" sz="1800" b="0" dirty="0">
                <a:latin typeface="Helvetica" pitchFamily="2" charset="0"/>
              </a:rPr>
              <a:t>to yearly over </a:t>
            </a:r>
            <a:r>
              <a:rPr lang="en-GB" sz="1800" dirty="0">
                <a:latin typeface="Helvetica" pitchFamily="2" charset="0"/>
              </a:rPr>
              <a:t>200 user teams</a:t>
            </a:r>
            <a:r>
              <a:rPr lang="en-GB" sz="1800" b="0" dirty="0">
                <a:latin typeface="Helvetica" pitchFamily="2" charset="0"/>
              </a:rPr>
              <a:t> for </a:t>
            </a:r>
            <a:r>
              <a:rPr lang="en-GB" sz="1800" dirty="0">
                <a:latin typeface="Helvetica" pitchFamily="2" charset="0"/>
              </a:rPr>
              <a:t>detector R&amp;D</a:t>
            </a:r>
            <a:r>
              <a:rPr lang="en-GB" sz="1800" b="0" dirty="0">
                <a:latin typeface="Helvetica" pitchFamily="2" charset="0"/>
              </a:rPr>
              <a:t> and to the NA58/COMPASS, NA62, NA63, NA64e, NA64mu, NA65/</a:t>
            </a:r>
            <a:r>
              <a:rPr lang="en-GB" sz="1800" b="0" dirty="0" err="1">
                <a:latin typeface="Helvetica" pitchFamily="2" charset="0"/>
              </a:rPr>
              <a:t>DsTau</a:t>
            </a:r>
            <a:r>
              <a:rPr lang="en-GB" sz="1800" b="0" dirty="0">
                <a:latin typeface="Helvetica" pitchFamily="2" charset="0"/>
              </a:rPr>
              <a:t> and NA66/AMBER </a:t>
            </a:r>
            <a:r>
              <a:rPr lang="en-GB" sz="1800" dirty="0">
                <a:latin typeface="Helvetica" pitchFamily="2" charset="0"/>
              </a:rPr>
              <a:t>experiments, </a:t>
            </a:r>
            <a:r>
              <a:rPr lang="en-GB" sz="1800" b="0" dirty="0">
                <a:latin typeface="Helvetica" pitchFamily="2" charset="0"/>
              </a:rPr>
              <a:t>the two large </a:t>
            </a:r>
            <a:r>
              <a:rPr lang="en-GB" sz="1800" dirty="0">
                <a:latin typeface="Helvetica" pitchFamily="2" charset="0"/>
              </a:rPr>
              <a:t>neutrino platform </a:t>
            </a:r>
            <a:r>
              <a:rPr lang="en-GB" sz="1800" b="0" dirty="0">
                <a:latin typeface="Helvetica" pitchFamily="2" charset="0"/>
              </a:rPr>
              <a:t>cryostats</a:t>
            </a:r>
            <a:r>
              <a:rPr lang="en-GB" sz="1800" dirty="0">
                <a:latin typeface="Helvetica" pitchFamily="2" charset="0"/>
              </a:rPr>
              <a:t>,</a:t>
            </a:r>
            <a:r>
              <a:rPr lang="en-GB" sz="1800" b="0" dirty="0">
                <a:latin typeface="Helvetica" pitchFamily="2" charset="0"/>
              </a:rPr>
              <a:t> as well as to the GIF++ and CERF </a:t>
            </a:r>
            <a:r>
              <a:rPr lang="en-GB" sz="1800" dirty="0">
                <a:latin typeface="Helvetica" pitchFamily="2" charset="0"/>
              </a:rPr>
              <a:t>irradiation facilities</a:t>
            </a:r>
            <a:r>
              <a:rPr lang="en-GB" sz="1800" b="0" dirty="0">
                <a:latin typeface="Helvetica" pitchFamily="2" charset="0"/>
              </a:rPr>
              <a:t>, with combined </a:t>
            </a:r>
            <a:r>
              <a:rPr lang="en-GB" sz="1800" dirty="0">
                <a:latin typeface="Helvetica" pitchFamily="2" charset="0"/>
              </a:rPr>
              <a:t>more than 2000 users</a:t>
            </a:r>
            <a:r>
              <a:rPr lang="en-GB" sz="1800" b="0" dirty="0">
                <a:latin typeface="Helvetica" pitchFamily="2" charset="0"/>
              </a:rPr>
              <a:t>.</a:t>
            </a:r>
            <a:endParaRPr lang="en-GB" sz="1800" b="0" dirty="0">
              <a:effectLst/>
              <a:latin typeface="Helvetica" pitchFamily="2" charset="0"/>
            </a:endParaRPr>
          </a:p>
        </p:txBody>
      </p:sp>
      <p:pic>
        <p:nvPicPr>
          <p:cNvPr id="3" name="Picture 2">
            <a:extLst>
              <a:ext uri="{FF2B5EF4-FFF2-40B4-BE49-F238E27FC236}">
                <a16:creationId xmlns:a16="http://schemas.microsoft.com/office/drawing/2014/main" id="{6B9B1036-14C6-E12A-A19A-04719B0946F3}"/>
              </a:ext>
            </a:extLst>
          </p:cNvPr>
          <p:cNvPicPr>
            <a:picLocks noChangeAspect="1"/>
          </p:cNvPicPr>
          <p:nvPr/>
        </p:nvPicPr>
        <p:blipFill>
          <a:blip r:embed="rId2"/>
          <a:stretch>
            <a:fillRect/>
          </a:stretch>
        </p:blipFill>
        <p:spPr>
          <a:xfrm>
            <a:off x="113750" y="4137545"/>
            <a:ext cx="2851964" cy="2144500"/>
          </a:xfrm>
          <a:prstGeom prst="rect">
            <a:avLst/>
          </a:prstGeom>
        </p:spPr>
      </p:pic>
      <p:pic>
        <p:nvPicPr>
          <p:cNvPr id="5" name="Picture 4">
            <a:extLst>
              <a:ext uri="{FF2B5EF4-FFF2-40B4-BE49-F238E27FC236}">
                <a16:creationId xmlns:a16="http://schemas.microsoft.com/office/drawing/2014/main" id="{D1A1D252-30A6-D916-7079-4BA0E3E268B9}"/>
              </a:ext>
            </a:extLst>
          </p:cNvPr>
          <p:cNvPicPr>
            <a:picLocks noChangeAspect="1"/>
          </p:cNvPicPr>
          <p:nvPr/>
        </p:nvPicPr>
        <p:blipFill>
          <a:blip r:embed="rId3"/>
          <a:stretch>
            <a:fillRect/>
          </a:stretch>
        </p:blipFill>
        <p:spPr>
          <a:xfrm>
            <a:off x="3558539" y="3861048"/>
            <a:ext cx="3489960" cy="1765773"/>
          </a:xfrm>
          <a:prstGeom prst="rect">
            <a:avLst/>
          </a:prstGeom>
        </p:spPr>
      </p:pic>
      <p:pic>
        <p:nvPicPr>
          <p:cNvPr id="12" name="Picture 11">
            <a:extLst>
              <a:ext uri="{FF2B5EF4-FFF2-40B4-BE49-F238E27FC236}">
                <a16:creationId xmlns:a16="http://schemas.microsoft.com/office/drawing/2014/main" id="{7705CA7A-B230-3767-11E3-D7A89C70D7B8}"/>
              </a:ext>
            </a:extLst>
          </p:cNvPr>
          <p:cNvPicPr>
            <a:picLocks noChangeAspect="1"/>
          </p:cNvPicPr>
          <p:nvPr/>
        </p:nvPicPr>
        <p:blipFill>
          <a:blip r:embed="rId4"/>
          <a:stretch>
            <a:fillRect/>
          </a:stretch>
        </p:blipFill>
        <p:spPr>
          <a:xfrm>
            <a:off x="1913113" y="4005064"/>
            <a:ext cx="2411505" cy="1577336"/>
          </a:xfrm>
          <a:prstGeom prst="rect">
            <a:avLst/>
          </a:prstGeom>
        </p:spPr>
      </p:pic>
      <p:pic>
        <p:nvPicPr>
          <p:cNvPr id="13" name="Picture 12">
            <a:extLst>
              <a:ext uri="{FF2B5EF4-FFF2-40B4-BE49-F238E27FC236}">
                <a16:creationId xmlns:a16="http://schemas.microsoft.com/office/drawing/2014/main" id="{F3AE499F-9326-AEF5-E2A6-0C6E2CA34B1C}"/>
              </a:ext>
            </a:extLst>
          </p:cNvPr>
          <p:cNvPicPr>
            <a:picLocks noChangeAspect="1"/>
          </p:cNvPicPr>
          <p:nvPr/>
        </p:nvPicPr>
        <p:blipFill>
          <a:blip r:embed="rId5"/>
          <a:stretch>
            <a:fillRect/>
          </a:stretch>
        </p:blipFill>
        <p:spPr>
          <a:xfrm>
            <a:off x="5227077" y="5031131"/>
            <a:ext cx="1943729" cy="1289700"/>
          </a:xfrm>
          <a:prstGeom prst="rect">
            <a:avLst/>
          </a:prstGeom>
        </p:spPr>
      </p:pic>
      <p:pic>
        <p:nvPicPr>
          <p:cNvPr id="14" name="Picture 13" descr="Text&#10;&#10;Description automatically generated">
            <a:extLst>
              <a:ext uri="{FF2B5EF4-FFF2-40B4-BE49-F238E27FC236}">
                <a16:creationId xmlns:a16="http://schemas.microsoft.com/office/drawing/2014/main" id="{B1F52736-1C6F-0570-4209-86395234EC78}"/>
              </a:ext>
            </a:extLst>
          </p:cNvPr>
          <p:cNvPicPr>
            <a:picLocks noChangeAspect="1"/>
          </p:cNvPicPr>
          <p:nvPr/>
        </p:nvPicPr>
        <p:blipFill>
          <a:blip r:embed="rId6"/>
          <a:stretch>
            <a:fillRect/>
          </a:stretch>
        </p:blipFill>
        <p:spPr>
          <a:xfrm>
            <a:off x="2038348" y="5249432"/>
            <a:ext cx="3341370" cy="901898"/>
          </a:xfrm>
          <a:prstGeom prst="rect">
            <a:avLst/>
          </a:prstGeom>
        </p:spPr>
      </p:pic>
      <p:pic>
        <p:nvPicPr>
          <p:cNvPr id="16" name="Picture 15">
            <a:extLst>
              <a:ext uri="{FF2B5EF4-FFF2-40B4-BE49-F238E27FC236}">
                <a16:creationId xmlns:a16="http://schemas.microsoft.com/office/drawing/2014/main" id="{5B37BB56-B1AA-1A85-DA95-048AB21BA232}"/>
              </a:ext>
            </a:extLst>
          </p:cNvPr>
          <p:cNvPicPr>
            <a:picLocks noChangeAspect="1"/>
          </p:cNvPicPr>
          <p:nvPr/>
        </p:nvPicPr>
        <p:blipFill rotWithShape="1">
          <a:blip r:embed="rId7"/>
          <a:srcRect l="7454" t="5698"/>
          <a:stretch/>
        </p:blipFill>
        <p:spPr>
          <a:xfrm>
            <a:off x="7248272" y="92306"/>
            <a:ext cx="4949717" cy="3255824"/>
          </a:xfrm>
          <a:prstGeom prst="rect">
            <a:avLst/>
          </a:prstGeom>
        </p:spPr>
      </p:pic>
      <p:pic>
        <p:nvPicPr>
          <p:cNvPr id="15" name="Picture 2">
            <a:extLst>
              <a:ext uri="{FF2B5EF4-FFF2-40B4-BE49-F238E27FC236}">
                <a16:creationId xmlns:a16="http://schemas.microsoft.com/office/drawing/2014/main" id="{52251528-B890-8AB4-A6C3-320C59C4BB9C}"/>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a:stretch/>
        </p:blipFill>
        <p:spPr bwMode="auto">
          <a:xfrm>
            <a:off x="7025144" y="3348129"/>
            <a:ext cx="5014439" cy="297270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7BC9545-4EE2-E527-80F6-3D7BB43B382C}"/>
              </a:ext>
            </a:extLst>
          </p:cNvPr>
          <p:cNvSpPr txBox="1"/>
          <p:nvPr/>
        </p:nvSpPr>
        <p:spPr>
          <a:xfrm>
            <a:off x="4946787" y="5483458"/>
            <a:ext cx="503082" cy="276999"/>
          </a:xfrm>
          <a:prstGeom prst="rect">
            <a:avLst/>
          </a:prstGeom>
          <a:solidFill>
            <a:schemeClr val="bg1"/>
          </a:solidFill>
        </p:spPr>
        <p:txBody>
          <a:bodyPr wrap="square" lIns="0" tIns="0" rIns="0" bIns="0" rtlCol="0">
            <a:spAutoFit/>
          </a:bodyPr>
          <a:lstStyle/>
          <a:p>
            <a:pPr algn="l"/>
            <a:r>
              <a:rPr lang="en-DE" dirty="0">
                <a:solidFill>
                  <a:srgbClr val="3174B5"/>
                </a:solidFill>
                <a:hlinkClick r:id="rId9">
                  <a:extLst>
                    <a:ext uri="{A12FA001-AC4F-418D-AE19-62706E023703}">
                      <ahyp:hlinkClr xmlns:ahyp="http://schemas.microsoft.com/office/drawing/2018/hyperlinkcolor" val="tx"/>
                    </a:ext>
                  </a:extLst>
                </a:hlinkClick>
              </a:rPr>
              <a:t>Link</a:t>
            </a:r>
            <a:endParaRPr lang="en-DE" dirty="0">
              <a:solidFill>
                <a:srgbClr val="3174B5"/>
              </a:solidFill>
            </a:endParaRPr>
          </a:p>
        </p:txBody>
      </p:sp>
      <p:sp>
        <p:nvSpPr>
          <p:cNvPr id="6" name="Rectangle 5">
            <a:extLst>
              <a:ext uri="{FF2B5EF4-FFF2-40B4-BE49-F238E27FC236}">
                <a16:creationId xmlns:a16="http://schemas.microsoft.com/office/drawing/2014/main" id="{D10A9D16-9469-9311-AD70-1B46DE09FA77}"/>
              </a:ext>
            </a:extLst>
          </p:cNvPr>
          <p:cNvSpPr/>
          <p:nvPr/>
        </p:nvSpPr>
        <p:spPr>
          <a:xfrm>
            <a:off x="10344472" y="3429000"/>
            <a:ext cx="487011"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3352322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Physics Beyond Colliders Phase 2</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6</a:t>
            </a:fld>
            <a:endParaRPr lang="en-US" dirty="0"/>
          </a:p>
        </p:txBody>
      </p:sp>
      <p:sp>
        <p:nvSpPr>
          <p:cNvPr id="23" name="Content Placeholder 6">
            <a:extLst>
              <a:ext uri="{FF2B5EF4-FFF2-40B4-BE49-F238E27FC236}">
                <a16:creationId xmlns:a16="http://schemas.microsoft.com/office/drawing/2014/main" id="{84FAC471-77A4-F5E6-70DA-2EEFD5119DC7}"/>
              </a:ext>
            </a:extLst>
          </p:cNvPr>
          <p:cNvSpPr>
            <a:spLocks noGrp="1"/>
          </p:cNvSpPr>
          <p:nvPr>
            <p:ph idx="1"/>
          </p:nvPr>
        </p:nvSpPr>
        <p:spPr>
          <a:xfrm>
            <a:off x="6438420" y="1139461"/>
            <a:ext cx="5490228" cy="4882097"/>
          </a:xfrm>
        </p:spPr>
        <p:txBody>
          <a:bodyPr/>
          <a:lstStyle/>
          <a:p>
            <a:pPr>
              <a:lnSpc>
                <a:spcPct val="110000"/>
              </a:lnSpc>
              <a:spcBef>
                <a:spcPts val="0"/>
              </a:spcBef>
              <a:spcAft>
                <a:spcPts val="0"/>
              </a:spcAft>
            </a:pPr>
            <a:r>
              <a:rPr lang="en-GB" sz="1800" b="0" dirty="0">
                <a:latin typeface="Helvetica" pitchFamily="2" charset="0"/>
              </a:rPr>
              <a:t>Given the success of the first PBC initiative, the mandate was renewed and extended in 2021:</a:t>
            </a:r>
          </a:p>
          <a:p>
            <a:pPr marL="342900" indent="-342900">
              <a:lnSpc>
                <a:spcPct val="110000"/>
              </a:lnSpc>
              <a:spcBef>
                <a:spcPts val="0"/>
              </a:spcBef>
              <a:spcAft>
                <a:spcPts val="0"/>
              </a:spcAft>
              <a:buFont typeface="+mj-lt"/>
              <a:buAutoNum type="arabicPeriod"/>
            </a:pPr>
            <a:r>
              <a:rPr lang="en-GB" sz="1800" b="0" dirty="0">
                <a:latin typeface="Helvetica" pitchFamily="2" charset="0"/>
              </a:rPr>
              <a:t>Studying the </a:t>
            </a:r>
            <a:r>
              <a:rPr lang="en-GB" sz="1800" dirty="0">
                <a:latin typeface="Helvetica" pitchFamily="2" charset="0"/>
              </a:rPr>
              <a:t>complementarity</a:t>
            </a:r>
            <a:r>
              <a:rPr lang="en-GB" sz="1800" b="0" dirty="0">
                <a:latin typeface="Helvetica" pitchFamily="2" charset="0"/>
              </a:rPr>
              <a:t> to the goals of the main experiments of CERN’s collider programme</a:t>
            </a:r>
          </a:p>
          <a:p>
            <a:pPr marL="342900" indent="-342900">
              <a:lnSpc>
                <a:spcPct val="110000"/>
              </a:lnSpc>
              <a:spcBef>
                <a:spcPts val="0"/>
              </a:spcBef>
              <a:spcAft>
                <a:spcPts val="0"/>
              </a:spcAft>
              <a:buFont typeface="+mj-lt"/>
              <a:buAutoNum type="arabicPeriod"/>
            </a:pPr>
            <a:r>
              <a:rPr lang="en-GB" sz="1800" b="0" dirty="0">
                <a:latin typeface="Helvetica" pitchFamily="2" charset="0"/>
              </a:rPr>
              <a:t>Supporting projects using </a:t>
            </a:r>
            <a:r>
              <a:rPr lang="en-GB" sz="1800" dirty="0">
                <a:latin typeface="Helvetica" pitchFamily="2" charset="0"/>
              </a:rPr>
              <a:t>experimental techniques </a:t>
            </a:r>
            <a:r>
              <a:rPr lang="en-GB" sz="1800" b="0" dirty="0">
                <a:latin typeface="Helvetica" pitchFamily="2" charset="0"/>
              </a:rPr>
              <a:t>of nuclear, atomic, and </a:t>
            </a:r>
            <a:r>
              <a:rPr lang="en-GB" sz="1800" b="0" dirty="0" err="1">
                <a:latin typeface="Helvetica" pitchFamily="2" charset="0"/>
              </a:rPr>
              <a:t>astroparticle</a:t>
            </a:r>
            <a:r>
              <a:rPr lang="en-GB" sz="1800" b="0" dirty="0">
                <a:latin typeface="Helvetica" pitchFamily="2" charset="0"/>
              </a:rPr>
              <a:t> physics as well as emerging technologies such as quantum sensors benefitting form CERN competence and expertise</a:t>
            </a:r>
          </a:p>
          <a:p>
            <a:pPr marL="342900" indent="-342900">
              <a:lnSpc>
                <a:spcPct val="110000"/>
              </a:lnSpc>
              <a:spcBef>
                <a:spcPts val="0"/>
              </a:spcBef>
              <a:spcAft>
                <a:spcPts val="0"/>
              </a:spcAft>
              <a:buFont typeface="+mj-lt"/>
              <a:buAutoNum type="arabicPeriod"/>
            </a:pPr>
            <a:r>
              <a:rPr lang="en-GB" sz="1800" b="0" dirty="0">
                <a:latin typeface="Helvetica" pitchFamily="2" charset="0"/>
              </a:rPr>
              <a:t>Providing a </a:t>
            </a:r>
            <a:r>
              <a:rPr lang="en-GB" sz="1800" dirty="0">
                <a:latin typeface="Helvetica" pitchFamily="2" charset="0"/>
              </a:rPr>
              <a:t>central forum for exchanges</a:t>
            </a:r>
            <a:r>
              <a:rPr lang="en-GB" sz="1800" b="0" dirty="0">
                <a:latin typeface="Helvetica" pitchFamily="2" charset="0"/>
              </a:rPr>
              <a:t> between PBC experimental community and theorists to assess the physics reach of proposed projects in a global landscape</a:t>
            </a:r>
          </a:p>
          <a:p>
            <a:pPr marL="342900" indent="-342900">
              <a:lnSpc>
                <a:spcPct val="110000"/>
              </a:lnSpc>
              <a:spcBef>
                <a:spcPts val="0"/>
              </a:spcBef>
              <a:spcAft>
                <a:spcPts val="0"/>
              </a:spcAft>
              <a:buFont typeface="+mj-lt"/>
              <a:buAutoNum type="arabicPeriod"/>
            </a:pPr>
            <a:r>
              <a:rPr lang="en-GB" sz="1800" b="0" dirty="0">
                <a:latin typeface="Helvetica" pitchFamily="2" charset="0"/>
              </a:rPr>
              <a:t>CERN’s initial portal for </a:t>
            </a:r>
            <a:r>
              <a:rPr lang="en-GB" sz="1800" dirty="0">
                <a:latin typeface="Helvetica" pitchFamily="2" charset="0"/>
              </a:rPr>
              <a:t>new fixed target experiment ideas</a:t>
            </a:r>
            <a:r>
              <a:rPr lang="en-GB" sz="1800" b="0" dirty="0">
                <a:latin typeface="Helvetica" pitchFamily="2" charset="0"/>
              </a:rPr>
              <a:t>, facilitating and supporting the evaluation of their relevance and technical feasibility</a:t>
            </a:r>
          </a:p>
          <a:p>
            <a:pPr marL="342900" indent="-342900">
              <a:lnSpc>
                <a:spcPct val="110000"/>
              </a:lnSpc>
              <a:spcBef>
                <a:spcPts val="0"/>
              </a:spcBef>
              <a:spcAft>
                <a:spcPts val="0"/>
              </a:spcAft>
              <a:buFont typeface="Arial" panose="020B0604020202020204" pitchFamily="34" charset="0"/>
              <a:buChar char="•"/>
            </a:pPr>
            <a:endParaRPr lang="en-GB" sz="1800" b="0" dirty="0">
              <a:latin typeface="Helvetica" pitchFamily="2" charset="0"/>
            </a:endParaRPr>
          </a:p>
        </p:txBody>
      </p:sp>
      <p:pic>
        <p:nvPicPr>
          <p:cNvPr id="2" name="Content Placeholder 9" descr="Diagram&#10;&#10;Description automatically generated">
            <a:extLst>
              <a:ext uri="{FF2B5EF4-FFF2-40B4-BE49-F238E27FC236}">
                <a16:creationId xmlns:a16="http://schemas.microsoft.com/office/drawing/2014/main" id="{C28D9D27-DAB4-B575-B1CA-CC7389B045A4}"/>
              </a:ext>
            </a:extLst>
          </p:cNvPr>
          <p:cNvPicPr>
            <a:picLocks noChangeAspect="1"/>
          </p:cNvPicPr>
          <p:nvPr/>
        </p:nvPicPr>
        <p:blipFill>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9336" y="1139461"/>
            <a:ext cx="6247075" cy="4449777"/>
          </a:xfrm>
          <a:prstGeom prst="rect">
            <a:avLst/>
          </a:prstGeom>
        </p:spPr>
      </p:pic>
    </p:spTree>
    <p:extLst>
      <p:ext uri="{BB962C8B-B14F-4D97-AF65-F5344CB8AC3E}">
        <p14:creationId xmlns:p14="http://schemas.microsoft.com/office/powerpoint/2010/main" val="41336588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Towards a New High-Intensity Facility</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7</a:t>
            </a:fld>
            <a:endParaRPr lang="en-US" dirty="0"/>
          </a:p>
        </p:txBody>
      </p:sp>
      <p:sp>
        <p:nvSpPr>
          <p:cNvPr id="23" name="Content Placeholder 6">
            <a:extLst>
              <a:ext uri="{FF2B5EF4-FFF2-40B4-BE49-F238E27FC236}">
                <a16:creationId xmlns:a16="http://schemas.microsoft.com/office/drawing/2014/main" id="{84FAC471-77A4-F5E6-70DA-2EEFD5119DC7}"/>
              </a:ext>
            </a:extLst>
          </p:cNvPr>
          <p:cNvSpPr>
            <a:spLocks noGrp="1"/>
          </p:cNvSpPr>
          <p:nvPr>
            <p:ph idx="1"/>
          </p:nvPr>
        </p:nvSpPr>
        <p:spPr>
          <a:xfrm>
            <a:off x="407987" y="4796882"/>
            <a:ext cx="11376025" cy="1368422"/>
          </a:xfrm>
        </p:spPr>
        <p:txBody>
          <a:bodyPr/>
          <a:lstStyle/>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The CERN North Area being at the focus of many present and proposed explorations for BSM Physics, a number of proposals requiring higher intensities have been brought forward.</a:t>
            </a:r>
          </a:p>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The </a:t>
            </a:r>
            <a:r>
              <a:rPr lang="en-GB" sz="1800" dirty="0">
                <a:latin typeface="Helvetica" pitchFamily="2" charset="0"/>
              </a:rPr>
              <a:t>ECN3 underground cavern </a:t>
            </a:r>
            <a:r>
              <a:rPr lang="en-GB" sz="1800" b="0" dirty="0">
                <a:latin typeface="Helvetica" pitchFamily="2" charset="0"/>
              </a:rPr>
              <a:t>could host such a high intensity experiment after the next planned long stop of CERN operations.</a:t>
            </a:r>
          </a:p>
        </p:txBody>
      </p:sp>
      <p:pic>
        <p:nvPicPr>
          <p:cNvPr id="2" name="Picture 1">
            <a:extLst>
              <a:ext uri="{FF2B5EF4-FFF2-40B4-BE49-F238E27FC236}">
                <a16:creationId xmlns:a16="http://schemas.microsoft.com/office/drawing/2014/main" id="{DB0C4C00-5D2E-7816-1E57-57F119ECC435}"/>
              </a:ext>
            </a:extLst>
          </p:cNvPr>
          <p:cNvPicPr>
            <a:picLocks noChangeAspect="1"/>
          </p:cNvPicPr>
          <p:nvPr/>
        </p:nvPicPr>
        <p:blipFill rotWithShape="1">
          <a:blip r:embed="rId2"/>
          <a:srcRect t="12842" b="12470"/>
          <a:stretch/>
        </p:blipFill>
        <p:spPr>
          <a:xfrm>
            <a:off x="623392" y="980728"/>
            <a:ext cx="10729192" cy="3555528"/>
          </a:xfrm>
          <a:prstGeom prst="rect">
            <a:avLst/>
          </a:prstGeom>
        </p:spPr>
      </p:pic>
      <p:pic>
        <p:nvPicPr>
          <p:cNvPr id="3" name="Picture 2">
            <a:extLst>
              <a:ext uri="{FF2B5EF4-FFF2-40B4-BE49-F238E27FC236}">
                <a16:creationId xmlns:a16="http://schemas.microsoft.com/office/drawing/2014/main" id="{7DE9929A-96B9-4CC5-1E1F-8CC84BD119A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752184" y="1107411"/>
            <a:ext cx="3430263" cy="20335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E34C081-EBC9-626E-0BBF-817E5FC12EC1}"/>
              </a:ext>
            </a:extLst>
          </p:cNvPr>
          <p:cNvSpPr/>
          <p:nvPr/>
        </p:nvSpPr>
        <p:spPr>
          <a:xfrm>
            <a:off x="10014025" y="1183256"/>
            <a:ext cx="333153" cy="1774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489890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p:txBody>
          <a:bodyPr/>
          <a:lstStyle/>
          <a:p>
            <a:r>
              <a:rPr lang="en-GB" dirty="0"/>
              <a:t>Towards a New High-Intensity Facility</a:t>
            </a:r>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8</a:t>
            </a:fld>
            <a:endParaRPr lang="en-US" dirty="0"/>
          </a:p>
        </p:txBody>
      </p:sp>
      <p:pic>
        <p:nvPicPr>
          <p:cNvPr id="6" name="Picture 5">
            <a:extLst>
              <a:ext uri="{FF2B5EF4-FFF2-40B4-BE49-F238E27FC236}">
                <a16:creationId xmlns:a16="http://schemas.microsoft.com/office/drawing/2014/main" id="{FC7327A5-FE7B-97C5-2603-7BBA45BAA3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432" y="4259478"/>
            <a:ext cx="5509978" cy="1689802"/>
          </a:xfrm>
          <a:prstGeom prst="rect">
            <a:avLst/>
          </a:prstGeom>
        </p:spPr>
      </p:pic>
      <p:grpSp>
        <p:nvGrpSpPr>
          <p:cNvPr id="10" name="Group 9">
            <a:extLst>
              <a:ext uri="{FF2B5EF4-FFF2-40B4-BE49-F238E27FC236}">
                <a16:creationId xmlns:a16="http://schemas.microsoft.com/office/drawing/2014/main" id="{E708136A-F203-EAB5-4F40-579E0B206291}"/>
              </a:ext>
            </a:extLst>
          </p:cNvPr>
          <p:cNvGrpSpPr/>
          <p:nvPr/>
        </p:nvGrpSpPr>
        <p:grpSpPr>
          <a:xfrm>
            <a:off x="407368" y="1937684"/>
            <a:ext cx="6705600" cy="1461939"/>
            <a:chOff x="655320" y="2077814"/>
            <a:chExt cx="6458882" cy="1691472"/>
          </a:xfrm>
        </p:grpSpPr>
        <p:pic>
          <p:nvPicPr>
            <p:cNvPr id="11" name="Picture 10">
              <a:extLst>
                <a:ext uri="{FF2B5EF4-FFF2-40B4-BE49-F238E27FC236}">
                  <a16:creationId xmlns:a16="http://schemas.microsoft.com/office/drawing/2014/main" id="{1BB0CFB8-EFCD-2B26-399F-FEC5C38DB3AD}"/>
                </a:ext>
              </a:extLst>
            </p:cNvPr>
            <p:cNvPicPr>
              <a:picLocks noChangeAspect="1"/>
            </p:cNvPicPr>
            <p:nvPr/>
          </p:nvPicPr>
          <p:blipFill>
            <a:blip r:embed="rId4"/>
            <a:stretch>
              <a:fillRect/>
            </a:stretch>
          </p:blipFill>
          <p:spPr>
            <a:xfrm>
              <a:off x="816392" y="2077814"/>
              <a:ext cx="6297810" cy="1691472"/>
            </a:xfrm>
            <a:prstGeom prst="rect">
              <a:avLst/>
            </a:prstGeom>
          </p:spPr>
        </p:pic>
        <p:sp>
          <p:nvSpPr>
            <p:cNvPr id="12" name="Rectangle 11">
              <a:extLst>
                <a:ext uri="{FF2B5EF4-FFF2-40B4-BE49-F238E27FC236}">
                  <a16:creationId xmlns:a16="http://schemas.microsoft.com/office/drawing/2014/main" id="{F8B81B32-7F81-9292-E1E9-95030FE730FF}"/>
                </a:ext>
              </a:extLst>
            </p:cNvPr>
            <p:cNvSpPr/>
            <p:nvPr/>
          </p:nvSpPr>
          <p:spPr>
            <a:xfrm>
              <a:off x="655320" y="2103288"/>
              <a:ext cx="2465567" cy="252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
        <p:nvSpPr>
          <p:cNvPr id="13" name="TextBox 12">
            <a:extLst>
              <a:ext uri="{FF2B5EF4-FFF2-40B4-BE49-F238E27FC236}">
                <a16:creationId xmlns:a16="http://schemas.microsoft.com/office/drawing/2014/main" id="{CDEE027C-BDA4-0E15-0DC6-D77CEF6263A5}"/>
              </a:ext>
            </a:extLst>
          </p:cNvPr>
          <p:cNvSpPr txBox="1"/>
          <p:nvPr/>
        </p:nvSpPr>
        <p:spPr>
          <a:xfrm>
            <a:off x="541516" y="1193566"/>
            <a:ext cx="9166364" cy="3108543"/>
          </a:xfrm>
          <a:prstGeom prst="rect">
            <a:avLst/>
          </a:prstGeom>
          <a:noFill/>
        </p:spPr>
        <p:txBody>
          <a:bodyPr wrap="square">
            <a:spAutoFit/>
          </a:bodyPr>
          <a:lstStyle/>
          <a:p>
            <a:r>
              <a:rPr lang="en-US" sz="1800" b="1" dirty="0"/>
              <a:t>HIKE	</a:t>
            </a:r>
            <a:r>
              <a:rPr lang="en-US" sz="1800" dirty="0"/>
              <a:t>	</a:t>
            </a:r>
            <a:r>
              <a:rPr lang="en-US" sz="1400" dirty="0"/>
              <a:t>High Intensity Kaon Experiment</a:t>
            </a:r>
          </a:p>
          <a:p>
            <a:r>
              <a:rPr lang="en-US" sz="1400" dirty="0"/>
              <a:t> 		combines NA62-HI, NA62-BeamDump and KLEVER</a:t>
            </a:r>
          </a:p>
          <a:p>
            <a:r>
              <a:rPr lang="en-US" sz="1400" dirty="0"/>
              <a:t>		(Phase 1: 1.3x10</a:t>
            </a:r>
            <a:r>
              <a:rPr lang="en-US" sz="1400" baseline="30000" dirty="0"/>
              <a:t>13</a:t>
            </a:r>
            <a:r>
              <a:rPr lang="en-US" sz="1400" dirty="0"/>
              <a:t> protons per spill, later up to 2x10</a:t>
            </a:r>
            <a:r>
              <a:rPr lang="en-US" sz="1400" baseline="30000" dirty="0"/>
              <a:t>13</a:t>
            </a:r>
            <a:r>
              <a:rPr lang="en-US" sz="1400" dirty="0"/>
              <a:t>)</a:t>
            </a:r>
            <a:r>
              <a:rPr lang="en-US" sz="1400" baseline="30000" dirty="0"/>
              <a:t> </a:t>
            </a:r>
            <a:endParaRPr lang="en-US" sz="1400" dirty="0"/>
          </a:p>
          <a:p>
            <a:endParaRPr lang="en-US" sz="1400" dirty="0"/>
          </a:p>
          <a:p>
            <a:endParaRPr lang="en-US" sz="1400" dirty="0"/>
          </a:p>
          <a:p>
            <a:endParaRPr lang="en-US" sz="1800" dirty="0"/>
          </a:p>
          <a:p>
            <a:endParaRPr lang="en-US" sz="1800" dirty="0"/>
          </a:p>
          <a:p>
            <a:endParaRPr lang="en-US" sz="1800" dirty="0"/>
          </a:p>
          <a:p>
            <a:endParaRPr lang="en-US" sz="1800" dirty="0"/>
          </a:p>
          <a:p>
            <a:endParaRPr lang="en-US" sz="1800" b="1" dirty="0"/>
          </a:p>
          <a:p>
            <a:r>
              <a:rPr lang="en-US" sz="1800" b="1" dirty="0" err="1"/>
              <a:t>SHiP</a:t>
            </a:r>
            <a:r>
              <a:rPr lang="en-US" sz="1800" dirty="0"/>
              <a:t>		</a:t>
            </a:r>
            <a:r>
              <a:rPr lang="en-US" sz="1400" dirty="0"/>
              <a:t>Proton beam-dump experiment</a:t>
            </a:r>
          </a:p>
          <a:p>
            <a:r>
              <a:rPr lang="en-US" sz="1400" dirty="0"/>
              <a:t>		(4x10</a:t>
            </a:r>
            <a:r>
              <a:rPr lang="en-US" sz="1400" baseline="30000" dirty="0"/>
              <a:t>13</a:t>
            </a:r>
            <a:r>
              <a:rPr lang="en-US" sz="1400" dirty="0"/>
              <a:t> proton per spill, 2x10</a:t>
            </a:r>
            <a:r>
              <a:rPr lang="en-US" sz="1400" baseline="30000" dirty="0"/>
              <a:t>20</a:t>
            </a:r>
            <a:r>
              <a:rPr lang="en-US" sz="1400" dirty="0"/>
              <a:t> pot in 5 years)</a:t>
            </a:r>
          </a:p>
        </p:txBody>
      </p:sp>
      <p:sp>
        <p:nvSpPr>
          <p:cNvPr id="15" name="TextBox 14">
            <a:extLst>
              <a:ext uri="{FF2B5EF4-FFF2-40B4-BE49-F238E27FC236}">
                <a16:creationId xmlns:a16="http://schemas.microsoft.com/office/drawing/2014/main" id="{C8C47255-2320-CBF6-EAE7-F79ABB743846}"/>
              </a:ext>
            </a:extLst>
          </p:cNvPr>
          <p:cNvSpPr txBox="1"/>
          <p:nvPr/>
        </p:nvSpPr>
        <p:spPr>
          <a:xfrm>
            <a:off x="6846721" y="1224046"/>
            <a:ext cx="5558639" cy="584775"/>
          </a:xfrm>
          <a:prstGeom prst="rect">
            <a:avLst/>
          </a:prstGeom>
          <a:noFill/>
        </p:spPr>
        <p:txBody>
          <a:bodyPr wrap="square" rtlCol="0">
            <a:spAutoFit/>
          </a:bodyPr>
          <a:lstStyle/>
          <a:p>
            <a:r>
              <a:rPr lang="en-US" b="1" dirty="0"/>
              <a:t>+      SHADOWS</a:t>
            </a:r>
            <a:r>
              <a:rPr lang="en-US" dirty="0"/>
              <a:t>  </a:t>
            </a:r>
            <a:r>
              <a:rPr lang="en-US" sz="1400" dirty="0"/>
              <a:t>Off-axis search for feebly interacting </a:t>
            </a:r>
            <a:br>
              <a:rPr lang="en-US" sz="1400" dirty="0"/>
            </a:br>
            <a:r>
              <a:rPr lang="en-US" sz="1400" dirty="0"/>
              <a:t>		particles, can run in parallel to HIKE-BD</a:t>
            </a:r>
          </a:p>
        </p:txBody>
      </p:sp>
      <p:pic>
        <p:nvPicPr>
          <p:cNvPr id="16" name="Picture 15">
            <a:extLst>
              <a:ext uri="{FF2B5EF4-FFF2-40B4-BE49-F238E27FC236}">
                <a16:creationId xmlns:a16="http://schemas.microsoft.com/office/drawing/2014/main" id="{4CBD03B7-1D62-B8E3-CCA4-A4D98E0C3B40}"/>
              </a:ext>
            </a:extLst>
          </p:cNvPr>
          <p:cNvPicPr>
            <a:picLocks noChangeAspect="1"/>
          </p:cNvPicPr>
          <p:nvPr/>
        </p:nvPicPr>
        <p:blipFill>
          <a:blip r:embed="rId5"/>
          <a:stretch>
            <a:fillRect/>
          </a:stretch>
        </p:blipFill>
        <p:spPr>
          <a:xfrm>
            <a:off x="7528145" y="1873618"/>
            <a:ext cx="4557175" cy="1564562"/>
          </a:xfrm>
          <a:prstGeom prst="rect">
            <a:avLst/>
          </a:prstGeom>
        </p:spPr>
      </p:pic>
      <p:sp>
        <p:nvSpPr>
          <p:cNvPr id="26" name="TextBox 25">
            <a:extLst>
              <a:ext uri="{FF2B5EF4-FFF2-40B4-BE49-F238E27FC236}">
                <a16:creationId xmlns:a16="http://schemas.microsoft.com/office/drawing/2014/main" id="{4ACF8DF3-7246-3898-A7E3-40DE0A5DFB72}"/>
              </a:ext>
            </a:extLst>
          </p:cNvPr>
          <p:cNvSpPr txBox="1"/>
          <p:nvPr/>
        </p:nvSpPr>
        <p:spPr>
          <a:xfrm rot="16200000">
            <a:off x="-980072" y="1955050"/>
            <a:ext cx="2368266" cy="276999"/>
          </a:xfrm>
          <a:prstGeom prst="rect">
            <a:avLst/>
          </a:prstGeom>
          <a:noFill/>
        </p:spPr>
        <p:txBody>
          <a:bodyPr wrap="square" lIns="0" tIns="0" rIns="0" bIns="0" rtlCol="0">
            <a:spAutoFit/>
          </a:bodyPr>
          <a:lstStyle/>
          <a:p>
            <a:pPr algn="l"/>
            <a:r>
              <a:rPr lang="en-DE" dirty="0"/>
              <a:t>Possible Scenario 1</a:t>
            </a:r>
          </a:p>
        </p:txBody>
      </p:sp>
      <p:sp>
        <p:nvSpPr>
          <p:cNvPr id="27" name="TextBox 26">
            <a:extLst>
              <a:ext uri="{FF2B5EF4-FFF2-40B4-BE49-F238E27FC236}">
                <a16:creationId xmlns:a16="http://schemas.microsoft.com/office/drawing/2014/main" id="{37963F38-09D7-32B7-B605-074329BB1A65}"/>
              </a:ext>
            </a:extLst>
          </p:cNvPr>
          <p:cNvSpPr txBox="1"/>
          <p:nvPr/>
        </p:nvSpPr>
        <p:spPr>
          <a:xfrm rot="16200000">
            <a:off x="-987273" y="4410623"/>
            <a:ext cx="2368266" cy="276999"/>
          </a:xfrm>
          <a:prstGeom prst="rect">
            <a:avLst/>
          </a:prstGeom>
          <a:noFill/>
        </p:spPr>
        <p:txBody>
          <a:bodyPr wrap="square" lIns="0" tIns="0" rIns="0" bIns="0" rtlCol="0">
            <a:spAutoFit/>
          </a:bodyPr>
          <a:lstStyle/>
          <a:p>
            <a:pPr algn="l"/>
            <a:r>
              <a:rPr lang="en-DE" dirty="0"/>
              <a:t>Possible Scenario 2</a:t>
            </a:r>
          </a:p>
        </p:txBody>
      </p:sp>
      <p:sp>
        <p:nvSpPr>
          <p:cNvPr id="31" name="Content Placeholder 6">
            <a:extLst>
              <a:ext uri="{FF2B5EF4-FFF2-40B4-BE49-F238E27FC236}">
                <a16:creationId xmlns:a16="http://schemas.microsoft.com/office/drawing/2014/main" id="{9E2065C1-0D59-98F8-0839-9EE03B5E3301}"/>
              </a:ext>
            </a:extLst>
          </p:cNvPr>
          <p:cNvSpPr>
            <a:spLocks noGrp="1"/>
          </p:cNvSpPr>
          <p:nvPr>
            <p:ph idx="1"/>
          </p:nvPr>
        </p:nvSpPr>
        <p:spPr>
          <a:xfrm>
            <a:off x="6833896" y="3948796"/>
            <a:ext cx="5198314" cy="2407532"/>
          </a:xfrm>
        </p:spPr>
        <p:txBody>
          <a:bodyPr/>
          <a:lstStyle/>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All experiments have submitted their proposals to the CERN SPSC scientific committee.</a:t>
            </a:r>
          </a:p>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A recommendation on what experiment shall be selected is expected by the end of the year.</a:t>
            </a:r>
          </a:p>
          <a:p>
            <a:pPr marL="285750" indent="-285750">
              <a:lnSpc>
                <a:spcPct val="110000"/>
              </a:lnSpc>
              <a:spcBef>
                <a:spcPts val="0"/>
              </a:spcBef>
              <a:spcAft>
                <a:spcPts val="0"/>
              </a:spcAft>
              <a:buFont typeface="Arial" panose="020B0604020202020204" pitchFamily="34" charset="0"/>
              <a:buChar char="•"/>
            </a:pPr>
            <a:r>
              <a:rPr lang="en-GB" sz="1800" b="0" dirty="0">
                <a:latin typeface="Helvetica" pitchFamily="2" charset="0"/>
              </a:rPr>
              <a:t>Please note that this talk is not given on behalf any of these experiments. For further details, please contact the experiment representatives.</a:t>
            </a:r>
          </a:p>
        </p:txBody>
      </p:sp>
    </p:spTree>
    <p:extLst>
      <p:ext uri="{BB962C8B-B14F-4D97-AF65-F5344CB8AC3E}">
        <p14:creationId xmlns:p14="http://schemas.microsoft.com/office/powerpoint/2010/main" val="2156789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706940-7006-9242-872A-D16BEC8284BF}"/>
              </a:ext>
            </a:extLst>
          </p:cNvPr>
          <p:cNvSpPr>
            <a:spLocks noGrp="1"/>
          </p:cNvSpPr>
          <p:nvPr>
            <p:ph type="title"/>
          </p:nvPr>
        </p:nvSpPr>
        <p:spPr>
          <a:xfrm>
            <a:off x="407988" y="373593"/>
            <a:ext cx="11376025" cy="580658"/>
          </a:xfrm>
        </p:spPr>
        <p:txBody>
          <a:bodyPr/>
          <a:lstStyle/>
          <a:p>
            <a:r>
              <a:rPr lang="en-GB" dirty="0"/>
              <a:t>HIKE</a:t>
            </a:r>
          </a:p>
        </p:txBody>
      </p:sp>
      <p:sp>
        <p:nvSpPr>
          <p:cNvPr id="6" name="Content Placeholder 4">
            <a:extLst>
              <a:ext uri="{FF2B5EF4-FFF2-40B4-BE49-F238E27FC236}">
                <a16:creationId xmlns:a16="http://schemas.microsoft.com/office/drawing/2014/main" id="{D9BF09D2-95C5-B044-9FF2-C59C6179C3DD}"/>
              </a:ext>
            </a:extLst>
          </p:cNvPr>
          <p:cNvSpPr txBox="1">
            <a:spLocks/>
          </p:cNvSpPr>
          <p:nvPr/>
        </p:nvSpPr>
        <p:spPr>
          <a:xfrm>
            <a:off x="407989" y="1124743"/>
            <a:ext cx="11304635" cy="2384023"/>
          </a:xfrm>
          <a:prstGeom prst="rect">
            <a:avLst/>
          </a:prstGeom>
        </p:spPr>
        <p:txBody>
          <a:bodyPr vert="horz" lIns="0" tIns="0" rIns="0" bIns="0" rtlCol="0">
            <a:noAutofit/>
          </a:bodyPr>
          <a:lstStyle>
            <a:lvl1pPr marL="342900" indent="-342900" algn="l" defTabSz="914400" rtl="0" eaLnBrk="1" latinLnBrk="0" hangingPunct="1">
              <a:lnSpc>
                <a:spcPct val="90000"/>
              </a:lnSpc>
              <a:spcBef>
                <a:spcPts val="1800"/>
              </a:spcBef>
              <a:spcAft>
                <a:spcPts val="400"/>
              </a:spcAft>
              <a:buFont typeface="Arial" panose="020B0604020202020204" pitchFamily="34" charset="0"/>
              <a:buChar char="•"/>
              <a:tabLst/>
              <a:defRPr sz="2100" b="1" kern="1200">
                <a:solidFill>
                  <a:schemeClr val="tx2">
                    <a:lumMod val="50000"/>
                  </a:schemeClr>
                </a:solidFill>
                <a:latin typeface="+mn-lt"/>
                <a:ea typeface="+mn-ea"/>
                <a:cs typeface="+mn-cs"/>
              </a:defRPr>
            </a:lvl1pPr>
            <a:lvl2pPr marL="628650" indent="-261938" algn="l" defTabSz="914400" rtl="0" eaLnBrk="1" latinLnBrk="0" hangingPunct="1">
              <a:lnSpc>
                <a:spcPct val="100000"/>
              </a:lnSpc>
              <a:spcBef>
                <a:spcPts val="500"/>
              </a:spcBef>
              <a:spcAft>
                <a:spcPts val="300"/>
              </a:spcAft>
              <a:buFont typeface="Arial" panose="020B0604020202020204" pitchFamily="34" charset="0"/>
              <a:buChar char="•"/>
              <a:tabLst/>
              <a:defRPr sz="1800" kern="1200">
                <a:solidFill>
                  <a:schemeClr val="tx2">
                    <a:lumMod val="50000"/>
                  </a:schemeClr>
                </a:solidFill>
                <a:latin typeface="+mn-lt"/>
                <a:ea typeface="+mn-ea"/>
                <a:cs typeface="+mn-cs"/>
              </a:defRPr>
            </a:lvl2pPr>
            <a:lvl3pPr marL="889000" indent="-260350" algn="l" defTabSz="914400" rtl="0" eaLnBrk="1" latinLnBrk="0" hangingPunct="1">
              <a:lnSpc>
                <a:spcPct val="100000"/>
              </a:lnSpc>
              <a:spcBef>
                <a:spcPts val="500"/>
              </a:spcBef>
              <a:spcAft>
                <a:spcPts val="300"/>
              </a:spcAft>
              <a:buSzPct val="100000"/>
              <a:buFont typeface="Arial" panose="020B0604020202020204" pitchFamily="34" charset="0"/>
              <a:buChar char="•"/>
              <a:tabLst/>
              <a:defRPr sz="1800" kern="1200">
                <a:solidFill>
                  <a:schemeClr val="tx2">
                    <a:lumMod val="50000"/>
                  </a:schemeClr>
                </a:solidFill>
                <a:latin typeface="+mn-lt"/>
                <a:ea typeface="+mn-ea"/>
                <a:cs typeface="+mn-cs"/>
              </a:defRPr>
            </a:lvl3pPr>
            <a:lvl4pPr marL="1209675" indent="-269875" algn="l" defTabSz="914400" rtl="0" eaLnBrk="1" latinLnBrk="0" hangingPunct="1">
              <a:lnSpc>
                <a:spcPct val="100000"/>
              </a:lnSpc>
              <a:spcBef>
                <a:spcPts val="500"/>
              </a:spcBef>
              <a:spcAft>
                <a:spcPts val="300"/>
              </a:spcAft>
              <a:buSzPct val="100000"/>
              <a:buFont typeface="Arial" panose="020B0604020202020204" pitchFamily="34" charset="0"/>
              <a:buChar char="•"/>
              <a:tabLst/>
              <a:defRPr sz="1600" kern="1200">
                <a:solidFill>
                  <a:schemeClr val="tx2">
                    <a:lumMod val="50000"/>
                  </a:schemeClr>
                </a:solidFill>
                <a:latin typeface="+mn-lt"/>
                <a:ea typeface="+mn-ea"/>
                <a:cs typeface="+mn-cs"/>
              </a:defRPr>
            </a:lvl4pPr>
            <a:lvl5pPr marL="2057400" indent="-228600" algn="l" defTabSz="914400" rtl="0" eaLnBrk="1" latinLnBrk="0" hangingPunct="1">
              <a:lnSpc>
                <a:spcPct val="90000"/>
              </a:lnSpc>
              <a:spcBef>
                <a:spcPts val="500"/>
              </a:spcBef>
              <a:buSzPct val="100000"/>
              <a:buFont typeface="Arial" charset="0"/>
              <a:buChar char="•"/>
              <a:defRPr sz="1600" kern="1200">
                <a:solidFill>
                  <a:schemeClr val="tx2">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342900" lvl="1" indent="-342900">
              <a:lnSpc>
                <a:spcPct val="110000"/>
              </a:lnSpc>
              <a:spcBef>
                <a:spcPts val="300"/>
              </a:spcBef>
              <a:spcAft>
                <a:spcPts val="0"/>
              </a:spcAft>
            </a:pPr>
            <a:r>
              <a:rPr lang="en-GB" sz="2000" b="0" dirty="0"/>
              <a:t>HIKE (High-Intensity Kaon Experiments) proposed a two-phase approach for a new experiment on high-precision flavour physics, based on the experience gained with the NA62 experiment.</a:t>
            </a:r>
          </a:p>
          <a:p>
            <a:pPr marL="342900" lvl="1" indent="-342900">
              <a:lnSpc>
                <a:spcPct val="110000"/>
              </a:lnSpc>
              <a:spcBef>
                <a:spcPts val="300"/>
              </a:spcBef>
              <a:spcAft>
                <a:spcPts val="0"/>
              </a:spcAft>
            </a:pPr>
            <a:r>
              <a:rPr lang="en-GB" sz="2000" dirty="0"/>
              <a:t>Highlights of the physics programme would be</a:t>
            </a:r>
          </a:p>
          <a:p>
            <a:pPr marL="603250" lvl="2" indent="-342900">
              <a:lnSpc>
                <a:spcPct val="110000"/>
              </a:lnSpc>
              <a:spcBef>
                <a:spcPts val="300"/>
              </a:spcBef>
              <a:spcAft>
                <a:spcPts val="0"/>
              </a:spcAft>
            </a:pPr>
            <a:r>
              <a:rPr lang="en-GB" sz="2000" dirty="0"/>
              <a:t>Over-constraining the CKM triangle via ultra-rare charged and neutral Kaon decays, mainly by measuring the channels K</a:t>
            </a:r>
            <a:r>
              <a:rPr lang="en-GB" sz="2000" baseline="30000" dirty="0"/>
              <a:t>+</a:t>
            </a:r>
            <a:r>
              <a:rPr lang="en-GB" sz="2000" dirty="0"/>
              <a:t> → </a:t>
            </a:r>
            <a:r>
              <a:rPr lang="en-GB" sz="2000" dirty="0" err="1">
                <a:latin typeface="Symbol" pitchFamily="2" charset="2"/>
              </a:rPr>
              <a:t>p</a:t>
            </a:r>
            <a:r>
              <a:rPr lang="en-GB" sz="2000" baseline="30000" dirty="0" err="1">
                <a:latin typeface="Symbol" pitchFamily="2" charset="2"/>
              </a:rPr>
              <a:t>+</a:t>
            </a:r>
            <a:r>
              <a:rPr lang="en-GB" sz="2000" dirty="0" err="1">
                <a:latin typeface="Symbol" pitchFamily="2" charset="2"/>
              </a:rPr>
              <a:t>nn</a:t>
            </a:r>
            <a:r>
              <a:rPr lang="en-GB" sz="2000" dirty="0"/>
              <a:t> (Phase 1) and K</a:t>
            </a:r>
            <a:r>
              <a:rPr lang="en-GB" sz="2000" baseline="-25000" dirty="0"/>
              <a:t>L</a:t>
            </a:r>
            <a:r>
              <a:rPr lang="en-GB" sz="2000" dirty="0"/>
              <a:t> </a:t>
            </a:r>
            <a:r>
              <a:rPr lang="en-DE" sz="2000" dirty="0"/>
              <a:t>→ </a:t>
            </a:r>
            <a:r>
              <a:rPr lang="en-DE" sz="2000" dirty="0">
                <a:latin typeface="Symbol" pitchFamily="2" charset="2"/>
              </a:rPr>
              <a:t>p</a:t>
            </a:r>
            <a:r>
              <a:rPr lang="en-DE" sz="2000" baseline="30000" dirty="0">
                <a:latin typeface="Symbol" pitchFamily="2" charset="2"/>
              </a:rPr>
              <a:t>0</a:t>
            </a:r>
            <a:r>
              <a:rPr lang="en-DE" sz="2000" dirty="0"/>
              <a:t>l</a:t>
            </a:r>
            <a:r>
              <a:rPr lang="en-DE" sz="2000" baseline="30000" dirty="0"/>
              <a:t>+</a:t>
            </a:r>
            <a:r>
              <a:rPr lang="en-DE" sz="2000" dirty="0"/>
              <a:t>l</a:t>
            </a:r>
            <a:r>
              <a:rPr lang="en-DE" sz="2000" baseline="30000" dirty="0"/>
              <a:t>–</a:t>
            </a:r>
            <a:r>
              <a:rPr lang="en-DE" sz="2000" dirty="0"/>
              <a:t> (Phase 2), but also with access to many more charged and neutral decay modes.</a:t>
            </a:r>
          </a:p>
          <a:p>
            <a:pPr marL="603250" lvl="2" indent="-342900">
              <a:lnSpc>
                <a:spcPct val="110000"/>
              </a:lnSpc>
              <a:spcBef>
                <a:spcPts val="300"/>
              </a:spcBef>
              <a:spcAft>
                <a:spcPts val="0"/>
              </a:spcAft>
            </a:pPr>
            <a:r>
              <a:rPr lang="en-DE" sz="2000" dirty="0"/>
              <a:t>Search for feebly interacting particles (FIPs) in both Kaon decays and in a beam dump mode.</a:t>
            </a:r>
          </a:p>
          <a:p>
            <a:pPr marL="603250" lvl="2" indent="-342900">
              <a:lnSpc>
                <a:spcPct val="110000"/>
              </a:lnSpc>
              <a:spcBef>
                <a:spcPts val="300"/>
              </a:spcBef>
              <a:spcAft>
                <a:spcPts val="0"/>
              </a:spcAft>
            </a:pPr>
            <a:endParaRPr lang="en-GB" sz="2000" dirty="0"/>
          </a:p>
        </p:txBody>
      </p:sp>
      <p:sp>
        <p:nvSpPr>
          <p:cNvPr id="7" name="Date Placeholder 6">
            <a:extLst>
              <a:ext uri="{FF2B5EF4-FFF2-40B4-BE49-F238E27FC236}">
                <a16:creationId xmlns:a16="http://schemas.microsoft.com/office/drawing/2014/main" id="{B80CF7A8-49E9-5548-B4AD-D297B947CD33}"/>
              </a:ext>
            </a:extLst>
          </p:cNvPr>
          <p:cNvSpPr>
            <a:spLocks noGrp="1"/>
          </p:cNvSpPr>
          <p:nvPr>
            <p:ph type="dt" sz="half" idx="10"/>
          </p:nvPr>
        </p:nvSpPr>
        <p:spPr/>
        <p:txBody>
          <a:bodyPr/>
          <a:lstStyle/>
          <a:p>
            <a:r>
              <a:rPr lang="de-DE"/>
              <a:t>17.10.2023</a:t>
            </a:r>
            <a:endParaRPr lang="en-US" dirty="0"/>
          </a:p>
        </p:txBody>
      </p:sp>
      <p:sp>
        <p:nvSpPr>
          <p:cNvPr id="8" name="Footer Placeholder 7">
            <a:extLst>
              <a:ext uri="{FF2B5EF4-FFF2-40B4-BE49-F238E27FC236}">
                <a16:creationId xmlns:a16="http://schemas.microsoft.com/office/drawing/2014/main" id="{6794E1E4-BBCF-E947-B8A0-68E575678209}"/>
              </a:ext>
            </a:extLst>
          </p:cNvPr>
          <p:cNvSpPr>
            <a:spLocks noGrp="1"/>
          </p:cNvSpPr>
          <p:nvPr>
            <p:ph type="ftr" sz="quarter" idx="11"/>
          </p:nvPr>
        </p:nvSpPr>
        <p:spPr/>
        <p:txBody>
          <a:bodyPr/>
          <a:lstStyle/>
          <a:p>
            <a:r>
              <a:rPr lang="en-US"/>
              <a:t>J.Bernhard | A New High-intensity Facility at the CERN North Area</a:t>
            </a:r>
            <a:endParaRPr lang="en-US" dirty="0"/>
          </a:p>
        </p:txBody>
      </p:sp>
      <p:sp>
        <p:nvSpPr>
          <p:cNvPr id="9" name="Slide Number Placeholder 8">
            <a:extLst>
              <a:ext uri="{FF2B5EF4-FFF2-40B4-BE49-F238E27FC236}">
                <a16:creationId xmlns:a16="http://schemas.microsoft.com/office/drawing/2014/main" id="{C8312DBA-44E8-E44C-A0D6-1C0C46969EEF}"/>
              </a:ext>
            </a:extLst>
          </p:cNvPr>
          <p:cNvSpPr>
            <a:spLocks noGrp="1"/>
          </p:cNvSpPr>
          <p:nvPr>
            <p:ph type="sldNum" sz="quarter" idx="12"/>
          </p:nvPr>
        </p:nvSpPr>
        <p:spPr/>
        <p:txBody>
          <a:bodyPr/>
          <a:lstStyle/>
          <a:p>
            <a:fld id="{36B5EA5A-BC32-A742-B11B-8E7414D5B535}" type="slidenum">
              <a:rPr lang="en-US" smtClean="0"/>
              <a:pPr/>
              <a:t>9</a:t>
            </a:fld>
            <a:endParaRPr lang="en-US" dirty="0"/>
          </a:p>
        </p:txBody>
      </p:sp>
      <p:sp>
        <p:nvSpPr>
          <p:cNvPr id="16" name="TextBox 15">
            <a:extLst>
              <a:ext uri="{FF2B5EF4-FFF2-40B4-BE49-F238E27FC236}">
                <a16:creationId xmlns:a16="http://schemas.microsoft.com/office/drawing/2014/main" id="{C47165A0-8171-F31B-ADE9-4C4A11552F23}"/>
              </a:ext>
            </a:extLst>
          </p:cNvPr>
          <p:cNvSpPr txBox="1"/>
          <p:nvPr/>
        </p:nvSpPr>
        <p:spPr>
          <a:xfrm>
            <a:off x="10344473" y="5997912"/>
            <a:ext cx="1564916" cy="215444"/>
          </a:xfrm>
          <a:prstGeom prst="rect">
            <a:avLst/>
          </a:prstGeom>
          <a:noFill/>
        </p:spPr>
        <p:txBody>
          <a:bodyPr wrap="square" lIns="0" tIns="0" rIns="0" bIns="0" rtlCol="0">
            <a:spAutoFit/>
          </a:bodyPr>
          <a:lstStyle/>
          <a:p>
            <a:pPr algn="l"/>
            <a:r>
              <a:rPr lang="en-US" sz="1400" dirty="0"/>
              <a:t>C. </a:t>
            </a:r>
            <a:r>
              <a:rPr lang="en-US" sz="1400" dirty="0" err="1"/>
              <a:t>Lazzeroni</a:t>
            </a:r>
            <a:r>
              <a:rPr lang="en-US" sz="1400" dirty="0"/>
              <a:t> et al.</a:t>
            </a:r>
            <a:endParaRPr lang="en-DE" sz="1400" dirty="0"/>
          </a:p>
        </p:txBody>
      </p:sp>
      <p:pic>
        <p:nvPicPr>
          <p:cNvPr id="2" name="Picture 1">
            <a:extLst>
              <a:ext uri="{FF2B5EF4-FFF2-40B4-BE49-F238E27FC236}">
                <a16:creationId xmlns:a16="http://schemas.microsoft.com/office/drawing/2014/main" id="{B6E59821-3AE9-148A-BC81-D32B057AAD33}"/>
              </a:ext>
            </a:extLst>
          </p:cNvPr>
          <p:cNvPicPr>
            <a:picLocks noChangeAspect="1"/>
          </p:cNvPicPr>
          <p:nvPr/>
        </p:nvPicPr>
        <p:blipFill>
          <a:blip r:embed="rId2"/>
          <a:stretch>
            <a:fillRect/>
          </a:stretch>
        </p:blipFill>
        <p:spPr>
          <a:xfrm>
            <a:off x="1199455" y="3614715"/>
            <a:ext cx="9632027" cy="2542854"/>
          </a:xfrm>
          <a:prstGeom prst="rect">
            <a:avLst/>
          </a:prstGeom>
        </p:spPr>
      </p:pic>
    </p:spTree>
    <p:extLst>
      <p:ext uri="{BB962C8B-B14F-4D97-AF65-F5344CB8AC3E}">
        <p14:creationId xmlns:p14="http://schemas.microsoft.com/office/powerpoint/2010/main" val="3545414848"/>
      </p:ext>
    </p:extLst>
  </p:cSld>
  <p:clrMapOvr>
    <a:masterClrMapping/>
  </p:clrMapOvr>
</p:sld>
</file>

<file path=ppt/theme/theme1.xml><?xml version="1.0" encoding="utf-8"?>
<a:theme xmlns:a="http://schemas.openxmlformats.org/drawingml/2006/main" name="Office Theme">
  <a:themeElements>
    <a:clrScheme name="CERN">
      <a:dk1>
        <a:srgbClr val="0033A0"/>
      </a:dk1>
      <a:lt1>
        <a:srgbClr val="FFFFFF"/>
      </a:lt1>
      <a:dk2>
        <a:srgbClr val="2F2F2F"/>
      </a:dk2>
      <a:lt2>
        <a:srgbClr val="F8F8F8"/>
      </a:lt2>
      <a:accent1>
        <a:srgbClr val="0033A0"/>
      </a:accent1>
      <a:accent2>
        <a:srgbClr val="61C4D3"/>
      </a:accent2>
      <a:accent3>
        <a:srgbClr val="E15E32"/>
      </a:accent3>
      <a:accent4>
        <a:srgbClr val="BEBECB"/>
      </a:accent4>
      <a:accent5>
        <a:srgbClr val="6E2466"/>
      </a:accent5>
      <a:accent6>
        <a:srgbClr val="1C446A"/>
      </a:accent6>
      <a:hlink>
        <a:srgbClr val="6D2466"/>
      </a:hlink>
      <a:folHlink>
        <a:srgbClr val="61C4D3"/>
      </a:folHlink>
    </a:clrScheme>
    <a:fontScheme name="C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dirty="0" smtClean="0"/>
        </a:defPPr>
      </a:lstStyle>
    </a:txDef>
  </a:objectDefaults>
  <a:extraClrSchemeLst/>
  <a:extLst>
    <a:ext uri="{05A4C25C-085E-4340-85A3-A5531E510DB2}">
      <thm15:themeFamily xmlns:thm15="http://schemas.microsoft.com/office/thememl/2012/main" name="CERN Cobranding 16x9_PPT_Arial" id="{69E3F326-202C-5348-BF51-285B308BAEA0}" vid="{0C1FF187-A39B-EC4E-BD0A-5FA14DA688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17249</TotalTime>
  <Words>2599</Words>
  <Application>Microsoft Macintosh PowerPoint</Application>
  <PresentationFormat>Widescreen</PresentationFormat>
  <Paragraphs>265</Paragraphs>
  <Slides>27</Slides>
  <Notes>7</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Arial Black</vt:lpstr>
      <vt:lpstr>Calibri</vt:lpstr>
      <vt:lpstr>Helvetica</vt:lpstr>
      <vt:lpstr>Symbol</vt:lpstr>
      <vt:lpstr>Office Theme</vt:lpstr>
      <vt:lpstr>A New High-intensity Facility  at the CERN North Area</vt:lpstr>
      <vt:lpstr>Physics Beyond Colliders</vt:lpstr>
      <vt:lpstr>Physics Beyond Colliders</vt:lpstr>
      <vt:lpstr>Update of the European  Strategy for Particle Physics </vt:lpstr>
      <vt:lpstr>Science Diversity at the  CERN North Area</vt:lpstr>
      <vt:lpstr>Physics Beyond Colliders Phase 2</vt:lpstr>
      <vt:lpstr>Towards a New High-Intensity Facility</vt:lpstr>
      <vt:lpstr>Towards a New High-Intensity Facility</vt:lpstr>
      <vt:lpstr>HIKE</vt:lpstr>
      <vt:lpstr>HIKE</vt:lpstr>
      <vt:lpstr>SHADOWS</vt:lpstr>
      <vt:lpstr>Example of PBC Support: Design of SHADOWS Muon Shield</vt:lpstr>
      <vt:lpstr>Example of PBC Support: Design of SHADOWS Muon Shield</vt:lpstr>
      <vt:lpstr>Example of PBC Support: Design of SHADOWS Muon Shield</vt:lpstr>
      <vt:lpstr>SHiP</vt:lpstr>
      <vt:lpstr>SHiP</vt:lpstr>
      <vt:lpstr>Example of PBC Support: FIPs Benchmark Studies </vt:lpstr>
      <vt:lpstr>Example of PBC Support: FIPs Benchmark Studies </vt:lpstr>
      <vt:lpstr>Example of PBC Support: Overview on Neutrino Physics Reach</vt:lpstr>
      <vt:lpstr>Towards a New High-Intensity Facility</vt:lpstr>
      <vt:lpstr>Proton Intensity – also a Frontier for the Accelerators</vt:lpstr>
      <vt:lpstr>Proton Intensity – Sharing between Experiments</vt:lpstr>
      <vt:lpstr>Extraction Quality</vt:lpstr>
      <vt:lpstr>Target Complex</vt:lpstr>
      <vt:lpstr>Summary</vt:lpstr>
      <vt:lpstr>PowerPoint Presentation</vt:lpstr>
      <vt:lpstr>Physics Beyond Colliders in the North Area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is Arial Bold 50pt  up to three lines</dc:title>
  <dc:creator>Johannes Bernhard</dc:creator>
  <cp:lastModifiedBy>Johannes Bernhard</cp:lastModifiedBy>
  <cp:revision>780</cp:revision>
  <cp:lastPrinted>2020-01-30T13:49:18Z</cp:lastPrinted>
  <dcterms:created xsi:type="dcterms:W3CDTF">2021-01-13T09:42:27Z</dcterms:created>
  <dcterms:modified xsi:type="dcterms:W3CDTF">2023-10-17T08:09:29Z</dcterms:modified>
</cp:coreProperties>
</file>