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65" r:id="rId2"/>
    <p:sldId id="1071" r:id="rId3"/>
    <p:sldId id="1072" r:id="rId4"/>
    <p:sldId id="1073" r:id="rId5"/>
    <p:sldId id="1074" r:id="rId6"/>
    <p:sldId id="1075" r:id="rId7"/>
    <p:sldId id="1078" r:id="rId8"/>
    <p:sldId id="1079" r:id="rId9"/>
    <p:sldId id="1081" r:id="rId10"/>
    <p:sldId id="1084" r:id="rId11"/>
    <p:sldId id="1082" r:id="rId12"/>
    <p:sldId id="1083" r:id="rId13"/>
    <p:sldId id="1080" r:id="rId14"/>
    <p:sldId id="1085" r:id="rId15"/>
    <p:sldId id="1086" r:id="rId16"/>
    <p:sldId id="1087" r:id="rId17"/>
    <p:sldId id="1088" r:id="rId18"/>
    <p:sldId id="1089" r:id="rId19"/>
    <p:sldId id="1090" r:id="rId20"/>
    <p:sldId id="1077" r:id="rId21"/>
    <p:sldId id="1117" r:id="rId22"/>
    <p:sldId id="1116" r:id="rId23"/>
    <p:sldId id="1118" r:id="rId24"/>
    <p:sldId id="1119" r:id="rId25"/>
    <p:sldId id="1120" r:id="rId26"/>
    <p:sldId id="1125" r:id="rId27"/>
    <p:sldId id="1126" r:id="rId28"/>
    <p:sldId id="1127" r:id="rId29"/>
    <p:sldId id="1128" r:id="rId30"/>
    <p:sldId id="111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2" autoAdjust="0"/>
    <p:restoredTop sz="94660"/>
  </p:normalViewPr>
  <p:slideViewPr>
    <p:cSldViewPr showGuides="1">
      <p:cViewPr varScale="1">
        <p:scale>
          <a:sx n="77" d="100"/>
          <a:sy n="77" d="100"/>
        </p:scale>
        <p:origin x="200" y="560"/>
      </p:cViewPr>
      <p:guideLst>
        <p:guide orient="horz" pos="102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17.04.18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17.04.18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8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807968" y="6525344"/>
            <a:ext cx="720000" cy="221109"/>
          </a:xfrm>
        </p:spPr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818290" y="6592267"/>
            <a:ext cx="720000" cy="221109"/>
          </a:xfr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290" y="6592267"/>
            <a:ext cx="720000" cy="221109"/>
          </a:xfr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290" y="6592267"/>
            <a:ext cx="720000" cy="221109"/>
          </a:xfr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290" y="6592267"/>
            <a:ext cx="720000" cy="221109"/>
          </a:xfr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7" r:id="rId10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dico.him.uni-mainz.de/event/14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tiff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tiff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tiff"/><Relationship Id="rId4" Type="http://schemas.openxmlformats.org/officeDocument/2006/relationships/image" Target="../media/image4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tiff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Investigation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transition</a:t>
            </a:r>
            <a:r>
              <a:rPr lang="de-DE" dirty="0"/>
              <a:t> form </a:t>
            </a:r>
            <a:r>
              <a:rPr lang="de-DE" dirty="0" err="1"/>
              <a:t>factors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excited</a:t>
            </a:r>
            <a:r>
              <a:rPr lang="de-DE" dirty="0"/>
              <a:t> Baryons </a:t>
            </a:r>
            <a:r>
              <a:rPr lang="de-DE" dirty="0" err="1"/>
              <a:t>with</a:t>
            </a:r>
            <a:r>
              <a:rPr lang="de-DE" dirty="0"/>
              <a:t> HADES 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Apr. 24</a:t>
            </a:r>
            <a:r>
              <a:rPr lang="de-DE" baseline="30000" dirty="0"/>
              <a:t>th</a:t>
            </a:r>
            <a:r>
              <a:rPr lang="de-DE" dirty="0"/>
              <a:t> 2018  I  Jim </a:t>
            </a:r>
            <a:r>
              <a:rPr lang="de-DE" dirty="0" err="1"/>
              <a:t>RItman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F7FD6BE-2AD6-4D5D-AF5C-37BA9885D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FFC3BA-285F-BD46-ACCC-E68B057A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671" y="4244392"/>
            <a:ext cx="1299329" cy="11201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71D2C2-7AE8-8642-8AD2-EB5BE95B0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4" y="5805264"/>
            <a:ext cx="927473" cy="9308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BE225C-5900-3644-883E-D34DD87E3F85}"/>
              </a:ext>
            </a:extLst>
          </p:cNvPr>
          <p:cNvSpPr/>
          <p:nvPr/>
        </p:nvSpPr>
        <p:spPr>
          <a:xfrm>
            <a:off x="4015085" y="5724751"/>
            <a:ext cx="60960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solidFill>
                  <a:srgbClr val="FFFFFF"/>
                </a:solidFill>
                <a:latin typeface="Roboto"/>
                <a:hlinkClick r:id="rId4"/>
              </a:rPr>
              <a:t>668. WE-Heraeus-Seminar on Baryon Form Factors: Where do we stand?</a:t>
            </a:r>
            <a:endParaRPr lang="de-DE" dirty="0">
              <a:solidFill>
                <a:srgbClr val="444444"/>
              </a:solidFill>
              <a:latin typeface="Roboto"/>
            </a:endParaRPr>
          </a:p>
          <a:p>
            <a:r>
              <a:rPr lang="de-DE" sz="1050" dirty="0">
                <a:solidFill>
                  <a:srgbClr val="24425A"/>
                </a:solidFill>
                <a:latin typeface="verdana" panose="020B0604030504040204" pitchFamily="34" charset="0"/>
              </a:rPr>
              <a:t>23-27 April 2018</a:t>
            </a:r>
          </a:p>
          <a:p>
            <a:r>
              <a:rPr lang="de-DE" sz="1050" dirty="0">
                <a:solidFill>
                  <a:srgbClr val="24425A"/>
                </a:solidFill>
                <a:latin typeface="verdana" panose="020B0604030504040204" pitchFamily="34" charset="0"/>
              </a:rPr>
              <a:t>Physikzentrum Bad Honnef, Germany</a:t>
            </a:r>
            <a:endParaRPr lang="de-DE" sz="1050" b="0" i="0" u="none" strike="noStrike" dirty="0">
              <a:solidFill>
                <a:srgbClr val="24425A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378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60345-608C-4D4E-96B1-F93EA417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ymbol" pitchFamily="2" charset="2"/>
              </a:rPr>
              <a:t>D</a:t>
            </a:r>
            <a:r>
              <a:rPr lang="en-US"/>
              <a:t>(1232) Dalitz decay with HADES at T = 1.25 GeV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E6D21-8A59-8747-B704-04802D9CB5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EA77B56-E075-EB4B-81B6-B8813ECF94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/>
              <a:t>Angular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30000" dirty="0"/>
              <a:t>+</a:t>
            </a:r>
            <a:r>
              <a:rPr lang="de-DE" dirty="0"/>
              <a:t> - </a:t>
            </a:r>
            <a:r>
              <a:rPr lang="de-DE" dirty="0" err="1">
                <a:latin typeface="Symbol" pitchFamily="2" charset="2"/>
              </a:rPr>
              <a:t>g</a:t>
            </a:r>
            <a:r>
              <a:rPr lang="de-DE" dirty="0"/>
              <a:t>* in </a:t>
            </a:r>
            <a:r>
              <a:rPr lang="de-DE" dirty="0" err="1">
                <a:latin typeface="Symbol" pitchFamily="2" charset="2"/>
              </a:rPr>
              <a:t>g</a:t>
            </a:r>
            <a:r>
              <a:rPr lang="de-DE" dirty="0"/>
              <a:t>* </a:t>
            </a:r>
            <a:r>
              <a:rPr lang="de-DE" dirty="0" err="1"/>
              <a:t>rest</a:t>
            </a:r>
            <a:r>
              <a:rPr lang="de-DE" dirty="0"/>
              <a:t> </a:t>
            </a:r>
            <a:r>
              <a:rPr lang="de-DE" dirty="0" err="1"/>
              <a:t>frame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3F4A8-4A12-A148-8941-6BA440A3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412776"/>
            <a:ext cx="11449050" cy="853048"/>
          </a:xfrm>
        </p:spPr>
        <p:txBody>
          <a:bodyPr/>
          <a:lstStyle/>
          <a:p>
            <a:r>
              <a:rPr lang="en-US" dirty="0">
                <a:latin typeface="+mj-lt"/>
              </a:rPr>
              <a:t>Expect d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>
                <a:latin typeface="+mj-lt"/>
              </a:rPr>
              <a:t>/</a:t>
            </a:r>
            <a:r>
              <a:rPr lang="en-US" dirty="0" err="1">
                <a:latin typeface="+mj-lt"/>
              </a:rPr>
              <a:t>d</a:t>
            </a:r>
            <a:r>
              <a:rPr lang="en-US" dirty="0" err="1">
                <a:latin typeface="Symbol" pitchFamily="2" charset="2"/>
              </a:rPr>
              <a:t>W</a:t>
            </a:r>
            <a:r>
              <a:rPr lang="en-US" dirty="0">
                <a:latin typeface="+mj-lt"/>
              </a:rPr>
              <a:t> ~ 1 + B cos</a:t>
            </a:r>
            <a:r>
              <a:rPr lang="en-US" baseline="30000" dirty="0">
                <a:latin typeface="+mj-lt"/>
              </a:rPr>
              <a:t>2</a:t>
            </a:r>
            <a:r>
              <a:rPr lang="en-US" dirty="0">
                <a:latin typeface="Symbol" pitchFamily="2" charset="2"/>
              </a:rPr>
              <a:t>Q</a:t>
            </a:r>
            <a:r>
              <a:rPr lang="en-US" dirty="0">
                <a:latin typeface="+mj-lt"/>
              </a:rPr>
              <a:t> with B=1 for transverse virtual photons)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17ABA-9DBB-1D47-97C5-9DE04EBDE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2084188"/>
            <a:ext cx="5537031" cy="4040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46A3C-8524-1245-B1B3-99BFFB94A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2504305"/>
            <a:ext cx="3200400" cy="50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B317D38-0E2A-4647-A50C-C32E1866109B}"/>
              </a:ext>
            </a:extLst>
          </p:cNvPr>
          <p:cNvGrpSpPr/>
          <p:nvPr/>
        </p:nvGrpSpPr>
        <p:grpSpPr>
          <a:xfrm>
            <a:off x="7150968" y="3231057"/>
            <a:ext cx="2971800" cy="482600"/>
            <a:chOff x="7150968" y="3231057"/>
            <a:chExt cx="2971800" cy="4826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40C11D-CEC5-F74C-9495-ED4AC5493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8168" y="3231057"/>
              <a:ext cx="2514600" cy="482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59A3B8-4335-9245-99F4-28557E268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50968" y="3262807"/>
              <a:ext cx="457200" cy="4191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42C7BCE-DA33-9042-A448-450712DCAACE}"/>
              </a:ext>
            </a:extLst>
          </p:cNvPr>
          <p:cNvSpPr/>
          <p:nvPr/>
        </p:nvSpPr>
        <p:spPr>
          <a:xfrm>
            <a:off x="6462374" y="4092172"/>
            <a:ext cx="41408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Corroborates identification as </a:t>
            </a:r>
            <a:r>
              <a:rPr lang="en-US" sz="2200" dirty="0">
                <a:latin typeface="Symbol" pitchFamily="2" charset="2"/>
              </a:rPr>
              <a:t>D</a:t>
            </a:r>
            <a:endParaRPr lang="de-DE" sz="2200" dirty="0">
              <a:latin typeface="Symbol" pitchFamily="2" charset="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70E3DD-B342-D342-AEF1-40E22E84F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2129" y="4697090"/>
            <a:ext cx="736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33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60345-608C-4D4E-96B1-F93EA417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ymbol" pitchFamily="2" charset="2"/>
              </a:rPr>
              <a:t>D</a:t>
            </a:r>
            <a:r>
              <a:rPr lang="en-US"/>
              <a:t>(1232) Dalitz decay with HADES at T = 1.25 GeV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E6D21-8A59-8747-B704-04802D9CB5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EA77B56-E075-EB4B-81B6-B8813ECF94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/>
              <a:t>Form </a:t>
            </a:r>
            <a:r>
              <a:rPr lang="de-DE" dirty="0" err="1"/>
              <a:t>Factor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3F4A8-4A12-A148-8941-6BA440A3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3" y="1412776"/>
            <a:ext cx="11449050" cy="2584046"/>
          </a:xfrm>
        </p:spPr>
        <p:txBody>
          <a:bodyPr/>
          <a:lstStyle/>
          <a:p>
            <a:r>
              <a:rPr lang="en-US" dirty="0">
                <a:latin typeface="+mj-lt"/>
              </a:rPr>
              <a:t>Ratio of data (after subtraction of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bremsstrahlung) to simulated</a:t>
            </a:r>
            <a:br>
              <a:rPr lang="en-US" dirty="0">
                <a:latin typeface="+mj-lt"/>
              </a:rPr>
            </a:br>
            <a:r>
              <a:rPr lang="en-US" dirty="0">
                <a:latin typeface="Symbol" pitchFamily="2" charset="2"/>
              </a:rPr>
              <a:t>D</a:t>
            </a:r>
            <a:r>
              <a:rPr lang="en-US" dirty="0">
                <a:latin typeface="+mj-lt"/>
              </a:rPr>
              <a:t> contributions with </a:t>
            </a:r>
            <a:r>
              <a:rPr lang="en-US" dirty="0" err="1">
                <a:latin typeface="+mj-lt"/>
              </a:rPr>
              <a:t>pointlike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coupling (QED)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Dashed green: </a:t>
            </a:r>
            <a:br>
              <a:rPr lang="en-US" dirty="0">
                <a:latin typeface="+mj-lt"/>
              </a:rPr>
            </a:br>
            <a:r>
              <a:rPr lang="de-DE" sz="1400" dirty="0"/>
              <a:t>F. </a:t>
            </a:r>
            <a:r>
              <a:rPr lang="de-DE" sz="1400" dirty="0" err="1"/>
              <a:t>Iachello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Q. Wan, Phys. </a:t>
            </a:r>
            <a:r>
              <a:rPr lang="de-DE" sz="1400" dirty="0" err="1"/>
              <a:t>Rev</a:t>
            </a:r>
            <a:r>
              <a:rPr lang="de-DE" sz="1400" dirty="0"/>
              <a:t>. C 69 (2004) 055204</a:t>
            </a:r>
            <a:r>
              <a:rPr lang="de-DE" dirty="0"/>
              <a:t>.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Blue: 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Dalitz</a:t>
            </a:r>
            <a:r>
              <a:rPr lang="en-US" dirty="0">
                <a:latin typeface="+mj-lt"/>
              </a:rPr>
              <a:t> </a:t>
            </a:r>
            <a:br>
              <a:rPr lang="en-US" dirty="0">
                <a:latin typeface="+mj-lt"/>
              </a:rPr>
            </a:br>
            <a:r>
              <a:rPr lang="de-DE" sz="1400" dirty="0"/>
              <a:t>G. </a:t>
            </a:r>
            <a:r>
              <a:rPr lang="de-DE" sz="1400" dirty="0" err="1"/>
              <a:t>Ramalho</a:t>
            </a:r>
            <a:r>
              <a:rPr lang="de-DE" sz="1400" dirty="0"/>
              <a:t> et al., Phys. </a:t>
            </a:r>
            <a:r>
              <a:rPr lang="de-DE" sz="1400" dirty="0" err="1"/>
              <a:t>Rev</a:t>
            </a:r>
            <a:r>
              <a:rPr lang="de-DE" sz="1400" dirty="0"/>
              <a:t>. D 93 (2016) 033004.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Red/Black: components of </a:t>
            </a:r>
            <a:r>
              <a:rPr lang="de-DE" dirty="0" err="1"/>
              <a:t>Ramalho</a:t>
            </a:r>
            <a:r>
              <a:rPr lang="de-DE" dirty="0"/>
              <a:t>-Peña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9E9DD-04AA-7E4A-8506-2245CC3F4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516360"/>
            <a:ext cx="6011308" cy="4432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1B70E6-CDB4-E641-8BAC-85D280B99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53" y="5882640"/>
            <a:ext cx="2171700" cy="34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1995FB-153B-824D-9DEC-CA41A19BB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953" y="5859697"/>
            <a:ext cx="7096125" cy="314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4402AF-00A7-EF49-99D5-D1A1D65DC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392" y="1922770"/>
            <a:ext cx="736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35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2F154-4313-B542-8B4C-477D73B745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AC737-F4C9-DA46-B574-BE8639D67019}"/>
              </a:ext>
            </a:extLst>
          </p:cNvPr>
          <p:cNvSpPr/>
          <p:nvPr/>
        </p:nvSpPr>
        <p:spPr>
          <a:xfrm>
            <a:off x="0" y="2060848"/>
            <a:ext cx="12192000" cy="1872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D1893F-0739-E74D-8888-31D2569CE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2736268"/>
            <a:ext cx="10585176" cy="1124780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Second </a:t>
            </a:r>
            <a:r>
              <a:rPr lang="de-DE" dirty="0" err="1">
                <a:solidFill>
                  <a:schemeClr val="bg1"/>
                </a:solidFill>
              </a:rPr>
              <a:t>Resonance</a:t>
            </a:r>
            <a:r>
              <a:rPr lang="de-DE" dirty="0">
                <a:solidFill>
                  <a:schemeClr val="bg1"/>
                </a:solidFill>
              </a:rPr>
              <a:t> Region </a:t>
            </a:r>
            <a:r>
              <a:rPr lang="de-DE" dirty="0" err="1">
                <a:solidFill>
                  <a:schemeClr val="bg1"/>
                </a:solidFill>
              </a:rPr>
              <a:t>with</a:t>
            </a:r>
            <a:r>
              <a:rPr lang="de-DE" dirty="0">
                <a:solidFill>
                  <a:schemeClr val="bg1"/>
                </a:solidFill>
              </a:rPr>
              <a:t> 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ED3AC8-B98F-2F4C-A5DE-45475B816CA5}"/>
              </a:ext>
            </a:extLst>
          </p:cNvPr>
          <p:cNvSpPr txBox="1"/>
          <p:nvPr/>
        </p:nvSpPr>
        <p:spPr>
          <a:xfrm>
            <a:off x="8688288" y="2736268"/>
            <a:ext cx="2597186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3200" b="1" dirty="0">
                <a:solidFill>
                  <a:schemeClr val="bg1"/>
                </a:solidFill>
                <a:latin typeface="Symbol" pitchFamily="2" charset="2"/>
              </a:rPr>
              <a:t>p</a:t>
            </a:r>
            <a:r>
              <a:rPr lang="de-DE" sz="3200" b="1" baseline="30000" dirty="0">
                <a:solidFill>
                  <a:schemeClr val="bg1"/>
                </a:solidFill>
              </a:rPr>
              <a:t>-</a:t>
            </a:r>
            <a:r>
              <a:rPr lang="de-DE" sz="3200" b="1" dirty="0">
                <a:solidFill>
                  <a:schemeClr val="bg1"/>
                </a:solidFill>
              </a:rPr>
              <a:t> p </a:t>
            </a:r>
            <a:r>
              <a:rPr lang="de-DE" sz="3200" b="1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de-DE" sz="3200" b="1" dirty="0" err="1">
                <a:solidFill>
                  <a:schemeClr val="bg1"/>
                </a:solidFill>
                <a:sym typeface="Wingdings" pitchFamily="2" charset="2"/>
              </a:rPr>
              <a:t>n</a:t>
            </a:r>
            <a:r>
              <a:rPr lang="de-DE" sz="3200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de-DE" sz="3200" b="1" dirty="0" err="1">
                <a:solidFill>
                  <a:schemeClr val="bg1"/>
                </a:solidFill>
                <a:sym typeface="Wingdings" pitchFamily="2" charset="2"/>
              </a:rPr>
              <a:t>e</a:t>
            </a:r>
            <a:r>
              <a:rPr lang="de-DE" sz="3200" b="1" baseline="30000" dirty="0" err="1">
                <a:solidFill>
                  <a:schemeClr val="bg1"/>
                </a:solidFill>
                <a:sym typeface="Wingdings" pitchFamily="2" charset="2"/>
              </a:rPr>
              <a:t>+</a:t>
            </a:r>
            <a:r>
              <a:rPr lang="de-DE" sz="3200" b="1" dirty="0" err="1">
                <a:solidFill>
                  <a:schemeClr val="bg1"/>
                </a:solidFill>
                <a:sym typeface="Wingdings" pitchFamily="2" charset="2"/>
              </a:rPr>
              <a:t>e</a:t>
            </a:r>
            <a:r>
              <a:rPr lang="de-DE" sz="3200" b="1" baseline="30000" dirty="0">
                <a:solidFill>
                  <a:schemeClr val="bg1"/>
                </a:solidFill>
                <a:sym typeface="Wingdings" pitchFamily="2" charset="2"/>
              </a:rPr>
              <a:t>-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93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0249-0E00-B54B-85AC-6B6E71ED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Pion Beam at HADES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A5B4AC-60F0-5F41-A231-4CA1AE712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504" y="1628800"/>
            <a:ext cx="9468941" cy="49404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FDF3A-AF64-E74A-B26C-69CDBC062D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B8FE6C-0AA6-D642-BF84-3B8C083C67CE}"/>
              </a:ext>
            </a:extLst>
          </p:cNvPr>
          <p:cNvSpPr/>
          <p:nvPr/>
        </p:nvSpPr>
        <p:spPr>
          <a:xfrm>
            <a:off x="10776520" y="5877272"/>
            <a:ext cx="1224136" cy="869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91B666-6A48-6241-BD15-D32088271CA5}"/>
              </a:ext>
            </a:extLst>
          </p:cNvPr>
          <p:cNvSpPr/>
          <p:nvPr/>
        </p:nvSpPr>
        <p:spPr>
          <a:xfrm>
            <a:off x="8688288" y="6525344"/>
            <a:ext cx="3456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latin typeface="Helvetica" pitchFamily="2" charset="0"/>
              </a:rPr>
              <a:t>Federico </a:t>
            </a:r>
            <a:r>
              <a:rPr lang="de-DE" sz="1600" dirty="0" err="1">
                <a:latin typeface="Helvetica" pitchFamily="2" charset="0"/>
              </a:rPr>
              <a:t>Scozzi</a:t>
            </a:r>
            <a:r>
              <a:rPr lang="de-DE" sz="1600" dirty="0">
                <a:latin typeface="Helvetica" pitchFamily="2" charset="0"/>
              </a:rPr>
              <a:t>,  ECT* </a:t>
            </a:r>
            <a:r>
              <a:rPr lang="de-DE" sz="1600" dirty="0" err="1">
                <a:latin typeface="Helvetica" pitchFamily="2" charset="0"/>
              </a:rPr>
              <a:t>Trento</a:t>
            </a:r>
            <a:r>
              <a:rPr lang="de-DE" sz="1600" dirty="0">
                <a:latin typeface="Helvetica" pitchFamily="2" charset="0"/>
              </a:rPr>
              <a:t> 2017</a:t>
            </a:r>
            <a:endParaRPr lang="de-DE" sz="1600" dirty="0">
              <a:effectLst/>
              <a:latin typeface="Helvetica" pitchFamily="2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0E97AD2-9EEB-D947-A70F-53282B38E0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/>
              <a:t>Goal: </a:t>
            </a:r>
            <a:r>
              <a:rPr lang="de-DE" dirty="0" err="1"/>
              <a:t>scan</a:t>
            </a:r>
            <a:r>
              <a:rPr lang="de-DE" dirty="0"/>
              <a:t> N(1520)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>
                <a:latin typeface="Symbol" pitchFamily="2" charset="2"/>
              </a:rPr>
              <a:t>p</a:t>
            </a:r>
            <a:r>
              <a:rPr lang="de-DE" baseline="30000" dirty="0" err="1"/>
              <a:t>+</a:t>
            </a:r>
            <a:r>
              <a:rPr lang="de-DE" dirty="0" err="1">
                <a:latin typeface="Symbol" pitchFamily="2" charset="2"/>
              </a:rPr>
              <a:t>p</a:t>
            </a:r>
            <a:r>
              <a:rPr lang="de-DE" baseline="30000" dirty="0"/>
              <a:t>-</a:t>
            </a:r>
            <a:r>
              <a:rPr lang="de-DE" dirty="0"/>
              <a:t> </a:t>
            </a:r>
            <a:r>
              <a:rPr lang="de-DE" dirty="0" err="1"/>
              <a:t>database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investigate</a:t>
            </a:r>
            <a:r>
              <a:rPr lang="de-DE" dirty="0"/>
              <a:t> </a:t>
            </a:r>
            <a:r>
              <a:rPr lang="de-DE" dirty="0" err="1"/>
              <a:t>R</a:t>
            </a:r>
            <a:r>
              <a:rPr lang="de-DE" dirty="0" err="1">
                <a:sym typeface="Wingdings" pitchFamily="2" charset="2"/>
              </a:rPr>
              <a:t>Ne</a:t>
            </a:r>
            <a:r>
              <a:rPr lang="de-DE" baseline="30000" dirty="0" err="1">
                <a:sym typeface="Wingdings" pitchFamily="2" charset="2"/>
              </a:rPr>
              <a:t>+</a:t>
            </a:r>
            <a:r>
              <a:rPr lang="de-DE" dirty="0" err="1">
                <a:sym typeface="Wingdings" pitchFamily="2" charset="2"/>
              </a:rPr>
              <a:t>e</a:t>
            </a:r>
            <a:r>
              <a:rPr lang="de-DE" baseline="30000" dirty="0">
                <a:sym typeface="Wingdings" pitchFamily="2" charset="2"/>
              </a:rPr>
              <a:t>-</a:t>
            </a:r>
            <a:r>
              <a:rPr lang="de-DE" dirty="0">
                <a:sym typeface="Wingdings" pitchFamily="2" charset="2"/>
              </a:rPr>
              <a:t> (</a:t>
            </a:r>
            <a:r>
              <a:rPr lang="de-DE" dirty="0" err="1">
                <a:sym typeface="Wingdings" pitchFamily="2" charset="2"/>
              </a:rPr>
              <a:t>no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data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available</a:t>
            </a:r>
            <a:r>
              <a:rPr lang="de-DE" dirty="0">
                <a:sym typeface="Wingdings" pitchFamily="2" charset="2"/>
              </a:rPr>
              <a:t>)</a:t>
            </a:r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B1D1E4-5DCB-DF4F-A073-E1A8725A7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75" y="1799882"/>
            <a:ext cx="4865801" cy="18290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CB0F5F-6612-474E-A2BA-6BE6E7D1B860}"/>
              </a:ext>
            </a:extLst>
          </p:cNvPr>
          <p:cNvSpPr/>
          <p:nvPr/>
        </p:nvSpPr>
        <p:spPr>
          <a:xfrm>
            <a:off x="6888088" y="3501008"/>
            <a:ext cx="122413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1173463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0249-0E00-B54B-85AC-6B6E71ED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Pion Beam at HADES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0E97AD2-9EEB-D947-A70F-53282B38E0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 err="1"/>
              <a:t>Elastic</a:t>
            </a:r>
            <a:r>
              <a:rPr lang="de-DE" dirty="0"/>
              <a:t> </a:t>
            </a:r>
            <a:r>
              <a:rPr lang="de-DE" dirty="0" err="1"/>
              <a:t>Scattering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normalization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SAID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FBB7E3B4-E6D4-D54E-9324-8886CA095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456" y="1412776"/>
            <a:ext cx="9201970" cy="4824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85F75A-051E-DF49-B60A-78DC59D1F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1857896"/>
            <a:ext cx="736600" cy="63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63B1CD-31C0-9D46-8070-EE6B71983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3717032"/>
            <a:ext cx="736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05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55742C-A487-6D40-B659-D26F08D2D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456" y="1196752"/>
            <a:ext cx="9188118" cy="5189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80249-0E00-B54B-85AC-6B6E71ED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Pion Beam at HADES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0E97AD2-9EEB-D947-A70F-53282B38E0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/>
              <a:t>PWA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dipion</a:t>
            </a:r>
            <a:r>
              <a:rPr lang="de-DE" dirty="0"/>
              <a:t> final </a:t>
            </a:r>
            <a:r>
              <a:rPr lang="de-DE" dirty="0" err="1"/>
              <a:t>state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importance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>
                <a:latin typeface="Symbol" pitchFamily="2" charset="2"/>
              </a:rPr>
              <a:t>r</a:t>
            </a:r>
            <a:r>
              <a:rPr lang="de-DE" dirty="0"/>
              <a:t> </a:t>
            </a:r>
            <a:r>
              <a:rPr lang="de-DE" dirty="0" err="1"/>
              <a:t>meson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35E447-BEFF-2F42-ADF1-5B8DED699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0" y="1497856"/>
            <a:ext cx="736600" cy="63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17C6B-94CA-EC4F-B4CB-8F50167B5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336" y="1569864"/>
            <a:ext cx="736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48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06F1B9-BC4A-894C-91A9-AB2989123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579" y="1124744"/>
            <a:ext cx="9427925" cy="5158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80249-0E00-B54B-85AC-6B6E71ED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Pion Beam at HADES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0E97AD2-9EEB-D947-A70F-53282B38E0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Inclusive</a:t>
            </a:r>
            <a:r>
              <a:rPr lang="de-DE" dirty="0"/>
              <a:t> </a:t>
            </a:r>
            <a:r>
              <a:rPr lang="de-DE" dirty="0" err="1"/>
              <a:t>dilepton</a:t>
            </a:r>
            <a:r>
              <a:rPr lang="de-DE" dirty="0"/>
              <a:t> </a:t>
            </a:r>
            <a:r>
              <a:rPr lang="de-DE" dirty="0" err="1"/>
              <a:t>spectrum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9282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0249-0E00-B54B-85AC-6B6E71ED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Pion Beam at HADES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0E97AD2-9EEB-D947-A70F-53282B38E0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 err="1">
                <a:solidFill>
                  <a:srgbClr val="FF0000"/>
                </a:solidFill>
              </a:rPr>
              <a:t>Exclusive</a:t>
            </a:r>
            <a:r>
              <a:rPr lang="de-DE" dirty="0"/>
              <a:t> </a:t>
            </a:r>
            <a:r>
              <a:rPr lang="de-DE" dirty="0" err="1"/>
              <a:t>dilepton</a:t>
            </a:r>
            <a:r>
              <a:rPr lang="de-DE" dirty="0"/>
              <a:t> </a:t>
            </a:r>
            <a:r>
              <a:rPr lang="de-DE" dirty="0" err="1"/>
              <a:t>spectrum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B26BE-1AD5-F444-8FED-75903ED2A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Select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0.9 &lt; </a:t>
            </a:r>
            <a:r>
              <a:rPr lang="de-DE" dirty="0" err="1"/>
              <a:t>MM</a:t>
            </a:r>
            <a:r>
              <a:rPr lang="de-DE" baseline="-25000" dirty="0" err="1"/>
              <a:t>ee</a:t>
            </a:r>
            <a:r>
              <a:rPr lang="de-DE" dirty="0"/>
              <a:t> &lt; 1.02 </a:t>
            </a:r>
            <a:r>
              <a:rPr lang="de-DE" dirty="0" err="1"/>
              <a:t>GeV</a:t>
            </a:r>
            <a:endParaRPr lang="de-D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12CD54-AD26-5747-A586-36C7616AA7A0}"/>
              </a:ext>
            </a:extLst>
          </p:cNvPr>
          <p:cNvGrpSpPr/>
          <p:nvPr/>
        </p:nvGrpSpPr>
        <p:grpSpPr>
          <a:xfrm>
            <a:off x="1343472" y="2290262"/>
            <a:ext cx="3464462" cy="3601499"/>
            <a:chOff x="983432" y="2680437"/>
            <a:chExt cx="3464462" cy="36014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056646-52CC-D140-84AE-37DA1820B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432" y="2680437"/>
              <a:ext cx="3464462" cy="360149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83A72F-5460-1E46-8D19-476B3129984F}"/>
                </a:ext>
              </a:extLst>
            </p:cNvPr>
            <p:cNvSpPr/>
            <p:nvPr/>
          </p:nvSpPr>
          <p:spPr>
            <a:xfrm>
              <a:off x="983432" y="5517232"/>
              <a:ext cx="288032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A30F71-A716-744D-AC93-26665980BD39}"/>
              </a:ext>
            </a:extLst>
          </p:cNvPr>
          <p:cNvGrpSpPr/>
          <p:nvPr/>
        </p:nvGrpSpPr>
        <p:grpSpPr>
          <a:xfrm>
            <a:off x="5663952" y="2323827"/>
            <a:ext cx="3761085" cy="4221088"/>
            <a:chOff x="5663952" y="2290262"/>
            <a:chExt cx="3761085" cy="42210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5C885D-F907-334B-87E1-E60C206D3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952" y="2290262"/>
              <a:ext cx="3746126" cy="42210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E2B346-222B-954A-9D0B-B1C705EA74AD}"/>
                </a:ext>
              </a:extLst>
            </p:cNvPr>
            <p:cNvSpPr/>
            <p:nvPr/>
          </p:nvSpPr>
          <p:spPr>
            <a:xfrm>
              <a:off x="9137005" y="4395019"/>
              <a:ext cx="288032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167C094-56F9-D24C-B567-4C45297A4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703" y="647797"/>
            <a:ext cx="4564112" cy="1716329"/>
          </a:xfrm>
          <a:prstGeom prst="rect">
            <a:avLst/>
          </a:prstGeom>
        </p:spPr>
      </p:pic>
      <p:sp>
        <p:nvSpPr>
          <p:cNvPr id="14" name="ZoneTexte 50">
            <a:extLst>
              <a:ext uri="{FF2B5EF4-FFF2-40B4-BE49-F238E27FC236}">
                <a16:creationId xmlns:a16="http://schemas.microsoft.com/office/drawing/2014/main" id="{3A4CB604-D55D-E741-A241-3653C82F60D4}"/>
              </a:ext>
            </a:extLst>
          </p:cNvPr>
          <p:cNvSpPr txBox="1"/>
          <p:nvPr/>
        </p:nvSpPr>
        <p:spPr>
          <a:xfrm>
            <a:off x="9588499" y="3356993"/>
            <a:ext cx="2484165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further</a:t>
            </a:r>
            <a:r>
              <a:rPr lang="fr-FR" dirty="0"/>
              <a:t> information </a:t>
            </a:r>
          </a:p>
          <a:p>
            <a:r>
              <a:rPr lang="fr-FR" dirty="0"/>
              <a:t>in </a:t>
            </a:r>
            <a:r>
              <a:rPr lang="fr-FR" dirty="0" err="1"/>
              <a:t>angular</a:t>
            </a:r>
            <a:r>
              <a:rPr lang="fr-FR" dirty="0"/>
              <a:t> distributions</a:t>
            </a:r>
            <a:endParaRPr lang="en-US" dirty="0"/>
          </a:p>
          <a:p>
            <a:r>
              <a:rPr lang="fr-FR" dirty="0"/>
              <a:t>on the </a:t>
            </a:r>
            <a:r>
              <a:rPr lang="fr-FR" dirty="0" err="1"/>
              <a:t>different</a:t>
            </a:r>
            <a:r>
              <a:rPr lang="fr-FR" dirty="0"/>
              <a:t> contributions</a:t>
            </a:r>
          </a:p>
          <a:p>
            <a:r>
              <a:rPr lang="fr-FR" dirty="0"/>
              <a:t>(spin </a:t>
            </a:r>
            <a:r>
              <a:rPr lang="fr-FR" dirty="0" err="1"/>
              <a:t>density</a:t>
            </a:r>
            <a:r>
              <a:rPr lang="fr-FR" dirty="0"/>
              <a:t> matrix)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4A838C-F953-8045-9A84-87D21CA8F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064" y="2636912"/>
            <a:ext cx="736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46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18BE1C0-5523-D84F-85B3-7E92F0248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408" y="1176920"/>
            <a:ext cx="10560058" cy="4844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080249-0E00-B54B-85AC-6B6E71ED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Pion Beam at HADES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0E97AD2-9EEB-D947-A70F-53282B38E0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 err="1"/>
              <a:t>Dilepton</a:t>
            </a:r>
            <a:r>
              <a:rPr lang="de-DE" dirty="0"/>
              <a:t> Form </a:t>
            </a:r>
            <a:r>
              <a:rPr lang="de-DE" dirty="0" err="1"/>
              <a:t>Factor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5607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2F154-4313-B542-8B4C-477D73B745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AC737-F4C9-DA46-B574-BE8639D67019}"/>
              </a:ext>
            </a:extLst>
          </p:cNvPr>
          <p:cNvSpPr/>
          <p:nvPr/>
        </p:nvSpPr>
        <p:spPr>
          <a:xfrm>
            <a:off x="0" y="2060848"/>
            <a:ext cx="12192000" cy="1872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D1893F-0739-E74D-8888-31D2569CE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2420888"/>
            <a:ext cx="10585176" cy="1124780"/>
          </a:xfrm>
        </p:spPr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Dalitz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decay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excited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hyperons</a:t>
            </a:r>
            <a:r>
              <a:rPr lang="de-DE" dirty="0">
                <a:solidFill>
                  <a:schemeClr val="bg1"/>
                </a:solidFill>
              </a:rPr>
              <a:t>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 err="1">
                <a:solidFill>
                  <a:schemeClr val="bg1"/>
                </a:solidFill>
              </a:rPr>
              <a:t>with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proton</a:t>
            </a:r>
            <a:r>
              <a:rPr lang="de-DE" dirty="0">
                <a:solidFill>
                  <a:schemeClr val="bg1"/>
                </a:solidFill>
              </a:rPr>
              <a:t> beam</a:t>
            </a:r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32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E2B2-897C-9442-8DA2-A702B5649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0D193-7146-A24F-8199-AEE6F115F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  <a:p>
            <a:r>
              <a:rPr lang="de-DE" dirty="0">
                <a:latin typeface="Symbol" pitchFamily="2" charset="2"/>
              </a:rPr>
              <a:t>D</a:t>
            </a:r>
            <a:r>
              <a:rPr lang="de-DE" dirty="0"/>
              <a:t>(1232) </a:t>
            </a:r>
            <a:r>
              <a:rPr lang="de-DE" dirty="0" err="1"/>
              <a:t>Dalitz</a:t>
            </a:r>
            <a:r>
              <a:rPr lang="de-DE" dirty="0"/>
              <a:t> </a:t>
            </a:r>
            <a:r>
              <a:rPr lang="de-DE" dirty="0" err="1"/>
              <a:t>decay</a:t>
            </a:r>
            <a:r>
              <a:rPr lang="de-DE" dirty="0"/>
              <a:t> in pp </a:t>
            </a:r>
            <a:r>
              <a:rPr lang="de-DE" dirty="0" err="1"/>
              <a:t>reactions</a:t>
            </a:r>
            <a:endParaRPr lang="de-DE" dirty="0"/>
          </a:p>
          <a:p>
            <a:r>
              <a:rPr lang="de-DE" dirty="0"/>
              <a:t>Second </a:t>
            </a:r>
            <a:r>
              <a:rPr lang="de-DE" dirty="0" err="1"/>
              <a:t>resonance</a:t>
            </a:r>
            <a:r>
              <a:rPr lang="de-DE" dirty="0"/>
              <a:t> </a:t>
            </a:r>
            <a:r>
              <a:rPr lang="de-DE" dirty="0" err="1"/>
              <a:t>regime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pion</a:t>
            </a:r>
            <a:r>
              <a:rPr lang="de-DE" dirty="0"/>
              <a:t> </a:t>
            </a:r>
            <a:r>
              <a:rPr lang="de-DE" dirty="0" err="1"/>
              <a:t>induced</a:t>
            </a:r>
            <a:r>
              <a:rPr lang="de-DE" dirty="0"/>
              <a:t> </a:t>
            </a:r>
            <a:r>
              <a:rPr lang="de-DE" dirty="0" err="1"/>
              <a:t>reactions</a:t>
            </a:r>
            <a:endParaRPr lang="de-DE" dirty="0"/>
          </a:p>
          <a:p>
            <a:r>
              <a:rPr lang="de-DE" dirty="0" err="1"/>
              <a:t>Dalitz</a:t>
            </a:r>
            <a:r>
              <a:rPr lang="de-DE" dirty="0"/>
              <a:t> </a:t>
            </a:r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excited</a:t>
            </a:r>
            <a:r>
              <a:rPr lang="de-DE" dirty="0"/>
              <a:t> </a:t>
            </a:r>
            <a:r>
              <a:rPr lang="de-DE" dirty="0" err="1"/>
              <a:t>hyperons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beam </a:t>
            </a:r>
            <a:r>
              <a:rPr lang="de-DE" dirty="0" err="1"/>
              <a:t>and</a:t>
            </a:r>
            <a:r>
              <a:rPr lang="de-DE" dirty="0"/>
              <a:t> HADES upgrade</a:t>
            </a:r>
          </a:p>
          <a:p>
            <a:r>
              <a:rPr lang="de-DE" dirty="0"/>
              <a:t>Summary &amp; </a:t>
            </a:r>
            <a:r>
              <a:rPr lang="de-DE" dirty="0" err="1"/>
              <a:t>Conclusions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5BA20-279B-5B4A-85CB-7E5C22ADE0D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8941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524A-F751-BE4A-A8AF-0BF7C0B43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Radiative Hyperon Decays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4FD6C-DAC2-0648-A340-73E24C843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Decays to real and virtual photons </a:t>
            </a:r>
            <a:br>
              <a:rPr lang="en-US" dirty="0"/>
            </a:br>
            <a:r>
              <a:rPr lang="en-US" dirty="0"/>
              <a:t>sensitive to baryon structure:</a:t>
            </a:r>
            <a:br>
              <a:rPr lang="en-US" dirty="0"/>
            </a:br>
            <a:endParaRPr lang="en-US" sz="1400" i="1" dirty="0">
              <a:sym typeface="Wingding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Hyperon 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ee not measured at all:  </a:t>
            </a:r>
            <a:br>
              <a:rPr lang="pl-PL" dirty="0">
                <a:solidFill>
                  <a:srgbClr val="000000"/>
                </a:solidFill>
                <a:sym typeface="Wingdings"/>
              </a:rPr>
            </a:br>
            <a:r>
              <a:rPr lang="en-US" dirty="0">
                <a:solidFill>
                  <a:srgbClr val="000000"/>
                </a:solidFill>
                <a:sym typeface="Wingdings"/>
              </a:rPr>
              <a:t>strong effects of vector</a:t>
            </a:r>
            <a:r>
              <a:rPr lang="pl-PL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mesons</a:t>
            </a:r>
            <a:r>
              <a:rPr lang="pl-PL" dirty="0">
                <a:solidFill>
                  <a:srgbClr val="000000"/>
                </a:solidFill>
                <a:sym typeface="Wingdings"/>
              </a:rPr>
              <a:t> (VDM) </a:t>
            </a:r>
            <a:br>
              <a:rPr lang="pl-PL" dirty="0">
                <a:solidFill>
                  <a:srgbClr val="000000"/>
                </a:solidFill>
                <a:sym typeface="Wingdings"/>
              </a:rPr>
            </a:br>
            <a:r>
              <a:rPr lang="en-US" dirty="0">
                <a:solidFill>
                  <a:srgbClr val="000000"/>
                </a:solidFill>
                <a:sym typeface="Wingdings"/>
              </a:rPr>
              <a:t>expected</a:t>
            </a:r>
            <a:br>
              <a:rPr lang="pl-PL" dirty="0">
                <a:solidFill>
                  <a:srgbClr val="000000"/>
                </a:solidFill>
                <a:sym typeface="Wingdings"/>
              </a:rPr>
            </a:br>
            <a:endParaRPr lang="pl-PL" dirty="0">
              <a:solidFill>
                <a:srgbClr val="000000"/>
              </a:solidFill>
              <a:sym typeface="Wingdings"/>
            </a:endParaRPr>
          </a:p>
          <a:p>
            <a:r>
              <a:rPr lang="pl-PL" dirty="0" err="1">
                <a:solidFill>
                  <a:srgbClr val="000000"/>
                </a:solidFill>
                <a:sym typeface="Wingdings"/>
              </a:rPr>
              <a:t>Only</a:t>
            </a:r>
            <a:r>
              <a:rPr lang="pl-PL" dirty="0">
                <a:solidFill>
                  <a:srgbClr val="000000"/>
                </a:solidFill>
                <a:sym typeface="Wingdings"/>
              </a:rPr>
              <a:t> </a:t>
            </a:r>
            <a:r>
              <a:rPr lang="pl-PL" dirty="0" err="1">
                <a:solidFill>
                  <a:srgbClr val="000000"/>
                </a:solidFill>
                <a:sym typeface="Wingdings"/>
              </a:rPr>
              <a:t>few</a:t>
            </a:r>
            <a:r>
              <a:rPr lang="pl-PL" dirty="0">
                <a:solidFill>
                  <a:srgbClr val="000000"/>
                </a:solidFill>
                <a:sym typeface="Wingdings"/>
              </a:rPr>
              <a:t> </a:t>
            </a:r>
            <a:r>
              <a:rPr lang="pl-PL" dirty="0">
                <a:solidFill>
                  <a:srgbClr val="000000"/>
                </a:solidFill>
                <a:sym typeface="Symbol" panose="05050102010706020507" pitchFamily="18" charset="2"/>
              </a:rPr>
              <a:t> </a:t>
            </a:r>
            <a:r>
              <a:rPr lang="pl-PL" dirty="0" err="1">
                <a:solidFill>
                  <a:srgbClr val="000000"/>
                </a:solidFill>
                <a:sym typeface="Symbol" panose="05050102010706020507" pitchFamily="18" charset="2"/>
              </a:rPr>
              <a:t>transitions</a:t>
            </a:r>
            <a:r>
              <a:rPr lang="pl-PL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pl-PL" dirty="0" err="1">
                <a:solidFill>
                  <a:srgbClr val="000000"/>
                </a:solidFill>
                <a:sym typeface="Symbol" panose="05050102010706020507" pitchFamily="18" charset="2"/>
              </a:rPr>
              <a:t>measured</a:t>
            </a:r>
            <a:r>
              <a:rPr lang="pl-PL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endParaRPr lang="en-US" dirty="0">
              <a:solidFill>
                <a:srgbClr val="000000"/>
              </a:solidFill>
              <a:sym typeface="Wingdings"/>
            </a:endParaRP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B73FD-89D5-9A42-926A-27D04F8F8E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DC1032-E66C-C941-B170-7BEED4F1353A}"/>
              </a:ext>
            </a:extLst>
          </p:cNvPr>
          <p:cNvGrpSpPr/>
          <p:nvPr/>
        </p:nvGrpSpPr>
        <p:grpSpPr>
          <a:xfrm>
            <a:off x="5818496" y="1594368"/>
            <a:ext cx="4561226" cy="4468960"/>
            <a:chOff x="1925067" y="1884555"/>
            <a:chExt cx="4561226" cy="4468960"/>
          </a:xfrm>
        </p:grpSpPr>
        <p:sp>
          <p:nvSpPr>
            <p:cNvPr id="7" name="pole tekstowe 25">
              <a:extLst>
                <a:ext uri="{FF2B5EF4-FFF2-40B4-BE49-F238E27FC236}">
                  <a16:creationId xmlns:a16="http://schemas.microsoft.com/office/drawing/2014/main" id="{C6BCA43C-41DA-7F47-B0B2-20B666F9523A}"/>
                </a:ext>
              </a:extLst>
            </p:cNvPr>
            <p:cNvSpPr txBox="1"/>
            <p:nvPr/>
          </p:nvSpPr>
          <p:spPr>
            <a:xfrm>
              <a:off x="5165401" y="5151535"/>
              <a:ext cx="10137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prstClr val="black"/>
                  </a:solidFill>
                  <a:latin typeface="Calibri" panose="020F0502020204030204"/>
                  <a:sym typeface="Symbol" panose="05050102010706020507" pitchFamily="18" charset="2"/>
                </a:rPr>
                <a:t></a:t>
              </a:r>
              <a:r>
                <a:rPr lang="pl-PL" sz="1600" b="1" dirty="0">
                  <a:solidFill>
                    <a:prstClr val="black"/>
                  </a:solidFill>
                  <a:latin typeface="Calibri" panose="020F0502020204030204"/>
                  <a:sym typeface="Symbol" panose="05050102010706020507" pitchFamily="18" charset="2"/>
                </a:rPr>
                <a:t>(1192</a:t>
              </a:r>
              <a:r>
                <a:rPr lang="pl-PL" sz="1600" dirty="0">
                  <a:solidFill>
                    <a:prstClr val="black"/>
                  </a:solidFill>
                  <a:latin typeface="Calibri" panose="020F0502020204030204"/>
                  <a:sym typeface="Symbol" panose="05050102010706020507" pitchFamily="18" charset="2"/>
                </a:rPr>
                <a:t>)</a:t>
              </a:r>
            </a:p>
            <a:p>
              <a:r>
                <a:rPr lang="pl-PL" sz="1600" dirty="0">
                  <a:solidFill>
                    <a:prstClr val="black"/>
                  </a:solidFill>
                  <a:latin typeface="Calibri" panose="020F0502020204030204"/>
                  <a:sym typeface="Symbol" panose="05050102010706020507" pitchFamily="18" charset="2"/>
                </a:rPr>
                <a:t>J =  1/2+</a:t>
              </a:r>
              <a:endParaRPr lang="en-GB" sz="1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8" name="Grupa 26">
              <a:extLst>
                <a:ext uri="{FF2B5EF4-FFF2-40B4-BE49-F238E27FC236}">
                  <a16:creationId xmlns:a16="http://schemas.microsoft.com/office/drawing/2014/main" id="{2756260C-62DB-6641-9367-C8106557364A}"/>
                </a:ext>
              </a:extLst>
            </p:cNvPr>
            <p:cNvGrpSpPr/>
            <p:nvPr/>
          </p:nvGrpSpPr>
          <p:grpSpPr>
            <a:xfrm>
              <a:off x="1925067" y="1884555"/>
              <a:ext cx="4561226" cy="4468960"/>
              <a:chOff x="94380" y="1499470"/>
              <a:chExt cx="5383736" cy="4955555"/>
            </a:xfrm>
          </p:grpSpPr>
          <p:sp>
            <p:nvSpPr>
              <p:cNvPr id="9" name="Prostokąt 27">
                <a:extLst>
                  <a:ext uri="{FF2B5EF4-FFF2-40B4-BE49-F238E27FC236}">
                    <a16:creationId xmlns:a16="http://schemas.microsoft.com/office/drawing/2014/main" id="{01411CCE-0B17-B141-8CDC-384BB8D684C3}"/>
                  </a:ext>
                </a:extLst>
              </p:cNvPr>
              <p:cNvSpPr/>
              <p:nvPr/>
            </p:nvSpPr>
            <p:spPr>
              <a:xfrm>
                <a:off x="1302026" y="1938130"/>
                <a:ext cx="1749287" cy="89453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Prostokąt 28">
                <a:extLst>
                  <a:ext uri="{FF2B5EF4-FFF2-40B4-BE49-F238E27FC236}">
                    <a16:creationId xmlns:a16="http://schemas.microsoft.com/office/drawing/2014/main" id="{90A1FABE-B118-0345-8A6C-43DBC826E89E}"/>
                  </a:ext>
                </a:extLst>
              </p:cNvPr>
              <p:cNvSpPr/>
              <p:nvPr/>
            </p:nvSpPr>
            <p:spPr>
              <a:xfrm>
                <a:off x="1302026" y="3528391"/>
                <a:ext cx="1749287" cy="605076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1" name="Łącznik prosty 29">
                <a:extLst>
                  <a:ext uri="{FF2B5EF4-FFF2-40B4-BE49-F238E27FC236}">
                    <a16:creationId xmlns:a16="http://schemas.microsoft.com/office/drawing/2014/main" id="{25173C73-3DDF-8F47-A97A-784624C0B87E}"/>
                  </a:ext>
                </a:extLst>
              </p:cNvPr>
              <p:cNvCxnSpPr/>
              <p:nvPr/>
            </p:nvCxnSpPr>
            <p:spPr>
              <a:xfrm>
                <a:off x="1302026" y="6152322"/>
                <a:ext cx="1749287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" name="Łącznik prosty 30">
                <a:extLst>
                  <a:ext uri="{FF2B5EF4-FFF2-40B4-BE49-F238E27FC236}">
                    <a16:creationId xmlns:a16="http://schemas.microsoft.com/office/drawing/2014/main" id="{BF3EC22A-3C3F-5F45-883D-76415A415C52}"/>
                  </a:ext>
                </a:extLst>
              </p:cNvPr>
              <p:cNvCxnSpPr/>
              <p:nvPr/>
            </p:nvCxnSpPr>
            <p:spPr>
              <a:xfrm>
                <a:off x="3886200" y="5764696"/>
                <a:ext cx="1262270" cy="19878"/>
              </a:xfrm>
              <a:prstGeom prst="line">
                <a:avLst/>
              </a:prstGeom>
              <a:noFill/>
              <a:ln w="158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3" name="Prostokąt 31">
                <a:extLst>
                  <a:ext uri="{FF2B5EF4-FFF2-40B4-BE49-F238E27FC236}">
                    <a16:creationId xmlns:a16="http://schemas.microsoft.com/office/drawing/2014/main" id="{608EFDD1-BBDF-2746-A4A4-D282D8C7458E}"/>
                  </a:ext>
                </a:extLst>
              </p:cNvPr>
              <p:cNvSpPr/>
              <p:nvPr/>
            </p:nvSpPr>
            <p:spPr>
              <a:xfrm>
                <a:off x="3840449" y="3843588"/>
                <a:ext cx="1331844" cy="39437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GB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pole tekstowe 32">
                <a:extLst>
                  <a:ext uri="{FF2B5EF4-FFF2-40B4-BE49-F238E27FC236}">
                    <a16:creationId xmlns:a16="http://schemas.microsoft.com/office/drawing/2014/main" id="{CAE96E08-7DAB-0145-B573-882AD8140170}"/>
                  </a:ext>
                </a:extLst>
              </p:cNvPr>
              <p:cNvSpPr txBox="1"/>
              <p:nvPr/>
            </p:nvSpPr>
            <p:spPr>
              <a:xfrm>
                <a:off x="121150" y="1636329"/>
                <a:ext cx="1180877" cy="648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en-GB" sz="1600" b="1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</a:t>
                </a:r>
                <a:r>
                  <a:rPr lang="pl-PL" sz="1600" b="1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(1520)</a:t>
                </a:r>
              </a:p>
              <a:p>
                <a:pPr defTabSz="914400">
                  <a:defRPr/>
                </a:pPr>
                <a:r>
                  <a:rPr lang="pl-PL" sz="1600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 = 15.6 </a:t>
                </a:r>
                <a:endParaRPr lang="en-GB" sz="1600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pole tekstowe 33">
                <a:extLst>
                  <a:ext uri="{FF2B5EF4-FFF2-40B4-BE49-F238E27FC236}">
                    <a16:creationId xmlns:a16="http://schemas.microsoft.com/office/drawing/2014/main" id="{9B53F32A-4EA3-1248-A4B9-65CE0E98ABED}"/>
                  </a:ext>
                </a:extLst>
              </p:cNvPr>
              <p:cNvSpPr txBox="1"/>
              <p:nvPr/>
            </p:nvSpPr>
            <p:spPr>
              <a:xfrm>
                <a:off x="94380" y="5626758"/>
                <a:ext cx="1303724" cy="648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en-GB" sz="1600" b="1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</a:t>
                </a:r>
                <a:r>
                  <a:rPr lang="pl-PL" sz="1600" b="1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(1115)</a:t>
                </a:r>
              </a:p>
              <a:p>
                <a:pPr defTabSz="914400">
                  <a:defRPr/>
                </a:pPr>
                <a:r>
                  <a:rPr lang="pl-PL" sz="1600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J =1/2+ </a:t>
                </a:r>
                <a:endParaRPr lang="en-GB" sz="1600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pole tekstowe 34">
                <a:extLst>
                  <a:ext uri="{FF2B5EF4-FFF2-40B4-BE49-F238E27FC236}">
                    <a16:creationId xmlns:a16="http://schemas.microsoft.com/office/drawing/2014/main" id="{7D516C55-F45B-4F44-8A4D-2B37DE5E005A}"/>
                  </a:ext>
                </a:extLst>
              </p:cNvPr>
              <p:cNvSpPr txBox="1"/>
              <p:nvPr/>
            </p:nvSpPr>
            <p:spPr>
              <a:xfrm>
                <a:off x="344956" y="2187852"/>
                <a:ext cx="1311965" cy="375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pl-PL" sz="1600" kern="0" dirty="0">
                    <a:solidFill>
                      <a:prstClr val="black"/>
                    </a:solidFill>
                    <a:latin typeface="Calibri" panose="020F0502020204030204"/>
                  </a:rPr>
                  <a:t>J= 3/2- </a:t>
                </a:r>
              </a:p>
            </p:txBody>
          </p:sp>
          <p:sp>
            <p:nvSpPr>
              <p:cNvPr id="17" name="pole tekstowe 35">
                <a:extLst>
                  <a:ext uri="{FF2B5EF4-FFF2-40B4-BE49-F238E27FC236}">
                    <a16:creationId xmlns:a16="http://schemas.microsoft.com/office/drawing/2014/main" id="{D4409815-E3F6-F843-94F8-1EF70D3E7181}"/>
                  </a:ext>
                </a:extLst>
              </p:cNvPr>
              <p:cNvSpPr txBox="1"/>
              <p:nvPr/>
            </p:nvSpPr>
            <p:spPr>
              <a:xfrm>
                <a:off x="121151" y="3127846"/>
                <a:ext cx="1139235" cy="921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en-GB" sz="1600" b="1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</a:t>
                </a:r>
                <a:r>
                  <a:rPr lang="pl-PL" sz="1600" b="1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(1405)</a:t>
                </a:r>
              </a:p>
              <a:p>
                <a:pPr marL="285750" indent="-285750" defTabSz="914400">
                  <a:buFont typeface="Symbol" panose="05050102010706020507" pitchFamily="18" charset="2"/>
                  <a:buChar char="G"/>
                  <a:defRPr/>
                </a:pPr>
                <a:r>
                  <a:rPr lang="pl-PL" sz="1600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= 50 </a:t>
                </a:r>
              </a:p>
              <a:p>
                <a:pPr defTabSz="914400">
                  <a:defRPr/>
                </a:pPr>
                <a:r>
                  <a:rPr lang="pl-PL" sz="1600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J =  1/2-</a:t>
                </a:r>
                <a:endParaRPr lang="en-GB" sz="1600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8" name="Łącznik prosty ze strzałką 36">
                <a:extLst>
                  <a:ext uri="{FF2B5EF4-FFF2-40B4-BE49-F238E27FC236}">
                    <a16:creationId xmlns:a16="http://schemas.microsoft.com/office/drawing/2014/main" id="{A5A179FA-3D36-B24D-B78D-24813DF70235}"/>
                  </a:ext>
                </a:extLst>
              </p:cNvPr>
              <p:cNvCxnSpPr/>
              <p:nvPr/>
            </p:nvCxnSpPr>
            <p:spPr>
              <a:xfrm>
                <a:off x="1494182" y="2027583"/>
                <a:ext cx="0" cy="4124739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lgDash"/>
                <a:miter lim="800000"/>
                <a:tailEnd type="triangle"/>
              </a:ln>
              <a:effectLst/>
            </p:spPr>
          </p:cxnSp>
          <p:sp>
            <p:nvSpPr>
              <p:cNvPr id="19" name="pole tekstowe 37">
                <a:extLst>
                  <a:ext uri="{FF2B5EF4-FFF2-40B4-BE49-F238E27FC236}">
                    <a16:creationId xmlns:a16="http://schemas.microsoft.com/office/drawing/2014/main" id="{130A7CE4-F7E3-DF49-8ED0-E6049AD873D0}"/>
                  </a:ext>
                </a:extLst>
              </p:cNvPr>
              <p:cNvSpPr txBox="1"/>
              <p:nvPr/>
            </p:nvSpPr>
            <p:spPr>
              <a:xfrm>
                <a:off x="1494182" y="4551474"/>
                <a:ext cx="1679713" cy="375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pl-PL" sz="1600" kern="0" dirty="0">
                    <a:solidFill>
                      <a:prstClr val="black"/>
                    </a:solidFill>
                    <a:latin typeface="Calibri" panose="020F0502020204030204"/>
                  </a:rPr>
                  <a:t>0.85%</a:t>
                </a:r>
                <a:r>
                  <a:rPr lang="pl-PL" sz="1600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0.15%</a:t>
                </a:r>
                <a:endParaRPr lang="en-GB" sz="1600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pole tekstowe 38">
                <a:extLst>
                  <a:ext uri="{FF2B5EF4-FFF2-40B4-BE49-F238E27FC236}">
                    <a16:creationId xmlns:a16="http://schemas.microsoft.com/office/drawing/2014/main" id="{30497480-8C33-2F49-8A1B-2F925D5F0EC1}"/>
                  </a:ext>
                </a:extLst>
              </p:cNvPr>
              <p:cNvSpPr txBox="1"/>
              <p:nvPr/>
            </p:nvSpPr>
            <p:spPr>
              <a:xfrm>
                <a:off x="4078845" y="2968344"/>
                <a:ext cx="1286296" cy="921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en-GB" sz="1600" b="1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</a:t>
                </a:r>
                <a:r>
                  <a:rPr lang="pl-PL" sz="1600" b="1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*(1385)</a:t>
                </a:r>
              </a:p>
              <a:p>
                <a:pPr marL="285750" indent="-285750" defTabSz="914400">
                  <a:buFont typeface="Symbol" panose="05050102010706020507" pitchFamily="18" charset="2"/>
                  <a:buChar char="G"/>
                  <a:defRPr/>
                </a:pPr>
                <a:r>
                  <a:rPr lang="pl-PL" sz="1600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= 36 </a:t>
                </a:r>
              </a:p>
              <a:p>
                <a:pPr defTabSz="914400">
                  <a:defRPr/>
                </a:pPr>
                <a:r>
                  <a:rPr lang="pl-PL" sz="1600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J =  3/2+</a:t>
                </a:r>
                <a:endParaRPr lang="en-GB" sz="1600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21" name="Łącznik prosty ze strzałką 39">
                <a:extLst>
                  <a:ext uri="{FF2B5EF4-FFF2-40B4-BE49-F238E27FC236}">
                    <a16:creationId xmlns:a16="http://schemas.microsoft.com/office/drawing/2014/main" id="{ECBE0489-CECF-024E-BFA0-7992C97963EF}"/>
                  </a:ext>
                </a:extLst>
              </p:cNvPr>
              <p:cNvCxnSpPr>
                <a:stCxn id="13" idx="2"/>
              </p:cNvCxnSpPr>
              <p:nvPr/>
            </p:nvCxnSpPr>
            <p:spPr>
              <a:xfrm flipH="1">
                <a:off x="1779737" y="4237958"/>
                <a:ext cx="2726634" cy="19679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lgDash"/>
                <a:miter lim="800000"/>
                <a:tailEnd type="triangle"/>
              </a:ln>
              <a:effectLst/>
            </p:spPr>
          </p:cxnSp>
          <p:sp>
            <p:nvSpPr>
              <p:cNvPr id="22" name="pole tekstowe 40">
                <a:extLst>
                  <a:ext uri="{FF2B5EF4-FFF2-40B4-BE49-F238E27FC236}">
                    <a16:creationId xmlns:a16="http://schemas.microsoft.com/office/drawing/2014/main" id="{6619839B-074E-F94E-BD90-EFE7FA1445D4}"/>
                  </a:ext>
                </a:extLst>
              </p:cNvPr>
              <p:cNvSpPr txBox="1"/>
              <p:nvPr/>
            </p:nvSpPr>
            <p:spPr>
              <a:xfrm>
                <a:off x="3642691" y="4754577"/>
                <a:ext cx="1679713" cy="375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pl-PL" sz="1600" kern="0" dirty="0">
                    <a:solidFill>
                      <a:prstClr val="black"/>
                    </a:solidFill>
                    <a:latin typeface="Calibri" panose="020F0502020204030204"/>
                  </a:rPr>
                  <a:t>1.2%</a:t>
                </a:r>
                <a:r>
                  <a:rPr lang="pl-PL" sz="1600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0.13%</a:t>
                </a:r>
                <a:endParaRPr lang="en-GB" sz="1600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23" name="Łącznik prosty ze strzałką 41">
                <a:extLst>
                  <a:ext uri="{FF2B5EF4-FFF2-40B4-BE49-F238E27FC236}">
                    <a16:creationId xmlns:a16="http://schemas.microsoft.com/office/drawing/2014/main" id="{D56FD93F-71E1-2940-A690-9AD444BAB1DF}"/>
                  </a:ext>
                </a:extLst>
              </p:cNvPr>
              <p:cNvCxnSpPr/>
              <p:nvPr/>
            </p:nvCxnSpPr>
            <p:spPr>
              <a:xfrm flipH="1">
                <a:off x="2999961" y="5784574"/>
                <a:ext cx="1244048" cy="367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lgDash"/>
                <a:miter lim="800000"/>
                <a:tailEnd type="triangle"/>
              </a:ln>
              <a:effectLst/>
            </p:spPr>
          </p:cxnSp>
          <p:sp>
            <p:nvSpPr>
              <p:cNvPr id="24" name="pole tekstowe 42">
                <a:extLst>
                  <a:ext uri="{FF2B5EF4-FFF2-40B4-BE49-F238E27FC236}">
                    <a16:creationId xmlns:a16="http://schemas.microsoft.com/office/drawing/2014/main" id="{2FE8AE92-9A38-C749-AE89-4E9211F04B56}"/>
                  </a:ext>
                </a:extLst>
              </p:cNvPr>
              <p:cNvSpPr txBox="1"/>
              <p:nvPr/>
            </p:nvSpPr>
            <p:spPr>
              <a:xfrm>
                <a:off x="1755913" y="1499470"/>
                <a:ext cx="560431" cy="409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pl-PL" kern="0" dirty="0">
                    <a:solidFill>
                      <a:prstClr val="black"/>
                    </a:solidFill>
                    <a:latin typeface="Calibri" panose="020F0502020204030204"/>
                  </a:rPr>
                  <a:t>I=0</a:t>
                </a:r>
                <a:endParaRPr lang="en-GB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pole tekstowe 43">
                <a:extLst>
                  <a:ext uri="{FF2B5EF4-FFF2-40B4-BE49-F238E27FC236}">
                    <a16:creationId xmlns:a16="http://schemas.microsoft.com/office/drawing/2014/main" id="{E100DABF-7E61-EA4B-ABE7-C6C98E983301}"/>
                  </a:ext>
                </a:extLst>
              </p:cNvPr>
              <p:cNvSpPr txBox="1"/>
              <p:nvPr/>
            </p:nvSpPr>
            <p:spPr>
              <a:xfrm>
                <a:off x="3604034" y="3318899"/>
                <a:ext cx="560431" cy="409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pl-PL" kern="0" dirty="0">
                    <a:solidFill>
                      <a:prstClr val="black"/>
                    </a:solidFill>
                    <a:latin typeface="Calibri" panose="020F0502020204030204"/>
                  </a:rPr>
                  <a:t>I=1</a:t>
                </a:r>
                <a:endParaRPr lang="en-GB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pole tekstowe 44">
                <a:extLst>
                  <a:ext uri="{FF2B5EF4-FFF2-40B4-BE49-F238E27FC236}">
                    <a16:creationId xmlns:a16="http://schemas.microsoft.com/office/drawing/2014/main" id="{FE7EB570-8BB0-9F45-A602-23533BCE05C4}"/>
                  </a:ext>
                </a:extLst>
              </p:cNvPr>
              <p:cNvSpPr txBox="1"/>
              <p:nvPr/>
            </p:nvSpPr>
            <p:spPr>
              <a:xfrm>
                <a:off x="3798403" y="6045479"/>
                <a:ext cx="1679713" cy="409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pl-PL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100 %</a:t>
                </a:r>
                <a:endParaRPr lang="en-GB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0605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7EC47-74DD-264F-91CC-13AC7FEF1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Hyperon</a:t>
            </a:r>
            <a:r>
              <a:rPr lang="pl-PL" dirty="0"/>
              <a:t> </a:t>
            </a:r>
            <a:r>
              <a:rPr lang="pl-PL" dirty="0" err="1"/>
              <a:t>production</a:t>
            </a:r>
            <a:r>
              <a:rPr lang="pl-PL" dirty="0"/>
              <a:t> in </a:t>
            </a:r>
            <a:r>
              <a:rPr lang="pl-PL" dirty="0" err="1"/>
              <a:t>pp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and </a:t>
            </a:r>
            <a:r>
              <a:rPr lang="pl-PL" dirty="0" err="1"/>
              <a:t>decays</a:t>
            </a:r>
            <a:r>
              <a:rPr lang="pl-PL" dirty="0"/>
              <a:t> to </a:t>
            </a:r>
            <a:r>
              <a:rPr lang="pl-PL" dirty="0" err="1"/>
              <a:t>Dileptons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4964F-2EA2-F243-A19C-94FCFAFB6A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21</a:t>
            </a:fld>
            <a:endParaRPr lang="de-DE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54C5DB-E99A-214B-A5D0-B13D046CE2EE}"/>
              </a:ext>
            </a:extLst>
          </p:cNvPr>
          <p:cNvGrpSpPr/>
          <p:nvPr/>
        </p:nvGrpSpPr>
        <p:grpSpPr>
          <a:xfrm>
            <a:off x="839416" y="1556792"/>
            <a:ext cx="4468825" cy="4832074"/>
            <a:chOff x="6102272" y="1763340"/>
            <a:chExt cx="4468825" cy="4832074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9F1BD527-CAE9-4F4D-A164-A98868B6F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11"/>
            <a:stretch/>
          </p:blipFill>
          <p:spPr>
            <a:xfrm>
              <a:off x="6102272" y="2897874"/>
              <a:ext cx="4468825" cy="3697540"/>
            </a:xfrm>
            <a:prstGeom prst="rect">
              <a:avLst/>
            </a:prstGeom>
          </p:spPr>
        </p:pic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187F1EB4-F6C6-C04A-9AEE-39B228F54276}"/>
                </a:ext>
              </a:extLst>
            </p:cNvPr>
            <p:cNvCxnSpPr/>
            <p:nvPr/>
          </p:nvCxnSpPr>
          <p:spPr>
            <a:xfrm flipV="1">
              <a:off x="7744175" y="4424363"/>
              <a:ext cx="0" cy="1528024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ole tekstowe 10">
              <a:extLst>
                <a:ext uri="{FF2B5EF4-FFF2-40B4-BE49-F238E27FC236}">
                  <a16:creationId xmlns:a16="http://schemas.microsoft.com/office/drawing/2014/main" id="{26DCCB80-ABD2-2047-BFFF-77491B6FC73B}"/>
                </a:ext>
              </a:extLst>
            </p:cNvPr>
            <p:cNvSpPr txBox="1"/>
            <p:nvPr/>
          </p:nvSpPr>
          <p:spPr>
            <a:xfrm>
              <a:off x="7038376" y="1763340"/>
              <a:ext cx="24913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/>
                <a:t>Inclusive @ 4.5 </a:t>
              </a:r>
              <a:r>
                <a:rPr lang="pl-PL" b="1" dirty="0" err="1"/>
                <a:t>GeV</a:t>
              </a:r>
              <a:r>
                <a:rPr lang="pl-PL" b="1" dirty="0"/>
                <a:t> </a:t>
              </a:r>
              <a:br>
                <a:rPr lang="pl-PL" b="1" dirty="0"/>
              </a:br>
              <a:r>
                <a:rPr lang="pl-PL" b="1" dirty="0"/>
                <a:t>	</a:t>
              </a:r>
              <a:r>
                <a:rPr lang="pl-PL" b="1" dirty="0">
                  <a:sym typeface="Symbol" panose="05050102010706020507" pitchFamily="18" charset="2"/>
                </a:rPr>
                <a:t></a:t>
              </a:r>
              <a:r>
                <a:rPr lang="pl-PL" b="1" dirty="0"/>
                <a:t> 		~350 </a:t>
              </a:r>
              <a:r>
                <a:rPr lang="pl-PL" b="1" dirty="0">
                  <a:sym typeface="Symbol" panose="05050102010706020507" pitchFamily="18" charset="2"/>
                </a:rPr>
                <a:t>b</a:t>
              </a:r>
            </a:p>
            <a:p>
              <a:r>
                <a:rPr lang="pl-PL" b="1" dirty="0">
                  <a:sym typeface="Symbol" panose="05050102010706020507" pitchFamily="18" charset="2"/>
                </a:rPr>
                <a:t> 	(1520) 	~  50 b </a:t>
              </a:r>
              <a:endParaRPr lang="en-GB" b="1" dirty="0"/>
            </a:p>
          </p:txBody>
        </p:sp>
        <p:sp>
          <p:nvSpPr>
            <p:cNvPr id="10" name="pole tekstowe 14">
              <a:extLst>
                <a:ext uri="{FF2B5EF4-FFF2-40B4-BE49-F238E27FC236}">
                  <a16:creationId xmlns:a16="http://schemas.microsoft.com/office/drawing/2014/main" id="{DDB2187D-FD70-264A-81FF-4229D456EF0B}"/>
                </a:ext>
              </a:extLst>
            </p:cNvPr>
            <p:cNvSpPr txBox="1"/>
            <p:nvPr/>
          </p:nvSpPr>
          <p:spPr>
            <a:xfrm>
              <a:off x="8058756" y="2664461"/>
              <a:ext cx="223060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350" dirty="0"/>
                <a:t>HADES </a:t>
              </a:r>
              <a:r>
                <a:rPr lang="pl-PL" sz="1350" dirty="0" err="1"/>
                <a:t>pp</a:t>
              </a:r>
              <a:r>
                <a:rPr lang="pl-PL" sz="1350" dirty="0"/>
                <a:t>@ 3.5 </a:t>
              </a:r>
              <a:r>
                <a:rPr lang="pl-PL" sz="1350" dirty="0" err="1"/>
                <a:t>GeV</a:t>
              </a:r>
              <a:r>
                <a:rPr lang="pl-PL" sz="1350" dirty="0"/>
                <a:t>  PRC95(2017)015207 </a:t>
              </a:r>
              <a:endParaRPr lang="en-GB" sz="1350" dirty="0"/>
            </a:p>
          </p:txBody>
        </p:sp>
        <p:sp>
          <p:nvSpPr>
            <p:cNvPr id="11" name="pole tekstowe 15">
              <a:extLst>
                <a:ext uri="{FF2B5EF4-FFF2-40B4-BE49-F238E27FC236}">
                  <a16:creationId xmlns:a16="http://schemas.microsoft.com/office/drawing/2014/main" id="{88B6D1A4-16EF-8A4F-9887-51CCE744684D}"/>
                </a:ext>
              </a:extLst>
            </p:cNvPr>
            <p:cNvSpPr txBox="1"/>
            <p:nvPr/>
          </p:nvSpPr>
          <p:spPr>
            <a:xfrm>
              <a:off x="6352410" y="2731128"/>
              <a:ext cx="25605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Proof of principle</a:t>
              </a:r>
              <a:r>
                <a:rPr lang="en-US" dirty="0"/>
                <a:t>: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4F2F92-A19E-3A4F-A1DA-79E94F2F4911}"/>
              </a:ext>
            </a:extLst>
          </p:cNvPr>
          <p:cNvGrpSpPr/>
          <p:nvPr/>
        </p:nvGrpSpPr>
        <p:grpSpPr>
          <a:xfrm>
            <a:off x="6291372" y="1041410"/>
            <a:ext cx="4485148" cy="5347456"/>
            <a:chOff x="6291372" y="1041410"/>
            <a:chExt cx="4485148" cy="5347456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D22FA84B-438E-CC40-AA03-8A2323A62A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70"/>
            <a:stretch/>
          </p:blipFill>
          <p:spPr bwMode="auto">
            <a:xfrm>
              <a:off x="6291372" y="1549549"/>
              <a:ext cx="4338682" cy="483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pole tekstowe 6">
              <a:extLst>
                <a:ext uri="{FF2B5EF4-FFF2-40B4-BE49-F238E27FC236}">
                  <a16:creationId xmlns:a16="http://schemas.microsoft.com/office/drawing/2014/main" id="{3C8F5212-74EB-6D46-9BD6-AB2EBE8B2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7915" y="1041410"/>
              <a:ext cx="3698605" cy="553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600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VMD: Huge enhancement predicted</a:t>
              </a:r>
              <a:endParaRPr lang="pl-PL" altLang="en-US" sz="16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pl-PL" alt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R. Williams et. al. PRC48(1993)1381 </a:t>
              </a:r>
            </a:p>
          </p:txBody>
        </p:sp>
        <p:sp>
          <p:nvSpPr>
            <p:cNvPr id="16" name="pole tekstowe 5">
              <a:extLst>
                <a:ext uri="{FF2B5EF4-FFF2-40B4-BE49-F238E27FC236}">
                  <a16:creationId xmlns:a16="http://schemas.microsoft.com/office/drawing/2014/main" id="{7342750D-3D09-F24C-A1B3-1DD68D7A1FA7}"/>
                </a:ext>
              </a:extLst>
            </p:cNvPr>
            <p:cNvSpPr txBox="1"/>
            <p:nvPr/>
          </p:nvSpPr>
          <p:spPr>
            <a:xfrm>
              <a:off x="8077408" y="3072116"/>
              <a:ext cx="1330960" cy="3790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b="1" dirty="0"/>
                <a:t>K</a:t>
              </a:r>
              <a:r>
                <a:rPr lang="pl-PL" b="1" baseline="30000" dirty="0"/>
                <a:t>-</a:t>
              </a:r>
              <a:r>
                <a:rPr lang="pl-PL" b="1" dirty="0"/>
                <a:t>p </a:t>
              </a:r>
              <a:r>
                <a:rPr lang="pl-PL" b="1" dirty="0">
                  <a:sym typeface="Symbol" panose="05050102010706020507" pitchFamily="18" charset="2"/>
                </a:rPr>
                <a:t>Y *</a:t>
              </a:r>
              <a:endParaRPr lang="en-GB" b="1" dirty="0"/>
            </a:p>
          </p:txBody>
        </p:sp>
        <p:sp>
          <p:nvSpPr>
            <p:cNvPr id="13" name="pole tekstowe 9">
              <a:extLst>
                <a:ext uri="{FF2B5EF4-FFF2-40B4-BE49-F238E27FC236}">
                  <a16:creationId xmlns:a16="http://schemas.microsoft.com/office/drawing/2014/main" id="{DDA26FD4-F46A-A24A-B375-46066370F64D}"/>
                </a:ext>
              </a:extLst>
            </p:cNvPr>
            <p:cNvSpPr txBox="1"/>
            <p:nvPr/>
          </p:nvSpPr>
          <p:spPr>
            <a:xfrm>
              <a:off x="8417391" y="6011996"/>
              <a:ext cx="9909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dirty="0"/>
                <a:t>(</a:t>
              </a:r>
              <a:r>
                <a:rPr lang="pl-PL" dirty="0" err="1"/>
                <a:t>M</a:t>
              </a:r>
              <a:r>
                <a:rPr lang="pl-PL" baseline="-25000" dirty="0" err="1"/>
                <a:t>e+e</a:t>
              </a:r>
              <a:r>
                <a:rPr lang="pl-PL" baseline="-25000" dirty="0"/>
                <a:t>-</a:t>
              </a:r>
              <a:r>
                <a:rPr lang="pl-PL" dirty="0"/>
                <a:t>) </a:t>
              </a:r>
              <a:r>
                <a:rPr lang="pl-PL" baseline="30000" dirty="0"/>
                <a:t>2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27766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767FD-6B16-EA4D-81C4-414ED517A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268760"/>
            <a:ext cx="11449050" cy="4214255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reaction: </a:t>
            </a:r>
            <a:br>
              <a:rPr lang="en-GB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 p(A) Y (any hyperon) X 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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e+e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X       (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BR~10</a:t>
            </a:r>
            <a:r>
              <a:rPr lang="en-GB" altLang="en-US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-5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High intensity AND energy proton beams (T = 4.5 GeV)</a:t>
            </a:r>
          </a:p>
          <a:p>
            <a:pPr>
              <a:buFont typeface="Wingdings" charset="2"/>
              <a:buChar char="§"/>
            </a:pPr>
            <a:r>
              <a:rPr lang="en-US" dirty="0"/>
              <a:t>Measured BR (</a:t>
            </a:r>
            <a:r>
              <a:rPr lang="en-US" dirty="0" err="1"/>
              <a:t>Λγ</a:t>
            </a:r>
            <a:r>
              <a:rPr lang="en-US" dirty="0"/>
              <a:t>) are large! (comparable to </a:t>
            </a:r>
            <a:r>
              <a:rPr lang="en-US" dirty="0" err="1"/>
              <a:t>Δ→Nγ</a:t>
            </a:r>
            <a:r>
              <a:rPr lang="en-US" dirty="0"/>
              <a:t>)</a:t>
            </a:r>
          </a:p>
          <a:p>
            <a:pPr>
              <a:buFont typeface="Wingdings" charset="2"/>
              <a:buChar char="§"/>
            </a:pPr>
            <a:r>
              <a:rPr lang="en-US" dirty="0"/>
              <a:t>Hyperon states are narrow </a:t>
            </a:r>
          </a:p>
          <a:p>
            <a:pPr>
              <a:buFont typeface="Wingdings" charset="2"/>
              <a:buChar char="§"/>
            </a:pPr>
            <a:r>
              <a:rPr lang="en-US" dirty="0"/>
              <a:t>HADES has excellent </a:t>
            </a:r>
            <a:r>
              <a:rPr lang="en-US" dirty="0" err="1"/>
              <a:t>Λ</a:t>
            </a:r>
            <a:r>
              <a:rPr lang="en-US" dirty="0"/>
              <a:t> and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capabilities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Upgrade challenges: </a:t>
            </a:r>
          </a:p>
          <a:p>
            <a:pPr lvl="1">
              <a:buFont typeface="Courier New"/>
              <a:buChar char="o"/>
            </a:pPr>
            <a:r>
              <a:rPr lang="en-US" dirty="0"/>
              <a:t>Increase DAQ rate</a:t>
            </a:r>
          </a:p>
          <a:p>
            <a:pPr lvl="1">
              <a:buFont typeface="Courier New"/>
              <a:buChar char="o"/>
            </a:pPr>
            <a:r>
              <a:rPr lang="en-US" dirty="0"/>
              <a:t>Improve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,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efficiency   (ECAL, RICH)</a:t>
            </a:r>
          </a:p>
          <a:p>
            <a:pPr lvl="1">
              <a:buFont typeface="Courier New"/>
              <a:buChar char="o"/>
            </a:pPr>
            <a:r>
              <a:rPr lang="en-US" dirty="0"/>
              <a:t>Improve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 efficiency          (STS, FTOF)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B9BD5-5760-034F-B4FC-33B9BB2C795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442F364-DCD0-154A-BF6B-4B2193FD74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332656"/>
            <a:ext cx="11449049" cy="509994"/>
          </a:xfrm>
        </p:spPr>
        <p:txBody>
          <a:bodyPr/>
          <a:lstStyle/>
          <a:p>
            <a:r>
              <a:rPr lang="en-US" sz="3200" dirty="0"/>
              <a:t>USING HADES TO MEASURE Y*</a:t>
            </a:r>
            <a:r>
              <a:rPr lang="en-US" sz="3200" dirty="0">
                <a:sym typeface="Wingdings"/>
              </a:rPr>
              <a:t></a:t>
            </a:r>
            <a:r>
              <a:rPr lang="en-US" sz="3200" dirty="0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sz="3200" dirty="0">
                <a:sym typeface="Wingdings"/>
              </a:rPr>
              <a:t>ee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991095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7F37E-2D70-C04B-9C5A-A2DB6C7D7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HADES Upgrade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96681-7D65-6B40-B2D4-0F279D25CC5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0E9DF-1E26-544A-8DEB-0304DE8F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759493"/>
            <a:ext cx="6662955" cy="6040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035A18-8525-3048-BAA9-881FF1C1BE67}"/>
              </a:ext>
            </a:extLst>
          </p:cNvPr>
          <p:cNvSpPr txBox="1"/>
          <p:nvPr/>
        </p:nvSpPr>
        <p:spPr>
          <a:xfrm>
            <a:off x="8976320" y="759493"/>
            <a:ext cx="271690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>
                <a:solidFill>
                  <a:schemeClr val="accent1"/>
                </a:solidFill>
              </a:rPr>
              <a:t>New: </a:t>
            </a:r>
          </a:p>
          <a:p>
            <a:pPr algn="l">
              <a:lnSpc>
                <a:spcPct val="95000"/>
              </a:lnSpc>
            </a:pPr>
            <a:endParaRPr lang="de-DE" dirty="0">
              <a:solidFill>
                <a:schemeClr val="accent1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dirty="0">
                <a:solidFill>
                  <a:schemeClr val="accent1"/>
                </a:solidFill>
              </a:rPr>
              <a:t>RICH </a:t>
            </a:r>
            <a:r>
              <a:rPr lang="de-DE" dirty="0" err="1">
                <a:solidFill>
                  <a:schemeClr val="accent1"/>
                </a:solidFill>
              </a:rPr>
              <a:t>photon-detector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&amp; </a:t>
            </a:r>
            <a:r>
              <a:rPr lang="de-DE" dirty="0" err="1">
                <a:solidFill>
                  <a:schemeClr val="accent1"/>
                </a:solidFill>
              </a:rPr>
              <a:t>Readout</a:t>
            </a:r>
            <a:endParaRPr lang="de-DE" dirty="0">
              <a:solidFill>
                <a:schemeClr val="accent1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dirty="0" err="1">
                <a:solidFill>
                  <a:srgbClr val="FF0000"/>
                </a:solidFill>
              </a:rPr>
              <a:t>e</a:t>
            </a:r>
            <a:r>
              <a:rPr lang="de-DE" baseline="30000" dirty="0" err="1">
                <a:solidFill>
                  <a:srgbClr val="FF0000"/>
                </a:solidFill>
              </a:rPr>
              <a:t>+</a:t>
            </a:r>
            <a:r>
              <a:rPr lang="de-DE" dirty="0" err="1">
                <a:solidFill>
                  <a:srgbClr val="FF0000"/>
                </a:solidFill>
              </a:rPr>
              <a:t>e</a:t>
            </a:r>
            <a:r>
              <a:rPr lang="de-DE" baseline="30000" dirty="0">
                <a:solidFill>
                  <a:srgbClr val="FF0000"/>
                </a:solidFill>
              </a:rPr>
              <a:t>-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eff</a:t>
            </a:r>
            <a:r>
              <a:rPr lang="de-DE" dirty="0">
                <a:solidFill>
                  <a:srgbClr val="FF0000"/>
                </a:solidFill>
              </a:rPr>
              <a:t>. </a:t>
            </a:r>
            <a:r>
              <a:rPr lang="de-DE" dirty="0" err="1">
                <a:solidFill>
                  <a:srgbClr val="FF0000"/>
                </a:solidFill>
              </a:rPr>
              <a:t>gain</a:t>
            </a:r>
            <a:r>
              <a:rPr lang="de-DE" dirty="0">
                <a:solidFill>
                  <a:srgbClr val="FF0000"/>
                </a:solidFill>
              </a:rPr>
              <a:t> x 5</a:t>
            </a:r>
          </a:p>
          <a:p>
            <a:pPr algn="l">
              <a:lnSpc>
                <a:spcPct val="95000"/>
              </a:lnSpc>
            </a:pPr>
            <a:endParaRPr lang="de-DE" dirty="0">
              <a:solidFill>
                <a:schemeClr val="accent1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dirty="0">
                <a:solidFill>
                  <a:schemeClr val="accent1"/>
                </a:solidFill>
              </a:rPr>
              <a:t>ECAL (</a:t>
            </a:r>
            <a:r>
              <a:rPr lang="de-DE" dirty="0" err="1">
                <a:solidFill>
                  <a:schemeClr val="accent1"/>
                </a:solidFill>
              </a:rPr>
              <a:t>Pb-glass</a:t>
            </a:r>
            <a:r>
              <a:rPr lang="de-DE" dirty="0">
                <a:solidFill>
                  <a:schemeClr val="accent1"/>
                </a:solidFill>
              </a:rPr>
              <a:t>)</a:t>
            </a:r>
          </a:p>
          <a:p>
            <a:pPr algn="l">
              <a:lnSpc>
                <a:spcPct val="95000"/>
              </a:lnSpc>
            </a:pPr>
            <a:r>
              <a:rPr lang="de-DE" dirty="0">
                <a:solidFill>
                  <a:schemeClr val="accent1"/>
                </a:solidFill>
              </a:rPr>
              <a:t>g, </a:t>
            </a:r>
            <a:r>
              <a:rPr lang="de-DE" dirty="0" err="1">
                <a:solidFill>
                  <a:schemeClr val="accent1"/>
                </a:solidFill>
              </a:rPr>
              <a:t>e</a:t>
            </a:r>
            <a:r>
              <a:rPr lang="de-DE" baseline="30000" dirty="0">
                <a:solidFill>
                  <a:schemeClr val="accent1"/>
                </a:solidFill>
              </a:rPr>
              <a:t>+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e</a:t>
            </a:r>
            <a:r>
              <a:rPr lang="de-DE" baseline="30000" dirty="0">
                <a:solidFill>
                  <a:schemeClr val="accent1"/>
                </a:solidFill>
              </a:rPr>
              <a:t>-</a:t>
            </a:r>
          </a:p>
          <a:p>
            <a:pPr algn="l">
              <a:lnSpc>
                <a:spcPct val="95000"/>
              </a:lnSpc>
            </a:pPr>
            <a:r>
              <a:rPr lang="de-DE" dirty="0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de-DE" dirty="0">
                <a:solidFill>
                  <a:srgbClr val="FF0000"/>
                </a:solidFill>
              </a:rPr>
              <a:t>(E) / ⎷(E) ~ 5.5%</a:t>
            </a:r>
          </a:p>
          <a:p>
            <a:pPr algn="l">
              <a:lnSpc>
                <a:spcPct val="95000"/>
              </a:lnSpc>
            </a:pPr>
            <a:endParaRPr lang="de-DE" dirty="0">
              <a:solidFill>
                <a:schemeClr val="accent1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dirty="0">
                <a:solidFill>
                  <a:schemeClr val="accent1"/>
                </a:solidFill>
              </a:rPr>
              <a:t>Forward </a:t>
            </a:r>
            <a:r>
              <a:rPr lang="de-DE" dirty="0" err="1">
                <a:solidFill>
                  <a:schemeClr val="accent1"/>
                </a:solidFill>
              </a:rPr>
              <a:t>Detector</a:t>
            </a:r>
            <a:r>
              <a:rPr lang="de-DE" dirty="0">
                <a:solidFill>
                  <a:schemeClr val="accent1"/>
                </a:solidFill>
              </a:rPr>
              <a:t>: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PANDA </a:t>
            </a:r>
            <a:r>
              <a:rPr lang="de-DE" dirty="0" err="1">
                <a:solidFill>
                  <a:schemeClr val="accent1"/>
                </a:solidFill>
              </a:rPr>
              <a:t>Straws</a:t>
            </a:r>
            <a:endParaRPr lang="de-DE" dirty="0">
              <a:solidFill>
                <a:schemeClr val="accent1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dirty="0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de-DE" dirty="0">
                <a:solidFill>
                  <a:srgbClr val="FF0000"/>
                </a:solidFill>
              </a:rPr>
              <a:t>(x) ~ 140 </a:t>
            </a:r>
            <a:r>
              <a:rPr lang="de-DE" dirty="0" err="1">
                <a:solidFill>
                  <a:srgbClr val="FF0000"/>
                </a:solidFill>
              </a:rPr>
              <a:t>micron</a:t>
            </a:r>
            <a:endParaRPr lang="de-DE" dirty="0">
              <a:solidFill>
                <a:srgbClr val="FF0000"/>
              </a:solidFill>
            </a:endParaRPr>
          </a:p>
          <a:p>
            <a:pPr algn="l">
              <a:lnSpc>
                <a:spcPct val="95000"/>
              </a:lnSpc>
            </a:pPr>
            <a:endParaRPr lang="de-DE" dirty="0">
              <a:solidFill>
                <a:schemeClr val="accent1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dirty="0">
                <a:solidFill>
                  <a:schemeClr val="accent1"/>
                </a:solidFill>
              </a:rPr>
              <a:t>RPC TOF</a:t>
            </a:r>
          </a:p>
          <a:p>
            <a:pPr algn="l">
              <a:lnSpc>
                <a:spcPct val="95000"/>
              </a:lnSpc>
            </a:pPr>
            <a:r>
              <a:rPr lang="de-DE" dirty="0">
                <a:solidFill>
                  <a:srgbClr val="FF0000"/>
                </a:solidFill>
                <a:latin typeface="Symbol" pitchFamily="2" charset="2"/>
              </a:rPr>
              <a:t>s(</a:t>
            </a:r>
            <a:r>
              <a:rPr lang="de-DE" dirty="0">
                <a:solidFill>
                  <a:srgbClr val="FF0000"/>
                </a:solidFill>
              </a:rPr>
              <a:t>t) ~ 70 </a:t>
            </a:r>
            <a:r>
              <a:rPr lang="de-DE" dirty="0" err="1">
                <a:solidFill>
                  <a:srgbClr val="FF0000"/>
                </a:solidFill>
              </a:rPr>
              <a:t>ps</a:t>
            </a:r>
            <a:endParaRPr lang="de-DE" dirty="0">
              <a:solidFill>
                <a:srgbClr val="FF0000"/>
              </a:solidFill>
            </a:endParaRPr>
          </a:p>
          <a:p>
            <a:pPr algn="l">
              <a:lnSpc>
                <a:spcPct val="95000"/>
              </a:lnSpc>
            </a:pPr>
            <a:endParaRPr lang="de-DE" dirty="0"/>
          </a:p>
          <a:p>
            <a:pPr algn="l">
              <a:lnSpc>
                <a:spcPct val="95000"/>
              </a:lnSpc>
            </a:pPr>
            <a:endParaRPr lang="de-DE" dirty="0">
              <a:latin typeface="Symbol" pitchFamily="2" charset="2"/>
            </a:endParaRPr>
          </a:p>
          <a:p>
            <a:pPr algn="l">
              <a:lnSpc>
                <a:spcPct val="95000"/>
              </a:lnSpc>
            </a:pPr>
            <a:endParaRPr lang="de-DE" dirty="0"/>
          </a:p>
          <a:p>
            <a:pPr algn="l">
              <a:lnSpc>
                <a:spcPct val="95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707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7D35C-08B5-434E-9CDE-89EEC4726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Excited Hyperon Program 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 err="1"/>
              <a:t>PRoton</a:t>
            </a:r>
            <a:r>
              <a:rPr lang="en-US" dirty="0"/>
              <a:t> beam at HADES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A4F63-A948-C14B-8F32-8D9951D24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563143"/>
            <a:ext cx="11820525" cy="4214255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Plan: 30 days of proton beam at close to max. SIS18 energy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BR for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*</a:t>
            </a:r>
            <a:r>
              <a:rPr lang="en-US" baseline="30000" dirty="0"/>
              <a:t>0</a:t>
            </a:r>
            <a:r>
              <a:rPr lang="mr-IN" dirty="0"/>
              <a:t>→</a:t>
            </a:r>
            <a:r>
              <a:rPr lang="mr-IN" dirty="0" err="1"/>
              <a:t>Λ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GB" dirty="0">
                <a:latin typeface="Symbol" charset="2"/>
                <a:cs typeface="Symbol" charset="2"/>
              </a:rPr>
              <a:t>  			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(10%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  <a:sym typeface="Wingdings" pitchFamily="2" charset="2"/>
              </a:rPr>
              <a:t> 3%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) 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BR for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*</a:t>
            </a:r>
            <a:r>
              <a:rPr lang="en-US" baseline="30000" dirty="0"/>
              <a:t>+</a:t>
            </a:r>
            <a:r>
              <a:rPr lang="mr-IN" dirty="0"/>
              <a:t>→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30000" dirty="0" err="1"/>
              <a:t>+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GB" dirty="0">
                <a:latin typeface="Symbol" charset="2"/>
                <a:cs typeface="Symbol" charset="2"/>
              </a:rPr>
              <a:t> 			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(25%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  <a:sym typeface="Wingdings" pitchFamily="2" charset="2"/>
              </a:rPr>
              <a:t> 5%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Symbol" charset="2"/>
                <a:cs typeface="Symbol" charset="2"/>
              </a:rPr>
              <a:t>) </a:t>
            </a:r>
            <a:endParaRPr lang="en-GB" dirty="0"/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BR for</a:t>
            </a:r>
            <a:r>
              <a:rPr lang="en-GB" dirty="0"/>
              <a:t>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baseline="30000" dirty="0"/>
              <a:t>0</a:t>
            </a:r>
            <a:r>
              <a:rPr lang="mr-IN" dirty="0"/>
              <a:t>→</a:t>
            </a:r>
            <a:r>
              <a:rPr lang="pl-PL" dirty="0"/>
              <a:t> </a:t>
            </a:r>
            <a:r>
              <a:rPr lang="mr-IN" dirty="0" err="1"/>
              <a:t>Λe</a:t>
            </a:r>
            <a:r>
              <a:rPr lang="mr-IN" baseline="30000" dirty="0" err="1"/>
              <a:t>+</a:t>
            </a:r>
            <a:r>
              <a:rPr lang="mr-IN" dirty="0" err="1"/>
              <a:t>e</a:t>
            </a:r>
            <a:r>
              <a:rPr lang="mr-IN" baseline="30000" dirty="0"/>
              <a:t>-</a:t>
            </a:r>
            <a:r>
              <a:rPr lang="en-US" baseline="30000" dirty="0"/>
              <a:t>        		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((QED) 0.5%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)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BR for</a:t>
            </a:r>
            <a:r>
              <a:rPr lang="en-GB" dirty="0"/>
              <a:t>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*</a:t>
            </a:r>
            <a:r>
              <a:rPr lang="en-US" baseline="30000" dirty="0"/>
              <a:t>0</a:t>
            </a:r>
            <a:r>
              <a:rPr lang="mr-IN" dirty="0"/>
              <a:t>→</a:t>
            </a:r>
            <a:r>
              <a:rPr lang="pl-PL" dirty="0"/>
              <a:t> </a:t>
            </a:r>
            <a:r>
              <a:rPr lang="mr-IN" dirty="0" err="1"/>
              <a:t>Λe</a:t>
            </a:r>
            <a:r>
              <a:rPr lang="mr-IN" baseline="30000" dirty="0" err="1"/>
              <a:t>+</a:t>
            </a:r>
            <a:r>
              <a:rPr lang="mr-IN" dirty="0" err="1"/>
              <a:t>e</a:t>
            </a:r>
            <a:r>
              <a:rPr lang="mr-IN" baseline="30000" dirty="0"/>
              <a:t>-</a:t>
            </a:r>
            <a:r>
              <a:rPr lang="en-US" baseline="30000" dirty="0"/>
              <a:t>        		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Symbol" pitchFamily="2" charset="2"/>
              </a:rPr>
              <a:t>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~10</a:t>
            </a:r>
            <a:r>
              <a:rPr lang="en-GB" baseline="30000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-4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)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BR for</a:t>
            </a:r>
            <a:r>
              <a:rPr lang="en-GB" dirty="0"/>
              <a:t> </a:t>
            </a:r>
            <a:r>
              <a:rPr lang="pl-PL" dirty="0">
                <a:sym typeface="Symbol" panose="05050102010706020507" pitchFamily="18" charset="2"/>
              </a:rPr>
              <a:t></a:t>
            </a:r>
            <a:r>
              <a:rPr lang="pl-PL" baseline="30000" dirty="0">
                <a:sym typeface="Symbol" panose="05050102010706020507" pitchFamily="18" charset="2"/>
              </a:rPr>
              <a:t>* </a:t>
            </a:r>
            <a:r>
              <a:rPr lang="en-US" dirty="0"/>
              <a:t>(1520)</a:t>
            </a:r>
            <a:r>
              <a:rPr lang="en-US" dirty="0">
                <a:sym typeface="Wingdings" pitchFamily="2" charset="2"/>
              </a:rPr>
              <a:t></a:t>
            </a:r>
            <a:r>
              <a:rPr lang="pl-PL" dirty="0"/>
              <a:t> </a:t>
            </a:r>
            <a:r>
              <a:rPr lang="mr-IN" dirty="0" err="1"/>
              <a:t>Λe</a:t>
            </a:r>
            <a:r>
              <a:rPr lang="mr-IN" baseline="30000" dirty="0" err="1"/>
              <a:t>+</a:t>
            </a:r>
            <a:r>
              <a:rPr lang="mr-IN" dirty="0" err="1"/>
              <a:t>e</a:t>
            </a:r>
            <a:r>
              <a:rPr lang="mr-IN" baseline="30000" dirty="0"/>
              <a:t>-</a:t>
            </a:r>
            <a:r>
              <a:rPr lang="en-US" baseline="30000" dirty="0"/>
              <a:t>	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 ~8x10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-5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dirty="0"/>
              <a:t>Form Factors (mostly magnetic) q</a:t>
            </a:r>
            <a:r>
              <a:rPr lang="en-GB" baseline="30000" dirty="0"/>
              <a:t>2</a:t>
            </a:r>
            <a:r>
              <a:rPr lang="en-GB" dirty="0"/>
              <a:t>&lt;(260) MeV</a:t>
            </a:r>
            <a:r>
              <a:rPr lang="en-GB" baseline="30000" dirty="0"/>
              <a:t>2	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u="sng" dirty="0">
                <a:solidFill>
                  <a:schemeClr val="bg1">
                    <a:lumMod val="75000"/>
                  </a:schemeClr>
                </a:solidFill>
              </a:rPr>
              <a:t>never measured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expect 600-4000 events)</a:t>
            </a:r>
            <a:endParaRPr lang="en-GB" baseline="30000" dirty="0"/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GB" dirty="0"/>
              <a:t>Explore </a:t>
            </a:r>
            <a:r>
              <a:rPr lang="en-US" dirty="0"/>
              <a:t>double strange </a:t>
            </a:r>
            <a:r>
              <a:rPr lang="en-US" dirty="0">
                <a:sym typeface="Symbol"/>
              </a:rPr>
              <a:t></a:t>
            </a:r>
            <a:r>
              <a:rPr lang="en-US" baseline="30000" dirty="0"/>
              <a:t>- </a:t>
            </a:r>
            <a:r>
              <a:rPr lang="en-US" dirty="0"/>
              <a:t>(1321) production (complementary to PANDA with pbar-p)</a:t>
            </a:r>
            <a:endParaRPr lang="en-GB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8F079-E9B0-A843-BF79-9DD068405D9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4060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A910-4610-C647-9482-371F9C188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Simulations of occupied Phase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457D5-A554-B046-880A-520E0773DC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807968" y="6525344"/>
            <a:ext cx="720000" cy="221109"/>
          </a:xfrm>
        </p:spPr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5E817-83CA-3D4C-8E26-1F23CB263C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p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(T=4.5GeV) </a:t>
            </a:r>
            <a:r>
              <a:rPr lang="de-DE" dirty="0"/>
              <a:t>+ p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>
                <a:latin typeface="Symbol" pitchFamily="2" charset="2"/>
                <a:sym typeface="Wingdings" pitchFamily="2" charset="2"/>
              </a:rPr>
              <a:t>X</a:t>
            </a:r>
            <a:r>
              <a:rPr lang="de-DE" baseline="30000" dirty="0">
                <a:latin typeface="Symbol" pitchFamily="2" charset="2"/>
                <a:sym typeface="Wingdings" pitchFamily="2" charset="2"/>
              </a:rPr>
              <a:t>-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K</a:t>
            </a:r>
            <a:r>
              <a:rPr lang="de-DE" baseline="30000" dirty="0" err="1">
                <a:sym typeface="Wingdings" pitchFamily="2" charset="2"/>
              </a:rPr>
              <a:t>+</a:t>
            </a:r>
            <a:r>
              <a:rPr lang="de-DE" dirty="0" err="1">
                <a:sym typeface="Wingdings" pitchFamily="2" charset="2"/>
              </a:rPr>
              <a:t>K</a:t>
            </a:r>
            <a:r>
              <a:rPr lang="de-DE" baseline="30000" dirty="0" err="1">
                <a:sym typeface="Wingdings" pitchFamily="2" charset="2"/>
              </a:rPr>
              <a:t>+</a:t>
            </a:r>
            <a:r>
              <a:rPr lang="de-DE" dirty="0" err="1">
                <a:sym typeface="Wingdings" pitchFamily="2" charset="2"/>
              </a:rPr>
              <a:t>p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767602-46C0-4740-A37D-E139A6489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901" y="888983"/>
            <a:ext cx="3086100" cy="304800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AB09259-B467-7A44-B9F2-0A4604959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1475" y="1700808"/>
            <a:ext cx="11449050" cy="3177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EC5E17-D999-2B47-B878-3C12A4843E55}"/>
              </a:ext>
            </a:extLst>
          </p:cNvPr>
          <p:cNvSpPr txBox="1"/>
          <p:nvPr/>
        </p:nvSpPr>
        <p:spPr>
          <a:xfrm>
            <a:off x="6312024" y="2388292"/>
            <a:ext cx="1141659" cy="443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>
                <a:solidFill>
                  <a:srgbClr val="FF0000"/>
                </a:solidFill>
              </a:rPr>
              <a:t>p in 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7692DC-23EC-8240-A061-EB8E45C45C39}"/>
              </a:ext>
            </a:extLst>
          </p:cNvPr>
          <p:cNvSpPr txBox="1"/>
          <p:nvPr/>
        </p:nvSpPr>
        <p:spPr>
          <a:xfrm>
            <a:off x="9120336" y="2377142"/>
            <a:ext cx="1824538" cy="443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>
                <a:solidFill>
                  <a:srgbClr val="FF0000"/>
                </a:solidFill>
                <a:latin typeface="Symbol" pitchFamily="2" charset="2"/>
              </a:rPr>
              <a:t>p</a:t>
            </a:r>
            <a:r>
              <a:rPr lang="de-DE" sz="2400" dirty="0">
                <a:solidFill>
                  <a:srgbClr val="FF0000"/>
                </a:solidFill>
              </a:rPr>
              <a:t> in HADES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34307B-A2A1-DE47-929C-DE23B4C91AC3}"/>
              </a:ext>
            </a:extLst>
          </p:cNvPr>
          <p:cNvSpPr txBox="1">
            <a:spLocks/>
          </p:cNvSpPr>
          <p:nvPr/>
        </p:nvSpPr>
        <p:spPr>
          <a:xfrm>
            <a:off x="4692809" y="4725144"/>
            <a:ext cx="3491423" cy="12867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1800" dirty="0"/>
              <a:t>Reactions with low Q, and also the baryon from hyperon decay are strongly forward peaked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 Tracker + TOF Upgrade)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sz="1800" dirty="0"/>
          </a:p>
          <a:p>
            <a:pPr marL="0" indent="0">
              <a:buFont typeface="Calibri" panose="020F0502020204030204" pitchFamily="34" charset="0"/>
              <a:buNone/>
            </a:pP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02DB53-33BB-0E45-82A1-0EEC91ACD590}"/>
              </a:ext>
            </a:extLst>
          </p:cNvPr>
          <p:cNvSpPr/>
          <p:nvPr/>
        </p:nvSpPr>
        <p:spPr>
          <a:xfrm>
            <a:off x="8976320" y="4676943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Pions</a:t>
            </a:r>
            <a:r>
              <a:rPr lang="en-US" dirty="0"/>
              <a:t> (and electrons) from hyperon decay are emitted with a large polar angle</a:t>
            </a:r>
          </a:p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 HADES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de-D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627BC9-6ACA-E440-8223-C6017182A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0576" y="180475"/>
            <a:ext cx="736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00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9E8F1-0078-CA44-8C1D-7BC92AAF2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Inclusive Lambda </a:t>
            </a:r>
            <a:r>
              <a:rPr lang="de-DE" dirty="0" err="1"/>
              <a:t>Production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3D0ADC-B939-1B46-8DA3-DAB58C166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392" y="1480467"/>
            <a:ext cx="9559485" cy="36767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D3C94-4B5F-EF45-8140-3EDEDF87CE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5993DC-283C-9F49-AEED-D5F979624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pp→ p K</a:t>
            </a:r>
            <a:r>
              <a:rPr lang="en-US" spc="-1" baseline="30000" dirty="0">
                <a:uFill>
                  <a:solidFill>
                    <a:srgbClr val="FFFFFF"/>
                  </a:solidFill>
                </a:uFill>
              </a:rPr>
              <a:t>+</a:t>
            </a: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L</a:t>
            </a:r>
            <a:r>
              <a:rPr lang="en-US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(1520) [ </a:t>
            </a:r>
            <a:r>
              <a:rPr lang="en-US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L [</a:t>
            </a:r>
            <a:r>
              <a:rPr lang="en-US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</a:t>
            </a:r>
            <a:r>
              <a:rPr lang="en-US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p</a:t>
            </a:r>
            <a:r>
              <a:rPr lang="en-US" spc="-1" baseline="30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-</a:t>
            </a:r>
            <a:r>
              <a:rPr lang="en-US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] </a:t>
            </a:r>
            <a:r>
              <a:rPr lang="en-US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e</a:t>
            </a:r>
            <a:r>
              <a:rPr lang="en-US" spc="-1" baseline="30000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+</a:t>
            </a:r>
            <a:r>
              <a:rPr lang="en-US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e</a:t>
            </a:r>
            <a:r>
              <a:rPr lang="en-US" spc="-1" baseline="30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-</a:t>
            </a:r>
            <a:r>
              <a:rPr lang="en-US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]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9810DB-0655-B146-924C-F6BFC81E5A01}"/>
              </a:ext>
            </a:extLst>
          </p:cNvPr>
          <p:cNvSpPr txBox="1"/>
          <p:nvPr/>
        </p:nvSpPr>
        <p:spPr>
          <a:xfrm>
            <a:off x="623392" y="5398070"/>
            <a:ext cx="744306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Larger </a:t>
            </a:r>
            <a:r>
              <a:rPr lang="de-DE" sz="2400" dirty="0" err="1"/>
              <a:t>phase</a:t>
            </a:r>
            <a:r>
              <a:rPr lang="de-DE" sz="2400" dirty="0"/>
              <a:t> </a:t>
            </a:r>
            <a:r>
              <a:rPr lang="de-DE" sz="2400" dirty="0" err="1"/>
              <a:t>space</a:t>
            </a:r>
            <a:r>
              <a:rPr lang="de-DE" sz="2400" dirty="0"/>
              <a:t> </a:t>
            </a:r>
            <a:r>
              <a:rPr lang="de-DE" sz="2400" dirty="0" err="1"/>
              <a:t>leads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more</a:t>
            </a:r>
            <a:r>
              <a:rPr lang="de-DE" sz="2400" dirty="0"/>
              <a:t> </a:t>
            </a:r>
            <a:r>
              <a:rPr lang="de-DE" sz="2400" dirty="0" err="1"/>
              <a:t>protons</a:t>
            </a:r>
            <a:r>
              <a:rPr lang="de-DE" sz="2400" dirty="0"/>
              <a:t> in HADES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508358-515A-724F-B3E7-829938BD8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0576" y="180475"/>
            <a:ext cx="736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52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D183E-F2BE-DC48-8506-EB6A0A9FE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Inclusive </a:t>
            </a:r>
            <a:r>
              <a:rPr lang="de-DE" dirty="0">
                <a:latin typeface="Symbol" pitchFamily="2" charset="2"/>
              </a:rPr>
              <a:t>L</a:t>
            </a:r>
            <a:r>
              <a:rPr lang="de-DE" dirty="0"/>
              <a:t>(1520) </a:t>
            </a:r>
            <a:r>
              <a:rPr lang="de-DE" dirty="0" err="1"/>
              <a:t>Reconstruction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0C11E-6991-144E-8839-5407E1719B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9FAF21-4526-AC4E-BD57-A52D85C5D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124" y="1808063"/>
            <a:ext cx="5211844" cy="4213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12BF7-79DA-B942-A44B-60C3DD97A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619" y="1808063"/>
            <a:ext cx="5276021" cy="4213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A2A1E6-C9F5-6A47-873B-BB9C64B7502F}"/>
              </a:ext>
            </a:extLst>
          </p:cNvPr>
          <p:cNvSpPr txBox="1"/>
          <p:nvPr/>
        </p:nvSpPr>
        <p:spPr>
          <a:xfrm>
            <a:off x="2423592" y="1400481"/>
            <a:ext cx="1245854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HADES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86AC5C-4721-9C40-8004-0C20E3112776}"/>
              </a:ext>
            </a:extLst>
          </p:cNvPr>
          <p:cNvSpPr txBox="1"/>
          <p:nvPr/>
        </p:nvSpPr>
        <p:spPr>
          <a:xfrm>
            <a:off x="7968208" y="1412776"/>
            <a:ext cx="271741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Forward </a:t>
            </a:r>
            <a:r>
              <a:rPr lang="de-DE" sz="2400" dirty="0" err="1"/>
              <a:t>Detectors</a:t>
            </a:r>
            <a:endParaRPr lang="de-DE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153270-3052-1E40-A5AA-1751F3C5B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0576" y="180475"/>
            <a:ext cx="736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04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7FB625-9DCB-A14E-9DA5-0454C6030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392" y="1087983"/>
            <a:ext cx="4196670" cy="42132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130AD-E16D-9F4B-AB6E-ACE93B87D14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4F9927-8994-DA4B-8902-1C9B5B49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550" y="1268760"/>
            <a:ext cx="6625911" cy="3675478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2FCC970-E8CA-D845-B440-3BB136A09E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332656"/>
            <a:ext cx="11449049" cy="509994"/>
          </a:xfrm>
        </p:spPr>
        <p:txBody>
          <a:bodyPr/>
          <a:lstStyle/>
          <a:p>
            <a:r>
              <a:rPr lang="en-US" sz="3200" dirty="0"/>
              <a:t>RATE ESTIMATES FOR </a:t>
            </a:r>
            <a:r>
              <a:rPr lang="en-US" sz="3200" dirty="0">
                <a:latin typeface="Symbol" charset="2"/>
                <a:cs typeface="Symbol" charset="2"/>
                <a:sym typeface="Wingdings"/>
              </a:rPr>
              <a:t>L(1520) </a:t>
            </a:r>
            <a:r>
              <a:rPr lang="en-US" sz="3200" dirty="0">
                <a:latin typeface="Symbol" charset="2"/>
                <a:cs typeface="Symbol" charset="2"/>
                <a:sym typeface="Wingdings" pitchFamily="2" charset="2"/>
              </a:rPr>
              <a:t> </a:t>
            </a:r>
            <a:r>
              <a:rPr lang="en-US" sz="3200" dirty="0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sz="3200" dirty="0">
                <a:sym typeface="Wingdings"/>
              </a:rPr>
              <a:t>ee </a:t>
            </a:r>
            <a:endParaRPr lang="de-DE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2038A0-D3D0-DE4D-BA1C-54CF796BC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727" y="4992604"/>
            <a:ext cx="7320136" cy="1471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07BE7-F2A4-3445-896F-6C5640842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0576" y="180475"/>
            <a:ext cx="736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41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A106-0A98-8048-899C-2238C873E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SummarY</a:t>
            </a:r>
            <a:r>
              <a:rPr lang="de-DE" dirty="0"/>
              <a:t> &amp; </a:t>
            </a:r>
            <a:r>
              <a:rPr lang="de-DE" dirty="0" err="1"/>
              <a:t>Conclusions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1FA5F-4EA3-0D49-A804-339B43EA5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Symbol" pitchFamily="2" charset="2"/>
              </a:rPr>
              <a:t>D</a:t>
            </a:r>
            <a:r>
              <a:rPr lang="de-DE" dirty="0"/>
              <a:t> </a:t>
            </a:r>
            <a:r>
              <a:rPr lang="de-DE" dirty="0" err="1"/>
              <a:t>Dalitz</a:t>
            </a:r>
            <a:r>
              <a:rPr lang="de-DE" dirty="0"/>
              <a:t> </a:t>
            </a:r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time</a:t>
            </a:r>
          </a:p>
          <a:p>
            <a:r>
              <a:rPr lang="de-DE" dirty="0"/>
              <a:t>BR </a:t>
            </a:r>
            <a:r>
              <a:rPr lang="de-DE" dirty="0" err="1"/>
              <a:t>and</a:t>
            </a:r>
            <a:r>
              <a:rPr lang="de-DE" dirty="0"/>
              <a:t> TFF </a:t>
            </a:r>
            <a:r>
              <a:rPr lang="de-DE" dirty="0" err="1"/>
              <a:t>determined</a:t>
            </a:r>
            <a:endParaRPr lang="de-DE" dirty="0"/>
          </a:p>
          <a:p>
            <a:endParaRPr lang="de-DE" dirty="0"/>
          </a:p>
          <a:p>
            <a:r>
              <a:rPr lang="de-DE" dirty="0"/>
              <a:t>Pion </a:t>
            </a:r>
            <a:r>
              <a:rPr lang="de-DE" dirty="0" err="1"/>
              <a:t>interactions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resonance</a:t>
            </a:r>
            <a:r>
              <a:rPr lang="de-DE" dirty="0"/>
              <a:t> </a:t>
            </a:r>
            <a:r>
              <a:rPr lang="de-DE" dirty="0" err="1"/>
              <a:t>region</a:t>
            </a:r>
            <a:endParaRPr lang="de-DE" dirty="0"/>
          </a:p>
          <a:p>
            <a:r>
              <a:rPr lang="de-DE" dirty="0" err="1"/>
              <a:t>Indications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VDM in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TFF </a:t>
            </a:r>
            <a:r>
              <a:rPr lang="de-DE" dirty="0" err="1"/>
              <a:t>of</a:t>
            </a:r>
            <a:r>
              <a:rPr lang="de-DE" dirty="0"/>
              <a:t> N(1520)</a:t>
            </a:r>
          </a:p>
          <a:p>
            <a:endParaRPr lang="de-DE" dirty="0"/>
          </a:p>
          <a:p>
            <a:r>
              <a:rPr lang="de-DE" dirty="0" err="1"/>
              <a:t>Upcoming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hyperon</a:t>
            </a:r>
            <a:r>
              <a:rPr lang="de-DE" dirty="0"/>
              <a:t> TFF</a:t>
            </a:r>
          </a:p>
          <a:p>
            <a:r>
              <a:rPr lang="de-DE" dirty="0" err="1"/>
              <a:t>Expect</a:t>
            </a:r>
            <a:r>
              <a:rPr lang="de-DE" dirty="0"/>
              <a:t> 600 (LH2) </a:t>
            </a:r>
            <a:r>
              <a:rPr lang="de-DE" dirty="0" err="1"/>
              <a:t>or</a:t>
            </a:r>
            <a:r>
              <a:rPr lang="de-DE" dirty="0"/>
              <a:t> 4000 (PE) </a:t>
            </a:r>
            <a:r>
              <a:rPr lang="de-DE" dirty="0" err="1"/>
              <a:t>reconstructed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4 </a:t>
            </a:r>
            <a:r>
              <a:rPr lang="de-DE" dirty="0" err="1"/>
              <a:t>week</a:t>
            </a:r>
            <a:r>
              <a:rPr lang="de-DE" dirty="0"/>
              <a:t> </a:t>
            </a:r>
            <a:r>
              <a:rPr lang="de-DE" dirty="0" err="1"/>
              <a:t>beamtime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90D62-1242-5F49-B198-406A76C274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FED16-C4AE-9F49-A87F-DAB62A4426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48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59C7F-706E-9947-88A9-EC8E79F32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Radiative Decays of Excited Baryons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AEC09-838B-6444-B6FC-77D1B4A6FB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E0ADF-A870-5E4B-9863-AF44BEF9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877" y="3886748"/>
            <a:ext cx="6628249" cy="258602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911A6D-17A7-D749-8A47-0A7D7BFE6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886390"/>
            <a:ext cx="10153128" cy="4630842"/>
          </a:xfrm>
        </p:spPr>
        <p:txBody>
          <a:bodyPr/>
          <a:lstStyle/>
          <a:p>
            <a:r>
              <a:rPr lang="en-US" dirty="0" err="1">
                <a:solidFill>
                  <a:srgbClr val="000000"/>
                </a:solidFill>
                <a:sym typeface="Wingdings"/>
              </a:rPr>
              <a:t>Timelike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(</a:t>
            </a:r>
            <a:r>
              <a:rPr lang="mr-IN" dirty="0">
                <a:solidFill>
                  <a:srgbClr val="000000"/>
                </a:solidFill>
              </a:rPr>
              <a:t>G</a:t>
            </a:r>
            <a:r>
              <a:rPr lang="mr-IN" baseline="-25000" dirty="0">
                <a:solidFill>
                  <a:srgbClr val="000000"/>
                </a:solidFill>
              </a:rPr>
              <a:t>M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mr-IN" dirty="0">
                <a:solidFill>
                  <a:srgbClr val="000000"/>
                </a:solidFill>
              </a:rPr>
              <a:t>q</a:t>
            </a:r>
            <a:r>
              <a:rPr lang="mr-IN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)</a:t>
            </a:r>
            <a:r>
              <a:rPr lang="mr-IN" dirty="0">
                <a:solidFill>
                  <a:srgbClr val="000000"/>
                </a:solidFill>
              </a:rPr>
              <a:t>, G</a:t>
            </a:r>
            <a:r>
              <a:rPr lang="mr-IN" baseline="-25000" dirty="0">
                <a:solidFill>
                  <a:srgbClr val="000000"/>
                </a:solidFill>
              </a:rPr>
              <a:t>E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mr-IN" dirty="0">
                <a:solidFill>
                  <a:srgbClr val="000000"/>
                </a:solidFill>
              </a:rPr>
              <a:t>q</a:t>
            </a:r>
            <a:r>
              <a:rPr lang="mr-IN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))</a:t>
            </a:r>
            <a:r>
              <a:rPr lang="mr-IN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complementary to Spacelike kinematic region</a:t>
            </a:r>
          </a:p>
          <a:p>
            <a:endParaRPr lang="en-US" dirty="0">
              <a:solidFill>
                <a:srgbClr val="000000"/>
              </a:solidFill>
              <a:sym typeface="Wingdings"/>
            </a:endParaRPr>
          </a:p>
          <a:p>
            <a:endParaRPr lang="en-US" dirty="0">
              <a:solidFill>
                <a:srgbClr val="000000"/>
              </a:solidFill>
              <a:sym typeface="Wingdings"/>
            </a:endParaRPr>
          </a:p>
          <a:p>
            <a:endParaRPr lang="en-US" dirty="0">
              <a:solidFill>
                <a:srgbClr val="000000"/>
              </a:solidFill>
              <a:sym typeface="Wingdings"/>
            </a:endParaRPr>
          </a:p>
          <a:p>
            <a:endParaRPr lang="en-US" dirty="0">
              <a:solidFill>
                <a:srgbClr val="000000"/>
              </a:solidFill>
              <a:sym typeface="Wingdings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sym typeface="Wingdings"/>
            </a:endParaRPr>
          </a:p>
          <a:p>
            <a:r>
              <a:rPr lang="en-US" dirty="0">
                <a:solidFill>
                  <a:srgbClr val="000000"/>
                </a:solidFill>
                <a:sym typeface="Wingdings"/>
              </a:rPr>
              <a:t>Low energy TL complementary to high energy TL </a:t>
            </a:r>
            <a:br>
              <a:rPr lang="en-US" dirty="0">
                <a:solidFill>
                  <a:srgbClr val="000000"/>
                </a:solidFill>
                <a:sym typeface="Wingdings"/>
              </a:rPr>
            </a:br>
            <a:r>
              <a:rPr lang="en-US" dirty="0">
                <a:solidFill>
                  <a:srgbClr val="000000"/>
                </a:solidFill>
                <a:sym typeface="Wingdings"/>
              </a:rPr>
              <a:t>(e.g. BES-III, CLEO)</a:t>
            </a:r>
          </a:p>
          <a:p>
            <a:r>
              <a:rPr lang="en-US" dirty="0">
                <a:solidFill>
                  <a:srgbClr val="000000"/>
                </a:solidFill>
                <a:sym typeface="Wingdings"/>
              </a:rPr>
              <a:t>Access to </a:t>
            </a:r>
            <a:r>
              <a:rPr lang="en-US" dirty="0" err="1">
                <a:solidFill>
                  <a:srgbClr val="000000"/>
                </a:solidFill>
                <a:sym typeface="Wingdings"/>
              </a:rPr>
              <a:t>kinmatically</a:t>
            </a:r>
            <a:br>
              <a:rPr lang="en-US" dirty="0">
                <a:solidFill>
                  <a:srgbClr val="000000"/>
                </a:solidFill>
                <a:sym typeface="Wingdings"/>
              </a:rPr>
            </a:br>
            <a:r>
              <a:rPr lang="en-US" dirty="0">
                <a:solidFill>
                  <a:srgbClr val="000000"/>
                </a:solidFill>
                <a:sym typeface="Wingdings"/>
              </a:rPr>
              <a:t>forbidden region for </a:t>
            </a:r>
            <a:br>
              <a:rPr lang="en-US" dirty="0">
                <a:solidFill>
                  <a:srgbClr val="000000"/>
                </a:solidFill>
                <a:sym typeface="Wingdings"/>
              </a:rPr>
            </a:br>
            <a:r>
              <a:rPr lang="en-US" dirty="0">
                <a:solidFill>
                  <a:srgbClr val="000000"/>
                </a:solidFill>
                <a:sym typeface="Wingdings"/>
              </a:rPr>
              <a:t>annihilation </a:t>
            </a:r>
            <a:endParaRPr lang="en-US" sz="14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C929B3-A66B-824D-A05C-42EC9CA8A98C}"/>
              </a:ext>
            </a:extLst>
          </p:cNvPr>
          <p:cNvSpPr/>
          <p:nvPr/>
        </p:nvSpPr>
        <p:spPr>
          <a:xfrm>
            <a:off x="6256813" y="6295575"/>
            <a:ext cx="1341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𝐵</a:t>
            </a:r>
            <a:r>
              <a:rPr lang="is-IS" baseline="-25000" dirty="0"/>
              <a:t>1 </a:t>
            </a:r>
            <a:r>
              <a:rPr lang="is-IS" dirty="0"/>
              <a:t>→𝐵</a:t>
            </a:r>
            <a:r>
              <a:rPr lang="is-IS" baseline="-25000" dirty="0"/>
              <a:t>2</a:t>
            </a:r>
            <a:r>
              <a:rPr lang="is-IS" dirty="0"/>
              <a:t>𝑒</a:t>
            </a:r>
            <a:r>
              <a:rPr lang="is-IS" baseline="30000" dirty="0"/>
              <a:t>+</a:t>
            </a:r>
            <a:r>
              <a:rPr lang="is-IS" dirty="0"/>
              <a:t>𝑒</a:t>
            </a:r>
            <a:r>
              <a:rPr lang="is-IS" baseline="30000" dirty="0"/>
              <a:t>−</a:t>
            </a:r>
            <a:endParaRPr lang="en-US" baseline="30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B6FDF3-95BE-CE48-8839-91801956A5A7}"/>
              </a:ext>
            </a:extLst>
          </p:cNvPr>
          <p:cNvGrpSpPr/>
          <p:nvPr/>
        </p:nvGrpSpPr>
        <p:grpSpPr>
          <a:xfrm>
            <a:off x="4640342" y="6300028"/>
            <a:ext cx="1383650" cy="369332"/>
            <a:chOff x="4978971" y="6300028"/>
            <a:chExt cx="1383650" cy="36933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5D9595-028C-FE40-A574-97EF8C32CA3D}"/>
                </a:ext>
              </a:extLst>
            </p:cNvPr>
            <p:cNvSpPr/>
            <p:nvPr/>
          </p:nvSpPr>
          <p:spPr>
            <a:xfrm>
              <a:off x="4978971" y="6300028"/>
              <a:ext cx="13836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dirty="0"/>
                <a:t>𝐵𝐵→</a:t>
              </a:r>
              <a:r>
                <a:rPr lang="is-IS" i="1" dirty="0"/>
                <a:t>M</a:t>
              </a:r>
              <a:r>
                <a:rPr lang="is-IS" dirty="0"/>
                <a:t> 𝑒</a:t>
              </a:r>
              <a:r>
                <a:rPr lang="is-IS" baseline="30000" dirty="0"/>
                <a:t>+</a:t>
              </a:r>
              <a:r>
                <a:rPr lang="is-IS" dirty="0"/>
                <a:t>𝑒</a:t>
              </a:r>
              <a:r>
                <a:rPr lang="is-IS" baseline="30000" dirty="0"/>
                <a:t>−</a:t>
              </a:r>
              <a:endParaRPr lang="en-US" baseline="300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7B491AA-96FD-7743-925D-597D95E92AD5}"/>
                </a:ext>
              </a:extLst>
            </p:cNvPr>
            <p:cNvCxnSpPr/>
            <p:nvPr/>
          </p:nvCxnSpPr>
          <p:spPr>
            <a:xfrm>
              <a:off x="5086350" y="6381845"/>
              <a:ext cx="1143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CF7AFD4-9C59-CD4B-9DBE-B5E52FBB8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72" y="1314872"/>
            <a:ext cx="9984432" cy="229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39B3C-6B96-D543-B64B-843AC9E3E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Spare </a:t>
            </a:r>
            <a:r>
              <a:rPr lang="de-DE" dirty="0" err="1"/>
              <a:t>slides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4781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2F154-4313-B542-8B4C-477D73B745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AC737-F4C9-DA46-B574-BE8639D67019}"/>
              </a:ext>
            </a:extLst>
          </p:cNvPr>
          <p:cNvSpPr/>
          <p:nvPr/>
        </p:nvSpPr>
        <p:spPr>
          <a:xfrm>
            <a:off x="0" y="2060848"/>
            <a:ext cx="12192000" cy="1872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D1893F-0739-E74D-8888-31D2569CE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2736268"/>
            <a:ext cx="10585176" cy="1124780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Symbol" pitchFamily="2" charset="2"/>
              </a:rPr>
              <a:t>D</a:t>
            </a:r>
            <a:r>
              <a:rPr lang="de-DE" dirty="0">
                <a:solidFill>
                  <a:schemeClr val="bg1"/>
                </a:solidFill>
              </a:rPr>
              <a:t>(1232) </a:t>
            </a:r>
            <a:r>
              <a:rPr lang="de-DE" dirty="0" err="1">
                <a:solidFill>
                  <a:schemeClr val="bg1"/>
                </a:solidFill>
              </a:rPr>
              <a:t>Dalitz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decay</a:t>
            </a:r>
            <a:r>
              <a:rPr lang="de-DE" dirty="0">
                <a:solidFill>
                  <a:schemeClr val="bg1"/>
                </a:solidFill>
              </a:rPr>
              <a:t> in pp </a:t>
            </a:r>
            <a:r>
              <a:rPr lang="de-DE" dirty="0" err="1">
                <a:solidFill>
                  <a:schemeClr val="bg1"/>
                </a:solidFill>
              </a:rPr>
              <a:t>reactions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6049A4-BFAC-D44F-A680-76D5FBA66505}"/>
              </a:ext>
            </a:extLst>
          </p:cNvPr>
          <p:cNvSpPr/>
          <p:nvPr/>
        </p:nvSpPr>
        <p:spPr>
          <a:xfrm>
            <a:off x="4079776" y="3490259"/>
            <a:ext cx="3738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Lucida Grande" panose="020B0600040502020204" pitchFamily="34" charset="0"/>
              </a:rPr>
              <a:t>Phys. </a:t>
            </a:r>
            <a:r>
              <a:rPr lang="de-DE" dirty="0" err="1">
                <a:solidFill>
                  <a:schemeClr val="bg1"/>
                </a:solidFill>
                <a:latin typeface="Lucida Grande" panose="020B0600040502020204" pitchFamily="34" charset="0"/>
              </a:rPr>
              <a:t>Rev</a:t>
            </a:r>
            <a:r>
              <a:rPr lang="de-DE" dirty="0">
                <a:solidFill>
                  <a:schemeClr val="bg1"/>
                </a:solidFill>
                <a:latin typeface="Lucida Grande" panose="020B0600040502020204" pitchFamily="34" charset="0"/>
              </a:rPr>
              <a:t>. C 95, 065205 (2017)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2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18D39-998D-7347-B88F-2CAE444FB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Symbol" pitchFamily="2" charset="2"/>
              </a:rPr>
              <a:t>D</a:t>
            </a:r>
            <a:r>
              <a:rPr lang="de-DE" dirty="0"/>
              <a:t>(1232) </a:t>
            </a:r>
            <a:r>
              <a:rPr lang="de-DE" dirty="0" err="1"/>
              <a:t>Dalitz</a:t>
            </a:r>
            <a:r>
              <a:rPr lang="de-DE" dirty="0"/>
              <a:t> </a:t>
            </a:r>
            <a:r>
              <a:rPr lang="de-DE" dirty="0" err="1"/>
              <a:t>decay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CFCC7-FB91-E242-AF30-7E3D6E881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224617"/>
            <a:ext cx="11449050" cy="4868679"/>
          </a:xfrm>
        </p:spPr>
        <p:txBody>
          <a:bodyPr/>
          <a:lstStyle/>
          <a:p>
            <a:r>
              <a:rPr lang="en-US" dirty="0" err="1"/>
              <a:t>Dalitz</a:t>
            </a:r>
            <a:r>
              <a:rPr lang="en-US" dirty="0"/>
              <a:t> decays give access to „kinematically forbidden“ region (for annihilation experiments)</a:t>
            </a:r>
          </a:p>
          <a:p>
            <a:r>
              <a:rPr lang="en-US" dirty="0"/>
              <a:t>Baryon transitions non-perturbative, and connected to question of degrees of freedom</a:t>
            </a:r>
          </a:p>
          <a:p>
            <a:r>
              <a:rPr lang="en-US" dirty="0"/>
              <a:t>Small q</a:t>
            </a:r>
            <a:r>
              <a:rPr lang="en-US" baseline="30000" dirty="0"/>
              <a:t>2</a:t>
            </a:r>
            <a:r>
              <a:rPr lang="en-US" dirty="0"/>
              <a:t> is suitable to study coupling to vector mesons and thus VDM</a:t>
            </a:r>
          </a:p>
          <a:p>
            <a:endParaRPr lang="en-US" dirty="0"/>
          </a:p>
          <a:p>
            <a:r>
              <a:rPr lang="en-US" dirty="0"/>
              <a:t>Branching ratio to real photons (0.55-0.65)%</a:t>
            </a:r>
          </a:p>
          <a:p>
            <a:r>
              <a:rPr lang="en-US" dirty="0"/>
              <a:t>Branching ratio to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* not measured   (theory ~4x10</a:t>
            </a:r>
            <a:r>
              <a:rPr lang="en-US" baseline="30000" dirty="0"/>
              <a:t>-5</a:t>
            </a:r>
            <a:r>
              <a:rPr lang="en-US" dirty="0"/>
              <a:t>)</a:t>
            </a:r>
            <a:r>
              <a:rPr lang="en-US" sz="1400" dirty="0"/>
              <a:t> [</a:t>
            </a:r>
            <a:r>
              <a:rPr lang="de-DE" sz="1400" dirty="0"/>
              <a:t>M. </a:t>
            </a:r>
            <a:r>
              <a:rPr lang="de-DE" sz="1400" dirty="0" err="1"/>
              <a:t>Zétényi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Gy. Wolf, Heavy Ion Phys. 17 (2003) 27</a:t>
            </a:r>
            <a:r>
              <a:rPr lang="en-US" sz="1400" dirty="0"/>
              <a:t>]</a:t>
            </a:r>
          </a:p>
          <a:p>
            <a:r>
              <a:rPr lang="en-US" dirty="0"/>
              <a:t>N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latin typeface="Symbol" pitchFamily="2" charset="2"/>
                <a:sym typeface="Wingdings" pitchFamily="2" charset="2"/>
              </a:rPr>
              <a:t>D</a:t>
            </a:r>
            <a:r>
              <a:rPr lang="en-US" dirty="0">
                <a:sym typeface="Wingdings" pitchFamily="2" charset="2"/>
              </a:rPr>
              <a:t> described by 3 helicity amplitudes A</a:t>
            </a:r>
            <a:r>
              <a:rPr lang="en-US" baseline="-25000" dirty="0">
                <a:sym typeface="Wingdings" pitchFamily="2" charset="2"/>
              </a:rPr>
              <a:t>1/2</a:t>
            </a:r>
            <a:r>
              <a:rPr lang="en-US" dirty="0">
                <a:sym typeface="Wingdings" pitchFamily="2" charset="2"/>
              </a:rPr>
              <a:t>(q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), A</a:t>
            </a:r>
            <a:r>
              <a:rPr lang="en-US" baseline="-25000" dirty="0">
                <a:sym typeface="Wingdings" pitchFamily="2" charset="2"/>
              </a:rPr>
              <a:t>3/2</a:t>
            </a:r>
            <a:r>
              <a:rPr lang="en-US" dirty="0">
                <a:sym typeface="Wingdings" pitchFamily="2" charset="2"/>
              </a:rPr>
              <a:t>(q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), S</a:t>
            </a:r>
            <a:r>
              <a:rPr lang="en-US" baseline="-25000" dirty="0">
                <a:sym typeface="Wingdings" pitchFamily="2" charset="2"/>
              </a:rPr>
              <a:t>1/2</a:t>
            </a:r>
            <a:r>
              <a:rPr lang="en-US" dirty="0">
                <a:sym typeface="Wingdings" pitchFamily="2" charset="2"/>
              </a:rPr>
              <a:t>(q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)   (S</a:t>
            </a:r>
            <a:r>
              <a:rPr lang="en-US" baseline="-25000" dirty="0">
                <a:sym typeface="Wingdings" pitchFamily="2" charset="2"/>
              </a:rPr>
              <a:t>1/2</a:t>
            </a:r>
            <a:r>
              <a:rPr lang="en-US" dirty="0">
                <a:sym typeface="Wingdings" pitchFamily="2" charset="2"/>
              </a:rPr>
              <a:t>(q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=0) 0)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amplitudes unknown for q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&gt;0</a:t>
            </a:r>
          </a:p>
          <a:p>
            <a:r>
              <a:rPr lang="en-US" dirty="0">
                <a:sym typeface="Wingdings" pitchFamily="2" charset="2"/>
              </a:rPr>
              <a:t>Partial decay width requires </a:t>
            </a:r>
            <a:r>
              <a:rPr lang="en-US" dirty="0" err="1">
                <a:sym typeface="Wingdings" pitchFamily="2" charset="2"/>
              </a:rPr>
              <a:t>eTTF</a:t>
            </a:r>
            <a:r>
              <a:rPr lang="en-US" dirty="0">
                <a:sym typeface="Wingdings" pitchFamily="2" charset="2"/>
              </a:rPr>
              <a:t>, which can be complex in TL region</a:t>
            </a:r>
          </a:p>
          <a:p>
            <a:r>
              <a:rPr lang="en-US" dirty="0">
                <a:sym typeface="Wingdings" pitchFamily="2" charset="2"/>
              </a:rPr>
              <a:t>VDM calculations are dominated by rho</a:t>
            </a:r>
          </a:p>
          <a:p>
            <a:r>
              <a:rPr lang="en-US" dirty="0">
                <a:sym typeface="Wingdings" pitchFamily="2" charset="2"/>
              </a:rPr>
              <a:t>Incoherent contribution from NN bremsstrahlung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611BB-6541-3D42-9DF6-4DFF447CAB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0117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60345-608C-4D4E-96B1-F93EA417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ymbol" pitchFamily="2" charset="2"/>
              </a:rPr>
              <a:t>D</a:t>
            </a:r>
            <a:r>
              <a:rPr lang="en-US"/>
              <a:t>(1232) Dalitz decay with HADES at T = 1.25 GeV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3F4A8-4A12-A148-8941-6BA440A3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296626"/>
            <a:ext cx="11449050" cy="4868678"/>
          </a:xfrm>
        </p:spPr>
        <p:txBody>
          <a:bodyPr/>
          <a:lstStyle/>
          <a:p>
            <a:r>
              <a:rPr lang="en-US" dirty="0"/>
              <a:t>Beam energy below </a:t>
            </a:r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 threshold to favor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  </a:t>
            </a:r>
          </a:p>
          <a:p>
            <a:r>
              <a:rPr lang="en-US" dirty="0"/>
              <a:t>Hadronic decay channel extensively studied using HADES data and BN-</a:t>
            </a:r>
            <a:r>
              <a:rPr lang="en-US" dirty="0" err="1"/>
              <a:t>Gatchina</a:t>
            </a:r>
            <a:r>
              <a:rPr lang="en-US" dirty="0"/>
              <a:t> PWA</a:t>
            </a:r>
          </a:p>
          <a:p>
            <a:endParaRPr lang="en-US" dirty="0"/>
          </a:p>
          <a:p>
            <a:r>
              <a:rPr lang="en-US" dirty="0"/>
              <a:t>HADES Data (7500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pairs)</a:t>
            </a:r>
            <a:br>
              <a:rPr lang="en-US" dirty="0"/>
            </a:br>
            <a:r>
              <a:rPr lang="en-US" sz="1200" dirty="0"/>
              <a:t>(</a:t>
            </a:r>
            <a:r>
              <a:rPr lang="de-DE" sz="1200" b="1" dirty="0"/>
              <a:t>Phys. </a:t>
            </a:r>
            <a:r>
              <a:rPr lang="de-DE" sz="1200" b="1" dirty="0" err="1"/>
              <a:t>Rev</a:t>
            </a:r>
            <a:r>
              <a:rPr lang="de-DE" sz="1200" b="1" dirty="0"/>
              <a:t>. C95 (2017) no.6, 065205</a:t>
            </a:r>
            <a:r>
              <a:rPr lang="de-DE" sz="1200" dirty="0"/>
              <a:t> </a:t>
            </a:r>
            <a:r>
              <a:rPr lang="en-US" sz="1200" dirty="0"/>
              <a:t>)</a:t>
            </a:r>
            <a:br>
              <a:rPr lang="en-US" sz="1200" dirty="0"/>
            </a:br>
            <a:endParaRPr lang="en-US" sz="1200" dirty="0"/>
          </a:p>
          <a:p>
            <a:r>
              <a:rPr lang="en-US" dirty="0"/>
              <a:t>Blue:  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>
                <a:sym typeface="Wingdings" pitchFamily="2" charset="2"/>
              </a:rPr>
              <a:t>             N</a:t>
            </a:r>
            <a:r>
              <a:rPr lang="en-US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baseline="30000" dirty="0">
                <a:sym typeface="Wingdings" pitchFamily="2" charset="2"/>
              </a:rPr>
              <a:t>0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Ne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sym typeface="Wingdings" pitchFamily="2" charset="2"/>
              </a:rPr>
              <a:t>e</a:t>
            </a:r>
            <a:r>
              <a:rPr lang="en-US" baseline="30000" dirty="0" err="1">
                <a:sym typeface="Wingdings" pitchFamily="2" charset="2"/>
              </a:rPr>
              <a:t>-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g</a:t>
            </a:r>
            <a:br>
              <a:rPr lang="en-US" dirty="0">
                <a:latin typeface="Symbol" pitchFamily="2" charset="2"/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Black: N(1440)  N</a:t>
            </a:r>
            <a:r>
              <a:rPr lang="en-US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baseline="30000" dirty="0">
                <a:sym typeface="Wingdings" pitchFamily="2" charset="2"/>
              </a:rPr>
              <a:t>0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Ne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sym typeface="Wingdings" pitchFamily="2" charset="2"/>
              </a:rPr>
              <a:t>e</a:t>
            </a:r>
            <a:r>
              <a:rPr lang="en-US" baseline="30000" dirty="0" err="1">
                <a:sym typeface="Wingdings" pitchFamily="2" charset="2"/>
              </a:rPr>
              <a:t>-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g</a:t>
            </a:r>
            <a:br>
              <a:rPr lang="en-US" dirty="0">
                <a:latin typeface="Symbol" pitchFamily="2" charset="2"/>
                <a:sym typeface="Wingdings" pitchFamily="2" charset="2"/>
              </a:rPr>
            </a:br>
            <a:r>
              <a:rPr lang="en-US" dirty="0">
                <a:latin typeface="+mj-lt"/>
                <a:sym typeface="Wingdings" pitchFamily="2" charset="2"/>
              </a:rPr>
              <a:t>Red:  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>
                <a:sym typeface="Wingdings" pitchFamily="2" charset="2"/>
              </a:rPr>
              <a:t>             </a:t>
            </a:r>
            <a:r>
              <a:rPr lang="en-US" dirty="0" err="1">
                <a:sym typeface="Wingdings" pitchFamily="2" charset="2"/>
              </a:rPr>
              <a:t>Ne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sym typeface="Wingdings" pitchFamily="2" charset="2"/>
              </a:rPr>
              <a:t>e</a:t>
            </a:r>
            <a:r>
              <a:rPr lang="en-US" baseline="30000" dirty="0">
                <a:sym typeface="Wingdings" pitchFamily="2" charset="2"/>
              </a:rPr>
              <a:t>-</a:t>
            </a:r>
            <a:br>
              <a:rPr lang="en-US" baseline="30000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(</a:t>
            </a:r>
            <a:r>
              <a:rPr lang="en-US" dirty="0" err="1">
                <a:sym typeface="Wingdings" pitchFamily="2" charset="2"/>
              </a:rPr>
              <a:t>pointlike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dirty="0">
                <a:sym typeface="Wingdings" pitchFamily="2" charset="2"/>
              </a:rPr>
              <a:t>*NR coupling)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E6D21-8A59-8747-B704-04802D9CB5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0CF16-8311-AC46-A8E8-FBE75E230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64" y="2132856"/>
            <a:ext cx="5463503" cy="3834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65559-A8BF-7944-AF3B-2FD62676A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2276872"/>
            <a:ext cx="736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43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60345-608C-4D4E-96B1-F93EA417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ymbol" pitchFamily="2" charset="2"/>
              </a:rPr>
              <a:t>D</a:t>
            </a:r>
            <a:r>
              <a:rPr lang="en-US"/>
              <a:t>(1232) Dalitz decay with HADES at T = 1.25 GeV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E6D21-8A59-8747-B704-04802D9CB5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EA77B56-E075-EB4B-81B6-B8813ECF94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>
                <a:latin typeface="Symbol" pitchFamily="2" charset="2"/>
              </a:rPr>
              <a:t>p</a:t>
            </a:r>
            <a:r>
              <a:rPr lang="de-DE" baseline="30000" dirty="0"/>
              <a:t>0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30000" dirty="0" err="1"/>
              <a:t>+</a:t>
            </a:r>
            <a:r>
              <a:rPr lang="de-DE" dirty="0" err="1"/>
              <a:t>e</a:t>
            </a:r>
            <a:r>
              <a:rPr lang="de-DE" baseline="30000" dirty="0"/>
              <a:t>- </a:t>
            </a:r>
            <a:r>
              <a:rPr lang="de-DE" dirty="0" err="1">
                <a:latin typeface="Symbol" pitchFamily="2" charset="2"/>
              </a:rPr>
              <a:t>g</a:t>
            </a:r>
            <a:r>
              <a:rPr lang="de-DE" dirty="0"/>
              <a:t> final </a:t>
            </a:r>
            <a:r>
              <a:rPr lang="de-DE" dirty="0" err="1"/>
              <a:t>states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3EEDF-3EBA-264D-8276-785F0A1DC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276872"/>
            <a:ext cx="9984432" cy="36809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3F4A8-4A12-A148-8941-6BA440A3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24" y="1412776"/>
            <a:ext cx="11449050" cy="853048"/>
          </a:xfrm>
        </p:spPr>
        <p:txBody>
          <a:bodyPr/>
          <a:lstStyle/>
          <a:p>
            <a:r>
              <a:rPr lang="en-US" dirty="0">
                <a:latin typeface="+mj-lt"/>
              </a:rPr>
              <a:t>Consistency between both reconstruction paths </a:t>
            </a:r>
            <a:r>
              <a:rPr lang="en-US" dirty="0">
                <a:latin typeface="+mj-lt"/>
                <a:sym typeface="Wingdings" pitchFamily="2" charset="2"/>
              </a:rPr>
              <a:t> verification of dilepton channel</a:t>
            </a:r>
          </a:p>
          <a:p>
            <a:r>
              <a:rPr lang="en-US" dirty="0">
                <a:latin typeface="+mj-lt"/>
                <a:sym typeface="Wingdings" pitchFamily="2" charset="2"/>
              </a:rPr>
              <a:t>PWA of distributions (blue)</a:t>
            </a:r>
            <a:endParaRPr lang="en-US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E8321E-7D70-FF4A-A7A0-3D08DAD51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2422314"/>
            <a:ext cx="736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28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60345-608C-4D4E-96B1-F93EA417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ymbol" pitchFamily="2" charset="2"/>
              </a:rPr>
              <a:t>D</a:t>
            </a:r>
            <a:r>
              <a:rPr lang="en-US"/>
              <a:t>(1232) Dalitz decay with HADES at T = 1.25 GeV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E6D21-8A59-8747-B704-04802D9CB5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EA77B56-E075-EB4B-81B6-B8813ECF94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/>
              <a:t>Angular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30000" dirty="0"/>
              <a:t>+</a:t>
            </a:r>
            <a:r>
              <a:rPr lang="de-DE" dirty="0"/>
              <a:t> - </a:t>
            </a:r>
            <a:r>
              <a:rPr lang="de-DE" dirty="0" err="1">
                <a:latin typeface="Symbol" pitchFamily="2" charset="2"/>
              </a:rPr>
              <a:t>g</a:t>
            </a:r>
            <a:r>
              <a:rPr lang="de-DE" dirty="0"/>
              <a:t>* in </a:t>
            </a:r>
            <a:r>
              <a:rPr lang="de-DE" dirty="0" err="1">
                <a:latin typeface="Symbol" pitchFamily="2" charset="2"/>
              </a:rPr>
              <a:t>g</a:t>
            </a:r>
            <a:r>
              <a:rPr lang="de-DE" dirty="0"/>
              <a:t>* </a:t>
            </a:r>
            <a:r>
              <a:rPr lang="de-DE" dirty="0" err="1"/>
              <a:t>rest</a:t>
            </a:r>
            <a:r>
              <a:rPr lang="de-DE" dirty="0"/>
              <a:t> </a:t>
            </a:r>
            <a:r>
              <a:rPr lang="de-DE" dirty="0" err="1"/>
              <a:t>frame</a:t>
            </a:r>
            <a:r>
              <a:rPr lang="de-DE" dirty="0"/>
              <a:t>  (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>
                <a:latin typeface="Symbol" pitchFamily="2" charset="2"/>
              </a:rPr>
              <a:t>p</a:t>
            </a:r>
            <a:r>
              <a:rPr lang="de-DE" baseline="30000" dirty="0"/>
              <a:t>0</a:t>
            </a:r>
            <a:r>
              <a:rPr lang="de-DE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3F4A8-4A12-A148-8941-6BA440A3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3" y="1423824"/>
            <a:ext cx="11449050" cy="853048"/>
          </a:xfrm>
        </p:spPr>
        <p:txBody>
          <a:bodyPr/>
          <a:lstStyle/>
          <a:p>
            <a:r>
              <a:rPr lang="en-US" dirty="0">
                <a:latin typeface="+mj-lt"/>
              </a:rPr>
              <a:t>Expect d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>
                <a:latin typeface="+mj-lt"/>
              </a:rPr>
              <a:t>/</a:t>
            </a:r>
            <a:r>
              <a:rPr lang="en-US" dirty="0" err="1">
                <a:latin typeface="+mj-lt"/>
              </a:rPr>
              <a:t>d</a:t>
            </a:r>
            <a:r>
              <a:rPr lang="en-US" dirty="0" err="1">
                <a:latin typeface="Symbol" pitchFamily="2" charset="2"/>
              </a:rPr>
              <a:t>W</a:t>
            </a:r>
            <a:r>
              <a:rPr lang="en-US" dirty="0">
                <a:latin typeface="+mj-lt"/>
              </a:rPr>
              <a:t> ~ 1 + B cos</a:t>
            </a:r>
            <a:r>
              <a:rPr lang="en-US" baseline="30000" dirty="0">
                <a:latin typeface="+mj-lt"/>
              </a:rPr>
              <a:t>2</a:t>
            </a:r>
            <a:r>
              <a:rPr lang="en-US" dirty="0">
                <a:latin typeface="Symbol" pitchFamily="2" charset="2"/>
              </a:rPr>
              <a:t>Q</a:t>
            </a:r>
            <a:r>
              <a:rPr lang="en-US" dirty="0">
                <a:latin typeface="+mj-lt"/>
              </a:rPr>
              <a:t>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with B=1 for </a:t>
            </a:r>
            <a:r>
              <a:rPr lang="en-US" dirty="0" err="1">
                <a:latin typeface="+mj-lt"/>
              </a:rPr>
              <a:t>ps</a:t>
            </a:r>
            <a:r>
              <a:rPr lang="en-US" dirty="0">
                <a:latin typeface="+mj-lt"/>
              </a:rPr>
              <a:t>-v-v transitions (only transverse virtual photons)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15917F-5920-064C-B613-B869CF87470F}"/>
              </a:ext>
            </a:extLst>
          </p:cNvPr>
          <p:cNvGrpSpPr/>
          <p:nvPr/>
        </p:nvGrpSpPr>
        <p:grpSpPr>
          <a:xfrm>
            <a:off x="1559496" y="2204864"/>
            <a:ext cx="8221124" cy="3966621"/>
            <a:chOff x="1559496" y="2204864"/>
            <a:chExt cx="8221124" cy="39666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2A354A-CFD2-F74C-8D99-A329B69B9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9496" y="2204864"/>
              <a:ext cx="5312824" cy="396662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583CBE-DEC5-464E-90BF-147FF010F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2320" y="3211936"/>
              <a:ext cx="2908300" cy="3683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8AA7E6B-4C70-614F-9834-65C02D886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594" y="2408481"/>
            <a:ext cx="3403600" cy="44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D94E71-8602-C14C-9C15-906EF046F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700" y="4725144"/>
            <a:ext cx="736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49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60345-608C-4D4E-96B1-F93EA417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ymbol" pitchFamily="2" charset="2"/>
              </a:rPr>
              <a:t>D</a:t>
            </a:r>
            <a:r>
              <a:rPr lang="en-US"/>
              <a:t>(1232) Dalitz decay with HADES at T = 1.25 GeV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E6D21-8A59-8747-B704-04802D9CB5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EA77B56-E075-EB4B-81B6-B8813ECF94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de-DE" dirty="0" err="1"/>
              <a:t>Identification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>
                <a:latin typeface="Symbol" pitchFamily="2" charset="2"/>
              </a:rPr>
              <a:t>D </a:t>
            </a:r>
            <a:r>
              <a:rPr lang="de-DE" dirty="0" err="1"/>
              <a:t>Dalitz</a:t>
            </a:r>
            <a:r>
              <a:rPr lang="de-DE" dirty="0"/>
              <a:t> </a:t>
            </a:r>
            <a:r>
              <a:rPr lang="de-DE" dirty="0" err="1"/>
              <a:t>decay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3F4A8-4A12-A148-8941-6BA440A3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3" y="1412776"/>
            <a:ext cx="11449050" cy="2584046"/>
          </a:xfrm>
        </p:spPr>
        <p:txBody>
          <a:bodyPr/>
          <a:lstStyle/>
          <a:p>
            <a:r>
              <a:rPr lang="en-US" dirty="0">
                <a:latin typeface="+mj-lt"/>
              </a:rPr>
              <a:t>Expect </a:t>
            </a:r>
            <a:r>
              <a:rPr lang="en-US" dirty="0" err="1">
                <a:latin typeface="+mj-lt"/>
              </a:rPr>
              <a:t>M</a:t>
            </a:r>
            <a:r>
              <a:rPr lang="en-US" baseline="-25000" dirty="0" err="1">
                <a:latin typeface="+mj-lt"/>
              </a:rPr>
              <a:t>miss</a:t>
            </a:r>
            <a:r>
              <a:rPr lang="en-US" dirty="0">
                <a:latin typeface="+mj-lt"/>
              </a:rPr>
              <a:t>(</a:t>
            </a:r>
            <a:r>
              <a:rPr lang="en-US" dirty="0" err="1">
                <a:latin typeface="+mj-lt"/>
              </a:rPr>
              <a:t>pe</a:t>
            </a:r>
            <a:r>
              <a:rPr lang="en-US" baseline="30000" dirty="0" err="1">
                <a:latin typeface="+mj-lt"/>
              </a:rPr>
              <a:t>+</a:t>
            </a:r>
            <a:r>
              <a:rPr lang="en-US" dirty="0" err="1">
                <a:latin typeface="+mj-lt"/>
              </a:rPr>
              <a:t>e</a:t>
            </a:r>
            <a:r>
              <a:rPr lang="en-US" baseline="30000" dirty="0">
                <a:latin typeface="+mj-lt"/>
              </a:rPr>
              <a:t>-</a:t>
            </a:r>
            <a:r>
              <a:rPr lang="en-US" dirty="0">
                <a:latin typeface="+mj-lt"/>
              </a:rPr>
              <a:t>) ~ M(p) 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for exclusivity </a:t>
            </a:r>
          </a:p>
          <a:p>
            <a:r>
              <a:rPr lang="en-US" dirty="0">
                <a:latin typeface="+mj-lt"/>
              </a:rPr>
              <a:t>Expect M(</a:t>
            </a:r>
            <a:r>
              <a:rPr lang="en-US" dirty="0" err="1">
                <a:latin typeface="+mj-lt"/>
              </a:rPr>
              <a:t>e</a:t>
            </a:r>
            <a:r>
              <a:rPr lang="en-US" baseline="30000" dirty="0" err="1">
                <a:latin typeface="+mj-lt"/>
              </a:rPr>
              <a:t>+</a:t>
            </a:r>
            <a:r>
              <a:rPr lang="en-US" dirty="0" err="1">
                <a:latin typeface="+mj-lt"/>
              </a:rPr>
              <a:t>e</a:t>
            </a:r>
            <a:r>
              <a:rPr lang="en-US" baseline="30000" dirty="0">
                <a:latin typeface="+mj-lt"/>
              </a:rPr>
              <a:t>-</a:t>
            </a:r>
            <a:r>
              <a:rPr lang="en-US" dirty="0">
                <a:latin typeface="+mj-lt"/>
              </a:rPr>
              <a:t>) &gt; M(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>
                <a:latin typeface="+mj-lt"/>
              </a:rPr>
              <a:t>0</a:t>
            </a:r>
            <a:r>
              <a:rPr lang="en-US" dirty="0">
                <a:latin typeface="+mj-lt"/>
              </a:rPr>
              <a:t>) 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to suppress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>
                <a:latin typeface="+mj-lt"/>
              </a:rPr>
              <a:t>0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Dalitz</a:t>
            </a:r>
            <a:endParaRPr lang="en-US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54C89-FEDB-5E44-B33B-844F8A7E0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951" y="1193783"/>
            <a:ext cx="6641182" cy="4714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D9C11D-5A9B-C640-ABE0-CFD0FC7B7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4317598"/>
            <a:ext cx="736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17946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Jülich</Template>
  <TotalTime>9768</TotalTime>
  <Words>967</Words>
  <Application>Microsoft Macintosh PowerPoint</Application>
  <PresentationFormat>Widescreen</PresentationFormat>
  <Paragraphs>200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Courier New</vt:lpstr>
      <vt:lpstr>Helvetica</vt:lpstr>
      <vt:lpstr>Lucida Grande</vt:lpstr>
      <vt:lpstr>Roboto</vt:lpstr>
      <vt:lpstr>Symbol</vt:lpstr>
      <vt:lpstr>verdana</vt:lpstr>
      <vt:lpstr>Wingdings</vt:lpstr>
      <vt:lpstr>Jülich</vt:lpstr>
      <vt:lpstr>Investigation of the transition form factors of excited Baryons with HADES  </vt:lpstr>
      <vt:lpstr>OUTLINE</vt:lpstr>
      <vt:lpstr>Radiative Decays of Excited Baryons</vt:lpstr>
      <vt:lpstr>D(1232) Dalitz decay in pp reactions </vt:lpstr>
      <vt:lpstr>D(1232) Dalitz decay</vt:lpstr>
      <vt:lpstr>D(1232) Dalitz decay with HADES at T = 1.25 GeV</vt:lpstr>
      <vt:lpstr>D(1232) Dalitz decay with HADES at T = 1.25 GeV</vt:lpstr>
      <vt:lpstr>D(1232) Dalitz decay with HADES at T = 1.25 GeV</vt:lpstr>
      <vt:lpstr>D(1232) Dalitz decay with HADES at T = 1.25 GeV</vt:lpstr>
      <vt:lpstr>D(1232) Dalitz decay with HADES at T = 1.25 GeV</vt:lpstr>
      <vt:lpstr>D(1232) Dalitz decay with HADES at T = 1.25 GeV</vt:lpstr>
      <vt:lpstr>Second Resonance Region with   </vt:lpstr>
      <vt:lpstr>Pion Beam at HADES</vt:lpstr>
      <vt:lpstr>Pion Beam at HADES</vt:lpstr>
      <vt:lpstr>Pion Beam at HADES</vt:lpstr>
      <vt:lpstr>Pion Beam at HADES</vt:lpstr>
      <vt:lpstr>Pion Beam at HADES</vt:lpstr>
      <vt:lpstr>Pion Beam at HADES</vt:lpstr>
      <vt:lpstr>Dalitz decay of excited hyperons  with proton beam  </vt:lpstr>
      <vt:lpstr>Radiative Hyperon Decays</vt:lpstr>
      <vt:lpstr>Hyperon production in pp  and decays to Dileptons</vt:lpstr>
      <vt:lpstr>PowerPoint Presentation</vt:lpstr>
      <vt:lpstr>HADES Upgrade</vt:lpstr>
      <vt:lpstr>Excited Hyperon Program  with PRoton beam at HADES</vt:lpstr>
      <vt:lpstr>Simulations of occupied Phase Space</vt:lpstr>
      <vt:lpstr>Inclusive Lambda Production</vt:lpstr>
      <vt:lpstr>Inclusive L(1520) Reconstruction</vt:lpstr>
      <vt:lpstr>PowerPoint Presentation</vt:lpstr>
      <vt:lpstr>SummarY &amp; Conclusions</vt:lpstr>
      <vt:lpstr>Spare slides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Microsoft Office User</dc:creator>
  <cp:lastModifiedBy>Microsoft Office User</cp:lastModifiedBy>
  <cp:revision>83</cp:revision>
  <cp:lastPrinted>2018-04-19T10:46:33Z</cp:lastPrinted>
  <dcterms:created xsi:type="dcterms:W3CDTF">2018-04-17T14:09:14Z</dcterms:created>
  <dcterms:modified xsi:type="dcterms:W3CDTF">2018-04-24T08:57:33Z</dcterms:modified>
</cp:coreProperties>
</file>