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0"/>
    <p:restoredTop sz="94734"/>
  </p:normalViewPr>
  <p:slideViewPr>
    <p:cSldViewPr snapToGrid="0" snapToObjects="1">
      <p:cViewPr varScale="1">
        <p:scale>
          <a:sx n="121" d="100"/>
          <a:sy n="121" d="100"/>
        </p:scale>
        <p:origin x="1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8BC1B-6E0F-13E0-383E-6873DDEF0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FBCB07-950C-CB40-087D-207A9EF1A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CAE5C2-25F8-810C-D9DF-24D9ED0D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6B59-46AC-0A4D-A388-164C1858D7B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5B10FC-1224-88E8-3098-715D3BA9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00FF1-590A-7D81-4944-695E23DB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EBE-5D80-AC4C-B147-773101189F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9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EB948-736A-6091-F950-DE59015E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E41454-9F9E-837C-D8B5-5437D8D47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19E4D2-CF96-EF14-14DE-568A5143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6B59-46AC-0A4D-A388-164C1858D7B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5FCD97-5FA7-CC5B-0B75-0E69C4C8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704C3D-AF8B-ECB5-04F2-B0B20550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EBE-5D80-AC4C-B147-773101189F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3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67F9218-0E5F-DB70-6173-2A44BD0C8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4B6CBF-E18A-C936-701B-3CE50B291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BCC284-7052-EBA7-03F2-EE58E9BC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6B59-46AC-0A4D-A388-164C1858D7B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BAF894-768E-6FBD-5CB0-A6E32C4F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532734-7304-BDF1-8BC9-35F77ADF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EBE-5D80-AC4C-B147-773101189F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6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6DE96-D672-F19A-4D6D-B0F4128E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9BDE7-6030-D383-D3D9-E52FB2114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D80CA4-4AEB-E5A6-96AA-93DD0425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6B59-46AC-0A4D-A388-164C1858D7B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BFB6E1-E42E-C458-9377-56500BB9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6F5D4A-97E6-BFBE-D138-1910D6E8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EBE-5D80-AC4C-B147-773101189F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3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CA7D8-A83D-CD96-5013-0D2E4D78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F86E00-8E8F-E312-53DE-AE15D70F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D28D1F-5317-C678-2FB8-8C4881BB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6B59-46AC-0A4D-A388-164C1858D7B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DC5855-960C-4EFE-DA39-3A340D0C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B43C4-B4EE-4EFE-C82C-8F97CA7C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EBE-5D80-AC4C-B147-773101189F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BF9F2-C46D-7AC7-D9E1-230EE4B6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BCE7CF-BD56-88E6-6D65-6C1BB0D8B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FCB8FD-CB14-A091-DDFD-B4C4CE063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FE64F1-BAD6-6703-3247-3E5816B7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6B59-46AC-0A4D-A388-164C1858D7B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C2967E-F24C-8BA1-55C8-CB3C43AA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76946-8776-3F1C-A8B8-C1E4665F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EBE-5D80-AC4C-B147-773101189F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9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28B96-EB46-7271-0902-589A32EF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B6CB37-D0B9-43F8-21E4-02FB4E813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420D48-3D94-74D3-CE6E-2EDB674D5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24C870-A8A2-C2C2-CD1F-13A765C19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BAA0A3C-F1F4-3D3B-6450-30245412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35F8664-7D19-F787-3A58-DA20BBE2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6B59-46AC-0A4D-A388-164C1858D7B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D28DA8-1A78-27E0-D7CB-1B71D559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93D057-002D-3DDD-F666-6E142830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EBE-5D80-AC4C-B147-773101189F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8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33B0F-768E-A030-7628-66E9A373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D12E0C-02A6-5210-E4CB-5F062FBF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6B59-46AC-0A4D-A388-164C1858D7B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08FA0-9463-CAFE-2CFA-074A94EB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9E954D-332A-1E5D-6865-EE0F916B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EBE-5D80-AC4C-B147-773101189F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12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71E08D-FE2A-6AD3-DF52-B17D3692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6B59-46AC-0A4D-A388-164C1858D7B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F4E319-50A2-38E2-93AE-8016F385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96D423-821E-B8D1-46B4-714DFA3E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EBE-5D80-AC4C-B147-773101189F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09EC7-CA2A-E1B5-13F5-E7699BE8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6584AB-2EDA-33CE-38CB-8415F3AD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289F13-EF26-E905-8E33-ADD3D587B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545288-5C3F-1BAE-2DFE-409EED63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6B59-46AC-0A4D-A388-164C1858D7B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944CE1-54EF-7CDD-CF48-540F0F49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CA0A21-61A4-ECF1-EA06-83935AC5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EBE-5D80-AC4C-B147-773101189F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06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E8EA1-C5DE-295C-36D5-374E7FB9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B60179B-2239-71DB-76E3-25D31A2DC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5AF38F-1D5F-F298-9F62-9C1E8A925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80494D-9EA9-6BD9-0C22-9A4F8126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6B59-46AC-0A4D-A388-164C1858D7B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7007B8-CC48-6C10-E662-1E0471CD0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450133-107F-A7B5-91F2-99E5FF94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EBE-5D80-AC4C-B147-773101189F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48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8F72DE0-2257-8EF0-8C62-A4E55E6D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6C15E4-F1EE-FC4A-097E-3C3188901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1F56A4-D0D3-E97A-9A1F-5966336CB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36B59-46AC-0A4D-A388-164C1858D7B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133375-8A2D-CE79-0B95-0007356C3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13926-B47D-CA9B-654C-C4AA87CFD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3EBE-5D80-AC4C-B147-773101189F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D79DC-91F6-25FC-B5F7-328B30CA8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Technisches</a:t>
            </a:r>
            <a:r>
              <a:rPr lang="en-GB" dirty="0"/>
              <a:t> </a:t>
            </a:r>
            <a:r>
              <a:rPr lang="en-GB" dirty="0" err="1"/>
              <a:t>Zeichnen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D17DE8-B97B-B940-CF14-8B5356CD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05147"/>
          </a:xfrm>
        </p:spPr>
        <p:txBody>
          <a:bodyPr>
            <a:normAutofit/>
          </a:bodyPr>
          <a:lstStyle/>
          <a:p>
            <a:r>
              <a:rPr lang="en-GB" dirty="0"/>
              <a:t>25.4.2022</a:t>
            </a:r>
          </a:p>
          <a:p>
            <a:endParaRPr lang="en-GB" dirty="0"/>
          </a:p>
          <a:p>
            <a:r>
              <a:rPr lang="en-GB" dirty="0"/>
              <a:t>Erhard Jung </a:t>
            </a:r>
          </a:p>
          <a:p>
            <a:r>
              <a:rPr lang="en-GB" dirty="0" err="1"/>
              <a:t>Institut</a:t>
            </a:r>
            <a:r>
              <a:rPr lang="en-GB" dirty="0"/>
              <a:t> für </a:t>
            </a:r>
            <a:r>
              <a:rPr lang="en-GB" dirty="0" err="1"/>
              <a:t>Kernphysik</a:t>
            </a:r>
            <a:endParaRPr lang="en-GB" dirty="0"/>
          </a:p>
          <a:p>
            <a:r>
              <a:rPr lang="en-GB" dirty="0"/>
              <a:t>Johannes Gutenberg-Universität Mainz</a:t>
            </a:r>
          </a:p>
        </p:txBody>
      </p:sp>
    </p:spTree>
    <p:extLst>
      <p:ext uri="{BB962C8B-B14F-4D97-AF65-F5344CB8AC3E}">
        <p14:creationId xmlns:p14="http://schemas.microsoft.com/office/powerpoint/2010/main" val="168697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7A879D8-50A5-7EA1-D7B2-FE0594FF584E}"/>
              </a:ext>
            </a:extLst>
          </p:cNvPr>
          <p:cNvSpPr/>
          <p:nvPr/>
        </p:nvSpPr>
        <p:spPr>
          <a:xfrm>
            <a:off x="7050713" y="2650299"/>
            <a:ext cx="550334" cy="550334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3E0BEA-4BBA-47B3-E2B1-33AC218F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Beispiel</a:t>
            </a:r>
            <a:r>
              <a:rPr lang="en-GB" dirty="0"/>
              <a:t> und </a:t>
            </a:r>
            <a:r>
              <a:rPr lang="en-GB" dirty="0" err="1"/>
              <a:t>Lösung</a:t>
            </a:r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BF79DC-B59F-A840-8D3E-E10368BDED25}"/>
              </a:ext>
            </a:extLst>
          </p:cNvPr>
          <p:cNvSpPr/>
          <p:nvPr/>
        </p:nvSpPr>
        <p:spPr>
          <a:xfrm>
            <a:off x="3866625" y="2099966"/>
            <a:ext cx="1651000" cy="165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E6BCE1F-9A5A-9A12-0E99-383E4DE103A6}"/>
              </a:ext>
            </a:extLst>
          </p:cNvPr>
          <p:cNvSpPr/>
          <p:nvPr/>
        </p:nvSpPr>
        <p:spPr>
          <a:xfrm>
            <a:off x="4416958" y="2650299"/>
            <a:ext cx="550334" cy="5503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2E1EF97-B44B-0FE8-0BD3-66ED1472C84C}"/>
              </a:ext>
            </a:extLst>
          </p:cNvPr>
          <p:cNvSpPr/>
          <p:nvPr/>
        </p:nvSpPr>
        <p:spPr>
          <a:xfrm>
            <a:off x="3866625" y="4606099"/>
            <a:ext cx="1651000" cy="165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91C8E2B-3413-088C-A23F-0A1A424B4CF4}"/>
              </a:ext>
            </a:extLst>
          </p:cNvPr>
          <p:cNvSpPr/>
          <p:nvPr/>
        </p:nvSpPr>
        <p:spPr>
          <a:xfrm>
            <a:off x="4416958" y="5156432"/>
            <a:ext cx="550334" cy="5503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winkliges Dreieck 8">
            <a:extLst>
              <a:ext uri="{FF2B5EF4-FFF2-40B4-BE49-F238E27FC236}">
                <a16:creationId xmlns:a16="http://schemas.microsoft.com/office/drawing/2014/main" id="{80D07037-2F03-296F-F4B1-EA9A7AA0BD83}"/>
              </a:ext>
            </a:extLst>
          </p:cNvPr>
          <p:cNvSpPr/>
          <p:nvPr/>
        </p:nvSpPr>
        <p:spPr>
          <a:xfrm>
            <a:off x="6483446" y="2099966"/>
            <a:ext cx="1651000" cy="1651000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840F825-9382-3B4A-1591-AEAB07BB1649}"/>
              </a:ext>
            </a:extLst>
          </p:cNvPr>
          <p:cNvSpPr/>
          <p:nvPr/>
        </p:nvSpPr>
        <p:spPr>
          <a:xfrm>
            <a:off x="7050713" y="2650299"/>
            <a:ext cx="550334" cy="55033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9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25CB0-FDE1-DF4E-6622-B1BD4620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Schnitte</a:t>
            </a:r>
            <a:endParaRPr lang="en-GB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7FCFAB6-9CF7-45ED-40F9-49EAD8292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86" t="3923" r="57558" b="80248"/>
          <a:stretch/>
        </p:blipFill>
        <p:spPr>
          <a:xfrm>
            <a:off x="714689" y="3320162"/>
            <a:ext cx="3256516" cy="2171204"/>
          </a:xfrm>
        </p:spPr>
      </p:pic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D84B45A4-E4CB-1C3B-09CE-531CA76BF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6" t="36117" r="57558" b="47471"/>
          <a:stretch/>
        </p:blipFill>
        <p:spPr>
          <a:xfrm>
            <a:off x="8399321" y="3139298"/>
            <a:ext cx="3140746" cy="2171204"/>
          </a:xfrm>
          <a:prstGeom prst="rect">
            <a:avLst/>
          </a:prstGeom>
        </p:spPr>
      </p:pic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7FFA87BE-49A4-3733-CC10-2A349BC8C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6" t="20118" r="60122" b="62878"/>
          <a:stretch/>
        </p:blipFill>
        <p:spPr>
          <a:xfrm>
            <a:off x="4524044" y="3299376"/>
            <a:ext cx="2826574" cy="2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8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0B622-1085-A470-AAA2-261D8A2D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Gewindedarstellung</a:t>
            </a:r>
            <a:endParaRPr lang="en-GB" dirty="0"/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B14DCEA-4131-4432-2D67-F0BD560E0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71" t="1435" r="16723" b="57314"/>
          <a:stretch/>
        </p:blipFill>
        <p:spPr>
          <a:xfrm>
            <a:off x="1693332" y="1690688"/>
            <a:ext cx="6129867" cy="4777688"/>
          </a:xfrm>
        </p:spPr>
      </p:pic>
    </p:spTree>
    <p:extLst>
      <p:ext uri="{BB962C8B-B14F-4D97-AF65-F5344CB8AC3E}">
        <p14:creationId xmlns:p14="http://schemas.microsoft.com/office/powerpoint/2010/main" val="216320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3B597-B306-6301-C559-0754180C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Beispiel</a:t>
            </a:r>
            <a:r>
              <a:rPr lang="en-GB" dirty="0"/>
              <a:t> (</a:t>
            </a:r>
            <a:r>
              <a:rPr lang="en-GB" dirty="0" err="1"/>
              <a:t>Innen</a:t>
            </a:r>
            <a:r>
              <a:rPr lang="en-GB" dirty="0"/>
              <a:t>- und </a:t>
            </a:r>
            <a:r>
              <a:rPr lang="en-GB" dirty="0" err="1"/>
              <a:t>Außengewinde</a:t>
            </a:r>
            <a:r>
              <a:rPr lang="en-GB" dirty="0"/>
              <a:t>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4CA6F9-08CE-6F30-8572-844C9C81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23" t="18168" r="30473" b="60623"/>
          <a:stretch/>
        </p:blipFill>
        <p:spPr>
          <a:xfrm>
            <a:off x="1888067" y="2946400"/>
            <a:ext cx="3211424" cy="2573867"/>
          </a:xfrm>
        </p:spPr>
      </p:pic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374D7A9C-6FAE-1801-C72C-2FC9A5605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23" t="69537" r="30473" b="8282"/>
          <a:stretch/>
        </p:blipFill>
        <p:spPr>
          <a:xfrm>
            <a:off x="6663268" y="2946400"/>
            <a:ext cx="3115732" cy="261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2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FF343-4DE9-4C55-323D-73E7EE89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Bemaßungsmethoden</a:t>
            </a:r>
            <a:endParaRPr lang="en-GB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72C47A3-7D1D-CF7A-5526-462C6A2BC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05" b="40970"/>
          <a:stretch/>
        </p:blipFill>
        <p:spPr>
          <a:xfrm>
            <a:off x="2252132" y="1390198"/>
            <a:ext cx="6917267" cy="5467802"/>
          </a:xfrm>
        </p:spPr>
      </p:pic>
      <p:sp>
        <p:nvSpPr>
          <p:cNvPr id="3" name="Rechteckige Legende 2">
            <a:extLst>
              <a:ext uri="{FF2B5EF4-FFF2-40B4-BE49-F238E27FC236}">
                <a16:creationId xmlns:a16="http://schemas.microsoft.com/office/drawing/2014/main" id="{0089C074-1942-AEA5-A132-782C4C639A2A}"/>
              </a:ext>
            </a:extLst>
          </p:cNvPr>
          <p:cNvSpPr/>
          <p:nvPr/>
        </p:nvSpPr>
        <p:spPr>
          <a:xfrm>
            <a:off x="9742503" y="4214649"/>
            <a:ext cx="1923980" cy="924910"/>
          </a:xfrm>
          <a:prstGeom prst="wedgeRectCallout">
            <a:avLst>
              <a:gd name="adj1" fmla="val -82083"/>
              <a:gd name="adj2" fmla="val 21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Präferiert</a:t>
            </a:r>
            <a:r>
              <a:rPr lang="en-GB" dirty="0"/>
              <a:t> für </a:t>
            </a:r>
            <a:r>
              <a:rPr lang="en-GB" dirty="0" err="1"/>
              <a:t>Werkstattaufträge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28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85170-F6A7-1060-2877-E5F1F3C8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Beispiel-Bemaßung</a:t>
            </a:r>
            <a:endParaRPr lang="en-GB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63B29F6-638F-BBAE-C9C1-C39CE315D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97" t="9023" r="20023" b="37663"/>
          <a:stretch/>
        </p:blipFill>
        <p:spPr>
          <a:xfrm>
            <a:off x="1634065" y="1759867"/>
            <a:ext cx="4250268" cy="4998166"/>
          </a:xfrm>
        </p:spPr>
      </p:pic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BEA44E7B-72C2-EA12-0381-F2F22AA6B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90" t="70120" r="33766" b="8671"/>
          <a:stretch/>
        </p:blipFill>
        <p:spPr>
          <a:xfrm>
            <a:off x="7120468" y="3074964"/>
            <a:ext cx="2565400" cy="24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74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0FE72C5-FC49-4D35-309B-AF2ACE817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22" t="4159" r="4071" b="4390"/>
          <a:stretch/>
        </p:blipFill>
        <p:spPr>
          <a:xfrm rot="5400000">
            <a:off x="3886534" y="-1447467"/>
            <a:ext cx="6728478" cy="988245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78A9E2-D132-3ECF-EB43-E455F6737DC8}"/>
              </a:ext>
            </a:extLst>
          </p:cNvPr>
          <p:cNvSpPr txBox="1"/>
          <p:nvPr/>
        </p:nvSpPr>
        <p:spPr>
          <a:xfrm>
            <a:off x="382786" y="365125"/>
            <a:ext cx="240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/>
              <a:t>Beispiel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111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86B75-ECC0-A9B9-251E-E26EB134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Passungen</a:t>
            </a:r>
            <a:r>
              <a:rPr lang="en-GB" dirty="0"/>
              <a:t> / </a:t>
            </a:r>
            <a:r>
              <a:rPr lang="en-GB" dirty="0" err="1"/>
              <a:t>Fertigungstoleranzen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8B3F21-8847-1525-47E0-B478D7DE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70738" cy="4351338"/>
          </a:xfrm>
        </p:spPr>
        <p:txBody>
          <a:bodyPr>
            <a:normAutofit/>
          </a:bodyPr>
          <a:lstStyle/>
          <a:p>
            <a:r>
              <a:rPr lang="de-DE" sz="1600" dirty="0"/>
              <a:t>Teile sollen zusammenpassen, z.B. Welle und Bohrung.</a:t>
            </a:r>
          </a:p>
          <a:p>
            <a:r>
              <a:rPr lang="de-DE" sz="1600" dirty="0"/>
              <a:t>In der Werkstatt meist </a:t>
            </a:r>
            <a:r>
              <a:rPr lang="de-DE" sz="1600" dirty="0" err="1"/>
              <a:t>Genaugkeit</a:t>
            </a:r>
            <a:r>
              <a:rPr lang="de-DE" sz="1600" dirty="0"/>
              <a:t> bis H7 erreichbar (1/100 mm)</a:t>
            </a:r>
          </a:p>
          <a:p>
            <a:r>
              <a:rPr lang="de-DE" sz="1600" dirty="0"/>
              <a:t>Grundgenauigkeit auf Zeichnung und ggf. Abweichungen dazu an einzelnen Maßen angeben.</a:t>
            </a:r>
          </a:p>
          <a:p>
            <a:r>
              <a:rPr lang="de-DE" sz="1600" dirty="0"/>
              <a:t>Nur dort hohe Genauigkeit verlangen, wo wichtig. Spart Zeit und Geld.</a:t>
            </a:r>
          </a:p>
          <a:p>
            <a:endParaRPr lang="de-DE" sz="1600" dirty="0"/>
          </a:p>
          <a:p>
            <a:r>
              <a:rPr lang="de-DE" sz="1600" dirty="0"/>
              <a:t>https://</a:t>
            </a:r>
            <a:r>
              <a:rPr lang="de-DE" sz="1600" dirty="0" err="1"/>
              <a:t>de.wikipedia.org</a:t>
            </a:r>
            <a:r>
              <a:rPr lang="de-DE" sz="1600" dirty="0"/>
              <a:t>/</a:t>
            </a:r>
            <a:r>
              <a:rPr lang="de-DE" sz="1600" dirty="0" err="1"/>
              <a:t>wiki</a:t>
            </a:r>
            <a:r>
              <a:rPr lang="de-DE" sz="1600" dirty="0"/>
              <a:t>/Passung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2C7C32-CC76-E25B-F227-854FC1E5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571625"/>
            <a:ext cx="7370002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7CF199F-E9DB-50A2-5EDF-E5440312DC93}"/>
              </a:ext>
            </a:extLst>
          </p:cNvPr>
          <p:cNvSpPr txBox="1"/>
          <p:nvPr/>
        </p:nvSpPr>
        <p:spPr>
          <a:xfrm>
            <a:off x="5414963" y="5572125"/>
            <a:ext cx="6364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Von </a:t>
            </a:r>
            <a:r>
              <a:rPr lang="en-GB" sz="900" dirty="0" err="1"/>
              <a:t>Baumgartinger</a:t>
            </a:r>
            <a:r>
              <a:rPr lang="en-GB" sz="900" dirty="0"/>
              <a:t> Christoph - </a:t>
            </a:r>
            <a:r>
              <a:rPr lang="en-GB" sz="900" dirty="0" err="1"/>
              <a:t>Mit</a:t>
            </a:r>
            <a:r>
              <a:rPr lang="en-GB" sz="900" dirty="0"/>
              <a:t> Excel </a:t>
            </a:r>
            <a:r>
              <a:rPr lang="en-GB" sz="900" dirty="0" err="1"/>
              <a:t>selbst</a:t>
            </a:r>
            <a:r>
              <a:rPr lang="en-GB" sz="900" dirty="0"/>
              <a:t> </a:t>
            </a:r>
            <a:r>
              <a:rPr lang="en-GB" sz="900" dirty="0" err="1"/>
              <a:t>erstellt</a:t>
            </a:r>
            <a:r>
              <a:rPr lang="en-GB" sz="900" dirty="0"/>
              <a:t>, CC BY-SA 3.0, https://</a:t>
            </a:r>
            <a:r>
              <a:rPr lang="en-GB" sz="900" dirty="0" err="1"/>
              <a:t>commons.wikimedia.org</a:t>
            </a:r>
            <a:r>
              <a:rPr lang="en-GB" sz="900" dirty="0"/>
              <a:t>/w/</a:t>
            </a:r>
            <a:r>
              <a:rPr lang="en-GB" sz="900" dirty="0" err="1"/>
              <a:t>index.php?curid</a:t>
            </a:r>
            <a:r>
              <a:rPr lang="en-GB" sz="900" dirty="0"/>
              <a:t>=8544550</a:t>
            </a:r>
          </a:p>
        </p:txBody>
      </p:sp>
    </p:spTree>
    <p:extLst>
      <p:ext uri="{BB962C8B-B14F-4D97-AF65-F5344CB8AC3E}">
        <p14:creationId xmlns:p14="http://schemas.microsoft.com/office/powerpoint/2010/main" val="169366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1C477-D9F7-011E-6088-30B8872A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Frühe</a:t>
            </a:r>
            <a:r>
              <a:rPr lang="en-GB" dirty="0"/>
              <a:t> </a:t>
            </a:r>
            <a:r>
              <a:rPr lang="en-GB" dirty="0" err="1"/>
              <a:t>Anfänge</a:t>
            </a:r>
            <a:endParaRPr lang="en-GB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4ECB177-F77D-4F9A-5D3E-B5D1E98B2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267" y="1523540"/>
            <a:ext cx="3937000" cy="510746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815C9B2-2721-DCD4-56E0-111C2BECDB2C}"/>
              </a:ext>
            </a:extLst>
          </p:cNvPr>
          <p:cNvSpPr txBox="1"/>
          <p:nvPr/>
        </p:nvSpPr>
        <p:spPr>
          <a:xfrm>
            <a:off x="5696464" y="2545492"/>
            <a:ext cx="56573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Wasserschöpfwerk</a:t>
            </a:r>
            <a:r>
              <a:rPr lang="en-GB" dirty="0"/>
              <a:t> des al-</a:t>
            </a:r>
            <a:r>
              <a:rPr lang="en-GB" dirty="0" err="1"/>
              <a:t>Dschazarī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Handschrift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der </a:t>
            </a:r>
            <a:r>
              <a:rPr lang="en-GB" dirty="0" err="1"/>
              <a:t>ersten</a:t>
            </a:r>
            <a:r>
              <a:rPr lang="en-GB" dirty="0"/>
              <a:t> </a:t>
            </a:r>
            <a:r>
              <a:rPr lang="en-GB" dirty="0" err="1"/>
              <a:t>Hälfte</a:t>
            </a:r>
            <a:r>
              <a:rPr lang="en-GB" dirty="0"/>
              <a:t> des 13. </a:t>
            </a:r>
            <a:r>
              <a:rPr lang="en-GB" dirty="0" err="1"/>
              <a:t>Jahrhunderts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200" dirty="0" err="1"/>
              <a:t>Urheber</a:t>
            </a:r>
            <a:r>
              <a:rPr lang="en-GB" sz="1200" dirty="0"/>
              <a:t>: Von Al-</a:t>
            </a:r>
            <a:r>
              <a:rPr lang="en-GB" sz="1200" dirty="0" err="1"/>
              <a:t>Jazari</a:t>
            </a:r>
            <a:r>
              <a:rPr lang="en-GB" sz="1200" dirty="0"/>
              <a:t> - al-</a:t>
            </a:r>
            <a:r>
              <a:rPr lang="en-GB" sz="1200" dirty="0" err="1"/>
              <a:t>Jazari</a:t>
            </a:r>
            <a:r>
              <a:rPr lang="en-GB" sz="1200" dirty="0"/>
              <a:t>&amp;#039;s Kitab fi </a:t>
            </a:r>
            <a:r>
              <a:rPr lang="en-GB" sz="1200" dirty="0" err="1"/>
              <a:t>macrifat</a:t>
            </a:r>
            <a:r>
              <a:rPr lang="en-GB" sz="1200" dirty="0"/>
              <a:t> al-</a:t>
            </a:r>
            <a:r>
              <a:rPr lang="en-GB" sz="1200" dirty="0" err="1"/>
              <a:t>hiyal</a:t>
            </a:r>
            <a:r>
              <a:rPr lang="en-GB" sz="1200" dirty="0"/>
              <a:t> al-</a:t>
            </a:r>
            <a:r>
              <a:rPr lang="en-GB" sz="1200" dirty="0" err="1"/>
              <a:t>handasiyya</a:t>
            </a:r>
            <a:r>
              <a:rPr lang="en-GB" sz="1200" dirty="0"/>
              <a:t> (The Book of Knowledge of Ingenious Mechanical Devices, a.k.a. Automata)Manuscript: The </a:t>
            </a:r>
            <a:r>
              <a:rPr lang="en-GB" sz="1200" dirty="0" err="1"/>
              <a:t>Topkapi</a:t>
            </a:r>
            <a:r>
              <a:rPr lang="en-GB" sz="1200" dirty="0"/>
              <a:t> Palace Museum, Istanbul, N° A 3472, </a:t>
            </a:r>
            <a:r>
              <a:rPr lang="en-GB" sz="1200" dirty="0" err="1"/>
              <a:t>Gemeinfrei</a:t>
            </a:r>
            <a:r>
              <a:rPr lang="en-GB" sz="1200" dirty="0"/>
              <a:t>, https://</a:t>
            </a:r>
            <a:r>
              <a:rPr lang="en-GB" sz="1200" dirty="0" err="1"/>
              <a:t>commons.wikimedia.org</a:t>
            </a:r>
            <a:r>
              <a:rPr lang="en-GB" sz="1200" dirty="0"/>
              <a:t>/w/</a:t>
            </a:r>
            <a:r>
              <a:rPr lang="en-GB" sz="1200" dirty="0" err="1"/>
              <a:t>index.php?curid</a:t>
            </a:r>
            <a:r>
              <a:rPr lang="en-GB" sz="1200" dirty="0"/>
              <a:t>=407668</a:t>
            </a:r>
          </a:p>
        </p:txBody>
      </p:sp>
    </p:spTree>
    <p:extLst>
      <p:ext uri="{BB962C8B-B14F-4D97-AF65-F5344CB8AC3E}">
        <p14:creationId xmlns:p14="http://schemas.microsoft.com/office/powerpoint/2010/main" val="428856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84DB1-29FE-7B10-CD19-5900D3FB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Linien</a:t>
            </a:r>
            <a:r>
              <a:rPr lang="en-GB" dirty="0"/>
              <a:t> (1/4) </a:t>
            </a:r>
          </a:p>
        </p:txBody>
      </p:sp>
      <p:pic>
        <p:nvPicPr>
          <p:cNvPr id="5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199C43A-C8D6-CF19-B6C0-0028E511E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51" t="7112" r="10865" b="52027"/>
          <a:stretch/>
        </p:blipFill>
        <p:spPr>
          <a:xfrm>
            <a:off x="463973" y="2294467"/>
            <a:ext cx="5506720" cy="4104639"/>
          </a:xfrm>
        </p:spPr>
      </p:pic>
      <p:pic>
        <p:nvPicPr>
          <p:cNvPr id="6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72D232B-D214-4FB8-99B9-B262C9AE6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1" t="47670" r="10865" b="7929"/>
          <a:stretch/>
        </p:blipFill>
        <p:spPr>
          <a:xfrm>
            <a:off x="6543040" y="2397760"/>
            <a:ext cx="5506720" cy="44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7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0C6B4-FFCF-3EFE-87E6-F1595A5B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Linien</a:t>
            </a:r>
            <a:r>
              <a:rPr lang="en-GB" dirty="0"/>
              <a:t> (2/4)</a:t>
            </a:r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E66872F-8073-8204-A8D8-3BE4A7133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33" t="4648" r="14582" b="51358"/>
          <a:stretch/>
        </p:blipFill>
        <p:spPr>
          <a:xfrm>
            <a:off x="142240" y="1893252"/>
            <a:ext cx="5310293" cy="4368800"/>
          </a:xfrm>
        </p:spPr>
      </p:pic>
      <p:pic>
        <p:nvPicPr>
          <p:cNvPr id="6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3EEB348-1329-13EA-25F7-5EABC7023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3" t="47757" r="5423" b="3885"/>
          <a:stretch/>
        </p:blipFill>
        <p:spPr>
          <a:xfrm>
            <a:off x="6096000" y="1893252"/>
            <a:ext cx="595376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2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7C08C-7BC5-DB05-D2B0-55EFEC82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Linien</a:t>
            </a:r>
            <a:r>
              <a:rPr lang="en-GB" dirty="0"/>
              <a:t> (3/4)</a:t>
            </a:r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15B7814-82B9-1774-4E1B-AEAF0853A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14" t="3909" r="29537" b="51828"/>
          <a:stretch/>
        </p:blipFill>
        <p:spPr>
          <a:xfrm>
            <a:off x="3750733" y="1828086"/>
            <a:ext cx="4859867" cy="5029914"/>
          </a:xfrm>
        </p:spPr>
      </p:pic>
    </p:spTree>
    <p:extLst>
      <p:ext uri="{BB962C8B-B14F-4D97-AF65-F5344CB8AC3E}">
        <p14:creationId xmlns:p14="http://schemas.microsoft.com/office/powerpoint/2010/main" val="257585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9CD78-34F1-4396-3BCA-E744EC25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Linien</a:t>
            </a:r>
            <a:r>
              <a:rPr lang="en-GB" dirty="0"/>
              <a:t> (4/4)</a:t>
            </a:r>
          </a:p>
        </p:txBody>
      </p:sp>
      <p:pic>
        <p:nvPicPr>
          <p:cNvPr id="5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586D33F-CA01-6DF8-2519-02F87E09A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92" b="45290"/>
          <a:stretch/>
        </p:blipFill>
        <p:spPr>
          <a:xfrm>
            <a:off x="2570480" y="1706298"/>
            <a:ext cx="6979920" cy="5151702"/>
          </a:xfrm>
        </p:spPr>
      </p:pic>
    </p:spTree>
    <p:extLst>
      <p:ext uri="{BB962C8B-B14F-4D97-AF65-F5344CB8AC3E}">
        <p14:creationId xmlns:p14="http://schemas.microsoft.com/office/powerpoint/2010/main" val="410011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88BBE-A162-1190-F4CA-6844E893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Ansichten</a:t>
            </a:r>
            <a:endParaRPr lang="en-GB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CDE3E26-8E34-16F9-D206-96368264C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7" t="10902" r="4200" b="37541"/>
          <a:stretch/>
        </p:blipFill>
        <p:spPr>
          <a:xfrm>
            <a:off x="198775" y="1889760"/>
            <a:ext cx="5724506" cy="460311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8CA8269-7886-E8CA-736A-E3669BFAD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08" t="2903" r="3932" b="48445"/>
          <a:stretch/>
        </p:blipFill>
        <p:spPr>
          <a:xfrm>
            <a:off x="6386615" y="1889761"/>
            <a:ext cx="5606610" cy="4603114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2F0826C-E6AE-6EA0-D0C0-3FD44D66A942}"/>
              </a:ext>
            </a:extLst>
          </p:cNvPr>
          <p:cNvCxnSpPr/>
          <p:nvPr/>
        </p:nvCxnSpPr>
        <p:spPr>
          <a:xfrm flipV="1">
            <a:off x="6096000" y="1483360"/>
            <a:ext cx="0" cy="537464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68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0A7C6-3524-E4E9-43AE-8CB7B511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Klappen</a:t>
            </a:r>
            <a:endParaRPr lang="en-GB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3E9B1D5-D302-9797-95AF-5C45B63F2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48" b="25676"/>
          <a:stretch/>
        </p:blipFill>
        <p:spPr>
          <a:xfrm>
            <a:off x="3699933" y="88354"/>
            <a:ext cx="7653867" cy="6769646"/>
          </a:xfrm>
        </p:spPr>
      </p:pic>
      <p:sp>
        <p:nvSpPr>
          <p:cNvPr id="4" name="Rechteckige Legende 3">
            <a:extLst>
              <a:ext uri="{FF2B5EF4-FFF2-40B4-BE49-F238E27FC236}">
                <a16:creationId xmlns:a16="http://schemas.microsoft.com/office/drawing/2014/main" id="{80C8BD04-3AE0-CE7B-DA86-6E2886D5C5A7}"/>
              </a:ext>
            </a:extLst>
          </p:cNvPr>
          <p:cNvSpPr/>
          <p:nvPr/>
        </p:nvSpPr>
        <p:spPr>
          <a:xfrm>
            <a:off x="9269538" y="5276194"/>
            <a:ext cx="1923980" cy="924910"/>
          </a:xfrm>
          <a:prstGeom prst="wedgeRectCallout">
            <a:avLst>
              <a:gd name="adj1" fmla="val -82083"/>
              <a:gd name="adj2" fmla="val 21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</a:t>
            </a:r>
            <a:r>
              <a:rPr lang="en-GB" dirty="0" err="1"/>
              <a:t>Klappen</a:t>
            </a:r>
            <a:r>
              <a:rPr lang="en-GB" dirty="0"/>
              <a:t>”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präferiert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286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E0BEA-4BBA-47B3-E2B1-33AC218F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Beispiel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A9867-4C94-05B3-EAE2-14C5EA603957}"/>
              </a:ext>
            </a:extLst>
          </p:cNvPr>
          <p:cNvSpPr/>
          <p:nvPr/>
        </p:nvSpPr>
        <p:spPr>
          <a:xfrm>
            <a:off x="3866625" y="2099966"/>
            <a:ext cx="1651000" cy="165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89E6C53-5C8F-A089-3D76-654D404E28AF}"/>
              </a:ext>
            </a:extLst>
          </p:cNvPr>
          <p:cNvSpPr/>
          <p:nvPr/>
        </p:nvSpPr>
        <p:spPr>
          <a:xfrm>
            <a:off x="4416958" y="2650299"/>
            <a:ext cx="550334" cy="5503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038953D-37D8-A404-FEB8-88BA9B177CE8}"/>
              </a:ext>
            </a:extLst>
          </p:cNvPr>
          <p:cNvSpPr/>
          <p:nvPr/>
        </p:nvSpPr>
        <p:spPr>
          <a:xfrm>
            <a:off x="3866625" y="4606099"/>
            <a:ext cx="1651000" cy="165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EA0637-6789-0171-5158-109979CD5F48}"/>
              </a:ext>
            </a:extLst>
          </p:cNvPr>
          <p:cNvSpPr/>
          <p:nvPr/>
        </p:nvSpPr>
        <p:spPr>
          <a:xfrm>
            <a:off x="4416958" y="5156432"/>
            <a:ext cx="550334" cy="5503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ige Legende 6">
            <a:extLst>
              <a:ext uri="{FF2B5EF4-FFF2-40B4-BE49-F238E27FC236}">
                <a16:creationId xmlns:a16="http://schemas.microsoft.com/office/drawing/2014/main" id="{77ABE632-1F4E-1EA2-151E-BB97C1EAF647}"/>
              </a:ext>
            </a:extLst>
          </p:cNvPr>
          <p:cNvSpPr/>
          <p:nvPr/>
        </p:nvSpPr>
        <p:spPr>
          <a:xfrm>
            <a:off x="9742503" y="4214648"/>
            <a:ext cx="2060614" cy="1492117"/>
          </a:xfrm>
          <a:prstGeom prst="wedgeRectCallout">
            <a:avLst>
              <a:gd name="adj1" fmla="val -82083"/>
              <a:gd name="adj2" fmla="val 21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“So </a:t>
            </a:r>
            <a:r>
              <a:rPr lang="en-GB" dirty="0" err="1"/>
              <a:t>wenige</a:t>
            </a:r>
            <a:r>
              <a:rPr lang="en-GB" dirty="0"/>
              <a:t> </a:t>
            </a:r>
            <a:r>
              <a:rPr lang="en-GB" dirty="0" err="1"/>
              <a:t>Ansichten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möglich</a:t>
            </a:r>
            <a:r>
              <a:rPr lang="en-GB" dirty="0"/>
              <a:t>, so </a:t>
            </a:r>
            <a:r>
              <a:rPr lang="en-GB" dirty="0" err="1"/>
              <a:t>viel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nötig</a:t>
            </a:r>
            <a:r>
              <a:rPr lang="en-GB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27641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Macintosh PowerPoint</Application>
  <PresentationFormat>Breitbild</PresentationFormat>
  <Paragraphs>42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Technisches Zeichnen</vt:lpstr>
      <vt:lpstr>Frühe Anfänge</vt:lpstr>
      <vt:lpstr>Linien (1/4) </vt:lpstr>
      <vt:lpstr>Linien (2/4)</vt:lpstr>
      <vt:lpstr>Linien (3/4)</vt:lpstr>
      <vt:lpstr>Linien (4/4)</vt:lpstr>
      <vt:lpstr>Ansichten</vt:lpstr>
      <vt:lpstr>Klappen</vt:lpstr>
      <vt:lpstr>Beispiel</vt:lpstr>
      <vt:lpstr>Beispiel und Lösung</vt:lpstr>
      <vt:lpstr>Schnitte</vt:lpstr>
      <vt:lpstr>Gewindedarstellung</vt:lpstr>
      <vt:lpstr>Beispiel (Innen- und Außengewinde)</vt:lpstr>
      <vt:lpstr>Bemaßungsmethoden</vt:lpstr>
      <vt:lpstr>Beispiel-Bemaßung</vt:lpstr>
      <vt:lpstr>PowerPoint-Präsentation</vt:lpstr>
      <vt:lpstr>Passungen / Fertigungstoleranzen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Otte, Dr. Peter-Bernd</dc:creator>
  <cp:lastModifiedBy>Otte, Dr. Peter-Bernd</cp:lastModifiedBy>
  <cp:revision>13</cp:revision>
  <dcterms:created xsi:type="dcterms:W3CDTF">2022-04-25T08:58:21Z</dcterms:created>
  <dcterms:modified xsi:type="dcterms:W3CDTF">2022-04-25T20:30:43Z</dcterms:modified>
</cp:coreProperties>
</file>