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0" r:id="rId3"/>
    <p:sldId id="270" r:id="rId4"/>
    <p:sldId id="271" r:id="rId5"/>
    <p:sldId id="272" r:id="rId6"/>
    <p:sldId id="273" r:id="rId7"/>
    <p:sldId id="275" r:id="rId8"/>
    <p:sldId id="274" r:id="rId9"/>
    <p:sldId id="276" r:id="rId10"/>
    <p:sldId id="281" r:id="rId11"/>
    <p:sldId id="277" r:id="rId12"/>
    <p:sldId id="278" r:id="rId13"/>
    <p:sldId id="294" r:id="rId14"/>
    <p:sldId id="285" r:id="rId15"/>
    <p:sldId id="286" r:id="rId16"/>
    <p:sldId id="296" r:id="rId17"/>
    <p:sldId id="295" r:id="rId18"/>
    <p:sldId id="297" r:id="rId19"/>
    <p:sldId id="287" r:id="rId20"/>
    <p:sldId id="288" r:id="rId21"/>
    <p:sldId id="291" r:id="rId22"/>
    <p:sldId id="267" r:id="rId23"/>
    <p:sldId id="292" r:id="rId24"/>
    <p:sldId id="298" r:id="rId25"/>
    <p:sldId id="293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C"/>
    <a:srgbClr val="4A5552"/>
    <a:srgbClr val="DEC331"/>
    <a:srgbClr val="94A639"/>
    <a:srgbClr val="638AA5"/>
    <a:srgbClr val="946D8C"/>
    <a:srgbClr val="94A2AD"/>
    <a:srgbClr val="5A6121"/>
    <a:srgbClr val="8C7918"/>
    <a:srgbClr val="E7E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5" autoAdjust="0"/>
    <p:restoredTop sz="94660"/>
  </p:normalViewPr>
  <p:slideViewPr>
    <p:cSldViewPr snapToGrid="0">
      <p:cViewPr>
        <p:scale>
          <a:sx n="66" d="100"/>
          <a:sy n="66" d="100"/>
        </p:scale>
        <p:origin x="22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918033075444634E-2"/>
          <c:w val="0.97336901161383693"/>
          <c:h val="0.950819669245553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110"/>
            <c:spPr>
              <a:solidFill>
                <a:srgbClr val="9E78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38-483E-AC30-AFCAB0467600}"/>
              </c:ext>
            </c:extLst>
          </c:dPt>
          <c:dPt>
            <c:idx val="1"/>
            <c:bubble3D val="0"/>
            <c:explosion val="102"/>
            <c:spPr>
              <a:solidFill>
                <a:srgbClr val="1E5B7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38-483E-AC30-AFCAB0467600}"/>
              </c:ext>
            </c:extLst>
          </c:dPt>
          <c:dPt>
            <c:idx val="2"/>
            <c:bubble3D val="0"/>
            <c:spPr>
              <a:solidFill>
                <a:srgbClr val="9E78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38-483E-AC30-AFCAB0467600}"/>
              </c:ext>
            </c:extLst>
          </c:dPt>
          <c:dPt>
            <c:idx val="3"/>
            <c:bubble3D val="0"/>
            <c:spPr>
              <a:solidFill>
                <a:srgbClr val="5E9B3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38-483E-AC30-AFCAB0467600}"/>
              </c:ext>
            </c:extLst>
          </c:dPt>
          <c:cat>
            <c:strRef>
              <c:f>Sheet1!$A$2:$A$5</c:f>
              <c:strCache>
                <c:ptCount val="4"/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3.6</c:v>
                </c:pt>
                <c:pt idx="2">
                  <c:v>16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38-483E-AC30-AFCAB0467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4-4303-8354-7E818E30CC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4-4303-8354-7E818E30CC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4-4303-8354-7E818E30CC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4-4303-8354-7E818E30CC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4-4303-8354-7E818E30CC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4-4303-8354-7E818E30CC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4-4303-8354-7E818E30CC3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AD4-4303-8354-7E818E30CC3F}"/>
              </c:ext>
            </c:extLst>
          </c:dPt>
          <c:cat>
            <c:strRef>
              <c:f>Sheet1!$A$2:$A$9</c:f>
              <c:strCache>
                <c:ptCount val="8"/>
                <c:pt idx="0">
                  <c:v>beam parameters 0.44%</c:v>
                </c:pt>
                <c:pt idx="1">
                  <c:v>photon plux 0.8%</c:v>
                </c:pt>
                <c:pt idx="2">
                  <c:v>target 0.35%</c:v>
                </c:pt>
                <c:pt idx="3">
                  <c:v>DAQ 0.1%</c:v>
                </c:pt>
                <c:pt idx="4">
                  <c:v>Events selection 0.18%</c:v>
                </c:pt>
                <c:pt idx="5">
                  <c:v>Simulation 0.55%</c:v>
                </c:pt>
                <c:pt idx="6">
                  <c:v>Yield extraction 0.94%</c:v>
                </c:pt>
                <c:pt idx="7">
                  <c:v>Photoproduction Theory 0.3%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0.18</c:v>
                </c:pt>
                <c:pt idx="1">
                  <c:v>0.8</c:v>
                </c:pt>
                <c:pt idx="2">
                  <c:v>0.35</c:v>
                </c:pt>
                <c:pt idx="3">
                  <c:v>0.1</c:v>
                </c:pt>
                <c:pt idx="4">
                  <c:v>0.18</c:v>
                </c:pt>
                <c:pt idx="5">
                  <c:v>0.55000000000000004</c:v>
                </c:pt>
                <c:pt idx="6">
                  <c:v>0.94</c:v>
                </c:pt>
                <c:pt idx="7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AD4-4303-8354-7E818E30C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0.55815</cdr:x>
      <cdr:y>0.32316</cdr:y>
    </cdr:from>
    <cdr:to>
      <cdr:x>0.70019</cdr:x>
      <cdr:y>0.42609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5855836" y="1835904"/>
          <a:ext cx="149021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  <a:scene3d>
            <a:camera prst="orthographicFront"/>
            <a:lightRig rig="flood" dir="t"/>
          </a:scene3d>
          <a:sp3d prstMaterial="plastic">
            <a:bevelT w="215900" h="215900"/>
            <a:bevelB w="215900" h="215900"/>
            <a:extrusionClr>
              <a:srgbClr val="FF0000"/>
            </a:extrusionClr>
            <a:contourClr>
              <a:schemeClr val="bg1"/>
            </a:contourClr>
          </a:sp3d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b="1" baseline="30000" dirty="0">
              <a:solidFill>
                <a:srgbClr val="F2D5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12</a:t>
          </a:r>
          <a:r>
            <a:rPr lang="en-US" sz="3200" b="1" dirty="0" smtClean="0">
              <a:solidFill>
                <a:srgbClr val="F2D5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C</a:t>
          </a:r>
          <a:endParaRPr lang="en-US" sz="3200" b="1" baseline="30000" dirty="0" smtClean="0">
            <a:solidFill>
              <a:srgbClr val="F2D5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6/18/2018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6/18/2018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68FB1E-332B-47D7-8632-D4046AE96C72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18AB-1E7B-4813-821B-5945D651020A}" type="datetime1">
              <a:rPr lang="en-US" smtClean="0"/>
              <a:t>6/19/2018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0C7F6494-821D-4E69-88FF-A158A63A9442}" type="datetime1">
              <a:rPr lang="en-US" smtClean="0"/>
              <a:t>6/19/2018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876A-328C-44A3-9BB2-FE5971910F17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1948-9648-4A90-A234-E80AE3E1C0D4}" type="datetime1">
              <a:rPr lang="en-US" smtClean="0"/>
              <a:t>6/19/2018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D32829-BA0D-4B49-ABEC-7195005998D3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51BA-FB6C-47BE-BA06-DEE9F07125AF}" type="datetime1">
              <a:rPr lang="en-US" smtClean="0"/>
              <a:t>6/19/2018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1354-B809-4195-A3CC-42365468C45B}" type="datetime1">
              <a:rPr lang="en-US" smtClean="0"/>
              <a:t>6/19/2018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2B3E-89B5-43D1-B129-E251FDE0AD66}" type="datetime1">
              <a:rPr lang="en-US" smtClean="0"/>
              <a:t>6/19/2018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CE-8C6D-4D52-82B9-ED07BD104F1A}" type="datetime1">
              <a:rPr lang="en-US" smtClean="0"/>
              <a:t>6/19/2018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3CB0-45CD-49EB-9C30-01DD33D24189}" type="datetime1">
              <a:rPr lang="en-US" smtClean="0"/>
              <a:t>6/19/2018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21-A840-4AD3-9205-D4E82628BED9}" type="datetime1">
              <a:rPr lang="en-US" smtClean="0"/>
              <a:t>6/19/2018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D872C0F7-40E5-4EF2-BE94-287E46351435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9358" y="1374939"/>
            <a:ext cx="9434945" cy="2387600"/>
          </a:xfrm>
        </p:spPr>
        <p:txBody>
          <a:bodyPr>
            <a:normAutofit/>
          </a:bodyPr>
          <a:lstStyle/>
          <a:p>
            <a:r>
              <a:rPr lang="el-G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5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PrimEx-II experiment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Ilya Larin</a:t>
            </a:r>
          </a:p>
          <a:p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Massachusetts Amherst</a:t>
            </a:r>
          </a:p>
          <a:p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PrimEx-II </a:t>
            </a:r>
            <a:r>
              <a:rPr lang="en-US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endParaRPr lang="en-US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04" y="112876"/>
            <a:ext cx="3657600" cy="114300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92" y="1374939"/>
            <a:ext cx="1257300" cy="125415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 Larin, Second Plenary Workshop of the Muon g-2 Theory Initiative, June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PrimEx-I and II data chart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1903487"/>
              </p:ext>
            </p:extLst>
          </p:nvPr>
        </p:nvGraphicFramePr>
        <p:xfrm>
          <a:off x="5630395" y="3641438"/>
          <a:ext cx="6342970" cy="2370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1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2987384480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2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PrimEx run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 [% r.l.]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flux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[×10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8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19622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 Larin, Second Plenary Workshop of the Muon g-2 Theory Initiative, June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2624182" y="2058021"/>
            <a:ext cx="10325731" cy="6140832"/>
            <a:chOff x="3262469" y="1622592"/>
            <a:chExt cx="10491537" cy="6140832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2796125663"/>
                </p:ext>
              </p:extLst>
            </p:nvPr>
          </p:nvGraphicFramePr>
          <p:xfrm>
            <a:off x="3262469" y="2082291"/>
            <a:ext cx="10491537" cy="5681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710927" y="3567285"/>
              <a:ext cx="1490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ood" dir="t"/>
              </a:scene3d>
              <a:sp3d prstMaterial="plastic">
                <a:bevelT w="215900" h="215900"/>
                <a:bevelB w="215900" h="215900"/>
                <a:extrusionClr>
                  <a:srgbClr val="FF0000"/>
                </a:extrusionClr>
                <a:contourClr>
                  <a:schemeClr val="bg1"/>
                </a:contourClr>
              </a:sp3d>
            </a:bodyPr>
            <a:lstStyle/>
            <a:p>
              <a:pPr algn="ctr"/>
              <a:r>
                <a:rPr lang="en-US" sz="3200" b="1" baseline="30000" dirty="0" smtClean="0">
                  <a:solidFill>
                    <a:srgbClr val="60BB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28</a:t>
              </a:r>
              <a:r>
                <a:rPr lang="en-US" sz="3200" b="1" dirty="0" smtClean="0">
                  <a:solidFill>
                    <a:srgbClr val="60BB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Si</a:t>
              </a:r>
              <a:endParaRPr lang="en-US" sz="3200" b="1" baseline="30000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390298" y="2247879"/>
              <a:ext cx="1490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ood" dir="t"/>
              </a:scene3d>
              <a:sp3d prstMaterial="plastic">
                <a:bevelT w="215900" h="215900"/>
                <a:bevelB w="215900" h="215900"/>
                <a:extrusionClr>
                  <a:srgbClr val="FF0000"/>
                </a:extrusionClr>
                <a:contourClr>
                  <a:schemeClr val="bg1"/>
                </a:contourClr>
              </a:sp3d>
            </a:bodyPr>
            <a:lstStyle/>
            <a:p>
              <a:pPr algn="ctr"/>
              <a:r>
                <a:rPr lang="en-US" sz="3200" b="1" baseline="30000" dirty="0">
                  <a:solidFill>
                    <a:srgbClr val="3C5A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208</a:t>
              </a:r>
              <a:r>
                <a:rPr lang="en-US" sz="3200" b="1" dirty="0" smtClean="0">
                  <a:solidFill>
                    <a:srgbClr val="3C5A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Pb</a:t>
              </a:r>
              <a:endParaRPr lang="en-US" sz="3200" b="1" baseline="30000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9"/>
            <p:cNvSpPr txBox="1"/>
            <p:nvPr/>
          </p:nvSpPr>
          <p:spPr>
            <a:xfrm>
              <a:off x="8516800" y="2374678"/>
              <a:ext cx="1490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ood" dir="t"/>
              </a:scene3d>
              <a:sp3d prstMaterial="plastic">
                <a:bevelT w="215900" h="215900"/>
                <a:bevelB w="215900" h="215900"/>
                <a:extrusionClr>
                  <a:srgbClr val="FF0000"/>
                </a:extrusionClr>
                <a:contourClr>
                  <a:schemeClr val="bg1"/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30000" dirty="0">
                  <a:solidFill>
                    <a:srgbClr val="F2D5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12</a:t>
              </a:r>
              <a:r>
                <a:rPr lang="en-US" sz="3200" b="1" dirty="0" smtClean="0">
                  <a:solidFill>
                    <a:srgbClr val="F2D5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C</a:t>
              </a:r>
              <a:endParaRPr lang="en-US" sz="3200" b="1" baseline="30000" dirty="0" smtClean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8981947" y="1622592"/>
              <a:ext cx="1976339" cy="584775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flood" dir="t"/>
              </a:scene3d>
              <a:sp3d prstMaterial="plastic">
                <a:bevelT w="215900" h="215900"/>
                <a:bevelB w="215900" h="215900"/>
                <a:extrusionClr>
                  <a:srgbClr val="FF0000"/>
                </a:extrusionClr>
                <a:contourClr>
                  <a:schemeClr val="bg1"/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PrimEx-I</a:t>
              </a:r>
              <a:endParaRPr lang="en-US" sz="32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7170056" y="4549402"/>
              <a:ext cx="2061030" cy="584775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flood" dir="t"/>
              </a:scene3d>
              <a:sp3d prstMaterial="plastic">
                <a:bevelT w="215900" h="215900"/>
                <a:bevelB w="215900" h="215900"/>
                <a:extrusionClr>
                  <a:srgbClr val="FF0000"/>
                </a:extrusionClr>
                <a:contourClr>
                  <a:schemeClr val="bg1"/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PrimEx-II</a:t>
              </a:r>
              <a:endParaRPr lang="en-US" sz="32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6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0400000">
            <a:off x="8710305" y="3733965"/>
            <a:ext cx="3096438" cy="983921"/>
          </a:xfrm>
          <a:prstGeom prst="ellipse">
            <a:avLst/>
          </a:prstGeom>
          <a:noFill/>
          <a:ln w="50800"/>
          <a:effectLst>
            <a:glow rad="762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83" y="764631"/>
            <a:ext cx="7600950" cy="5486400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 rot="20400000">
            <a:off x="9172989" y="3772192"/>
            <a:ext cx="2386423" cy="830997"/>
          </a:xfrm>
          <a:prstGeom prst="rect">
            <a:avLst/>
          </a:prstGeom>
          <a:noFill/>
          <a:ln>
            <a:noFill/>
          </a:ln>
          <a:effectLst>
            <a:glow rad="381000">
              <a:schemeClr val="accent1">
                <a:alpha val="42000"/>
              </a:schemeClr>
            </a:glow>
          </a:effectLst>
          <a:scene3d>
            <a:camera prst="orthographicFront"/>
            <a:lightRig rig="threePt" dir="t"/>
          </a:scene3d>
          <a:sp3d prstMaterial="metal"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Exclusive </a:t>
            </a:r>
            <a:r>
              <a:rPr lang="el-G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461" y="3210263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dirty="0" smtClean="0">
                <a:solidFill>
                  <a:srgbClr val="1D9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6000" dirty="0">
              <a:solidFill>
                <a:srgbClr val="1D9E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95FFFF"/>
              </a:clrFrom>
              <a:clrTo>
                <a:srgbClr val="95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66">
            <a:off x="4031883" y="1136721"/>
            <a:ext cx="1941751" cy="4112011"/>
          </a:xfrm>
          <a:prstGeom prst="rect">
            <a:avLst/>
          </a:prstGeom>
          <a:effectLst>
            <a:glow rad="50800">
              <a:srgbClr val="00B0F0">
                <a:alpha val="88000"/>
              </a:srgbClr>
            </a:glow>
          </a:effectLst>
        </p:spPr>
      </p:pic>
      <p:sp>
        <p:nvSpPr>
          <p:cNvPr id="12" name="Oval 11"/>
          <p:cNvSpPr/>
          <p:nvPr/>
        </p:nvSpPr>
        <p:spPr>
          <a:xfrm rot="20400000">
            <a:off x="3536443" y="2288813"/>
            <a:ext cx="3096438" cy="983921"/>
          </a:xfrm>
          <a:prstGeom prst="ellipse">
            <a:avLst/>
          </a:prstGeom>
          <a:noFill/>
          <a:ln w="50800"/>
          <a:effectLst>
            <a:glow rad="762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57830" y="2611497"/>
            <a:ext cx="307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background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42362" y="198812"/>
            <a:ext cx="5558209" cy="5261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aseline="30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 event selection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80160" y="1986207"/>
            <a:ext cx="2092422" cy="1947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14084" y="4250942"/>
            <a:ext cx="2092422" cy="1947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Elastic 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yield extraction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45" y="1880294"/>
            <a:ext cx="2160270" cy="2160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828456"/>
            <a:ext cx="2160270" cy="2160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4092403"/>
            <a:ext cx="2160270" cy="2160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45" y="4144241"/>
            <a:ext cx="2160270" cy="216027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46" y="4075258"/>
            <a:ext cx="3040380" cy="2194560"/>
          </a:xfrm>
          <a:prstGeom prst="rect">
            <a:avLst/>
          </a:prstGeom>
          <a:ln>
            <a:noFill/>
          </a:ln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10" y="1739303"/>
            <a:ext cx="3040380" cy="2194561"/>
          </a:xfrm>
          <a:prstGeom prst="rect">
            <a:avLst/>
          </a:prstGeom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4764556" y="1986207"/>
            <a:ext cx="704506" cy="1810479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93572" y="2356797"/>
            <a:ext cx="1634018" cy="595059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6200000">
            <a:off x="326694" y="276719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</a:t>
            </a:r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567145" y="498787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Elasticity</a:t>
            </a:r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7134199" y="2774022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“Hybrid” mass</a:t>
            </a:r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6744350" y="4960441"/>
            <a:ext cx="233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constraint mass</a:t>
            </a:r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1874" y="1828456"/>
            <a:ext cx="4489704" cy="83069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Carbon-12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34191" y="1823121"/>
            <a:ext cx="4489704" cy="83069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Silicon-28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488548" y="2777707"/>
            <a:ext cx="2871589" cy="923330"/>
            <a:chOff x="9172584" y="1486381"/>
            <a:chExt cx="2871589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9172584" y="1486381"/>
              <a:ext cx="287158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- Hybrid mass </a:t>
              </a:r>
            </a:p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- Constrained mass</a:t>
              </a: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9749067" y="1622033"/>
              <a:ext cx="182880" cy="182880"/>
            </a:xfrm>
            <a:prstGeom prst="star5">
              <a:avLst/>
            </a:prstGeom>
            <a:solidFill>
              <a:srgbClr val="B0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749071" y="2148840"/>
              <a:ext cx="164592" cy="164592"/>
            </a:xfrm>
            <a:prstGeom prst="ellipse">
              <a:avLst/>
            </a:prstGeom>
            <a:solidFill>
              <a:srgbClr val="5E9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Table 14" title="Extracted yield upto 2.5 deg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30057"/>
              </p:ext>
            </p:extLst>
          </p:nvPr>
        </p:nvGraphicFramePr>
        <p:xfrm>
          <a:off x="8786508" y="4430571"/>
          <a:ext cx="282042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715">
                  <a:extLst>
                    <a:ext uri="{9D8B030D-6E8A-4147-A177-3AD203B41FA5}">
                      <a16:colId xmlns:a16="http://schemas.microsoft.com/office/drawing/2014/main" val="1739173422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70799181"/>
                    </a:ext>
                  </a:extLst>
                </a:gridCol>
                <a:gridCol w="899885">
                  <a:extLst>
                    <a:ext uri="{9D8B030D-6E8A-4147-A177-3AD203B41FA5}">
                      <a16:colId xmlns:a16="http://schemas.microsoft.com/office/drawing/2014/main" val="3656355815"/>
                    </a:ext>
                  </a:extLst>
                </a:gridCol>
              </a:tblGrid>
              <a:tr h="27746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US" sz="16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805997"/>
                  </a:ext>
                </a:extLst>
              </a:tr>
              <a:tr h="27746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mass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83,751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165,329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762107"/>
                  </a:ext>
                </a:extLst>
              </a:tr>
              <a:tr h="27746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Constr. mass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84.015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165,736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00178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94201" y="4108451"/>
            <a:ext cx="282609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Extracted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yield up to 2.5 deg.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" y="2785151"/>
            <a:ext cx="3433763" cy="3433763"/>
          </a:xfrm>
        </p:spPr>
      </p:pic>
      <p:pic>
        <p:nvPicPr>
          <p:cNvPr id="19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91" y="2746451"/>
            <a:ext cx="3433763" cy="3433763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Comparison of two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90221" y="2676758"/>
            <a:ext cx="3505550" cy="3404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851" y="2676758"/>
            <a:ext cx="3505550" cy="3404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58" y="2540000"/>
            <a:ext cx="3433763" cy="3433763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8" y="2540000"/>
            <a:ext cx="3433763" cy="3433763"/>
          </a:xfr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Differential cross section vs production angle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10519" y="2841571"/>
            <a:ext cx="14902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3200" b="1" baseline="30000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28</a:t>
            </a:r>
            <a:r>
              <a:rPr lang="en-US" sz="3200" b="1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endParaRPr lang="en-US" sz="3200" b="1" baseline="30000" dirty="0" smtClean="0">
              <a:solidFill>
                <a:srgbClr val="60BB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4847421" y="2841587"/>
            <a:ext cx="1490218" cy="5847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30000" dirty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12</a:t>
            </a:r>
            <a:r>
              <a:rPr lang="en-US" sz="3200" b="1" dirty="0" smtClean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endParaRPr lang="en-US" sz="3200" b="1" baseline="30000" dirty="0" smtClean="0">
              <a:solidFill>
                <a:srgbClr val="F2D5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458591" y="3696386"/>
            <a:ext cx="3468400" cy="1365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4.45GeV…5.3GeV photon beam energy range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0.02° bin size</a:t>
            </a:r>
          </a:p>
        </p:txBody>
      </p:sp>
    </p:spTree>
    <p:extLst>
      <p:ext uri="{BB962C8B-B14F-4D97-AF65-F5344CB8AC3E}">
        <p14:creationId xmlns:p14="http://schemas.microsoft.com/office/powerpoint/2010/main" val="83205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15</a:t>
            </a:fld>
            <a:endParaRPr lang="en-US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67" y="3207253"/>
            <a:ext cx="2376297" cy="237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rcse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-652350" y="4180547"/>
            <a:ext cx="3541871" cy="3318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Flowchart: Summing Junction 8"/>
          <p:cNvSpPr/>
          <p:nvPr/>
        </p:nvSpPr>
        <p:spPr>
          <a:xfrm>
            <a:off x="1701502" y="4181970"/>
            <a:ext cx="457200" cy="457200"/>
          </a:xfrm>
          <a:prstGeom prst="flowChartSummingJunction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4807449" y="4168254"/>
            <a:ext cx="640080" cy="484632"/>
          </a:xfrm>
          <a:prstGeom prst="notchedRightArrow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12" y="3089590"/>
            <a:ext cx="2880360" cy="2880360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82" y="3089590"/>
            <a:ext cx="2880360" cy="288036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Fit to extract 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(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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dirty="0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2014161" y="2194551"/>
            <a:ext cx="3162939" cy="11472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functions have been folded with experimental resolution and setup acceptance to fit the data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7549" y="3341820"/>
            <a:ext cx="14902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3200" b="1" baseline="30000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28</a:t>
            </a:r>
            <a:r>
              <a:rPr lang="en-US" sz="3200" b="1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endParaRPr lang="en-US" sz="3200" b="1" baseline="30000" dirty="0" smtClean="0">
              <a:solidFill>
                <a:srgbClr val="60BB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8557795" y="3341820"/>
            <a:ext cx="1490218" cy="5847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30000" dirty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12</a:t>
            </a:r>
            <a:r>
              <a:rPr lang="en-US" sz="3200" b="1" dirty="0" smtClean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endParaRPr lang="en-US" sz="3200" b="1" baseline="30000" dirty="0" smtClean="0">
              <a:solidFill>
                <a:srgbClr val="F2D5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density models tried for Form Factors calculations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Harmonic Oscillator model: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3 parameter Fermi model: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Fourier-Bessel model: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Fourier Bessel (17 parameters) model gives the best agreement between calculated strong production term and the data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8388" y="5173386"/>
            <a:ext cx="8641412" cy="7489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04879" y="2443619"/>
            <a:ext cx="2398549" cy="23742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0" y="2441601"/>
            <a:ext cx="2376297" cy="2376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31" y="2428407"/>
            <a:ext cx="2376297" cy="2376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9018" y="4822871"/>
            <a:ext cx="1620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nuclear density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89541" y="4839548"/>
            <a:ext cx="18596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 yield  fit curves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709134" y="4752876"/>
            <a:ext cx="29478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Fit </a:t>
            </a:r>
            <a:r>
              <a:rPr lang="en-US" dirty="0" smtClean="0">
                <a:sym typeface="Symbol" panose="05050102010706020507" pitchFamily="18" charset="2"/>
              </a:rPr>
              <a:t>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/Ndof </a:t>
            </a:r>
            <a:r>
              <a:rPr lang="en-US" dirty="0" smtClean="0">
                <a:sym typeface="Symbol" panose="05050102010706020507" pitchFamily="18" charset="2"/>
              </a:rPr>
              <a:t>  dependence vs </a:t>
            </a:r>
            <a:r>
              <a:rPr lang="en-US" dirty="0" smtClean="0">
                <a:sym typeface="Symbol" panose="05050102010706020507" pitchFamily="18" charset="2"/>
              </a:rPr>
              <a:t>strong radius inflation [%]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423760" y="2724477"/>
            <a:ext cx="1274992" cy="453342"/>
            <a:chOff x="1438275" y="2390561"/>
            <a:chExt cx="1274992" cy="45334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438275" y="2529061"/>
              <a:ext cx="37147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438275" y="2685324"/>
              <a:ext cx="37147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09750" y="2390561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nominal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09750" y="2566904"/>
              <a:ext cx="903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5% inflated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94598" y="435927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Model parameter: strong nucleus radius</a:t>
            </a:r>
            <a:endParaRPr lang="en-US" dirty="0"/>
          </a:p>
        </p:txBody>
      </p: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74" y="2247563"/>
            <a:ext cx="2700338" cy="2700338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1924988" y="5434051"/>
            <a:ext cx="8983804" cy="7489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cross section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times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statistical uncertainty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PrimEx-I data and is sensitive to nucleus strong radius with (sub) percent level precision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62" y="2009708"/>
            <a:ext cx="1782223" cy="178222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74" y="3241991"/>
            <a:ext cx="1782223" cy="178222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3800057" y="2878527"/>
            <a:ext cx="1718305" cy="160792"/>
          </a:xfrm>
          <a:prstGeom prst="straightConnector1">
            <a:avLst/>
          </a:prstGeom>
          <a:ln w="50800"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6" idx="1"/>
          </p:cNvCxnSpPr>
          <p:nvPr/>
        </p:nvCxnSpPr>
        <p:spPr>
          <a:xfrm>
            <a:off x="4502492" y="3449156"/>
            <a:ext cx="1906982" cy="683947"/>
          </a:xfrm>
          <a:prstGeom prst="straightConnector1">
            <a:avLst/>
          </a:prstGeom>
          <a:ln w="50800"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183346" y="2773145"/>
            <a:ext cx="584200" cy="59379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19661" y="3152260"/>
            <a:ext cx="584200" cy="59379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7431" y="1936146"/>
                <a:ext cx="6966397" cy="4124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photons at high energies are shadowed in nuclei. In case of pion photo-production it’s resulting from two step process: initial photon produces vector (mostly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meson, which produces pseudoscalar meson on another nucleon (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contribution is additionally suppressed by opposite sign of amplitudes on protons and neutrons). This gives an additional term for strong amplitude mostly coming from intermediate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channel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expressed via elastic amplitude ratio: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is within range between 0 (no shadowing) and 1 (VDM)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0.25 value has been used in analysis:</a:t>
                </a:r>
              </a:p>
              <a:p>
                <a:r>
                  <a:rPr lang="nb-NO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nb-NO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nb-NO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 Meyer et </a:t>
                </a:r>
                <a:r>
                  <a:rPr lang="nb-NO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</a:t>
                </a:r>
                <a:r>
                  <a:rPr lang="nb-NO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:r>
                  <a:rPr lang="nb-NO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 Rev. </a:t>
                </a:r>
                <a:r>
                  <a:rPr lang="nb-NO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Lett. 28, </a:t>
                </a:r>
                <a:r>
                  <a:rPr lang="nb-NO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1344 (1972</a:t>
                </a:r>
                <a:r>
                  <a:rPr lang="nb-NO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).;   * A</a:t>
                </a:r>
                <a:r>
                  <a:rPr lang="nb-NO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M.  </a:t>
                </a:r>
                <a:r>
                  <a:rPr lang="nb-NO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Boyarski et  </a:t>
                </a:r>
                <a:r>
                  <a:rPr lang="nb-NO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</a:t>
                </a:r>
                <a:r>
                  <a:rPr lang="nb-NO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 </a:t>
                </a:r>
                <a:r>
                  <a:rPr lang="nb-NO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  Rev.  </a:t>
                </a:r>
                <a:r>
                  <a:rPr lang="nb-NO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Lett. 23,  1343 (1969))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1" y="1936146"/>
                <a:ext cx="6966397" cy="4124206"/>
              </a:xfrm>
              <a:prstGeom prst="rect">
                <a:avLst/>
              </a:prstGeom>
              <a:blipFill>
                <a:blip r:embed="rId2"/>
                <a:stretch>
                  <a:fillRect l="-787" t="-888" r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297222" y="2372252"/>
            <a:ext cx="3198926" cy="32519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“Second step” contribution (“shadowing” effect)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05" y="2200009"/>
            <a:ext cx="3424237" cy="34242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24144" y="3712112"/>
                <a:ext cx="3356880" cy="340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44" y="3712112"/>
                <a:ext cx="3356880" cy="340221"/>
              </a:xfrm>
              <a:prstGeom prst="rect">
                <a:avLst/>
              </a:prstGeom>
              <a:blipFill>
                <a:blip r:embed="rId4"/>
                <a:stretch>
                  <a:fillRect l="-1089" t="-25000" r="-2178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24144" y="4559723"/>
                <a:ext cx="303390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44" y="4559723"/>
                <a:ext cx="3033907" cy="586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027844" y="3747639"/>
                <a:ext cx="1413720" cy="340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844" y="3747639"/>
                <a:ext cx="1413720" cy="340221"/>
              </a:xfrm>
              <a:prstGeom prst="rect">
                <a:avLst/>
              </a:prstGeom>
              <a:blipFill>
                <a:blip r:embed="rId6"/>
                <a:stretch>
                  <a:fillRect l="-3879" t="-25000" r="-3448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8835525" y="2757983"/>
            <a:ext cx="590550" cy="23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853142" y="3150854"/>
            <a:ext cx="590550" cy="2380"/>
          </a:xfrm>
          <a:prstGeom prst="line">
            <a:avLst/>
          </a:prstGeom>
          <a:ln w="38100">
            <a:solidFill>
              <a:srgbClr val="005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854456" y="3540662"/>
            <a:ext cx="590550" cy="238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9725391" y="2628322"/>
                <a:ext cx="5916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391" y="2628322"/>
                <a:ext cx="591636" cy="276999"/>
              </a:xfrm>
              <a:prstGeom prst="rect">
                <a:avLst/>
              </a:prstGeom>
              <a:blipFill>
                <a:blip r:embed="rId7"/>
                <a:stretch>
                  <a:fillRect t="-4348" r="-515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9725391" y="3000279"/>
                <a:ext cx="502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391" y="3000279"/>
                <a:ext cx="502702" cy="276999"/>
              </a:xfrm>
              <a:prstGeom prst="rect">
                <a:avLst/>
              </a:prstGeom>
              <a:blipFill>
                <a:blip r:embed="rId8"/>
                <a:stretch>
                  <a:fillRect t="-4348" r="-481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725391" y="3391384"/>
                <a:ext cx="11834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391" y="3391384"/>
                <a:ext cx="1183401" cy="276999"/>
              </a:xfrm>
              <a:prstGeom prst="rect">
                <a:avLst/>
              </a:prstGeom>
              <a:blipFill>
                <a:blip r:embed="rId9"/>
                <a:stretch>
                  <a:fillRect t="-4348" r="-153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5" y="1847852"/>
            <a:ext cx="4050506" cy="40505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47852"/>
            <a:ext cx="4050506" cy="405050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85" y="1847852"/>
            <a:ext cx="4050506" cy="4050506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1462756" y="1917116"/>
            <a:ext cx="178888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0.01° binning</a:t>
            </a:r>
            <a:endParaRPr lang="en-US" sz="2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5361861" y="1917116"/>
            <a:ext cx="171696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0.02° binning</a:t>
            </a:r>
            <a:endParaRPr lang="en-US" sz="2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9412367" y="1917116"/>
            <a:ext cx="174022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0.03° binning</a:t>
            </a:r>
            <a:endParaRPr lang="en-US" sz="2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yield fit, Silicon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5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motivation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methods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PrimEx experiment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PrimEx-II 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experiments within 12 GeV program at Jefferson Lab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5" y="1847852"/>
            <a:ext cx="4050506" cy="40505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47852"/>
            <a:ext cx="4050506" cy="405050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85" y="1847852"/>
            <a:ext cx="4050506" cy="4050506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yield fit, Carbon target</a:t>
            </a:r>
            <a:endParaRPr lang="en-US" dirty="0"/>
          </a:p>
        </p:txBody>
      </p:sp>
      <p:sp>
        <p:nvSpPr>
          <p:cNvPr id="21" name="Title 5"/>
          <p:cNvSpPr txBox="1">
            <a:spLocks/>
          </p:cNvSpPr>
          <p:nvPr/>
        </p:nvSpPr>
        <p:spPr>
          <a:xfrm>
            <a:off x="1280160" y="1917116"/>
            <a:ext cx="178888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0.01° binning</a:t>
            </a:r>
            <a:endParaRPr lang="en-US" sz="2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2" name="Title 5"/>
          <p:cNvSpPr txBox="1">
            <a:spLocks/>
          </p:cNvSpPr>
          <p:nvPr/>
        </p:nvSpPr>
        <p:spPr>
          <a:xfrm>
            <a:off x="5189504" y="1917116"/>
            <a:ext cx="171696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0.02° binning</a:t>
            </a:r>
            <a:endParaRPr lang="en-US" sz="2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3" name="Title 5"/>
          <p:cNvSpPr txBox="1">
            <a:spLocks/>
          </p:cNvSpPr>
          <p:nvPr/>
        </p:nvSpPr>
        <p:spPr>
          <a:xfrm>
            <a:off x="9240010" y="1917116"/>
            <a:ext cx="174022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0.03° binning</a:t>
            </a:r>
            <a:endParaRPr lang="en-US" sz="20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black">
          <a:xfrm>
            <a:off x="1064769" y="422025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(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) value vs Strong radius increase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39504" y="2601923"/>
            <a:ext cx="4821982" cy="2936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increase, minimizing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  +2.18% ± 0.63%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   +2.54% ± 1.86%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used in the final result, statistical uncertainty of this procedure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going directly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systematics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9" y="1784138"/>
            <a:ext cx="432054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black">
          <a:xfrm>
            <a:off x="4479988" y="17913"/>
            <a:ext cx="3683291" cy="902326"/>
          </a:xfrm>
          <a:prstGeom prst="rect">
            <a:avLst/>
          </a:prstGeom>
          <a:solidFill>
            <a:srgbClr val="4A555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PrimEx-II (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) systematic uncertainty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85334"/>
              </p:ext>
            </p:extLst>
          </p:nvPr>
        </p:nvGraphicFramePr>
        <p:xfrm>
          <a:off x="3119270" y="920239"/>
          <a:ext cx="6156660" cy="465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77390" y="3611299"/>
            <a:ext cx="2775154" cy="954107"/>
          </a:xfrm>
          <a:prstGeom prst="rect">
            <a:avLst/>
          </a:prstGeom>
          <a:solidFill>
            <a:srgbClr val="946D8C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&lt;0.1%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 errors		&lt;0.1%</a:t>
            </a: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 channels	&lt;0.1%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  0.1%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454286" y="3925182"/>
            <a:ext cx="1748299" cy="1029887"/>
          </a:xfrm>
          <a:prstGeom prst="straightConnector1">
            <a:avLst/>
          </a:prstGeom>
          <a:ln w="63500">
            <a:solidFill>
              <a:srgbClr val="946D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77390" y="4565406"/>
            <a:ext cx="2775154" cy="1169551"/>
          </a:xfrm>
          <a:prstGeom prst="rect">
            <a:avLst/>
          </a:prstGeom>
          <a:solidFill>
            <a:srgbClr val="94A2AD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 energy cut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0.13%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Pion energy cut	&lt;0.1%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window	0.05%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Wrong beam candidate	0.10%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		0.18%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79099" y="4917499"/>
            <a:ext cx="2336390" cy="313031"/>
          </a:xfrm>
          <a:prstGeom prst="straightConnector1">
            <a:avLst/>
          </a:prstGeom>
          <a:ln w="63500">
            <a:solidFill>
              <a:srgbClr val="94A2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77390" y="2643992"/>
            <a:ext cx="2775154" cy="954107"/>
          </a:xfrm>
          <a:prstGeom prst="rect">
            <a:avLst/>
          </a:prstGeom>
          <a:solidFill>
            <a:srgbClr val="638AA5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0.35%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		0.03%</a:t>
            </a: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Purity		&lt;0.01%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0.35%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940981" y="3093014"/>
            <a:ext cx="1236409" cy="1272134"/>
          </a:xfrm>
          <a:prstGeom prst="straightConnector1">
            <a:avLst/>
          </a:prstGeom>
          <a:ln w="63500">
            <a:solidFill>
              <a:srgbClr val="638A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77390" y="1457279"/>
            <a:ext cx="2775154" cy="1169551"/>
          </a:xfrm>
          <a:prstGeom prst="rect">
            <a:avLst/>
          </a:prstGeom>
          <a:solidFill>
            <a:srgbClr val="94A639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tagging ratio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0.37%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counting	0.55%</a:t>
            </a: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collimation	0.18%</a:t>
            </a: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tagging ratio	0.4%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0.80%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028244" y="1924887"/>
            <a:ext cx="1149146" cy="889362"/>
          </a:xfrm>
          <a:prstGeom prst="straightConnector1">
            <a:avLst/>
          </a:prstGeom>
          <a:ln w="63500">
            <a:solidFill>
              <a:srgbClr val="94A6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77390" y="287728"/>
            <a:ext cx="2775154" cy="1169551"/>
          </a:xfrm>
          <a:prstGeom prst="rect">
            <a:avLst/>
          </a:prstGeom>
          <a:solidFill>
            <a:srgbClr val="DEC331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0.14%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		0.07%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		0.08%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		0.12%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		0.22%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6722794" y="872504"/>
            <a:ext cx="2454596" cy="321947"/>
          </a:xfrm>
          <a:prstGeom prst="straightConnector1">
            <a:avLst/>
          </a:prstGeom>
          <a:ln w="63500">
            <a:solidFill>
              <a:srgbClr val="DE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600" y="298540"/>
            <a:ext cx="3603524" cy="1600438"/>
          </a:xfrm>
          <a:prstGeom prst="rect">
            <a:avLst/>
          </a:prstGeom>
          <a:solidFill>
            <a:srgbClr val="5A6121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cross section and phase	0.1%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Shadowing effect amplitude	0.31%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coherent shape		0.08%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Incoherent model		0.08%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Non-zero spin admixture		≤0.1%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strong vs EM radius	0.14%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	0.36%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705124" y="1136594"/>
            <a:ext cx="1646507" cy="174409"/>
          </a:xfrm>
          <a:prstGeom prst="straightConnector1">
            <a:avLst/>
          </a:prstGeom>
          <a:ln w="63500">
            <a:solidFill>
              <a:srgbClr val="5A61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1600" y="2118379"/>
            <a:ext cx="3603524" cy="2031325"/>
          </a:xfrm>
          <a:prstGeom prst="rect">
            <a:avLst/>
          </a:prstGeom>
          <a:solidFill>
            <a:srgbClr val="8C7918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		0.4%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range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0.4%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target subtraction		0.2%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parameter uncertainty		0.5%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count method		0.55%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Omega/rho background subtraction	0.09%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migration at zero angle	0.2%</a:t>
            </a:r>
          </a:p>
          <a:p>
            <a:pPr fontAlgn="t"/>
            <a:r>
              <a:rPr lang="en-U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binning 0.01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°, 0.02°, 0.03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	0.12%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	0.94%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705124" y="3246555"/>
            <a:ext cx="471947" cy="722016"/>
          </a:xfrm>
          <a:prstGeom prst="straightConnector1">
            <a:avLst/>
          </a:prstGeom>
          <a:ln w="63500">
            <a:solidFill>
              <a:srgbClr val="8C79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600" y="4365148"/>
            <a:ext cx="3603524" cy="160043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absorption	  	0.24%</a:t>
            </a: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Pi0 angular resolution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0.17%</a:t>
            </a: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Pi0 two gamma decay branching	0.034%</a:t>
            </a: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Calorimeter geometry		0.05%</a:t>
            </a: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Calorimeter energy response	0.45%</a:t>
            </a: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statistics		0.02%</a:t>
            </a:r>
          </a:p>
          <a:p>
            <a:pPr fontAlgn="t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	0.55%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705125" y="5165367"/>
            <a:ext cx="1919133" cy="130327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37180" y="2718542"/>
            <a:ext cx="161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400" baseline="3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yield extraction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5624" y="4162082"/>
            <a:ext cx="1176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Monte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Carlo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9099" y="1996691"/>
            <a:ext cx="138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Photon Beam Flux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934396">
            <a:off x="5031218" y="1883672"/>
            <a:ext cx="161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Theory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61385" y="3799788"/>
            <a:ext cx="161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target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633497">
            <a:off x="5668564" y="1226447"/>
            <a:ext cx="161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beam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 rot="4247069">
            <a:off x="5670632" y="4744962"/>
            <a:ext cx="2242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Event selection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 rot="3066823">
            <a:off x="6900496" y="4512248"/>
            <a:ext cx="62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DAQ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35" y="1495742"/>
            <a:ext cx="4860608" cy="48606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51315" y="466343"/>
            <a:ext cx="6865256" cy="136211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Updated 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(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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 status: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with PrimEx-II measurement added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added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89600" y="3487161"/>
            <a:ext cx="53080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lvl="1" algn="just">
              <a:buSzPct val="50000"/>
            </a:pP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PrimEx-II c</a:t>
            </a: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ombined </a:t>
            </a: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result for two targets averaged over two analyses:</a:t>
            </a:r>
          </a:p>
          <a:p>
            <a:pPr lvl="1" algn="just">
              <a:buSzPct val="50000"/>
            </a:pP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(</a:t>
            </a:r>
            <a:r>
              <a:rPr lang="en-US" sz="2400" b="1" baseline="300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</a:t>
            </a: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= 7.80eV ± 0.13eV,</a:t>
            </a:r>
          </a:p>
          <a:p>
            <a:pPr lvl="1" algn="just">
              <a:buSzPct val="50000"/>
            </a:pP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(1.7% total uncertainty)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67300" y="4271991"/>
            <a:ext cx="1028700" cy="338109"/>
          </a:xfrm>
          <a:prstGeom prst="straightConnector1">
            <a:avLst/>
          </a:prstGeom>
          <a:ln w="50800"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Planned and scheduled future experiment at Jefferson Lab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60" y="2099297"/>
            <a:ext cx="9628632" cy="356490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measurement of two photon decay width								(photon beam, Hall D, with upgraded GlueX detector):</a:t>
            </a:r>
          </a:p>
          <a:p>
            <a:pPr lvl="1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η→γγ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scheduled to run in 2019</a:t>
            </a: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is being prepared for Program Advisory Committee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Form Factors at low  q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~0.001…0.5 GeV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					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(electron beam, Hall B):</a:t>
            </a: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→π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       part of approved 12 GeV program</a:t>
            </a:r>
          </a:p>
          <a:p>
            <a:pPr lvl="1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16" y="3206723"/>
            <a:ext cx="3511253" cy="351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3160" y="4502434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72" y="1920875"/>
            <a:ext cx="1952640" cy="128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1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030" y="2107244"/>
            <a:ext cx="1083225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lvl="1">
              <a:buSzPct val="50000"/>
              <a:buBlip>
                <a:blip r:embed="rId3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Two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 experiments have been successfully carried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out</a:t>
            </a: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SzPct val="50000"/>
              <a:buBlip>
                <a:blip r:embed="rId3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Compton cross section measurement verifies PrimEx systematical </a:t>
            </a:r>
          </a:p>
          <a:p>
            <a:pPr lvl="1">
              <a:buSzPct val="50000"/>
            </a:pP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uncertainty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for the cross section on 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the 1.5%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level (related PhD defended in May 2018)</a:t>
            </a:r>
            <a:endParaRPr lang="en-US" sz="2400" b="1" dirty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SzPct val="50000"/>
              <a:buBlip>
                <a:blip r:embed="rId3"/>
              </a:buBlip>
            </a:pP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PrimEx-II reduced measurement error below 2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% (one of two analyses related PhD defended in February 2018)</a:t>
            </a: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SzPct val="50000"/>
              <a:buBlip>
                <a:blip r:embed="rId3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Result has been recently approved by the PrimEx-II Collaboration:</a:t>
            </a: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SzPct val="50000"/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</a:t>
            </a:r>
            <a:r>
              <a:rPr lang="en-US" sz="2400" b="1" baseline="30000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 = 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7.80eV 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± 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0.7% 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stat. ± 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1.5% 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syst. (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1.7% 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total)</a:t>
            </a:r>
            <a:endParaRPr lang="en-US" sz="2400" b="1" dirty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08930" y="5433020"/>
            <a:ext cx="795160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experiment was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in part by</a:t>
            </a: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NSF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 PHY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0079840</a:t>
            </a: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RFBR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18-02-00938A</a:t>
            </a:r>
          </a:p>
        </p:txBody>
      </p:sp>
    </p:spTree>
    <p:extLst>
      <p:ext uri="{BB962C8B-B14F-4D97-AF65-F5344CB8AC3E}">
        <p14:creationId xmlns:p14="http://schemas.microsoft.com/office/powerpoint/2010/main" val="27628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Oval 314"/>
          <p:cNvSpPr/>
          <p:nvPr/>
        </p:nvSpPr>
        <p:spPr>
          <a:xfrm>
            <a:off x="8707937" y="5063098"/>
            <a:ext cx="293915" cy="25299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1337038" y="1903656"/>
            <a:ext cx="6702012" cy="4667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l-GR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proceeds primarily via chiral anomaly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anomaly predicts exact value for decay width at the leading order: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to the leading order corrections have been calculated taking into account different quark masses and mixing effects with percent level precision: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J.Goity et al.: 8.1eV±1.0%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K.Kampf, B.Moussalam: 8.09±1.4%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B.Ananthanarayan et al.: 8.06±1.0%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B.Ioffe, A.Oganesian (QCD sum rules): 7.93±1.5%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QCD predictions for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(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)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901011" y="3034081"/>
                <a:ext cx="5543697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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l-GR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200" b="0" i="1" dirty="0" smtClean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  <m:t>→</m:t>
                          </m:r>
                          <m:r>
                            <a:rPr lang="el-GR" sz="2200" b="0" i="1" dirty="0" smtClean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  <m:t>𝛾𝛾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20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200" i="1" dirty="0" smtClean="0">
                                      <a:solidFill>
                                        <a:schemeClr val="bg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bg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  <a:sym typeface="Symbol" panose="05050102010706020507" pitchFamily="18" charset="2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solidFill>
                                        <a:schemeClr val="bg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sz="2200" b="0" i="1" dirty="0" smtClean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  <m:t>576</m:t>
                          </m:r>
                          <m:sSup>
                            <m:sSupPr>
                              <m:ctrlPr>
                                <a:rPr lang="en-US" sz="220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20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𝐹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200" i="1" dirty="0" smtClean="0">
                                      <a:solidFill>
                                        <a:schemeClr val="bg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bg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  <a:sym typeface="Symbol" panose="05050102010706020507" pitchFamily="18" charset="2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solidFill>
                                        <a:schemeClr val="bg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200" b="0" i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=7.725 ±0.044 </m:t>
                      </m:r>
                      <m:r>
                        <a:rPr lang="en-US" sz="2200" b="0" i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𝑒𝑉</m:t>
                      </m:r>
                    </m:oMath>
                  </m:oMathPara>
                </a14:m>
                <a:endParaRPr lang="en-US" sz="2200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011" y="3034081"/>
                <a:ext cx="5543697" cy="8218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0473615" y="2236444"/>
            <a:ext cx="0" cy="914401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9711615" y="2236444"/>
            <a:ext cx="762000" cy="533401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711615" y="2769845"/>
            <a:ext cx="762000" cy="38100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8721015" y="2769845"/>
            <a:ext cx="914400" cy="0"/>
          </a:xfrm>
          <a:prstGeom prst="line">
            <a:avLst/>
          </a:prstGeom>
          <a:noFill/>
          <a:ln w="38100">
            <a:solidFill>
              <a:schemeClr val="bg1">
                <a:lumMod val="2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263815" y="254124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sym typeface="Symbol"/>
              </a:rPr>
              <a:t></a:t>
            </a:r>
            <a:r>
              <a:rPr lang="en-US" sz="2400" b="1" baseline="30000" dirty="0" smtClean="0">
                <a:solidFill>
                  <a:schemeClr val="bg1">
                    <a:lumMod val="25000"/>
                  </a:schemeClr>
                </a:solidFill>
                <a:sym typeface="Symbol"/>
              </a:rPr>
              <a:t>0</a:t>
            </a:r>
            <a:endParaRPr lang="en-US" sz="2400" b="1" baseline="30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616615" y="2007844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sym typeface="Symbol"/>
              </a:rPr>
              <a:t></a:t>
            </a:r>
            <a:endParaRPr lang="en-US" sz="2400" b="1" baseline="-25000" dirty="0">
              <a:solidFill>
                <a:schemeClr val="bg1">
                  <a:lumMod val="25000"/>
                </a:schemeClr>
              </a:solidFill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0473615" y="2082457"/>
            <a:ext cx="1065213" cy="311150"/>
            <a:chOff x="1746" y="1436"/>
            <a:chExt cx="1086" cy="293"/>
          </a:xfrm>
        </p:grpSpPr>
        <p:grpSp>
          <p:nvGrpSpPr>
            <p:cNvPr id="37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44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55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51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47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8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40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10473615" y="2920658"/>
            <a:ext cx="1065213" cy="311150"/>
            <a:chOff x="1746" y="1436"/>
            <a:chExt cx="1086" cy="293"/>
          </a:xfrm>
        </p:grpSpPr>
        <p:grpSp>
          <p:nvGrpSpPr>
            <p:cNvPr id="15" name="Group 37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22" name="Group 38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33" name="Arc 39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Arc 40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rc 41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Arc 42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43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29" name="Arc 44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Arc 45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rc 46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rc 47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48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25" name="Arc 49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Arc 50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rc 51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rc 52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53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8" name="Arc 54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rc 55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rc 56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rc 57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Line 58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11616615" y="2729363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sym typeface="Symbol"/>
              </a:rPr>
              <a:t></a:t>
            </a:r>
            <a:endParaRPr lang="en-US" sz="2400" b="1" baseline="-25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9066374" y="3646221"/>
            <a:ext cx="293914" cy="253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9126246" y="3487629"/>
            <a:ext cx="179614" cy="15859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ine 9"/>
          <p:cNvSpPr>
            <a:spLocks noChangeShapeType="1"/>
          </p:cNvSpPr>
          <p:nvPr/>
        </p:nvSpPr>
        <p:spPr bwMode="auto">
          <a:xfrm flipV="1">
            <a:off x="8840496" y="3899222"/>
            <a:ext cx="372835" cy="0"/>
          </a:xfrm>
          <a:prstGeom prst="line">
            <a:avLst/>
          </a:prstGeom>
          <a:noFill/>
          <a:ln w="38100">
            <a:solidFill>
              <a:schemeClr val="bg1">
                <a:lumMod val="25000"/>
              </a:schemeClr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7" name="Group 13"/>
          <p:cNvGrpSpPr>
            <a:grpSpLocks/>
          </p:cNvGrpSpPr>
          <p:nvPr/>
        </p:nvGrpSpPr>
        <p:grpSpPr bwMode="auto">
          <a:xfrm rot="5400000">
            <a:off x="9031057" y="4028107"/>
            <a:ext cx="403687" cy="145917"/>
            <a:chOff x="1746" y="1436"/>
            <a:chExt cx="1086" cy="293"/>
          </a:xfrm>
        </p:grpSpPr>
        <p:grpSp>
          <p:nvGrpSpPr>
            <p:cNvPr id="91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98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09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05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01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94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13"/>
          <p:cNvGrpSpPr>
            <a:grpSpLocks/>
          </p:cNvGrpSpPr>
          <p:nvPr/>
        </p:nvGrpSpPr>
        <p:grpSpPr bwMode="auto">
          <a:xfrm>
            <a:off x="9373421" y="3719601"/>
            <a:ext cx="488747" cy="120522"/>
            <a:chOff x="1746" y="1436"/>
            <a:chExt cx="1086" cy="293"/>
          </a:xfrm>
        </p:grpSpPr>
        <p:grpSp>
          <p:nvGrpSpPr>
            <p:cNvPr id="69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76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87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83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79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10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0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72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10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10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10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10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10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" name="Oval 113"/>
          <p:cNvSpPr/>
          <p:nvPr/>
        </p:nvSpPr>
        <p:spPr>
          <a:xfrm>
            <a:off x="10396273" y="3700769"/>
            <a:ext cx="293915" cy="253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0456145" y="3542177"/>
            <a:ext cx="179615" cy="15859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ine 9"/>
          <p:cNvSpPr>
            <a:spLocks noChangeShapeType="1"/>
          </p:cNvSpPr>
          <p:nvPr/>
        </p:nvSpPr>
        <p:spPr bwMode="auto">
          <a:xfrm flipV="1">
            <a:off x="10170395" y="3953770"/>
            <a:ext cx="372836" cy="0"/>
          </a:xfrm>
          <a:prstGeom prst="line">
            <a:avLst/>
          </a:prstGeom>
          <a:noFill/>
          <a:ln w="38100">
            <a:solidFill>
              <a:schemeClr val="bg1">
                <a:lumMod val="25000"/>
              </a:schemeClr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7" name="Group 13"/>
          <p:cNvGrpSpPr>
            <a:grpSpLocks/>
          </p:cNvGrpSpPr>
          <p:nvPr/>
        </p:nvGrpSpPr>
        <p:grpSpPr bwMode="auto">
          <a:xfrm rot="5400000">
            <a:off x="10360956" y="4082655"/>
            <a:ext cx="403687" cy="145917"/>
            <a:chOff x="1746" y="1436"/>
            <a:chExt cx="1086" cy="293"/>
          </a:xfrm>
        </p:grpSpPr>
        <p:grpSp>
          <p:nvGrpSpPr>
            <p:cNvPr id="141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48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59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55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51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2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44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13"/>
          <p:cNvGrpSpPr>
            <a:grpSpLocks/>
          </p:cNvGrpSpPr>
          <p:nvPr/>
        </p:nvGrpSpPr>
        <p:grpSpPr bwMode="auto">
          <a:xfrm>
            <a:off x="10637701" y="3558444"/>
            <a:ext cx="488748" cy="120522"/>
            <a:chOff x="1746" y="1436"/>
            <a:chExt cx="1086" cy="293"/>
          </a:xfrm>
        </p:grpSpPr>
        <p:grpSp>
          <p:nvGrpSpPr>
            <p:cNvPr id="119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26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37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33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29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0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22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" name="Oval 163"/>
          <p:cNvSpPr/>
          <p:nvPr/>
        </p:nvSpPr>
        <p:spPr>
          <a:xfrm>
            <a:off x="8537167" y="4277573"/>
            <a:ext cx="293913" cy="253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597039" y="4118981"/>
            <a:ext cx="179614" cy="15859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Line 9"/>
          <p:cNvSpPr>
            <a:spLocks noChangeShapeType="1"/>
          </p:cNvSpPr>
          <p:nvPr/>
        </p:nvSpPr>
        <p:spPr bwMode="auto">
          <a:xfrm flipV="1">
            <a:off x="8311290" y="4530573"/>
            <a:ext cx="372834" cy="0"/>
          </a:xfrm>
          <a:prstGeom prst="line">
            <a:avLst/>
          </a:prstGeom>
          <a:noFill/>
          <a:ln w="38100">
            <a:solidFill>
              <a:schemeClr val="bg1">
                <a:lumMod val="25000"/>
              </a:schemeClr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67" name="Group 13"/>
          <p:cNvGrpSpPr>
            <a:grpSpLocks/>
          </p:cNvGrpSpPr>
          <p:nvPr/>
        </p:nvGrpSpPr>
        <p:grpSpPr bwMode="auto">
          <a:xfrm rot="7338709">
            <a:off x="8367929" y="4643368"/>
            <a:ext cx="403687" cy="145916"/>
            <a:chOff x="1746" y="1436"/>
            <a:chExt cx="1086" cy="293"/>
          </a:xfrm>
        </p:grpSpPr>
        <p:grpSp>
          <p:nvGrpSpPr>
            <p:cNvPr id="191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98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209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9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205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201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2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94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3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" name="Group 13"/>
          <p:cNvGrpSpPr>
            <a:grpSpLocks/>
          </p:cNvGrpSpPr>
          <p:nvPr/>
        </p:nvGrpSpPr>
        <p:grpSpPr bwMode="auto">
          <a:xfrm rot="3628462">
            <a:off x="8617491" y="4643161"/>
            <a:ext cx="403687" cy="145916"/>
            <a:chOff x="1746" y="1436"/>
            <a:chExt cx="1086" cy="293"/>
          </a:xfrm>
        </p:grpSpPr>
        <p:grpSp>
          <p:nvGrpSpPr>
            <p:cNvPr id="169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76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87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7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83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9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0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2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" name="Oval 213"/>
          <p:cNvSpPr/>
          <p:nvPr/>
        </p:nvSpPr>
        <p:spPr>
          <a:xfrm>
            <a:off x="9606675" y="4274349"/>
            <a:ext cx="293914" cy="253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Line 9"/>
          <p:cNvSpPr>
            <a:spLocks noChangeShapeType="1"/>
          </p:cNvSpPr>
          <p:nvPr/>
        </p:nvSpPr>
        <p:spPr bwMode="auto">
          <a:xfrm flipV="1">
            <a:off x="9380797" y="4527349"/>
            <a:ext cx="372835" cy="0"/>
          </a:xfrm>
          <a:prstGeom prst="line">
            <a:avLst/>
          </a:prstGeom>
          <a:noFill/>
          <a:ln w="38100">
            <a:solidFill>
              <a:schemeClr val="bg1">
                <a:lumMod val="25000"/>
              </a:schemeClr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6" name="Group 13"/>
          <p:cNvGrpSpPr>
            <a:grpSpLocks/>
          </p:cNvGrpSpPr>
          <p:nvPr/>
        </p:nvGrpSpPr>
        <p:grpSpPr bwMode="auto">
          <a:xfrm rot="5400000">
            <a:off x="9578507" y="4917520"/>
            <a:ext cx="403687" cy="145917"/>
            <a:chOff x="1746" y="1436"/>
            <a:chExt cx="1086" cy="293"/>
          </a:xfrm>
        </p:grpSpPr>
        <p:grpSp>
          <p:nvGrpSpPr>
            <p:cNvPr id="241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248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259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9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255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251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2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244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3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" name="Group 13"/>
          <p:cNvGrpSpPr>
            <a:grpSpLocks/>
          </p:cNvGrpSpPr>
          <p:nvPr/>
        </p:nvGrpSpPr>
        <p:grpSpPr bwMode="auto">
          <a:xfrm>
            <a:off x="9913722" y="4347729"/>
            <a:ext cx="488747" cy="120522"/>
            <a:chOff x="1746" y="1436"/>
            <a:chExt cx="1086" cy="293"/>
          </a:xfrm>
        </p:grpSpPr>
        <p:grpSp>
          <p:nvGrpSpPr>
            <p:cNvPr id="219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226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237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233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229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0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222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1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8" name="Oval 217"/>
          <p:cNvSpPr/>
          <p:nvPr/>
        </p:nvSpPr>
        <p:spPr>
          <a:xfrm>
            <a:off x="9607369" y="4534619"/>
            <a:ext cx="293914" cy="253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0936040" y="4037639"/>
            <a:ext cx="136514" cy="38869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Line 9"/>
          <p:cNvSpPr>
            <a:spLocks noChangeShapeType="1"/>
          </p:cNvSpPr>
          <p:nvPr/>
        </p:nvSpPr>
        <p:spPr bwMode="auto">
          <a:xfrm flipV="1">
            <a:off x="10638984" y="4420199"/>
            <a:ext cx="372835" cy="0"/>
          </a:xfrm>
          <a:prstGeom prst="line">
            <a:avLst/>
          </a:prstGeom>
          <a:noFill/>
          <a:ln w="38100">
            <a:solidFill>
              <a:schemeClr val="bg1">
                <a:lumMod val="25000"/>
              </a:schemeClr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6" name="Group 13"/>
          <p:cNvGrpSpPr>
            <a:grpSpLocks/>
          </p:cNvGrpSpPr>
          <p:nvPr/>
        </p:nvGrpSpPr>
        <p:grpSpPr bwMode="auto">
          <a:xfrm rot="2117353">
            <a:off x="10964544" y="4486818"/>
            <a:ext cx="488747" cy="120522"/>
            <a:chOff x="1746" y="1436"/>
            <a:chExt cx="1086" cy="293"/>
          </a:xfrm>
        </p:grpSpPr>
        <p:grpSp>
          <p:nvGrpSpPr>
            <p:cNvPr id="291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298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309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9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305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301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4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2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294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3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" name="Group 13"/>
          <p:cNvGrpSpPr>
            <a:grpSpLocks/>
          </p:cNvGrpSpPr>
          <p:nvPr/>
        </p:nvGrpSpPr>
        <p:grpSpPr bwMode="auto">
          <a:xfrm rot="20243725">
            <a:off x="10979459" y="4293722"/>
            <a:ext cx="488747" cy="120522"/>
            <a:chOff x="1746" y="1436"/>
            <a:chExt cx="1086" cy="293"/>
          </a:xfrm>
        </p:grpSpPr>
        <p:grpSp>
          <p:nvGrpSpPr>
            <p:cNvPr id="269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276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287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283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279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0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0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272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1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8" name="Oval 267"/>
          <p:cNvSpPr/>
          <p:nvPr/>
        </p:nvSpPr>
        <p:spPr>
          <a:xfrm>
            <a:off x="10936040" y="4424008"/>
            <a:ext cx="136514" cy="35556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Line 9"/>
          <p:cNvSpPr>
            <a:spLocks noChangeShapeType="1"/>
          </p:cNvSpPr>
          <p:nvPr/>
        </p:nvSpPr>
        <p:spPr bwMode="auto">
          <a:xfrm flipV="1">
            <a:off x="8627655" y="5185684"/>
            <a:ext cx="372836" cy="0"/>
          </a:xfrm>
          <a:prstGeom prst="line">
            <a:avLst/>
          </a:prstGeom>
          <a:noFill/>
          <a:ln w="38100">
            <a:solidFill>
              <a:schemeClr val="bg1">
                <a:lumMod val="25000"/>
              </a:schemeClr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16" name="Group 13"/>
          <p:cNvGrpSpPr>
            <a:grpSpLocks/>
          </p:cNvGrpSpPr>
          <p:nvPr/>
        </p:nvGrpSpPr>
        <p:grpSpPr bwMode="auto">
          <a:xfrm rot="2117353">
            <a:off x="8962867" y="5227727"/>
            <a:ext cx="488748" cy="120521"/>
            <a:chOff x="1746" y="1436"/>
            <a:chExt cx="1086" cy="293"/>
          </a:xfrm>
        </p:grpSpPr>
        <p:grpSp>
          <p:nvGrpSpPr>
            <p:cNvPr id="340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347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358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354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5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350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1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343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2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" name="Group 13"/>
          <p:cNvGrpSpPr>
            <a:grpSpLocks/>
          </p:cNvGrpSpPr>
          <p:nvPr/>
        </p:nvGrpSpPr>
        <p:grpSpPr bwMode="auto">
          <a:xfrm rot="20243725">
            <a:off x="8977783" y="5034633"/>
            <a:ext cx="488748" cy="120521"/>
            <a:chOff x="1746" y="1436"/>
            <a:chExt cx="1086" cy="293"/>
          </a:xfrm>
        </p:grpSpPr>
        <p:grpSp>
          <p:nvGrpSpPr>
            <p:cNvPr id="318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325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336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332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328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9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321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0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3" name="Oval 362"/>
          <p:cNvSpPr/>
          <p:nvPr/>
        </p:nvSpPr>
        <p:spPr>
          <a:xfrm>
            <a:off x="10846484" y="5020145"/>
            <a:ext cx="136514" cy="38870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Line 9"/>
          <p:cNvSpPr>
            <a:spLocks noChangeShapeType="1"/>
          </p:cNvSpPr>
          <p:nvPr/>
        </p:nvSpPr>
        <p:spPr bwMode="auto">
          <a:xfrm flipV="1">
            <a:off x="10907279" y="5019128"/>
            <a:ext cx="372836" cy="0"/>
          </a:xfrm>
          <a:prstGeom prst="line">
            <a:avLst/>
          </a:prstGeom>
          <a:noFill/>
          <a:ln w="38100">
            <a:solidFill>
              <a:schemeClr val="bg1">
                <a:lumMod val="25000"/>
              </a:schemeClr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5" name="Line 7"/>
          <p:cNvSpPr>
            <a:spLocks noChangeShapeType="1"/>
          </p:cNvSpPr>
          <p:nvPr/>
        </p:nvSpPr>
        <p:spPr bwMode="auto">
          <a:xfrm flipH="1">
            <a:off x="10477533" y="5019128"/>
            <a:ext cx="443671" cy="198926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6" name="Line 8"/>
          <p:cNvSpPr>
            <a:spLocks noChangeShapeType="1"/>
          </p:cNvSpPr>
          <p:nvPr/>
        </p:nvSpPr>
        <p:spPr bwMode="auto">
          <a:xfrm>
            <a:off x="10488300" y="5203771"/>
            <a:ext cx="425277" cy="207825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67" name="Group 13"/>
          <p:cNvGrpSpPr>
            <a:grpSpLocks/>
          </p:cNvGrpSpPr>
          <p:nvPr/>
        </p:nvGrpSpPr>
        <p:grpSpPr bwMode="auto">
          <a:xfrm>
            <a:off x="10916791" y="5340153"/>
            <a:ext cx="488747" cy="120524"/>
            <a:chOff x="1746" y="1436"/>
            <a:chExt cx="1086" cy="293"/>
          </a:xfrm>
        </p:grpSpPr>
        <p:grpSp>
          <p:nvGrpSpPr>
            <p:cNvPr id="391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398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409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405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401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3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2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394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5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7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3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" name="Group 13"/>
          <p:cNvGrpSpPr>
            <a:grpSpLocks/>
          </p:cNvGrpSpPr>
          <p:nvPr/>
        </p:nvGrpSpPr>
        <p:grpSpPr bwMode="auto">
          <a:xfrm rot="10800000">
            <a:off x="9998771" y="5147372"/>
            <a:ext cx="488747" cy="120524"/>
            <a:chOff x="1746" y="1436"/>
            <a:chExt cx="1086" cy="293"/>
          </a:xfrm>
        </p:grpSpPr>
        <p:grpSp>
          <p:nvGrpSpPr>
            <p:cNvPr id="369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376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387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7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383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8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379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0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372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1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3" name="Picture 41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14" y="5801882"/>
            <a:ext cx="2722085" cy="3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/>
          <p:cNvSpPr txBox="1">
            <a:spLocks/>
          </p:cNvSpPr>
          <p:nvPr/>
        </p:nvSpPr>
        <p:spPr>
          <a:xfrm>
            <a:off x="943766" y="2103319"/>
            <a:ext cx="6702012" cy="4667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 in nucleus coulomb field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Coulomb part of photoproduction cross section needs to be extracted: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by accuracy of photoproduction theory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recent measurements (preceding PrimEx-II):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Cornell (1974)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l-GR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7.92eV±5.3%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PrimEx-I (2011)	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l-GR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7.82eV±2.8%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(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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): experimental methods and measurements: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Primakoff method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4</a:t>
            </a:fld>
            <a:endParaRPr lang="en-US"/>
          </a:p>
        </p:txBody>
      </p:sp>
      <p:pic>
        <p:nvPicPr>
          <p:cNvPr id="414" name="Picture 9" descr="prcse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947307" y="4078212"/>
            <a:ext cx="4229100" cy="39624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</p:pic>
      <p:pic>
        <p:nvPicPr>
          <p:cNvPr id="415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36" y="2409807"/>
            <a:ext cx="3600450" cy="3600450"/>
          </a:xfrm>
          <a:prstGeom prst="rect">
            <a:avLst/>
          </a:prstGeom>
        </p:spPr>
      </p:pic>
      <p:sp>
        <p:nvSpPr>
          <p:cNvPr id="416" name="TextBox 415"/>
          <p:cNvSpPr txBox="1"/>
          <p:nvPr/>
        </p:nvSpPr>
        <p:spPr>
          <a:xfrm>
            <a:off x="10302687" y="2768279"/>
            <a:ext cx="10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Primakoff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10303777" y="3038544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475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coherent</a:t>
            </a:r>
            <a:endParaRPr lang="en-US" sz="1600" dirty="0">
              <a:solidFill>
                <a:srgbClr val="1475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10302687" y="3308809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AA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endParaRPr lang="en-US" sz="1600" dirty="0">
              <a:solidFill>
                <a:srgbClr val="AA16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10302687" y="3616749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68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Incoherent</a:t>
            </a:r>
            <a:endParaRPr lang="en-US" sz="1600" dirty="0">
              <a:solidFill>
                <a:srgbClr val="568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1" name="Picture 4" descr="primakoff_effect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44498" y="2409807"/>
            <a:ext cx="1300547" cy="130054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3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80657" y="2451657"/>
            <a:ext cx="1886052" cy="1310004"/>
            <a:chOff x="3429000" y="2272309"/>
            <a:chExt cx="1886052" cy="1310004"/>
          </a:xfrm>
        </p:grpSpPr>
        <p:pic>
          <p:nvPicPr>
            <p:cNvPr id="14" name="Picture 13" descr="stang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39C7B"/>
                </a:clrFrom>
                <a:clrTo>
                  <a:srgbClr val="C39C7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4000" contras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9000" y="2272309"/>
              <a:ext cx="1633728" cy="130698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690468" y="3077976"/>
              <a:ext cx="411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300000" lon="300000" rev="2160000"/>
                </a:camera>
                <a:lightRig rig="flood" dir="t"/>
              </a:scene3d>
              <a:sp3d prstMaterial="plastic">
                <a:bevelT w="215900" h="215900"/>
                <a:bevelB w="215900" h="215900"/>
                <a:extrusionClr>
                  <a:srgbClr val="FF0000"/>
                </a:extrusionClr>
                <a:contourClr>
                  <a:schemeClr val="bg1"/>
                </a:contourClr>
              </a:sp3d>
            </a:bodyPr>
            <a:lstStyle/>
            <a:p>
              <a:r>
                <a:rPr lang="en-US" sz="2400" b="1" dirty="0" smtClean="0">
                  <a:solidFill>
                    <a:srgbClr val="3C5A78"/>
                  </a:solidFill>
                  <a:effectLst>
                    <a:outerShdw blurRad="63500" dist="127000" dir="4800000" algn="tl" rotWithShape="0">
                      <a:prstClr val="black">
                        <a:alpha val="70000"/>
                      </a:prstClr>
                    </a:outerShdw>
                  </a:effectLst>
                  <a:sym typeface="Symbol"/>
                </a:rPr>
                <a:t></a:t>
              </a:r>
              <a:endParaRPr lang="en-US" sz="2400" b="1" dirty="0">
                <a:solidFill>
                  <a:srgbClr val="3C5A78"/>
                </a:solidFill>
                <a:effectLst>
                  <a:outerShdw blurRad="63500" dist="127000" dir="4800000" algn="tl" rotWithShape="0">
                    <a:prstClr val="black">
                      <a:alpha val="70000"/>
                    </a:prst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29252" y="3120648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300000" lon="300000" rev="17400000"/>
                </a:camera>
                <a:lightRig rig="flood" dir="t"/>
              </a:scene3d>
              <a:sp3d prstMaterial="plastic">
                <a:bevelT w="215900" h="215900"/>
                <a:bevelB w="215900" h="215900"/>
                <a:extrusionClr>
                  <a:srgbClr val="FF0000"/>
                </a:extrusionClr>
                <a:contourClr>
                  <a:schemeClr val="bg1"/>
                </a:contourClr>
              </a:sp3d>
            </a:bodyPr>
            <a:lstStyle/>
            <a:p>
              <a:r>
                <a:rPr lang="en-US" sz="2400" b="1" dirty="0" smtClean="0">
                  <a:solidFill>
                    <a:srgbClr val="3C5A78"/>
                  </a:solidFill>
                  <a:effectLst>
                    <a:outerShdw blurRad="38100" dist="63500" dir="600000" algn="ctr" rotWithShape="0">
                      <a:schemeClr val="tx1">
                        <a:alpha val="50000"/>
                      </a:schemeClr>
                    </a:outerShdw>
                  </a:effectLst>
                  <a:sym typeface="Symbol"/>
                </a:rPr>
                <a:t></a:t>
              </a:r>
              <a:r>
                <a:rPr lang="en-US" sz="2400" b="1" baseline="50000" dirty="0" smtClean="0">
                  <a:solidFill>
                    <a:srgbClr val="3C5A78"/>
                  </a:solidFill>
                  <a:effectLst>
                    <a:outerShdw blurRad="38100" dist="63500" dir="600000" algn="ctr" rotWithShape="0">
                      <a:schemeClr val="tx1">
                        <a:alpha val="50000"/>
                      </a:schemeClr>
                    </a:outerShdw>
                  </a:effectLst>
                  <a:sym typeface="Symbol"/>
                </a:rPr>
                <a:t>0</a:t>
              </a:r>
              <a:endParaRPr lang="en-US" sz="2400" b="1" baseline="50000" dirty="0">
                <a:solidFill>
                  <a:srgbClr val="3C5A78"/>
                </a:solidFill>
                <a:effectLst>
                  <a:outerShdw blurRad="38100" dist="63500" dir="600000" algn="ctr" rotWithShape="0">
                    <a:schemeClr val="tx1">
                      <a:alpha val="50000"/>
                    </a:scheme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72052" y="2968248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300000" lon="300000" rev="20400000"/>
                </a:camera>
                <a:lightRig rig="flood" dir="t"/>
              </a:scene3d>
              <a:sp3d prstMaterial="plastic">
                <a:bevelT w="215900" h="215900"/>
                <a:bevelB w="215900" h="215900"/>
                <a:extrusionClr>
                  <a:srgbClr val="FF0000"/>
                </a:extrusionClr>
                <a:contourClr>
                  <a:schemeClr val="bg1"/>
                </a:contourClr>
              </a:sp3d>
            </a:bodyPr>
            <a:lstStyle/>
            <a:p>
              <a:r>
                <a:rPr lang="en-US" sz="2400" b="1" dirty="0" smtClean="0">
                  <a:solidFill>
                    <a:srgbClr val="3C5A78"/>
                  </a:solidFill>
                  <a:effectLst>
                    <a:outerShdw blurRad="50800" dist="63500" dir="3000000" algn="ctr" rotWithShape="0">
                      <a:srgbClr val="000000">
                        <a:alpha val="60000"/>
                      </a:srgbClr>
                    </a:outerShdw>
                  </a:effectLst>
                  <a:sym typeface="Symbol"/>
                </a:rPr>
                <a:t></a:t>
              </a:r>
              <a:r>
                <a:rPr lang="en-US" sz="2400" b="1" baseline="50000" dirty="0" smtClean="0">
                  <a:solidFill>
                    <a:srgbClr val="3C5A78"/>
                  </a:solidFill>
                  <a:effectLst>
                    <a:outerShdw blurRad="63500" dist="63500" dir="3000000" algn="ctr" rotWithShape="0">
                      <a:srgbClr val="000000">
                        <a:alpha val="50000"/>
                      </a:srgbClr>
                    </a:outerShdw>
                  </a:effectLst>
                  <a:sym typeface="Symbol"/>
                </a:rPr>
                <a:t>0</a:t>
              </a:r>
              <a:endParaRPr lang="en-US" sz="2400" b="1" baseline="50000" dirty="0">
                <a:solidFill>
                  <a:srgbClr val="3C5A78"/>
                </a:solidFill>
                <a:effectLst>
                  <a:outerShdw blurRad="63500" dist="63500" dir="3000000" algn="ctr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61" name="Content Placeholder 2"/>
          <p:cNvSpPr txBox="1">
            <a:spLocks/>
          </p:cNvSpPr>
          <p:nvPr/>
        </p:nvSpPr>
        <p:spPr>
          <a:xfrm>
            <a:off x="943765" y="2103319"/>
            <a:ext cx="7503549" cy="4667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decay length measurement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length is only ~20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at 100GeV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by unknown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spectrum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need to know production mechanism and cross section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 (1984)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l-GR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7.34eV±3.1%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measurement is being planned at CERN (very exciting!)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(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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): experimental methods and measurements: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Direct measurement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5</a:t>
            </a:fld>
            <a:endParaRPr lang="en-US"/>
          </a:p>
        </p:txBody>
      </p:sp>
      <p:pic>
        <p:nvPicPr>
          <p:cNvPr id="18" name="Picture 25" descr="direct_cern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85" t="20392" r="8485" b="20392"/>
          <a:stretch>
            <a:fillRect/>
          </a:stretch>
        </p:blipFill>
        <p:spPr>
          <a:xfrm>
            <a:off x="6774542" y="2481938"/>
            <a:ext cx="5010894" cy="2761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5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/>
          <p:cNvSpPr txBox="1">
            <a:spLocks/>
          </p:cNvSpPr>
          <p:nvPr/>
        </p:nvSpPr>
        <p:spPr>
          <a:xfrm>
            <a:off x="1134120" y="2030748"/>
            <a:ext cx="6702012" cy="4123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“Photoproduction” on virtual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in e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need to separate coulomb and strong production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 cross section needs to be extracted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by the luminosity of crossing beams accuracy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CBAL (1988)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l-GR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7.75eV±6.4%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(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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): experimental methods and measurements: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production in e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collisions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6</a:t>
            </a:fld>
            <a:endParaRPr lang="en-US"/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 rot="2438618">
            <a:off x="4269312" y="3266868"/>
            <a:ext cx="288539" cy="95094"/>
            <a:chOff x="576" y="2016"/>
            <a:chExt cx="5184" cy="769"/>
          </a:xfrm>
        </p:grpSpPr>
        <p:grpSp>
          <p:nvGrpSpPr>
            <p:cNvPr id="98" name="Group 15"/>
            <p:cNvGrpSpPr>
              <a:grpSpLocks/>
            </p:cNvGrpSpPr>
            <p:nvPr/>
          </p:nvGrpSpPr>
          <p:grpSpPr bwMode="auto">
            <a:xfrm>
              <a:off x="4028" y="2016"/>
              <a:ext cx="1732" cy="769"/>
              <a:chOff x="432" y="1584"/>
              <a:chExt cx="1732" cy="769"/>
            </a:xfrm>
          </p:grpSpPr>
          <p:sp>
            <p:nvSpPr>
              <p:cNvPr id="109" name="Arc 1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Arc 1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Arc 1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Arc 1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" name="Group 20"/>
            <p:cNvGrpSpPr>
              <a:grpSpLocks/>
            </p:cNvGrpSpPr>
            <p:nvPr/>
          </p:nvGrpSpPr>
          <p:grpSpPr bwMode="auto">
            <a:xfrm>
              <a:off x="2300" y="2016"/>
              <a:ext cx="1732" cy="769"/>
              <a:chOff x="432" y="1584"/>
              <a:chExt cx="1732" cy="769"/>
            </a:xfrm>
          </p:grpSpPr>
          <p:sp>
            <p:nvSpPr>
              <p:cNvPr id="105" name="Arc 2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Arc 2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Arc 2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Arc 2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25"/>
            <p:cNvGrpSpPr>
              <a:grpSpLocks/>
            </p:cNvGrpSpPr>
            <p:nvPr/>
          </p:nvGrpSpPr>
          <p:grpSpPr bwMode="auto">
            <a:xfrm>
              <a:off x="576" y="2016"/>
              <a:ext cx="1732" cy="769"/>
              <a:chOff x="432" y="1584"/>
              <a:chExt cx="1732" cy="769"/>
            </a:xfrm>
          </p:grpSpPr>
          <p:sp>
            <p:nvSpPr>
              <p:cNvPr id="101" name="Arc 2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Arc 2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Arc 2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Arc 2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30"/>
          <p:cNvGrpSpPr>
            <a:grpSpLocks/>
          </p:cNvGrpSpPr>
          <p:nvPr/>
        </p:nvGrpSpPr>
        <p:grpSpPr bwMode="auto">
          <a:xfrm rot="2438618">
            <a:off x="4221456" y="3140970"/>
            <a:ext cx="95091" cy="94765"/>
            <a:chOff x="432" y="1584"/>
            <a:chExt cx="1732" cy="769"/>
          </a:xfrm>
        </p:grpSpPr>
        <p:sp>
          <p:nvSpPr>
            <p:cNvPr id="94" name="Arc 31"/>
            <p:cNvSpPr>
              <a:spLocks/>
            </p:cNvSpPr>
            <p:nvPr/>
          </p:nvSpPr>
          <p:spPr bwMode="auto">
            <a:xfrm>
              <a:off x="1728" y="1777"/>
              <a:ext cx="436" cy="576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bg1">
                  <a:lumMod val="25000"/>
                </a:schemeClr>
              </a:solidFill>
              <a:round/>
              <a:headEnd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rc 32"/>
            <p:cNvSpPr>
              <a:spLocks/>
            </p:cNvSpPr>
            <p:nvPr/>
          </p:nvSpPr>
          <p:spPr bwMode="auto">
            <a:xfrm flipH="1">
              <a:off x="1296" y="1776"/>
              <a:ext cx="436" cy="576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bg1">
                  <a:lumMod val="25000"/>
                </a:schemeClr>
              </a:solidFill>
              <a:round/>
              <a:headEnd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rc 33"/>
            <p:cNvSpPr>
              <a:spLocks/>
            </p:cNvSpPr>
            <p:nvPr/>
          </p:nvSpPr>
          <p:spPr bwMode="auto">
            <a:xfrm flipV="1">
              <a:off x="864" y="1584"/>
              <a:ext cx="436" cy="576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bg1">
                  <a:lumMod val="25000"/>
                </a:schemeClr>
              </a:solidFill>
              <a:round/>
              <a:headEnd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Arc 34"/>
            <p:cNvSpPr>
              <a:spLocks/>
            </p:cNvSpPr>
            <p:nvPr/>
          </p:nvSpPr>
          <p:spPr bwMode="auto">
            <a:xfrm flipH="1" flipV="1">
              <a:off x="432" y="1584"/>
              <a:ext cx="436" cy="576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bg1">
                  <a:lumMod val="25000"/>
                </a:schemeClr>
              </a:solidFill>
              <a:round/>
              <a:headEnd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3105358" y="2819588"/>
            <a:ext cx="678656" cy="1"/>
          </a:xfrm>
          <a:prstGeom prst="line">
            <a:avLst/>
          </a:prstGeom>
          <a:noFill/>
          <a:ln w="19050">
            <a:solidFill>
              <a:schemeClr val="bg1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 flipV="1">
            <a:off x="4517531" y="3409536"/>
            <a:ext cx="805516" cy="0"/>
          </a:xfrm>
          <a:prstGeom prst="line">
            <a:avLst/>
          </a:prstGeom>
          <a:noFill/>
          <a:ln w="19050">
            <a:solidFill>
              <a:schemeClr val="bg1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 rot="2438618">
            <a:off x="3728022" y="2935888"/>
            <a:ext cx="502641" cy="96410"/>
            <a:chOff x="1746" y="1436"/>
            <a:chExt cx="1086" cy="293"/>
          </a:xfrm>
        </p:grpSpPr>
        <p:grpSp>
          <p:nvGrpSpPr>
            <p:cNvPr id="72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79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90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2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86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Arc 2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82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75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4110701" y="3087604"/>
            <a:ext cx="133944" cy="76966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4208762" y="3014748"/>
            <a:ext cx="504203" cy="78785"/>
          </a:xfrm>
          <a:prstGeom prst="line">
            <a:avLst/>
          </a:prstGeom>
          <a:noFill/>
          <a:ln w="31750">
            <a:solidFill>
              <a:schemeClr val="bg1">
                <a:lumMod val="2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13"/>
          <p:cNvGrpSpPr>
            <a:grpSpLocks/>
          </p:cNvGrpSpPr>
          <p:nvPr/>
        </p:nvGrpSpPr>
        <p:grpSpPr bwMode="auto">
          <a:xfrm rot="1251280">
            <a:off x="4656310" y="3048306"/>
            <a:ext cx="790581" cy="243195"/>
            <a:chOff x="1746" y="1436"/>
            <a:chExt cx="1061" cy="293"/>
          </a:xfrm>
        </p:grpSpPr>
        <p:grpSp>
          <p:nvGrpSpPr>
            <p:cNvPr id="49" name="Group 14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56" name="Group 15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68" name="Arc 1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rc 1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Arc 1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Arc 1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20"/>
              <p:cNvGrpSpPr>
                <a:grpSpLocks/>
              </p:cNvGrpSpPr>
              <p:nvPr/>
            </p:nvGrpSpPr>
            <p:grpSpPr bwMode="auto">
              <a:xfrm>
                <a:off x="2312" y="2016"/>
                <a:ext cx="1720" cy="769"/>
                <a:chOff x="444" y="1584"/>
                <a:chExt cx="1720" cy="769"/>
              </a:xfrm>
            </p:grpSpPr>
            <p:sp>
              <p:nvSpPr>
                <p:cNvPr id="64" name="Arc 2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Arc 2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rc 2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Arc 24"/>
                <p:cNvSpPr>
                  <a:spLocks/>
                </p:cNvSpPr>
                <p:nvPr/>
              </p:nvSpPr>
              <p:spPr bwMode="auto">
                <a:xfrm flipH="1" flipV="1">
                  <a:off x="444" y="1591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25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59" name="Arc 2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Arc 2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rc 2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rc 2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>
                      <a:lumMod val="25000"/>
                    </a:schemeClr>
                  </a:solidFill>
                  <a:round/>
                  <a:headEnd/>
                  <a:tailEnd type="none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0" name="Group 30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52" name="Arc 3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rc 3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rc 3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rc 3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2663" y="1574"/>
              <a:ext cx="144" cy="0"/>
            </a:xfrm>
            <a:prstGeom prst="line">
              <a:avLst/>
            </a:prstGeom>
            <a:noFill/>
            <a:ln w="28575">
              <a:solidFill>
                <a:schemeClr val="bg1">
                  <a:lumMod val="25000"/>
                </a:schemeClr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4"/>
          <p:cNvGrpSpPr>
            <a:grpSpLocks/>
          </p:cNvGrpSpPr>
          <p:nvPr/>
        </p:nvGrpSpPr>
        <p:grpSpPr bwMode="auto">
          <a:xfrm rot="20724727">
            <a:off x="4843740" y="2794217"/>
            <a:ext cx="530301" cy="239875"/>
            <a:chOff x="576" y="2016"/>
            <a:chExt cx="5184" cy="769"/>
          </a:xfrm>
        </p:grpSpPr>
        <p:grpSp>
          <p:nvGrpSpPr>
            <p:cNvPr id="34" name="Group 15"/>
            <p:cNvGrpSpPr>
              <a:grpSpLocks/>
            </p:cNvGrpSpPr>
            <p:nvPr/>
          </p:nvGrpSpPr>
          <p:grpSpPr bwMode="auto">
            <a:xfrm>
              <a:off x="4028" y="2016"/>
              <a:ext cx="1732" cy="769"/>
              <a:chOff x="432" y="1584"/>
              <a:chExt cx="1732" cy="769"/>
            </a:xfrm>
          </p:grpSpPr>
          <p:sp>
            <p:nvSpPr>
              <p:cNvPr id="45" name="Arc 1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rc 1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rc 1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rc 1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>
              <a:off x="2300" y="2016"/>
              <a:ext cx="1732" cy="769"/>
              <a:chOff x="432" y="1584"/>
              <a:chExt cx="1732" cy="769"/>
            </a:xfrm>
          </p:grpSpPr>
          <p:sp>
            <p:nvSpPr>
              <p:cNvPr id="41" name="Arc 21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rc 22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rc 23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rc 24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5"/>
            <p:cNvGrpSpPr>
              <a:grpSpLocks/>
            </p:cNvGrpSpPr>
            <p:nvPr/>
          </p:nvGrpSpPr>
          <p:grpSpPr bwMode="auto">
            <a:xfrm>
              <a:off x="576" y="2016"/>
              <a:ext cx="1732" cy="769"/>
              <a:chOff x="432" y="1584"/>
              <a:chExt cx="1732" cy="769"/>
            </a:xfrm>
          </p:grpSpPr>
          <p:sp>
            <p:nvSpPr>
              <p:cNvPr id="37" name="Arc 2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rc 2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rc 28"/>
              <p:cNvSpPr>
                <a:spLocks/>
              </p:cNvSpPr>
              <p:nvPr/>
            </p:nvSpPr>
            <p:spPr bwMode="auto">
              <a:xfrm flipV="1">
                <a:off x="842" y="1589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rc 2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25000"/>
                  </a:schemeClr>
                </a:solidFill>
                <a:round/>
                <a:headEnd/>
                <a:tailEnd type="none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" name="Arc 31"/>
          <p:cNvSpPr>
            <a:spLocks/>
          </p:cNvSpPr>
          <p:nvPr/>
        </p:nvSpPr>
        <p:spPr bwMode="auto">
          <a:xfrm rot="20724727">
            <a:off x="4819916" y="2921648"/>
            <a:ext cx="43994" cy="179051"/>
          </a:xfrm>
          <a:custGeom>
            <a:avLst/>
            <a:gdLst>
              <a:gd name="T0" fmla="*/ 0 w 16338"/>
              <a:gd name="T1" fmla="*/ 0 h 21600"/>
              <a:gd name="T2" fmla="*/ 0 w 16338"/>
              <a:gd name="T3" fmla="*/ 0 h 21600"/>
              <a:gd name="T4" fmla="*/ 0 w 16338"/>
              <a:gd name="T5" fmla="*/ 0 h 21600"/>
              <a:gd name="T6" fmla="*/ 0 60000 65536"/>
              <a:gd name="T7" fmla="*/ 0 60000 65536"/>
              <a:gd name="T8" fmla="*/ 0 60000 65536"/>
              <a:gd name="T9" fmla="*/ 0 w 16338"/>
              <a:gd name="T10" fmla="*/ 0 h 21600"/>
              <a:gd name="T11" fmla="*/ 16338 w 163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8" h="21600" fill="none" extrusionOk="0">
                <a:moveTo>
                  <a:pt x="-1" y="0"/>
                </a:moveTo>
                <a:cubicBezTo>
                  <a:pt x="6272" y="0"/>
                  <a:pt x="12235" y="2726"/>
                  <a:pt x="16338" y="7470"/>
                </a:cubicBezTo>
              </a:path>
              <a:path w="16338" h="21600" stroke="0" extrusionOk="0">
                <a:moveTo>
                  <a:pt x="-1" y="0"/>
                </a:moveTo>
                <a:cubicBezTo>
                  <a:pt x="6272" y="0"/>
                  <a:pt x="12235" y="2726"/>
                  <a:pt x="16338" y="747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bg1">
                <a:lumMod val="25000"/>
              </a:schemeClr>
            </a:solidFill>
            <a:round/>
            <a:headEnd/>
            <a:tailEnd type="none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rc 32"/>
          <p:cNvSpPr>
            <a:spLocks/>
          </p:cNvSpPr>
          <p:nvPr/>
        </p:nvSpPr>
        <p:spPr bwMode="auto">
          <a:xfrm rot="20724727" flipH="1">
            <a:off x="4777652" y="2932326"/>
            <a:ext cx="43994" cy="179051"/>
          </a:xfrm>
          <a:custGeom>
            <a:avLst/>
            <a:gdLst>
              <a:gd name="T0" fmla="*/ 0 w 16338"/>
              <a:gd name="T1" fmla="*/ 0 h 21600"/>
              <a:gd name="T2" fmla="*/ 0 w 16338"/>
              <a:gd name="T3" fmla="*/ 0 h 21600"/>
              <a:gd name="T4" fmla="*/ 0 w 16338"/>
              <a:gd name="T5" fmla="*/ 0 h 21600"/>
              <a:gd name="T6" fmla="*/ 0 60000 65536"/>
              <a:gd name="T7" fmla="*/ 0 60000 65536"/>
              <a:gd name="T8" fmla="*/ 0 60000 65536"/>
              <a:gd name="T9" fmla="*/ 0 w 16338"/>
              <a:gd name="T10" fmla="*/ 0 h 21600"/>
              <a:gd name="T11" fmla="*/ 16338 w 163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8" h="21600" fill="none" extrusionOk="0">
                <a:moveTo>
                  <a:pt x="-1" y="0"/>
                </a:moveTo>
                <a:cubicBezTo>
                  <a:pt x="6272" y="0"/>
                  <a:pt x="12235" y="2726"/>
                  <a:pt x="16338" y="7470"/>
                </a:cubicBezTo>
              </a:path>
              <a:path w="16338" h="21600" stroke="0" extrusionOk="0">
                <a:moveTo>
                  <a:pt x="-1" y="0"/>
                </a:moveTo>
                <a:cubicBezTo>
                  <a:pt x="6272" y="0"/>
                  <a:pt x="12235" y="2726"/>
                  <a:pt x="16338" y="747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bg1">
                <a:lumMod val="25000"/>
              </a:schemeClr>
            </a:solidFill>
            <a:round/>
            <a:headEnd/>
            <a:tailEnd type="none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rc 33"/>
          <p:cNvSpPr>
            <a:spLocks/>
          </p:cNvSpPr>
          <p:nvPr/>
        </p:nvSpPr>
        <p:spPr bwMode="auto">
          <a:xfrm rot="20724727" flipV="1">
            <a:off x="4721578" y="2885282"/>
            <a:ext cx="43994" cy="179051"/>
          </a:xfrm>
          <a:custGeom>
            <a:avLst/>
            <a:gdLst>
              <a:gd name="T0" fmla="*/ 0 w 16338"/>
              <a:gd name="T1" fmla="*/ 0 h 21600"/>
              <a:gd name="T2" fmla="*/ 0 w 16338"/>
              <a:gd name="T3" fmla="*/ 0 h 21600"/>
              <a:gd name="T4" fmla="*/ 0 w 16338"/>
              <a:gd name="T5" fmla="*/ 0 h 21600"/>
              <a:gd name="T6" fmla="*/ 0 60000 65536"/>
              <a:gd name="T7" fmla="*/ 0 60000 65536"/>
              <a:gd name="T8" fmla="*/ 0 60000 65536"/>
              <a:gd name="T9" fmla="*/ 0 w 16338"/>
              <a:gd name="T10" fmla="*/ 0 h 21600"/>
              <a:gd name="T11" fmla="*/ 16338 w 163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8" h="21600" fill="none" extrusionOk="0">
                <a:moveTo>
                  <a:pt x="-1" y="0"/>
                </a:moveTo>
                <a:cubicBezTo>
                  <a:pt x="6272" y="0"/>
                  <a:pt x="12235" y="2726"/>
                  <a:pt x="16338" y="7470"/>
                </a:cubicBezTo>
              </a:path>
              <a:path w="16338" h="21600" stroke="0" extrusionOk="0">
                <a:moveTo>
                  <a:pt x="-1" y="0"/>
                </a:moveTo>
                <a:cubicBezTo>
                  <a:pt x="6272" y="0"/>
                  <a:pt x="12235" y="2726"/>
                  <a:pt x="16338" y="747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bg1">
                <a:lumMod val="25000"/>
              </a:schemeClr>
            </a:solidFill>
            <a:round/>
            <a:headEnd/>
            <a:tailEnd type="none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rc 34"/>
          <p:cNvSpPr>
            <a:spLocks/>
          </p:cNvSpPr>
          <p:nvPr/>
        </p:nvSpPr>
        <p:spPr bwMode="auto">
          <a:xfrm rot="20724727" flipH="1" flipV="1">
            <a:off x="4679564" y="2899788"/>
            <a:ext cx="43994" cy="179051"/>
          </a:xfrm>
          <a:custGeom>
            <a:avLst/>
            <a:gdLst>
              <a:gd name="T0" fmla="*/ 0 w 16338"/>
              <a:gd name="T1" fmla="*/ 0 h 21600"/>
              <a:gd name="T2" fmla="*/ 0 w 16338"/>
              <a:gd name="T3" fmla="*/ 0 h 21600"/>
              <a:gd name="T4" fmla="*/ 0 w 16338"/>
              <a:gd name="T5" fmla="*/ 0 h 21600"/>
              <a:gd name="T6" fmla="*/ 0 60000 65536"/>
              <a:gd name="T7" fmla="*/ 0 60000 65536"/>
              <a:gd name="T8" fmla="*/ 0 60000 65536"/>
              <a:gd name="T9" fmla="*/ 0 w 16338"/>
              <a:gd name="T10" fmla="*/ 0 h 21600"/>
              <a:gd name="T11" fmla="*/ 16338 w 163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8" h="21600" fill="none" extrusionOk="0">
                <a:moveTo>
                  <a:pt x="-1" y="0"/>
                </a:moveTo>
                <a:cubicBezTo>
                  <a:pt x="6272" y="0"/>
                  <a:pt x="12235" y="2726"/>
                  <a:pt x="16338" y="7470"/>
                </a:cubicBezTo>
              </a:path>
              <a:path w="16338" h="21600" stroke="0" extrusionOk="0">
                <a:moveTo>
                  <a:pt x="-1" y="0"/>
                </a:moveTo>
                <a:cubicBezTo>
                  <a:pt x="6272" y="0"/>
                  <a:pt x="12235" y="2726"/>
                  <a:pt x="16338" y="747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bg1">
                <a:lumMod val="25000"/>
              </a:schemeClr>
            </a:solidFill>
            <a:round/>
            <a:headEnd/>
            <a:tailEnd type="none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 rot="20724727">
            <a:off x="5353977" y="2833190"/>
            <a:ext cx="108010" cy="0"/>
          </a:xfrm>
          <a:prstGeom prst="line">
            <a:avLst/>
          </a:prstGeom>
          <a:noFill/>
          <a:ln w="28575">
            <a:solidFill>
              <a:schemeClr val="bg1">
                <a:lumMod val="25000"/>
              </a:schemeClr>
            </a:solidFill>
            <a:round/>
            <a:headEnd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3692" y="3344442"/>
            <a:ext cx="27051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/>
          <p:cNvSpPr txBox="1">
            <a:spLocks/>
          </p:cNvSpPr>
          <p:nvPr/>
        </p:nvSpPr>
        <p:spPr>
          <a:xfrm>
            <a:off x="1006104" y="2233040"/>
            <a:ext cx="6702012" cy="4123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l-GR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can be calculated from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e</a:t>
            </a:r>
            <a:r>
              <a:rPr lang="el-GR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νγ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radiative decay parameters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e</a:t>
            </a:r>
            <a:r>
              <a:rPr lang="el-GR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νγ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decay in rest analysis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l-GR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extracted from vector form factor 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PIBETA (2009)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l-GR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7.65eV±13%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(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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): experimental methods and measurements: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l-GR" dirty="0" smtClean="0"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radiative decay measurement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37027" y="3905743"/>
                <a:ext cx="4107215" cy="777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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l-GR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200" b="0" i="1" dirty="0" smtClean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  <m:t>→</m:t>
                          </m:r>
                          <m:r>
                            <a:rPr lang="el-GR" sz="2200" b="0" i="1" dirty="0" smtClean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  <m:t>𝛾</m:t>
                          </m:r>
                          <m:sSup>
                            <m:sSupPr>
                              <m:ctrlPr>
                                <a:rPr lang="el-GR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l-GR" sz="2200" i="1" dirty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200" b="0" i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 dirty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20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 dirty="0" smtClean="0">
                                      <a:solidFill>
                                        <a:schemeClr val="bg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 smtClean="0">
                                      <a:solidFill>
                                        <a:schemeClr val="bg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  <a:sym typeface="Symbol" panose="05050102010706020507" pitchFamily="18" charset="2"/>
                                    </a:rPr>
                                    <m:t>𝜋</m:t>
                                  </m:r>
                                </m:e>
                                <m:sub/>
                                <m:sup>
                                  <m:r>
                                    <a:rPr lang="en-US" sz="2200" b="0" i="1" dirty="0" smtClean="0">
                                      <a:solidFill>
                                        <a:schemeClr val="bg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</m:num>
                        <m:den>
                          <m:r>
                            <a:rPr lang="en-US" sz="2200" i="1" dirty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200" b="0" i="1" dirty="0" smtClean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bg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 panose="05050102010706020507" pitchFamily="18" charset="2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  <m:t>(0)|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chemeClr val="bg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i="1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27" y="3905743"/>
                <a:ext cx="4107215" cy="7779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t="20718" r="25604" b="2196"/>
          <a:stretch/>
        </p:blipFill>
        <p:spPr>
          <a:xfrm>
            <a:off x="7941061" y="3158701"/>
            <a:ext cx="2967731" cy="27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5" y="466343"/>
            <a:ext cx="6183086" cy="136211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(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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 status: theory calculations and (previous) measurements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52" y="1828456"/>
            <a:ext cx="4320540" cy="43205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08182"/>
              </p:ext>
            </p:extLst>
          </p:nvPr>
        </p:nvGraphicFramePr>
        <p:xfrm>
          <a:off x="1059543" y="2591228"/>
          <a:ext cx="4459849" cy="279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815">
                  <a:extLst>
                    <a:ext uri="{9D8B030D-6E8A-4147-A177-3AD203B41FA5}">
                      <a16:colId xmlns:a16="http://schemas.microsoft.com/office/drawing/2014/main" val="873931201"/>
                    </a:ext>
                  </a:extLst>
                </a:gridCol>
                <a:gridCol w="1327418">
                  <a:extLst>
                    <a:ext uri="{9D8B030D-6E8A-4147-A177-3AD203B41FA5}">
                      <a16:colId xmlns:a16="http://schemas.microsoft.com/office/drawing/2014/main" val="3559297186"/>
                    </a:ext>
                  </a:extLst>
                </a:gridCol>
                <a:gridCol w="1486616">
                  <a:extLst>
                    <a:ext uri="{9D8B030D-6E8A-4147-A177-3AD203B41FA5}">
                      <a16:colId xmlns:a16="http://schemas.microsoft.com/office/drawing/2014/main" val="3180344922"/>
                    </a:ext>
                  </a:extLst>
                </a:gridCol>
              </a:tblGrid>
              <a:tr h="4662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   [eV]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065891"/>
                  </a:ext>
                </a:extLst>
              </a:tr>
              <a:tr h="4662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PrimEx-I, 2011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Primakoff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7.82 ± 0.22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89094"/>
                  </a:ext>
                </a:extLst>
              </a:tr>
              <a:tr h="4662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PIBETA, 2009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decay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7.65 ± 1.0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815403"/>
                  </a:ext>
                </a:extLst>
              </a:tr>
              <a:tr h="4662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CERN,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7.25 ± 0.22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55171"/>
                  </a:ext>
                </a:extLst>
              </a:tr>
              <a:tr h="4662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CBAL, 1988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7.75 ±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50285"/>
                  </a:ext>
                </a:extLst>
              </a:tr>
              <a:tr h="4662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Cornell, 1974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Primakoff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7.92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0.42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89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4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PrimEx Setup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Second Plenary Workshop of the Muon g-2 Theory Initiative, June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s-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7803" y="1784350"/>
            <a:ext cx="4572000" cy="4572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8591" y="2030748"/>
            <a:ext cx="6488609" cy="3960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Tagging facility: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Precise photon beam flux control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resolution beam energy and time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 EM calorimeter: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energy, spatial and time resolution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geometrical acceptance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spectrometer for additional flux monitoring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control apparatus systematics by QED processes</a:t>
            </a:r>
          </a:p>
        </p:txBody>
      </p:sp>
      <p:pic>
        <p:nvPicPr>
          <p:cNvPr id="7" name="Picture 6" descr="hycal_oct_2_testlab"/>
          <p:cNvPicPr>
            <a:picLocks noChangeAspect="1" noChangeArrowheads="1"/>
          </p:cNvPicPr>
          <p:nvPr/>
        </p:nvPicPr>
        <p:blipFill rotWithShape="1">
          <a:blip r:embed="rId3" cstate="print"/>
          <a:srcRect l="10980" r="16563"/>
          <a:stretch/>
        </p:blipFill>
        <p:spPr>
          <a:xfrm>
            <a:off x="10226043" y="4070350"/>
            <a:ext cx="1508800" cy="1558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4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1249</TotalTime>
  <Words>1514</Words>
  <Application>Microsoft Office PowerPoint</Application>
  <PresentationFormat>Widescreen</PresentationFormat>
  <Paragraphs>332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Cambria Math</vt:lpstr>
      <vt:lpstr>Symbol</vt:lpstr>
      <vt:lpstr>Times New Roman</vt:lpstr>
      <vt:lpstr>Wingdings</vt:lpstr>
      <vt:lpstr>Educational subjects 16x9</vt:lpstr>
      <vt:lpstr>π0→ γγ decay width from the PrimEx-II experiment</vt:lpstr>
      <vt:lpstr>Outline</vt:lpstr>
      <vt:lpstr>QCD predictions for (0)</vt:lpstr>
      <vt:lpstr>(0): experimental methods and measurements: Primakoff method</vt:lpstr>
      <vt:lpstr>(0): experimental methods and measurements: Direct measurement</vt:lpstr>
      <vt:lpstr>(0): experimental methods and measurements: production in e+e− collisions</vt:lpstr>
      <vt:lpstr>(0): experimental methods and measurements: π+ radiative decay measurement</vt:lpstr>
      <vt:lpstr>(0) status: theory calculations and (previous) measurements</vt:lpstr>
      <vt:lpstr>PrimEx Setup</vt:lpstr>
      <vt:lpstr>PrimEx-I and II data chart</vt:lpstr>
      <vt:lpstr>PowerPoint Presentation</vt:lpstr>
      <vt:lpstr>Elastic 0 yield extraction</vt:lpstr>
      <vt:lpstr>Comparison of two methods</vt:lpstr>
      <vt:lpstr>Differential cross section vs production angle</vt:lpstr>
      <vt:lpstr>Fit to extract (0)</vt:lpstr>
      <vt:lpstr>Nuclear density models tried for Form Factors calculations</vt:lpstr>
      <vt:lpstr>Model parameter: strong nucleus radius</vt:lpstr>
      <vt:lpstr>“Second step” contribution (“shadowing” effect)</vt:lpstr>
      <vt:lpstr>0 yield fit, Silicon target</vt:lpstr>
      <vt:lpstr>0 yield fit, Carbon target</vt:lpstr>
      <vt:lpstr>PowerPoint Presentation</vt:lpstr>
      <vt:lpstr>PowerPoint Presentation</vt:lpstr>
      <vt:lpstr>Updated (0) status: with PrimEx-II measurement added added</vt:lpstr>
      <vt:lpstr>Planned and scheduled future experiment at Jefferson Lab</vt:lpstr>
      <vt:lpstr>Summary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π0→ γγ decay width from the PrimEx-II experiment</dc:title>
  <dc:creator>Ilia LARIN</dc:creator>
  <cp:lastModifiedBy>Ilia LARIN</cp:lastModifiedBy>
  <cp:revision>125</cp:revision>
  <cp:lastPrinted>2018-06-19T04:08:36Z</cp:lastPrinted>
  <dcterms:created xsi:type="dcterms:W3CDTF">2018-06-17T00:57:26Z</dcterms:created>
  <dcterms:modified xsi:type="dcterms:W3CDTF">2018-06-19T04:29:01Z</dcterms:modified>
</cp:coreProperties>
</file>