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34" r:id="rId1"/>
    <p:sldMasterId id="2147484032" r:id="rId2"/>
    <p:sldMasterId id="2147484133" r:id="rId3"/>
    <p:sldMasterId id="2147484182" r:id="rId4"/>
    <p:sldMasterId id="2147484251" r:id="rId5"/>
    <p:sldMasterId id="2147484275" r:id="rId6"/>
    <p:sldMasterId id="2147484287" r:id="rId7"/>
  </p:sldMasterIdLst>
  <p:notesMasterIdLst>
    <p:notesMasterId r:id="rId46"/>
  </p:notesMasterIdLst>
  <p:handoutMasterIdLst>
    <p:handoutMasterId r:id="rId47"/>
  </p:handoutMasterIdLst>
  <p:sldIdLst>
    <p:sldId id="940" r:id="rId8"/>
    <p:sldId id="1046" r:id="rId9"/>
    <p:sldId id="1077" r:id="rId10"/>
    <p:sldId id="967" r:id="rId11"/>
    <p:sldId id="884" r:id="rId12"/>
    <p:sldId id="864" r:id="rId13"/>
    <p:sldId id="1062" r:id="rId14"/>
    <p:sldId id="1026" r:id="rId15"/>
    <p:sldId id="1047" r:id="rId16"/>
    <p:sldId id="767" r:id="rId17"/>
    <p:sldId id="1079" r:id="rId18"/>
    <p:sldId id="768" r:id="rId19"/>
    <p:sldId id="1049" r:id="rId20"/>
    <p:sldId id="882" r:id="rId21"/>
    <p:sldId id="909" r:id="rId22"/>
    <p:sldId id="1027" r:id="rId23"/>
    <p:sldId id="1088" r:id="rId24"/>
    <p:sldId id="1057" r:id="rId25"/>
    <p:sldId id="1058" r:id="rId26"/>
    <p:sldId id="1059" r:id="rId27"/>
    <p:sldId id="1023" r:id="rId28"/>
    <p:sldId id="1024" r:id="rId29"/>
    <p:sldId id="921" r:id="rId30"/>
    <p:sldId id="1050" r:id="rId31"/>
    <p:sldId id="1051" r:id="rId32"/>
    <p:sldId id="1064" r:id="rId33"/>
    <p:sldId id="1065" r:id="rId34"/>
    <p:sldId id="1068" r:id="rId35"/>
    <p:sldId id="1089" r:id="rId36"/>
    <p:sldId id="1052" r:id="rId37"/>
    <p:sldId id="982" r:id="rId38"/>
    <p:sldId id="798" r:id="rId39"/>
    <p:sldId id="1053" r:id="rId40"/>
    <p:sldId id="1069" r:id="rId41"/>
    <p:sldId id="980" r:id="rId42"/>
    <p:sldId id="981" r:id="rId43"/>
    <p:sldId id="913" r:id="rId44"/>
    <p:sldId id="1087" r:id="rId45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13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872" autoAdjust="0"/>
    <p:restoredTop sz="93677"/>
  </p:normalViewPr>
  <p:slideViewPr>
    <p:cSldViewPr snapToGrid="0" snapToObjects="1">
      <p:cViewPr varScale="1">
        <p:scale>
          <a:sx n="96" d="100"/>
          <a:sy n="96" d="100"/>
        </p:scale>
        <p:origin x="181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35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EA5775-4097-AE4D-851F-F2D1307DC889}" type="datetimeFigureOut">
              <a:rPr kumimoji="1" lang="ja-JP" altLang="en-US" smtClean="0"/>
              <a:t>2018/6/20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F839BC-3F7F-8B46-9A8A-2A0FDFB835C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21172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0C013D-FEB3-3E4C-A540-2BE54D0B70AD}" type="datetimeFigureOut">
              <a:rPr kumimoji="1" lang="ja-JP" altLang="en-US" smtClean="0"/>
              <a:t>2018/6/20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2250BC-209A-DF48-BC7B-AECF9A81EA0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13414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3213"/>
          </a:xfrm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4626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 dirty="0"/>
          </a:p>
        </p:txBody>
      </p:sp>
      <p:sp>
        <p:nvSpPr>
          <p:cNvPr id="154627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86DBC-AAF6-DF4B-8E63-A78F43DBAE23}" type="slidenum"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ヒラギノ丸ゴ Pro W4" charset="0"/>
                <a:cs typeface="ヒラギノ丸ゴ Pro W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ヒラギノ丸ゴ Pro W4" charset="0"/>
              <a:cs typeface="ヒラギノ丸ゴ Pro W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8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F2161-F892-8249-A32B-77B917703984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42189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BAC46-3515-1341-AC8A-00AE4248729B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0354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5EAD5-F1D6-A040-9DAE-6DC7289B5990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64821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F96CA-1707-EC44-8A72-E0D2A539B39A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93338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1A348-DC5F-334A-8EAE-9129DFBF47F1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11469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D3EC-EE62-FA46-BC4D-49F3D2AB0411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27700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E963E-CB21-1F47-8684-B4D465D9319D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538165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E8633-E849-9342-A688-856B588B2A7F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29188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2DAF0-0EDA-464D-B2EE-7D9B9665F39F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568340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656E0-0B84-CB4A-85AC-DAAF6965DBF8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874882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303A7-04D0-AC47-BF15-819C4A7E0CBA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71101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22C23-07A9-E243-9338-0FFE8A5102DC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663618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BDA73-7F0A-9547-A70C-0C847712F97A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49213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82554-3AD7-AC47-8632-45CA0F921CC3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81172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D581-8BC5-CB46-A0F3-811C3DF8FA7D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997504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CA836-8F1E-A040-A245-08F494FCF359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2B23E-43A0-3B46-B2E8-34CD1F3BC1B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294543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D5990-158C-D64C-AD38-2E0EF1D390B0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2B23E-43A0-3B46-B2E8-34CD1F3BC1B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236224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87B7-95EF-A74D-AE10-B6814ABFB6A2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2B23E-43A0-3B46-B2E8-34CD1F3BC1B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51383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3B908-E460-0345-AC0A-4C556D1EF0ED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2B23E-43A0-3B46-B2E8-34CD1F3BC1B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9730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346BE-585D-3245-B09B-57175591EAE0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2B23E-43A0-3B46-B2E8-34CD1F3BC1B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695119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B388-F930-7E48-86A6-8C6FED6F2073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2B23E-43A0-3B46-B2E8-34CD1F3BC1B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594884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A9121-04CF-6544-9733-9097295CC19C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2B23E-43A0-3B46-B2E8-34CD1F3BC1B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69244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99830-71DC-B640-9940-9A234FC0866D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227724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AFA23-5490-6F4F-B557-73C752480E96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2B23E-43A0-3B46-B2E8-34CD1F3BC1B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516905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CDF03-DFFA-D847-A886-D2722001C17B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2B23E-43A0-3B46-B2E8-34CD1F3BC1B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663941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AC41-4B37-9E46-B899-B8BDA48FB287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2B23E-43A0-3B46-B2E8-34CD1F3BC1B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771197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CF0B5-0D25-2A44-838D-0ECCB825355F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2B23E-43A0-3B46-B2E8-34CD1F3BC1B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416327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1CA81-990A-0743-B1B1-F564C0F98E23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99DC-9E0A-5041-A6F8-D4B42A52CAE7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073461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76A84-0A42-E748-8244-DC0ECA769CF5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99DC-9E0A-5041-A6F8-D4B42A52CAE7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583385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63E3F-DCDD-6A4D-9CD1-3E6267F1AACD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99DC-9E0A-5041-A6F8-D4B42A52CAE7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462364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D410B-525C-7C4C-82BE-157CA420BE47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99DC-9E0A-5041-A6F8-D4B42A52CAE7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256056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1D275-6181-FE4F-BEB1-49FD40D776CF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99DC-9E0A-5041-A6F8-D4B42A52CAE7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28896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DBE53-56A8-6A4B-9BEF-CF84FFB855A5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99DC-9E0A-5041-A6F8-D4B42A52CAE7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63800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7F62-5B41-1548-A40A-31C38552F727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011289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EECC9-A06E-1F4B-B564-59E179D1E2B0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99DC-9E0A-5041-A6F8-D4B42A52CAE7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179284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556A9-E554-2A45-AEC2-2D753B8302B9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99DC-9E0A-5041-A6F8-D4B42A52CAE7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725879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B67DC-9B10-7D45-9B7E-61F18E8CB51A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99DC-9E0A-5041-A6F8-D4B42A52CAE7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834222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2456E-4538-4745-9BB0-FAE2AC13C2D2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99DC-9E0A-5041-A6F8-D4B42A52CAE7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085819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13EEA-9D08-F245-8F87-5EB8787760C4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99DC-9E0A-5041-A6F8-D4B42A52CAE7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129406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  <a:latin typeface="Gill Sans"/>
                <a:ea typeface="Gill Sans"/>
                <a:cs typeface="Gill Sans"/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  <a:latin typeface="Gill Sans"/>
              <a:ea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685265749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79588-D2B4-B944-9C17-5C2BC81DBAA6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81C42-945A-684C-A1CA-AF2EFA94030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7322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54D77-6064-A041-B2F2-7362E988830E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81C42-945A-684C-A1CA-AF2EFA94030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465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31DC5-A0D3-2D47-82CC-A51837EFA4D5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81C42-945A-684C-A1CA-AF2EFA94030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6599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FE66A-1E88-6245-9390-8EAC329EF046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81C42-945A-684C-A1CA-AF2EFA94030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904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62E76-88EE-F94F-A5AA-F82A54B0B115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010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7C6AF-13C4-F24B-B2BB-D4949618355F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81C42-945A-684C-A1CA-AF2EFA94030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8325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81579-848A-4741-80E8-F8BC8263DB8D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81C42-945A-684C-A1CA-AF2EFA94030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6704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07508-DD20-B341-A613-02A050ED375D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81C42-945A-684C-A1CA-AF2EFA94030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5572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15D2C-9B93-3448-AAE8-6690C69166C5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81C42-945A-684C-A1CA-AF2EFA94030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349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1F507-F40E-934D-9A08-17761E719458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81C42-945A-684C-A1CA-AF2EFA94030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2120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C2512-5452-4E4C-A697-7FACC3DCFB3D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81C42-945A-684C-A1CA-AF2EFA94030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4511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B1B7-A04A-2E41-8797-425EBC809BA6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81C42-945A-684C-A1CA-AF2EFA94030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6048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AE64D-7AFE-674A-8EC5-B44459303EFE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320A5-4D80-0345-8E57-4B1E9830E18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2258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92541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25417"/>
            <a:ext cx="7886700" cy="5430934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0E82-C062-744F-9529-1B60C79C4D02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320A5-4D80-0345-8E57-4B1E9830E18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8294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C0B9B-AD1A-744C-80FF-B300D8875CB8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320A5-4D80-0345-8E57-4B1E9830E18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708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B85CD-C5BE-1748-A0EA-64F855A0558F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566906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9108B-ECD4-564F-9DF2-9E9563540D8D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320A5-4D80-0345-8E57-4B1E9830E18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7943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97663-22E3-EE47-AFA3-27BA5C826DB2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320A5-4D80-0345-8E57-4B1E9830E18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1069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2B2BE-9503-7944-909C-FCC441F08B23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320A5-4D80-0345-8E57-4B1E9830E18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8490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26213-33A5-0E47-A1CB-FB937C2C7242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320A5-4D80-0345-8E57-4B1E9830E18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4007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3;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0696B-7BF3-E34B-ABAB-3CE1A3181E83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320A5-4D80-0345-8E57-4B1E9830E18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0951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プレースホルダーまでドラッグするかアイコンをクリックして図を追加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23E00-D140-FB40-946E-102D23A75930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320A5-4D80-0345-8E57-4B1E9830E18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7915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3;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4325C-8F5E-7645-86D9-9305673606E3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320A5-4D80-0345-8E57-4B1E9830E18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7134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6C3B8-61C5-2A45-88D0-4ECA7DCCEC5B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320A5-4D80-0345-8E57-4B1E9830E18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1494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C878C-64A2-4B9A-8DAF-1AE400406FF0}" type="datetimeFigureOut">
              <a:rPr kumimoji="1" lang="ja-JP" altLang="en-US" smtClean="0"/>
              <a:t>2018/6/20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0AAB-75D2-4835-A2FE-E2D6929034E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7173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C878C-64A2-4B9A-8DAF-1AE400406FF0}" type="datetimeFigureOut">
              <a:rPr kumimoji="1" lang="ja-JP" altLang="en-US" smtClean="0"/>
              <a:t>2018/6/20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0AAB-75D2-4835-A2FE-E2D6929034E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4803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C1E60-2109-9E41-891D-63C984F7C62D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7824409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C878C-64A2-4B9A-8DAF-1AE400406FF0}" type="datetimeFigureOut">
              <a:rPr kumimoji="1" lang="ja-JP" altLang="en-US" smtClean="0"/>
              <a:t>2018/6/20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0AAB-75D2-4835-A2FE-E2D6929034E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437480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C878C-64A2-4B9A-8DAF-1AE400406FF0}" type="datetimeFigureOut">
              <a:rPr kumimoji="1" lang="ja-JP" altLang="en-US" smtClean="0"/>
              <a:t>2018/6/20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0AAB-75D2-4835-A2FE-E2D6929034E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27852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C878C-64A2-4B9A-8DAF-1AE400406FF0}" type="datetimeFigureOut">
              <a:rPr kumimoji="1" lang="ja-JP" altLang="en-US" smtClean="0"/>
              <a:t>2018/6/20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0AAB-75D2-4835-A2FE-E2D6929034E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05244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C878C-64A2-4B9A-8DAF-1AE400406FF0}" type="datetimeFigureOut">
              <a:rPr kumimoji="1" lang="ja-JP" altLang="en-US" smtClean="0"/>
              <a:t>2018/6/20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0AAB-75D2-4835-A2FE-E2D6929034E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11321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C878C-64A2-4B9A-8DAF-1AE400406FF0}" type="datetimeFigureOut">
              <a:rPr kumimoji="1" lang="ja-JP" altLang="en-US" smtClean="0"/>
              <a:t>2018/6/20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0AAB-75D2-4835-A2FE-E2D6929034E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070292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C878C-64A2-4B9A-8DAF-1AE400406FF0}" type="datetimeFigureOut">
              <a:rPr kumimoji="1" lang="ja-JP" altLang="en-US" smtClean="0"/>
              <a:t>2018/6/20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0AAB-75D2-4835-A2FE-E2D6929034E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460753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C878C-64A2-4B9A-8DAF-1AE400406FF0}" type="datetimeFigureOut">
              <a:rPr kumimoji="1" lang="ja-JP" altLang="en-US" smtClean="0"/>
              <a:t>2018/6/20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0AAB-75D2-4835-A2FE-E2D6929034E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95546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C878C-64A2-4B9A-8DAF-1AE400406FF0}" type="datetimeFigureOut">
              <a:rPr kumimoji="1" lang="ja-JP" altLang="en-US" smtClean="0"/>
              <a:t>2018/6/20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0AAB-75D2-4835-A2FE-E2D6929034E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57223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C878C-64A2-4B9A-8DAF-1AE400406FF0}" type="datetimeFigureOut">
              <a:rPr kumimoji="1" lang="ja-JP" altLang="en-US" smtClean="0"/>
              <a:t>2018/6/20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0AAB-75D2-4835-A2FE-E2D6929034E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1522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5BD7E-EC43-5245-83E9-FF0C39D3FDC9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92132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971A2-E191-A442-8B79-8CA09A930189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66354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E24394D-F704-0B46-8310-054A6978B844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914400"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1648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8BE3F-0B46-D54C-B0B8-381F26D88081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1912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DEAE1-2183-AA41-B20A-C758AD8C88BE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2B23E-43A0-3B46-B2E8-34CD1F3BC1B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83207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4" r:id="rId1"/>
    <p:sldLayoutId id="2147484135" r:id="rId2"/>
    <p:sldLayoutId id="2147484136" r:id="rId3"/>
    <p:sldLayoutId id="2147484137" r:id="rId4"/>
    <p:sldLayoutId id="2147484138" r:id="rId5"/>
    <p:sldLayoutId id="2147484139" r:id="rId6"/>
    <p:sldLayoutId id="2147484140" r:id="rId7"/>
    <p:sldLayoutId id="2147484141" r:id="rId8"/>
    <p:sldLayoutId id="2147484142" r:id="rId9"/>
    <p:sldLayoutId id="2147484143" r:id="rId10"/>
    <p:sldLayoutId id="2147484144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EAC57-6DE4-FC40-A9B6-ED14C7A6C3C3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E99DC-9E0A-5041-A6F8-D4B42A52CAE7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61551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3" r:id="rId1"/>
    <p:sldLayoutId id="2147484184" r:id="rId2"/>
    <p:sldLayoutId id="2147484185" r:id="rId3"/>
    <p:sldLayoutId id="2147484186" r:id="rId4"/>
    <p:sldLayoutId id="2147484187" r:id="rId5"/>
    <p:sldLayoutId id="2147484188" r:id="rId6"/>
    <p:sldLayoutId id="2147484189" r:id="rId7"/>
    <p:sldLayoutId id="2147484190" r:id="rId8"/>
    <p:sldLayoutId id="2147484191" r:id="rId9"/>
    <p:sldLayoutId id="2147484192" r:id="rId10"/>
    <p:sldLayoutId id="2147484193" r:id="rId11"/>
    <p:sldLayoutId id="2147484250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7C691E0-BF0B-A54F-A5C2-0422248AD533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5C181C42-945A-684C-A1CA-AF2EFA94030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97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2" r:id="rId1"/>
    <p:sldLayoutId id="2147484253" r:id="rId2"/>
    <p:sldLayoutId id="2147484254" r:id="rId3"/>
    <p:sldLayoutId id="2147484255" r:id="rId4"/>
    <p:sldLayoutId id="2147484256" r:id="rId5"/>
    <p:sldLayoutId id="2147484257" r:id="rId6"/>
    <p:sldLayoutId id="2147484258" r:id="rId7"/>
    <p:sldLayoutId id="2147484259" r:id="rId8"/>
    <p:sldLayoutId id="2147484260" r:id="rId9"/>
    <p:sldLayoutId id="2147484261" r:id="rId10"/>
    <p:sldLayoutId id="2147484262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5B923-57D5-2746-892A-33D47DB4987D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320A5-4D80-0345-8E57-4B1E9830E18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57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6" r:id="rId1"/>
    <p:sldLayoutId id="2147484277" r:id="rId2"/>
    <p:sldLayoutId id="2147484278" r:id="rId3"/>
    <p:sldLayoutId id="2147484279" r:id="rId4"/>
    <p:sldLayoutId id="2147484280" r:id="rId5"/>
    <p:sldLayoutId id="2147484281" r:id="rId6"/>
    <p:sldLayoutId id="2147484282" r:id="rId7"/>
    <p:sldLayoutId id="2147484283" r:id="rId8"/>
    <p:sldLayoutId id="2147484284" r:id="rId9"/>
    <p:sldLayoutId id="2147484285" r:id="rId10"/>
    <p:sldLayoutId id="214748428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C878C-64A2-4B9A-8DAF-1AE400406FF0}" type="datetimeFigureOut">
              <a:rPr kumimoji="1" lang="ja-JP" altLang="en-US" smtClean="0"/>
              <a:t>2018/6/20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70AAB-75D2-4835-A2FE-E2D6929034E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6316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8" r:id="rId1"/>
    <p:sldLayoutId id="2147484289" r:id="rId2"/>
    <p:sldLayoutId id="2147484290" r:id="rId3"/>
    <p:sldLayoutId id="2147484291" r:id="rId4"/>
    <p:sldLayoutId id="2147484292" r:id="rId5"/>
    <p:sldLayoutId id="2147484293" r:id="rId6"/>
    <p:sldLayoutId id="2147484294" r:id="rId7"/>
    <p:sldLayoutId id="2147484295" r:id="rId8"/>
    <p:sldLayoutId id="2147484296" r:id="rId9"/>
    <p:sldLayoutId id="2147484297" r:id="rId10"/>
    <p:sldLayoutId id="21474842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7" Type="http://schemas.openxmlformats.org/officeDocument/2006/relationships/image" Target="../media/image36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6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8.png"/><Relationship Id="rId4" Type="http://schemas.openxmlformats.org/officeDocument/2006/relationships/image" Target="../media/image4.wmf"/><Relationship Id="rId9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j-parc_airi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75007" y="353192"/>
            <a:ext cx="8311793" cy="1585826"/>
          </a:xfrm>
        </p:spPr>
        <p:txBody>
          <a:bodyPr>
            <a:normAutofit fontScale="90000"/>
          </a:bodyPr>
          <a:lstStyle/>
          <a:p>
            <a:r>
              <a:rPr lang="en-US" altLang="ja-JP" b="1" dirty="0"/>
              <a:t>Updates on </a:t>
            </a:r>
            <a:br>
              <a:rPr lang="en-US" altLang="ja-JP" b="1" dirty="0"/>
            </a:br>
            <a:r>
              <a:rPr lang="en-US" altLang="ja-JP" b="1" dirty="0"/>
              <a:t>muon g-2/EDM experiment</a:t>
            </a:r>
            <a:br>
              <a:rPr lang="en-US" altLang="ja-JP" b="1" dirty="0"/>
            </a:br>
            <a:r>
              <a:rPr lang="en-US" altLang="ja-JP" b="1" dirty="0"/>
              <a:t>at J-PARC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01431" y="2075543"/>
            <a:ext cx="6400800" cy="964140"/>
          </a:xfrm>
        </p:spPr>
        <p:txBody>
          <a:bodyPr>
            <a:noAutofit/>
          </a:bodyPr>
          <a:lstStyle/>
          <a:p>
            <a:r>
              <a:rPr lang="en-US" altLang="ja-JP" sz="2000" dirty="0">
                <a:solidFill>
                  <a:schemeClr val="tx1"/>
                </a:solidFill>
              </a:rPr>
              <a:t>June 20, 2018</a:t>
            </a:r>
          </a:p>
          <a:p>
            <a:r>
              <a:rPr lang="en-US" altLang="ja-JP" sz="2000" dirty="0">
                <a:solidFill>
                  <a:schemeClr val="tx1"/>
                </a:solidFill>
              </a:rPr>
              <a:t>Tsutomu Mibe (KEK)</a:t>
            </a:r>
          </a:p>
        </p:txBody>
      </p:sp>
      <p:sp>
        <p:nvSpPr>
          <p:cNvPr id="7" name="円/楕円 6"/>
          <p:cNvSpPr/>
          <p:nvPr/>
        </p:nvSpPr>
        <p:spPr>
          <a:xfrm>
            <a:off x="5612900" y="4219521"/>
            <a:ext cx="942311" cy="481353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2B23E-43A0-3B46-B2E8-34CD1F3BC1B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380727" y="2940873"/>
            <a:ext cx="2442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prstClr val="black"/>
                </a:solidFill>
                <a:latin typeface="Calibri"/>
                <a:ea typeface="ＭＳ Ｐゴシック"/>
              </a:rPr>
              <a:t>www.g-2.kek.jp</a:t>
            </a:r>
            <a:endParaRPr lang="ja-JP" altLang="en-US" sz="2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58835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0803photo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Freeform 4"/>
          <p:cNvSpPr>
            <a:spLocks/>
          </p:cNvSpPr>
          <p:nvPr/>
        </p:nvSpPr>
        <p:spPr bwMode="auto">
          <a:xfrm>
            <a:off x="1638303" y="2692400"/>
            <a:ext cx="5245100" cy="387350"/>
          </a:xfrm>
          <a:custGeom>
            <a:avLst/>
            <a:gdLst>
              <a:gd name="T0" fmla="*/ 2147483647 w 3894"/>
              <a:gd name="T1" fmla="*/ 2147483647 h 408"/>
              <a:gd name="T2" fmla="*/ 2147483647 w 3894"/>
              <a:gd name="T3" fmla="*/ 2147483647 h 408"/>
              <a:gd name="T4" fmla="*/ 2147483647 w 3894"/>
              <a:gd name="T5" fmla="*/ 2147483647 h 408"/>
              <a:gd name="T6" fmla="*/ 2147483647 w 3894"/>
              <a:gd name="T7" fmla="*/ 2147483647 h 408"/>
              <a:gd name="T8" fmla="*/ 2147483647 w 3894"/>
              <a:gd name="T9" fmla="*/ 2147483647 h 408"/>
              <a:gd name="T10" fmla="*/ 2147483647 w 3894"/>
              <a:gd name="T11" fmla="*/ 2147483647 h 408"/>
              <a:gd name="T12" fmla="*/ 0 w 3894"/>
              <a:gd name="T13" fmla="*/ 2147483647 h 4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94"/>
              <a:gd name="T22" fmla="*/ 0 h 408"/>
              <a:gd name="T23" fmla="*/ 3894 w 3894"/>
              <a:gd name="T24" fmla="*/ 408 h 40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94" h="408">
                <a:moveTo>
                  <a:pt x="3894" y="408"/>
                </a:moveTo>
                <a:cubicBezTo>
                  <a:pt x="3865" y="368"/>
                  <a:pt x="3789" y="232"/>
                  <a:pt x="3723" y="170"/>
                </a:cubicBezTo>
                <a:cubicBezTo>
                  <a:pt x="3657" y="108"/>
                  <a:pt x="3609" y="62"/>
                  <a:pt x="3496" y="34"/>
                </a:cubicBezTo>
                <a:cubicBezTo>
                  <a:pt x="3383" y="6"/>
                  <a:pt x="3238" y="6"/>
                  <a:pt x="3042" y="3"/>
                </a:cubicBezTo>
                <a:cubicBezTo>
                  <a:pt x="2846" y="0"/>
                  <a:pt x="2574" y="4"/>
                  <a:pt x="2319" y="13"/>
                </a:cubicBezTo>
                <a:cubicBezTo>
                  <a:pt x="2064" y="22"/>
                  <a:pt x="1895" y="43"/>
                  <a:pt x="1509" y="60"/>
                </a:cubicBezTo>
                <a:cubicBezTo>
                  <a:pt x="1123" y="77"/>
                  <a:pt x="314" y="105"/>
                  <a:pt x="0" y="117"/>
                </a:cubicBezTo>
              </a:path>
            </a:pathLst>
          </a:cu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lIns="91400" tIns="45702" rIns="91400" bIns="45702"/>
          <a:lstStyle/>
          <a:p>
            <a:endParaRPr lang="ja-JP" altLang="en-US">
              <a:solidFill>
                <a:prstClr val="black"/>
              </a:solidFill>
              <a:latin typeface="Franklin Gothic Book" pitchFamily="-109" charset="0"/>
              <a:ea typeface="HGｺﾞｼｯｸE" pitchFamily="49" charset="-128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436696" y="1865325"/>
            <a:ext cx="5799137" cy="3900487"/>
            <a:chOff x="905" y="1175"/>
            <a:chExt cx="3653" cy="2457"/>
          </a:xfrm>
        </p:grpSpPr>
        <p:sp>
          <p:nvSpPr>
            <p:cNvPr id="22546" name="Freeform 7"/>
            <p:cNvSpPr>
              <a:spLocks/>
            </p:cNvSpPr>
            <p:nvPr/>
          </p:nvSpPr>
          <p:spPr bwMode="auto">
            <a:xfrm>
              <a:off x="2436" y="1272"/>
              <a:ext cx="1008" cy="344"/>
            </a:xfrm>
            <a:custGeom>
              <a:avLst/>
              <a:gdLst>
                <a:gd name="T0" fmla="*/ 15 w 1257"/>
                <a:gd name="T1" fmla="*/ 0 h 342"/>
                <a:gd name="T2" fmla="*/ 0 w 1257"/>
                <a:gd name="T3" fmla="*/ 382 h 342"/>
                <a:gd name="T4" fmla="*/ 0 60000 65536"/>
                <a:gd name="T5" fmla="*/ 0 60000 65536"/>
                <a:gd name="T6" fmla="*/ 0 w 1257"/>
                <a:gd name="T7" fmla="*/ 0 h 342"/>
                <a:gd name="T8" fmla="*/ 1257 w 1257"/>
                <a:gd name="T9" fmla="*/ 342 h 34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57" h="342">
                  <a:moveTo>
                    <a:pt x="1257" y="0"/>
                  </a:moveTo>
                  <a:lnTo>
                    <a:pt x="0" y="342"/>
                  </a:lnTo>
                </a:path>
              </a:pathLst>
            </a:custGeom>
            <a:noFill/>
            <a:ln w="57150">
              <a:solidFill>
                <a:srgbClr val="FFFF66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  <a:latin typeface="Franklin Gothic Book" pitchFamily="-109" charset="0"/>
                <a:ea typeface="HGｺﾞｼｯｸE" pitchFamily="49" charset="-128"/>
              </a:endParaRPr>
            </a:p>
          </p:txBody>
        </p:sp>
        <p:sp>
          <p:nvSpPr>
            <p:cNvPr id="22547" name="Line 8"/>
            <p:cNvSpPr>
              <a:spLocks noChangeShapeType="1"/>
            </p:cNvSpPr>
            <p:nvPr/>
          </p:nvSpPr>
          <p:spPr bwMode="auto">
            <a:xfrm>
              <a:off x="1928" y="3040"/>
              <a:ext cx="1936" cy="592"/>
            </a:xfrm>
            <a:prstGeom prst="line">
              <a:avLst/>
            </a:prstGeom>
            <a:noFill/>
            <a:ln w="57150">
              <a:solidFill>
                <a:srgbClr val="FFFF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  <a:latin typeface="Candara"/>
                <a:ea typeface="HGP明朝E"/>
              </a:endParaRPr>
            </a:p>
          </p:txBody>
        </p:sp>
        <p:sp>
          <p:nvSpPr>
            <p:cNvPr id="22548" name="Freeform 9"/>
            <p:cNvSpPr>
              <a:spLocks/>
            </p:cNvSpPr>
            <p:nvPr/>
          </p:nvSpPr>
          <p:spPr bwMode="auto">
            <a:xfrm rot="600000">
              <a:off x="3059" y="1175"/>
              <a:ext cx="400" cy="958"/>
            </a:xfrm>
            <a:custGeom>
              <a:avLst/>
              <a:gdLst>
                <a:gd name="T0" fmla="*/ 1 w 578"/>
                <a:gd name="T1" fmla="*/ 0 h 1033"/>
                <a:gd name="T2" fmla="*/ 1 w 578"/>
                <a:gd name="T3" fmla="*/ 22 h 1033"/>
                <a:gd name="T4" fmla="*/ 1 w 578"/>
                <a:gd name="T5" fmla="*/ 114 h 1033"/>
                <a:gd name="T6" fmla="*/ 1 w 578"/>
                <a:gd name="T7" fmla="*/ 155 h 1033"/>
                <a:gd name="T8" fmla="*/ 1 w 578"/>
                <a:gd name="T9" fmla="*/ 211 h 1033"/>
                <a:gd name="T10" fmla="*/ 1 w 578"/>
                <a:gd name="T11" fmla="*/ 230 h 10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78"/>
                <a:gd name="T19" fmla="*/ 0 h 1033"/>
                <a:gd name="T20" fmla="*/ 578 w 578"/>
                <a:gd name="T21" fmla="*/ 1033 h 10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78" h="1033">
                  <a:moveTo>
                    <a:pt x="578" y="0"/>
                  </a:moveTo>
                  <a:cubicBezTo>
                    <a:pt x="551" y="16"/>
                    <a:pt x="503" y="13"/>
                    <a:pt x="416" y="99"/>
                  </a:cubicBezTo>
                  <a:cubicBezTo>
                    <a:pt x="329" y="185"/>
                    <a:pt x="118" y="414"/>
                    <a:pt x="59" y="514"/>
                  </a:cubicBezTo>
                  <a:cubicBezTo>
                    <a:pt x="0" y="614"/>
                    <a:pt x="51" y="626"/>
                    <a:pt x="64" y="699"/>
                  </a:cubicBezTo>
                  <a:cubicBezTo>
                    <a:pt x="77" y="772"/>
                    <a:pt x="120" y="896"/>
                    <a:pt x="136" y="952"/>
                  </a:cubicBezTo>
                  <a:cubicBezTo>
                    <a:pt x="152" y="1008"/>
                    <a:pt x="154" y="1016"/>
                    <a:pt x="159" y="1033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  <a:latin typeface="Franklin Gothic Book" pitchFamily="-109" charset="0"/>
                <a:ea typeface="HGｺﾞｼｯｸE" pitchFamily="49" charset="-128"/>
              </a:endParaRPr>
            </a:p>
          </p:txBody>
        </p:sp>
        <p:sp>
          <p:nvSpPr>
            <p:cNvPr id="22549" name="Freeform 13"/>
            <p:cNvSpPr>
              <a:spLocks/>
            </p:cNvSpPr>
            <p:nvPr/>
          </p:nvSpPr>
          <p:spPr bwMode="auto">
            <a:xfrm rot="180000">
              <a:off x="905" y="1473"/>
              <a:ext cx="3653" cy="1786"/>
            </a:xfrm>
            <a:custGeom>
              <a:avLst/>
              <a:gdLst>
                <a:gd name="T0" fmla="*/ 6 w 4569"/>
                <a:gd name="T1" fmla="*/ 218 h 1972"/>
                <a:gd name="T2" fmla="*/ 7 w 4569"/>
                <a:gd name="T3" fmla="*/ 225 h 1972"/>
                <a:gd name="T4" fmla="*/ 22 w 4569"/>
                <a:gd name="T5" fmla="*/ 262 h 1972"/>
                <a:gd name="T6" fmla="*/ 34 w 4569"/>
                <a:gd name="T7" fmla="*/ 272 h 1972"/>
                <a:gd name="T8" fmla="*/ 42 w 4569"/>
                <a:gd name="T9" fmla="*/ 259 h 1972"/>
                <a:gd name="T10" fmla="*/ 49 w 4569"/>
                <a:gd name="T11" fmla="*/ 225 h 1972"/>
                <a:gd name="T12" fmla="*/ 53 w 4569"/>
                <a:gd name="T13" fmla="*/ 170 h 1972"/>
                <a:gd name="T14" fmla="*/ 50 w 4569"/>
                <a:gd name="T15" fmla="*/ 76 h 1972"/>
                <a:gd name="T16" fmla="*/ 46 w 4569"/>
                <a:gd name="T17" fmla="*/ 31 h 1972"/>
                <a:gd name="T18" fmla="*/ 40 w 4569"/>
                <a:gd name="T19" fmla="*/ 6 h 1972"/>
                <a:gd name="T20" fmla="*/ 34 w 4569"/>
                <a:gd name="T21" fmla="*/ 5 h 1972"/>
                <a:gd name="T22" fmla="*/ 26 w 4569"/>
                <a:gd name="T23" fmla="*/ 12 h 1972"/>
                <a:gd name="T24" fmla="*/ 11 w 4569"/>
                <a:gd name="T25" fmla="*/ 61 h 1972"/>
                <a:gd name="T26" fmla="*/ 6 w 4569"/>
                <a:gd name="T27" fmla="*/ 82 h 1972"/>
                <a:gd name="T28" fmla="*/ 6 w 4569"/>
                <a:gd name="T29" fmla="*/ 82 h 1972"/>
                <a:gd name="T30" fmla="*/ 2 w 4569"/>
                <a:gd name="T31" fmla="*/ 109 h 1972"/>
                <a:gd name="T32" fmla="*/ 2 w 4569"/>
                <a:gd name="T33" fmla="*/ 133 h 1972"/>
                <a:gd name="T34" fmla="*/ 2 w 4569"/>
                <a:gd name="T35" fmla="*/ 172 h 1972"/>
                <a:gd name="T36" fmla="*/ 3 w 4569"/>
                <a:gd name="T37" fmla="*/ 198 h 1972"/>
                <a:gd name="T38" fmla="*/ 6 w 4569"/>
                <a:gd name="T39" fmla="*/ 218 h 197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569"/>
                <a:gd name="T61" fmla="*/ 0 h 1972"/>
                <a:gd name="T62" fmla="*/ 4569 w 4569"/>
                <a:gd name="T63" fmla="*/ 1972 h 197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569" h="1972">
                  <a:moveTo>
                    <a:pt x="520" y="1580"/>
                  </a:moveTo>
                  <a:cubicBezTo>
                    <a:pt x="452" y="1568"/>
                    <a:pt x="375" y="1573"/>
                    <a:pt x="611" y="1627"/>
                  </a:cubicBezTo>
                  <a:cubicBezTo>
                    <a:pt x="847" y="1681"/>
                    <a:pt x="1539" y="1849"/>
                    <a:pt x="1934" y="1906"/>
                  </a:cubicBezTo>
                  <a:cubicBezTo>
                    <a:pt x="2329" y="1963"/>
                    <a:pt x="2685" y="1972"/>
                    <a:pt x="2981" y="1968"/>
                  </a:cubicBezTo>
                  <a:cubicBezTo>
                    <a:pt x="3277" y="1964"/>
                    <a:pt x="3492" y="1937"/>
                    <a:pt x="3709" y="1882"/>
                  </a:cubicBezTo>
                  <a:cubicBezTo>
                    <a:pt x="3926" y="1827"/>
                    <a:pt x="4139" y="1742"/>
                    <a:pt x="4281" y="1635"/>
                  </a:cubicBezTo>
                  <a:cubicBezTo>
                    <a:pt x="4423" y="1528"/>
                    <a:pt x="4553" y="1420"/>
                    <a:pt x="4561" y="1240"/>
                  </a:cubicBezTo>
                  <a:cubicBezTo>
                    <a:pt x="4569" y="1060"/>
                    <a:pt x="4422" y="724"/>
                    <a:pt x="4331" y="556"/>
                  </a:cubicBezTo>
                  <a:cubicBezTo>
                    <a:pt x="4240" y="388"/>
                    <a:pt x="4157" y="316"/>
                    <a:pt x="4013" y="230"/>
                  </a:cubicBezTo>
                  <a:cubicBezTo>
                    <a:pt x="3869" y="145"/>
                    <a:pt x="3651" y="82"/>
                    <a:pt x="3469" y="45"/>
                  </a:cubicBezTo>
                  <a:cubicBezTo>
                    <a:pt x="3287" y="8"/>
                    <a:pt x="3119" y="0"/>
                    <a:pt x="2919" y="7"/>
                  </a:cubicBezTo>
                  <a:cubicBezTo>
                    <a:pt x="2719" y="14"/>
                    <a:pt x="2597" y="15"/>
                    <a:pt x="2267" y="88"/>
                  </a:cubicBezTo>
                  <a:cubicBezTo>
                    <a:pt x="1937" y="161"/>
                    <a:pt x="1232" y="359"/>
                    <a:pt x="939" y="445"/>
                  </a:cubicBezTo>
                  <a:cubicBezTo>
                    <a:pt x="646" y="531"/>
                    <a:pt x="581" y="576"/>
                    <a:pt x="506" y="602"/>
                  </a:cubicBezTo>
                  <a:cubicBezTo>
                    <a:pt x="431" y="628"/>
                    <a:pt x="544" y="572"/>
                    <a:pt x="491" y="602"/>
                  </a:cubicBezTo>
                  <a:cubicBezTo>
                    <a:pt x="438" y="632"/>
                    <a:pt x="261" y="721"/>
                    <a:pt x="187" y="783"/>
                  </a:cubicBezTo>
                  <a:cubicBezTo>
                    <a:pt x="113" y="845"/>
                    <a:pt x="69" y="895"/>
                    <a:pt x="44" y="973"/>
                  </a:cubicBezTo>
                  <a:cubicBezTo>
                    <a:pt x="19" y="1051"/>
                    <a:pt x="0" y="1171"/>
                    <a:pt x="34" y="1249"/>
                  </a:cubicBezTo>
                  <a:cubicBezTo>
                    <a:pt x="68" y="1327"/>
                    <a:pt x="175" y="1385"/>
                    <a:pt x="248" y="1440"/>
                  </a:cubicBezTo>
                  <a:cubicBezTo>
                    <a:pt x="321" y="1495"/>
                    <a:pt x="403" y="1537"/>
                    <a:pt x="475" y="1580"/>
                  </a:cubicBezTo>
                </a:path>
              </a:pathLst>
            </a:custGeom>
            <a:noFill/>
            <a:ln w="57150">
              <a:solidFill>
                <a:srgbClr val="FFFF66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  <a:latin typeface="Franklin Gothic Book" pitchFamily="-109" charset="0"/>
                <a:ea typeface="HGｺﾞｼｯｸE" pitchFamily="49" charset="-128"/>
              </a:endParaRPr>
            </a:p>
          </p:txBody>
        </p:sp>
      </p:grpSp>
      <p:sp>
        <p:nvSpPr>
          <p:cNvPr id="22533" name="Text Box 15"/>
          <p:cNvSpPr txBox="1">
            <a:spLocks noChangeArrowheads="1"/>
          </p:cNvSpPr>
          <p:nvPr/>
        </p:nvSpPr>
        <p:spPr bwMode="auto">
          <a:xfrm>
            <a:off x="228600" y="6324600"/>
            <a:ext cx="32400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60" tIns="45682" rIns="91360" bIns="45682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400">
                <a:solidFill>
                  <a:prstClr val="white"/>
                </a:solidFill>
                <a:latin typeface="Candara"/>
                <a:ea typeface="HGP明朝E"/>
              </a:rPr>
              <a:t>Bird’s eye photo in Feb. 2008</a:t>
            </a:r>
            <a:endParaRPr lang="en-US" altLang="ja-JP">
              <a:solidFill>
                <a:prstClr val="white"/>
              </a:solidFill>
              <a:latin typeface="Candara"/>
              <a:ea typeface="HGP明朝E"/>
            </a:endParaRP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3713176" y="292100"/>
            <a:ext cx="2027237" cy="1722438"/>
            <a:chOff x="2339" y="184"/>
            <a:chExt cx="1277" cy="1085"/>
          </a:xfrm>
        </p:grpSpPr>
        <p:sp>
          <p:nvSpPr>
            <p:cNvPr id="22543" name="Line 17"/>
            <p:cNvSpPr>
              <a:spLocks noChangeShapeType="1"/>
            </p:cNvSpPr>
            <p:nvPr/>
          </p:nvSpPr>
          <p:spPr bwMode="auto">
            <a:xfrm flipV="1">
              <a:off x="2339" y="969"/>
              <a:ext cx="778" cy="53"/>
            </a:xfrm>
            <a:prstGeom prst="line">
              <a:avLst/>
            </a:prstGeom>
            <a:noFill/>
            <a:ln w="57150">
              <a:solidFill>
                <a:srgbClr val="FFF9A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  <a:latin typeface="Candara"/>
                <a:ea typeface="HGP明朝E"/>
              </a:endParaRPr>
            </a:p>
          </p:txBody>
        </p:sp>
        <p:sp>
          <p:nvSpPr>
            <p:cNvPr id="22544" name="Line 18"/>
            <p:cNvSpPr>
              <a:spLocks noChangeShapeType="1"/>
            </p:cNvSpPr>
            <p:nvPr/>
          </p:nvSpPr>
          <p:spPr bwMode="auto">
            <a:xfrm flipH="1">
              <a:off x="2339" y="184"/>
              <a:ext cx="37" cy="838"/>
            </a:xfrm>
            <a:prstGeom prst="line">
              <a:avLst/>
            </a:prstGeom>
            <a:noFill/>
            <a:ln w="57150">
              <a:solidFill>
                <a:srgbClr val="FFF9A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  <a:latin typeface="Candara"/>
                <a:ea typeface="HGP明朝E"/>
              </a:endParaRPr>
            </a:p>
          </p:txBody>
        </p:sp>
        <p:sp>
          <p:nvSpPr>
            <p:cNvPr id="22545" name="Oval 21"/>
            <p:cNvSpPr>
              <a:spLocks noChangeArrowheads="1"/>
            </p:cNvSpPr>
            <p:nvPr/>
          </p:nvSpPr>
          <p:spPr bwMode="auto">
            <a:xfrm>
              <a:off x="2944" y="952"/>
              <a:ext cx="672" cy="317"/>
            </a:xfrm>
            <a:prstGeom prst="ellipse">
              <a:avLst/>
            </a:prstGeom>
            <a:noFill/>
            <a:ln w="57150">
              <a:solidFill>
                <a:srgbClr val="FFF9A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prstClr val="black"/>
                </a:solidFill>
                <a:latin typeface="Franklin Gothic Book" pitchFamily="-109" charset="0"/>
                <a:ea typeface="HGｺﾞｼｯｸE" pitchFamily="49" charset="-128"/>
              </a:endParaRPr>
            </a:p>
          </p:txBody>
        </p:sp>
      </p:grpSp>
      <p:sp>
        <p:nvSpPr>
          <p:cNvPr id="27" name="正方形/長方形 26"/>
          <p:cNvSpPr/>
          <p:nvPr/>
        </p:nvSpPr>
        <p:spPr>
          <a:xfrm>
            <a:off x="152413" y="152426"/>
            <a:ext cx="3200399" cy="584739"/>
          </a:xfrm>
          <a:prstGeom prst="rect">
            <a:avLst/>
          </a:prstGeom>
          <a:solidFill>
            <a:schemeClr val="accent2">
              <a:alpha val="53000"/>
            </a:schemeClr>
          </a:solidFill>
          <a:effectLst>
            <a:outerShdw blurRad="50800" dist="38100" dir="18900000" algn="tr" rotWithShape="0">
              <a:srgbClr val="000000">
                <a:alpha val="43000"/>
              </a:srgbClr>
            </a:outerShdw>
          </a:effectLst>
          <a:scene3d>
            <a:camera prst="perspectiveFront" fov="27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00" tIns="45702" rIns="91400" bIns="45702">
            <a:spAutoFit/>
          </a:bodyPr>
          <a:lstStyle/>
          <a:p>
            <a:pPr algn="ctr">
              <a:defRPr/>
            </a:pPr>
            <a:r>
              <a:rPr lang="en-US" altLang="ja-JP" sz="3200" b="1" dirty="0">
                <a:ln w="19050">
                  <a:solidFill>
                    <a:srgbClr val="073E87">
                      <a:tint val="1000"/>
                    </a:srgbClr>
                  </a:solidFill>
                  <a:prstDash val="solid"/>
                </a:ln>
                <a:solidFill>
                  <a:srgbClr val="5BD078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ndara"/>
                <a:ea typeface="HGP明朝E"/>
              </a:rPr>
              <a:t>J-PARC Facility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1752600" y="3723382"/>
            <a:ext cx="5719408" cy="1077218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Front" fov="7200000">
              <a:rot lat="20400000" lon="0" rev="0"/>
            </a:camera>
            <a:lightRig rig="threePt" dir="t"/>
          </a:scene3d>
        </p:spPr>
        <p:txBody>
          <a:bodyPr lIns="91400" tIns="45702" rIns="91400" bIns="45702">
            <a:spAutoFit/>
          </a:bodyPr>
          <a:lstStyle/>
          <a:p>
            <a:pPr algn="ctr"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</a:rPr>
              <a:t>Material</a:t>
            </a:r>
            <a:r>
              <a:rPr lang="en-US" altLang="ja-JP" sz="3200" b="1" dirty="0">
                <a:ln w="31550" cmpd="sng">
                  <a:gradFill>
                    <a:gsLst>
                      <a:gs pos="70000">
                        <a:srgbClr val="05E0DB">
                          <a:shade val="50000"/>
                          <a:satMod val="190000"/>
                        </a:srgbClr>
                      </a:gs>
                      <a:gs pos="0">
                        <a:srgbClr val="05E0DB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5E0DB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andara"/>
                <a:ea typeface="HGP明朝E"/>
              </a:rPr>
              <a:t> </a:t>
            </a:r>
            <a:r>
              <a:rPr lang="en-US" altLang="ja-JP" sz="3200" b="1" dirty="0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</a:rPr>
              <a:t>and </a:t>
            </a:r>
            <a:r>
              <a:rPr lang="en-US" altLang="ja-JP" sz="3200" b="1" dirty="0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4620000" sx="112000" sy="112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</a:rPr>
              <a:t>Life</a:t>
            </a:r>
            <a:r>
              <a:rPr lang="en-US" altLang="ja-JP" sz="3200" b="1" dirty="0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</a:rPr>
              <a:t> Science </a:t>
            </a:r>
          </a:p>
          <a:p>
            <a:pPr algn="ctr"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</a:rPr>
              <a:t>Facility</a:t>
            </a:r>
            <a:endParaRPr lang="ja-JP" altLang="en-US" sz="3200" b="1" dirty="0">
              <a:ln w="31550" cmpd="sng">
                <a:gradFill>
                  <a:gsLst>
                    <a:gs pos="25000">
                      <a:srgbClr val="31B6FD">
                        <a:shade val="25000"/>
                        <a:satMod val="190000"/>
                      </a:srgbClr>
                    </a:gs>
                    <a:gs pos="80000">
                      <a:srgbClr val="31B6FD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andara"/>
              <a:ea typeface="HGP明朝E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-1219200" y="1742182"/>
            <a:ext cx="5719408" cy="1077218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Front" fov="7200000">
              <a:rot lat="20400000" lon="0" rev="0"/>
            </a:camera>
            <a:lightRig rig="threePt" dir="t"/>
          </a:scene3d>
        </p:spPr>
        <p:txBody>
          <a:bodyPr lIns="91400" tIns="45702" rIns="91400" bIns="45702">
            <a:spAutoFit/>
          </a:bodyPr>
          <a:lstStyle/>
          <a:p>
            <a:pPr algn="ctr"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</a:rPr>
              <a:t>Neutrino Beam </a:t>
            </a:r>
          </a:p>
          <a:p>
            <a:pPr algn="ctr"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</a:rPr>
              <a:t>To </a:t>
            </a:r>
            <a:r>
              <a:rPr lang="en-US" altLang="ja-JP" sz="3200" b="1" dirty="0" err="1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</a:rPr>
              <a:t>Kamioka</a:t>
            </a:r>
            <a:endParaRPr lang="en-US" altLang="ja-JP" sz="3200" b="1" dirty="0">
              <a:ln w="31550" cmpd="sng">
                <a:gradFill>
                  <a:gsLst>
                    <a:gs pos="25000">
                      <a:srgbClr val="31B6FD">
                        <a:shade val="25000"/>
                        <a:satMod val="190000"/>
                      </a:srgbClr>
                    </a:gs>
                    <a:gs pos="80000">
                      <a:srgbClr val="31B6FD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andara"/>
              <a:ea typeface="HGP明朝E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-609600" y="4648201"/>
            <a:ext cx="5719408" cy="1077218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Front" fov="7200000">
              <a:rot lat="20399999" lon="0" rev="20580000"/>
            </a:camera>
            <a:lightRig rig="threePt" dir="t"/>
          </a:scene3d>
        </p:spPr>
        <p:txBody>
          <a:bodyPr lIns="91400" tIns="45702" rIns="91400" bIns="45702">
            <a:spAutoFit/>
          </a:bodyPr>
          <a:lstStyle/>
          <a:p>
            <a:pPr algn="ctr"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</a:rPr>
              <a:t>Main Ring </a:t>
            </a:r>
          </a:p>
          <a:p>
            <a:pPr algn="ctr"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</a:rPr>
              <a:t>(30 </a:t>
            </a:r>
            <a:r>
              <a:rPr lang="en-US" altLang="ja-JP" sz="3200" b="1" dirty="0" err="1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</a:rPr>
              <a:t>GeV</a:t>
            </a:r>
            <a:r>
              <a:rPr lang="en-US" altLang="ja-JP" sz="3200" b="1" dirty="0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  <a:sym typeface="Wingdings"/>
              </a:rPr>
              <a:t>)</a:t>
            </a:r>
            <a:endParaRPr lang="en-US" altLang="ja-JP" sz="3200" b="1" dirty="0">
              <a:ln w="31550" cmpd="sng">
                <a:gradFill>
                  <a:gsLst>
                    <a:gs pos="25000">
                      <a:srgbClr val="31B6FD">
                        <a:shade val="25000"/>
                        <a:satMod val="190000"/>
                      </a:srgbClr>
                    </a:gs>
                    <a:gs pos="80000">
                      <a:srgbClr val="31B6FD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andara"/>
              <a:ea typeface="HGP明朝E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6477001" y="5628382"/>
            <a:ext cx="2362200" cy="1069564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Front" fov="7200000">
              <a:rot lat="20399999" lon="0" rev="20699999"/>
            </a:camera>
            <a:lightRig rig="threePt" dir="t"/>
          </a:scene3d>
        </p:spPr>
        <p:txBody>
          <a:bodyPr lIns="91400" tIns="45702" rIns="91400" bIns="45702">
            <a:spAutoFit/>
          </a:bodyPr>
          <a:lstStyle/>
          <a:p>
            <a:pPr algn="ctr">
              <a:defRPr/>
            </a:pPr>
            <a:r>
              <a:rPr lang="en-US" altLang="ja-JP" sz="3200" b="1" dirty="0" err="1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</a:rPr>
              <a:t>Hadron</a:t>
            </a:r>
            <a:r>
              <a:rPr lang="en-US" altLang="ja-JP" sz="3200" b="1" dirty="0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</a:rPr>
              <a:t> Hall</a:t>
            </a:r>
          </a:p>
        </p:txBody>
      </p:sp>
      <p:sp>
        <p:nvSpPr>
          <p:cNvPr id="34" name="正方形/長方形 33"/>
          <p:cNvSpPr/>
          <p:nvPr/>
        </p:nvSpPr>
        <p:spPr>
          <a:xfrm>
            <a:off x="3352800" y="381000"/>
            <a:ext cx="2438400" cy="584776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Front" fov="7200000">
              <a:rot lat="20400000" lon="0" rev="0"/>
            </a:camera>
            <a:lightRig rig="threePt" dir="t"/>
          </a:scene3d>
        </p:spPr>
        <p:txBody>
          <a:bodyPr lIns="91400" tIns="45702" rIns="91400" bIns="45702">
            <a:spAutoFit/>
          </a:bodyPr>
          <a:lstStyle/>
          <a:p>
            <a:pPr algn="ctr"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</a:rPr>
              <a:t>LINAC</a:t>
            </a:r>
          </a:p>
        </p:txBody>
      </p:sp>
      <p:sp>
        <p:nvSpPr>
          <p:cNvPr id="35" name="正方形/長方形 34"/>
          <p:cNvSpPr/>
          <p:nvPr/>
        </p:nvSpPr>
        <p:spPr>
          <a:xfrm>
            <a:off x="5334000" y="1284983"/>
            <a:ext cx="3200400" cy="1077218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Front" fov="7200000">
              <a:rot lat="20400000" lon="0" rev="0"/>
            </a:camera>
            <a:lightRig rig="threePt" dir="t"/>
          </a:scene3d>
        </p:spPr>
        <p:txBody>
          <a:bodyPr lIns="91400" tIns="45702" rIns="91400" bIns="45702">
            <a:spAutoFit/>
          </a:bodyPr>
          <a:lstStyle/>
          <a:p>
            <a:pPr algn="ctr"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</a:rPr>
              <a:t>3 GeV</a:t>
            </a:r>
          </a:p>
          <a:p>
            <a:pPr algn="ctr"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</a:rPr>
              <a:t>Synchrotron</a:t>
            </a:r>
          </a:p>
        </p:txBody>
      </p:sp>
      <p:sp>
        <p:nvSpPr>
          <p:cNvPr id="21" name="スライド番号プレースホルダ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lang="ja-JP" altLang="en-US" smtClean="0">
                <a:solidFill>
                  <a:srgbClr val="073E87"/>
                </a:solidFill>
              </a:rPr>
              <a:pPr/>
              <a:t>10</a:t>
            </a:fld>
            <a:endParaRPr lang="ja-JP" altLang="en-US">
              <a:solidFill>
                <a:srgbClr val="073E87"/>
              </a:solidFill>
            </a:endParaRPr>
          </a:p>
        </p:txBody>
      </p:sp>
      <p:sp>
        <p:nvSpPr>
          <p:cNvPr id="5" name="角丸四角形 4"/>
          <p:cNvSpPr/>
          <p:nvPr/>
        </p:nvSpPr>
        <p:spPr>
          <a:xfrm>
            <a:off x="4166400" y="2819400"/>
            <a:ext cx="1451988" cy="1068478"/>
          </a:xfrm>
          <a:prstGeom prst="roundRect">
            <a:avLst/>
          </a:prstGeom>
          <a:noFill/>
          <a:ln w="57150" cmpd="sng">
            <a:solidFill>
              <a:srgbClr val="FF66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0" tIns="45702" rIns="91400" bIns="45702"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ndara"/>
              <a:ea typeface="HGP明朝E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D3A4CBC-F9C8-0B41-8CDB-EE6925E2FE75}"/>
              </a:ext>
            </a:extLst>
          </p:cNvPr>
          <p:cNvSpPr txBox="1"/>
          <p:nvPr/>
        </p:nvSpPr>
        <p:spPr>
          <a:xfrm>
            <a:off x="3339254" y="5292990"/>
            <a:ext cx="5796074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Beam energy: 3 GeV</a:t>
            </a:r>
          </a:p>
          <a:p>
            <a:r>
              <a:rPr lang="en-US" altLang="ja-JP" sz="2400" dirty="0"/>
              <a:t>Beam power : 1 MW (500 kW as of Jun 2018)</a:t>
            </a:r>
          </a:p>
          <a:p>
            <a:r>
              <a:rPr lang="en-US" altLang="ja-JP" sz="2400" dirty="0"/>
              <a:t>Intensity: 2E15 protons/sec</a:t>
            </a:r>
          </a:p>
          <a:p>
            <a:r>
              <a:rPr lang="en-US" altLang="ja-JP" sz="2400" dirty="0"/>
              <a:t>Repetition rate: 25 Hz (double bunches)</a:t>
            </a:r>
          </a:p>
        </p:txBody>
      </p:sp>
    </p:spTree>
    <p:extLst>
      <p:ext uri="{BB962C8B-B14F-4D97-AF65-F5344CB8AC3E}">
        <p14:creationId xmlns:p14="http://schemas.microsoft.com/office/powerpoint/2010/main" val="281678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MuonFacility_2016_tit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792" y="836712"/>
            <a:ext cx="3781137" cy="5949280"/>
          </a:xfrm>
          <a:prstGeom prst="rect">
            <a:avLst/>
          </a:prstGeom>
        </p:spPr>
      </p:pic>
      <p:sp>
        <p:nvSpPr>
          <p:cNvPr id="58" name="角丸四角形吹き出し 57"/>
          <p:cNvSpPr/>
          <p:nvPr/>
        </p:nvSpPr>
        <p:spPr>
          <a:xfrm rot="16200000" flipV="1">
            <a:off x="6704088" y="4624462"/>
            <a:ext cx="1857225" cy="2232025"/>
          </a:xfrm>
          <a:prstGeom prst="wedgeRoundRectCallout">
            <a:avLst>
              <a:gd name="adj1" fmla="val -16308"/>
              <a:gd name="adj2" fmla="val 119787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88" tIns="45694" rIns="91388" bIns="45694" anchor="ctr"/>
          <a:lstStyle/>
          <a:p>
            <a:pPr marL="0" marR="0" lvl="0" indent="0" algn="ctr" defTabSz="456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7" name="角丸四角形吹き出し 56"/>
          <p:cNvSpPr/>
          <p:nvPr/>
        </p:nvSpPr>
        <p:spPr>
          <a:xfrm rot="5400000" flipH="1" flipV="1">
            <a:off x="584548" y="4301250"/>
            <a:ext cx="1677835" cy="2521255"/>
          </a:xfrm>
          <a:prstGeom prst="wedgeRoundRectCallout">
            <a:avLst>
              <a:gd name="adj1" fmla="val -13932"/>
              <a:gd name="adj2" fmla="val 74587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88" tIns="45694" rIns="91388" bIns="45694" anchor="ctr"/>
          <a:lstStyle/>
          <a:p>
            <a:pPr marL="0" marR="0" lvl="0" indent="0" algn="ctr" defTabSz="456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6804025" y="5058640"/>
            <a:ext cx="998538" cy="461962"/>
          </a:xfrm>
          <a:prstGeom prst="rect">
            <a:avLst/>
          </a:prstGeom>
          <a:ln>
            <a:solidFill>
              <a:srgbClr val="0000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388" tIns="45694" rIns="91388" bIns="45694">
            <a:spAutoFit/>
          </a:bodyPr>
          <a:lstStyle/>
          <a:p>
            <a:pPr marL="0" marR="0" lvl="0" indent="0" algn="l" defTabSz="456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D-line</a:t>
            </a:r>
          </a:p>
        </p:txBody>
      </p:sp>
      <p:sp>
        <p:nvSpPr>
          <p:cNvPr id="41" name="正方形/長方形 40"/>
          <p:cNvSpPr/>
          <p:nvPr/>
        </p:nvSpPr>
        <p:spPr>
          <a:xfrm>
            <a:off x="606056" y="4811863"/>
            <a:ext cx="931862" cy="46196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388" tIns="45694" rIns="91388" bIns="45694">
            <a:spAutoFit/>
          </a:bodyPr>
          <a:lstStyle/>
          <a:p>
            <a:pPr marL="0" marR="0" lvl="0" indent="0" algn="l" defTabSz="456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U-line</a:t>
            </a:r>
          </a:p>
        </p:txBody>
      </p:sp>
      <p:sp>
        <p:nvSpPr>
          <p:cNvPr id="153606" name="テキスト ボックス 42"/>
          <p:cNvSpPr txBox="1">
            <a:spLocks noChangeArrowheads="1"/>
          </p:cNvSpPr>
          <p:nvPr/>
        </p:nvSpPr>
        <p:spPr bwMode="auto">
          <a:xfrm>
            <a:off x="6516688" y="5561877"/>
            <a:ext cx="2267784" cy="1015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8" tIns="45694" rIns="91388" bIns="45694">
            <a:spAutoFit/>
          </a:bodyPr>
          <a:lstStyle>
            <a:lvl1pPr defTabSz="45720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General purpose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（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50 keV~50 MeV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）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(2009~)</a:t>
            </a:r>
          </a:p>
        </p:txBody>
      </p:sp>
      <p:sp>
        <p:nvSpPr>
          <p:cNvPr id="153607" name="テキスト ボックス 45"/>
          <p:cNvSpPr txBox="1">
            <a:spLocks noChangeArrowheads="1"/>
          </p:cNvSpPr>
          <p:nvPr/>
        </p:nvSpPr>
        <p:spPr bwMode="auto">
          <a:xfrm>
            <a:off x="291731" y="5273826"/>
            <a:ext cx="2454275" cy="1015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8" tIns="45694" rIns="91388" bIns="45694">
            <a:spAutoFit/>
          </a:bodyPr>
          <a:lstStyle>
            <a:lvl1pPr defTabSz="45720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513C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Ultra slow beam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charset="0"/>
                <a:ea typeface="ＭＳ Ｐゴシック" charset="0"/>
              </a:rPr>
              <a:t>（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ＭＳ Ｐゴシック" charset="0"/>
              </a:rPr>
              <a:t>0.1〜 30 </a:t>
            </a: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charset="0"/>
                <a:ea typeface="ＭＳ Ｐゴシック" charset="0"/>
              </a:rPr>
              <a:t>keV</a:t>
            </a:r>
            <a:r>
              <a:rPr kumimoji="1" lang="ja-JP" alt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charset="0"/>
                <a:ea typeface="ＭＳ Ｐゴシック" charset="0"/>
              </a:rPr>
              <a:t>）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charset="0"/>
              <a:ea typeface="ＭＳ Ｐゴシック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ＭＳ Ｐゴシック" charset="0"/>
              </a:rPr>
              <a:t>(2016~)</a:t>
            </a:r>
          </a:p>
        </p:txBody>
      </p:sp>
      <p:sp>
        <p:nvSpPr>
          <p:cNvPr id="153609" name="タイトル 1"/>
          <p:cNvSpPr>
            <a:spLocks noGrp="1"/>
          </p:cNvSpPr>
          <p:nvPr>
            <p:ph type="title"/>
          </p:nvPr>
        </p:nvSpPr>
        <p:spPr>
          <a:xfrm>
            <a:off x="755650" y="115888"/>
            <a:ext cx="7659688" cy="760412"/>
          </a:xfrm>
          <a:solidFill>
            <a:srgbClr val="FFFFFF">
              <a:alpha val="45882"/>
            </a:srgbClr>
          </a:solidFill>
        </p:spPr>
        <p:txBody>
          <a:bodyPr>
            <a:normAutofit/>
          </a:bodyPr>
          <a:lstStyle/>
          <a:p>
            <a:pPr algn="l"/>
            <a:r>
              <a:rPr lang="en-US" altLang="ja-JP" sz="3600" dirty="0">
                <a:latin typeface="Calibri" charset="0"/>
                <a:ea typeface="ＭＳ Ｐゴシック" charset="0"/>
                <a:cs typeface="ＭＳ Ｐゴシック" charset="0"/>
              </a:rPr>
              <a:t>Muon experimental facility (MUSE)</a:t>
            </a:r>
            <a:endParaRPr lang="ja-JP" altLang="en-US" sz="36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10" name="正方形/長方形 19"/>
          <p:cNvSpPr>
            <a:spLocks noChangeArrowheads="1"/>
          </p:cNvSpPr>
          <p:nvPr/>
        </p:nvSpPr>
        <p:spPr bwMode="auto">
          <a:xfrm>
            <a:off x="1676031" y="4649938"/>
            <a:ext cx="501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8" tIns="45694" rIns="91388" bIns="45694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ＭＳ Ｐゴシック" panose="020B0600070205080204" pitchFamily="34" charset="-128"/>
                <a:cs typeface="+mn-cs"/>
              </a:rPr>
              <a:t>µ</a:t>
            </a:r>
            <a:r>
              <a:rPr kumimoji="1" lang="en-US" altLang="ja-JP" sz="28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ＭＳ Ｐゴシック" panose="020B0600070205080204" pitchFamily="34" charset="-128"/>
                <a:cs typeface="+mn-cs"/>
              </a:rPr>
              <a:t>+</a:t>
            </a: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3611" name="正方形/長方形 20"/>
          <p:cNvSpPr>
            <a:spLocks noChangeArrowheads="1"/>
          </p:cNvSpPr>
          <p:nvPr/>
        </p:nvSpPr>
        <p:spPr bwMode="auto">
          <a:xfrm>
            <a:off x="7947025" y="4987202"/>
            <a:ext cx="620578" cy="523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8" tIns="45694" rIns="91388" bIns="45694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ＭＳ Ｐゴシック" panose="020B0600070205080204" pitchFamily="34" charset="-128"/>
                <a:cs typeface="+mn-cs"/>
              </a:rPr>
              <a:t>µ</a:t>
            </a:r>
            <a:r>
              <a:rPr kumimoji="1" lang="en-US" altLang="ja-JP" sz="28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ＭＳ Ｐゴシック" panose="020B0600070205080204" pitchFamily="34" charset="-128"/>
                <a:cs typeface="+mn-cs"/>
              </a:rPr>
              <a:t>±</a:t>
            </a: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" name="角丸四角形吹き出し 41"/>
          <p:cNvSpPr/>
          <p:nvPr/>
        </p:nvSpPr>
        <p:spPr>
          <a:xfrm rot="16200000" flipH="1">
            <a:off x="865926" y="523875"/>
            <a:ext cx="1484423" cy="2305050"/>
          </a:xfrm>
          <a:prstGeom prst="wedgeRoundRectCallout">
            <a:avLst>
              <a:gd name="adj1" fmla="val 26111"/>
              <a:gd name="adj2" fmla="val 86806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388" tIns="45694" rIns="91388" bIns="45694" anchor="ctr"/>
          <a:lstStyle/>
          <a:p>
            <a:pPr marL="0" marR="0" lvl="0" indent="0" algn="ctr" defTabSz="456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708025" y="1049338"/>
            <a:ext cx="876300" cy="461962"/>
          </a:xfrm>
          <a:prstGeom prst="rect">
            <a:avLst/>
          </a:prstGeom>
          <a:ln>
            <a:solidFill>
              <a:srgbClr val="008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388" tIns="45694" rIns="91388" bIns="45694">
            <a:spAutoFit/>
          </a:bodyPr>
          <a:lstStyle/>
          <a:p>
            <a:pPr marL="0" marR="0" lvl="0" indent="0" algn="l" defTabSz="456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S-line</a:t>
            </a:r>
          </a:p>
        </p:txBody>
      </p:sp>
      <p:sp>
        <p:nvSpPr>
          <p:cNvPr id="153616" name="テキスト ボックス 32"/>
          <p:cNvSpPr txBox="1">
            <a:spLocks noChangeArrowheads="1"/>
          </p:cNvSpPr>
          <p:nvPr/>
        </p:nvSpPr>
        <p:spPr bwMode="auto">
          <a:xfrm>
            <a:off x="560388" y="1506538"/>
            <a:ext cx="2427287" cy="70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8" tIns="45694" rIns="91388" bIns="45694">
            <a:spAutoFit/>
          </a:bodyPr>
          <a:lstStyle>
            <a:lvl1pPr defTabSz="45720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ＭＳ Ｐゴシック" charset="0"/>
              </a:rPr>
              <a:t>Surface muon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charset="0"/>
                <a:ea typeface="ＭＳ Ｐゴシック" charset="0"/>
              </a:rPr>
              <a:t>（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ＭＳ Ｐゴシック" charset="0"/>
              </a:rPr>
              <a:t>4 MeV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ＭＳ Ｐゴシック" charset="0"/>
              </a:rPr>
              <a:t>）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ＭＳ Ｐゴシック" charset="0"/>
              </a:rPr>
              <a:t>, (2014~)</a:t>
            </a:r>
          </a:p>
        </p:txBody>
      </p:sp>
      <p:sp>
        <p:nvSpPr>
          <p:cNvPr id="153617" name="正方形/長方形 2"/>
          <p:cNvSpPr>
            <a:spLocks noChangeArrowheads="1"/>
          </p:cNvSpPr>
          <p:nvPr/>
        </p:nvSpPr>
        <p:spPr bwMode="auto">
          <a:xfrm>
            <a:off x="1692275" y="981075"/>
            <a:ext cx="501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8" tIns="45694" rIns="91388" bIns="45694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ＭＳ Ｐゴシック" panose="020B0600070205080204" pitchFamily="34" charset="-128"/>
                <a:cs typeface="+mn-cs"/>
              </a:rPr>
              <a:t>µ</a:t>
            </a:r>
            <a:r>
              <a:rPr kumimoji="1" lang="en-US" altLang="ja-JP" sz="28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ＭＳ Ｐゴシック" panose="020B0600070205080204" pitchFamily="34" charset="-128"/>
                <a:cs typeface="+mn-cs"/>
              </a:rPr>
              <a:t>+</a:t>
            </a: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9" name="角丸四角形吹き出し 58"/>
          <p:cNvSpPr/>
          <p:nvPr/>
        </p:nvSpPr>
        <p:spPr>
          <a:xfrm rot="5400000">
            <a:off x="6877408" y="814094"/>
            <a:ext cx="2009187" cy="2343150"/>
          </a:xfrm>
          <a:prstGeom prst="wedgeRoundRectCallout">
            <a:avLst>
              <a:gd name="adj1" fmla="val -19242"/>
              <a:gd name="adj2" fmla="val 102135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88" tIns="45694" rIns="91388" bIns="45694" anchor="ctr"/>
          <a:lstStyle/>
          <a:p>
            <a:pPr marL="0" marR="0" lvl="0" indent="0" algn="ctr" defTabSz="456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6859652" y="1209675"/>
            <a:ext cx="927100" cy="461963"/>
          </a:xfrm>
          <a:prstGeom prst="rect">
            <a:avLst/>
          </a:prstGeom>
          <a:ln>
            <a:solidFill>
              <a:srgbClr val="66006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388" tIns="45694" rIns="91388" bIns="45694">
            <a:spAutoFit/>
          </a:bodyPr>
          <a:lstStyle/>
          <a:p>
            <a:pPr marL="0" marR="0" lvl="0" indent="0" algn="l" defTabSz="456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H-line</a:t>
            </a:r>
          </a:p>
        </p:txBody>
      </p:sp>
      <p:sp>
        <p:nvSpPr>
          <p:cNvPr id="153620" name="テキスト ボックス 36"/>
          <p:cNvSpPr txBox="1">
            <a:spLocks noChangeArrowheads="1"/>
          </p:cNvSpPr>
          <p:nvPr/>
        </p:nvSpPr>
        <p:spPr bwMode="auto">
          <a:xfrm>
            <a:off x="6742177" y="1666875"/>
            <a:ext cx="2419350" cy="132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8" tIns="45694" rIns="91388" bIns="45694">
            <a:spAutoFit/>
          </a:bodyPr>
          <a:lstStyle>
            <a:lvl1pPr defTabSz="45720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Surface muon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for muon g-2/E</a:t>
            </a:r>
            <a:r>
              <a:rPr lang="en-US" altLang="ja-JP" b="1" dirty="0">
                <a:solidFill>
                  <a:srgbClr val="FF0000"/>
                </a:solidFill>
                <a:latin typeface="Calibri" charset="0"/>
              </a:rPr>
              <a:t>DM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b="1" dirty="0">
                <a:solidFill>
                  <a:srgbClr val="FF0000"/>
                </a:solidFill>
                <a:latin typeface="Calibri" charset="0"/>
              </a:rPr>
              <a:t>and Mu-HFS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b="1" dirty="0">
                <a:solidFill>
                  <a:srgbClr val="FF0000"/>
                </a:solidFill>
                <a:latin typeface="Calibri" charset="0"/>
              </a:rPr>
              <a:t>(Under construction)</a:t>
            </a:r>
          </a:p>
        </p:txBody>
      </p:sp>
      <p:sp>
        <p:nvSpPr>
          <p:cNvPr id="153621" name="正方形/長方形 17"/>
          <p:cNvSpPr>
            <a:spLocks noChangeArrowheads="1"/>
          </p:cNvSpPr>
          <p:nvPr/>
        </p:nvSpPr>
        <p:spPr bwMode="auto">
          <a:xfrm>
            <a:off x="7902640" y="1125538"/>
            <a:ext cx="620578" cy="523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8" tIns="45694" rIns="91388" bIns="45694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ＭＳ Ｐゴシック" panose="020B0600070205080204" pitchFamily="34" charset="-128"/>
                <a:cs typeface="+mn-cs"/>
              </a:rPr>
              <a:t>µ</a:t>
            </a:r>
            <a:r>
              <a:rPr kumimoji="1" lang="en-US" altLang="ja-JP" sz="28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ＭＳ Ｐゴシック" panose="020B0600070205080204" pitchFamily="34" charset="-128"/>
                <a:cs typeface="+mn-cs"/>
              </a:rPr>
              <a:t>±</a:t>
            </a: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9" name="図形グループ 28"/>
          <p:cNvGrpSpPr/>
          <p:nvPr/>
        </p:nvGrpSpPr>
        <p:grpSpPr>
          <a:xfrm>
            <a:off x="4971098" y="1262463"/>
            <a:ext cx="549706" cy="1518837"/>
            <a:chOff x="4971098" y="1262463"/>
            <a:chExt cx="549706" cy="1518837"/>
          </a:xfrm>
        </p:grpSpPr>
        <p:sp>
          <p:nvSpPr>
            <p:cNvPr id="30" name="正方形/長方形 29"/>
            <p:cNvSpPr/>
            <p:nvPr/>
          </p:nvSpPr>
          <p:spPr bwMode="auto">
            <a:xfrm>
              <a:off x="5364089" y="1340768"/>
              <a:ext cx="156715" cy="1440532"/>
            </a:xfrm>
            <a:prstGeom prst="rect">
              <a:avLst/>
            </a:prstGeom>
            <a:solidFill>
              <a:srgbClr val="FFFFFF">
                <a:alpha val="6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88" tIns="45694" rIns="91388" bIns="45694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1" name="正方形/長方形 30"/>
            <p:cNvSpPr/>
            <p:nvPr/>
          </p:nvSpPr>
          <p:spPr bwMode="auto">
            <a:xfrm rot="18927132">
              <a:off x="4971098" y="1262463"/>
              <a:ext cx="211636" cy="867070"/>
            </a:xfrm>
            <a:prstGeom prst="rect">
              <a:avLst/>
            </a:prstGeom>
            <a:solidFill>
              <a:srgbClr val="FFFFFF">
                <a:alpha val="6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88" tIns="45694" rIns="91388" bIns="45694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6478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スクリーンショット 2013-08-15 10.37.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57441"/>
            <a:ext cx="9144000" cy="5130500"/>
          </a:xfrm>
          <a:prstGeom prst="rect">
            <a:avLst/>
          </a:prstGeom>
        </p:spPr>
      </p:pic>
      <p:pic>
        <p:nvPicPr>
          <p:cNvPr id="13" name="図 12" descr="hline_image.PNG"/>
          <p:cNvPicPr>
            <a:picLocks noChangeAspect="1"/>
          </p:cNvPicPr>
          <p:nvPr/>
        </p:nvPicPr>
        <p:blipFill rotWithShape="1">
          <a:blip r:embed="rId3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340000">
            <a:off x="-1133103" y="3357246"/>
            <a:ext cx="4835383" cy="124755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ja-JP" dirty="0"/>
              <a:t>Proposed experimental site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12</a:t>
            </a:fld>
            <a:endParaRPr lang="ja-JP" altLang="en-US">
              <a:solidFill>
                <a:srgbClr val="073E87"/>
              </a:solidFill>
            </a:endParaRPr>
          </a:p>
        </p:txBody>
      </p:sp>
      <p:pic>
        <p:nvPicPr>
          <p:cNvPr id="10" name="図 9" descr="hline_image.PNG"/>
          <p:cNvPicPr>
            <a:picLocks noChangeAspect="1"/>
          </p:cNvPicPr>
          <p:nvPr/>
        </p:nvPicPr>
        <p:blipFill rotWithShape="1">
          <a:blip r:embed="rId4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44"/>
          <a:stretch/>
        </p:blipFill>
        <p:spPr>
          <a:xfrm rot="5340000">
            <a:off x="1969035" y="192816"/>
            <a:ext cx="4835383" cy="7455617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4540552" y="2719836"/>
            <a:ext cx="1234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white"/>
                </a:solidFill>
                <a:latin typeface="Candara"/>
                <a:ea typeface="HGP明朝E"/>
              </a:rPr>
              <a:t>Parking lot</a:t>
            </a:r>
            <a:endParaRPr lang="ja-JP" altLang="en-US" dirty="0">
              <a:solidFill>
                <a:prstClr val="white"/>
              </a:solidFill>
              <a:latin typeface="Candara"/>
              <a:ea typeface="HGP明朝E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341589" y="4397267"/>
            <a:ext cx="12656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>
                <a:solidFill>
                  <a:prstClr val="black"/>
                </a:solidFill>
                <a:latin typeface="Candara"/>
                <a:ea typeface="HGP明朝E"/>
              </a:rPr>
              <a:t>muon</a:t>
            </a:r>
            <a:endParaRPr lang="en-US" altLang="ja-JP" dirty="0">
              <a:solidFill>
                <a:prstClr val="black"/>
              </a:solidFill>
              <a:latin typeface="Candara"/>
              <a:ea typeface="HGP明朝E"/>
            </a:endParaRPr>
          </a:p>
          <a:p>
            <a:r>
              <a:rPr lang="en-US" altLang="ja-JP" dirty="0">
                <a:solidFill>
                  <a:prstClr val="black"/>
                </a:solidFill>
                <a:latin typeface="Candara"/>
                <a:ea typeface="HGP明朝E"/>
              </a:rPr>
              <a:t>production</a:t>
            </a:r>
          </a:p>
          <a:p>
            <a:r>
              <a:rPr lang="en-US" altLang="ja-JP" dirty="0">
                <a:solidFill>
                  <a:prstClr val="black"/>
                </a:solidFill>
                <a:latin typeface="Candara"/>
                <a:ea typeface="HGP明朝E"/>
              </a:rPr>
              <a:t>target</a:t>
            </a:r>
            <a:endParaRPr lang="ja-JP" altLang="en-US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425449" y="5755770"/>
            <a:ext cx="1940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>
                <a:solidFill>
                  <a:prstClr val="black"/>
                </a:solidFill>
                <a:latin typeface="Candara"/>
                <a:ea typeface="HGP明朝E"/>
              </a:rPr>
              <a:t>sparation</a:t>
            </a:r>
            <a:r>
              <a:rPr lang="en-US" altLang="ja-JP" dirty="0">
                <a:solidFill>
                  <a:prstClr val="black"/>
                </a:solidFill>
                <a:latin typeface="Candara"/>
                <a:ea typeface="HGP明朝E"/>
              </a:rPr>
              <a:t> neutron</a:t>
            </a:r>
          </a:p>
          <a:p>
            <a:r>
              <a:rPr lang="en-US" altLang="ja-JP" dirty="0">
                <a:solidFill>
                  <a:prstClr val="black"/>
                </a:solidFill>
                <a:latin typeface="Candara"/>
                <a:ea typeface="HGP明朝E"/>
              </a:rPr>
              <a:t>source</a:t>
            </a:r>
            <a:endParaRPr lang="ja-JP" altLang="en-US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960631" y="2816378"/>
            <a:ext cx="1753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  <a:latin typeface="Candara"/>
                <a:ea typeface="HGP明朝E"/>
              </a:rPr>
              <a:t>g-2/EDM</a:t>
            </a:r>
          </a:p>
          <a:p>
            <a:r>
              <a:rPr lang="en-US" altLang="ja-JP" b="1" dirty="0">
                <a:solidFill>
                  <a:srgbClr val="FF0000"/>
                </a:solidFill>
                <a:latin typeface="Candara"/>
                <a:ea typeface="HGP明朝E"/>
              </a:rPr>
              <a:t>storage magnet</a:t>
            </a:r>
            <a:endParaRPr lang="ja-JP" altLang="en-US" b="1" dirty="0">
              <a:solidFill>
                <a:srgbClr val="FF0000"/>
              </a:solidFill>
              <a:latin typeface="Candara"/>
              <a:ea typeface="HGP明朝E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 rot="21038708">
            <a:off x="4280030" y="3963251"/>
            <a:ext cx="1267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err="1">
                <a:solidFill>
                  <a:srgbClr val="FF0000"/>
                </a:solidFill>
                <a:latin typeface="Candara"/>
                <a:ea typeface="HGP明朝E"/>
              </a:rPr>
              <a:t>muon</a:t>
            </a:r>
            <a:r>
              <a:rPr lang="en-US" altLang="ja-JP" b="1" dirty="0">
                <a:solidFill>
                  <a:srgbClr val="FF0000"/>
                </a:solidFill>
                <a:latin typeface="Candara"/>
                <a:ea typeface="HGP明朝E"/>
              </a:rPr>
              <a:t> </a:t>
            </a:r>
            <a:r>
              <a:rPr lang="en-US" altLang="ja-JP" b="1" dirty="0" err="1">
                <a:solidFill>
                  <a:srgbClr val="FF0000"/>
                </a:solidFill>
                <a:latin typeface="Candara"/>
                <a:ea typeface="HGP明朝E"/>
              </a:rPr>
              <a:t>linac</a:t>
            </a:r>
            <a:endParaRPr lang="ja-JP" altLang="en-US" b="1" dirty="0">
              <a:solidFill>
                <a:srgbClr val="FF0000"/>
              </a:solidFill>
              <a:latin typeface="Candara"/>
              <a:ea typeface="HGP明朝E"/>
            </a:endParaRPr>
          </a:p>
        </p:txBody>
      </p:sp>
      <p:sp>
        <p:nvSpPr>
          <p:cNvPr id="5" name="フリーフォーム 4"/>
          <p:cNvSpPr/>
          <p:nvPr/>
        </p:nvSpPr>
        <p:spPr>
          <a:xfrm>
            <a:off x="1138135" y="2707853"/>
            <a:ext cx="6589191" cy="1761304"/>
          </a:xfrm>
          <a:custGeom>
            <a:avLst/>
            <a:gdLst>
              <a:gd name="connsiteX0" fmla="*/ 143764 w 6589191"/>
              <a:gd name="connsiteY0" fmla="*/ 1282038 h 1761304"/>
              <a:gd name="connsiteX1" fmla="*/ 359410 w 6589191"/>
              <a:gd name="connsiteY1" fmla="*/ 1437799 h 1761304"/>
              <a:gd name="connsiteX2" fmla="*/ 1078231 w 6589191"/>
              <a:gd name="connsiteY2" fmla="*/ 1425817 h 1761304"/>
              <a:gd name="connsiteX3" fmla="*/ 1689229 w 6589191"/>
              <a:gd name="connsiteY3" fmla="*/ 826735 h 1761304"/>
              <a:gd name="connsiteX4" fmla="*/ 2048639 w 6589191"/>
              <a:gd name="connsiteY4" fmla="*/ 1102313 h 1761304"/>
              <a:gd name="connsiteX5" fmla="*/ 2072600 w 6589191"/>
              <a:gd name="connsiteY5" fmla="*/ 1317983 h 1761304"/>
              <a:gd name="connsiteX6" fmla="*/ 4516591 w 6589191"/>
              <a:gd name="connsiteY6" fmla="*/ 922588 h 1761304"/>
              <a:gd name="connsiteX7" fmla="*/ 4432729 w 6589191"/>
              <a:gd name="connsiteY7" fmla="*/ 191707 h 1761304"/>
              <a:gd name="connsiteX8" fmla="*/ 6481368 w 6589191"/>
              <a:gd name="connsiteY8" fmla="*/ 0 h 1761304"/>
              <a:gd name="connsiteX9" fmla="*/ 6589191 w 6589191"/>
              <a:gd name="connsiteY9" fmla="*/ 1449781 h 1761304"/>
              <a:gd name="connsiteX10" fmla="*/ 4660355 w 6589191"/>
              <a:gd name="connsiteY10" fmla="*/ 1713377 h 1761304"/>
              <a:gd name="connsiteX11" fmla="*/ 371391 w 6589191"/>
              <a:gd name="connsiteY11" fmla="*/ 1761304 h 1761304"/>
              <a:gd name="connsiteX12" fmla="*/ 0 w 6589191"/>
              <a:gd name="connsiteY12" fmla="*/ 1473744 h 1761304"/>
              <a:gd name="connsiteX13" fmla="*/ 143764 w 6589191"/>
              <a:gd name="connsiteY13" fmla="*/ 1282038 h 176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89191" h="1761304">
                <a:moveTo>
                  <a:pt x="143764" y="1282038"/>
                </a:moveTo>
                <a:lnTo>
                  <a:pt x="359410" y="1437799"/>
                </a:lnTo>
                <a:lnTo>
                  <a:pt x="1078231" y="1425817"/>
                </a:lnTo>
                <a:lnTo>
                  <a:pt x="1689229" y="826735"/>
                </a:lnTo>
                <a:lnTo>
                  <a:pt x="2048639" y="1102313"/>
                </a:lnTo>
                <a:lnTo>
                  <a:pt x="2072600" y="1317983"/>
                </a:lnTo>
                <a:lnTo>
                  <a:pt x="4516591" y="922588"/>
                </a:lnTo>
                <a:lnTo>
                  <a:pt x="4432729" y="191707"/>
                </a:lnTo>
                <a:lnTo>
                  <a:pt x="6481368" y="0"/>
                </a:lnTo>
                <a:lnTo>
                  <a:pt x="6589191" y="1449781"/>
                </a:lnTo>
                <a:lnTo>
                  <a:pt x="4660355" y="1713377"/>
                </a:lnTo>
                <a:lnTo>
                  <a:pt x="371391" y="1761304"/>
                </a:lnTo>
                <a:lnTo>
                  <a:pt x="0" y="1473744"/>
                </a:lnTo>
                <a:lnTo>
                  <a:pt x="143764" y="1282038"/>
                </a:lnTo>
                <a:close/>
              </a:path>
            </a:pathLst>
          </a:cu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ndara"/>
              <a:ea typeface="HGP明朝E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 rot="21159142">
            <a:off x="3476465" y="2990597"/>
            <a:ext cx="16774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400" b="1" dirty="0">
                <a:solidFill>
                  <a:srgbClr val="FF0000"/>
                </a:solidFill>
                <a:latin typeface="Candara"/>
                <a:ea typeface="HGP明朝E"/>
              </a:rPr>
              <a:t>H-Line</a:t>
            </a:r>
            <a:endParaRPr lang="ja-JP" altLang="en-US" sz="4400" b="1" dirty="0">
              <a:solidFill>
                <a:srgbClr val="FF0000"/>
              </a:solidFill>
              <a:latin typeface="Candara"/>
              <a:ea typeface="HGP明朝E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459054" y="4389492"/>
            <a:ext cx="11024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err="1">
                <a:solidFill>
                  <a:srgbClr val="FF0000"/>
                </a:solidFill>
                <a:latin typeface="Candara"/>
                <a:ea typeface="HGP明朝E"/>
              </a:rPr>
              <a:t>MuSEUM</a:t>
            </a:r>
            <a:endParaRPr lang="en-US" altLang="ja-JP" b="1" dirty="0">
              <a:solidFill>
                <a:srgbClr val="FF0000"/>
              </a:solidFill>
              <a:latin typeface="Candara"/>
              <a:ea typeface="HGP明朝E"/>
            </a:endParaRPr>
          </a:p>
          <a:p>
            <a:r>
              <a:rPr lang="en-US" altLang="ja-JP" b="1" dirty="0" err="1">
                <a:solidFill>
                  <a:srgbClr val="FF0000"/>
                </a:solidFill>
                <a:latin typeface="Candara"/>
                <a:ea typeface="HGP明朝E"/>
              </a:rPr>
              <a:t>DeeMe</a:t>
            </a:r>
            <a:endParaRPr lang="en-US" altLang="ja-JP" b="1" dirty="0">
              <a:solidFill>
                <a:srgbClr val="FF0000"/>
              </a:solidFill>
              <a:latin typeface="Candara"/>
              <a:ea typeface="HGP明朝E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45166" y="964145"/>
            <a:ext cx="4726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prstClr val="black"/>
                </a:solidFill>
                <a:latin typeface="Candara"/>
                <a:ea typeface="HGP明朝E"/>
              </a:rPr>
              <a:t>Material and Life science Facility in J-PARC</a:t>
            </a:r>
            <a:endParaRPr lang="ja-JP" altLang="en-US" sz="2000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4" name="フリーフォーム 3">
            <a:extLst>
              <a:ext uri="{FF2B5EF4-FFF2-40B4-BE49-F238E27FC236}">
                <a16:creationId xmlns:a16="http://schemas.microsoft.com/office/drawing/2014/main" id="{4925CDAE-5BE9-B34C-A715-AC3A28BD6CAF}"/>
              </a:ext>
            </a:extLst>
          </p:cNvPr>
          <p:cNvSpPr/>
          <p:nvPr/>
        </p:nvSpPr>
        <p:spPr>
          <a:xfrm>
            <a:off x="4233672" y="1847088"/>
            <a:ext cx="1581912" cy="539496"/>
          </a:xfrm>
          <a:custGeom>
            <a:avLst/>
            <a:gdLst>
              <a:gd name="connsiteX0" fmla="*/ 0 w 1581912"/>
              <a:gd name="connsiteY0" fmla="*/ 18288 h 539496"/>
              <a:gd name="connsiteX1" fmla="*/ 0 w 1581912"/>
              <a:gd name="connsiteY1" fmla="*/ 539496 h 539496"/>
              <a:gd name="connsiteX2" fmla="*/ 1581912 w 1581912"/>
              <a:gd name="connsiteY2" fmla="*/ 512064 h 539496"/>
              <a:gd name="connsiteX3" fmla="*/ 1572768 w 1581912"/>
              <a:gd name="connsiteY3" fmla="*/ 0 h 539496"/>
              <a:gd name="connsiteX4" fmla="*/ 0 w 1581912"/>
              <a:gd name="connsiteY4" fmla="*/ 18288 h 539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912" h="539496">
                <a:moveTo>
                  <a:pt x="0" y="18288"/>
                </a:moveTo>
                <a:lnTo>
                  <a:pt x="0" y="539496"/>
                </a:lnTo>
                <a:lnTo>
                  <a:pt x="1581912" y="512064"/>
                </a:lnTo>
                <a:lnTo>
                  <a:pt x="1572768" y="0"/>
                </a:lnTo>
                <a:lnTo>
                  <a:pt x="0" y="1828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dirty="0"/>
              <a:t>New Electric</a:t>
            </a:r>
          </a:p>
          <a:p>
            <a:pPr algn="ctr"/>
            <a:r>
              <a:rPr kumimoji="1" lang="en-US" altLang="ja-JP" sz="1400" dirty="0"/>
              <a:t>Power s</a:t>
            </a:r>
            <a:r>
              <a:rPr lang="en-US" altLang="ja-JP" sz="1400" dirty="0"/>
              <a:t>ubstation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80492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5" grpId="0" animBg="1"/>
      <p:bldP spid="6" grpId="0"/>
      <p:bldP spid="20" grpId="0"/>
      <p:bldP spid="20" grpId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139483"/>
            <a:ext cx="7886700" cy="925417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New electric sub-station for H-line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320A5-4D80-0345-8E57-4B1E9830E18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38" y="1370339"/>
            <a:ext cx="3472090" cy="2845185"/>
          </a:xfr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443" y="1320806"/>
            <a:ext cx="2415014" cy="294425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11" y="4800534"/>
            <a:ext cx="3464417" cy="1834389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202" y="4800534"/>
            <a:ext cx="3449819" cy="1834389"/>
          </a:xfrm>
          <a:prstGeom prst="rect">
            <a:avLst/>
          </a:prstGeom>
        </p:spPr>
      </p:pic>
      <p:sp>
        <p:nvSpPr>
          <p:cNvPr id="10" name="右矢印 9"/>
          <p:cNvSpPr/>
          <p:nvPr/>
        </p:nvSpPr>
        <p:spPr>
          <a:xfrm>
            <a:off x="4226642" y="2296633"/>
            <a:ext cx="839972" cy="9037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右矢印 10"/>
          <p:cNvSpPr/>
          <p:nvPr/>
        </p:nvSpPr>
        <p:spPr>
          <a:xfrm>
            <a:off x="4226642" y="5183666"/>
            <a:ext cx="839972" cy="9037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72953" y="838368"/>
            <a:ext cx="3997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/>
              <a:t>Cabling hole on the wall</a:t>
            </a:r>
            <a:endParaRPr kumimoji="1" lang="ja-JP" altLang="en-US" sz="28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72953" y="4277314"/>
            <a:ext cx="4330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/>
              <a:t>B</a:t>
            </a:r>
            <a:r>
              <a:rPr kumimoji="1" lang="en-US" altLang="ja-JP" sz="2800" dirty="0"/>
              <a:t>edding </a:t>
            </a:r>
            <a:r>
              <a:rPr kumimoji="1" lang="en-US" altLang="ja-JP" sz="2800"/>
              <a:t>for the sub-station</a:t>
            </a:r>
            <a:endParaRPr kumimoji="1" lang="ja-JP" altLang="en-US" sz="28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819902" y="823824"/>
            <a:ext cx="2324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Pictures by T. Yamazaki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566242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4" name="図 3" descr="IMG_07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7566632" y="119817"/>
            <a:ext cx="1432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bg1"/>
                </a:solidFill>
              </a:rPr>
              <a:t>2016.8.17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527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15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四角形: 角を丸くする 14"/>
          <p:cNvSpPr>
            <a:spLocks noChangeAspect="1"/>
          </p:cNvSpPr>
          <p:nvPr/>
        </p:nvSpPr>
        <p:spPr>
          <a:xfrm>
            <a:off x="-1" y="-1"/>
            <a:ext cx="9144001" cy="6862989"/>
          </a:xfrm>
          <a:prstGeom prst="roundRect">
            <a:avLst>
              <a:gd name="adj" fmla="val 0"/>
            </a:avLst>
          </a:prstGeom>
          <a:blipFill>
            <a:blip r:embed="rId2"/>
            <a:srcRect/>
            <a:stretch>
              <a:fillRect r="-187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左矢印 12"/>
          <p:cNvSpPr/>
          <p:nvPr/>
        </p:nvSpPr>
        <p:spPr>
          <a:xfrm rot="21206563">
            <a:off x="4002668" y="2166041"/>
            <a:ext cx="3105320" cy="1673696"/>
          </a:xfrm>
          <a:prstGeom prst="leftArrow">
            <a:avLst/>
          </a:prstGeom>
          <a:scene3d>
            <a:camera prst="isometricTopUp">
              <a:rot lat="20190874" lon="3756289" rev="5623321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800" dirty="0"/>
              <a:t>branch</a:t>
            </a:r>
          </a:p>
        </p:txBody>
      </p:sp>
      <p:sp>
        <p:nvSpPr>
          <p:cNvPr id="12" name="左矢印 11"/>
          <p:cNvSpPr/>
          <p:nvPr/>
        </p:nvSpPr>
        <p:spPr>
          <a:xfrm rot="250309">
            <a:off x="1308266" y="1796686"/>
            <a:ext cx="5367971" cy="1673696"/>
          </a:xfrm>
          <a:prstGeom prst="leftArrow">
            <a:avLst/>
          </a:prstGeom>
          <a:scene3d>
            <a:camera prst="isometricTopUp">
              <a:rot lat="19208655" lon="18204191" rev="432541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4800" dirty="0"/>
              <a:t>surface </a:t>
            </a:r>
            <a:r>
              <a:rPr lang="en-US" altLang="ja-JP" sz="4800" dirty="0" err="1"/>
              <a:t>muon</a:t>
            </a:r>
            <a:endParaRPr kumimoji="1" lang="ja-JP" altLang="en-US" sz="4800" dirty="0"/>
          </a:p>
        </p:txBody>
      </p:sp>
      <p:sp>
        <p:nvSpPr>
          <p:cNvPr id="15" name="左矢印 14"/>
          <p:cNvSpPr/>
          <p:nvPr/>
        </p:nvSpPr>
        <p:spPr>
          <a:xfrm rot="250309">
            <a:off x="-411851" y="3147726"/>
            <a:ext cx="3024079" cy="1673696"/>
          </a:xfrm>
          <a:prstGeom prst="leftArrow">
            <a:avLst/>
          </a:prstGeom>
          <a:solidFill>
            <a:srgbClr val="FF0000"/>
          </a:solidFill>
          <a:scene3d>
            <a:camera prst="isometricTopUp">
              <a:rot lat="19208655" lon="18204191" rev="432541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4000" dirty="0"/>
              <a:t>mu LINAC</a:t>
            </a:r>
            <a:endParaRPr kumimoji="1" lang="ja-JP" altLang="en-US" sz="40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835196" y="3663419"/>
            <a:ext cx="34360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>
                <a:solidFill>
                  <a:schemeClr val="bg1"/>
                </a:solidFill>
              </a:rPr>
              <a:t>MuSEUM</a:t>
            </a:r>
            <a:r>
              <a:rPr kumimoji="1" lang="en-US" altLang="ja-JP" sz="2400" dirty="0">
                <a:solidFill>
                  <a:schemeClr val="bg1"/>
                </a:solidFill>
              </a:rPr>
              <a:t> (Mu-HFS, </a:t>
            </a:r>
            <a:r>
              <a:rPr kumimoji="1" lang="en-US" altLang="ja-JP" sz="2400" dirty="0" err="1">
                <a:solidFill>
                  <a:schemeClr val="bg1"/>
                </a:solidFill>
              </a:rPr>
              <a:t>μ</a:t>
            </a:r>
            <a:r>
              <a:rPr kumimoji="1" lang="en-US" altLang="ja-JP" sz="2400" baseline="-25000" dirty="0" err="1">
                <a:solidFill>
                  <a:schemeClr val="bg1"/>
                </a:solidFill>
              </a:rPr>
              <a:t>μ</a:t>
            </a:r>
            <a:r>
              <a:rPr kumimoji="1" lang="en-US" altLang="ja-JP" sz="2400" dirty="0">
                <a:solidFill>
                  <a:schemeClr val="bg1"/>
                </a:solidFill>
              </a:rPr>
              <a:t>/</a:t>
            </a:r>
            <a:r>
              <a:rPr lang="en-US" altLang="ja-JP" sz="2400" dirty="0" err="1">
                <a:solidFill>
                  <a:schemeClr val="bg1"/>
                </a:solidFill>
              </a:rPr>
              <a:t>μ</a:t>
            </a:r>
            <a:r>
              <a:rPr lang="en-US" altLang="ja-JP" sz="2400" baseline="-25000" dirty="0" err="1">
                <a:solidFill>
                  <a:schemeClr val="bg1"/>
                </a:solidFill>
              </a:rPr>
              <a:t>p</a:t>
            </a:r>
            <a:r>
              <a:rPr kumimoji="1" lang="en-US" altLang="ja-JP" sz="2400" dirty="0">
                <a:solidFill>
                  <a:schemeClr val="bg1"/>
                </a:solidFill>
              </a:rPr>
              <a:t>)</a:t>
            </a:r>
          </a:p>
          <a:p>
            <a:r>
              <a:rPr lang="en-US" altLang="ja-JP" sz="2400" dirty="0" err="1">
                <a:solidFill>
                  <a:schemeClr val="bg1"/>
                </a:solidFill>
              </a:rPr>
              <a:t>DeeMe</a:t>
            </a:r>
            <a:r>
              <a:rPr lang="en-US" altLang="ja-JP" sz="2400" dirty="0">
                <a:solidFill>
                  <a:schemeClr val="bg1"/>
                </a:solidFill>
              </a:rPr>
              <a:t> (mu-e conv.)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43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5" grpId="0" animBg="1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8"/>
          <a:stretch/>
        </p:blipFill>
        <p:spPr>
          <a:xfrm>
            <a:off x="0" y="925756"/>
            <a:ext cx="9144000" cy="5946129"/>
          </a:xfrm>
          <a:prstGeom prst="rect">
            <a:avLst/>
          </a:prstGeom>
        </p:spPr>
      </p:pic>
      <p:sp>
        <p:nvSpPr>
          <p:cNvPr id="21507" name="スライド番号プレースホルダ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5EDC16-E1AC-401E-A7F7-1429769FC7FF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11" name="直線矢印コネクタ 10"/>
          <p:cNvCxnSpPr>
            <a:cxnSpLocks noChangeShapeType="1"/>
          </p:cNvCxnSpPr>
          <p:nvPr/>
        </p:nvCxnSpPr>
        <p:spPr bwMode="auto">
          <a:xfrm flipH="1">
            <a:off x="61033" y="1680207"/>
            <a:ext cx="683707" cy="190576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7" name="テキスト ボックス 16"/>
          <p:cNvSpPr txBox="1">
            <a:spLocks noChangeArrowheads="1"/>
          </p:cNvSpPr>
          <p:nvPr/>
        </p:nvSpPr>
        <p:spPr bwMode="auto">
          <a:xfrm>
            <a:off x="1155925" y="1486873"/>
            <a:ext cx="12877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Production target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(20 mm)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" name="テキスト ボックス 17"/>
          <p:cNvSpPr txBox="1">
            <a:spLocks noChangeArrowheads="1"/>
          </p:cNvSpPr>
          <p:nvPr/>
        </p:nvSpPr>
        <p:spPr bwMode="auto">
          <a:xfrm>
            <a:off x="444500" y="989141"/>
            <a:ext cx="15135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3 GeV proton beam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( 333 uA)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" name="テキスト ボックス 18"/>
          <p:cNvSpPr txBox="1">
            <a:spLocks noChangeArrowheads="1"/>
          </p:cNvSpPr>
          <p:nvPr/>
        </p:nvSpPr>
        <p:spPr bwMode="auto">
          <a:xfrm>
            <a:off x="1719995" y="1927365"/>
            <a:ext cx="14869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Surface muon beam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(28 MeV/c)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" name="テキスト ボックス 19"/>
          <p:cNvSpPr txBox="1">
            <a:spLocks noChangeArrowheads="1"/>
          </p:cNvSpPr>
          <p:nvPr/>
        </p:nvSpPr>
        <p:spPr bwMode="auto">
          <a:xfrm>
            <a:off x="2903907" y="2246750"/>
            <a:ext cx="21771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Muonium Production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(300 K ~ 25 meV⇒2.3 keV/c)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-3995" y="-5902"/>
            <a:ext cx="5681464" cy="83099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itchFamily="-109" charset="0"/>
                <a:ea typeface="ＭＳ Ｐゴシック" panose="020B0600070205080204" pitchFamily="34" charset="-128"/>
                <a:cs typeface="ＭＳ Ｐゴシック" pitchFamily="-109" charset="-128"/>
              </a:rPr>
              <a:t>Muon g-2/EDM Experiment at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itchFamily="-109" charset="0"/>
                <a:ea typeface="ＭＳ Ｐゴシック" panose="020B0600070205080204" pitchFamily="34" charset="-128"/>
                <a:cs typeface="ＭＳ Ｐゴシック" pitchFamily="-109" charset="-128"/>
              </a:rPr>
              <a:t> J-PARC with Ultra-Cold Muon Beam </a:t>
            </a:r>
            <a:endParaRPr kumimoji="1" lang="ja-JP" altLang="en-US" sz="2400" b="1" i="0" u="none" strike="noStrike" kern="1200" cap="none" spc="50" normalizeH="0" baseline="0" noProof="0" dirty="0">
              <a:ln w="9525" cmpd="sng">
                <a:solidFill>
                  <a:srgbClr val="4F81BD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Arial" pitchFamily="-109" charset="0"/>
              <a:ea typeface="ＭＳ Ｐゴシック" panose="020B0600070205080204" pitchFamily="34" charset="-128"/>
              <a:cs typeface="ＭＳ Ｐゴシック" pitchFamily="-109" charset="-128"/>
            </a:endParaRPr>
          </a:p>
        </p:txBody>
      </p:sp>
      <p:sp>
        <p:nvSpPr>
          <p:cNvPr id="31" name="正方形/長方形 30"/>
          <p:cNvSpPr/>
          <p:nvPr/>
        </p:nvSpPr>
        <p:spPr>
          <a:xfrm rot="551590">
            <a:off x="-114871" y="2533019"/>
            <a:ext cx="189487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306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solidFill>
                    <a:prstClr val="black"/>
                  </a:solidFill>
                  <a:prstDash val="solid"/>
                </a:ln>
                <a:gradFill rotWithShape="1">
                  <a:gsLst>
                    <a:gs pos="0">
                      <a:srgbClr val="8064A2">
                        <a:tint val="70000"/>
                        <a:satMod val="200000"/>
                      </a:srgbClr>
                    </a:gs>
                    <a:gs pos="40000">
                      <a:srgbClr val="8064A2">
                        <a:tint val="90000"/>
                        <a:satMod val="130000"/>
                      </a:srgbClr>
                    </a:gs>
                    <a:gs pos="50000">
                      <a:srgbClr val="8064A2">
                        <a:tint val="90000"/>
                        <a:satMod val="130000"/>
                      </a:srgbClr>
                    </a:gs>
                    <a:gs pos="68000">
                      <a:srgbClr val="8064A2">
                        <a:tint val="90000"/>
                        <a:satMod val="130000"/>
                      </a:srgbClr>
                    </a:gs>
                    <a:gs pos="100000">
                      <a:srgbClr val="8064A2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uLnTx/>
                <a:uFillTx/>
                <a:latin typeface="Arial" pitchFamily="-109" charset="0"/>
                <a:ea typeface="ＭＳ Ｐゴシック" panose="020B0600070205080204" pitchFamily="34" charset="-128"/>
                <a:cs typeface="ＭＳ Ｐゴシック" pitchFamily="-109" charset="-128"/>
              </a:rPr>
              <a:t>Surface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solidFill>
                    <a:prstClr val="black"/>
                  </a:solidFill>
                  <a:prstDash val="solid"/>
                </a:ln>
                <a:gradFill rotWithShape="1">
                  <a:gsLst>
                    <a:gs pos="0">
                      <a:srgbClr val="8064A2">
                        <a:tint val="70000"/>
                        <a:satMod val="200000"/>
                      </a:srgbClr>
                    </a:gs>
                    <a:gs pos="40000">
                      <a:srgbClr val="8064A2">
                        <a:tint val="90000"/>
                        <a:satMod val="130000"/>
                      </a:srgbClr>
                    </a:gs>
                    <a:gs pos="50000">
                      <a:srgbClr val="8064A2">
                        <a:tint val="90000"/>
                        <a:satMod val="130000"/>
                      </a:srgbClr>
                    </a:gs>
                    <a:gs pos="68000">
                      <a:srgbClr val="8064A2">
                        <a:tint val="90000"/>
                        <a:satMod val="130000"/>
                      </a:srgbClr>
                    </a:gs>
                    <a:gs pos="100000">
                      <a:srgbClr val="8064A2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uLnTx/>
                <a:uFillTx/>
                <a:latin typeface="Calibri"/>
                <a:ea typeface="ＭＳ Ｐゴシック" panose="020B0600070205080204" pitchFamily="34" charset="-128"/>
                <a:cs typeface="Symbol" charset="2"/>
              </a:rPr>
              <a:t>muon</a:t>
            </a:r>
            <a:endParaRPr kumimoji="1" lang="ja-JP" altLang="en-US" sz="2000" b="1" i="0" u="none" strike="noStrike" kern="1200" cap="none" spc="0" normalizeH="0" baseline="0" noProof="0" dirty="0">
              <a:ln>
                <a:solidFill>
                  <a:prstClr val="black"/>
                </a:solidFill>
                <a:prstDash val="solid"/>
              </a:ln>
              <a:gradFill rotWithShape="1">
                <a:gsLst>
                  <a:gs pos="0">
                    <a:srgbClr val="8064A2">
                      <a:tint val="70000"/>
                      <a:satMod val="200000"/>
                    </a:srgbClr>
                  </a:gs>
                  <a:gs pos="40000">
                    <a:srgbClr val="8064A2">
                      <a:tint val="90000"/>
                      <a:satMod val="130000"/>
                    </a:srgbClr>
                  </a:gs>
                  <a:gs pos="50000">
                    <a:srgbClr val="8064A2">
                      <a:tint val="90000"/>
                      <a:satMod val="130000"/>
                    </a:srgbClr>
                  </a:gs>
                  <a:gs pos="68000">
                    <a:srgbClr val="8064A2">
                      <a:tint val="90000"/>
                      <a:satMod val="130000"/>
                    </a:srgbClr>
                  </a:gs>
                  <a:gs pos="100000">
                    <a:srgbClr val="8064A2">
                      <a:tint val="70000"/>
                      <a:satMod val="200000"/>
                    </a:srgbClr>
                  </a:gs>
                </a:gsLst>
                <a:lin ang="5400000"/>
              </a:gradFill>
              <a:effectLst>
                <a:outerShdw blurRad="88000" dist="50800" dir="5040000" algn="tl">
                  <a:srgbClr val="8064A2">
                    <a:tint val="80000"/>
                    <a:satMod val="250000"/>
                    <a:alpha val="45000"/>
                  </a:srgbClr>
                </a:outerShdw>
              </a:effectLst>
              <a:uLnTx/>
              <a:uFillTx/>
              <a:latin typeface="Calibri"/>
              <a:ea typeface="ＭＳ Ｐゴシック" panose="020B0600070205080204" pitchFamily="34" charset="-128"/>
              <a:cs typeface="ＭＳ Ｐゴシック" pitchFamily="-109" charset="-128"/>
            </a:endParaRPr>
          </a:p>
        </p:txBody>
      </p:sp>
      <p:sp>
        <p:nvSpPr>
          <p:cNvPr id="33" name="正方形/長方形 32"/>
          <p:cNvSpPr/>
          <p:nvPr/>
        </p:nvSpPr>
        <p:spPr>
          <a:xfrm rot="159575">
            <a:off x="1272778" y="3556377"/>
            <a:ext cx="279994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solidFill>
                    <a:prstClr val="black"/>
                  </a:solidFill>
                  <a:prstDash val="solid"/>
                </a:ln>
                <a:gradFill rotWithShape="1">
                  <a:gsLst>
                    <a:gs pos="0">
                      <a:srgbClr val="8064A2">
                        <a:tint val="70000"/>
                        <a:satMod val="200000"/>
                      </a:srgbClr>
                    </a:gs>
                    <a:gs pos="40000">
                      <a:srgbClr val="8064A2">
                        <a:tint val="90000"/>
                        <a:satMod val="130000"/>
                      </a:srgbClr>
                    </a:gs>
                    <a:gs pos="50000">
                      <a:srgbClr val="8064A2">
                        <a:tint val="90000"/>
                        <a:satMod val="130000"/>
                      </a:srgbClr>
                    </a:gs>
                    <a:gs pos="68000">
                      <a:srgbClr val="8064A2">
                        <a:tint val="90000"/>
                        <a:satMod val="130000"/>
                      </a:srgbClr>
                    </a:gs>
                    <a:gs pos="100000">
                      <a:srgbClr val="8064A2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uLnTx/>
                <a:uFillTx/>
                <a:latin typeface="Arial" pitchFamily="-109" charset="0"/>
                <a:ea typeface="ＭＳ Ｐゴシック" panose="020B0600070205080204" pitchFamily="34" charset="-128"/>
                <a:cs typeface="ＭＳ Ｐゴシック" pitchFamily="-109" charset="-128"/>
              </a:rPr>
              <a:t>Ultra Cold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solidFill>
                    <a:prstClr val="black"/>
                  </a:solidFill>
                  <a:prstDash val="solid"/>
                </a:ln>
                <a:gradFill rotWithShape="1">
                  <a:gsLst>
                    <a:gs pos="0">
                      <a:srgbClr val="8064A2">
                        <a:tint val="70000"/>
                        <a:satMod val="200000"/>
                      </a:srgbClr>
                    </a:gs>
                    <a:gs pos="40000">
                      <a:srgbClr val="8064A2">
                        <a:tint val="90000"/>
                        <a:satMod val="130000"/>
                      </a:srgbClr>
                    </a:gs>
                    <a:gs pos="50000">
                      <a:srgbClr val="8064A2">
                        <a:tint val="90000"/>
                        <a:satMod val="130000"/>
                      </a:srgbClr>
                    </a:gs>
                    <a:gs pos="68000">
                      <a:srgbClr val="8064A2">
                        <a:tint val="90000"/>
                        <a:satMod val="130000"/>
                      </a:srgbClr>
                    </a:gs>
                    <a:gs pos="100000">
                      <a:srgbClr val="8064A2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uLnTx/>
                <a:uFillTx/>
                <a:latin typeface="Symbol" charset="2"/>
                <a:ea typeface="ＭＳ Ｐゴシック" panose="020B0600070205080204" pitchFamily="34" charset="-128"/>
                <a:cs typeface="Symbol" charset="2"/>
              </a:rPr>
              <a:t>m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solidFill>
                    <a:prstClr val="black"/>
                  </a:solidFill>
                  <a:prstDash val="solid"/>
                </a:ln>
                <a:gradFill rotWithShape="1">
                  <a:gsLst>
                    <a:gs pos="0">
                      <a:srgbClr val="8064A2">
                        <a:tint val="70000"/>
                        <a:satMod val="200000"/>
                      </a:srgbClr>
                    </a:gs>
                    <a:gs pos="40000">
                      <a:srgbClr val="8064A2">
                        <a:tint val="90000"/>
                        <a:satMod val="130000"/>
                      </a:srgbClr>
                    </a:gs>
                    <a:gs pos="50000">
                      <a:srgbClr val="8064A2">
                        <a:tint val="90000"/>
                        <a:satMod val="130000"/>
                      </a:srgbClr>
                    </a:gs>
                    <a:gs pos="68000">
                      <a:srgbClr val="8064A2">
                        <a:tint val="90000"/>
                        <a:satMod val="130000"/>
                      </a:srgbClr>
                    </a:gs>
                    <a:gs pos="100000">
                      <a:srgbClr val="8064A2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uLnTx/>
                <a:uFillTx/>
                <a:latin typeface="Arial" pitchFamily="-109" charset="0"/>
                <a:ea typeface="ＭＳ Ｐゴシック" panose="020B0600070205080204" pitchFamily="34" charset="-128"/>
                <a:cs typeface="ＭＳ Ｐゴシック" pitchFamily="-109" charset="-128"/>
              </a:rPr>
              <a:t>+ Source</a:t>
            </a:r>
            <a:endParaRPr kumimoji="1" lang="ja-JP" altLang="en-US" sz="2000" b="1" i="0" u="none" strike="noStrike" kern="1200" cap="none" spc="0" normalizeH="0" baseline="0" noProof="0" dirty="0">
              <a:ln>
                <a:solidFill>
                  <a:prstClr val="black"/>
                </a:solidFill>
                <a:prstDash val="solid"/>
              </a:ln>
              <a:gradFill rotWithShape="1">
                <a:gsLst>
                  <a:gs pos="0">
                    <a:srgbClr val="8064A2">
                      <a:tint val="70000"/>
                      <a:satMod val="200000"/>
                    </a:srgbClr>
                  </a:gs>
                  <a:gs pos="40000">
                    <a:srgbClr val="8064A2">
                      <a:tint val="90000"/>
                      <a:satMod val="130000"/>
                    </a:srgbClr>
                  </a:gs>
                  <a:gs pos="50000">
                    <a:srgbClr val="8064A2">
                      <a:tint val="90000"/>
                      <a:satMod val="130000"/>
                    </a:srgbClr>
                  </a:gs>
                  <a:gs pos="68000">
                    <a:srgbClr val="8064A2">
                      <a:tint val="90000"/>
                      <a:satMod val="130000"/>
                    </a:srgbClr>
                  </a:gs>
                  <a:gs pos="100000">
                    <a:srgbClr val="8064A2">
                      <a:tint val="70000"/>
                      <a:satMod val="200000"/>
                    </a:srgbClr>
                  </a:gs>
                </a:gsLst>
                <a:lin ang="5400000"/>
              </a:gradFill>
              <a:effectLst>
                <a:outerShdw blurRad="88000" dist="50800" dir="5040000" algn="tl">
                  <a:srgbClr val="8064A2">
                    <a:tint val="80000"/>
                    <a:satMod val="250000"/>
                    <a:alpha val="45000"/>
                  </a:srgbClr>
                </a:outerShdw>
              </a:effectLst>
              <a:uLnTx/>
              <a:uFillTx/>
              <a:latin typeface="Arial" pitchFamily="-109" charset="0"/>
              <a:ea typeface="ＭＳ Ｐゴシック" panose="020B0600070205080204" pitchFamily="34" charset="-128"/>
              <a:cs typeface="ＭＳ Ｐゴシック" pitchFamily="-109" charset="-128"/>
            </a:endParaRPr>
          </a:p>
        </p:txBody>
      </p:sp>
      <p:sp>
        <p:nvSpPr>
          <p:cNvPr id="34" name="正方形/長方形 33"/>
          <p:cNvSpPr/>
          <p:nvPr/>
        </p:nvSpPr>
        <p:spPr>
          <a:xfrm rot="173129">
            <a:off x="3894767" y="4479850"/>
            <a:ext cx="320570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solidFill>
                    <a:prstClr val="black"/>
                  </a:solidFill>
                  <a:prstDash val="solid"/>
                </a:ln>
                <a:gradFill rotWithShape="1">
                  <a:gsLst>
                    <a:gs pos="0">
                      <a:srgbClr val="8064A2">
                        <a:tint val="70000"/>
                        <a:satMod val="200000"/>
                      </a:srgbClr>
                    </a:gs>
                    <a:gs pos="40000">
                      <a:srgbClr val="8064A2">
                        <a:tint val="90000"/>
                        <a:satMod val="130000"/>
                      </a:srgbClr>
                    </a:gs>
                    <a:gs pos="50000">
                      <a:srgbClr val="8064A2">
                        <a:tint val="90000"/>
                        <a:satMod val="130000"/>
                      </a:srgbClr>
                    </a:gs>
                    <a:gs pos="68000">
                      <a:srgbClr val="8064A2">
                        <a:tint val="90000"/>
                        <a:satMod val="130000"/>
                      </a:srgbClr>
                    </a:gs>
                    <a:gs pos="100000">
                      <a:srgbClr val="8064A2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uLnTx/>
                <a:uFillTx/>
                <a:latin typeface="Arial" pitchFamily="-109" charset="0"/>
                <a:ea typeface="ＭＳ Ｐゴシック" panose="020B0600070205080204" pitchFamily="34" charset="-128"/>
                <a:cs typeface="ＭＳ Ｐゴシック" pitchFamily="-109" charset="-128"/>
              </a:rPr>
              <a:t>Muon LINAC (300 MeV/c)</a:t>
            </a:r>
            <a:endParaRPr kumimoji="1" lang="ja-JP" altLang="en-US" sz="2000" b="1" i="0" u="none" strike="noStrike" kern="1200" cap="none" spc="0" normalizeH="0" baseline="0" noProof="0" dirty="0">
              <a:ln>
                <a:solidFill>
                  <a:prstClr val="black"/>
                </a:solidFill>
                <a:prstDash val="solid"/>
              </a:ln>
              <a:gradFill rotWithShape="1">
                <a:gsLst>
                  <a:gs pos="0">
                    <a:srgbClr val="8064A2">
                      <a:tint val="70000"/>
                      <a:satMod val="200000"/>
                    </a:srgbClr>
                  </a:gs>
                  <a:gs pos="40000">
                    <a:srgbClr val="8064A2">
                      <a:tint val="90000"/>
                      <a:satMod val="130000"/>
                    </a:srgbClr>
                  </a:gs>
                  <a:gs pos="50000">
                    <a:srgbClr val="8064A2">
                      <a:tint val="90000"/>
                      <a:satMod val="130000"/>
                    </a:srgbClr>
                  </a:gs>
                  <a:gs pos="68000">
                    <a:srgbClr val="8064A2">
                      <a:tint val="90000"/>
                      <a:satMod val="130000"/>
                    </a:srgbClr>
                  </a:gs>
                  <a:gs pos="100000">
                    <a:srgbClr val="8064A2">
                      <a:tint val="70000"/>
                      <a:satMod val="200000"/>
                    </a:srgbClr>
                  </a:gs>
                </a:gsLst>
                <a:lin ang="5400000"/>
              </a:gradFill>
              <a:effectLst>
                <a:outerShdw blurRad="88000" dist="50800" dir="5040000" algn="tl">
                  <a:srgbClr val="8064A2">
                    <a:tint val="80000"/>
                    <a:satMod val="250000"/>
                    <a:alpha val="45000"/>
                  </a:srgbClr>
                </a:outerShdw>
              </a:effectLst>
              <a:uLnTx/>
              <a:uFillTx/>
              <a:latin typeface="Arial" pitchFamily="-109" charset="0"/>
              <a:ea typeface="ＭＳ Ｐゴシック" panose="020B0600070205080204" pitchFamily="34" charset="-128"/>
              <a:cs typeface="ＭＳ Ｐゴシック" pitchFamily="-109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 rot="20496691">
            <a:off x="7619873" y="4086485"/>
            <a:ext cx="1111202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solidFill>
                    <a:prstClr val="black"/>
                  </a:solidFill>
                  <a:prstDash val="solid"/>
                </a:ln>
                <a:gradFill rotWithShape="1">
                  <a:gsLst>
                    <a:gs pos="0">
                      <a:srgbClr val="8064A2">
                        <a:tint val="70000"/>
                        <a:satMod val="200000"/>
                      </a:srgbClr>
                    </a:gs>
                    <a:gs pos="40000">
                      <a:srgbClr val="8064A2">
                        <a:tint val="90000"/>
                        <a:satMod val="130000"/>
                      </a:srgbClr>
                    </a:gs>
                    <a:gs pos="50000">
                      <a:srgbClr val="8064A2">
                        <a:tint val="90000"/>
                        <a:satMod val="130000"/>
                      </a:srgbClr>
                    </a:gs>
                    <a:gs pos="68000">
                      <a:srgbClr val="8064A2">
                        <a:tint val="90000"/>
                        <a:satMod val="130000"/>
                      </a:srgbClr>
                    </a:gs>
                    <a:gs pos="100000">
                      <a:srgbClr val="8064A2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uLnTx/>
                <a:uFillTx/>
                <a:latin typeface="Arial" pitchFamily="-109" charset="0"/>
                <a:ea typeface="ＭＳ Ｐゴシック" panose="020B0600070205080204" pitchFamily="34" charset="-128"/>
                <a:cs typeface="ＭＳ Ｐゴシック" pitchFamily="-109" charset="-128"/>
              </a:rPr>
              <a:t>Muon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solidFill>
                    <a:prstClr val="black"/>
                  </a:solidFill>
                  <a:prstDash val="solid"/>
                </a:ln>
                <a:gradFill rotWithShape="1">
                  <a:gsLst>
                    <a:gs pos="0">
                      <a:srgbClr val="8064A2">
                        <a:tint val="70000"/>
                        <a:satMod val="200000"/>
                      </a:srgbClr>
                    </a:gs>
                    <a:gs pos="40000">
                      <a:srgbClr val="8064A2">
                        <a:tint val="90000"/>
                        <a:satMod val="130000"/>
                      </a:srgbClr>
                    </a:gs>
                    <a:gs pos="50000">
                      <a:srgbClr val="8064A2">
                        <a:tint val="90000"/>
                        <a:satMod val="130000"/>
                      </a:srgbClr>
                    </a:gs>
                    <a:gs pos="68000">
                      <a:srgbClr val="8064A2">
                        <a:tint val="90000"/>
                        <a:satMod val="130000"/>
                      </a:srgbClr>
                    </a:gs>
                    <a:gs pos="100000">
                      <a:srgbClr val="8064A2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uLnTx/>
                <a:uFillTx/>
                <a:latin typeface="Arial" pitchFamily="-109" charset="0"/>
                <a:ea typeface="ＭＳ Ｐゴシック" panose="020B0600070205080204" pitchFamily="34" charset="-128"/>
                <a:cs typeface="ＭＳ Ｐゴシック" pitchFamily="-109" charset="-128"/>
              </a:rPr>
              <a:t>storage</a:t>
            </a:r>
            <a:endParaRPr kumimoji="1" lang="ja-JP" altLang="en-US" sz="2000" b="1" i="0" u="none" strike="noStrike" kern="1200" cap="none" spc="0" normalizeH="0" baseline="0" noProof="0" dirty="0">
              <a:ln>
                <a:solidFill>
                  <a:prstClr val="black"/>
                </a:solidFill>
                <a:prstDash val="solid"/>
              </a:ln>
              <a:gradFill rotWithShape="1">
                <a:gsLst>
                  <a:gs pos="0">
                    <a:srgbClr val="8064A2">
                      <a:tint val="70000"/>
                      <a:satMod val="200000"/>
                    </a:srgbClr>
                  </a:gs>
                  <a:gs pos="40000">
                    <a:srgbClr val="8064A2">
                      <a:tint val="90000"/>
                      <a:satMod val="130000"/>
                    </a:srgbClr>
                  </a:gs>
                  <a:gs pos="50000">
                    <a:srgbClr val="8064A2">
                      <a:tint val="90000"/>
                      <a:satMod val="130000"/>
                    </a:srgbClr>
                  </a:gs>
                  <a:gs pos="68000">
                    <a:srgbClr val="8064A2">
                      <a:tint val="90000"/>
                      <a:satMod val="130000"/>
                    </a:srgbClr>
                  </a:gs>
                  <a:gs pos="100000">
                    <a:srgbClr val="8064A2">
                      <a:tint val="70000"/>
                      <a:satMod val="200000"/>
                    </a:srgbClr>
                  </a:gs>
                </a:gsLst>
                <a:lin ang="5400000"/>
              </a:gradFill>
              <a:effectLst>
                <a:outerShdw blurRad="88000" dist="50800" dir="5040000" algn="tl">
                  <a:srgbClr val="8064A2">
                    <a:tint val="80000"/>
                    <a:satMod val="250000"/>
                    <a:alpha val="45000"/>
                  </a:srgbClr>
                </a:outerShdw>
              </a:effectLst>
              <a:uLnTx/>
              <a:uFillTx/>
              <a:latin typeface="Arial" pitchFamily="-109" charset="0"/>
              <a:ea typeface="ＭＳ Ｐゴシック" panose="020B0600070205080204" pitchFamily="34" charset="-128"/>
              <a:cs typeface="ＭＳ Ｐゴシック" pitchFamily="-109" charset="-128"/>
            </a:endParaRPr>
          </a:p>
        </p:txBody>
      </p:sp>
      <p:cxnSp>
        <p:nvCxnSpPr>
          <p:cNvPr id="38" name="直線コネクタ 37"/>
          <p:cNvCxnSpPr/>
          <p:nvPr/>
        </p:nvCxnSpPr>
        <p:spPr>
          <a:xfrm flipV="1">
            <a:off x="8949023" y="3024248"/>
            <a:ext cx="140385" cy="15204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1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0" r="-1607"/>
          <a:stretch/>
        </p:blipFill>
        <p:spPr bwMode="auto">
          <a:xfrm>
            <a:off x="5632967" y="204716"/>
            <a:ext cx="3524603" cy="2862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テキスト ボックス 26"/>
          <p:cNvSpPr txBox="1">
            <a:spLocks noChangeArrowheads="1"/>
          </p:cNvSpPr>
          <p:nvPr/>
        </p:nvSpPr>
        <p:spPr bwMode="auto">
          <a:xfrm>
            <a:off x="8273401" y="669059"/>
            <a:ext cx="762110" cy="52322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Silicon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Tracker</a:t>
            </a:r>
          </a:p>
        </p:txBody>
      </p:sp>
      <p:sp>
        <p:nvSpPr>
          <p:cNvPr id="22" name="テキスト ボックス 21"/>
          <p:cNvSpPr txBox="1">
            <a:spLocks noChangeArrowheads="1"/>
          </p:cNvSpPr>
          <p:nvPr/>
        </p:nvSpPr>
        <p:spPr bwMode="auto">
          <a:xfrm rot="457627">
            <a:off x="6945505" y="2196000"/>
            <a:ext cx="7745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66 cm</a:t>
            </a:r>
          </a:p>
        </p:txBody>
      </p:sp>
      <p:grpSp>
        <p:nvGrpSpPr>
          <p:cNvPr id="2" name="図形グループ 32"/>
          <p:cNvGrpSpPr>
            <a:grpSpLocks/>
          </p:cNvGrpSpPr>
          <p:nvPr/>
        </p:nvGrpSpPr>
        <p:grpSpPr bwMode="auto">
          <a:xfrm>
            <a:off x="7061053" y="1785108"/>
            <a:ext cx="442487" cy="479425"/>
            <a:chOff x="7085012" y="1665526"/>
            <a:chExt cx="688976" cy="479742"/>
          </a:xfrm>
        </p:grpSpPr>
        <p:cxnSp>
          <p:nvCxnSpPr>
            <p:cNvPr id="29" name="直線コネクタ 28"/>
            <p:cNvCxnSpPr>
              <a:cxnSpLocks noChangeShapeType="1"/>
            </p:cNvCxnSpPr>
            <p:nvPr/>
          </p:nvCxnSpPr>
          <p:spPr bwMode="auto">
            <a:xfrm rot="5400000">
              <a:off x="6851372" y="1899166"/>
              <a:ext cx="468868" cy="15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0" name="直線コネクタ 29"/>
            <p:cNvCxnSpPr>
              <a:cxnSpLocks noChangeShapeType="1"/>
            </p:cNvCxnSpPr>
            <p:nvPr/>
          </p:nvCxnSpPr>
          <p:spPr bwMode="auto">
            <a:xfrm rot="5400000">
              <a:off x="7538760" y="1910040"/>
              <a:ext cx="468868" cy="15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2" name="直線矢印コネクタ 31"/>
            <p:cNvCxnSpPr>
              <a:cxnSpLocks noChangeShapeType="1"/>
            </p:cNvCxnSpPr>
            <p:nvPr/>
          </p:nvCxnSpPr>
          <p:spPr bwMode="auto">
            <a:xfrm>
              <a:off x="7085012" y="1979612"/>
              <a:ext cx="687388" cy="1588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 type="arrow" w="med" len="med"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24" name="テキスト ボックス 23"/>
          <p:cNvSpPr txBox="1">
            <a:spLocks noChangeArrowheads="1"/>
          </p:cNvSpPr>
          <p:nvPr/>
        </p:nvSpPr>
        <p:spPr bwMode="auto">
          <a:xfrm>
            <a:off x="6356829" y="3067751"/>
            <a:ext cx="2621230" cy="523220"/>
          </a:xfrm>
          <a:prstGeom prst="rect">
            <a:avLst/>
          </a:prstGeom>
          <a:solidFill>
            <a:schemeClr val="tx1">
              <a:alpha val="7294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Super Precision Storage Magnet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(3T, ~1ppm local precision)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10" name="直線矢印コネクタ 9"/>
          <p:cNvCxnSpPr>
            <a:stCxn id="27" idx="1"/>
          </p:cNvCxnSpPr>
          <p:nvPr/>
        </p:nvCxnSpPr>
        <p:spPr>
          <a:xfrm flipH="1">
            <a:off x="7331972" y="930669"/>
            <a:ext cx="941429" cy="520137"/>
          </a:xfrm>
          <a:prstGeom prst="straightConnector1">
            <a:avLst/>
          </a:prstGeom>
          <a:ln>
            <a:solidFill>
              <a:srgbClr val="00009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 flipH="1" flipV="1">
            <a:off x="5624264" y="3081058"/>
            <a:ext cx="1966979" cy="1224136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804" y="4577701"/>
            <a:ext cx="3982907" cy="2143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0" name="直線コネクタ 39"/>
          <p:cNvCxnSpPr/>
          <p:nvPr/>
        </p:nvCxnSpPr>
        <p:spPr>
          <a:xfrm flipH="1">
            <a:off x="203805" y="3024248"/>
            <a:ext cx="2239852" cy="1557461"/>
          </a:xfrm>
          <a:prstGeom prst="line">
            <a:avLst/>
          </a:prstGeom>
          <a:ln w="63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/>
          <p:nvPr/>
        </p:nvCxnSpPr>
        <p:spPr>
          <a:xfrm>
            <a:off x="2770496" y="3081058"/>
            <a:ext cx="1416213" cy="1496645"/>
          </a:xfrm>
          <a:prstGeom prst="line">
            <a:avLst/>
          </a:prstGeom>
          <a:ln w="63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テキスト ボックス 41"/>
          <p:cNvSpPr txBox="1">
            <a:spLocks noChangeArrowheads="1"/>
          </p:cNvSpPr>
          <p:nvPr/>
        </p:nvSpPr>
        <p:spPr bwMode="auto">
          <a:xfrm>
            <a:off x="360834" y="4328526"/>
            <a:ext cx="41343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6" rIns="91430" bIns="45716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Resonant Laser Ionization of Muonium (~10</a:t>
            </a:r>
            <a:r>
              <a:rPr kumimoji="1" lang="en-US" altLang="ja-JP" sz="14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6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mbol" pitchFamily="18" charset="2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1" lang="en-US" altLang="ja-JP" sz="14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+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/s)</a:t>
            </a: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4888336" y="5674622"/>
            <a:ext cx="3158217" cy="954099"/>
          </a:xfrm>
          <a:prstGeom prst="rect">
            <a:avLst/>
          </a:prstGeom>
          <a:solidFill>
            <a:srgbClr val="FFFFFF"/>
          </a:solidFill>
        </p:spPr>
        <p:txBody>
          <a:bodyPr wrap="none" lIns="91430" tIns="45716" rIns="91430" bIns="4571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Δ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(g-2)  =   0.1 ppm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ΔEDM  = 10</a:t>
            </a:r>
            <a:r>
              <a:rPr kumimoji="1" lang="en-US" altLang="ja-JP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-21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e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・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cm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角丸四角形 2">
            <a:extLst>
              <a:ext uri="{FF2B5EF4-FFF2-40B4-BE49-F238E27FC236}">
                <a16:creationId xmlns:a16="http://schemas.microsoft.com/office/drawing/2014/main" id="{F9E777AE-1B9F-734F-8422-BB8CAC21DEB1}"/>
              </a:ext>
            </a:extLst>
          </p:cNvPr>
          <p:cNvSpPr/>
          <p:nvPr/>
        </p:nvSpPr>
        <p:spPr>
          <a:xfrm>
            <a:off x="61033" y="2264533"/>
            <a:ext cx="4772711" cy="4593467"/>
          </a:xfrm>
          <a:prstGeom prst="roundRect">
            <a:avLst>
              <a:gd name="adj" fmla="val 7366"/>
            </a:avLst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412480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BBE57-A613-4510-8EFC-B2EAA2FD12AA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2018/6/20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240319BC-5099-6344-8624-2795E127CB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924" r="30027"/>
          <a:stretch/>
        </p:blipFill>
        <p:spPr bwMode="auto">
          <a:xfrm>
            <a:off x="1128749" y="0"/>
            <a:ext cx="6886501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図 4" descr="RIMG0818.JPG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右矢印 6">
            <a:extLst>
              <a:ext uri="{FF2B5EF4-FFF2-40B4-BE49-F238E27FC236}">
                <a16:creationId xmlns:a16="http://schemas.microsoft.com/office/drawing/2014/main" id="{186E0511-9BB9-794D-9A59-3AAEE97A01F2}"/>
              </a:ext>
            </a:extLst>
          </p:cNvPr>
          <p:cNvSpPr/>
          <p:nvPr/>
        </p:nvSpPr>
        <p:spPr>
          <a:xfrm>
            <a:off x="568036" y="2840182"/>
            <a:ext cx="1911928" cy="101138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22025D0-8CA4-0A44-90E2-52578C5F0709}"/>
              </a:ext>
            </a:extLst>
          </p:cNvPr>
          <p:cNvSpPr txBox="1"/>
          <p:nvPr/>
        </p:nvSpPr>
        <p:spPr>
          <a:xfrm>
            <a:off x="789504" y="3161207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muon beam</a:t>
            </a:r>
            <a:endParaRPr kumimoji="1" lang="ja-JP" altLang="en-US"/>
          </a:p>
        </p:txBody>
      </p:sp>
      <p:cxnSp>
        <p:nvCxnSpPr>
          <p:cNvPr id="10" name="曲線コネクタ 9">
            <a:extLst>
              <a:ext uri="{FF2B5EF4-FFF2-40B4-BE49-F238E27FC236}">
                <a16:creationId xmlns:a16="http://schemas.microsoft.com/office/drawing/2014/main" id="{A50BD92F-7546-C446-8151-C177771A9231}"/>
              </a:ext>
            </a:extLst>
          </p:cNvPr>
          <p:cNvCxnSpPr>
            <a:cxnSpLocks/>
          </p:cNvCxnSpPr>
          <p:nvPr/>
        </p:nvCxnSpPr>
        <p:spPr>
          <a:xfrm flipV="1">
            <a:off x="4571999" y="2107298"/>
            <a:ext cx="1052946" cy="361229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3" name="曲線コネクタ 12">
            <a:extLst>
              <a:ext uri="{FF2B5EF4-FFF2-40B4-BE49-F238E27FC236}">
                <a16:creationId xmlns:a16="http://schemas.microsoft.com/office/drawing/2014/main" id="{E41129F0-22CC-AC48-9449-D63B4C23C37F}"/>
              </a:ext>
            </a:extLst>
          </p:cNvPr>
          <p:cNvCxnSpPr>
            <a:cxnSpLocks/>
          </p:cNvCxnSpPr>
          <p:nvPr/>
        </p:nvCxnSpPr>
        <p:spPr>
          <a:xfrm>
            <a:off x="4371109" y="2821133"/>
            <a:ext cx="879764" cy="340074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" name="曲線コネクタ 15">
            <a:extLst>
              <a:ext uri="{FF2B5EF4-FFF2-40B4-BE49-F238E27FC236}">
                <a16:creationId xmlns:a16="http://schemas.microsoft.com/office/drawing/2014/main" id="{C3CCCD6F-572E-8B48-8D7C-C372C5B56771}"/>
              </a:ext>
            </a:extLst>
          </p:cNvPr>
          <p:cNvCxnSpPr>
            <a:cxnSpLocks/>
          </p:cNvCxnSpPr>
          <p:nvPr/>
        </p:nvCxnSpPr>
        <p:spPr>
          <a:xfrm>
            <a:off x="4371109" y="3339523"/>
            <a:ext cx="1011382" cy="355744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0" name="曲線コネクタ 19">
            <a:extLst>
              <a:ext uri="{FF2B5EF4-FFF2-40B4-BE49-F238E27FC236}">
                <a16:creationId xmlns:a16="http://schemas.microsoft.com/office/drawing/2014/main" id="{633F92E7-B9D9-8B49-91C6-EEDD52210E4B}"/>
              </a:ext>
            </a:extLst>
          </p:cNvPr>
          <p:cNvCxnSpPr>
            <a:cxnSpLocks/>
          </p:cNvCxnSpPr>
          <p:nvPr/>
        </p:nvCxnSpPr>
        <p:spPr>
          <a:xfrm>
            <a:off x="4710544" y="2704057"/>
            <a:ext cx="1080656" cy="136125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2" name="曲線コネクタ 21">
            <a:extLst>
              <a:ext uri="{FF2B5EF4-FFF2-40B4-BE49-F238E27FC236}">
                <a16:creationId xmlns:a16="http://schemas.microsoft.com/office/drawing/2014/main" id="{FC798B74-6E1A-1A43-86E4-872CF7C1E5E2}"/>
              </a:ext>
            </a:extLst>
          </p:cNvPr>
          <p:cNvCxnSpPr>
            <a:cxnSpLocks/>
          </p:cNvCxnSpPr>
          <p:nvPr/>
        </p:nvCxnSpPr>
        <p:spPr>
          <a:xfrm flipV="1">
            <a:off x="4363989" y="3981831"/>
            <a:ext cx="1018502" cy="76652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8ED1C81-361A-CE4B-BCFE-C74B9BDA78B4}"/>
              </a:ext>
            </a:extLst>
          </p:cNvPr>
          <p:cNvSpPr txBox="1"/>
          <p:nvPr/>
        </p:nvSpPr>
        <p:spPr>
          <a:xfrm>
            <a:off x="6007680" y="1717492"/>
            <a:ext cx="182453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>
                <a:solidFill>
                  <a:schemeClr val="bg1"/>
                </a:solidFill>
              </a:rPr>
              <a:t>Muonium</a:t>
            </a:r>
          </a:p>
          <a:p>
            <a:r>
              <a:rPr lang="en-US" altLang="ja-JP" sz="3200" dirty="0">
                <a:solidFill>
                  <a:schemeClr val="bg1"/>
                </a:solidFill>
              </a:rPr>
              <a:t>(</a:t>
            </a:r>
            <a:r>
              <a:rPr lang="en-US" altLang="ja-JP" sz="3200" dirty="0" err="1">
                <a:solidFill>
                  <a:schemeClr val="bg1"/>
                </a:solidFill>
                <a:latin typeface="Symbol" pitchFamily="2" charset="2"/>
              </a:rPr>
              <a:t>m</a:t>
            </a:r>
            <a:r>
              <a:rPr lang="en-US" altLang="ja-JP" sz="3200" baseline="30000" dirty="0" err="1">
                <a:solidFill>
                  <a:schemeClr val="bg1"/>
                </a:solidFill>
              </a:rPr>
              <a:t>+</a:t>
            </a:r>
            <a:r>
              <a:rPr lang="en-US" altLang="ja-JP" sz="3200" dirty="0" err="1">
                <a:solidFill>
                  <a:schemeClr val="bg1"/>
                </a:solidFill>
              </a:rPr>
              <a:t>e</a:t>
            </a:r>
            <a:r>
              <a:rPr lang="en-US" altLang="ja-JP" sz="3200" baseline="30000" dirty="0">
                <a:solidFill>
                  <a:schemeClr val="bg1"/>
                </a:solidFill>
              </a:rPr>
              <a:t>-</a:t>
            </a:r>
            <a:r>
              <a:rPr lang="en-US" altLang="ja-JP" sz="3200" dirty="0">
                <a:solidFill>
                  <a:schemeClr val="bg1"/>
                </a:solidFill>
              </a:rPr>
              <a:t>)</a:t>
            </a:r>
            <a:endParaRPr kumimoji="1" lang="ja-JP" altLang="en-US" sz="3200">
              <a:solidFill>
                <a:schemeClr val="bg1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1858322-CB64-B945-83E0-FFD2B476835F}"/>
              </a:ext>
            </a:extLst>
          </p:cNvPr>
          <p:cNvSpPr txBox="1"/>
          <p:nvPr/>
        </p:nvSpPr>
        <p:spPr>
          <a:xfrm>
            <a:off x="1883988" y="199807"/>
            <a:ext cx="22393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Silica aerogel</a:t>
            </a:r>
          </a:p>
          <a:p>
            <a:r>
              <a:rPr lang="ja-JP" altLang="en-US" sz="2000" b="1">
                <a:solidFill>
                  <a:schemeClr val="bg1"/>
                </a:solidFill>
              </a:rPr>
              <a:t>（</a:t>
            </a:r>
            <a:r>
              <a:rPr lang="en-US" altLang="ja-JP" sz="2000" b="1" dirty="0">
                <a:solidFill>
                  <a:schemeClr val="bg1"/>
                </a:solidFill>
              </a:rPr>
              <a:t>SiO</a:t>
            </a:r>
            <a:r>
              <a:rPr lang="en-US" altLang="ja-JP" sz="2000" b="1" baseline="-25000" dirty="0">
                <a:solidFill>
                  <a:schemeClr val="bg1"/>
                </a:solidFill>
              </a:rPr>
              <a:t>2</a:t>
            </a:r>
            <a:r>
              <a:rPr lang="en-US" altLang="ja-JP" sz="2000" b="1" dirty="0">
                <a:solidFill>
                  <a:schemeClr val="bg1"/>
                </a:solidFill>
              </a:rPr>
              <a:t>, 30 mg/cc</a:t>
            </a:r>
            <a:r>
              <a:rPr lang="ja-JP" altLang="en-US" sz="2000" b="1">
                <a:solidFill>
                  <a:schemeClr val="bg1"/>
                </a:solidFill>
              </a:rPr>
              <a:t>）</a:t>
            </a:r>
            <a:endParaRPr kumimoji="1" lang="ja-JP" altLang="en-US" sz="2000" b="1">
              <a:solidFill>
                <a:schemeClr val="bg1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292E1E6-790B-B249-BDE9-E30B1CE3CB90}"/>
              </a:ext>
            </a:extLst>
          </p:cNvPr>
          <p:cNvSpPr txBox="1"/>
          <p:nvPr/>
        </p:nvSpPr>
        <p:spPr>
          <a:xfrm>
            <a:off x="5535766" y="91446"/>
            <a:ext cx="2002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Laser-ablated holes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27" name="右中かっこ 26">
            <a:extLst>
              <a:ext uri="{FF2B5EF4-FFF2-40B4-BE49-F238E27FC236}">
                <a16:creationId xmlns:a16="http://schemas.microsoft.com/office/drawing/2014/main" id="{2B09B5C3-B70C-9546-8CD1-2A17177014E4}"/>
              </a:ext>
            </a:extLst>
          </p:cNvPr>
          <p:cNvSpPr/>
          <p:nvPr/>
        </p:nvSpPr>
        <p:spPr>
          <a:xfrm rot="17577935">
            <a:off x="5241675" y="231245"/>
            <a:ext cx="360218" cy="775010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44B900B5-8EC7-4C46-8DB1-1348EA4A53B5}"/>
              </a:ext>
            </a:extLst>
          </p:cNvPr>
          <p:cNvCxnSpPr/>
          <p:nvPr/>
        </p:nvCxnSpPr>
        <p:spPr>
          <a:xfrm>
            <a:off x="2620185" y="5899148"/>
            <a:ext cx="1702983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78B224F-D042-BD47-BFBE-667A5CD9D74F}"/>
              </a:ext>
            </a:extLst>
          </p:cNvPr>
          <p:cNvSpPr txBox="1"/>
          <p:nvPr/>
        </p:nvSpPr>
        <p:spPr>
          <a:xfrm>
            <a:off x="3150306" y="5860961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8 mm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32A8FCA2-74E5-C648-B9C9-A7F975DCC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5138" y="4273791"/>
            <a:ext cx="2927622" cy="2447684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946E199-9C49-A148-B303-D7776FA6DAEB}"/>
              </a:ext>
            </a:extLst>
          </p:cNvPr>
          <p:cNvSpPr txBox="1"/>
          <p:nvPr/>
        </p:nvSpPr>
        <p:spPr>
          <a:xfrm>
            <a:off x="7519714" y="4851302"/>
            <a:ext cx="103265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prstClr val="black"/>
                </a:solidFill>
                <a:ea typeface="ＭＳ Ｐゴシック"/>
              </a:rPr>
              <a:t>○ no hole</a:t>
            </a:r>
          </a:p>
          <a:p>
            <a:r>
              <a:rPr lang="en-US" altLang="ja-JP" sz="1400" dirty="0">
                <a:solidFill>
                  <a:prstClr val="black"/>
                </a:solidFill>
                <a:ea typeface="ＭＳ Ｐゴシック"/>
              </a:rPr>
              <a:t>● w/ holes</a:t>
            </a:r>
            <a:endParaRPr lang="ja-JP" altLang="en-US" sz="1400">
              <a:solidFill>
                <a:prstClr val="black"/>
              </a:solidFill>
              <a:ea typeface="ＭＳ Ｐゴシック"/>
            </a:endParaRPr>
          </a:p>
          <a:p>
            <a:endParaRPr lang="en-US" altLang="ja-JP" sz="1400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AB6AE281-52E1-F34F-9EE6-E94F944A2C33}"/>
              </a:ext>
            </a:extLst>
          </p:cNvPr>
          <p:cNvSpPr/>
          <p:nvPr/>
        </p:nvSpPr>
        <p:spPr>
          <a:xfrm>
            <a:off x="0" y="619290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2000" dirty="0">
                <a:solidFill>
                  <a:srgbClr val="000090"/>
                </a:solidFill>
                <a:ea typeface="ＭＳ Ｐゴシック"/>
              </a:rPr>
              <a:t>P. </a:t>
            </a:r>
            <a:r>
              <a:rPr lang="en-US" altLang="ja-JP" sz="2000" dirty="0" err="1">
                <a:solidFill>
                  <a:srgbClr val="000090"/>
                </a:solidFill>
                <a:ea typeface="ＭＳ Ｐゴシック"/>
              </a:rPr>
              <a:t>Bakule</a:t>
            </a:r>
            <a:r>
              <a:rPr lang="en-US" altLang="ja-JP" sz="2000" dirty="0">
                <a:solidFill>
                  <a:srgbClr val="000090"/>
                </a:solidFill>
                <a:ea typeface="ＭＳ Ｐゴシック"/>
              </a:rPr>
              <a:t> et al., PTEP 103C0 (2013)</a:t>
            </a:r>
          </a:p>
          <a:p>
            <a:r>
              <a:rPr lang="en-US" altLang="ja-JP" sz="2000" dirty="0">
                <a:solidFill>
                  <a:srgbClr val="000090"/>
                </a:solidFill>
                <a:ea typeface="ＭＳ Ｐゴシック"/>
              </a:rPr>
              <a:t>G. Beer et al., PTEP 091C01 (2014)</a:t>
            </a:r>
            <a:endParaRPr lang="ja-JP" altLang="en-US" sz="2000"/>
          </a:p>
        </p:txBody>
      </p:sp>
    </p:spTree>
    <p:extLst>
      <p:ext uri="{BB962C8B-B14F-4D97-AF65-F5344CB8AC3E}">
        <p14:creationId xmlns:p14="http://schemas.microsoft.com/office/powerpoint/2010/main" val="36844079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chemeClr val="tx1">
              <a:alpha val="41000"/>
            </a:schemeClr>
          </a:solidFill>
        </p:spPr>
        <p:txBody>
          <a:bodyPr>
            <a:normAutofit fontScale="90000"/>
          </a:bodyPr>
          <a:lstStyle/>
          <a:p>
            <a:r>
              <a:rPr kumimoji="1" lang="en-US" altLang="ja-JP">
                <a:solidFill>
                  <a:schemeClr val="bg1"/>
                </a:solidFill>
              </a:rPr>
              <a:t>Mu production experiment at TRIUMF (June-July, 2017)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AED8-823D-6746-8CFC-ADE905FA81E5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32346" y="5940854"/>
            <a:ext cx="7691529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Tested 25 samples in 3 weeks.</a:t>
            </a:r>
          </a:p>
          <a:p>
            <a:r>
              <a:rPr lang="en-US" altLang="ja-JP" sz="2400" dirty="0"/>
              <a:t>2/3rd of them were produced during run on the fly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7164674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7210" y="1"/>
            <a:ext cx="8322310" cy="988540"/>
          </a:xfrm>
        </p:spPr>
        <p:txBody>
          <a:bodyPr/>
          <a:lstStyle/>
          <a:p>
            <a:r>
              <a:rPr kumimoji="1" lang="en-US" altLang="ja-JP" dirty="0"/>
              <a:t>Long-term stability of </a:t>
            </a:r>
            <a:r>
              <a:rPr kumimoji="1" lang="en-US" altLang="ja-JP"/>
              <a:t>Mu yield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9" y="821635"/>
            <a:ext cx="8957187" cy="5323761"/>
          </a:xfrm>
        </p:spPr>
      </p:pic>
      <p:sp>
        <p:nvSpPr>
          <p:cNvPr id="5" name="テキスト ボックス 4"/>
          <p:cNvSpPr txBox="1"/>
          <p:nvPr/>
        </p:nvSpPr>
        <p:spPr>
          <a:xfrm>
            <a:off x="5689600" y="4663440"/>
            <a:ext cx="21980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</a:rPr>
              <a:t>TRIUMF-S1249</a:t>
            </a:r>
          </a:p>
          <a:p>
            <a:r>
              <a:rPr lang="en-US" altLang="ja-JP" sz="2400" dirty="0">
                <a:solidFill>
                  <a:srgbClr val="FF0000"/>
                </a:solidFill>
              </a:rPr>
              <a:t>(Online data)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81832" y="6009210"/>
            <a:ext cx="6875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00B050"/>
                </a:solidFill>
              </a:rPr>
              <a:t>No hint of degradation observed for 2.5 days</a:t>
            </a:r>
            <a:endParaRPr kumimoji="1" lang="ja-JP" altLang="en-US" sz="2400" b="1" dirty="0">
              <a:solidFill>
                <a:srgbClr val="00B050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AED8-823D-6746-8CFC-ADE905FA81E5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8081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ja-JP" sz="4800" b="1" dirty="0"/>
              <a:t>Summary</a:t>
            </a:r>
            <a:endParaRPr kumimoji="1" lang="ja-JP" altLang="en-US" sz="4800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63048" y="925416"/>
            <a:ext cx="8570986" cy="5625695"/>
          </a:xfrm>
        </p:spPr>
        <p:txBody>
          <a:bodyPr>
            <a:normAutofit/>
          </a:bodyPr>
          <a:lstStyle/>
          <a:p>
            <a:r>
              <a:rPr lang="en-US" altLang="ja-JP" b="1" dirty="0"/>
              <a:t>We plan to measure muon’s g-2 and EDM </a:t>
            </a:r>
            <a:r>
              <a:rPr lang="en-US" altLang="ja-JP" b="1" dirty="0">
                <a:solidFill>
                  <a:srgbClr val="0513C0"/>
                </a:solidFill>
              </a:rPr>
              <a:t>with ultra-cold muon beam</a:t>
            </a:r>
            <a:r>
              <a:rPr lang="en-US" altLang="ja-JP" b="1" dirty="0"/>
              <a:t> at J-PARC.</a:t>
            </a:r>
          </a:p>
          <a:p>
            <a:pPr lvl="1"/>
            <a:r>
              <a:rPr lang="en-US" altLang="ja-JP" b="1" dirty="0">
                <a:solidFill>
                  <a:srgbClr val="FF0000"/>
                </a:solidFill>
              </a:rPr>
              <a:t>Complemental &amp; independent</a:t>
            </a:r>
            <a:r>
              <a:rPr lang="en-US" altLang="ja-JP" dirty="0"/>
              <a:t> from BNL and </a:t>
            </a:r>
            <a:r>
              <a:rPr lang="en-US" altLang="ja-JP" dirty="0" err="1"/>
              <a:t>Fermilab</a:t>
            </a:r>
            <a:r>
              <a:rPr lang="en-US" altLang="ja-JP" dirty="0"/>
              <a:t> g-2 measurements</a:t>
            </a:r>
          </a:p>
          <a:p>
            <a:pPr lvl="1"/>
            <a:endParaRPr lang="en-US" altLang="ja-JP" dirty="0"/>
          </a:p>
          <a:p>
            <a:r>
              <a:rPr lang="en-US" altLang="ja-JP" b="1" dirty="0"/>
              <a:t>News since last year</a:t>
            </a:r>
            <a:endParaRPr lang="en-US" altLang="ja-JP" dirty="0"/>
          </a:p>
          <a:p>
            <a:pPr lvl="1"/>
            <a:r>
              <a:rPr lang="en-US" altLang="ja-JP" dirty="0"/>
              <a:t>Oct. 2017, First muon acceleration to 90 </a:t>
            </a:r>
            <a:r>
              <a:rPr lang="en-US" altLang="ja-JP" dirty="0" err="1"/>
              <a:t>keV</a:t>
            </a:r>
            <a:endParaRPr lang="en-US" altLang="ja-JP" dirty="0"/>
          </a:p>
          <a:p>
            <a:pPr lvl="1"/>
            <a:r>
              <a:rPr lang="en-US" altLang="ja-JP" dirty="0"/>
              <a:t>Mar 2018, Cross calibration of NMR probes (J-</a:t>
            </a:r>
            <a:r>
              <a:rPr lang="en-US" altLang="ja-JP" dirty="0" err="1"/>
              <a:t>PARC,Fermilab</a:t>
            </a:r>
            <a:r>
              <a:rPr lang="en-US" altLang="ja-JP" dirty="0"/>
              <a:t>)</a:t>
            </a:r>
          </a:p>
          <a:p>
            <a:pPr lvl="1"/>
            <a:r>
              <a:rPr lang="en-US" altLang="ja-JP" dirty="0"/>
              <a:t>April 2018, Major funding for</a:t>
            </a:r>
            <a:r>
              <a:rPr lang="en-US" altLang="ja-JP" b="1" dirty="0">
                <a:solidFill>
                  <a:srgbClr val="FF0000"/>
                </a:solidFill>
              </a:rPr>
              <a:t> construction of the upstream muon beamline </a:t>
            </a:r>
            <a:r>
              <a:rPr lang="en-US" altLang="ja-JP" dirty="0"/>
              <a:t>is provided</a:t>
            </a:r>
            <a:r>
              <a:rPr lang="en-US" altLang="ja-JP" b="1" dirty="0"/>
              <a:t>.</a:t>
            </a:r>
          </a:p>
          <a:p>
            <a:pPr lvl="1"/>
            <a:r>
              <a:rPr lang="en-US" altLang="ja-JP" dirty="0"/>
              <a:t>May 2018, Received </a:t>
            </a:r>
            <a:r>
              <a:rPr lang="en-US" altLang="ja-JP" b="1" dirty="0">
                <a:solidFill>
                  <a:srgbClr val="FF0000"/>
                </a:solidFill>
              </a:rPr>
              <a:t>very positive replies</a:t>
            </a:r>
            <a:r>
              <a:rPr lang="en-US" altLang="ja-JP" dirty="0"/>
              <a:t> from the TDR review committee (FRC)</a:t>
            </a:r>
          </a:p>
          <a:p>
            <a:pPr lvl="1"/>
            <a:r>
              <a:rPr lang="en-US" altLang="ja-JP" dirty="0"/>
              <a:t>(July 2018), Waiting for full approval from the lab.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320A5-4D80-0345-8E57-4B1E9830E18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7771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コンテンツ プレースホルダー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" y="492761"/>
            <a:ext cx="6410325" cy="6229435"/>
          </a:xfr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0" y="1"/>
            <a:ext cx="8961120" cy="985520"/>
          </a:xfrm>
        </p:spPr>
        <p:txBody>
          <a:bodyPr>
            <a:normAutofit/>
          </a:bodyPr>
          <a:lstStyle/>
          <a:p>
            <a:r>
              <a:rPr lang="en-US" altLang="ja-JP" sz="3600" dirty="0" err="1"/>
              <a:t>Muonium</a:t>
            </a:r>
            <a:r>
              <a:rPr lang="en-US" altLang="ja-JP" sz="3600" dirty="0"/>
              <a:t> spin precession in vacuum</a:t>
            </a:r>
            <a:endParaRPr kumimoji="1" lang="ja-JP" altLang="en-US" sz="36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185920" y="1854366"/>
            <a:ext cx="21980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</a:rPr>
              <a:t>TRIUMF-S1249</a:t>
            </a:r>
          </a:p>
          <a:p>
            <a:r>
              <a:rPr lang="en-US" altLang="ja-JP" sz="2400" dirty="0">
                <a:solidFill>
                  <a:srgbClr val="FF0000"/>
                </a:solidFill>
              </a:rPr>
              <a:t>(Online data)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457950" y="5053639"/>
            <a:ext cx="25771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00B050"/>
                </a:solidFill>
              </a:rPr>
              <a:t>Reconfirmed polarization of Mu </a:t>
            </a:r>
            <a:r>
              <a:rPr kumimoji="1" lang="en-US" altLang="ja-JP" sz="2400" b="1">
                <a:solidFill>
                  <a:srgbClr val="00B050"/>
                </a:solidFill>
              </a:rPr>
              <a:t>in vacuum.</a:t>
            </a:r>
            <a:endParaRPr kumimoji="1" lang="en-US" altLang="ja-JP" sz="2400" b="1" dirty="0">
              <a:solidFill>
                <a:srgbClr val="00B050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AED8-823D-6746-8CFC-ADE905FA81E5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3019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/>
          </p:cNvSpPr>
          <p:nvPr>
            <p:ph type="sldNum" sz="quarter" idx="2"/>
          </p:nvPr>
        </p:nvSpPr>
        <p:spPr>
          <a:xfrm>
            <a:off x="8752570" y="245567"/>
            <a:ext cx="166712" cy="2000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  <a:latin typeface="Gill Sans"/>
                <a:ea typeface="Gill Sans"/>
                <a:cs typeface="Gill Sans"/>
              </a:rPr>
              <a:pPr/>
              <a:t>21</a:t>
            </a:fld>
            <a:endParaRPr>
              <a:solidFill>
                <a:prstClr val="black">
                  <a:tint val="75000"/>
                </a:prstClr>
              </a:solidFill>
              <a:latin typeface="Gill Sans"/>
              <a:ea typeface="Gill Sans"/>
              <a:cs typeface="Gill Sans"/>
            </a:endParaRPr>
          </a:p>
        </p:txBody>
      </p:sp>
      <p:sp>
        <p:nvSpPr>
          <p:cNvPr id="222" name="Shape 222"/>
          <p:cNvSpPr/>
          <p:nvPr/>
        </p:nvSpPr>
        <p:spPr>
          <a:xfrm>
            <a:off x="419695" y="-26788"/>
            <a:ext cx="8599289" cy="654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marL="40640" marR="40640" defTabSz="927100">
              <a:lnSpc>
                <a:spcPct val="150000"/>
              </a:lnSpc>
              <a:buClr>
                <a:srgbClr val="FFFFFF"/>
              </a:buClr>
              <a:buFont typeface="ヒラギノ角ゴ Pro W3"/>
              <a:defRPr sz="4200" b="1">
                <a:solidFill>
                  <a:srgbClr val="0433FF"/>
                </a:solidFill>
                <a:effectLst>
                  <a:outerShdw blurRad="63500" dist="38100" dir="2700000" rotWithShape="0">
                    <a:srgbClr val="515151">
                      <a:alpha val="74996"/>
                    </a:srgbClr>
                  </a:outerShdw>
                </a:effectLst>
                <a:uFill>
                  <a:solidFill>
                    <a:srgbClr val="FF9300"/>
                  </a:solidFill>
                </a:uFill>
              </a:defRPr>
            </a:lvl1pPr>
          </a:lstStyle>
          <a:p>
            <a:pPr>
              <a:defRPr sz="1800" b="0">
                <a:solidFill>
                  <a:srgbClr val="000000"/>
                </a:solidFill>
                <a:effectLst/>
                <a:uFillTx/>
              </a:defRPr>
            </a:pPr>
            <a:r>
              <a:rPr kumimoji="0" sz="3000" b="0" kern="0"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Schematic of laser system</a:t>
            </a:r>
          </a:p>
        </p:txBody>
      </p:sp>
      <p:pic>
        <p:nvPicPr>
          <p:cNvPr id="223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2724" y="1285876"/>
            <a:ext cx="8420695" cy="4860823"/>
          </a:xfrm>
          <a:prstGeom prst="rect">
            <a:avLst/>
          </a:prstGeom>
          <a:ln w="25400">
            <a:round/>
          </a:ln>
        </p:spPr>
      </p:pic>
      <p:sp>
        <p:nvSpPr>
          <p:cNvPr id="2" name="テキスト ボックス 1"/>
          <p:cNvSpPr txBox="1"/>
          <p:nvPr/>
        </p:nvSpPr>
        <p:spPr>
          <a:xfrm>
            <a:off x="6170034" y="40383"/>
            <a:ext cx="2980183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latinLnBrk="1" hangingPunct="0"/>
            <a:r>
              <a:rPr kumimoji="0" lang="en-US" altLang="ja-JP" sz="160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Slide by Satoshi Wada (RIKEN)</a:t>
            </a:r>
            <a:endParaRPr kumimoji="0" lang="ja-JP" altLang="en-US" sz="1600" dirty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3855726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/>
          </p:cNvSpPr>
          <p:nvPr>
            <p:ph type="sldNum" sz="quarter" idx="2"/>
          </p:nvPr>
        </p:nvSpPr>
        <p:spPr>
          <a:xfrm>
            <a:off x="8752570" y="245567"/>
            <a:ext cx="166712" cy="2000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  <a:latin typeface="Gill Sans"/>
                <a:ea typeface="Gill Sans"/>
                <a:cs typeface="Gill Sans"/>
              </a:rPr>
              <a:pPr/>
              <a:t>22</a:t>
            </a:fld>
            <a:endParaRPr>
              <a:solidFill>
                <a:prstClr val="black">
                  <a:tint val="75000"/>
                </a:prstClr>
              </a:solidFill>
              <a:latin typeface="Gill Sans"/>
              <a:ea typeface="Gill Sans"/>
              <a:cs typeface="Gill Sans"/>
            </a:endParaRPr>
          </a:p>
        </p:txBody>
      </p:sp>
      <p:sp>
        <p:nvSpPr>
          <p:cNvPr id="222" name="Shape 222"/>
          <p:cNvSpPr/>
          <p:nvPr/>
        </p:nvSpPr>
        <p:spPr>
          <a:xfrm>
            <a:off x="419695" y="-26788"/>
            <a:ext cx="8599289" cy="654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marL="40640" marR="40640" defTabSz="927100">
              <a:lnSpc>
                <a:spcPct val="150000"/>
              </a:lnSpc>
              <a:buClr>
                <a:srgbClr val="FFFFFF"/>
              </a:buClr>
              <a:buFont typeface="ヒラギノ角ゴ Pro W3"/>
              <a:defRPr sz="4200" b="1">
                <a:solidFill>
                  <a:srgbClr val="0433FF"/>
                </a:solidFill>
                <a:effectLst>
                  <a:outerShdw blurRad="63500" dist="38100" dir="2700000" rotWithShape="0">
                    <a:srgbClr val="515151">
                      <a:alpha val="74996"/>
                    </a:srgbClr>
                  </a:outerShdw>
                </a:effectLst>
                <a:uFill>
                  <a:solidFill>
                    <a:srgbClr val="FF9300"/>
                  </a:solidFill>
                </a:uFill>
              </a:defRPr>
            </a:lvl1pPr>
          </a:lstStyle>
          <a:p>
            <a:pPr>
              <a:defRPr sz="1800" b="0">
                <a:solidFill>
                  <a:srgbClr val="000000"/>
                </a:solidFill>
                <a:effectLst/>
                <a:uFillTx/>
              </a:defRPr>
            </a:pPr>
            <a:r>
              <a:rPr kumimoji="0" sz="3000" b="0" kern="0"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Schematic of laser system</a:t>
            </a:r>
          </a:p>
        </p:txBody>
      </p:sp>
      <p:pic>
        <p:nvPicPr>
          <p:cNvPr id="223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2724" y="1285876"/>
            <a:ext cx="8420695" cy="4860823"/>
          </a:xfrm>
          <a:prstGeom prst="rect">
            <a:avLst/>
          </a:prstGeom>
          <a:ln w="25400">
            <a:round/>
          </a:ln>
        </p:spPr>
      </p:pic>
      <p:sp>
        <p:nvSpPr>
          <p:cNvPr id="2" name="テキスト ボックス 1"/>
          <p:cNvSpPr txBox="1"/>
          <p:nvPr/>
        </p:nvSpPr>
        <p:spPr>
          <a:xfrm>
            <a:off x="6170034" y="40383"/>
            <a:ext cx="2980183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latinLnBrk="1" hangingPunct="0"/>
            <a:r>
              <a:rPr kumimoji="0" lang="en-US" altLang="ja-JP" sz="160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Slide by Satoshi Wada (RIKEN)</a:t>
            </a:r>
            <a:endParaRPr kumimoji="0" lang="ja-JP" altLang="en-US" sz="1600" dirty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6" name="pasted-image.t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2204" y="2708047"/>
            <a:ext cx="4977078" cy="373280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259"/>
          <p:cNvSpPr/>
          <p:nvPr/>
        </p:nvSpPr>
        <p:spPr>
          <a:xfrm>
            <a:off x="4036246" y="3184296"/>
            <a:ext cx="137353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584200">
              <a:defRPr sz="2400" b="1">
                <a:solidFill>
                  <a:srgbClr val="FFFFFF"/>
                </a:solidFill>
              </a:defRPr>
            </a:lvl1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>
                <a:latin typeface="Candara"/>
              </a:rPr>
              <a:t>Lyman-α</a:t>
            </a:r>
          </a:p>
        </p:txBody>
      </p:sp>
      <p:sp>
        <p:nvSpPr>
          <p:cNvPr id="8" name="Shape 260"/>
          <p:cNvSpPr/>
          <p:nvPr/>
        </p:nvSpPr>
        <p:spPr>
          <a:xfrm>
            <a:off x="7112424" y="3184296"/>
            <a:ext cx="172358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584200">
              <a:defRPr sz="2400" b="1">
                <a:solidFill>
                  <a:srgbClr val="FFFFFF"/>
                </a:solidFill>
              </a:defRPr>
            </a:lvl1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>
                <a:latin typeface="Candara"/>
              </a:rPr>
              <a:t>guide laser</a:t>
            </a:r>
          </a:p>
        </p:txBody>
      </p:sp>
      <p:sp>
        <p:nvSpPr>
          <p:cNvPr id="9" name="Shape 261"/>
          <p:cNvSpPr/>
          <p:nvPr/>
        </p:nvSpPr>
        <p:spPr>
          <a:xfrm flipH="1" flipV="1">
            <a:off x="4792715" y="3595608"/>
            <a:ext cx="1267471" cy="826840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defRPr sz="24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endParaRPr sz="2400">
              <a:solidFill>
                <a:prstClr val="black"/>
              </a:solidFill>
              <a:latin typeface="ヒラギノ角ゴ ProN W3"/>
              <a:ea typeface="ヒラギノ角ゴ ProN W3"/>
              <a:cs typeface="ヒラギノ角ゴ ProN W3"/>
              <a:sym typeface="ヒラギノ角ゴ ProN W3"/>
            </a:endParaRPr>
          </a:p>
        </p:txBody>
      </p:sp>
      <p:sp>
        <p:nvSpPr>
          <p:cNvPr id="10" name="Shape 262"/>
          <p:cNvSpPr/>
          <p:nvPr/>
        </p:nvSpPr>
        <p:spPr>
          <a:xfrm flipV="1">
            <a:off x="7147027" y="3679547"/>
            <a:ext cx="658962" cy="658962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defRPr sz="24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endParaRPr sz="2400">
              <a:solidFill>
                <a:prstClr val="black"/>
              </a:solidFill>
              <a:latin typeface="ヒラギノ角ゴ ProN W3"/>
              <a:ea typeface="ヒラギノ角ゴ ProN W3"/>
              <a:cs typeface="ヒラギノ角ゴ ProN W3"/>
              <a:sym typeface="ヒラギノ角ゴ ProN W3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256544" y="2751392"/>
            <a:ext cx="4418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prstClr val="white"/>
                </a:solidFill>
                <a:latin typeface="Candara"/>
                <a:ea typeface="HGP明朝E"/>
              </a:rPr>
              <a:t>Generation of Lyman-α at J-PARC U-line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641791" y="5845151"/>
            <a:ext cx="39241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white"/>
                </a:solidFill>
                <a:latin typeface="Candara"/>
                <a:ea typeface="HGP明朝E"/>
              </a:rPr>
              <a:t>estimated energy = 8.4μJ (after </a:t>
            </a:r>
            <a:r>
              <a:rPr lang="en-US" altLang="ja-JP" dirty="0" err="1">
                <a:solidFill>
                  <a:prstClr val="white"/>
                </a:solidFill>
                <a:latin typeface="Candara"/>
                <a:ea typeface="HGP明朝E"/>
              </a:rPr>
              <a:t>LiF</a:t>
            </a:r>
            <a:r>
              <a:rPr lang="en-US" altLang="ja-JP" dirty="0">
                <a:solidFill>
                  <a:prstClr val="white"/>
                </a:solidFill>
                <a:latin typeface="Candara"/>
                <a:ea typeface="HGP明朝E"/>
              </a:rPr>
              <a:t>) </a:t>
            </a:r>
          </a:p>
          <a:p>
            <a:pPr algn="r"/>
            <a:r>
              <a:rPr lang="en-US" altLang="ja-JP" dirty="0">
                <a:solidFill>
                  <a:prstClr val="white"/>
                </a:solidFill>
                <a:latin typeface="Candara"/>
                <a:ea typeface="HGP明朝E"/>
              </a:rPr>
              <a:t>                                    (design goal: 100μJ)</a:t>
            </a:r>
            <a:endParaRPr lang="ja-JP" altLang="en-US" dirty="0">
              <a:solidFill>
                <a:prstClr val="white"/>
              </a:solidFill>
              <a:latin typeface="Candara"/>
              <a:ea typeface="HGP明朝E"/>
            </a:endParaRPr>
          </a:p>
        </p:txBody>
      </p:sp>
    </p:spTree>
    <p:extLst>
      <p:ext uri="{BB962C8B-B14F-4D97-AF65-F5344CB8AC3E}">
        <p14:creationId xmlns:p14="http://schemas.microsoft.com/office/powerpoint/2010/main" val="2186200574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 descr="accsystem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651" y="413330"/>
            <a:ext cx="8546668" cy="6444670"/>
          </a:xfr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716"/>
          </a:xfrm>
        </p:spPr>
        <p:txBody>
          <a:bodyPr>
            <a:normAutofit/>
          </a:bodyPr>
          <a:lstStyle/>
          <a:p>
            <a:r>
              <a:rPr lang="en-US" altLang="ja-JP" sz="3600" dirty="0"/>
              <a:t>Adopted technology for muon acceleration</a:t>
            </a:r>
            <a:endParaRPr kumimoji="1" lang="ja-JP" altLang="en-US" sz="3600" dirty="0"/>
          </a:p>
        </p:txBody>
      </p:sp>
      <p:sp>
        <p:nvSpPr>
          <p:cNvPr id="5" name="Text Box 34"/>
          <p:cNvSpPr txBox="1">
            <a:spLocks noChangeArrowheads="1"/>
          </p:cNvSpPr>
          <p:nvPr/>
        </p:nvSpPr>
        <p:spPr bwMode="auto">
          <a:xfrm>
            <a:off x="161925" y="5943600"/>
            <a:ext cx="9747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>
                <a:latin typeface="Times New Roman" pitchFamily="18" charset="0"/>
              </a:rPr>
              <a:t>Bunching</a:t>
            </a:r>
          </a:p>
          <a:p>
            <a:r>
              <a:rPr lang="en-US" altLang="ja-JP" sz="1600">
                <a:latin typeface="Times New Roman" pitchFamily="18" charset="0"/>
              </a:rPr>
              <a:t>Section</a:t>
            </a:r>
          </a:p>
        </p:txBody>
      </p:sp>
      <p:sp>
        <p:nvSpPr>
          <p:cNvPr id="6" name="Text Box 35"/>
          <p:cNvSpPr txBox="1">
            <a:spLocks noChangeArrowheads="1"/>
          </p:cNvSpPr>
          <p:nvPr/>
        </p:nvSpPr>
        <p:spPr bwMode="auto">
          <a:xfrm>
            <a:off x="2286000" y="6096000"/>
            <a:ext cx="1936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>
                <a:latin typeface="Times New Roman" pitchFamily="18" charset="0"/>
              </a:rPr>
              <a:t>High hunt impedance</a:t>
            </a:r>
          </a:p>
        </p:txBody>
      </p:sp>
      <p:sp>
        <p:nvSpPr>
          <p:cNvPr id="7" name="Text Box 36"/>
          <p:cNvSpPr txBox="1">
            <a:spLocks noChangeArrowheads="1"/>
          </p:cNvSpPr>
          <p:nvPr/>
        </p:nvSpPr>
        <p:spPr bwMode="auto">
          <a:xfrm>
            <a:off x="4495800" y="5956300"/>
            <a:ext cx="18145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>
                <a:latin typeface="Times New Roman" pitchFamily="18" charset="0"/>
              </a:rPr>
              <a:t>External coupling</a:t>
            </a:r>
            <a:br>
              <a:rPr lang="en-US" altLang="ja-JP" sz="1600">
                <a:latin typeface="Times New Roman" pitchFamily="18" charset="0"/>
              </a:rPr>
            </a:br>
            <a:r>
              <a:rPr lang="en-US" altLang="ja-JP" sz="1600">
                <a:latin typeface="Times New Roman" pitchFamily="18" charset="0"/>
              </a:rPr>
              <a:t>structure for low-β</a:t>
            </a:r>
          </a:p>
        </p:txBody>
      </p:sp>
      <p:sp>
        <p:nvSpPr>
          <p:cNvPr id="8" name="Text Box 37"/>
          <p:cNvSpPr txBox="1">
            <a:spLocks noChangeArrowheads="1"/>
          </p:cNvSpPr>
          <p:nvPr/>
        </p:nvSpPr>
        <p:spPr bwMode="auto">
          <a:xfrm>
            <a:off x="6913563" y="5943600"/>
            <a:ext cx="1849437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>
                <a:latin typeface="Times New Roman" pitchFamily="18" charset="0"/>
              </a:rPr>
              <a:t>Similar to electron </a:t>
            </a:r>
            <a:br>
              <a:rPr lang="en-US" altLang="ja-JP" sz="1600">
                <a:latin typeface="Times New Roman" pitchFamily="18" charset="0"/>
              </a:rPr>
            </a:br>
            <a:r>
              <a:rPr lang="en-US" altLang="ja-JP" sz="1600">
                <a:latin typeface="Times New Roman" pitchFamily="18" charset="0"/>
              </a:rPr>
              <a:t>accelerator to obtain</a:t>
            </a:r>
            <a:br>
              <a:rPr lang="en-US" altLang="ja-JP" sz="1600">
                <a:latin typeface="Times New Roman" pitchFamily="18" charset="0"/>
              </a:rPr>
            </a:br>
            <a:r>
              <a:rPr lang="en-US" altLang="ja-JP" sz="1600">
                <a:latin typeface="Times New Roman" pitchFamily="18" charset="0"/>
              </a:rPr>
              <a:t>high gradient.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293333" y="6401335"/>
            <a:ext cx="2621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b="1" dirty="0">
                <a:solidFill>
                  <a:srgbClr val="0000FF"/>
                </a:solidFill>
              </a:rPr>
              <a:t>M. </a:t>
            </a:r>
            <a:r>
              <a:rPr lang="en-US" altLang="ja-JP" sz="1400" b="1" dirty="0" err="1">
                <a:solidFill>
                  <a:srgbClr val="0000FF"/>
                </a:solidFill>
              </a:rPr>
              <a:t>Otani</a:t>
            </a:r>
            <a:r>
              <a:rPr lang="en-US" altLang="ja-JP" sz="1400" b="1" dirty="0">
                <a:solidFill>
                  <a:srgbClr val="0000FF"/>
                </a:solidFill>
              </a:rPr>
              <a:t> et al., Phys. Rev. </a:t>
            </a:r>
            <a:r>
              <a:rPr lang="en-US" altLang="ja-JP" sz="1400" b="1" dirty="0" err="1">
                <a:solidFill>
                  <a:srgbClr val="0000FF"/>
                </a:solidFill>
              </a:rPr>
              <a:t>Accel</a:t>
            </a:r>
            <a:r>
              <a:rPr lang="en-US" altLang="ja-JP" sz="1400" b="1" dirty="0">
                <a:solidFill>
                  <a:srgbClr val="0000FF"/>
                </a:solidFill>
              </a:rPr>
              <a:t>. Beams 19, 040101 (2016)</a:t>
            </a:r>
            <a:endParaRPr lang="ja-JP" altLang="en-US" sz="1400" b="1" dirty="0">
              <a:solidFill>
                <a:srgbClr val="0000FF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507469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05915" y="0"/>
            <a:ext cx="8428658" cy="733943"/>
          </a:xfrm>
        </p:spPr>
        <p:txBody>
          <a:bodyPr>
            <a:normAutofit fontScale="90000"/>
          </a:bodyPr>
          <a:lstStyle/>
          <a:p>
            <a:r>
              <a:rPr kumimoji="1" lang="en-US" altLang="ja-JP" b="1" dirty="0"/>
              <a:t>Muon RF acceleration for the first time!</a:t>
            </a:r>
            <a:endParaRPr kumimoji="1" lang="ja-JP" altLang="en-US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320A5-4D80-0345-8E57-4B1E9830E18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6"/>
          <a:stretch/>
        </p:blipFill>
        <p:spPr>
          <a:xfrm>
            <a:off x="-1" y="733943"/>
            <a:ext cx="9147603" cy="6124058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7029" y="733943"/>
            <a:ext cx="4022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J-PARC MLF D2 area, October 2017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832277" y="670469"/>
            <a:ext cx="2311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Slide by M. 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Otani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1991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05915" y="0"/>
            <a:ext cx="8428658" cy="733943"/>
          </a:xfrm>
        </p:spPr>
        <p:txBody>
          <a:bodyPr>
            <a:normAutofit fontScale="90000"/>
          </a:bodyPr>
          <a:lstStyle/>
          <a:p>
            <a:r>
              <a:rPr kumimoji="1" lang="en-US" altLang="ja-JP" b="1" dirty="0"/>
              <a:t>Muon RF acceleration for the first time!</a:t>
            </a:r>
            <a:endParaRPr kumimoji="1" lang="ja-JP" altLang="en-US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320A5-4D80-0345-8E57-4B1E9830E18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6"/>
          <a:stretch/>
        </p:blipFill>
        <p:spPr>
          <a:xfrm>
            <a:off x="-1" y="733943"/>
            <a:ext cx="9147603" cy="6124058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7029" y="733943"/>
            <a:ext cx="4022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J-PARC MLF D2 area, October 2017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832277" y="670469"/>
            <a:ext cx="2311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Slide by M. 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Otani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76" y="2536022"/>
            <a:ext cx="5737056" cy="3820329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692ECA9-6E0E-264F-9FE9-6E369006EB17}"/>
              </a:ext>
            </a:extLst>
          </p:cNvPr>
          <p:cNvSpPr txBox="1"/>
          <p:nvPr/>
        </p:nvSpPr>
        <p:spPr>
          <a:xfrm>
            <a:off x="376396" y="6419825"/>
            <a:ext cx="4455772" cy="369332"/>
          </a:xfrm>
          <a:prstGeom prst="rect">
            <a:avLst/>
          </a:prstGeom>
          <a:solidFill>
            <a:schemeClr val="tx1">
              <a:alpha val="55000"/>
            </a:schemeClr>
          </a:solidFill>
        </p:spPr>
        <p:txBody>
          <a:bodyPr wrap="none" rtlCol="0">
            <a:spAutoFit/>
          </a:bodyPr>
          <a:lstStyle/>
          <a:p>
            <a:r>
              <a:rPr lang="en" altLang="ja-JP" b="1" dirty="0">
                <a:solidFill>
                  <a:schemeClr val="bg1"/>
                </a:solidFill>
              </a:rPr>
              <a:t>S. Bae et </a:t>
            </a:r>
            <a:r>
              <a:rPr lang="en" altLang="ja-JP" b="1" dirty="0" err="1">
                <a:solidFill>
                  <a:schemeClr val="bg1"/>
                </a:solidFill>
              </a:rPr>
              <a:t>al.,Phys</a:t>
            </a:r>
            <a:r>
              <a:rPr lang="en" altLang="ja-JP" b="1" dirty="0">
                <a:solidFill>
                  <a:schemeClr val="bg1"/>
                </a:solidFill>
              </a:rPr>
              <a:t>. Rev. AB 21, 050101 (2018).</a:t>
            </a:r>
          </a:p>
        </p:txBody>
      </p:sp>
    </p:spTree>
    <p:extLst>
      <p:ext uri="{BB962C8B-B14F-4D97-AF65-F5344CB8AC3E}">
        <p14:creationId xmlns:p14="http://schemas.microsoft.com/office/powerpoint/2010/main" val="34695925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66546CA3-4F80-8547-B8C6-627D28E884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44" r="-31" b="874"/>
          <a:stretch/>
        </p:blipFill>
        <p:spPr>
          <a:xfrm>
            <a:off x="0" y="-11618"/>
            <a:ext cx="9134856" cy="6869618"/>
          </a:xfr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7EE800A-A648-7845-882B-A3BC169D5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320A5-4D80-0345-8E57-4B1E9830E18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22E946ED-4389-EB4E-91AA-EA5BC8282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954" y="54864"/>
            <a:ext cx="7280910" cy="886968"/>
          </a:xfrm>
          <a:solidFill>
            <a:schemeClr val="bg1">
              <a:alpha val="56000"/>
            </a:schemeClr>
          </a:solidFill>
        </p:spPr>
        <p:txBody>
          <a:bodyPr>
            <a:noAutofit/>
          </a:bodyPr>
          <a:lstStyle/>
          <a:p>
            <a:r>
              <a:rPr kumimoji="1" lang="en-US" altLang="ja-JP" sz="3200" b="1" dirty="0"/>
              <a:t>An accelerating structure</a:t>
            </a:r>
            <a:r>
              <a:rPr lang="en-US" altLang="ja-JP" sz="3200" b="1" dirty="0"/>
              <a:t> </a:t>
            </a:r>
            <a:r>
              <a:rPr kumimoji="1" lang="en-US" altLang="ja-JP" sz="3200" b="1" dirty="0"/>
              <a:t>(IH-DTL cavity)</a:t>
            </a:r>
            <a:br>
              <a:rPr kumimoji="1" lang="en-US" altLang="ja-JP" sz="3200" b="1" dirty="0"/>
            </a:br>
            <a:r>
              <a:rPr lang="en-US" altLang="ja-JP" sz="3200" b="1" dirty="0"/>
              <a:t>to 1.3 MeV</a:t>
            </a:r>
            <a:endParaRPr kumimoji="1" lang="ja-JP" altLang="en-US" sz="3200" b="1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B957375-F20F-234F-A973-79354BA19404}"/>
              </a:ext>
            </a:extLst>
          </p:cNvPr>
          <p:cNvSpPr txBox="1"/>
          <p:nvPr/>
        </p:nvSpPr>
        <p:spPr>
          <a:xfrm>
            <a:off x="6221686" y="6488668"/>
            <a:ext cx="2966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bg1"/>
                </a:solidFill>
              </a:rPr>
              <a:t>Mar 2017, Photo by M. </a:t>
            </a:r>
            <a:r>
              <a:rPr lang="en-US" altLang="ja-JP" b="1" dirty="0" err="1">
                <a:solidFill>
                  <a:schemeClr val="bg1"/>
                </a:solidFill>
              </a:rPr>
              <a:t>Otani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8995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39C4C07B-6270-1447-82F3-B317911CF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4"/>
            <a:ext cx="9144000" cy="685371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F591E186-D14C-AC4B-840B-F0EF8AA4E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996695"/>
          </a:xfrm>
          <a:solidFill>
            <a:schemeClr val="bg1">
              <a:alpha val="48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kumimoji="1" lang="en-US" altLang="ja-JP" b="1" dirty="0"/>
              <a:t>A test of thin beam profile monitor at J-PARC (Feb 2018)</a:t>
            </a:r>
            <a:endParaRPr kumimoji="1" lang="ja-JP" altLang="en-US" b="1" dirty="0"/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550F3729-B005-C040-81E3-EC623C85AB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0584" y="3868548"/>
            <a:ext cx="3889248" cy="2916936"/>
          </a:xfr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905C272-6641-9B4E-B0B0-B652FC3F6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320A5-4D80-0345-8E57-4B1E9830E18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BA93A91-4526-8E41-8F7F-7AA5F61E0B82}"/>
              </a:ext>
            </a:extLst>
          </p:cNvPr>
          <p:cNvSpPr txBox="1"/>
          <p:nvPr/>
        </p:nvSpPr>
        <p:spPr>
          <a:xfrm>
            <a:off x="1655402" y="4157584"/>
            <a:ext cx="1199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err="1">
                <a:solidFill>
                  <a:schemeClr val="bg1"/>
                </a:solidFill>
              </a:rPr>
              <a:t>CsI</a:t>
            </a:r>
            <a:r>
              <a:rPr kumimoji="1" lang="en-US" altLang="ja-JP" b="1" dirty="0">
                <a:solidFill>
                  <a:schemeClr val="bg1"/>
                </a:solidFill>
              </a:rPr>
              <a:t>(Tl) film</a:t>
            </a:r>
          </a:p>
          <a:p>
            <a:r>
              <a:rPr lang="en-US" altLang="ja-JP" b="1" dirty="0">
                <a:solidFill>
                  <a:schemeClr val="bg1"/>
                </a:solidFill>
              </a:rPr>
              <a:t>(3</a:t>
            </a:r>
            <a:r>
              <a:rPr lang="en-US" altLang="ja-JP" b="1" dirty="0">
                <a:solidFill>
                  <a:schemeClr val="bg1"/>
                </a:solidFill>
                <a:latin typeface="Symbol" pitchFamily="2" charset="2"/>
              </a:rPr>
              <a:t>m</a:t>
            </a:r>
            <a:r>
              <a:rPr lang="en-US" altLang="ja-JP" b="1" dirty="0">
                <a:solidFill>
                  <a:schemeClr val="bg1"/>
                </a:solidFill>
              </a:rPr>
              <a:t>m)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6015A253-CF08-F740-B2E0-80A2A5D52717}"/>
              </a:ext>
            </a:extLst>
          </p:cNvPr>
          <p:cNvCxnSpPr/>
          <p:nvPr/>
        </p:nvCxnSpPr>
        <p:spPr>
          <a:xfrm flipV="1">
            <a:off x="265176" y="5221224"/>
            <a:ext cx="3163824" cy="7315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0AB7849-9FC8-3C4A-9489-DD961788D2D8}"/>
              </a:ext>
            </a:extLst>
          </p:cNvPr>
          <p:cNvSpPr txBox="1"/>
          <p:nvPr/>
        </p:nvSpPr>
        <p:spPr>
          <a:xfrm>
            <a:off x="3050446" y="4539933"/>
            <a:ext cx="619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rgbClr val="FF0000"/>
                </a:solidFill>
                <a:latin typeface="Symbol" pitchFamily="2" charset="2"/>
              </a:rPr>
              <a:t>m</a:t>
            </a:r>
            <a:r>
              <a:rPr kumimoji="1" lang="en-US" altLang="ja-JP" sz="3600" b="1" baseline="30000" dirty="0">
                <a:solidFill>
                  <a:srgbClr val="FF0000"/>
                </a:solidFill>
                <a:latin typeface="Symbol" pitchFamily="2" charset="2"/>
              </a:rPr>
              <a:t>+</a:t>
            </a:r>
            <a:endParaRPr kumimoji="1" lang="ja-JP" altLang="en-US" sz="3600" b="1" baseline="30000" dirty="0">
              <a:solidFill>
                <a:srgbClr val="FF0000"/>
              </a:solidFill>
              <a:latin typeface="Symbol" pitchFamily="2" charset="2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03E0BEBE-8E93-D34A-BE8A-C0B1F8DD3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4267" y="3899295"/>
            <a:ext cx="3141083" cy="2720403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D731587-15BF-7648-9492-FC81FEB17AF5}"/>
              </a:ext>
            </a:extLst>
          </p:cNvPr>
          <p:cNvSpPr txBox="1"/>
          <p:nvPr/>
        </p:nvSpPr>
        <p:spPr>
          <a:xfrm>
            <a:off x="7059168" y="4027782"/>
            <a:ext cx="10517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/>
              <a:t>Raw data</a:t>
            </a:r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0220AB1-599A-0E4D-9C11-242C48F7576B}"/>
              </a:ext>
            </a:extLst>
          </p:cNvPr>
          <p:cNvSpPr txBox="1"/>
          <p:nvPr/>
        </p:nvSpPr>
        <p:spPr>
          <a:xfrm>
            <a:off x="6297004" y="1125182"/>
            <a:ext cx="202299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BINP-SNU-KEK</a:t>
            </a:r>
            <a:endParaRPr kumimoji="1" lang="ja-JP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3892875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スクリーンショット 2016-01-11 14.17.29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28"/>
          <a:stretch/>
        </p:blipFill>
        <p:spPr>
          <a:xfrm>
            <a:off x="0" y="1780878"/>
            <a:ext cx="8976776" cy="5077122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021720" y="4562954"/>
            <a:ext cx="11031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Q-magnets</a:t>
            </a:r>
            <a:endParaRPr kumimoji="1" lang="en-US" altLang="ja-JP" sz="1600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168780" y="3974019"/>
            <a:ext cx="57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RFQ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449439" y="4000638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IH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8135" y="53167"/>
            <a:ext cx="8934107" cy="1125254"/>
          </a:xfrm>
        </p:spPr>
        <p:txBody>
          <a:bodyPr>
            <a:noAutofit/>
          </a:bodyPr>
          <a:lstStyle/>
          <a:p>
            <a:r>
              <a:rPr kumimoji="1" lang="en-US" altLang="ja-JP" sz="4000" dirty="0"/>
              <a:t>Next step: re-acceleration t</a:t>
            </a:r>
            <a:r>
              <a:rPr lang="en-US" altLang="ja-JP" sz="4000" dirty="0"/>
              <a:t>o 1 MeV</a:t>
            </a:r>
            <a:endParaRPr kumimoji="1" lang="ja-JP" altLang="en-US" sz="40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554216" y="3909215"/>
            <a:ext cx="1064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solidFill>
                  <a:srgbClr val="FFFF00"/>
                </a:solidFill>
              </a:rPr>
              <a:t>Mu</a:t>
            </a:r>
          </a:p>
          <a:p>
            <a:r>
              <a:rPr lang="en-US" altLang="ja-JP" sz="1400" dirty="0">
                <a:solidFill>
                  <a:srgbClr val="FFFF00"/>
                </a:solidFill>
              </a:rPr>
              <a:t>production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612937" y="4236247"/>
            <a:ext cx="889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FF00"/>
                </a:solidFill>
              </a:rPr>
              <a:t>Beam </a:t>
            </a:r>
          </a:p>
          <a:p>
            <a:r>
              <a:rPr kumimoji="1" lang="en-US" altLang="ja-JP" sz="1200" dirty="0">
                <a:solidFill>
                  <a:srgbClr val="FFFF00"/>
                </a:solidFill>
              </a:rPr>
              <a:t>diagnostics</a:t>
            </a:r>
          </a:p>
          <a:p>
            <a:r>
              <a:rPr lang="en-US" altLang="ja-JP" sz="1200" dirty="0">
                <a:solidFill>
                  <a:srgbClr val="FFFF00"/>
                </a:solidFill>
              </a:rPr>
              <a:t>detectors</a:t>
            </a:r>
            <a:endParaRPr kumimoji="1" lang="ja-JP" altLang="en-US" sz="1200" dirty="0">
              <a:solidFill>
                <a:srgbClr val="FFFF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8135" y="1037087"/>
            <a:ext cx="23929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J-PARC MLF</a:t>
            </a:r>
          </a:p>
          <a:p>
            <a:r>
              <a:rPr lang="en-US" altLang="ja-JP" sz="2400" dirty="0"/>
              <a:t>Experimental Hall</a:t>
            </a:r>
            <a:endParaRPr kumimoji="1" lang="ja-JP" altLang="en-US" sz="24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958647" y="4544024"/>
            <a:ext cx="9072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Solenoid</a:t>
            </a:r>
            <a:endParaRPr kumimoji="1" lang="en-US" altLang="ja-JP" sz="1600" dirty="0">
              <a:solidFill>
                <a:srgbClr val="FF000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327929" y="4516295"/>
            <a:ext cx="727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000000"/>
                </a:solidFill>
              </a:rPr>
              <a:t>Beam</a:t>
            </a:r>
          </a:p>
          <a:p>
            <a:r>
              <a:rPr kumimoji="1" lang="en-US" altLang="ja-JP" sz="1400" dirty="0">
                <a:solidFill>
                  <a:srgbClr val="000000"/>
                </a:solidFill>
              </a:rPr>
              <a:t>Blocker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 rot="19074295">
            <a:off x="1766421" y="1963117"/>
            <a:ext cx="18190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/>
              <a:t>H1 </a:t>
            </a:r>
            <a:r>
              <a:rPr kumimoji="1" lang="en-US" altLang="ja-JP" sz="1600" b="1" dirty="0"/>
              <a:t>area</a:t>
            </a:r>
          </a:p>
          <a:p>
            <a:r>
              <a:rPr kumimoji="1" lang="en-US" altLang="ja-JP" sz="1600" b="1" dirty="0"/>
              <a:t>(</a:t>
            </a:r>
            <a:r>
              <a:rPr kumimoji="1" lang="en-US" altLang="ja-JP" sz="1600" b="1" dirty="0" err="1"/>
              <a:t>MuSEUM</a:t>
            </a:r>
            <a:r>
              <a:rPr kumimoji="1" lang="en-US" altLang="ja-JP" sz="1600" b="1" dirty="0"/>
              <a:t>/</a:t>
            </a:r>
            <a:r>
              <a:rPr kumimoji="1" lang="en-US" altLang="ja-JP" sz="1600" b="1" dirty="0" err="1"/>
              <a:t>DeeMe</a:t>
            </a:r>
            <a:r>
              <a:rPr kumimoji="1" lang="en-US" altLang="ja-JP" sz="1600" b="1" dirty="0"/>
              <a:t>)</a:t>
            </a:r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0" y="4272843"/>
            <a:ext cx="4401141" cy="243452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>
            <a:off x="4401141" y="4516295"/>
            <a:ext cx="2898548" cy="156695"/>
          </a:xfrm>
          <a:prstGeom prst="straightConnector1">
            <a:avLst/>
          </a:prstGeom>
          <a:ln w="38100" cmpd="sng">
            <a:solidFill>
              <a:srgbClr val="FFFF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235475" y="4466893"/>
            <a:ext cx="7423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Bend</a:t>
            </a:r>
          </a:p>
          <a:p>
            <a:r>
              <a:rPr lang="en-US" altLang="ja-JP" sz="1400" dirty="0"/>
              <a:t>magnet</a:t>
            </a:r>
            <a:endParaRPr kumimoji="1" lang="ja-JP" altLang="en-US" sz="1400" dirty="0"/>
          </a:p>
        </p:txBody>
      </p:sp>
      <p:sp>
        <p:nvSpPr>
          <p:cNvPr id="27" name="テキスト ボックス 26"/>
          <p:cNvSpPr txBox="1"/>
          <p:nvPr/>
        </p:nvSpPr>
        <p:spPr>
          <a:xfrm rot="19039667">
            <a:off x="699649" y="2942326"/>
            <a:ext cx="8771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Q-magnets</a:t>
            </a:r>
            <a:endParaRPr kumimoji="1" lang="ja-JP" altLang="en-US" sz="1200" dirty="0"/>
          </a:p>
        </p:txBody>
      </p:sp>
      <p:sp>
        <p:nvSpPr>
          <p:cNvPr id="28" name="テキスト ボックス 27"/>
          <p:cNvSpPr txBox="1"/>
          <p:nvPr/>
        </p:nvSpPr>
        <p:spPr>
          <a:xfrm rot="18818275">
            <a:off x="473434" y="3493511"/>
            <a:ext cx="6086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blocker</a:t>
            </a:r>
            <a:endParaRPr kumimoji="1" lang="ja-JP" altLang="en-US" sz="1050" dirty="0"/>
          </a:p>
        </p:txBody>
      </p:sp>
      <p:sp>
        <p:nvSpPr>
          <p:cNvPr id="38" name="テキスト ボックス 37"/>
          <p:cNvSpPr txBox="1"/>
          <p:nvPr/>
        </p:nvSpPr>
        <p:spPr>
          <a:xfrm rot="217081">
            <a:off x="8588" y="3903076"/>
            <a:ext cx="2313892" cy="369332"/>
          </a:xfrm>
          <a:prstGeom prst="rect">
            <a:avLst/>
          </a:prstGeom>
          <a:solidFill>
            <a:srgbClr val="FFFFFF">
              <a:alpha val="58000"/>
            </a:srgb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surface </a:t>
            </a:r>
            <a:r>
              <a:rPr kumimoji="1" lang="en-US" altLang="ja-JP" b="1" dirty="0" err="1">
                <a:solidFill>
                  <a:srgbClr val="FF0000"/>
                </a:solidFill>
              </a:rPr>
              <a:t>muon</a:t>
            </a:r>
            <a:r>
              <a:rPr kumimoji="1" lang="en-US" altLang="ja-JP" b="1" dirty="0">
                <a:solidFill>
                  <a:srgbClr val="FF0000"/>
                </a:solidFill>
              </a:rPr>
              <a:t> (4 MeV)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 rot="217081">
            <a:off x="4386034" y="4687621"/>
            <a:ext cx="3396186" cy="338554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1600" b="1" dirty="0">
                <a:solidFill>
                  <a:srgbClr val="FFFF00"/>
                </a:solidFill>
              </a:rPr>
              <a:t>accelerated </a:t>
            </a:r>
            <a:r>
              <a:rPr kumimoji="1" lang="en-US" altLang="ja-JP" sz="1600" b="1" dirty="0">
                <a:solidFill>
                  <a:srgbClr val="FFFF00"/>
                </a:solidFill>
              </a:rPr>
              <a:t>muon (25meV</a:t>
            </a:r>
            <a:r>
              <a:rPr kumimoji="1" lang="en-US" altLang="ja-JP" sz="1600" b="1" dirty="0">
                <a:solidFill>
                  <a:srgbClr val="FFFF00"/>
                </a:solidFill>
                <a:sym typeface="Wingdings"/>
              </a:rPr>
              <a:t>1.3</a:t>
            </a:r>
            <a:r>
              <a:rPr kumimoji="1" lang="en-US" altLang="ja-JP" sz="1600" b="1" dirty="0">
                <a:solidFill>
                  <a:srgbClr val="FFFF00"/>
                </a:solidFill>
              </a:rPr>
              <a:t> MeV)</a:t>
            </a:r>
            <a:endParaRPr kumimoji="1" lang="ja-JP" altLang="en-US" sz="1600" b="1" dirty="0">
              <a:solidFill>
                <a:srgbClr val="FFFF00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8A437-8092-0B4C-82D1-C0C92EA520C6}" type="slidenum">
              <a:rPr kumimoji="1" lang="ja-JP" altLang="en-US" smtClean="0"/>
              <a:t>28</a:t>
            </a:fld>
            <a:endParaRPr kumimoji="1" lang="ja-JP" altLang="en-US" dirty="0"/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4547258" y="3900607"/>
            <a:ext cx="1064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solidFill>
                  <a:srgbClr val="FFFF00"/>
                </a:solidFill>
              </a:rPr>
              <a:t>Initial</a:t>
            </a:r>
          </a:p>
          <a:p>
            <a:r>
              <a:rPr lang="en-US" altLang="ja-JP" sz="1400" dirty="0" err="1">
                <a:solidFill>
                  <a:srgbClr val="FFFF00"/>
                </a:solidFill>
              </a:rPr>
              <a:t>Accel</a:t>
            </a:r>
            <a:r>
              <a:rPr lang="en-US" altLang="ja-JP" sz="1400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85480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スクリーンショット 2016-01-11 14.17.29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28"/>
          <a:stretch/>
        </p:blipFill>
        <p:spPr>
          <a:xfrm>
            <a:off x="0" y="1780878"/>
            <a:ext cx="8976776" cy="5077122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021720" y="4562954"/>
            <a:ext cx="11031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Q-magnets</a:t>
            </a:r>
            <a:endParaRPr kumimoji="1" lang="en-US" altLang="ja-JP" sz="1600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168780" y="3974019"/>
            <a:ext cx="57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RFQ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449439" y="4000638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IH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8136" y="261116"/>
            <a:ext cx="8934107" cy="644872"/>
          </a:xfrm>
        </p:spPr>
        <p:txBody>
          <a:bodyPr>
            <a:noAutofit/>
          </a:bodyPr>
          <a:lstStyle/>
          <a:p>
            <a:r>
              <a:rPr lang="en-US" altLang="ja-JP" sz="4000" dirty="0"/>
              <a:t>Next step: re-acceleration to 1 MeV</a:t>
            </a:r>
            <a:endParaRPr kumimoji="1" lang="ja-JP" altLang="en-US" sz="40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554216" y="3909215"/>
            <a:ext cx="1064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solidFill>
                  <a:srgbClr val="FFFF00"/>
                </a:solidFill>
              </a:rPr>
              <a:t>Mu</a:t>
            </a:r>
          </a:p>
          <a:p>
            <a:r>
              <a:rPr lang="en-US" altLang="ja-JP" sz="1400" dirty="0">
                <a:solidFill>
                  <a:srgbClr val="FFFF00"/>
                </a:solidFill>
              </a:rPr>
              <a:t>production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612937" y="4236247"/>
            <a:ext cx="889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FF00"/>
                </a:solidFill>
              </a:rPr>
              <a:t>Beam </a:t>
            </a:r>
          </a:p>
          <a:p>
            <a:r>
              <a:rPr kumimoji="1" lang="en-US" altLang="ja-JP" sz="1200" dirty="0">
                <a:solidFill>
                  <a:srgbClr val="FFFF00"/>
                </a:solidFill>
              </a:rPr>
              <a:t>diagnostics</a:t>
            </a:r>
          </a:p>
          <a:p>
            <a:r>
              <a:rPr lang="en-US" altLang="ja-JP" sz="1200" dirty="0">
                <a:solidFill>
                  <a:srgbClr val="FFFF00"/>
                </a:solidFill>
              </a:rPr>
              <a:t>detectors</a:t>
            </a:r>
            <a:endParaRPr kumimoji="1" lang="ja-JP" altLang="en-US" sz="1200" dirty="0">
              <a:solidFill>
                <a:srgbClr val="FFFF0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958647" y="4544024"/>
            <a:ext cx="9072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Solenoid</a:t>
            </a:r>
            <a:endParaRPr kumimoji="1" lang="en-US" altLang="ja-JP" sz="1600" dirty="0">
              <a:solidFill>
                <a:srgbClr val="FF000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327929" y="4516295"/>
            <a:ext cx="727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000000"/>
                </a:solidFill>
              </a:rPr>
              <a:t>Beam</a:t>
            </a:r>
          </a:p>
          <a:p>
            <a:r>
              <a:rPr kumimoji="1" lang="en-US" altLang="ja-JP" sz="1400" dirty="0">
                <a:solidFill>
                  <a:srgbClr val="000000"/>
                </a:solidFill>
              </a:rPr>
              <a:t>Blocker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 rot="19074295">
            <a:off x="1766421" y="1963117"/>
            <a:ext cx="18190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/>
              <a:t>H1 </a:t>
            </a:r>
            <a:r>
              <a:rPr kumimoji="1" lang="en-US" altLang="ja-JP" sz="1600" b="1" dirty="0"/>
              <a:t>area</a:t>
            </a:r>
          </a:p>
          <a:p>
            <a:r>
              <a:rPr kumimoji="1" lang="en-US" altLang="ja-JP" sz="1600" b="1" dirty="0"/>
              <a:t>(</a:t>
            </a:r>
            <a:r>
              <a:rPr kumimoji="1" lang="en-US" altLang="ja-JP" sz="1600" b="1" dirty="0" err="1"/>
              <a:t>MuSEUM</a:t>
            </a:r>
            <a:r>
              <a:rPr kumimoji="1" lang="en-US" altLang="ja-JP" sz="1600" b="1" dirty="0"/>
              <a:t>/</a:t>
            </a:r>
            <a:r>
              <a:rPr kumimoji="1" lang="en-US" altLang="ja-JP" sz="1600" b="1" dirty="0" err="1"/>
              <a:t>DeeMe</a:t>
            </a:r>
            <a:r>
              <a:rPr kumimoji="1" lang="en-US" altLang="ja-JP" sz="1600" b="1" dirty="0"/>
              <a:t>)</a:t>
            </a:r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0" y="4272843"/>
            <a:ext cx="4401141" cy="243452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>
            <a:off x="4401141" y="4516295"/>
            <a:ext cx="2898548" cy="156695"/>
          </a:xfrm>
          <a:prstGeom prst="straightConnector1">
            <a:avLst/>
          </a:prstGeom>
          <a:ln w="38100" cmpd="sng">
            <a:solidFill>
              <a:srgbClr val="FFFF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235475" y="4466893"/>
            <a:ext cx="7423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Bend</a:t>
            </a:r>
          </a:p>
          <a:p>
            <a:r>
              <a:rPr lang="en-US" altLang="ja-JP" sz="1400" dirty="0"/>
              <a:t>magnet</a:t>
            </a:r>
            <a:endParaRPr kumimoji="1" lang="ja-JP" altLang="en-US" sz="1400" dirty="0"/>
          </a:p>
        </p:txBody>
      </p:sp>
      <p:sp>
        <p:nvSpPr>
          <p:cNvPr id="27" name="テキスト ボックス 26"/>
          <p:cNvSpPr txBox="1"/>
          <p:nvPr/>
        </p:nvSpPr>
        <p:spPr>
          <a:xfrm rot="19039667">
            <a:off x="699649" y="2942326"/>
            <a:ext cx="8771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Q-magnets</a:t>
            </a:r>
            <a:endParaRPr kumimoji="1" lang="ja-JP" altLang="en-US" sz="1200" dirty="0"/>
          </a:p>
        </p:txBody>
      </p:sp>
      <p:sp>
        <p:nvSpPr>
          <p:cNvPr id="28" name="テキスト ボックス 27"/>
          <p:cNvSpPr txBox="1"/>
          <p:nvPr/>
        </p:nvSpPr>
        <p:spPr>
          <a:xfrm rot="18818275">
            <a:off x="473434" y="3493511"/>
            <a:ext cx="6086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blocker</a:t>
            </a:r>
            <a:endParaRPr kumimoji="1" lang="ja-JP" altLang="en-US" sz="1050" dirty="0"/>
          </a:p>
        </p:txBody>
      </p:sp>
      <p:cxnSp>
        <p:nvCxnSpPr>
          <p:cNvPr id="30" name="直線コネクタ 29"/>
          <p:cNvCxnSpPr>
            <a:endCxn id="6" idx="2"/>
          </p:cNvCxnSpPr>
          <p:nvPr/>
        </p:nvCxnSpPr>
        <p:spPr>
          <a:xfrm flipV="1">
            <a:off x="7391194" y="3322929"/>
            <a:ext cx="221743" cy="1330327"/>
          </a:xfrm>
          <a:prstGeom prst="line">
            <a:avLst/>
          </a:prstGeom>
          <a:ln w="38100" cmpd="sng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直線コネクタ 30"/>
          <p:cNvCxnSpPr>
            <a:stCxn id="47" idx="3"/>
          </p:cNvCxnSpPr>
          <p:nvPr/>
        </p:nvCxnSpPr>
        <p:spPr>
          <a:xfrm flipV="1">
            <a:off x="4035661" y="4529825"/>
            <a:ext cx="721769" cy="1225195"/>
          </a:xfrm>
          <a:prstGeom prst="line">
            <a:avLst/>
          </a:prstGeom>
          <a:ln w="38100" cmpd="sng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直線コネクタ 32"/>
          <p:cNvCxnSpPr>
            <a:cxnSpLocks/>
          </p:cNvCxnSpPr>
          <p:nvPr/>
        </p:nvCxnSpPr>
        <p:spPr>
          <a:xfrm flipH="1" flipV="1">
            <a:off x="5506961" y="4580521"/>
            <a:ext cx="42788" cy="701108"/>
          </a:xfrm>
          <a:prstGeom prst="line">
            <a:avLst/>
          </a:prstGeom>
          <a:ln w="38100" cmpd="sng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直線コネクタ 34"/>
          <p:cNvCxnSpPr>
            <a:cxnSpLocks/>
          </p:cNvCxnSpPr>
          <p:nvPr/>
        </p:nvCxnSpPr>
        <p:spPr>
          <a:xfrm flipH="1" flipV="1">
            <a:off x="6672895" y="4653256"/>
            <a:ext cx="1050817" cy="675032"/>
          </a:xfrm>
          <a:prstGeom prst="line">
            <a:avLst/>
          </a:prstGeom>
          <a:ln w="38100" cmpd="sng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テキスト ボックス 37"/>
          <p:cNvSpPr txBox="1"/>
          <p:nvPr/>
        </p:nvSpPr>
        <p:spPr>
          <a:xfrm rot="217081">
            <a:off x="8588" y="3903076"/>
            <a:ext cx="2313892" cy="369332"/>
          </a:xfrm>
          <a:prstGeom prst="rect">
            <a:avLst/>
          </a:prstGeom>
          <a:solidFill>
            <a:srgbClr val="FFFFFF">
              <a:alpha val="58000"/>
            </a:srgb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surface </a:t>
            </a:r>
            <a:r>
              <a:rPr kumimoji="1" lang="en-US" altLang="ja-JP" b="1" dirty="0" err="1">
                <a:solidFill>
                  <a:srgbClr val="FF0000"/>
                </a:solidFill>
              </a:rPr>
              <a:t>muon</a:t>
            </a:r>
            <a:r>
              <a:rPr kumimoji="1" lang="en-US" altLang="ja-JP" b="1" dirty="0">
                <a:solidFill>
                  <a:srgbClr val="FF0000"/>
                </a:solidFill>
              </a:rPr>
              <a:t> (4 MeV)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 rot="217081">
            <a:off x="4386033" y="4687621"/>
            <a:ext cx="3396186" cy="338554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1600" b="1" dirty="0">
                <a:solidFill>
                  <a:srgbClr val="FFFF00"/>
                </a:solidFill>
              </a:rPr>
              <a:t>accelerated </a:t>
            </a:r>
            <a:r>
              <a:rPr kumimoji="1" lang="en-US" altLang="ja-JP" sz="1600" b="1" dirty="0">
                <a:solidFill>
                  <a:srgbClr val="FFFF00"/>
                </a:solidFill>
              </a:rPr>
              <a:t>muon (25meV</a:t>
            </a:r>
            <a:r>
              <a:rPr kumimoji="1" lang="en-US" altLang="ja-JP" sz="1600" b="1" dirty="0">
                <a:solidFill>
                  <a:srgbClr val="FFFF00"/>
                </a:solidFill>
                <a:sym typeface="Wingdings"/>
              </a:rPr>
              <a:t>1.3</a:t>
            </a:r>
            <a:r>
              <a:rPr kumimoji="1" lang="en-US" altLang="ja-JP" sz="1600" b="1" dirty="0">
                <a:solidFill>
                  <a:srgbClr val="FFFF00"/>
                </a:solidFill>
              </a:rPr>
              <a:t> MeV)</a:t>
            </a:r>
            <a:endParaRPr kumimoji="1" lang="ja-JP" altLang="en-US" sz="1600" b="1" dirty="0">
              <a:solidFill>
                <a:srgbClr val="FFFF00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8A437-8092-0B4C-82D1-C0C92EA520C6}" type="slidenum">
              <a:rPr kumimoji="1" lang="ja-JP" altLang="en-US" smtClean="0"/>
              <a:t>29</a:t>
            </a:fld>
            <a:endParaRPr kumimoji="1" lang="ja-JP" altLang="en-US" dirty="0"/>
          </a:p>
        </p:txBody>
      </p:sp>
      <p:pic>
        <p:nvPicPr>
          <p:cNvPr id="5" name="図 4" descr="muonium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77" t="20083" r="7861" b="8586"/>
          <a:stretch/>
        </p:blipFill>
        <p:spPr>
          <a:xfrm>
            <a:off x="2696864" y="1337064"/>
            <a:ext cx="3316151" cy="1976725"/>
          </a:xfrm>
          <a:prstGeom prst="rect">
            <a:avLst/>
          </a:prstGeom>
          <a:ln w="38100" cmpd="sng">
            <a:solidFill>
              <a:srgbClr val="FFFF00"/>
            </a:solidFill>
          </a:ln>
        </p:spPr>
      </p:pic>
      <p:pic>
        <p:nvPicPr>
          <p:cNvPr id="6" name="図 5" descr="P1060194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1172" y="1239795"/>
            <a:ext cx="2943530" cy="2083134"/>
          </a:xfrm>
          <a:prstGeom prst="rect">
            <a:avLst/>
          </a:prstGeom>
          <a:ln w="38100" cmpd="sng">
            <a:solidFill>
              <a:srgbClr val="FFFF00"/>
            </a:solidFill>
          </a:ln>
        </p:spPr>
      </p:pic>
      <p:cxnSp>
        <p:nvCxnSpPr>
          <p:cNvPr id="42" name="直線コネクタ 41"/>
          <p:cNvCxnSpPr>
            <a:endCxn id="5" idx="2"/>
          </p:cNvCxnSpPr>
          <p:nvPr/>
        </p:nvCxnSpPr>
        <p:spPr>
          <a:xfrm flipH="1" flipV="1">
            <a:off x="4354940" y="3313789"/>
            <a:ext cx="191358" cy="1202507"/>
          </a:xfrm>
          <a:prstGeom prst="line">
            <a:avLst/>
          </a:prstGeom>
          <a:ln w="38100" cmpd="sng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7" name="図 46" descr="IMG_8787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5668" y="4672990"/>
            <a:ext cx="3069993" cy="2164059"/>
          </a:xfrm>
          <a:prstGeom prst="rect">
            <a:avLst/>
          </a:prstGeom>
          <a:ln w="38100" cmpd="sng">
            <a:solidFill>
              <a:srgbClr val="FFFF00"/>
            </a:solidFill>
          </a:ln>
        </p:spPr>
      </p:pic>
      <p:sp>
        <p:nvSpPr>
          <p:cNvPr id="60" name="テキスト ボックス 59"/>
          <p:cNvSpPr txBox="1"/>
          <p:nvPr/>
        </p:nvSpPr>
        <p:spPr>
          <a:xfrm>
            <a:off x="4547258" y="3900607"/>
            <a:ext cx="1064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solidFill>
                  <a:srgbClr val="FFFF00"/>
                </a:solidFill>
              </a:rPr>
              <a:t>Initial</a:t>
            </a:r>
          </a:p>
          <a:p>
            <a:r>
              <a:rPr lang="en-US" altLang="ja-JP" sz="1400" dirty="0" err="1">
                <a:solidFill>
                  <a:srgbClr val="FFFF00"/>
                </a:solidFill>
              </a:rPr>
              <a:t>Accel</a:t>
            </a:r>
            <a:r>
              <a:rPr lang="en-US" altLang="ja-JP" sz="1400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6228840" y="2887565"/>
            <a:ext cx="153926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Tested in 2016</a:t>
            </a:r>
            <a:endParaRPr kumimoji="1" lang="ja-JP" altLang="en-US" dirty="0"/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1089671" y="6418001"/>
            <a:ext cx="153926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Tested </a:t>
            </a:r>
            <a:r>
              <a:rPr lang="en-US" altLang="ja-JP" dirty="0"/>
              <a:t>in </a:t>
            </a:r>
            <a:r>
              <a:rPr kumimoji="1" lang="en-US" altLang="ja-JP" dirty="0"/>
              <a:t>2016</a:t>
            </a:r>
            <a:endParaRPr kumimoji="1" lang="ja-JP" altLang="en-US" dirty="0"/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2722911" y="2900858"/>
            <a:ext cx="153926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dirty="0"/>
              <a:t>Tested in 2016</a:t>
            </a:r>
            <a:endParaRPr kumimoji="1" lang="ja-JP" altLang="en-US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7635949" y="6329512"/>
            <a:ext cx="112309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Prototype</a:t>
            </a:r>
            <a:endParaRPr kumimoji="1" lang="ja-JP" altLang="en-US" dirty="0"/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EBFA412D-921E-CD4A-83DE-5BE79293D2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6"/>
          <a:stretch/>
        </p:blipFill>
        <p:spPr>
          <a:xfrm>
            <a:off x="4218599" y="5248316"/>
            <a:ext cx="2262353" cy="1514581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sp>
        <p:nvSpPr>
          <p:cNvPr id="37" name="テキスト ボックス 36"/>
          <p:cNvSpPr txBox="1"/>
          <p:nvPr/>
        </p:nvSpPr>
        <p:spPr>
          <a:xfrm>
            <a:off x="4280456" y="6325013"/>
            <a:ext cx="153926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Tested in 2017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41" name="コンテンツ プレースホルダー 5">
            <a:extLst>
              <a:ext uri="{FF2B5EF4-FFF2-40B4-BE49-F238E27FC236}">
                <a16:creationId xmlns:a16="http://schemas.microsoft.com/office/drawing/2014/main" id="{90902063-4ECD-2E40-8683-25B7DA7C7C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l="18587" t="5247" r="8385" b="874"/>
          <a:stretch/>
        </p:blipFill>
        <p:spPr>
          <a:xfrm>
            <a:off x="6974721" y="5146451"/>
            <a:ext cx="1684116" cy="1624160"/>
          </a:xfrm>
          <a:ln w="50800">
            <a:solidFill>
              <a:srgbClr val="FFFF00"/>
            </a:solidFill>
          </a:ln>
        </p:spPr>
      </p:pic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347B23FD-B4B9-0E4A-A7DF-B6B625305BA1}"/>
              </a:ext>
            </a:extLst>
          </p:cNvPr>
          <p:cNvSpPr txBox="1"/>
          <p:nvPr/>
        </p:nvSpPr>
        <p:spPr>
          <a:xfrm>
            <a:off x="7047145" y="6316056"/>
            <a:ext cx="132997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To be tested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755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21507" name="スライド番号プレースホルダ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F5EDC16-E1AC-401E-A7F7-1429769FC7FF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 altLang="ja-JP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1508" name="図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81100"/>
            <a:ext cx="9144000" cy="458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直線矢印コネクタ 10"/>
          <p:cNvCxnSpPr>
            <a:cxnSpLocks noChangeShapeType="1"/>
          </p:cNvCxnSpPr>
          <p:nvPr/>
        </p:nvCxnSpPr>
        <p:spPr bwMode="auto">
          <a:xfrm rot="10800000" flipV="1">
            <a:off x="76200" y="1828800"/>
            <a:ext cx="838200" cy="304800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7" name="テキスト ボックス 16"/>
          <p:cNvSpPr txBox="1">
            <a:spLocks noChangeArrowheads="1"/>
          </p:cNvSpPr>
          <p:nvPr/>
        </p:nvSpPr>
        <p:spPr bwMode="auto">
          <a:xfrm>
            <a:off x="1143000" y="1295400"/>
            <a:ext cx="12877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altLang="ja-JP" sz="1200" dirty="0">
                <a:solidFill>
                  <a:srgbClr val="FFFFFF"/>
                </a:solidFill>
              </a:rPr>
              <a:t>Production target</a:t>
            </a:r>
          </a:p>
          <a:p>
            <a:pPr defTabSz="457200"/>
            <a:r>
              <a:rPr lang="en-US" altLang="ja-JP" sz="1200" dirty="0">
                <a:solidFill>
                  <a:srgbClr val="FFFFFF"/>
                </a:solidFill>
              </a:rPr>
              <a:t> (20 mm)</a:t>
            </a:r>
            <a:endParaRPr lang="ja-JP" altLang="en-US" sz="1200" dirty="0">
              <a:solidFill>
                <a:srgbClr val="FFFFFF"/>
              </a:solidFill>
            </a:endParaRPr>
          </a:p>
        </p:txBody>
      </p:sp>
      <p:sp>
        <p:nvSpPr>
          <p:cNvPr id="18" name="テキスト ボックス 17"/>
          <p:cNvSpPr txBox="1">
            <a:spLocks noChangeArrowheads="1"/>
          </p:cNvSpPr>
          <p:nvPr/>
        </p:nvSpPr>
        <p:spPr bwMode="auto">
          <a:xfrm>
            <a:off x="444500" y="989141"/>
            <a:ext cx="15135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altLang="ja-JP" sz="1200" dirty="0">
                <a:solidFill>
                  <a:prstClr val="white"/>
                </a:solidFill>
              </a:rPr>
              <a:t>3 GeV proton beam</a:t>
            </a:r>
          </a:p>
          <a:p>
            <a:pPr defTabSz="457200"/>
            <a:r>
              <a:rPr lang="en-US" altLang="ja-JP" sz="1200" dirty="0">
                <a:solidFill>
                  <a:prstClr val="white"/>
                </a:solidFill>
              </a:rPr>
              <a:t> ( 333 </a:t>
            </a:r>
            <a:r>
              <a:rPr lang="en-US" altLang="ja-JP" sz="1200" dirty="0" err="1">
                <a:solidFill>
                  <a:prstClr val="white"/>
                </a:solidFill>
              </a:rPr>
              <a:t>uA</a:t>
            </a:r>
            <a:r>
              <a:rPr lang="en-US" altLang="ja-JP" sz="1200" dirty="0">
                <a:solidFill>
                  <a:prstClr val="white"/>
                </a:solidFill>
              </a:rPr>
              <a:t>)</a:t>
            </a:r>
            <a:endParaRPr lang="ja-JP" altLang="en-US" sz="1200" dirty="0">
              <a:solidFill>
                <a:prstClr val="white"/>
              </a:solidFill>
            </a:endParaRPr>
          </a:p>
        </p:txBody>
      </p:sp>
      <p:sp>
        <p:nvSpPr>
          <p:cNvPr id="19" name="テキスト ボックス 18"/>
          <p:cNvSpPr txBox="1">
            <a:spLocks noChangeArrowheads="1"/>
          </p:cNvSpPr>
          <p:nvPr/>
        </p:nvSpPr>
        <p:spPr bwMode="auto">
          <a:xfrm>
            <a:off x="1676400" y="1828800"/>
            <a:ext cx="14869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altLang="ja-JP" sz="1200" dirty="0">
                <a:solidFill>
                  <a:srgbClr val="FFFFFF"/>
                </a:solidFill>
              </a:rPr>
              <a:t>Surface muon beam </a:t>
            </a:r>
          </a:p>
          <a:p>
            <a:pPr defTabSz="457200"/>
            <a:r>
              <a:rPr lang="en-US" altLang="ja-JP" sz="1200" dirty="0">
                <a:solidFill>
                  <a:srgbClr val="FFFFFF"/>
                </a:solidFill>
              </a:rPr>
              <a:t>(28 MeV/c)</a:t>
            </a:r>
            <a:endParaRPr lang="ja-JP" altLang="en-US" sz="1200" dirty="0">
              <a:solidFill>
                <a:srgbClr val="FFFFFF"/>
              </a:solidFill>
            </a:endParaRPr>
          </a:p>
        </p:txBody>
      </p:sp>
      <p:sp>
        <p:nvSpPr>
          <p:cNvPr id="20" name="テキスト ボックス 19"/>
          <p:cNvSpPr txBox="1">
            <a:spLocks noChangeArrowheads="1"/>
          </p:cNvSpPr>
          <p:nvPr/>
        </p:nvSpPr>
        <p:spPr bwMode="auto">
          <a:xfrm>
            <a:off x="2514600" y="2438400"/>
            <a:ext cx="21771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altLang="ja-JP" sz="1200" dirty="0">
                <a:solidFill>
                  <a:srgbClr val="FFFFFF"/>
                </a:solidFill>
              </a:rPr>
              <a:t>Muonium Production </a:t>
            </a:r>
          </a:p>
          <a:p>
            <a:pPr defTabSz="457200"/>
            <a:r>
              <a:rPr lang="en-US" altLang="ja-JP" sz="1200" dirty="0">
                <a:solidFill>
                  <a:srgbClr val="FFFFFF"/>
                </a:solidFill>
              </a:rPr>
              <a:t>(300 K ~ 25 meV⇒2.3 </a:t>
            </a:r>
            <a:r>
              <a:rPr lang="en-US" altLang="ja-JP" sz="1200" dirty="0" err="1">
                <a:solidFill>
                  <a:srgbClr val="FFFFFF"/>
                </a:solidFill>
              </a:rPr>
              <a:t>keV</a:t>
            </a:r>
            <a:r>
              <a:rPr lang="en-US" altLang="ja-JP" sz="1200" dirty="0">
                <a:solidFill>
                  <a:srgbClr val="FFFFFF"/>
                </a:solidFill>
              </a:rPr>
              <a:t>/c)</a:t>
            </a:r>
            <a:endParaRPr lang="ja-JP" altLang="en-US" sz="1200" dirty="0">
              <a:solidFill>
                <a:srgbClr val="FFFFFF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27571" y="48690"/>
            <a:ext cx="5380532" cy="830997"/>
          </a:xfrm>
          <a:prstGeom prst="rect">
            <a:avLst/>
          </a:prstGeom>
          <a:noFill/>
          <a:effectLst/>
        </p:spPr>
        <p:txBody>
          <a:bodyPr wrap="square">
            <a:spAutoFit/>
            <a:scene3d>
              <a:camera prst="perspectiveFront" fov="4800000">
                <a:rot lat="1200000" lon="0" rev="0"/>
              </a:camera>
              <a:lightRig rig="threePt" dir="t"/>
            </a:scene3d>
          </a:bodyPr>
          <a:lstStyle/>
          <a:p>
            <a:pPr defTabSz="457200">
              <a:defRPr/>
            </a:pPr>
            <a:r>
              <a:rPr lang="en-US" altLang="ja-JP" sz="2400" dirty="0" err="1">
                <a:solidFill>
                  <a:srgbClr val="FFFFFF"/>
                </a:solidFill>
                <a:effectLst>
                  <a:glow rad="63500">
                    <a:srgbClr val="4F81BD">
                      <a:lumMod val="75000"/>
                      <a:alpha val="75000"/>
                    </a:srgb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cs typeface="ＭＳ Ｐゴシック" pitchFamily="-109" charset="-128"/>
              </a:rPr>
              <a:t>Muon</a:t>
            </a:r>
            <a:r>
              <a:rPr lang="en-US" altLang="ja-JP" sz="2400" dirty="0">
                <a:solidFill>
                  <a:srgbClr val="FFFFFF"/>
                </a:solidFill>
                <a:effectLst>
                  <a:glow rad="63500">
                    <a:srgbClr val="4F81BD">
                      <a:lumMod val="75000"/>
                      <a:alpha val="75000"/>
                    </a:srgb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cs typeface="ＭＳ Ｐゴシック" pitchFamily="-109" charset="-128"/>
              </a:rPr>
              <a:t> g-2/EDM Experiment at</a:t>
            </a:r>
          </a:p>
          <a:p>
            <a:pPr defTabSz="457200">
              <a:defRPr/>
            </a:pPr>
            <a:r>
              <a:rPr lang="en-US" altLang="ja-JP" sz="2400" dirty="0">
                <a:solidFill>
                  <a:srgbClr val="FFFFFF"/>
                </a:solidFill>
                <a:effectLst>
                  <a:glow rad="63500">
                    <a:srgbClr val="4F81BD">
                      <a:lumMod val="75000"/>
                      <a:alpha val="75000"/>
                    </a:srgb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cs typeface="ＭＳ Ｐゴシック" pitchFamily="-109" charset="-128"/>
              </a:rPr>
              <a:t> J-PARC with Ultra-Cold Muon Beam </a:t>
            </a:r>
            <a:endParaRPr lang="ja-JP" altLang="en-US" sz="2400" dirty="0">
              <a:solidFill>
                <a:srgbClr val="FFFFFF"/>
              </a:solidFill>
              <a:effectLst>
                <a:glow rad="63500">
                  <a:srgbClr val="4F81BD">
                    <a:lumMod val="75000"/>
                    <a:alpha val="75000"/>
                  </a:srgbClr>
                </a:glow>
                <a:outerShdw blurRad="60007" dist="200025" dir="15000000" sy="30000" kx="-1800000" algn="bl">
                  <a:srgbClr val="000000">
                    <a:alpha val="32000"/>
                  </a:srgbClr>
                </a:outerShdw>
                <a:reflection blurRad="6350" stA="55000" endA="50" endPos="85000" dist="60007" dir="5400000" sy="-100000" algn="bl" rotWithShape="0"/>
              </a:effectLst>
              <a:latin typeface="Arial" pitchFamily="-109" charset="0"/>
              <a:cs typeface="ＭＳ Ｐゴシック" pitchFamily="-109" charset="-128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76200" y="2724090"/>
            <a:ext cx="189487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306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defTabSz="457200">
              <a:defRPr/>
            </a:pPr>
            <a:r>
              <a:rPr lang="en-US" altLang="ja-JP" sz="2000" b="1" dirty="0">
                <a:ln>
                  <a:solidFill>
                    <a:prstClr val="black"/>
                  </a:solidFill>
                  <a:prstDash val="solid"/>
                </a:ln>
                <a:gradFill rotWithShape="1">
                  <a:gsLst>
                    <a:gs pos="0">
                      <a:srgbClr val="8064A2">
                        <a:tint val="70000"/>
                        <a:satMod val="200000"/>
                      </a:srgbClr>
                    </a:gs>
                    <a:gs pos="40000">
                      <a:srgbClr val="8064A2">
                        <a:tint val="90000"/>
                        <a:satMod val="130000"/>
                      </a:srgbClr>
                    </a:gs>
                    <a:gs pos="50000">
                      <a:srgbClr val="8064A2">
                        <a:tint val="90000"/>
                        <a:satMod val="130000"/>
                      </a:srgbClr>
                    </a:gs>
                    <a:gs pos="68000">
                      <a:srgbClr val="8064A2">
                        <a:tint val="90000"/>
                        <a:satMod val="130000"/>
                      </a:srgbClr>
                    </a:gs>
                    <a:gs pos="100000">
                      <a:srgbClr val="8064A2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Arial" pitchFamily="-109" charset="0"/>
                <a:cs typeface="ＭＳ Ｐゴシック" pitchFamily="-109" charset="-128"/>
              </a:rPr>
              <a:t>Surface </a:t>
            </a:r>
            <a:r>
              <a:rPr lang="en-US" altLang="ja-JP" sz="2000" b="1" dirty="0">
                <a:ln>
                  <a:solidFill>
                    <a:prstClr val="black"/>
                  </a:solidFill>
                  <a:prstDash val="solid"/>
                </a:ln>
                <a:gradFill rotWithShape="1">
                  <a:gsLst>
                    <a:gs pos="0">
                      <a:srgbClr val="8064A2">
                        <a:tint val="70000"/>
                        <a:satMod val="200000"/>
                      </a:srgbClr>
                    </a:gs>
                    <a:gs pos="40000">
                      <a:srgbClr val="8064A2">
                        <a:tint val="90000"/>
                        <a:satMod val="130000"/>
                      </a:srgbClr>
                    </a:gs>
                    <a:gs pos="50000">
                      <a:srgbClr val="8064A2">
                        <a:tint val="90000"/>
                        <a:satMod val="130000"/>
                      </a:srgbClr>
                    </a:gs>
                    <a:gs pos="68000">
                      <a:srgbClr val="8064A2">
                        <a:tint val="90000"/>
                        <a:satMod val="130000"/>
                      </a:srgbClr>
                    </a:gs>
                    <a:gs pos="100000">
                      <a:srgbClr val="8064A2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cs typeface="Symbol" charset="2"/>
              </a:rPr>
              <a:t>muon</a:t>
            </a:r>
            <a:endParaRPr lang="ja-JP" altLang="en-US" sz="2000" b="1" dirty="0">
              <a:ln>
                <a:solidFill>
                  <a:prstClr val="black"/>
                </a:solidFill>
                <a:prstDash val="solid"/>
              </a:ln>
              <a:gradFill rotWithShape="1">
                <a:gsLst>
                  <a:gs pos="0">
                    <a:srgbClr val="8064A2">
                      <a:tint val="70000"/>
                      <a:satMod val="200000"/>
                    </a:srgbClr>
                  </a:gs>
                  <a:gs pos="40000">
                    <a:srgbClr val="8064A2">
                      <a:tint val="90000"/>
                      <a:satMod val="130000"/>
                    </a:srgbClr>
                  </a:gs>
                  <a:gs pos="50000">
                    <a:srgbClr val="8064A2">
                      <a:tint val="90000"/>
                      <a:satMod val="130000"/>
                    </a:srgbClr>
                  </a:gs>
                  <a:gs pos="68000">
                    <a:srgbClr val="8064A2">
                      <a:tint val="90000"/>
                      <a:satMod val="130000"/>
                    </a:srgbClr>
                  </a:gs>
                  <a:gs pos="100000">
                    <a:srgbClr val="8064A2">
                      <a:tint val="70000"/>
                      <a:satMod val="200000"/>
                    </a:srgbClr>
                  </a:gs>
                </a:gsLst>
                <a:lin ang="5400000"/>
              </a:gradFill>
              <a:effectLst>
                <a:outerShdw blurRad="88000" dist="50800" dir="5040000" algn="tl">
                  <a:srgbClr val="8064A2">
                    <a:tint val="80000"/>
                    <a:satMod val="250000"/>
                    <a:alpha val="45000"/>
                  </a:srgbClr>
                </a:outerShdw>
              </a:effectLst>
              <a:cs typeface="ＭＳ Ｐゴシック" pitchFamily="-109" charset="-128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1695860" y="3733800"/>
            <a:ext cx="279994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defTabSz="457200">
              <a:defRPr/>
            </a:pPr>
            <a:r>
              <a:rPr lang="en-US" altLang="ja-JP" sz="2000" b="1" dirty="0">
                <a:ln>
                  <a:solidFill>
                    <a:prstClr val="black"/>
                  </a:solidFill>
                  <a:prstDash val="solid"/>
                </a:ln>
                <a:gradFill rotWithShape="1">
                  <a:gsLst>
                    <a:gs pos="0">
                      <a:srgbClr val="8064A2">
                        <a:tint val="70000"/>
                        <a:satMod val="200000"/>
                      </a:srgbClr>
                    </a:gs>
                    <a:gs pos="40000">
                      <a:srgbClr val="8064A2">
                        <a:tint val="90000"/>
                        <a:satMod val="130000"/>
                      </a:srgbClr>
                    </a:gs>
                    <a:gs pos="50000">
                      <a:srgbClr val="8064A2">
                        <a:tint val="90000"/>
                        <a:satMod val="130000"/>
                      </a:srgbClr>
                    </a:gs>
                    <a:gs pos="68000">
                      <a:srgbClr val="8064A2">
                        <a:tint val="90000"/>
                        <a:satMod val="130000"/>
                      </a:srgbClr>
                    </a:gs>
                    <a:gs pos="100000">
                      <a:srgbClr val="8064A2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Arial" pitchFamily="-109" charset="0"/>
                <a:cs typeface="ＭＳ Ｐゴシック" pitchFamily="-109" charset="-128"/>
              </a:rPr>
              <a:t>Ultra Cold </a:t>
            </a:r>
            <a:r>
              <a:rPr lang="en-US" altLang="ja-JP" sz="2000" b="1" dirty="0" err="1">
                <a:ln>
                  <a:solidFill>
                    <a:prstClr val="black"/>
                  </a:solidFill>
                  <a:prstDash val="solid"/>
                </a:ln>
                <a:gradFill rotWithShape="1">
                  <a:gsLst>
                    <a:gs pos="0">
                      <a:srgbClr val="8064A2">
                        <a:tint val="70000"/>
                        <a:satMod val="200000"/>
                      </a:srgbClr>
                    </a:gs>
                    <a:gs pos="40000">
                      <a:srgbClr val="8064A2">
                        <a:tint val="90000"/>
                        <a:satMod val="130000"/>
                      </a:srgbClr>
                    </a:gs>
                    <a:gs pos="50000">
                      <a:srgbClr val="8064A2">
                        <a:tint val="90000"/>
                        <a:satMod val="130000"/>
                      </a:srgbClr>
                    </a:gs>
                    <a:gs pos="68000">
                      <a:srgbClr val="8064A2">
                        <a:tint val="90000"/>
                        <a:satMod val="130000"/>
                      </a:srgbClr>
                    </a:gs>
                    <a:gs pos="100000">
                      <a:srgbClr val="8064A2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Symbol" charset="2"/>
                <a:cs typeface="Symbol" charset="2"/>
              </a:rPr>
              <a:t>m</a:t>
            </a:r>
            <a:r>
              <a:rPr lang="en-US" altLang="ja-JP" sz="2000" b="1" dirty="0">
                <a:ln>
                  <a:solidFill>
                    <a:prstClr val="black"/>
                  </a:solidFill>
                  <a:prstDash val="solid"/>
                </a:ln>
                <a:gradFill rotWithShape="1">
                  <a:gsLst>
                    <a:gs pos="0">
                      <a:srgbClr val="8064A2">
                        <a:tint val="70000"/>
                        <a:satMod val="200000"/>
                      </a:srgbClr>
                    </a:gs>
                    <a:gs pos="40000">
                      <a:srgbClr val="8064A2">
                        <a:tint val="90000"/>
                        <a:satMod val="130000"/>
                      </a:srgbClr>
                    </a:gs>
                    <a:gs pos="50000">
                      <a:srgbClr val="8064A2">
                        <a:tint val="90000"/>
                        <a:satMod val="130000"/>
                      </a:srgbClr>
                    </a:gs>
                    <a:gs pos="68000">
                      <a:srgbClr val="8064A2">
                        <a:tint val="90000"/>
                        <a:satMod val="130000"/>
                      </a:srgbClr>
                    </a:gs>
                    <a:gs pos="100000">
                      <a:srgbClr val="8064A2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Arial" pitchFamily="-109" charset="0"/>
                <a:cs typeface="ＭＳ Ｐゴシック" pitchFamily="-109" charset="-128"/>
              </a:rPr>
              <a:t>+ Source</a:t>
            </a:r>
            <a:endParaRPr lang="ja-JP" altLang="en-US" sz="2000" b="1" dirty="0">
              <a:ln>
                <a:solidFill>
                  <a:prstClr val="black"/>
                </a:solidFill>
                <a:prstDash val="solid"/>
              </a:ln>
              <a:gradFill rotWithShape="1">
                <a:gsLst>
                  <a:gs pos="0">
                    <a:srgbClr val="8064A2">
                      <a:tint val="70000"/>
                      <a:satMod val="200000"/>
                    </a:srgbClr>
                  </a:gs>
                  <a:gs pos="40000">
                    <a:srgbClr val="8064A2">
                      <a:tint val="90000"/>
                      <a:satMod val="130000"/>
                    </a:srgbClr>
                  </a:gs>
                  <a:gs pos="50000">
                    <a:srgbClr val="8064A2">
                      <a:tint val="90000"/>
                      <a:satMod val="130000"/>
                    </a:srgbClr>
                  </a:gs>
                  <a:gs pos="68000">
                    <a:srgbClr val="8064A2">
                      <a:tint val="90000"/>
                      <a:satMod val="130000"/>
                    </a:srgbClr>
                  </a:gs>
                  <a:gs pos="100000">
                    <a:srgbClr val="8064A2">
                      <a:tint val="70000"/>
                      <a:satMod val="200000"/>
                    </a:srgbClr>
                  </a:gs>
                </a:gsLst>
                <a:lin ang="5400000"/>
              </a:gradFill>
              <a:effectLst>
                <a:outerShdw blurRad="88000" dist="50800" dir="5040000" algn="tl">
                  <a:srgbClr val="8064A2">
                    <a:tint val="80000"/>
                    <a:satMod val="250000"/>
                    <a:alpha val="45000"/>
                  </a:srgbClr>
                </a:outerShdw>
              </a:effectLst>
              <a:latin typeface="Arial" pitchFamily="-109" charset="0"/>
              <a:cs typeface="ＭＳ Ｐゴシック" pitchFamily="-109" charset="-128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4261900" y="4552890"/>
            <a:ext cx="320570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defTabSz="457200">
              <a:defRPr/>
            </a:pPr>
            <a:r>
              <a:rPr lang="en-US" altLang="ja-JP" sz="2000" b="1" dirty="0">
                <a:ln>
                  <a:solidFill>
                    <a:prstClr val="black"/>
                  </a:solidFill>
                  <a:prstDash val="solid"/>
                </a:ln>
                <a:gradFill rotWithShape="1">
                  <a:gsLst>
                    <a:gs pos="0">
                      <a:srgbClr val="8064A2">
                        <a:tint val="70000"/>
                        <a:satMod val="200000"/>
                      </a:srgbClr>
                    </a:gs>
                    <a:gs pos="40000">
                      <a:srgbClr val="8064A2">
                        <a:tint val="90000"/>
                        <a:satMod val="130000"/>
                      </a:srgbClr>
                    </a:gs>
                    <a:gs pos="50000">
                      <a:srgbClr val="8064A2">
                        <a:tint val="90000"/>
                        <a:satMod val="130000"/>
                      </a:srgbClr>
                    </a:gs>
                    <a:gs pos="68000">
                      <a:srgbClr val="8064A2">
                        <a:tint val="90000"/>
                        <a:satMod val="130000"/>
                      </a:srgbClr>
                    </a:gs>
                    <a:gs pos="100000">
                      <a:srgbClr val="8064A2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Arial" pitchFamily="-109" charset="0"/>
                <a:cs typeface="ＭＳ Ｐゴシック" pitchFamily="-109" charset="-128"/>
              </a:rPr>
              <a:t>Muon LINAC (300 MeV/c)</a:t>
            </a:r>
            <a:endParaRPr lang="ja-JP" altLang="en-US" sz="2000" b="1" dirty="0">
              <a:ln>
                <a:solidFill>
                  <a:prstClr val="black"/>
                </a:solidFill>
                <a:prstDash val="solid"/>
              </a:ln>
              <a:gradFill rotWithShape="1">
                <a:gsLst>
                  <a:gs pos="0">
                    <a:srgbClr val="8064A2">
                      <a:tint val="70000"/>
                      <a:satMod val="200000"/>
                    </a:srgbClr>
                  </a:gs>
                  <a:gs pos="40000">
                    <a:srgbClr val="8064A2">
                      <a:tint val="90000"/>
                      <a:satMod val="130000"/>
                    </a:srgbClr>
                  </a:gs>
                  <a:gs pos="50000">
                    <a:srgbClr val="8064A2">
                      <a:tint val="90000"/>
                      <a:satMod val="130000"/>
                    </a:srgbClr>
                  </a:gs>
                  <a:gs pos="68000">
                    <a:srgbClr val="8064A2">
                      <a:tint val="90000"/>
                      <a:satMod val="130000"/>
                    </a:srgbClr>
                  </a:gs>
                  <a:gs pos="100000">
                    <a:srgbClr val="8064A2">
                      <a:tint val="70000"/>
                      <a:satMod val="200000"/>
                    </a:srgbClr>
                  </a:gs>
                </a:gsLst>
                <a:lin ang="5400000"/>
              </a:gradFill>
              <a:effectLst>
                <a:outerShdw blurRad="88000" dist="50800" dir="5040000" algn="tl">
                  <a:srgbClr val="8064A2">
                    <a:tint val="80000"/>
                    <a:satMod val="250000"/>
                    <a:alpha val="45000"/>
                  </a:srgbClr>
                </a:outerShdw>
              </a:effectLst>
              <a:latin typeface="Arial" pitchFamily="-109" charset="0"/>
              <a:cs typeface="ＭＳ Ｐゴシック" pitchFamily="-109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 rot="20496691">
            <a:off x="7770001" y="4018245"/>
            <a:ext cx="1111202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defTabSz="457200">
              <a:defRPr/>
            </a:pPr>
            <a:r>
              <a:rPr lang="en-US" altLang="ja-JP" sz="2000" b="1" dirty="0">
                <a:ln>
                  <a:solidFill>
                    <a:prstClr val="black"/>
                  </a:solidFill>
                  <a:prstDash val="solid"/>
                </a:ln>
                <a:gradFill rotWithShape="1">
                  <a:gsLst>
                    <a:gs pos="0">
                      <a:srgbClr val="8064A2">
                        <a:tint val="70000"/>
                        <a:satMod val="200000"/>
                      </a:srgbClr>
                    </a:gs>
                    <a:gs pos="40000">
                      <a:srgbClr val="8064A2">
                        <a:tint val="90000"/>
                        <a:satMod val="130000"/>
                      </a:srgbClr>
                    </a:gs>
                    <a:gs pos="50000">
                      <a:srgbClr val="8064A2">
                        <a:tint val="90000"/>
                        <a:satMod val="130000"/>
                      </a:srgbClr>
                    </a:gs>
                    <a:gs pos="68000">
                      <a:srgbClr val="8064A2">
                        <a:tint val="90000"/>
                        <a:satMod val="130000"/>
                      </a:srgbClr>
                    </a:gs>
                    <a:gs pos="100000">
                      <a:srgbClr val="8064A2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Arial" pitchFamily="-109" charset="0"/>
                <a:cs typeface="ＭＳ Ｐゴシック" pitchFamily="-109" charset="-128"/>
              </a:rPr>
              <a:t>Muon </a:t>
            </a:r>
          </a:p>
          <a:p>
            <a:pPr algn="ctr" defTabSz="457200">
              <a:defRPr/>
            </a:pPr>
            <a:r>
              <a:rPr lang="en-US" altLang="ja-JP" sz="2000" b="1" dirty="0">
                <a:ln>
                  <a:solidFill>
                    <a:prstClr val="black"/>
                  </a:solidFill>
                  <a:prstDash val="solid"/>
                </a:ln>
                <a:gradFill rotWithShape="1">
                  <a:gsLst>
                    <a:gs pos="0">
                      <a:srgbClr val="8064A2">
                        <a:tint val="70000"/>
                        <a:satMod val="200000"/>
                      </a:srgbClr>
                    </a:gs>
                    <a:gs pos="40000">
                      <a:srgbClr val="8064A2">
                        <a:tint val="90000"/>
                        <a:satMod val="130000"/>
                      </a:srgbClr>
                    </a:gs>
                    <a:gs pos="50000">
                      <a:srgbClr val="8064A2">
                        <a:tint val="90000"/>
                        <a:satMod val="130000"/>
                      </a:srgbClr>
                    </a:gs>
                    <a:gs pos="68000">
                      <a:srgbClr val="8064A2">
                        <a:tint val="90000"/>
                        <a:satMod val="130000"/>
                      </a:srgbClr>
                    </a:gs>
                    <a:gs pos="100000">
                      <a:srgbClr val="8064A2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Arial" pitchFamily="-109" charset="0"/>
                <a:cs typeface="ＭＳ Ｐゴシック" pitchFamily="-109" charset="-128"/>
              </a:rPr>
              <a:t>storage</a:t>
            </a:r>
            <a:endParaRPr lang="ja-JP" altLang="en-US" sz="2000" b="1" dirty="0">
              <a:ln>
                <a:solidFill>
                  <a:prstClr val="black"/>
                </a:solidFill>
                <a:prstDash val="solid"/>
              </a:ln>
              <a:gradFill rotWithShape="1">
                <a:gsLst>
                  <a:gs pos="0">
                    <a:srgbClr val="8064A2">
                      <a:tint val="70000"/>
                      <a:satMod val="200000"/>
                    </a:srgbClr>
                  </a:gs>
                  <a:gs pos="40000">
                    <a:srgbClr val="8064A2">
                      <a:tint val="90000"/>
                      <a:satMod val="130000"/>
                    </a:srgbClr>
                  </a:gs>
                  <a:gs pos="50000">
                    <a:srgbClr val="8064A2">
                      <a:tint val="90000"/>
                      <a:satMod val="130000"/>
                    </a:srgbClr>
                  </a:gs>
                  <a:gs pos="68000">
                    <a:srgbClr val="8064A2">
                      <a:tint val="90000"/>
                      <a:satMod val="130000"/>
                    </a:srgbClr>
                  </a:gs>
                  <a:gs pos="100000">
                    <a:srgbClr val="8064A2">
                      <a:tint val="70000"/>
                      <a:satMod val="200000"/>
                    </a:srgbClr>
                  </a:gs>
                </a:gsLst>
                <a:lin ang="5400000"/>
              </a:gradFill>
              <a:effectLst>
                <a:outerShdw blurRad="88000" dist="50800" dir="5040000" algn="tl">
                  <a:srgbClr val="8064A2">
                    <a:tint val="80000"/>
                    <a:satMod val="250000"/>
                    <a:alpha val="45000"/>
                  </a:srgbClr>
                </a:outerShdw>
              </a:effectLst>
              <a:latin typeface="Arial" pitchFamily="-109" charset="0"/>
              <a:cs typeface="ＭＳ Ｐゴシック" pitchFamily="-109" charset="-128"/>
            </a:endParaRPr>
          </a:p>
        </p:txBody>
      </p:sp>
      <p:cxnSp>
        <p:nvCxnSpPr>
          <p:cNvPr id="36" name="直線コネクタ 35"/>
          <p:cNvCxnSpPr/>
          <p:nvPr/>
        </p:nvCxnSpPr>
        <p:spPr>
          <a:xfrm flipH="1" flipV="1">
            <a:off x="5556024" y="3081058"/>
            <a:ext cx="1966979" cy="1224136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 flipV="1">
            <a:off x="8964488" y="2996952"/>
            <a:ext cx="179512" cy="1800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1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0" r="-1607"/>
          <a:stretch/>
        </p:blipFill>
        <p:spPr bwMode="auto">
          <a:xfrm>
            <a:off x="5552209" y="107838"/>
            <a:ext cx="3664599" cy="2976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テキスト ボックス 26"/>
          <p:cNvSpPr txBox="1">
            <a:spLocks noChangeArrowheads="1"/>
          </p:cNvSpPr>
          <p:nvPr/>
        </p:nvSpPr>
        <p:spPr bwMode="auto">
          <a:xfrm>
            <a:off x="8273401" y="669059"/>
            <a:ext cx="762110" cy="52322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altLang="ja-JP" sz="1400" b="1" dirty="0">
                <a:solidFill>
                  <a:srgbClr val="000000"/>
                </a:solidFill>
              </a:rPr>
              <a:t>Silicon</a:t>
            </a:r>
          </a:p>
          <a:p>
            <a:pPr defTabSz="457200"/>
            <a:r>
              <a:rPr lang="en-US" altLang="ja-JP" sz="1400" b="1" dirty="0">
                <a:solidFill>
                  <a:srgbClr val="000000"/>
                </a:solidFill>
              </a:rPr>
              <a:t>Tracker</a:t>
            </a:r>
          </a:p>
        </p:txBody>
      </p:sp>
      <p:sp>
        <p:nvSpPr>
          <p:cNvPr id="22" name="テキスト ボックス 21"/>
          <p:cNvSpPr txBox="1">
            <a:spLocks noChangeArrowheads="1"/>
          </p:cNvSpPr>
          <p:nvPr/>
        </p:nvSpPr>
        <p:spPr bwMode="auto">
          <a:xfrm rot="457627">
            <a:off x="6945505" y="2196000"/>
            <a:ext cx="7745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altLang="ja-JP" b="1" dirty="0">
                <a:solidFill>
                  <a:prstClr val="black"/>
                </a:solidFill>
              </a:rPr>
              <a:t>66 cm</a:t>
            </a:r>
          </a:p>
        </p:txBody>
      </p:sp>
      <p:grpSp>
        <p:nvGrpSpPr>
          <p:cNvPr id="2" name="図形グループ 32"/>
          <p:cNvGrpSpPr>
            <a:grpSpLocks/>
          </p:cNvGrpSpPr>
          <p:nvPr/>
        </p:nvGrpSpPr>
        <p:grpSpPr bwMode="auto">
          <a:xfrm>
            <a:off x="7061053" y="1785108"/>
            <a:ext cx="442487" cy="479425"/>
            <a:chOff x="7085012" y="1665526"/>
            <a:chExt cx="688976" cy="479742"/>
          </a:xfrm>
        </p:grpSpPr>
        <p:cxnSp>
          <p:nvCxnSpPr>
            <p:cNvPr id="29" name="直線コネクタ 28"/>
            <p:cNvCxnSpPr>
              <a:cxnSpLocks noChangeShapeType="1"/>
            </p:cNvCxnSpPr>
            <p:nvPr/>
          </p:nvCxnSpPr>
          <p:spPr bwMode="auto">
            <a:xfrm rot="5400000">
              <a:off x="6851372" y="1899166"/>
              <a:ext cx="468868" cy="15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0" name="直線コネクタ 29"/>
            <p:cNvCxnSpPr>
              <a:cxnSpLocks noChangeShapeType="1"/>
            </p:cNvCxnSpPr>
            <p:nvPr/>
          </p:nvCxnSpPr>
          <p:spPr bwMode="auto">
            <a:xfrm rot="5400000">
              <a:off x="7538760" y="1910040"/>
              <a:ext cx="468868" cy="15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2" name="直線矢印コネクタ 31"/>
            <p:cNvCxnSpPr>
              <a:cxnSpLocks noChangeShapeType="1"/>
            </p:cNvCxnSpPr>
            <p:nvPr/>
          </p:nvCxnSpPr>
          <p:spPr bwMode="auto">
            <a:xfrm>
              <a:off x="7085012" y="1979612"/>
              <a:ext cx="687388" cy="1588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 type="arrow" w="med" len="med"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24" name="テキスト ボックス 23"/>
          <p:cNvSpPr txBox="1">
            <a:spLocks noChangeArrowheads="1"/>
          </p:cNvSpPr>
          <p:nvPr/>
        </p:nvSpPr>
        <p:spPr bwMode="auto">
          <a:xfrm>
            <a:off x="6356829" y="3067751"/>
            <a:ext cx="2621230" cy="523220"/>
          </a:xfrm>
          <a:prstGeom prst="rect">
            <a:avLst/>
          </a:prstGeom>
          <a:solidFill>
            <a:schemeClr val="tx1">
              <a:alpha val="7294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altLang="ja-JP" sz="1400" dirty="0">
                <a:solidFill>
                  <a:srgbClr val="FFFFFF"/>
                </a:solidFill>
              </a:rPr>
              <a:t>Super Precision Storage Magnet</a:t>
            </a:r>
          </a:p>
          <a:p>
            <a:pPr defTabSz="457200"/>
            <a:r>
              <a:rPr lang="en-US" altLang="ja-JP" sz="1400" dirty="0">
                <a:solidFill>
                  <a:srgbClr val="FFFFFF"/>
                </a:solidFill>
              </a:rPr>
              <a:t>(3T, ~1ppm local precision)</a:t>
            </a:r>
            <a:endParaRPr lang="ja-JP" altLang="en-US" sz="1400" dirty="0">
              <a:solidFill>
                <a:srgbClr val="FFFFFF"/>
              </a:solidFill>
            </a:endParaRPr>
          </a:p>
        </p:txBody>
      </p:sp>
      <p:cxnSp>
        <p:nvCxnSpPr>
          <p:cNvPr id="10" name="直線矢印コネクタ 9"/>
          <p:cNvCxnSpPr>
            <a:stCxn id="27" idx="1"/>
          </p:cNvCxnSpPr>
          <p:nvPr/>
        </p:nvCxnSpPr>
        <p:spPr>
          <a:xfrm flipH="1">
            <a:off x="7331972" y="930669"/>
            <a:ext cx="941429" cy="520137"/>
          </a:xfrm>
          <a:prstGeom prst="straightConnector1">
            <a:avLst/>
          </a:prstGeom>
          <a:ln>
            <a:solidFill>
              <a:srgbClr val="00009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>
            <a:off x="62375" y="4159373"/>
            <a:ext cx="72779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FF00"/>
                </a:solidFill>
              </a:rPr>
              <a:t>Features:</a:t>
            </a:r>
          </a:p>
          <a:p>
            <a:pPr marL="409575" indent="-265113">
              <a:buFont typeface="Arial" charset="0"/>
              <a:buChar char="•"/>
            </a:pPr>
            <a:r>
              <a:rPr lang="en-US" altLang="ja-JP" sz="2800" b="1" dirty="0">
                <a:solidFill>
                  <a:srgbClr val="FFFF00"/>
                </a:solidFill>
              </a:rPr>
              <a:t>Super-low emittance muon beam</a:t>
            </a:r>
          </a:p>
          <a:p>
            <a:pPr marL="409575" indent="-265113">
              <a:buFont typeface="Arial" charset="0"/>
              <a:buChar char="•"/>
            </a:pPr>
            <a:r>
              <a:rPr lang="en-US" altLang="ja-JP" sz="2800" b="1" dirty="0">
                <a:solidFill>
                  <a:srgbClr val="FFFF00"/>
                </a:solidFill>
              </a:rPr>
              <a:t>No strong focusing</a:t>
            </a:r>
          </a:p>
          <a:p>
            <a:pPr marL="409575" indent="-265113">
              <a:buFont typeface="Arial" charset="0"/>
              <a:buChar char="•"/>
            </a:pPr>
            <a:r>
              <a:rPr kumimoji="1" lang="en-US" altLang="ja-JP" sz="2800" b="1" dirty="0">
                <a:solidFill>
                  <a:srgbClr val="FFFF00"/>
                </a:solidFill>
              </a:rPr>
              <a:t>Compact storage ring</a:t>
            </a:r>
          </a:p>
          <a:p>
            <a:pPr marL="409575" indent="-265113">
              <a:buFont typeface="Arial" charset="0"/>
              <a:buChar char="•"/>
            </a:pPr>
            <a:r>
              <a:rPr lang="en-US" altLang="ja-JP" sz="2800" b="1" dirty="0">
                <a:solidFill>
                  <a:srgbClr val="FFFF00"/>
                </a:solidFill>
              </a:rPr>
              <a:t>Full tracking detector</a:t>
            </a:r>
          </a:p>
          <a:p>
            <a:pPr marL="409575" indent="-265113">
              <a:buFont typeface="Arial" charset="0"/>
              <a:buChar char="•"/>
            </a:pPr>
            <a:r>
              <a:rPr lang="en-US" altLang="ja-JP" sz="2800" b="1" dirty="0">
                <a:solidFill>
                  <a:srgbClr val="FF0000"/>
                </a:solidFill>
              </a:rPr>
              <a:t>Completely different from BNL/FNAL method</a:t>
            </a:r>
          </a:p>
        </p:txBody>
      </p:sp>
    </p:spTree>
    <p:extLst>
      <p:ext uri="{BB962C8B-B14F-4D97-AF65-F5344CB8AC3E}">
        <p14:creationId xmlns:p14="http://schemas.microsoft.com/office/powerpoint/2010/main" val="1433563957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3178"/>
            <a:ext cx="8229600" cy="985712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Muon beam injection and storage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845633"/>
            <a:ext cx="4040188" cy="1028697"/>
          </a:xfrm>
        </p:spPr>
        <p:txBody>
          <a:bodyPr>
            <a:normAutofit/>
          </a:bodyPr>
          <a:lstStyle/>
          <a:p>
            <a:r>
              <a:rPr lang="en-US" altLang="ja-JP" dirty="0"/>
              <a:t>H</a:t>
            </a:r>
            <a:r>
              <a:rPr kumimoji="1" lang="en-US" altLang="ja-JP" dirty="0"/>
              <a:t>orizontal injection + kicker</a:t>
            </a:r>
          </a:p>
          <a:p>
            <a:r>
              <a:rPr lang="en-US" altLang="ja-JP" dirty="0"/>
              <a:t>(BNL E821, FNAL E989)</a:t>
            </a:r>
            <a:endParaRPr kumimoji="1" lang="ja-JP" altLang="en-US" dirty="0"/>
          </a:p>
        </p:txBody>
      </p:sp>
      <p:pic>
        <p:nvPicPr>
          <p:cNvPr id="20" name="コンテンツ プレースホルダー 19" descr="スクリーンショット 2016-01-11 13.20.50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032" b="-8032"/>
          <a:stretch>
            <a:fillRect/>
          </a:stretch>
        </p:blipFill>
        <p:spPr>
          <a:xfrm>
            <a:off x="224540" y="2048840"/>
            <a:ext cx="4040188" cy="3951288"/>
          </a:xfrm>
        </p:spPr>
      </p:pic>
      <p:pic>
        <p:nvPicPr>
          <p:cNvPr id="21" name="コンテンツ プレースホルダー 20" descr="スクリーンショット 2016-01-11 13.22.45.png"/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3" b="-5540"/>
          <a:stretch/>
        </p:blipFill>
        <p:spPr>
          <a:xfrm>
            <a:off x="4398933" y="2402085"/>
            <a:ext cx="4722974" cy="3071518"/>
          </a:xfrm>
        </p:spPr>
      </p:pic>
      <p:cxnSp>
        <p:nvCxnSpPr>
          <p:cNvPr id="13" name="直線矢印コネクタ 12"/>
          <p:cNvCxnSpPr/>
          <p:nvPr/>
        </p:nvCxnSpPr>
        <p:spPr bwMode="auto">
          <a:xfrm flipH="1">
            <a:off x="7309354" y="2717112"/>
            <a:ext cx="675339" cy="315029"/>
          </a:xfrm>
          <a:prstGeom prst="straightConnector1">
            <a:avLst/>
          </a:prstGeom>
          <a:ln w="76200" cmpd="sng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845633"/>
            <a:ext cx="4041775" cy="1028697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3D spiral injection + kicker</a:t>
            </a:r>
          </a:p>
          <a:p>
            <a:r>
              <a:rPr lang="en-US" altLang="ja-JP" dirty="0"/>
              <a:t>(J-PARC E34)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39552" y="5805264"/>
            <a:ext cx="36714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Injection efficiency : 3-5%</a:t>
            </a:r>
            <a:r>
              <a:rPr kumimoji="1" lang="en-US" altLang="ja-JP" sz="1600" b="1" dirty="0"/>
              <a:t>(*)</a:t>
            </a:r>
          </a:p>
          <a:p>
            <a:endParaRPr kumimoji="1" lang="en-US" altLang="ja-JP" sz="1600" dirty="0"/>
          </a:p>
          <a:p>
            <a:r>
              <a:rPr lang="en-US" altLang="ja-JP" sz="1600" dirty="0"/>
              <a:t>(*) PRD73,072003 (2006)</a:t>
            </a:r>
            <a:endParaRPr kumimoji="1" lang="ja-JP" altLang="en-US" sz="24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911610" y="5799529"/>
            <a:ext cx="3510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</a:rPr>
              <a:t>Injection efficiency : ~</a:t>
            </a:r>
            <a:r>
              <a:rPr lang="en-US" altLang="ja-JP" sz="2400" b="1" dirty="0">
                <a:solidFill>
                  <a:srgbClr val="FF0000"/>
                </a:solidFill>
              </a:rPr>
              <a:t>85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%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398933" y="6413698"/>
            <a:ext cx="46622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/>
              <a:t>H. </a:t>
            </a:r>
            <a:r>
              <a:rPr lang="en-US" altLang="ja-JP" sz="1400" b="1" dirty="0" err="1"/>
              <a:t>Iinuma</a:t>
            </a:r>
            <a:r>
              <a:rPr lang="en-US" altLang="ja-JP" sz="1400" b="1" dirty="0"/>
              <a:t> et al., </a:t>
            </a:r>
            <a:r>
              <a:rPr lang="en-US" altLang="ja-JP" sz="1400" b="1" dirty="0" err="1"/>
              <a:t>Nucl</a:t>
            </a:r>
            <a:r>
              <a:rPr lang="en-US" altLang="ja-JP" sz="1400" b="1" dirty="0"/>
              <a:t>. Instr. And Methods. A 832, 51 (2016)</a:t>
            </a:r>
            <a:endParaRPr kumimoji="1" lang="ja-JP" altLang="en-US" sz="1400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8A437-8092-0B4C-82D1-C0C92EA520C6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755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4" grpId="0"/>
      <p:bldP spid="2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>
            <a:extLst>
              <a:ext uri="{FF2B5EF4-FFF2-40B4-BE49-F238E27FC236}">
                <a16:creationId xmlns:a16="http://schemas.microsoft.com/office/drawing/2014/main" id="{B93E8C55-D4D2-554C-8394-63A2710E4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082" y="1352118"/>
            <a:ext cx="7139836" cy="536151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51470"/>
          </a:xfrm>
        </p:spPr>
        <p:txBody>
          <a:bodyPr>
            <a:normAutofit fontScale="90000"/>
          </a:bodyPr>
          <a:lstStyle/>
          <a:p>
            <a:r>
              <a:rPr lang="en-US" altLang="ja-JP" sz="4000" b="1" dirty="0"/>
              <a:t>Spiral Injection Test Experiment </a:t>
            </a:r>
            <a:br>
              <a:rPr lang="en-US" altLang="ja-JP" sz="4000" b="1" dirty="0"/>
            </a:br>
            <a:r>
              <a:rPr lang="en-US" altLang="ja-JP" sz="4000" b="1" dirty="0"/>
              <a:t>with low-energy </a:t>
            </a:r>
            <a:r>
              <a:rPr lang="en-US" altLang="ja-JP" sz="4000" b="1" dirty="0">
                <a:solidFill>
                  <a:srgbClr val="FF0000"/>
                </a:solidFill>
              </a:rPr>
              <a:t>electron beam</a:t>
            </a:r>
            <a:endParaRPr kumimoji="1" lang="ja-JP" altLang="en-US" sz="4000" dirty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AED8-823D-6746-8CFC-ADE905FA81E5}" type="slidenum">
              <a:rPr kumimoji="1" lang="ja-JP" altLang="en-US" smtClean="0"/>
              <a:t>31</a:t>
            </a:fld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 flipH="1">
            <a:off x="4846359" y="982786"/>
            <a:ext cx="4297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H. </a:t>
            </a:r>
            <a:r>
              <a:rPr lang="en-US" altLang="ja-JP" dirty="0" err="1"/>
              <a:t>Iinuma</a:t>
            </a:r>
            <a:r>
              <a:rPr lang="en-US" altLang="ja-JP" dirty="0"/>
              <a:t> (Ibaraki), M. A. Rehman (</a:t>
            </a:r>
            <a:r>
              <a:rPr lang="en-US" altLang="ja-JP" dirty="0" err="1"/>
              <a:t>Sokenai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035E42F-9DF5-B64E-B435-6BC46D29B086}"/>
              </a:ext>
            </a:extLst>
          </p:cNvPr>
          <p:cNvSpPr txBox="1"/>
          <p:nvPr/>
        </p:nvSpPr>
        <p:spPr>
          <a:xfrm>
            <a:off x="1153791" y="1506601"/>
            <a:ext cx="2962927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beam energy: 112 </a:t>
            </a:r>
            <a:r>
              <a:rPr kumimoji="1" lang="en-US" altLang="ja-JP" sz="2400" dirty="0" err="1"/>
              <a:t>keV</a:t>
            </a:r>
            <a:endParaRPr kumimoji="1" lang="en-US" altLang="ja-JP" sz="2400" dirty="0"/>
          </a:p>
          <a:p>
            <a:r>
              <a:rPr kumimoji="1" lang="en-US" altLang="ja-JP" sz="2400" dirty="0"/>
              <a:t>magnetic field: 102 G</a:t>
            </a:r>
            <a:endParaRPr kumimoji="1" lang="ja-JP" altLang="en-US" sz="2400"/>
          </a:p>
        </p:txBody>
      </p:sp>
    </p:spTree>
    <p:extLst>
      <p:ext uri="{BB962C8B-B14F-4D97-AF65-F5344CB8AC3E}">
        <p14:creationId xmlns:p14="http://schemas.microsoft.com/office/powerpoint/2010/main" val="5908965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0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0" r="-1607"/>
          <a:stretch/>
        </p:blipFill>
        <p:spPr bwMode="auto">
          <a:xfrm>
            <a:off x="971220" y="639255"/>
            <a:ext cx="7682513" cy="623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12372"/>
          </a:xfrm>
        </p:spPr>
        <p:txBody>
          <a:bodyPr>
            <a:noAutofit/>
          </a:bodyPr>
          <a:lstStyle/>
          <a:p>
            <a:r>
              <a:rPr lang="en-US" altLang="ja-JP" sz="4000" dirty="0"/>
              <a:t>Muon storage magnet and detector</a:t>
            </a:r>
            <a:endParaRPr lang="ja-JP" altLang="en-US" sz="4000" dirty="0"/>
          </a:p>
        </p:txBody>
      </p:sp>
      <p:sp>
        <p:nvSpPr>
          <p:cNvPr id="8" name="テキスト ボックス 7"/>
          <p:cNvSpPr txBox="1"/>
          <p:nvPr/>
        </p:nvSpPr>
        <p:spPr>
          <a:xfrm rot="395892">
            <a:off x="1115522" y="1694054"/>
            <a:ext cx="1188731" cy="343620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altLang="ja-JP" sz="1600" dirty="0">
                <a:solidFill>
                  <a:prstClr val="black"/>
                </a:solidFill>
                <a:latin typeface="Candara"/>
                <a:ea typeface="HGP明朝E"/>
              </a:rPr>
              <a:t>Cryogenics</a:t>
            </a:r>
            <a:endParaRPr lang="ja-JP" altLang="en-US" sz="1600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14489" y="3790011"/>
            <a:ext cx="1531188" cy="707886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altLang="ja-JP" sz="2000" b="1" dirty="0">
                <a:solidFill>
                  <a:srgbClr val="0000FF"/>
                </a:solidFill>
                <a:latin typeface="Candara"/>
                <a:ea typeface="HGP明朝E"/>
              </a:rPr>
              <a:t>e+ tracking</a:t>
            </a:r>
          </a:p>
          <a:p>
            <a:r>
              <a:rPr lang="en-US" altLang="ja-JP" sz="2000" b="1" dirty="0">
                <a:solidFill>
                  <a:srgbClr val="0000FF"/>
                </a:solidFill>
                <a:latin typeface="Candara"/>
                <a:ea typeface="HGP明朝E"/>
              </a:rPr>
              <a:t>detector</a:t>
            </a:r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7361872" y="1865866"/>
            <a:ext cx="0" cy="396079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 rot="5400000">
            <a:off x="7133939" y="3387515"/>
            <a:ext cx="913398" cy="307766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altLang="ja-JP" sz="1400" dirty="0">
                <a:solidFill>
                  <a:prstClr val="black"/>
                </a:solidFill>
                <a:latin typeface="Candara"/>
                <a:ea typeface="HGP明朝E"/>
              </a:rPr>
              <a:t>2900 mm</a:t>
            </a:r>
            <a:endParaRPr lang="ja-JP" altLang="en-US" sz="1400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18" name="円弧 17"/>
          <p:cNvSpPr/>
          <p:nvPr/>
        </p:nvSpPr>
        <p:spPr>
          <a:xfrm rot="5400000">
            <a:off x="4367627" y="3129411"/>
            <a:ext cx="402366" cy="996137"/>
          </a:xfrm>
          <a:prstGeom prst="arc">
            <a:avLst>
              <a:gd name="adj1" fmla="val 16200000"/>
              <a:gd name="adj2" fmla="val 5255986"/>
            </a:avLst>
          </a:prstGeom>
          <a:ln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00" tIns="45702" rIns="91400" bIns="45702"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19" name="円弧 18"/>
          <p:cNvSpPr/>
          <p:nvPr/>
        </p:nvSpPr>
        <p:spPr>
          <a:xfrm rot="16200000">
            <a:off x="4314902" y="3139186"/>
            <a:ext cx="506782" cy="1024975"/>
          </a:xfrm>
          <a:prstGeom prst="arc">
            <a:avLst>
              <a:gd name="adj1" fmla="val 16200000"/>
              <a:gd name="adj2" fmla="val 5255986"/>
            </a:avLst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00" tIns="45702" rIns="91400" bIns="45702"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4706" y="3248132"/>
            <a:ext cx="2421236" cy="400110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r>
              <a:rPr lang="en-US" altLang="ja-JP" sz="2000" b="1" dirty="0">
                <a:solidFill>
                  <a:srgbClr val="FF0000"/>
                </a:solidFill>
                <a:latin typeface="Candara"/>
                <a:ea typeface="HGP明朝E"/>
              </a:rPr>
              <a:t>Muon storage orbit</a:t>
            </a:r>
            <a:endParaRPr lang="ja-JP" altLang="en-US" sz="2000" b="1" dirty="0">
              <a:solidFill>
                <a:srgbClr val="FF0000"/>
              </a:solidFill>
              <a:latin typeface="Candara"/>
              <a:ea typeface="HGP明朝E"/>
            </a:endParaRPr>
          </a:p>
        </p:txBody>
      </p:sp>
      <p:cxnSp>
        <p:nvCxnSpPr>
          <p:cNvPr id="24" name="直線コネクタ 23"/>
          <p:cNvCxnSpPr>
            <a:endCxn id="18" idx="2"/>
          </p:cNvCxnSpPr>
          <p:nvPr/>
        </p:nvCxnSpPr>
        <p:spPr>
          <a:xfrm>
            <a:off x="2328417" y="3426293"/>
            <a:ext cx="1744989" cy="221951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 flipV="1">
            <a:off x="2420805" y="3841115"/>
            <a:ext cx="1887381" cy="153933"/>
          </a:xfrm>
          <a:prstGeom prst="line">
            <a:avLst/>
          </a:prstGeom>
          <a:ln w="28575" cmpd="sng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 rot="457963">
            <a:off x="2054830" y="1432368"/>
            <a:ext cx="1138202" cy="369332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altLang="ja-JP" dirty="0">
                <a:solidFill>
                  <a:srgbClr val="FFFFFF"/>
                </a:solidFill>
                <a:latin typeface="Candara"/>
                <a:ea typeface="HGP明朝E"/>
              </a:rPr>
              <a:t>Iron yoke</a:t>
            </a:r>
            <a:endParaRPr lang="ja-JP" altLang="en-US" dirty="0">
              <a:solidFill>
                <a:srgbClr val="FFFFFF"/>
              </a:solidFill>
              <a:latin typeface="Candara"/>
              <a:ea typeface="HGP明朝E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 rot="5400000">
            <a:off x="5002039" y="3699498"/>
            <a:ext cx="1960417" cy="276999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r>
              <a:rPr lang="en-US" altLang="ja-JP" sz="1200" dirty="0">
                <a:solidFill>
                  <a:srgbClr val="FFFFFF"/>
                </a:solidFill>
                <a:latin typeface="Candara"/>
                <a:ea typeface="HGP明朝E"/>
              </a:rPr>
              <a:t>Super conducting coils</a:t>
            </a:r>
            <a:endParaRPr lang="ja-JP" altLang="en-US" sz="1200" dirty="0">
              <a:solidFill>
                <a:srgbClr val="FFFFFF"/>
              </a:solidFill>
              <a:latin typeface="Candara"/>
              <a:ea typeface="HGP明朝E"/>
            </a:endParaRPr>
          </a:p>
        </p:txBody>
      </p:sp>
      <p:cxnSp>
        <p:nvCxnSpPr>
          <p:cNvPr id="27" name="直線矢印コネクタ 26"/>
          <p:cNvCxnSpPr/>
          <p:nvPr/>
        </p:nvCxnSpPr>
        <p:spPr>
          <a:xfrm flipH="1" flipV="1">
            <a:off x="4055805" y="5454028"/>
            <a:ext cx="1039912" cy="12503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 rot="437730">
            <a:off x="4239817" y="5454033"/>
            <a:ext cx="819247" cy="307766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altLang="ja-JP" sz="1400" dirty="0">
                <a:solidFill>
                  <a:prstClr val="black"/>
                </a:solidFill>
                <a:latin typeface="Candara"/>
                <a:ea typeface="HGP明朝E"/>
              </a:rPr>
              <a:t>666 mm</a:t>
            </a:r>
            <a:endParaRPr lang="ja-JP" altLang="en-US" sz="1400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25" name="スライド番号プレースホルダー 3"/>
          <p:cNvSpPr txBox="1">
            <a:spLocks/>
          </p:cNvSpPr>
          <p:nvPr/>
        </p:nvSpPr>
        <p:spPr>
          <a:xfrm>
            <a:off x="6553200" y="6149268"/>
            <a:ext cx="2133600" cy="365125"/>
          </a:xfrm>
          <a:prstGeom prst="rect">
            <a:avLst/>
          </a:prstGeom>
        </p:spPr>
        <p:txBody>
          <a:bodyPr vert="horz" lIns="91400" tIns="45702" rIns="91400" bIns="45702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9AD82-A2A7-48CC-ADE6-956731C16DA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ndara"/>
                <a:ea typeface="HGP明朝E"/>
              </a:rPr>
              <a:pPr/>
              <a:t>32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ndara"/>
              <a:ea typeface="HGP明朝E"/>
            </a:endParaRPr>
          </a:p>
        </p:txBody>
      </p:sp>
      <p:sp>
        <p:nvSpPr>
          <p:cNvPr id="28" name="スライド番号プレースホルダー 3"/>
          <p:cNvSpPr txBox="1">
            <a:spLocks/>
          </p:cNvSpPr>
          <p:nvPr/>
        </p:nvSpPr>
        <p:spPr>
          <a:xfrm>
            <a:off x="6553200" y="6149268"/>
            <a:ext cx="2133600" cy="365125"/>
          </a:xfrm>
          <a:prstGeom prst="rect">
            <a:avLst/>
          </a:prstGeom>
        </p:spPr>
        <p:txBody>
          <a:bodyPr vert="horz" lIns="91400" tIns="45702" rIns="91400" bIns="45702" rtlCol="0" anchor="ctr"/>
          <a:lstStyle>
            <a:defPPr>
              <a:defRPr lang="ja-JP"/>
            </a:defPPr>
            <a:lvl1pPr marL="0" algn="r" defTabSz="4572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9AD82-A2A7-48CC-ADE6-956731C16DA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ndara"/>
                <a:ea typeface="HGP明朝E"/>
              </a:rPr>
              <a:pPr/>
              <a:t>32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ndara"/>
              <a:ea typeface="HGP明朝E"/>
            </a:endParaRPr>
          </a:p>
        </p:txBody>
      </p:sp>
      <p:sp>
        <p:nvSpPr>
          <p:cNvPr id="29" name="スライド番号プレースホルダー 3"/>
          <p:cNvSpPr txBox="1">
            <a:spLocks/>
          </p:cNvSpPr>
          <p:nvPr/>
        </p:nvSpPr>
        <p:spPr>
          <a:xfrm>
            <a:off x="6553200" y="6149268"/>
            <a:ext cx="2133600" cy="365125"/>
          </a:xfrm>
          <a:prstGeom prst="rect">
            <a:avLst/>
          </a:prstGeom>
        </p:spPr>
        <p:txBody>
          <a:bodyPr vert="horz" lIns="91400" tIns="45702" rIns="91400" bIns="45702" rtlCol="0" anchor="ctr"/>
          <a:lstStyle>
            <a:defPPr>
              <a:defRPr lang="ja-JP"/>
            </a:defPPr>
            <a:lvl1pPr marL="0" algn="r" defTabSz="4572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9AD82-A2A7-48CC-ADE6-956731C16DA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ndara"/>
                <a:ea typeface="HGP明朝E"/>
              </a:rPr>
              <a:pPr/>
              <a:t>32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ndara"/>
              <a:ea typeface="HGP明朝E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360994" y="639255"/>
            <a:ext cx="2783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Drawn by Hitachi </a:t>
            </a:r>
            <a:r>
              <a:rPr lang="en-US" altLang="ja-JP" sz="2400"/>
              <a:t>Co.</a:t>
            </a:r>
            <a:endParaRPr kumimoji="1" lang="ja-JP" altLang="en-US" sz="24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65C89B4-49F1-9842-AD33-B5E9624C9E5D}"/>
              </a:ext>
            </a:extLst>
          </p:cNvPr>
          <p:cNvSpPr txBox="1"/>
          <p:nvPr/>
        </p:nvSpPr>
        <p:spPr>
          <a:xfrm>
            <a:off x="0" y="6525522"/>
            <a:ext cx="687874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600" b="1" dirty="0"/>
              <a:t>M. Abe et. al., Nuclear Inst. and Methods in Physics Research A 890, 51 (2018)</a:t>
            </a:r>
            <a:endParaRPr kumimoji="1" lang="ja-JP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8062923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5819252" cy="973015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Positron tracking detector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AED8-823D-6746-8CFC-ADE905FA81E5}" type="slidenum">
              <a:rPr kumimoji="1" lang="ja-JP" altLang="en-US" smtClean="0"/>
              <a:t>33</a:t>
            </a:fld>
            <a:endParaRPr kumimoji="1" lang="ja-JP" altLang="en-US"/>
          </a:p>
        </p:txBody>
      </p:sp>
      <p:pic>
        <p:nvPicPr>
          <p:cNvPr id="5" name="Picture 2" descr="C:\Users\takatomi\Desktop\g-2\05_Asse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2" t="3917" r="40358" b="3320"/>
          <a:stretch/>
        </p:blipFill>
        <p:spPr bwMode="auto">
          <a:xfrm>
            <a:off x="5808133" y="15197"/>
            <a:ext cx="3335867" cy="684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35EC05C-AD6B-47AC-89DC-1F16E1E627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6501"/>
            <a:ext cx="5802509" cy="3864471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-5624" y="2986501"/>
            <a:ext cx="4102136" cy="646331"/>
          </a:xfrm>
          <a:prstGeom prst="rect">
            <a:avLst/>
          </a:prstGeom>
          <a:solidFill>
            <a:schemeClr val="bg1">
              <a:alpha val="44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First working test module</a:t>
            </a:r>
          </a:p>
          <a:p>
            <a:r>
              <a:rPr lang="en-US" altLang="ja-JP" dirty="0"/>
              <a:t>tested in Mu-HFS experiment (June 2017)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819252" y="6019975"/>
            <a:ext cx="10855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KEK</a:t>
            </a:r>
          </a:p>
          <a:p>
            <a:r>
              <a:rPr lang="en-US" altLang="ja-JP" sz="1200" dirty="0"/>
              <a:t>Mechanical</a:t>
            </a:r>
          </a:p>
          <a:p>
            <a:r>
              <a:rPr kumimoji="1" lang="en-US" altLang="ja-JP" sz="1200" dirty="0"/>
              <a:t>Engineering</a:t>
            </a:r>
          </a:p>
          <a:p>
            <a:r>
              <a:rPr lang="en-US" altLang="ja-JP" sz="1200" dirty="0"/>
              <a:t>Center</a:t>
            </a:r>
            <a:endParaRPr kumimoji="1" lang="ja-JP" altLang="en-US" sz="12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" y="1095735"/>
            <a:ext cx="58025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kumimoji="1" lang="en-US" altLang="ja-JP" sz="2400" b="1" dirty="0">
                <a:solidFill>
                  <a:srgbClr val="121BC0"/>
                </a:solidFill>
              </a:rPr>
              <a:t>A tracking detector</a:t>
            </a:r>
            <a:r>
              <a:rPr kumimoji="1" lang="en-US" altLang="ja-JP" sz="2400" b="1" dirty="0"/>
              <a:t> ( vs. calorimeter)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altLang="ja-JP" sz="2400" dirty="0"/>
              <a:t>Robust against pileups</a:t>
            </a:r>
          </a:p>
          <a:p>
            <a:pPr marL="800100" lvl="1" indent="-342900">
              <a:buFont typeface="Arial" charset="0"/>
              <a:buChar char="•"/>
            </a:pPr>
            <a:endParaRPr kumimoji="1" lang="en-US" altLang="ja-JP" sz="2400" dirty="0"/>
          </a:p>
          <a:p>
            <a:pPr marL="342900" indent="-342900">
              <a:buFont typeface="Arial" charset="0"/>
              <a:buChar char="•"/>
            </a:pPr>
            <a:r>
              <a:rPr kumimoji="1" lang="en-US" altLang="ja-JP" sz="2400" b="1" dirty="0"/>
              <a:t>Partial funding available to </a:t>
            </a:r>
            <a:r>
              <a:rPr lang="en-US" altLang="ja-JP" sz="2400" b="1" dirty="0"/>
              <a:t>construct a part of detector </a:t>
            </a:r>
            <a:r>
              <a:rPr kumimoji="1" lang="en-US" altLang="ja-JP" sz="2400" b="1" dirty="0"/>
              <a:t>system</a:t>
            </a:r>
            <a:endParaRPr kumimoji="1" lang="ja-JP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554979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33E0387B-7F04-434E-A225-A32FAD8D48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D4DA33B-ADE7-2142-8C01-9D0BAEF71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6413"/>
          </a:xfrm>
          <a:solidFill>
            <a:schemeClr val="bg1">
              <a:alpha val="56000"/>
            </a:schemeClr>
          </a:solidFill>
        </p:spPr>
        <p:txBody>
          <a:bodyPr>
            <a:normAutofit fontScale="90000"/>
          </a:bodyPr>
          <a:lstStyle/>
          <a:p>
            <a:r>
              <a:rPr kumimoji="1" lang="en-US" altLang="ja-JP" b="1" dirty="0"/>
              <a:t>Second-round with many improvements</a:t>
            </a:r>
            <a:endParaRPr kumimoji="1" lang="ja-JP" altLang="en-US" b="1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51A8FDB-4880-8849-9116-ABB995482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320A5-4D80-0345-8E57-4B1E9830E18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3FAF82F-AFCC-074B-9202-08B14F998EF3}"/>
              </a:ext>
            </a:extLst>
          </p:cNvPr>
          <p:cNvSpPr txBox="1"/>
          <p:nvPr/>
        </p:nvSpPr>
        <p:spPr>
          <a:xfrm>
            <a:off x="3175784" y="6356351"/>
            <a:ext cx="27924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bg1"/>
                </a:solidFill>
              </a:rPr>
              <a:t>ANL, March 27 2018</a:t>
            </a:r>
            <a:endParaRPr kumimoji="1" lang="ja-JP" alt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3494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57200" y="45801"/>
            <a:ext cx="8229600" cy="420340"/>
          </a:xfrm>
        </p:spPr>
        <p:txBody>
          <a:bodyPr>
            <a:noAutofit/>
          </a:bodyPr>
          <a:lstStyle/>
          <a:p>
            <a:r>
              <a:rPr kumimoji="1" lang="en-US" altLang="ja-JP" sz="3200" dirty="0"/>
              <a:t>TDR focused review (Nov 15-16,2016)</a:t>
            </a:r>
            <a:endParaRPr kumimoji="1" lang="ja-JP" altLang="en-US" sz="3200" dirty="0"/>
          </a:p>
        </p:txBody>
      </p:sp>
      <p:pic>
        <p:nvPicPr>
          <p:cNvPr id="9" name="コンテンツ プレースホルダー 8" descr="161116_8028 -01_yokonaga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82" t="-2119" r="6683" b="584"/>
          <a:stretch/>
        </p:blipFill>
        <p:spPr>
          <a:xfrm>
            <a:off x="0" y="603927"/>
            <a:ext cx="9138532" cy="4611546"/>
          </a:xfr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35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883957" y="5215473"/>
            <a:ext cx="75645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solidFill>
                  <a:srgbClr val="FF0000"/>
                </a:solidFill>
              </a:rPr>
              <a:t>Oct 15, 2016         Technical Design Report (TDR) submitted</a:t>
            </a:r>
          </a:p>
          <a:p>
            <a:r>
              <a:rPr lang="en-US" altLang="ja-JP" sz="2000" b="1" dirty="0">
                <a:solidFill>
                  <a:srgbClr val="082CC4"/>
                </a:solidFill>
              </a:rPr>
              <a:t>Nov 15-16, 2016  Review meeting </a:t>
            </a:r>
          </a:p>
          <a:p>
            <a:r>
              <a:rPr lang="en-US" altLang="ja-JP" sz="2000" b="1" dirty="0">
                <a:solidFill>
                  <a:srgbClr val="FF0000"/>
                </a:solidFill>
              </a:rPr>
              <a:t>Dec 15, 2017        Responses from the collaboration submitted</a:t>
            </a:r>
          </a:p>
          <a:p>
            <a:r>
              <a:rPr lang="en-US" altLang="ja-JP" sz="2000" b="1" dirty="0">
                <a:solidFill>
                  <a:srgbClr val="082CC4"/>
                </a:solidFill>
              </a:rPr>
              <a:t>May 25, 2018       Report from the committee</a:t>
            </a:r>
          </a:p>
          <a:p>
            <a:r>
              <a:rPr lang="en-US" altLang="ja-JP" sz="2000" b="1" dirty="0">
                <a:solidFill>
                  <a:srgbClr val="082CC4"/>
                </a:solidFill>
              </a:rPr>
              <a:t>July 18-20, 2018  Approval will be discussed in the PAC meeting</a:t>
            </a:r>
          </a:p>
        </p:txBody>
      </p:sp>
    </p:spTree>
    <p:extLst>
      <p:ext uri="{BB962C8B-B14F-4D97-AF65-F5344CB8AC3E}">
        <p14:creationId xmlns:p14="http://schemas.microsoft.com/office/powerpoint/2010/main" val="16467126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9012C-5A70-044D-BC82-EA403CE0E21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36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5" name="図 4" descr="IMG_001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628837" y="3146528"/>
            <a:ext cx="704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6600"/>
                </a:solidFill>
              </a:rPr>
              <a:t>TDR</a:t>
            </a:r>
            <a:endParaRPr kumimoji="1" lang="ja-JP" altLang="en-US" sz="2400" b="1" dirty="0">
              <a:solidFill>
                <a:srgbClr val="FF66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254329" y="2584290"/>
            <a:ext cx="19737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/>
              <a:t>physics</a:t>
            </a:r>
          </a:p>
          <a:p>
            <a:r>
              <a:rPr lang="en-US" altLang="ja-JP" sz="2400" b="1" dirty="0"/>
              <a:t>data &amp; results</a:t>
            </a:r>
            <a:endParaRPr kumimoji="1" lang="ja-JP" altLang="en-US" sz="2400" b="1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363362" y="2915695"/>
            <a:ext cx="1787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gradFill flip="none" rotWithShape="1">
                  <a:gsLst>
                    <a:gs pos="0">
                      <a:schemeClr val="accent6">
                        <a:lumMod val="75000"/>
                      </a:schemeClr>
                    </a:gs>
                    <a:gs pos="33000">
                      <a:schemeClr val="accent6">
                        <a:lumMod val="75000"/>
                      </a:schemeClr>
                    </a:gs>
                    <a:gs pos="100000">
                      <a:schemeClr val="tx1"/>
                    </a:gs>
                    <a:gs pos="100000">
                      <a:schemeClr val="tx1"/>
                    </a:gs>
                  </a:gsLst>
                  <a:lin ang="10800000" scaled="1"/>
                  <a:tileRect/>
                </a:gradFill>
              </a:rPr>
              <a:t>construction</a:t>
            </a:r>
            <a:endParaRPr kumimoji="1" lang="ja-JP" altLang="en-US" sz="2400" b="1" dirty="0">
              <a:gradFill flip="none" rotWithShape="1">
                <a:gsLst>
                  <a:gs pos="0">
                    <a:schemeClr val="accent6">
                      <a:lumMod val="75000"/>
                    </a:schemeClr>
                  </a:gs>
                  <a:gs pos="33000">
                    <a:schemeClr val="accent6">
                      <a:lumMod val="75000"/>
                    </a:schemeClr>
                  </a:gs>
                  <a:gs pos="100000">
                    <a:schemeClr val="tx1"/>
                  </a:gs>
                  <a:gs pos="100000">
                    <a:schemeClr val="tx1"/>
                  </a:gs>
                </a:gsLst>
                <a:lin ang="10800000" scaled="1"/>
                <a:tileRect/>
              </a:gra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0" y="6488668"/>
            <a:ext cx="2340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Squamish, BC (Canada)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2" name="下矢印 1"/>
          <p:cNvSpPr/>
          <p:nvPr/>
        </p:nvSpPr>
        <p:spPr>
          <a:xfrm>
            <a:off x="4283902" y="2341756"/>
            <a:ext cx="467569" cy="573939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70941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5765"/>
          </a:xfrm>
        </p:spPr>
        <p:txBody>
          <a:bodyPr>
            <a:noAutofit/>
          </a:bodyPr>
          <a:lstStyle/>
          <a:p>
            <a:r>
              <a:rPr kumimoji="1" lang="en-US" altLang="ja-JP" dirty="0"/>
              <a:t>Technically-driven schedule</a:t>
            </a:r>
            <a:r>
              <a:rPr lang="en-US" altLang="ja-JP" dirty="0"/>
              <a:t> and </a:t>
            </a:r>
            <a:r>
              <a:rPr kumimoji="1" lang="en-US" altLang="ja-JP" dirty="0"/>
              <a:t>cost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37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316355" y="666304"/>
            <a:ext cx="6568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Assumption : Major construction fund becomes available in JFY201X</a:t>
            </a:r>
          </a:p>
        </p:txBody>
      </p:sp>
      <p:pic>
        <p:nvPicPr>
          <p:cNvPr id="7" name="図 6" descr="G2SkdSummary20160430_PIP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41" t="12975" r="8983" b="11849"/>
          <a:stretch/>
        </p:blipFill>
        <p:spPr>
          <a:xfrm>
            <a:off x="0" y="1035635"/>
            <a:ext cx="9144000" cy="5559466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445087" y="5622109"/>
            <a:ext cx="2683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</a:rPr>
              <a:t>(1.5 Oku secured by Grant-in-aids)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5888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ja-JP" sz="4800" b="1" dirty="0"/>
              <a:t>Summary</a:t>
            </a:r>
            <a:endParaRPr kumimoji="1" lang="ja-JP" altLang="en-US" sz="4800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63048" y="925416"/>
            <a:ext cx="8570986" cy="5625695"/>
          </a:xfrm>
        </p:spPr>
        <p:txBody>
          <a:bodyPr>
            <a:normAutofit/>
          </a:bodyPr>
          <a:lstStyle/>
          <a:p>
            <a:r>
              <a:rPr lang="en-US" altLang="ja-JP" b="1" dirty="0"/>
              <a:t>We plan to measure muon’s g-2 and EDM </a:t>
            </a:r>
            <a:r>
              <a:rPr lang="en-US" altLang="ja-JP" b="1" dirty="0">
                <a:solidFill>
                  <a:srgbClr val="0513C0"/>
                </a:solidFill>
              </a:rPr>
              <a:t>with ultra-cold muon beam</a:t>
            </a:r>
            <a:r>
              <a:rPr lang="en-US" altLang="ja-JP" b="1" dirty="0"/>
              <a:t> at J-PARC.</a:t>
            </a:r>
          </a:p>
          <a:p>
            <a:pPr lvl="1"/>
            <a:r>
              <a:rPr lang="en-US" altLang="ja-JP" b="1" dirty="0">
                <a:solidFill>
                  <a:srgbClr val="FF0000"/>
                </a:solidFill>
              </a:rPr>
              <a:t>Complemental &amp; independent</a:t>
            </a:r>
            <a:r>
              <a:rPr lang="en-US" altLang="ja-JP" dirty="0"/>
              <a:t> from BNL and </a:t>
            </a:r>
            <a:r>
              <a:rPr lang="en-US" altLang="ja-JP" dirty="0" err="1"/>
              <a:t>Fermilab</a:t>
            </a:r>
            <a:r>
              <a:rPr lang="en-US" altLang="ja-JP" dirty="0"/>
              <a:t> g-2 measurements</a:t>
            </a:r>
          </a:p>
          <a:p>
            <a:pPr lvl="1"/>
            <a:endParaRPr lang="en-US" altLang="ja-JP" dirty="0"/>
          </a:p>
          <a:p>
            <a:r>
              <a:rPr lang="en-US" altLang="ja-JP" b="1" dirty="0"/>
              <a:t>News since last year</a:t>
            </a:r>
            <a:endParaRPr lang="en-US" altLang="ja-JP" dirty="0"/>
          </a:p>
          <a:p>
            <a:pPr lvl="1"/>
            <a:r>
              <a:rPr lang="en-US" altLang="ja-JP" dirty="0"/>
              <a:t>Oct. 2017, First muon acceleration to 90 </a:t>
            </a:r>
            <a:r>
              <a:rPr lang="en-US" altLang="ja-JP" dirty="0" err="1"/>
              <a:t>keV</a:t>
            </a:r>
            <a:endParaRPr lang="en-US" altLang="ja-JP" dirty="0"/>
          </a:p>
          <a:p>
            <a:pPr lvl="1"/>
            <a:r>
              <a:rPr lang="en-US" altLang="ja-JP" dirty="0"/>
              <a:t>Mar 2018, Cross calibration of NMR probes (J-</a:t>
            </a:r>
            <a:r>
              <a:rPr lang="en-US" altLang="ja-JP" dirty="0" err="1"/>
              <a:t>PARC,Fermilab</a:t>
            </a:r>
            <a:r>
              <a:rPr lang="en-US" altLang="ja-JP" dirty="0"/>
              <a:t>)</a:t>
            </a:r>
          </a:p>
          <a:p>
            <a:pPr lvl="1"/>
            <a:r>
              <a:rPr lang="en-US" altLang="ja-JP" dirty="0"/>
              <a:t>April 2018, Major funding for</a:t>
            </a:r>
            <a:r>
              <a:rPr lang="en-US" altLang="ja-JP" b="1" dirty="0">
                <a:solidFill>
                  <a:srgbClr val="FF0000"/>
                </a:solidFill>
              </a:rPr>
              <a:t> construction of the upstream muon beamline </a:t>
            </a:r>
            <a:r>
              <a:rPr lang="en-US" altLang="ja-JP" dirty="0"/>
              <a:t>is provided</a:t>
            </a:r>
            <a:r>
              <a:rPr lang="en-US" altLang="ja-JP" b="1" dirty="0"/>
              <a:t>.</a:t>
            </a:r>
          </a:p>
          <a:p>
            <a:pPr lvl="1"/>
            <a:r>
              <a:rPr lang="en-US" altLang="ja-JP" dirty="0"/>
              <a:t>May 2018, Received </a:t>
            </a:r>
            <a:r>
              <a:rPr lang="en-US" altLang="ja-JP" b="1" dirty="0">
                <a:solidFill>
                  <a:srgbClr val="FF0000"/>
                </a:solidFill>
              </a:rPr>
              <a:t>very positive replies</a:t>
            </a:r>
            <a:r>
              <a:rPr lang="en-US" altLang="ja-JP" dirty="0"/>
              <a:t> from the TDR review committee (FRC)</a:t>
            </a:r>
          </a:p>
          <a:p>
            <a:pPr lvl="1"/>
            <a:r>
              <a:rPr lang="en-US" altLang="ja-JP" dirty="0"/>
              <a:t>(July 2018), Waiting for full approval from the lab.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320A5-4D80-0345-8E57-4B1E9830E18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680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8" y="30"/>
            <a:ext cx="8229600" cy="712211"/>
          </a:xfrm>
        </p:spPr>
        <p:txBody>
          <a:bodyPr>
            <a:normAutofit/>
          </a:bodyPr>
          <a:lstStyle/>
          <a:p>
            <a:pPr algn="ctr"/>
            <a:r>
              <a:rPr lang="en-US" altLang="ja-JP" sz="4000" dirty="0" err="1"/>
              <a:t>muon</a:t>
            </a:r>
            <a:r>
              <a:rPr lang="en-US" altLang="ja-JP" sz="4000" dirty="0"/>
              <a:t> g-2 and EDM measurements</a:t>
            </a:r>
            <a:endParaRPr lang="ja-JP" altLang="en-US" sz="40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>
          <a:xfrm>
            <a:off x="6911160" y="6363971"/>
            <a:ext cx="2133600" cy="365125"/>
          </a:xfrm>
        </p:spPr>
        <p:txBody>
          <a:bodyPr/>
          <a:lstStyle/>
          <a:p>
            <a:fld id="{2850734B-037B-40E1-BB01-0159C3D315B1}" type="slidenum">
              <a:rPr lang="ja-JP" altLang="en-US" smtClean="0">
                <a:solidFill>
                  <a:srgbClr val="073E87"/>
                </a:solidFill>
                <a:latin typeface="Calibri"/>
                <a:ea typeface="ＭＳ Ｐゴシック"/>
              </a:rPr>
              <a:pPr/>
              <a:t>4</a:t>
            </a:fld>
            <a:endParaRPr lang="ja-JP" altLang="en-US" dirty="0">
              <a:solidFill>
                <a:srgbClr val="073E87"/>
              </a:solidFill>
              <a:latin typeface="Calibri"/>
              <a:ea typeface="ＭＳ Ｐゴシック"/>
            </a:endParaRPr>
          </a:p>
        </p:txBody>
      </p:sp>
      <p:graphicFrame>
        <p:nvGraphicFramePr>
          <p:cNvPr id="2050" name="コンテンツ プレースホルダ 4"/>
          <p:cNvGraphicFramePr>
            <a:graphicFrameLocks noChangeAspect="1"/>
          </p:cNvGraphicFramePr>
          <p:nvPr>
            <p:extLst/>
          </p:nvPr>
        </p:nvGraphicFramePr>
        <p:xfrm>
          <a:off x="519696" y="2981867"/>
          <a:ext cx="6429420" cy="1004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3" name="数式" r:id="rId3" imgW="3251160" imgH="507960" progId="Equation.3">
                  <p:embed/>
                </p:oleObj>
              </mc:Choice>
              <mc:Fallback>
                <p:oleObj name="数式" r:id="rId3" imgW="3251160" imgH="507960" progId="Equation.3">
                  <p:embed/>
                  <p:pic>
                    <p:nvPicPr>
                      <p:cNvPr id="2050" name="コンテンツ プレースホルダ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696" y="2981867"/>
                        <a:ext cx="6429420" cy="100494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0" name="コンテンツ プレースホルダ 4"/>
          <p:cNvGraphicFramePr>
            <a:graphicFrameLocks noChangeAspect="1"/>
          </p:cNvGraphicFramePr>
          <p:nvPr>
            <p:extLst/>
          </p:nvPr>
        </p:nvGraphicFramePr>
        <p:xfrm>
          <a:off x="4587716" y="5062328"/>
          <a:ext cx="3224212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4" name="数式" r:id="rId5" imgW="1612800" imgH="431640" progId="Equation.3">
                  <p:embed/>
                </p:oleObj>
              </mc:Choice>
              <mc:Fallback>
                <p:oleObj name="数式" r:id="rId5" imgW="1612800" imgH="431640" progId="Equation.3">
                  <p:embed/>
                  <p:pic>
                    <p:nvPicPr>
                      <p:cNvPr id="3080" name="コンテンツ プレースホルダ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7716" y="5062328"/>
                        <a:ext cx="3224212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4" descr="spin_prec_ls_ppt"/>
          <p:cNvPicPr>
            <a:picLocks noChangeAspect="1" noChangeArrowheads="1"/>
          </p:cNvPicPr>
          <p:nvPr/>
        </p:nvPicPr>
        <p:blipFill>
          <a:blip r:embed="rId7" cstate="print"/>
          <a:srcRect t="1578" r="48622" b="1578"/>
          <a:stretch>
            <a:fillRect/>
          </a:stretch>
        </p:blipFill>
        <p:spPr bwMode="auto">
          <a:xfrm>
            <a:off x="6987039" y="1039327"/>
            <a:ext cx="2057722" cy="2217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272197" y="1628445"/>
            <a:ext cx="6425083" cy="646294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solidFill>
              <a:srgbClr val="0000FF"/>
            </a:solidFill>
          </a:ln>
        </p:spPr>
        <p:txBody>
          <a:bodyPr wrap="square" lIns="91400" tIns="45702" rIns="91400" bIns="45702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Candara"/>
                <a:ea typeface="HGP明朝E"/>
              </a:rPr>
              <a:t>In uniform magnetic field, </a:t>
            </a:r>
            <a:r>
              <a:rPr lang="en-US" altLang="ja-JP" dirty="0" err="1">
                <a:solidFill>
                  <a:prstClr val="black"/>
                </a:solidFill>
                <a:latin typeface="Candara"/>
                <a:ea typeface="HGP明朝E"/>
              </a:rPr>
              <a:t>muon</a:t>
            </a:r>
            <a:r>
              <a:rPr lang="en-US" altLang="ja-JP" dirty="0">
                <a:solidFill>
                  <a:prstClr val="black"/>
                </a:solidFill>
                <a:latin typeface="Candara"/>
                <a:ea typeface="HGP明朝E"/>
              </a:rPr>
              <a:t> spin rotates ahead of momentum due to </a:t>
            </a:r>
            <a:r>
              <a:rPr lang="en-US" altLang="ja-JP" dirty="0">
                <a:solidFill>
                  <a:srgbClr val="FF0000"/>
                </a:solidFill>
                <a:latin typeface="Candara"/>
                <a:ea typeface="HGP明朝E"/>
              </a:rPr>
              <a:t>g-2 = 0</a:t>
            </a:r>
          </a:p>
        </p:txBody>
      </p:sp>
      <p:graphicFrame>
        <p:nvGraphicFramePr>
          <p:cNvPr id="14" name="コンテンツ プレースホルダ 4"/>
          <p:cNvGraphicFramePr>
            <a:graphicFrameLocks noChangeAspect="1"/>
          </p:cNvGraphicFramePr>
          <p:nvPr>
            <p:extLst/>
          </p:nvPr>
        </p:nvGraphicFramePr>
        <p:xfrm>
          <a:off x="401004" y="5008500"/>
          <a:ext cx="3641725" cy="97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5" name="数式" r:id="rId8" imgW="1841500" imgH="495300" progId="Equation.3">
                  <p:embed/>
                </p:oleObj>
              </mc:Choice>
              <mc:Fallback>
                <p:oleObj name="数式" r:id="rId8" imgW="1841500" imgH="495300" progId="Equation.3">
                  <p:embed/>
                  <p:pic>
                    <p:nvPicPr>
                      <p:cNvPr id="14" name="コンテンツ プレースホルダ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004" y="5008500"/>
                        <a:ext cx="3641725" cy="979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下矢印 14"/>
          <p:cNvSpPr/>
          <p:nvPr/>
        </p:nvSpPr>
        <p:spPr>
          <a:xfrm>
            <a:off x="418950" y="4153500"/>
            <a:ext cx="3655820" cy="747820"/>
          </a:xfrm>
          <a:prstGeom prst="downArrow">
            <a:avLst>
              <a:gd name="adj1" fmla="val 51948"/>
              <a:gd name="adj2" fmla="val 415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00" tIns="45702" rIns="91400" bIns="45702"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334571" y="4132043"/>
            <a:ext cx="1839285" cy="615517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pPr algn="ctr"/>
            <a:r>
              <a:rPr lang="en-US" altLang="ja-JP" sz="1600" dirty="0">
                <a:solidFill>
                  <a:prstClr val="black"/>
                </a:solidFill>
                <a:latin typeface="Candara"/>
                <a:ea typeface="HGP明朝E"/>
              </a:rPr>
              <a:t>BNL E821 approach</a:t>
            </a:r>
            <a:endParaRPr lang="ja-JP" altLang="en-US" sz="1600" dirty="0">
              <a:solidFill>
                <a:prstClr val="black"/>
              </a:solidFill>
              <a:latin typeface="Candara"/>
              <a:ea typeface="HGP明朝E"/>
            </a:endParaRPr>
          </a:p>
          <a:p>
            <a:pPr algn="ctr"/>
            <a:r>
              <a:rPr lang="en-US" altLang="ja-JP" b="1" i="1" dirty="0" err="1">
                <a:solidFill>
                  <a:srgbClr val="3366FF"/>
                </a:solidFill>
                <a:latin typeface="Candara"/>
                <a:ea typeface="HGP明朝E"/>
              </a:rPr>
              <a:t>γ</a:t>
            </a:r>
            <a:r>
              <a:rPr lang="en-US" altLang="ja-JP" b="1" i="1" dirty="0">
                <a:solidFill>
                  <a:srgbClr val="3366FF"/>
                </a:solidFill>
                <a:latin typeface="Candara"/>
                <a:ea typeface="HGP明朝E"/>
              </a:rPr>
              <a:t>=30 (P=3 </a:t>
            </a:r>
            <a:r>
              <a:rPr lang="en-US" altLang="ja-JP" b="1" i="1" dirty="0" err="1">
                <a:solidFill>
                  <a:srgbClr val="3366FF"/>
                </a:solidFill>
                <a:latin typeface="Candara"/>
                <a:ea typeface="HGP明朝E"/>
              </a:rPr>
              <a:t>GeV</a:t>
            </a:r>
            <a:r>
              <a:rPr lang="en-US" altLang="ja-JP" b="1" i="1" dirty="0">
                <a:solidFill>
                  <a:srgbClr val="3366FF"/>
                </a:solidFill>
                <a:latin typeface="Candara"/>
                <a:ea typeface="HGP明朝E"/>
              </a:rPr>
              <a:t>/c)</a:t>
            </a:r>
          </a:p>
        </p:txBody>
      </p:sp>
      <p:sp>
        <p:nvSpPr>
          <p:cNvPr id="18" name="下矢印 17"/>
          <p:cNvSpPr/>
          <p:nvPr/>
        </p:nvSpPr>
        <p:spPr>
          <a:xfrm>
            <a:off x="4322140" y="4151583"/>
            <a:ext cx="3655820" cy="761604"/>
          </a:xfrm>
          <a:prstGeom prst="downArrow">
            <a:avLst>
              <a:gd name="adj1" fmla="val 51948"/>
              <a:gd name="adj2" fmla="val 415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00" tIns="45702" rIns="91400" bIns="45702"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327790" y="4130130"/>
            <a:ext cx="1659248" cy="615517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pPr algn="ctr"/>
            <a:r>
              <a:rPr lang="en-US" altLang="ja-JP" sz="1600" dirty="0">
                <a:solidFill>
                  <a:prstClr val="black"/>
                </a:solidFill>
                <a:latin typeface="Candara"/>
                <a:ea typeface="HGP明朝E"/>
              </a:rPr>
              <a:t>J-PARC approach</a:t>
            </a:r>
            <a:endParaRPr lang="ja-JP" altLang="en-US" sz="1600" dirty="0">
              <a:solidFill>
                <a:prstClr val="black"/>
              </a:solidFill>
              <a:latin typeface="Candara"/>
              <a:ea typeface="HGP明朝E"/>
            </a:endParaRPr>
          </a:p>
          <a:p>
            <a:pPr algn="ctr"/>
            <a:r>
              <a:rPr lang="en-US" altLang="ja-JP" b="1" i="1" dirty="0">
                <a:solidFill>
                  <a:srgbClr val="FF0000"/>
                </a:solidFill>
                <a:latin typeface="Candara"/>
                <a:ea typeface="HGP明朝E"/>
              </a:rPr>
              <a:t> E = 0 at any </a:t>
            </a:r>
            <a:r>
              <a:rPr lang="en-US" altLang="en-US" b="1" i="1" dirty="0" err="1">
                <a:solidFill>
                  <a:srgbClr val="FF0000"/>
                </a:solidFill>
                <a:latin typeface="Candara"/>
              </a:rPr>
              <a:t>γ</a:t>
            </a:r>
            <a:endParaRPr lang="en-US" altLang="ja-JP" b="1" i="1" dirty="0">
              <a:solidFill>
                <a:srgbClr val="FF0000"/>
              </a:solidFill>
              <a:latin typeface="Candara"/>
              <a:ea typeface="HGP明朝E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715755" y="5974899"/>
            <a:ext cx="3484928" cy="523184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pPr algn="ctr"/>
            <a:r>
              <a:rPr lang="en-US" altLang="ja-JP" sz="2800" dirty="0">
                <a:solidFill>
                  <a:srgbClr val="FF0000"/>
                </a:solidFill>
                <a:latin typeface="Candara"/>
                <a:ea typeface="HGP明朝E"/>
              </a:rPr>
              <a:t>J-PARC E34</a:t>
            </a:r>
            <a:endParaRPr lang="en-US" altLang="ja-JP" sz="2800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cxnSp>
        <p:nvCxnSpPr>
          <p:cNvPr id="6" name="直線コネクタ 5"/>
          <p:cNvCxnSpPr/>
          <p:nvPr/>
        </p:nvCxnSpPr>
        <p:spPr>
          <a:xfrm flipH="1">
            <a:off x="2587480" y="2039379"/>
            <a:ext cx="55219" cy="16566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272197" y="2548453"/>
            <a:ext cx="3847891" cy="369332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Candara"/>
                <a:ea typeface="HGP明朝E"/>
              </a:rPr>
              <a:t>general form of spin precession vector:</a:t>
            </a:r>
            <a:endParaRPr lang="ja-JP" altLang="en-US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37998" y="5957969"/>
            <a:ext cx="3236774" cy="523184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pPr algn="ctr"/>
            <a:r>
              <a:rPr lang="en-US" altLang="ja-JP" sz="2800" dirty="0">
                <a:solidFill>
                  <a:srgbClr val="0000FF"/>
                </a:solidFill>
                <a:latin typeface="Candara"/>
                <a:ea typeface="HGP明朝E"/>
              </a:rPr>
              <a:t>FNAL E989</a:t>
            </a:r>
            <a:endParaRPr lang="ja-JP" altLang="en-US" sz="2800" dirty="0">
              <a:solidFill>
                <a:srgbClr val="0000FF"/>
              </a:solidFill>
              <a:latin typeface="Candara"/>
              <a:ea typeface="HGP明朝E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04" y="4922777"/>
            <a:ext cx="3814680" cy="107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9439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8" grpId="0" animBg="1"/>
      <p:bldP spid="19" grpId="0"/>
      <p:bldP spid="8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1384"/>
          </a:xfrm>
        </p:spPr>
        <p:txBody>
          <a:bodyPr>
            <a:normAutofit/>
          </a:bodyPr>
          <a:lstStyle/>
          <a:p>
            <a:r>
              <a:rPr kumimoji="1" lang="en-US" altLang="ja-JP" dirty="0" err="1"/>
              <a:t>Muon</a:t>
            </a:r>
            <a:r>
              <a:rPr kumimoji="1" lang="en-US" altLang="ja-JP" dirty="0"/>
              <a:t> beam at BNL/FNAL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1225" y="649099"/>
            <a:ext cx="45917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prstClr val="black"/>
                </a:solidFill>
                <a:latin typeface="Calibri"/>
                <a:ea typeface="ＭＳ Ｐゴシック"/>
              </a:rPr>
              <a:t>Conventional </a:t>
            </a:r>
            <a:r>
              <a:rPr lang="en-US" altLang="ja-JP" sz="3200" b="1" dirty="0" err="1">
                <a:solidFill>
                  <a:prstClr val="black"/>
                </a:solidFill>
                <a:latin typeface="Calibri"/>
                <a:ea typeface="ＭＳ Ｐゴシック"/>
              </a:rPr>
              <a:t>muon</a:t>
            </a:r>
            <a:r>
              <a:rPr lang="en-US" altLang="ja-JP" sz="3200" b="1" dirty="0">
                <a:solidFill>
                  <a:prstClr val="black"/>
                </a:solidFill>
                <a:latin typeface="Calibri"/>
                <a:ea typeface="ＭＳ Ｐゴシック"/>
              </a:rPr>
              <a:t> beam</a:t>
            </a:r>
            <a:endParaRPr lang="ja-JP" altLang="en-US" sz="3200" b="1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7" name="円/楕円 6"/>
          <p:cNvSpPr/>
          <p:nvPr/>
        </p:nvSpPr>
        <p:spPr>
          <a:xfrm>
            <a:off x="601050" y="1995455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8" name="円/楕円 7"/>
          <p:cNvSpPr/>
          <p:nvPr/>
        </p:nvSpPr>
        <p:spPr>
          <a:xfrm>
            <a:off x="723846" y="2112580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9" name="円/楕円 8"/>
          <p:cNvSpPr/>
          <p:nvPr/>
        </p:nvSpPr>
        <p:spPr>
          <a:xfrm>
            <a:off x="736176" y="1878329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1" name="円/楕円 10"/>
          <p:cNvSpPr/>
          <p:nvPr/>
        </p:nvSpPr>
        <p:spPr>
          <a:xfrm>
            <a:off x="846642" y="2100251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32406" y="1280642"/>
            <a:ext cx="108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proton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3" name="円柱 12"/>
          <p:cNvSpPr/>
          <p:nvPr/>
        </p:nvSpPr>
        <p:spPr>
          <a:xfrm rot="16200000">
            <a:off x="1599884" y="1783603"/>
            <a:ext cx="1174934" cy="694941"/>
          </a:xfrm>
          <a:prstGeom prst="can">
            <a:avLst>
              <a:gd name="adj" fmla="val 39355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4" name="円/楕円 13"/>
          <p:cNvSpPr/>
          <p:nvPr/>
        </p:nvSpPr>
        <p:spPr>
          <a:xfrm>
            <a:off x="2289720" y="1878329"/>
            <a:ext cx="245592" cy="23425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5" name="円/楕円 14"/>
          <p:cNvSpPr/>
          <p:nvPr/>
        </p:nvSpPr>
        <p:spPr>
          <a:xfrm>
            <a:off x="2412516" y="2229705"/>
            <a:ext cx="245592" cy="23425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6" name="円/楕円 15"/>
          <p:cNvSpPr/>
          <p:nvPr/>
        </p:nvSpPr>
        <p:spPr>
          <a:xfrm>
            <a:off x="3078319" y="1742440"/>
            <a:ext cx="245592" cy="23425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7" name="円/楕円 16"/>
          <p:cNvSpPr/>
          <p:nvPr/>
        </p:nvSpPr>
        <p:spPr>
          <a:xfrm>
            <a:off x="2729105" y="2118743"/>
            <a:ext cx="245592" cy="23425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8" name="円/楕円 17"/>
          <p:cNvSpPr/>
          <p:nvPr/>
        </p:nvSpPr>
        <p:spPr>
          <a:xfrm>
            <a:off x="2657617" y="1859566"/>
            <a:ext cx="245592" cy="23425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9" name="円/楕円 18"/>
          <p:cNvSpPr/>
          <p:nvPr/>
        </p:nvSpPr>
        <p:spPr>
          <a:xfrm>
            <a:off x="2534821" y="1964362"/>
            <a:ext cx="245592" cy="23425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0" name="円/楕円 19"/>
          <p:cNvSpPr/>
          <p:nvPr/>
        </p:nvSpPr>
        <p:spPr>
          <a:xfrm>
            <a:off x="2955523" y="2038336"/>
            <a:ext cx="245592" cy="23425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1" name="円/楕円 20"/>
          <p:cNvSpPr/>
          <p:nvPr/>
        </p:nvSpPr>
        <p:spPr>
          <a:xfrm>
            <a:off x="2955523" y="2352994"/>
            <a:ext cx="245592" cy="23425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2" name="円/楕円 21"/>
          <p:cNvSpPr/>
          <p:nvPr/>
        </p:nvSpPr>
        <p:spPr>
          <a:xfrm>
            <a:off x="4395121" y="1761204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3" name="円/楕円 22"/>
          <p:cNvSpPr/>
          <p:nvPr/>
        </p:nvSpPr>
        <p:spPr>
          <a:xfrm>
            <a:off x="5233540" y="1526953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4" name="円/楕円 23"/>
          <p:cNvSpPr/>
          <p:nvPr/>
        </p:nvSpPr>
        <p:spPr>
          <a:xfrm>
            <a:off x="4814330" y="2303679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5" name="円/楕円 24"/>
          <p:cNvSpPr/>
          <p:nvPr/>
        </p:nvSpPr>
        <p:spPr>
          <a:xfrm>
            <a:off x="4898644" y="1810250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6" name="円/楕円 25"/>
          <p:cNvSpPr/>
          <p:nvPr/>
        </p:nvSpPr>
        <p:spPr>
          <a:xfrm>
            <a:off x="4272325" y="2131074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7" name="円/楕円 26"/>
          <p:cNvSpPr/>
          <p:nvPr/>
        </p:nvSpPr>
        <p:spPr>
          <a:xfrm>
            <a:off x="4814330" y="2735194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8" name="円/楕円 27"/>
          <p:cNvSpPr/>
          <p:nvPr/>
        </p:nvSpPr>
        <p:spPr>
          <a:xfrm>
            <a:off x="4395121" y="2420804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9" name="円/楕円 28"/>
          <p:cNvSpPr/>
          <p:nvPr/>
        </p:nvSpPr>
        <p:spPr>
          <a:xfrm>
            <a:off x="5479132" y="2420804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30" name="円/楕円 29"/>
          <p:cNvSpPr/>
          <p:nvPr/>
        </p:nvSpPr>
        <p:spPr>
          <a:xfrm>
            <a:off x="5356336" y="2044770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31" name="円/楕円 30"/>
          <p:cNvSpPr/>
          <p:nvPr/>
        </p:nvSpPr>
        <p:spPr>
          <a:xfrm>
            <a:off x="5233540" y="2537930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cxnSp>
        <p:nvCxnSpPr>
          <p:cNvPr id="33" name="直線矢印コネクタ 32"/>
          <p:cNvCxnSpPr/>
          <p:nvPr/>
        </p:nvCxnSpPr>
        <p:spPr>
          <a:xfrm>
            <a:off x="1228859" y="2168061"/>
            <a:ext cx="1060861" cy="0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直線矢印コネクタ 36"/>
          <p:cNvCxnSpPr/>
          <p:nvPr/>
        </p:nvCxnSpPr>
        <p:spPr>
          <a:xfrm>
            <a:off x="3210456" y="2198613"/>
            <a:ext cx="1060861" cy="0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テキスト ボックス 37"/>
          <p:cNvSpPr txBox="1"/>
          <p:nvPr/>
        </p:nvSpPr>
        <p:spPr>
          <a:xfrm>
            <a:off x="2656620" y="1280642"/>
            <a:ext cx="667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>
                <a:solidFill>
                  <a:prstClr val="black"/>
                </a:solidFill>
                <a:latin typeface="Calibri"/>
              </a:rPr>
              <a:t>π</a:t>
            </a:r>
            <a:r>
              <a:rPr lang="en-US" altLang="en-US" sz="2400" baseline="30000" dirty="0">
                <a:solidFill>
                  <a:prstClr val="black"/>
                </a:solidFill>
                <a:latin typeface="Calibri"/>
              </a:rPr>
              <a:t>+</a:t>
            </a:r>
            <a:endParaRPr lang="ja-JP" altLang="en-US" sz="2400" baseline="300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4674726" y="1280642"/>
            <a:ext cx="667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μ</a:t>
            </a:r>
            <a:r>
              <a:rPr lang="en-US" altLang="en-US" sz="2400" baseline="30000" dirty="0">
                <a:solidFill>
                  <a:prstClr val="black"/>
                </a:solidFill>
                <a:latin typeface="Calibri"/>
              </a:rPr>
              <a:t>+</a:t>
            </a:r>
            <a:endParaRPr lang="ja-JP" altLang="en-US" sz="2400" baseline="300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0" name="円/楕円 39"/>
          <p:cNvSpPr/>
          <p:nvPr/>
        </p:nvSpPr>
        <p:spPr>
          <a:xfrm>
            <a:off x="870801" y="1995454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1" name="円/楕円 40"/>
          <p:cNvSpPr/>
          <p:nvPr/>
        </p:nvSpPr>
        <p:spPr>
          <a:xfrm>
            <a:off x="600550" y="1785592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2" name="円/楕円 41"/>
          <p:cNvSpPr/>
          <p:nvPr/>
        </p:nvSpPr>
        <p:spPr>
          <a:xfrm>
            <a:off x="883632" y="1828610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3" name="円/楕円 42"/>
          <p:cNvSpPr/>
          <p:nvPr/>
        </p:nvSpPr>
        <p:spPr>
          <a:xfrm>
            <a:off x="613380" y="2038336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4" name="円/楕円 43"/>
          <p:cNvSpPr/>
          <p:nvPr/>
        </p:nvSpPr>
        <p:spPr>
          <a:xfrm>
            <a:off x="834814" y="2100251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5" name="円/楕円 44"/>
          <p:cNvSpPr/>
          <p:nvPr/>
        </p:nvSpPr>
        <p:spPr>
          <a:xfrm>
            <a:off x="723846" y="1866000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1645435" y="2716700"/>
            <a:ext cx="1334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prstClr val="black"/>
                </a:solidFill>
                <a:latin typeface="Calibri"/>
                <a:ea typeface="ＭＳ Ｐゴシック"/>
              </a:rPr>
              <a:t>pion</a:t>
            </a:r>
          </a:p>
          <a:p>
            <a:r>
              <a:rPr lang="en-US" altLang="ja-JP" sz="2000" dirty="0">
                <a:solidFill>
                  <a:prstClr val="black"/>
                </a:solidFill>
                <a:latin typeface="Calibri"/>
                <a:ea typeface="ＭＳ Ｐゴシック"/>
              </a:rPr>
              <a:t>production</a:t>
            </a:r>
            <a:endParaRPr lang="ja-JP" altLang="en-US" sz="20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3447234" y="2761692"/>
            <a:ext cx="7944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prstClr val="black"/>
                </a:solidFill>
                <a:latin typeface="Calibri"/>
                <a:ea typeface="ＭＳ Ｐゴシック"/>
              </a:rPr>
              <a:t>decay</a:t>
            </a:r>
            <a:endParaRPr lang="ja-JP" altLang="en-US" sz="20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98" name="テキスト ボックス 97"/>
          <p:cNvSpPr txBox="1"/>
          <p:nvPr/>
        </p:nvSpPr>
        <p:spPr>
          <a:xfrm>
            <a:off x="5664101" y="1390791"/>
            <a:ext cx="3401555" cy="10772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3200" i="1" dirty="0" err="1">
                <a:solidFill>
                  <a:srgbClr val="008000"/>
                </a:solidFill>
                <a:latin typeface="Calibri"/>
                <a:ea typeface="ＭＳ Ｐゴシック"/>
              </a:rPr>
              <a:t>emittance</a:t>
            </a:r>
            <a:endParaRPr lang="en-US" altLang="ja-JP" sz="3200" i="1" dirty="0">
              <a:solidFill>
                <a:srgbClr val="008000"/>
              </a:solidFill>
              <a:latin typeface="Calibri"/>
              <a:ea typeface="ＭＳ Ｐゴシック"/>
            </a:endParaRPr>
          </a:p>
          <a:p>
            <a:pPr algn="ctr"/>
            <a:r>
              <a:rPr lang="en-US" altLang="ja-JP" sz="3200" i="1" dirty="0">
                <a:solidFill>
                  <a:srgbClr val="008000"/>
                </a:solidFill>
                <a:latin typeface="Calibri"/>
                <a:ea typeface="ＭＳ Ｐゴシック"/>
              </a:rPr>
              <a:t>~1000π mm</a:t>
            </a:r>
            <a:r>
              <a:rPr lang="ja-JP" altLang="en-US" sz="3200" i="1" dirty="0">
                <a:solidFill>
                  <a:srgbClr val="008000"/>
                </a:solidFill>
                <a:latin typeface="Calibri"/>
                <a:ea typeface="ＭＳ Ｐゴシック"/>
              </a:rPr>
              <a:t>・</a:t>
            </a:r>
            <a:r>
              <a:rPr lang="en-US" altLang="ja-JP" sz="3200" i="1" dirty="0" err="1">
                <a:solidFill>
                  <a:srgbClr val="008000"/>
                </a:solidFill>
                <a:latin typeface="Calibri"/>
                <a:ea typeface="ＭＳ Ｐゴシック"/>
              </a:rPr>
              <a:t>mrad</a:t>
            </a:r>
            <a:endParaRPr lang="ja-JP" altLang="en-US" sz="3200" i="1" dirty="0">
              <a:solidFill>
                <a:srgbClr val="008000"/>
              </a:solidFill>
              <a:latin typeface="Calibri"/>
              <a:ea typeface="ＭＳ Ｐゴシック"/>
            </a:endParaRPr>
          </a:p>
        </p:txBody>
      </p:sp>
      <p:sp>
        <p:nvSpPr>
          <p:cNvPr id="100" name="テキスト ボックス 99"/>
          <p:cNvSpPr txBox="1"/>
          <p:nvPr/>
        </p:nvSpPr>
        <p:spPr>
          <a:xfrm>
            <a:off x="6796690" y="2611905"/>
            <a:ext cx="2265188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prstClr val="black"/>
                </a:solidFill>
                <a:latin typeface="Calibri"/>
                <a:ea typeface="ＭＳ Ｐゴシック"/>
              </a:rPr>
              <a:t>Strong focusing</a:t>
            </a:r>
          </a:p>
          <a:p>
            <a:r>
              <a:rPr lang="en-US" altLang="ja-JP" sz="2000" dirty="0" err="1">
                <a:solidFill>
                  <a:prstClr val="black"/>
                </a:solidFill>
                <a:latin typeface="Calibri"/>
                <a:ea typeface="ＭＳ Ｐゴシック"/>
              </a:rPr>
              <a:t>Muon</a:t>
            </a:r>
            <a:r>
              <a:rPr lang="en-US" altLang="ja-JP" sz="2000" dirty="0">
                <a:solidFill>
                  <a:prstClr val="black"/>
                </a:solidFill>
                <a:latin typeface="Calibri"/>
                <a:ea typeface="ＭＳ Ｐゴシック"/>
              </a:rPr>
              <a:t> loss</a:t>
            </a:r>
          </a:p>
          <a:p>
            <a:r>
              <a:rPr lang="en-US" altLang="ja-JP" sz="2000" dirty="0">
                <a:solidFill>
                  <a:prstClr val="black"/>
                </a:solidFill>
                <a:latin typeface="Calibri"/>
                <a:ea typeface="ＭＳ Ｐゴシック"/>
              </a:rPr>
              <a:t>BG π contamination</a:t>
            </a:r>
          </a:p>
        </p:txBody>
      </p:sp>
      <p:pic>
        <p:nvPicPr>
          <p:cNvPr id="2" name="図 1" descr="2013-05-03_Mod_OLD_Light_01-thumbnail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2516" y="3627568"/>
            <a:ext cx="4230055" cy="3172542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5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00694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1384"/>
          </a:xfrm>
        </p:spPr>
        <p:txBody>
          <a:bodyPr>
            <a:normAutofit/>
          </a:bodyPr>
          <a:lstStyle/>
          <a:p>
            <a:r>
              <a:rPr kumimoji="1" lang="en-US" altLang="ja-JP" dirty="0" err="1"/>
              <a:t>Muon</a:t>
            </a:r>
            <a:r>
              <a:rPr kumimoji="1" lang="en-US" altLang="ja-JP" dirty="0"/>
              <a:t> beam at J-PARC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421444" y="5649099"/>
            <a:ext cx="223550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rgbClr val="0000FF"/>
                </a:solidFill>
                <a:latin typeface="Calibri"/>
                <a:ea typeface="ＭＳ Ｐゴシック"/>
              </a:rPr>
              <a:t>Ultra-cold</a:t>
            </a:r>
          </a:p>
          <a:p>
            <a:r>
              <a:rPr lang="en-US" altLang="ja-JP" sz="3200" b="1" dirty="0" err="1">
                <a:solidFill>
                  <a:srgbClr val="0000FF"/>
                </a:solidFill>
                <a:latin typeface="Calibri"/>
                <a:ea typeface="ＭＳ Ｐゴシック"/>
              </a:rPr>
              <a:t>muon</a:t>
            </a:r>
            <a:r>
              <a:rPr lang="en-US" altLang="ja-JP" sz="3200" b="1" dirty="0">
                <a:solidFill>
                  <a:srgbClr val="0000FF"/>
                </a:solidFill>
                <a:latin typeface="Calibri"/>
                <a:ea typeface="ＭＳ Ｐゴシック"/>
              </a:rPr>
              <a:t> beam</a:t>
            </a:r>
            <a:endParaRPr lang="ja-JP" altLang="en-US" sz="3200" b="1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1225" y="649099"/>
            <a:ext cx="45917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prstClr val="black"/>
                </a:solidFill>
                <a:latin typeface="Calibri"/>
                <a:ea typeface="ＭＳ Ｐゴシック"/>
              </a:rPr>
              <a:t>Conventional </a:t>
            </a:r>
            <a:r>
              <a:rPr lang="en-US" altLang="ja-JP" sz="3200" b="1" dirty="0" err="1">
                <a:solidFill>
                  <a:prstClr val="black"/>
                </a:solidFill>
                <a:latin typeface="Calibri"/>
                <a:ea typeface="ＭＳ Ｐゴシック"/>
              </a:rPr>
              <a:t>muon</a:t>
            </a:r>
            <a:r>
              <a:rPr lang="en-US" altLang="ja-JP" sz="3200" b="1" dirty="0">
                <a:solidFill>
                  <a:prstClr val="black"/>
                </a:solidFill>
                <a:latin typeface="Calibri"/>
                <a:ea typeface="ＭＳ Ｐゴシック"/>
              </a:rPr>
              <a:t> beam</a:t>
            </a:r>
            <a:endParaRPr lang="ja-JP" altLang="en-US" sz="3200" b="1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7" name="円/楕円 6"/>
          <p:cNvSpPr/>
          <p:nvPr/>
        </p:nvSpPr>
        <p:spPr>
          <a:xfrm>
            <a:off x="601050" y="1995455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8" name="円/楕円 7"/>
          <p:cNvSpPr/>
          <p:nvPr/>
        </p:nvSpPr>
        <p:spPr>
          <a:xfrm>
            <a:off x="723846" y="2112580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9" name="円/楕円 8"/>
          <p:cNvSpPr/>
          <p:nvPr/>
        </p:nvSpPr>
        <p:spPr>
          <a:xfrm>
            <a:off x="736176" y="1878329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1" name="円/楕円 10"/>
          <p:cNvSpPr/>
          <p:nvPr/>
        </p:nvSpPr>
        <p:spPr>
          <a:xfrm>
            <a:off x="846642" y="2100251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32406" y="1280642"/>
            <a:ext cx="108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proton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3" name="円柱 12"/>
          <p:cNvSpPr/>
          <p:nvPr/>
        </p:nvSpPr>
        <p:spPr>
          <a:xfrm rot="16200000">
            <a:off x="1599884" y="1783603"/>
            <a:ext cx="1174934" cy="694941"/>
          </a:xfrm>
          <a:prstGeom prst="can">
            <a:avLst>
              <a:gd name="adj" fmla="val 39355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4" name="円/楕円 13"/>
          <p:cNvSpPr/>
          <p:nvPr/>
        </p:nvSpPr>
        <p:spPr>
          <a:xfrm>
            <a:off x="2289720" y="1878329"/>
            <a:ext cx="245592" cy="23425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5" name="円/楕円 14"/>
          <p:cNvSpPr/>
          <p:nvPr/>
        </p:nvSpPr>
        <p:spPr>
          <a:xfrm>
            <a:off x="2412516" y="2229705"/>
            <a:ext cx="245592" cy="23425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6" name="円/楕円 15"/>
          <p:cNvSpPr/>
          <p:nvPr/>
        </p:nvSpPr>
        <p:spPr>
          <a:xfrm>
            <a:off x="3078319" y="1742440"/>
            <a:ext cx="245592" cy="23425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7" name="円/楕円 16"/>
          <p:cNvSpPr/>
          <p:nvPr/>
        </p:nvSpPr>
        <p:spPr>
          <a:xfrm>
            <a:off x="2729105" y="2118743"/>
            <a:ext cx="245592" cy="23425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8" name="円/楕円 17"/>
          <p:cNvSpPr/>
          <p:nvPr/>
        </p:nvSpPr>
        <p:spPr>
          <a:xfrm>
            <a:off x="2657617" y="1859566"/>
            <a:ext cx="245592" cy="23425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9" name="円/楕円 18"/>
          <p:cNvSpPr/>
          <p:nvPr/>
        </p:nvSpPr>
        <p:spPr>
          <a:xfrm>
            <a:off x="2534821" y="1964362"/>
            <a:ext cx="245592" cy="23425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0" name="円/楕円 19"/>
          <p:cNvSpPr/>
          <p:nvPr/>
        </p:nvSpPr>
        <p:spPr>
          <a:xfrm>
            <a:off x="2955523" y="2038336"/>
            <a:ext cx="245592" cy="23425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1" name="円/楕円 20"/>
          <p:cNvSpPr/>
          <p:nvPr/>
        </p:nvSpPr>
        <p:spPr>
          <a:xfrm>
            <a:off x="2955523" y="2352994"/>
            <a:ext cx="245592" cy="23425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2" name="円/楕円 21"/>
          <p:cNvSpPr/>
          <p:nvPr/>
        </p:nvSpPr>
        <p:spPr>
          <a:xfrm>
            <a:off x="4395121" y="1761204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3" name="円/楕円 22"/>
          <p:cNvSpPr/>
          <p:nvPr/>
        </p:nvSpPr>
        <p:spPr>
          <a:xfrm>
            <a:off x="5233540" y="1526953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4" name="円/楕円 23"/>
          <p:cNvSpPr/>
          <p:nvPr/>
        </p:nvSpPr>
        <p:spPr>
          <a:xfrm>
            <a:off x="4814330" y="2303679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5" name="円/楕円 24"/>
          <p:cNvSpPr/>
          <p:nvPr/>
        </p:nvSpPr>
        <p:spPr>
          <a:xfrm>
            <a:off x="4898644" y="1810250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6" name="円/楕円 25"/>
          <p:cNvSpPr/>
          <p:nvPr/>
        </p:nvSpPr>
        <p:spPr>
          <a:xfrm>
            <a:off x="4272325" y="2131074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7" name="円/楕円 26"/>
          <p:cNvSpPr/>
          <p:nvPr/>
        </p:nvSpPr>
        <p:spPr>
          <a:xfrm>
            <a:off x="4814330" y="2735194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8" name="円/楕円 27"/>
          <p:cNvSpPr/>
          <p:nvPr/>
        </p:nvSpPr>
        <p:spPr>
          <a:xfrm>
            <a:off x="4395121" y="2420804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9" name="円/楕円 28"/>
          <p:cNvSpPr/>
          <p:nvPr/>
        </p:nvSpPr>
        <p:spPr>
          <a:xfrm>
            <a:off x="5479132" y="2420804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30" name="円/楕円 29"/>
          <p:cNvSpPr/>
          <p:nvPr/>
        </p:nvSpPr>
        <p:spPr>
          <a:xfrm>
            <a:off x="5356336" y="2044770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31" name="円/楕円 30"/>
          <p:cNvSpPr/>
          <p:nvPr/>
        </p:nvSpPr>
        <p:spPr>
          <a:xfrm>
            <a:off x="5233540" y="2537930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cxnSp>
        <p:nvCxnSpPr>
          <p:cNvPr id="33" name="直線矢印コネクタ 32"/>
          <p:cNvCxnSpPr/>
          <p:nvPr/>
        </p:nvCxnSpPr>
        <p:spPr>
          <a:xfrm>
            <a:off x="1228859" y="2168061"/>
            <a:ext cx="1060861" cy="0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直線矢印コネクタ 36"/>
          <p:cNvCxnSpPr/>
          <p:nvPr/>
        </p:nvCxnSpPr>
        <p:spPr>
          <a:xfrm>
            <a:off x="3210456" y="2198613"/>
            <a:ext cx="1060861" cy="0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テキスト ボックス 37"/>
          <p:cNvSpPr txBox="1"/>
          <p:nvPr/>
        </p:nvSpPr>
        <p:spPr>
          <a:xfrm>
            <a:off x="2656620" y="1280642"/>
            <a:ext cx="667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>
                <a:solidFill>
                  <a:prstClr val="black"/>
                </a:solidFill>
                <a:latin typeface="Calibri"/>
              </a:rPr>
              <a:t>π</a:t>
            </a:r>
            <a:r>
              <a:rPr lang="en-US" altLang="en-US" sz="2400" baseline="30000" dirty="0">
                <a:solidFill>
                  <a:prstClr val="black"/>
                </a:solidFill>
                <a:latin typeface="Calibri"/>
              </a:rPr>
              <a:t>+</a:t>
            </a:r>
            <a:endParaRPr lang="ja-JP" altLang="en-US" sz="2400" baseline="300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4674726" y="1280642"/>
            <a:ext cx="667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μ</a:t>
            </a:r>
            <a:r>
              <a:rPr lang="en-US" altLang="en-US" sz="2400" baseline="30000" dirty="0">
                <a:solidFill>
                  <a:prstClr val="black"/>
                </a:solidFill>
                <a:latin typeface="Calibri"/>
              </a:rPr>
              <a:t>+</a:t>
            </a:r>
            <a:endParaRPr lang="ja-JP" altLang="en-US" sz="2400" baseline="300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0" name="円/楕円 39"/>
          <p:cNvSpPr/>
          <p:nvPr/>
        </p:nvSpPr>
        <p:spPr>
          <a:xfrm>
            <a:off x="870801" y="1995454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1" name="円/楕円 40"/>
          <p:cNvSpPr/>
          <p:nvPr/>
        </p:nvSpPr>
        <p:spPr>
          <a:xfrm>
            <a:off x="600550" y="1785592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2" name="円/楕円 41"/>
          <p:cNvSpPr/>
          <p:nvPr/>
        </p:nvSpPr>
        <p:spPr>
          <a:xfrm>
            <a:off x="883632" y="1828610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3" name="円/楕円 42"/>
          <p:cNvSpPr/>
          <p:nvPr/>
        </p:nvSpPr>
        <p:spPr>
          <a:xfrm>
            <a:off x="613380" y="2038336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4" name="円/楕円 43"/>
          <p:cNvSpPr/>
          <p:nvPr/>
        </p:nvSpPr>
        <p:spPr>
          <a:xfrm>
            <a:off x="834814" y="2100251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5" name="円/楕円 44"/>
          <p:cNvSpPr/>
          <p:nvPr/>
        </p:nvSpPr>
        <p:spPr>
          <a:xfrm>
            <a:off x="723846" y="1866000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1645435" y="2716700"/>
            <a:ext cx="1334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prstClr val="black"/>
                </a:solidFill>
                <a:latin typeface="Calibri"/>
                <a:ea typeface="ＭＳ Ｐゴシック"/>
              </a:rPr>
              <a:t>pion</a:t>
            </a:r>
          </a:p>
          <a:p>
            <a:r>
              <a:rPr lang="en-US" altLang="ja-JP" sz="2000" dirty="0">
                <a:solidFill>
                  <a:prstClr val="black"/>
                </a:solidFill>
                <a:latin typeface="Calibri"/>
                <a:ea typeface="ＭＳ Ｐゴシック"/>
              </a:rPr>
              <a:t>production</a:t>
            </a:r>
            <a:endParaRPr lang="ja-JP" altLang="en-US" sz="20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3447234" y="2761692"/>
            <a:ext cx="7944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prstClr val="black"/>
                </a:solidFill>
                <a:latin typeface="Calibri"/>
                <a:ea typeface="ＭＳ Ｐゴシック"/>
              </a:rPr>
              <a:t>decay</a:t>
            </a:r>
            <a:endParaRPr lang="ja-JP" altLang="en-US" sz="20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87" name="直線矢印コネクタ 86"/>
          <p:cNvCxnSpPr/>
          <p:nvPr/>
        </p:nvCxnSpPr>
        <p:spPr>
          <a:xfrm>
            <a:off x="4927324" y="5246720"/>
            <a:ext cx="1060861" cy="0"/>
          </a:xfrm>
          <a:prstGeom prst="straightConnector1">
            <a:avLst/>
          </a:prstGeom>
          <a:ln w="76200" cmpd="sng">
            <a:solidFill>
              <a:srgbClr val="0000FF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8" name="テキスト ボックス 87"/>
          <p:cNvSpPr txBox="1"/>
          <p:nvPr/>
        </p:nvSpPr>
        <p:spPr>
          <a:xfrm rot="5400000">
            <a:off x="4590035" y="3994519"/>
            <a:ext cx="1237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0000FF"/>
                </a:solidFill>
                <a:latin typeface="Calibri"/>
                <a:ea typeface="ＭＳ Ｐゴシック"/>
              </a:rPr>
              <a:t>cooling</a:t>
            </a:r>
            <a:endParaRPr lang="ja-JP" altLang="en-US" sz="2800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89" name="円/楕円 88"/>
          <p:cNvSpPr/>
          <p:nvPr/>
        </p:nvSpPr>
        <p:spPr>
          <a:xfrm>
            <a:off x="6214158" y="5096931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90" name="円/楕円 89"/>
          <p:cNvSpPr/>
          <p:nvPr/>
        </p:nvSpPr>
        <p:spPr>
          <a:xfrm>
            <a:off x="6214158" y="5234660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91" name="円/楕円 90"/>
          <p:cNvSpPr/>
          <p:nvPr/>
        </p:nvSpPr>
        <p:spPr>
          <a:xfrm>
            <a:off x="6091362" y="5111101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92" name="円/楕円 91"/>
          <p:cNvSpPr/>
          <p:nvPr/>
        </p:nvSpPr>
        <p:spPr>
          <a:xfrm>
            <a:off x="6422785" y="5111101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93" name="円/楕円 92"/>
          <p:cNvSpPr/>
          <p:nvPr/>
        </p:nvSpPr>
        <p:spPr>
          <a:xfrm>
            <a:off x="6336954" y="5271378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94" name="円/楕円 93"/>
          <p:cNvSpPr/>
          <p:nvPr/>
        </p:nvSpPr>
        <p:spPr>
          <a:xfrm>
            <a:off x="6299989" y="5000140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96" name="円/楕円 95"/>
          <p:cNvSpPr/>
          <p:nvPr/>
        </p:nvSpPr>
        <p:spPr>
          <a:xfrm>
            <a:off x="6177193" y="5049456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97" name="テキスト ボックス 96"/>
          <p:cNvSpPr txBox="1"/>
          <p:nvPr/>
        </p:nvSpPr>
        <p:spPr>
          <a:xfrm>
            <a:off x="6153045" y="4439710"/>
            <a:ext cx="667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μ</a:t>
            </a:r>
            <a:r>
              <a:rPr lang="en-US" altLang="en-US" sz="2400" baseline="30000" dirty="0">
                <a:solidFill>
                  <a:prstClr val="black"/>
                </a:solidFill>
                <a:latin typeface="Calibri"/>
              </a:rPr>
              <a:t>+</a:t>
            </a:r>
            <a:endParaRPr lang="ja-JP" altLang="en-US" sz="2400" baseline="300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98" name="テキスト ボックス 97"/>
          <p:cNvSpPr txBox="1"/>
          <p:nvPr/>
        </p:nvSpPr>
        <p:spPr>
          <a:xfrm>
            <a:off x="5664101" y="1390791"/>
            <a:ext cx="3401555" cy="10772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3200" i="1" dirty="0" err="1">
                <a:solidFill>
                  <a:srgbClr val="008000"/>
                </a:solidFill>
                <a:latin typeface="Calibri"/>
                <a:ea typeface="ＭＳ Ｐゴシック"/>
              </a:rPr>
              <a:t>emittance</a:t>
            </a:r>
            <a:endParaRPr lang="en-US" altLang="ja-JP" sz="3200" i="1" dirty="0">
              <a:solidFill>
                <a:srgbClr val="008000"/>
              </a:solidFill>
              <a:latin typeface="Calibri"/>
              <a:ea typeface="ＭＳ Ｐゴシック"/>
            </a:endParaRPr>
          </a:p>
          <a:p>
            <a:pPr algn="ctr"/>
            <a:r>
              <a:rPr lang="en-US" altLang="ja-JP" sz="3200" i="1" dirty="0">
                <a:solidFill>
                  <a:srgbClr val="008000"/>
                </a:solidFill>
                <a:latin typeface="Calibri"/>
                <a:ea typeface="ＭＳ Ｐゴシック"/>
              </a:rPr>
              <a:t>~1000π mm</a:t>
            </a:r>
            <a:r>
              <a:rPr lang="ja-JP" altLang="en-US" sz="3200" i="1" dirty="0">
                <a:solidFill>
                  <a:srgbClr val="008000"/>
                </a:solidFill>
                <a:latin typeface="Calibri"/>
                <a:ea typeface="ＭＳ Ｐゴシック"/>
              </a:rPr>
              <a:t>・</a:t>
            </a:r>
            <a:r>
              <a:rPr lang="en-US" altLang="ja-JP" sz="3200" i="1" dirty="0" err="1">
                <a:solidFill>
                  <a:srgbClr val="008000"/>
                </a:solidFill>
                <a:latin typeface="Calibri"/>
                <a:ea typeface="ＭＳ Ｐゴシック"/>
              </a:rPr>
              <a:t>mrad</a:t>
            </a:r>
            <a:endParaRPr lang="ja-JP" altLang="en-US" sz="3200" i="1" dirty="0">
              <a:solidFill>
                <a:srgbClr val="008000"/>
              </a:solidFill>
              <a:latin typeface="Calibri"/>
              <a:ea typeface="ＭＳ Ｐゴシック"/>
            </a:endParaRPr>
          </a:p>
        </p:txBody>
      </p:sp>
      <p:sp>
        <p:nvSpPr>
          <p:cNvPr id="99" name="テキスト ボックス 98"/>
          <p:cNvSpPr txBox="1"/>
          <p:nvPr/>
        </p:nvSpPr>
        <p:spPr>
          <a:xfrm>
            <a:off x="6656551" y="4720440"/>
            <a:ext cx="2573203" cy="10772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3200" i="1" dirty="0" err="1">
                <a:solidFill>
                  <a:srgbClr val="008000"/>
                </a:solidFill>
                <a:latin typeface="Calibri"/>
                <a:ea typeface="ＭＳ Ｐゴシック"/>
              </a:rPr>
              <a:t>emittance</a:t>
            </a:r>
            <a:endParaRPr lang="en-US" altLang="ja-JP" sz="3200" i="1" dirty="0">
              <a:solidFill>
                <a:srgbClr val="008000"/>
              </a:solidFill>
              <a:latin typeface="Calibri"/>
              <a:ea typeface="ＭＳ Ｐゴシック"/>
            </a:endParaRPr>
          </a:p>
          <a:p>
            <a:pPr algn="ctr"/>
            <a:r>
              <a:rPr lang="en-US" altLang="ja-JP" sz="3200" i="1" dirty="0">
                <a:solidFill>
                  <a:srgbClr val="008000"/>
                </a:solidFill>
                <a:latin typeface="Calibri"/>
                <a:ea typeface="ＭＳ Ｐゴシック"/>
              </a:rPr>
              <a:t>1π mm</a:t>
            </a:r>
            <a:r>
              <a:rPr lang="ja-JP" altLang="en-US" sz="3200" i="1" dirty="0">
                <a:solidFill>
                  <a:srgbClr val="008000"/>
                </a:solidFill>
                <a:latin typeface="Calibri"/>
                <a:ea typeface="ＭＳ Ｐゴシック"/>
              </a:rPr>
              <a:t>・</a:t>
            </a:r>
            <a:r>
              <a:rPr lang="en-US" altLang="ja-JP" sz="3200" i="1" dirty="0" err="1">
                <a:solidFill>
                  <a:srgbClr val="008000"/>
                </a:solidFill>
                <a:latin typeface="Calibri"/>
                <a:ea typeface="ＭＳ Ｐゴシック"/>
              </a:rPr>
              <a:t>mrad</a:t>
            </a:r>
            <a:endParaRPr lang="ja-JP" altLang="en-US" sz="3200" i="1" dirty="0">
              <a:solidFill>
                <a:srgbClr val="008000"/>
              </a:solidFill>
              <a:latin typeface="Calibri"/>
              <a:ea typeface="ＭＳ Ｐゴシック"/>
            </a:endParaRPr>
          </a:p>
        </p:txBody>
      </p:sp>
      <p:sp>
        <p:nvSpPr>
          <p:cNvPr id="100" name="テキスト ボックス 99"/>
          <p:cNvSpPr txBox="1"/>
          <p:nvPr/>
        </p:nvSpPr>
        <p:spPr>
          <a:xfrm>
            <a:off x="6796690" y="2611905"/>
            <a:ext cx="2265188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prstClr val="black"/>
                </a:solidFill>
                <a:latin typeface="Calibri"/>
                <a:ea typeface="ＭＳ Ｐゴシック"/>
              </a:rPr>
              <a:t>Strong focusing</a:t>
            </a:r>
          </a:p>
          <a:p>
            <a:r>
              <a:rPr lang="en-US" altLang="ja-JP" sz="2000" dirty="0" err="1">
                <a:solidFill>
                  <a:prstClr val="black"/>
                </a:solidFill>
                <a:latin typeface="Calibri"/>
                <a:ea typeface="ＭＳ Ｐゴシック"/>
              </a:rPr>
              <a:t>Muon</a:t>
            </a:r>
            <a:r>
              <a:rPr lang="en-US" altLang="ja-JP" sz="2000" dirty="0">
                <a:solidFill>
                  <a:prstClr val="black"/>
                </a:solidFill>
                <a:latin typeface="Calibri"/>
                <a:ea typeface="ＭＳ Ｐゴシック"/>
              </a:rPr>
              <a:t> loss</a:t>
            </a:r>
          </a:p>
          <a:p>
            <a:r>
              <a:rPr lang="en-US" altLang="ja-JP" sz="2000" dirty="0">
                <a:solidFill>
                  <a:prstClr val="black"/>
                </a:solidFill>
                <a:latin typeface="Calibri"/>
                <a:ea typeface="ＭＳ Ｐゴシック"/>
              </a:rPr>
              <a:t>BG π contamination</a:t>
            </a:r>
          </a:p>
        </p:txBody>
      </p:sp>
      <p:sp>
        <p:nvSpPr>
          <p:cNvPr id="101" name="テキスト ボックス 100"/>
          <p:cNvSpPr txBox="1"/>
          <p:nvPr/>
        </p:nvSpPr>
        <p:spPr>
          <a:xfrm>
            <a:off x="6764649" y="5868577"/>
            <a:ext cx="231377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  <a:latin typeface="Calibri"/>
                <a:ea typeface="ＭＳ Ｐゴシック"/>
              </a:rPr>
              <a:t>Free from any of these</a:t>
            </a:r>
            <a:endParaRPr lang="ja-JP" altLang="en-US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cxnSp>
        <p:nvCxnSpPr>
          <p:cNvPr id="102" name="直線矢印コネクタ 101"/>
          <p:cNvCxnSpPr/>
          <p:nvPr/>
        </p:nvCxnSpPr>
        <p:spPr>
          <a:xfrm>
            <a:off x="4948701" y="3161802"/>
            <a:ext cx="0" cy="2116011"/>
          </a:xfrm>
          <a:prstGeom prst="straightConnector1">
            <a:avLst/>
          </a:prstGeom>
          <a:ln w="76200" cmpd="sng">
            <a:solidFill>
              <a:srgbClr val="0000FF"/>
            </a:solidFill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図 2" descr="fig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06" y="3878118"/>
            <a:ext cx="3874837" cy="2906128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6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9132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8" grpId="0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6" grpId="0" animBg="1"/>
      <p:bldP spid="97" grpId="0"/>
      <p:bldP spid="99" grpId="0"/>
      <p:bldP spid="10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5956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Ultra-cold Muon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57200" y="855956"/>
            <a:ext cx="6900795" cy="1569660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00009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en-US" altLang="ja-JP" sz="2400" u="sng" dirty="0">
                <a:solidFill>
                  <a:prstClr val="black"/>
                </a:solidFill>
                <a:latin typeface="Calibri"/>
                <a:ea typeface="ＭＳ Ｐゴシック"/>
              </a:rPr>
              <a:t>Requirement for zero E-field:</a:t>
            </a:r>
          </a:p>
          <a:p>
            <a:pPr defTabSz="457200"/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  </a:t>
            </a:r>
            <a:r>
              <a:rPr lang="en-US" altLang="ja-JP" sz="2400" dirty="0" err="1">
                <a:solidFill>
                  <a:prstClr val="black"/>
                </a:solidFill>
                <a:latin typeface="Calibri"/>
                <a:ea typeface="ＭＳ Ｐゴシック"/>
              </a:rPr>
              <a:t>Muons</a:t>
            </a:r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 should be kept stored without E-focusing</a:t>
            </a:r>
          </a:p>
          <a:p>
            <a:pPr defTabSz="457200"/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      </a:t>
            </a:r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  <a:sym typeface="Wingdings"/>
              </a:rPr>
              <a:t> Beam with ultra-small transverse dispersion, </a:t>
            </a:r>
          </a:p>
          <a:p>
            <a:pPr defTabSz="457200"/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  <a:sym typeface="Wingdings"/>
              </a:rPr>
              <a:t>            i.e.  </a:t>
            </a:r>
            <a:r>
              <a:rPr lang="en-US" altLang="ja-JP" sz="2400" dirty="0" err="1">
                <a:solidFill>
                  <a:prstClr val="black"/>
                </a:solidFill>
                <a:latin typeface="Calibri"/>
                <a:ea typeface="ＭＳ Ｐゴシック"/>
                <a:sym typeface="Wingdings"/>
              </a:rPr>
              <a:t>Δp</a:t>
            </a:r>
            <a:r>
              <a:rPr lang="en-US" altLang="ja-JP" sz="2400" baseline="-25000" dirty="0" err="1">
                <a:solidFill>
                  <a:prstClr val="black"/>
                </a:solidFill>
                <a:latin typeface="Calibri"/>
                <a:ea typeface="ＭＳ Ｐゴシック"/>
                <a:sym typeface="Wingdings"/>
              </a:rPr>
              <a:t>T</a:t>
            </a:r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  <a:sym typeface="Wingdings"/>
              </a:rPr>
              <a:t>/p ~0</a:t>
            </a:r>
            <a:endParaRPr lang="en-US" altLang="ja-JP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3282" y="3018544"/>
            <a:ext cx="6004713" cy="3231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1408097" y="6033103"/>
            <a:ext cx="108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dirty="0">
                <a:solidFill>
                  <a:srgbClr val="0000FF"/>
                </a:solidFill>
                <a:latin typeface="Calibri"/>
                <a:ea typeface="ＭＳ Ｐゴシック"/>
              </a:rPr>
              <a:t>28MeV/c</a:t>
            </a:r>
            <a:endParaRPr lang="ja-JP" altLang="en-US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299912" y="6061251"/>
            <a:ext cx="98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dirty="0">
                <a:solidFill>
                  <a:srgbClr val="0000FF"/>
                </a:solidFill>
                <a:latin typeface="Calibri"/>
                <a:ea typeface="ＭＳ Ｐゴシック"/>
              </a:rPr>
              <a:t>3 </a:t>
            </a:r>
            <a:r>
              <a:rPr lang="en-US" altLang="ja-JP" dirty="0" err="1">
                <a:solidFill>
                  <a:srgbClr val="0000FF"/>
                </a:solidFill>
                <a:latin typeface="Calibri"/>
                <a:ea typeface="ＭＳ Ｐゴシック"/>
              </a:rPr>
              <a:t>keV</a:t>
            </a:r>
            <a:r>
              <a:rPr lang="en-US" altLang="ja-JP" dirty="0">
                <a:solidFill>
                  <a:srgbClr val="0000FF"/>
                </a:solidFill>
                <a:latin typeface="Calibri"/>
                <a:ea typeface="ＭＳ Ｐゴシック"/>
              </a:rPr>
              <a:t>/c</a:t>
            </a:r>
            <a:endParaRPr lang="ja-JP" altLang="en-US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466731" y="5232372"/>
            <a:ext cx="2163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sz="2400" b="1" dirty="0">
                <a:solidFill>
                  <a:prstClr val="black"/>
                </a:solidFill>
                <a:latin typeface="ＭＳ Ｐゴシック"/>
                <a:ea typeface="ＭＳ Ｐゴシック"/>
                <a:cs typeface="ＭＳ Ｐゴシック"/>
              </a:rPr>
              <a:t>re-acceleration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729021" y="6088294"/>
            <a:ext cx="1277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dirty="0">
                <a:solidFill>
                  <a:srgbClr val="0000FF"/>
                </a:solidFill>
                <a:latin typeface="Calibri"/>
                <a:ea typeface="ＭＳ Ｐゴシック"/>
              </a:rPr>
              <a:t>300 MeV/c</a:t>
            </a:r>
            <a:endParaRPr lang="ja-JP" altLang="en-US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86878" y="6019302"/>
            <a:ext cx="503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dirty="0">
                <a:solidFill>
                  <a:srgbClr val="0000FF"/>
                </a:solidFill>
                <a:latin typeface="Calibri"/>
                <a:ea typeface="ＭＳ Ｐゴシック"/>
              </a:rPr>
              <a:t>p =</a:t>
            </a:r>
            <a:endParaRPr lang="ja-JP" altLang="en-US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577164" y="6380830"/>
            <a:ext cx="3513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b="1" dirty="0" err="1">
                <a:solidFill>
                  <a:srgbClr val="0000FF"/>
                </a:solidFill>
                <a:latin typeface="Calibri"/>
                <a:ea typeface="ＭＳ Ｐゴシック"/>
                <a:sym typeface="Wingdings"/>
              </a:rPr>
              <a:t>Δp</a:t>
            </a:r>
            <a:r>
              <a:rPr lang="en-US" altLang="ja-JP" b="1" baseline="-25000" dirty="0" err="1">
                <a:solidFill>
                  <a:srgbClr val="0000FF"/>
                </a:solidFill>
                <a:latin typeface="Calibri"/>
                <a:ea typeface="ＭＳ Ｐゴシック"/>
                <a:sym typeface="Wingdings"/>
              </a:rPr>
              <a:t>T</a:t>
            </a:r>
            <a:r>
              <a:rPr lang="en-US" altLang="ja-JP" b="1" dirty="0">
                <a:solidFill>
                  <a:srgbClr val="0000FF"/>
                </a:solidFill>
                <a:latin typeface="Calibri"/>
                <a:ea typeface="ＭＳ Ｐゴシック"/>
                <a:sym typeface="Wingdings"/>
              </a:rPr>
              <a:t>/p ~3 </a:t>
            </a:r>
            <a:r>
              <a:rPr lang="en-US" altLang="ja-JP" b="1" dirty="0" err="1">
                <a:solidFill>
                  <a:srgbClr val="0000FF"/>
                </a:solidFill>
                <a:latin typeface="Calibri"/>
                <a:ea typeface="ＭＳ Ｐゴシック"/>
                <a:sym typeface="Wingdings"/>
              </a:rPr>
              <a:t>keV</a:t>
            </a:r>
            <a:r>
              <a:rPr lang="en-US" altLang="ja-JP" b="1" dirty="0">
                <a:solidFill>
                  <a:srgbClr val="0000FF"/>
                </a:solidFill>
                <a:latin typeface="Calibri"/>
                <a:ea typeface="ＭＳ Ｐゴシック"/>
                <a:sym typeface="Wingdings"/>
              </a:rPr>
              <a:t> / 300 MeV =1E-5</a:t>
            </a:r>
            <a:endParaRPr lang="en-US" altLang="ja-JP" b="1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17853" y="2719727"/>
            <a:ext cx="412380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200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Laser resonant ionization of Mu (</a:t>
            </a:r>
            <a:r>
              <a:rPr lang="en-US" altLang="ja-JP" dirty="0" err="1">
                <a:solidFill>
                  <a:prstClr val="black"/>
                </a:solidFill>
                <a:latin typeface="Calibri"/>
                <a:ea typeface="ＭＳ Ｐゴシック"/>
              </a:rPr>
              <a:t>μ</a:t>
            </a:r>
            <a:r>
              <a:rPr lang="en-US" altLang="ja-JP" baseline="30000" dirty="0" err="1">
                <a:solidFill>
                  <a:prstClr val="black"/>
                </a:solidFill>
                <a:latin typeface="Calibri"/>
                <a:ea typeface="ＭＳ Ｐゴシック"/>
              </a:rPr>
              <a:t>+</a:t>
            </a:r>
            <a:r>
              <a:rPr lang="en-US" altLang="ja-JP" dirty="0" err="1">
                <a:solidFill>
                  <a:prstClr val="black"/>
                </a:solidFill>
                <a:latin typeface="Calibri"/>
                <a:ea typeface="ＭＳ Ｐゴシック"/>
              </a:rPr>
              <a:t>e</a:t>
            </a:r>
            <a:r>
              <a:rPr lang="en-US" altLang="ja-JP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-</a:t>
            </a: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)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682" y="1889336"/>
            <a:ext cx="1333500" cy="23017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cxnSp>
        <p:nvCxnSpPr>
          <p:cNvPr id="13" name="直線矢印コネクタ 12"/>
          <p:cNvCxnSpPr>
            <a:endCxn id="12" idx="1"/>
          </p:cNvCxnSpPr>
          <p:nvPr/>
        </p:nvCxnSpPr>
        <p:spPr>
          <a:xfrm flipV="1">
            <a:off x="4883727" y="3040224"/>
            <a:ext cx="2845955" cy="1139232"/>
          </a:xfrm>
          <a:prstGeom prst="straightConnector1">
            <a:avLst/>
          </a:prstGeom>
          <a:ln>
            <a:solidFill>
              <a:schemeClr val="accent3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851009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8"/>
          <a:stretch/>
        </p:blipFill>
        <p:spPr>
          <a:xfrm>
            <a:off x="0" y="925756"/>
            <a:ext cx="9144000" cy="5946129"/>
          </a:xfrm>
          <a:prstGeom prst="rect">
            <a:avLst/>
          </a:prstGeom>
        </p:spPr>
      </p:pic>
      <p:sp>
        <p:nvSpPr>
          <p:cNvPr id="21507" name="スライド番号プレースホルダ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5EDC16-E1AC-401E-A7F7-1429769FC7FF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11" name="直線矢印コネクタ 10"/>
          <p:cNvCxnSpPr>
            <a:cxnSpLocks noChangeShapeType="1"/>
          </p:cNvCxnSpPr>
          <p:nvPr/>
        </p:nvCxnSpPr>
        <p:spPr bwMode="auto">
          <a:xfrm flipH="1">
            <a:off x="61033" y="1680207"/>
            <a:ext cx="683707" cy="190576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7" name="テキスト ボックス 16"/>
          <p:cNvSpPr txBox="1">
            <a:spLocks noChangeArrowheads="1"/>
          </p:cNvSpPr>
          <p:nvPr/>
        </p:nvSpPr>
        <p:spPr bwMode="auto">
          <a:xfrm>
            <a:off x="1155925" y="1486873"/>
            <a:ext cx="12877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Production target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(20 mm)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" name="テキスト ボックス 17"/>
          <p:cNvSpPr txBox="1">
            <a:spLocks noChangeArrowheads="1"/>
          </p:cNvSpPr>
          <p:nvPr/>
        </p:nvSpPr>
        <p:spPr bwMode="auto">
          <a:xfrm>
            <a:off x="444500" y="989141"/>
            <a:ext cx="15135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3 GeV proton beam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( 333 uA)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" name="テキスト ボックス 18"/>
          <p:cNvSpPr txBox="1">
            <a:spLocks noChangeArrowheads="1"/>
          </p:cNvSpPr>
          <p:nvPr/>
        </p:nvSpPr>
        <p:spPr bwMode="auto">
          <a:xfrm>
            <a:off x="1719995" y="1927365"/>
            <a:ext cx="14869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Surface muon beam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(28 MeV/c)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" name="テキスト ボックス 19"/>
          <p:cNvSpPr txBox="1">
            <a:spLocks noChangeArrowheads="1"/>
          </p:cNvSpPr>
          <p:nvPr/>
        </p:nvSpPr>
        <p:spPr bwMode="auto">
          <a:xfrm>
            <a:off x="2903907" y="2246750"/>
            <a:ext cx="21771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Muonium Production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(300 K ~ 25 meV⇒2.3 keV/c)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-3995" y="-5902"/>
            <a:ext cx="5681464" cy="83099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itchFamily="-109" charset="0"/>
                <a:ea typeface="ＭＳ Ｐゴシック" panose="020B0600070205080204" pitchFamily="34" charset="-128"/>
                <a:cs typeface="ＭＳ Ｐゴシック" pitchFamily="-109" charset="-128"/>
              </a:rPr>
              <a:t>Muon g-2/EDM Experiment at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itchFamily="-109" charset="0"/>
                <a:ea typeface="ＭＳ Ｐゴシック" panose="020B0600070205080204" pitchFamily="34" charset="-128"/>
                <a:cs typeface="ＭＳ Ｐゴシック" pitchFamily="-109" charset="-128"/>
              </a:rPr>
              <a:t> J-PARC with Ultra-Cold Muon Beam </a:t>
            </a:r>
            <a:endParaRPr kumimoji="1" lang="ja-JP" altLang="en-US" sz="2400" b="1" i="0" u="none" strike="noStrike" kern="1200" cap="none" spc="50" normalizeH="0" baseline="0" noProof="0" dirty="0">
              <a:ln w="9525" cmpd="sng">
                <a:solidFill>
                  <a:srgbClr val="4F81BD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Arial" pitchFamily="-109" charset="0"/>
              <a:ea typeface="ＭＳ Ｐゴシック" panose="020B0600070205080204" pitchFamily="34" charset="-128"/>
              <a:cs typeface="ＭＳ Ｐゴシック" pitchFamily="-109" charset="-128"/>
            </a:endParaRPr>
          </a:p>
        </p:txBody>
      </p:sp>
      <p:sp>
        <p:nvSpPr>
          <p:cNvPr id="31" name="正方形/長方形 30"/>
          <p:cNvSpPr/>
          <p:nvPr/>
        </p:nvSpPr>
        <p:spPr>
          <a:xfrm rot="551590">
            <a:off x="-114871" y="2533019"/>
            <a:ext cx="189487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306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solidFill>
                    <a:prstClr val="black"/>
                  </a:solidFill>
                  <a:prstDash val="solid"/>
                </a:ln>
                <a:gradFill rotWithShape="1">
                  <a:gsLst>
                    <a:gs pos="0">
                      <a:srgbClr val="8064A2">
                        <a:tint val="70000"/>
                        <a:satMod val="200000"/>
                      </a:srgbClr>
                    </a:gs>
                    <a:gs pos="40000">
                      <a:srgbClr val="8064A2">
                        <a:tint val="90000"/>
                        <a:satMod val="130000"/>
                      </a:srgbClr>
                    </a:gs>
                    <a:gs pos="50000">
                      <a:srgbClr val="8064A2">
                        <a:tint val="90000"/>
                        <a:satMod val="130000"/>
                      </a:srgbClr>
                    </a:gs>
                    <a:gs pos="68000">
                      <a:srgbClr val="8064A2">
                        <a:tint val="90000"/>
                        <a:satMod val="130000"/>
                      </a:srgbClr>
                    </a:gs>
                    <a:gs pos="100000">
                      <a:srgbClr val="8064A2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uLnTx/>
                <a:uFillTx/>
                <a:latin typeface="Arial" pitchFamily="-109" charset="0"/>
                <a:ea typeface="ＭＳ Ｐゴシック" panose="020B0600070205080204" pitchFamily="34" charset="-128"/>
                <a:cs typeface="ＭＳ Ｐゴシック" pitchFamily="-109" charset="-128"/>
              </a:rPr>
              <a:t>Surface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solidFill>
                    <a:prstClr val="black"/>
                  </a:solidFill>
                  <a:prstDash val="solid"/>
                </a:ln>
                <a:gradFill rotWithShape="1">
                  <a:gsLst>
                    <a:gs pos="0">
                      <a:srgbClr val="8064A2">
                        <a:tint val="70000"/>
                        <a:satMod val="200000"/>
                      </a:srgbClr>
                    </a:gs>
                    <a:gs pos="40000">
                      <a:srgbClr val="8064A2">
                        <a:tint val="90000"/>
                        <a:satMod val="130000"/>
                      </a:srgbClr>
                    </a:gs>
                    <a:gs pos="50000">
                      <a:srgbClr val="8064A2">
                        <a:tint val="90000"/>
                        <a:satMod val="130000"/>
                      </a:srgbClr>
                    </a:gs>
                    <a:gs pos="68000">
                      <a:srgbClr val="8064A2">
                        <a:tint val="90000"/>
                        <a:satMod val="130000"/>
                      </a:srgbClr>
                    </a:gs>
                    <a:gs pos="100000">
                      <a:srgbClr val="8064A2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uLnTx/>
                <a:uFillTx/>
                <a:latin typeface="Calibri"/>
                <a:ea typeface="ＭＳ Ｐゴシック" panose="020B0600070205080204" pitchFamily="34" charset="-128"/>
                <a:cs typeface="Symbol" charset="2"/>
              </a:rPr>
              <a:t>muon</a:t>
            </a:r>
            <a:endParaRPr kumimoji="1" lang="ja-JP" altLang="en-US" sz="2000" b="1" i="0" u="none" strike="noStrike" kern="1200" cap="none" spc="0" normalizeH="0" baseline="0" noProof="0" dirty="0">
              <a:ln>
                <a:solidFill>
                  <a:prstClr val="black"/>
                </a:solidFill>
                <a:prstDash val="solid"/>
              </a:ln>
              <a:gradFill rotWithShape="1">
                <a:gsLst>
                  <a:gs pos="0">
                    <a:srgbClr val="8064A2">
                      <a:tint val="70000"/>
                      <a:satMod val="200000"/>
                    </a:srgbClr>
                  </a:gs>
                  <a:gs pos="40000">
                    <a:srgbClr val="8064A2">
                      <a:tint val="90000"/>
                      <a:satMod val="130000"/>
                    </a:srgbClr>
                  </a:gs>
                  <a:gs pos="50000">
                    <a:srgbClr val="8064A2">
                      <a:tint val="90000"/>
                      <a:satMod val="130000"/>
                    </a:srgbClr>
                  </a:gs>
                  <a:gs pos="68000">
                    <a:srgbClr val="8064A2">
                      <a:tint val="90000"/>
                      <a:satMod val="130000"/>
                    </a:srgbClr>
                  </a:gs>
                  <a:gs pos="100000">
                    <a:srgbClr val="8064A2">
                      <a:tint val="70000"/>
                      <a:satMod val="200000"/>
                    </a:srgbClr>
                  </a:gs>
                </a:gsLst>
                <a:lin ang="5400000"/>
              </a:gradFill>
              <a:effectLst>
                <a:outerShdw blurRad="88000" dist="50800" dir="5040000" algn="tl">
                  <a:srgbClr val="8064A2">
                    <a:tint val="80000"/>
                    <a:satMod val="250000"/>
                    <a:alpha val="45000"/>
                  </a:srgbClr>
                </a:outerShdw>
              </a:effectLst>
              <a:uLnTx/>
              <a:uFillTx/>
              <a:latin typeface="Calibri"/>
              <a:ea typeface="ＭＳ Ｐゴシック" panose="020B0600070205080204" pitchFamily="34" charset="-128"/>
              <a:cs typeface="ＭＳ Ｐゴシック" pitchFamily="-109" charset="-128"/>
            </a:endParaRPr>
          </a:p>
        </p:txBody>
      </p:sp>
      <p:sp>
        <p:nvSpPr>
          <p:cNvPr id="33" name="正方形/長方形 32"/>
          <p:cNvSpPr/>
          <p:nvPr/>
        </p:nvSpPr>
        <p:spPr>
          <a:xfrm rot="159575">
            <a:off x="1272778" y="3556377"/>
            <a:ext cx="279994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solidFill>
                    <a:prstClr val="black"/>
                  </a:solidFill>
                  <a:prstDash val="solid"/>
                </a:ln>
                <a:gradFill rotWithShape="1">
                  <a:gsLst>
                    <a:gs pos="0">
                      <a:srgbClr val="8064A2">
                        <a:tint val="70000"/>
                        <a:satMod val="200000"/>
                      </a:srgbClr>
                    </a:gs>
                    <a:gs pos="40000">
                      <a:srgbClr val="8064A2">
                        <a:tint val="90000"/>
                        <a:satMod val="130000"/>
                      </a:srgbClr>
                    </a:gs>
                    <a:gs pos="50000">
                      <a:srgbClr val="8064A2">
                        <a:tint val="90000"/>
                        <a:satMod val="130000"/>
                      </a:srgbClr>
                    </a:gs>
                    <a:gs pos="68000">
                      <a:srgbClr val="8064A2">
                        <a:tint val="90000"/>
                        <a:satMod val="130000"/>
                      </a:srgbClr>
                    </a:gs>
                    <a:gs pos="100000">
                      <a:srgbClr val="8064A2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uLnTx/>
                <a:uFillTx/>
                <a:latin typeface="Arial" pitchFamily="-109" charset="0"/>
                <a:ea typeface="ＭＳ Ｐゴシック" panose="020B0600070205080204" pitchFamily="34" charset="-128"/>
                <a:cs typeface="ＭＳ Ｐゴシック" pitchFamily="-109" charset="-128"/>
              </a:rPr>
              <a:t>Ultra Cold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solidFill>
                    <a:prstClr val="black"/>
                  </a:solidFill>
                  <a:prstDash val="solid"/>
                </a:ln>
                <a:gradFill rotWithShape="1">
                  <a:gsLst>
                    <a:gs pos="0">
                      <a:srgbClr val="8064A2">
                        <a:tint val="70000"/>
                        <a:satMod val="200000"/>
                      </a:srgbClr>
                    </a:gs>
                    <a:gs pos="40000">
                      <a:srgbClr val="8064A2">
                        <a:tint val="90000"/>
                        <a:satMod val="130000"/>
                      </a:srgbClr>
                    </a:gs>
                    <a:gs pos="50000">
                      <a:srgbClr val="8064A2">
                        <a:tint val="90000"/>
                        <a:satMod val="130000"/>
                      </a:srgbClr>
                    </a:gs>
                    <a:gs pos="68000">
                      <a:srgbClr val="8064A2">
                        <a:tint val="90000"/>
                        <a:satMod val="130000"/>
                      </a:srgbClr>
                    </a:gs>
                    <a:gs pos="100000">
                      <a:srgbClr val="8064A2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uLnTx/>
                <a:uFillTx/>
                <a:latin typeface="Symbol" charset="2"/>
                <a:ea typeface="ＭＳ Ｐゴシック" panose="020B0600070205080204" pitchFamily="34" charset="-128"/>
                <a:cs typeface="Symbol" charset="2"/>
              </a:rPr>
              <a:t>m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solidFill>
                    <a:prstClr val="black"/>
                  </a:solidFill>
                  <a:prstDash val="solid"/>
                </a:ln>
                <a:gradFill rotWithShape="1">
                  <a:gsLst>
                    <a:gs pos="0">
                      <a:srgbClr val="8064A2">
                        <a:tint val="70000"/>
                        <a:satMod val="200000"/>
                      </a:srgbClr>
                    </a:gs>
                    <a:gs pos="40000">
                      <a:srgbClr val="8064A2">
                        <a:tint val="90000"/>
                        <a:satMod val="130000"/>
                      </a:srgbClr>
                    </a:gs>
                    <a:gs pos="50000">
                      <a:srgbClr val="8064A2">
                        <a:tint val="90000"/>
                        <a:satMod val="130000"/>
                      </a:srgbClr>
                    </a:gs>
                    <a:gs pos="68000">
                      <a:srgbClr val="8064A2">
                        <a:tint val="90000"/>
                        <a:satMod val="130000"/>
                      </a:srgbClr>
                    </a:gs>
                    <a:gs pos="100000">
                      <a:srgbClr val="8064A2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uLnTx/>
                <a:uFillTx/>
                <a:latin typeface="Arial" pitchFamily="-109" charset="0"/>
                <a:ea typeface="ＭＳ Ｐゴシック" panose="020B0600070205080204" pitchFamily="34" charset="-128"/>
                <a:cs typeface="ＭＳ Ｐゴシック" pitchFamily="-109" charset="-128"/>
              </a:rPr>
              <a:t>+ Source</a:t>
            </a:r>
            <a:endParaRPr kumimoji="1" lang="ja-JP" altLang="en-US" sz="2000" b="1" i="0" u="none" strike="noStrike" kern="1200" cap="none" spc="0" normalizeH="0" baseline="0" noProof="0" dirty="0">
              <a:ln>
                <a:solidFill>
                  <a:prstClr val="black"/>
                </a:solidFill>
                <a:prstDash val="solid"/>
              </a:ln>
              <a:gradFill rotWithShape="1">
                <a:gsLst>
                  <a:gs pos="0">
                    <a:srgbClr val="8064A2">
                      <a:tint val="70000"/>
                      <a:satMod val="200000"/>
                    </a:srgbClr>
                  </a:gs>
                  <a:gs pos="40000">
                    <a:srgbClr val="8064A2">
                      <a:tint val="90000"/>
                      <a:satMod val="130000"/>
                    </a:srgbClr>
                  </a:gs>
                  <a:gs pos="50000">
                    <a:srgbClr val="8064A2">
                      <a:tint val="90000"/>
                      <a:satMod val="130000"/>
                    </a:srgbClr>
                  </a:gs>
                  <a:gs pos="68000">
                    <a:srgbClr val="8064A2">
                      <a:tint val="90000"/>
                      <a:satMod val="130000"/>
                    </a:srgbClr>
                  </a:gs>
                  <a:gs pos="100000">
                    <a:srgbClr val="8064A2">
                      <a:tint val="70000"/>
                      <a:satMod val="200000"/>
                    </a:srgbClr>
                  </a:gs>
                </a:gsLst>
                <a:lin ang="5400000"/>
              </a:gradFill>
              <a:effectLst>
                <a:outerShdw blurRad="88000" dist="50800" dir="5040000" algn="tl">
                  <a:srgbClr val="8064A2">
                    <a:tint val="80000"/>
                    <a:satMod val="250000"/>
                    <a:alpha val="45000"/>
                  </a:srgbClr>
                </a:outerShdw>
              </a:effectLst>
              <a:uLnTx/>
              <a:uFillTx/>
              <a:latin typeface="Arial" pitchFamily="-109" charset="0"/>
              <a:ea typeface="ＭＳ Ｐゴシック" panose="020B0600070205080204" pitchFamily="34" charset="-128"/>
              <a:cs typeface="ＭＳ Ｐゴシック" pitchFamily="-109" charset="-128"/>
            </a:endParaRPr>
          </a:p>
        </p:txBody>
      </p:sp>
      <p:sp>
        <p:nvSpPr>
          <p:cNvPr id="34" name="正方形/長方形 33"/>
          <p:cNvSpPr/>
          <p:nvPr/>
        </p:nvSpPr>
        <p:spPr>
          <a:xfrm rot="173129">
            <a:off x="3894767" y="4479850"/>
            <a:ext cx="320570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solidFill>
                    <a:prstClr val="black"/>
                  </a:solidFill>
                  <a:prstDash val="solid"/>
                </a:ln>
                <a:gradFill rotWithShape="1">
                  <a:gsLst>
                    <a:gs pos="0">
                      <a:srgbClr val="8064A2">
                        <a:tint val="70000"/>
                        <a:satMod val="200000"/>
                      </a:srgbClr>
                    </a:gs>
                    <a:gs pos="40000">
                      <a:srgbClr val="8064A2">
                        <a:tint val="90000"/>
                        <a:satMod val="130000"/>
                      </a:srgbClr>
                    </a:gs>
                    <a:gs pos="50000">
                      <a:srgbClr val="8064A2">
                        <a:tint val="90000"/>
                        <a:satMod val="130000"/>
                      </a:srgbClr>
                    </a:gs>
                    <a:gs pos="68000">
                      <a:srgbClr val="8064A2">
                        <a:tint val="90000"/>
                        <a:satMod val="130000"/>
                      </a:srgbClr>
                    </a:gs>
                    <a:gs pos="100000">
                      <a:srgbClr val="8064A2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uLnTx/>
                <a:uFillTx/>
                <a:latin typeface="Arial" pitchFamily="-109" charset="0"/>
                <a:ea typeface="ＭＳ Ｐゴシック" panose="020B0600070205080204" pitchFamily="34" charset="-128"/>
                <a:cs typeface="ＭＳ Ｐゴシック" pitchFamily="-109" charset="-128"/>
              </a:rPr>
              <a:t>Muon LINAC (300 MeV/c)</a:t>
            </a:r>
            <a:endParaRPr kumimoji="1" lang="ja-JP" altLang="en-US" sz="2000" b="1" i="0" u="none" strike="noStrike" kern="1200" cap="none" spc="0" normalizeH="0" baseline="0" noProof="0" dirty="0">
              <a:ln>
                <a:solidFill>
                  <a:prstClr val="black"/>
                </a:solidFill>
                <a:prstDash val="solid"/>
              </a:ln>
              <a:gradFill rotWithShape="1">
                <a:gsLst>
                  <a:gs pos="0">
                    <a:srgbClr val="8064A2">
                      <a:tint val="70000"/>
                      <a:satMod val="200000"/>
                    </a:srgbClr>
                  </a:gs>
                  <a:gs pos="40000">
                    <a:srgbClr val="8064A2">
                      <a:tint val="90000"/>
                      <a:satMod val="130000"/>
                    </a:srgbClr>
                  </a:gs>
                  <a:gs pos="50000">
                    <a:srgbClr val="8064A2">
                      <a:tint val="90000"/>
                      <a:satMod val="130000"/>
                    </a:srgbClr>
                  </a:gs>
                  <a:gs pos="68000">
                    <a:srgbClr val="8064A2">
                      <a:tint val="90000"/>
                      <a:satMod val="130000"/>
                    </a:srgbClr>
                  </a:gs>
                  <a:gs pos="100000">
                    <a:srgbClr val="8064A2">
                      <a:tint val="70000"/>
                      <a:satMod val="200000"/>
                    </a:srgbClr>
                  </a:gs>
                </a:gsLst>
                <a:lin ang="5400000"/>
              </a:gradFill>
              <a:effectLst>
                <a:outerShdw blurRad="88000" dist="50800" dir="5040000" algn="tl">
                  <a:srgbClr val="8064A2">
                    <a:tint val="80000"/>
                    <a:satMod val="250000"/>
                    <a:alpha val="45000"/>
                  </a:srgbClr>
                </a:outerShdw>
              </a:effectLst>
              <a:uLnTx/>
              <a:uFillTx/>
              <a:latin typeface="Arial" pitchFamily="-109" charset="0"/>
              <a:ea typeface="ＭＳ Ｐゴシック" panose="020B0600070205080204" pitchFamily="34" charset="-128"/>
              <a:cs typeface="ＭＳ Ｐゴシック" pitchFamily="-109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 rot="20496691">
            <a:off x="7619873" y="4086485"/>
            <a:ext cx="1111202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solidFill>
                    <a:prstClr val="black"/>
                  </a:solidFill>
                  <a:prstDash val="solid"/>
                </a:ln>
                <a:gradFill rotWithShape="1">
                  <a:gsLst>
                    <a:gs pos="0">
                      <a:srgbClr val="8064A2">
                        <a:tint val="70000"/>
                        <a:satMod val="200000"/>
                      </a:srgbClr>
                    </a:gs>
                    <a:gs pos="40000">
                      <a:srgbClr val="8064A2">
                        <a:tint val="90000"/>
                        <a:satMod val="130000"/>
                      </a:srgbClr>
                    </a:gs>
                    <a:gs pos="50000">
                      <a:srgbClr val="8064A2">
                        <a:tint val="90000"/>
                        <a:satMod val="130000"/>
                      </a:srgbClr>
                    </a:gs>
                    <a:gs pos="68000">
                      <a:srgbClr val="8064A2">
                        <a:tint val="90000"/>
                        <a:satMod val="130000"/>
                      </a:srgbClr>
                    </a:gs>
                    <a:gs pos="100000">
                      <a:srgbClr val="8064A2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uLnTx/>
                <a:uFillTx/>
                <a:latin typeface="Arial" pitchFamily="-109" charset="0"/>
                <a:ea typeface="ＭＳ Ｐゴシック" panose="020B0600070205080204" pitchFamily="34" charset="-128"/>
                <a:cs typeface="ＭＳ Ｐゴシック" pitchFamily="-109" charset="-128"/>
              </a:rPr>
              <a:t>Muon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solidFill>
                    <a:prstClr val="black"/>
                  </a:solidFill>
                  <a:prstDash val="solid"/>
                </a:ln>
                <a:gradFill rotWithShape="1">
                  <a:gsLst>
                    <a:gs pos="0">
                      <a:srgbClr val="8064A2">
                        <a:tint val="70000"/>
                        <a:satMod val="200000"/>
                      </a:srgbClr>
                    </a:gs>
                    <a:gs pos="40000">
                      <a:srgbClr val="8064A2">
                        <a:tint val="90000"/>
                        <a:satMod val="130000"/>
                      </a:srgbClr>
                    </a:gs>
                    <a:gs pos="50000">
                      <a:srgbClr val="8064A2">
                        <a:tint val="90000"/>
                        <a:satMod val="130000"/>
                      </a:srgbClr>
                    </a:gs>
                    <a:gs pos="68000">
                      <a:srgbClr val="8064A2">
                        <a:tint val="90000"/>
                        <a:satMod val="130000"/>
                      </a:srgbClr>
                    </a:gs>
                    <a:gs pos="100000">
                      <a:srgbClr val="8064A2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uLnTx/>
                <a:uFillTx/>
                <a:latin typeface="Arial" pitchFamily="-109" charset="0"/>
                <a:ea typeface="ＭＳ Ｐゴシック" panose="020B0600070205080204" pitchFamily="34" charset="-128"/>
                <a:cs typeface="ＭＳ Ｐゴシック" pitchFamily="-109" charset="-128"/>
              </a:rPr>
              <a:t>storage</a:t>
            </a:r>
            <a:endParaRPr kumimoji="1" lang="ja-JP" altLang="en-US" sz="2000" b="1" i="0" u="none" strike="noStrike" kern="1200" cap="none" spc="0" normalizeH="0" baseline="0" noProof="0" dirty="0">
              <a:ln>
                <a:solidFill>
                  <a:prstClr val="black"/>
                </a:solidFill>
                <a:prstDash val="solid"/>
              </a:ln>
              <a:gradFill rotWithShape="1">
                <a:gsLst>
                  <a:gs pos="0">
                    <a:srgbClr val="8064A2">
                      <a:tint val="70000"/>
                      <a:satMod val="200000"/>
                    </a:srgbClr>
                  </a:gs>
                  <a:gs pos="40000">
                    <a:srgbClr val="8064A2">
                      <a:tint val="90000"/>
                      <a:satMod val="130000"/>
                    </a:srgbClr>
                  </a:gs>
                  <a:gs pos="50000">
                    <a:srgbClr val="8064A2">
                      <a:tint val="90000"/>
                      <a:satMod val="130000"/>
                    </a:srgbClr>
                  </a:gs>
                  <a:gs pos="68000">
                    <a:srgbClr val="8064A2">
                      <a:tint val="90000"/>
                      <a:satMod val="130000"/>
                    </a:srgbClr>
                  </a:gs>
                  <a:gs pos="100000">
                    <a:srgbClr val="8064A2">
                      <a:tint val="70000"/>
                      <a:satMod val="200000"/>
                    </a:srgbClr>
                  </a:gs>
                </a:gsLst>
                <a:lin ang="5400000"/>
              </a:gradFill>
              <a:effectLst>
                <a:outerShdw blurRad="88000" dist="50800" dir="5040000" algn="tl">
                  <a:srgbClr val="8064A2">
                    <a:tint val="80000"/>
                    <a:satMod val="250000"/>
                    <a:alpha val="45000"/>
                  </a:srgbClr>
                </a:outerShdw>
              </a:effectLst>
              <a:uLnTx/>
              <a:uFillTx/>
              <a:latin typeface="Arial" pitchFamily="-109" charset="0"/>
              <a:ea typeface="ＭＳ Ｐゴシック" panose="020B0600070205080204" pitchFamily="34" charset="-128"/>
              <a:cs typeface="ＭＳ Ｐゴシック" pitchFamily="-109" charset="-128"/>
            </a:endParaRPr>
          </a:p>
        </p:txBody>
      </p:sp>
      <p:cxnSp>
        <p:nvCxnSpPr>
          <p:cNvPr id="38" name="直線コネクタ 37"/>
          <p:cNvCxnSpPr/>
          <p:nvPr/>
        </p:nvCxnSpPr>
        <p:spPr>
          <a:xfrm flipV="1">
            <a:off x="8949023" y="3024248"/>
            <a:ext cx="140385" cy="15204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1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0" r="-1607"/>
          <a:stretch/>
        </p:blipFill>
        <p:spPr bwMode="auto">
          <a:xfrm>
            <a:off x="5632967" y="204716"/>
            <a:ext cx="3524603" cy="2862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テキスト ボックス 26"/>
          <p:cNvSpPr txBox="1">
            <a:spLocks noChangeArrowheads="1"/>
          </p:cNvSpPr>
          <p:nvPr/>
        </p:nvSpPr>
        <p:spPr bwMode="auto">
          <a:xfrm>
            <a:off x="8273401" y="669059"/>
            <a:ext cx="762110" cy="52322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Silicon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Tracker</a:t>
            </a:r>
          </a:p>
        </p:txBody>
      </p:sp>
      <p:sp>
        <p:nvSpPr>
          <p:cNvPr id="22" name="テキスト ボックス 21"/>
          <p:cNvSpPr txBox="1">
            <a:spLocks noChangeArrowheads="1"/>
          </p:cNvSpPr>
          <p:nvPr/>
        </p:nvSpPr>
        <p:spPr bwMode="auto">
          <a:xfrm rot="457627">
            <a:off x="6945505" y="2196000"/>
            <a:ext cx="7745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66 cm</a:t>
            </a:r>
          </a:p>
        </p:txBody>
      </p:sp>
      <p:grpSp>
        <p:nvGrpSpPr>
          <p:cNvPr id="2" name="図形グループ 32"/>
          <p:cNvGrpSpPr>
            <a:grpSpLocks/>
          </p:cNvGrpSpPr>
          <p:nvPr/>
        </p:nvGrpSpPr>
        <p:grpSpPr bwMode="auto">
          <a:xfrm>
            <a:off x="7061053" y="1785108"/>
            <a:ext cx="442487" cy="479425"/>
            <a:chOff x="7085012" y="1665526"/>
            <a:chExt cx="688976" cy="479742"/>
          </a:xfrm>
        </p:grpSpPr>
        <p:cxnSp>
          <p:nvCxnSpPr>
            <p:cNvPr id="29" name="直線コネクタ 28"/>
            <p:cNvCxnSpPr>
              <a:cxnSpLocks noChangeShapeType="1"/>
            </p:cNvCxnSpPr>
            <p:nvPr/>
          </p:nvCxnSpPr>
          <p:spPr bwMode="auto">
            <a:xfrm rot="5400000">
              <a:off x="6851372" y="1899166"/>
              <a:ext cx="468868" cy="15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0" name="直線コネクタ 29"/>
            <p:cNvCxnSpPr>
              <a:cxnSpLocks noChangeShapeType="1"/>
            </p:cNvCxnSpPr>
            <p:nvPr/>
          </p:nvCxnSpPr>
          <p:spPr bwMode="auto">
            <a:xfrm rot="5400000">
              <a:off x="7538760" y="1910040"/>
              <a:ext cx="468868" cy="15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2" name="直線矢印コネクタ 31"/>
            <p:cNvCxnSpPr>
              <a:cxnSpLocks noChangeShapeType="1"/>
            </p:cNvCxnSpPr>
            <p:nvPr/>
          </p:nvCxnSpPr>
          <p:spPr bwMode="auto">
            <a:xfrm>
              <a:off x="7085012" y="1979612"/>
              <a:ext cx="687388" cy="1588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 type="arrow" w="med" len="med"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24" name="テキスト ボックス 23"/>
          <p:cNvSpPr txBox="1">
            <a:spLocks noChangeArrowheads="1"/>
          </p:cNvSpPr>
          <p:nvPr/>
        </p:nvSpPr>
        <p:spPr bwMode="auto">
          <a:xfrm>
            <a:off x="6356829" y="3067751"/>
            <a:ext cx="2621230" cy="523220"/>
          </a:xfrm>
          <a:prstGeom prst="rect">
            <a:avLst/>
          </a:prstGeom>
          <a:solidFill>
            <a:schemeClr val="tx1">
              <a:alpha val="7294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Super Precision Storage Magnet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(3T, ~1ppm local precision)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10" name="直線矢印コネクタ 9"/>
          <p:cNvCxnSpPr>
            <a:stCxn id="27" idx="1"/>
          </p:cNvCxnSpPr>
          <p:nvPr/>
        </p:nvCxnSpPr>
        <p:spPr>
          <a:xfrm flipH="1">
            <a:off x="7331972" y="930669"/>
            <a:ext cx="941429" cy="520137"/>
          </a:xfrm>
          <a:prstGeom prst="straightConnector1">
            <a:avLst/>
          </a:prstGeom>
          <a:ln>
            <a:solidFill>
              <a:srgbClr val="00009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 flipH="1" flipV="1">
            <a:off x="5624264" y="3081058"/>
            <a:ext cx="1966979" cy="1224136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804" y="4577701"/>
            <a:ext cx="3982907" cy="2143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0" name="直線コネクタ 39"/>
          <p:cNvCxnSpPr/>
          <p:nvPr/>
        </p:nvCxnSpPr>
        <p:spPr>
          <a:xfrm flipH="1">
            <a:off x="203805" y="3024248"/>
            <a:ext cx="2239852" cy="1557461"/>
          </a:xfrm>
          <a:prstGeom prst="line">
            <a:avLst/>
          </a:prstGeom>
          <a:ln w="63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/>
          <p:nvPr/>
        </p:nvCxnSpPr>
        <p:spPr>
          <a:xfrm>
            <a:off x="2770496" y="3081058"/>
            <a:ext cx="1416213" cy="1496645"/>
          </a:xfrm>
          <a:prstGeom prst="line">
            <a:avLst/>
          </a:prstGeom>
          <a:ln w="63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テキスト ボックス 41"/>
          <p:cNvSpPr txBox="1">
            <a:spLocks noChangeArrowheads="1"/>
          </p:cNvSpPr>
          <p:nvPr/>
        </p:nvSpPr>
        <p:spPr bwMode="auto">
          <a:xfrm>
            <a:off x="360834" y="4328526"/>
            <a:ext cx="41343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6" rIns="91430" bIns="45716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Resonant Laser Ionization of Muonium (~10</a:t>
            </a:r>
            <a:r>
              <a:rPr kumimoji="1" lang="en-US" altLang="ja-JP" sz="14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6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mbol" pitchFamily="18" charset="2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1" lang="en-US" altLang="ja-JP" sz="14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+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/s)</a:t>
            </a: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4888336" y="5674622"/>
            <a:ext cx="3158217" cy="954099"/>
          </a:xfrm>
          <a:prstGeom prst="rect">
            <a:avLst/>
          </a:prstGeom>
          <a:solidFill>
            <a:srgbClr val="FFFFFF"/>
          </a:solidFill>
        </p:spPr>
        <p:txBody>
          <a:bodyPr wrap="none" lIns="91430" tIns="45716" rIns="91430" bIns="4571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Δ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(g-2)  =   0.1 ppm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ΔEDM  = 10</a:t>
            </a:r>
            <a:r>
              <a:rPr kumimoji="1" lang="en-US" altLang="ja-JP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-21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e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・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cm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037311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79041"/>
          </a:xfrm>
        </p:spPr>
        <p:txBody>
          <a:bodyPr>
            <a:normAutofit fontScale="90000"/>
          </a:bodyPr>
          <a:lstStyle/>
          <a:p>
            <a:r>
              <a:rPr lang="en-US" altLang="ja-JP" b="1" dirty="0"/>
              <a:t>Experimental sequence</a:t>
            </a:r>
            <a:endParaRPr kumimoji="1" lang="ja-JP" altLang="en-US" b="1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6557381" y="6418647"/>
            <a:ext cx="2133600" cy="365125"/>
          </a:xfrm>
        </p:spPr>
        <p:txBody>
          <a:bodyPr/>
          <a:lstStyle/>
          <a:p>
            <a:fld id="{5F79012C-5A70-044D-BC82-EA403CE0E21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6" name="直線コネクタ 5"/>
          <p:cNvCxnSpPr/>
          <p:nvPr/>
        </p:nvCxnSpPr>
        <p:spPr>
          <a:xfrm>
            <a:off x="250363" y="1614805"/>
            <a:ext cx="1721942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フリーフォーム 6"/>
          <p:cNvSpPr/>
          <p:nvPr/>
        </p:nvSpPr>
        <p:spPr>
          <a:xfrm>
            <a:off x="1960094" y="1111200"/>
            <a:ext cx="134336" cy="515816"/>
          </a:xfrm>
          <a:custGeom>
            <a:avLst/>
            <a:gdLst>
              <a:gd name="connsiteX0" fmla="*/ 0 w 341945"/>
              <a:gd name="connsiteY0" fmla="*/ 842566 h 854777"/>
              <a:gd name="connsiteX1" fmla="*/ 183185 w 341945"/>
              <a:gd name="connsiteY1" fmla="*/ 7 h 854777"/>
              <a:gd name="connsiteX2" fmla="*/ 341945 w 341945"/>
              <a:gd name="connsiteY2" fmla="*/ 854777 h 85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1945" h="854777">
                <a:moveTo>
                  <a:pt x="0" y="842566"/>
                </a:moveTo>
                <a:cubicBezTo>
                  <a:pt x="63097" y="420269"/>
                  <a:pt x="126194" y="-2028"/>
                  <a:pt x="183185" y="7"/>
                </a:cubicBezTo>
                <a:cubicBezTo>
                  <a:pt x="240176" y="2042"/>
                  <a:pt x="341945" y="854777"/>
                  <a:pt x="341945" y="854777"/>
                </a:cubicBezTo>
              </a:path>
            </a:pathLst>
          </a:custGeom>
          <a:ln w="38100" cmpd="sng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</a:endParaRPr>
          </a:p>
        </p:txBody>
      </p:sp>
      <p:cxnSp>
        <p:nvCxnSpPr>
          <p:cNvPr id="8" name="直線コネクタ 7"/>
          <p:cNvCxnSpPr/>
          <p:nvPr/>
        </p:nvCxnSpPr>
        <p:spPr>
          <a:xfrm flipV="1">
            <a:off x="2094430" y="1627016"/>
            <a:ext cx="244246" cy="1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フリーフォーム 10"/>
          <p:cNvSpPr/>
          <p:nvPr/>
        </p:nvSpPr>
        <p:spPr>
          <a:xfrm>
            <a:off x="2326467" y="1111200"/>
            <a:ext cx="146548" cy="515817"/>
          </a:xfrm>
          <a:custGeom>
            <a:avLst/>
            <a:gdLst>
              <a:gd name="connsiteX0" fmla="*/ 0 w 341945"/>
              <a:gd name="connsiteY0" fmla="*/ 842566 h 854777"/>
              <a:gd name="connsiteX1" fmla="*/ 183185 w 341945"/>
              <a:gd name="connsiteY1" fmla="*/ 7 h 854777"/>
              <a:gd name="connsiteX2" fmla="*/ 341945 w 341945"/>
              <a:gd name="connsiteY2" fmla="*/ 854777 h 85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1945" h="854777">
                <a:moveTo>
                  <a:pt x="0" y="842566"/>
                </a:moveTo>
                <a:cubicBezTo>
                  <a:pt x="63097" y="420269"/>
                  <a:pt x="126194" y="-2028"/>
                  <a:pt x="183185" y="7"/>
                </a:cubicBezTo>
                <a:cubicBezTo>
                  <a:pt x="240176" y="2042"/>
                  <a:pt x="341945" y="854777"/>
                  <a:pt x="341945" y="854777"/>
                </a:cubicBezTo>
              </a:path>
            </a:pathLst>
          </a:custGeom>
          <a:ln w="38100" cmpd="sng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 flipV="1">
            <a:off x="2460803" y="1614805"/>
            <a:ext cx="4888435" cy="12216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曲線コネクタ 15"/>
          <p:cNvCxnSpPr/>
          <p:nvPr/>
        </p:nvCxnSpPr>
        <p:spPr>
          <a:xfrm>
            <a:off x="7215066" y="1517117"/>
            <a:ext cx="305309" cy="280853"/>
          </a:xfrm>
          <a:prstGeom prst="curvedConnector3">
            <a:avLst/>
          </a:prstGeom>
          <a:ln w="19050" cmpd="sng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曲線コネクタ 16"/>
          <p:cNvCxnSpPr/>
          <p:nvPr/>
        </p:nvCxnSpPr>
        <p:spPr>
          <a:xfrm>
            <a:off x="7318872" y="1492695"/>
            <a:ext cx="305309" cy="280853"/>
          </a:xfrm>
          <a:prstGeom prst="curvedConnector3">
            <a:avLst/>
          </a:prstGeom>
          <a:ln w="19050" cmpd="sng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7484657" y="1614805"/>
            <a:ext cx="398435" cy="2466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フリーフォーム 18"/>
          <p:cNvSpPr/>
          <p:nvPr/>
        </p:nvSpPr>
        <p:spPr>
          <a:xfrm>
            <a:off x="7883091" y="1111200"/>
            <a:ext cx="134337" cy="518282"/>
          </a:xfrm>
          <a:custGeom>
            <a:avLst/>
            <a:gdLst>
              <a:gd name="connsiteX0" fmla="*/ 0 w 341945"/>
              <a:gd name="connsiteY0" fmla="*/ 842566 h 854777"/>
              <a:gd name="connsiteX1" fmla="*/ 183185 w 341945"/>
              <a:gd name="connsiteY1" fmla="*/ 7 h 854777"/>
              <a:gd name="connsiteX2" fmla="*/ 341945 w 341945"/>
              <a:gd name="connsiteY2" fmla="*/ 854777 h 85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1945" h="854777">
                <a:moveTo>
                  <a:pt x="0" y="842566"/>
                </a:moveTo>
                <a:cubicBezTo>
                  <a:pt x="63097" y="420269"/>
                  <a:pt x="126194" y="-2028"/>
                  <a:pt x="183185" y="7"/>
                </a:cubicBezTo>
                <a:cubicBezTo>
                  <a:pt x="240176" y="2042"/>
                  <a:pt x="341945" y="854777"/>
                  <a:pt x="341945" y="854777"/>
                </a:cubicBezTo>
              </a:path>
            </a:pathLst>
          </a:custGeom>
          <a:ln w="38100" cmpd="sng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</a:endParaRPr>
          </a:p>
        </p:txBody>
      </p:sp>
      <p:cxnSp>
        <p:nvCxnSpPr>
          <p:cNvPr id="20" name="直線コネクタ 19"/>
          <p:cNvCxnSpPr/>
          <p:nvPr/>
        </p:nvCxnSpPr>
        <p:spPr>
          <a:xfrm flipV="1">
            <a:off x="8005217" y="1629482"/>
            <a:ext cx="244246" cy="1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フリーフォーム 20"/>
          <p:cNvSpPr/>
          <p:nvPr/>
        </p:nvSpPr>
        <p:spPr>
          <a:xfrm>
            <a:off x="8237254" y="1111200"/>
            <a:ext cx="134336" cy="518283"/>
          </a:xfrm>
          <a:custGeom>
            <a:avLst/>
            <a:gdLst>
              <a:gd name="connsiteX0" fmla="*/ 0 w 341945"/>
              <a:gd name="connsiteY0" fmla="*/ 842566 h 854777"/>
              <a:gd name="connsiteX1" fmla="*/ 183185 w 341945"/>
              <a:gd name="connsiteY1" fmla="*/ 7 h 854777"/>
              <a:gd name="connsiteX2" fmla="*/ 341945 w 341945"/>
              <a:gd name="connsiteY2" fmla="*/ 854777 h 85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1945" h="854777">
                <a:moveTo>
                  <a:pt x="0" y="842566"/>
                </a:moveTo>
                <a:cubicBezTo>
                  <a:pt x="63097" y="420269"/>
                  <a:pt x="126194" y="-2028"/>
                  <a:pt x="183185" y="7"/>
                </a:cubicBezTo>
                <a:cubicBezTo>
                  <a:pt x="240176" y="2042"/>
                  <a:pt x="341945" y="854777"/>
                  <a:pt x="341945" y="854777"/>
                </a:cubicBezTo>
              </a:path>
            </a:pathLst>
          </a:custGeom>
          <a:ln w="38100" cmpd="sng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</a:endParaRPr>
          </a:p>
        </p:txBody>
      </p:sp>
      <p:cxnSp>
        <p:nvCxnSpPr>
          <p:cNvPr id="23" name="直線コネクタ 22"/>
          <p:cNvCxnSpPr/>
          <p:nvPr/>
        </p:nvCxnSpPr>
        <p:spPr>
          <a:xfrm flipV="1">
            <a:off x="8371590" y="1629482"/>
            <a:ext cx="464057" cy="1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>
            <a:off x="1960094" y="1017569"/>
            <a:ext cx="602070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>
            <a:off x="4541913" y="673889"/>
            <a:ext cx="1406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</a:rPr>
              <a:t>40ms (25 Hz)</a:t>
            </a:r>
            <a:endParaRPr lang="ja-JP" altLang="en-US" dirty="0">
              <a:solidFill>
                <a:prstClr val="black"/>
              </a:solidFill>
            </a:endParaRPr>
          </a:p>
        </p:txBody>
      </p:sp>
      <p:cxnSp>
        <p:nvCxnSpPr>
          <p:cNvPr id="29" name="直線コネクタ 28"/>
          <p:cNvCxnSpPr/>
          <p:nvPr/>
        </p:nvCxnSpPr>
        <p:spPr>
          <a:xfrm>
            <a:off x="280887" y="2956186"/>
            <a:ext cx="1721942" cy="0"/>
          </a:xfrm>
          <a:prstGeom prst="line">
            <a:avLst/>
          </a:prstGeom>
          <a:ln w="38100" cmpd="sng">
            <a:solidFill>
              <a:srgbClr val="FF66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フリーフォーム 29"/>
          <p:cNvSpPr/>
          <p:nvPr/>
        </p:nvSpPr>
        <p:spPr>
          <a:xfrm>
            <a:off x="2015034" y="2443325"/>
            <a:ext cx="1184606" cy="525072"/>
          </a:xfrm>
          <a:custGeom>
            <a:avLst/>
            <a:gdLst>
              <a:gd name="connsiteX0" fmla="*/ 0 w 341945"/>
              <a:gd name="connsiteY0" fmla="*/ 842566 h 854777"/>
              <a:gd name="connsiteX1" fmla="*/ 183185 w 341945"/>
              <a:gd name="connsiteY1" fmla="*/ 7 h 854777"/>
              <a:gd name="connsiteX2" fmla="*/ 341945 w 341945"/>
              <a:gd name="connsiteY2" fmla="*/ 854777 h 85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1945" h="854777">
                <a:moveTo>
                  <a:pt x="0" y="842566"/>
                </a:moveTo>
                <a:cubicBezTo>
                  <a:pt x="63097" y="420269"/>
                  <a:pt x="126194" y="-2028"/>
                  <a:pt x="183185" y="7"/>
                </a:cubicBezTo>
                <a:cubicBezTo>
                  <a:pt x="240176" y="2042"/>
                  <a:pt x="341945" y="854777"/>
                  <a:pt x="341945" y="854777"/>
                </a:cubicBezTo>
              </a:path>
            </a:pathLst>
          </a:custGeom>
          <a:ln w="38100" cmpd="sng">
            <a:solidFill>
              <a:srgbClr val="FF66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6600"/>
              </a:solidFill>
            </a:endParaRPr>
          </a:p>
        </p:txBody>
      </p:sp>
      <p:cxnSp>
        <p:nvCxnSpPr>
          <p:cNvPr id="33" name="直線コネクタ 32"/>
          <p:cNvCxnSpPr/>
          <p:nvPr/>
        </p:nvCxnSpPr>
        <p:spPr>
          <a:xfrm flipV="1">
            <a:off x="3199640" y="2956186"/>
            <a:ext cx="4149598" cy="12216"/>
          </a:xfrm>
          <a:prstGeom prst="line">
            <a:avLst/>
          </a:prstGeom>
          <a:ln w="38100" cmpd="sng">
            <a:solidFill>
              <a:srgbClr val="FF66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テキスト ボックス 33"/>
          <p:cNvSpPr txBox="1"/>
          <p:nvPr/>
        </p:nvSpPr>
        <p:spPr>
          <a:xfrm>
            <a:off x="2132297" y="2635698"/>
            <a:ext cx="63382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6600"/>
                </a:solidFill>
              </a:rPr>
              <a:t>~1μs</a:t>
            </a:r>
            <a:endParaRPr lang="ja-JP" altLang="en-US" dirty="0">
              <a:solidFill>
                <a:srgbClr val="FF6600"/>
              </a:solidFill>
            </a:endParaRPr>
          </a:p>
        </p:txBody>
      </p:sp>
      <p:sp>
        <p:nvSpPr>
          <p:cNvPr id="35" name="下矢印 34"/>
          <p:cNvSpPr/>
          <p:nvPr/>
        </p:nvSpPr>
        <p:spPr>
          <a:xfrm>
            <a:off x="2449138" y="1913369"/>
            <a:ext cx="393675" cy="504086"/>
          </a:xfrm>
          <a:prstGeom prst="downArrow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6600"/>
              </a:solidFill>
            </a:endParaRPr>
          </a:p>
        </p:txBody>
      </p:sp>
      <p:cxnSp>
        <p:nvCxnSpPr>
          <p:cNvPr id="36" name="直線コネクタ 35"/>
          <p:cNvCxnSpPr/>
          <p:nvPr/>
        </p:nvCxnSpPr>
        <p:spPr>
          <a:xfrm>
            <a:off x="280889" y="3884222"/>
            <a:ext cx="2442475" cy="12215"/>
          </a:xfrm>
          <a:prstGeom prst="line">
            <a:avLst/>
          </a:prstGeom>
          <a:ln w="38100" cmpd="sng">
            <a:solidFill>
              <a:srgbClr val="008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フリーフォーム 36"/>
          <p:cNvSpPr/>
          <p:nvPr/>
        </p:nvSpPr>
        <p:spPr>
          <a:xfrm>
            <a:off x="2723365" y="3371361"/>
            <a:ext cx="73974" cy="525072"/>
          </a:xfrm>
          <a:custGeom>
            <a:avLst/>
            <a:gdLst>
              <a:gd name="connsiteX0" fmla="*/ 0 w 341945"/>
              <a:gd name="connsiteY0" fmla="*/ 842566 h 854777"/>
              <a:gd name="connsiteX1" fmla="*/ 183185 w 341945"/>
              <a:gd name="connsiteY1" fmla="*/ 7 h 854777"/>
              <a:gd name="connsiteX2" fmla="*/ 341945 w 341945"/>
              <a:gd name="connsiteY2" fmla="*/ 854777 h 85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1945" h="854777">
                <a:moveTo>
                  <a:pt x="0" y="842566"/>
                </a:moveTo>
                <a:cubicBezTo>
                  <a:pt x="63097" y="420269"/>
                  <a:pt x="126194" y="-2028"/>
                  <a:pt x="183185" y="7"/>
                </a:cubicBezTo>
                <a:cubicBezTo>
                  <a:pt x="240176" y="2042"/>
                  <a:pt x="341945" y="854777"/>
                  <a:pt x="341945" y="854777"/>
                </a:cubicBezTo>
              </a:path>
            </a:pathLst>
          </a:custGeom>
          <a:ln w="38100" cmpd="sng">
            <a:solidFill>
              <a:srgbClr val="008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008000"/>
              </a:solidFill>
            </a:endParaRPr>
          </a:p>
        </p:txBody>
      </p:sp>
      <p:cxnSp>
        <p:nvCxnSpPr>
          <p:cNvPr id="38" name="直線コネクタ 37"/>
          <p:cNvCxnSpPr/>
          <p:nvPr/>
        </p:nvCxnSpPr>
        <p:spPr>
          <a:xfrm flipV="1">
            <a:off x="2797339" y="3884223"/>
            <a:ext cx="4551899" cy="12216"/>
          </a:xfrm>
          <a:prstGeom prst="line">
            <a:avLst/>
          </a:prstGeom>
          <a:ln w="38100" cmpd="sng">
            <a:solidFill>
              <a:srgbClr val="008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/>
        </p:nvCxnSpPr>
        <p:spPr>
          <a:xfrm>
            <a:off x="280889" y="4653515"/>
            <a:ext cx="7037983" cy="18641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直線コネクタ 61"/>
          <p:cNvCxnSpPr/>
          <p:nvPr/>
        </p:nvCxnSpPr>
        <p:spPr>
          <a:xfrm>
            <a:off x="280889" y="5973873"/>
            <a:ext cx="4844073" cy="18641"/>
          </a:xfrm>
          <a:prstGeom prst="line">
            <a:avLst/>
          </a:prstGeom>
          <a:ln w="38100" cmpd="sng">
            <a:solidFill>
              <a:srgbClr val="6600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直線コネクタ 63"/>
          <p:cNvCxnSpPr/>
          <p:nvPr/>
        </p:nvCxnSpPr>
        <p:spPr>
          <a:xfrm flipV="1">
            <a:off x="5124962" y="5184872"/>
            <a:ext cx="0" cy="786535"/>
          </a:xfrm>
          <a:prstGeom prst="line">
            <a:avLst/>
          </a:prstGeom>
          <a:ln w="28575" cmpd="sng">
            <a:solidFill>
              <a:srgbClr val="6600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直線コネクタ 66"/>
          <p:cNvCxnSpPr/>
          <p:nvPr/>
        </p:nvCxnSpPr>
        <p:spPr>
          <a:xfrm flipV="1">
            <a:off x="6948829" y="5973873"/>
            <a:ext cx="370043" cy="388"/>
          </a:xfrm>
          <a:prstGeom prst="line">
            <a:avLst/>
          </a:prstGeom>
          <a:ln w="38100" cmpd="sng">
            <a:solidFill>
              <a:srgbClr val="6600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" name="フリーフォーム 70"/>
          <p:cNvSpPr/>
          <p:nvPr/>
        </p:nvSpPr>
        <p:spPr>
          <a:xfrm>
            <a:off x="5124962" y="5145598"/>
            <a:ext cx="616097" cy="317594"/>
          </a:xfrm>
          <a:custGeom>
            <a:avLst/>
            <a:gdLst>
              <a:gd name="connsiteX0" fmla="*/ 0 w 1282486"/>
              <a:gd name="connsiteY0" fmla="*/ 0 h 754490"/>
              <a:gd name="connsiteX1" fmla="*/ 163454 w 1282486"/>
              <a:gd name="connsiteY1" fmla="*/ 339521 h 754490"/>
              <a:gd name="connsiteX2" fmla="*/ 339482 w 1282486"/>
              <a:gd name="connsiteY2" fmla="*/ 88024 h 754490"/>
              <a:gd name="connsiteX3" fmla="*/ 528083 w 1282486"/>
              <a:gd name="connsiteY3" fmla="*/ 502993 h 754490"/>
              <a:gd name="connsiteX4" fmla="*/ 754404 w 1282486"/>
              <a:gd name="connsiteY4" fmla="*/ 276646 h 754490"/>
              <a:gd name="connsiteX5" fmla="*/ 905285 w 1282486"/>
              <a:gd name="connsiteY5" fmla="*/ 666466 h 754490"/>
              <a:gd name="connsiteX6" fmla="*/ 1106459 w 1282486"/>
              <a:gd name="connsiteY6" fmla="*/ 452694 h 754490"/>
              <a:gd name="connsiteX7" fmla="*/ 1282486 w 1282486"/>
              <a:gd name="connsiteY7" fmla="*/ 754490 h 754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2486" h="754490">
                <a:moveTo>
                  <a:pt x="0" y="0"/>
                </a:moveTo>
                <a:cubicBezTo>
                  <a:pt x="53437" y="162425"/>
                  <a:pt x="106874" y="324850"/>
                  <a:pt x="163454" y="339521"/>
                </a:cubicBezTo>
                <a:cubicBezTo>
                  <a:pt x="220034" y="354192"/>
                  <a:pt x="278711" y="60779"/>
                  <a:pt x="339482" y="88024"/>
                </a:cubicBezTo>
                <a:cubicBezTo>
                  <a:pt x="400254" y="115269"/>
                  <a:pt x="458929" y="471556"/>
                  <a:pt x="528083" y="502993"/>
                </a:cubicBezTo>
                <a:cubicBezTo>
                  <a:pt x="597237" y="534430"/>
                  <a:pt x="691537" y="249401"/>
                  <a:pt x="754404" y="276646"/>
                </a:cubicBezTo>
                <a:cubicBezTo>
                  <a:pt x="817271" y="303891"/>
                  <a:pt x="846609" y="637125"/>
                  <a:pt x="905285" y="666466"/>
                </a:cubicBezTo>
                <a:cubicBezTo>
                  <a:pt x="963961" y="695807"/>
                  <a:pt x="1043592" y="438023"/>
                  <a:pt x="1106459" y="452694"/>
                </a:cubicBezTo>
                <a:cubicBezTo>
                  <a:pt x="1169326" y="467365"/>
                  <a:pt x="1282486" y="754490"/>
                  <a:pt x="1282486" y="754490"/>
                </a:cubicBezTo>
              </a:path>
            </a:pathLst>
          </a:custGeom>
          <a:ln w="28575" cmpd="sng">
            <a:solidFill>
              <a:srgbClr val="6600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</a:endParaRPr>
          </a:p>
        </p:txBody>
      </p:sp>
      <p:cxnSp>
        <p:nvCxnSpPr>
          <p:cNvPr id="76" name="直線コネクタ 75"/>
          <p:cNvCxnSpPr/>
          <p:nvPr/>
        </p:nvCxnSpPr>
        <p:spPr>
          <a:xfrm flipV="1">
            <a:off x="4494143" y="4174842"/>
            <a:ext cx="0" cy="478674"/>
          </a:xfrm>
          <a:prstGeom prst="line">
            <a:avLst/>
          </a:prstGeom>
          <a:ln w="28575" cmpd="sng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直線コネクタ 77"/>
          <p:cNvCxnSpPr/>
          <p:nvPr/>
        </p:nvCxnSpPr>
        <p:spPr>
          <a:xfrm flipV="1">
            <a:off x="4431275" y="4174842"/>
            <a:ext cx="0" cy="478674"/>
          </a:xfrm>
          <a:prstGeom prst="line">
            <a:avLst/>
          </a:prstGeom>
          <a:ln w="28575" cmpd="sng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直線コネクタ 78"/>
          <p:cNvCxnSpPr/>
          <p:nvPr/>
        </p:nvCxnSpPr>
        <p:spPr>
          <a:xfrm flipV="1">
            <a:off x="4368406" y="4579394"/>
            <a:ext cx="0" cy="74123"/>
          </a:xfrm>
          <a:prstGeom prst="line">
            <a:avLst/>
          </a:prstGeom>
          <a:ln w="28575" cmpd="sng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曲線コネクタ 91"/>
          <p:cNvCxnSpPr/>
          <p:nvPr/>
        </p:nvCxnSpPr>
        <p:spPr>
          <a:xfrm>
            <a:off x="7202855" y="2856032"/>
            <a:ext cx="305309" cy="280853"/>
          </a:xfrm>
          <a:prstGeom prst="curvedConnector3">
            <a:avLst/>
          </a:prstGeom>
          <a:ln w="19050" cmpd="sng">
            <a:solidFill>
              <a:srgbClr val="FF66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曲線コネクタ 92"/>
          <p:cNvCxnSpPr/>
          <p:nvPr/>
        </p:nvCxnSpPr>
        <p:spPr>
          <a:xfrm>
            <a:off x="7306661" y="2831610"/>
            <a:ext cx="305309" cy="280853"/>
          </a:xfrm>
          <a:prstGeom prst="curvedConnector3">
            <a:avLst/>
          </a:prstGeom>
          <a:ln w="19050" cmpd="sng">
            <a:solidFill>
              <a:srgbClr val="FF66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直線コネクタ 93"/>
          <p:cNvCxnSpPr/>
          <p:nvPr/>
        </p:nvCxnSpPr>
        <p:spPr>
          <a:xfrm>
            <a:off x="7472446" y="2953720"/>
            <a:ext cx="410646" cy="0"/>
          </a:xfrm>
          <a:prstGeom prst="line">
            <a:avLst/>
          </a:prstGeom>
          <a:ln w="38100" cmpd="sng">
            <a:solidFill>
              <a:srgbClr val="FF66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曲線コネクタ 94"/>
          <p:cNvCxnSpPr/>
          <p:nvPr/>
        </p:nvCxnSpPr>
        <p:spPr>
          <a:xfrm>
            <a:off x="7202855" y="3784068"/>
            <a:ext cx="305309" cy="280853"/>
          </a:xfrm>
          <a:prstGeom prst="curvedConnector3">
            <a:avLst/>
          </a:prstGeom>
          <a:ln w="19050" cmpd="sng">
            <a:solidFill>
              <a:srgbClr val="008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曲線コネクタ 95"/>
          <p:cNvCxnSpPr/>
          <p:nvPr/>
        </p:nvCxnSpPr>
        <p:spPr>
          <a:xfrm>
            <a:off x="7306661" y="3759646"/>
            <a:ext cx="305309" cy="280853"/>
          </a:xfrm>
          <a:prstGeom prst="curvedConnector3">
            <a:avLst/>
          </a:prstGeom>
          <a:ln w="19050" cmpd="sng">
            <a:solidFill>
              <a:srgbClr val="008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直線コネクタ 96"/>
          <p:cNvCxnSpPr/>
          <p:nvPr/>
        </p:nvCxnSpPr>
        <p:spPr>
          <a:xfrm>
            <a:off x="7472446" y="3881756"/>
            <a:ext cx="1363201" cy="0"/>
          </a:xfrm>
          <a:prstGeom prst="line">
            <a:avLst/>
          </a:prstGeom>
          <a:ln w="38100" cmpd="sng">
            <a:solidFill>
              <a:srgbClr val="008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曲線コネクタ 97"/>
          <p:cNvCxnSpPr/>
          <p:nvPr/>
        </p:nvCxnSpPr>
        <p:spPr>
          <a:xfrm>
            <a:off x="7155372" y="4565936"/>
            <a:ext cx="305309" cy="280853"/>
          </a:xfrm>
          <a:prstGeom prst="curvedConnector3">
            <a:avLst/>
          </a:prstGeom>
          <a:ln w="19050" cmpd="sng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曲線コネクタ 98"/>
          <p:cNvCxnSpPr/>
          <p:nvPr/>
        </p:nvCxnSpPr>
        <p:spPr>
          <a:xfrm>
            <a:off x="7259178" y="4541514"/>
            <a:ext cx="305309" cy="280853"/>
          </a:xfrm>
          <a:prstGeom prst="curvedConnector3">
            <a:avLst/>
          </a:prstGeom>
          <a:ln w="19050" cmpd="sng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直線コネクタ 99"/>
          <p:cNvCxnSpPr/>
          <p:nvPr/>
        </p:nvCxnSpPr>
        <p:spPr>
          <a:xfrm flipV="1">
            <a:off x="7424963" y="4653515"/>
            <a:ext cx="1410684" cy="10109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曲線コネクタ 100"/>
          <p:cNvCxnSpPr/>
          <p:nvPr/>
        </p:nvCxnSpPr>
        <p:spPr>
          <a:xfrm>
            <a:off x="7160439" y="5873719"/>
            <a:ext cx="305309" cy="280853"/>
          </a:xfrm>
          <a:prstGeom prst="curvedConnector3">
            <a:avLst/>
          </a:prstGeom>
          <a:ln w="19050" cmpd="sng">
            <a:solidFill>
              <a:srgbClr val="6600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曲線コネクタ 101"/>
          <p:cNvCxnSpPr/>
          <p:nvPr/>
        </p:nvCxnSpPr>
        <p:spPr>
          <a:xfrm>
            <a:off x="7264245" y="5849297"/>
            <a:ext cx="305309" cy="280853"/>
          </a:xfrm>
          <a:prstGeom prst="curvedConnector3">
            <a:avLst/>
          </a:prstGeom>
          <a:ln w="19050" cmpd="sng">
            <a:solidFill>
              <a:srgbClr val="6600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" name="直線コネクタ 102"/>
          <p:cNvCxnSpPr/>
          <p:nvPr/>
        </p:nvCxnSpPr>
        <p:spPr>
          <a:xfrm>
            <a:off x="7430030" y="5971407"/>
            <a:ext cx="1405617" cy="21107"/>
          </a:xfrm>
          <a:prstGeom prst="line">
            <a:avLst/>
          </a:prstGeom>
          <a:ln w="38100" cmpd="sng">
            <a:solidFill>
              <a:srgbClr val="6600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9" name="フリーフォーム 108"/>
          <p:cNvSpPr/>
          <p:nvPr/>
        </p:nvSpPr>
        <p:spPr>
          <a:xfrm>
            <a:off x="7858333" y="2431114"/>
            <a:ext cx="1184606" cy="525072"/>
          </a:xfrm>
          <a:custGeom>
            <a:avLst/>
            <a:gdLst>
              <a:gd name="connsiteX0" fmla="*/ 0 w 341945"/>
              <a:gd name="connsiteY0" fmla="*/ 842566 h 854777"/>
              <a:gd name="connsiteX1" fmla="*/ 183185 w 341945"/>
              <a:gd name="connsiteY1" fmla="*/ 7 h 854777"/>
              <a:gd name="connsiteX2" fmla="*/ 341945 w 341945"/>
              <a:gd name="connsiteY2" fmla="*/ 854777 h 85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1945" h="854777">
                <a:moveTo>
                  <a:pt x="0" y="842566"/>
                </a:moveTo>
                <a:cubicBezTo>
                  <a:pt x="63097" y="420269"/>
                  <a:pt x="126194" y="-2028"/>
                  <a:pt x="183185" y="7"/>
                </a:cubicBezTo>
                <a:cubicBezTo>
                  <a:pt x="240176" y="2042"/>
                  <a:pt x="341945" y="854777"/>
                  <a:pt x="341945" y="854777"/>
                </a:cubicBezTo>
              </a:path>
            </a:pathLst>
          </a:custGeom>
          <a:ln w="38100" cmpd="sng">
            <a:solidFill>
              <a:srgbClr val="FF66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</a:endParaRPr>
          </a:p>
        </p:txBody>
      </p:sp>
      <p:cxnSp>
        <p:nvCxnSpPr>
          <p:cNvPr id="110" name="直線矢印コネクタ 109"/>
          <p:cNvCxnSpPr/>
          <p:nvPr/>
        </p:nvCxnSpPr>
        <p:spPr>
          <a:xfrm>
            <a:off x="1977315" y="2718169"/>
            <a:ext cx="672384" cy="0"/>
          </a:xfrm>
          <a:prstGeom prst="straightConnector1">
            <a:avLst/>
          </a:prstGeom>
          <a:ln>
            <a:solidFill>
              <a:srgbClr val="FF66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8" name="フリーフォーム 117"/>
          <p:cNvSpPr/>
          <p:nvPr/>
        </p:nvSpPr>
        <p:spPr>
          <a:xfrm>
            <a:off x="5728847" y="5409539"/>
            <a:ext cx="616097" cy="317594"/>
          </a:xfrm>
          <a:custGeom>
            <a:avLst/>
            <a:gdLst>
              <a:gd name="connsiteX0" fmla="*/ 0 w 1282486"/>
              <a:gd name="connsiteY0" fmla="*/ 0 h 754490"/>
              <a:gd name="connsiteX1" fmla="*/ 163454 w 1282486"/>
              <a:gd name="connsiteY1" fmla="*/ 339521 h 754490"/>
              <a:gd name="connsiteX2" fmla="*/ 339482 w 1282486"/>
              <a:gd name="connsiteY2" fmla="*/ 88024 h 754490"/>
              <a:gd name="connsiteX3" fmla="*/ 528083 w 1282486"/>
              <a:gd name="connsiteY3" fmla="*/ 502993 h 754490"/>
              <a:gd name="connsiteX4" fmla="*/ 754404 w 1282486"/>
              <a:gd name="connsiteY4" fmla="*/ 276646 h 754490"/>
              <a:gd name="connsiteX5" fmla="*/ 905285 w 1282486"/>
              <a:gd name="connsiteY5" fmla="*/ 666466 h 754490"/>
              <a:gd name="connsiteX6" fmla="*/ 1106459 w 1282486"/>
              <a:gd name="connsiteY6" fmla="*/ 452694 h 754490"/>
              <a:gd name="connsiteX7" fmla="*/ 1282486 w 1282486"/>
              <a:gd name="connsiteY7" fmla="*/ 754490 h 754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2486" h="754490">
                <a:moveTo>
                  <a:pt x="0" y="0"/>
                </a:moveTo>
                <a:cubicBezTo>
                  <a:pt x="53437" y="162425"/>
                  <a:pt x="106874" y="324850"/>
                  <a:pt x="163454" y="339521"/>
                </a:cubicBezTo>
                <a:cubicBezTo>
                  <a:pt x="220034" y="354192"/>
                  <a:pt x="278711" y="60779"/>
                  <a:pt x="339482" y="88024"/>
                </a:cubicBezTo>
                <a:cubicBezTo>
                  <a:pt x="400254" y="115269"/>
                  <a:pt x="458929" y="471556"/>
                  <a:pt x="528083" y="502993"/>
                </a:cubicBezTo>
                <a:cubicBezTo>
                  <a:pt x="597237" y="534430"/>
                  <a:pt x="691537" y="249401"/>
                  <a:pt x="754404" y="276646"/>
                </a:cubicBezTo>
                <a:cubicBezTo>
                  <a:pt x="817271" y="303891"/>
                  <a:pt x="846609" y="637125"/>
                  <a:pt x="905285" y="666466"/>
                </a:cubicBezTo>
                <a:cubicBezTo>
                  <a:pt x="963961" y="695807"/>
                  <a:pt x="1043592" y="438023"/>
                  <a:pt x="1106459" y="452694"/>
                </a:cubicBezTo>
                <a:cubicBezTo>
                  <a:pt x="1169326" y="467365"/>
                  <a:pt x="1282486" y="754490"/>
                  <a:pt x="1282486" y="754490"/>
                </a:cubicBezTo>
              </a:path>
            </a:pathLst>
          </a:custGeom>
          <a:ln w="28575" cmpd="sng">
            <a:solidFill>
              <a:srgbClr val="6600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19" name="フリーフォーム 118"/>
          <p:cNvSpPr/>
          <p:nvPr/>
        </p:nvSpPr>
        <p:spPr>
          <a:xfrm>
            <a:off x="6332732" y="5674920"/>
            <a:ext cx="616097" cy="317594"/>
          </a:xfrm>
          <a:custGeom>
            <a:avLst/>
            <a:gdLst>
              <a:gd name="connsiteX0" fmla="*/ 0 w 1282486"/>
              <a:gd name="connsiteY0" fmla="*/ 0 h 754490"/>
              <a:gd name="connsiteX1" fmla="*/ 163454 w 1282486"/>
              <a:gd name="connsiteY1" fmla="*/ 339521 h 754490"/>
              <a:gd name="connsiteX2" fmla="*/ 339482 w 1282486"/>
              <a:gd name="connsiteY2" fmla="*/ 88024 h 754490"/>
              <a:gd name="connsiteX3" fmla="*/ 528083 w 1282486"/>
              <a:gd name="connsiteY3" fmla="*/ 502993 h 754490"/>
              <a:gd name="connsiteX4" fmla="*/ 754404 w 1282486"/>
              <a:gd name="connsiteY4" fmla="*/ 276646 h 754490"/>
              <a:gd name="connsiteX5" fmla="*/ 905285 w 1282486"/>
              <a:gd name="connsiteY5" fmla="*/ 666466 h 754490"/>
              <a:gd name="connsiteX6" fmla="*/ 1106459 w 1282486"/>
              <a:gd name="connsiteY6" fmla="*/ 452694 h 754490"/>
              <a:gd name="connsiteX7" fmla="*/ 1282486 w 1282486"/>
              <a:gd name="connsiteY7" fmla="*/ 754490 h 754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2486" h="754490">
                <a:moveTo>
                  <a:pt x="0" y="0"/>
                </a:moveTo>
                <a:cubicBezTo>
                  <a:pt x="53437" y="162425"/>
                  <a:pt x="106874" y="324850"/>
                  <a:pt x="163454" y="339521"/>
                </a:cubicBezTo>
                <a:cubicBezTo>
                  <a:pt x="220034" y="354192"/>
                  <a:pt x="278711" y="60779"/>
                  <a:pt x="339482" y="88024"/>
                </a:cubicBezTo>
                <a:cubicBezTo>
                  <a:pt x="400254" y="115269"/>
                  <a:pt x="458929" y="471556"/>
                  <a:pt x="528083" y="502993"/>
                </a:cubicBezTo>
                <a:cubicBezTo>
                  <a:pt x="597237" y="534430"/>
                  <a:pt x="691537" y="249401"/>
                  <a:pt x="754404" y="276646"/>
                </a:cubicBezTo>
                <a:cubicBezTo>
                  <a:pt x="817271" y="303891"/>
                  <a:pt x="846609" y="637125"/>
                  <a:pt x="905285" y="666466"/>
                </a:cubicBezTo>
                <a:cubicBezTo>
                  <a:pt x="963961" y="695807"/>
                  <a:pt x="1043592" y="438023"/>
                  <a:pt x="1106459" y="452694"/>
                </a:cubicBezTo>
                <a:cubicBezTo>
                  <a:pt x="1169326" y="467365"/>
                  <a:pt x="1282486" y="754490"/>
                  <a:pt x="1282486" y="754490"/>
                </a:cubicBezTo>
              </a:path>
            </a:pathLst>
          </a:custGeom>
          <a:ln w="28575" cmpd="sng">
            <a:solidFill>
              <a:srgbClr val="6600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</a:endParaRPr>
          </a:p>
        </p:txBody>
      </p:sp>
      <p:cxnSp>
        <p:nvCxnSpPr>
          <p:cNvPr id="121" name="直線矢印コネクタ 120"/>
          <p:cNvCxnSpPr/>
          <p:nvPr/>
        </p:nvCxnSpPr>
        <p:spPr>
          <a:xfrm flipV="1">
            <a:off x="5124962" y="5029341"/>
            <a:ext cx="1823867" cy="8615"/>
          </a:xfrm>
          <a:prstGeom prst="straightConnector1">
            <a:avLst/>
          </a:prstGeom>
          <a:ln>
            <a:solidFill>
              <a:srgbClr val="660066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3" name="テキスト ボックス 122"/>
          <p:cNvSpPr txBox="1"/>
          <p:nvPr/>
        </p:nvSpPr>
        <p:spPr>
          <a:xfrm>
            <a:off x="5691758" y="4684431"/>
            <a:ext cx="688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660066"/>
                </a:solidFill>
              </a:rPr>
              <a:t>40 </a:t>
            </a:r>
            <a:r>
              <a:rPr lang="en-US" altLang="ja-JP" dirty="0" err="1">
                <a:solidFill>
                  <a:srgbClr val="660066"/>
                </a:solidFill>
              </a:rPr>
              <a:t>μs</a:t>
            </a:r>
            <a:endParaRPr lang="ja-JP" altLang="en-US" dirty="0">
              <a:solidFill>
                <a:srgbClr val="660066"/>
              </a:solidFill>
            </a:endParaRPr>
          </a:p>
        </p:txBody>
      </p:sp>
      <p:sp>
        <p:nvSpPr>
          <p:cNvPr id="125" name="テキスト ボックス 124"/>
          <p:cNvSpPr txBox="1"/>
          <p:nvPr/>
        </p:nvSpPr>
        <p:spPr>
          <a:xfrm>
            <a:off x="250363" y="981777"/>
            <a:ext cx="13166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</a:rPr>
              <a:t>Surface</a:t>
            </a:r>
          </a:p>
          <a:p>
            <a:r>
              <a:rPr lang="en-US" altLang="ja-JP" dirty="0" err="1">
                <a:solidFill>
                  <a:prstClr val="black"/>
                </a:solidFill>
              </a:rPr>
              <a:t>muon</a:t>
            </a:r>
            <a:r>
              <a:rPr lang="en-US" altLang="ja-JP" dirty="0">
                <a:solidFill>
                  <a:prstClr val="black"/>
                </a:solidFill>
              </a:rPr>
              <a:t> beam</a:t>
            </a:r>
          </a:p>
          <a:p>
            <a:r>
              <a:rPr lang="en-US" altLang="ja-JP" dirty="0">
                <a:solidFill>
                  <a:prstClr val="black"/>
                </a:solidFill>
              </a:rPr>
              <a:t>(28 MeV/c)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126" name="テキスト ボックス 125"/>
          <p:cNvSpPr txBox="1"/>
          <p:nvPr/>
        </p:nvSpPr>
        <p:spPr>
          <a:xfrm>
            <a:off x="274018" y="2325032"/>
            <a:ext cx="1091991" cy="9233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6600"/>
                </a:solidFill>
              </a:rPr>
              <a:t>Thermal</a:t>
            </a:r>
          </a:p>
          <a:p>
            <a:r>
              <a:rPr lang="en-US" altLang="ja-JP" dirty="0" err="1">
                <a:solidFill>
                  <a:srgbClr val="FF6600"/>
                </a:solidFill>
              </a:rPr>
              <a:t>muonium</a:t>
            </a:r>
            <a:endParaRPr lang="en-US" altLang="ja-JP" dirty="0">
              <a:solidFill>
                <a:srgbClr val="FF6600"/>
              </a:solidFill>
            </a:endParaRPr>
          </a:p>
          <a:p>
            <a:r>
              <a:rPr lang="en-US" altLang="ja-JP" dirty="0">
                <a:solidFill>
                  <a:srgbClr val="FF6600"/>
                </a:solidFill>
              </a:rPr>
              <a:t>(3keV/c)</a:t>
            </a:r>
            <a:endParaRPr lang="ja-JP" altLang="en-US" dirty="0">
              <a:solidFill>
                <a:srgbClr val="FF6600"/>
              </a:solidFill>
            </a:endParaRPr>
          </a:p>
        </p:txBody>
      </p:sp>
      <p:sp>
        <p:nvSpPr>
          <p:cNvPr id="127" name="テキスト ボックス 126"/>
          <p:cNvSpPr txBox="1"/>
          <p:nvPr/>
        </p:nvSpPr>
        <p:spPr>
          <a:xfrm>
            <a:off x="256107" y="3537574"/>
            <a:ext cx="2057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008000"/>
                </a:solidFill>
              </a:rPr>
              <a:t>Ultra-slow </a:t>
            </a:r>
            <a:r>
              <a:rPr lang="en-US" altLang="ja-JP" dirty="0" err="1">
                <a:solidFill>
                  <a:srgbClr val="008000"/>
                </a:solidFill>
              </a:rPr>
              <a:t>muon</a:t>
            </a:r>
            <a:r>
              <a:rPr lang="en-US" altLang="ja-JP" dirty="0">
                <a:solidFill>
                  <a:srgbClr val="008000"/>
                </a:solidFill>
              </a:rPr>
              <a:t> </a:t>
            </a:r>
          </a:p>
          <a:p>
            <a:r>
              <a:rPr lang="en-US" altLang="ja-JP" dirty="0">
                <a:solidFill>
                  <a:srgbClr val="008000"/>
                </a:solidFill>
              </a:rPr>
              <a:t>(3keV/c)</a:t>
            </a:r>
            <a:endParaRPr lang="ja-JP" altLang="en-US" dirty="0">
              <a:solidFill>
                <a:srgbClr val="008000"/>
              </a:solidFill>
            </a:endParaRPr>
          </a:p>
        </p:txBody>
      </p:sp>
      <p:sp>
        <p:nvSpPr>
          <p:cNvPr id="128" name="テキスト ボックス 127"/>
          <p:cNvSpPr txBox="1"/>
          <p:nvPr/>
        </p:nvSpPr>
        <p:spPr>
          <a:xfrm>
            <a:off x="274018" y="4320816"/>
            <a:ext cx="2368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00FF"/>
                </a:solidFill>
              </a:rPr>
              <a:t>Acceleration + injection</a:t>
            </a:r>
          </a:p>
          <a:p>
            <a:r>
              <a:rPr lang="en-US" altLang="ja-JP" dirty="0">
                <a:solidFill>
                  <a:srgbClr val="0000FF"/>
                </a:solidFill>
              </a:rPr>
              <a:t>(300 MeV/c)</a:t>
            </a:r>
            <a:endParaRPr lang="ja-JP" altLang="en-US" dirty="0">
              <a:solidFill>
                <a:srgbClr val="0000FF"/>
              </a:solidFill>
            </a:endParaRPr>
          </a:p>
        </p:txBody>
      </p:sp>
      <p:sp>
        <p:nvSpPr>
          <p:cNvPr id="129" name="テキスト ボックス 128"/>
          <p:cNvSpPr txBox="1"/>
          <p:nvPr/>
        </p:nvSpPr>
        <p:spPr>
          <a:xfrm>
            <a:off x="274018" y="5640797"/>
            <a:ext cx="22593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660066"/>
                </a:solidFill>
              </a:rPr>
              <a:t>Storage and detection</a:t>
            </a:r>
          </a:p>
          <a:p>
            <a:r>
              <a:rPr lang="en-US" altLang="ja-JP" dirty="0">
                <a:solidFill>
                  <a:srgbClr val="660066"/>
                </a:solidFill>
              </a:rPr>
              <a:t>(300 MeV/c)</a:t>
            </a:r>
            <a:endParaRPr lang="ja-JP" altLang="en-US" dirty="0">
              <a:solidFill>
                <a:srgbClr val="660066"/>
              </a:solidFill>
            </a:endParaRPr>
          </a:p>
        </p:txBody>
      </p:sp>
      <p:sp>
        <p:nvSpPr>
          <p:cNvPr id="130" name="テキスト ボックス 129"/>
          <p:cNvSpPr txBox="1"/>
          <p:nvPr/>
        </p:nvSpPr>
        <p:spPr>
          <a:xfrm>
            <a:off x="2865209" y="331529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8000"/>
                </a:solidFill>
              </a:rPr>
              <a:t>~1ns</a:t>
            </a:r>
            <a:endParaRPr lang="ja-JP" altLang="en-US" dirty="0">
              <a:solidFill>
                <a:srgbClr val="008000"/>
              </a:solidFill>
            </a:endParaRPr>
          </a:p>
        </p:txBody>
      </p:sp>
      <p:cxnSp>
        <p:nvCxnSpPr>
          <p:cNvPr id="131" name="直線矢印コネクタ 130"/>
          <p:cNvCxnSpPr/>
          <p:nvPr/>
        </p:nvCxnSpPr>
        <p:spPr>
          <a:xfrm>
            <a:off x="2460803" y="3684630"/>
            <a:ext cx="262561" cy="0"/>
          </a:xfrm>
          <a:prstGeom prst="straightConnector1">
            <a:avLst/>
          </a:prstGeom>
          <a:ln>
            <a:solidFill>
              <a:srgbClr val="008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3" name="直線矢印コネクタ 132"/>
          <p:cNvCxnSpPr/>
          <p:nvPr/>
        </p:nvCxnSpPr>
        <p:spPr>
          <a:xfrm flipH="1">
            <a:off x="2806611" y="3684630"/>
            <a:ext cx="280881" cy="0"/>
          </a:xfrm>
          <a:prstGeom prst="straightConnector1">
            <a:avLst/>
          </a:prstGeom>
          <a:ln>
            <a:solidFill>
              <a:srgbClr val="008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6" name="テキスト ボックス 135"/>
          <p:cNvSpPr txBox="1"/>
          <p:nvPr/>
        </p:nvSpPr>
        <p:spPr>
          <a:xfrm>
            <a:off x="4568373" y="4040499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00FF"/>
                </a:solidFill>
              </a:rPr>
              <a:t>~3ns</a:t>
            </a:r>
            <a:endParaRPr lang="ja-JP" altLang="en-US" dirty="0">
              <a:solidFill>
                <a:srgbClr val="0000FF"/>
              </a:solidFill>
            </a:endParaRPr>
          </a:p>
        </p:txBody>
      </p:sp>
      <p:cxnSp>
        <p:nvCxnSpPr>
          <p:cNvPr id="137" name="直線矢印コネクタ 136"/>
          <p:cNvCxnSpPr/>
          <p:nvPr/>
        </p:nvCxnSpPr>
        <p:spPr>
          <a:xfrm>
            <a:off x="4162707" y="4419284"/>
            <a:ext cx="262561" cy="0"/>
          </a:xfrm>
          <a:prstGeom prst="straightConnector1">
            <a:avLst/>
          </a:prstGeom>
          <a:ln>
            <a:solidFill>
              <a:srgbClr val="0000FF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8" name="直線矢印コネクタ 137"/>
          <p:cNvCxnSpPr/>
          <p:nvPr/>
        </p:nvCxnSpPr>
        <p:spPr>
          <a:xfrm flipH="1">
            <a:off x="4498548" y="4419284"/>
            <a:ext cx="280881" cy="0"/>
          </a:xfrm>
          <a:prstGeom prst="straightConnector1">
            <a:avLst/>
          </a:prstGeom>
          <a:ln>
            <a:solidFill>
              <a:srgbClr val="0000FF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9" name="テキスト ボックス 138"/>
          <p:cNvSpPr txBox="1"/>
          <p:nvPr/>
        </p:nvSpPr>
        <p:spPr>
          <a:xfrm>
            <a:off x="2960053" y="1700980"/>
            <a:ext cx="1608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6600"/>
                </a:solidFill>
              </a:rPr>
              <a:t>laser ionization</a:t>
            </a:r>
            <a:endParaRPr lang="ja-JP" altLang="en-US" dirty="0">
              <a:solidFill>
                <a:srgbClr val="FF6600"/>
              </a:solidFill>
            </a:endParaRPr>
          </a:p>
        </p:txBody>
      </p:sp>
      <p:sp>
        <p:nvSpPr>
          <p:cNvPr id="141" name="テキスト ボックス 140"/>
          <p:cNvSpPr txBox="1"/>
          <p:nvPr/>
        </p:nvSpPr>
        <p:spPr>
          <a:xfrm>
            <a:off x="5231945" y="5702779"/>
            <a:ext cx="1018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660066"/>
                </a:solidFill>
              </a:rPr>
              <a:t>μ</a:t>
            </a:r>
            <a:r>
              <a:rPr lang="en-US" altLang="ja-JP" sz="2400" baseline="30000" dirty="0">
                <a:solidFill>
                  <a:srgbClr val="660066"/>
                </a:solidFill>
              </a:rPr>
              <a:t>+</a:t>
            </a:r>
            <a:r>
              <a:rPr lang="en-US" altLang="ja-JP" sz="2400" dirty="0">
                <a:solidFill>
                  <a:srgbClr val="660066"/>
                </a:solidFill>
                <a:sym typeface="Wingdings"/>
              </a:rPr>
              <a:t></a:t>
            </a:r>
            <a:r>
              <a:rPr lang="en-US" altLang="ja-JP" sz="2400" dirty="0">
                <a:solidFill>
                  <a:srgbClr val="660066"/>
                </a:solidFill>
              </a:rPr>
              <a:t>e</a:t>
            </a:r>
            <a:r>
              <a:rPr lang="en-US" altLang="ja-JP" sz="2400" baseline="30000" dirty="0">
                <a:solidFill>
                  <a:srgbClr val="660066"/>
                </a:solidFill>
              </a:rPr>
              <a:t>+</a:t>
            </a:r>
            <a:endParaRPr lang="ja-JP" altLang="en-US" sz="2400" baseline="30000" dirty="0">
              <a:solidFill>
                <a:srgbClr val="660066"/>
              </a:solidFill>
            </a:endParaRPr>
          </a:p>
        </p:txBody>
      </p:sp>
      <p:sp>
        <p:nvSpPr>
          <p:cNvPr id="142" name="テキスト ボックス 141"/>
          <p:cNvSpPr txBox="1"/>
          <p:nvPr/>
        </p:nvSpPr>
        <p:spPr>
          <a:xfrm>
            <a:off x="3857253" y="3942811"/>
            <a:ext cx="456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0000FF"/>
                </a:solidFill>
              </a:rPr>
              <a:t>μ</a:t>
            </a:r>
            <a:r>
              <a:rPr lang="en-US" altLang="ja-JP" sz="2400" baseline="30000" dirty="0">
                <a:solidFill>
                  <a:srgbClr val="0000FF"/>
                </a:solidFill>
              </a:rPr>
              <a:t>+</a:t>
            </a:r>
            <a:endParaRPr lang="ja-JP" altLang="en-US" sz="2400" baseline="30000" dirty="0">
              <a:solidFill>
                <a:srgbClr val="0000FF"/>
              </a:solidFill>
            </a:endParaRPr>
          </a:p>
        </p:txBody>
      </p:sp>
      <p:sp>
        <p:nvSpPr>
          <p:cNvPr id="143" name="テキスト ボックス 142"/>
          <p:cNvSpPr txBox="1"/>
          <p:nvPr/>
        </p:nvSpPr>
        <p:spPr>
          <a:xfrm>
            <a:off x="2326467" y="3147756"/>
            <a:ext cx="456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008000"/>
                </a:solidFill>
              </a:rPr>
              <a:t>μ</a:t>
            </a:r>
            <a:r>
              <a:rPr lang="en-US" altLang="ja-JP" sz="2400" baseline="30000" dirty="0">
                <a:solidFill>
                  <a:srgbClr val="008000"/>
                </a:solidFill>
              </a:rPr>
              <a:t>+</a:t>
            </a:r>
            <a:endParaRPr lang="ja-JP" altLang="en-US" sz="2400" baseline="30000" dirty="0">
              <a:solidFill>
                <a:srgbClr val="008000"/>
              </a:solidFill>
            </a:endParaRPr>
          </a:p>
        </p:txBody>
      </p:sp>
      <p:sp>
        <p:nvSpPr>
          <p:cNvPr id="144" name="テキスト ボックス 143"/>
          <p:cNvSpPr txBox="1"/>
          <p:nvPr/>
        </p:nvSpPr>
        <p:spPr>
          <a:xfrm>
            <a:off x="1839626" y="2100154"/>
            <a:ext cx="609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FF6600"/>
                </a:solidFill>
              </a:rPr>
              <a:t>Mu</a:t>
            </a:r>
            <a:endParaRPr lang="ja-JP" altLang="en-US" sz="2400" baseline="30000" dirty="0">
              <a:solidFill>
                <a:srgbClr val="FF6600"/>
              </a:solidFill>
            </a:endParaRPr>
          </a:p>
        </p:txBody>
      </p:sp>
      <p:sp>
        <p:nvSpPr>
          <p:cNvPr id="145" name="テキスト ボックス 144"/>
          <p:cNvSpPr txBox="1"/>
          <p:nvPr/>
        </p:nvSpPr>
        <p:spPr>
          <a:xfrm>
            <a:off x="1521241" y="880367"/>
            <a:ext cx="456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</a:rPr>
              <a:t>μ</a:t>
            </a:r>
            <a:r>
              <a:rPr lang="en-US" altLang="ja-JP" sz="2400" baseline="30000" dirty="0">
                <a:solidFill>
                  <a:prstClr val="black"/>
                </a:solidFill>
              </a:rPr>
              <a:t>+</a:t>
            </a:r>
            <a:endParaRPr lang="ja-JP" altLang="en-US" sz="2400" baseline="30000" dirty="0">
              <a:solidFill>
                <a:prstClr val="black"/>
              </a:solidFill>
            </a:endParaRPr>
          </a:p>
        </p:txBody>
      </p:sp>
      <p:sp>
        <p:nvSpPr>
          <p:cNvPr id="146" name="正方形/長方形 145"/>
          <p:cNvSpPr/>
          <p:nvPr/>
        </p:nvSpPr>
        <p:spPr>
          <a:xfrm>
            <a:off x="8475374" y="1342032"/>
            <a:ext cx="668641" cy="50766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685640"/>
      </p:ext>
    </p:extLst>
  </p:cSld>
  <p:clrMapOvr>
    <a:masterClrMapping/>
  </p:clrMapOvr>
</p:sld>
</file>

<file path=ppt/theme/theme1.xml><?xml version="1.0" encoding="utf-8"?>
<a:theme xmlns:a="http://schemas.openxmlformats.org/drawingml/2006/main" name="6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4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7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ホワイト">
  <a:themeElements>
    <a:clrScheme name="ホワイ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ホワイ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ホワイ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M15_overview" id="{5C101A32-C11C-D64A-85E3-C639C586B369}" vid="{BC6D0594-11E4-634D-ABFC-9A80866287E9}"/>
    </a:ext>
  </a:extLst>
</a:theme>
</file>

<file path=ppt/theme/theme7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ウェーブ.thmx</Template>
  <TotalTime>39153</TotalTime>
  <Words>1709</Words>
  <Application>Microsoft Macintosh PowerPoint</Application>
  <PresentationFormat>画面に合わせる (4:3)</PresentationFormat>
  <Paragraphs>434</Paragraphs>
  <Slides>38</Slides>
  <Notes>2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18</vt:i4>
      </vt:variant>
      <vt:variant>
        <vt:lpstr>テーマ</vt:lpstr>
      </vt:variant>
      <vt:variant>
        <vt:i4>7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38</vt:i4>
      </vt:variant>
    </vt:vector>
  </HeadingPairs>
  <TitlesOfParts>
    <vt:vector size="64" baseType="lpstr">
      <vt:lpstr>HGP明朝E</vt:lpstr>
      <vt:lpstr>HGｺﾞｼｯｸE</vt:lpstr>
      <vt:lpstr>ＭＳ Ｐゴシック</vt:lpstr>
      <vt:lpstr>ヒラギノ角ゴ Pro W3</vt:lpstr>
      <vt:lpstr>ヒラギノ角ゴ ProN W3</vt:lpstr>
      <vt:lpstr>ヒラギノ丸ゴ Pro W4</vt:lpstr>
      <vt:lpstr>游ゴシック</vt:lpstr>
      <vt:lpstr>游ゴシック Light</vt:lpstr>
      <vt:lpstr>Arial</vt:lpstr>
      <vt:lpstr>Calibri</vt:lpstr>
      <vt:lpstr>Calibri Light</vt:lpstr>
      <vt:lpstr>Candara</vt:lpstr>
      <vt:lpstr>Franklin Gothic Book</vt:lpstr>
      <vt:lpstr>Gill Sans</vt:lpstr>
      <vt:lpstr>Helvetica</vt:lpstr>
      <vt:lpstr>Symbol</vt:lpstr>
      <vt:lpstr>Times New Roman</vt:lpstr>
      <vt:lpstr>Wingdings</vt:lpstr>
      <vt:lpstr>6_Office テーマ</vt:lpstr>
      <vt:lpstr>1_ホワイト</vt:lpstr>
      <vt:lpstr>4_ホワイト</vt:lpstr>
      <vt:lpstr>7_ホワイト</vt:lpstr>
      <vt:lpstr>ホワイト</vt:lpstr>
      <vt:lpstr>2_ホワイト</vt:lpstr>
      <vt:lpstr>Office テーマ</vt:lpstr>
      <vt:lpstr>数式</vt:lpstr>
      <vt:lpstr>Updates on  muon g-2/EDM experiment at J-PARC</vt:lpstr>
      <vt:lpstr>Summary</vt:lpstr>
      <vt:lpstr>PowerPoint プレゼンテーション</vt:lpstr>
      <vt:lpstr>muon g-2 and EDM measurements</vt:lpstr>
      <vt:lpstr>Muon beam at BNL/FNAL</vt:lpstr>
      <vt:lpstr>Muon beam at J-PARC</vt:lpstr>
      <vt:lpstr>Ultra-cold Muon</vt:lpstr>
      <vt:lpstr>PowerPoint プレゼンテーション</vt:lpstr>
      <vt:lpstr>Experimental sequence</vt:lpstr>
      <vt:lpstr>PowerPoint プレゼンテーション</vt:lpstr>
      <vt:lpstr>Muon experimental facility (MUSE)</vt:lpstr>
      <vt:lpstr>Proposed experimental site</vt:lpstr>
      <vt:lpstr>New electric sub-station for H-line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Mu production experiment at TRIUMF (June-July, 2017)</vt:lpstr>
      <vt:lpstr>Long-term stability of Mu yield</vt:lpstr>
      <vt:lpstr>Muonium spin precession in vacuum</vt:lpstr>
      <vt:lpstr>PowerPoint プレゼンテーション</vt:lpstr>
      <vt:lpstr>PowerPoint プレゼンテーション</vt:lpstr>
      <vt:lpstr>Adopted technology for muon acceleration</vt:lpstr>
      <vt:lpstr>Muon RF acceleration for the first time!</vt:lpstr>
      <vt:lpstr>Muon RF acceleration for the first time!</vt:lpstr>
      <vt:lpstr>An accelerating structure (IH-DTL cavity) to 1.3 MeV</vt:lpstr>
      <vt:lpstr>A test of thin beam profile monitor at J-PARC (Feb 2018)</vt:lpstr>
      <vt:lpstr>Next step: re-acceleration to 1 MeV</vt:lpstr>
      <vt:lpstr>Next step: re-acceleration to 1 MeV</vt:lpstr>
      <vt:lpstr>Muon beam injection and storage</vt:lpstr>
      <vt:lpstr>Spiral Injection Test Experiment  with low-energy electron beam</vt:lpstr>
      <vt:lpstr>Muon storage magnet and detector</vt:lpstr>
      <vt:lpstr>Positron tracking detector</vt:lpstr>
      <vt:lpstr>Second-round with many improvements</vt:lpstr>
      <vt:lpstr>TDR focused review (Nov 15-16,2016)</vt:lpstr>
      <vt:lpstr>PowerPoint プレゼンテーション</vt:lpstr>
      <vt:lpstr>Technically-driven schedule and cost</vt:lpstr>
      <vt:lpstr>Summary</vt:lpstr>
    </vt:vector>
  </TitlesOfParts>
  <Company>高エネルギー加速器研究機構</Company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Measurement of muonium emission from silica aerogel </dc:title>
  <dc:creator>三部 勉</dc:creator>
  <cp:lastModifiedBy>Tsutomu Mibe</cp:lastModifiedBy>
  <cp:revision>628</cp:revision>
  <dcterms:created xsi:type="dcterms:W3CDTF">2013-07-29T10:22:16Z</dcterms:created>
  <dcterms:modified xsi:type="dcterms:W3CDTF">2018-06-20T07:27:51Z</dcterms:modified>
</cp:coreProperties>
</file>