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Amatic SC"/>
      <p:regular r:id="rId9"/>
      <p:bold r:id="rId10"/>
    </p:embeddedFont>
    <p:embeddedFont>
      <p:font typeface="Annie Use Your Telescope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nnieUseYourTelescope-regular.fntdata"/><Relationship Id="rId10" Type="http://schemas.openxmlformats.org/officeDocument/2006/relationships/font" Target="fonts/AmaticS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maticSC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2e41aad69_0_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42e41aad6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42e41aad69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42e41aad69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5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184100" y="125700"/>
            <a:ext cx="8775855" cy="4892131"/>
          </a:xfrm>
          <a:custGeom>
            <a:rect b="b" l="l" r="r" t="t"/>
            <a:pathLst>
              <a:path extrusionOk="0" h="51759" w="92849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3621350" y="3313600"/>
            <a:ext cx="1783794" cy="170374"/>
          </a:xfrm>
          <a:custGeom>
            <a:rect b="b" l="l" r="r" t="t"/>
            <a:pathLst>
              <a:path extrusionOk="0" h="1565" w="16385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209475" y="134125"/>
            <a:ext cx="8724927" cy="4875183"/>
          </a:xfrm>
          <a:custGeom>
            <a:rect b="b" l="l" r="r" t="t"/>
            <a:pathLst>
              <a:path extrusionOk="0" h="51517" w="92198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 txBox="1"/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600"/>
              <a:buNone/>
              <a:defRPr sz="46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2" name="Google Shape;62;p15"/>
          <p:cNvSpPr/>
          <p:nvPr/>
        </p:nvSpPr>
        <p:spPr>
          <a:xfrm>
            <a:off x="3752613" y="2875113"/>
            <a:ext cx="1638687" cy="155249"/>
          </a:xfrm>
          <a:custGeom>
            <a:rect b="b" l="l" r="r" t="t"/>
            <a:pathLst>
              <a:path extrusionOk="0" h="1286" w="13574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184100" y="125700"/>
            <a:ext cx="8775855" cy="4892131"/>
          </a:xfrm>
          <a:custGeom>
            <a:rect b="b" l="l" r="r" t="t"/>
            <a:pathLst>
              <a:path extrusionOk="0" h="51759" w="92849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‐"/>
              <a:defRPr i="1"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8pPr>
            <a:lvl9pPr indent="-419100" lvl="8" marL="41148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9pPr>
          </a:lstStyle>
          <a:p/>
        </p:txBody>
      </p:sp>
      <p:sp>
        <p:nvSpPr>
          <p:cNvPr id="66" name="Google Shape;66;p16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6"/>
          <p:cNvSpPr/>
          <p:nvPr/>
        </p:nvSpPr>
        <p:spPr>
          <a:xfrm>
            <a:off x="4012023" y="4275600"/>
            <a:ext cx="1119955" cy="92150"/>
          </a:xfrm>
          <a:custGeom>
            <a:rect b="b" l="l" r="r" t="t"/>
            <a:pathLst>
              <a:path extrusionOk="0" h="1100" w="13369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157350" y="125700"/>
            <a:ext cx="8829185" cy="4892151"/>
          </a:xfrm>
          <a:custGeom>
            <a:rect b="b" l="l" r="r" t="t"/>
            <a:pathLst>
              <a:path extrusionOk="0" h="51033" w="92105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/>
        </p:nvSpPr>
        <p:spPr>
          <a:xfrm>
            <a:off x="117200" y="115225"/>
            <a:ext cx="8909558" cy="4913024"/>
          </a:xfrm>
          <a:custGeom>
            <a:rect b="b" l="l" r="r" t="t"/>
            <a:pathLst>
              <a:path extrusionOk="0" h="51200" w="92849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8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None/>
              <a:defRPr>
                <a:solidFill>
                  <a:srgbClr val="F0C3A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/>
          <p:nvPr/>
        </p:nvSpPr>
        <p:spPr>
          <a:xfrm>
            <a:off x="104400" y="157125"/>
            <a:ext cx="8935121" cy="4829207"/>
          </a:xfrm>
          <a:custGeom>
            <a:rect b="b" l="l" r="r" t="t"/>
            <a:pathLst>
              <a:path extrusionOk="0" h="50102" w="9270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9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/>
        </p:txBody>
      </p:sp>
      <p:sp>
        <p:nvSpPr>
          <p:cNvPr id="84" name="Google Shape;84;p19"/>
          <p:cNvSpPr txBox="1"/>
          <p:nvPr>
            <p:ph idx="2" type="body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/>
        </p:txBody>
      </p:sp>
      <p:sp>
        <p:nvSpPr>
          <p:cNvPr id="85" name="Google Shape;85;p19"/>
          <p:cNvSpPr txBox="1"/>
          <p:nvPr>
            <p:ph idx="3" type="body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/>
          <p:nvPr/>
        </p:nvSpPr>
        <p:spPr>
          <a:xfrm>
            <a:off x="144225" y="157125"/>
            <a:ext cx="8855455" cy="4829191"/>
          </a:xfrm>
          <a:custGeom>
            <a:rect b="b" l="l" r="r" t="t"/>
            <a:pathLst>
              <a:path extrusionOk="0" h="49842" w="91397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0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21"/>
          <p:cNvSpPr/>
          <p:nvPr/>
        </p:nvSpPr>
        <p:spPr>
          <a:xfrm>
            <a:off x="144225" y="157125"/>
            <a:ext cx="8855455" cy="4829191"/>
          </a:xfrm>
          <a:custGeom>
            <a:rect b="b" l="l" r="r" t="t"/>
            <a:pathLst>
              <a:path extrusionOk="0" h="49842" w="91397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CDBC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DBCB5"/>
              </a:solidFill>
            </a:endParaRPr>
          </a:p>
        </p:txBody>
      </p:sp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/>
          <p:nvPr/>
        </p:nvSpPr>
        <p:spPr>
          <a:xfrm>
            <a:off x="157350" y="125700"/>
            <a:ext cx="8829185" cy="4892151"/>
          </a:xfrm>
          <a:custGeom>
            <a:rect b="b" l="l" r="r" t="t"/>
            <a:pathLst>
              <a:path extrusionOk="0" h="51033" w="92105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rgbClr val="C3CED9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24"/>
          <p:cNvSpPr/>
          <p:nvPr/>
        </p:nvSpPr>
        <p:spPr>
          <a:xfrm>
            <a:off x="209475" y="134125"/>
            <a:ext cx="8724927" cy="4875183"/>
          </a:xfrm>
          <a:custGeom>
            <a:rect b="b" l="l" r="r" t="t"/>
            <a:pathLst>
              <a:path extrusionOk="0" h="51517" w="92198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color background 2">
  <p:cSld name="BLANK_1_1">
    <p:bg>
      <p:bgPr>
        <a:solidFill>
          <a:srgbClr val="FF7B59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5"/>
          <p:cNvSpPr/>
          <p:nvPr/>
        </p:nvSpPr>
        <p:spPr>
          <a:xfrm rot="1318871">
            <a:off x="78562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5"/>
          <p:cNvSpPr/>
          <p:nvPr/>
        </p:nvSpPr>
        <p:spPr>
          <a:xfrm>
            <a:off x="82306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5"/>
          <p:cNvSpPr/>
          <p:nvPr/>
        </p:nvSpPr>
        <p:spPr>
          <a:xfrm rot="-548659">
            <a:off x="86257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5"/>
          <p:cNvSpPr/>
          <p:nvPr/>
        </p:nvSpPr>
        <p:spPr>
          <a:xfrm rot="-9290062">
            <a:off x="85081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5"/>
          <p:cNvSpPr/>
          <p:nvPr/>
        </p:nvSpPr>
        <p:spPr>
          <a:xfrm rot="5503490">
            <a:off x="79172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5"/>
          <p:cNvSpPr/>
          <p:nvPr/>
        </p:nvSpPr>
        <p:spPr>
          <a:xfrm>
            <a:off x="8231962" y="26811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5"/>
          <p:cNvSpPr/>
          <p:nvPr/>
        </p:nvSpPr>
        <p:spPr>
          <a:xfrm rot="-830047">
            <a:off x="7861089" y="23563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5"/>
          <p:cNvSpPr/>
          <p:nvPr/>
        </p:nvSpPr>
        <p:spPr>
          <a:xfrm>
            <a:off x="76337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5"/>
          <p:cNvSpPr/>
          <p:nvPr/>
        </p:nvSpPr>
        <p:spPr>
          <a:xfrm rot="8224608">
            <a:off x="83164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nnie Use Your Telescope"/>
              <a:buNone/>
              <a:defRPr b="1" sz="2000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ctrTitle"/>
          </p:nvPr>
        </p:nvSpPr>
        <p:spPr>
          <a:xfrm>
            <a:off x="543750" y="355775"/>
            <a:ext cx="805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1111"/>
                </a:solidFill>
              </a:rPr>
              <a:t>Data Analysis for Dark Matter Axion Star Search</a:t>
            </a:r>
            <a:endParaRPr sz="3500">
              <a:solidFill>
                <a:srgbClr val="11111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111111"/>
                </a:solidFill>
              </a:rPr>
              <a:t> </a:t>
            </a:r>
            <a:r>
              <a:rPr lang="en-GB" sz="2800">
                <a:solidFill>
                  <a:schemeClr val="lt1"/>
                </a:solidFill>
              </a:rPr>
              <a:t>GNOME Collaboration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20" name="Google Shape;120;p26"/>
          <p:cNvSpPr txBox="1"/>
          <p:nvPr>
            <p:ph type="ctrTitle"/>
          </p:nvPr>
        </p:nvSpPr>
        <p:spPr>
          <a:xfrm>
            <a:off x="6866850" y="4218675"/>
            <a:ext cx="1884900" cy="4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500">
                <a:solidFill>
                  <a:srgbClr val="111111"/>
                </a:solidFill>
              </a:rPr>
              <a:t>Dhruv Tandon</a:t>
            </a:r>
            <a:endParaRPr b="0" sz="2500">
              <a:solidFill>
                <a:srgbClr val="111111"/>
              </a:solidFill>
            </a:endParaRPr>
          </a:p>
        </p:txBody>
      </p:sp>
      <p:pic>
        <p:nvPicPr>
          <p:cNvPr id="121" name="Google Shape;1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150" y="1606175"/>
            <a:ext cx="5790926" cy="30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2750" y="2248224"/>
            <a:ext cx="2226850" cy="1549050"/>
          </a:xfrm>
          <a:prstGeom prst="rect">
            <a:avLst/>
          </a:prstGeom>
          <a:noFill/>
          <a:ln cap="flat" cmpd="sng" w="9525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 rotWithShape="1">
          <a:blip r:embed="rId3">
            <a:alphaModFix/>
          </a:blip>
          <a:srcRect b="11824" l="0" r="0" t="0"/>
          <a:stretch/>
        </p:blipFill>
        <p:spPr>
          <a:xfrm>
            <a:off x="289550" y="1730650"/>
            <a:ext cx="3679925" cy="31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7"/>
          <p:cNvPicPr preferRelativeResize="0"/>
          <p:nvPr/>
        </p:nvPicPr>
        <p:blipFill rotWithShape="1">
          <a:blip r:embed="rId4">
            <a:alphaModFix/>
          </a:blip>
          <a:srcRect b="0" l="2229" r="0" t="5526"/>
          <a:stretch/>
        </p:blipFill>
        <p:spPr>
          <a:xfrm>
            <a:off x="5181813" y="956325"/>
            <a:ext cx="3119525" cy="268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 txBox="1"/>
          <p:nvPr/>
        </p:nvSpPr>
        <p:spPr>
          <a:xfrm>
            <a:off x="4476263" y="3700800"/>
            <a:ext cx="45306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Annie Use Your Telescope"/>
              <a:buChar char="●"/>
            </a:pPr>
            <a:r>
              <a:rPr lang="en-GB" sz="21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Limit the effective amplitude (coupling)</a:t>
            </a:r>
            <a:endParaRPr sz="21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Annie Use Your Telescope"/>
              <a:buChar char="●"/>
            </a:pPr>
            <a:r>
              <a:rPr lang="en-GB" sz="21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Limit the rate of encounter</a:t>
            </a:r>
            <a:endParaRPr sz="21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5">
            <a:alphaModFix/>
          </a:blip>
          <a:srcRect b="8725" l="4743" r="0" t="0"/>
          <a:stretch/>
        </p:blipFill>
        <p:spPr>
          <a:xfrm>
            <a:off x="2191101" y="3287350"/>
            <a:ext cx="1778376" cy="144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 txBox="1"/>
          <p:nvPr/>
        </p:nvSpPr>
        <p:spPr>
          <a:xfrm>
            <a:off x="479550" y="434150"/>
            <a:ext cx="8184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6FA8DC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Search Target is a</a:t>
            </a:r>
            <a:r>
              <a:rPr b="1" lang="en-GB" sz="2700">
                <a:solidFill>
                  <a:srgbClr val="6FA8DC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Transient Oscillatory Signal</a:t>
            </a:r>
            <a:endParaRPr b="1" sz="2700">
              <a:solidFill>
                <a:srgbClr val="6FA8DC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6FA8DC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132" name="Google Shape;13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0375" y="1455350"/>
            <a:ext cx="1915075" cy="6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B730E2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