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4056" r:id="rId3"/>
    <p:sldId id="4123" r:id="rId4"/>
    <p:sldId id="4064" r:id="rId5"/>
    <p:sldId id="4062" r:id="rId6"/>
    <p:sldId id="4060" r:id="rId7"/>
    <p:sldId id="4057" r:id="rId8"/>
    <p:sldId id="4070" r:id="rId9"/>
    <p:sldId id="4059" r:id="rId10"/>
    <p:sldId id="4065" r:id="rId11"/>
    <p:sldId id="4061" r:id="rId12"/>
    <p:sldId id="4122" r:id="rId13"/>
    <p:sldId id="1513" r:id="rId14"/>
    <p:sldId id="4079" r:id="rId15"/>
    <p:sldId id="3514" r:id="rId16"/>
    <p:sldId id="4124" r:id="rId17"/>
    <p:sldId id="4072" r:id="rId18"/>
    <p:sldId id="4104" r:id="rId19"/>
    <p:sldId id="4085" r:id="rId20"/>
    <p:sldId id="4109" r:id="rId21"/>
    <p:sldId id="4120" r:id="rId22"/>
    <p:sldId id="4068" r:id="rId23"/>
    <p:sldId id="4069" r:id="rId24"/>
    <p:sldId id="4111" r:id="rId25"/>
    <p:sldId id="4112" r:id="rId26"/>
    <p:sldId id="289" r:id="rId27"/>
    <p:sldId id="291" r:id="rId28"/>
    <p:sldId id="4119" r:id="rId29"/>
    <p:sldId id="4125" r:id="rId30"/>
    <p:sldId id="4126" r:id="rId31"/>
    <p:sldId id="288" r:id="rId32"/>
    <p:sldId id="4042" r:id="rId33"/>
    <p:sldId id="4110" r:id="rId34"/>
    <p:sldId id="293" r:id="rId35"/>
    <p:sldId id="4013" r:id="rId36"/>
    <p:sldId id="266" r:id="rId37"/>
    <p:sldId id="1100" r:id="rId38"/>
    <p:sldId id="406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215A4-0E7A-43E0-9837-E5058C2F90E0}"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4D577-31D6-43C6-8F02-369273F831B2}" type="slidenum">
              <a:rPr lang="en-US" smtClean="0"/>
              <a:t>‹#›</a:t>
            </a:fld>
            <a:endParaRPr lang="en-US"/>
          </a:p>
        </p:txBody>
      </p:sp>
    </p:spTree>
    <p:extLst>
      <p:ext uri="{BB962C8B-B14F-4D97-AF65-F5344CB8AC3E}">
        <p14:creationId xmlns:p14="http://schemas.microsoft.com/office/powerpoint/2010/main" val="3940968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2</a:t>
            </a:fld>
            <a:endParaRPr lang="en-US"/>
          </a:p>
        </p:txBody>
      </p:sp>
    </p:spTree>
    <p:extLst>
      <p:ext uri="{BB962C8B-B14F-4D97-AF65-F5344CB8AC3E}">
        <p14:creationId xmlns:p14="http://schemas.microsoft.com/office/powerpoint/2010/main" val="229997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18</a:t>
            </a:fld>
            <a:endParaRPr lang="en-US"/>
          </a:p>
        </p:txBody>
      </p:sp>
    </p:spTree>
    <p:extLst>
      <p:ext uri="{BB962C8B-B14F-4D97-AF65-F5344CB8AC3E}">
        <p14:creationId xmlns:p14="http://schemas.microsoft.com/office/powerpoint/2010/main" val="347167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19</a:t>
            </a:fld>
            <a:endParaRPr lang="en-US"/>
          </a:p>
        </p:txBody>
      </p:sp>
    </p:spTree>
    <p:extLst>
      <p:ext uri="{BB962C8B-B14F-4D97-AF65-F5344CB8AC3E}">
        <p14:creationId xmlns:p14="http://schemas.microsoft.com/office/powerpoint/2010/main" val="107264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20</a:t>
            </a:fld>
            <a:endParaRPr lang="en-US"/>
          </a:p>
        </p:txBody>
      </p:sp>
    </p:spTree>
    <p:extLst>
      <p:ext uri="{BB962C8B-B14F-4D97-AF65-F5344CB8AC3E}">
        <p14:creationId xmlns:p14="http://schemas.microsoft.com/office/powerpoint/2010/main" val="347575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21</a:t>
            </a:fld>
            <a:endParaRPr lang="en-US"/>
          </a:p>
        </p:txBody>
      </p:sp>
    </p:spTree>
    <p:extLst>
      <p:ext uri="{BB962C8B-B14F-4D97-AF65-F5344CB8AC3E}">
        <p14:creationId xmlns:p14="http://schemas.microsoft.com/office/powerpoint/2010/main" val="165641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37</a:t>
            </a:fld>
            <a:endParaRPr lang="en-US"/>
          </a:p>
        </p:txBody>
      </p:sp>
    </p:spTree>
    <p:extLst>
      <p:ext uri="{BB962C8B-B14F-4D97-AF65-F5344CB8AC3E}">
        <p14:creationId xmlns:p14="http://schemas.microsoft.com/office/powerpoint/2010/main" val="228210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F1E3DD-041C-4DE1-B81B-F3DE1FDCD736}" type="slidenum">
              <a:rPr lang="el-GR"/>
              <a:pPr fontAlgn="base">
                <a:spcBef>
                  <a:spcPct val="0"/>
                </a:spcBef>
                <a:spcAft>
                  <a:spcPct val="0"/>
                </a:spcAft>
              </a:pPr>
              <a:t>38</a:t>
            </a:fld>
            <a:endParaRPr lang="el-GR"/>
          </a:p>
        </p:txBody>
      </p:sp>
    </p:spTree>
    <p:extLst>
      <p:ext uri="{BB962C8B-B14F-4D97-AF65-F5344CB8AC3E}">
        <p14:creationId xmlns:p14="http://schemas.microsoft.com/office/powerpoint/2010/main" val="215344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3</a:t>
            </a:fld>
            <a:endParaRPr lang="en-US"/>
          </a:p>
        </p:txBody>
      </p:sp>
    </p:spTree>
    <p:extLst>
      <p:ext uri="{BB962C8B-B14F-4D97-AF65-F5344CB8AC3E}">
        <p14:creationId xmlns:p14="http://schemas.microsoft.com/office/powerpoint/2010/main" val="99999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4</a:t>
            </a:fld>
            <a:endParaRPr lang="en-US"/>
          </a:p>
        </p:txBody>
      </p:sp>
    </p:spTree>
    <p:extLst>
      <p:ext uri="{BB962C8B-B14F-4D97-AF65-F5344CB8AC3E}">
        <p14:creationId xmlns:p14="http://schemas.microsoft.com/office/powerpoint/2010/main" val="378939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6</a:t>
            </a:fld>
            <a:endParaRPr lang="en-US"/>
          </a:p>
        </p:txBody>
      </p:sp>
    </p:spTree>
    <p:extLst>
      <p:ext uri="{BB962C8B-B14F-4D97-AF65-F5344CB8AC3E}">
        <p14:creationId xmlns:p14="http://schemas.microsoft.com/office/powerpoint/2010/main" val="174339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10</a:t>
            </a:fld>
            <a:endParaRPr lang="en-US"/>
          </a:p>
        </p:txBody>
      </p:sp>
    </p:spTree>
    <p:extLst>
      <p:ext uri="{BB962C8B-B14F-4D97-AF65-F5344CB8AC3E}">
        <p14:creationId xmlns:p14="http://schemas.microsoft.com/office/powerpoint/2010/main" val="42700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11</a:t>
            </a:fld>
            <a:endParaRPr lang="en-US"/>
          </a:p>
        </p:txBody>
      </p:sp>
    </p:spTree>
    <p:extLst>
      <p:ext uri="{BB962C8B-B14F-4D97-AF65-F5344CB8AC3E}">
        <p14:creationId xmlns:p14="http://schemas.microsoft.com/office/powerpoint/2010/main" val="2097752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14</a:t>
            </a:fld>
            <a:endParaRPr lang="en-US"/>
          </a:p>
        </p:txBody>
      </p:sp>
    </p:spTree>
    <p:extLst>
      <p:ext uri="{BB962C8B-B14F-4D97-AF65-F5344CB8AC3E}">
        <p14:creationId xmlns:p14="http://schemas.microsoft.com/office/powerpoint/2010/main" val="157201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15</a:t>
            </a:fld>
            <a:endParaRPr lang="en-US"/>
          </a:p>
        </p:txBody>
      </p:sp>
    </p:spTree>
    <p:extLst>
      <p:ext uri="{BB962C8B-B14F-4D97-AF65-F5344CB8AC3E}">
        <p14:creationId xmlns:p14="http://schemas.microsoft.com/office/powerpoint/2010/main" val="365527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4087D-F660-461D-B702-26AECDE96494}" type="slidenum">
              <a:rPr lang="en-US" smtClean="0"/>
              <a:t>16</a:t>
            </a:fld>
            <a:endParaRPr lang="en-US"/>
          </a:p>
        </p:txBody>
      </p:sp>
    </p:spTree>
    <p:extLst>
      <p:ext uri="{BB962C8B-B14F-4D97-AF65-F5344CB8AC3E}">
        <p14:creationId xmlns:p14="http://schemas.microsoft.com/office/powerpoint/2010/main" val="112897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B101-1750-AF69-FE2A-B86EC4823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5A1A3-34D0-072E-A830-1D5C94231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05BB43-7878-F7B7-E34F-9D194413FDB7}"/>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5" name="Footer Placeholder 4">
            <a:extLst>
              <a:ext uri="{FF2B5EF4-FFF2-40B4-BE49-F238E27FC236}">
                <a16:creationId xmlns:a16="http://schemas.microsoft.com/office/drawing/2014/main" id="{3795F0E7-6606-493C-FA85-20E2C4DB5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B8E03-C524-DFCE-6C3C-0C8C2B276299}"/>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89629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DA17-BF3D-4247-E486-7BC8BD06CC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41C89E-0E81-87DF-4EDE-8D964E981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889AB-C7AD-52F5-0A3D-F16CF7430338}"/>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5" name="Footer Placeholder 4">
            <a:extLst>
              <a:ext uri="{FF2B5EF4-FFF2-40B4-BE49-F238E27FC236}">
                <a16:creationId xmlns:a16="http://schemas.microsoft.com/office/drawing/2014/main" id="{B7589745-E3BE-21F7-2CC0-94BFDE0A1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17B2-EF65-ADCB-60C3-A5AD5178BC75}"/>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421789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BFD53-58A4-078F-6F19-DAF5E2A692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5A7EE6-0E25-3866-B884-61228490C2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14F5C-3322-4C9A-435B-682099C80A7B}"/>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5" name="Footer Placeholder 4">
            <a:extLst>
              <a:ext uri="{FF2B5EF4-FFF2-40B4-BE49-F238E27FC236}">
                <a16:creationId xmlns:a16="http://schemas.microsoft.com/office/drawing/2014/main" id="{DB6758BB-FCF8-F922-6CA2-7D463C733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89394-E6F6-372D-15B2-0BD3A26A37D7}"/>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280975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1E95-CC55-7C9C-A6D6-E7BE48001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A60D6-D5DC-8131-C701-3D3C0DAEE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B2718-0703-E1E2-D9BB-F7B32A90C624}"/>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5" name="Footer Placeholder 4">
            <a:extLst>
              <a:ext uri="{FF2B5EF4-FFF2-40B4-BE49-F238E27FC236}">
                <a16:creationId xmlns:a16="http://schemas.microsoft.com/office/drawing/2014/main" id="{9FBB0CCD-B630-B901-50CA-2F0E58968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5633-C38B-1BD7-C861-3B707EE71EE5}"/>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360115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ED8A-6A57-3A7E-64B9-4747C5F9C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8887EC-D05C-2BD7-3225-B71E32C6A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7D6BAB-2444-2BA9-9E50-B4D4A503B0D5}"/>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5" name="Footer Placeholder 4">
            <a:extLst>
              <a:ext uri="{FF2B5EF4-FFF2-40B4-BE49-F238E27FC236}">
                <a16:creationId xmlns:a16="http://schemas.microsoft.com/office/drawing/2014/main" id="{79218C30-80F7-8D47-16A9-0863AF6C9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48D79-A21B-01A9-11D4-7FE4D15C71BF}"/>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344589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2998-E988-0CE4-2E21-E256FA4AF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D0779-6067-D89A-13DA-3079B364A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1727BC-7526-45EB-6321-390B5271A0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6BED68-9990-846F-01C6-D3867FBEFD40}"/>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6" name="Footer Placeholder 5">
            <a:extLst>
              <a:ext uri="{FF2B5EF4-FFF2-40B4-BE49-F238E27FC236}">
                <a16:creationId xmlns:a16="http://schemas.microsoft.com/office/drawing/2014/main" id="{160E9B7A-5EA7-28CE-FC19-4C29DC434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461DD-4B68-B199-D5D0-7696416093A7}"/>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236735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CF47-8BDA-0305-EE25-195668C5E8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5ED84D-BF75-0CB3-E4B6-FB3A72A57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AEA029-764B-D706-0873-4018BA02D4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A73639-BA51-BB3D-8B36-B87476725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77BFEA-A97A-5DFC-C375-A4AC2022C7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3F31B9-2267-D6A6-D4DA-5BE1E903B8ED}"/>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8" name="Footer Placeholder 7">
            <a:extLst>
              <a:ext uri="{FF2B5EF4-FFF2-40B4-BE49-F238E27FC236}">
                <a16:creationId xmlns:a16="http://schemas.microsoft.com/office/drawing/2014/main" id="{53848A77-FFF4-CA14-C41E-FE5053C1E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5925-F26B-85A9-97C8-19AB6AAF7D34}"/>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17997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E83D-184C-D828-9456-8918125A90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E85B28-8C93-CE44-1361-7B5B203C8687}"/>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4" name="Footer Placeholder 3">
            <a:extLst>
              <a:ext uri="{FF2B5EF4-FFF2-40B4-BE49-F238E27FC236}">
                <a16:creationId xmlns:a16="http://schemas.microsoft.com/office/drawing/2014/main" id="{ECF3F8F6-8111-600D-B140-BF6C7BF063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5022E-B066-6A56-2873-5D024FD8A989}"/>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235432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1089D-8C56-2F52-A181-1CA8443DCF56}"/>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3" name="Footer Placeholder 2">
            <a:extLst>
              <a:ext uri="{FF2B5EF4-FFF2-40B4-BE49-F238E27FC236}">
                <a16:creationId xmlns:a16="http://schemas.microsoft.com/office/drawing/2014/main" id="{C999CBA5-4E25-6798-7A22-08DCE9098F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FDDF6B-930D-8876-2BAA-56734D4AEEA1}"/>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154561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D90C-3974-8305-B0E0-4918D7D99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4410E-65EB-EA22-498F-70778C3BF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6118B5-8D7D-5CDE-958D-F01CCC755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35135-1A6D-ECF7-B850-7877C49FE961}"/>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6" name="Footer Placeholder 5">
            <a:extLst>
              <a:ext uri="{FF2B5EF4-FFF2-40B4-BE49-F238E27FC236}">
                <a16:creationId xmlns:a16="http://schemas.microsoft.com/office/drawing/2014/main" id="{3CE1EB3C-3049-E382-5515-47252F6A9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CFE80-B8AC-B0E9-5AAB-140012F4FC68}"/>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154425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BEF3-6E49-5CDA-1895-DB0F5E2DC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3E38C7-2485-EE44-31A8-1E72755AC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37452A-6609-131A-1C28-FF176F703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2B72E-E953-C26E-8EC7-304680FC65EF}"/>
              </a:ext>
            </a:extLst>
          </p:cNvPr>
          <p:cNvSpPr>
            <a:spLocks noGrp="1"/>
          </p:cNvSpPr>
          <p:nvPr>
            <p:ph type="dt" sz="half" idx="10"/>
          </p:nvPr>
        </p:nvSpPr>
        <p:spPr/>
        <p:txBody>
          <a:bodyPr/>
          <a:lstStyle/>
          <a:p>
            <a:fld id="{4DB9F50E-31CC-4A99-A23D-9D930AF42F08}" type="datetimeFigureOut">
              <a:rPr lang="en-US" smtClean="0"/>
              <a:t>8/9/2022</a:t>
            </a:fld>
            <a:endParaRPr lang="en-US"/>
          </a:p>
        </p:txBody>
      </p:sp>
      <p:sp>
        <p:nvSpPr>
          <p:cNvPr id="6" name="Footer Placeholder 5">
            <a:extLst>
              <a:ext uri="{FF2B5EF4-FFF2-40B4-BE49-F238E27FC236}">
                <a16:creationId xmlns:a16="http://schemas.microsoft.com/office/drawing/2014/main" id="{BDB77E28-5DCC-374D-F6DD-AF6E388C5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DFAB3-A07C-37BD-B963-B929BDC1EDF8}"/>
              </a:ext>
            </a:extLst>
          </p:cNvPr>
          <p:cNvSpPr>
            <a:spLocks noGrp="1"/>
          </p:cNvSpPr>
          <p:nvPr>
            <p:ph type="sldNum" sz="quarter" idx="12"/>
          </p:nvPr>
        </p:nvSpPr>
        <p:spPr/>
        <p:txBody>
          <a:bodyPr/>
          <a:lstStyle/>
          <a:p>
            <a:fld id="{9287F126-B40A-4058-88B3-ADCF5FF4C7BB}" type="slidenum">
              <a:rPr lang="en-US" smtClean="0"/>
              <a:t>‹#›</a:t>
            </a:fld>
            <a:endParaRPr lang="en-US"/>
          </a:p>
        </p:txBody>
      </p:sp>
    </p:spTree>
    <p:extLst>
      <p:ext uri="{BB962C8B-B14F-4D97-AF65-F5344CB8AC3E}">
        <p14:creationId xmlns:p14="http://schemas.microsoft.com/office/powerpoint/2010/main" val="319647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769A6-C798-4BDD-DA60-4E291E523C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6CA2C6-A15B-23B0-9996-8720E5FE8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45652-51FB-4D20-E61C-34EA54BD6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9F50E-31CC-4A99-A23D-9D930AF42F08}" type="datetimeFigureOut">
              <a:rPr lang="en-US" smtClean="0"/>
              <a:t>8/9/2022</a:t>
            </a:fld>
            <a:endParaRPr lang="en-US"/>
          </a:p>
        </p:txBody>
      </p:sp>
      <p:sp>
        <p:nvSpPr>
          <p:cNvPr id="5" name="Footer Placeholder 4">
            <a:extLst>
              <a:ext uri="{FF2B5EF4-FFF2-40B4-BE49-F238E27FC236}">
                <a16:creationId xmlns:a16="http://schemas.microsoft.com/office/drawing/2014/main" id="{6A636B13-AEAD-823D-B040-2E7D62208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15C11D-34D9-40A8-FCC0-45B432C54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7F126-B40A-4058-88B3-ADCF5FF4C7BB}" type="slidenum">
              <a:rPr lang="en-US" smtClean="0"/>
              <a:t>‹#›</a:t>
            </a:fld>
            <a:endParaRPr lang="en-US"/>
          </a:p>
        </p:txBody>
      </p:sp>
    </p:spTree>
    <p:extLst>
      <p:ext uri="{BB962C8B-B14F-4D97-AF65-F5344CB8AC3E}">
        <p14:creationId xmlns:p14="http://schemas.microsoft.com/office/powerpoint/2010/main" val="50688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u2021.sciforum.net/"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asa.gov/feature/goddard/2020/hubble-observations-suggest-a-missing-ingredient-in-dark-matter-theor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s://doi.org/10.1016/j.dark.2020.10049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hyperlink" Target="https://doi.org/10.1016/S0927-6505(03)00138-5" TargetMode="External"/><Relationship Id="rId13" Type="http://schemas.openxmlformats.org/officeDocument/2006/relationships/hyperlink" Target="https://arxiv.org/abs/1809.02555" TargetMode="External"/><Relationship Id="rId18" Type="http://schemas.openxmlformats.org/officeDocument/2006/relationships/hyperlink" Target="https://arxiv.org/abs/2108.11647" TargetMode="External"/><Relationship Id="rId3" Type="http://schemas.openxmlformats.org/officeDocument/2006/relationships/hyperlink" Target="https://doi.org/10.1016/0370-2693(91)90330-S" TargetMode="External"/><Relationship Id="rId7" Type="http://schemas.openxmlformats.org/officeDocument/2006/relationships/hyperlink" Target="https://arxiv.org/abs/1002.3162" TargetMode="External"/><Relationship Id="rId12" Type="http://schemas.openxmlformats.org/officeDocument/2006/relationships/hyperlink" Target="https://arxiv.org/abs/1602.03666" TargetMode="External"/><Relationship Id="rId17" Type="http://schemas.openxmlformats.org/officeDocument/2006/relationships/hyperlink" Target="https://arxiv.org/abs/2012.03353" TargetMode="External"/><Relationship Id="rId2" Type="http://schemas.openxmlformats.org/officeDocument/2006/relationships/notesSlide" Target="../notesSlides/notesSlide1.xml"/><Relationship Id="rId16" Type="http://schemas.openxmlformats.org/officeDocument/2006/relationships/hyperlink" Target="https://arxiv.org/abs/2005.08252" TargetMode="External"/><Relationship Id="rId1" Type="http://schemas.openxmlformats.org/officeDocument/2006/relationships/slideLayout" Target="../slideLayouts/slideLayout12.xml"/><Relationship Id="rId6" Type="http://schemas.openxmlformats.org/officeDocument/2006/relationships/hyperlink" Target="https://arxiv.org/abs/0906.4341" TargetMode="External"/><Relationship Id="rId11" Type="http://schemas.openxmlformats.org/officeDocument/2006/relationships/hyperlink" Target="https://arxiv.org/abs/1507.07009" TargetMode="External"/><Relationship Id="rId5" Type="http://schemas.openxmlformats.org/officeDocument/2006/relationships/hyperlink" Target="https://arxiv.org/abs/0812.0362" TargetMode="External"/><Relationship Id="rId15" Type="http://schemas.openxmlformats.org/officeDocument/2006/relationships/hyperlink" Target="https://arxiv.org/abs/2004.11006" TargetMode="External"/><Relationship Id="rId10" Type="http://schemas.openxmlformats.org/officeDocument/2006/relationships/hyperlink" Target="https://arxiv.org/abs/1309.4021" TargetMode="External"/><Relationship Id="rId19" Type="http://schemas.openxmlformats.org/officeDocument/2006/relationships/hyperlink" Target="https://arxiv.org/abs/2106.15408" TargetMode="External"/><Relationship Id="rId4" Type="http://schemas.openxmlformats.org/officeDocument/2006/relationships/hyperlink" Target="https://arxiv.org/abs/0711.1105" TargetMode="External"/><Relationship Id="rId9" Type="http://schemas.openxmlformats.org/officeDocument/2006/relationships/hyperlink" Target="https://arxiv.org/abs/1305.2454" TargetMode="External"/><Relationship Id="rId14" Type="http://schemas.openxmlformats.org/officeDocument/2006/relationships/hyperlink" Target="https://doi.org/10.1142/S1793048020500083"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hyperlink" Target="https://doi.org/10.1142/S1793048019200029" TargetMode="External"/><Relationship Id="rId5" Type="http://schemas.openxmlformats.org/officeDocument/2006/relationships/hyperlink" Target="http://dx.doi.org/10.1142/S179304801850008X" TargetMode="External"/><Relationship Id="rId10" Type="http://schemas.openxmlformats.org/officeDocument/2006/relationships/hyperlink" Target="https://doi.org/10.1142/S1793048020500083" TargetMode="External"/><Relationship Id="rId4" Type="http://schemas.openxmlformats.org/officeDocument/2006/relationships/image" Target="../media/image30.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arxiv.org/abs/2107.14300"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mailto:zioutas@cern.ch"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s://doi.org/10.1142/S1793048020500083" TargetMode="External"/><Relationship Id="rId3" Type="http://schemas.openxmlformats.org/officeDocument/2006/relationships/image" Target="../media/image38.png"/><Relationship Id="rId7" Type="http://schemas.openxmlformats.org/officeDocument/2006/relationships/hyperlink" Target="http://dx.doi.org/10.1142/S179304801850008X" TargetMode="External"/><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hyperlink" Target="https://agupubs.onlinelibrary.wiley.com/doi/full/10.1029/2002JA00973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hyperlink" Target="https://arxiv.org/abs/1812.10332" TargetMode="External"/><Relationship Id="rId4" Type="http://schemas.openxmlformats.org/officeDocument/2006/relationships/hyperlink" Target="https://arxiv.org/abs/1812.024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arxiv.org/abs/1812.02482" TargetMode="External"/><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hyperlink" Target="https://arxiv.org/abs/1602.03666" TargetMode="External"/><Relationship Id="rId3" Type="http://schemas.openxmlformats.org/officeDocument/2006/relationships/hyperlink" Target="https://arxiv.org/abs/2106.15408" TargetMode="External"/><Relationship Id="rId7" Type="http://schemas.openxmlformats.org/officeDocument/2006/relationships/hyperlink" Target="https://arxiv.org/abs/1703.01436" TargetMode="External"/><Relationship Id="rId2" Type="http://schemas.openxmlformats.org/officeDocument/2006/relationships/hyperlink" Target="https://arxiv.org/abs/2108.11647" TargetMode="External"/><Relationship Id="rId1" Type="http://schemas.openxmlformats.org/officeDocument/2006/relationships/slideLayout" Target="../slideLayouts/slideLayout2.xml"/><Relationship Id="rId6" Type="http://schemas.openxmlformats.org/officeDocument/2006/relationships/hyperlink" Target="https://arxiv.org/abs/1309.4021" TargetMode="External"/><Relationship Id="rId5" Type="http://schemas.openxmlformats.org/officeDocument/2006/relationships/hyperlink" Target="https://arxiv.org/abs/2004.11006" TargetMode="External"/><Relationship Id="rId4" Type="http://schemas.openxmlformats.org/officeDocument/2006/relationships/hyperlink" Target="https://arxiv.org/abs/2202.04447"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ndico.desy.de/indico/event/20012/session/19/contribution/54/material/slides/0.pdf" TargetMode="External"/><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hyperlink" Target="https://inspirehep.net/record/1235677/plots" TargetMode="External"/><Relationship Id="rId4" Type="http://schemas.openxmlformats.org/officeDocument/2006/relationships/hyperlink" Target="http://arxiv.org/abs/arXiv:1805.01897"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arxiv.org/abs/2205.03498"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electronics-notes.com/articles/antennas-propagation/ionospheric/ionospheric-layers-regions-d-e-f1-f2.ph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arxiv.org/abs/astro-ph/0207073"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adsabs.harvard.edu/abs/1967AJ.....72..463B"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dx.doi.org/10.1016/j.dark.2017.06.00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5"/>
          <p:cNvSpPr/>
          <p:nvPr/>
        </p:nvSpPr>
        <p:spPr>
          <a:xfrm>
            <a:off x="3353244" y="1896742"/>
            <a:ext cx="4315349" cy="1039452"/>
          </a:xfrm>
          <a:prstGeom prst="rect">
            <a:avLst/>
          </a:prstGeom>
        </p:spPr>
        <p:txBody>
          <a:bodyPr wrap="none" lIns="0" tIns="0" rIns="0" bIns="0">
            <a:spAutoFit/>
          </a:bodyPr>
          <a:lstStyle/>
          <a:p>
            <a:pPr marL="364235"/>
            <a:r>
              <a:rPr lang="en-US" sz="2400" b="0" i="1" spc="0" baseline="0" dirty="0">
                <a:latin typeface="Times New Roman"/>
              </a:rPr>
              <a:t> </a:t>
            </a:r>
            <a:r>
              <a:rPr lang="en-US" sz="3000" b="0" i="1" spc="0" baseline="0" dirty="0">
                <a:latin typeface="Times New Roman"/>
              </a:rPr>
              <a:t>Konstantin Zioutas</a:t>
            </a:r>
          </a:p>
          <a:p>
            <a:pPr marL="364235"/>
            <a:endParaRPr lang="en-US" sz="1000" i="1" dirty="0">
              <a:latin typeface="Times New Roman"/>
            </a:endParaRPr>
          </a:p>
          <a:p>
            <a:pPr marL="0">
              <a:lnSpc>
                <a:spcPts val="3468"/>
              </a:lnSpc>
            </a:pPr>
            <a:r>
              <a:rPr lang="en-US" sz="2904" b="0" i="0" spc="0" baseline="0" dirty="0">
                <a:latin typeface="Times New Roman"/>
              </a:rPr>
              <a:t>University</a:t>
            </a:r>
            <a:r>
              <a:rPr lang="en-US" sz="2904" b="0" i="0" spc="-37" baseline="0" dirty="0">
                <a:latin typeface="Times New Roman"/>
              </a:rPr>
              <a:t> </a:t>
            </a:r>
            <a:r>
              <a:rPr lang="en-US" sz="2904" b="0" i="0" spc="0" baseline="0" dirty="0">
                <a:latin typeface="Times New Roman"/>
              </a:rPr>
              <a:t>of Patras / Greece</a:t>
            </a:r>
          </a:p>
        </p:txBody>
      </p:sp>
      <p:sp>
        <p:nvSpPr>
          <p:cNvPr id="146" name="Freeform 146">
            <a:hlinkClick r:id="rId2"/>
          </p:cNvPr>
          <p:cNvSpPr/>
          <p:nvPr/>
        </p:nvSpPr>
        <p:spPr>
          <a:xfrm>
            <a:off x="3170734" y="6299714"/>
            <a:ext cx="24814" cy="24814"/>
          </a:xfrm>
          <a:custGeom>
            <a:avLst/>
            <a:gdLst/>
            <a:ahLst/>
            <a:cxnLst/>
            <a:rect l="0" t="0" r="0" b="0"/>
            <a:pathLst>
              <a:path w="1376759" h="1376759">
                <a:moveTo>
                  <a:pt x="688380" y="0"/>
                </a:moveTo>
                <a:cubicBezTo>
                  <a:pt x="882716" y="0"/>
                  <a:pt x="1046030" y="67204"/>
                  <a:pt x="1178322" y="201613"/>
                </a:cubicBezTo>
                <a:cubicBezTo>
                  <a:pt x="1310613" y="335889"/>
                  <a:pt x="1376759" y="498144"/>
                  <a:pt x="1376759" y="688380"/>
                </a:cubicBezTo>
                <a:cubicBezTo>
                  <a:pt x="1376759" y="878615"/>
                  <a:pt x="1309555" y="1040937"/>
                  <a:pt x="1175147" y="1175345"/>
                </a:cubicBezTo>
                <a:cubicBezTo>
                  <a:pt x="1040871" y="1309620"/>
                  <a:pt x="878615" y="1376759"/>
                  <a:pt x="688380" y="1376759"/>
                </a:cubicBezTo>
                <a:cubicBezTo>
                  <a:pt x="498276" y="1376759"/>
                  <a:pt x="336021" y="1309620"/>
                  <a:pt x="201612" y="1175345"/>
                </a:cubicBezTo>
                <a:cubicBezTo>
                  <a:pt x="67204" y="1040937"/>
                  <a:pt x="0" y="878615"/>
                  <a:pt x="0" y="688380"/>
                </a:cubicBezTo>
                <a:cubicBezTo>
                  <a:pt x="0" y="494043"/>
                  <a:pt x="67204" y="330729"/>
                  <a:pt x="201612" y="198438"/>
                </a:cubicBezTo>
                <a:cubicBezTo>
                  <a:pt x="336021" y="66146"/>
                  <a:pt x="498276" y="0"/>
                  <a:pt x="688380" y="0"/>
                </a:cubicBezTo>
                <a:close/>
              </a:path>
            </a:pathLst>
          </a:custGeom>
          <a:solidFill>
            <a:srgbClr val="0563C1">
              <a:alpha val="100000"/>
            </a:srgbClr>
          </a:solidFill>
          <a:ln w="171">
            <a:noFill/>
          </a:ln>
        </p:spPr>
        <p:style>
          <a:lnRef idx="2">
            <a:schemeClr val="accent1">
              <a:shade val="50000"/>
            </a:schemeClr>
          </a:lnRef>
          <a:fillRef idx="1">
            <a:schemeClr val="accent1"/>
          </a:fillRef>
          <a:effectRef idx="0">
            <a:schemeClr val="accent1"/>
          </a:effectRef>
          <a:fontRef idx="minor">
            <a:schemeClr val="lt1"/>
          </a:fontRef>
        </p:style>
      </p:sp>
      <p:sp>
        <p:nvSpPr>
          <p:cNvPr id="155" name="Freeform 155">
            <a:hlinkClick r:id="rId2"/>
          </p:cNvPr>
          <p:cNvSpPr/>
          <p:nvPr/>
        </p:nvSpPr>
        <p:spPr>
          <a:xfrm>
            <a:off x="4040801" y="6299714"/>
            <a:ext cx="24814" cy="24814"/>
          </a:xfrm>
          <a:custGeom>
            <a:avLst/>
            <a:gdLst/>
            <a:ahLst/>
            <a:cxnLst/>
            <a:rect l="0" t="0" r="0" b="0"/>
            <a:pathLst>
              <a:path w="1376759" h="1376759">
                <a:moveTo>
                  <a:pt x="688380" y="0"/>
                </a:moveTo>
                <a:cubicBezTo>
                  <a:pt x="882716" y="0"/>
                  <a:pt x="1046030" y="67204"/>
                  <a:pt x="1178322" y="201613"/>
                </a:cubicBezTo>
                <a:cubicBezTo>
                  <a:pt x="1310613" y="335889"/>
                  <a:pt x="1376759" y="498144"/>
                  <a:pt x="1376759" y="688380"/>
                </a:cubicBezTo>
                <a:cubicBezTo>
                  <a:pt x="1376759" y="878615"/>
                  <a:pt x="1309555" y="1040937"/>
                  <a:pt x="1175147" y="1175345"/>
                </a:cubicBezTo>
                <a:cubicBezTo>
                  <a:pt x="1040871" y="1309620"/>
                  <a:pt x="878615" y="1376759"/>
                  <a:pt x="688380" y="1376759"/>
                </a:cubicBezTo>
                <a:cubicBezTo>
                  <a:pt x="498276" y="1376759"/>
                  <a:pt x="336021" y="1309620"/>
                  <a:pt x="201612" y="1175345"/>
                </a:cubicBezTo>
                <a:cubicBezTo>
                  <a:pt x="67204" y="1040937"/>
                  <a:pt x="0" y="878615"/>
                  <a:pt x="0" y="688380"/>
                </a:cubicBezTo>
                <a:cubicBezTo>
                  <a:pt x="0" y="494043"/>
                  <a:pt x="67204" y="330729"/>
                  <a:pt x="201612" y="198438"/>
                </a:cubicBezTo>
                <a:cubicBezTo>
                  <a:pt x="336021" y="66146"/>
                  <a:pt x="498276" y="0"/>
                  <a:pt x="688380" y="0"/>
                </a:cubicBezTo>
                <a:close/>
              </a:path>
            </a:pathLst>
          </a:custGeom>
          <a:solidFill>
            <a:srgbClr val="0563C1">
              <a:alpha val="100000"/>
            </a:srgbClr>
          </a:solidFill>
          <a:ln w="171">
            <a:noFill/>
          </a:ln>
        </p:spPr>
        <p:style>
          <a:lnRef idx="2">
            <a:schemeClr val="accent1">
              <a:shade val="50000"/>
            </a:schemeClr>
          </a:lnRef>
          <a:fillRef idx="1">
            <a:schemeClr val="accent1"/>
          </a:fillRef>
          <a:effectRef idx="0">
            <a:schemeClr val="accent1"/>
          </a:effectRef>
          <a:fontRef idx="minor">
            <a:schemeClr val="lt1"/>
          </a:fontRef>
        </p:style>
      </p:sp>
      <p:sp>
        <p:nvSpPr>
          <p:cNvPr id="205" name="Rectangle 205"/>
          <p:cNvSpPr/>
          <p:nvPr/>
        </p:nvSpPr>
        <p:spPr>
          <a:xfrm>
            <a:off x="11885676" y="6476482"/>
            <a:ext cx="171522" cy="245901"/>
          </a:xfrm>
          <a:prstGeom prst="rect">
            <a:avLst/>
          </a:prstGeom>
        </p:spPr>
        <p:txBody>
          <a:bodyPr wrap="none" lIns="0" tIns="0" rIns="0" bIns="0">
            <a:spAutoFit/>
          </a:bodyPr>
          <a:lstStyle/>
          <a:p>
            <a:pPr marL="0"/>
            <a:r>
              <a:rPr lang="en-US" sz="1598" b="1" i="0" spc="0" baseline="0" dirty="0">
                <a:solidFill>
                  <a:srgbClr val="FF0000"/>
                </a:solidFill>
                <a:latin typeface="Calibri-Bold"/>
              </a:rPr>
              <a:t>1 </a:t>
            </a:r>
          </a:p>
        </p:txBody>
      </p:sp>
      <p:pic>
        <p:nvPicPr>
          <p:cNvPr id="8" name="Picture 7">
            <a:extLst>
              <a:ext uri="{FF2B5EF4-FFF2-40B4-BE49-F238E27FC236}">
                <a16:creationId xmlns:a16="http://schemas.microsoft.com/office/drawing/2014/main" id="{70EA69E2-0721-716B-4B7D-63ABC4E483F3}"/>
              </a:ext>
            </a:extLst>
          </p:cNvPr>
          <p:cNvPicPr>
            <a:picLocks noChangeAspect="1"/>
          </p:cNvPicPr>
          <p:nvPr/>
        </p:nvPicPr>
        <p:blipFill>
          <a:blip r:embed="rId3"/>
          <a:stretch>
            <a:fillRect/>
          </a:stretch>
        </p:blipFill>
        <p:spPr>
          <a:xfrm>
            <a:off x="3412463" y="4983219"/>
            <a:ext cx="4129400" cy="1739164"/>
          </a:xfrm>
          <a:prstGeom prst="rect">
            <a:avLst/>
          </a:prstGeom>
        </p:spPr>
      </p:pic>
      <p:pic>
        <p:nvPicPr>
          <p:cNvPr id="16" name="Picture 15">
            <a:extLst>
              <a:ext uri="{FF2B5EF4-FFF2-40B4-BE49-F238E27FC236}">
                <a16:creationId xmlns:a16="http://schemas.microsoft.com/office/drawing/2014/main" id="{FF79105A-DDAC-17E5-B3A7-ADE3145A8919}"/>
              </a:ext>
            </a:extLst>
          </p:cNvPr>
          <p:cNvPicPr>
            <a:picLocks noChangeAspect="1"/>
          </p:cNvPicPr>
          <p:nvPr/>
        </p:nvPicPr>
        <p:blipFill>
          <a:blip r:embed="rId4"/>
          <a:stretch>
            <a:fillRect/>
          </a:stretch>
        </p:blipFill>
        <p:spPr>
          <a:xfrm>
            <a:off x="4858328" y="3315056"/>
            <a:ext cx="1237669" cy="1668163"/>
          </a:xfrm>
          <a:prstGeom prst="rect">
            <a:avLst/>
          </a:prstGeom>
        </p:spPr>
      </p:pic>
      <p:sp>
        <p:nvSpPr>
          <p:cNvPr id="6" name="TextBox 5">
            <a:extLst>
              <a:ext uri="{FF2B5EF4-FFF2-40B4-BE49-F238E27FC236}">
                <a16:creationId xmlns:a16="http://schemas.microsoft.com/office/drawing/2014/main" id="{436D6481-AFB6-E635-D57D-F07B9982066D}"/>
              </a:ext>
            </a:extLst>
          </p:cNvPr>
          <p:cNvSpPr txBox="1"/>
          <p:nvPr/>
        </p:nvSpPr>
        <p:spPr>
          <a:xfrm>
            <a:off x="8829973" y="6153217"/>
            <a:ext cx="237020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10</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August 2022</a:t>
            </a:r>
          </a:p>
        </p:txBody>
      </p:sp>
      <p:sp>
        <p:nvSpPr>
          <p:cNvPr id="2" name="TextBox 1">
            <a:extLst>
              <a:ext uri="{FF2B5EF4-FFF2-40B4-BE49-F238E27FC236}">
                <a16:creationId xmlns:a16="http://schemas.microsoft.com/office/drawing/2014/main" id="{4BAE5752-A13A-8AB8-0FEC-9FCBCD1FEEB4}"/>
              </a:ext>
            </a:extLst>
          </p:cNvPr>
          <p:cNvSpPr txBox="1"/>
          <p:nvPr/>
        </p:nvSpPr>
        <p:spPr>
          <a:xfrm>
            <a:off x="6143626" y="3726000"/>
            <a:ext cx="2520084" cy="523220"/>
          </a:xfrm>
          <a:custGeom>
            <a:avLst/>
            <a:gdLst>
              <a:gd name="connsiteX0" fmla="*/ 0 w 2520084"/>
              <a:gd name="connsiteY0" fmla="*/ 0 h 523220"/>
              <a:gd name="connsiteX1" fmla="*/ 478816 w 2520084"/>
              <a:gd name="connsiteY1" fmla="*/ 0 h 523220"/>
              <a:gd name="connsiteX2" fmla="*/ 907230 w 2520084"/>
              <a:gd name="connsiteY2" fmla="*/ 0 h 523220"/>
              <a:gd name="connsiteX3" fmla="*/ 1461649 w 2520084"/>
              <a:gd name="connsiteY3" fmla="*/ 0 h 523220"/>
              <a:gd name="connsiteX4" fmla="*/ 1940465 w 2520084"/>
              <a:gd name="connsiteY4" fmla="*/ 0 h 523220"/>
              <a:gd name="connsiteX5" fmla="*/ 2520084 w 2520084"/>
              <a:gd name="connsiteY5" fmla="*/ 0 h 523220"/>
              <a:gd name="connsiteX6" fmla="*/ 2520084 w 2520084"/>
              <a:gd name="connsiteY6" fmla="*/ 523220 h 523220"/>
              <a:gd name="connsiteX7" fmla="*/ 2016067 w 2520084"/>
              <a:gd name="connsiteY7" fmla="*/ 523220 h 523220"/>
              <a:gd name="connsiteX8" fmla="*/ 1461649 w 2520084"/>
              <a:gd name="connsiteY8" fmla="*/ 523220 h 523220"/>
              <a:gd name="connsiteX9" fmla="*/ 1033234 w 2520084"/>
              <a:gd name="connsiteY9" fmla="*/ 523220 h 523220"/>
              <a:gd name="connsiteX10" fmla="*/ 529218 w 2520084"/>
              <a:gd name="connsiteY10" fmla="*/ 523220 h 523220"/>
              <a:gd name="connsiteX11" fmla="*/ 0 w 2520084"/>
              <a:gd name="connsiteY11" fmla="*/ 523220 h 523220"/>
              <a:gd name="connsiteX12" fmla="*/ 0 w 2520084"/>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0084" h="523220" extrusionOk="0">
                <a:moveTo>
                  <a:pt x="0" y="0"/>
                </a:moveTo>
                <a:cubicBezTo>
                  <a:pt x="136989" y="-40216"/>
                  <a:pt x="271837" y="21608"/>
                  <a:pt x="478816" y="0"/>
                </a:cubicBezTo>
                <a:cubicBezTo>
                  <a:pt x="685795" y="-21608"/>
                  <a:pt x="764985" y="30068"/>
                  <a:pt x="907230" y="0"/>
                </a:cubicBezTo>
                <a:cubicBezTo>
                  <a:pt x="1049475" y="-30068"/>
                  <a:pt x="1195219" y="53293"/>
                  <a:pt x="1461649" y="0"/>
                </a:cubicBezTo>
                <a:cubicBezTo>
                  <a:pt x="1728079" y="-53293"/>
                  <a:pt x="1787933" y="2640"/>
                  <a:pt x="1940465" y="0"/>
                </a:cubicBezTo>
                <a:cubicBezTo>
                  <a:pt x="2092997" y="-2640"/>
                  <a:pt x="2371205" y="59816"/>
                  <a:pt x="2520084" y="0"/>
                </a:cubicBezTo>
                <a:cubicBezTo>
                  <a:pt x="2569152" y="196768"/>
                  <a:pt x="2464293" y="382671"/>
                  <a:pt x="2520084" y="523220"/>
                </a:cubicBezTo>
                <a:cubicBezTo>
                  <a:pt x="2407765" y="577974"/>
                  <a:pt x="2186545" y="472398"/>
                  <a:pt x="2016067" y="523220"/>
                </a:cubicBezTo>
                <a:cubicBezTo>
                  <a:pt x="1845589" y="574042"/>
                  <a:pt x="1736325" y="498766"/>
                  <a:pt x="1461649" y="523220"/>
                </a:cubicBezTo>
                <a:cubicBezTo>
                  <a:pt x="1186973" y="547674"/>
                  <a:pt x="1206336" y="479054"/>
                  <a:pt x="1033234" y="523220"/>
                </a:cubicBezTo>
                <a:cubicBezTo>
                  <a:pt x="860132" y="567386"/>
                  <a:pt x="683511" y="483318"/>
                  <a:pt x="529218" y="523220"/>
                </a:cubicBezTo>
                <a:cubicBezTo>
                  <a:pt x="374925" y="563122"/>
                  <a:pt x="204375" y="461975"/>
                  <a:pt x="0" y="523220"/>
                </a:cubicBezTo>
                <a:cubicBezTo>
                  <a:pt x="-23839" y="301885"/>
                  <a:pt x="37804" y="228535"/>
                  <a:pt x="0" y="0"/>
                </a:cubicBezTo>
                <a:close/>
              </a:path>
            </a:pathLst>
          </a:custGeom>
          <a:noFill/>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GB" sz="28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GB" sz="1800" b="1" dirty="0">
                <a:solidFill>
                  <a:srgbClr val="000000"/>
                </a:solidFill>
                <a:latin typeface="Times New Roman" panose="02020603050405020304" pitchFamily="18" charset="0"/>
                <a:cs typeface="Times New Roman" panose="02020603050405020304" pitchFamily="18" charset="0"/>
              </a:rPr>
              <a:t>DM remains elusive</a:t>
            </a:r>
            <a:endParaRPr lang="en-US" dirty="0">
              <a:solidFill>
                <a:srgbClr val="FF0000"/>
              </a:solidFill>
            </a:endParaRPr>
          </a:p>
        </p:txBody>
      </p:sp>
      <p:sp>
        <p:nvSpPr>
          <p:cNvPr id="4" name="TextBox 3">
            <a:extLst>
              <a:ext uri="{FF2B5EF4-FFF2-40B4-BE49-F238E27FC236}">
                <a16:creationId xmlns:a16="http://schemas.microsoft.com/office/drawing/2014/main" id="{7C9F7174-97E1-BA3E-B2BA-6FA48345A500}"/>
              </a:ext>
            </a:extLst>
          </p:cNvPr>
          <p:cNvSpPr txBox="1"/>
          <p:nvPr/>
        </p:nvSpPr>
        <p:spPr>
          <a:xfrm>
            <a:off x="169243" y="542845"/>
            <a:ext cx="11414663" cy="1200329"/>
          </a:xfrm>
          <a:custGeom>
            <a:avLst/>
            <a:gdLst>
              <a:gd name="connsiteX0" fmla="*/ 0 w 11414663"/>
              <a:gd name="connsiteY0" fmla="*/ 0 h 1200329"/>
              <a:gd name="connsiteX1" fmla="*/ 684880 w 11414663"/>
              <a:gd name="connsiteY1" fmla="*/ 0 h 1200329"/>
              <a:gd name="connsiteX2" fmla="*/ 1369760 w 11414663"/>
              <a:gd name="connsiteY2" fmla="*/ 0 h 1200329"/>
              <a:gd name="connsiteX3" fmla="*/ 2054639 w 11414663"/>
              <a:gd name="connsiteY3" fmla="*/ 0 h 1200329"/>
              <a:gd name="connsiteX4" fmla="*/ 2739519 w 11414663"/>
              <a:gd name="connsiteY4" fmla="*/ 0 h 1200329"/>
              <a:gd name="connsiteX5" fmla="*/ 3538546 w 11414663"/>
              <a:gd name="connsiteY5" fmla="*/ 0 h 1200329"/>
              <a:gd name="connsiteX6" fmla="*/ 4109279 w 11414663"/>
              <a:gd name="connsiteY6" fmla="*/ 0 h 1200329"/>
              <a:gd name="connsiteX7" fmla="*/ 4794158 w 11414663"/>
              <a:gd name="connsiteY7" fmla="*/ 0 h 1200329"/>
              <a:gd name="connsiteX8" fmla="*/ 5364892 w 11414663"/>
              <a:gd name="connsiteY8" fmla="*/ 0 h 1200329"/>
              <a:gd name="connsiteX9" fmla="*/ 5935625 w 11414663"/>
              <a:gd name="connsiteY9" fmla="*/ 0 h 1200329"/>
              <a:gd name="connsiteX10" fmla="*/ 6506358 w 11414663"/>
              <a:gd name="connsiteY10" fmla="*/ 0 h 1200329"/>
              <a:gd name="connsiteX11" fmla="*/ 6734651 w 11414663"/>
              <a:gd name="connsiteY11" fmla="*/ 0 h 1200329"/>
              <a:gd name="connsiteX12" fmla="*/ 7419531 w 11414663"/>
              <a:gd name="connsiteY12" fmla="*/ 0 h 1200329"/>
              <a:gd name="connsiteX13" fmla="*/ 7647824 w 11414663"/>
              <a:gd name="connsiteY13" fmla="*/ 0 h 1200329"/>
              <a:gd name="connsiteX14" fmla="*/ 8218557 w 11414663"/>
              <a:gd name="connsiteY14" fmla="*/ 0 h 1200329"/>
              <a:gd name="connsiteX15" fmla="*/ 9017584 w 11414663"/>
              <a:gd name="connsiteY15" fmla="*/ 0 h 1200329"/>
              <a:gd name="connsiteX16" fmla="*/ 9816610 w 11414663"/>
              <a:gd name="connsiteY16" fmla="*/ 0 h 1200329"/>
              <a:gd name="connsiteX17" fmla="*/ 10501490 w 11414663"/>
              <a:gd name="connsiteY17" fmla="*/ 0 h 1200329"/>
              <a:gd name="connsiteX18" fmla="*/ 11414663 w 11414663"/>
              <a:gd name="connsiteY18" fmla="*/ 0 h 1200329"/>
              <a:gd name="connsiteX19" fmla="*/ 11414663 w 11414663"/>
              <a:gd name="connsiteY19" fmla="*/ 364100 h 1200329"/>
              <a:gd name="connsiteX20" fmla="*/ 11414663 w 11414663"/>
              <a:gd name="connsiteY20" fmla="*/ 764209 h 1200329"/>
              <a:gd name="connsiteX21" fmla="*/ 11414663 w 11414663"/>
              <a:gd name="connsiteY21" fmla="*/ 1200329 h 1200329"/>
              <a:gd name="connsiteX22" fmla="*/ 10958076 w 11414663"/>
              <a:gd name="connsiteY22" fmla="*/ 1200329 h 1200329"/>
              <a:gd name="connsiteX23" fmla="*/ 10387343 w 11414663"/>
              <a:gd name="connsiteY23" fmla="*/ 1200329 h 1200329"/>
              <a:gd name="connsiteX24" fmla="*/ 9588317 w 11414663"/>
              <a:gd name="connsiteY24" fmla="*/ 1200329 h 1200329"/>
              <a:gd name="connsiteX25" fmla="*/ 9017584 w 11414663"/>
              <a:gd name="connsiteY25" fmla="*/ 1200329 h 1200329"/>
              <a:gd name="connsiteX26" fmla="*/ 8332704 w 11414663"/>
              <a:gd name="connsiteY26" fmla="*/ 1200329 h 1200329"/>
              <a:gd name="connsiteX27" fmla="*/ 8104411 w 11414663"/>
              <a:gd name="connsiteY27" fmla="*/ 1200329 h 1200329"/>
              <a:gd name="connsiteX28" fmla="*/ 7305384 w 11414663"/>
              <a:gd name="connsiteY28" fmla="*/ 1200329 h 1200329"/>
              <a:gd name="connsiteX29" fmla="*/ 6848798 w 11414663"/>
              <a:gd name="connsiteY29" fmla="*/ 1200329 h 1200329"/>
              <a:gd name="connsiteX30" fmla="*/ 6163918 w 11414663"/>
              <a:gd name="connsiteY30" fmla="*/ 1200329 h 1200329"/>
              <a:gd name="connsiteX31" fmla="*/ 5935625 w 11414663"/>
              <a:gd name="connsiteY31" fmla="*/ 1200329 h 1200329"/>
              <a:gd name="connsiteX32" fmla="*/ 5136598 w 11414663"/>
              <a:gd name="connsiteY32" fmla="*/ 1200329 h 1200329"/>
              <a:gd name="connsiteX33" fmla="*/ 4680012 w 11414663"/>
              <a:gd name="connsiteY33" fmla="*/ 1200329 h 1200329"/>
              <a:gd name="connsiteX34" fmla="*/ 4109279 w 11414663"/>
              <a:gd name="connsiteY34" fmla="*/ 1200329 h 1200329"/>
              <a:gd name="connsiteX35" fmla="*/ 3766839 w 11414663"/>
              <a:gd name="connsiteY35" fmla="*/ 1200329 h 1200329"/>
              <a:gd name="connsiteX36" fmla="*/ 3081959 w 11414663"/>
              <a:gd name="connsiteY36" fmla="*/ 1200329 h 1200329"/>
              <a:gd name="connsiteX37" fmla="*/ 2282933 w 11414663"/>
              <a:gd name="connsiteY37" fmla="*/ 1200329 h 1200329"/>
              <a:gd name="connsiteX38" fmla="*/ 1826346 w 11414663"/>
              <a:gd name="connsiteY38" fmla="*/ 1200329 h 1200329"/>
              <a:gd name="connsiteX39" fmla="*/ 1027320 w 11414663"/>
              <a:gd name="connsiteY39" fmla="*/ 1200329 h 1200329"/>
              <a:gd name="connsiteX40" fmla="*/ 0 w 11414663"/>
              <a:gd name="connsiteY40" fmla="*/ 1200329 h 1200329"/>
              <a:gd name="connsiteX41" fmla="*/ 0 w 11414663"/>
              <a:gd name="connsiteY41" fmla="*/ 776213 h 1200329"/>
              <a:gd name="connsiteX42" fmla="*/ 0 w 11414663"/>
              <a:gd name="connsiteY42" fmla="*/ 364100 h 1200329"/>
              <a:gd name="connsiteX43" fmla="*/ 0 w 11414663"/>
              <a:gd name="connsiteY43"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414663" h="1200329" fill="none" extrusionOk="0">
                <a:moveTo>
                  <a:pt x="0" y="0"/>
                </a:moveTo>
                <a:cubicBezTo>
                  <a:pt x="259346" y="-52838"/>
                  <a:pt x="533263" y="8549"/>
                  <a:pt x="684880" y="0"/>
                </a:cubicBezTo>
                <a:cubicBezTo>
                  <a:pt x="836497" y="-8549"/>
                  <a:pt x="1136176" y="9941"/>
                  <a:pt x="1369760" y="0"/>
                </a:cubicBezTo>
                <a:cubicBezTo>
                  <a:pt x="1603344" y="-9941"/>
                  <a:pt x="1716857" y="44667"/>
                  <a:pt x="2054639" y="0"/>
                </a:cubicBezTo>
                <a:cubicBezTo>
                  <a:pt x="2392421" y="-44667"/>
                  <a:pt x="2403364" y="61876"/>
                  <a:pt x="2739519" y="0"/>
                </a:cubicBezTo>
                <a:cubicBezTo>
                  <a:pt x="3075674" y="-61876"/>
                  <a:pt x="3325889" y="67350"/>
                  <a:pt x="3538546" y="0"/>
                </a:cubicBezTo>
                <a:cubicBezTo>
                  <a:pt x="3751203" y="-67350"/>
                  <a:pt x="3935278" y="32135"/>
                  <a:pt x="4109279" y="0"/>
                </a:cubicBezTo>
                <a:cubicBezTo>
                  <a:pt x="4283280" y="-32135"/>
                  <a:pt x="4624328" y="2759"/>
                  <a:pt x="4794158" y="0"/>
                </a:cubicBezTo>
                <a:cubicBezTo>
                  <a:pt x="4963988" y="-2759"/>
                  <a:pt x="5122954" y="64447"/>
                  <a:pt x="5364892" y="0"/>
                </a:cubicBezTo>
                <a:cubicBezTo>
                  <a:pt x="5606830" y="-64447"/>
                  <a:pt x="5781472" y="32116"/>
                  <a:pt x="5935625" y="0"/>
                </a:cubicBezTo>
                <a:cubicBezTo>
                  <a:pt x="6089778" y="-32116"/>
                  <a:pt x="6297654" y="49816"/>
                  <a:pt x="6506358" y="0"/>
                </a:cubicBezTo>
                <a:cubicBezTo>
                  <a:pt x="6715062" y="-49816"/>
                  <a:pt x="6684991" y="9151"/>
                  <a:pt x="6734651" y="0"/>
                </a:cubicBezTo>
                <a:cubicBezTo>
                  <a:pt x="6784311" y="-9151"/>
                  <a:pt x="7100989" y="10378"/>
                  <a:pt x="7419531" y="0"/>
                </a:cubicBezTo>
                <a:cubicBezTo>
                  <a:pt x="7738073" y="-10378"/>
                  <a:pt x="7562354" y="25630"/>
                  <a:pt x="7647824" y="0"/>
                </a:cubicBezTo>
                <a:cubicBezTo>
                  <a:pt x="7733294" y="-25630"/>
                  <a:pt x="7986439" y="9143"/>
                  <a:pt x="8218557" y="0"/>
                </a:cubicBezTo>
                <a:cubicBezTo>
                  <a:pt x="8450675" y="-9143"/>
                  <a:pt x="8681091" y="49025"/>
                  <a:pt x="9017584" y="0"/>
                </a:cubicBezTo>
                <a:cubicBezTo>
                  <a:pt x="9354077" y="-49025"/>
                  <a:pt x="9623513" y="67008"/>
                  <a:pt x="9816610" y="0"/>
                </a:cubicBezTo>
                <a:cubicBezTo>
                  <a:pt x="10009707" y="-67008"/>
                  <a:pt x="10176565" y="57054"/>
                  <a:pt x="10501490" y="0"/>
                </a:cubicBezTo>
                <a:cubicBezTo>
                  <a:pt x="10826415" y="-57054"/>
                  <a:pt x="11186406" y="45024"/>
                  <a:pt x="11414663" y="0"/>
                </a:cubicBezTo>
                <a:cubicBezTo>
                  <a:pt x="11445886" y="87688"/>
                  <a:pt x="11373007" y="182113"/>
                  <a:pt x="11414663" y="364100"/>
                </a:cubicBezTo>
                <a:cubicBezTo>
                  <a:pt x="11456319" y="546087"/>
                  <a:pt x="11400525" y="609521"/>
                  <a:pt x="11414663" y="764209"/>
                </a:cubicBezTo>
                <a:cubicBezTo>
                  <a:pt x="11428801" y="918897"/>
                  <a:pt x="11375438" y="1032440"/>
                  <a:pt x="11414663" y="1200329"/>
                </a:cubicBezTo>
                <a:cubicBezTo>
                  <a:pt x="11232093" y="1221019"/>
                  <a:pt x="11103128" y="1156829"/>
                  <a:pt x="10958076" y="1200329"/>
                </a:cubicBezTo>
                <a:cubicBezTo>
                  <a:pt x="10813024" y="1243829"/>
                  <a:pt x="10519531" y="1150921"/>
                  <a:pt x="10387343" y="1200329"/>
                </a:cubicBezTo>
                <a:cubicBezTo>
                  <a:pt x="10255155" y="1249737"/>
                  <a:pt x="9935613" y="1107121"/>
                  <a:pt x="9588317" y="1200329"/>
                </a:cubicBezTo>
                <a:cubicBezTo>
                  <a:pt x="9241021" y="1293537"/>
                  <a:pt x="9264275" y="1150743"/>
                  <a:pt x="9017584" y="1200329"/>
                </a:cubicBezTo>
                <a:cubicBezTo>
                  <a:pt x="8770893" y="1249915"/>
                  <a:pt x="8529333" y="1172129"/>
                  <a:pt x="8332704" y="1200329"/>
                </a:cubicBezTo>
                <a:cubicBezTo>
                  <a:pt x="8136075" y="1228529"/>
                  <a:pt x="8168745" y="1180521"/>
                  <a:pt x="8104411" y="1200329"/>
                </a:cubicBezTo>
                <a:cubicBezTo>
                  <a:pt x="8040077" y="1220137"/>
                  <a:pt x="7556110" y="1197590"/>
                  <a:pt x="7305384" y="1200329"/>
                </a:cubicBezTo>
                <a:cubicBezTo>
                  <a:pt x="7054658" y="1203068"/>
                  <a:pt x="6958500" y="1193857"/>
                  <a:pt x="6848798" y="1200329"/>
                </a:cubicBezTo>
                <a:cubicBezTo>
                  <a:pt x="6739096" y="1206801"/>
                  <a:pt x="6495763" y="1152370"/>
                  <a:pt x="6163918" y="1200329"/>
                </a:cubicBezTo>
                <a:cubicBezTo>
                  <a:pt x="5832073" y="1248288"/>
                  <a:pt x="6037720" y="1191876"/>
                  <a:pt x="5935625" y="1200329"/>
                </a:cubicBezTo>
                <a:cubicBezTo>
                  <a:pt x="5833530" y="1208782"/>
                  <a:pt x="5381297" y="1194549"/>
                  <a:pt x="5136598" y="1200329"/>
                </a:cubicBezTo>
                <a:cubicBezTo>
                  <a:pt x="4891899" y="1206109"/>
                  <a:pt x="4848994" y="1156054"/>
                  <a:pt x="4680012" y="1200329"/>
                </a:cubicBezTo>
                <a:cubicBezTo>
                  <a:pt x="4511030" y="1244604"/>
                  <a:pt x="4272319" y="1180806"/>
                  <a:pt x="4109279" y="1200329"/>
                </a:cubicBezTo>
                <a:cubicBezTo>
                  <a:pt x="3946239" y="1219852"/>
                  <a:pt x="3893618" y="1182627"/>
                  <a:pt x="3766839" y="1200329"/>
                </a:cubicBezTo>
                <a:cubicBezTo>
                  <a:pt x="3640060" y="1218031"/>
                  <a:pt x="3329736" y="1190921"/>
                  <a:pt x="3081959" y="1200329"/>
                </a:cubicBezTo>
                <a:cubicBezTo>
                  <a:pt x="2834182" y="1209737"/>
                  <a:pt x="2641802" y="1113097"/>
                  <a:pt x="2282933" y="1200329"/>
                </a:cubicBezTo>
                <a:cubicBezTo>
                  <a:pt x="1924064" y="1287561"/>
                  <a:pt x="2005745" y="1165076"/>
                  <a:pt x="1826346" y="1200329"/>
                </a:cubicBezTo>
                <a:cubicBezTo>
                  <a:pt x="1646947" y="1235582"/>
                  <a:pt x="1351963" y="1129373"/>
                  <a:pt x="1027320" y="1200329"/>
                </a:cubicBezTo>
                <a:cubicBezTo>
                  <a:pt x="702677" y="1271285"/>
                  <a:pt x="404059" y="1159044"/>
                  <a:pt x="0" y="1200329"/>
                </a:cubicBezTo>
                <a:cubicBezTo>
                  <a:pt x="-44857" y="1066164"/>
                  <a:pt x="23331" y="867885"/>
                  <a:pt x="0" y="776213"/>
                </a:cubicBezTo>
                <a:cubicBezTo>
                  <a:pt x="-23331" y="684541"/>
                  <a:pt x="5849" y="464004"/>
                  <a:pt x="0" y="364100"/>
                </a:cubicBezTo>
                <a:cubicBezTo>
                  <a:pt x="-5849" y="264196"/>
                  <a:pt x="16897" y="118434"/>
                  <a:pt x="0" y="0"/>
                </a:cubicBezTo>
                <a:close/>
              </a:path>
              <a:path w="11414663" h="1200329" stroke="0" extrusionOk="0">
                <a:moveTo>
                  <a:pt x="0" y="0"/>
                </a:moveTo>
                <a:cubicBezTo>
                  <a:pt x="115559" y="-34369"/>
                  <a:pt x="326846" y="3630"/>
                  <a:pt x="456587" y="0"/>
                </a:cubicBezTo>
                <a:cubicBezTo>
                  <a:pt x="586328" y="-3630"/>
                  <a:pt x="605535" y="13871"/>
                  <a:pt x="684880" y="0"/>
                </a:cubicBezTo>
                <a:cubicBezTo>
                  <a:pt x="764225" y="-13871"/>
                  <a:pt x="1259105" y="26791"/>
                  <a:pt x="1483906" y="0"/>
                </a:cubicBezTo>
                <a:cubicBezTo>
                  <a:pt x="1708707" y="-26791"/>
                  <a:pt x="1738215" y="5677"/>
                  <a:pt x="1940493" y="0"/>
                </a:cubicBezTo>
                <a:cubicBezTo>
                  <a:pt x="2142771" y="-5677"/>
                  <a:pt x="2247285" y="9215"/>
                  <a:pt x="2397079" y="0"/>
                </a:cubicBezTo>
                <a:cubicBezTo>
                  <a:pt x="2546873" y="-9215"/>
                  <a:pt x="3014300" y="48107"/>
                  <a:pt x="3196106" y="0"/>
                </a:cubicBezTo>
                <a:cubicBezTo>
                  <a:pt x="3377912" y="-48107"/>
                  <a:pt x="3432910" y="9545"/>
                  <a:pt x="3538546" y="0"/>
                </a:cubicBezTo>
                <a:cubicBezTo>
                  <a:pt x="3644182" y="-9545"/>
                  <a:pt x="3996777" y="75580"/>
                  <a:pt x="4337572" y="0"/>
                </a:cubicBezTo>
                <a:cubicBezTo>
                  <a:pt x="4678367" y="-75580"/>
                  <a:pt x="4760736" y="65745"/>
                  <a:pt x="5136598" y="0"/>
                </a:cubicBezTo>
                <a:cubicBezTo>
                  <a:pt x="5512460" y="-65745"/>
                  <a:pt x="5583118" y="37358"/>
                  <a:pt x="5707332" y="0"/>
                </a:cubicBezTo>
                <a:cubicBezTo>
                  <a:pt x="5831546" y="-37358"/>
                  <a:pt x="6234565" y="89017"/>
                  <a:pt x="6506358" y="0"/>
                </a:cubicBezTo>
                <a:cubicBezTo>
                  <a:pt x="6778151" y="-89017"/>
                  <a:pt x="6764628" y="52932"/>
                  <a:pt x="6962944" y="0"/>
                </a:cubicBezTo>
                <a:cubicBezTo>
                  <a:pt x="7161260" y="-52932"/>
                  <a:pt x="7323206" y="6394"/>
                  <a:pt x="7419531" y="0"/>
                </a:cubicBezTo>
                <a:cubicBezTo>
                  <a:pt x="7515856" y="-6394"/>
                  <a:pt x="7852253" y="51710"/>
                  <a:pt x="8104411" y="0"/>
                </a:cubicBezTo>
                <a:cubicBezTo>
                  <a:pt x="8356569" y="-51710"/>
                  <a:pt x="8425620" y="16668"/>
                  <a:pt x="8560997" y="0"/>
                </a:cubicBezTo>
                <a:cubicBezTo>
                  <a:pt x="8696374" y="-16668"/>
                  <a:pt x="9195850" y="83368"/>
                  <a:pt x="9360024" y="0"/>
                </a:cubicBezTo>
                <a:cubicBezTo>
                  <a:pt x="9524198" y="-83368"/>
                  <a:pt x="9968000" y="76403"/>
                  <a:pt x="10159050" y="0"/>
                </a:cubicBezTo>
                <a:cubicBezTo>
                  <a:pt x="10350100" y="-76403"/>
                  <a:pt x="10508874" y="48020"/>
                  <a:pt x="10729783" y="0"/>
                </a:cubicBezTo>
                <a:cubicBezTo>
                  <a:pt x="10950692" y="-48020"/>
                  <a:pt x="11196822" y="9093"/>
                  <a:pt x="11414663" y="0"/>
                </a:cubicBezTo>
                <a:cubicBezTo>
                  <a:pt x="11422727" y="90885"/>
                  <a:pt x="11379190" y="246800"/>
                  <a:pt x="11414663" y="364100"/>
                </a:cubicBezTo>
                <a:cubicBezTo>
                  <a:pt x="11450136" y="481400"/>
                  <a:pt x="11408706" y="627958"/>
                  <a:pt x="11414663" y="740203"/>
                </a:cubicBezTo>
                <a:cubicBezTo>
                  <a:pt x="11420620" y="852448"/>
                  <a:pt x="11367398" y="1105136"/>
                  <a:pt x="11414663" y="1200329"/>
                </a:cubicBezTo>
                <a:cubicBezTo>
                  <a:pt x="11237783" y="1201641"/>
                  <a:pt x="11084436" y="1199946"/>
                  <a:pt x="10958076" y="1200329"/>
                </a:cubicBezTo>
                <a:cubicBezTo>
                  <a:pt x="10831716" y="1200712"/>
                  <a:pt x="10514897" y="1192888"/>
                  <a:pt x="10387343" y="1200329"/>
                </a:cubicBezTo>
                <a:cubicBezTo>
                  <a:pt x="10259789" y="1207770"/>
                  <a:pt x="10222275" y="1184928"/>
                  <a:pt x="10159050" y="1200329"/>
                </a:cubicBezTo>
                <a:cubicBezTo>
                  <a:pt x="10095825" y="1215730"/>
                  <a:pt x="10035457" y="1193934"/>
                  <a:pt x="9930757" y="1200329"/>
                </a:cubicBezTo>
                <a:cubicBezTo>
                  <a:pt x="9826057" y="1206724"/>
                  <a:pt x="9556853" y="1197143"/>
                  <a:pt x="9360024" y="1200329"/>
                </a:cubicBezTo>
                <a:cubicBezTo>
                  <a:pt x="9163195" y="1203515"/>
                  <a:pt x="9113894" y="1170503"/>
                  <a:pt x="9017584" y="1200329"/>
                </a:cubicBezTo>
                <a:cubicBezTo>
                  <a:pt x="8921274" y="1230155"/>
                  <a:pt x="8531800" y="1160405"/>
                  <a:pt x="8332704" y="1200329"/>
                </a:cubicBezTo>
                <a:cubicBezTo>
                  <a:pt x="8133608" y="1240253"/>
                  <a:pt x="8160695" y="1172361"/>
                  <a:pt x="7990264" y="1200329"/>
                </a:cubicBezTo>
                <a:cubicBezTo>
                  <a:pt x="7819833" y="1228297"/>
                  <a:pt x="7452001" y="1198878"/>
                  <a:pt x="7305384" y="1200329"/>
                </a:cubicBezTo>
                <a:cubicBezTo>
                  <a:pt x="7158767" y="1201780"/>
                  <a:pt x="7169661" y="1181098"/>
                  <a:pt x="7077091" y="1200329"/>
                </a:cubicBezTo>
                <a:cubicBezTo>
                  <a:pt x="6984521" y="1219560"/>
                  <a:pt x="6648355" y="1118380"/>
                  <a:pt x="6392211" y="1200329"/>
                </a:cubicBezTo>
                <a:cubicBezTo>
                  <a:pt x="6136067" y="1282278"/>
                  <a:pt x="6187411" y="1168824"/>
                  <a:pt x="6049771" y="1200329"/>
                </a:cubicBezTo>
                <a:cubicBezTo>
                  <a:pt x="5912131" y="1231834"/>
                  <a:pt x="5918324" y="1181711"/>
                  <a:pt x="5821478" y="1200329"/>
                </a:cubicBezTo>
                <a:cubicBezTo>
                  <a:pt x="5724632" y="1218947"/>
                  <a:pt x="5608651" y="1172275"/>
                  <a:pt x="5479038" y="1200329"/>
                </a:cubicBezTo>
                <a:cubicBezTo>
                  <a:pt x="5349425" y="1228383"/>
                  <a:pt x="5056882" y="1148093"/>
                  <a:pt x="4794158" y="1200329"/>
                </a:cubicBezTo>
                <a:cubicBezTo>
                  <a:pt x="4531434" y="1252565"/>
                  <a:pt x="4542153" y="1193992"/>
                  <a:pt x="4451719" y="1200329"/>
                </a:cubicBezTo>
                <a:cubicBezTo>
                  <a:pt x="4361285" y="1206666"/>
                  <a:pt x="4276576" y="1177068"/>
                  <a:pt x="4223425" y="1200329"/>
                </a:cubicBezTo>
                <a:cubicBezTo>
                  <a:pt x="4170274" y="1223590"/>
                  <a:pt x="4008880" y="1168050"/>
                  <a:pt x="3880985" y="1200329"/>
                </a:cubicBezTo>
                <a:cubicBezTo>
                  <a:pt x="3753090" y="1232608"/>
                  <a:pt x="3578614" y="1170074"/>
                  <a:pt x="3424399" y="1200329"/>
                </a:cubicBezTo>
                <a:cubicBezTo>
                  <a:pt x="3270184" y="1230584"/>
                  <a:pt x="2978254" y="1154097"/>
                  <a:pt x="2853666" y="1200329"/>
                </a:cubicBezTo>
                <a:cubicBezTo>
                  <a:pt x="2729078" y="1246561"/>
                  <a:pt x="2653891" y="1159948"/>
                  <a:pt x="2511226" y="1200329"/>
                </a:cubicBezTo>
                <a:cubicBezTo>
                  <a:pt x="2368561" y="1240710"/>
                  <a:pt x="1925779" y="1162811"/>
                  <a:pt x="1712199" y="1200329"/>
                </a:cubicBezTo>
                <a:cubicBezTo>
                  <a:pt x="1498619" y="1237847"/>
                  <a:pt x="1259454" y="1194913"/>
                  <a:pt x="1141466" y="1200329"/>
                </a:cubicBezTo>
                <a:cubicBezTo>
                  <a:pt x="1023478" y="1205745"/>
                  <a:pt x="330710" y="1108268"/>
                  <a:pt x="0" y="1200329"/>
                </a:cubicBezTo>
                <a:cubicBezTo>
                  <a:pt x="-33078" y="1089396"/>
                  <a:pt x="5344" y="875238"/>
                  <a:pt x="0" y="788216"/>
                </a:cubicBezTo>
                <a:cubicBezTo>
                  <a:pt x="-5344" y="701194"/>
                  <a:pt x="35368" y="563369"/>
                  <a:pt x="0" y="388106"/>
                </a:cubicBezTo>
                <a:cubicBezTo>
                  <a:pt x="-35368" y="212843"/>
                  <a:pt x="44111" y="103542"/>
                  <a:pt x="0" y="0"/>
                </a:cubicBezTo>
                <a:close/>
              </a:path>
            </a:pathLst>
          </a:custGeom>
          <a:solidFill>
            <a:schemeClr val="accent6">
              <a:lumMod val="20000"/>
              <a:lumOff val="80000"/>
            </a:schemeClr>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600" b="1" dirty="0">
                <a:solidFill>
                  <a:srgbClr val="C00000"/>
                </a:solidFill>
                <a:latin typeface="Times New Roman" panose="02020603050405020304" pitchFamily="18" charset="0"/>
                <a:cs typeface="Times New Roman" panose="02020603050405020304" pitchFamily="18" charset="0"/>
              </a:rPr>
              <a:t>Unexpected</a:t>
            </a:r>
            <a:r>
              <a:rPr lang="en-US" sz="3600" b="1" dirty="0">
                <a:solidFill>
                  <a:srgbClr val="3333FF"/>
                </a:solidFill>
                <a:latin typeface="Times New Roman" panose="02020603050405020304" pitchFamily="18" charset="0"/>
                <a:cs typeface="Times New Roman" panose="02020603050405020304" pitchFamily="18" charset="0"/>
              </a:rPr>
              <a:t> </a:t>
            </a:r>
            <a:r>
              <a:rPr lang="en-GB" sz="3600" b="1" i="0" dirty="0">
                <a:solidFill>
                  <a:srgbClr val="3333FF"/>
                </a:solidFill>
                <a:effectLst/>
                <a:latin typeface="Times New Roman" panose="02020603050405020304" pitchFamily="18" charset="0"/>
                <a:cs typeface="Times New Roman" panose="02020603050405020304" pitchFamily="18" charset="0"/>
              </a:rPr>
              <a:t>Planetary relationships as the new signature </a:t>
            </a:r>
          </a:p>
          <a:p>
            <a:pPr algn="ctr"/>
            <a:r>
              <a:rPr lang="en-GB" sz="3600" b="1" i="0" dirty="0">
                <a:solidFill>
                  <a:srgbClr val="3333FF"/>
                </a:solidFill>
                <a:effectLst/>
                <a:latin typeface="Times New Roman" panose="02020603050405020304" pitchFamily="18" charset="0"/>
                <a:cs typeface="Times New Roman" panose="02020603050405020304" pitchFamily="18" charset="0"/>
              </a:rPr>
              <a:t>in </a:t>
            </a:r>
            <a:r>
              <a:rPr lang="en-GB" sz="3600" b="1" i="0" dirty="0" err="1">
                <a:solidFill>
                  <a:srgbClr val="3333FF"/>
                </a:solidFill>
                <a:effectLst/>
                <a:latin typeface="Times New Roman" panose="02020603050405020304" pitchFamily="18" charset="0"/>
                <a:cs typeface="Times New Roman" panose="02020603050405020304" pitchFamily="18" charset="0"/>
              </a:rPr>
              <a:t>astro</a:t>
            </a:r>
            <a:r>
              <a:rPr lang="en-GB" sz="3600" b="1" i="0" dirty="0">
                <a:solidFill>
                  <a:srgbClr val="3333FF"/>
                </a:solidFill>
                <a:effectLst/>
                <a:latin typeface="Times New Roman" panose="02020603050405020304" pitchFamily="18" charset="0"/>
                <a:cs typeface="Times New Roman" panose="02020603050405020304" pitchFamily="18" charset="0"/>
              </a:rPr>
              <a:t>-particle physics</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0D85DE7-6DFA-63A7-135F-9EEB31555E7E}"/>
              </a:ext>
            </a:extLst>
          </p:cNvPr>
          <p:cNvSpPr txBox="1"/>
          <p:nvPr/>
        </p:nvSpPr>
        <p:spPr>
          <a:xfrm rot="18943314">
            <a:off x="8750564" y="1837988"/>
            <a:ext cx="3724096" cy="523220"/>
          </a:xfrm>
          <a:prstGeom prst="rect">
            <a:avLst/>
          </a:prstGeom>
          <a:solidFill>
            <a:schemeClr val="bg1"/>
          </a:solid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Observationally driven</a:t>
            </a:r>
          </a:p>
        </p:txBody>
      </p:sp>
      <p:cxnSp>
        <p:nvCxnSpPr>
          <p:cNvPr id="10" name="Straight Connector 9">
            <a:extLst>
              <a:ext uri="{FF2B5EF4-FFF2-40B4-BE49-F238E27FC236}">
                <a16:creationId xmlns:a16="http://schemas.microsoft.com/office/drawing/2014/main" id="{48ACA679-9C36-41A3-9DAE-942C5CFD183B}"/>
              </a:ext>
            </a:extLst>
          </p:cNvPr>
          <p:cNvCxnSpPr>
            <a:cxnSpLocks/>
          </p:cNvCxnSpPr>
          <p:nvPr/>
        </p:nvCxnSpPr>
        <p:spPr>
          <a:xfrm flipV="1">
            <a:off x="7213599" y="110840"/>
            <a:ext cx="369461" cy="917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CF315A-1A64-F150-87D1-0E97012BF693}"/>
              </a:ext>
            </a:extLst>
          </p:cNvPr>
          <p:cNvSpPr txBox="1"/>
          <p:nvPr/>
        </p:nvSpPr>
        <p:spPr>
          <a:xfrm>
            <a:off x="7444511" y="18475"/>
            <a:ext cx="3397405"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of unexpected effects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227626" cy="245901"/>
          </a:xfrm>
          <a:prstGeom prst="rect">
            <a:avLst/>
          </a:prstGeom>
        </p:spPr>
        <p:txBody>
          <a:bodyPr wrap="none" lIns="0" tIns="0" rIns="0" bIns="0">
            <a:spAutoFit/>
          </a:bodyPr>
          <a:lstStyle/>
          <a:p>
            <a:pPr marL="0"/>
            <a:r>
              <a:rPr lang="en-US" sz="1598" b="1" i="0" spc="0" baseline="0" dirty="0">
                <a:solidFill>
                  <a:srgbClr val="FF0000"/>
                </a:solidFill>
                <a:latin typeface="Calibri-Bold"/>
              </a:rPr>
              <a:t>10</a:t>
            </a:r>
          </a:p>
        </p:txBody>
      </p:sp>
      <p:sp>
        <p:nvSpPr>
          <p:cNvPr id="2" name="TextBox 1">
            <a:extLst>
              <a:ext uri="{FF2B5EF4-FFF2-40B4-BE49-F238E27FC236}">
                <a16:creationId xmlns:a16="http://schemas.microsoft.com/office/drawing/2014/main" id="{1F8C0DB3-925C-24D8-B4A9-8CA5C6C1726D}"/>
              </a:ext>
            </a:extLst>
          </p:cNvPr>
          <p:cNvSpPr txBox="1"/>
          <p:nvPr/>
        </p:nvSpPr>
        <p:spPr>
          <a:xfrm>
            <a:off x="3262272" y="1363478"/>
            <a:ext cx="6312946" cy="3323987"/>
          </a:xfrm>
          <a:custGeom>
            <a:avLst/>
            <a:gdLst>
              <a:gd name="connsiteX0" fmla="*/ 0 w 6312946"/>
              <a:gd name="connsiteY0" fmla="*/ 0 h 3323987"/>
              <a:gd name="connsiteX1" fmla="*/ 510775 w 6312946"/>
              <a:gd name="connsiteY1" fmla="*/ 0 h 3323987"/>
              <a:gd name="connsiteX2" fmla="*/ 1147808 w 6312946"/>
              <a:gd name="connsiteY2" fmla="*/ 0 h 3323987"/>
              <a:gd name="connsiteX3" fmla="*/ 1595454 w 6312946"/>
              <a:gd name="connsiteY3" fmla="*/ 0 h 3323987"/>
              <a:gd name="connsiteX4" fmla="*/ 2169358 w 6312946"/>
              <a:gd name="connsiteY4" fmla="*/ 0 h 3323987"/>
              <a:gd name="connsiteX5" fmla="*/ 2806391 w 6312946"/>
              <a:gd name="connsiteY5" fmla="*/ 0 h 3323987"/>
              <a:gd name="connsiteX6" fmla="*/ 3190907 w 6312946"/>
              <a:gd name="connsiteY6" fmla="*/ 0 h 3323987"/>
              <a:gd name="connsiteX7" fmla="*/ 3575423 w 6312946"/>
              <a:gd name="connsiteY7" fmla="*/ 0 h 3323987"/>
              <a:gd name="connsiteX8" fmla="*/ 4275586 w 6312946"/>
              <a:gd name="connsiteY8" fmla="*/ 0 h 3323987"/>
              <a:gd name="connsiteX9" fmla="*/ 4849490 w 6312946"/>
              <a:gd name="connsiteY9" fmla="*/ 0 h 3323987"/>
              <a:gd name="connsiteX10" fmla="*/ 5234006 w 6312946"/>
              <a:gd name="connsiteY10" fmla="*/ 0 h 3323987"/>
              <a:gd name="connsiteX11" fmla="*/ 5807910 w 6312946"/>
              <a:gd name="connsiteY11" fmla="*/ 0 h 3323987"/>
              <a:gd name="connsiteX12" fmla="*/ 6312946 w 6312946"/>
              <a:gd name="connsiteY12" fmla="*/ 0 h 3323987"/>
              <a:gd name="connsiteX13" fmla="*/ 6312946 w 6312946"/>
              <a:gd name="connsiteY13" fmla="*/ 520758 h 3323987"/>
              <a:gd name="connsiteX14" fmla="*/ 6312946 w 6312946"/>
              <a:gd name="connsiteY14" fmla="*/ 1074756 h 3323987"/>
              <a:gd name="connsiteX15" fmla="*/ 6312946 w 6312946"/>
              <a:gd name="connsiteY15" fmla="*/ 1529034 h 3323987"/>
              <a:gd name="connsiteX16" fmla="*/ 6312946 w 6312946"/>
              <a:gd name="connsiteY16" fmla="*/ 2149512 h 3323987"/>
              <a:gd name="connsiteX17" fmla="*/ 6312946 w 6312946"/>
              <a:gd name="connsiteY17" fmla="*/ 2703509 h 3323987"/>
              <a:gd name="connsiteX18" fmla="*/ 6312946 w 6312946"/>
              <a:gd name="connsiteY18" fmla="*/ 3323987 h 3323987"/>
              <a:gd name="connsiteX19" fmla="*/ 5802171 w 6312946"/>
              <a:gd name="connsiteY19" fmla="*/ 3323987 h 3323987"/>
              <a:gd name="connsiteX20" fmla="*/ 5354526 w 6312946"/>
              <a:gd name="connsiteY20" fmla="*/ 3323987 h 3323987"/>
              <a:gd name="connsiteX21" fmla="*/ 4654363 w 6312946"/>
              <a:gd name="connsiteY21" fmla="*/ 3323987 h 3323987"/>
              <a:gd name="connsiteX22" fmla="*/ 4080459 w 6312946"/>
              <a:gd name="connsiteY22" fmla="*/ 3323987 h 3323987"/>
              <a:gd name="connsiteX23" fmla="*/ 3695943 w 6312946"/>
              <a:gd name="connsiteY23" fmla="*/ 3323987 h 3323987"/>
              <a:gd name="connsiteX24" fmla="*/ 3122039 w 6312946"/>
              <a:gd name="connsiteY24" fmla="*/ 3323987 h 3323987"/>
              <a:gd name="connsiteX25" fmla="*/ 2611264 w 6312946"/>
              <a:gd name="connsiteY25" fmla="*/ 3323987 h 3323987"/>
              <a:gd name="connsiteX26" fmla="*/ 2100489 w 6312946"/>
              <a:gd name="connsiteY26" fmla="*/ 3323987 h 3323987"/>
              <a:gd name="connsiteX27" fmla="*/ 1589715 w 6312946"/>
              <a:gd name="connsiteY27" fmla="*/ 3323987 h 3323987"/>
              <a:gd name="connsiteX28" fmla="*/ 1078940 w 6312946"/>
              <a:gd name="connsiteY28" fmla="*/ 3323987 h 3323987"/>
              <a:gd name="connsiteX29" fmla="*/ 0 w 6312946"/>
              <a:gd name="connsiteY29" fmla="*/ 3323987 h 3323987"/>
              <a:gd name="connsiteX30" fmla="*/ 0 w 6312946"/>
              <a:gd name="connsiteY30" fmla="*/ 2769989 h 3323987"/>
              <a:gd name="connsiteX31" fmla="*/ 0 w 6312946"/>
              <a:gd name="connsiteY31" fmla="*/ 2315711 h 3323987"/>
              <a:gd name="connsiteX32" fmla="*/ 0 w 6312946"/>
              <a:gd name="connsiteY32" fmla="*/ 1794953 h 3323987"/>
              <a:gd name="connsiteX33" fmla="*/ 0 w 6312946"/>
              <a:gd name="connsiteY33" fmla="*/ 1207715 h 3323987"/>
              <a:gd name="connsiteX34" fmla="*/ 0 w 6312946"/>
              <a:gd name="connsiteY34" fmla="*/ 587238 h 3323987"/>
              <a:gd name="connsiteX35" fmla="*/ 0 w 6312946"/>
              <a:gd name="connsiteY35" fmla="*/ 0 h 33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2946" h="3323987" fill="none" extrusionOk="0">
                <a:moveTo>
                  <a:pt x="0" y="0"/>
                </a:moveTo>
                <a:cubicBezTo>
                  <a:pt x="235373" y="-24233"/>
                  <a:pt x="405777" y="1837"/>
                  <a:pt x="510775" y="0"/>
                </a:cubicBezTo>
                <a:cubicBezTo>
                  <a:pt x="615773" y="-1837"/>
                  <a:pt x="1011703" y="2425"/>
                  <a:pt x="1147808" y="0"/>
                </a:cubicBezTo>
                <a:cubicBezTo>
                  <a:pt x="1283913" y="-2425"/>
                  <a:pt x="1460152" y="15993"/>
                  <a:pt x="1595454" y="0"/>
                </a:cubicBezTo>
                <a:cubicBezTo>
                  <a:pt x="1730756" y="-15993"/>
                  <a:pt x="2005319" y="35550"/>
                  <a:pt x="2169358" y="0"/>
                </a:cubicBezTo>
                <a:cubicBezTo>
                  <a:pt x="2333397" y="-35550"/>
                  <a:pt x="2652335" y="31470"/>
                  <a:pt x="2806391" y="0"/>
                </a:cubicBezTo>
                <a:cubicBezTo>
                  <a:pt x="2960447" y="-31470"/>
                  <a:pt x="3107629" y="25363"/>
                  <a:pt x="3190907" y="0"/>
                </a:cubicBezTo>
                <a:cubicBezTo>
                  <a:pt x="3274185" y="-25363"/>
                  <a:pt x="3436794" y="13977"/>
                  <a:pt x="3575423" y="0"/>
                </a:cubicBezTo>
                <a:cubicBezTo>
                  <a:pt x="3714052" y="-13977"/>
                  <a:pt x="3986397" y="52842"/>
                  <a:pt x="4275586" y="0"/>
                </a:cubicBezTo>
                <a:cubicBezTo>
                  <a:pt x="4564775" y="-52842"/>
                  <a:pt x="4565187" y="5727"/>
                  <a:pt x="4849490" y="0"/>
                </a:cubicBezTo>
                <a:cubicBezTo>
                  <a:pt x="5133793" y="-5727"/>
                  <a:pt x="5120753" y="13261"/>
                  <a:pt x="5234006" y="0"/>
                </a:cubicBezTo>
                <a:cubicBezTo>
                  <a:pt x="5347259" y="-13261"/>
                  <a:pt x="5524891" y="13752"/>
                  <a:pt x="5807910" y="0"/>
                </a:cubicBezTo>
                <a:cubicBezTo>
                  <a:pt x="6090929" y="-13752"/>
                  <a:pt x="6203472" y="55670"/>
                  <a:pt x="6312946" y="0"/>
                </a:cubicBezTo>
                <a:cubicBezTo>
                  <a:pt x="6358197" y="178677"/>
                  <a:pt x="6297463" y="323831"/>
                  <a:pt x="6312946" y="520758"/>
                </a:cubicBezTo>
                <a:cubicBezTo>
                  <a:pt x="6328429" y="717685"/>
                  <a:pt x="6257501" y="841920"/>
                  <a:pt x="6312946" y="1074756"/>
                </a:cubicBezTo>
                <a:cubicBezTo>
                  <a:pt x="6368391" y="1307592"/>
                  <a:pt x="6309957" y="1317688"/>
                  <a:pt x="6312946" y="1529034"/>
                </a:cubicBezTo>
                <a:cubicBezTo>
                  <a:pt x="6315935" y="1740380"/>
                  <a:pt x="6299266" y="1898757"/>
                  <a:pt x="6312946" y="2149512"/>
                </a:cubicBezTo>
                <a:cubicBezTo>
                  <a:pt x="6326626" y="2400267"/>
                  <a:pt x="6257887" y="2492466"/>
                  <a:pt x="6312946" y="2703509"/>
                </a:cubicBezTo>
                <a:cubicBezTo>
                  <a:pt x="6368005" y="2914552"/>
                  <a:pt x="6309748" y="3109887"/>
                  <a:pt x="6312946" y="3323987"/>
                </a:cubicBezTo>
                <a:cubicBezTo>
                  <a:pt x="6092073" y="3357289"/>
                  <a:pt x="6026726" y="3323200"/>
                  <a:pt x="5802171" y="3323987"/>
                </a:cubicBezTo>
                <a:cubicBezTo>
                  <a:pt x="5577616" y="3324774"/>
                  <a:pt x="5471690" y="3295390"/>
                  <a:pt x="5354526" y="3323987"/>
                </a:cubicBezTo>
                <a:cubicBezTo>
                  <a:pt x="5237362" y="3352584"/>
                  <a:pt x="4804767" y="3269072"/>
                  <a:pt x="4654363" y="3323987"/>
                </a:cubicBezTo>
                <a:cubicBezTo>
                  <a:pt x="4503959" y="3378902"/>
                  <a:pt x="4338568" y="3303801"/>
                  <a:pt x="4080459" y="3323987"/>
                </a:cubicBezTo>
                <a:cubicBezTo>
                  <a:pt x="3822350" y="3344173"/>
                  <a:pt x="3883874" y="3300155"/>
                  <a:pt x="3695943" y="3323987"/>
                </a:cubicBezTo>
                <a:cubicBezTo>
                  <a:pt x="3508012" y="3347819"/>
                  <a:pt x="3275418" y="3293628"/>
                  <a:pt x="3122039" y="3323987"/>
                </a:cubicBezTo>
                <a:cubicBezTo>
                  <a:pt x="2968660" y="3354346"/>
                  <a:pt x="2719452" y="3290177"/>
                  <a:pt x="2611264" y="3323987"/>
                </a:cubicBezTo>
                <a:cubicBezTo>
                  <a:pt x="2503077" y="3357797"/>
                  <a:pt x="2224913" y="3297971"/>
                  <a:pt x="2100489" y="3323987"/>
                </a:cubicBezTo>
                <a:cubicBezTo>
                  <a:pt x="1976066" y="3350003"/>
                  <a:pt x="1771490" y="3267697"/>
                  <a:pt x="1589715" y="3323987"/>
                </a:cubicBezTo>
                <a:cubicBezTo>
                  <a:pt x="1407940" y="3380277"/>
                  <a:pt x="1243203" y="3265095"/>
                  <a:pt x="1078940" y="3323987"/>
                </a:cubicBezTo>
                <a:cubicBezTo>
                  <a:pt x="914677" y="3382879"/>
                  <a:pt x="511871" y="3261541"/>
                  <a:pt x="0" y="3323987"/>
                </a:cubicBezTo>
                <a:cubicBezTo>
                  <a:pt x="-41974" y="3188532"/>
                  <a:pt x="140" y="3035968"/>
                  <a:pt x="0" y="2769989"/>
                </a:cubicBezTo>
                <a:cubicBezTo>
                  <a:pt x="-140" y="2504010"/>
                  <a:pt x="50329" y="2472382"/>
                  <a:pt x="0" y="2315711"/>
                </a:cubicBezTo>
                <a:cubicBezTo>
                  <a:pt x="-50329" y="2159040"/>
                  <a:pt x="16168" y="2009760"/>
                  <a:pt x="0" y="1794953"/>
                </a:cubicBezTo>
                <a:cubicBezTo>
                  <a:pt x="-16168" y="1580146"/>
                  <a:pt x="23353" y="1330548"/>
                  <a:pt x="0" y="1207715"/>
                </a:cubicBezTo>
                <a:cubicBezTo>
                  <a:pt x="-23353" y="1084882"/>
                  <a:pt x="21219" y="824422"/>
                  <a:pt x="0" y="587238"/>
                </a:cubicBezTo>
                <a:cubicBezTo>
                  <a:pt x="-21219" y="350054"/>
                  <a:pt x="25590" y="136401"/>
                  <a:pt x="0" y="0"/>
                </a:cubicBezTo>
                <a:close/>
              </a:path>
              <a:path w="6312946" h="3323987" stroke="0" extrusionOk="0">
                <a:moveTo>
                  <a:pt x="0" y="0"/>
                </a:moveTo>
                <a:cubicBezTo>
                  <a:pt x="223643" y="-8317"/>
                  <a:pt x="302406" y="15077"/>
                  <a:pt x="510775" y="0"/>
                </a:cubicBezTo>
                <a:cubicBezTo>
                  <a:pt x="719144" y="-15077"/>
                  <a:pt x="789193" y="785"/>
                  <a:pt x="895291" y="0"/>
                </a:cubicBezTo>
                <a:cubicBezTo>
                  <a:pt x="1001389" y="-785"/>
                  <a:pt x="1327151" y="66080"/>
                  <a:pt x="1595454" y="0"/>
                </a:cubicBezTo>
                <a:cubicBezTo>
                  <a:pt x="1863757" y="-66080"/>
                  <a:pt x="1891991" y="24852"/>
                  <a:pt x="2106228" y="0"/>
                </a:cubicBezTo>
                <a:cubicBezTo>
                  <a:pt x="2320465" y="-24852"/>
                  <a:pt x="2437858" y="30259"/>
                  <a:pt x="2617003" y="0"/>
                </a:cubicBezTo>
                <a:cubicBezTo>
                  <a:pt x="2796148" y="-30259"/>
                  <a:pt x="3000649" y="61662"/>
                  <a:pt x="3317166" y="0"/>
                </a:cubicBezTo>
                <a:cubicBezTo>
                  <a:pt x="3633683" y="-61662"/>
                  <a:pt x="3542237" y="4721"/>
                  <a:pt x="3764811" y="0"/>
                </a:cubicBezTo>
                <a:cubicBezTo>
                  <a:pt x="3987386" y="-4721"/>
                  <a:pt x="4283113" y="57513"/>
                  <a:pt x="4464975" y="0"/>
                </a:cubicBezTo>
                <a:cubicBezTo>
                  <a:pt x="4646837" y="-57513"/>
                  <a:pt x="4818078" y="10545"/>
                  <a:pt x="5165138" y="0"/>
                </a:cubicBezTo>
                <a:cubicBezTo>
                  <a:pt x="5512198" y="-10545"/>
                  <a:pt x="5465330" y="46329"/>
                  <a:pt x="5739042" y="0"/>
                </a:cubicBezTo>
                <a:cubicBezTo>
                  <a:pt x="6012754" y="-46329"/>
                  <a:pt x="6101090" y="37793"/>
                  <a:pt x="6312946" y="0"/>
                </a:cubicBezTo>
                <a:cubicBezTo>
                  <a:pt x="6362942" y="148882"/>
                  <a:pt x="6274354" y="327388"/>
                  <a:pt x="6312946" y="520758"/>
                </a:cubicBezTo>
                <a:cubicBezTo>
                  <a:pt x="6351538" y="714128"/>
                  <a:pt x="6303449" y="789787"/>
                  <a:pt x="6312946" y="975036"/>
                </a:cubicBezTo>
                <a:cubicBezTo>
                  <a:pt x="6322443" y="1160285"/>
                  <a:pt x="6272664" y="1284667"/>
                  <a:pt x="6312946" y="1529034"/>
                </a:cubicBezTo>
                <a:cubicBezTo>
                  <a:pt x="6353228" y="1773401"/>
                  <a:pt x="6299246" y="1883159"/>
                  <a:pt x="6312946" y="2083032"/>
                </a:cubicBezTo>
                <a:cubicBezTo>
                  <a:pt x="6326646" y="2282905"/>
                  <a:pt x="6285276" y="2471640"/>
                  <a:pt x="6312946" y="2637030"/>
                </a:cubicBezTo>
                <a:cubicBezTo>
                  <a:pt x="6340616" y="2802420"/>
                  <a:pt x="6241987" y="3176310"/>
                  <a:pt x="6312946" y="3323987"/>
                </a:cubicBezTo>
                <a:cubicBezTo>
                  <a:pt x="6067142" y="3337675"/>
                  <a:pt x="5972977" y="3306323"/>
                  <a:pt x="5675912" y="3323987"/>
                </a:cubicBezTo>
                <a:cubicBezTo>
                  <a:pt x="5378847" y="3341651"/>
                  <a:pt x="5451293" y="3317675"/>
                  <a:pt x="5291397" y="3323987"/>
                </a:cubicBezTo>
                <a:cubicBezTo>
                  <a:pt x="5131502" y="3330299"/>
                  <a:pt x="4984865" y="3322245"/>
                  <a:pt x="4843751" y="3323987"/>
                </a:cubicBezTo>
                <a:cubicBezTo>
                  <a:pt x="4702637" y="3325729"/>
                  <a:pt x="4326976" y="3316135"/>
                  <a:pt x="4143588" y="3323987"/>
                </a:cubicBezTo>
                <a:cubicBezTo>
                  <a:pt x="3960200" y="3331839"/>
                  <a:pt x="3809334" y="3265101"/>
                  <a:pt x="3569684" y="3323987"/>
                </a:cubicBezTo>
                <a:cubicBezTo>
                  <a:pt x="3330034" y="3382873"/>
                  <a:pt x="3243865" y="3307311"/>
                  <a:pt x="3122039" y="3323987"/>
                </a:cubicBezTo>
                <a:cubicBezTo>
                  <a:pt x="3000213" y="3340663"/>
                  <a:pt x="2718508" y="3317412"/>
                  <a:pt x="2548135" y="3323987"/>
                </a:cubicBezTo>
                <a:cubicBezTo>
                  <a:pt x="2377762" y="3330562"/>
                  <a:pt x="2324226" y="3289116"/>
                  <a:pt x="2163619" y="3323987"/>
                </a:cubicBezTo>
                <a:cubicBezTo>
                  <a:pt x="2003012" y="3358858"/>
                  <a:pt x="1903804" y="3280160"/>
                  <a:pt x="1779103" y="3323987"/>
                </a:cubicBezTo>
                <a:cubicBezTo>
                  <a:pt x="1654402" y="3367814"/>
                  <a:pt x="1373618" y="3315849"/>
                  <a:pt x="1205199" y="3323987"/>
                </a:cubicBezTo>
                <a:cubicBezTo>
                  <a:pt x="1036780" y="3332125"/>
                  <a:pt x="945754" y="3276158"/>
                  <a:pt x="757554" y="3323987"/>
                </a:cubicBezTo>
                <a:cubicBezTo>
                  <a:pt x="569354" y="3371816"/>
                  <a:pt x="202048" y="3235059"/>
                  <a:pt x="0" y="3323987"/>
                </a:cubicBezTo>
                <a:cubicBezTo>
                  <a:pt x="-46002" y="3164299"/>
                  <a:pt x="57658" y="3010605"/>
                  <a:pt x="0" y="2836469"/>
                </a:cubicBezTo>
                <a:cubicBezTo>
                  <a:pt x="-57658" y="2662333"/>
                  <a:pt x="34920" y="2602893"/>
                  <a:pt x="0" y="2382191"/>
                </a:cubicBezTo>
                <a:cubicBezTo>
                  <a:pt x="-34920" y="2161489"/>
                  <a:pt x="55100" y="1919264"/>
                  <a:pt x="0" y="1794953"/>
                </a:cubicBezTo>
                <a:cubicBezTo>
                  <a:pt x="-55100" y="1670642"/>
                  <a:pt x="42841" y="1427543"/>
                  <a:pt x="0" y="1307435"/>
                </a:cubicBezTo>
                <a:cubicBezTo>
                  <a:pt x="-42841" y="1187327"/>
                  <a:pt x="59571" y="927672"/>
                  <a:pt x="0" y="720197"/>
                </a:cubicBezTo>
                <a:cubicBezTo>
                  <a:pt x="-59571" y="512722"/>
                  <a:pt x="436" y="205131"/>
                  <a:pt x="0" y="0"/>
                </a:cubicBezTo>
                <a:close/>
              </a:path>
            </a:pathLst>
          </a:custGeom>
          <a:solidFill>
            <a:srgbClr val="00FFFF"/>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pPr algn="ctr"/>
            <a:r>
              <a:rPr lang="en-US" sz="4400" dirty="0">
                <a:solidFill>
                  <a:srgbClr val="C00000"/>
                </a:solidFill>
                <a:latin typeface="Times New Roman" panose="02020603050405020304" pitchFamily="18" charset="0"/>
                <a:cs typeface="Times New Roman" panose="02020603050405020304" pitchFamily="18" charset="0"/>
              </a:rPr>
              <a:t> Streaming invisible matter</a:t>
            </a:r>
          </a:p>
          <a:p>
            <a:pPr algn="ctr"/>
            <a:r>
              <a:rPr lang="en-US" sz="3600" b="1" dirty="0">
                <a:solidFill>
                  <a:srgbClr val="FF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a:t>
            </a:r>
            <a:endParaRPr lang="en-US" sz="3600" b="1" dirty="0">
              <a:solidFill>
                <a:srgbClr val="FF00FF"/>
              </a:solidFill>
              <a:latin typeface="Times New Roman" panose="02020603050405020304" pitchFamily="18" charset="0"/>
              <a:cs typeface="Times New Roman" panose="02020603050405020304" pitchFamily="18" charset="0"/>
            </a:endParaRPr>
          </a:p>
          <a:p>
            <a:pPr algn="ctr"/>
            <a:r>
              <a:rPr lang="en-US" sz="4400" dirty="0">
                <a:solidFill>
                  <a:srgbClr val="C00000"/>
                </a:solidFill>
                <a:latin typeface="Times New Roman" panose="02020603050405020304" pitchFamily="18" charset="0"/>
                <a:cs typeface="Times New Roman" panose="02020603050405020304" pitchFamily="18" charset="0"/>
              </a:rPr>
              <a:t>Gravitational lensing</a:t>
            </a:r>
          </a:p>
          <a:p>
            <a:pPr algn="ctr"/>
            <a:r>
              <a:rPr lang="en-US" sz="3600" b="1" dirty="0">
                <a:solidFill>
                  <a:srgbClr val="FF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a:t>
            </a:r>
            <a:endParaRPr lang="en-US" sz="4400" dirty="0">
              <a:solidFill>
                <a:srgbClr val="FF00FF"/>
              </a:solidFill>
              <a:latin typeface="Times New Roman" panose="02020603050405020304" pitchFamily="18" charset="0"/>
              <a:cs typeface="Times New Roman" panose="02020603050405020304" pitchFamily="18" charset="0"/>
            </a:endParaRPr>
          </a:p>
          <a:p>
            <a:pPr algn="ctr"/>
            <a:r>
              <a:rPr lang="en-US" sz="4000" dirty="0">
                <a:solidFill>
                  <a:srgbClr val="C00000"/>
                </a:solidFill>
                <a:latin typeface="Times New Roman" panose="02020603050405020304" pitchFamily="18" charset="0"/>
                <a:cs typeface="Times New Roman" panose="02020603050405020304" pitchFamily="18" charset="0"/>
              </a:rPr>
              <a:t>Large </a:t>
            </a:r>
            <a:r>
              <a:rPr lang="el-GR" sz="4400" dirty="0">
                <a:solidFill>
                  <a:srgbClr val="C00000"/>
                </a:solidFill>
                <a:latin typeface="Times New Roman" panose="02020603050405020304" pitchFamily="18" charset="0"/>
                <a:cs typeface="Times New Roman" panose="02020603050405020304" pitchFamily="18" charset="0"/>
              </a:rPr>
              <a:t>σ </a:t>
            </a:r>
            <a:endParaRPr lang="en-US" sz="4400"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C633940-EB5E-27F6-0D2C-AE9CF2FBEC6F}"/>
              </a:ext>
            </a:extLst>
          </p:cNvPr>
          <p:cNvSpPr txBox="1"/>
          <p:nvPr/>
        </p:nvSpPr>
        <p:spPr>
          <a:xfrm>
            <a:off x="2782111" y="-60454"/>
            <a:ext cx="7018268" cy="954107"/>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[6,7] &amp; solar cycle suggestive for planetary</a:t>
            </a:r>
          </a:p>
          <a:p>
            <a:r>
              <a:rPr lang="en-US" sz="2800" b="1" dirty="0">
                <a:latin typeface="Times New Roman" panose="02020603050405020304" pitchFamily="18" charset="0"/>
                <a:cs typeface="Times New Roman" panose="02020603050405020304" pitchFamily="18" charset="0"/>
              </a:rPr>
              <a:t>Gravitational focusing of  streaming DM [8].</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C2974D3-4BC5-D86A-6928-CA998D27E5AA}"/>
              </a:ext>
            </a:extLst>
          </p:cNvPr>
          <p:cNvSpPr txBox="1"/>
          <p:nvPr/>
        </p:nvSpPr>
        <p:spPr>
          <a:xfrm>
            <a:off x="2975334" y="5789785"/>
            <a:ext cx="6886822" cy="769441"/>
          </a:xfrm>
          <a:custGeom>
            <a:avLst/>
            <a:gdLst>
              <a:gd name="connsiteX0" fmla="*/ 0 w 6886822"/>
              <a:gd name="connsiteY0" fmla="*/ 0 h 769441"/>
              <a:gd name="connsiteX1" fmla="*/ 505034 w 6886822"/>
              <a:gd name="connsiteY1" fmla="*/ 0 h 769441"/>
              <a:gd name="connsiteX2" fmla="*/ 941199 w 6886822"/>
              <a:gd name="connsiteY2" fmla="*/ 0 h 769441"/>
              <a:gd name="connsiteX3" fmla="*/ 1583969 w 6886822"/>
              <a:gd name="connsiteY3" fmla="*/ 0 h 769441"/>
              <a:gd name="connsiteX4" fmla="*/ 2020134 w 6886822"/>
              <a:gd name="connsiteY4" fmla="*/ 0 h 769441"/>
              <a:gd name="connsiteX5" fmla="*/ 2456300 w 6886822"/>
              <a:gd name="connsiteY5" fmla="*/ 0 h 769441"/>
              <a:gd name="connsiteX6" fmla="*/ 2961333 w 6886822"/>
              <a:gd name="connsiteY6" fmla="*/ 0 h 769441"/>
              <a:gd name="connsiteX7" fmla="*/ 3672972 w 6886822"/>
              <a:gd name="connsiteY7" fmla="*/ 0 h 769441"/>
              <a:gd name="connsiteX8" fmla="*/ 4384610 w 6886822"/>
              <a:gd name="connsiteY8" fmla="*/ 0 h 769441"/>
              <a:gd name="connsiteX9" fmla="*/ 4889644 w 6886822"/>
              <a:gd name="connsiteY9" fmla="*/ 0 h 769441"/>
              <a:gd name="connsiteX10" fmla="*/ 5463545 w 6886822"/>
              <a:gd name="connsiteY10" fmla="*/ 0 h 769441"/>
              <a:gd name="connsiteX11" fmla="*/ 5830843 w 6886822"/>
              <a:gd name="connsiteY11" fmla="*/ 0 h 769441"/>
              <a:gd name="connsiteX12" fmla="*/ 6267008 w 6886822"/>
              <a:gd name="connsiteY12" fmla="*/ 0 h 769441"/>
              <a:gd name="connsiteX13" fmla="*/ 6886822 w 6886822"/>
              <a:gd name="connsiteY13" fmla="*/ 0 h 769441"/>
              <a:gd name="connsiteX14" fmla="*/ 6886822 w 6886822"/>
              <a:gd name="connsiteY14" fmla="*/ 384721 h 769441"/>
              <a:gd name="connsiteX15" fmla="*/ 6886822 w 6886822"/>
              <a:gd name="connsiteY15" fmla="*/ 769441 h 769441"/>
              <a:gd name="connsiteX16" fmla="*/ 6450657 w 6886822"/>
              <a:gd name="connsiteY16" fmla="*/ 769441 h 769441"/>
              <a:gd name="connsiteX17" fmla="*/ 5807887 w 6886822"/>
              <a:gd name="connsiteY17" fmla="*/ 769441 h 769441"/>
              <a:gd name="connsiteX18" fmla="*/ 5371721 w 6886822"/>
              <a:gd name="connsiteY18" fmla="*/ 769441 h 769441"/>
              <a:gd name="connsiteX19" fmla="*/ 4660083 w 6886822"/>
              <a:gd name="connsiteY19" fmla="*/ 769441 h 769441"/>
              <a:gd name="connsiteX20" fmla="*/ 4086181 w 6886822"/>
              <a:gd name="connsiteY20" fmla="*/ 769441 h 769441"/>
              <a:gd name="connsiteX21" fmla="*/ 3718884 w 6886822"/>
              <a:gd name="connsiteY21" fmla="*/ 769441 h 769441"/>
              <a:gd name="connsiteX22" fmla="*/ 3076114 w 6886822"/>
              <a:gd name="connsiteY22" fmla="*/ 769441 h 769441"/>
              <a:gd name="connsiteX23" fmla="*/ 2708817 w 6886822"/>
              <a:gd name="connsiteY23" fmla="*/ 769441 h 769441"/>
              <a:gd name="connsiteX24" fmla="*/ 1997178 w 6886822"/>
              <a:gd name="connsiteY24" fmla="*/ 769441 h 769441"/>
              <a:gd name="connsiteX25" fmla="*/ 1629881 w 6886822"/>
              <a:gd name="connsiteY25" fmla="*/ 769441 h 769441"/>
              <a:gd name="connsiteX26" fmla="*/ 918243 w 6886822"/>
              <a:gd name="connsiteY26" fmla="*/ 769441 h 769441"/>
              <a:gd name="connsiteX27" fmla="*/ 550946 w 6886822"/>
              <a:gd name="connsiteY27" fmla="*/ 769441 h 769441"/>
              <a:gd name="connsiteX28" fmla="*/ 0 w 6886822"/>
              <a:gd name="connsiteY28" fmla="*/ 769441 h 769441"/>
              <a:gd name="connsiteX29" fmla="*/ 0 w 6886822"/>
              <a:gd name="connsiteY29" fmla="*/ 392415 h 769441"/>
              <a:gd name="connsiteX30" fmla="*/ 0 w 6886822"/>
              <a:gd name="connsiteY3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86822" h="769441" fill="none" extrusionOk="0">
                <a:moveTo>
                  <a:pt x="0" y="0"/>
                </a:moveTo>
                <a:cubicBezTo>
                  <a:pt x="225871" y="-8036"/>
                  <a:pt x="279786" y="35094"/>
                  <a:pt x="505034" y="0"/>
                </a:cubicBezTo>
                <a:cubicBezTo>
                  <a:pt x="730282" y="-35094"/>
                  <a:pt x="724731" y="36854"/>
                  <a:pt x="941199" y="0"/>
                </a:cubicBezTo>
                <a:cubicBezTo>
                  <a:pt x="1157667" y="-36854"/>
                  <a:pt x="1321298" y="35459"/>
                  <a:pt x="1583969" y="0"/>
                </a:cubicBezTo>
                <a:cubicBezTo>
                  <a:pt x="1846640" y="-35459"/>
                  <a:pt x="1913897" y="20942"/>
                  <a:pt x="2020134" y="0"/>
                </a:cubicBezTo>
                <a:cubicBezTo>
                  <a:pt x="2126372" y="-20942"/>
                  <a:pt x="2289838" y="33708"/>
                  <a:pt x="2456300" y="0"/>
                </a:cubicBezTo>
                <a:cubicBezTo>
                  <a:pt x="2622762" y="-33708"/>
                  <a:pt x="2732653" y="35172"/>
                  <a:pt x="2961333" y="0"/>
                </a:cubicBezTo>
                <a:cubicBezTo>
                  <a:pt x="3190013" y="-35172"/>
                  <a:pt x="3483043" y="72291"/>
                  <a:pt x="3672972" y="0"/>
                </a:cubicBezTo>
                <a:cubicBezTo>
                  <a:pt x="3862901" y="-72291"/>
                  <a:pt x="4054551" y="16013"/>
                  <a:pt x="4384610" y="0"/>
                </a:cubicBezTo>
                <a:cubicBezTo>
                  <a:pt x="4714669" y="-16013"/>
                  <a:pt x="4768352" y="2620"/>
                  <a:pt x="4889644" y="0"/>
                </a:cubicBezTo>
                <a:cubicBezTo>
                  <a:pt x="5010936" y="-2620"/>
                  <a:pt x="5264933" y="44839"/>
                  <a:pt x="5463545" y="0"/>
                </a:cubicBezTo>
                <a:cubicBezTo>
                  <a:pt x="5662157" y="-44839"/>
                  <a:pt x="5666860" y="10313"/>
                  <a:pt x="5830843" y="0"/>
                </a:cubicBezTo>
                <a:cubicBezTo>
                  <a:pt x="5994826" y="-10313"/>
                  <a:pt x="6079466" y="27901"/>
                  <a:pt x="6267008" y="0"/>
                </a:cubicBezTo>
                <a:cubicBezTo>
                  <a:pt x="6454551" y="-27901"/>
                  <a:pt x="6657681" y="39032"/>
                  <a:pt x="6886822" y="0"/>
                </a:cubicBezTo>
                <a:cubicBezTo>
                  <a:pt x="6896813" y="135822"/>
                  <a:pt x="6862647" y="254207"/>
                  <a:pt x="6886822" y="384721"/>
                </a:cubicBezTo>
                <a:cubicBezTo>
                  <a:pt x="6910997" y="515235"/>
                  <a:pt x="6883299" y="578894"/>
                  <a:pt x="6886822" y="769441"/>
                </a:cubicBezTo>
                <a:cubicBezTo>
                  <a:pt x="6767174" y="788247"/>
                  <a:pt x="6654070" y="748223"/>
                  <a:pt x="6450657" y="769441"/>
                </a:cubicBezTo>
                <a:cubicBezTo>
                  <a:pt x="6247245" y="790659"/>
                  <a:pt x="6087621" y="758165"/>
                  <a:pt x="5807887" y="769441"/>
                </a:cubicBezTo>
                <a:cubicBezTo>
                  <a:pt x="5528153" y="780717"/>
                  <a:pt x="5489581" y="726195"/>
                  <a:pt x="5371721" y="769441"/>
                </a:cubicBezTo>
                <a:cubicBezTo>
                  <a:pt x="5253861" y="812687"/>
                  <a:pt x="4982133" y="764179"/>
                  <a:pt x="4660083" y="769441"/>
                </a:cubicBezTo>
                <a:cubicBezTo>
                  <a:pt x="4338033" y="774703"/>
                  <a:pt x="4355420" y="743290"/>
                  <a:pt x="4086181" y="769441"/>
                </a:cubicBezTo>
                <a:cubicBezTo>
                  <a:pt x="3816942" y="795592"/>
                  <a:pt x="3841474" y="729076"/>
                  <a:pt x="3718884" y="769441"/>
                </a:cubicBezTo>
                <a:cubicBezTo>
                  <a:pt x="3596294" y="809806"/>
                  <a:pt x="3237581" y="746761"/>
                  <a:pt x="3076114" y="769441"/>
                </a:cubicBezTo>
                <a:cubicBezTo>
                  <a:pt x="2914647" y="792121"/>
                  <a:pt x="2818670" y="756583"/>
                  <a:pt x="2708817" y="769441"/>
                </a:cubicBezTo>
                <a:cubicBezTo>
                  <a:pt x="2598964" y="782299"/>
                  <a:pt x="2161699" y="690425"/>
                  <a:pt x="1997178" y="769441"/>
                </a:cubicBezTo>
                <a:cubicBezTo>
                  <a:pt x="1832657" y="848457"/>
                  <a:pt x="1762961" y="759725"/>
                  <a:pt x="1629881" y="769441"/>
                </a:cubicBezTo>
                <a:cubicBezTo>
                  <a:pt x="1496801" y="779157"/>
                  <a:pt x="1202566" y="723449"/>
                  <a:pt x="918243" y="769441"/>
                </a:cubicBezTo>
                <a:cubicBezTo>
                  <a:pt x="633920" y="815433"/>
                  <a:pt x="673802" y="751216"/>
                  <a:pt x="550946" y="769441"/>
                </a:cubicBezTo>
                <a:cubicBezTo>
                  <a:pt x="428090" y="787666"/>
                  <a:pt x="266993" y="715606"/>
                  <a:pt x="0" y="769441"/>
                </a:cubicBezTo>
                <a:cubicBezTo>
                  <a:pt x="-16890" y="612203"/>
                  <a:pt x="20541" y="501146"/>
                  <a:pt x="0" y="392415"/>
                </a:cubicBezTo>
                <a:cubicBezTo>
                  <a:pt x="-20541" y="283684"/>
                  <a:pt x="38393" y="144815"/>
                  <a:pt x="0" y="0"/>
                </a:cubicBezTo>
                <a:close/>
              </a:path>
              <a:path w="6886822" h="769441" stroke="0" extrusionOk="0">
                <a:moveTo>
                  <a:pt x="0" y="0"/>
                </a:moveTo>
                <a:cubicBezTo>
                  <a:pt x="217765" y="-37918"/>
                  <a:pt x="422703" y="67889"/>
                  <a:pt x="573902" y="0"/>
                </a:cubicBezTo>
                <a:cubicBezTo>
                  <a:pt x="725101" y="-67889"/>
                  <a:pt x="906807" y="57667"/>
                  <a:pt x="1147804" y="0"/>
                </a:cubicBezTo>
                <a:cubicBezTo>
                  <a:pt x="1388801" y="-57667"/>
                  <a:pt x="1500335" y="26540"/>
                  <a:pt x="1721706" y="0"/>
                </a:cubicBezTo>
                <a:cubicBezTo>
                  <a:pt x="1943077" y="-26540"/>
                  <a:pt x="2137225" y="381"/>
                  <a:pt x="2295607" y="0"/>
                </a:cubicBezTo>
                <a:cubicBezTo>
                  <a:pt x="2453989" y="-381"/>
                  <a:pt x="2714681" y="62838"/>
                  <a:pt x="2938377" y="0"/>
                </a:cubicBezTo>
                <a:cubicBezTo>
                  <a:pt x="3162073" y="-62838"/>
                  <a:pt x="3291263" y="57878"/>
                  <a:pt x="3581147" y="0"/>
                </a:cubicBezTo>
                <a:cubicBezTo>
                  <a:pt x="3871031" y="-57878"/>
                  <a:pt x="3842645" y="18243"/>
                  <a:pt x="3948445" y="0"/>
                </a:cubicBezTo>
                <a:cubicBezTo>
                  <a:pt x="4054245" y="-18243"/>
                  <a:pt x="4374653" y="62340"/>
                  <a:pt x="4660083" y="0"/>
                </a:cubicBezTo>
                <a:cubicBezTo>
                  <a:pt x="4945513" y="-62340"/>
                  <a:pt x="4949085" y="7938"/>
                  <a:pt x="5027380" y="0"/>
                </a:cubicBezTo>
                <a:cubicBezTo>
                  <a:pt x="5105675" y="-7938"/>
                  <a:pt x="5415402" y="74382"/>
                  <a:pt x="5670150" y="0"/>
                </a:cubicBezTo>
                <a:cubicBezTo>
                  <a:pt x="5924898" y="-74382"/>
                  <a:pt x="6150929" y="5173"/>
                  <a:pt x="6312920" y="0"/>
                </a:cubicBezTo>
                <a:cubicBezTo>
                  <a:pt x="6474911" y="-5173"/>
                  <a:pt x="6608539" y="67545"/>
                  <a:pt x="6886822" y="0"/>
                </a:cubicBezTo>
                <a:cubicBezTo>
                  <a:pt x="6916062" y="194613"/>
                  <a:pt x="6859413" y="256224"/>
                  <a:pt x="6886822" y="400109"/>
                </a:cubicBezTo>
                <a:cubicBezTo>
                  <a:pt x="6914231" y="543994"/>
                  <a:pt x="6852829" y="635498"/>
                  <a:pt x="6886822" y="769441"/>
                </a:cubicBezTo>
                <a:cubicBezTo>
                  <a:pt x="6686464" y="781357"/>
                  <a:pt x="6481620" y="741155"/>
                  <a:pt x="6175184" y="769441"/>
                </a:cubicBezTo>
                <a:cubicBezTo>
                  <a:pt x="5868748" y="797727"/>
                  <a:pt x="5942196" y="763287"/>
                  <a:pt x="5739018" y="769441"/>
                </a:cubicBezTo>
                <a:cubicBezTo>
                  <a:pt x="5535840" y="775595"/>
                  <a:pt x="5466659" y="728454"/>
                  <a:pt x="5371721" y="769441"/>
                </a:cubicBezTo>
                <a:cubicBezTo>
                  <a:pt x="5276783" y="810428"/>
                  <a:pt x="4974989" y="734292"/>
                  <a:pt x="4866688" y="769441"/>
                </a:cubicBezTo>
                <a:cubicBezTo>
                  <a:pt x="4758387" y="804590"/>
                  <a:pt x="4510603" y="729141"/>
                  <a:pt x="4361654" y="769441"/>
                </a:cubicBezTo>
                <a:cubicBezTo>
                  <a:pt x="4212705" y="809741"/>
                  <a:pt x="4060822" y="741897"/>
                  <a:pt x="3925489" y="769441"/>
                </a:cubicBezTo>
                <a:cubicBezTo>
                  <a:pt x="3790156" y="796985"/>
                  <a:pt x="3729756" y="727415"/>
                  <a:pt x="3558191" y="769441"/>
                </a:cubicBezTo>
                <a:cubicBezTo>
                  <a:pt x="3386626" y="811467"/>
                  <a:pt x="3147236" y="767191"/>
                  <a:pt x="2984290" y="769441"/>
                </a:cubicBezTo>
                <a:cubicBezTo>
                  <a:pt x="2821344" y="771691"/>
                  <a:pt x="2549283" y="708721"/>
                  <a:pt x="2341519" y="769441"/>
                </a:cubicBezTo>
                <a:cubicBezTo>
                  <a:pt x="2133755" y="830161"/>
                  <a:pt x="2103835" y="768221"/>
                  <a:pt x="1974222" y="769441"/>
                </a:cubicBezTo>
                <a:cubicBezTo>
                  <a:pt x="1844609" y="770661"/>
                  <a:pt x="1644904" y="709455"/>
                  <a:pt x="1469189" y="769441"/>
                </a:cubicBezTo>
                <a:cubicBezTo>
                  <a:pt x="1293474" y="829427"/>
                  <a:pt x="1132835" y="739708"/>
                  <a:pt x="1033023" y="769441"/>
                </a:cubicBezTo>
                <a:cubicBezTo>
                  <a:pt x="933211" y="799174"/>
                  <a:pt x="264644" y="715184"/>
                  <a:pt x="0" y="769441"/>
                </a:cubicBezTo>
                <a:cubicBezTo>
                  <a:pt x="-1755" y="658991"/>
                  <a:pt x="20505" y="499198"/>
                  <a:pt x="0" y="400109"/>
                </a:cubicBezTo>
                <a:cubicBezTo>
                  <a:pt x="-20505" y="301020"/>
                  <a:pt x="29923" y="182008"/>
                  <a:pt x="0" y="0"/>
                </a:cubicBezTo>
                <a:close/>
              </a:path>
            </a:pathLst>
          </a:custGeom>
          <a:solidFill>
            <a:srgbClr val="FFFF00"/>
          </a:solidFill>
          <a:ln w="38100">
            <a:solidFill>
              <a:srgbClr val="FF0000"/>
            </a:solidFill>
            <a:extLst>
              <a:ext uri="{C807C97D-BFC1-408E-A445-0C87EB9F89A2}">
                <ask:lineSketchStyleProps xmlns:ask="http://schemas.microsoft.com/office/drawing/2018/sketchyshapes" sd="3785378957">
                  <a:prstGeom prst="rect">
                    <a:avLst/>
                  </a:prstGeom>
                  <ask:type>
                    <ask:lineSketchScribble/>
                  </ask:type>
                </ask:lineSketchStyleProps>
              </a:ext>
            </a:extLst>
          </a:ln>
        </p:spPr>
        <p:txBody>
          <a:bodyPr wrap="none" rtlCol="0">
            <a:spAutoFit/>
          </a:bodyPr>
          <a:lstStyle/>
          <a:p>
            <a:r>
              <a:rPr lang="en-US" sz="4400" b="1" dirty="0">
                <a:solidFill>
                  <a:srgbClr val="3333FF"/>
                </a:solidFill>
                <a:latin typeface="Times New Roman" panose="02020603050405020304" pitchFamily="18" charset="0"/>
                <a:cs typeface="Times New Roman" panose="02020603050405020304" pitchFamily="18" charset="0"/>
              </a:rPr>
              <a:t>Pretend remote interaction</a:t>
            </a: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5" name="Arrow: Down 4">
            <a:extLst>
              <a:ext uri="{FF2B5EF4-FFF2-40B4-BE49-F238E27FC236}">
                <a16:creationId xmlns:a16="http://schemas.microsoft.com/office/drawing/2014/main" id="{B0482337-4E09-D015-7CAA-2E097E60BD51}"/>
              </a:ext>
            </a:extLst>
          </p:cNvPr>
          <p:cNvSpPr/>
          <p:nvPr/>
        </p:nvSpPr>
        <p:spPr>
          <a:xfrm>
            <a:off x="6177346" y="4737919"/>
            <a:ext cx="482798" cy="1075354"/>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50619CA-F826-F7E7-01BB-0F5D56E8F3C7}"/>
              </a:ext>
            </a:extLst>
          </p:cNvPr>
          <p:cNvSpPr txBox="1"/>
          <p:nvPr/>
        </p:nvSpPr>
        <p:spPr>
          <a:xfrm>
            <a:off x="2899132" y="5214251"/>
            <a:ext cx="227017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As suspected:</a:t>
            </a:r>
          </a:p>
        </p:txBody>
      </p:sp>
      <p:sp>
        <p:nvSpPr>
          <p:cNvPr id="9" name="TextBox 8">
            <a:extLst>
              <a:ext uri="{FF2B5EF4-FFF2-40B4-BE49-F238E27FC236}">
                <a16:creationId xmlns:a16="http://schemas.microsoft.com/office/drawing/2014/main" id="{0B99DF5B-B09F-8498-3492-E8804B6F0C2D}"/>
              </a:ext>
            </a:extLst>
          </p:cNvPr>
          <p:cNvSpPr txBox="1"/>
          <p:nvPr/>
        </p:nvSpPr>
        <p:spPr>
          <a:xfrm>
            <a:off x="3095072" y="718847"/>
            <a:ext cx="5091998" cy="646331"/>
          </a:xfrm>
          <a:prstGeom prst="rect">
            <a:avLst/>
          </a:prstGeom>
          <a:noFill/>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Working hypothesis:</a:t>
            </a:r>
            <a:endParaRPr lang="en-US" sz="3600" dirty="0">
              <a:solidFill>
                <a:srgbClr val="C00000"/>
              </a:solidFill>
            </a:endParaRPr>
          </a:p>
        </p:txBody>
      </p:sp>
    </p:spTree>
    <p:extLst>
      <p:ext uri="{BB962C8B-B14F-4D97-AF65-F5344CB8AC3E}">
        <p14:creationId xmlns:p14="http://schemas.microsoft.com/office/powerpoint/2010/main" val="394191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81"/>
          <p:cNvSpPr/>
          <p:nvPr/>
        </p:nvSpPr>
        <p:spPr>
          <a:xfrm>
            <a:off x="9160764" y="3970782"/>
            <a:ext cx="65" cy="369332"/>
          </a:xfrm>
          <a:prstGeom prst="rect">
            <a:avLst/>
          </a:prstGeom>
        </p:spPr>
        <p:txBody>
          <a:bodyPr wrap="none" lIns="0" tIns="0" rIns="0" bIns="0">
            <a:spAutoFit/>
          </a:bodyPr>
          <a:lstStyle/>
          <a:p>
            <a:pPr marL="0"/>
            <a:endParaRPr lang="en-US" sz="2400" b="0" i="0" spc="0" baseline="0" dirty="0">
              <a:solidFill>
                <a:srgbClr val="C00000"/>
              </a:solidFill>
              <a:latin typeface="Times New Roman" panose="02020603050405020304" pitchFamily="18" charset="0"/>
              <a:cs typeface="Times New Roman" panose="02020603050405020304" pitchFamily="18" charset="0"/>
            </a:endParaRPr>
          </a:p>
        </p:txBody>
      </p:sp>
      <p:sp>
        <p:nvSpPr>
          <p:cNvPr id="387" name="Rectangle 387"/>
          <p:cNvSpPr/>
          <p:nvPr/>
        </p:nvSpPr>
        <p:spPr>
          <a:xfrm>
            <a:off x="11916791" y="6476482"/>
            <a:ext cx="216341" cy="245901"/>
          </a:xfrm>
          <a:prstGeom prst="rect">
            <a:avLst/>
          </a:prstGeom>
        </p:spPr>
        <p:txBody>
          <a:bodyPr wrap="none" lIns="0" tIns="0" rIns="0" bIns="0">
            <a:spAutoFit/>
          </a:bodyPr>
          <a:lstStyle/>
          <a:p>
            <a:pPr marL="0"/>
            <a:r>
              <a:rPr lang="en-US" sz="1598" b="1" i="0" spc="0" baseline="0" dirty="0">
                <a:solidFill>
                  <a:srgbClr val="FF0000"/>
                </a:solidFill>
                <a:latin typeface="Calibri-Bold"/>
              </a:rPr>
              <a:t>11</a:t>
            </a:r>
          </a:p>
        </p:txBody>
      </p:sp>
      <p:sp>
        <p:nvSpPr>
          <p:cNvPr id="10" name="TextBox 9">
            <a:extLst>
              <a:ext uri="{FF2B5EF4-FFF2-40B4-BE49-F238E27FC236}">
                <a16:creationId xmlns:a16="http://schemas.microsoft.com/office/drawing/2014/main" id="{364DDB1F-C1C9-625F-89E5-5EA1D064ABB2}"/>
              </a:ext>
            </a:extLst>
          </p:cNvPr>
          <p:cNvSpPr txBox="1"/>
          <p:nvPr/>
        </p:nvSpPr>
        <p:spPr>
          <a:xfrm>
            <a:off x="1859602" y="4151593"/>
            <a:ext cx="8356059" cy="2308324"/>
          </a:xfrm>
          <a:custGeom>
            <a:avLst/>
            <a:gdLst>
              <a:gd name="connsiteX0" fmla="*/ 0 w 8356059"/>
              <a:gd name="connsiteY0" fmla="*/ 0 h 2308324"/>
              <a:gd name="connsiteX1" fmla="*/ 513301 w 8356059"/>
              <a:gd name="connsiteY1" fmla="*/ 0 h 2308324"/>
              <a:gd name="connsiteX2" fmla="*/ 859480 w 8356059"/>
              <a:gd name="connsiteY2" fmla="*/ 0 h 2308324"/>
              <a:gd name="connsiteX3" fmla="*/ 1623463 w 8356059"/>
              <a:gd name="connsiteY3" fmla="*/ 0 h 2308324"/>
              <a:gd name="connsiteX4" fmla="*/ 2136764 w 8356059"/>
              <a:gd name="connsiteY4" fmla="*/ 0 h 2308324"/>
              <a:gd name="connsiteX5" fmla="*/ 2650064 w 8356059"/>
              <a:gd name="connsiteY5" fmla="*/ 0 h 2308324"/>
              <a:gd name="connsiteX6" fmla="*/ 3414047 w 8356059"/>
              <a:gd name="connsiteY6" fmla="*/ 0 h 2308324"/>
              <a:gd name="connsiteX7" fmla="*/ 3843787 w 8356059"/>
              <a:gd name="connsiteY7" fmla="*/ 0 h 2308324"/>
              <a:gd name="connsiteX8" fmla="*/ 4607770 w 8356059"/>
              <a:gd name="connsiteY8" fmla="*/ 0 h 2308324"/>
              <a:gd name="connsiteX9" fmla="*/ 5371752 w 8356059"/>
              <a:gd name="connsiteY9" fmla="*/ 0 h 2308324"/>
              <a:gd name="connsiteX10" fmla="*/ 5968614 w 8356059"/>
              <a:gd name="connsiteY10" fmla="*/ 0 h 2308324"/>
              <a:gd name="connsiteX11" fmla="*/ 6732596 w 8356059"/>
              <a:gd name="connsiteY11" fmla="*/ 0 h 2308324"/>
              <a:gd name="connsiteX12" fmla="*/ 7245897 w 8356059"/>
              <a:gd name="connsiteY12" fmla="*/ 0 h 2308324"/>
              <a:gd name="connsiteX13" fmla="*/ 7759198 w 8356059"/>
              <a:gd name="connsiteY13" fmla="*/ 0 h 2308324"/>
              <a:gd name="connsiteX14" fmla="*/ 8356059 w 8356059"/>
              <a:gd name="connsiteY14" fmla="*/ 0 h 2308324"/>
              <a:gd name="connsiteX15" fmla="*/ 8356059 w 8356059"/>
              <a:gd name="connsiteY15" fmla="*/ 553998 h 2308324"/>
              <a:gd name="connsiteX16" fmla="*/ 8356059 w 8356059"/>
              <a:gd name="connsiteY16" fmla="*/ 1131079 h 2308324"/>
              <a:gd name="connsiteX17" fmla="*/ 8356059 w 8356059"/>
              <a:gd name="connsiteY17" fmla="*/ 1731243 h 2308324"/>
              <a:gd name="connsiteX18" fmla="*/ 8356059 w 8356059"/>
              <a:gd name="connsiteY18" fmla="*/ 2308324 h 2308324"/>
              <a:gd name="connsiteX19" fmla="*/ 7675637 w 8356059"/>
              <a:gd name="connsiteY19" fmla="*/ 2308324 h 2308324"/>
              <a:gd name="connsiteX20" fmla="*/ 7245897 w 8356059"/>
              <a:gd name="connsiteY20" fmla="*/ 2308324 h 2308324"/>
              <a:gd name="connsiteX21" fmla="*/ 6481914 w 8356059"/>
              <a:gd name="connsiteY21" fmla="*/ 2308324 h 2308324"/>
              <a:gd name="connsiteX22" fmla="*/ 5885053 w 8356059"/>
              <a:gd name="connsiteY22" fmla="*/ 2308324 h 2308324"/>
              <a:gd name="connsiteX23" fmla="*/ 5455313 w 8356059"/>
              <a:gd name="connsiteY23" fmla="*/ 2308324 h 2308324"/>
              <a:gd name="connsiteX24" fmla="*/ 4858451 w 8356059"/>
              <a:gd name="connsiteY24" fmla="*/ 2308324 h 2308324"/>
              <a:gd name="connsiteX25" fmla="*/ 4512272 w 8356059"/>
              <a:gd name="connsiteY25" fmla="*/ 2308324 h 2308324"/>
              <a:gd name="connsiteX26" fmla="*/ 4166092 w 8356059"/>
              <a:gd name="connsiteY26" fmla="*/ 2308324 h 2308324"/>
              <a:gd name="connsiteX27" fmla="*/ 3569231 w 8356059"/>
              <a:gd name="connsiteY27" fmla="*/ 2308324 h 2308324"/>
              <a:gd name="connsiteX28" fmla="*/ 3139491 w 8356059"/>
              <a:gd name="connsiteY28" fmla="*/ 2308324 h 2308324"/>
              <a:gd name="connsiteX29" fmla="*/ 2459069 w 8356059"/>
              <a:gd name="connsiteY29" fmla="*/ 2308324 h 2308324"/>
              <a:gd name="connsiteX30" fmla="*/ 2029329 w 8356059"/>
              <a:gd name="connsiteY30" fmla="*/ 2308324 h 2308324"/>
              <a:gd name="connsiteX31" fmla="*/ 1348907 w 8356059"/>
              <a:gd name="connsiteY31" fmla="*/ 2308324 h 2308324"/>
              <a:gd name="connsiteX32" fmla="*/ 1002727 w 8356059"/>
              <a:gd name="connsiteY32" fmla="*/ 2308324 h 2308324"/>
              <a:gd name="connsiteX33" fmla="*/ 0 w 8356059"/>
              <a:gd name="connsiteY33" fmla="*/ 2308324 h 2308324"/>
              <a:gd name="connsiteX34" fmla="*/ 0 w 8356059"/>
              <a:gd name="connsiteY34" fmla="*/ 1777409 h 2308324"/>
              <a:gd name="connsiteX35" fmla="*/ 0 w 8356059"/>
              <a:gd name="connsiteY35" fmla="*/ 1154162 h 2308324"/>
              <a:gd name="connsiteX36" fmla="*/ 0 w 8356059"/>
              <a:gd name="connsiteY36" fmla="*/ 600164 h 2308324"/>
              <a:gd name="connsiteX37" fmla="*/ 0 w 8356059"/>
              <a:gd name="connsiteY37"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56059" h="2308324" extrusionOk="0">
                <a:moveTo>
                  <a:pt x="0" y="0"/>
                </a:moveTo>
                <a:cubicBezTo>
                  <a:pt x="213793" y="-53654"/>
                  <a:pt x="308091" y="7895"/>
                  <a:pt x="513301" y="0"/>
                </a:cubicBezTo>
                <a:cubicBezTo>
                  <a:pt x="718511" y="-7895"/>
                  <a:pt x="748080" y="30816"/>
                  <a:pt x="859480" y="0"/>
                </a:cubicBezTo>
                <a:cubicBezTo>
                  <a:pt x="970880" y="-30816"/>
                  <a:pt x="1386651" y="33884"/>
                  <a:pt x="1623463" y="0"/>
                </a:cubicBezTo>
                <a:cubicBezTo>
                  <a:pt x="1860275" y="-33884"/>
                  <a:pt x="1902225" y="33684"/>
                  <a:pt x="2136764" y="0"/>
                </a:cubicBezTo>
                <a:cubicBezTo>
                  <a:pt x="2371303" y="-33684"/>
                  <a:pt x="2502622" y="49093"/>
                  <a:pt x="2650064" y="0"/>
                </a:cubicBezTo>
                <a:cubicBezTo>
                  <a:pt x="2797506" y="-49093"/>
                  <a:pt x="3137368" y="2894"/>
                  <a:pt x="3414047" y="0"/>
                </a:cubicBezTo>
                <a:cubicBezTo>
                  <a:pt x="3690726" y="-2894"/>
                  <a:pt x="3637457" y="36886"/>
                  <a:pt x="3843787" y="0"/>
                </a:cubicBezTo>
                <a:cubicBezTo>
                  <a:pt x="4050117" y="-36886"/>
                  <a:pt x="4364848" y="56979"/>
                  <a:pt x="4607770" y="0"/>
                </a:cubicBezTo>
                <a:cubicBezTo>
                  <a:pt x="4850692" y="-56979"/>
                  <a:pt x="5181758" y="51210"/>
                  <a:pt x="5371752" y="0"/>
                </a:cubicBezTo>
                <a:cubicBezTo>
                  <a:pt x="5561746" y="-51210"/>
                  <a:pt x="5683143" y="2804"/>
                  <a:pt x="5968614" y="0"/>
                </a:cubicBezTo>
                <a:cubicBezTo>
                  <a:pt x="6254085" y="-2804"/>
                  <a:pt x="6352514" y="41609"/>
                  <a:pt x="6732596" y="0"/>
                </a:cubicBezTo>
                <a:cubicBezTo>
                  <a:pt x="7112678" y="-41609"/>
                  <a:pt x="7038310" y="14860"/>
                  <a:pt x="7245897" y="0"/>
                </a:cubicBezTo>
                <a:cubicBezTo>
                  <a:pt x="7453484" y="-14860"/>
                  <a:pt x="7507734" y="38956"/>
                  <a:pt x="7759198" y="0"/>
                </a:cubicBezTo>
                <a:cubicBezTo>
                  <a:pt x="8010662" y="-38956"/>
                  <a:pt x="8073062" y="68992"/>
                  <a:pt x="8356059" y="0"/>
                </a:cubicBezTo>
                <a:cubicBezTo>
                  <a:pt x="8409048" y="235864"/>
                  <a:pt x="8342359" y="354125"/>
                  <a:pt x="8356059" y="553998"/>
                </a:cubicBezTo>
                <a:cubicBezTo>
                  <a:pt x="8369759" y="753871"/>
                  <a:pt x="8343810" y="919792"/>
                  <a:pt x="8356059" y="1131079"/>
                </a:cubicBezTo>
                <a:cubicBezTo>
                  <a:pt x="8368308" y="1342366"/>
                  <a:pt x="8306546" y="1459987"/>
                  <a:pt x="8356059" y="1731243"/>
                </a:cubicBezTo>
                <a:cubicBezTo>
                  <a:pt x="8405572" y="2002499"/>
                  <a:pt x="8349575" y="2026590"/>
                  <a:pt x="8356059" y="2308324"/>
                </a:cubicBezTo>
                <a:cubicBezTo>
                  <a:pt x="8178809" y="2317113"/>
                  <a:pt x="7951624" y="2301317"/>
                  <a:pt x="7675637" y="2308324"/>
                </a:cubicBezTo>
                <a:cubicBezTo>
                  <a:pt x="7399650" y="2315331"/>
                  <a:pt x="7431723" y="2300719"/>
                  <a:pt x="7245897" y="2308324"/>
                </a:cubicBezTo>
                <a:cubicBezTo>
                  <a:pt x="7060071" y="2315929"/>
                  <a:pt x="6661929" y="2239405"/>
                  <a:pt x="6481914" y="2308324"/>
                </a:cubicBezTo>
                <a:cubicBezTo>
                  <a:pt x="6301899" y="2377243"/>
                  <a:pt x="6067591" y="2285833"/>
                  <a:pt x="5885053" y="2308324"/>
                </a:cubicBezTo>
                <a:cubicBezTo>
                  <a:pt x="5702515" y="2330815"/>
                  <a:pt x="5590125" y="2288095"/>
                  <a:pt x="5455313" y="2308324"/>
                </a:cubicBezTo>
                <a:cubicBezTo>
                  <a:pt x="5320501" y="2328553"/>
                  <a:pt x="4994331" y="2263714"/>
                  <a:pt x="4858451" y="2308324"/>
                </a:cubicBezTo>
                <a:cubicBezTo>
                  <a:pt x="4722571" y="2352934"/>
                  <a:pt x="4625521" y="2303989"/>
                  <a:pt x="4512272" y="2308324"/>
                </a:cubicBezTo>
                <a:cubicBezTo>
                  <a:pt x="4399023" y="2312659"/>
                  <a:pt x="4288193" y="2278640"/>
                  <a:pt x="4166092" y="2308324"/>
                </a:cubicBezTo>
                <a:cubicBezTo>
                  <a:pt x="4043991" y="2338008"/>
                  <a:pt x="3777917" y="2239164"/>
                  <a:pt x="3569231" y="2308324"/>
                </a:cubicBezTo>
                <a:cubicBezTo>
                  <a:pt x="3360545" y="2377484"/>
                  <a:pt x="3328849" y="2289241"/>
                  <a:pt x="3139491" y="2308324"/>
                </a:cubicBezTo>
                <a:cubicBezTo>
                  <a:pt x="2950133" y="2327407"/>
                  <a:pt x="2717567" y="2269186"/>
                  <a:pt x="2459069" y="2308324"/>
                </a:cubicBezTo>
                <a:cubicBezTo>
                  <a:pt x="2200571" y="2347462"/>
                  <a:pt x="2153589" y="2283320"/>
                  <a:pt x="2029329" y="2308324"/>
                </a:cubicBezTo>
                <a:cubicBezTo>
                  <a:pt x="1905069" y="2333328"/>
                  <a:pt x="1566761" y="2236317"/>
                  <a:pt x="1348907" y="2308324"/>
                </a:cubicBezTo>
                <a:cubicBezTo>
                  <a:pt x="1131053" y="2380331"/>
                  <a:pt x="1173156" y="2295558"/>
                  <a:pt x="1002727" y="2308324"/>
                </a:cubicBezTo>
                <a:cubicBezTo>
                  <a:pt x="832298" y="2321090"/>
                  <a:pt x="390524" y="2234275"/>
                  <a:pt x="0" y="2308324"/>
                </a:cubicBezTo>
                <a:cubicBezTo>
                  <a:pt x="-24964" y="2117050"/>
                  <a:pt x="43361" y="1908933"/>
                  <a:pt x="0" y="1777409"/>
                </a:cubicBezTo>
                <a:cubicBezTo>
                  <a:pt x="-43361" y="1645886"/>
                  <a:pt x="71162" y="1335902"/>
                  <a:pt x="0" y="1154162"/>
                </a:cubicBezTo>
                <a:cubicBezTo>
                  <a:pt x="-71162" y="972422"/>
                  <a:pt x="45815" y="796997"/>
                  <a:pt x="0" y="600164"/>
                </a:cubicBezTo>
                <a:cubicBezTo>
                  <a:pt x="-45815" y="403331"/>
                  <a:pt x="10411" y="203848"/>
                  <a:pt x="0" y="0"/>
                </a:cubicBezTo>
                <a:close/>
              </a:path>
            </a:pathLst>
          </a:custGeom>
          <a:no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marL="457200" indent="-457200">
              <a:buFont typeface="Arial" panose="020B0604020202020204" pitchFamily="34" charset="0"/>
              <a:buChar char="•"/>
            </a:pPr>
            <a:r>
              <a:rPr lang="en-US" sz="40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Deflection (v~1‰</a:t>
            </a:r>
            <a:r>
              <a:rPr lang="en-US" sz="12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c)  </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rgbClr val="C00000"/>
                </a:solidFill>
                <a:latin typeface="Calibri" panose="020F0502020204030204" pitchFamily="34" charset="0"/>
                <a:cs typeface="Calibri" panose="020F0502020204030204" pitchFamily="34" charset="0"/>
                <a:sym typeface="Wingdings" panose="05000000000000000000" pitchFamily="2" charset="2"/>
              </a:rPr>
              <a:t>×</a:t>
            </a: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10</a:t>
            </a:r>
            <a:r>
              <a:rPr lang="en-US" sz="3200" b="1" baseline="30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6</a:t>
            </a:r>
            <a:r>
              <a:rPr lang="en-US" sz="1000" b="1" baseline="30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Deflection (v=c)</a:t>
            </a:r>
          </a:p>
          <a:p>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marL="457200" indent="-457200">
              <a:buFont typeface="Arial" panose="020B0604020202020204" pitchFamily="34" charset="0"/>
              <a:buChar char="•"/>
            </a:pPr>
            <a:r>
              <a:rPr lang="en-US" sz="4000" dirty="0">
                <a:solidFill>
                  <a:srgbClr val="C00000"/>
                </a:solidFill>
              </a:rPr>
              <a:t> </a:t>
            </a:r>
            <a:r>
              <a:rPr lang="en-US" sz="28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planetary lensing </a:t>
            </a:r>
            <a:r>
              <a:rPr lang="en-US" sz="8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n-US" sz="28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within inner solar system</a:t>
            </a:r>
            <a:r>
              <a:rPr lang="en-US" sz="2800" b="1" dirty="0">
                <a:solidFill>
                  <a:srgbClr val="000066"/>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000066"/>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Moon</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=&gt;</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Earth</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Rectangle 386">
            <a:extLst>
              <a:ext uri="{FF2B5EF4-FFF2-40B4-BE49-F238E27FC236}">
                <a16:creationId xmlns:a16="http://schemas.microsoft.com/office/drawing/2014/main" id="{F1608583-BFDF-3334-6AED-BEF70B3FF715}"/>
              </a:ext>
            </a:extLst>
          </p:cNvPr>
          <p:cNvSpPr/>
          <p:nvPr/>
        </p:nvSpPr>
        <p:spPr>
          <a:xfrm>
            <a:off x="2677178" y="2090541"/>
            <a:ext cx="7361635" cy="615553"/>
          </a:xfrm>
          <a:custGeom>
            <a:avLst/>
            <a:gdLst>
              <a:gd name="connsiteX0" fmla="*/ 0 w 7361635"/>
              <a:gd name="connsiteY0" fmla="*/ 0 h 615553"/>
              <a:gd name="connsiteX1" fmla="*/ 639896 w 7361635"/>
              <a:gd name="connsiteY1" fmla="*/ 0 h 615553"/>
              <a:gd name="connsiteX2" fmla="*/ 1132559 w 7361635"/>
              <a:gd name="connsiteY2" fmla="*/ 0 h 615553"/>
              <a:gd name="connsiteX3" fmla="*/ 1698839 w 7361635"/>
              <a:gd name="connsiteY3" fmla="*/ 0 h 615553"/>
              <a:gd name="connsiteX4" fmla="*/ 2412351 w 7361635"/>
              <a:gd name="connsiteY4" fmla="*/ 0 h 615553"/>
              <a:gd name="connsiteX5" fmla="*/ 2831398 w 7361635"/>
              <a:gd name="connsiteY5" fmla="*/ 0 h 615553"/>
              <a:gd name="connsiteX6" fmla="*/ 3471294 w 7361635"/>
              <a:gd name="connsiteY6" fmla="*/ 0 h 615553"/>
              <a:gd name="connsiteX7" fmla="*/ 3890341 w 7361635"/>
              <a:gd name="connsiteY7" fmla="*/ 0 h 615553"/>
              <a:gd name="connsiteX8" fmla="*/ 4456621 w 7361635"/>
              <a:gd name="connsiteY8" fmla="*/ 0 h 615553"/>
              <a:gd name="connsiteX9" fmla="*/ 5096517 w 7361635"/>
              <a:gd name="connsiteY9" fmla="*/ 0 h 615553"/>
              <a:gd name="connsiteX10" fmla="*/ 5441947 w 7361635"/>
              <a:gd name="connsiteY10" fmla="*/ 0 h 615553"/>
              <a:gd name="connsiteX11" fmla="*/ 5787378 w 7361635"/>
              <a:gd name="connsiteY11" fmla="*/ 0 h 615553"/>
              <a:gd name="connsiteX12" fmla="*/ 6500890 w 7361635"/>
              <a:gd name="connsiteY12" fmla="*/ 0 h 615553"/>
              <a:gd name="connsiteX13" fmla="*/ 7361635 w 7361635"/>
              <a:gd name="connsiteY13" fmla="*/ 0 h 615553"/>
              <a:gd name="connsiteX14" fmla="*/ 7361635 w 7361635"/>
              <a:gd name="connsiteY14" fmla="*/ 289310 h 615553"/>
              <a:gd name="connsiteX15" fmla="*/ 7361635 w 7361635"/>
              <a:gd name="connsiteY15" fmla="*/ 615553 h 615553"/>
              <a:gd name="connsiteX16" fmla="*/ 6721739 w 7361635"/>
              <a:gd name="connsiteY16" fmla="*/ 615553 h 615553"/>
              <a:gd name="connsiteX17" fmla="*/ 6081843 w 7361635"/>
              <a:gd name="connsiteY17" fmla="*/ 615553 h 615553"/>
              <a:gd name="connsiteX18" fmla="*/ 5515563 w 7361635"/>
              <a:gd name="connsiteY18" fmla="*/ 615553 h 615553"/>
              <a:gd name="connsiteX19" fmla="*/ 4802051 w 7361635"/>
              <a:gd name="connsiteY19" fmla="*/ 615553 h 615553"/>
              <a:gd name="connsiteX20" fmla="*/ 4088539 w 7361635"/>
              <a:gd name="connsiteY20" fmla="*/ 615553 h 615553"/>
              <a:gd name="connsiteX21" fmla="*/ 3448643 w 7361635"/>
              <a:gd name="connsiteY21" fmla="*/ 615553 h 615553"/>
              <a:gd name="connsiteX22" fmla="*/ 2808747 w 7361635"/>
              <a:gd name="connsiteY22" fmla="*/ 615553 h 615553"/>
              <a:gd name="connsiteX23" fmla="*/ 2168851 w 7361635"/>
              <a:gd name="connsiteY23" fmla="*/ 615553 h 615553"/>
              <a:gd name="connsiteX24" fmla="*/ 1749804 w 7361635"/>
              <a:gd name="connsiteY24" fmla="*/ 615553 h 615553"/>
              <a:gd name="connsiteX25" fmla="*/ 1036292 w 7361635"/>
              <a:gd name="connsiteY25" fmla="*/ 615553 h 615553"/>
              <a:gd name="connsiteX26" fmla="*/ 0 w 7361635"/>
              <a:gd name="connsiteY26" fmla="*/ 615553 h 615553"/>
              <a:gd name="connsiteX27" fmla="*/ 0 w 7361635"/>
              <a:gd name="connsiteY27" fmla="*/ 326243 h 615553"/>
              <a:gd name="connsiteX28" fmla="*/ 0 w 7361635"/>
              <a:gd name="connsiteY28"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61635" h="615553" fill="none" extrusionOk="0">
                <a:moveTo>
                  <a:pt x="0" y="0"/>
                </a:moveTo>
                <a:cubicBezTo>
                  <a:pt x="159861" y="-44189"/>
                  <a:pt x="453638" y="50727"/>
                  <a:pt x="639896" y="0"/>
                </a:cubicBezTo>
                <a:cubicBezTo>
                  <a:pt x="826154" y="-50727"/>
                  <a:pt x="906950" y="42032"/>
                  <a:pt x="1132559" y="0"/>
                </a:cubicBezTo>
                <a:cubicBezTo>
                  <a:pt x="1358168" y="-42032"/>
                  <a:pt x="1455014" y="49068"/>
                  <a:pt x="1698839" y="0"/>
                </a:cubicBezTo>
                <a:cubicBezTo>
                  <a:pt x="1942664" y="-49068"/>
                  <a:pt x="2063446" y="62764"/>
                  <a:pt x="2412351" y="0"/>
                </a:cubicBezTo>
                <a:cubicBezTo>
                  <a:pt x="2761256" y="-62764"/>
                  <a:pt x="2631110" y="10739"/>
                  <a:pt x="2831398" y="0"/>
                </a:cubicBezTo>
                <a:cubicBezTo>
                  <a:pt x="3031686" y="-10739"/>
                  <a:pt x="3205895" y="51350"/>
                  <a:pt x="3471294" y="0"/>
                </a:cubicBezTo>
                <a:cubicBezTo>
                  <a:pt x="3736693" y="-51350"/>
                  <a:pt x="3758750" y="7966"/>
                  <a:pt x="3890341" y="0"/>
                </a:cubicBezTo>
                <a:cubicBezTo>
                  <a:pt x="4021932" y="-7966"/>
                  <a:pt x="4286009" y="6415"/>
                  <a:pt x="4456621" y="0"/>
                </a:cubicBezTo>
                <a:cubicBezTo>
                  <a:pt x="4627233" y="-6415"/>
                  <a:pt x="4964191" y="75923"/>
                  <a:pt x="5096517" y="0"/>
                </a:cubicBezTo>
                <a:cubicBezTo>
                  <a:pt x="5228843" y="-75923"/>
                  <a:pt x="5276098" y="17502"/>
                  <a:pt x="5441947" y="0"/>
                </a:cubicBezTo>
                <a:cubicBezTo>
                  <a:pt x="5607796" y="-17502"/>
                  <a:pt x="5684228" y="25517"/>
                  <a:pt x="5787378" y="0"/>
                </a:cubicBezTo>
                <a:cubicBezTo>
                  <a:pt x="5890528" y="-25517"/>
                  <a:pt x="6280938" y="31856"/>
                  <a:pt x="6500890" y="0"/>
                </a:cubicBezTo>
                <a:cubicBezTo>
                  <a:pt x="6720842" y="-31856"/>
                  <a:pt x="6958726" y="10354"/>
                  <a:pt x="7361635" y="0"/>
                </a:cubicBezTo>
                <a:cubicBezTo>
                  <a:pt x="7374776" y="92367"/>
                  <a:pt x="7359695" y="193146"/>
                  <a:pt x="7361635" y="289310"/>
                </a:cubicBezTo>
                <a:cubicBezTo>
                  <a:pt x="7363575" y="385474"/>
                  <a:pt x="7350829" y="492506"/>
                  <a:pt x="7361635" y="615553"/>
                </a:cubicBezTo>
                <a:cubicBezTo>
                  <a:pt x="7071390" y="656881"/>
                  <a:pt x="6877304" y="595994"/>
                  <a:pt x="6721739" y="615553"/>
                </a:cubicBezTo>
                <a:cubicBezTo>
                  <a:pt x="6566174" y="635112"/>
                  <a:pt x="6345380" y="608542"/>
                  <a:pt x="6081843" y="615553"/>
                </a:cubicBezTo>
                <a:cubicBezTo>
                  <a:pt x="5818306" y="622564"/>
                  <a:pt x="5677506" y="574993"/>
                  <a:pt x="5515563" y="615553"/>
                </a:cubicBezTo>
                <a:cubicBezTo>
                  <a:pt x="5353620" y="656113"/>
                  <a:pt x="5045475" y="554822"/>
                  <a:pt x="4802051" y="615553"/>
                </a:cubicBezTo>
                <a:cubicBezTo>
                  <a:pt x="4558627" y="676284"/>
                  <a:pt x="4305080" y="555209"/>
                  <a:pt x="4088539" y="615553"/>
                </a:cubicBezTo>
                <a:cubicBezTo>
                  <a:pt x="3871998" y="675897"/>
                  <a:pt x="3584698" y="593236"/>
                  <a:pt x="3448643" y="615553"/>
                </a:cubicBezTo>
                <a:cubicBezTo>
                  <a:pt x="3312588" y="637870"/>
                  <a:pt x="3114376" y="592068"/>
                  <a:pt x="2808747" y="615553"/>
                </a:cubicBezTo>
                <a:cubicBezTo>
                  <a:pt x="2503118" y="639038"/>
                  <a:pt x="2443017" y="612640"/>
                  <a:pt x="2168851" y="615553"/>
                </a:cubicBezTo>
                <a:cubicBezTo>
                  <a:pt x="1894685" y="618466"/>
                  <a:pt x="1836263" y="599978"/>
                  <a:pt x="1749804" y="615553"/>
                </a:cubicBezTo>
                <a:cubicBezTo>
                  <a:pt x="1663345" y="631128"/>
                  <a:pt x="1309617" y="533429"/>
                  <a:pt x="1036292" y="615553"/>
                </a:cubicBezTo>
                <a:cubicBezTo>
                  <a:pt x="762967" y="697677"/>
                  <a:pt x="324312" y="572110"/>
                  <a:pt x="0" y="615553"/>
                </a:cubicBezTo>
                <a:cubicBezTo>
                  <a:pt x="-2480" y="519107"/>
                  <a:pt x="17700" y="460515"/>
                  <a:pt x="0" y="326243"/>
                </a:cubicBezTo>
                <a:cubicBezTo>
                  <a:pt x="-17700" y="191971"/>
                  <a:pt x="28496" y="132781"/>
                  <a:pt x="0" y="0"/>
                </a:cubicBezTo>
                <a:close/>
              </a:path>
              <a:path w="7361635" h="615553" stroke="0" extrusionOk="0">
                <a:moveTo>
                  <a:pt x="0" y="0"/>
                </a:moveTo>
                <a:cubicBezTo>
                  <a:pt x="120422" y="-6606"/>
                  <a:pt x="331238" y="49275"/>
                  <a:pt x="492663" y="0"/>
                </a:cubicBezTo>
                <a:cubicBezTo>
                  <a:pt x="654088" y="-49275"/>
                  <a:pt x="699845" y="9315"/>
                  <a:pt x="838094" y="0"/>
                </a:cubicBezTo>
                <a:cubicBezTo>
                  <a:pt x="976343" y="-9315"/>
                  <a:pt x="1205805" y="70325"/>
                  <a:pt x="1551606" y="0"/>
                </a:cubicBezTo>
                <a:cubicBezTo>
                  <a:pt x="1897407" y="-70325"/>
                  <a:pt x="1900510" y="48292"/>
                  <a:pt x="2044269" y="0"/>
                </a:cubicBezTo>
                <a:cubicBezTo>
                  <a:pt x="2188028" y="-48292"/>
                  <a:pt x="2368739" y="59098"/>
                  <a:pt x="2536933" y="0"/>
                </a:cubicBezTo>
                <a:cubicBezTo>
                  <a:pt x="2705127" y="-59098"/>
                  <a:pt x="2951279" y="72536"/>
                  <a:pt x="3250445" y="0"/>
                </a:cubicBezTo>
                <a:cubicBezTo>
                  <a:pt x="3549611" y="-72536"/>
                  <a:pt x="3537750" y="16013"/>
                  <a:pt x="3669492" y="0"/>
                </a:cubicBezTo>
                <a:cubicBezTo>
                  <a:pt x="3801234" y="-16013"/>
                  <a:pt x="4104858" y="32905"/>
                  <a:pt x="4383004" y="0"/>
                </a:cubicBezTo>
                <a:cubicBezTo>
                  <a:pt x="4661150" y="-32905"/>
                  <a:pt x="4917945" y="66914"/>
                  <a:pt x="5096517" y="0"/>
                </a:cubicBezTo>
                <a:cubicBezTo>
                  <a:pt x="5275089" y="-66914"/>
                  <a:pt x="5399208" y="42038"/>
                  <a:pt x="5662796" y="0"/>
                </a:cubicBezTo>
                <a:cubicBezTo>
                  <a:pt x="5926384" y="-42038"/>
                  <a:pt x="6160264" y="5361"/>
                  <a:pt x="6376308" y="0"/>
                </a:cubicBezTo>
                <a:cubicBezTo>
                  <a:pt x="6592352" y="-5361"/>
                  <a:pt x="6677610" y="33925"/>
                  <a:pt x="6868972" y="0"/>
                </a:cubicBezTo>
                <a:cubicBezTo>
                  <a:pt x="7060334" y="-33925"/>
                  <a:pt x="7188852" y="38490"/>
                  <a:pt x="7361635" y="0"/>
                </a:cubicBezTo>
                <a:cubicBezTo>
                  <a:pt x="7399174" y="120198"/>
                  <a:pt x="7350796" y="190308"/>
                  <a:pt x="7361635" y="313932"/>
                </a:cubicBezTo>
                <a:cubicBezTo>
                  <a:pt x="7372474" y="437556"/>
                  <a:pt x="7336614" y="496732"/>
                  <a:pt x="7361635" y="615553"/>
                </a:cubicBezTo>
                <a:cubicBezTo>
                  <a:pt x="7164213" y="651168"/>
                  <a:pt x="6930415" y="593148"/>
                  <a:pt x="6795355" y="615553"/>
                </a:cubicBezTo>
                <a:cubicBezTo>
                  <a:pt x="6660295" y="637958"/>
                  <a:pt x="6400028" y="591551"/>
                  <a:pt x="6081843" y="615553"/>
                </a:cubicBezTo>
                <a:cubicBezTo>
                  <a:pt x="5763658" y="639555"/>
                  <a:pt x="5758431" y="574567"/>
                  <a:pt x="5515563" y="615553"/>
                </a:cubicBezTo>
                <a:cubicBezTo>
                  <a:pt x="5272695" y="656539"/>
                  <a:pt x="5303462" y="606450"/>
                  <a:pt x="5170133" y="615553"/>
                </a:cubicBezTo>
                <a:cubicBezTo>
                  <a:pt x="5036804" y="624656"/>
                  <a:pt x="4957159" y="608100"/>
                  <a:pt x="4751086" y="615553"/>
                </a:cubicBezTo>
                <a:cubicBezTo>
                  <a:pt x="4545013" y="623006"/>
                  <a:pt x="4301434" y="534312"/>
                  <a:pt x="4037574" y="615553"/>
                </a:cubicBezTo>
                <a:cubicBezTo>
                  <a:pt x="3773714" y="696794"/>
                  <a:pt x="3636172" y="554246"/>
                  <a:pt x="3471294" y="615553"/>
                </a:cubicBezTo>
                <a:cubicBezTo>
                  <a:pt x="3306416" y="676860"/>
                  <a:pt x="3221734" y="576082"/>
                  <a:pt x="3052247" y="615553"/>
                </a:cubicBezTo>
                <a:cubicBezTo>
                  <a:pt x="2882760" y="655024"/>
                  <a:pt x="2623382" y="578187"/>
                  <a:pt x="2485968" y="615553"/>
                </a:cubicBezTo>
                <a:cubicBezTo>
                  <a:pt x="2348554" y="652919"/>
                  <a:pt x="2280695" y="577443"/>
                  <a:pt x="2140537" y="615553"/>
                </a:cubicBezTo>
                <a:cubicBezTo>
                  <a:pt x="2000379" y="653663"/>
                  <a:pt x="1917772" y="574773"/>
                  <a:pt x="1795106" y="615553"/>
                </a:cubicBezTo>
                <a:cubicBezTo>
                  <a:pt x="1672440" y="656333"/>
                  <a:pt x="1397679" y="568268"/>
                  <a:pt x="1228827" y="615553"/>
                </a:cubicBezTo>
                <a:cubicBezTo>
                  <a:pt x="1059975" y="662838"/>
                  <a:pt x="1012215" y="600068"/>
                  <a:pt x="809780" y="615553"/>
                </a:cubicBezTo>
                <a:cubicBezTo>
                  <a:pt x="607345" y="631038"/>
                  <a:pt x="396651" y="528769"/>
                  <a:pt x="0" y="615553"/>
                </a:cubicBezTo>
                <a:cubicBezTo>
                  <a:pt x="-1308" y="522750"/>
                  <a:pt x="19170" y="430093"/>
                  <a:pt x="0" y="320088"/>
                </a:cubicBezTo>
                <a:cubicBezTo>
                  <a:pt x="-19170" y="210083"/>
                  <a:pt x="6679" y="75471"/>
                  <a:pt x="0" y="0"/>
                </a:cubicBezTo>
                <a:close/>
              </a:path>
            </a:pathLst>
          </a:custGeom>
          <a:solidFill>
            <a:srgbClr val="FFFF00"/>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a:spAutoFit/>
          </a:bodyPr>
          <a:lstStyle/>
          <a:p>
            <a:pPr marL="0">
              <a:tabLst>
                <a:tab pos="5027040" algn="l"/>
              </a:tabLst>
            </a:pPr>
            <a:r>
              <a:rPr lang="en-US" sz="3998" b="1" i="1" spc="0" baseline="0" dirty="0">
                <a:solidFill>
                  <a:srgbClr val="C00000"/>
                </a:solidFill>
                <a:latin typeface="Times New Roman"/>
              </a:rPr>
              <a:t>  Gravitational </a:t>
            </a:r>
            <a:r>
              <a:rPr lang="en-US" sz="3998" b="1" i="1" dirty="0">
                <a:solidFill>
                  <a:srgbClr val="C00000"/>
                </a:solidFill>
                <a:latin typeface="Times New Roman"/>
              </a:rPr>
              <a:t>deflection </a:t>
            </a:r>
            <a:r>
              <a:rPr lang="el-GR" sz="3200" b="1" dirty="0">
                <a:solidFill>
                  <a:schemeClr val="tx1"/>
                </a:solidFill>
                <a:latin typeface="Times New Roman"/>
              </a:rPr>
              <a:t>ΔΦ </a:t>
            </a:r>
            <a:r>
              <a:rPr lang="en-US" sz="3600" i="0" dirty="0">
                <a:solidFill>
                  <a:schemeClr val="tx1"/>
                </a:solidFill>
                <a:effectLst/>
                <a:latin typeface="Libre Franklin" pitchFamily="2" charset="0"/>
              </a:rPr>
              <a:t>∝</a:t>
            </a:r>
            <a:r>
              <a:rPr lang="en-US" sz="4000" b="0" i="0" dirty="0">
                <a:solidFill>
                  <a:schemeClr val="tx1"/>
                </a:solidFill>
                <a:effectLst/>
                <a:latin typeface="Libre Franklin" pitchFamily="2" charset="0"/>
              </a:rPr>
              <a:t> </a:t>
            </a:r>
            <a:r>
              <a:rPr lang="en-US" sz="3200" b="1" i="0" spc="0" dirty="0">
                <a:solidFill>
                  <a:schemeClr val="tx1"/>
                </a:solidFill>
                <a:latin typeface="Times New Roman"/>
              </a:rPr>
              <a:t>1</a:t>
            </a:r>
            <a:r>
              <a:rPr lang="en-US" sz="3636" b="1" i="0" spc="0" dirty="0">
                <a:solidFill>
                  <a:schemeClr val="tx1"/>
                </a:solidFill>
                <a:latin typeface="Times New Roman"/>
              </a:rPr>
              <a:t>/</a:t>
            </a:r>
            <a:r>
              <a:rPr lang="en-US" sz="4000" b="1" i="0" spc="0" dirty="0">
                <a:solidFill>
                  <a:schemeClr val="tx1"/>
                </a:solidFill>
                <a:latin typeface="Times New Roman"/>
              </a:rPr>
              <a:t>v</a:t>
            </a:r>
            <a:r>
              <a:rPr lang="en-US" sz="3200" b="1" i="0" spc="0" baseline="30000" dirty="0">
                <a:solidFill>
                  <a:schemeClr val="tx1"/>
                </a:solidFill>
                <a:latin typeface="Times New Roman"/>
              </a:rPr>
              <a:t>2 </a:t>
            </a:r>
            <a:endParaRPr lang="en-US" sz="2418" b="1" i="0" spc="0" baseline="30000" dirty="0">
              <a:solidFill>
                <a:schemeClr val="tx1"/>
              </a:solidFill>
              <a:latin typeface="Times New Roman"/>
            </a:endParaRPr>
          </a:p>
        </p:txBody>
      </p:sp>
      <p:sp>
        <p:nvSpPr>
          <p:cNvPr id="3" name="Arrow: Down 2">
            <a:extLst>
              <a:ext uri="{FF2B5EF4-FFF2-40B4-BE49-F238E27FC236}">
                <a16:creationId xmlns:a16="http://schemas.microsoft.com/office/drawing/2014/main" id="{53D97A1A-D828-8DFF-3944-6213581EC645}"/>
              </a:ext>
            </a:extLst>
          </p:cNvPr>
          <p:cNvSpPr/>
          <p:nvPr/>
        </p:nvSpPr>
        <p:spPr>
          <a:xfrm>
            <a:off x="5775278" y="2850048"/>
            <a:ext cx="484632" cy="1157591"/>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2" name="Arrow: Down 21">
            <a:extLst>
              <a:ext uri="{FF2B5EF4-FFF2-40B4-BE49-F238E27FC236}">
                <a16:creationId xmlns:a16="http://schemas.microsoft.com/office/drawing/2014/main" id="{56A86752-2F01-F357-5F69-D95F053D5BCD}"/>
              </a:ext>
            </a:extLst>
          </p:cNvPr>
          <p:cNvSpPr/>
          <p:nvPr/>
        </p:nvSpPr>
        <p:spPr>
          <a:xfrm>
            <a:off x="5781758" y="1260508"/>
            <a:ext cx="484632" cy="798353"/>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 name="TextBox 1">
            <a:extLst>
              <a:ext uri="{FF2B5EF4-FFF2-40B4-BE49-F238E27FC236}">
                <a16:creationId xmlns:a16="http://schemas.microsoft.com/office/drawing/2014/main" id="{7C62CC4C-BAF9-DCE3-A251-37EA94BD7CE4}"/>
              </a:ext>
            </a:extLst>
          </p:cNvPr>
          <p:cNvSpPr txBox="1"/>
          <p:nvPr/>
        </p:nvSpPr>
        <p:spPr>
          <a:xfrm>
            <a:off x="10134006" y="5168592"/>
            <a:ext cx="1414170" cy="1323439"/>
          </a:xfrm>
          <a:prstGeom prst="rect">
            <a:avLst/>
          </a:prstGeom>
          <a:noFill/>
        </p:spPr>
        <p:txBody>
          <a:bodyPr wrap="none" rtlCol="0">
            <a:spAutoFit/>
          </a:bodyPr>
          <a:lstStyle/>
          <a:p>
            <a:r>
              <a:rPr lang="en-US" sz="26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a:latin typeface="Times New Roman" panose="02020603050405020304" pitchFamily="18" charset="0"/>
                <a:cs typeface="Times New Roman" panose="02020603050405020304" pitchFamily="18" charset="0"/>
                <a:sym typeface="Wingdings" panose="05000000000000000000" pitchFamily="2" charset="2"/>
              </a:rPr>
              <a:t>2003</a:t>
            </a:r>
          </a:p>
          <a:p>
            <a:r>
              <a:rPr lang="en-US" sz="2600" b="1" dirty="0">
                <a:latin typeface="Times New Roman" panose="02020603050405020304" pitchFamily="18" charset="0"/>
                <a:cs typeface="Times New Roman" panose="02020603050405020304" pitchFamily="18" charset="0"/>
                <a:sym typeface="Wingdings" panose="05000000000000000000" pitchFamily="2" charset="2"/>
              </a:rPr>
              <a:t>      2014</a:t>
            </a:r>
          </a:p>
          <a:p>
            <a:r>
              <a:rPr lang="en-US" sz="26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r>
              <a:rPr lang="en-US" sz="2600" b="1" dirty="0">
                <a:latin typeface="Times New Roman" panose="02020603050405020304" pitchFamily="18" charset="0"/>
                <a:cs typeface="Times New Roman" panose="02020603050405020304" pitchFamily="18" charset="0"/>
                <a:sym typeface="Wingdings" panose="05000000000000000000" pitchFamily="2" charset="2"/>
              </a:rPr>
              <a:t>  2017</a:t>
            </a:r>
            <a:endParaRPr lang="en-US" sz="2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5F6A2-791F-B9C7-AA56-31D62BAC8D26}"/>
              </a:ext>
            </a:extLst>
          </p:cNvPr>
          <p:cNvSpPr txBox="1"/>
          <p:nvPr/>
        </p:nvSpPr>
        <p:spPr>
          <a:xfrm>
            <a:off x="7716608" y="719847"/>
            <a:ext cx="2634119"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NOT from mc</a:t>
            </a:r>
            <a:r>
              <a:rPr lang="en-US" sz="3200" b="1" baseline="30000" dirty="0">
                <a:solidFill>
                  <a:srgbClr val="C00000"/>
                </a:solidFill>
                <a:latin typeface="Times New Roman" panose="02020603050405020304" pitchFamily="18" charset="0"/>
                <a:cs typeface="Times New Roman" panose="02020603050405020304" pitchFamily="18" charset="0"/>
              </a:rPr>
              <a:t>2</a:t>
            </a:r>
            <a:endParaRPr lang="en-US" sz="2400" b="1" baseline="30000"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22A41ED-BF55-0BFC-04CB-A6C11086DA15}"/>
              </a:ext>
            </a:extLst>
          </p:cNvPr>
          <p:cNvSpPr txBox="1"/>
          <p:nvPr/>
        </p:nvSpPr>
        <p:spPr>
          <a:xfrm>
            <a:off x="10349593" y="755681"/>
            <a:ext cx="1055097" cy="400110"/>
          </a:xfrm>
          <a:prstGeom prst="rect">
            <a:avLst/>
          </a:prstGeom>
          <a:noFill/>
        </p:spPr>
        <p:txBody>
          <a:bodyPr wrap="none" rtlCol="0">
            <a:spAutoFit/>
          </a:bodyPr>
          <a:lstStyle/>
          <a:p>
            <a:r>
              <a:rPr lang="en-US" sz="2000" b="1" dirty="0">
                <a:sym typeface="Wingdings" panose="05000000000000000000" pitchFamily="2" charset="2"/>
              </a:rPr>
              <a:t> </a:t>
            </a:r>
            <a:r>
              <a:rPr lang="en-US" sz="2000" b="1" dirty="0"/>
              <a:t>[6,7]</a:t>
            </a:r>
          </a:p>
        </p:txBody>
      </p:sp>
      <p:sp>
        <p:nvSpPr>
          <p:cNvPr id="13" name="TextBox 12">
            <a:extLst>
              <a:ext uri="{FF2B5EF4-FFF2-40B4-BE49-F238E27FC236}">
                <a16:creationId xmlns:a16="http://schemas.microsoft.com/office/drawing/2014/main" id="{7EF212FA-F508-7295-D3CB-DEB0AB00FD4E}"/>
              </a:ext>
            </a:extLst>
          </p:cNvPr>
          <p:cNvSpPr txBox="1"/>
          <p:nvPr/>
        </p:nvSpPr>
        <p:spPr>
          <a:xfrm>
            <a:off x="10744209" y="4837822"/>
            <a:ext cx="1136850" cy="400110"/>
          </a:xfrm>
          <a:prstGeom prst="rect">
            <a:avLst/>
          </a:prstGeom>
          <a:noFill/>
        </p:spPr>
        <p:txBody>
          <a:bodyPr wrap="none" rtlCol="0">
            <a:spAutoFit/>
          </a:bodyPr>
          <a:lstStyle/>
          <a:p>
            <a:r>
              <a:rPr lang="en-US" sz="2000" b="1" dirty="0">
                <a:sym typeface="Wingdings" panose="05000000000000000000" pitchFamily="2" charset="2"/>
              </a:rPr>
              <a:t> </a:t>
            </a:r>
            <a:r>
              <a:rPr lang="en-US" sz="2000" b="1" dirty="0"/>
              <a:t>[6,7,10]</a:t>
            </a:r>
          </a:p>
        </p:txBody>
      </p:sp>
      <p:grpSp>
        <p:nvGrpSpPr>
          <p:cNvPr id="8" name="Group 7">
            <a:extLst>
              <a:ext uri="{FF2B5EF4-FFF2-40B4-BE49-F238E27FC236}">
                <a16:creationId xmlns:a16="http://schemas.microsoft.com/office/drawing/2014/main" id="{427A8AB4-9A23-92EE-9209-6693710116EA}"/>
              </a:ext>
            </a:extLst>
          </p:cNvPr>
          <p:cNvGrpSpPr/>
          <p:nvPr/>
        </p:nvGrpSpPr>
        <p:grpSpPr>
          <a:xfrm>
            <a:off x="4098306" y="428625"/>
            <a:ext cx="3838575" cy="860670"/>
            <a:chOff x="4098306" y="428625"/>
            <a:chExt cx="3838575" cy="860670"/>
          </a:xfrm>
        </p:grpSpPr>
        <p:pic>
          <p:nvPicPr>
            <p:cNvPr id="5" name="Picture 4">
              <a:extLst>
                <a:ext uri="{FF2B5EF4-FFF2-40B4-BE49-F238E27FC236}">
                  <a16:creationId xmlns:a16="http://schemas.microsoft.com/office/drawing/2014/main" id="{DA5BB931-5D5C-63A5-75F2-4F054BA61CA7}"/>
                </a:ext>
              </a:extLst>
            </p:cNvPr>
            <p:cNvPicPr>
              <a:picLocks noChangeAspect="1"/>
            </p:cNvPicPr>
            <p:nvPr/>
          </p:nvPicPr>
          <p:blipFill>
            <a:blip r:embed="rId3"/>
            <a:stretch>
              <a:fillRect/>
            </a:stretch>
          </p:blipFill>
          <p:spPr>
            <a:xfrm>
              <a:off x="4098306" y="432045"/>
              <a:ext cx="3838575" cy="857250"/>
            </a:xfrm>
            <a:prstGeom prst="rect">
              <a:avLst/>
            </a:prstGeom>
            <a:ln w="28575">
              <a:noFill/>
            </a:ln>
          </p:spPr>
        </p:pic>
        <p:sp>
          <p:nvSpPr>
            <p:cNvPr id="7" name="Rectangle 6">
              <a:extLst>
                <a:ext uri="{FF2B5EF4-FFF2-40B4-BE49-F238E27FC236}">
                  <a16:creationId xmlns:a16="http://schemas.microsoft.com/office/drawing/2014/main" id="{F2B3ACC0-642F-E696-C7F8-51048264DCD2}"/>
                </a:ext>
              </a:extLst>
            </p:cNvPr>
            <p:cNvSpPr/>
            <p:nvPr/>
          </p:nvSpPr>
          <p:spPr>
            <a:xfrm>
              <a:off x="4118343" y="428625"/>
              <a:ext cx="1755984" cy="8473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475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Freeform 737"/>
          <p:cNvSpPr/>
          <p:nvPr/>
        </p:nvSpPr>
        <p:spPr>
          <a:xfrm>
            <a:off x="5860541" y="2509278"/>
            <a:ext cx="384616" cy="1146329"/>
          </a:xfrm>
          <a:custGeom>
            <a:avLst/>
            <a:gdLst/>
            <a:ahLst/>
            <a:cxnLst/>
            <a:rect l="0" t="0" r="0" b="0"/>
            <a:pathLst>
              <a:path w="573024" h="1626107">
                <a:moveTo>
                  <a:pt x="0" y="1339596"/>
                </a:moveTo>
                <a:lnTo>
                  <a:pt x="143256" y="1339596"/>
                </a:lnTo>
                <a:lnTo>
                  <a:pt x="143256" y="0"/>
                </a:lnTo>
                <a:lnTo>
                  <a:pt x="429768" y="0"/>
                </a:lnTo>
                <a:lnTo>
                  <a:pt x="429768" y="1339596"/>
                </a:lnTo>
                <a:lnTo>
                  <a:pt x="573024" y="1339596"/>
                </a:lnTo>
                <a:lnTo>
                  <a:pt x="286512" y="1626107"/>
                </a:lnTo>
                <a:close/>
              </a:path>
            </a:pathLst>
          </a:custGeom>
          <a:solidFill>
            <a:srgbClr val="FF0000"/>
          </a:solidFill>
          <a:ln w="28575" cap="flat" cmpd="sng">
            <a:solidFill>
              <a:srgbClr val="FF0000"/>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44" name="Rectangle 744"/>
          <p:cNvSpPr/>
          <p:nvPr/>
        </p:nvSpPr>
        <p:spPr>
          <a:xfrm>
            <a:off x="11897232" y="6466119"/>
            <a:ext cx="227626" cy="245901"/>
          </a:xfrm>
          <a:prstGeom prst="rect">
            <a:avLst/>
          </a:prstGeom>
        </p:spPr>
        <p:txBody>
          <a:bodyPr wrap="none" lIns="0" tIns="0" rIns="0" bIns="0">
            <a:spAutoFit/>
          </a:bodyPr>
          <a:lstStyle/>
          <a:p>
            <a:pPr marL="0"/>
            <a:r>
              <a:rPr lang="en-US" sz="1598" b="1" i="0" spc="0" baseline="0" dirty="0">
                <a:solidFill>
                  <a:srgbClr val="FF0000"/>
                </a:solidFill>
                <a:latin typeface="Calibri-Bold"/>
              </a:rPr>
              <a:t>12</a:t>
            </a:r>
          </a:p>
        </p:txBody>
      </p:sp>
      <p:sp>
        <p:nvSpPr>
          <p:cNvPr id="6" name="TextBox 5">
            <a:extLst>
              <a:ext uri="{FF2B5EF4-FFF2-40B4-BE49-F238E27FC236}">
                <a16:creationId xmlns:a16="http://schemas.microsoft.com/office/drawing/2014/main" id="{A06AAF44-FF14-6D10-40C2-00355075928D}"/>
              </a:ext>
            </a:extLst>
          </p:cNvPr>
          <p:cNvSpPr txBox="1"/>
          <p:nvPr/>
        </p:nvSpPr>
        <p:spPr>
          <a:xfrm>
            <a:off x="3327364" y="3719309"/>
            <a:ext cx="5490606" cy="584775"/>
          </a:xfrm>
          <a:custGeom>
            <a:avLst/>
            <a:gdLst>
              <a:gd name="connsiteX0" fmla="*/ 0 w 5490606"/>
              <a:gd name="connsiteY0" fmla="*/ 0 h 584775"/>
              <a:gd name="connsiteX1" fmla="*/ 494155 w 5490606"/>
              <a:gd name="connsiteY1" fmla="*/ 0 h 584775"/>
              <a:gd name="connsiteX2" fmla="*/ 878497 w 5490606"/>
              <a:gd name="connsiteY2" fmla="*/ 0 h 584775"/>
              <a:gd name="connsiteX3" fmla="*/ 1537370 w 5490606"/>
              <a:gd name="connsiteY3" fmla="*/ 0 h 584775"/>
              <a:gd name="connsiteX4" fmla="*/ 2031524 w 5490606"/>
              <a:gd name="connsiteY4" fmla="*/ 0 h 584775"/>
              <a:gd name="connsiteX5" fmla="*/ 2525679 w 5490606"/>
              <a:gd name="connsiteY5" fmla="*/ 0 h 584775"/>
              <a:gd name="connsiteX6" fmla="*/ 3184551 w 5490606"/>
              <a:gd name="connsiteY6" fmla="*/ 0 h 584775"/>
              <a:gd name="connsiteX7" fmla="*/ 3623800 w 5490606"/>
              <a:gd name="connsiteY7" fmla="*/ 0 h 584775"/>
              <a:gd name="connsiteX8" fmla="*/ 4282673 w 5490606"/>
              <a:gd name="connsiteY8" fmla="*/ 0 h 584775"/>
              <a:gd name="connsiteX9" fmla="*/ 4941545 w 5490606"/>
              <a:gd name="connsiteY9" fmla="*/ 0 h 584775"/>
              <a:gd name="connsiteX10" fmla="*/ 5490606 w 5490606"/>
              <a:gd name="connsiteY10" fmla="*/ 0 h 584775"/>
              <a:gd name="connsiteX11" fmla="*/ 5490606 w 5490606"/>
              <a:gd name="connsiteY11" fmla="*/ 584775 h 584775"/>
              <a:gd name="connsiteX12" fmla="*/ 4886639 w 5490606"/>
              <a:gd name="connsiteY12" fmla="*/ 584775 h 584775"/>
              <a:gd name="connsiteX13" fmla="*/ 4227767 w 5490606"/>
              <a:gd name="connsiteY13" fmla="*/ 584775 h 584775"/>
              <a:gd name="connsiteX14" fmla="*/ 3568894 w 5490606"/>
              <a:gd name="connsiteY14" fmla="*/ 584775 h 584775"/>
              <a:gd name="connsiteX15" fmla="*/ 3129645 w 5490606"/>
              <a:gd name="connsiteY15" fmla="*/ 584775 h 584775"/>
              <a:gd name="connsiteX16" fmla="*/ 2580585 w 5490606"/>
              <a:gd name="connsiteY16" fmla="*/ 584775 h 584775"/>
              <a:gd name="connsiteX17" fmla="*/ 1921712 w 5490606"/>
              <a:gd name="connsiteY17" fmla="*/ 584775 h 584775"/>
              <a:gd name="connsiteX18" fmla="*/ 1372652 w 5490606"/>
              <a:gd name="connsiteY18" fmla="*/ 584775 h 584775"/>
              <a:gd name="connsiteX19" fmla="*/ 988309 w 5490606"/>
              <a:gd name="connsiteY19" fmla="*/ 584775 h 584775"/>
              <a:gd name="connsiteX20" fmla="*/ 549061 w 5490606"/>
              <a:gd name="connsiteY20" fmla="*/ 584775 h 584775"/>
              <a:gd name="connsiteX21" fmla="*/ 0 w 5490606"/>
              <a:gd name="connsiteY21" fmla="*/ 584775 h 584775"/>
              <a:gd name="connsiteX22" fmla="*/ 0 w 5490606"/>
              <a:gd name="connsiteY2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90606" h="584775" extrusionOk="0">
                <a:moveTo>
                  <a:pt x="0" y="0"/>
                </a:moveTo>
                <a:cubicBezTo>
                  <a:pt x="196516" y="-37897"/>
                  <a:pt x="323380" y="37569"/>
                  <a:pt x="494155" y="0"/>
                </a:cubicBezTo>
                <a:cubicBezTo>
                  <a:pt x="664931" y="-37569"/>
                  <a:pt x="721933" y="24440"/>
                  <a:pt x="878497" y="0"/>
                </a:cubicBezTo>
                <a:cubicBezTo>
                  <a:pt x="1035061" y="-24440"/>
                  <a:pt x="1221836" y="77756"/>
                  <a:pt x="1537370" y="0"/>
                </a:cubicBezTo>
                <a:cubicBezTo>
                  <a:pt x="1852904" y="-77756"/>
                  <a:pt x="1841563" y="16087"/>
                  <a:pt x="2031524" y="0"/>
                </a:cubicBezTo>
                <a:cubicBezTo>
                  <a:pt x="2221485" y="-16087"/>
                  <a:pt x="2379094" y="43962"/>
                  <a:pt x="2525679" y="0"/>
                </a:cubicBezTo>
                <a:cubicBezTo>
                  <a:pt x="2672264" y="-43962"/>
                  <a:pt x="3044316" y="28766"/>
                  <a:pt x="3184551" y="0"/>
                </a:cubicBezTo>
                <a:cubicBezTo>
                  <a:pt x="3324786" y="-28766"/>
                  <a:pt x="3431594" y="18965"/>
                  <a:pt x="3623800" y="0"/>
                </a:cubicBezTo>
                <a:cubicBezTo>
                  <a:pt x="3816006" y="-18965"/>
                  <a:pt x="4040482" y="38729"/>
                  <a:pt x="4282673" y="0"/>
                </a:cubicBezTo>
                <a:cubicBezTo>
                  <a:pt x="4524864" y="-38729"/>
                  <a:pt x="4713051" y="18117"/>
                  <a:pt x="4941545" y="0"/>
                </a:cubicBezTo>
                <a:cubicBezTo>
                  <a:pt x="5170039" y="-18117"/>
                  <a:pt x="5350787" y="46756"/>
                  <a:pt x="5490606" y="0"/>
                </a:cubicBezTo>
                <a:cubicBezTo>
                  <a:pt x="5502438" y="138318"/>
                  <a:pt x="5475879" y="373381"/>
                  <a:pt x="5490606" y="584775"/>
                </a:cubicBezTo>
                <a:cubicBezTo>
                  <a:pt x="5363128" y="613479"/>
                  <a:pt x="5186835" y="556666"/>
                  <a:pt x="4886639" y="584775"/>
                </a:cubicBezTo>
                <a:cubicBezTo>
                  <a:pt x="4586443" y="612884"/>
                  <a:pt x="4547006" y="523113"/>
                  <a:pt x="4227767" y="584775"/>
                </a:cubicBezTo>
                <a:cubicBezTo>
                  <a:pt x="3908528" y="646437"/>
                  <a:pt x="3760378" y="582539"/>
                  <a:pt x="3568894" y="584775"/>
                </a:cubicBezTo>
                <a:cubicBezTo>
                  <a:pt x="3377410" y="587011"/>
                  <a:pt x="3294231" y="565644"/>
                  <a:pt x="3129645" y="584775"/>
                </a:cubicBezTo>
                <a:cubicBezTo>
                  <a:pt x="2965059" y="603906"/>
                  <a:pt x="2714703" y="583574"/>
                  <a:pt x="2580585" y="584775"/>
                </a:cubicBezTo>
                <a:cubicBezTo>
                  <a:pt x="2446467" y="585976"/>
                  <a:pt x="2159727" y="563965"/>
                  <a:pt x="1921712" y="584775"/>
                </a:cubicBezTo>
                <a:cubicBezTo>
                  <a:pt x="1683697" y="605585"/>
                  <a:pt x="1608008" y="554222"/>
                  <a:pt x="1372652" y="584775"/>
                </a:cubicBezTo>
                <a:cubicBezTo>
                  <a:pt x="1137296" y="615328"/>
                  <a:pt x="1098081" y="555936"/>
                  <a:pt x="988309" y="584775"/>
                </a:cubicBezTo>
                <a:cubicBezTo>
                  <a:pt x="878537" y="613614"/>
                  <a:pt x="764385" y="539303"/>
                  <a:pt x="549061" y="584775"/>
                </a:cubicBezTo>
                <a:cubicBezTo>
                  <a:pt x="333737" y="630247"/>
                  <a:pt x="156879" y="549031"/>
                  <a:pt x="0" y="584775"/>
                </a:cubicBezTo>
                <a:cubicBezTo>
                  <a:pt x="-3817" y="320705"/>
                  <a:pt x="51532" y="224431"/>
                  <a:pt x="0" y="0"/>
                </a:cubicBezTo>
                <a:close/>
              </a:path>
            </a:pathLst>
          </a:custGeom>
          <a:noFill/>
          <a:ln>
            <a:solidFill>
              <a:srgbClr val="C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200" b="1" i="1" dirty="0">
                <a:solidFill>
                  <a:srgbClr val="C00000"/>
                </a:solidFill>
              </a:rPr>
              <a:t>Overlooked in DM research</a:t>
            </a:r>
          </a:p>
        </p:txBody>
      </p:sp>
      <p:grpSp>
        <p:nvGrpSpPr>
          <p:cNvPr id="3" name="Group 2">
            <a:extLst>
              <a:ext uri="{FF2B5EF4-FFF2-40B4-BE49-F238E27FC236}">
                <a16:creationId xmlns:a16="http://schemas.microsoft.com/office/drawing/2014/main" id="{F61A33B5-DA8A-22D7-5503-CA8AC9FC1CE5}"/>
              </a:ext>
            </a:extLst>
          </p:cNvPr>
          <p:cNvGrpSpPr/>
          <p:nvPr/>
        </p:nvGrpSpPr>
        <p:grpSpPr>
          <a:xfrm>
            <a:off x="250861" y="134008"/>
            <a:ext cx="11820525" cy="2324100"/>
            <a:chOff x="250861" y="725141"/>
            <a:chExt cx="11820525" cy="2324100"/>
          </a:xfrm>
        </p:grpSpPr>
        <p:pic>
          <p:nvPicPr>
            <p:cNvPr id="5" name="Picture 4">
              <a:extLst>
                <a:ext uri="{FF2B5EF4-FFF2-40B4-BE49-F238E27FC236}">
                  <a16:creationId xmlns:a16="http://schemas.microsoft.com/office/drawing/2014/main" id="{43E715FA-FB03-33E7-2521-316EECA979D3}"/>
                </a:ext>
              </a:extLst>
            </p:cNvPr>
            <p:cNvPicPr>
              <a:picLocks noChangeAspect="1"/>
            </p:cNvPicPr>
            <p:nvPr/>
          </p:nvPicPr>
          <p:blipFill>
            <a:blip r:embed="rId2"/>
            <a:stretch>
              <a:fillRect/>
            </a:stretch>
          </p:blipFill>
          <p:spPr>
            <a:xfrm>
              <a:off x="250861" y="725141"/>
              <a:ext cx="11820525" cy="2324100"/>
            </a:xfrm>
            <a:prstGeom prst="rect">
              <a:avLst/>
            </a:prstGeom>
            <a:ln w="19050">
              <a:solidFill>
                <a:schemeClr val="tx1"/>
              </a:solidFill>
            </a:ln>
          </p:spPr>
        </p:pic>
        <p:sp>
          <p:nvSpPr>
            <p:cNvPr id="2" name="TextBox 1">
              <a:extLst>
                <a:ext uri="{FF2B5EF4-FFF2-40B4-BE49-F238E27FC236}">
                  <a16:creationId xmlns:a16="http://schemas.microsoft.com/office/drawing/2014/main" id="{360179D2-5C37-D787-B858-CD4169061143}"/>
                </a:ext>
              </a:extLst>
            </p:cNvPr>
            <p:cNvSpPr txBox="1"/>
            <p:nvPr/>
          </p:nvSpPr>
          <p:spPr>
            <a:xfrm>
              <a:off x="6702353" y="1896888"/>
              <a:ext cx="5194880" cy="646331"/>
            </a:xfrm>
            <a:prstGeom prst="rect">
              <a:avLst/>
            </a:prstGeom>
            <a:solidFill>
              <a:schemeClr val="bg1"/>
            </a:solidFill>
            <a:ln>
              <a:noFill/>
            </a:ln>
          </p:spPr>
          <p:txBody>
            <a:bodyPr wrap="square" rtlCol="0">
              <a:spAutoFit/>
            </a:bodyPr>
            <a:lstStyle/>
            <a:p>
              <a:r>
                <a:rPr lang="en-US" dirty="0"/>
                <a:t>[A. Kryemadhi, A. Mastronikolis, K. Z.  (</a:t>
              </a:r>
              <a:r>
                <a:rPr lang="en-US" b="1" dirty="0"/>
                <a:t>2022</a:t>
              </a:r>
              <a:r>
                <a:rPr lang="en-US" dirty="0"/>
                <a:t>)  </a:t>
              </a:r>
            </a:p>
            <a:p>
              <a:r>
                <a:rPr lang="en-US" dirty="0"/>
                <a:t>in preparation]</a:t>
              </a:r>
            </a:p>
          </p:txBody>
        </p:sp>
      </p:grpSp>
      <p:sp>
        <p:nvSpPr>
          <p:cNvPr id="4" name="TextBox 3">
            <a:extLst>
              <a:ext uri="{FF2B5EF4-FFF2-40B4-BE49-F238E27FC236}">
                <a16:creationId xmlns:a16="http://schemas.microsoft.com/office/drawing/2014/main" id="{79FFDDC5-DE09-F7D2-6F3B-58105DBD70E2}"/>
              </a:ext>
            </a:extLst>
          </p:cNvPr>
          <p:cNvSpPr txBox="1"/>
          <p:nvPr/>
        </p:nvSpPr>
        <p:spPr>
          <a:xfrm>
            <a:off x="831157" y="5101586"/>
            <a:ext cx="10048392" cy="707886"/>
          </a:xfrm>
          <a:custGeom>
            <a:avLst/>
            <a:gdLst>
              <a:gd name="connsiteX0" fmla="*/ 0 w 10048392"/>
              <a:gd name="connsiteY0" fmla="*/ 0 h 707886"/>
              <a:gd name="connsiteX1" fmla="*/ 390114 w 10048392"/>
              <a:gd name="connsiteY1" fmla="*/ 0 h 707886"/>
              <a:gd name="connsiteX2" fmla="*/ 679744 w 10048392"/>
              <a:gd name="connsiteY2" fmla="*/ 0 h 707886"/>
              <a:gd name="connsiteX3" fmla="*/ 1170342 w 10048392"/>
              <a:gd name="connsiteY3" fmla="*/ 0 h 707886"/>
              <a:gd name="connsiteX4" fmla="*/ 1660940 w 10048392"/>
              <a:gd name="connsiteY4" fmla="*/ 0 h 707886"/>
              <a:gd name="connsiteX5" fmla="*/ 2252022 w 10048392"/>
              <a:gd name="connsiteY5" fmla="*/ 0 h 707886"/>
              <a:gd name="connsiteX6" fmla="*/ 2541652 w 10048392"/>
              <a:gd name="connsiteY6" fmla="*/ 0 h 707886"/>
              <a:gd name="connsiteX7" fmla="*/ 3132734 w 10048392"/>
              <a:gd name="connsiteY7" fmla="*/ 0 h 707886"/>
              <a:gd name="connsiteX8" fmla="*/ 3924784 w 10048392"/>
              <a:gd name="connsiteY8" fmla="*/ 0 h 707886"/>
              <a:gd name="connsiteX9" fmla="*/ 4716833 w 10048392"/>
              <a:gd name="connsiteY9" fmla="*/ 0 h 707886"/>
              <a:gd name="connsiteX10" fmla="*/ 5408399 w 10048392"/>
              <a:gd name="connsiteY10" fmla="*/ 0 h 707886"/>
              <a:gd name="connsiteX11" fmla="*/ 6200449 w 10048392"/>
              <a:gd name="connsiteY11" fmla="*/ 0 h 707886"/>
              <a:gd name="connsiteX12" fmla="*/ 6490079 w 10048392"/>
              <a:gd name="connsiteY12" fmla="*/ 0 h 707886"/>
              <a:gd name="connsiteX13" fmla="*/ 6980677 w 10048392"/>
              <a:gd name="connsiteY13" fmla="*/ 0 h 707886"/>
              <a:gd name="connsiteX14" fmla="*/ 7270307 w 10048392"/>
              <a:gd name="connsiteY14" fmla="*/ 0 h 707886"/>
              <a:gd name="connsiteX15" fmla="*/ 7961873 w 10048392"/>
              <a:gd name="connsiteY15" fmla="*/ 0 h 707886"/>
              <a:gd name="connsiteX16" fmla="*/ 8251503 w 10048392"/>
              <a:gd name="connsiteY16" fmla="*/ 0 h 707886"/>
              <a:gd name="connsiteX17" fmla="*/ 8742101 w 10048392"/>
              <a:gd name="connsiteY17" fmla="*/ 0 h 707886"/>
              <a:gd name="connsiteX18" fmla="*/ 9132215 w 10048392"/>
              <a:gd name="connsiteY18" fmla="*/ 0 h 707886"/>
              <a:gd name="connsiteX19" fmla="*/ 10048392 w 10048392"/>
              <a:gd name="connsiteY19" fmla="*/ 0 h 707886"/>
              <a:gd name="connsiteX20" fmla="*/ 10048392 w 10048392"/>
              <a:gd name="connsiteY20" fmla="*/ 332706 h 707886"/>
              <a:gd name="connsiteX21" fmla="*/ 10048392 w 10048392"/>
              <a:gd name="connsiteY21" fmla="*/ 707886 h 707886"/>
              <a:gd name="connsiteX22" fmla="*/ 9457310 w 10048392"/>
              <a:gd name="connsiteY22" fmla="*/ 707886 h 707886"/>
              <a:gd name="connsiteX23" fmla="*/ 9067196 w 10048392"/>
              <a:gd name="connsiteY23" fmla="*/ 707886 h 707886"/>
              <a:gd name="connsiteX24" fmla="*/ 8576598 w 10048392"/>
              <a:gd name="connsiteY24" fmla="*/ 707886 h 707886"/>
              <a:gd name="connsiteX25" fmla="*/ 7985516 w 10048392"/>
              <a:gd name="connsiteY25" fmla="*/ 707886 h 707886"/>
              <a:gd name="connsiteX26" fmla="*/ 7494918 w 10048392"/>
              <a:gd name="connsiteY26" fmla="*/ 707886 h 707886"/>
              <a:gd name="connsiteX27" fmla="*/ 6702869 w 10048392"/>
              <a:gd name="connsiteY27" fmla="*/ 707886 h 707886"/>
              <a:gd name="connsiteX28" fmla="*/ 6011303 w 10048392"/>
              <a:gd name="connsiteY28" fmla="*/ 707886 h 707886"/>
              <a:gd name="connsiteX29" fmla="*/ 5420221 w 10048392"/>
              <a:gd name="connsiteY29" fmla="*/ 707886 h 707886"/>
              <a:gd name="connsiteX30" fmla="*/ 4929623 w 10048392"/>
              <a:gd name="connsiteY30" fmla="*/ 707886 h 707886"/>
              <a:gd name="connsiteX31" fmla="*/ 4338541 w 10048392"/>
              <a:gd name="connsiteY31" fmla="*/ 707886 h 707886"/>
              <a:gd name="connsiteX32" fmla="*/ 3948427 w 10048392"/>
              <a:gd name="connsiteY32" fmla="*/ 707886 h 707886"/>
              <a:gd name="connsiteX33" fmla="*/ 3558313 w 10048392"/>
              <a:gd name="connsiteY33" fmla="*/ 707886 h 707886"/>
              <a:gd name="connsiteX34" fmla="*/ 2866747 w 10048392"/>
              <a:gd name="connsiteY34" fmla="*/ 707886 h 707886"/>
              <a:gd name="connsiteX35" fmla="*/ 2376149 w 10048392"/>
              <a:gd name="connsiteY35" fmla="*/ 707886 h 707886"/>
              <a:gd name="connsiteX36" fmla="*/ 1885551 w 10048392"/>
              <a:gd name="connsiteY36" fmla="*/ 707886 h 707886"/>
              <a:gd name="connsiteX37" fmla="*/ 1093501 w 10048392"/>
              <a:gd name="connsiteY37" fmla="*/ 707886 h 707886"/>
              <a:gd name="connsiteX38" fmla="*/ 0 w 10048392"/>
              <a:gd name="connsiteY38" fmla="*/ 707886 h 707886"/>
              <a:gd name="connsiteX39" fmla="*/ 0 w 10048392"/>
              <a:gd name="connsiteY39" fmla="*/ 353943 h 707886"/>
              <a:gd name="connsiteX40" fmla="*/ 0 w 10048392"/>
              <a:gd name="connsiteY4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48392" h="707886" extrusionOk="0">
                <a:moveTo>
                  <a:pt x="0" y="0"/>
                </a:moveTo>
                <a:cubicBezTo>
                  <a:pt x="119947" y="-21192"/>
                  <a:pt x="290847" y="34706"/>
                  <a:pt x="390114" y="0"/>
                </a:cubicBezTo>
                <a:cubicBezTo>
                  <a:pt x="489381" y="-34706"/>
                  <a:pt x="550349" y="21433"/>
                  <a:pt x="679744" y="0"/>
                </a:cubicBezTo>
                <a:cubicBezTo>
                  <a:pt x="809139" y="-21433"/>
                  <a:pt x="1020076" y="35375"/>
                  <a:pt x="1170342" y="0"/>
                </a:cubicBezTo>
                <a:cubicBezTo>
                  <a:pt x="1320608" y="-35375"/>
                  <a:pt x="1552088" y="26508"/>
                  <a:pt x="1660940" y="0"/>
                </a:cubicBezTo>
                <a:cubicBezTo>
                  <a:pt x="1769792" y="-26508"/>
                  <a:pt x="1964284" y="20673"/>
                  <a:pt x="2252022" y="0"/>
                </a:cubicBezTo>
                <a:cubicBezTo>
                  <a:pt x="2539760" y="-20673"/>
                  <a:pt x="2477391" y="11964"/>
                  <a:pt x="2541652" y="0"/>
                </a:cubicBezTo>
                <a:cubicBezTo>
                  <a:pt x="2605913" y="-11964"/>
                  <a:pt x="2853852" y="53219"/>
                  <a:pt x="3132734" y="0"/>
                </a:cubicBezTo>
                <a:cubicBezTo>
                  <a:pt x="3411616" y="-53219"/>
                  <a:pt x="3598683" y="9371"/>
                  <a:pt x="3924784" y="0"/>
                </a:cubicBezTo>
                <a:cubicBezTo>
                  <a:pt x="4250885" y="-9371"/>
                  <a:pt x="4471679" y="22287"/>
                  <a:pt x="4716833" y="0"/>
                </a:cubicBezTo>
                <a:cubicBezTo>
                  <a:pt x="4961987" y="-22287"/>
                  <a:pt x="5192512" y="21276"/>
                  <a:pt x="5408399" y="0"/>
                </a:cubicBezTo>
                <a:cubicBezTo>
                  <a:pt x="5624286" y="-21276"/>
                  <a:pt x="5873342" y="14467"/>
                  <a:pt x="6200449" y="0"/>
                </a:cubicBezTo>
                <a:cubicBezTo>
                  <a:pt x="6527556" y="-14467"/>
                  <a:pt x="6352402" y="10949"/>
                  <a:pt x="6490079" y="0"/>
                </a:cubicBezTo>
                <a:cubicBezTo>
                  <a:pt x="6627756" y="-10949"/>
                  <a:pt x="6834540" y="45113"/>
                  <a:pt x="6980677" y="0"/>
                </a:cubicBezTo>
                <a:cubicBezTo>
                  <a:pt x="7126814" y="-45113"/>
                  <a:pt x="7180096" y="18190"/>
                  <a:pt x="7270307" y="0"/>
                </a:cubicBezTo>
                <a:cubicBezTo>
                  <a:pt x="7360518" y="-18190"/>
                  <a:pt x="7763048" y="13495"/>
                  <a:pt x="7961873" y="0"/>
                </a:cubicBezTo>
                <a:cubicBezTo>
                  <a:pt x="8160698" y="-13495"/>
                  <a:pt x="8177737" y="11319"/>
                  <a:pt x="8251503" y="0"/>
                </a:cubicBezTo>
                <a:cubicBezTo>
                  <a:pt x="8325269" y="-11319"/>
                  <a:pt x="8592509" y="35789"/>
                  <a:pt x="8742101" y="0"/>
                </a:cubicBezTo>
                <a:cubicBezTo>
                  <a:pt x="8891693" y="-35789"/>
                  <a:pt x="8997584" y="4500"/>
                  <a:pt x="9132215" y="0"/>
                </a:cubicBezTo>
                <a:cubicBezTo>
                  <a:pt x="9266846" y="-4500"/>
                  <a:pt x="9857338" y="107117"/>
                  <a:pt x="10048392" y="0"/>
                </a:cubicBezTo>
                <a:cubicBezTo>
                  <a:pt x="10085841" y="66885"/>
                  <a:pt x="10043959" y="251602"/>
                  <a:pt x="10048392" y="332706"/>
                </a:cubicBezTo>
                <a:cubicBezTo>
                  <a:pt x="10052825" y="413810"/>
                  <a:pt x="10016424" y="631597"/>
                  <a:pt x="10048392" y="707886"/>
                </a:cubicBezTo>
                <a:cubicBezTo>
                  <a:pt x="9877244" y="712222"/>
                  <a:pt x="9591430" y="654289"/>
                  <a:pt x="9457310" y="707886"/>
                </a:cubicBezTo>
                <a:cubicBezTo>
                  <a:pt x="9323190" y="761483"/>
                  <a:pt x="9146172" y="703874"/>
                  <a:pt x="9067196" y="707886"/>
                </a:cubicBezTo>
                <a:cubicBezTo>
                  <a:pt x="8988220" y="711898"/>
                  <a:pt x="8789336" y="667367"/>
                  <a:pt x="8576598" y="707886"/>
                </a:cubicBezTo>
                <a:cubicBezTo>
                  <a:pt x="8363860" y="748405"/>
                  <a:pt x="8107794" y="647187"/>
                  <a:pt x="7985516" y="707886"/>
                </a:cubicBezTo>
                <a:cubicBezTo>
                  <a:pt x="7863238" y="768585"/>
                  <a:pt x="7642303" y="662835"/>
                  <a:pt x="7494918" y="707886"/>
                </a:cubicBezTo>
                <a:cubicBezTo>
                  <a:pt x="7347533" y="752937"/>
                  <a:pt x="6971117" y="627200"/>
                  <a:pt x="6702869" y="707886"/>
                </a:cubicBezTo>
                <a:cubicBezTo>
                  <a:pt x="6434621" y="788572"/>
                  <a:pt x="6225097" y="666377"/>
                  <a:pt x="6011303" y="707886"/>
                </a:cubicBezTo>
                <a:cubicBezTo>
                  <a:pt x="5797509" y="749395"/>
                  <a:pt x="5696234" y="677694"/>
                  <a:pt x="5420221" y="707886"/>
                </a:cubicBezTo>
                <a:cubicBezTo>
                  <a:pt x="5144208" y="738078"/>
                  <a:pt x="5032350" y="703320"/>
                  <a:pt x="4929623" y="707886"/>
                </a:cubicBezTo>
                <a:cubicBezTo>
                  <a:pt x="4826896" y="712452"/>
                  <a:pt x="4528152" y="645161"/>
                  <a:pt x="4338541" y="707886"/>
                </a:cubicBezTo>
                <a:cubicBezTo>
                  <a:pt x="4148930" y="770611"/>
                  <a:pt x="4131953" y="680993"/>
                  <a:pt x="3948427" y="707886"/>
                </a:cubicBezTo>
                <a:cubicBezTo>
                  <a:pt x="3764901" y="734779"/>
                  <a:pt x="3669150" y="674195"/>
                  <a:pt x="3558313" y="707886"/>
                </a:cubicBezTo>
                <a:cubicBezTo>
                  <a:pt x="3447476" y="741577"/>
                  <a:pt x="3168846" y="632338"/>
                  <a:pt x="2866747" y="707886"/>
                </a:cubicBezTo>
                <a:cubicBezTo>
                  <a:pt x="2564648" y="783434"/>
                  <a:pt x="2524060" y="664193"/>
                  <a:pt x="2376149" y="707886"/>
                </a:cubicBezTo>
                <a:cubicBezTo>
                  <a:pt x="2228238" y="751579"/>
                  <a:pt x="2120715" y="659164"/>
                  <a:pt x="1885551" y="707886"/>
                </a:cubicBezTo>
                <a:cubicBezTo>
                  <a:pt x="1650387" y="756608"/>
                  <a:pt x="1413600" y="660153"/>
                  <a:pt x="1093501" y="707886"/>
                </a:cubicBezTo>
                <a:cubicBezTo>
                  <a:pt x="773402" y="755619"/>
                  <a:pt x="539391" y="615737"/>
                  <a:pt x="0" y="707886"/>
                </a:cubicBezTo>
                <a:cubicBezTo>
                  <a:pt x="-29183" y="555611"/>
                  <a:pt x="22937" y="484641"/>
                  <a:pt x="0" y="353943"/>
                </a:cubicBezTo>
                <a:cubicBezTo>
                  <a:pt x="-22937" y="223245"/>
                  <a:pt x="42151" y="92916"/>
                  <a:pt x="0" y="0"/>
                </a:cubicBezTo>
                <a:close/>
              </a:path>
            </a:pathLst>
          </a:custGeom>
          <a:noFill/>
          <a:ln>
            <a:solidFill>
              <a:srgbClr val="FF0000"/>
            </a:solidFill>
            <a:extLst>
              <a:ext uri="{C807C97D-BFC1-408E-A445-0C87EB9F89A2}">
                <ask:lineSketchStyleProps xmlns:ask="http://schemas.microsoft.com/office/drawing/2018/sketchyshapes" sd="3862781193">
                  <a:prstGeom prst="rect">
                    <a:avLst/>
                  </a:prstGeom>
                  <ask:type>
                    <ask:lineSketchScribble/>
                  </ask:type>
                </ask:lineSketchStyleProps>
              </a:ext>
            </a:extLst>
          </a:ln>
        </p:spPr>
        <p:txBody>
          <a:bodyPr wrap="none" rtlCol="0">
            <a:spAutoFit/>
          </a:bodyPr>
          <a:lstStyle/>
          <a:p>
            <a:r>
              <a:rPr lang="en-US" sz="2400" b="1" dirty="0">
                <a:solidFill>
                  <a:srgbClr val="3333FF"/>
                </a:solidFill>
              </a:rPr>
              <a:t>Also:</a:t>
            </a:r>
            <a:r>
              <a:rPr lang="en-US" sz="2400" b="1" dirty="0">
                <a:solidFill>
                  <a:srgbClr val="C00000"/>
                </a:solidFill>
              </a:rPr>
              <a:t>  </a:t>
            </a:r>
            <a:r>
              <a:rPr lang="en-US" sz="3200" b="1" dirty="0">
                <a:solidFill>
                  <a:srgbClr val="C00000"/>
                </a:solidFill>
                <a:highlight>
                  <a:srgbClr val="FFFF00"/>
                </a:highlight>
              </a:rPr>
              <a:t>planetary</a:t>
            </a:r>
            <a:r>
              <a:rPr lang="en-US" sz="3200" b="1" dirty="0">
                <a:solidFill>
                  <a:srgbClr val="C00000"/>
                </a:solidFill>
              </a:rPr>
              <a:t> </a:t>
            </a:r>
            <a:r>
              <a:rPr lang="en-US" sz="4000" b="1" dirty="0" err="1">
                <a:solidFill>
                  <a:srgbClr val="C00000"/>
                </a:solidFill>
                <a:highlight>
                  <a:srgbClr val="FFFF00"/>
                </a:highlight>
              </a:rPr>
              <a:t>grav</a:t>
            </a:r>
            <a:r>
              <a:rPr lang="en-US" sz="4000" b="1" dirty="0">
                <a:solidFill>
                  <a:srgbClr val="C00000"/>
                </a:solidFill>
                <a:highlight>
                  <a:srgbClr val="FFFF00"/>
                </a:highlight>
              </a:rPr>
              <a:t>. self-focusing</a:t>
            </a:r>
            <a:r>
              <a:rPr lang="en-US" sz="2400" b="1" dirty="0">
                <a:solidFill>
                  <a:srgbClr val="C00000"/>
                </a:solidFill>
              </a:rPr>
              <a:t>: Streams </a:t>
            </a:r>
            <a:r>
              <a:rPr lang="en-US" sz="2400" b="1" dirty="0">
                <a:solidFill>
                  <a:srgbClr val="C00000"/>
                </a:solidFill>
                <a:sym typeface="Wingdings" panose="05000000000000000000" pitchFamily="2" charset="2"/>
              </a:rPr>
              <a:t> “hairs”    </a:t>
            </a:r>
            <a:r>
              <a:rPr lang="en-US" sz="2400" b="1" dirty="0">
                <a:latin typeface="Times New Roman" panose="02020603050405020304" pitchFamily="18" charset="0"/>
                <a:cs typeface="Times New Roman" panose="02020603050405020304" pitchFamily="18" charset="0"/>
                <a:sym typeface="Wingdings" panose="05000000000000000000" pitchFamily="2" charset="2"/>
              </a:rPr>
              <a:t>[9,14]</a:t>
            </a:r>
            <a:endParaRPr lang="en-US" sz="2400" b="1"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85FF3955-C5B4-D3AD-1AA0-D0AAC34961F5}"/>
              </a:ext>
            </a:extLst>
          </p:cNvPr>
          <p:cNvCxnSpPr>
            <a:cxnSpLocks/>
          </p:cNvCxnSpPr>
          <p:nvPr/>
        </p:nvCxnSpPr>
        <p:spPr>
          <a:xfrm>
            <a:off x="6083300" y="4364264"/>
            <a:ext cx="25665" cy="709049"/>
          </a:xfrm>
          <a:prstGeom prst="straightConnector1">
            <a:avLst/>
          </a:prstGeom>
          <a:ln w="7620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CC24B4A-D43A-82D0-4352-48D53FF4B203}"/>
              </a:ext>
            </a:extLst>
          </p:cNvPr>
          <p:cNvSpPr txBox="1"/>
          <p:nvPr/>
        </p:nvSpPr>
        <p:spPr>
          <a:xfrm>
            <a:off x="8137759" y="5664413"/>
            <a:ext cx="3861955" cy="707886"/>
          </a:xfrm>
          <a:prstGeom prst="rect">
            <a:avLst/>
          </a:prstGeom>
          <a:noFill/>
        </p:spPr>
        <p:txBody>
          <a:bodyPr wrap="none" rtlCol="0">
            <a:spAutoFit/>
          </a:bodyPr>
          <a:lstStyle/>
          <a:p>
            <a:r>
              <a:rPr lang="en-US" sz="2000" b="1" dirty="0"/>
              <a:t>Flux enhancements : </a:t>
            </a:r>
            <a:r>
              <a:rPr lang="en-US" sz="2800" b="1" dirty="0">
                <a:solidFill>
                  <a:srgbClr val="FF0066"/>
                </a:solidFill>
              </a:rPr>
              <a:t>&gt;10</a:t>
            </a:r>
            <a:r>
              <a:rPr lang="en-US" sz="4000" b="1" baseline="30000" dirty="0">
                <a:solidFill>
                  <a:srgbClr val="FF0066"/>
                </a:solidFill>
              </a:rPr>
              <a:t>4</a:t>
            </a:r>
            <a:r>
              <a:rPr lang="en-US" sz="4000" dirty="0">
                <a:solidFill>
                  <a:srgbClr val="FF0066"/>
                </a:solidFill>
                <a:latin typeface="Calibri" panose="020F0502020204030204" pitchFamily="34" charset="0"/>
                <a:cs typeface="Calibri" panose="020F0502020204030204" pitchFamily="34" charset="0"/>
              </a:rPr>
              <a:t>×</a:t>
            </a:r>
            <a:endParaRPr lang="en-US" sz="2000" baseline="30000" dirty="0">
              <a:solidFill>
                <a:srgbClr val="FF0066"/>
              </a:solidFill>
            </a:endParaRPr>
          </a:p>
        </p:txBody>
      </p:sp>
      <p:sp>
        <p:nvSpPr>
          <p:cNvPr id="8" name="TextBox 7">
            <a:extLst>
              <a:ext uri="{FF2B5EF4-FFF2-40B4-BE49-F238E27FC236}">
                <a16:creationId xmlns:a16="http://schemas.microsoft.com/office/drawing/2014/main" id="{63B6D4DD-8D24-0734-A9D6-F80FE8B7A464}"/>
              </a:ext>
            </a:extLst>
          </p:cNvPr>
          <p:cNvSpPr txBox="1"/>
          <p:nvPr/>
        </p:nvSpPr>
        <p:spPr>
          <a:xfrm>
            <a:off x="10077450" y="4676775"/>
            <a:ext cx="532518" cy="461665"/>
          </a:xfrm>
          <a:prstGeom prst="rect">
            <a:avLst/>
          </a:prstGeom>
          <a:noFill/>
        </p:spPr>
        <p:txBody>
          <a:bodyPr wrap="none" rtlCol="0">
            <a:spAutoFit/>
          </a:bodyPr>
          <a:lstStyle/>
          <a:p>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5081F38A-5510-FFD1-6190-9E8D98592312}"/>
              </a:ext>
            </a:extLst>
          </p:cNvPr>
          <p:cNvSpPr txBox="1"/>
          <p:nvPr/>
        </p:nvSpPr>
        <p:spPr>
          <a:xfrm>
            <a:off x="400050" y="6105525"/>
            <a:ext cx="3616055" cy="461665"/>
          </a:xfrm>
          <a:prstGeom prst="rect">
            <a:avLst/>
          </a:prstGeom>
          <a:noFill/>
        </p:spPr>
        <p:txBody>
          <a:bodyPr wrap="none" rtlCol="0">
            <a:spAutoFit/>
          </a:bodyPr>
          <a:lstStyle/>
          <a:p>
            <a:r>
              <a:rPr lang="en-GB" sz="2400" b="1" i="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i="0" dirty="0">
                <a:solidFill>
                  <a:srgbClr val="000000"/>
                </a:solidFill>
                <a:effectLst/>
                <a:latin typeface="Lucida Grande"/>
              </a:rPr>
              <a:t> </a:t>
            </a:r>
            <a:r>
              <a:rPr lang="en-GB" dirty="0">
                <a:solidFill>
                  <a:srgbClr val="000000"/>
                </a:solidFill>
                <a:latin typeface="Lucida Grande"/>
              </a:rPr>
              <a:t>[</a:t>
            </a:r>
            <a:r>
              <a:rPr lang="en-GB" i="0" dirty="0">
                <a:solidFill>
                  <a:srgbClr val="000000"/>
                </a:solidFill>
                <a:effectLst/>
                <a:latin typeface="Lucida Grande"/>
              </a:rPr>
              <a:t>A. Kryemadhi]. This workshop</a:t>
            </a:r>
            <a:endParaRPr lang="en-US" dirty="0"/>
          </a:p>
        </p:txBody>
      </p:sp>
    </p:spTree>
    <p:extLst>
      <p:ext uri="{BB962C8B-B14F-4D97-AF65-F5344CB8AC3E}">
        <p14:creationId xmlns:p14="http://schemas.microsoft.com/office/powerpoint/2010/main" val="50645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719" y="439983"/>
            <a:ext cx="11838562" cy="5124480"/>
          </a:xfrm>
          <a:prstGeom prst="rect">
            <a:avLst/>
          </a:prstGeom>
          <a:ln w="38100">
            <a:noFill/>
          </a:ln>
        </p:spPr>
        <p:txBody>
          <a:bodyPr wrap="square">
            <a:spAutoFit/>
          </a:bodyPr>
          <a:lstStyle/>
          <a:p>
            <a:endParaRPr lang="en-GB" sz="2800" b="1" dirty="0">
              <a:solidFill>
                <a:srgbClr val="FF0000"/>
              </a:solidFill>
              <a:latin typeface="Times New Roman" panose="02020603050405020304" pitchFamily="18" charset="0"/>
              <a:cs typeface="Times New Roman" panose="02020603050405020304" pitchFamily="18" charset="0"/>
            </a:endParaRPr>
          </a:p>
          <a:p>
            <a:r>
              <a:rPr lang="en-GB" sz="2400" b="1" dirty="0">
                <a:solidFill>
                  <a:srgbClr val="000000"/>
                </a:solidFill>
                <a:latin typeface="Times New Roman" panose="02020603050405020304" pitchFamily="18" charset="0"/>
                <a:cs typeface="Times New Roman" panose="02020603050405020304" pitchFamily="18" charset="0"/>
              </a:rPr>
              <a:t>DM presence is known through its gravitational pull on visible matter in space.  </a:t>
            </a:r>
          </a:p>
          <a:p>
            <a:endParaRPr lang="en-GB" sz="2400" b="1" dirty="0">
              <a:solidFill>
                <a:srgbClr val="000000"/>
              </a:solidFill>
              <a:highlight>
                <a:srgbClr val="00FFFF"/>
              </a:highlight>
              <a:latin typeface="Times New Roman" panose="02020603050405020304" pitchFamily="18" charset="0"/>
              <a:cs typeface="Times New Roman" panose="02020603050405020304" pitchFamily="18" charset="0"/>
            </a:endParaRPr>
          </a:p>
          <a:p>
            <a:endParaRPr lang="en-GB" sz="700" b="1" dirty="0">
              <a:solidFill>
                <a:srgbClr val="FF0000"/>
              </a:solidFill>
              <a:highlight>
                <a:srgbClr val="00FFFF"/>
              </a:highlight>
              <a:latin typeface="Times New Roman" panose="02020603050405020304" pitchFamily="18" charset="0"/>
              <a:cs typeface="Times New Roman" panose="02020603050405020304" pitchFamily="18" charset="0"/>
            </a:endParaRPr>
          </a:p>
          <a:p>
            <a:r>
              <a:rPr lang="en-GB" sz="4400" b="1" dirty="0">
                <a:solidFill>
                  <a:srgbClr val="FF0000"/>
                </a:solidFill>
                <a:highlight>
                  <a:srgbClr val="00FFFF"/>
                </a:highlight>
                <a:latin typeface="Times New Roman" panose="02020603050405020304" pitchFamily="18" charset="0"/>
                <a:cs typeface="Times New Roman" panose="02020603050405020304" pitchFamily="18" charset="0"/>
              </a:rPr>
              <a:t>DM does not emit, absorb, or, reflect light. </a:t>
            </a:r>
          </a:p>
          <a:p>
            <a:endParaRPr lang="en-GB" sz="4400" b="1" i="1" u="sng" dirty="0">
              <a:solidFill>
                <a:srgbClr val="FF0000"/>
              </a:solidFill>
              <a:latin typeface="Times New Roman" panose="02020603050405020304" pitchFamily="18" charset="0"/>
              <a:cs typeface="Times New Roman" panose="02020603050405020304" pitchFamily="18" charset="0"/>
            </a:endParaRPr>
          </a:p>
          <a:p>
            <a:endParaRPr lang="en-GB" sz="4400" b="1" i="1" u="sng" dirty="0">
              <a:solidFill>
                <a:srgbClr val="FF0000"/>
              </a:solidFill>
              <a:latin typeface="Times New Roman" panose="02020603050405020304" pitchFamily="18" charset="0"/>
              <a:cs typeface="Times New Roman" panose="02020603050405020304" pitchFamily="18" charset="0"/>
            </a:endParaRPr>
          </a:p>
          <a:p>
            <a:endParaRPr lang="en-GB" sz="2400" b="1" dirty="0">
              <a:solidFill>
                <a:srgbClr val="000000"/>
              </a:solidFill>
              <a:latin typeface="Times New Roman" panose="02020603050405020304" pitchFamily="18" charset="0"/>
              <a:cs typeface="Times New Roman" panose="02020603050405020304" pitchFamily="18" charset="0"/>
            </a:endParaRPr>
          </a:p>
          <a:p>
            <a:r>
              <a:rPr lang="en-GB" dirty="0">
                <a:solidFill>
                  <a:srgbClr val="000000"/>
                </a:solidFill>
                <a:latin typeface="Times New Roman" panose="02020603050405020304" pitchFamily="18" charset="0"/>
                <a:cs typeface="Times New Roman" panose="02020603050405020304" pitchFamily="18" charset="0"/>
              </a:rPr>
              <a:t>.</a:t>
            </a:r>
          </a:p>
          <a:p>
            <a:r>
              <a:rPr lang="en-GB" dirty="0">
                <a:solidFill>
                  <a:srgbClr val="000000"/>
                </a:solidFill>
                <a:latin typeface="Times New Roman" panose="02020603050405020304" pitchFamily="18" charset="0"/>
                <a:cs typeface="Times New Roman" panose="02020603050405020304" pitchFamily="18" charset="0"/>
              </a:rPr>
              <a:t>    </a:t>
            </a:r>
            <a:r>
              <a:rPr lang="en-GB" dirty="0">
                <a:solidFill>
                  <a:schemeClr val="bg1"/>
                </a:solidFill>
                <a:latin typeface="Times New Roman" panose="02020603050405020304" pitchFamily="18" charset="0"/>
                <a:cs typeface="Times New Roman" panose="02020603050405020304" pitchFamily="18" charset="0"/>
              </a:rPr>
              <a:t>Therefore, dark matter remains as elusive as Alice in Wonderland's Cheshire Cat – where you only see its grin (in the form of gravity) but not the animal itself.</a:t>
            </a:r>
          </a:p>
          <a:p>
            <a:endParaRPr lang="en-GB" dirty="0">
              <a:solidFill>
                <a:srgbClr val="000000"/>
              </a:solidFill>
              <a:latin typeface="Times New Roman" panose="02020603050405020304" pitchFamily="18" charset="0"/>
              <a:cs typeface="Times New Roman" panose="02020603050405020304" pitchFamily="18" charset="0"/>
            </a:endParaRPr>
          </a:p>
          <a:p>
            <a:r>
              <a:rPr lang="en-GB" sz="1600" b="1" u="sng" dirty="0">
                <a:latin typeface="Times New Roman" panose="02020603050405020304" pitchFamily="18" charset="0"/>
                <a:cs typeface="Times New Roman" panose="02020603050405020304" pitchFamily="18" charset="0"/>
                <a:hlinkClick r:id="rId2"/>
              </a:rPr>
              <a:t>https://www.nasa.gov/feature/goddard/2020/hubble-observations-suggest-a-missing-ingredient-in-dark-matter-theories</a:t>
            </a:r>
            <a:r>
              <a:rPr lang="en-GB" sz="1600" b="1" u="sng" dirty="0">
                <a:latin typeface="Times New Roman" panose="02020603050405020304" pitchFamily="18" charset="0"/>
                <a:cs typeface="Times New Roman" panose="02020603050405020304" pitchFamily="18" charset="0"/>
              </a:rPr>
              <a:t>  </a:t>
            </a:r>
            <a:endParaRPr lang="en-GB" sz="16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DD8EFA9-3F4A-0319-7709-77E44B269D49}"/>
              </a:ext>
            </a:extLst>
          </p:cNvPr>
          <p:cNvSpPr txBox="1"/>
          <p:nvPr/>
        </p:nvSpPr>
        <p:spPr>
          <a:xfrm>
            <a:off x="1099217" y="3097601"/>
            <a:ext cx="8968911" cy="1477328"/>
          </a:xfrm>
          <a:custGeom>
            <a:avLst/>
            <a:gdLst>
              <a:gd name="connsiteX0" fmla="*/ 0 w 8968911"/>
              <a:gd name="connsiteY0" fmla="*/ 0 h 1477328"/>
              <a:gd name="connsiteX1" fmla="*/ 508238 w 8968911"/>
              <a:gd name="connsiteY1" fmla="*/ 0 h 1477328"/>
              <a:gd name="connsiteX2" fmla="*/ 837098 w 8968911"/>
              <a:gd name="connsiteY2" fmla="*/ 0 h 1477328"/>
              <a:gd name="connsiteX3" fmla="*/ 1614404 w 8968911"/>
              <a:gd name="connsiteY3" fmla="*/ 0 h 1477328"/>
              <a:gd name="connsiteX4" fmla="*/ 2122642 w 8968911"/>
              <a:gd name="connsiteY4" fmla="*/ 0 h 1477328"/>
              <a:gd name="connsiteX5" fmla="*/ 2630881 w 8968911"/>
              <a:gd name="connsiteY5" fmla="*/ 0 h 1477328"/>
              <a:gd name="connsiteX6" fmla="*/ 3408186 w 8968911"/>
              <a:gd name="connsiteY6" fmla="*/ 0 h 1477328"/>
              <a:gd name="connsiteX7" fmla="*/ 3826735 w 8968911"/>
              <a:gd name="connsiteY7" fmla="*/ 0 h 1477328"/>
              <a:gd name="connsiteX8" fmla="*/ 4604041 w 8968911"/>
              <a:gd name="connsiteY8" fmla="*/ 0 h 1477328"/>
              <a:gd name="connsiteX9" fmla="*/ 5381347 w 8968911"/>
              <a:gd name="connsiteY9" fmla="*/ 0 h 1477328"/>
              <a:gd name="connsiteX10" fmla="*/ 5979274 w 8968911"/>
              <a:gd name="connsiteY10" fmla="*/ 0 h 1477328"/>
              <a:gd name="connsiteX11" fmla="*/ 6756580 w 8968911"/>
              <a:gd name="connsiteY11" fmla="*/ 0 h 1477328"/>
              <a:gd name="connsiteX12" fmla="*/ 7264818 w 8968911"/>
              <a:gd name="connsiteY12" fmla="*/ 0 h 1477328"/>
              <a:gd name="connsiteX13" fmla="*/ 7773056 w 8968911"/>
              <a:gd name="connsiteY13" fmla="*/ 0 h 1477328"/>
              <a:gd name="connsiteX14" fmla="*/ 8460673 w 8968911"/>
              <a:gd name="connsiteY14" fmla="*/ 0 h 1477328"/>
              <a:gd name="connsiteX15" fmla="*/ 8968911 w 8968911"/>
              <a:gd name="connsiteY15" fmla="*/ 0 h 1477328"/>
              <a:gd name="connsiteX16" fmla="*/ 8968911 w 8968911"/>
              <a:gd name="connsiteY16" fmla="*/ 521989 h 1477328"/>
              <a:gd name="connsiteX17" fmla="*/ 8968911 w 8968911"/>
              <a:gd name="connsiteY17" fmla="*/ 1029205 h 1477328"/>
              <a:gd name="connsiteX18" fmla="*/ 8968911 w 8968911"/>
              <a:gd name="connsiteY18" fmla="*/ 1477328 h 1477328"/>
              <a:gd name="connsiteX19" fmla="*/ 8281294 w 8968911"/>
              <a:gd name="connsiteY19" fmla="*/ 1477328 h 1477328"/>
              <a:gd name="connsiteX20" fmla="*/ 7862745 w 8968911"/>
              <a:gd name="connsiteY20" fmla="*/ 1477328 h 1477328"/>
              <a:gd name="connsiteX21" fmla="*/ 7085440 w 8968911"/>
              <a:gd name="connsiteY21" fmla="*/ 1477328 h 1477328"/>
              <a:gd name="connsiteX22" fmla="*/ 6487512 w 8968911"/>
              <a:gd name="connsiteY22" fmla="*/ 1477328 h 1477328"/>
              <a:gd name="connsiteX23" fmla="*/ 6068963 w 8968911"/>
              <a:gd name="connsiteY23" fmla="*/ 1477328 h 1477328"/>
              <a:gd name="connsiteX24" fmla="*/ 5471036 w 8968911"/>
              <a:gd name="connsiteY24" fmla="*/ 1477328 h 1477328"/>
              <a:gd name="connsiteX25" fmla="*/ 5142176 w 8968911"/>
              <a:gd name="connsiteY25" fmla="*/ 1477328 h 1477328"/>
              <a:gd name="connsiteX26" fmla="*/ 4813316 w 8968911"/>
              <a:gd name="connsiteY26" fmla="*/ 1477328 h 1477328"/>
              <a:gd name="connsiteX27" fmla="*/ 4215388 w 8968911"/>
              <a:gd name="connsiteY27" fmla="*/ 1477328 h 1477328"/>
              <a:gd name="connsiteX28" fmla="*/ 3796839 w 8968911"/>
              <a:gd name="connsiteY28" fmla="*/ 1477328 h 1477328"/>
              <a:gd name="connsiteX29" fmla="*/ 3109222 w 8968911"/>
              <a:gd name="connsiteY29" fmla="*/ 1477328 h 1477328"/>
              <a:gd name="connsiteX30" fmla="*/ 2690673 w 8968911"/>
              <a:gd name="connsiteY30" fmla="*/ 1477328 h 1477328"/>
              <a:gd name="connsiteX31" fmla="*/ 2003057 w 8968911"/>
              <a:gd name="connsiteY31" fmla="*/ 1477328 h 1477328"/>
              <a:gd name="connsiteX32" fmla="*/ 1674197 w 8968911"/>
              <a:gd name="connsiteY32" fmla="*/ 1477328 h 1477328"/>
              <a:gd name="connsiteX33" fmla="*/ 986580 w 8968911"/>
              <a:gd name="connsiteY33" fmla="*/ 1477328 h 1477328"/>
              <a:gd name="connsiteX34" fmla="*/ 568031 w 8968911"/>
              <a:gd name="connsiteY34" fmla="*/ 1477328 h 1477328"/>
              <a:gd name="connsiteX35" fmla="*/ 0 w 8968911"/>
              <a:gd name="connsiteY35" fmla="*/ 1477328 h 1477328"/>
              <a:gd name="connsiteX36" fmla="*/ 0 w 8968911"/>
              <a:gd name="connsiteY36" fmla="*/ 1014432 h 1477328"/>
              <a:gd name="connsiteX37" fmla="*/ 0 w 8968911"/>
              <a:gd name="connsiteY37" fmla="*/ 492443 h 1477328"/>
              <a:gd name="connsiteX38" fmla="*/ 0 w 8968911"/>
              <a:gd name="connsiteY38"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68911" h="1477328" extrusionOk="0">
                <a:moveTo>
                  <a:pt x="0" y="0"/>
                </a:moveTo>
                <a:cubicBezTo>
                  <a:pt x="168643" y="-42404"/>
                  <a:pt x="258077" y="26744"/>
                  <a:pt x="508238" y="0"/>
                </a:cubicBezTo>
                <a:cubicBezTo>
                  <a:pt x="758399" y="-26744"/>
                  <a:pt x="742274" y="34464"/>
                  <a:pt x="837098" y="0"/>
                </a:cubicBezTo>
                <a:cubicBezTo>
                  <a:pt x="931922" y="-34464"/>
                  <a:pt x="1263612" y="60920"/>
                  <a:pt x="1614404" y="0"/>
                </a:cubicBezTo>
                <a:cubicBezTo>
                  <a:pt x="1965196" y="-60920"/>
                  <a:pt x="1871406" y="16815"/>
                  <a:pt x="2122642" y="0"/>
                </a:cubicBezTo>
                <a:cubicBezTo>
                  <a:pt x="2373878" y="-16815"/>
                  <a:pt x="2492137" y="14892"/>
                  <a:pt x="2630881" y="0"/>
                </a:cubicBezTo>
                <a:cubicBezTo>
                  <a:pt x="2769625" y="-14892"/>
                  <a:pt x="3225699" y="69100"/>
                  <a:pt x="3408186" y="0"/>
                </a:cubicBezTo>
                <a:cubicBezTo>
                  <a:pt x="3590673" y="-69100"/>
                  <a:pt x="3700322" y="23311"/>
                  <a:pt x="3826735" y="0"/>
                </a:cubicBezTo>
                <a:cubicBezTo>
                  <a:pt x="3953148" y="-23311"/>
                  <a:pt x="4365666" y="60820"/>
                  <a:pt x="4604041" y="0"/>
                </a:cubicBezTo>
                <a:cubicBezTo>
                  <a:pt x="4842416" y="-60820"/>
                  <a:pt x="5097654" y="57882"/>
                  <a:pt x="5381347" y="0"/>
                </a:cubicBezTo>
                <a:cubicBezTo>
                  <a:pt x="5665040" y="-57882"/>
                  <a:pt x="5705067" y="42406"/>
                  <a:pt x="5979274" y="0"/>
                </a:cubicBezTo>
                <a:cubicBezTo>
                  <a:pt x="6253481" y="-42406"/>
                  <a:pt x="6583424" y="45704"/>
                  <a:pt x="6756580" y="0"/>
                </a:cubicBezTo>
                <a:cubicBezTo>
                  <a:pt x="6929736" y="-45704"/>
                  <a:pt x="7089824" y="24682"/>
                  <a:pt x="7264818" y="0"/>
                </a:cubicBezTo>
                <a:cubicBezTo>
                  <a:pt x="7439812" y="-24682"/>
                  <a:pt x="7669374" y="47857"/>
                  <a:pt x="7773056" y="0"/>
                </a:cubicBezTo>
                <a:cubicBezTo>
                  <a:pt x="7876738" y="-47857"/>
                  <a:pt x="8168066" y="19356"/>
                  <a:pt x="8460673" y="0"/>
                </a:cubicBezTo>
                <a:cubicBezTo>
                  <a:pt x="8753280" y="-19356"/>
                  <a:pt x="8819614" y="22697"/>
                  <a:pt x="8968911" y="0"/>
                </a:cubicBezTo>
                <a:cubicBezTo>
                  <a:pt x="9000221" y="158104"/>
                  <a:pt x="8949789" y="290637"/>
                  <a:pt x="8968911" y="521989"/>
                </a:cubicBezTo>
                <a:cubicBezTo>
                  <a:pt x="8988033" y="753341"/>
                  <a:pt x="8941059" y="842417"/>
                  <a:pt x="8968911" y="1029205"/>
                </a:cubicBezTo>
                <a:cubicBezTo>
                  <a:pt x="8996763" y="1215993"/>
                  <a:pt x="8938573" y="1268691"/>
                  <a:pt x="8968911" y="1477328"/>
                </a:cubicBezTo>
                <a:cubicBezTo>
                  <a:pt x="8781859" y="1542342"/>
                  <a:pt x="8475441" y="1464693"/>
                  <a:pt x="8281294" y="1477328"/>
                </a:cubicBezTo>
                <a:cubicBezTo>
                  <a:pt x="8087147" y="1489963"/>
                  <a:pt x="8059565" y="1444329"/>
                  <a:pt x="7862745" y="1477328"/>
                </a:cubicBezTo>
                <a:cubicBezTo>
                  <a:pt x="7665925" y="1510327"/>
                  <a:pt x="7292714" y="1447412"/>
                  <a:pt x="7085440" y="1477328"/>
                </a:cubicBezTo>
                <a:cubicBezTo>
                  <a:pt x="6878166" y="1507244"/>
                  <a:pt x="6732756" y="1406668"/>
                  <a:pt x="6487512" y="1477328"/>
                </a:cubicBezTo>
                <a:cubicBezTo>
                  <a:pt x="6242268" y="1547988"/>
                  <a:pt x="6190941" y="1468114"/>
                  <a:pt x="6068963" y="1477328"/>
                </a:cubicBezTo>
                <a:cubicBezTo>
                  <a:pt x="5946985" y="1486542"/>
                  <a:pt x="5747371" y="1469489"/>
                  <a:pt x="5471036" y="1477328"/>
                </a:cubicBezTo>
                <a:cubicBezTo>
                  <a:pt x="5194701" y="1485167"/>
                  <a:pt x="5224990" y="1467591"/>
                  <a:pt x="5142176" y="1477328"/>
                </a:cubicBezTo>
                <a:cubicBezTo>
                  <a:pt x="5059362" y="1487065"/>
                  <a:pt x="4977438" y="1438543"/>
                  <a:pt x="4813316" y="1477328"/>
                </a:cubicBezTo>
                <a:cubicBezTo>
                  <a:pt x="4649194" y="1516113"/>
                  <a:pt x="4504679" y="1433945"/>
                  <a:pt x="4215388" y="1477328"/>
                </a:cubicBezTo>
                <a:cubicBezTo>
                  <a:pt x="3926097" y="1520711"/>
                  <a:pt x="3917353" y="1445504"/>
                  <a:pt x="3796839" y="1477328"/>
                </a:cubicBezTo>
                <a:cubicBezTo>
                  <a:pt x="3676325" y="1509152"/>
                  <a:pt x="3420467" y="1441829"/>
                  <a:pt x="3109222" y="1477328"/>
                </a:cubicBezTo>
                <a:cubicBezTo>
                  <a:pt x="2797977" y="1512827"/>
                  <a:pt x="2862249" y="1453749"/>
                  <a:pt x="2690673" y="1477328"/>
                </a:cubicBezTo>
                <a:cubicBezTo>
                  <a:pt x="2519097" y="1500907"/>
                  <a:pt x="2246306" y="1421614"/>
                  <a:pt x="2003057" y="1477328"/>
                </a:cubicBezTo>
                <a:cubicBezTo>
                  <a:pt x="1759808" y="1533042"/>
                  <a:pt x="1838149" y="1466667"/>
                  <a:pt x="1674197" y="1477328"/>
                </a:cubicBezTo>
                <a:cubicBezTo>
                  <a:pt x="1510245" y="1487989"/>
                  <a:pt x="1272634" y="1467231"/>
                  <a:pt x="986580" y="1477328"/>
                </a:cubicBezTo>
                <a:cubicBezTo>
                  <a:pt x="700526" y="1487425"/>
                  <a:pt x="772548" y="1454721"/>
                  <a:pt x="568031" y="1477328"/>
                </a:cubicBezTo>
                <a:cubicBezTo>
                  <a:pt x="363514" y="1499935"/>
                  <a:pt x="228631" y="1467582"/>
                  <a:pt x="0" y="1477328"/>
                </a:cubicBezTo>
                <a:cubicBezTo>
                  <a:pt x="-34549" y="1261434"/>
                  <a:pt x="22236" y="1185729"/>
                  <a:pt x="0" y="1014432"/>
                </a:cubicBezTo>
                <a:cubicBezTo>
                  <a:pt x="-22236" y="843135"/>
                  <a:pt x="41550" y="612349"/>
                  <a:pt x="0" y="492443"/>
                </a:cubicBezTo>
                <a:cubicBezTo>
                  <a:pt x="-41550" y="372537"/>
                  <a:pt x="15962" y="228267"/>
                  <a:pt x="0" y="0"/>
                </a:cubicBezTo>
                <a:close/>
              </a:path>
            </a:pathLst>
          </a:custGeom>
          <a:noFill/>
          <a:ln w="1905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marL="457200" indent="-457200">
              <a:buFont typeface="Wingdings" panose="05000000000000000000" pitchFamily="2" charset="2"/>
              <a:buChar char="è"/>
            </a:pPr>
            <a:r>
              <a:rPr 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Misleading</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=&gt;</a:t>
            </a:r>
            <a:r>
              <a:rPr 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counter examples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=&gt;</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this work. E.g.:</a:t>
            </a:r>
          </a:p>
          <a:p>
            <a:endParaRPr lang="en-US" sz="9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various energetic events of unknown origin, like</a:t>
            </a:r>
          </a:p>
          <a:p>
            <a:r>
              <a:rPr lang="en-US" sz="24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Flares, Solar EUV, and terrestrial </a:t>
            </a:r>
            <a:r>
              <a:rPr lang="en-US" sz="24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obs’s</a:t>
            </a:r>
            <a:r>
              <a:rPr lang="en-US" sz="24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etc</a:t>
            </a:r>
            <a:r>
              <a:rPr lang="en-US" sz="24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b="1" i="1"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30549AB-35ED-05A6-2448-24FFC8F7D429}"/>
              </a:ext>
            </a:extLst>
          </p:cNvPr>
          <p:cNvSpPr txBox="1"/>
          <p:nvPr/>
        </p:nvSpPr>
        <p:spPr>
          <a:xfrm>
            <a:off x="1386840" y="6004560"/>
            <a:ext cx="8231741" cy="707886"/>
          </a:xfrm>
          <a:prstGeom prst="rect">
            <a:avLst/>
          </a:prstGeom>
          <a:noFill/>
        </p:spPr>
        <p:txBody>
          <a:bodyPr wrap="none" rtlCol="0">
            <a:spAutoFit/>
          </a:bodyPr>
          <a:lstStyle/>
          <a:p>
            <a:pPr algn="l"/>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This work:   DM   </a:t>
            </a:r>
            <a:r>
              <a:rPr lang="en-US" sz="40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=&gt;</a:t>
            </a:r>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  “Invisible matter”</a:t>
            </a:r>
          </a:p>
        </p:txBody>
      </p:sp>
      <p:sp>
        <p:nvSpPr>
          <p:cNvPr id="6" name="Rectangle 205">
            <a:extLst>
              <a:ext uri="{FF2B5EF4-FFF2-40B4-BE49-F238E27FC236}">
                <a16:creationId xmlns:a16="http://schemas.microsoft.com/office/drawing/2014/main" id="{C1E694CB-6CD9-EE0E-5384-6296A7CBAF18}"/>
              </a:ext>
            </a:extLst>
          </p:cNvPr>
          <p:cNvSpPr/>
          <p:nvPr/>
        </p:nvSpPr>
        <p:spPr>
          <a:xfrm>
            <a:off x="11885676" y="6476482"/>
            <a:ext cx="227626" cy="245901"/>
          </a:xfrm>
          <a:prstGeom prst="rect">
            <a:avLst/>
          </a:prstGeom>
        </p:spPr>
        <p:txBody>
          <a:bodyPr wrap="none" lIns="0" tIns="0" rIns="0" bIns="0">
            <a:spAutoFit/>
          </a:bodyPr>
          <a:lstStyle/>
          <a:p>
            <a:pPr marL="0"/>
            <a:r>
              <a:rPr lang="en-US" sz="1598" b="1" i="0" spc="0" baseline="0" dirty="0">
                <a:solidFill>
                  <a:srgbClr val="FF0000"/>
                </a:solidFill>
                <a:latin typeface="Calibri-Bold"/>
              </a:rPr>
              <a:t>13</a:t>
            </a:r>
          </a:p>
        </p:txBody>
      </p:sp>
    </p:spTree>
    <p:extLst>
      <p:ext uri="{BB962C8B-B14F-4D97-AF65-F5344CB8AC3E}">
        <p14:creationId xmlns:p14="http://schemas.microsoft.com/office/powerpoint/2010/main" val="169074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Freeform 633"/>
          <p:cNvSpPr/>
          <p:nvPr/>
        </p:nvSpPr>
        <p:spPr>
          <a:xfrm>
            <a:off x="2016251" y="188977"/>
            <a:ext cx="2673096" cy="646176"/>
          </a:xfrm>
          <a:custGeom>
            <a:avLst/>
            <a:gdLst>
              <a:gd name="connsiteX0" fmla="*/ 0 w 2673096"/>
              <a:gd name="connsiteY0" fmla="*/ 646176 h 646176"/>
              <a:gd name="connsiteX1" fmla="*/ 534619 w 2673096"/>
              <a:gd name="connsiteY1" fmla="*/ 646176 h 646176"/>
              <a:gd name="connsiteX2" fmla="*/ 989046 w 2673096"/>
              <a:gd name="connsiteY2" fmla="*/ 646176 h 646176"/>
              <a:gd name="connsiteX3" fmla="*/ 1496934 w 2673096"/>
              <a:gd name="connsiteY3" fmla="*/ 646176 h 646176"/>
              <a:gd name="connsiteX4" fmla="*/ 1951360 w 2673096"/>
              <a:gd name="connsiteY4" fmla="*/ 646176 h 646176"/>
              <a:gd name="connsiteX5" fmla="*/ 2673096 w 2673096"/>
              <a:gd name="connsiteY5" fmla="*/ 646176 h 646176"/>
              <a:gd name="connsiteX6" fmla="*/ 2673096 w 2673096"/>
              <a:gd name="connsiteY6" fmla="*/ 336012 h 646176"/>
              <a:gd name="connsiteX7" fmla="*/ 2673096 w 2673096"/>
              <a:gd name="connsiteY7" fmla="*/ 0 h 646176"/>
              <a:gd name="connsiteX8" fmla="*/ 2138477 w 2673096"/>
              <a:gd name="connsiteY8" fmla="*/ 0 h 646176"/>
              <a:gd name="connsiteX9" fmla="*/ 1603858 w 2673096"/>
              <a:gd name="connsiteY9" fmla="*/ 0 h 646176"/>
              <a:gd name="connsiteX10" fmla="*/ 1149431 w 2673096"/>
              <a:gd name="connsiteY10" fmla="*/ 0 h 646176"/>
              <a:gd name="connsiteX11" fmla="*/ 695005 w 2673096"/>
              <a:gd name="connsiteY11" fmla="*/ 0 h 646176"/>
              <a:gd name="connsiteX12" fmla="*/ 0 w 2673096"/>
              <a:gd name="connsiteY12" fmla="*/ 0 h 646176"/>
              <a:gd name="connsiteX13" fmla="*/ 0 w 2673096"/>
              <a:gd name="connsiteY13" fmla="*/ 303703 h 646176"/>
              <a:gd name="connsiteX14" fmla="*/ 0 w 2673096"/>
              <a:gd name="connsiteY14" fmla="*/ 646176 h 64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096" h="646176" fill="none" extrusionOk="0">
                <a:moveTo>
                  <a:pt x="0" y="646176"/>
                </a:moveTo>
                <a:cubicBezTo>
                  <a:pt x="258693" y="597659"/>
                  <a:pt x="378581" y="650420"/>
                  <a:pt x="534619" y="646176"/>
                </a:cubicBezTo>
                <a:cubicBezTo>
                  <a:pt x="690657" y="641932"/>
                  <a:pt x="881342" y="686654"/>
                  <a:pt x="989046" y="646176"/>
                </a:cubicBezTo>
                <a:cubicBezTo>
                  <a:pt x="1096750" y="605698"/>
                  <a:pt x="1305218" y="664451"/>
                  <a:pt x="1496934" y="646176"/>
                </a:cubicBezTo>
                <a:cubicBezTo>
                  <a:pt x="1688650" y="627901"/>
                  <a:pt x="1750920" y="668499"/>
                  <a:pt x="1951360" y="646176"/>
                </a:cubicBezTo>
                <a:cubicBezTo>
                  <a:pt x="2151800" y="623853"/>
                  <a:pt x="2500565" y="652290"/>
                  <a:pt x="2673096" y="646176"/>
                </a:cubicBezTo>
                <a:cubicBezTo>
                  <a:pt x="2640009" y="520624"/>
                  <a:pt x="2705776" y="452546"/>
                  <a:pt x="2673096" y="336012"/>
                </a:cubicBezTo>
                <a:cubicBezTo>
                  <a:pt x="2640416" y="219478"/>
                  <a:pt x="2695480" y="97653"/>
                  <a:pt x="2673096" y="0"/>
                </a:cubicBezTo>
                <a:cubicBezTo>
                  <a:pt x="2407126" y="42532"/>
                  <a:pt x="2316714" y="-37390"/>
                  <a:pt x="2138477" y="0"/>
                </a:cubicBezTo>
                <a:cubicBezTo>
                  <a:pt x="1960240" y="37390"/>
                  <a:pt x="1736857" y="-39228"/>
                  <a:pt x="1603858" y="0"/>
                </a:cubicBezTo>
                <a:cubicBezTo>
                  <a:pt x="1470859" y="39228"/>
                  <a:pt x="1272274" y="-19982"/>
                  <a:pt x="1149431" y="0"/>
                </a:cubicBezTo>
                <a:cubicBezTo>
                  <a:pt x="1026588" y="19982"/>
                  <a:pt x="810475" y="-2900"/>
                  <a:pt x="695005" y="0"/>
                </a:cubicBezTo>
                <a:cubicBezTo>
                  <a:pt x="579535" y="2900"/>
                  <a:pt x="287482" y="-82805"/>
                  <a:pt x="0" y="0"/>
                </a:cubicBezTo>
                <a:cubicBezTo>
                  <a:pt x="18987" y="81190"/>
                  <a:pt x="-19678" y="207598"/>
                  <a:pt x="0" y="303703"/>
                </a:cubicBezTo>
                <a:cubicBezTo>
                  <a:pt x="19678" y="399808"/>
                  <a:pt x="-5688" y="546365"/>
                  <a:pt x="0" y="646176"/>
                </a:cubicBezTo>
                <a:close/>
              </a:path>
              <a:path w="2673096" h="646176" stroke="0" extrusionOk="0">
                <a:moveTo>
                  <a:pt x="0" y="646176"/>
                </a:moveTo>
                <a:cubicBezTo>
                  <a:pt x="205341" y="614407"/>
                  <a:pt x="386638" y="669764"/>
                  <a:pt x="588081" y="646176"/>
                </a:cubicBezTo>
                <a:cubicBezTo>
                  <a:pt x="789524" y="622588"/>
                  <a:pt x="871249" y="667052"/>
                  <a:pt x="1042507" y="646176"/>
                </a:cubicBezTo>
                <a:cubicBezTo>
                  <a:pt x="1213765" y="625300"/>
                  <a:pt x="1395824" y="694042"/>
                  <a:pt x="1496934" y="646176"/>
                </a:cubicBezTo>
                <a:cubicBezTo>
                  <a:pt x="1598044" y="598310"/>
                  <a:pt x="1854225" y="648093"/>
                  <a:pt x="2058284" y="646176"/>
                </a:cubicBezTo>
                <a:cubicBezTo>
                  <a:pt x="2262343" y="644259"/>
                  <a:pt x="2477593" y="695430"/>
                  <a:pt x="2673096" y="646176"/>
                </a:cubicBezTo>
                <a:cubicBezTo>
                  <a:pt x="2640924" y="491569"/>
                  <a:pt x="2680220" y="451382"/>
                  <a:pt x="2673096" y="316626"/>
                </a:cubicBezTo>
                <a:cubicBezTo>
                  <a:pt x="2665972" y="181870"/>
                  <a:pt x="2685765" y="133519"/>
                  <a:pt x="2673096" y="0"/>
                </a:cubicBezTo>
                <a:cubicBezTo>
                  <a:pt x="2446211" y="11504"/>
                  <a:pt x="2392645" y="-26712"/>
                  <a:pt x="2191939" y="0"/>
                </a:cubicBezTo>
                <a:cubicBezTo>
                  <a:pt x="1991233" y="26712"/>
                  <a:pt x="1884352" y="-33379"/>
                  <a:pt x="1737512" y="0"/>
                </a:cubicBezTo>
                <a:cubicBezTo>
                  <a:pt x="1590672" y="33379"/>
                  <a:pt x="1477468" y="-16650"/>
                  <a:pt x="1229624" y="0"/>
                </a:cubicBezTo>
                <a:cubicBezTo>
                  <a:pt x="981780" y="16650"/>
                  <a:pt x="887677" y="-37806"/>
                  <a:pt x="668274" y="0"/>
                </a:cubicBezTo>
                <a:cubicBezTo>
                  <a:pt x="448871" y="37806"/>
                  <a:pt x="303827" y="-23313"/>
                  <a:pt x="0" y="0"/>
                </a:cubicBezTo>
                <a:cubicBezTo>
                  <a:pt x="36249" y="155190"/>
                  <a:pt x="-34241" y="255011"/>
                  <a:pt x="0" y="329550"/>
                </a:cubicBezTo>
                <a:cubicBezTo>
                  <a:pt x="34241" y="404089"/>
                  <a:pt x="-18615" y="540496"/>
                  <a:pt x="0" y="646176"/>
                </a:cubicBezTo>
                <a:close/>
              </a:path>
            </a:pathLst>
          </a:custGeom>
          <a:solidFill>
            <a:srgbClr val="FFFF00">
              <a:alpha val="100000"/>
            </a:srgbClr>
          </a:solidFill>
          <a:ln w="28575">
            <a:solidFill>
              <a:srgbClr val="FF0000"/>
            </a:solidFill>
            <a:extLst>
              <a:ext uri="{C807C97D-BFC1-408E-A445-0C87EB9F89A2}">
                <ask:lineSketchStyleProps xmlns:ask="http://schemas.microsoft.com/office/drawing/2018/sketchyshapes" sd="3847237058">
                  <a:custGeom>
                    <a:avLst/>
                    <a:gdLst/>
                    <a:ahLst/>
                    <a:cxnLst/>
                    <a:rect l="0" t="0" r="0" b="0"/>
                    <a:pathLst>
                      <a:path w="2673096" h="646176">
                        <a:moveTo>
                          <a:pt x="0" y="646176"/>
                        </a:moveTo>
                        <a:lnTo>
                          <a:pt x="2673096" y="646176"/>
                        </a:lnTo>
                        <a:lnTo>
                          <a:pt x="2673096" y="0"/>
                        </a:lnTo>
                        <a:lnTo>
                          <a:pt x="0" y="0"/>
                        </a:lnTo>
                        <a:lnTo>
                          <a:pt x="0" y="64617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sp>
      <p:sp>
        <p:nvSpPr>
          <p:cNvPr id="634" name="Freeform 634"/>
          <p:cNvSpPr/>
          <p:nvPr/>
        </p:nvSpPr>
        <p:spPr>
          <a:xfrm>
            <a:off x="2016251" y="188977"/>
            <a:ext cx="2673096" cy="646176"/>
          </a:xfrm>
          <a:custGeom>
            <a:avLst/>
            <a:gdLst/>
            <a:ahLst/>
            <a:cxnLst/>
            <a:rect l="0" t="0" r="0" b="0"/>
            <a:pathLst>
              <a:path w="2673096" h="646176">
                <a:moveTo>
                  <a:pt x="0" y="646176"/>
                </a:moveTo>
                <a:lnTo>
                  <a:pt x="2673096" y="646176"/>
                </a:lnTo>
                <a:lnTo>
                  <a:pt x="2673096" y="0"/>
                </a:lnTo>
                <a:lnTo>
                  <a:pt x="0" y="0"/>
                </a:lnTo>
                <a:lnTo>
                  <a:pt x="0" y="646176"/>
                </a:lnTo>
                <a:close/>
              </a:path>
            </a:pathLst>
          </a:custGeom>
          <a:noFill/>
          <a:ln w="9525" cap="flat" cmpd="sng">
            <a:solidFill>
              <a:srgbClr val="00B05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635" name="Picture 6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9218" y="1278781"/>
            <a:ext cx="10281683" cy="4069396"/>
          </a:xfrm>
          <a:prstGeom prst="rect">
            <a:avLst/>
          </a:prstGeom>
          <a:noFill/>
        </p:spPr>
      </p:pic>
      <p:sp>
        <p:nvSpPr>
          <p:cNvPr id="636" name="Freeform 636"/>
          <p:cNvSpPr/>
          <p:nvPr/>
        </p:nvSpPr>
        <p:spPr>
          <a:xfrm>
            <a:off x="5880282" y="198120"/>
            <a:ext cx="4936569" cy="577291"/>
          </a:xfrm>
          <a:custGeom>
            <a:avLst/>
            <a:gdLst>
              <a:gd name="connsiteX0" fmla="*/ 0 w 4936569"/>
              <a:gd name="connsiteY0" fmla="*/ 577291 h 577291"/>
              <a:gd name="connsiteX1" fmla="*/ 449776 w 4936569"/>
              <a:gd name="connsiteY1" fmla="*/ 577291 h 577291"/>
              <a:gd name="connsiteX2" fmla="*/ 948918 w 4936569"/>
              <a:gd name="connsiteY2" fmla="*/ 577291 h 577291"/>
              <a:gd name="connsiteX3" fmla="*/ 1398695 w 4936569"/>
              <a:gd name="connsiteY3" fmla="*/ 577291 h 577291"/>
              <a:gd name="connsiteX4" fmla="*/ 1996568 w 4936569"/>
              <a:gd name="connsiteY4" fmla="*/ 577291 h 577291"/>
              <a:gd name="connsiteX5" fmla="*/ 2545076 w 4936569"/>
              <a:gd name="connsiteY5" fmla="*/ 577291 h 577291"/>
              <a:gd name="connsiteX6" fmla="*/ 3093583 w 4936569"/>
              <a:gd name="connsiteY6" fmla="*/ 577291 h 577291"/>
              <a:gd name="connsiteX7" fmla="*/ 3740822 w 4936569"/>
              <a:gd name="connsiteY7" fmla="*/ 577291 h 577291"/>
              <a:gd name="connsiteX8" fmla="*/ 4338696 w 4936569"/>
              <a:gd name="connsiteY8" fmla="*/ 577291 h 577291"/>
              <a:gd name="connsiteX9" fmla="*/ 4936569 w 4936569"/>
              <a:gd name="connsiteY9" fmla="*/ 577291 h 577291"/>
              <a:gd name="connsiteX10" fmla="*/ 4936569 w 4936569"/>
              <a:gd name="connsiteY10" fmla="*/ 0 h 577291"/>
              <a:gd name="connsiteX11" fmla="*/ 4536158 w 4936569"/>
              <a:gd name="connsiteY11" fmla="*/ 0 h 577291"/>
              <a:gd name="connsiteX12" fmla="*/ 4086382 w 4936569"/>
              <a:gd name="connsiteY12" fmla="*/ 0 h 577291"/>
              <a:gd name="connsiteX13" fmla="*/ 3488509 w 4936569"/>
              <a:gd name="connsiteY13" fmla="*/ 0 h 577291"/>
              <a:gd name="connsiteX14" fmla="*/ 2841270 w 4936569"/>
              <a:gd name="connsiteY14" fmla="*/ 0 h 577291"/>
              <a:gd name="connsiteX15" fmla="*/ 2342128 w 4936569"/>
              <a:gd name="connsiteY15" fmla="*/ 0 h 577291"/>
              <a:gd name="connsiteX16" fmla="*/ 1694889 w 4936569"/>
              <a:gd name="connsiteY16" fmla="*/ 0 h 577291"/>
              <a:gd name="connsiteX17" fmla="*/ 1245112 w 4936569"/>
              <a:gd name="connsiteY17" fmla="*/ 0 h 577291"/>
              <a:gd name="connsiteX18" fmla="*/ 844702 w 4936569"/>
              <a:gd name="connsiteY18" fmla="*/ 0 h 577291"/>
              <a:gd name="connsiteX19" fmla="*/ 0 w 4936569"/>
              <a:gd name="connsiteY19" fmla="*/ 0 h 577291"/>
              <a:gd name="connsiteX20" fmla="*/ 0 w 4936569"/>
              <a:gd name="connsiteY20" fmla="*/ 577291 h 57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6569" h="577291" fill="none" extrusionOk="0">
                <a:moveTo>
                  <a:pt x="0" y="577291"/>
                </a:moveTo>
                <a:cubicBezTo>
                  <a:pt x="200585" y="542971"/>
                  <a:pt x="265910" y="616309"/>
                  <a:pt x="449776" y="577291"/>
                </a:cubicBezTo>
                <a:cubicBezTo>
                  <a:pt x="633642" y="538273"/>
                  <a:pt x="787329" y="623773"/>
                  <a:pt x="948918" y="577291"/>
                </a:cubicBezTo>
                <a:cubicBezTo>
                  <a:pt x="1110507" y="530809"/>
                  <a:pt x="1196519" y="604542"/>
                  <a:pt x="1398695" y="577291"/>
                </a:cubicBezTo>
                <a:cubicBezTo>
                  <a:pt x="1600871" y="550040"/>
                  <a:pt x="1724068" y="616612"/>
                  <a:pt x="1996568" y="577291"/>
                </a:cubicBezTo>
                <a:cubicBezTo>
                  <a:pt x="2269068" y="537970"/>
                  <a:pt x="2287992" y="593065"/>
                  <a:pt x="2545076" y="577291"/>
                </a:cubicBezTo>
                <a:cubicBezTo>
                  <a:pt x="2802160" y="561517"/>
                  <a:pt x="2889268" y="637828"/>
                  <a:pt x="3093583" y="577291"/>
                </a:cubicBezTo>
                <a:cubicBezTo>
                  <a:pt x="3297898" y="516754"/>
                  <a:pt x="3517638" y="578994"/>
                  <a:pt x="3740822" y="577291"/>
                </a:cubicBezTo>
                <a:cubicBezTo>
                  <a:pt x="3964006" y="575588"/>
                  <a:pt x="4043362" y="638781"/>
                  <a:pt x="4338696" y="577291"/>
                </a:cubicBezTo>
                <a:cubicBezTo>
                  <a:pt x="4634030" y="515801"/>
                  <a:pt x="4774934" y="605595"/>
                  <a:pt x="4936569" y="577291"/>
                </a:cubicBezTo>
                <a:cubicBezTo>
                  <a:pt x="4876509" y="453346"/>
                  <a:pt x="4936583" y="151517"/>
                  <a:pt x="4936569" y="0"/>
                </a:cubicBezTo>
                <a:cubicBezTo>
                  <a:pt x="4818275" y="4249"/>
                  <a:pt x="4701587" y="-28805"/>
                  <a:pt x="4536158" y="0"/>
                </a:cubicBezTo>
                <a:cubicBezTo>
                  <a:pt x="4370729" y="28805"/>
                  <a:pt x="4250703" y="-37235"/>
                  <a:pt x="4086382" y="0"/>
                </a:cubicBezTo>
                <a:cubicBezTo>
                  <a:pt x="3922061" y="37235"/>
                  <a:pt x="3779885" y="-57572"/>
                  <a:pt x="3488509" y="0"/>
                </a:cubicBezTo>
                <a:cubicBezTo>
                  <a:pt x="3197133" y="57572"/>
                  <a:pt x="3147092" y="-45512"/>
                  <a:pt x="2841270" y="0"/>
                </a:cubicBezTo>
                <a:cubicBezTo>
                  <a:pt x="2535448" y="45512"/>
                  <a:pt x="2529750" y="-52130"/>
                  <a:pt x="2342128" y="0"/>
                </a:cubicBezTo>
                <a:cubicBezTo>
                  <a:pt x="2154506" y="52130"/>
                  <a:pt x="1938592" y="-10860"/>
                  <a:pt x="1694889" y="0"/>
                </a:cubicBezTo>
                <a:cubicBezTo>
                  <a:pt x="1451186" y="10860"/>
                  <a:pt x="1438627" y="-24449"/>
                  <a:pt x="1245112" y="0"/>
                </a:cubicBezTo>
                <a:cubicBezTo>
                  <a:pt x="1051597" y="24449"/>
                  <a:pt x="937640" y="-39841"/>
                  <a:pt x="844702" y="0"/>
                </a:cubicBezTo>
                <a:cubicBezTo>
                  <a:pt x="751764" y="39841"/>
                  <a:pt x="291329" y="-91447"/>
                  <a:pt x="0" y="0"/>
                </a:cubicBezTo>
                <a:cubicBezTo>
                  <a:pt x="6584" y="137099"/>
                  <a:pt x="-62922" y="381637"/>
                  <a:pt x="0" y="577291"/>
                </a:cubicBezTo>
                <a:close/>
              </a:path>
              <a:path w="4936569" h="577291" stroke="0" extrusionOk="0">
                <a:moveTo>
                  <a:pt x="0" y="577291"/>
                </a:moveTo>
                <a:cubicBezTo>
                  <a:pt x="184798" y="528663"/>
                  <a:pt x="316498" y="594989"/>
                  <a:pt x="499142" y="577291"/>
                </a:cubicBezTo>
                <a:cubicBezTo>
                  <a:pt x="681786" y="559593"/>
                  <a:pt x="730793" y="619466"/>
                  <a:pt x="899553" y="577291"/>
                </a:cubicBezTo>
                <a:cubicBezTo>
                  <a:pt x="1068313" y="535116"/>
                  <a:pt x="1275178" y="639709"/>
                  <a:pt x="1546792" y="577291"/>
                </a:cubicBezTo>
                <a:cubicBezTo>
                  <a:pt x="1818406" y="514873"/>
                  <a:pt x="1887471" y="605431"/>
                  <a:pt x="2045934" y="577291"/>
                </a:cubicBezTo>
                <a:cubicBezTo>
                  <a:pt x="2204397" y="549151"/>
                  <a:pt x="2421673" y="589852"/>
                  <a:pt x="2545076" y="577291"/>
                </a:cubicBezTo>
                <a:cubicBezTo>
                  <a:pt x="2668479" y="564730"/>
                  <a:pt x="2870076" y="644595"/>
                  <a:pt x="3192315" y="577291"/>
                </a:cubicBezTo>
                <a:cubicBezTo>
                  <a:pt x="3514554" y="509987"/>
                  <a:pt x="3544201" y="586526"/>
                  <a:pt x="3642091" y="577291"/>
                </a:cubicBezTo>
                <a:cubicBezTo>
                  <a:pt x="3739981" y="568056"/>
                  <a:pt x="4002378" y="652224"/>
                  <a:pt x="4289330" y="577291"/>
                </a:cubicBezTo>
                <a:cubicBezTo>
                  <a:pt x="4576282" y="502358"/>
                  <a:pt x="4638452" y="607496"/>
                  <a:pt x="4936569" y="577291"/>
                </a:cubicBezTo>
                <a:cubicBezTo>
                  <a:pt x="4893332" y="347799"/>
                  <a:pt x="4936713" y="154223"/>
                  <a:pt x="4936569" y="0"/>
                </a:cubicBezTo>
                <a:cubicBezTo>
                  <a:pt x="4708268" y="25953"/>
                  <a:pt x="4576756" y="-15363"/>
                  <a:pt x="4388061" y="0"/>
                </a:cubicBezTo>
                <a:cubicBezTo>
                  <a:pt x="4199366" y="15363"/>
                  <a:pt x="4125810" y="-56890"/>
                  <a:pt x="3888919" y="0"/>
                </a:cubicBezTo>
                <a:cubicBezTo>
                  <a:pt x="3652028" y="56890"/>
                  <a:pt x="3472397" y="-59181"/>
                  <a:pt x="3241680" y="0"/>
                </a:cubicBezTo>
                <a:cubicBezTo>
                  <a:pt x="3010963" y="59181"/>
                  <a:pt x="2864216" y="-65093"/>
                  <a:pt x="2594441" y="0"/>
                </a:cubicBezTo>
                <a:cubicBezTo>
                  <a:pt x="2324666" y="65093"/>
                  <a:pt x="2367529" y="-44671"/>
                  <a:pt x="2144665" y="0"/>
                </a:cubicBezTo>
                <a:cubicBezTo>
                  <a:pt x="1921801" y="44671"/>
                  <a:pt x="1790052" y="-33674"/>
                  <a:pt x="1596157" y="0"/>
                </a:cubicBezTo>
                <a:cubicBezTo>
                  <a:pt x="1402262" y="33674"/>
                  <a:pt x="1162983" y="-25899"/>
                  <a:pt x="948918" y="0"/>
                </a:cubicBezTo>
                <a:cubicBezTo>
                  <a:pt x="734853" y="25899"/>
                  <a:pt x="298898" y="-42346"/>
                  <a:pt x="0" y="0"/>
                </a:cubicBezTo>
                <a:cubicBezTo>
                  <a:pt x="22643" y="220523"/>
                  <a:pt x="-11149" y="307946"/>
                  <a:pt x="0" y="577291"/>
                </a:cubicBezTo>
                <a:close/>
              </a:path>
            </a:pathLst>
          </a:custGeom>
          <a:solidFill>
            <a:srgbClr val="00FFFF">
              <a:alpha val="100000"/>
            </a:srgbClr>
          </a:solidFill>
          <a:ln w="28575">
            <a:solidFill>
              <a:srgbClr val="FF0000"/>
            </a:solidFill>
            <a:extLst>
              <a:ext uri="{C807C97D-BFC1-408E-A445-0C87EB9F89A2}">
                <ask:lineSketchStyleProps xmlns:ask="http://schemas.microsoft.com/office/drawing/2018/sketchyshapes" sd="1219033472">
                  <a:custGeom>
                    <a:avLst/>
                    <a:gdLst/>
                    <a:ahLst/>
                    <a:cxnLst/>
                    <a:rect l="0" t="0" r="0" b="0"/>
                    <a:pathLst>
                      <a:path w="5618988" h="646176">
                        <a:moveTo>
                          <a:pt x="0" y="646176"/>
                        </a:moveTo>
                        <a:lnTo>
                          <a:pt x="5618988" y="646176"/>
                        </a:lnTo>
                        <a:lnTo>
                          <a:pt x="5618988" y="0"/>
                        </a:lnTo>
                        <a:lnTo>
                          <a:pt x="0" y="0"/>
                        </a:lnTo>
                        <a:lnTo>
                          <a:pt x="0" y="64617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38" name="Freeform 638"/>
          <p:cNvSpPr/>
          <p:nvPr/>
        </p:nvSpPr>
        <p:spPr>
          <a:xfrm>
            <a:off x="4689347" y="286512"/>
            <a:ext cx="1089661" cy="467868"/>
          </a:xfrm>
          <a:custGeom>
            <a:avLst/>
            <a:gdLst/>
            <a:ahLst/>
            <a:cxnLst/>
            <a:rect l="0" t="0" r="0" b="0"/>
            <a:pathLst>
              <a:path w="1089661" h="467868">
                <a:moveTo>
                  <a:pt x="0" y="116967"/>
                </a:moveTo>
                <a:lnTo>
                  <a:pt x="855726" y="116967"/>
                </a:lnTo>
                <a:lnTo>
                  <a:pt x="855726" y="0"/>
                </a:lnTo>
                <a:lnTo>
                  <a:pt x="1089661" y="233935"/>
                </a:lnTo>
                <a:lnTo>
                  <a:pt x="855726" y="467868"/>
                </a:lnTo>
                <a:lnTo>
                  <a:pt x="855726" y="350902"/>
                </a:lnTo>
                <a:lnTo>
                  <a:pt x="0" y="350902"/>
                </a:lnTo>
                <a:close/>
              </a:path>
            </a:pathLst>
          </a:custGeom>
          <a:solidFill>
            <a:srgbClr val="FF00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639" name="Freeform 639"/>
          <p:cNvSpPr/>
          <p:nvPr/>
        </p:nvSpPr>
        <p:spPr>
          <a:xfrm>
            <a:off x="4689347" y="286512"/>
            <a:ext cx="1089661" cy="467868"/>
          </a:xfrm>
          <a:custGeom>
            <a:avLst/>
            <a:gdLst/>
            <a:ahLst/>
            <a:cxnLst/>
            <a:rect l="0" t="0" r="0" b="0"/>
            <a:pathLst>
              <a:path w="1089661" h="467868">
                <a:moveTo>
                  <a:pt x="0" y="116967"/>
                </a:moveTo>
                <a:lnTo>
                  <a:pt x="855726" y="116967"/>
                </a:lnTo>
                <a:lnTo>
                  <a:pt x="855726" y="0"/>
                </a:lnTo>
                <a:lnTo>
                  <a:pt x="1089661" y="233935"/>
                </a:lnTo>
                <a:lnTo>
                  <a:pt x="855726" y="467868"/>
                </a:lnTo>
                <a:lnTo>
                  <a:pt x="855726" y="350902"/>
                </a:lnTo>
                <a:lnTo>
                  <a:pt x="0" y="350902"/>
                </a:lnTo>
                <a:close/>
              </a:path>
            </a:pathLst>
          </a:custGeom>
          <a:noFill/>
          <a:ln w="12700" cap="flat" cmpd="sng">
            <a:solidFill>
              <a:srgbClr val="FF00FF">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sp>
      <p:pic>
        <p:nvPicPr>
          <p:cNvPr id="640" name="Picture 6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027034" y="4150868"/>
            <a:ext cx="310896" cy="286385"/>
          </a:xfrm>
          <a:prstGeom prst="rect">
            <a:avLst/>
          </a:prstGeom>
          <a:noFill/>
        </p:spPr>
      </p:pic>
      <p:sp>
        <p:nvSpPr>
          <p:cNvPr id="642" name="Rectangle 642"/>
          <p:cNvSpPr/>
          <p:nvPr/>
        </p:nvSpPr>
        <p:spPr>
          <a:xfrm>
            <a:off x="2107945" y="168067"/>
            <a:ext cx="2585923" cy="607344"/>
          </a:xfrm>
          <a:prstGeom prst="rect">
            <a:avLst/>
          </a:prstGeom>
        </p:spPr>
        <p:txBody>
          <a:bodyPr wrap="none" lIns="0" tIns="0" rIns="0" bIns="0">
            <a:spAutoFit/>
          </a:bodyPr>
          <a:lstStyle/>
          <a:p>
            <a:pPr marL="0"/>
            <a:r>
              <a:rPr lang="en-US" sz="3600" b="1" i="0" spc="0" baseline="0" dirty="0">
                <a:solidFill>
                  <a:srgbClr val="0000CC"/>
                </a:solidFill>
                <a:latin typeface="Times New Roman"/>
              </a:rPr>
              <a:t>Sola</a:t>
            </a:r>
            <a:r>
              <a:rPr lang="en-US" sz="3600" b="1" i="0" spc="-64" baseline="0" dirty="0">
                <a:solidFill>
                  <a:srgbClr val="0000CC"/>
                </a:solidFill>
                <a:latin typeface="Times New Roman"/>
              </a:rPr>
              <a:t>r</a:t>
            </a:r>
            <a:r>
              <a:rPr lang="en-US" sz="3600" b="1" i="0" spc="0" baseline="0" dirty="0">
                <a:solidFill>
                  <a:srgbClr val="0000CC"/>
                </a:solidFill>
                <a:latin typeface="Times New Roman"/>
              </a:rPr>
              <a:t>  Fla</a:t>
            </a:r>
            <a:r>
              <a:rPr lang="en-US" sz="3600" b="1" i="0" spc="-71" baseline="0" dirty="0">
                <a:solidFill>
                  <a:srgbClr val="0000CC"/>
                </a:solidFill>
                <a:latin typeface="Times New Roman"/>
              </a:rPr>
              <a:t>r</a:t>
            </a:r>
            <a:r>
              <a:rPr lang="en-US" sz="3600" b="1" i="0" spc="0" baseline="0" dirty="0">
                <a:solidFill>
                  <a:srgbClr val="0000CC"/>
                </a:solidFill>
                <a:latin typeface="Times New Roman"/>
              </a:rPr>
              <a:t>es </a:t>
            </a:r>
          </a:p>
        </p:txBody>
      </p:sp>
      <p:sp>
        <p:nvSpPr>
          <p:cNvPr id="643" name="Rectangle 643"/>
          <p:cNvSpPr/>
          <p:nvPr/>
        </p:nvSpPr>
        <p:spPr>
          <a:xfrm>
            <a:off x="7540672" y="5932259"/>
            <a:ext cx="3657027" cy="338554"/>
          </a:xfrm>
          <a:prstGeom prst="rect">
            <a:avLst/>
          </a:prstGeom>
        </p:spPr>
        <p:txBody>
          <a:bodyPr wrap="none" lIns="0" tIns="0" rIns="0" bIns="0">
            <a:spAutoFit/>
          </a:bodyPr>
          <a:lstStyle/>
          <a:p>
            <a:pPr marL="0"/>
            <a:r>
              <a:rPr lang="en-US" sz="2200" b="1" i="0" spc="0" baseline="0" dirty="0">
                <a:latin typeface="Times New Roman"/>
              </a:rPr>
              <a:t>Data</a:t>
            </a:r>
            <a:r>
              <a:rPr lang="en-US" sz="2200" b="1" i="0" spc="-32" baseline="0" dirty="0">
                <a:latin typeface="Times New Roman"/>
              </a:rPr>
              <a:t> </a:t>
            </a:r>
            <a:r>
              <a:rPr lang="en-US" sz="2200" b="1" i="0" spc="0" baseline="0" dirty="0">
                <a:latin typeface="Times New Roman"/>
              </a:rPr>
              <a:t>f</a:t>
            </a:r>
            <a:r>
              <a:rPr lang="en-US" sz="2200" b="1" i="0" spc="-34" baseline="0" dirty="0">
                <a:latin typeface="Times New Roman"/>
              </a:rPr>
              <a:t>r</a:t>
            </a:r>
            <a:r>
              <a:rPr lang="en-US" sz="2200" b="1" i="0" spc="0" baseline="0" dirty="0">
                <a:latin typeface="Times New Roman"/>
              </a:rPr>
              <a:t>om</a:t>
            </a:r>
            <a:r>
              <a:rPr lang="en-US" sz="2200" b="1" i="0" spc="-16" baseline="0" dirty="0">
                <a:latin typeface="Times New Roman"/>
              </a:rPr>
              <a:t> </a:t>
            </a:r>
            <a:r>
              <a:rPr lang="en-US" sz="2200" b="1" i="0" spc="0" baseline="0" dirty="0">
                <a:latin typeface="Times New Roman"/>
              </a:rPr>
              <a:t>  M.J.</a:t>
            </a:r>
            <a:r>
              <a:rPr lang="en-US" sz="2200" b="1" i="0" spc="-126" baseline="0" dirty="0">
                <a:latin typeface="Times New Roman"/>
              </a:rPr>
              <a:t> </a:t>
            </a:r>
            <a:r>
              <a:rPr lang="en-US" sz="2200" b="1" i="0" spc="0" baseline="0" dirty="0">
                <a:latin typeface="Times New Roman"/>
              </a:rPr>
              <a:t>Aschwanden </a:t>
            </a:r>
          </a:p>
        </p:txBody>
      </p:sp>
      <p:sp>
        <p:nvSpPr>
          <p:cNvPr id="644" name="Rectangle 644"/>
          <p:cNvSpPr/>
          <p:nvPr/>
        </p:nvSpPr>
        <p:spPr>
          <a:xfrm>
            <a:off x="5970396" y="237490"/>
            <a:ext cx="4846455" cy="430118"/>
          </a:xfrm>
          <a:prstGeom prst="rect">
            <a:avLst/>
          </a:prstGeom>
        </p:spPr>
        <p:txBody>
          <a:bodyPr wrap="none" lIns="0" tIns="0" rIns="0" bIns="0">
            <a:spAutoFit/>
          </a:bodyPr>
          <a:lstStyle/>
          <a:p>
            <a:pPr marL="0"/>
            <a:r>
              <a:rPr lang="en-US" sz="2795" b="1" i="1" u="sng" spc="0" baseline="0" dirty="0">
                <a:latin typeface="Times New Roman"/>
              </a:rPr>
              <a:t>Peakin</a:t>
            </a:r>
            <a:r>
              <a:rPr lang="en-US" sz="2795" b="1" i="1" u="sng" spc="285" baseline="0" dirty="0">
                <a:latin typeface="Times New Roman"/>
              </a:rPr>
              <a:t>g</a:t>
            </a:r>
            <a:r>
              <a:rPr lang="en-US" sz="2795" b="1" i="1" spc="285" baseline="0" dirty="0">
                <a:latin typeface="Times New Roman"/>
              </a:rPr>
              <a:t>  </a:t>
            </a:r>
            <a:r>
              <a:rPr lang="en-US" sz="2795" b="1" i="1" spc="0" baseline="0" dirty="0">
                <a:latin typeface="Times New Roman"/>
              </a:rPr>
              <a:t>planetary</a:t>
            </a:r>
            <a:r>
              <a:rPr lang="en-US" sz="2795" b="1" i="1" spc="-13" baseline="0" dirty="0">
                <a:latin typeface="Times New Roman"/>
              </a:rPr>
              <a:t> </a:t>
            </a:r>
            <a:r>
              <a:rPr lang="en-US" sz="2795" b="1" i="1" spc="0" baseline="0" dirty="0">
                <a:latin typeface="Times New Roman"/>
              </a:rPr>
              <a:t>relationship,</a:t>
            </a:r>
            <a:endParaRPr lang="en-US" sz="3600" b="1" i="0" spc="0" baseline="0" dirty="0">
              <a:solidFill>
                <a:srgbClr val="FF00FF"/>
              </a:solidFill>
              <a:latin typeface="Calibri-Bold"/>
            </a:endParaRPr>
          </a:p>
        </p:txBody>
      </p:sp>
      <p:sp>
        <p:nvSpPr>
          <p:cNvPr id="645" name="Rectangle 645"/>
          <p:cNvSpPr/>
          <p:nvPr/>
        </p:nvSpPr>
        <p:spPr>
          <a:xfrm>
            <a:off x="5728970" y="824698"/>
            <a:ext cx="5658985" cy="276999"/>
          </a:xfrm>
          <a:prstGeom prst="rect">
            <a:avLst/>
          </a:prstGeom>
        </p:spPr>
        <p:txBody>
          <a:bodyPr wrap="none" lIns="0" tIns="0" rIns="0" bIns="0">
            <a:spAutoFit/>
          </a:bodyPr>
          <a:lstStyle/>
          <a:p>
            <a:pPr marL="0"/>
            <a:r>
              <a:rPr lang="en-US" b="1" dirty="0">
                <a:solidFill>
                  <a:srgbClr val="C00000"/>
                </a:solidFill>
                <a:latin typeface="Times New Roman"/>
              </a:rPr>
              <a:t> </a:t>
            </a:r>
            <a:r>
              <a:rPr lang="en-US" sz="1800" b="1" i="0" spc="0" baseline="0" dirty="0">
                <a:latin typeface="Times New Roman"/>
              </a:rPr>
              <a:t>excludes</a:t>
            </a:r>
            <a:r>
              <a:rPr lang="en-US" sz="1800" b="1" i="0" spc="-12" baseline="0" dirty="0">
                <a:latin typeface="Times New Roman"/>
              </a:rPr>
              <a:t> </a:t>
            </a:r>
            <a:r>
              <a:rPr lang="en-US" sz="1800" b="1" i="0" spc="0" baseline="0" dirty="0">
                <a:latin typeface="Times New Roman"/>
              </a:rPr>
              <a:t>a </a:t>
            </a:r>
            <a:r>
              <a:rPr lang="en-US" sz="1800" b="1" i="0" spc="-30" baseline="0" dirty="0">
                <a:latin typeface="Times New Roman"/>
              </a:rPr>
              <a:t>r</a:t>
            </a:r>
            <a:r>
              <a:rPr lang="en-US" sz="1800" b="1" i="0" spc="0" baseline="0" dirty="0">
                <a:latin typeface="Times New Roman"/>
              </a:rPr>
              <a:t>emote planetary</a:t>
            </a:r>
            <a:r>
              <a:rPr lang="en-US" sz="1800" b="1" i="0" spc="-17" baseline="0" dirty="0">
                <a:latin typeface="Times New Roman"/>
              </a:rPr>
              <a:t> </a:t>
            </a:r>
            <a:r>
              <a:rPr lang="en-US" sz="1800" b="1" i="0" spc="0" baseline="0" dirty="0">
                <a:latin typeface="Times New Roman"/>
              </a:rPr>
              <a:t>interaction,</a:t>
            </a:r>
            <a:r>
              <a:rPr lang="en-US" sz="1800" b="1" i="0" spc="-12" baseline="0" dirty="0">
                <a:latin typeface="Times New Roman"/>
              </a:rPr>
              <a:t> </a:t>
            </a:r>
            <a:r>
              <a:rPr lang="en-US" sz="1800" b="1" i="0" spc="0" baseline="0" dirty="0">
                <a:latin typeface="Times New Roman"/>
              </a:rPr>
              <a:t>e.g.,</a:t>
            </a:r>
            <a:r>
              <a:rPr lang="en-US" sz="1800" b="1" i="0" spc="-17" baseline="0" dirty="0">
                <a:latin typeface="Times New Roman"/>
              </a:rPr>
              <a:t> </a:t>
            </a:r>
            <a:r>
              <a:rPr lang="en-US" sz="1800" b="1" i="0" spc="0" baseline="0" dirty="0">
                <a:latin typeface="Times New Roman"/>
              </a:rPr>
              <a:t>tidal fo</a:t>
            </a:r>
            <a:r>
              <a:rPr lang="en-US" sz="1800" b="1" i="0" spc="-34" baseline="0" dirty="0">
                <a:latin typeface="Times New Roman"/>
              </a:rPr>
              <a:t>r</a:t>
            </a:r>
            <a:r>
              <a:rPr lang="en-US" sz="1800" b="1" i="0" spc="0" baseline="0" dirty="0">
                <a:latin typeface="Times New Roman"/>
              </a:rPr>
              <a:t>ces </a:t>
            </a:r>
          </a:p>
        </p:txBody>
      </p:sp>
      <p:sp>
        <p:nvSpPr>
          <p:cNvPr id="646" name="Rectangle 646"/>
          <p:cNvSpPr/>
          <p:nvPr/>
        </p:nvSpPr>
        <p:spPr>
          <a:xfrm>
            <a:off x="11897232" y="6542319"/>
            <a:ext cx="227626" cy="245901"/>
          </a:xfrm>
          <a:prstGeom prst="rect">
            <a:avLst/>
          </a:prstGeom>
        </p:spPr>
        <p:txBody>
          <a:bodyPr wrap="none" lIns="0" tIns="0" rIns="0" bIns="0">
            <a:spAutoFit/>
          </a:bodyPr>
          <a:lstStyle/>
          <a:p>
            <a:pPr marL="0"/>
            <a:r>
              <a:rPr lang="en-US" sz="1598" b="1" i="0" spc="0" baseline="0" dirty="0">
                <a:solidFill>
                  <a:srgbClr val="FF0000"/>
                </a:solidFill>
                <a:latin typeface="Calibri-Bold"/>
              </a:rPr>
              <a:t>14</a:t>
            </a:r>
          </a:p>
        </p:txBody>
      </p:sp>
    </p:spTree>
    <p:extLst>
      <p:ext uri="{BB962C8B-B14F-4D97-AF65-F5344CB8AC3E}">
        <p14:creationId xmlns:p14="http://schemas.microsoft.com/office/powerpoint/2010/main" val="166181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103239-F11E-9C17-41FE-3CBA34A41862}"/>
              </a:ext>
            </a:extLst>
          </p:cNvPr>
          <p:cNvPicPr>
            <a:picLocks noChangeAspect="1"/>
          </p:cNvPicPr>
          <p:nvPr/>
        </p:nvPicPr>
        <p:blipFill>
          <a:blip r:embed="rId3"/>
          <a:stretch>
            <a:fillRect/>
          </a:stretch>
        </p:blipFill>
        <p:spPr>
          <a:xfrm>
            <a:off x="1008863" y="5333122"/>
            <a:ext cx="3797041" cy="1252531"/>
          </a:xfrm>
          <a:prstGeom prst="rect">
            <a:avLst/>
          </a:prstGeom>
        </p:spPr>
      </p:pic>
      <p:sp>
        <p:nvSpPr>
          <p:cNvPr id="14" name="TextBox 13">
            <a:extLst>
              <a:ext uri="{FF2B5EF4-FFF2-40B4-BE49-F238E27FC236}">
                <a16:creationId xmlns:a16="http://schemas.microsoft.com/office/drawing/2014/main" id="{CC467D8F-2242-1DA1-CB57-9CBEB363CDB3}"/>
              </a:ext>
            </a:extLst>
          </p:cNvPr>
          <p:cNvSpPr txBox="1"/>
          <p:nvPr/>
        </p:nvSpPr>
        <p:spPr>
          <a:xfrm>
            <a:off x="1008863" y="6488668"/>
            <a:ext cx="2351926" cy="369332"/>
          </a:xfrm>
          <a:prstGeom prst="rect">
            <a:avLst/>
          </a:prstGeom>
          <a:solidFill>
            <a:schemeClr val="bg1"/>
          </a:solidFill>
        </p:spPr>
        <p:txBody>
          <a:bodyPr wrap="none" rtlCol="0">
            <a:spAutoFit/>
          </a:bodyPr>
          <a:lstStyle/>
          <a:p>
            <a:pPr algn="l"/>
            <a:r>
              <a:rPr lang="en-US" b="1" dirty="0">
                <a:solidFill>
                  <a:schemeClr val="tx1"/>
                </a:solidFill>
                <a:latin typeface="Times New Roman" panose="02020603050405020304" pitchFamily="18" charset="0"/>
                <a:cs typeface="Times New Roman" panose="02020603050405020304" pitchFamily="18" charset="0"/>
              </a:rPr>
              <a:t>LONGITUDE-</a:t>
            </a:r>
            <a:r>
              <a:rPr lang="en-US" b="1" dirty="0">
                <a:solidFill>
                  <a:srgbClr val="C00000"/>
                </a:solidFill>
                <a:latin typeface="Times New Roman" panose="02020603050405020304" pitchFamily="18" charset="0"/>
                <a:cs typeface="Times New Roman" panose="02020603050405020304" pitchFamily="18" charset="0"/>
              </a:rPr>
              <a:t>MARS</a:t>
            </a:r>
          </a:p>
        </p:txBody>
      </p:sp>
      <p:sp>
        <p:nvSpPr>
          <p:cNvPr id="15" name="TextBox 14">
            <a:extLst>
              <a:ext uri="{FF2B5EF4-FFF2-40B4-BE49-F238E27FC236}">
                <a16:creationId xmlns:a16="http://schemas.microsoft.com/office/drawing/2014/main" id="{2BF5218F-5AE8-EF28-00D7-9E561A105A47}"/>
              </a:ext>
            </a:extLst>
          </p:cNvPr>
          <p:cNvSpPr txBox="1"/>
          <p:nvPr/>
        </p:nvSpPr>
        <p:spPr>
          <a:xfrm rot="16200000">
            <a:off x="361910" y="5684254"/>
            <a:ext cx="1120820" cy="400110"/>
          </a:xfrm>
          <a:prstGeom prst="rect">
            <a:avLst/>
          </a:prstGeom>
          <a:noFill/>
        </p:spPr>
        <p:txBody>
          <a:bodyPr wrap="none" rtlCol="0">
            <a:spAutoFit/>
          </a:bodyPr>
          <a:lstStyle/>
          <a:p>
            <a:pPr algn="l"/>
            <a:r>
              <a:rPr lang="el-GR" sz="2000" b="1" dirty="0">
                <a:solidFill>
                  <a:schemeClr val="tx1"/>
                </a:solidFill>
                <a:latin typeface="Times New Roman" panose="02020603050405020304" pitchFamily="18" charset="0"/>
                <a:cs typeface="Times New Roman" panose="02020603050405020304" pitchFamily="18" charset="0"/>
              </a:rPr>
              <a:t>Δ</a:t>
            </a:r>
            <a:r>
              <a:rPr lang="en-US" sz="2000" b="1" dirty="0">
                <a:solidFill>
                  <a:schemeClr val="tx1"/>
                </a:solidFill>
                <a:latin typeface="Times New Roman" panose="02020603050405020304" pitchFamily="18" charset="0"/>
                <a:cs typeface="Times New Roman" panose="02020603050405020304" pitchFamily="18" charset="0"/>
              </a:rPr>
              <a:t>R [km]</a:t>
            </a:r>
          </a:p>
        </p:txBody>
      </p:sp>
      <p:grpSp>
        <p:nvGrpSpPr>
          <p:cNvPr id="26" name="Group 25">
            <a:extLst>
              <a:ext uri="{FF2B5EF4-FFF2-40B4-BE49-F238E27FC236}">
                <a16:creationId xmlns:a16="http://schemas.microsoft.com/office/drawing/2014/main" id="{9564D5BA-CA90-46DD-C621-3A44D2CBCA90}"/>
              </a:ext>
            </a:extLst>
          </p:cNvPr>
          <p:cNvGrpSpPr/>
          <p:nvPr/>
        </p:nvGrpSpPr>
        <p:grpSpPr>
          <a:xfrm>
            <a:off x="132298" y="0"/>
            <a:ext cx="11151206" cy="6824607"/>
            <a:chOff x="846306" y="0"/>
            <a:chExt cx="11151206" cy="6824607"/>
          </a:xfrm>
          <a:noFill/>
        </p:grpSpPr>
        <p:sp>
          <p:nvSpPr>
            <p:cNvPr id="5" name="TextBox 4">
              <a:extLst>
                <a:ext uri="{FF2B5EF4-FFF2-40B4-BE49-F238E27FC236}">
                  <a16:creationId xmlns:a16="http://schemas.microsoft.com/office/drawing/2014/main" id="{45334CDD-9B5F-DC96-EF02-4A6E7742305F}"/>
                </a:ext>
              </a:extLst>
            </p:cNvPr>
            <p:cNvSpPr txBox="1"/>
            <p:nvPr/>
          </p:nvSpPr>
          <p:spPr>
            <a:xfrm>
              <a:off x="846306" y="119157"/>
              <a:ext cx="4998484" cy="2308324"/>
            </a:xfrm>
            <a:custGeom>
              <a:avLst/>
              <a:gdLst>
                <a:gd name="connsiteX0" fmla="*/ 0 w 4998484"/>
                <a:gd name="connsiteY0" fmla="*/ 0 h 2308324"/>
                <a:gd name="connsiteX1" fmla="*/ 605372 w 4998484"/>
                <a:gd name="connsiteY1" fmla="*/ 0 h 2308324"/>
                <a:gd name="connsiteX2" fmla="*/ 1010805 w 4998484"/>
                <a:gd name="connsiteY2" fmla="*/ 0 h 2308324"/>
                <a:gd name="connsiteX3" fmla="*/ 1516207 w 4998484"/>
                <a:gd name="connsiteY3" fmla="*/ 0 h 2308324"/>
                <a:gd name="connsiteX4" fmla="*/ 2171564 w 4998484"/>
                <a:gd name="connsiteY4" fmla="*/ 0 h 2308324"/>
                <a:gd name="connsiteX5" fmla="*/ 2726951 w 4998484"/>
                <a:gd name="connsiteY5" fmla="*/ 0 h 2308324"/>
                <a:gd name="connsiteX6" fmla="*/ 3332323 w 4998484"/>
                <a:gd name="connsiteY6" fmla="*/ 0 h 2308324"/>
                <a:gd name="connsiteX7" fmla="*/ 3837725 w 4998484"/>
                <a:gd name="connsiteY7" fmla="*/ 0 h 2308324"/>
                <a:gd name="connsiteX8" fmla="*/ 4393112 w 4998484"/>
                <a:gd name="connsiteY8" fmla="*/ 0 h 2308324"/>
                <a:gd name="connsiteX9" fmla="*/ 4998484 w 4998484"/>
                <a:gd name="connsiteY9" fmla="*/ 0 h 2308324"/>
                <a:gd name="connsiteX10" fmla="*/ 4998484 w 4998484"/>
                <a:gd name="connsiteY10" fmla="*/ 530915 h 2308324"/>
                <a:gd name="connsiteX11" fmla="*/ 4998484 w 4998484"/>
                <a:gd name="connsiteY11" fmla="*/ 1038746 h 2308324"/>
                <a:gd name="connsiteX12" fmla="*/ 4998484 w 4998484"/>
                <a:gd name="connsiteY12" fmla="*/ 1569660 h 2308324"/>
                <a:gd name="connsiteX13" fmla="*/ 4998484 w 4998484"/>
                <a:gd name="connsiteY13" fmla="*/ 2308324 h 2308324"/>
                <a:gd name="connsiteX14" fmla="*/ 4443097 w 4998484"/>
                <a:gd name="connsiteY14" fmla="*/ 2308324 h 2308324"/>
                <a:gd name="connsiteX15" fmla="*/ 3887710 w 4998484"/>
                <a:gd name="connsiteY15" fmla="*/ 2308324 h 2308324"/>
                <a:gd name="connsiteX16" fmla="*/ 3432292 w 4998484"/>
                <a:gd name="connsiteY16" fmla="*/ 2308324 h 2308324"/>
                <a:gd name="connsiteX17" fmla="*/ 2876905 w 4998484"/>
                <a:gd name="connsiteY17" fmla="*/ 2308324 h 2308324"/>
                <a:gd name="connsiteX18" fmla="*/ 2321518 w 4998484"/>
                <a:gd name="connsiteY18" fmla="*/ 2308324 h 2308324"/>
                <a:gd name="connsiteX19" fmla="*/ 1766131 w 4998484"/>
                <a:gd name="connsiteY19" fmla="*/ 2308324 h 2308324"/>
                <a:gd name="connsiteX20" fmla="*/ 1210744 w 4998484"/>
                <a:gd name="connsiteY20" fmla="*/ 2308324 h 2308324"/>
                <a:gd name="connsiteX21" fmla="*/ 705342 w 4998484"/>
                <a:gd name="connsiteY21" fmla="*/ 2308324 h 2308324"/>
                <a:gd name="connsiteX22" fmla="*/ 0 w 4998484"/>
                <a:gd name="connsiteY22" fmla="*/ 2308324 h 2308324"/>
                <a:gd name="connsiteX23" fmla="*/ 0 w 4998484"/>
                <a:gd name="connsiteY23" fmla="*/ 1731243 h 2308324"/>
                <a:gd name="connsiteX24" fmla="*/ 0 w 4998484"/>
                <a:gd name="connsiteY24" fmla="*/ 1131079 h 2308324"/>
                <a:gd name="connsiteX25" fmla="*/ 0 w 4998484"/>
                <a:gd name="connsiteY25" fmla="*/ 530915 h 2308324"/>
                <a:gd name="connsiteX26" fmla="*/ 0 w 4998484"/>
                <a:gd name="connsiteY2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98484" h="2308324" fill="none" extrusionOk="0">
                  <a:moveTo>
                    <a:pt x="0" y="0"/>
                  </a:moveTo>
                  <a:cubicBezTo>
                    <a:pt x="274601" y="-36043"/>
                    <a:pt x="463490" y="7267"/>
                    <a:pt x="605372" y="0"/>
                  </a:cubicBezTo>
                  <a:cubicBezTo>
                    <a:pt x="747254" y="-7267"/>
                    <a:pt x="898477" y="3673"/>
                    <a:pt x="1010805" y="0"/>
                  </a:cubicBezTo>
                  <a:cubicBezTo>
                    <a:pt x="1123133" y="-3673"/>
                    <a:pt x="1347329" y="30144"/>
                    <a:pt x="1516207" y="0"/>
                  </a:cubicBezTo>
                  <a:cubicBezTo>
                    <a:pt x="1685085" y="-30144"/>
                    <a:pt x="1977552" y="59929"/>
                    <a:pt x="2171564" y="0"/>
                  </a:cubicBezTo>
                  <a:cubicBezTo>
                    <a:pt x="2365576" y="-59929"/>
                    <a:pt x="2489605" y="25655"/>
                    <a:pt x="2726951" y="0"/>
                  </a:cubicBezTo>
                  <a:cubicBezTo>
                    <a:pt x="2964297" y="-25655"/>
                    <a:pt x="3040007" y="46017"/>
                    <a:pt x="3332323" y="0"/>
                  </a:cubicBezTo>
                  <a:cubicBezTo>
                    <a:pt x="3624639" y="-46017"/>
                    <a:pt x="3687784" y="41753"/>
                    <a:pt x="3837725" y="0"/>
                  </a:cubicBezTo>
                  <a:cubicBezTo>
                    <a:pt x="3987666" y="-41753"/>
                    <a:pt x="4152697" y="59330"/>
                    <a:pt x="4393112" y="0"/>
                  </a:cubicBezTo>
                  <a:cubicBezTo>
                    <a:pt x="4633527" y="-59330"/>
                    <a:pt x="4797140" y="70239"/>
                    <a:pt x="4998484" y="0"/>
                  </a:cubicBezTo>
                  <a:cubicBezTo>
                    <a:pt x="5011071" y="227921"/>
                    <a:pt x="4965233" y="309662"/>
                    <a:pt x="4998484" y="530915"/>
                  </a:cubicBezTo>
                  <a:cubicBezTo>
                    <a:pt x="5031735" y="752169"/>
                    <a:pt x="4988839" y="832379"/>
                    <a:pt x="4998484" y="1038746"/>
                  </a:cubicBezTo>
                  <a:cubicBezTo>
                    <a:pt x="5008129" y="1245113"/>
                    <a:pt x="4967081" y="1350161"/>
                    <a:pt x="4998484" y="1569660"/>
                  </a:cubicBezTo>
                  <a:cubicBezTo>
                    <a:pt x="5029887" y="1789159"/>
                    <a:pt x="4920696" y="2034313"/>
                    <a:pt x="4998484" y="2308324"/>
                  </a:cubicBezTo>
                  <a:cubicBezTo>
                    <a:pt x="4855403" y="2363328"/>
                    <a:pt x="4627938" y="2298523"/>
                    <a:pt x="4443097" y="2308324"/>
                  </a:cubicBezTo>
                  <a:cubicBezTo>
                    <a:pt x="4258256" y="2318125"/>
                    <a:pt x="4096517" y="2275679"/>
                    <a:pt x="3887710" y="2308324"/>
                  </a:cubicBezTo>
                  <a:cubicBezTo>
                    <a:pt x="3678903" y="2340969"/>
                    <a:pt x="3622640" y="2282003"/>
                    <a:pt x="3432292" y="2308324"/>
                  </a:cubicBezTo>
                  <a:cubicBezTo>
                    <a:pt x="3241944" y="2334645"/>
                    <a:pt x="3025425" y="2250358"/>
                    <a:pt x="2876905" y="2308324"/>
                  </a:cubicBezTo>
                  <a:cubicBezTo>
                    <a:pt x="2728385" y="2366290"/>
                    <a:pt x="2452791" y="2249514"/>
                    <a:pt x="2321518" y="2308324"/>
                  </a:cubicBezTo>
                  <a:cubicBezTo>
                    <a:pt x="2190245" y="2367134"/>
                    <a:pt x="2028309" y="2265091"/>
                    <a:pt x="1766131" y="2308324"/>
                  </a:cubicBezTo>
                  <a:cubicBezTo>
                    <a:pt x="1503953" y="2351557"/>
                    <a:pt x="1371871" y="2303661"/>
                    <a:pt x="1210744" y="2308324"/>
                  </a:cubicBezTo>
                  <a:cubicBezTo>
                    <a:pt x="1049617" y="2312987"/>
                    <a:pt x="912338" y="2304679"/>
                    <a:pt x="705342" y="2308324"/>
                  </a:cubicBezTo>
                  <a:cubicBezTo>
                    <a:pt x="498346" y="2311969"/>
                    <a:pt x="254468" y="2271567"/>
                    <a:pt x="0" y="2308324"/>
                  </a:cubicBezTo>
                  <a:cubicBezTo>
                    <a:pt x="-31184" y="2185053"/>
                    <a:pt x="69148" y="1970670"/>
                    <a:pt x="0" y="1731243"/>
                  </a:cubicBezTo>
                  <a:cubicBezTo>
                    <a:pt x="-69148" y="1491816"/>
                    <a:pt x="55693" y="1313911"/>
                    <a:pt x="0" y="1131079"/>
                  </a:cubicBezTo>
                  <a:cubicBezTo>
                    <a:pt x="-55693" y="948247"/>
                    <a:pt x="28685" y="680352"/>
                    <a:pt x="0" y="530915"/>
                  </a:cubicBezTo>
                  <a:cubicBezTo>
                    <a:pt x="-28685" y="381478"/>
                    <a:pt x="6804" y="149989"/>
                    <a:pt x="0" y="0"/>
                  </a:cubicBezTo>
                  <a:close/>
                </a:path>
                <a:path w="4998484" h="2308324" stroke="0" extrusionOk="0">
                  <a:moveTo>
                    <a:pt x="0" y="0"/>
                  </a:moveTo>
                  <a:cubicBezTo>
                    <a:pt x="155579" y="-38145"/>
                    <a:pt x="341376" y="49098"/>
                    <a:pt x="505402" y="0"/>
                  </a:cubicBezTo>
                  <a:cubicBezTo>
                    <a:pt x="669428" y="-49098"/>
                    <a:pt x="732897" y="34826"/>
                    <a:pt x="910835" y="0"/>
                  </a:cubicBezTo>
                  <a:cubicBezTo>
                    <a:pt x="1088773" y="-34826"/>
                    <a:pt x="1359855" y="27661"/>
                    <a:pt x="1566192" y="0"/>
                  </a:cubicBezTo>
                  <a:cubicBezTo>
                    <a:pt x="1772529" y="-27661"/>
                    <a:pt x="1948585" y="15723"/>
                    <a:pt x="2071594" y="0"/>
                  </a:cubicBezTo>
                  <a:cubicBezTo>
                    <a:pt x="2194603" y="-15723"/>
                    <a:pt x="2378717" y="10201"/>
                    <a:pt x="2576996" y="0"/>
                  </a:cubicBezTo>
                  <a:cubicBezTo>
                    <a:pt x="2775275" y="-10201"/>
                    <a:pt x="3060967" y="75472"/>
                    <a:pt x="3232353" y="0"/>
                  </a:cubicBezTo>
                  <a:cubicBezTo>
                    <a:pt x="3403739" y="-75472"/>
                    <a:pt x="3467627" y="10056"/>
                    <a:pt x="3687770" y="0"/>
                  </a:cubicBezTo>
                  <a:cubicBezTo>
                    <a:pt x="3907913" y="-10056"/>
                    <a:pt x="4088648" y="1525"/>
                    <a:pt x="4343127" y="0"/>
                  </a:cubicBezTo>
                  <a:cubicBezTo>
                    <a:pt x="4597606" y="-1525"/>
                    <a:pt x="4711553" y="6321"/>
                    <a:pt x="4998484" y="0"/>
                  </a:cubicBezTo>
                  <a:cubicBezTo>
                    <a:pt x="5052912" y="275623"/>
                    <a:pt x="4964296" y="433797"/>
                    <a:pt x="4998484" y="577081"/>
                  </a:cubicBezTo>
                  <a:cubicBezTo>
                    <a:pt x="5032672" y="720365"/>
                    <a:pt x="4963440" y="925832"/>
                    <a:pt x="4998484" y="1154162"/>
                  </a:cubicBezTo>
                  <a:cubicBezTo>
                    <a:pt x="5033528" y="1382492"/>
                    <a:pt x="4951307" y="1562931"/>
                    <a:pt x="4998484" y="1754326"/>
                  </a:cubicBezTo>
                  <a:cubicBezTo>
                    <a:pt x="5045661" y="1945721"/>
                    <a:pt x="4974348" y="2077979"/>
                    <a:pt x="4998484" y="2308324"/>
                  </a:cubicBezTo>
                  <a:cubicBezTo>
                    <a:pt x="4743878" y="2361068"/>
                    <a:pt x="4685523" y="2281585"/>
                    <a:pt x="4443097" y="2308324"/>
                  </a:cubicBezTo>
                  <a:cubicBezTo>
                    <a:pt x="4200671" y="2335063"/>
                    <a:pt x="4180574" y="2305324"/>
                    <a:pt x="3987679" y="2308324"/>
                  </a:cubicBezTo>
                  <a:cubicBezTo>
                    <a:pt x="3794784" y="2311324"/>
                    <a:pt x="3607661" y="2271414"/>
                    <a:pt x="3432292" y="2308324"/>
                  </a:cubicBezTo>
                  <a:cubicBezTo>
                    <a:pt x="3256923" y="2345234"/>
                    <a:pt x="3018356" y="2242454"/>
                    <a:pt x="2776936" y="2308324"/>
                  </a:cubicBezTo>
                  <a:cubicBezTo>
                    <a:pt x="2535516" y="2374194"/>
                    <a:pt x="2475930" y="2263407"/>
                    <a:pt x="2221548" y="2308324"/>
                  </a:cubicBezTo>
                  <a:cubicBezTo>
                    <a:pt x="1967166" y="2353241"/>
                    <a:pt x="2006924" y="2267343"/>
                    <a:pt x="1816116" y="2308324"/>
                  </a:cubicBezTo>
                  <a:cubicBezTo>
                    <a:pt x="1625308" y="2349305"/>
                    <a:pt x="1555707" y="2255703"/>
                    <a:pt x="1360698" y="2308324"/>
                  </a:cubicBezTo>
                  <a:cubicBezTo>
                    <a:pt x="1165689" y="2360945"/>
                    <a:pt x="988638" y="2255309"/>
                    <a:pt x="705342" y="2308324"/>
                  </a:cubicBezTo>
                  <a:cubicBezTo>
                    <a:pt x="422046" y="2361339"/>
                    <a:pt x="288606" y="2301871"/>
                    <a:pt x="0" y="2308324"/>
                  </a:cubicBezTo>
                  <a:cubicBezTo>
                    <a:pt x="-7691" y="2154219"/>
                    <a:pt x="2250" y="1906591"/>
                    <a:pt x="0" y="1777409"/>
                  </a:cubicBezTo>
                  <a:cubicBezTo>
                    <a:pt x="-2250" y="1648228"/>
                    <a:pt x="17963" y="1356449"/>
                    <a:pt x="0" y="1223412"/>
                  </a:cubicBezTo>
                  <a:cubicBezTo>
                    <a:pt x="-17963" y="1090375"/>
                    <a:pt x="52381" y="862591"/>
                    <a:pt x="0" y="715580"/>
                  </a:cubicBezTo>
                  <a:cubicBezTo>
                    <a:pt x="-52381" y="568569"/>
                    <a:pt x="6810" y="290526"/>
                    <a:pt x="0" y="0"/>
                  </a:cubicBezTo>
                  <a:close/>
                </a:path>
              </a:pathLst>
            </a:custGeom>
            <a:grpFill/>
            <a:ln w="38100">
              <a:solidFill>
                <a:srgbClr val="00B050">
                  <a:alpha val="98000"/>
                </a:srgb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Solar radius variation: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from helioseismology</a:t>
              </a:r>
            </a:p>
            <a:p>
              <a:r>
                <a:rPr lang="en-US" sz="3200" dirty="0">
                  <a:latin typeface="Times New Roman" panose="02020603050405020304" pitchFamily="18" charset="0"/>
                  <a:cs typeface="Times New Roman" panose="02020603050405020304" pitchFamily="18" charset="0"/>
                </a:rPr>
                <a:t>     - minimum BIN=72 days</a:t>
              </a:r>
            </a:p>
            <a:p>
              <a:pPr marL="457200" indent="-45720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Planetary relationship</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DE26FFCB-9FE9-3BD3-42FF-D84CA35C0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259" y="2533927"/>
              <a:ext cx="4704337" cy="2634429"/>
            </a:xfrm>
            <a:prstGeom prst="rect">
              <a:avLst/>
            </a:prstGeom>
            <a:grpFill/>
          </p:spPr>
        </p:pic>
        <p:pic>
          <p:nvPicPr>
            <p:cNvPr id="3" name="Picture 2">
              <a:extLst>
                <a:ext uri="{FF2B5EF4-FFF2-40B4-BE49-F238E27FC236}">
                  <a16:creationId xmlns:a16="http://schemas.microsoft.com/office/drawing/2014/main" id="{CCBBFC7A-9782-3113-CD82-A195181699CF}"/>
                </a:ext>
              </a:extLst>
            </p:cNvPr>
            <p:cNvPicPr>
              <a:picLocks noChangeAspect="1"/>
            </p:cNvPicPr>
            <p:nvPr/>
          </p:nvPicPr>
          <p:blipFill>
            <a:blip r:embed="rId5"/>
            <a:stretch>
              <a:fillRect/>
            </a:stretch>
          </p:blipFill>
          <p:spPr>
            <a:xfrm>
              <a:off x="7433353" y="0"/>
              <a:ext cx="4564159" cy="6824607"/>
            </a:xfrm>
            <a:prstGeom prst="rect">
              <a:avLst/>
            </a:prstGeom>
            <a:grpFill/>
          </p:spPr>
        </p:pic>
        <p:cxnSp>
          <p:nvCxnSpPr>
            <p:cNvPr id="13" name="Straight Arrow Connector 12">
              <a:extLst>
                <a:ext uri="{FF2B5EF4-FFF2-40B4-BE49-F238E27FC236}">
                  <a16:creationId xmlns:a16="http://schemas.microsoft.com/office/drawing/2014/main" id="{4B1BC0EB-A095-56F3-F0B6-06CDBD25F180}"/>
                </a:ext>
              </a:extLst>
            </p:cNvPr>
            <p:cNvCxnSpPr>
              <a:cxnSpLocks/>
            </p:cNvCxnSpPr>
            <p:nvPr/>
          </p:nvCxnSpPr>
          <p:spPr>
            <a:xfrm flipV="1">
              <a:off x="5403257" y="5000562"/>
              <a:ext cx="2741451" cy="771610"/>
            </a:xfrm>
            <a:prstGeom prst="straightConnector1">
              <a:avLst/>
            </a:prstGeom>
            <a:grpFill/>
            <a:ln w="38100">
              <a:solidFill>
                <a:srgbClr val="FF00FF"/>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CCEE8920-3A71-469F-65DF-DD4E84EAEC16}"/>
              </a:ext>
            </a:extLst>
          </p:cNvPr>
          <p:cNvSpPr txBox="1"/>
          <p:nvPr/>
        </p:nvSpPr>
        <p:spPr>
          <a:xfrm>
            <a:off x="7527854" y="5432725"/>
            <a:ext cx="3159839" cy="430887"/>
          </a:xfrm>
          <a:prstGeom prst="rect">
            <a:avLst/>
          </a:prstGeom>
          <a:solidFill>
            <a:schemeClr val="bg1"/>
          </a:solidFill>
        </p:spPr>
        <p:txBody>
          <a:bodyPr wrap="none" rtlCol="0">
            <a:spAutoFit/>
          </a:bodyPr>
          <a:lstStyle/>
          <a:p>
            <a:pPr algn="l"/>
            <a:r>
              <a:rPr lang="en-US" sz="2200" b="1" dirty="0">
                <a:solidFill>
                  <a:schemeClr val="tx1"/>
                </a:solidFill>
                <a:latin typeface="Times New Roman" panose="02020603050405020304" pitchFamily="18" charset="0"/>
                <a:cs typeface="Times New Roman" panose="02020603050405020304" pitchFamily="18" charset="0"/>
              </a:rPr>
              <a:t>LONGITUDE-</a:t>
            </a:r>
            <a:r>
              <a:rPr lang="en-US" sz="2200" b="1" dirty="0">
                <a:solidFill>
                  <a:srgbClr val="C00000"/>
                </a:solidFill>
                <a:latin typeface="Times New Roman" panose="02020603050405020304" pitchFamily="18" charset="0"/>
                <a:cs typeface="Times New Roman" panose="02020603050405020304" pitchFamily="18" charset="0"/>
              </a:rPr>
              <a:t>SATURN</a:t>
            </a:r>
          </a:p>
        </p:txBody>
      </p:sp>
      <p:sp>
        <p:nvSpPr>
          <p:cNvPr id="29" name="TextBox 28">
            <a:extLst>
              <a:ext uri="{FF2B5EF4-FFF2-40B4-BE49-F238E27FC236}">
                <a16:creationId xmlns:a16="http://schemas.microsoft.com/office/drawing/2014/main" id="{DC9D027E-513F-1704-5371-E8635F3FC825}"/>
              </a:ext>
            </a:extLst>
          </p:cNvPr>
          <p:cNvSpPr txBox="1"/>
          <p:nvPr/>
        </p:nvSpPr>
        <p:spPr>
          <a:xfrm rot="16200000">
            <a:off x="6954836" y="972713"/>
            <a:ext cx="1499128" cy="523220"/>
          </a:xfrm>
          <a:prstGeom prst="rect">
            <a:avLst/>
          </a:prstGeom>
          <a:noFill/>
        </p:spPr>
        <p:txBody>
          <a:bodyPr wrap="none" rtlCol="0">
            <a:spAutoFit/>
          </a:bodyPr>
          <a:lstStyle/>
          <a:p>
            <a:pPr algn="l"/>
            <a:r>
              <a:rPr lang="el-GR" sz="2800" b="1" dirty="0">
                <a:solidFill>
                  <a:schemeClr val="tx1"/>
                </a:solidFill>
                <a:latin typeface="Times New Roman" panose="02020603050405020304" pitchFamily="18" charset="0"/>
                <a:cs typeface="Times New Roman" panose="02020603050405020304" pitchFamily="18" charset="0"/>
              </a:rPr>
              <a:t>Δ</a:t>
            </a:r>
            <a:r>
              <a:rPr lang="en-US" sz="2800" b="1" dirty="0">
                <a:solidFill>
                  <a:schemeClr val="tx1"/>
                </a:solidFill>
                <a:latin typeface="Times New Roman" panose="02020603050405020304" pitchFamily="18" charset="0"/>
                <a:cs typeface="Times New Roman" panose="02020603050405020304" pitchFamily="18" charset="0"/>
              </a:rPr>
              <a:t>R [km]</a:t>
            </a:r>
          </a:p>
        </p:txBody>
      </p:sp>
      <p:sp>
        <p:nvSpPr>
          <p:cNvPr id="30" name="TextBox 29">
            <a:extLst>
              <a:ext uri="{FF2B5EF4-FFF2-40B4-BE49-F238E27FC236}">
                <a16:creationId xmlns:a16="http://schemas.microsoft.com/office/drawing/2014/main" id="{F937986C-6C1A-9F5F-3AE6-6AB78CFE5048}"/>
              </a:ext>
            </a:extLst>
          </p:cNvPr>
          <p:cNvSpPr txBox="1"/>
          <p:nvPr/>
        </p:nvSpPr>
        <p:spPr>
          <a:xfrm rot="16200000">
            <a:off x="6129893" y="3685226"/>
            <a:ext cx="1499128" cy="523220"/>
          </a:xfrm>
          <a:prstGeom prst="rect">
            <a:avLst/>
          </a:prstGeom>
          <a:noFill/>
        </p:spPr>
        <p:txBody>
          <a:bodyPr wrap="none" rtlCol="0">
            <a:spAutoFit/>
          </a:bodyPr>
          <a:lstStyle/>
          <a:p>
            <a:pPr algn="l"/>
            <a:r>
              <a:rPr lang="el-GR" sz="2800" b="1" dirty="0">
                <a:solidFill>
                  <a:schemeClr val="tx1"/>
                </a:solidFill>
                <a:latin typeface="Times New Roman" panose="02020603050405020304" pitchFamily="18" charset="0"/>
                <a:cs typeface="Times New Roman" panose="02020603050405020304" pitchFamily="18" charset="0"/>
              </a:rPr>
              <a:t>Δ</a:t>
            </a:r>
            <a:r>
              <a:rPr lang="en-US" sz="2800" b="1" dirty="0">
                <a:solidFill>
                  <a:schemeClr val="tx1"/>
                </a:solidFill>
                <a:latin typeface="Times New Roman" panose="02020603050405020304" pitchFamily="18" charset="0"/>
                <a:cs typeface="Times New Roman" panose="02020603050405020304" pitchFamily="18" charset="0"/>
              </a:rPr>
              <a:t>R [km]</a:t>
            </a:r>
          </a:p>
        </p:txBody>
      </p:sp>
      <p:sp>
        <p:nvSpPr>
          <p:cNvPr id="31" name="TextBox 30">
            <a:extLst>
              <a:ext uri="{FF2B5EF4-FFF2-40B4-BE49-F238E27FC236}">
                <a16:creationId xmlns:a16="http://schemas.microsoft.com/office/drawing/2014/main" id="{723CC832-C059-2C23-9E83-BAFEB6CBC19E}"/>
              </a:ext>
            </a:extLst>
          </p:cNvPr>
          <p:cNvSpPr txBox="1"/>
          <p:nvPr/>
        </p:nvSpPr>
        <p:spPr>
          <a:xfrm>
            <a:off x="10558889" y="2294438"/>
            <a:ext cx="1673856" cy="461665"/>
          </a:xfrm>
          <a:prstGeom prst="rect">
            <a:avLst/>
          </a:prstGeom>
          <a:noFill/>
        </p:spPr>
        <p:txBody>
          <a:bodyPr wrap="none" rtlCol="0">
            <a:spAutoFit/>
          </a:bodyPr>
          <a:lstStyle/>
          <a:p>
            <a:pPr algn="l"/>
            <a:r>
              <a:rPr lang="en-US" sz="2400" b="1" dirty="0">
                <a:solidFill>
                  <a:srgbClr val="FF00FF"/>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solidFill>
                  <a:srgbClr val="3333FF"/>
                </a:solidFill>
                <a:latin typeface="Times New Roman" panose="02020603050405020304" pitchFamily="18" charset="0"/>
                <a:cs typeface="Times New Roman" panose="02020603050405020304" pitchFamily="18" charset="0"/>
              </a:rPr>
              <a:t>Mercury</a:t>
            </a:r>
          </a:p>
        </p:txBody>
      </p:sp>
      <p:sp>
        <p:nvSpPr>
          <p:cNvPr id="32" name="TextBox 31">
            <a:extLst>
              <a:ext uri="{FF2B5EF4-FFF2-40B4-BE49-F238E27FC236}">
                <a16:creationId xmlns:a16="http://schemas.microsoft.com/office/drawing/2014/main" id="{B35614D2-022F-E887-88DE-25B1C59E7C5B}"/>
              </a:ext>
            </a:extLst>
          </p:cNvPr>
          <p:cNvSpPr txBox="1"/>
          <p:nvPr/>
        </p:nvSpPr>
        <p:spPr>
          <a:xfrm>
            <a:off x="8022673" y="3197271"/>
            <a:ext cx="2778325" cy="369332"/>
          </a:xfrm>
          <a:prstGeom prst="rect">
            <a:avLst/>
          </a:prstGeom>
          <a:noFill/>
        </p:spPr>
        <p:txBody>
          <a:bodyPr wrap="none" rtlCol="0">
            <a:spAutoFit/>
          </a:bodyPr>
          <a:lstStyle/>
          <a:p>
            <a:pPr algn="l"/>
            <a:r>
              <a:rPr lang="en-US" b="1" dirty="0">
                <a:solidFill>
                  <a:srgbClr val="3333FF"/>
                </a:solidFill>
                <a:latin typeface="Times New Roman" panose="02020603050405020304" pitchFamily="18" charset="0"/>
                <a:cs typeface="Times New Roman" panose="02020603050405020304" pitchFamily="18" charset="0"/>
              </a:rPr>
              <a:t>0-180</a:t>
            </a:r>
            <a:r>
              <a:rPr lang="en-US" sz="2000" b="1" baseline="30000" dirty="0">
                <a:solidFill>
                  <a:srgbClr val="3333FF"/>
                </a:solidFill>
                <a:latin typeface="Times New Roman" panose="02020603050405020304" pitchFamily="18" charset="0"/>
                <a:cs typeface="Times New Roman" panose="02020603050405020304" pitchFamily="18" charset="0"/>
              </a:rPr>
              <a:t>o</a:t>
            </a:r>
            <a:r>
              <a:rPr lang="en-US" b="1" dirty="0">
                <a:solidFill>
                  <a:srgbClr val="3333FF"/>
                </a:solidFill>
                <a:latin typeface="Times New Roman" panose="02020603050405020304" pitchFamily="18" charset="0"/>
                <a:cs typeface="Times New Roman" panose="02020603050405020304" pitchFamily="18" charset="0"/>
              </a:rPr>
              <a:t>                 180</a:t>
            </a:r>
            <a:r>
              <a:rPr lang="en-US" sz="1800" b="1" baseline="30000" dirty="0">
                <a:solidFill>
                  <a:srgbClr val="3333FF"/>
                </a:solidFill>
                <a:latin typeface="Times New Roman" panose="02020603050405020304" pitchFamily="18" charset="0"/>
                <a:cs typeface="Times New Roman" panose="02020603050405020304" pitchFamily="18" charset="0"/>
              </a:rPr>
              <a:t>o</a:t>
            </a:r>
            <a:r>
              <a:rPr lang="en-US" b="1" dirty="0">
                <a:solidFill>
                  <a:srgbClr val="3333FF"/>
                </a:solidFill>
                <a:latin typeface="Times New Roman" panose="02020603050405020304" pitchFamily="18" charset="0"/>
                <a:cs typeface="Times New Roman" panose="02020603050405020304" pitchFamily="18" charset="0"/>
              </a:rPr>
              <a:t>-360</a:t>
            </a:r>
            <a:r>
              <a:rPr lang="en-US" sz="2000" b="1" baseline="30000" dirty="0">
                <a:solidFill>
                  <a:srgbClr val="3333FF"/>
                </a:solidFill>
                <a:latin typeface="Times New Roman" panose="02020603050405020304" pitchFamily="18" charset="0"/>
                <a:cs typeface="Times New Roman" panose="02020603050405020304" pitchFamily="18" charset="0"/>
              </a:rPr>
              <a:t>o</a:t>
            </a:r>
            <a:endParaRPr lang="en-US" b="1" baseline="30000" dirty="0">
              <a:solidFill>
                <a:srgbClr val="3333FF"/>
              </a:solidFill>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id="{871C99FA-DE9C-F5F2-CB54-824EB894767B}"/>
              </a:ext>
            </a:extLst>
          </p:cNvPr>
          <p:cNvPicPr>
            <a:picLocks noChangeAspect="1"/>
          </p:cNvPicPr>
          <p:nvPr/>
        </p:nvPicPr>
        <p:blipFill>
          <a:blip r:embed="rId6"/>
          <a:stretch>
            <a:fillRect/>
          </a:stretch>
        </p:blipFill>
        <p:spPr>
          <a:xfrm>
            <a:off x="10985164" y="1652953"/>
            <a:ext cx="1066892" cy="1127858"/>
          </a:xfrm>
          <a:prstGeom prst="rect">
            <a:avLst/>
          </a:prstGeom>
        </p:spPr>
      </p:pic>
      <p:sp>
        <p:nvSpPr>
          <p:cNvPr id="38" name="TextBox 37">
            <a:extLst>
              <a:ext uri="{FF2B5EF4-FFF2-40B4-BE49-F238E27FC236}">
                <a16:creationId xmlns:a16="http://schemas.microsoft.com/office/drawing/2014/main" id="{F4D16D80-1572-772B-98B8-B2B9A684CDFC}"/>
              </a:ext>
            </a:extLst>
          </p:cNvPr>
          <p:cNvSpPr txBox="1"/>
          <p:nvPr/>
        </p:nvSpPr>
        <p:spPr>
          <a:xfrm>
            <a:off x="10541161" y="4740176"/>
            <a:ext cx="1489510" cy="461665"/>
          </a:xfrm>
          <a:prstGeom prst="rect">
            <a:avLst/>
          </a:prstGeom>
          <a:noFill/>
        </p:spPr>
        <p:txBody>
          <a:bodyPr wrap="none" rtlCol="0">
            <a:spAutoFit/>
          </a:bodyPr>
          <a:lstStyle/>
          <a:p>
            <a:pPr algn="l"/>
            <a:r>
              <a:rPr lang="en-US" sz="2400" b="1" dirty="0">
                <a:solidFill>
                  <a:srgbClr val="FF00FF"/>
                </a:solidFill>
                <a:latin typeface="Times New Roman" panose="02020603050405020304" pitchFamily="18" charset="0"/>
                <a:cs typeface="Times New Roman" panose="02020603050405020304" pitchFamily="18" charset="0"/>
                <a:sym typeface="Wingdings" panose="05000000000000000000" pitchFamily="2" charset="2"/>
              </a:rPr>
              <a:t>  </a:t>
            </a:r>
            <a:r>
              <a:rPr lang="en-US" sz="24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Venus</a:t>
            </a:r>
            <a:endParaRPr lang="en-US" sz="2400" b="1" dirty="0">
              <a:solidFill>
                <a:srgbClr val="3333FF"/>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30C67C3E-B9C4-FD4F-4D1A-84DCB85131BF}"/>
              </a:ext>
            </a:extLst>
          </p:cNvPr>
          <p:cNvSpPr txBox="1"/>
          <p:nvPr/>
        </p:nvSpPr>
        <p:spPr>
          <a:xfrm>
            <a:off x="11027226" y="3395724"/>
            <a:ext cx="877163" cy="646331"/>
          </a:xfrm>
          <a:prstGeom prst="rect">
            <a:avLst/>
          </a:prstGeom>
          <a:noFill/>
        </p:spPr>
        <p:txBody>
          <a:bodyPr wrap="none" rtlCol="0">
            <a:spAutoFit/>
          </a:bodyPr>
          <a:lstStyle/>
          <a:p>
            <a:pPr algn="l"/>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OR</a:t>
            </a:r>
          </a:p>
        </p:txBody>
      </p:sp>
      <p:sp>
        <p:nvSpPr>
          <p:cNvPr id="40" name="TextBox 39">
            <a:extLst>
              <a:ext uri="{FF2B5EF4-FFF2-40B4-BE49-F238E27FC236}">
                <a16:creationId xmlns:a16="http://schemas.microsoft.com/office/drawing/2014/main" id="{D7D4048B-BA4A-E721-6721-92E597665ABB}"/>
              </a:ext>
            </a:extLst>
          </p:cNvPr>
          <p:cNvSpPr txBox="1"/>
          <p:nvPr/>
        </p:nvSpPr>
        <p:spPr>
          <a:xfrm>
            <a:off x="7991877" y="4917217"/>
            <a:ext cx="2836033" cy="369332"/>
          </a:xfrm>
          <a:prstGeom prst="rect">
            <a:avLst/>
          </a:prstGeom>
          <a:noFill/>
        </p:spPr>
        <p:txBody>
          <a:bodyPr wrap="none" rtlCol="0">
            <a:spAutoFit/>
          </a:bodyPr>
          <a:lstStyle/>
          <a:p>
            <a:pPr algn="l"/>
            <a:r>
              <a:rPr lang="en-US" b="1" dirty="0">
                <a:solidFill>
                  <a:srgbClr val="3333FF"/>
                </a:solidFill>
                <a:latin typeface="Times New Roman" panose="02020603050405020304" pitchFamily="18" charset="0"/>
                <a:cs typeface="Times New Roman" panose="02020603050405020304" pitchFamily="18" charset="0"/>
              </a:rPr>
              <a:t>0-180</a:t>
            </a:r>
            <a:r>
              <a:rPr lang="en-US" sz="2000" b="1" baseline="30000" dirty="0">
                <a:solidFill>
                  <a:srgbClr val="3333FF"/>
                </a:solidFill>
                <a:latin typeface="Times New Roman" panose="02020603050405020304" pitchFamily="18" charset="0"/>
                <a:cs typeface="Times New Roman" panose="02020603050405020304" pitchFamily="18" charset="0"/>
              </a:rPr>
              <a:t>o</a:t>
            </a:r>
            <a:r>
              <a:rPr lang="en-US" b="1" dirty="0">
                <a:solidFill>
                  <a:srgbClr val="3333FF"/>
                </a:solidFill>
                <a:latin typeface="Times New Roman" panose="02020603050405020304" pitchFamily="18" charset="0"/>
                <a:cs typeface="Times New Roman" panose="02020603050405020304" pitchFamily="18" charset="0"/>
              </a:rPr>
              <a:t>                   180</a:t>
            </a:r>
            <a:r>
              <a:rPr lang="en-US" sz="1800" b="1" baseline="30000" dirty="0">
                <a:solidFill>
                  <a:srgbClr val="3333FF"/>
                </a:solidFill>
                <a:latin typeface="Times New Roman" panose="02020603050405020304" pitchFamily="18" charset="0"/>
                <a:cs typeface="Times New Roman" panose="02020603050405020304" pitchFamily="18" charset="0"/>
              </a:rPr>
              <a:t>o</a:t>
            </a:r>
            <a:r>
              <a:rPr lang="en-US" b="1" dirty="0">
                <a:solidFill>
                  <a:srgbClr val="3333FF"/>
                </a:solidFill>
                <a:latin typeface="Times New Roman" panose="02020603050405020304" pitchFamily="18" charset="0"/>
                <a:cs typeface="Times New Roman" panose="02020603050405020304" pitchFamily="18" charset="0"/>
              </a:rPr>
              <a:t>-360</a:t>
            </a:r>
            <a:r>
              <a:rPr lang="en-US" sz="2000" b="1" baseline="30000" dirty="0">
                <a:solidFill>
                  <a:srgbClr val="3333FF"/>
                </a:solidFill>
                <a:latin typeface="Times New Roman" panose="02020603050405020304" pitchFamily="18" charset="0"/>
                <a:cs typeface="Times New Roman" panose="02020603050405020304" pitchFamily="18" charset="0"/>
              </a:rPr>
              <a:t>o</a:t>
            </a:r>
            <a:endParaRPr lang="en-US" b="1" baseline="30000" dirty="0">
              <a:solidFill>
                <a:srgbClr val="3333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8BC410D-0625-2963-A34C-ADD48697778E}"/>
              </a:ext>
            </a:extLst>
          </p:cNvPr>
          <p:cNvSpPr txBox="1"/>
          <p:nvPr/>
        </p:nvSpPr>
        <p:spPr>
          <a:xfrm>
            <a:off x="6727575" y="5772172"/>
            <a:ext cx="4968027" cy="1384995"/>
          </a:xfrm>
          <a:prstGeom prst="rect">
            <a:avLst/>
          </a:prstGeom>
          <a:solidFill>
            <a:schemeClr val="bg1"/>
          </a:solidFill>
        </p:spPr>
        <p:txBody>
          <a:bodyPr wrap="none" rtlCol="0">
            <a:spAutoFit/>
          </a:bodyPr>
          <a:lstStyle/>
          <a:p>
            <a:pPr algn="l"/>
            <a:r>
              <a:rPr lang="en-US" sz="2800" b="1" dirty="0">
                <a:solidFill>
                  <a:schemeClr val="tx1"/>
                </a:solidFill>
                <a:latin typeface="Times New Roman" panose="02020603050405020304" pitchFamily="18" charset="0"/>
                <a:cs typeface="Times New Roman" panose="02020603050405020304" pitchFamily="18" charset="0"/>
              </a:rPr>
              <a:t>Lift 1km photosphere by 1km:</a:t>
            </a:r>
          </a:p>
          <a:p>
            <a:pPr algn="l"/>
            <a:r>
              <a:rPr lang="en-US" sz="2800" b="1" dirty="0">
                <a:solidFill>
                  <a:schemeClr val="tx1"/>
                </a:solidFill>
                <a:latin typeface="Times New Roman" panose="02020603050405020304" pitchFamily="18" charset="0"/>
                <a:cs typeface="Times New Roman" panose="02020603050405020304" pitchFamily="18" charset="0"/>
              </a:rPr>
              <a:t>required ~ 10</a:t>
            </a:r>
            <a:r>
              <a:rPr lang="en-US" sz="2800" b="1" baseline="30000" dirty="0">
                <a:solidFill>
                  <a:schemeClr val="tx1"/>
                </a:solidFill>
                <a:latin typeface="Times New Roman" panose="02020603050405020304" pitchFamily="18" charset="0"/>
                <a:cs typeface="Times New Roman" panose="02020603050405020304" pitchFamily="18" charset="0"/>
              </a:rPr>
              <a:t>30</a:t>
            </a:r>
            <a:r>
              <a:rPr lang="en-US" sz="2800" b="1" dirty="0">
                <a:solidFill>
                  <a:schemeClr val="tx1"/>
                </a:solidFill>
                <a:latin typeface="Times New Roman" panose="02020603050405020304" pitchFamily="18" charset="0"/>
                <a:cs typeface="Times New Roman" panose="02020603050405020304" pitchFamily="18" charset="0"/>
              </a:rPr>
              <a:t> erg.  </a:t>
            </a:r>
          </a:p>
          <a:p>
            <a:pPr algn="l"/>
            <a:r>
              <a:rPr lang="en-US" sz="2800" b="1" dirty="0">
                <a:solidFill>
                  <a:srgbClr val="3333FF"/>
                </a:solidFill>
                <a:highlight>
                  <a:srgbClr val="FFFF00"/>
                </a:highlight>
                <a:latin typeface="Times New Roman" panose="02020603050405020304" pitchFamily="18" charset="0"/>
                <a:cs typeface="Times New Roman" panose="02020603050405020304" pitchFamily="18" charset="0"/>
              </a:rPr>
              <a:t>                          </a:t>
            </a:r>
          </a:p>
        </p:txBody>
      </p:sp>
      <p:sp>
        <p:nvSpPr>
          <p:cNvPr id="20" name="Rectangle 205">
            <a:extLst>
              <a:ext uri="{FF2B5EF4-FFF2-40B4-BE49-F238E27FC236}">
                <a16:creationId xmlns:a16="http://schemas.microsoft.com/office/drawing/2014/main" id="{6AF886B0-9194-2B47-8F46-161B146774F0}"/>
              </a:ext>
            </a:extLst>
          </p:cNvPr>
          <p:cNvSpPr/>
          <p:nvPr/>
        </p:nvSpPr>
        <p:spPr>
          <a:xfrm>
            <a:off x="11885676" y="6476482"/>
            <a:ext cx="227626" cy="245901"/>
          </a:xfrm>
          <a:prstGeom prst="rect">
            <a:avLst/>
          </a:prstGeom>
        </p:spPr>
        <p:txBody>
          <a:bodyPr wrap="none" lIns="0" tIns="0" rIns="0" bIns="0">
            <a:spAutoFit/>
          </a:bodyPr>
          <a:lstStyle/>
          <a:p>
            <a:pPr marL="0"/>
            <a:r>
              <a:rPr lang="en-US" sz="1598" b="1" dirty="0">
                <a:solidFill>
                  <a:srgbClr val="FF0000"/>
                </a:solidFill>
                <a:latin typeface="Calibri-Bold"/>
              </a:rPr>
              <a:t>15</a:t>
            </a:r>
            <a:endParaRPr lang="en-US" sz="1598" b="1" i="0" spc="0" baseline="0" dirty="0">
              <a:solidFill>
                <a:srgbClr val="FF0000"/>
              </a:solidFill>
              <a:latin typeface="Calibri-Bold"/>
            </a:endParaRPr>
          </a:p>
        </p:txBody>
      </p:sp>
    </p:spTree>
    <p:extLst>
      <p:ext uri="{BB962C8B-B14F-4D97-AF65-F5344CB8AC3E}">
        <p14:creationId xmlns:p14="http://schemas.microsoft.com/office/powerpoint/2010/main" val="423328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 name="Picture 7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18737" y="1188086"/>
            <a:ext cx="4137659" cy="5477255"/>
          </a:xfrm>
          <a:prstGeom prst="rect">
            <a:avLst/>
          </a:prstGeom>
          <a:noFill/>
        </p:spPr>
      </p:pic>
      <p:sp>
        <p:nvSpPr>
          <p:cNvPr id="748" name="Freeform 748"/>
          <p:cNvSpPr/>
          <p:nvPr/>
        </p:nvSpPr>
        <p:spPr>
          <a:xfrm>
            <a:off x="9465" y="50292"/>
            <a:ext cx="7792117" cy="1199388"/>
          </a:xfrm>
          <a:custGeom>
            <a:avLst/>
            <a:gdLst/>
            <a:ahLst/>
            <a:cxnLst/>
            <a:rect l="0" t="0" r="0" b="0"/>
            <a:pathLst>
              <a:path w="7734300" h="1199388">
                <a:moveTo>
                  <a:pt x="0" y="1199388"/>
                </a:moveTo>
                <a:lnTo>
                  <a:pt x="7734300" y="1199388"/>
                </a:lnTo>
                <a:lnTo>
                  <a:pt x="7734300" y="0"/>
                </a:lnTo>
                <a:lnTo>
                  <a:pt x="0" y="0"/>
                </a:lnTo>
                <a:lnTo>
                  <a:pt x="0" y="1199388"/>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49" name="Freeform 749"/>
          <p:cNvSpPr/>
          <p:nvPr/>
        </p:nvSpPr>
        <p:spPr>
          <a:xfrm>
            <a:off x="19191" y="50292"/>
            <a:ext cx="7734300" cy="1199388"/>
          </a:xfrm>
          <a:custGeom>
            <a:avLst/>
            <a:gdLst/>
            <a:ahLst/>
            <a:cxnLst/>
            <a:rect l="0" t="0" r="0" b="0"/>
            <a:pathLst>
              <a:path w="7734300" h="1199388">
                <a:moveTo>
                  <a:pt x="0" y="1199388"/>
                </a:moveTo>
                <a:lnTo>
                  <a:pt x="7734300" y="1199388"/>
                </a:lnTo>
                <a:lnTo>
                  <a:pt x="7734300" y="0"/>
                </a:lnTo>
                <a:lnTo>
                  <a:pt x="0" y="0"/>
                </a:lnTo>
                <a:lnTo>
                  <a:pt x="0" y="1199388"/>
                </a:lnTo>
                <a:close/>
              </a:path>
            </a:pathLst>
          </a:custGeom>
          <a:noFill/>
          <a:ln w="9525"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50" name="Freeform 750">
            <a:hlinkClick r:id="rId4"/>
          </p:cNvPr>
          <p:cNvSpPr/>
          <p:nvPr/>
        </p:nvSpPr>
        <p:spPr>
          <a:xfrm>
            <a:off x="7359142" y="6812066"/>
            <a:ext cx="4203191" cy="15240"/>
          </a:xfrm>
          <a:custGeom>
            <a:avLst/>
            <a:gdLst/>
            <a:ahLst/>
            <a:cxnLst/>
            <a:rect l="0" t="0" r="0" b="0"/>
            <a:pathLst>
              <a:path w="4203191" h="15240">
                <a:moveTo>
                  <a:pt x="0" y="0"/>
                </a:moveTo>
                <a:lnTo>
                  <a:pt x="1050798" y="0"/>
                </a:lnTo>
                <a:lnTo>
                  <a:pt x="2101596" y="0"/>
                </a:lnTo>
                <a:lnTo>
                  <a:pt x="3152393" y="0"/>
                </a:lnTo>
                <a:lnTo>
                  <a:pt x="4203191" y="0"/>
                </a:lnTo>
                <a:lnTo>
                  <a:pt x="4203191" y="15240"/>
                </a:lnTo>
                <a:lnTo>
                  <a:pt x="3152393" y="15240"/>
                </a:lnTo>
                <a:lnTo>
                  <a:pt x="2101596" y="15240"/>
                </a:lnTo>
                <a:lnTo>
                  <a:pt x="1050798" y="15240"/>
                </a:lnTo>
                <a:lnTo>
                  <a:pt x="0" y="15240"/>
                </a:lnTo>
                <a:close/>
              </a:path>
            </a:pathLst>
          </a:custGeom>
          <a:solidFill>
            <a:srgbClr val="0563C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753" name="Rectangle 753"/>
          <p:cNvSpPr/>
          <p:nvPr/>
        </p:nvSpPr>
        <p:spPr>
          <a:xfrm>
            <a:off x="7146015" y="6578489"/>
            <a:ext cx="4568317" cy="276999"/>
          </a:xfrm>
          <a:prstGeom prst="rect">
            <a:avLst/>
          </a:prstGeom>
        </p:spPr>
        <p:txBody>
          <a:bodyPr wrap="square" lIns="0" tIns="0" rIns="0" bIns="0">
            <a:spAutoFit/>
          </a:bodyPr>
          <a:lstStyle/>
          <a:p>
            <a:pPr marL="0"/>
            <a:r>
              <a:rPr lang="en-US" b="1" dirty="0">
                <a:solidFill>
                  <a:srgbClr val="0563C1"/>
                </a:solidFill>
                <a:latin typeface="Times New Roman" panose="02020603050405020304" pitchFamily="18" charset="0"/>
                <a:cs typeface="Times New Roman" panose="02020603050405020304" pitchFamily="18" charset="0"/>
              </a:rPr>
              <a:t>h</a:t>
            </a:r>
            <a:r>
              <a:rPr lang="en-US" b="1" spc="-25" dirty="0">
                <a:solidFill>
                  <a:srgbClr val="0563C1"/>
                </a:solidFill>
                <a:latin typeface="Times New Roman" panose="02020603050405020304" pitchFamily="18" charset="0"/>
                <a:cs typeface="Times New Roman" panose="02020603050405020304" pitchFamily="18" charset="0"/>
              </a:rPr>
              <a:t>t</a:t>
            </a:r>
            <a:r>
              <a:rPr lang="en-US" b="1" dirty="0">
                <a:solidFill>
                  <a:srgbClr val="0563C1"/>
                </a:solidFill>
                <a:latin typeface="Times New Roman" panose="02020603050405020304" pitchFamily="18" charset="0"/>
                <a:cs typeface="Times New Roman" panose="02020603050405020304" pitchFamily="18" charset="0"/>
              </a:rPr>
              <a:t>tps://doi.o</a:t>
            </a:r>
            <a:r>
              <a:rPr lang="en-US" b="1" spc="-27" dirty="0">
                <a:solidFill>
                  <a:srgbClr val="0563C1"/>
                </a:solidFill>
                <a:latin typeface="Times New Roman" panose="02020603050405020304" pitchFamily="18" charset="0"/>
                <a:cs typeface="Times New Roman" panose="02020603050405020304" pitchFamily="18" charset="0"/>
              </a:rPr>
              <a:t>r</a:t>
            </a:r>
            <a:r>
              <a:rPr lang="en-US" b="1" dirty="0">
                <a:solidFill>
                  <a:srgbClr val="0563C1"/>
                </a:solidFill>
                <a:latin typeface="Times New Roman" panose="02020603050405020304" pitchFamily="18" charset="0"/>
                <a:cs typeface="Times New Roman" panose="02020603050405020304" pitchFamily="18" charset="0"/>
              </a:rPr>
              <a:t>g/10.1016</a:t>
            </a:r>
            <a:r>
              <a:rPr lang="en-US" b="1" spc="-10" dirty="0">
                <a:solidFill>
                  <a:srgbClr val="0563C1"/>
                </a:solidFill>
                <a:latin typeface="Times New Roman" panose="02020603050405020304" pitchFamily="18" charset="0"/>
                <a:cs typeface="Times New Roman" panose="02020603050405020304" pitchFamily="18" charset="0"/>
              </a:rPr>
              <a:t>/</a:t>
            </a:r>
            <a:r>
              <a:rPr lang="en-US" b="1" dirty="0">
                <a:solidFill>
                  <a:srgbClr val="0563C1"/>
                </a:solidFill>
                <a:latin typeface="Times New Roman" panose="02020603050405020304" pitchFamily="18" charset="0"/>
                <a:cs typeface="Times New Roman" panose="02020603050405020304" pitchFamily="18" charset="0"/>
              </a:rPr>
              <a:t>j.dark.2020.1004</a:t>
            </a:r>
            <a:r>
              <a:rPr lang="en-US" b="1" spc="-16" dirty="0">
                <a:solidFill>
                  <a:srgbClr val="0563C1"/>
                </a:solidFill>
                <a:latin typeface="Times New Roman" panose="02020603050405020304" pitchFamily="18" charset="0"/>
                <a:cs typeface="Times New Roman" panose="02020603050405020304" pitchFamily="18" charset="0"/>
              </a:rPr>
              <a:t>9</a:t>
            </a:r>
            <a:r>
              <a:rPr lang="en-US" b="1" spc="2636" dirty="0">
                <a:solidFill>
                  <a:srgbClr val="0563C1"/>
                </a:solidFill>
                <a:latin typeface="Times New Roman" panose="02020603050405020304" pitchFamily="18" charset="0"/>
                <a:cs typeface="Times New Roman" panose="02020603050405020304" pitchFamily="18" charset="0"/>
              </a:rPr>
              <a:t>7</a:t>
            </a:r>
            <a:endParaRPr lang="en-US" sz="2421" b="1" i="0" spc="0" baseline="31756" dirty="0">
              <a:solidFill>
                <a:srgbClr val="FF0000"/>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C31A9CDC-49B1-1568-6C78-4C2C57C38323}"/>
              </a:ext>
            </a:extLst>
          </p:cNvPr>
          <p:cNvCxnSpPr>
            <a:cxnSpLocks/>
          </p:cNvCxnSpPr>
          <p:nvPr/>
        </p:nvCxnSpPr>
        <p:spPr>
          <a:xfrm flipV="1">
            <a:off x="2023339" y="2178995"/>
            <a:ext cx="0" cy="1089498"/>
          </a:xfrm>
          <a:prstGeom prst="straightConnector1">
            <a:avLst/>
          </a:prstGeom>
          <a:ln w="57150">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1AC597C-B670-B783-729F-CB2D6401113F}"/>
              </a:ext>
            </a:extLst>
          </p:cNvPr>
          <p:cNvPicPr>
            <a:picLocks noChangeAspect="1"/>
          </p:cNvPicPr>
          <p:nvPr/>
        </p:nvPicPr>
        <p:blipFill>
          <a:blip r:embed="rId5"/>
          <a:stretch>
            <a:fillRect/>
          </a:stretch>
        </p:blipFill>
        <p:spPr>
          <a:xfrm>
            <a:off x="1687733" y="2565754"/>
            <a:ext cx="651761" cy="276999"/>
          </a:xfrm>
          <a:prstGeom prst="rect">
            <a:avLst/>
          </a:prstGeom>
          <a:ln>
            <a:solidFill>
              <a:srgbClr val="C00000"/>
            </a:solidFill>
          </a:ln>
        </p:spPr>
      </p:pic>
      <p:sp>
        <p:nvSpPr>
          <p:cNvPr id="15" name="TextBox 14">
            <a:extLst>
              <a:ext uri="{FF2B5EF4-FFF2-40B4-BE49-F238E27FC236}">
                <a16:creationId xmlns:a16="http://schemas.microsoft.com/office/drawing/2014/main" id="{CB0F9DC4-A88C-D4B2-8598-1F5468F9B2E0}"/>
              </a:ext>
            </a:extLst>
          </p:cNvPr>
          <p:cNvSpPr txBox="1"/>
          <p:nvPr/>
        </p:nvSpPr>
        <p:spPr>
          <a:xfrm>
            <a:off x="7516995" y="1145079"/>
            <a:ext cx="3825457" cy="1323439"/>
          </a:xfrm>
          <a:prstGeom prst="rect">
            <a:avLst/>
          </a:prstGeom>
          <a:noFill/>
        </p:spPr>
        <p:txBody>
          <a:bodyPr wrap="square" rtlCol="0">
            <a:spAutoFit/>
          </a:bodyPr>
          <a:lstStyle/>
          <a:p>
            <a:r>
              <a:rPr lang="en-US" sz="3200" b="1" dirty="0">
                <a:solidFill>
                  <a:srgbClr val="C00000"/>
                </a:solidFill>
                <a:highlight>
                  <a:srgbClr val="FFFF00"/>
                </a:highlight>
                <a:latin typeface="Times New Roman" panose="02020603050405020304" pitchFamily="18" charset="0"/>
                <a:cs typeface="Times New Roman" panose="02020603050405020304" pitchFamily="18" charset="0"/>
              </a:rPr>
              <a:t>Energy   deposition:</a:t>
            </a:r>
          </a:p>
          <a:p>
            <a:endParaRPr lang="en-US" sz="1200" dirty="0">
              <a:solidFill>
                <a:srgbClr val="C00000"/>
              </a:solidFill>
              <a:highlight>
                <a:srgbClr val="FFFF00"/>
              </a:highlight>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3600" b="1" dirty="0">
                <a:solidFill>
                  <a:srgbClr val="3333FF"/>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W/m</a:t>
            </a:r>
            <a:r>
              <a:rPr lang="en-US" sz="3600" b="1" baseline="30000" dirty="0">
                <a:solidFill>
                  <a:srgbClr val="3333FF"/>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2</a:t>
            </a:r>
            <a:endParaRPr lang="en-US" sz="3200" b="1" baseline="30000" dirty="0">
              <a:solidFill>
                <a:srgbClr val="3333FF"/>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9AE4F7C-1A12-391B-472C-5C538ECD4627}"/>
              </a:ext>
            </a:extLst>
          </p:cNvPr>
          <p:cNvSpPr txBox="1"/>
          <p:nvPr/>
        </p:nvSpPr>
        <p:spPr>
          <a:xfrm>
            <a:off x="7195403" y="4653716"/>
            <a:ext cx="3057247" cy="523220"/>
          </a:xfrm>
          <a:prstGeom prst="rect">
            <a:avLst/>
          </a:prstGeom>
          <a:noFill/>
        </p:spPr>
        <p:txBody>
          <a:bodyPr wrap="none" rtlCol="0">
            <a:spAutoFit/>
          </a:bodyPr>
          <a:lstStyle/>
          <a:p>
            <a:r>
              <a:rPr lang="en-US" sz="2800" b="1" dirty="0">
                <a:solidFill>
                  <a:srgbClr val="C00000"/>
                </a:solidFill>
                <a:highlight>
                  <a:srgbClr val="00FFFF"/>
                </a:highlight>
                <a:latin typeface="Times New Roman" panose="02020603050405020304" pitchFamily="18" charset="0"/>
                <a:cs typeface="Times New Roman" panose="02020603050405020304" pitchFamily="18" charset="0"/>
              </a:rPr>
              <a:t>huge </a:t>
            </a:r>
            <a:r>
              <a:rPr lang="en-US" sz="2800" dirty="0">
                <a:solidFill>
                  <a:srgbClr val="C00000"/>
                </a:solidFill>
                <a:highlight>
                  <a:srgbClr val="00FFFF"/>
                </a:highlight>
                <a:latin typeface="Times New Roman" panose="02020603050405020304" pitchFamily="18" charset="0"/>
                <a:cs typeface="Times New Roman" panose="02020603050405020304" pitchFamily="18" charset="0"/>
              </a:rPr>
              <a:t>for usual  </a:t>
            </a:r>
            <a:r>
              <a:rPr lang="en-US" sz="2800" b="1" dirty="0">
                <a:solidFill>
                  <a:srgbClr val="C00000"/>
                </a:solidFill>
                <a:highlight>
                  <a:srgbClr val="00FFFF"/>
                </a:highlight>
                <a:latin typeface="Times New Roman" panose="02020603050405020304" pitchFamily="18" charset="0"/>
                <a:cs typeface="Times New Roman" panose="02020603050405020304" pitchFamily="18" charset="0"/>
              </a:rPr>
              <a:t>DM</a:t>
            </a:r>
          </a:p>
        </p:txBody>
      </p:sp>
      <p:sp>
        <p:nvSpPr>
          <p:cNvPr id="17" name="Arrow: Down 16">
            <a:extLst>
              <a:ext uri="{FF2B5EF4-FFF2-40B4-BE49-F238E27FC236}">
                <a16:creationId xmlns:a16="http://schemas.microsoft.com/office/drawing/2014/main" id="{1863DECE-9937-9EE4-A952-2302B6BEAA5D}"/>
              </a:ext>
            </a:extLst>
          </p:cNvPr>
          <p:cNvSpPr/>
          <p:nvPr/>
        </p:nvSpPr>
        <p:spPr>
          <a:xfrm>
            <a:off x="8788132" y="2460493"/>
            <a:ext cx="552251" cy="124495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highlight>
                  <a:srgbClr val="FFFF00"/>
                </a:highlight>
              </a:rPr>
              <a:t>Energy</a:t>
            </a:r>
            <a:endParaRPr lang="en-US" dirty="0">
              <a:solidFill>
                <a:srgbClr val="FF0000"/>
              </a:solidFill>
            </a:endParaRPr>
          </a:p>
        </p:txBody>
      </p:sp>
      <p:sp>
        <p:nvSpPr>
          <p:cNvPr id="18" name="TextBox 17">
            <a:extLst>
              <a:ext uri="{FF2B5EF4-FFF2-40B4-BE49-F238E27FC236}">
                <a16:creationId xmlns:a16="http://schemas.microsoft.com/office/drawing/2014/main" id="{B9C8B4C4-3EEE-556C-4738-FBB57C97A643}"/>
              </a:ext>
            </a:extLst>
          </p:cNvPr>
          <p:cNvSpPr txBox="1"/>
          <p:nvPr/>
        </p:nvSpPr>
        <p:spPr>
          <a:xfrm>
            <a:off x="7016645" y="5179664"/>
            <a:ext cx="4179349" cy="461665"/>
          </a:xfrm>
          <a:prstGeom prst="rect">
            <a:avLst/>
          </a:prstGeom>
          <a:noFill/>
        </p:spPr>
        <p:txBody>
          <a:bodyPr wrap="none" rtlCol="0">
            <a:spAutoFit/>
          </a:bodyPr>
          <a:lstStyle/>
          <a:p>
            <a:r>
              <a:rPr lang="en-US" sz="2400" b="1" dirty="0">
                <a:solidFill>
                  <a:schemeClr val="tx1"/>
                </a:solidFill>
                <a:highlight>
                  <a:srgbClr val="00FFFF"/>
                </a:highlight>
                <a:latin typeface="Times New Roman" panose="02020603050405020304" pitchFamily="18" charset="0"/>
                <a:cs typeface="Times New Roman" panose="02020603050405020304" pitchFamily="18" charset="0"/>
              </a:rPr>
              <a:t>In the Ionosphere above, too</a:t>
            </a:r>
            <a:r>
              <a:rPr lang="en-US" sz="2400" b="1" dirty="0">
                <a:solidFill>
                  <a:srgbClr val="C00000"/>
                </a:solidFill>
                <a:highlight>
                  <a:srgbClr val="00FFFF"/>
                </a:highlight>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2501778B-9DA9-630D-19FC-582A501884DC}"/>
              </a:ext>
            </a:extLst>
          </p:cNvPr>
          <p:cNvSpPr txBox="1"/>
          <p:nvPr/>
        </p:nvSpPr>
        <p:spPr>
          <a:xfrm>
            <a:off x="7733357" y="38908"/>
            <a:ext cx="4628190" cy="892552"/>
          </a:xfrm>
          <a:prstGeom prst="rect">
            <a:avLst/>
          </a:prstGeom>
          <a:noFill/>
        </p:spPr>
        <p:txBody>
          <a:bodyPr wrap="none" rtlCol="0">
            <a:spAutoFit/>
          </a:bodyPr>
          <a:lstStyle/>
          <a:p>
            <a:r>
              <a:rPr lang="en-US" sz="2400" b="1" dirty="0">
                <a:solidFill>
                  <a:schemeClr val="tx1"/>
                </a:solidFill>
                <a:effectLst>
                  <a:outerShdw blurRad="38100" dist="38100" dir="2700000" algn="tl">
                    <a:srgbClr val="000000">
                      <a:alpha val="43137"/>
                    </a:srgbClr>
                  </a:outerShdw>
                </a:effectLst>
                <a:highlight>
                  <a:srgbClr val="00FFFF"/>
                </a:highlight>
              </a:rPr>
              <a:t>..</a:t>
            </a:r>
            <a:r>
              <a:rPr lang="en-US" sz="1600" b="1" dirty="0">
                <a:solidFill>
                  <a:schemeClr val="tx1"/>
                </a:solidFill>
                <a:effectLst>
                  <a:outerShdw blurRad="38100" dist="38100" dir="2700000" algn="tl">
                    <a:srgbClr val="000000">
                      <a:alpha val="43137"/>
                    </a:srgbClr>
                  </a:outerShdw>
                </a:effectLst>
                <a:highlight>
                  <a:srgbClr val="00FFFF"/>
                </a:highlight>
              </a:rPr>
              <a:t> </a:t>
            </a:r>
            <a:r>
              <a:rPr lang="en-US" sz="2400" b="1" dirty="0">
                <a:solidFill>
                  <a:schemeClr val="tx1"/>
                </a:solidFill>
                <a:effectLst>
                  <a:outerShdw blurRad="38100" dist="38100" dir="2700000" algn="tl">
                    <a:srgbClr val="000000">
                      <a:alpha val="43137"/>
                    </a:srgbClr>
                  </a:outerShdw>
                </a:effectLst>
                <a:highlight>
                  <a:srgbClr val="00FFFF"/>
                </a:highlight>
              </a:rPr>
              <a:t>similarly for the ionosphere!</a:t>
            </a:r>
          </a:p>
          <a:p>
            <a:r>
              <a:rPr lang="en-US" sz="2400" b="1" dirty="0">
                <a:solidFill>
                  <a:srgbClr val="FF0000"/>
                </a:solidFill>
                <a:effectLst>
                  <a:outerShdw blurRad="38100" dist="38100" dir="2700000" algn="tl">
                    <a:srgbClr val="000000">
                      <a:alpha val="43137"/>
                    </a:srgbClr>
                  </a:outerShdw>
                </a:effectLst>
                <a:highlight>
                  <a:srgbClr val="00FFFF"/>
                </a:highlight>
                <a:sym typeface="Wingdings" panose="05000000000000000000" pitchFamily="2" charset="2"/>
              </a:rPr>
              <a:t></a:t>
            </a:r>
            <a:r>
              <a:rPr lang="en-US" sz="2400" b="1" dirty="0">
                <a:solidFill>
                  <a:schemeClr val="tx1"/>
                </a:solidFill>
                <a:effectLst>
                  <a:outerShdw blurRad="38100" dist="38100" dir="2700000" algn="tl">
                    <a:srgbClr val="000000">
                      <a:alpha val="43137"/>
                    </a:srgbClr>
                  </a:outerShdw>
                </a:effectLst>
                <a:highlight>
                  <a:srgbClr val="00FFFF"/>
                </a:highlight>
                <a:sym typeface="Wingdings" panose="05000000000000000000" pitchFamily="2" charset="2"/>
              </a:rPr>
              <a:t> planetary relationships </a:t>
            </a:r>
            <a:r>
              <a:rPr lang="en-US" sz="2800" b="1" dirty="0">
                <a:solidFill>
                  <a:srgbClr val="FF0000"/>
                </a:solidFill>
                <a:effectLst>
                  <a:outerShdw blurRad="38100" dist="38100" dir="2700000" algn="tl">
                    <a:srgbClr val="000000">
                      <a:alpha val="43137"/>
                    </a:srgbClr>
                  </a:outerShdw>
                </a:effectLst>
                <a:highlight>
                  <a:srgbClr val="00FFFF"/>
                </a:highlight>
                <a:sym typeface="Wingdings" panose="05000000000000000000" pitchFamily="2" charset="2"/>
              </a:rPr>
              <a:t></a:t>
            </a:r>
            <a:r>
              <a:rPr lang="en-US" sz="2400" b="1" dirty="0">
                <a:solidFill>
                  <a:srgbClr val="FF0000"/>
                </a:solidFill>
                <a:effectLst>
                  <a:outerShdw blurRad="38100" dist="38100" dir="2700000" algn="tl">
                    <a:srgbClr val="000000">
                      <a:alpha val="43137"/>
                    </a:srgbClr>
                  </a:outerShdw>
                </a:effectLst>
                <a:highlight>
                  <a:srgbClr val="00FFFF"/>
                </a:highlight>
                <a:sym typeface="Wingdings" panose="05000000000000000000" pitchFamily="2" charset="2"/>
              </a:rPr>
              <a:t>  </a:t>
            </a:r>
            <a:endParaRPr lang="en-US" sz="2400" b="1" dirty="0">
              <a:solidFill>
                <a:srgbClr val="FF0000"/>
              </a:solidFill>
              <a:effectLst>
                <a:outerShdw blurRad="38100" dist="38100" dir="2700000" algn="tl">
                  <a:srgbClr val="000000">
                    <a:alpha val="43137"/>
                  </a:srgbClr>
                </a:outerShdw>
              </a:effectLst>
              <a:highlight>
                <a:srgbClr val="00FFFF"/>
              </a:highlight>
            </a:endParaRPr>
          </a:p>
        </p:txBody>
      </p:sp>
      <p:sp>
        <p:nvSpPr>
          <p:cNvPr id="20" name="Rectangle 418">
            <a:extLst>
              <a:ext uri="{FF2B5EF4-FFF2-40B4-BE49-F238E27FC236}">
                <a16:creationId xmlns:a16="http://schemas.microsoft.com/office/drawing/2014/main" id="{6BB84271-F678-6D22-1BAA-BAF4A087414F}"/>
              </a:ext>
            </a:extLst>
          </p:cNvPr>
          <p:cNvSpPr/>
          <p:nvPr/>
        </p:nvSpPr>
        <p:spPr>
          <a:xfrm>
            <a:off x="11885676" y="6488049"/>
            <a:ext cx="227626" cy="245580"/>
          </a:xfrm>
          <a:prstGeom prst="rect">
            <a:avLst/>
          </a:prstGeom>
        </p:spPr>
        <p:txBody>
          <a:bodyPr wrap="none" lIns="0" tIns="0" rIns="0" bIns="0">
            <a:spAutoFit/>
          </a:bodyPr>
          <a:lstStyle/>
          <a:p>
            <a:pPr marL="0"/>
            <a:r>
              <a:rPr lang="en-US" sz="1596" b="1" dirty="0">
                <a:solidFill>
                  <a:srgbClr val="FF0000"/>
                </a:solidFill>
                <a:latin typeface="Calibri-Bold"/>
              </a:rPr>
              <a:t>16</a:t>
            </a:r>
            <a:endParaRPr lang="en-US" sz="1596" b="1" i="0" spc="0" baseline="0" dirty="0">
              <a:solidFill>
                <a:srgbClr val="FF0000"/>
              </a:solidFill>
              <a:latin typeface="Calibri-Bold"/>
            </a:endParaRPr>
          </a:p>
        </p:txBody>
      </p:sp>
      <p:sp>
        <p:nvSpPr>
          <p:cNvPr id="21" name="Rectangle 752">
            <a:extLst>
              <a:ext uri="{FF2B5EF4-FFF2-40B4-BE49-F238E27FC236}">
                <a16:creationId xmlns:a16="http://schemas.microsoft.com/office/drawing/2014/main" id="{55BBDF41-8BC1-D9A8-AE2A-9DBF46077662}"/>
              </a:ext>
            </a:extLst>
          </p:cNvPr>
          <p:cNvSpPr/>
          <p:nvPr/>
        </p:nvSpPr>
        <p:spPr>
          <a:xfrm>
            <a:off x="679399" y="29129"/>
            <a:ext cx="7277827" cy="1105431"/>
          </a:xfrm>
          <a:prstGeom prst="rect">
            <a:avLst/>
          </a:prstGeom>
        </p:spPr>
        <p:txBody>
          <a:bodyPr wrap="square" lIns="0" tIns="0" rIns="0" bIns="0">
            <a:spAutoFit/>
          </a:bodyPr>
          <a:lstStyle/>
          <a:p>
            <a:pPr marL="0"/>
            <a:r>
              <a:rPr lang="en-US" sz="3600" b="1" i="0" u="sng" spc="0" baseline="0" dirty="0">
                <a:solidFill>
                  <a:srgbClr val="C00000"/>
                </a:solidFill>
                <a:effectLst>
                  <a:outerShdw blurRad="38100" dist="38100" dir="2700000" algn="tl">
                    <a:srgbClr val="000000">
                      <a:alpha val="43137"/>
                    </a:srgbClr>
                  </a:outerShdw>
                </a:effectLst>
                <a:highlight>
                  <a:srgbClr val="FFFF00"/>
                </a:highlight>
                <a:latin typeface="Times New Roman"/>
              </a:rPr>
              <a:t>Stratosphe</a:t>
            </a:r>
            <a:r>
              <a:rPr lang="en-US" sz="3600" b="1" i="0" u="sng" spc="-53" baseline="0" dirty="0">
                <a:solidFill>
                  <a:srgbClr val="C00000"/>
                </a:solidFill>
                <a:effectLst>
                  <a:outerShdw blurRad="38100" dist="38100" dir="2700000" algn="tl">
                    <a:srgbClr val="000000">
                      <a:alpha val="43137"/>
                    </a:srgbClr>
                  </a:outerShdw>
                </a:effectLst>
                <a:highlight>
                  <a:srgbClr val="FFFF00"/>
                </a:highlight>
                <a:latin typeface="Times New Roman"/>
              </a:rPr>
              <a:t>r</a:t>
            </a:r>
            <a:r>
              <a:rPr lang="en-US" sz="3600" b="1" i="0" u="sng" spc="0" baseline="0" dirty="0">
                <a:solidFill>
                  <a:srgbClr val="C00000"/>
                </a:solidFill>
                <a:effectLst>
                  <a:outerShdw blurRad="38100" dist="38100" dir="2700000" algn="tl">
                    <a:srgbClr val="000000">
                      <a:alpha val="43137"/>
                    </a:srgbClr>
                  </a:outerShdw>
                </a:effectLst>
                <a:highlight>
                  <a:srgbClr val="FFFF00"/>
                </a:highlight>
                <a:latin typeface="Times New Roman"/>
              </a:rPr>
              <a:t>e: </a:t>
            </a:r>
            <a:r>
              <a:rPr lang="en-US" sz="3600" b="0" i="0" spc="0" baseline="0" dirty="0">
                <a:solidFill>
                  <a:srgbClr val="C00000"/>
                </a:solidFill>
                <a:latin typeface="Times New Roman"/>
              </a:rPr>
              <a:t>te</a:t>
            </a:r>
            <a:r>
              <a:rPr lang="en-US" sz="3600" b="0" i="0" spc="-10" baseline="0" dirty="0">
                <a:solidFill>
                  <a:srgbClr val="C00000"/>
                </a:solidFill>
                <a:latin typeface="Times New Roman"/>
              </a:rPr>
              <a:t>m</a:t>
            </a:r>
            <a:r>
              <a:rPr lang="en-US" sz="3600" b="0" i="0" spc="0" baseline="0" dirty="0">
                <a:solidFill>
                  <a:srgbClr val="C00000"/>
                </a:solidFill>
                <a:latin typeface="Times New Roman"/>
              </a:rPr>
              <a:t>perature  anoma</a:t>
            </a:r>
            <a:r>
              <a:rPr lang="en-US" sz="3600" b="0" i="0" spc="-14" baseline="0" dirty="0">
                <a:solidFill>
                  <a:srgbClr val="C00000"/>
                </a:solidFill>
                <a:latin typeface="Times New Roman"/>
              </a:rPr>
              <a:t>l</a:t>
            </a:r>
            <a:r>
              <a:rPr lang="en-US" sz="3600" b="0" i="0" spc="0" baseline="0" dirty="0">
                <a:solidFill>
                  <a:srgbClr val="C00000"/>
                </a:solidFill>
                <a:latin typeface="Times New Roman"/>
              </a:rPr>
              <a:t>ies </a:t>
            </a:r>
          </a:p>
          <a:p>
            <a:pPr marL="0">
              <a:lnSpc>
                <a:spcPts val="4320"/>
              </a:lnSpc>
            </a:pPr>
            <a:r>
              <a:rPr lang="en-US" sz="3602" b="0" i="0" spc="0" baseline="0" dirty="0">
                <a:solidFill>
                  <a:srgbClr val="C00000"/>
                </a:solidFill>
                <a:latin typeface="Times New Roman"/>
              </a:rPr>
              <a:t>as  i</a:t>
            </a:r>
            <a:r>
              <a:rPr lang="en-US" sz="3602" b="0" i="0" spc="-14" baseline="0" dirty="0">
                <a:solidFill>
                  <a:srgbClr val="C00000"/>
                </a:solidFill>
                <a:latin typeface="Times New Roman"/>
              </a:rPr>
              <a:t>m</a:t>
            </a:r>
            <a:r>
              <a:rPr lang="en-US" sz="3602" b="0" i="0" spc="0" baseline="0" dirty="0">
                <a:solidFill>
                  <a:srgbClr val="C00000"/>
                </a:solidFill>
                <a:latin typeface="Times New Roman"/>
              </a:rPr>
              <a:t>prin</a:t>
            </a:r>
            <a:r>
              <a:rPr lang="en-US" sz="3602" b="0" i="0" spc="-14" baseline="0" dirty="0">
                <a:solidFill>
                  <a:srgbClr val="C00000"/>
                </a:solidFill>
                <a:latin typeface="Times New Roman"/>
              </a:rPr>
              <a:t>t</a:t>
            </a:r>
            <a:r>
              <a:rPr lang="en-US" sz="3602" b="0" i="0" spc="0" baseline="0" dirty="0">
                <a:solidFill>
                  <a:srgbClr val="C00000"/>
                </a:solidFill>
                <a:latin typeface="Times New Roman"/>
              </a:rPr>
              <a:t>s  from  </a:t>
            </a:r>
            <a:r>
              <a:rPr lang="en-US" sz="3602" b="0" i="0" spc="-14" baseline="0" dirty="0">
                <a:solidFill>
                  <a:srgbClr val="C00000"/>
                </a:solidFill>
                <a:latin typeface="Times New Roman"/>
              </a:rPr>
              <a:t>t</a:t>
            </a:r>
            <a:r>
              <a:rPr lang="en-US" sz="3602" b="0" i="0" spc="0" baseline="0" dirty="0">
                <a:solidFill>
                  <a:srgbClr val="C00000"/>
                </a:solidFill>
                <a:latin typeface="Times New Roman"/>
              </a:rPr>
              <a:t>he  dark Universe</a:t>
            </a:r>
          </a:p>
        </p:txBody>
      </p:sp>
      <p:sp>
        <p:nvSpPr>
          <p:cNvPr id="2" name="TextBox 1">
            <a:extLst>
              <a:ext uri="{FF2B5EF4-FFF2-40B4-BE49-F238E27FC236}">
                <a16:creationId xmlns:a16="http://schemas.microsoft.com/office/drawing/2014/main" id="{2D4209CA-EC90-C731-F626-3A7900F63A22}"/>
              </a:ext>
            </a:extLst>
          </p:cNvPr>
          <p:cNvSpPr txBox="1"/>
          <p:nvPr/>
        </p:nvSpPr>
        <p:spPr>
          <a:xfrm>
            <a:off x="7417665" y="3641406"/>
            <a:ext cx="3477234" cy="646331"/>
          </a:xfrm>
          <a:prstGeom prst="rect">
            <a:avLst/>
          </a:prstGeom>
          <a:noFill/>
        </p:spPr>
        <p:txBody>
          <a:bodyPr wrap="none" rtlCol="0">
            <a:spAutoFit/>
          </a:bodyPr>
          <a:lstStyle/>
          <a:p>
            <a:pPr algn="l"/>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~10</a:t>
            </a:r>
            <a:r>
              <a:rPr lang="en-US" sz="3600" b="1" baseline="30000" dirty="0">
                <a:solidFill>
                  <a:srgbClr val="3333FF"/>
                </a:solidFill>
                <a:highlight>
                  <a:srgbClr val="FFFF00"/>
                </a:highlight>
                <a:latin typeface="Times New Roman" panose="02020603050405020304" pitchFamily="18" charset="0"/>
                <a:cs typeface="Times New Roman" panose="02020603050405020304" pitchFamily="18" charset="0"/>
              </a:rPr>
              <a:t>6</a:t>
            </a:r>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 GeV/cm</a:t>
            </a:r>
            <a:r>
              <a:rPr lang="en-US" sz="3600" b="1" baseline="30000" dirty="0">
                <a:solidFill>
                  <a:srgbClr val="3333FF"/>
                </a:solidFill>
                <a:highlight>
                  <a:srgbClr val="FFFF00"/>
                </a:highlight>
                <a:latin typeface="Times New Roman" panose="02020603050405020304" pitchFamily="18" charset="0"/>
                <a:cs typeface="Times New Roman" panose="02020603050405020304" pitchFamily="18" charset="0"/>
              </a:rPr>
              <a:t>2</a:t>
            </a:r>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300952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227626" cy="245901"/>
          </a:xfrm>
          <a:prstGeom prst="rect">
            <a:avLst/>
          </a:prstGeom>
        </p:spPr>
        <p:txBody>
          <a:bodyPr wrap="none" lIns="0" tIns="0" rIns="0" bIns="0">
            <a:spAutoFit/>
          </a:bodyPr>
          <a:lstStyle/>
          <a:p>
            <a:pPr marL="0"/>
            <a:r>
              <a:rPr lang="en-US" sz="1598" b="1" dirty="0">
                <a:solidFill>
                  <a:srgbClr val="FF0000"/>
                </a:solidFill>
                <a:latin typeface="Calibri-Bold"/>
              </a:rPr>
              <a:t>17</a:t>
            </a:r>
            <a:endParaRPr lang="en-US" sz="1598" b="1" i="0" spc="0" baseline="0" dirty="0">
              <a:solidFill>
                <a:srgbClr val="FF0000"/>
              </a:solidFill>
              <a:latin typeface="Calibri-Bold"/>
            </a:endParaRPr>
          </a:p>
        </p:txBody>
      </p:sp>
      <p:sp>
        <p:nvSpPr>
          <p:cNvPr id="5" name="TextBox 4">
            <a:extLst>
              <a:ext uri="{FF2B5EF4-FFF2-40B4-BE49-F238E27FC236}">
                <a16:creationId xmlns:a16="http://schemas.microsoft.com/office/drawing/2014/main" id="{D9027D77-1858-C044-A8FF-084E76B686CA}"/>
              </a:ext>
            </a:extLst>
          </p:cNvPr>
          <p:cNvSpPr txBox="1"/>
          <p:nvPr/>
        </p:nvSpPr>
        <p:spPr>
          <a:xfrm>
            <a:off x="1082601" y="81722"/>
            <a:ext cx="10386309" cy="1631216"/>
          </a:xfrm>
          <a:custGeom>
            <a:avLst/>
            <a:gdLst>
              <a:gd name="connsiteX0" fmla="*/ 0 w 10386309"/>
              <a:gd name="connsiteY0" fmla="*/ 0 h 1631216"/>
              <a:gd name="connsiteX1" fmla="*/ 473154 w 10386309"/>
              <a:gd name="connsiteY1" fmla="*/ 0 h 1631216"/>
              <a:gd name="connsiteX2" fmla="*/ 738582 w 10386309"/>
              <a:gd name="connsiteY2" fmla="*/ 0 h 1631216"/>
              <a:gd name="connsiteX3" fmla="*/ 1523325 w 10386309"/>
              <a:gd name="connsiteY3" fmla="*/ 0 h 1631216"/>
              <a:gd name="connsiteX4" fmla="*/ 1996479 w 10386309"/>
              <a:gd name="connsiteY4" fmla="*/ 0 h 1631216"/>
              <a:gd name="connsiteX5" fmla="*/ 2469633 w 10386309"/>
              <a:gd name="connsiteY5" fmla="*/ 0 h 1631216"/>
              <a:gd name="connsiteX6" fmla="*/ 3254377 w 10386309"/>
              <a:gd name="connsiteY6" fmla="*/ 0 h 1631216"/>
              <a:gd name="connsiteX7" fmla="*/ 3623668 w 10386309"/>
              <a:gd name="connsiteY7" fmla="*/ 0 h 1631216"/>
              <a:gd name="connsiteX8" fmla="*/ 4408411 w 10386309"/>
              <a:gd name="connsiteY8" fmla="*/ 0 h 1631216"/>
              <a:gd name="connsiteX9" fmla="*/ 5193154 w 10386309"/>
              <a:gd name="connsiteY9" fmla="*/ 0 h 1631216"/>
              <a:gd name="connsiteX10" fmla="*/ 5770172 w 10386309"/>
              <a:gd name="connsiteY10" fmla="*/ 0 h 1631216"/>
              <a:gd name="connsiteX11" fmla="*/ 6554915 w 10386309"/>
              <a:gd name="connsiteY11" fmla="*/ 0 h 1631216"/>
              <a:gd name="connsiteX12" fmla="*/ 7028069 w 10386309"/>
              <a:gd name="connsiteY12" fmla="*/ 0 h 1631216"/>
              <a:gd name="connsiteX13" fmla="*/ 7501223 w 10386309"/>
              <a:gd name="connsiteY13" fmla="*/ 0 h 1631216"/>
              <a:gd name="connsiteX14" fmla="*/ 8182103 w 10386309"/>
              <a:gd name="connsiteY14" fmla="*/ 0 h 1631216"/>
              <a:gd name="connsiteX15" fmla="*/ 8655258 w 10386309"/>
              <a:gd name="connsiteY15" fmla="*/ 0 h 1631216"/>
              <a:gd name="connsiteX16" fmla="*/ 9440001 w 10386309"/>
              <a:gd name="connsiteY16" fmla="*/ 0 h 1631216"/>
              <a:gd name="connsiteX17" fmla="*/ 10386309 w 10386309"/>
              <a:gd name="connsiteY17" fmla="*/ 0 h 1631216"/>
              <a:gd name="connsiteX18" fmla="*/ 10386309 w 10386309"/>
              <a:gd name="connsiteY18" fmla="*/ 543739 h 1631216"/>
              <a:gd name="connsiteX19" fmla="*/ 10386309 w 10386309"/>
              <a:gd name="connsiteY19" fmla="*/ 1103789 h 1631216"/>
              <a:gd name="connsiteX20" fmla="*/ 10386309 w 10386309"/>
              <a:gd name="connsiteY20" fmla="*/ 1631216 h 1631216"/>
              <a:gd name="connsiteX21" fmla="*/ 10017018 w 10386309"/>
              <a:gd name="connsiteY21" fmla="*/ 1631216 h 1631216"/>
              <a:gd name="connsiteX22" fmla="*/ 9440001 w 10386309"/>
              <a:gd name="connsiteY22" fmla="*/ 1631216 h 1631216"/>
              <a:gd name="connsiteX23" fmla="*/ 9070710 w 10386309"/>
              <a:gd name="connsiteY23" fmla="*/ 1631216 h 1631216"/>
              <a:gd name="connsiteX24" fmla="*/ 8493693 w 10386309"/>
              <a:gd name="connsiteY24" fmla="*/ 1631216 h 1631216"/>
              <a:gd name="connsiteX25" fmla="*/ 8228265 w 10386309"/>
              <a:gd name="connsiteY25" fmla="*/ 1631216 h 1631216"/>
              <a:gd name="connsiteX26" fmla="*/ 7962837 w 10386309"/>
              <a:gd name="connsiteY26" fmla="*/ 1631216 h 1631216"/>
              <a:gd name="connsiteX27" fmla="*/ 7385820 w 10386309"/>
              <a:gd name="connsiteY27" fmla="*/ 1631216 h 1631216"/>
              <a:gd name="connsiteX28" fmla="*/ 7016529 w 10386309"/>
              <a:gd name="connsiteY28" fmla="*/ 1631216 h 1631216"/>
              <a:gd name="connsiteX29" fmla="*/ 6335648 w 10386309"/>
              <a:gd name="connsiteY29" fmla="*/ 1631216 h 1631216"/>
              <a:gd name="connsiteX30" fmla="*/ 5966358 w 10386309"/>
              <a:gd name="connsiteY30" fmla="*/ 1631216 h 1631216"/>
              <a:gd name="connsiteX31" fmla="*/ 5285477 w 10386309"/>
              <a:gd name="connsiteY31" fmla="*/ 1631216 h 1631216"/>
              <a:gd name="connsiteX32" fmla="*/ 5020049 w 10386309"/>
              <a:gd name="connsiteY32" fmla="*/ 1631216 h 1631216"/>
              <a:gd name="connsiteX33" fmla="*/ 4339169 w 10386309"/>
              <a:gd name="connsiteY33" fmla="*/ 1631216 h 1631216"/>
              <a:gd name="connsiteX34" fmla="*/ 3969878 w 10386309"/>
              <a:gd name="connsiteY34" fmla="*/ 1631216 h 1631216"/>
              <a:gd name="connsiteX35" fmla="*/ 3704450 w 10386309"/>
              <a:gd name="connsiteY35" fmla="*/ 1631216 h 1631216"/>
              <a:gd name="connsiteX36" fmla="*/ 3335159 w 10386309"/>
              <a:gd name="connsiteY36" fmla="*/ 1631216 h 1631216"/>
              <a:gd name="connsiteX37" fmla="*/ 2654279 w 10386309"/>
              <a:gd name="connsiteY37" fmla="*/ 1631216 h 1631216"/>
              <a:gd name="connsiteX38" fmla="*/ 2284988 w 10386309"/>
              <a:gd name="connsiteY38" fmla="*/ 1631216 h 1631216"/>
              <a:gd name="connsiteX39" fmla="*/ 2019560 w 10386309"/>
              <a:gd name="connsiteY39" fmla="*/ 1631216 h 1631216"/>
              <a:gd name="connsiteX40" fmla="*/ 1650269 w 10386309"/>
              <a:gd name="connsiteY40" fmla="*/ 1631216 h 1631216"/>
              <a:gd name="connsiteX41" fmla="*/ 1177115 w 10386309"/>
              <a:gd name="connsiteY41" fmla="*/ 1631216 h 1631216"/>
              <a:gd name="connsiteX42" fmla="*/ 600098 w 10386309"/>
              <a:gd name="connsiteY42" fmla="*/ 1631216 h 1631216"/>
              <a:gd name="connsiteX43" fmla="*/ 0 w 10386309"/>
              <a:gd name="connsiteY43" fmla="*/ 1631216 h 1631216"/>
              <a:gd name="connsiteX44" fmla="*/ 0 w 10386309"/>
              <a:gd name="connsiteY44" fmla="*/ 1054853 h 1631216"/>
              <a:gd name="connsiteX45" fmla="*/ 0 w 10386309"/>
              <a:gd name="connsiteY45" fmla="*/ 511114 h 1631216"/>
              <a:gd name="connsiteX46" fmla="*/ 0 w 10386309"/>
              <a:gd name="connsiteY46"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86309" h="1631216" extrusionOk="0">
                <a:moveTo>
                  <a:pt x="0" y="0"/>
                </a:moveTo>
                <a:cubicBezTo>
                  <a:pt x="127388" y="-39882"/>
                  <a:pt x="242562" y="45080"/>
                  <a:pt x="473154" y="0"/>
                </a:cubicBezTo>
                <a:cubicBezTo>
                  <a:pt x="703746" y="-45080"/>
                  <a:pt x="606419" y="10665"/>
                  <a:pt x="738582" y="0"/>
                </a:cubicBezTo>
                <a:cubicBezTo>
                  <a:pt x="870745" y="-10665"/>
                  <a:pt x="1355580" y="68034"/>
                  <a:pt x="1523325" y="0"/>
                </a:cubicBezTo>
                <a:cubicBezTo>
                  <a:pt x="1691070" y="-68034"/>
                  <a:pt x="1788922" y="15459"/>
                  <a:pt x="1996479" y="0"/>
                </a:cubicBezTo>
                <a:cubicBezTo>
                  <a:pt x="2204036" y="-15459"/>
                  <a:pt x="2300472" y="24661"/>
                  <a:pt x="2469633" y="0"/>
                </a:cubicBezTo>
                <a:cubicBezTo>
                  <a:pt x="2638794" y="-24661"/>
                  <a:pt x="2931568" y="20614"/>
                  <a:pt x="3254377" y="0"/>
                </a:cubicBezTo>
                <a:cubicBezTo>
                  <a:pt x="3577186" y="-20614"/>
                  <a:pt x="3534008" y="21744"/>
                  <a:pt x="3623668" y="0"/>
                </a:cubicBezTo>
                <a:cubicBezTo>
                  <a:pt x="3713328" y="-21744"/>
                  <a:pt x="4123276" y="81413"/>
                  <a:pt x="4408411" y="0"/>
                </a:cubicBezTo>
                <a:cubicBezTo>
                  <a:pt x="4693546" y="-81413"/>
                  <a:pt x="5032998" y="91416"/>
                  <a:pt x="5193154" y="0"/>
                </a:cubicBezTo>
                <a:cubicBezTo>
                  <a:pt x="5353310" y="-91416"/>
                  <a:pt x="5569291" y="39330"/>
                  <a:pt x="5770172" y="0"/>
                </a:cubicBezTo>
                <a:cubicBezTo>
                  <a:pt x="5971053" y="-39330"/>
                  <a:pt x="6291021" y="36931"/>
                  <a:pt x="6554915" y="0"/>
                </a:cubicBezTo>
                <a:cubicBezTo>
                  <a:pt x="6818809" y="-36931"/>
                  <a:pt x="6861146" y="40983"/>
                  <a:pt x="7028069" y="0"/>
                </a:cubicBezTo>
                <a:cubicBezTo>
                  <a:pt x="7194992" y="-40983"/>
                  <a:pt x="7301929" y="36435"/>
                  <a:pt x="7501223" y="0"/>
                </a:cubicBezTo>
                <a:cubicBezTo>
                  <a:pt x="7700517" y="-36435"/>
                  <a:pt x="8035890" y="31137"/>
                  <a:pt x="8182103" y="0"/>
                </a:cubicBezTo>
                <a:cubicBezTo>
                  <a:pt x="8328316" y="-31137"/>
                  <a:pt x="8559292" y="42620"/>
                  <a:pt x="8655258" y="0"/>
                </a:cubicBezTo>
                <a:cubicBezTo>
                  <a:pt x="8751224" y="-42620"/>
                  <a:pt x="9074437" y="82598"/>
                  <a:pt x="9440001" y="0"/>
                </a:cubicBezTo>
                <a:cubicBezTo>
                  <a:pt x="9805565" y="-82598"/>
                  <a:pt x="10166851" y="90783"/>
                  <a:pt x="10386309" y="0"/>
                </a:cubicBezTo>
                <a:cubicBezTo>
                  <a:pt x="10423252" y="206413"/>
                  <a:pt x="10326612" y="290895"/>
                  <a:pt x="10386309" y="543739"/>
                </a:cubicBezTo>
                <a:cubicBezTo>
                  <a:pt x="10446006" y="796583"/>
                  <a:pt x="10346925" y="939382"/>
                  <a:pt x="10386309" y="1103789"/>
                </a:cubicBezTo>
                <a:cubicBezTo>
                  <a:pt x="10425693" y="1268196"/>
                  <a:pt x="10332991" y="1440767"/>
                  <a:pt x="10386309" y="1631216"/>
                </a:cubicBezTo>
                <a:cubicBezTo>
                  <a:pt x="10289936" y="1649848"/>
                  <a:pt x="10201516" y="1609655"/>
                  <a:pt x="10017018" y="1631216"/>
                </a:cubicBezTo>
                <a:cubicBezTo>
                  <a:pt x="9832520" y="1652777"/>
                  <a:pt x="9573933" y="1605042"/>
                  <a:pt x="9440001" y="1631216"/>
                </a:cubicBezTo>
                <a:cubicBezTo>
                  <a:pt x="9306069" y="1657390"/>
                  <a:pt x="9151315" y="1604340"/>
                  <a:pt x="9070710" y="1631216"/>
                </a:cubicBezTo>
                <a:cubicBezTo>
                  <a:pt x="8990105" y="1658092"/>
                  <a:pt x="8753783" y="1591392"/>
                  <a:pt x="8493693" y="1631216"/>
                </a:cubicBezTo>
                <a:cubicBezTo>
                  <a:pt x="8233603" y="1671040"/>
                  <a:pt x="8284091" y="1608830"/>
                  <a:pt x="8228265" y="1631216"/>
                </a:cubicBezTo>
                <a:cubicBezTo>
                  <a:pt x="8172439" y="1653602"/>
                  <a:pt x="8032412" y="1604384"/>
                  <a:pt x="7962837" y="1631216"/>
                </a:cubicBezTo>
                <a:cubicBezTo>
                  <a:pt x="7893262" y="1658048"/>
                  <a:pt x="7528877" y="1626277"/>
                  <a:pt x="7385820" y="1631216"/>
                </a:cubicBezTo>
                <a:cubicBezTo>
                  <a:pt x="7242763" y="1636155"/>
                  <a:pt x="7147591" y="1605964"/>
                  <a:pt x="7016529" y="1631216"/>
                </a:cubicBezTo>
                <a:cubicBezTo>
                  <a:pt x="6885467" y="1656468"/>
                  <a:pt x="6517977" y="1557740"/>
                  <a:pt x="6335648" y="1631216"/>
                </a:cubicBezTo>
                <a:cubicBezTo>
                  <a:pt x="6153319" y="1704692"/>
                  <a:pt x="6113465" y="1596130"/>
                  <a:pt x="5966358" y="1631216"/>
                </a:cubicBezTo>
                <a:cubicBezTo>
                  <a:pt x="5819251" y="1666302"/>
                  <a:pt x="5524435" y="1573970"/>
                  <a:pt x="5285477" y="1631216"/>
                </a:cubicBezTo>
                <a:cubicBezTo>
                  <a:pt x="5046519" y="1688462"/>
                  <a:pt x="5106463" y="1604281"/>
                  <a:pt x="5020049" y="1631216"/>
                </a:cubicBezTo>
                <a:cubicBezTo>
                  <a:pt x="4933635" y="1658151"/>
                  <a:pt x="4620478" y="1571625"/>
                  <a:pt x="4339169" y="1631216"/>
                </a:cubicBezTo>
                <a:cubicBezTo>
                  <a:pt x="4057860" y="1690807"/>
                  <a:pt x="4077308" y="1588873"/>
                  <a:pt x="3969878" y="1631216"/>
                </a:cubicBezTo>
                <a:cubicBezTo>
                  <a:pt x="3862448" y="1673559"/>
                  <a:pt x="3804035" y="1600295"/>
                  <a:pt x="3704450" y="1631216"/>
                </a:cubicBezTo>
                <a:cubicBezTo>
                  <a:pt x="3604865" y="1662137"/>
                  <a:pt x="3431559" y="1599199"/>
                  <a:pt x="3335159" y="1631216"/>
                </a:cubicBezTo>
                <a:cubicBezTo>
                  <a:pt x="3238759" y="1663233"/>
                  <a:pt x="2882058" y="1605802"/>
                  <a:pt x="2654279" y="1631216"/>
                </a:cubicBezTo>
                <a:cubicBezTo>
                  <a:pt x="2426500" y="1656630"/>
                  <a:pt x="2361203" y="1593708"/>
                  <a:pt x="2284988" y="1631216"/>
                </a:cubicBezTo>
                <a:cubicBezTo>
                  <a:pt x="2208773" y="1668724"/>
                  <a:pt x="2131380" y="1620399"/>
                  <a:pt x="2019560" y="1631216"/>
                </a:cubicBezTo>
                <a:cubicBezTo>
                  <a:pt x="1907740" y="1642033"/>
                  <a:pt x="1765951" y="1596334"/>
                  <a:pt x="1650269" y="1631216"/>
                </a:cubicBezTo>
                <a:cubicBezTo>
                  <a:pt x="1534587" y="1666098"/>
                  <a:pt x="1317736" y="1600324"/>
                  <a:pt x="1177115" y="1631216"/>
                </a:cubicBezTo>
                <a:cubicBezTo>
                  <a:pt x="1036494" y="1662108"/>
                  <a:pt x="717955" y="1578548"/>
                  <a:pt x="600098" y="1631216"/>
                </a:cubicBezTo>
                <a:cubicBezTo>
                  <a:pt x="482241" y="1683884"/>
                  <a:pt x="183904" y="1614463"/>
                  <a:pt x="0" y="1631216"/>
                </a:cubicBezTo>
                <a:cubicBezTo>
                  <a:pt x="-62503" y="1419778"/>
                  <a:pt x="33354" y="1304995"/>
                  <a:pt x="0" y="1054853"/>
                </a:cubicBezTo>
                <a:cubicBezTo>
                  <a:pt x="-33354" y="804711"/>
                  <a:pt x="46032" y="666833"/>
                  <a:pt x="0" y="511114"/>
                </a:cubicBezTo>
                <a:cubicBezTo>
                  <a:pt x="-46032" y="355395"/>
                  <a:pt x="28420" y="120548"/>
                  <a:pt x="0" y="0"/>
                </a:cubicBezTo>
                <a:close/>
              </a:path>
            </a:pathLst>
          </a:custGeom>
          <a:no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en-GB" sz="3200" b="1" i="0" dirty="0">
                <a:solidFill>
                  <a:srgbClr val="C00000"/>
                </a:solidFill>
                <a:effectLst/>
                <a:highlight>
                  <a:srgbClr val="FFFF00"/>
                </a:highlight>
                <a:latin typeface="Times New Roman" panose="02020603050405020304" pitchFamily="18" charset="0"/>
                <a:cs typeface="Times New Roman" panose="02020603050405020304" pitchFamily="18" charset="0"/>
              </a:rPr>
              <a:t>Ionosphere</a:t>
            </a:r>
            <a:r>
              <a:rPr lang="en-GB" sz="3200" b="1" i="0" dirty="0">
                <a:solidFill>
                  <a:srgbClr val="C00000"/>
                </a:solidFill>
                <a:effectLst/>
                <a:latin typeface="Times New Roman" panose="02020603050405020304" pitchFamily="18" charset="0"/>
                <a:cs typeface="Times New Roman" panose="02020603050405020304" pitchFamily="18" charset="0"/>
              </a:rPr>
              <a:t> </a:t>
            </a:r>
            <a:r>
              <a:rPr lang="en-GB" sz="3200" i="0" dirty="0">
                <a:solidFill>
                  <a:schemeClr val="tx1"/>
                </a:solidFill>
                <a:effectLst/>
                <a:latin typeface="Times New Roman" panose="02020603050405020304" pitchFamily="18" charset="0"/>
                <a:cs typeface="Times New Roman" panose="02020603050405020304" pitchFamily="18" charset="0"/>
              </a:rPr>
              <a:t>annual anomaly </a:t>
            </a:r>
            <a:r>
              <a:rPr lang="en-GB" sz="3200" b="1" i="0" dirty="0">
                <a:solidFill>
                  <a:schemeClr val="tx1"/>
                </a:solidFill>
                <a:effectLst/>
                <a:latin typeface="Times New Roman" panose="02020603050405020304" pitchFamily="18" charset="0"/>
                <a:cs typeface="Times New Roman" panose="02020603050405020304" pitchFamily="18" charset="0"/>
              </a:rPr>
              <a:t>1937</a:t>
            </a:r>
            <a:r>
              <a:rPr lang="en-GB" sz="3200" i="0" dirty="0">
                <a:solidFill>
                  <a:schemeClr val="tx1"/>
                </a:solidFill>
                <a:effectLst/>
                <a:latin typeface="Times New Roman" panose="02020603050405020304" pitchFamily="18" charset="0"/>
                <a:cs typeface="Times New Roman" panose="02020603050405020304" pitchFamily="18" charset="0"/>
              </a:rPr>
              <a:t>-: planetary relationship </a:t>
            </a:r>
            <a:r>
              <a:rPr lang="en-GB" sz="2400" i="0" dirty="0">
                <a:solidFill>
                  <a:schemeClr val="tx1"/>
                </a:solidFill>
                <a:effectLst/>
                <a:latin typeface="Times New Roman" panose="02020603050405020304" pitchFamily="18" charset="0"/>
                <a:cs typeface="Times New Roman" panose="02020603050405020304" pitchFamily="18" charset="0"/>
              </a:rPr>
              <a:t>[</a:t>
            </a:r>
            <a:r>
              <a:rPr lang="en-GB" sz="2400" b="1" i="0" dirty="0">
                <a:solidFill>
                  <a:schemeClr val="tx1"/>
                </a:solidFill>
                <a:effectLst/>
                <a:latin typeface="Times New Roman" panose="02020603050405020304" pitchFamily="18" charset="0"/>
                <a:cs typeface="Times New Roman" panose="02020603050405020304" pitchFamily="18" charset="0"/>
              </a:rPr>
              <a:t>10</a:t>
            </a:r>
            <a:r>
              <a:rPr lang="en-GB" sz="2400" i="0" dirty="0">
                <a:solidFill>
                  <a:schemeClr val="tx1"/>
                </a:solidFill>
                <a:effectLst/>
                <a:latin typeface="Times New Roman" panose="02020603050405020304" pitchFamily="18" charset="0"/>
                <a:cs typeface="Times New Roman" panose="02020603050405020304" pitchFamily="18" charset="0"/>
              </a:rPr>
              <a:t>]</a:t>
            </a:r>
          </a:p>
          <a:p>
            <a:r>
              <a:rPr lang="en-GB" sz="3200" b="1" i="1" dirty="0">
                <a:solidFill>
                  <a:srgbClr val="3333FF"/>
                </a:solidFill>
                <a:latin typeface="Times New Roman" panose="02020603050405020304" pitchFamily="18" charset="0"/>
                <a:cs typeface="Times New Roman" panose="02020603050405020304" pitchFamily="18" charset="0"/>
              </a:rPr>
              <a:t>       </a:t>
            </a:r>
            <a:r>
              <a:rPr lang="en-GB" sz="32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GB" sz="3200" b="1" i="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GB" sz="3200" b="1" i="1" dirty="0">
                <a:solidFill>
                  <a:srgbClr val="3333FF"/>
                </a:solidFill>
                <a:latin typeface="Times New Roman" panose="02020603050405020304" pitchFamily="18" charset="0"/>
                <a:cs typeface="Times New Roman" panose="02020603050405020304" pitchFamily="18" charset="0"/>
              </a:rPr>
              <a:t>Where atmosphere meets outer space.</a:t>
            </a:r>
          </a:p>
          <a:p>
            <a:r>
              <a:rPr lang="en-GB" sz="3200" dirty="0">
                <a:solidFill>
                  <a:srgbClr val="202124"/>
                </a:solidFill>
                <a:latin typeface="Times New Roman" panose="02020603050405020304" pitchFamily="18" charset="0"/>
                <a:cs typeface="Times New Roman" panose="02020603050405020304" pitchFamily="18" charset="0"/>
              </a:rPr>
              <a:t>                                           </a:t>
            </a:r>
            <a:r>
              <a:rPr lang="en-GB"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 </a:t>
            </a:r>
            <a:r>
              <a:rPr lang="en-GB" sz="3200" b="1" i="0" dirty="0">
                <a:solidFill>
                  <a:srgbClr val="202124"/>
                </a:solidFill>
                <a:effectLst/>
                <a:latin typeface="Times New Roman" panose="02020603050405020304" pitchFamily="18" charset="0"/>
                <a:cs typeface="Times New Roman" panose="02020603050405020304" pitchFamily="18" charset="0"/>
              </a:rPr>
              <a:t>~pico-gram of electrons/cm</a:t>
            </a:r>
            <a:r>
              <a:rPr lang="en-GB" sz="3200" b="1" i="0" baseline="30000" dirty="0">
                <a:solidFill>
                  <a:srgbClr val="202124"/>
                </a:solidFill>
                <a:effectLst/>
                <a:latin typeface="Times New Roman" panose="02020603050405020304" pitchFamily="18" charset="0"/>
                <a:cs typeface="Times New Roman" panose="02020603050405020304" pitchFamily="18" charset="0"/>
              </a:rPr>
              <a:t>2</a:t>
            </a:r>
            <a:r>
              <a:rPr lang="en-GB" sz="3200" b="1" i="0" dirty="0">
                <a:solidFill>
                  <a:srgbClr val="202124"/>
                </a:solidFill>
                <a:effectLst/>
                <a:latin typeface="Times New Roman" panose="02020603050405020304" pitchFamily="18" charset="0"/>
                <a:cs typeface="Times New Roman" panose="02020603050405020304" pitchFamily="18" charset="0"/>
              </a:rPr>
              <a:t> </a:t>
            </a:r>
            <a:r>
              <a:rPr lang="en-GB" sz="3200" dirty="0">
                <a:solidFill>
                  <a:srgbClr val="202124"/>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A90BB68-FB02-7C62-C492-EBED19934279}"/>
              </a:ext>
            </a:extLst>
          </p:cNvPr>
          <p:cNvPicPr>
            <a:picLocks noChangeAspect="1"/>
          </p:cNvPicPr>
          <p:nvPr/>
        </p:nvPicPr>
        <p:blipFill>
          <a:blip r:embed="rId2"/>
          <a:stretch>
            <a:fillRect/>
          </a:stretch>
        </p:blipFill>
        <p:spPr>
          <a:xfrm>
            <a:off x="2940194" y="1893071"/>
            <a:ext cx="6140161" cy="4458748"/>
          </a:xfrm>
          <a:custGeom>
            <a:avLst/>
            <a:gdLst>
              <a:gd name="connsiteX0" fmla="*/ 0 w 6140161"/>
              <a:gd name="connsiteY0" fmla="*/ 0 h 4458748"/>
              <a:gd name="connsiteX1" fmla="*/ 373992 w 6140161"/>
              <a:gd name="connsiteY1" fmla="*/ 0 h 4458748"/>
              <a:gd name="connsiteX2" fmla="*/ 747983 w 6140161"/>
              <a:gd name="connsiteY2" fmla="*/ 0 h 4458748"/>
              <a:gd name="connsiteX3" fmla="*/ 1121975 w 6140161"/>
              <a:gd name="connsiteY3" fmla="*/ 0 h 4458748"/>
              <a:gd name="connsiteX4" fmla="*/ 1802975 w 6140161"/>
              <a:gd name="connsiteY4" fmla="*/ 0 h 4458748"/>
              <a:gd name="connsiteX5" fmla="*/ 2361171 w 6140161"/>
              <a:gd name="connsiteY5" fmla="*/ 0 h 4458748"/>
              <a:gd name="connsiteX6" fmla="*/ 2735163 w 6140161"/>
              <a:gd name="connsiteY6" fmla="*/ 0 h 4458748"/>
              <a:gd name="connsiteX7" fmla="*/ 3293359 w 6140161"/>
              <a:gd name="connsiteY7" fmla="*/ 0 h 4458748"/>
              <a:gd name="connsiteX8" fmla="*/ 3974359 w 6140161"/>
              <a:gd name="connsiteY8" fmla="*/ 0 h 4458748"/>
              <a:gd name="connsiteX9" fmla="*/ 4471154 w 6140161"/>
              <a:gd name="connsiteY9" fmla="*/ 0 h 4458748"/>
              <a:gd name="connsiteX10" fmla="*/ 4967948 w 6140161"/>
              <a:gd name="connsiteY10" fmla="*/ 0 h 4458748"/>
              <a:gd name="connsiteX11" fmla="*/ 5526145 w 6140161"/>
              <a:gd name="connsiteY11" fmla="*/ 0 h 4458748"/>
              <a:gd name="connsiteX12" fmla="*/ 6140161 w 6140161"/>
              <a:gd name="connsiteY12" fmla="*/ 0 h 4458748"/>
              <a:gd name="connsiteX13" fmla="*/ 6140161 w 6140161"/>
              <a:gd name="connsiteY13" fmla="*/ 601931 h 4458748"/>
              <a:gd name="connsiteX14" fmla="*/ 6140161 w 6140161"/>
              <a:gd name="connsiteY14" fmla="*/ 1248449 h 4458748"/>
              <a:gd name="connsiteX15" fmla="*/ 6140161 w 6140161"/>
              <a:gd name="connsiteY15" fmla="*/ 1761205 h 4458748"/>
              <a:gd name="connsiteX16" fmla="*/ 6140161 w 6140161"/>
              <a:gd name="connsiteY16" fmla="*/ 2229374 h 4458748"/>
              <a:gd name="connsiteX17" fmla="*/ 6140161 w 6140161"/>
              <a:gd name="connsiteY17" fmla="*/ 2786718 h 4458748"/>
              <a:gd name="connsiteX18" fmla="*/ 6140161 w 6140161"/>
              <a:gd name="connsiteY18" fmla="*/ 3388648 h 4458748"/>
              <a:gd name="connsiteX19" fmla="*/ 6140161 w 6140161"/>
              <a:gd name="connsiteY19" fmla="*/ 4458748 h 4458748"/>
              <a:gd name="connsiteX20" fmla="*/ 5520563 w 6140161"/>
              <a:gd name="connsiteY20" fmla="*/ 4458748 h 4458748"/>
              <a:gd name="connsiteX21" fmla="*/ 5023768 w 6140161"/>
              <a:gd name="connsiteY21" fmla="*/ 4458748 h 4458748"/>
              <a:gd name="connsiteX22" fmla="*/ 4526973 w 6140161"/>
              <a:gd name="connsiteY22" fmla="*/ 4458748 h 4458748"/>
              <a:gd name="connsiteX23" fmla="*/ 4030178 w 6140161"/>
              <a:gd name="connsiteY23" fmla="*/ 4458748 h 4458748"/>
              <a:gd name="connsiteX24" fmla="*/ 3533384 w 6140161"/>
              <a:gd name="connsiteY24" fmla="*/ 4458748 h 4458748"/>
              <a:gd name="connsiteX25" fmla="*/ 2913785 w 6140161"/>
              <a:gd name="connsiteY25" fmla="*/ 4458748 h 4458748"/>
              <a:gd name="connsiteX26" fmla="*/ 2355589 w 6140161"/>
              <a:gd name="connsiteY26" fmla="*/ 4458748 h 4458748"/>
              <a:gd name="connsiteX27" fmla="*/ 1981597 w 6140161"/>
              <a:gd name="connsiteY27" fmla="*/ 4458748 h 4458748"/>
              <a:gd name="connsiteX28" fmla="*/ 1484803 w 6140161"/>
              <a:gd name="connsiteY28" fmla="*/ 4458748 h 4458748"/>
              <a:gd name="connsiteX29" fmla="*/ 865205 w 6140161"/>
              <a:gd name="connsiteY29" fmla="*/ 4458748 h 4458748"/>
              <a:gd name="connsiteX30" fmla="*/ 0 w 6140161"/>
              <a:gd name="connsiteY30" fmla="*/ 4458748 h 4458748"/>
              <a:gd name="connsiteX31" fmla="*/ 0 w 6140161"/>
              <a:gd name="connsiteY31" fmla="*/ 3812230 h 4458748"/>
              <a:gd name="connsiteX32" fmla="*/ 0 w 6140161"/>
              <a:gd name="connsiteY32" fmla="*/ 3388648 h 4458748"/>
              <a:gd name="connsiteX33" fmla="*/ 0 w 6140161"/>
              <a:gd name="connsiteY33" fmla="*/ 2742130 h 4458748"/>
              <a:gd name="connsiteX34" fmla="*/ 0 w 6140161"/>
              <a:gd name="connsiteY34" fmla="*/ 2318549 h 4458748"/>
              <a:gd name="connsiteX35" fmla="*/ 0 w 6140161"/>
              <a:gd name="connsiteY35" fmla="*/ 1761205 h 4458748"/>
              <a:gd name="connsiteX36" fmla="*/ 0 w 6140161"/>
              <a:gd name="connsiteY36" fmla="*/ 1293037 h 4458748"/>
              <a:gd name="connsiteX37" fmla="*/ 0 w 6140161"/>
              <a:gd name="connsiteY37" fmla="*/ 824868 h 4458748"/>
              <a:gd name="connsiteX38" fmla="*/ 0 w 6140161"/>
              <a:gd name="connsiteY38" fmla="*/ 0 h 445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40161" h="4458748" fill="none" extrusionOk="0">
                <a:moveTo>
                  <a:pt x="0" y="0"/>
                </a:moveTo>
                <a:cubicBezTo>
                  <a:pt x="133209" y="-6293"/>
                  <a:pt x="251113" y="426"/>
                  <a:pt x="373992" y="0"/>
                </a:cubicBezTo>
                <a:cubicBezTo>
                  <a:pt x="496871" y="-426"/>
                  <a:pt x="618502" y="26317"/>
                  <a:pt x="747983" y="0"/>
                </a:cubicBezTo>
                <a:cubicBezTo>
                  <a:pt x="877464" y="-26317"/>
                  <a:pt x="1041515" y="33710"/>
                  <a:pt x="1121975" y="0"/>
                </a:cubicBezTo>
                <a:cubicBezTo>
                  <a:pt x="1202435" y="-33710"/>
                  <a:pt x="1567494" y="60819"/>
                  <a:pt x="1802975" y="0"/>
                </a:cubicBezTo>
                <a:cubicBezTo>
                  <a:pt x="2038456" y="-60819"/>
                  <a:pt x="2248159" y="12068"/>
                  <a:pt x="2361171" y="0"/>
                </a:cubicBezTo>
                <a:cubicBezTo>
                  <a:pt x="2474183" y="-12068"/>
                  <a:pt x="2551288" y="36797"/>
                  <a:pt x="2735163" y="0"/>
                </a:cubicBezTo>
                <a:cubicBezTo>
                  <a:pt x="2919038" y="-36797"/>
                  <a:pt x="3179680" y="43000"/>
                  <a:pt x="3293359" y="0"/>
                </a:cubicBezTo>
                <a:cubicBezTo>
                  <a:pt x="3407038" y="-43000"/>
                  <a:pt x="3634258" y="50902"/>
                  <a:pt x="3974359" y="0"/>
                </a:cubicBezTo>
                <a:cubicBezTo>
                  <a:pt x="4314460" y="-50902"/>
                  <a:pt x="4358218" y="38113"/>
                  <a:pt x="4471154" y="0"/>
                </a:cubicBezTo>
                <a:cubicBezTo>
                  <a:pt x="4584090" y="-38113"/>
                  <a:pt x="4861234" y="18183"/>
                  <a:pt x="4967948" y="0"/>
                </a:cubicBezTo>
                <a:cubicBezTo>
                  <a:pt x="5074662" y="-18183"/>
                  <a:pt x="5255252" y="13765"/>
                  <a:pt x="5526145" y="0"/>
                </a:cubicBezTo>
                <a:cubicBezTo>
                  <a:pt x="5797038" y="-13765"/>
                  <a:pt x="5925987" y="20837"/>
                  <a:pt x="6140161" y="0"/>
                </a:cubicBezTo>
                <a:cubicBezTo>
                  <a:pt x="6163164" y="247559"/>
                  <a:pt x="6100362" y="304750"/>
                  <a:pt x="6140161" y="601931"/>
                </a:cubicBezTo>
                <a:cubicBezTo>
                  <a:pt x="6179960" y="899112"/>
                  <a:pt x="6087567" y="1090097"/>
                  <a:pt x="6140161" y="1248449"/>
                </a:cubicBezTo>
                <a:cubicBezTo>
                  <a:pt x="6192755" y="1406801"/>
                  <a:pt x="6135420" y="1562312"/>
                  <a:pt x="6140161" y="1761205"/>
                </a:cubicBezTo>
                <a:cubicBezTo>
                  <a:pt x="6144902" y="1960098"/>
                  <a:pt x="6102402" y="2079037"/>
                  <a:pt x="6140161" y="2229374"/>
                </a:cubicBezTo>
                <a:cubicBezTo>
                  <a:pt x="6177920" y="2379711"/>
                  <a:pt x="6113854" y="2567435"/>
                  <a:pt x="6140161" y="2786718"/>
                </a:cubicBezTo>
                <a:cubicBezTo>
                  <a:pt x="6166468" y="3006001"/>
                  <a:pt x="6132521" y="3226536"/>
                  <a:pt x="6140161" y="3388648"/>
                </a:cubicBezTo>
                <a:cubicBezTo>
                  <a:pt x="6147801" y="3550760"/>
                  <a:pt x="6066091" y="4048403"/>
                  <a:pt x="6140161" y="4458748"/>
                </a:cubicBezTo>
                <a:cubicBezTo>
                  <a:pt x="5888602" y="4473362"/>
                  <a:pt x="5730904" y="4450933"/>
                  <a:pt x="5520563" y="4458748"/>
                </a:cubicBezTo>
                <a:cubicBezTo>
                  <a:pt x="5310222" y="4466563"/>
                  <a:pt x="5249143" y="4454169"/>
                  <a:pt x="5023768" y="4458748"/>
                </a:cubicBezTo>
                <a:cubicBezTo>
                  <a:pt x="4798393" y="4463327"/>
                  <a:pt x="4741130" y="4450181"/>
                  <a:pt x="4526973" y="4458748"/>
                </a:cubicBezTo>
                <a:cubicBezTo>
                  <a:pt x="4312816" y="4467315"/>
                  <a:pt x="4187524" y="4458073"/>
                  <a:pt x="4030178" y="4458748"/>
                </a:cubicBezTo>
                <a:cubicBezTo>
                  <a:pt x="3872833" y="4459423"/>
                  <a:pt x="3715081" y="4400273"/>
                  <a:pt x="3533384" y="4458748"/>
                </a:cubicBezTo>
                <a:cubicBezTo>
                  <a:pt x="3351687" y="4517223"/>
                  <a:pt x="3206653" y="4443229"/>
                  <a:pt x="2913785" y="4458748"/>
                </a:cubicBezTo>
                <a:cubicBezTo>
                  <a:pt x="2620917" y="4474267"/>
                  <a:pt x="2585697" y="4454815"/>
                  <a:pt x="2355589" y="4458748"/>
                </a:cubicBezTo>
                <a:cubicBezTo>
                  <a:pt x="2125481" y="4462681"/>
                  <a:pt x="2158304" y="4453426"/>
                  <a:pt x="1981597" y="4458748"/>
                </a:cubicBezTo>
                <a:cubicBezTo>
                  <a:pt x="1804890" y="4464070"/>
                  <a:pt x="1629206" y="4432793"/>
                  <a:pt x="1484803" y="4458748"/>
                </a:cubicBezTo>
                <a:cubicBezTo>
                  <a:pt x="1340400" y="4484703"/>
                  <a:pt x="1067456" y="4443066"/>
                  <a:pt x="865205" y="4458748"/>
                </a:cubicBezTo>
                <a:cubicBezTo>
                  <a:pt x="662954" y="4474430"/>
                  <a:pt x="259209" y="4362034"/>
                  <a:pt x="0" y="4458748"/>
                </a:cubicBezTo>
                <a:cubicBezTo>
                  <a:pt x="-37645" y="4290667"/>
                  <a:pt x="47469" y="4008691"/>
                  <a:pt x="0" y="3812230"/>
                </a:cubicBezTo>
                <a:cubicBezTo>
                  <a:pt x="-47469" y="3615769"/>
                  <a:pt x="12488" y="3487254"/>
                  <a:pt x="0" y="3388648"/>
                </a:cubicBezTo>
                <a:cubicBezTo>
                  <a:pt x="-12488" y="3290042"/>
                  <a:pt x="40883" y="2907355"/>
                  <a:pt x="0" y="2742130"/>
                </a:cubicBezTo>
                <a:cubicBezTo>
                  <a:pt x="-40883" y="2576905"/>
                  <a:pt x="37567" y="2465369"/>
                  <a:pt x="0" y="2318549"/>
                </a:cubicBezTo>
                <a:cubicBezTo>
                  <a:pt x="-37567" y="2171729"/>
                  <a:pt x="3413" y="1943974"/>
                  <a:pt x="0" y="1761205"/>
                </a:cubicBezTo>
                <a:cubicBezTo>
                  <a:pt x="-3413" y="1578436"/>
                  <a:pt x="10974" y="1513484"/>
                  <a:pt x="0" y="1293037"/>
                </a:cubicBezTo>
                <a:cubicBezTo>
                  <a:pt x="-10974" y="1072590"/>
                  <a:pt x="50687" y="932520"/>
                  <a:pt x="0" y="824868"/>
                </a:cubicBezTo>
                <a:cubicBezTo>
                  <a:pt x="-50687" y="717216"/>
                  <a:pt x="28281" y="177647"/>
                  <a:pt x="0" y="0"/>
                </a:cubicBezTo>
                <a:close/>
              </a:path>
              <a:path w="6140161" h="4458748" stroke="0" extrusionOk="0">
                <a:moveTo>
                  <a:pt x="0" y="0"/>
                </a:moveTo>
                <a:cubicBezTo>
                  <a:pt x="238350" y="-10041"/>
                  <a:pt x="323519" y="38203"/>
                  <a:pt x="496795" y="0"/>
                </a:cubicBezTo>
                <a:cubicBezTo>
                  <a:pt x="670072" y="-38203"/>
                  <a:pt x="754231" y="20342"/>
                  <a:pt x="870786" y="0"/>
                </a:cubicBezTo>
                <a:cubicBezTo>
                  <a:pt x="987341" y="-20342"/>
                  <a:pt x="1303594" y="66461"/>
                  <a:pt x="1551786" y="0"/>
                </a:cubicBezTo>
                <a:cubicBezTo>
                  <a:pt x="1799978" y="-66461"/>
                  <a:pt x="1934721" y="18656"/>
                  <a:pt x="2048581" y="0"/>
                </a:cubicBezTo>
                <a:cubicBezTo>
                  <a:pt x="2162442" y="-18656"/>
                  <a:pt x="2306805" y="14386"/>
                  <a:pt x="2545376" y="0"/>
                </a:cubicBezTo>
                <a:cubicBezTo>
                  <a:pt x="2783947" y="-14386"/>
                  <a:pt x="3028259" y="17911"/>
                  <a:pt x="3226376" y="0"/>
                </a:cubicBezTo>
                <a:cubicBezTo>
                  <a:pt x="3424493" y="-17911"/>
                  <a:pt x="3446277" y="11735"/>
                  <a:pt x="3661769" y="0"/>
                </a:cubicBezTo>
                <a:cubicBezTo>
                  <a:pt x="3877261" y="-11735"/>
                  <a:pt x="4114226" y="13966"/>
                  <a:pt x="4342768" y="0"/>
                </a:cubicBezTo>
                <a:cubicBezTo>
                  <a:pt x="4571310" y="-13966"/>
                  <a:pt x="4734674" y="70933"/>
                  <a:pt x="5023768" y="0"/>
                </a:cubicBezTo>
                <a:cubicBezTo>
                  <a:pt x="5312862" y="-70933"/>
                  <a:pt x="5428390" y="10728"/>
                  <a:pt x="5581965" y="0"/>
                </a:cubicBezTo>
                <a:cubicBezTo>
                  <a:pt x="5735540" y="-10728"/>
                  <a:pt x="5897913" y="58889"/>
                  <a:pt x="6140161" y="0"/>
                </a:cubicBezTo>
                <a:cubicBezTo>
                  <a:pt x="6142133" y="149066"/>
                  <a:pt x="6115992" y="256695"/>
                  <a:pt x="6140161" y="512756"/>
                </a:cubicBezTo>
                <a:cubicBezTo>
                  <a:pt x="6164330" y="768817"/>
                  <a:pt x="6128801" y="790551"/>
                  <a:pt x="6140161" y="936337"/>
                </a:cubicBezTo>
                <a:cubicBezTo>
                  <a:pt x="6151521" y="1082123"/>
                  <a:pt x="6112836" y="1245768"/>
                  <a:pt x="6140161" y="1493681"/>
                </a:cubicBezTo>
                <a:cubicBezTo>
                  <a:pt x="6167486" y="1741594"/>
                  <a:pt x="6119257" y="1860552"/>
                  <a:pt x="6140161" y="2051024"/>
                </a:cubicBezTo>
                <a:cubicBezTo>
                  <a:pt x="6161065" y="2241496"/>
                  <a:pt x="6107850" y="2368025"/>
                  <a:pt x="6140161" y="2608368"/>
                </a:cubicBezTo>
                <a:cubicBezTo>
                  <a:pt x="6172472" y="2848711"/>
                  <a:pt x="6123740" y="3027646"/>
                  <a:pt x="6140161" y="3210299"/>
                </a:cubicBezTo>
                <a:cubicBezTo>
                  <a:pt x="6156582" y="3392952"/>
                  <a:pt x="6077451" y="3656759"/>
                  <a:pt x="6140161" y="3812230"/>
                </a:cubicBezTo>
                <a:cubicBezTo>
                  <a:pt x="6202871" y="3967701"/>
                  <a:pt x="6098149" y="4264440"/>
                  <a:pt x="6140161" y="4458748"/>
                </a:cubicBezTo>
                <a:cubicBezTo>
                  <a:pt x="6053994" y="4499823"/>
                  <a:pt x="5920035" y="4437445"/>
                  <a:pt x="5766169" y="4458748"/>
                </a:cubicBezTo>
                <a:cubicBezTo>
                  <a:pt x="5612303" y="4480051"/>
                  <a:pt x="5236314" y="4384667"/>
                  <a:pt x="5085170" y="4458748"/>
                </a:cubicBezTo>
                <a:cubicBezTo>
                  <a:pt x="4934026" y="4532829"/>
                  <a:pt x="4676100" y="4442229"/>
                  <a:pt x="4526973" y="4458748"/>
                </a:cubicBezTo>
                <a:cubicBezTo>
                  <a:pt x="4377846" y="4475267"/>
                  <a:pt x="4231748" y="4414588"/>
                  <a:pt x="4091580" y="4458748"/>
                </a:cubicBezTo>
                <a:cubicBezTo>
                  <a:pt x="3951412" y="4502908"/>
                  <a:pt x="3722324" y="4408938"/>
                  <a:pt x="3533384" y="4458748"/>
                </a:cubicBezTo>
                <a:cubicBezTo>
                  <a:pt x="3344444" y="4508558"/>
                  <a:pt x="3270284" y="4432424"/>
                  <a:pt x="3159392" y="4458748"/>
                </a:cubicBezTo>
                <a:cubicBezTo>
                  <a:pt x="3048500" y="4485072"/>
                  <a:pt x="2883200" y="4451103"/>
                  <a:pt x="2785400" y="4458748"/>
                </a:cubicBezTo>
                <a:cubicBezTo>
                  <a:pt x="2687600" y="4466393"/>
                  <a:pt x="2501763" y="4428476"/>
                  <a:pt x="2227204" y="4458748"/>
                </a:cubicBezTo>
                <a:cubicBezTo>
                  <a:pt x="1952645" y="4489020"/>
                  <a:pt x="1949249" y="4432759"/>
                  <a:pt x="1791811" y="4458748"/>
                </a:cubicBezTo>
                <a:cubicBezTo>
                  <a:pt x="1634373" y="4484737"/>
                  <a:pt x="1441708" y="4423914"/>
                  <a:pt x="1172213" y="4458748"/>
                </a:cubicBezTo>
                <a:cubicBezTo>
                  <a:pt x="902718" y="4493582"/>
                  <a:pt x="842664" y="4411295"/>
                  <a:pt x="736819" y="4458748"/>
                </a:cubicBezTo>
                <a:cubicBezTo>
                  <a:pt x="630974" y="4506201"/>
                  <a:pt x="277943" y="4416533"/>
                  <a:pt x="0" y="4458748"/>
                </a:cubicBezTo>
                <a:cubicBezTo>
                  <a:pt x="-12693" y="4304888"/>
                  <a:pt x="34027" y="4138837"/>
                  <a:pt x="0" y="4035167"/>
                </a:cubicBezTo>
                <a:cubicBezTo>
                  <a:pt x="-34027" y="3931497"/>
                  <a:pt x="52169" y="3666119"/>
                  <a:pt x="0" y="3566998"/>
                </a:cubicBezTo>
                <a:cubicBezTo>
                  <a:pt x="-52169" y="3467877"/>
                  <a:pt x="39821" y="3173351"/>
                  <a:pt x="0" y="2965067"/>
                </a:cubicBezTo>
                <a:cubicBezTo>
                  <a:pt x="-39821" y="2756783"/>
                  <a:pt x="67515" y="2565698"/>
                  <a:pt x="0" y="2318549"/>
                </a:cubicBezTo>
                <a:cubicBezTo>
                  <a:pt x="-67515" y="2071400"/>
                  <a:pt x="49990" y="1927116"/>
                  <a:pt x="0" y="1805793"/>
                </a:cubicBezTo>
                <a:cubicBezTo>
                  <a:pt x="-49990" y="1684470"/>
                  <a:pt x="40642" y="1466519"/>
                  <a:pt x="0" y="1159274"/>
                </a:cubicBezTo>
                <a:cubicBezTo>
                  <a:pt x="-40642" y="852029"/>
                  <a:pt x="30794" y="821982"/>
                  <a:pt x="0" y="691106"/>
                </a:cubicBezTo>
                <a:cubicBezTo>
                  <a:pt x="-30794" y="560230"/>
                  <a:pt x="48882" y="221099"/>
                  <a:pt x="0" y="0"/>
                </a:cubicBezTo>
                <a:close/>
              </a:path>
            </a:pathLst>
          </a:custGeom>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7" name="TextBox 6">
            <a:extLst>
              <a:ext uri="{FF2B5EF4-FFF2-40B4-BE49-F238E27FC236}">
                <a16:creationId xmlns:a16="http://schemas.microsoft.com/office/drawing/2014/main" id="{A4F3D297-8BA3-7106-F381-1ADBC79A9A9E}"/>
              </a:ext>
            </a:extLst>
          </p:cNvPr>
          <p:cNvSpPr txBox="1"/>
          <p:nvPr/>
        </p:nvSpPr>
        <p:spPr>
          <a:xfrm rot="16200000">
            <a:off x="1433710" y="3762375"/>
            <a:ext cx="2489784"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Plasma density</a:t>
            </a:r>
          </a:p>
        </p:txBody>
      </p:sp>
      <p:sp>
        <p:nvSpPr>
          <p:cNvPr id="8" name="TextBox 7">
            <a:extLst>
              <a:ext uri="{FF2B5EF4-FFF2-40B4-BE49-F238E27FC236}">
                <a16:creationId xmlns:a16="http://schemas.microsoft.com/office/drawing/2014/main" id="{9F79938E-870F-0725-898E-03BAFA1EF63A}"/>
              </a:ext>
            </a:extLst>
          </p:cNvPr>
          <p:cNvSpPr txBox="1"/>
          <p:nvPr/>
        </p:nvSpPr>
        <p:spPr>
          <a:xfrm>
            <a:off x="5324475" y="6351819"/>
            <a:ext cx="2154757"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LONGITUDE  [</a:t>
            </a:r>
            <a:r>
              <a:rPr lang="en-US" sz="2400" b="1" baseline="30000" dirty="0">
                <a:latin typeface="Times New Roman" panose="02020603050405020304" pitchFamily="18" charset="0"/>
                <a:cs typeface="Times New Roman" panose="02020603050405020304" pitchFamily="18" charset="0"/>
              </a:rPr>
              <a:t>o</a:t>
            </a:r>
            <a:r>
              <a:rPr lang="en-US" sz="2000" b="1"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046A0746-0975-6080-3BD2-8528032DFC9F}"/>
              </a:ext>
            </a:extLst>
          </p:cNvPr>
          <p:cNvPicPr>
            <a:picLocks noChangeAspect="1"/>
          </p:cNvPicPr>
          <p:nvPr/>
        </p:nvPicPr>
        <p:blipFill>
          <a:blip r:embed="rId3"/>
          <a:stretch>
            <a:fillRect/>
          </a:stretch>
        </p:blipFill>
        <p:spPr>
          <a:xfrm>
            <a:off x="9696174" y="2555051"/>
            <a:ext cx="2269607" cy="2245590"/>
          </a:xfrm>
          <a:custGeom>
            <a:avLst/>
            <a:gdLst>
              <a:gd name="connsiteX0" fmla="*/ 0 w 2269607"/>
              <a:gd name="connsiteY0" fmla="*/ 0 h 2245590"/>
              <a:gd name="connsiteX1" fmla="*/ 567402 w 2269607"/>
              <a:gd name="connsiteY1" fmla="*/ 0 h 2245590"/>
              <a:gd name="connsiteX2" fmla="*/ 1157500 w 2269607"/>
              <a:gd name="connsiteY2" fmla="*/ 0 h 2245590"/>
              <a:gd name="connsiteX3" fmla="*/ 1656813 w 2269607"/>
              <a:gd name="connsiteY3" fmla="*/ 0 h 2245590"/>
              <a:gd name="connsiteX4" fmla="*/ 2269607 w 2269607"/>
              <a:gd name="connsiteY4" fmla="*/ 0 h 2245590"/>
              <a:gd name="connsiteX5" fmla="*/ 2269607 w 2269607"/>
              <a:gd name="connsiteY5" fmla="*/ 583853 h 2245590"/>
              <a:gd name="connsiteX6" fmla="*/ 2269607 w 2269607"/>
              <a:gd name="connsiteY6" fmla="*/ 1100339 h 2245590"/>
              <a:gd name="connsiteX7" fmla="*/ 2269607 w 2269607"/>
              <a:gd name="connsiteY7" fmla="*/ 1661737 h 2245590"/>
              <a:gd name="connsiteX8" fmla="*/ 2269607 w 2269607"/>
              <a:gd name="connsiteY8" fmla="*/ 2245590 h 2245590"/>
              <a:gd name="connsiteX9" fmla="*/ 1770293 w 2269607"/>
              <a:gd name="connsiteY9" fmla="*/ 2245590 h 2245590"/>
              <a:gd name="connsiteX10" fmla="*/ 1180196 w 2269607"/>
              <a:gd name="connsiteY10" fmla="*/ 2245590 h 2245590"/>
              <a:gd name="connsiteX11" fmla="*/ 658186 w 2269607"/>
              <a:gd name="connsiteY11" fmla="*/ 2245590 h 2245590"/>
              <a:gd name="connsiteX12" fmla="*/ 0 w 2269607"/>
              <a:gd name="connsiteY12" fmla="*/ 2245590 h 2245590"/>
              <a:gd name="connsiteX13" fmla="*/ 0 w 2269607"/>
              <a:gd name="connsiteY13" fmla="*/ 1706648 h 2245590"/>
              <a:gd name="connsiteX14" fmla="*/ 0 w 2269607"/>
              <a:gd name="connsiteY14" fmla="*/ 1145251 h 2245590"/>
              <a:gd name="connsiteX15" fmla="*/ 0 w 2269607"/>
              <a:gd name="connsiteY15" fmla="*/ 561398 h 2245590"/>
              <a:gd name="connsiteX16" fmla="*/ 0 w 2269607"/>
              <a:gd name="connsiteY16" fmla="*/ 0 h 22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607" h="2245590" fill="none" extrusionOk="0">
                <a:moveTo>
                  <a:pt x="0" y="0"/>
                </a:moveTo>
                <a:cubicBezTo>
                  <a:pt x="221409" y="-23396"/>
                  <a:pt x="356162" y="8847"/>
                  <a:pt x="567402" y="0"/>
                </a:cubicBezTo>
                <a:cubicBezTo>
                  <a:pt x="778642" y="-8847"/>
                  <a:pt x="1008575" y="21244"/>
                  <a:pt x="1157500" y="0"/>
                </a:cubicBezTo>
                <a:cubicBezTo>
                  <a:pt x="1306425" y="-21244"/>
                  <a:pt x="1537709" y="52423"/>
                  <a:pt x="1656813" y="0"/>
                </a:cubicBezTo>
                <a:cubicBezTo>
                  <a:pt x="1775917" y="-52423"/>
                  <a:pt x="2004054" y="23865"/>
                  <a:pt x="2269607" y="0"/>
                </a:cubicBezTo>
                <a:cubicBezTo>
                  <a:pt x="2317726" y="188777"/>
                  <a:pt x="2250324" y="459925"/>
                  <a:pt x="2269607" y="583853"/>
                </a:cubicBezTo>
                <a:cubicBezTo>
                  <a:pt x="2288890" y="707781"/>
                  <a:pt x="2225230" y="934358"/>
                  <a:pt x="2269607" y="1100339"/>
                </a:cubicBezTo>
                <a:cubicBezTo>
                  <a:pt x="2313984" y="1266320"/>
                  <a:pt x="2204895" y="1531584"/>
                  <a:pt x="2269607" y="1661737"/>
                </a:cubicBezTo>
                <a:cubicBezTo>
                  <a:pt x="2334319" y="1791890"/>
                  <a:pt x="2237378" y="2000993"/>
                  <a:pt x="2269607" y="2245590"/>
                </a:cubicBezTo>
                <a:cubicBezTo>
                  <a:pt x="2130081" y="2280550"/>
                  <a:pt x="1964116" y="2202515"/>
                  <a:pt x="1770293" y="2245590"/>
                </a:cubicBezTo>
                <a:cubicBezTo>
                  <a:pt x="1576470" y="2288665"/>
                  <a:pt x="1432087" y="2175478"/>
                  <a:pt x="1180196" y="2245590"/>
                </a:cubicBezTo>
                <a:cubicBezTo>
                  <a:pt x="928305" y="2315702"/>
                  <a:pt x="906841" y="2230579"/>
                  <a:pt x="658186" y="2245590"/>
                </a:cubicBezTo>
                <a:cubicBezTo>
                  <a:pt x="409531" y="2260601"/>
                  <a:pt x="187413" y="2190243"/>
                  <a:pt x="0" y="2245590"/>
                </a:cubicBezTo>
                <a:cubicBezTo>
                  <a:pt x="-35923" y="2003613"/>
                  <a:pt x="19890" y="1943218"/>
                  <a:pt x="0" y="1706648"/>
                </a:cubicBezTo>
                <a:cubicBezTo>
                  <a:pt x="-19890" y="1470078"/>
                  <a:pt x="30496" y="1282059"/>
                  <a:pt x="0" y="1145251"/>
                </a:cubicBezTo>
                <a:cubicBezTo>
                  <a:pt x="-30496" y="1008443"/>
                  <a:pt x="56653" y="698929"/>
                  <a:pt x="0" y="561398"/>
                </a:cubicBezTo>
                <a:cubicBezTo>
                  <a:pt x="-56653" y="423867"/>
                  <a:pt x="65571" y="141362"/>
                  <a:pt x="0" y="0"/>
                </a:cubicBezTo>
                <a:close/>
              </a:path>
              <a:path w="2269607" h="2245590" stroke="0" extrusionOk="0">
                <a:moveTo>
                  <a:pt x="0" y="0"/>
                </a:moveTo>
                <a:cubicBezTo>
                  <a:pt x="200858" y="-7603"/>
                  <a:pt x="341407" y="58296"/>
                  <a:pt x="544706" y="0"/>
                </a:cubicBezTo>
                <a:cubicBezTo>
                  <a:pt x="748005" y="-58296"/>
                  <a:pt x="840482" y="3471"/>
                  <a:pt x="1044019" y="0"/>
                </a:cubicBezTo>
                <a:cubicBezTo>
                  <a:pt x="1247556" y="-3471"/>
                  <a:pt x="1420637" y="57149"/>
                  <a:pt x="1656813" y="0"/>
                </a:cubicBezTo>
                <a:cubicBezTo>
                  <a:pt x="1892989" y="-57149"/>
                  <a:pt x="2045898" y="27197"/>
                  <a:pt x="2269607" y="0"/>
                </a:cubicBezTo>
                <a:cubicBezTo>
                  <a:pt x="2289120" y="130007"/>
                  <a:pt x="2236456" y="351763"/>
                  <a:pt x="2269607" y="538942"/>
                </a:cubicBezTo>
                <a:cubicBezTo>
                  <a:pt x="2302758" y="726121"/>
                  <a:pt x="2210272" y="840585"/>
                  <a:pt x="2269607" y="1055427"/>
                </a:cubicBezTo>
                <a:cubicBezTo>
                  <a:pt x="2328942" y="1270270"/>
                  <a:pt x="2257804" y="1401830"/>
                  <a:pt x="2269607" y="1616825"/>
                </a:cubicBezTo>
                <a:cubicBezTo>
                  <a:pt x="2281410" y="1831820"/>
                  <a:pt x="2226195" y="2114592"/>
                  <a:pt x="2269607" y="2245590"/>
                </a:cubicBezTo>
                <a:cubicBezTo>
                  <a:pt x="2018826" y="2290190"/>
                  <a:pt x="1996397" y="2192769"/>
                  <a:pt x="1747597" y="2245590"/>
                </a:cubicBezTo>
                <a:cubicBezTo>
                  <a:pt x="1498797" y="2298411"/>
                  <a:pt x="1333664" y="2237447"/>
                  <a:pt x="1180196" y="2245590"/>
                </a:cubicBezTo>
                <a:cubicBezTo>
                  <a:pt x="1026728" y="2253733"/>
                  <a:pt x="819259" y="2182097"/>
                  <a:pt x="612794" y="2245590"/>
                </a:cubicBezTo>
                <a:cubicBezTo>
                  <a:pt x="406329" y="2309083"/>
                  <a:pt x="266830" y="2219501"/>
                  <a:pt x="0" y="2245590"/>
                </a:cubicBezTo>
                <a:cubicBezTo>
                  <a:pt x="-15055" y="1966856"/>
                  <a:pt x="32248" y="1767214"/>
                  <a:pt x="0" y="1639281"/>
                </a:cubicBezTo>
                <a:cubicBezTo>
                  <a:pt x="-32248" y="1511348"/>
                  <a:pt x="21161" y="1161307"/>
                  <a:pt x="0" y="1032971"/>
                </a:cubicBezTo>
                <a:cubicBezTo>
                  <a:pt x="-21161" y="904635"/>
                  <a:pt x="63734" y="208165"/>
                  <a:pt x="0" y="0"/>
                </a:cubicBezTo>
                <a:close/>
              </a:path>
            </a:pathLst>
          </a:custGeom>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1" name="TextBox 10">
            <a:extLst>
              <a:ext uri="{FF2B5EF4-FFF2-40B4-BE49-F238E27FC236}">
                <a16:creationId xmlns:a16="http://schemas.microsoft.com/office/drawing/2014/main" id="{EB654545-B4AD-B28A-91CE-F49D32074385}"/>
              </a:ext>
            </a:extLst>
          </p:cNvPr>
          <p:cNvSpPr txBox="1"/>
          <p:nvPr/>
        </p:nvSpPr>
        <p:spPr>
          <a:xfrm>
            <a:off x="9955727" y="4878963"/>
            <a:ext cx="188384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MOON PHASES</a:t>
            </a:r>
          </a:p>
        </p:txBody>
      </p:sp>
      <p:sp>
        <p:nvSpPr>
          <p:cNvPr id="12" name="TextBox 11">
            <a:extLst>
              <a:ext uri="{FF2B5EF4-FFF2-40B4-BE49-F238E27FC236}">
                <a16:creationId xmlns:a16="http://schemas.microsoft.com/office/drawing/2014/main" id="{A59920FC-8131-AF30-0CC4-1A3964DA5855}"/>
              </a:ext>
            </a:extLst>
          </p:cNvPr>
          <p:cNvSpPr txBox="1"/>
          <p:nvPr/>
        </p:nvSpPr>
        <p:spPr>
          <a:xfrm rot="-5400000">
            <a:off x="8915400" y="3581400"/>
            <a:ext cx="1111202" cy="369332"/>
          </a:xfrm>
          <a:prstGeom prst="rect">
            <a:avLst/>
          </a:prstGeom>
          <a:noFill/>
        </p:spPr>
        <p:txBody>
          <a:bodyPr wrap="none" rtlCol="0">
            <a:spAutoFit/>
          </a:bodyPr>
          <a:lstStyle/>
          <a:p>
            <a:r>
              <a:rPr lang="el-GR" b="1" dirty="0">
                <a:latin typeface="Times New Roman" panose="02020603050405020304" pitchFamily="18" charset="0"/>
                <a:cs typeface="Times New Roman" panose="02020603050405020304" pitchFamily="18" charset="0"/>
              </a:rPr>
              <a:t>Δ</a:t>
            </a:r>
            <a:r>
              <a:rPr lang="en-US" b="1" dirty="0">
                <a:latin typeface="Times New Roman" panose="02020603050405020304" pitchFamily="18" charset="0"/>
                <a:cs typeface="Times New Roman" panose="02020603050405020304" pitchFamily="18" charset="0"/>
              </a:rPr>
              <a:t>TEC / d</a:t>
            </a:r>
          </a:p>
        </p:txBody>
      </p:sp>
    </p:spTree>
    <p:extLst>
      <p:ext uri="{BB962C8B-B14F-4D97-AF65-F5344CB8AC3E}">
        <p14:creationId xmlns:p14="http://schemas.microsoft.com/office/powerpoint/2010/main" val="182273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Rectangle 946"/>
          <p:cNvSpPr/>
          <p:nvPr/>
        </p:nvSpPr>
        <p:spPr>
          <a:xfrm>
            <a:off x="11813158" y="6555121"/>
            <a:ext cx="227626" cy="245901"/>
          </a:xfrm>
          <a:prstGeom prst="rect">
            <a:avLst/>
          </a:prstGeom>
        </p:spPr>
        <p:txBody>
          <a:bodyPr wrap="none" lIns="0" tIns="0" rIns="0" bIns="0">
            <a:spAutoFit/>
          </a:bodyPr>
          <a:lstStyle/>
          <a:p>
            <a:pPr marL="0"/>
            <a:r>
              <a:rPr lang="en-US" sz="1598" b="1" dirty="0">
                <a:solidFill>
                  <a:srgbClr val="FF0000"/>
                </a:solidFill>
                <a:latin typeface="Calibri-Bold"/>
              </a:rPr>
              <a:t>18</a:t>
            </a:r>
            <a:endParaRPr lang="en-US" sz="1598" b="1" i="0" spc="0" baseline="0" dirty="0">
              <a:solidFill>
                <a:srgbClr val="FF0000"/>
              </a:solidFill>
              <a:latin typeface="Calibri-Bold"/>
            </a:endParaRPr>
          </a:p>
        </p:txBody>
      </p:sp>
      <p:cxnSp>
        <p:nvCxnSpPr>
          <p:cNvPr id="5" name="Straight Connector 4">
            <a:extLst>
              <a:ext uri="{FF2B5EF4-FFF2-40B4-BE49-F238E27FC236}">
                <a16:creationId xmlns:a16="http://schemas.microsoft.com/office/drawing/2014/main" id="{354D1E7E-48AF-58B4-452C-3D01D74EF03C}"/>
              </a:ext>
            </a:extLst>
          </p:cNvPr>
          <p:cNvCxnSpPr/>
          <p:nvPr/>
        </p:nvCxnSpPr>
        <p:spPr>
          <a:xfrm>
            <a:off x="7247106" y="1706546"/>
            <a:ext cx="0" cy="34705"/>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57CC215-C589-0193-1C62-F343607FFFA6}"/>
              </a:ext>
            </a:extLst>
          </p:cNvPr>
          <p:cNvPicPr>
            <a:picLocks noChangeAspect="1"/>
          </p:cNvPicPr>
          <p:nvPr/>
        </p:nvPicPr>
        <p:blipFill>
          <a:blip r:embed="rId3"/>
          <a:stretch>
            <a:fillRect/>
          </a:stretch>
        </p:blipFill>
        <p:spPr>
          <a:xfrm>
            <a:off x="836470" y="994333"/>
            <a:ext cx="3056471" cy="3305253"/>
          </a:xfrm>
          <a:custGeom>
            <a:avLst/>
            <a:gdLst>
              <a:gd name="connsiteX0" fmla="*/ 0 w 3056471"/>
              <a:gd name="connsiteY0" fmla="*/ 0 h 3305253"/>
              <a:gd name="connsiteX1" fmla="*/ 417718 w 3056471"/>
              <a:gd name="connsiteY1" fmla="*/ 0 h 3305253"/>
              <a:gd name="connsiteX2" fmla="*/ 988259 w 3056471"/>
              <a:gd name="connsiteY2" fmla="*/ 0 h 3305253"/>
              <a:gd name="connsiteX3" fmla="*/ 1528236 w 3056471"/>
              <a:gd name="connsiteY3" fmla="*/ 0 h 3305253"/>
              <a:gd name="connsiteX4" fmla="*/ 1945953 w 3056471"/>
              <a:gd name="connsiteY4" fmla="*/ 0 h 3305253"/>
              <a:gd name="connsiteX5" fmla="*/ 2424800 w 3056471"/>
              <a:gd name="connsiteY5" fmla="*/ 0 h 3305253"/>
              <a:gd name="connsiteX6" fmla="*/ 3056471 w 3056471"/>
              <a:gd name="connsiteY6" fmla="*/ 0 h 3305253"/>
              <a:gd name="connsiteX7" fmla="*/ 3056471 w 3056471"/>
              <a:gd name="connsiteY7" fmla="*/ 550876 h 3305253"/>
              <a:gd name="connsiteX8" fmla="*/ 3056471 w 3056471"/>
              <a:gd name="connsiteY8" fmla="*/ 1035646 h 3305253"/>
              <a:gd name="connsiteX9" fmla="*/ 3056471 w 3056471"/>
              <a:gd name="connsiteY9" fmla="*/ 1487364 h 3305253"/>
              <a:gd name="connsiteX10" fmla="*/ 3056471 w 3056471"/>
              <a:gd name="connsiteY10" fmla="*/ 1972134 h 3305253"/>
              <a:gd name="connsiteX11" fmla="*/ 3056471 w 3056471"/>
              <a:gd name="connsiteY11" fmla="*/ 2556062 h 3305253"/>
              <a:gd name="connsiteX12" fmla="*/ 3056471 w 3056471"/>
              <a:gd name="connsiteY12" fmla="*/ 3305253 h 3305253"/>
              <a:gd name="connsiteX13" fmla="*/ 2638753 w 3056471"/>
              <a:gd name="connsiteY13" fmla="*/ 3305253 h 3305253"/>
              <a:gd name="connsiteX14" fmla="*/ 2221036 w 3056471"/>
              <a:gd name="connsiteY14" fmla="*/ 3305253 h 3305253"/>
              <a:gd name="connsiteX15" fmla="*/ 1681059 w 3056471"/>
              <a:gd name="connsiteY15" fmla="*/ 3305253 h 3305253"/>
              <a:gd name="connsiteX16" fmla="*/ 1263341 w 3056471"/>
              <a:gd name="connsiteY16" fmla="*/ 3305253 h 3305253"/>
              <a:gd name="connsiteX17" fmla="*/ 753930 w 3056471"/>
              <a:gd name="connsiteY17" fmla="*/ 3305253 h 3305253"/>
              <a:gd name="connsiteX18" fmla="*/ 0 w 3056471"/>
              <a:gd name="connsiteY18" fmla="*/ 3305253 h 3305253"/>
              <a:gd name="connsiteX19" fmla="*/ 0 w 3056471"/>
              <a:gd name="connsiteY19" fmla="*/ 2754378 h 3305253"/>
              <a:gd name="connsiteX20" fmla="*/ 0 w 3056471"/>
              <a:gd name="connsiteY20" fmla="*/ 2203502 h 3305253"/>
              <a:gd name="connsiteX21" fmla="*/ 0 w 3056471"/>
              <a:gd name="connsiteY21" fmla="*/ 1586521 h 3305253"/>
              <a:gd name="connsiteX22" fmla="*/ 0 w 3056471"/>
              <a:gd name="connsiteY22" fmla="*/ 1068698 h 3305253"/>
              <a:gd name="connsiteX23" fmla="*/ 0 w 3056471"/>
              <a:gd name="connsiteY23" fmla="*/ 550876 h 3305253"/>
              <a:gd name="connsiteX24" fmla="*/ 0 w 3056471"/>
              <a:gd name="connsiteY24" fmla="*/ 0 h 330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56471" h="3305253" fill="none" extrusionOk="0">
                <a:moveTo>
                  <a:pt x="0" y="0"/>
                </a:moveTo>
                <a:cubicBezTo>
                  <a:pt x="112753" y="-42215"/>
                  <a:pt x="264026" y="33779"/>
                  <a:pt x="417718" y="0"/>
                </a:cubicBezTo>
                <a:cubicBezTo>
                  <a:pt x="571410" y="-33779"/>
                  <a:pt x="844153" y="27515"/>
                  <a:pt x="988259" y="0"/>
                </a:cubicBezTo>
                <a:cubicBezTo>
                  <a:pt x="1132365" y="-27515"/>
                  <a:pt x="1402405" y="50769"/>
                  <a:pt x="1528236" y="0"/>
                </a:cubicBezTo>
                <a:cubicBezTo>
                  <a:pt x="1654067" y="-50769"/>
                  <a:pt x="1819827" y="49922"/>
                  <a:pt x="1945953" y="0"/>
                </a:cubicBezTo>
                <a:cubicBezTo>
                  <a:pt x="2072079" y="-49922"/>
                  <a:pt x="2243746" y="17834"/>
                  <a:pt x="2424800" y="0"/>
                </a:cubicBezTo>
                <a:cubicBezTo>
                  <a:pt x="2605854" y="-17834"/>
                  <a:pt x="2905536" y="15812"/>
                  <a:pt x="3056471" y="0"/>
                </a:cubicBezTo>
                <a:cubicBezTo>
                  <a:pt x="3064340" y="119381"/>
                  <a:pt x="3000615" y="368473"/>
                  <a:pt x="3056471" y="550876"/>
                </a:cubicBezTo>
                <a:cubicBezTo>
                  <a:pt x="3112327" y="733279"/>
                  <a:pt x="3022253" y="862525"/>
                  <a:pt x="3056471" y="1035646"/>
                </a:cubicBezTo>
                <a:cubicBezTo>
                  <a:pt x="3090689" y="1208767"/>
                  <a:pt x="3029583" y="1300961"/>
                  <a:pt x="3056471" y="1487364"/>
                </a:cubicBezTo>
                <a:cubicBezTo>
                  <a:pt x="3083359" y="1673767"/>
                  <a:pt x="3004171" y="1814054"/>
                  <a:pt x="3056471" y="1972134"/>
                </a:cubicBezTo>
                <a:cubicBezTo>
                  <a:pt x="3108771" y="2130214"/>
                  <a:pt x="3052706" y="2299107"/>
                  <a:pt x="3056471" y="2556062"/>
                </a:cubicBezTo>
                <a:cubicBezTo>
                  <a:pt x="3060236" y="2813017"/>
                  <a:pt x="2979486" y="2954861"/>
                  <a:pt x="3056471" y="3305253"/>
                </a:cubicBezTo>
                <a:cubicBezTo>
                  <a:pt x="2923789" y="3348264"/>
                  <a:pt x="2831323" y="3268531"/>
                  <a:pt x="2638753" y="3305253"/>
                </a:cubicBezTo>
                <a:cubicBezTo>
                  <a:pt x="2446183" y="3341975"/>
                  <a:pt x="2307154" y="3296994"/>
                  <a:pt x="2221036" y="3305253"/>
                </a:cubicBezTo>
                <a:cubicBezTo>
                  <a:pt x="2134918" y="3313512"/>
                  <a:pt x="1946200" y="3305128"/>
                  <a:pt x="1681059" y="3305253"/>
                </a:cubicBezTo>
                <a:cubicBezTo>
                  <a:pt x="1415918" y="3305378"/>
                  <a:pt x="1462943" y="3299564"/>
                  <a:pt x="1263341" y="3305253"/>
                </a:cubicBezTo>
                <a:cubicBezTo>
                  <a:pt x="1063739" y="3310942"/>
                  <a:pt x="936021" y="3250197"/>
                  <a:pt x="753930" y="3305253"/>
                </a:cubicBezTo>
                <a:cubicBezTo>
                  <a:pt x="571839" y="3360309"/>
                  <a:pt x="326826" y="3240221"/>
                  <a:pt x="0" y="3305253"/>
                </a:cubicBezTo>
                <a:cubicBezTo>
                  <a:pt x="-61452" y="3187797"/>
                  <a:pt x="46570" y="2899664"/>
                  <a:pt x="0" y="2754378"/>
                </a:cubicBezTo>
                <a:cubicBezTo>
                  <a:pt x="-46570" y="2609092"/>
                  <a:pt x="44450" y="2411205"/>
                  <a:pt x="0" y="2203502"/>
                </a:cubicBezTo>
                <a:cubicBezTo>
                  <a:pt x="-44450" y="1995799"/>
                  <a:pt x="21078" y="1780901"/>
                  <a:pt x="0" y="1586521"/>
                </a:cubicBezTo>
                <a:cubicBezTo>
                  <a:pt x="-21078" y="1392141"/>
                  <a:pt x="55198" y="1205996"/>
                  <a:pt x="0" y="1068698"/>
                </a:cubicBezTo>
                <a:cubicBezTo>
                  <a:pt x="-55198" y="931400"/>
                  <a:pt x="9438" y="716831"/>
                  <a:pt x="0" y="550876"/>
                </a:cubicBezTo>
                <a:cubicBezTo>
                  <a:pt x="-9438" y="384921"/>
                  <a:pt x="58971" y="182510"/>
                  <a:pt x="0" y="0"/>
                </a:cubicBezTo>
                <a:close/>
              </a:path>
              <a:path w="3056471" h="3305253" stroke="0" extrusionOk="0">
                <a:moveTo>
                  <a:pt x="0" y="0"/>
                </a:moveTo>
                <a:cubicBezTo>
                  <a:pt x="199871" y="-21042"/>
                  <a:pt x="310734" y="21333"/>
                  <a:pt x="478847" y="0"/>
                </a:cubicBezTo>
                <a:cubicBezTo>
                  <a:pt x="646960" y="-21333"/>
                  <a:pt x="719760" y="923"/>
                  <a:pt x="896565" y="0"/>
                </a:cubicBezTo>
                <a:cubicBezTo>
                  <a:pt x="1073370" y="-923"/>
                  <a:pt x="1183844" y="58898"/>
                  <a:pt x="1467106" y="0"/>
                </a:cubicBezTo>
                <a:cubicBezTo>
                  <a:pt x="1750368" y="-58898"/>
                  <a:pt x="1844116" y="1948"/>
                  <a:pt x="1945953" y="0"/>
                </a:cubicBezTo>
                <a:cubicBezTo>
                  <a:pt x="2047790" y="-1948"/>
                  <a:pt x="2318791" y="28695"/>
                  <a:pt x="2424800" y="0"/>
                </a:cubicBezTo>
                <a:cubicBezTo>
                  <a:pt x="2530809" y="-28695"/>
                  <a:pt x="2786040" y="63308"/>
                  <a:pt x="3056471" y="0"/>
                </a:cubicBezTo>
                <a:cubicBezTo>
                  <a:pt x="3101052" y="203851"/>
                  <a:pt x="3014747" y="341144"/>
                  <a:pt x="3056471" y="484770"/>
                </a:cubicBezTo>
                <a:cubicBezTo>
                  <a:pt x="3098195" y="628396"/>
                  <a:pt x="3002814" y="777247"/>
                  <a:pt x="3056471" y="1035646"/>
                </a:cubicBezTo>
                <a:cubicBezTo>
                  <a:pt x="3110128" y="1294045"/>
                  <a:pt x="3036887" y="1382074"/>
                  <a:pt x="3056471" y="1520416"/>
                </a:cubicBezTo>
                <a:cubicBezTo>
                  <a:pt x="3076055" y="1658758"/>
                  <a:pt x="3005426" y="1860484"/>
                  <a:pt x="3056471" y="2005187"/>
                </a:cubicBezTo>
                <a:cubicBezTo>
                  <a:pt x="3107516" y="2149890"/>
                  <a:pt x="3014285" y="2355495"/>
                  <a:pt x="3056471" y="2556062"/>
                </a:cubicBezTo>
                <a:cubicBezTo>
                  <a:pt x="3098657" y="2756629"/>
                  <a:pt x="3051705" y="3069565"/>
                  <a:pt x="3056471" y="3305253"/>
                </a:cubicBezTo>
                <a:cubicBezTo>
                  <a:pt x="2879406" y="3351846"/>
                  <a:pt x="2847394" y="3274060"/>
                  <a:pt x="2638753" y="3305253"/>
                </a:cubicBezTo>
                <a:cubicBezTo>
                  <a:pt x="2430112" y="3336446"/>
                  <a:pt x="2253030" y="3282075"/>
                  <a:pt x="2068212" y="3305253"/>
                </a:cubicBezTo>
                <a:cubicBezTo>
                  <a:pt x="1883394" y="3328431"/>
                  <a:pt x="1752215" y="3277501"/>
                  <a:pt x="1619930" y="3305253"/>
                </a:cubicBezTo>
                <a:cubicBezTo>
                  <a:pt x="1487645" y="3333005"/>
                  <a:pt x="1291842" y="3296108"/>
                  <a:pt x="1110518" y="3305253"/>
                </a:cubicBezTo>
                <a:cubicBezTo>
                  <a:pt x="929194" y="3314398"/>
                  <a:pt x="661771" y="3238539"/>
                  <a:pt x="539977" y="3305253"/>
                </a:cubicBezTo>
                <a:cubicBezTo>
                  <a:pt x="418183" y="3371967"/>
                  <a:pt x="257876" y="3293583"/>
                  <a:pt x="0" y="3305253"/>
                </a:cubicBezTo>
                <a:cubicBezTo>
                  <a:pt x="-25461" y="3185571"/>
                  <a:pt x="29174" y="3064631"/>
                  <a:pt x="0" y="2853535"/>
                </a:cubicBezTo>
                <a:cubicBezTo>
                  <a:pt x="-29174" y="2642439"/>
                  <a:pt x="42339" y="2512985"/>
                  <a:pt x="0" y="2368765"/>
                </a:cubicBezTo>
                <a:cubicBezTo>
                  <a:pt x="-42339" y="2224545"/>
                  <a:pt x="10833" y="2043158"/>
                  <a:pt x="0" y="1850942"/>
                </a:cubicBezTo>
                <a:cubicBezTo>
                  <a:pt x="-10833" y="1658726"/>
                  <a:pt x="15659" y="1505339"/>
                  <a:pt x="0" y="1233961"/>
                </a:cubicBezTo>
                <a:cubicBezTo>
                  <a:pt x="-15659" y="962583"/>
                  <a:pt x="8314" y="871079"/>
                  <a:pt x="0" y="683086"/>
                </a:cubicBezTo>
                <a:cubicBezTo>
                  <a:pt x="-8314" y="495093"/>
                  <a:pt x="35508" y="155315"/>
                  <a:pt x="0" y="0"/>
                </a:cubicBezTo>
                <a:close/>
              </a:path>
            </a:pathLst>
          </a:custGeom>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26" name="TextBox 25">
            <a:extLst>
              <a:ext uri="{FF2B5EF4-FFF2-40B4-BE49-F238E27FC236}">
                <a16:creationId xmlns:a16="http://schemas.microsoft.com/office/drawing/2014/main" id="{72D91289-377F-D00B-7243-4AD7CDAED126}"/>
              </a:ext>
            </a:extLst>
          </p:cNvPr>
          <p:cNvSpPr txBox="1"/>
          <p:nvPr/>
        </p:nvSpPr>
        <p:spPr>
          <a:xfrm>
            <a:off x="90786" y="4367682"/>
            <a:ext cx="4918954" cy="1200329"/>
          </a:xfrm>
          <a:custGeom>
            <a:avLst/>
            <a:gdLst>
              <a:gd name="connsiteX0" fmla="*/ 0 w 4918954"/>
              <a:gd name="connsiteY0" fmla="*/ 0 h 1200329"/>
              <a:gd name="connsiteX1" fmla="*/ 497361 w 4918954"/>
              <a:gd name="connsiteY1" fmla="*/ 0 h 1200329"/>
              <a:gd name="connsiteX2" fmla="*/ 896343 w 4918954"/>
              <a:gd name="connsiteY2" fmla="*/ 0 h 1200329"/>
              <a:gd name="connsiteX3" fmla="*/ 1541272 w 4918954"/>
              <a:gd name="connsiteY3" fmla="*/ 0 h 1200329"/>
              <a:gd name="connsiteX4" fmla="*/ 2038633 w 4918954"/>
              <a:gd name="connsiteY4" fmla="*/ 0 h 1200329"/>
              <a:gd name="connsiteX5" fmla="*/ 2535994 w 4918954"/>
              <a:gd name="connsiteY5" fmla="*/ 0 h 1200329"/>
              <a:gd name="connsiteX6" fmla="*/ 3180924 w 4918954"/>
              <a:gd name="connsiteY6" fmla="*/ 0 h 1200329"/>
              <a:gd name="connsiteX7" fmla="*/ 3629095 w 4918954"/>
              <a:gd name="connsiteY7" fmla="*/ 0 h 1200329"/>
              <a:gd name="connsiteX8" fmla="*/ 4274024 w 4918954"/>
              <a:gd name="connsiteY8" fmla="*/ 0 h 1200329"/>
              <a:gd name="connsiteX9" fmla="*/ 4918954 w 4918954"/>
              <a:gd name="connsiteY9" fmla="*/ 0 h 1200329"/>
              <a:gd name="connsiteX10" fmla="*/ 4918954 w 4918954"/>
              <a:gd name="connsiteY10" fmla="*/ 400110 h 1200329"/>
              <a:gd name="connsiteX11" fmla="*/ 4918954 w 4918954"/>
              <a:gd name="connsiteY11" fmla="*/ 800219 h 1200329"/>
              <a:gd name="connsiteX12" fmla="*/ 4918954 w 4918954"/>
              <a:gd name="connsiteY12" fmla="*/ 1200329 h 1200329"/>
              <a:gd name="connsiteX13" fmla="*/ 4519972 w 4918954"/>
              <a:gd name="connsiteY13" fmla="*/ 1200329 h 1200329"/>
              <a:gd name="connsiteX14" fmla="*/ 3875043 w 4918954"/>
              <a:gd name="connsiteY14" fmla="*/ 1200329 h 1200329"/>
              <a:gd name="connsiteX15" fmla="*/ 3426871 w 4918954"/>
              <a:gd name="connsiteY15" fmla="*/ 1200329 h 1200329"/>
              <a:gd name="connsiteX16" fmla="*/ 2880321 w 4918954"/>
              <a:gd name="connsiteY16" fmla="*/ 1200329 h 1200329"/>
              <a:gd name="connsiteX17" fmla="*/ 2235391 w 4918954"/>
              <a:gd name="connsiteY17" fmla="*/ 1200329 h 1200329"/>
              <a:gd name="connsiteX18" fmla="*/ 1688841 w 4918954"/>
              <a:gd name="connsiteY18" fmla="*/ 1200329 h 1200329"/>
              <a:gd name="connsiteX19" fmla="*/ 1289859 w 4918954"/>
              <a:gd name="connsiteY19" fmla="*/ 1200329 h 1200329"/>
              <a:gd name="connsiteX20" fmla="*/ 841688 w 4918954"/>
              <a:gd name="connsiteY20" fmla="*/ 1200329 h 1200329"/>
              <a:gd name="connsiteX21" fmla="*/ 0 w 4918954"/>
              <a:gd name="connsiteY21" fmla="*/ 1200329 h 1200329"/>
              <a:gd name="connsiteX22" fmla="*/ 0 w 4918954"/>
              <a:gd name="connsiteY22" fmla="*/ 800219 h 1200329"/>
              <a:gd name="connsiteX23" fmla="*/ 0 w 4918954"/>
              <a:gd name="connsiteY23" fmla="*/ 400110 h 1200329"/>
              <a:gd name="connsiteX24" fmla="*/ 0 w 4918954"/>
              <a:gd name="connsiteY2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8954" h="1200329" extrusionOk="0">
                <a:moveTo>
                  <a:pt x="0" y="0"/>
                </a:moveTo>
                <a:cubicBezTo>
                  <a:pt x="159951" y="-23799"/>
                  <a:pt x="270625" y="43719"/>
                  <a:pt x="497361" y="0"/>
                </a:cubicBezTo>
                <a:cubicBezTo>
                  <a:pt x="724097" y="-43719"/>
                  <a:pt x="780355" y="23795"/>
                  <a:pt x="896343" y="0"/>
                </a:cubicBezTo>
                <a:cubicBezTo>
                  <a:pt x="1012331" y="-23795"/>
                  <a:pt x="1316301" y="28368"/>
                  <a:pt x="1541272" y="0"/>
                </a:cubicBezTo>
                <a:cubicBezTo>
                  <a:pt x="1766243" y="-28368"/>
                  <a:pt x="1930278" y="6499"/>
                  <a:pt x="2038633" y="0"/>
                </a:cubicBezTo>
                <a:cubicBezTo>
                  <a:pt x="2146988" y="-6499"/>
                  <a:pt x="2327175" y="38852"/>
                  <a:pt x="2535994" y="0"/>
                </a:cubicBezTo>
                <a:cubicBezTo>
                  <a:pt x="2744813" y="-38852"/>
                  <a:pt x="2868787" y="63138"/>
                  <a:pt x="3180924" y="0"/>
                </a:cubicBezTo>
                <a:cubicBezTo>
                  <a:pt x="3493061" y="-63138"/>
                  <a:pt x="3421185" y="5286"/>
                  <a:pt x="3629095" y="0"/>
                </a:cubicBezTo>
                <a:cubicBezTo>
                  <a:pt x="3837005" y="-5286"/>
                  <a:pt x="4043003" y="52929"/>
                  <a:pt x="4274024" y="0"/>
                </a:cubicBezTo>
                <a:cubicBezTo>
                  <a:pt x="4505045" y="-52929"/>
                  <a:pt x="4671514" y="26372"/>
                  <a:pt x="4918954" y="0"/>
                </a:cubicBezTo>
                <a:cubicBezTo>
                  <a:pt x="4935209" y="198334"/>
                  <a:pt x="4873245" y="207676"/>
                  <a:pt x="4918954" y="400110"/>
                </a:cubicBezTo>
                <a:cubicBezTo>
                  <a:pt x="4964663" y="592544"/>
                  <a:pt x="4873996" y="647230"/>
                  <a:pt x="4918954" y="800219"/>
                </a:cubicBezTo>
                <a:cubicBezTo>
                  <a:pt x="4963912" y="953208"/>
                  <a:pt x="4877133" y="1041758"/>
                  <a:pt x="4918954" y="1200329"/>
                </a:cubicBezTo>
                <a:cubicBezTo>
                  <a:pt x="4754690" y="1210785"/>
                  <a:pt x="4710335" y="1195715"/>
                  <a:pt x="4519972" y="1200329"/>
                </a:cubicBezTo>
                <a:cubicBezTo>
                  <a:pt x="4329609" y="1204943"/>
                  <a:pt x="4110650" y="1155785"/>
                  <a:pt x="3875043" y="1200329"/>
                </a:cubicBezTo>
                <a:cubicBezTo>
                  <a:pt x="3639436" y="1244873"/>
                  <a:pt x="3643227" y="1182036"/>
                  <a:pt x="3426871" y="1200329"/>
                </a:cubicBezTo>
                <a:cubicBezTo>
                  <a:pt x="3210515" y="1218622"/>
                  <a:pt x="3129172" y="1166894"/>
                  <a:pt x="2880321" y="1200329"/>
                </a:cubicBezTo>
                <a:cubicBezTo>
                  <a:pt x="2631470" y="1233764"/>
                  <a:pt x="2503636" y="1184576"/>
                  <a:pt x="2235391" y="1200329"/>
                </a:cubicBezTo>
                <a:cubicBezTo>
                  <a:pt x="1967146" y="1216082"/>
                  <a:pt x="1858014" y="1163729"/>
                  <a:pt x="1688841" y="1200329"/>
                </a:cubicBezTo>
                <a:cubicBezTo>
                  <a:pt x="1519668" y="1236929"/>
                  <a:pt x="1487978" y="1198130"/>
                  <a:pt x="1289859" y="1200329"/>
                </a:cubicBezTo>
                <a:cubicBezTo>
                  <a:pt x="1091740" y="1202528"/>
                  <a:pt x="1042023" y="1183049"/>
                  <a:pt x="841688" y="1200329"/>
                </a:cubicBezTo>
                <a:cubicBezTo>
                  <a:pt x="641353" y="1217609"/>
                  <a:pt x="200905" y="1191915"/>
                  <a:pt x="0" y="1200329"/>
                </a:cubicBezTo>
                <a:cubicBezTo>
                  <a:pt x="-15715" y="1048143"/>
                  <a:pt x="42548" y="979647"/>
                  <a:pt x="0" y="800219"/>
                </a:cubicBezTo>
                <a:cubicBezTo>
                  <a:pt x="-42548" y="620791"/>
                  <a:pt x="17772" y="505373"/>
                  <a:pt x="0" y="400110"/>
                </a:cubicBezTo>
                <a:cubicBezTo>
                  <a:pt x="-17772" y="294847"/>
                  <a:pt x="33197" y="134185"/>
                  <a:pt x="0" y="0"/>
                </a:cubicBezTo>
                <a:close/>
              </a:path>
            </a:pathLst>
          </a:custGeom>
          <a:noFill/>
          <a:ln>
            <a:solidFill>
              <a:srgbClr val="3333F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en-GB" dirty="0"/>
              <a:t>Planetary relationships for EQs with Magnitude M &gt; 5.2 </a:t>
            </a:r>
            <a:r>
              <a:rPr lang="en-GB" b="1" dirty="0">
                <a:solidFill>
                  <a:srgbClr val="FF0000"/>
                </a:solidFill>
              </a:rPr>
              <a:t>(&gt; 5</a:t>
            </a:r>
            <a:r>
              <a:rPr lang="el-GR" b="1" dirty="0">
                <a:solidFill>
                  <a:srgbClr val="FF0000"/>
                </a:solidFill>
              </a:rPr>
              <a:t>σ</a:t>
            </a:r>
            <a:r>
              <a:rPr lang="el-GR" dirty="0"/>
              <a:t>)</a:t>
            </a:r>
            <a:r>
              <a:rPr lang="en-GB" dirty="0"/>
              <a:t>. Total number of EQs =15696</a:t>
            </a:r>
            <a:r>
              <a:rPr lang="el-GR" dirty="0"/>
              <a:t>, </a:t>
            </a:r>
            <a:r>
              <a:rPr lang="en-US" dirty="0"/>
              <a:t>and it</a:t>
            </a:r>
            <a:r>
              <a:rPr lang="en-GB" dirty="0"/>
              <a:t> is normalized to daily rates compensating for eccentricity related effects</a:t>
            </a:r>
            <a:endParaRPr lang="en-US" dirty="0"/>
          </a:p>
        </p:txBody>
      </p:sp>
      <p:sp>
        <p:nvSpPr>
          <p:cNvPr id="22" name="TextBox 21">
            <a:extLst>
              <a:ext uri="{FF2B5EF4-FFF2-40B4-BE49-F238E27FC236}">
                <a16:creationId xmlns:a16="http://schemas.microsoft.com/office/drawing/2014/main" id="{4480E6E0-CF6E-9DFB-FA0C-01F46D66A8BA}"/>
              </a:ext>
            </a:extLst>
          </p:cNvPr>
          <p:cNvSpPr txBox="1"/>
          <p:nvPr/>
        </p:nvSpPr>
        <p:spPr>
          <a:xfrm>
            <a:off x="2913946" y="6314071"/>
            <a:ext cx="5624297" cy="369332"/>
          </a:xfrm>
          <a:prstGeom prst="rect">
            <a:avLst/>
          </a:prstGeom>
          <a:noFill/>
        </p:spPr>
        <p:txBody>
          <a:bodyPr wrap="none" rtlCol="0">
            <a:spAutoFit/>
          </a:bodyPr>
          <a:lstStyle/>
          <a:p>
            <a:r>
              <a:rPr lang="en-US" b="1" dirty="0">
                <a:solidFill>
                  <a:srgbClr val="3333FF"/>
                </a:solidFill>
                <a:latin typeface="Times New Roman" panose="02020603050405020304" pitchFamily="18" charset="0"/>
                <a:cs typeface="Times New Roman" panose="02020603050405020304" pitchFamily="18" charset="0"/>
              </a:rPr>
              <a:t>[ M. Maroudas,  PhD thesis, University of Patras 2022 ]</a:t>
            </a:r>
          </a:p>
        </p:txBody>
      </p:sp>
      <p:sp>
        <p:nvSpPr>
          <p:cNvPr id="23" name="TextBox 22">
            <a:extLst>
              <a:ext uri="{FF2B5EF4-FFF2-40B4-BE49-F238E27FC236}">
                <a16:creationId xmlns:a16="http://schemas.microsoft.com/office/drawing/2014/main" id="{719027FC-1269-7B2E-9184-90F5A2709B38}"/>
              </a:ext>
            </a:extLst>
          </p:cNvPr>
          <p:cNvSpPr txBox="1"/>
          <p:nvPr/>
        </p:nvSpPr>
        <p:spPr>
          <a:xfrm>
            <a:off x="836470" y="-44456"/>
            <a:ext cx="3918060" cy="769441"/>
          </a:xfrm>
          <a:prstGeom prst="rect">
            <a:avLst/>
          </a:prstGeom>
          <a:solidFill>
            <a:srgbClr val="FFFF00"/>
          </a:solidFill>
        </p:spPr>
        <p:txBody>
          <a:bodyPr wrap="none" rtlCol="0">
            <a:spAutoFit/>
          </a:bodyPr>
          <a:lstStyle/>
          <a:p>
            <a:r>
              <a:rPr lang="en-US" sz="4400" dirty="0" err="1">
                <a:solidFill>
                  <a:srgbClr val="3333FF"/>
                </a:solidFill>
              </a:rPr>
              <a:t>EARTHquakes</a:t>
            </a:r>
            <a:endParaRPr lang="en-US" sz="4400" dirty="0">
              <a:solidFill>
                <a:srgbClr val="3333FF"/>
              </a:solidFill>
            </a:endParaRPr>
          </a:p>
        </p:txBody>
      </p:sp>
      <p:sp>
        <p:nvSpPr>
          <p:cNvPr id="943" name="Freeform 943"/>
          <p:cNvSpPr/>
          <p:nvPr/>
        </p:nvSpPr>
        <p:spPr>
          <a:xfrm>
            <a:off x="5260932" y="4400022"/>
            <a:ext cx="6689851" cy="1690727"/>
          </a:xfrm>
          <a:custGeom>
            <a:avLst/>
            <a:gdLst>
              <a:gd name="connsiteX0" fmla="*/ 0 w 6689851"/>
              <a:gd name="connsiteY0" fmla="*/ 1690727 h 1690727"/>
              <a:gd name="connsiteX1" fmla="*/ 356792 w 6689851"/>
              <a:gd name="connsiteY1" fmla="*/ 1690727 h 1690727"/>
              <a:gd name="connsiteX2" fmla="*/ 981178 w 6689851"/>
              <a:gd name="connsiteY2" fmla="*/ 1690727 h 1690727"/>
              <a:gd name="connsiteX3" fmla="*/ 1471767 w 6689851"/>
              <a:gd name="connsiteY3" fmla="*/ 1690727 h 1690727"/>
              <a:gd name="connsiteX4" fmla="*/ 2029255 w 6689851"/>
              <a:gd name="connsiteY4" fmla="*/ 1690727 h 1690727"/>
              <a:gd name="connsiteX5" fmla="*/ 2720539 w 6689851"/>
              <a:gd name="connsiteY5" fmla="*/ 1690727 h 1690727"/>
              <a:gd name="connsiteX6" fmla="*/ 3144230 w 6689851"/>
              <a:gd name="connsiteY6" fmla="*/ 1690727 h 1690727"/>
              <a:gd name="connsiteX7" fmla="*/ 3768615 w 6689851"/>
              <a:gd name="connsiteY7" fmla="*/ 1690727 h 1690727"/>
              <a:gd name="connsiteX8" fmla="*/ 4192306 w 6689851"/>
              <a:gd name="connsiteY8" fmla="*/ 1690727 h 1690727"/>
              <a:gd name="connsiteX9" fmla="*/ 4749794 w 6689851"/>
              <a:gd name="connsiteY9" fmla="*/ 1690727 h 1690727"/>
              <a:gd name="connsiteX10" fmla="*/ 5374179 w 6689851"/>
              <a:gd name="connsiteY10" fmla="*/ 1690727 h 1690727"/>
              <a:gd name="connsiteX11" fmla="*/ 5730971 w 6689851"/>
              <a:gd name="connsiteY11" fmla="*/ 1690727 h 1690727"/>
              <a:gd name="connsiteX12" fmla="*/ 6087763 w 6689851"/>
              <a:gd name="connsiteY12" fmla="*/ 1690727 h 1690727"/>
              <a:gd name="connsiteX13" fmla="*/ 6689850 w 6689851"/>
              <a:gd name="connsiteY13" fmla="*/ 1690727 h 1690727"/>
              <a:gd name="connsiteX14" fmla="*/ 6689850 w 6689851"/>
              <a:gd name="connsiteY14" fmla="*/ 1127151 h 1690727"/>
              <a:gd name="connsiteX15" fmla="*/ 6689850 w 6689851"/>
              <a:gd name="connsiteY15" fmla="*/ 546668 h 1690727"/>
              <a:gd name="connsiteX16" fmla="*/ 6689850 w 6689851"/>
              <a:gd name="connsiteY16" fmla="*/ 0 h 1690727"/>
              <a:gd name="connsiteX17" fmla="*/ 6065464 w 6689851"/>
              <a:gd name="connsiteY17" fmla="*/ 0 h 1690727"/>
              <a:gd name="connsiteX18" fmla="*/ 5441078 w 6689851"/>
              <a:gd name="connsiteY18" fmla="*/ 0 h 1690727"/>
              <a:gd name="connsiteX19" fmla="*/ 4883591 w 6689851"/>
              <a:gd name="connsiteY19" fmla="*/ 0 h 1690727"/>
              <a:gd name="connsiteX20" fmla="*/ 4192306 w 6689851"/>
              <a:gd name="connsiteY20" fmla="*/ 0 h 1690727"/>
              <a:gd name="connsiteX21" fmla="*/ 3501022 w 6689851"/>
              <a:gd name="connsiteY21" fmla="*/ 0 h 1690727"/>
              <a:gd name="connsiteX22" fmla="*/ 2876636 w 6689851"/>
              <a:gd name="connsiteY22" fmla="*/ 0 h 1690727"/>
              <a:gd name="connsiteX23" fmla="*/ 2252250 w 6689851"/>
              <a:gd name="connsiteY23" fmla="*/ 0 h 1690727"/>
              <a:gd name="connsiteX24" fmla="*/ 1627864 w 6689851"/>
              <a:gd name="connsiteY24" fmla="*/ 0 h 1690727"/>
              <a:gd name="connsiteX25" fmla="*/ 1204173 w 6689851"/>
              <a:gd name="connsiteY25" fmla="*/ 0 h 1690727"/>
              <a:gd name="connsiteX26" fmla="*/ 512888 w 6689851"/>
              <a:gd name="connsiteY26" fmla="*/ 0 h 1690727"/>
              <a:gd name="connsiteX27" fmla="*/ 0 w 6689851"/>
              <a:gd name="connsiteY27" fmla="*/ 0 h 1690727"/>
              <a:gd name="connsiteX28" fmla="*/ 0 w 6689851"/>
              <a:gd name="connsiteY28" fmla="*/ 512854 h 1690727"/>
              <a:gd name="connsiteX29" fmla="*/ 0 w 6689851"/>
              <a:gd name="connsiteY29" fmla="*/ 1093337 h 1690727"/>
              <a:gd name="connsiteX30" fmla="*/ 0 w 6689851"/>
              <a:gd name="connsiteY30" fmla="*/ 1690727 h 16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89851" h="1690727" fill="none" extrusionOk="0">
                <a:moveTo>
                  <a:pt x="0" y="1690727"/>
                </a:moveTo>
                <a:cubicBezTo>
                  <a:pt x="133549" y="1669228"/>
                  <a:pt x="278673" y="1703369"/>
                  <a:pt x="356792" y="1690727"/>
                </a:cubicBezTo>
                <a:cubicBezTo>
                  <a:pt x="434911" y="1678085"/>
                  <a:pt x="733038" y="1710562"/>
                  <a:pt x="981178" y="1690727"/>
                </a:cubicBezTo>
                <a:cubicBezTo>
                  <a:pt x="1229318" y="1670892"/>
                  <a:pt x="1362060" y="1712073"/>
                  <a:pt x="1471767" y="1690727"/>
                </a:cubicBezTo>
                <a:cubicBezTo>
                  <a:pt x="1581474" y="1669381"/>
                  <a:pt x="1764322" y="1742906"/>
                  <a:pt x="2029255" y="1690727"/>
                </a:cubicBezTo>
                <a:cubicBezTo>
                  <a:pt x="2294188" y="1638548"/>
                  <a:pt x="2490524" y="1708585"/>
                  <a:pt x="2720539" y="1690727"/>
                </a:cubicBezTo>
                <a:cubicBezTo>
                  <a:pt x="2950554" y="1672869"/>
                  <a:pt x="3012868" y="1726474"/>
                  <a:pt x="3144230" y="1690727"/>
                </a:cubicBezTo>
                <a:cubicBezTo>
                  <a:pt x="3275592" y="1654980"/>
                  <a:pt x="3557417" y="1708594"/>
                  <a:pt x="3768615" y="1690727"/>
                </a:cubicBezTo>
                <a:cubicBezTo>
                  <a:pt x="3979813" y="1672860"/>
                  <a:pt x="4104187" y="1734692"/>
                  <a:pt x="4192306" y="1690727"/>
                </a:cubicBezTo>
                <a:cubicBezTo>
                  <a:pt x="4280425" y="1646762"/>
                  <a:pt x="4606983" y="1715164"/>
                  <a:pt x="4749794" y="1690727"/>
                </a:cubicBezTo>
                <a:cubicBezTo>
                  <a:pt x="4892605" y="1666290"/>
                  <a:pt x="5208735" y="1749037"/>
                  <a:pt x="5374179" y="1690727"/>
                </a:cubicBezTo>
                <a:cubicBezTo>
                  <a:pt x="5539623" y="1632417"/>
                  <a:pt x="5586914" y="1723275"/>
                  <a:pt x="5730971" y="1690727"/>
                </a:cubicBezTo>
                <a:cubicBezTo>
                  <a:pt x="5875028" y="1658179"/>
                  <a:pt x="5961212" y="1691738"/>
                  <a:pt x="6087763" y="1690727"/>
                </a:cubicBezTo>
                <a:cubicBezTo>
                  <a:pt x="6214314" y="1689716"/>
                  <a:pt x="6441171" y="1718725"/>
                  <a:pt x="6689850" y="1690727"/>
                </a:cubicBezTo>
                <a:cubicBezTo>
                  <a:pt x="6679556" y="1544057"/>
                  <a:pt x="6748868" y="1388407"/>
                  <a:pt x="6689850" y="1127151"/>
                </a:cubicBezTo>
                <a:cubicBezTo>
                  <a:pt x="6630832" y="865895"/>
                  <a:pt x="6739449" y="733882"/>
                  <a:pt x="6689850" y="546668"/>
                </a:cubicBezTo>
                <a:cubicBezTo>
                  <a:pt x="6640251" y="359454"/>
                  <a:pt x="6736945" y="269713"/>
                  <a:pt x="6689850" y="0"/>
                </a:cubicBezTo>
                <a:cubicBezTo>
                  <a:pt x="6440353" y="54248"/>
                  <a:pt x="6344451" y="-27060"/>
                  <a:pt x="6065464" y="0"/>
                </a:cubicBezTo>
                <a:cubicBezTo>
                  <a:pt x="5786477" y="27060"/>
                  <a:pt x="5714183" y="-26520"/>
                  <a:pt x="5441078" y="0"/>
                </a:cubicBezTo>
                <a:cubicBezTo>
                  <a:pt x="5167973" y="26520"/>
                  <a:pt x="5018276" y="-29427"/>
                  <a:pt x="4883591" y="0"/>
                </a:cubicBezTo>
                <a:cubicBezTo>
                  <a:pt x="4748906" y="29427"/>
                  <a:pt x="4349547" y="-79182"/>
                  <a:pt x="4192306" y="0"/>
                </a:cubicBezTo>
                <a:cubicBezTo>
                  <a:pt x="4035066" y="79182"/>
                  <a:pt x="3671068" y="-45315"/>
                  <a:pt x="3501022" y="0"/>
                </a:cubicBezTo>
                <a:cubicBezTo>
                  <a:pt x="3330976" y="45315"/>
                  <a:pt x="3139704" y="-4805"/>
                  <a:pt x="2876636" y="0"/>
                </a:cubicBezTo>
                <a:cubicBezTo>
                  <a:pt x="2613568" y="4805"/>
                  <a:pt x="2380099" y="-16448"/>
                  <a:pt x="2252250" y="0"/>
                </a:cubicBezTo>
                <a:cubicBezTo>
                  <a:pt x="2124401" y="16448"/>
                  <a:pt x="1898693" y="-8536"/>
                  <a:pt x="1627864" y="0"/>
                </a:cubicBezTo>
                <a:cubicBezTo>
                  <a:pt x="1357035" y="8536"/>
                  <a:pt x="1331188" y="-5516"/>
                  <a:pt x="1204173" y="0"/>
                </a:cubicBezTo>
                <a:cubicBezTo>
                  <a:pt x="1077158" y="5516"/>
                  <a:pt x="781398" y="-49162"/>
                  <a:pt x="512888" y="0"/>
                </a:cubicBezTo>
                <a:cubicBezTo>
                  <a:pt x="244379" y="49162"/>
                  <a:pt x="103370" y="-12580"/>
                  <a:pt x="0" y="0"/>
                </a:cubicBezTo>
                <a:cubicBezTo>
                  <a:pt x="469" y="166142"/>
                  <a:pt x="-54562" y="327867"/>
                  <a:pt x="0" y="512854"/>
                </a:cubicBezTo>
                <a:cubicBezTo>
                  <a:pt x="54562" y="697841"/>
                  <a:pt x="-37529" y="891332"/>
                  <a:pt x="0" y="1093337"/>
                </a:cubicBezTo>
                <a:cubicBezTo>
                  <a:pt x="37529" y="1295342"/>
                  <a:pt x="-5199" y="1400772"/>
                  <a:pt x="0" y="1690727"/>
                </a:cubicBezTo>
                <a:close/>
              </a:path>
              <a:path w="6689851" h="1690727" stroke="0" extrusionOk="0">
                <a:moveTo>
                  <a:pt x="0" y="1690727"/>
                </a:moveTo>
                <a:cubicBezTo>
                  <a:pt x="221400" y="1669562"/>
                  <a:pt x="372495" y="1722430"/>
                  <a:pt x="490589" y="1690727"/>
                </a:cubicBezTo>
                <a:cubicBezTo>
                  <a:pt x="608683" y="1659024"/>
                  <a:pt x="757272" y="1727751"/>
                  <a:pt x="847381" y="1690727"/>
                </a:cubicBezTo>
                <a:cubicBezTo>
                  <a:pt x="937490" y="1653703"/>
                  <a:pt x="1398267" y="1755424"/>
                  <a:pt x="1538665" y="1690727"/>
                </a:cubicBezTo>
                <a:cubicBezTo>
                  <a:pt x="1679063" y="1626030"/>
                  <a:pt x="1892749" y="1724925"/>
                  <a:pt x="2029255" y="1690727"/>
                </a:cubicBezTo>
                <a:cubicBezTo>
                  <a:pt x="2165761" y="1656529"/>
                  <a:pt x="2386009" y="1726318"/>
                  <a:pt x="2519844" y="1690727"/>
                </a:cubicBezTo>
                <a:cubicBezTo>
                  <a:pt x="2653679" y="1655136"/>
                  <a:pt x="2992277" y="1713481"/>
                  <a:pt x="3211128" y="1690727"/>
                </a:cubicBezTo>
                <a:cubicBezTo>
                  <a:pt x="3429979" y="1667973"/>
                  <a:pt x="3430260" y="1692598"/>
                  <a:pt x="3634819" y="1690727"/>
                </a:cubicBezTo>
                <a:cubicBezTo>
                  <a:pt x="3839378" y="1688856"/>
                  <a:pt x="4008835" y="1722576"/>
                  <a:pt x="4326103" y="1690727"/>
                </a:cubicBezTo>
                <a:cubicBezTo>
                  <a:pt x="4643371" y="1658878"/>
                  <a:pt x="4764721" y="1771459"/>
                  <a:pt x="5017388" y="1690727"/>
                </a:cubicBezTo>
                <a:cubicBezTo>
                  <a:pt x="5270055" y="1609995"/>
                  <a:pt x="5432144" y="1739254"/>
                  <a:pt x="5574875" y="1690727"/>
                </a:cubicBezTo>
                <a:cubicBezTo>
                  <a:pt x="5717606" y="1642200"/>
                  <a:pt x="6259073" y="1725338"/>
                  <a:pt x="6689850" y="1690727"/>
                </a:cubicBezTo>
                <a:cubicBezTo>
                  <a:pt x="6668629" y="1512973"/>
                  <a:pt x="6724384" y="1299566"/>
                  <a:pt x="6689850" y="1144059"/>
                </a:cubicBezTo>
                <a:cubicBezTo>
                  <a:pt x="6655316" y="988552"/>
                  <a:pt x="6728627" y="777484"/>
                  <a:pt x="6689850" y="631205"/>
                </a:cubicBezTo>
                <a:cubicBezTo>
                  <a:pt x="6651073" y="484926"/>
                  <a:pt x="6745279" y="226164"/>
                  <a:pt x="6689850" y="0"/>
                </a:cubicBezTo>
                <a:cubicBezTo>
                  <a:pt x="6472680" y="15980"/>
                  <a:pt x="6327912" y="-38494"/>
                  <a:pt x="6132363" y="0"/>
                </a:cubicBezTo>
                <a:cubicBezTo>
                  <a:pt x="5936814" y="38494"/>
                  <a:pt x="5717864" y="-19944"/>
                  <a:pt x="5574875" y="0"/>
                </a:cubicBezTo>
                <a:cubicBezTo>
                  <a:pt x="5431886" y="19944"/>
                  <a:pt x="5208483" y="-39891"/>
                  <a:pt x="4883591" y="0"/>
                </a:cubicBezTo>
                <a:cubicBezTo>
                  <a:pt x="4558699" y="39891"/>
                  <a:pt x="4500691" y="-64868"/>
                  <a:pt x="4326103" y="0"/>
                </a:cubicBezTo>
                <a:cubicBezTo>
                  <a:pt x="4151515" y="64868"/>
                  <a:pt x="4131222" y="-4433"/>
                  <a:pt x="3969311" y="0"/>
                </a:cubicBezTo>
                <a:cubicBezTo>
                  <a:pt x="3807400" y="4433"/>
                  <a:pt x="3670349" y="-33338"/>
                  <a:pt x="3545621" y="0"/>
                </a:cubicBezTo>
                <a:cubicBezTo>
                  <a:pt x="3420893" y="33338"/>
                  <a:pt x="3080223" y="-81390"/>
                  <a:pt x="2854336" y="0"/>
                </a:cubicBezTo>
                <a:cubicBezTo>
                  <a:pt x="2628449" y="81390"/>
                  <a:pt x="2480637" y="-8634"/>
                  <a:pt x="2296849" y="0"/>
                </a:cubicBezTo>
                <a:cubicBezTo>
                  <a:pt x="2113061" y="8634"/>
                  <a:pt x="2015795" y="-41189"/>
                  <a:pt x="1873158" y="0"/>
                </a:cubicBezTo>
                <a:cubicBezTo>
                  <a:pt x="1730521" y="41189"/>
                  <a:pt x="1514217" y="-65974"/>
                  <a:pt x="1315671" y="0"/>
                </a:cubicBezTo>
                <a:cubicBezTo>
                  <a:pt x="1117125" y="65974"/>
                  <a:pt x="1074389" y="-25583"/>
                  <a:pt x="958878" y="0"/>
                </a:cubicBezTo>
                <a:cubicBezTo>
                  <a:pt x="843367" y="25583"/>
                  <a:pt x="773139" y="-9462"/>
                  <a:pt x="602086" y="0"/>
                </a:cubicBezTo>
                <a:cubicBezTo>
                  <a:pt x="431033" y="9462"/>
                  <a:pt x="175476" y="-59496"/>
                  <a:pt x="0" y="0"/>
                </a:cubicBezTo>
                <a:cubicBezTo>
                  <a:pt x="22843" y="242886"/>
                  <a:pt x="-14039" y="324453"/>
                  <a:pt x="0" y="529761"/>
                </a:cubicBezTo>
                <a:cubicBezTo>
                  <a:pt x="14039" y="735069"/>
                  <a:pt x="-17472" y="973099"/>
                  <a:pt x="0" y="1127151"/>
                </a:cubicBezTo>
                <a:cubicBezTo>
                  <a:pt x="17472" y="1281203"/>
                  <a:pt x="-53647" y="1483324"/>
                  <a:pt x="0" y="1690727"/>
                </a:cubicBezTo>
                <a:close/>
              </a:path>
            </a:pathLst>
          </a:custGeom>
          <a:solidFill>
            <a:srgbClr val="FFFFFF">
              <a:alpha val="100000"/>
            </a:srgbClr>
          </a:solidFill>
          <a:ln w="12700">
            <a:solidFill>
              <a:srgbClr val="3333FF"/>
            </a:solidFill>
            <a:extLst>
              <a:ext uri="{C807C97D-BFC1-408E-A445-0C87EB9F89A2}">
                <ask:lineSketchStyleProps xmlns:ask="http://schemas.microsoft.com/office/drawing/2018/sketchyshapes" sd="1219033472">
                  <a:custGeom>
                    <a:avLst/>
                    <a:gdLst/>
                    <a:ahLst/>
                    <a:cxnLst/>
                    <a:rect l="0" t="0" r="0" b="0"/>
                    <a:pathLst>
                      <a:path w="12192000" h="6858000">
                        <a:moveTo>
                          <a:pt x="0" y="6858000"/>
                        </a:moveTo>
                        <a:lnTo>
                          <a:pt x="12192000" y="6858000"/>
                        </a:lnTo>
                        <a:lnTo>
                          <a:pt x="12192000" y="0"/>
                        </a:lnTo>
                        <a:lnTo>
                          <a:pt x="0" y="0"/>
                        </a:lnTo>
                        <a:lnTo>
                          <a:pt x="0" y="6858000"/>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lstStyle/>
          <a:p>
            <a:pPr marR="50" algn="l"/>
            <a:r>
              <a:rPr lang="en-GB" sz="1800" b="0" i="0" u="none" strike="noStrike" baseline="0" dirty="0">
                <a:solidFill>
                  <a:srgbClr val="000000"/>
                </a:solidFill>
                <a:latin typeface="Times New Roman" panose="02020603050405020304" pitchFamily="18" charset="0"/>
              </a:rPr>
              <a:t> Fourier periodogram on the number of  EARTHQUAKES (EQs) with</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M &gt; 5.2 and  by selecting only  days with maximum 25 EQs / day </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(1/1/2001 to 31/12/2015).  Total Nr. of EQs = 15696  with M &gt; 5.2</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and maximum 25 EQs/day worldwide. Of note, the appearance only </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of the  sidereal lunar  periodicity at (27.32 ± 0.06) days,  while the  </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synodic one at 29.53 days is absent.</a:t>
            </a:r>
          </a:p>
          <a:p>
            <a:pPr marR="50" algn="l"/>
            <a:endParaRPr lang="en-GB" sz="1800" b="0" i="0" u="none" strike="noStrike" baseline="0" dirty="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E8474533-7D13-233D-017F-3F5061F5277D}"/>
              </a:ext>
            </a:extLst>
          </p:cNvPr>
          <p:cNvPicPr>
            <a:picLocks noChangeAspect="1"/>
          </p:cNvPicPr>
          <p:nvPr/>
        </p:nvPicPr>
        <p:blipFill>
          <a:blip r:embed="rId4"/>
          <a:stretch>
            <a:fillRect/>
          </a:stretch>
        </p:blipFill>
        <p:spPr>
          <a:xfrm>
            <a:off x="5260736" y="616940"/>
            <a:ext cx="6731026" cy="3684060"/>
          </a:xfrm>
          <a:custGeom>
            <a:avLst/>
            <a:gdLst>
              <a:gd name="connsiteX0" fmla="*/ 0 w 6731026"/>
              <a:gd name="connsiteY0" fmla="*/ 0 h 3684060"/>
              <a:gd name="connsiteX1" fmla="*/ 358988 w 6731026"/>
              <a:gd name="connsiteY1" fmla="*/ 0 h 3684060"/>
              <a:gd name="connsiteX2" fmla="*/ 987217 w 6731026"/>
              <a:gd name="connsiteY2" fmla="*/ 0 h 3684060"/>
              <a:gd name="connsiteX3" fmla="*/ 1346205 w 6731026"/>
              <a:gd name="connsiteY3" fmla="*/ 0 h 3684060"/>
              <a:gd name="connsiteX4" fmla="*/ 1705193 w 6731026"/>
              <a:gd name="connsiteY4" fmla="*/ 0 h 3684060"/>
              <a:gd name="connsiteX5" fmla="*/ 2400733 w 6731026"/>
              <a:gd name="connsiteY5" fmla="*/ 0 h 3684060"/>
              <a:gd name="connsiteX6" fmla="*/ 2961651 w 6731026"/>
              <a:gd name="connsiteY6" fmla="*/ 0 h 3684060"/>
              <a:gd name="connsiteX7" fmla="*/ 3320639 w 6731026"/>
              <a:gd name="connsiteY7" fmla="*/ 0 h 3684060"/>
              <a:gd name="connsiteX8" fmla="*/ 3881558 w 6731026"/>
              <a:gd name="connsiteY8" fmla="*/ 0 h 3684060"/>
              <a:gd name="connsiteX9" fmla="*/ 4577098 w 6731026"/>
              <a:gd name="connsiteY9" fmla="*/ 0 h 3684060"/>
              <a:gd name="connsiteX10" fmla="*/ 5070706 w 6731026"/>
              <a:gd name="connsiteY10" fmla="*/ 0 h 3684060"/>
              <a:gd name="connsiteX11" fmla="*/ 5564315 w 6731026"/>
              <a:gd name="connsiteY11" fmla="*/ 0 h 3684060"/>
              <a:gd name="connsiteX12" fmla="*/ 6125234 w 6731026"/>
              <a:gd name="connsiteY12" fmla="*/ 0 h 3684060"/>
              <a:gd name="connsiteX13" fmla="*/ 6731026 w 6731026"/>
              <a:gd name="connsiteY13" fmla="*/ 0 h 3684060"/>
              <a:gd name="connsiteX14" fmla="*/ 6731026 w 6731026"/>
              <a:gd name="connsiteY14" fmla="*/ 563135 h 3684060"/>
              <a:gd name="connsiteX15" fmla="*/ 6731026 w 6731026"/>
              <a:gd name="connsiteY15" fmla="*/ 1163110 h 3684060"/>
              <a:gd name="connsiteX16" fmla="*/ 6731026 w 6731026"/>
              <a:gd name="connsiteY16" fmla="*/ 1652564 h 3684060"/>
              <a:gd name="connsiteX17" fmla="*/ 6731026 w 6731026"/>
              <a:gd name="connsiteY17" fmla="*/ 2105177 h 3684060"/>
              <a:gd name="connsiteX18" fmla="*/ 6731026 w 6731026"/>
              <a:gd name="connsiteY18" fmla="*/ 2631471 h 3684060"/>
              <a:gd name="connsiteX19" fmla="*/ 6731026 w 6731026"/>
              <a:gd name="connsiteY19" fmla="*/ 3194606 h 3684060"/>
              <a:gd name="connsiteX20" fmla="*/ 6731026 w 6731026"/>
              <a:gd name="connsiteY20" fmla="*/ 3684060 h 3684060"/>
              <a:gd name="connsiteX21" fmla="*/ 6102797 w 6731026"/>
              <a:gd name="connsiteY21" fmla="*/ 3684060 h 3684060"/>
              <a:gd name="connsiteX22" fmla="*/ 5609188 w 6731026"/>
              <a:gd name="connsiteY22" fmla="*/ 3684060 h 3684060"/>
              <a:gd name="connsiteX23" fmla="*/ 5115580 w 6731026"/>
              <a:gd name="connsiteY23" fmla="*/ 3684060 h 3684060"/>
              <a:gd name="connsiteX24" fmla="*/ 4621971 w 6731026"/>
              <a:gd name="connsiteY24" fmla="*/ 3684060 h 3684060"/>
              <a:gd name="connsiteX25" fmla="*/ 4128363 w 6731026"/>
              <a:gd name="connsiteY25" fmla="*/ 3684060 h 3684060"/>
              <a:gd name="connsiteX26" fmla="*/ 3500134 w 6731026"/>
              <a:gd name="connsiteY26" fmla="*/ 3684060 h 3684060"/>
              <a:gd name="connsiteX27" fmla="*/ 2939215 w 6731026"/>
              <a:gd name="connsiteY27" fmla="*/ 3684060 h 3684060"/>
              <a:gd name="connsiteX28" fmla="*/ 2580227 w 6731026"/>
              <a:gd name="connsiteY28" fmla="*/ 3684060 h 3684060"/>
              <a:gd name="connsiteX29" fmla="*/ 2086618 w 6731026"/>
              <a:gd name="connsiteY29" fmla="*/ 3684060 h 3684060"/>
              <a:gd name="connsiteX30" fmla="*/ 1458389 w 6731026"/>
              <a:gd name="connsiteY30" fmla="*/ 3684060 h 3684060"/>
              <a:gd name="connsiteX31" fmla="*/ 1032091 w 6731026"/>
              <a:gd name="connsiteY31" fmla="*/ 3684060 h 3684060"/>
              <a:gd name="connsiteX32" fmla="*/ 0 w 6731026"/>
              <a:gd name="connsiteY32" fmla="*/ 3684060 h 3684060"/>
              <a:gd name="connsiteX33" fmla="*/ 0 w 6731026"/>
              <a:gd name="connsiteY33" fmla="*/ 3084085 h 3684060"/>
              <a:gd name="connsiteX34" fmla="*/ 0 w 6731026"/>
              <a:gd name="connsiteY34" fmla="*/ 2484109 h 3684060"/>
              <a:gd name="connsiteX35" fmla="*/ 0 w 6731026"/>
              <a:gd name="connsiteY35" fmla="*/ 2068337 h 3684060"/>
              <a:gd name="connsiteX36" fmla="*/ 0 w 6731026"/>
              <a:gd name="connsiteY36" fmla="*/ 1542042 h 3684060"/>
              <a:gd name="connsiteX37" fmla="*/ 0 w 6731026"/>
              <a:gd name="connsiteY37" fmla="*/ 1089429 h 3684060"/>
              <a:gd name="connsiteX38" fmla="*/ 0 w 6731026"/>
              <a:gd name="connsiteY38" fmla="*/ 636816 h 3684060"/>
              <a:gd name="connsiteX39" fmla="*/ 0 w 6731026"/>
              <a:gd name="connsiteY39" fmla="*/ 0 h 368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31026" h="3684060" fill="none" extrusionOk="0">
                <a:moveTo>
                  <a:pt x="0" y="0"/>
                </a:moveTo>
                <a:cubicBezTo>
                  <a:pt x="121038" y="-18509"/>
                  <a:pt x="192752" y="9540"/>
                  <a:pt x="358988" y="0"/>
                </a:cubicBezTo>
                <a:cubicBezTo>
                  <a:pt x="525224" y="-9540"/>
                  <a:pt x="839180" y="9264"/>
                  <a:pt x="987217" y="0"/>
                </a:cubicBezTo>
                <a:cubicBezTo>
                  <a:pt x="1135254" y="-9264"/>
                  <a:pt x="1213856" y="11080"/>
                  <a:pt x="1346205" y="0"/>
                </a:cubicBezTo>
                <a:cubicBezTo>
                  <a:pt x="1478554" y="-11080"/>
                  <a:pt x="1559527" y="1998"/>
                  <a:pt x="1705193" y="0"/>
                </a:cubicBezTo>
                <a:cubicBezTo>
                  <a:pt x="1850859" y="-1998"/>
                  <a:pt x="2164571" y="62497"/>
                  <a:pt x="2400733" y="0"/>
                </a:cubicBezTo>
                <a:cubicBezTo>
                  <a:pt x="2636895" y="-62497"/>
                  <a:pt x="2745196" y="13527"/>
                  <a:pt x="2961651" y="0"/>
                </a:cubicBezTo>
                <a:cubicBezTo>
                  <a:pt x="3178106" y="-13527"/>
                  <a:pt x="3210598" y="26828"/>
                  <a:pt x="3320639" y="0"/>
                </a:cubicBezTo>
                <a:cubicBezTo>
                  <a:pt x="3430680" y="-26828"/>
                  <a:pt x="3740001" y="55167"/>
                  <a:pt x="3881558" y="0"/>
                </a:cubicBezTo>
                <a:cubicBezTo>
                  <a:pt x="4023115" y="-55167"/>
                  <a:pt x="4301617" y="35871"/>
                  <a:pt x="4577098" y="0"/>
                </a:cubicBezTo>
                <a:cubicBezTo>
                  <a:pt x="4852579" y="-35871"/>
                  <a:pt x="4927246" y="30482"/>
                  <a:pt x="5070706" y="0"/>
                </a:cubicBezTo>
                <a:cubicBezTo>
                  <a:pt x="5214166" y="-30482"/>
                  <a:pt x="5458389" y="7311"/>
                  <a:pt x="5564315" y="0"/>
                </a:cubicBezTo>
                <a:cubicBezTo>
                  <a:pt x="5670241" y="-7311"/>
                  <a:pt x="5976298" y="21757"/>
                  <a:pt x="6125234" y="0"/>
                </a:cubicBezTo>
                <a:cubicBezTo>
                  <a:pt x="6274170" y="-21757"/>
                  <a:pt x="6505539" y="34177"/>
                  <a:pt x="6731026" y="0"/>
                </a:cubicBezTo>
                <a:cubicBezTo>
                  <a:pt x="6742890" y="256888"/>
                  <a:pt x="6690867" y="282463"/>
                  <a:pt x="6731026" y="563135"/>
                </a:cubicBezTo>
                <a:cubicBezTo>
                  <a:pt x="6771185" y="843807"/>
                  <a:pt x="6728406" y="897155"/>
                  <a:pt x="6731026" y="1163110"/>
                </a:cubicBezTo>
                <a:cubicBezTo>
                  <a:pt x="6733646" y="1429066"/>
                  <a:pt x="6718075" y="1433555"/>
                  <a:pt x="6731026" y="1652564"/>
                </a:cubicBezTo>
                <a:cubicBezTo>
                  <a:pt x="6743977" y="1871573"/>
                  <a:pt x="6685383" y="1992201"/>
                  <a:pt x="6731026" y="2105177"/>
                </a:cubicBezTo>
                <a:cubicBezTo>
                  <a:pt x="6776669" y="2218153"/>
                  <a:pt x="6721735" y="2390499"/>
                  <a:pt x="6731026" y="2631471"/>
                </a:cubicBezTo>
                <a:cubicBezTo>
                  <a:pt x="6740317" y="2872443"/>
                  <a:pt x="6665945" y="3079315"/>
                  <a:pt x="6731026" y="3194606"/>
                </a:cubicBezTo>
                <a:cubicBezTo>
                  <a:pt x="6796107" y="3309897"/>
                  <a:pt x="6725843" y="3466249"/>
                  <a:pt x="6731026" y="3684060"/>
                </a:cubicBezTo>
                <a:cubicBezTo>
                  <a:pt x="6449561" y="3723646"/>
                  <a:pt x="6265030" y="3636078"/>
                  <a:pt x="6102797" y="3684060"/>
                </a:cubicBezTo>
                <a:cubicBezTo>
                  <a:pt x="5940564" y="3732042"/>
                  <a:pt x="5782954" y="3663872"/>
                  <a:pt x="5609188" y="3684060"/>
                </a:cubicBezTo>
                <a:cubicBezTo>
                  <a:pt x="5435422" y="3704248"/>
                  <a:pt x="5218864" y="3666444"/>
                  <a:pt x="5115580" y="3684060"/>
                </a:cubicBezTo>
                <a:cubicBezTo>
                  <a:pt x="5012296" y="3701676"/>
                  <a:pt x="4856420" y="3647341"/>
                  <a:pt x="4621971" y="3684060"/>
                </a:cubicBezTo>
                <a:cubicBezTo>
                  <a:pt x="4387522" y="3720779"/>
                  <a:pt x="4288873" y="3680028"/>
                  <a:pt x="4128363" y="3684060"/>
                </a:cubicBezTo>
                <a:cubicBezTo>
                  <a:pt x="3967853" y="3688092"/>
                  <a:pt x="3645226" y="3673704"/>
                  <a:pt x="3500134" y="3684060"/>
                </a:cubicBezTo>
                <a:cubicBezTo>
                  <a:pt x="3355042" y="3694416"/>
                  <a:pt x="3052770" y="3643182"/>
                  <a:pt x="2939215" y="3684060"/>
                </a:cubicBezTo>
                <a:cubicBezTo>
                  <a:pt x="2825660" y="3724938"/>
                  <a:pt x="2676774" y="3665310"/>
                  <a:pt x="2580227" y="3684060"/>
                </a:cubicBezTo>
                <a:cubicBezTo>
                  <a:pt x="2483680" y="3702810"/>
                  <a:pt x="2192230" y="3630684"/>
                  <a:pt x="2086618" y="3684060"/>
                </a:cubicBezTo>
                <a:cubicBezTo>
                  <a:pt x="1981006" y="3737436"/>
                  <a:pt x="1658591" y="3659445"/>
                  <a:pt x="1458389" y="3684060"/>
                </a:cubicBezTo>
                <a:cubicBezTo>
                  <a:pt x="1258187" y="3708675"/>
                  <a:pt x="1137574" y="3648193"/>
                  <a:pt x="1032091" y="3684060"/>
                </a:cubicBezTo>
                <a:cubicBezTo>
                  <a:pt x="926608" y="3719927"/>
                  <a:pt x="366150" y="3633351"/>
                  <a:pt x="0" y="3684060"/>
                </a:cubicBezTo>
                <a:cubicBezTo>
                  <a:pt x="-54969" y="3490478"/>
                  <a:pt x="41950" y="3286162"/>
                  <a:pt x="0" y="3084085"/>
                </a:cubicBezTo>
                <a:cubicBezTo>
                  <a:pt x="-41950" y="2882008"/>
                  <a:pt x="28070" y="2773715"/>
                  <a:pt x="0" y="2484109"/>
                </a:cubicBezTo>
                <a:cubicBezTo>
                  <a:pt x="-28070" y="2194503"/>
                  <a:pt x="47299" y="2247327"/>
                  <a:pt x="0" y="2068337"/>
                </a:cubicBezTo>
                <a:cubicBezTo>
                  <a:pt x="-47299" y="1889347"/>
                  <a:pt x="32480" y="1737551"/>
                  <a:pt x="0" y="1542042"/>
                </a:cubicBezTo>
                <a:cubicBezTo>
                  <a:pt x="-32480" y="1346534"/>
                  <a:pt x="48460" y="1187753"/>
                  <a:pt x="0" y="1089429"/>
                </a:cubicBezTo>
                <a:cubicBezTo>
                  <a:pt x="-48460" y="991105"/>
                  <a:pt x="19859" y="843524"/>
                  <a:pt x="0" y="636816"/>
                </a:cubicBezTo>
                <a:cubicBezTo>
                  <a:pt x="-19859" y="430108"/>
                  <a:pt x="50200" y="155245"/>
                  <a:pt x="0" y="0"/>
                </a:cubicBezTo>
                <a:close/>
              </a:path>
              <a:path w="6731026" h="3684060" stroke="0" extrusionOk="0">
                <a:moveTo>
                  <a:pt x="0" y="0"/>
                </a:moveTo>
                <a:cubicBezTo>
                  <a:pt x="242194" y="-3121"/>
                  <a:pt x="334143" y="22546"/>
                  <a:pt x="493609" y="0"/>
                </a:cubicBezTo>
                <a:cubicBezTo>
                  <a:pt x="653075" y="-22546"/>
                  <a:pt x="769918" y="28470"/>
                  <a:pt x="852597" y="0"/>
                </a:cubicBezTo>
                <a:cubicBezTo>
                  <a:pt x="935276" y="-28470"/>
                  <a:pt x="1374862" y="34562"/>
                  <a:pt x="1548136" y="0"/>
                </a:cubicBezTo>
                <a:cubicBezTo>
                  <a:pt x="1721410" y="-34562"/>
                  <a:pt x="1806470" y="27859"/>
                  <a:pt x="2041745" y="0"/>
                </a:cubicBezTo>
                <a:cubicBezTo>
                  <a:pt x="2277020" y="-27859"/>
                  <a:pt x="2334859" y="15897"/>
                  <a:pt x="2535353" y="0"/>
                </a:cubicBezTo>
                <a:cubicBezTo>
                  <a:pt x="2735847" y="-15897"/>
                  <a:pt x="3080812" y="31540"/>
                  <a:pt x="3230892" y="0"/>
                </a:cubicBezTo>
                <a:cubicBezTo>
                  <a:pt x="3380972" y="-31540"/>
                  <a:pt x="3516564" y="46305"/>
                  <a:pt x="3657191" y="0"/>
                </a:cubicBezTo>
                <a:cubicBezTo>
                  <a:pt x="3797818" y="-46305"/>
                  <a:pt x="4115075" y="52984"/>
                  <a:pt x="4352730" y="0"/>
                </a:cubicBezTo>
                <a:cubicBezTo>
                  <a:pt x="4590385" y="-52984"/>
                  <a:pt x="4834493" y="21426"/>
                  <a:pt x="5048270" y="0"/>
                </a:cubicBezTo>
                <a:cubicBezTo>
                  <a:pt x="5262047" y="-21426"/>
                  <a:pt x="5351775" y="15769"/>
                  <a:pt x="5609188" y="0"/>
                </a:cubicBezTo>
                <a:cubicBezTo>
                  <a:pt x="5866601" y="-15769"/>
                  <a:pt x="6306546" y="21821"/>
                  <a:pt x="6731026" y="0"/>
                </a:cubicBezTo>
                <a:cubicBezTo>
                  <a:pt x="6783611" y="116481"/>
                  <a:pt x="6695542" y="332603"/>
                  <a:pt x="6731026" y="489454"/>
                </a:cubicBezTo>
                <a:cubicBezTo>
                  <a:pt x="6766510" y="646305"/>
                  <a:pt x="6719664" y="772792"/>
                  <a:pt x="6731026" y="905226"/>
                </a:cubicBezTo>
                <a:cubicBezTo>
                  <a:pt x="6742388" y="1037660"/>
                  <a:pt x="6704644" y="1185181"/>
                  <a:pt x="6731026" y="1431520"/>
                </a:cubicBezTo>
                <a:cubicBezTo>
                  <a:pt x="6757408" y="1677859"/>
                  <a:pt x="6707608" y="1708545"/>
                  <a:pt x="6731026" y="1957815"/>
                </a:cubicBezTo>
                <a:cubicBezTo>
                  <a:pt x="6754444" y="2207086"/>
                  <a:pt x="6675147" y="2269079"/>
                  <a:pt x="6731026" y="2484109"/>
                </a:cubicBezTo>
                <a:cubicBezTo>
                  <a:pt x="6786905" y="2699139"/>
                  <a:pt x="6705114" y="2874197"/>
                  <a:pt x="6731026" y="3047244"/>
                </a:cubicBezTo>
                <a:cubicBezTo>
                  <a:pt x="6756938" y="3220291"/>
                  <a:pt x="6730957" y="3377606"/>
                  <a:pt x="6731026" y="3684060"/>
                </a:cubicBezTo>
                <a:cubicBezTo>
                  <a:pt x="6506313" y="3721403"/>
                  <a:pt x="6322516" y="3649587"/>
                  <a:pt x="6102797" y="3684060"/>
                </a:cubicBezTo>
                <a:cubicBezTo>
                  <a:pt x="5883078" y="3718533"/>
                  <a:pt x="5808146" y="3652707"/>
                  <a:pt x="5676499" y="3684060"/>
                </a:cubicBezTo>
                <a:cubicBezTo>
                  <a:pt x="5544852" y="3715413"/>
                  <a:pt x="5254353" y="3657688"/>
                  <a:pt x="4980959" y="3684060"/>
                </a:cubicBezTo>
                <a:cubicBezTo>
                  <a:pt x="4707565" y="3710432"/>
                  <a:pt x="4540731" y="3669808"/>
                  <a:pt x="4420040" y="3684060"/>
                </a:cubicBezTo>
                <a:cubicBezTo>
                  <a:pt x="4299349" y="3698312"/>
                  <a:pt x="4137438" y="3674305"/>
                  <a:pt x="3993742" y="3684060"/>
                </a:cubicBezTo>
                <a:cubicBezTo>
                  <a:pt x="3850046" y="3693815"/>
                  <a:pt x="3568500" y="3652071"/>
                  <a:pt x="3432823" y="3684060"/>
                </a:cubicBezTo>
                <a:cubicBezTo>
                  <a:pt x="3297146" y="3716049"/>
                  <a:pt x="3186204" y="3652003"/>
                  <a:pt x="3073835" y="3684060"/>
                </a:cubicBezTo>
                <a:cubicBezTo>
                  <a:pt x="2961466" y="3716117"/>
                  <a:pt x="2806979" y="3682883"/>
                  <a:pt x="2714847" y="3684060"/>
                </a:cubicBezTo>
                <a:cubicBezTo>
                  <a:pt x="2622715" y="3685237"/>
                  <a:pt x="2327065" y="3674648"/>
                  <a:pt x="2153928" y="3684060"/>
                </a:cubicBezTo>
                <a:cubicBezTo>
                  <a:pt x="1980791" y="3693472"/>
                  <a:pt x="1832639" y="3648424"/>
                  <a:pt x="1727630" y="3684060"/>
                </a:cubicBezTo>
                <a:cubicBezTo>
                  <a:pt x="1622621" y="3719696"/>
                  <a:pt x="1258888" y="3610653"/>
                  <a:pt x="1099401" y="3684060"/>
                </a:cubicBezTo>
                <a:cubicBezTo>
                  <a:pt x="939914" y="3757467"/>
                  <a:pt x="787361" y="3663963"/>
                  <a:pt x="673103" y="3684060"/>
                </a:cubicBezTo>
                <a:cubicBezTo>
                  <a:pt x="558845" y="3704157"/>
                  <a:pt x="258999" y="3651652"/>
                  <a:pt x="0" y="3684060"/>
                </a:cubicBezTo>
                <a:cubicBezTo>
                  <a:pt x="-27918" y="3524426"/>
                  <a:pt x="18545" y="3371445"/>
                  <a:pt x="0" y="3268288"/>
                </a:cubicBezTo>
                <a:cubicBezTo>
                  <a:pt x="-18545" y="3165131"/>
                  <a:pt x="11151" y="2984420"/>
                  <a:pt x="0" y="2815674"/>
                </a:cubicBezTo>
                <a:cubicBezTo>
                  <a:pt x="-11151" y="2646928"/>
                  <a:pt x="56176" y="2451897"/>
                  <a:pt x="0" y="2252540"/>
                </a:cubicBezTo>
                <a:cubicBezTo>
                  <a:pt x="-56176" y="2053183"/>
                  <a:pt x="70516" y="1776105"/>
                  <a:pt x="0" y="1652564"/>
                </a:cubicBezTo>
                <a:cubicBezTo>
                  <a:pt x="-70516" y="1529023"/>
                  <a:pt x="38994" y="1292778"/>
                  <a:pt x="0" y="1163110"/>
                </a:cubicBezTo>
                <a:cubicBezTo>
                  <a:pt x="-38994" y="1033442"/>
                  <a:pt x="29752" y="800256"/>
                  <a:pt x="0" y="563135"/>
                </a:cubicBezTo>
                <a:cubicBezTo>
                  <a:pt x="-29752" y="326014"/>
                  <a:pt x="13580" y="135174"/>
                  <a:pt x="0" y="0"/>
                </a:cubicBezTo>
                <a:close/>
              </a:path>
            </a:pathLst>
          </a:custGeom>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90303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749AF-83CB-493F-A269-C4B089D7C6F0}"/>
              </a:ext>
            </a:extLst>
          </p:cNvPr>
          <p:cNvPicPr>
            <a:picLocks noChangeAspect="1"/>
          </p:cNvPicPr>
          <p:nvPr/>
        </p:nvPicPr>
        <p:blipFill>
          <a:blip r:embed="rId3"/>
          <a:stretch>
            <a:fillRect/>
          </a:stretch>
        </p:blipFill>
        <p:spPr>
          <a:xfrm>
            <a:off x="83129" y="1162706"/>
            <a:ext cx="7114164" cy="4040845"/>
          </a:xfrm>
          <a:custGeom>
            <a:avLst/>
            <a:gdLst>
              <a:gd name="connsiteX0" fmla="*/ 0 w 7114164"/>
              <a:gd name="connsiteY0" fmla="*/ 0 h 4040845"/>
              <a:gd name="connsiteX1" fmla="*/ 379422 w 7114164"/>
              <a:gd name="connsiteY1" fmla="*/ 0 h 4040845"/>
              <a:gd name="connsiteX2" fmla="*/ 1043411 w 7114164"/>
              <a:gd name="connsiteY2" fmla="*/ 0 h 4040845"/>
              <a:gd name="connsiteX3" fmla="*/ 1422833 w 7114164"/>
              <a:gd name="connsiteY3" fmla="*/ 0 h 4040845"/>
              <a:gd name="connsiteX4" fmla="*/ 1802255 w 7114164"/>
              <a:gd name="connsiteY4" fmla="*/ 0 h 4040845"/>
              <a:gd name="connsiteX5" fmla="*/ 2537385 w 7114164"/>
              <a:gd name="connsiteY5" fmla="*/ 0 h 4040845"/>
              <a:gd name="connsiteX6" fmla="*/ 3130232 w 7114164"/>
              <a:gd name="connsiteY6" fmla="*/ 0 h 4040845"/>
              <a:gd name="connsiteX7" fmla="*/ 3509654 w 7114164"/>
              <a:gd name="connsiteY7" fmla="*/ 0 h 4040845"/>
              <a:gd name="connsiteX8" fmla="*/ 4102501 w 7114164"/>
              <a:gd name="connsiteY8" fmla="*/ 0 h 4040845"/>
              <a:gd name="connsiteX9" fmla="*/ 4837632 w 7114164"/>
              <a:gd name="connsiteY9" fmla="*/ 0 h 4040845"/>
              <a:gd name="connsiteX10" fmla="*/ 5359337 w 7114164"/>
              <a:gd name="connsiteY10" fmla="*/ 0 h 4040845"/>
              <a:gd name="connsiteX11" fmla="*/ 5881042 w 7114164"/>
              <a:gd name="connsiteY11" fmla="*/ 0 h 4040845"/>
              <a:gd name="connsiteX12" fmla="*/ 6473889 w 7114164"/>
              <a:gd name="connsiteY12" fmla="*/ 0 h 4040845"/>
              <a:gd name="connsiteX13" fmla="*/ 7114164 w 7114164"/>
              <a:gd name="connsiteY13" fmla="*/ 0 h 4040845"/>
              <a:gd name="connsiteX14" fmla="*/ 7114164 w 7114164"/>
              <a:gd name="connsiteY14" fmla="*/ 617672 h 4040845"/>
              <a:gd name="connsiteX15" fmla="*/ 7114164 w 7114164"/>
              <a:gd name="connsiteY15" fmla="*/ 1275752 h 4040845"/>
              <a:gd name="connsiteX16" fmla="*/ 7114164 w 7114164"/>
              <a:gd name="connsiteY16" fmla="*/ 1812608 h 4040845"/>
              <a:gd name="connsiteX17" fmla="*/ 7114164 w 7114164"/>
              <a:gd name="connsiteY17" fmla="*/ 2309054 h 4040845"/>
              <a:gd name="connsiteX18" fmla="*/ 7114164 w 7114164"/>
              <a:gd name="connsiteY18" fmla="*/ 2886318 h 4040845"/>
              <a:gd name="connsiteX19" fmla="*/ 7114164 w 7114164"/>
              <a:gd name="connsiteY19" fmla="*/ 3503990 h 4040845"/>
              <a:gd name="connsiteX20" fmla="*/ 7114164 w 7114164"/>
              <a:gd name="connsiteY20" fmla="*/ 4040845 h 4040845"/>
              <a:gd name="connsiteX21" fmla="*/ 6450175 w 7114164"/>
              <a:gd name="connsiteY21" fmla="*/ 4040845 h 4040845"/>
              <a:gd name="connsiteX22" fmla="*/ 5928470 w 7114164"/>
              <a:gd name="connsiteY22" fmla="*/ 4040845 h 4040845"/>
              <a:gd name="connsiteX23" fmla="*/ 5406765 w 7114164"/>
              <a:gd name="connsiteY23" fmla="*/ 4040845 h 4040845"/>
              <a:gd name="connsiteX24" fmla="*/ 4885059 w 7114164"/>
              <a:gd name="connsiteY24" fmla="*/ 4040845 h 4040845"/>
              <a:gd name="connsiteX25" fmla="*/ 4363354 w 7114164"/>
              <a:gd name="connsiteY25" fmla="*/ 4040845 h 4040845"/>
              <a:gd name="connsiteX26" fmla="*/ 3699365 w 7114164"/>
              <a:gd name="connsiteY26" fmla="*/ 4040845 h 4040845"/>
              <a:gd name="connsiteX27" fmla="*/ 3106518 w 7114164"/>
              <a:gd name="connsiteY27" fmla="*/ 4040845 h 4040845"/>
              <a:gd name="connsiteX28" fmla="*/ 2727096 w 7114164"/>
              <a:gd name="connsiteY28" fmla="*/ 4040845 h 4040845"/>
              <a:gd name="connsiteX29" fmla="*/ 2205391 w 7114164"/>
              <a:gd name="connsiteY29" fmla="*/ 4040845 h 4040845"/>
              <a:gd name="connsiteX30" fmla="*/ 1541402 w 7114164"/>
              <a:gd name="connsiteY30" fmla="*/ 4040845 h 4040845"/>
              <a:gd name="connsiteX31" fmla="*/ 1090838 w 7114164"/>
              <a:gd name="connsiteY31" fmla="*/ 4040845 h 4040845"/>
              <a:gd name="connsiteX32" fmla="*/ 0 w 7114164"/>
              <a:gd name="connsiteY32" fmla="*/ 4040845 h 4040845"/>
              <a:gd name="connsiteX33" fmla="*/ 0 w 7114164"/>
              <a:gd name="connsiteY33" fmla="*/ 3382765 h 4040845"/>
              <a:gd name="connsiteX34" fmla="*/ 0 w 7114164"/>
              <a:gd name="connsiteY34" fmla="*/ 2724684 h 4040845"/>
              <a:gd name="connsiteX35" fmla="*/ 0 w 7114164"/>
              <a:gd name="connsiteY35" fmla="*/ 2268646 h 4040845"/>
              <a:gd name="connsiteX36" fmla="*/ 0 w 7114164"/>
              <a:gd name="connsiteY36" fmla="*/ 1691382 h 4040845"/>
              <a:gd name="connsiteX37" fmla="*/ 0 w 7114164"/>
              <a:gd name="connsiteY37" fmla="*/ 1194936 h 4040845"/>
              <a:gd name="connsiteX38" fmla="*/ 0 w 7114164"/>
              <a:gd name="connsiteY38" fmla="*/ 698489 h 4040845"/>
              <a:gd name="connsiteX39" fmla="*/ 0 w 7114164"/>
              <a:gd name="connsiteY39" fmla="*/ 0 h 404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14164" h="4040845" fill="none" extrusionOk="0">
                <a:moveTo>
                  <a:pt x="0" y="0"/>
                </a:moveTo>
                <a:cubicBezTo>
                  <a:pt x="77841" y="-21873"/>
                  <a:pt x="297655" y="16310"/>
                  <a:pt x="379422" y="0"/>
                </a:cubicBezTo>
                <a:cubicBezTo>
                  <a:pt x="461189" y="-16310"/>
                  <a:pt x="848912" y="27419"/>
                  <a:pt x="1043411" y="0"/>
                </a:cubicBezTo>
                <a:cubicBezTo>
                  <a:pt x="1237910" y="-27419"/>
                  <a:pt x="1255494" y="36547"/>
                  <a:pt x="1422833" y="0"/>
                </a:cubicBezTo>
                <a:cubicBezTo>
                  <a:pt x="1590172" y="-36547"/>
                  <a:pt x="1649274" y="8798"/>
                  <a:pt x="1802255" y="0"/>
                </a:cubicBezTo>
                <a:cubicBezTo>
                  <a:pt x="1955236" y="-8798"/>
                  <a:pt x="2252071" y="49091"/>
                  <a:pt x="2537385" y="0"/>
                </a:cubicBezTo>
                <a:cubicBezTo>
                  <a:pt x="2822699" y="-49091"/>
                  <a:pt x="2961656" y="62633"/>
                  <a:pt x="3130232" y="0"/>
                </a:cubicBezTo>
                <a:cubicBezTo>
                  <a:pt x="3298808" y="-62633"/>
                  <a:pt x="3339266" y="26357"/>
                  <a:pt x="3509654" y="0"/>
                </a:cubicBezTo>
                <a:cubicBezTo>
                  <a:pt x="3680042" y="-26357"/>
                  <a:pt x="3954475" y="47421"/>
                  <a:pt x="4102501" y="0"/>
                </a:cubicBezTo>
                <a:cubicBezTo>
                  <a:pt x="4250527" y="-47421"/>
                  <a:pt x="4510823" y="194"/>
                  <a:pt x="4837632" y="0"/>
                </a:cubicBezTo>
                <a:cubicBezTo>
                  <a:pt x="5164441" y="-194"/>
                  <a:pt x="5165075" y="11603"/>
                  <a:pt x="5359337" y="0"/>
                </a:cubicBezTo>
                <a:cubicBezTo>
                  <a:pt x="5553600" y="-11603"/>
                  <a:pt x="5736692" y="11603"/>
                  <a:pt x="5881042" y="0"/>
                </a:cubicBezTo>
                <a:cubicBezTo>
                  <a:pt x="6025393" y="-11603"/>
                  <a:pt x="6192314" y="54068"/>
                  <a:pt x="6473889" y="0"/>
                </a:cubicBezTo>
                <a:cubicBezTo>
                  <a:pt x="6755464" y="-54068"/>
                  <a:pt x="6867505" y="66989"/>
                  <a:pt x="7114164" y="0"/>
                </a:cubicBezTo>
                <a:cubicBezTo>
                  <a:pt x="7163889" y="196036"/>
                  <a:pt x="7092489" y="403408"/>
                  <a:pt x="7114164" y="617672"/>
                </a:cubicBezTo>
                <a:cubicBezTo>
                  <a:pt x="7135839" y="831936"/>
                  <a:pt x="7086711" y="1038762"/>
                  <a:pt x="7114164" y="1275752"/>
                </a:cubicBezTo>
                <a:cubicBezTo>
                  <a:pt x="7141617" y="1512742"/>
                  <a:pt x="7053712" y="1603388"/>
                  <a:pt x="7114164" y="1812608"/>
                </a:cubicBezTo>
                <a:cubicBezTo>
                  <a:pt x="7174616" y="2021828"/>
                  <a:pt x="7086222" y="2109296"/>
                  <a:pt x="7114164" y="2309054"/>
                </a:cubicBezTo>
                <a:cubicBezTo>
                  <a:pt x="7142106" y="2508812"/>
                  <a:pt x="7108987" y="2662183"/>
                  <a:pt x="7114164" y="2886318"/>
                </a:cubicBezTo>
                <a:cubicBezTo>
                  <a:pt x="7119341" y="3110453"/>
                  <a:pt x="7101883" y="3307338"/>
                  <a:pt x="7114164" y="3503990"/>
                </a:cubicBezTo>
                <a:cubicBezTo>
                  <a:pt x="7126445" y="3700642"/>
                  <a:pt x="7098269" y="3926728"/>
                  <a:pt x="7114164" y="4040845"/>
                </a:cubicBezTo>
                <a:cubicBezTo>
                  <a:pt x="6859608" y="4101642"/>
                  <a:pt x="6765817" y="4027965"/>
                  <a:pt x="6450175" y="4040845"/>
                </a:cubicBezTo>
                <a:cubicBezTo>
                  <a:pt x="6134533" y="4053725"/>
                  <a:pt x="6088851" y="4028886"/>
                  <a:pt x="5928470" y="4040845"/>
                </a:cubicBezTo>
                <a:cubicBezTo>
                  <a:pt x="5768089" y="4052804"/>
                  <a:pt x="5537591" y="4027142"/>
                  <a:pt x="5406765" y="4040845"/>
                </a:cubicBezTo>
                <a:cubicBezTo>
                  <a:pt x="5275939" y="4054548"/>
                  <a:pt x="4989580" y="4034686"/>
                  <a:pt x="4885059" y="4040845"/>
                </a:cubicBezTo>
                <a:cubicBezTo>
                  <a:pt x="4780538" y="4047004"/>
                  <a:pt x="4599265" y="4010871"/>
                  <a:pt x="4363354" y="4040845"/>
                </a:cubicBezTo>
                <a:cubicBezTo>
                  <a:pt x="4127444" y="4070819"/>
                  <a:pt x="3922664" y="3982755"/>
                  <a:pt x="3699365" y="4040845"/>
                </a:cubicBezTo>
                <a:cubicBezTo>
                  <a:pt x="3476066" y="4098935"/>
                  <a:pt x="3375502" y="4019015"/>
                  <a:pt x="3106518" y="4040845"/>
                </a:cubicBezTo>
                <a:cubicBezTo>
                  <a:pt x="2837534" y="4062675"/>
                  <a:pt x="2868695" y="4013351"/>
                  <a:pt x="2727096" y="4040845"/>
                </a:cubicBezTo>
                <a:cubicBezTo>
                  <a:pt x="2585497" y="4068339"/>
                  <a:pt x="2437352" y="4018477"/>
                  <a:pt x="2205391" y="4040845"/>
                </a:cubicBezTo>
                <a:cubicBezTo>
                  <a:pt x="1973430" y="4063213"/>
                  <a:pt x="1714095" y="3978127"/>
                  <a:pt x="1541402" y="4040845"/>
                </a:cubicBezTo>
                <a:cubicBezTo>
                  <a:pt x="1368709" y="4103563"/>
                  <a:pt x="1196398" y="4021512"/>
                  <a:pt x="1090838" y="4040845"/>
                </a:cubicBezTo>
                <a:cubicBezTo>
                  <a:pt x="985278" y="4060178"/>
                  <a:pt x="402736" y="3973205"/>
                  <a:pt x="0" y="4040845"/>
                </a:cubicBezTo>
                <a:cubicBezTo>
                  <a:pt x="-71456" y="3907370"/>
                  <a:pt x="56706" y="3691249"/>
                  <a:pt x="0" y="3382765"/>
                </a:cubicBezTo>
                <a:cubicBezTo>
                  <a:pt x="-56706" y="3074281"/>
                  <a:pt x="76572" y="2907135"/>
                  <a:pt x="0" y="2724684"/>
                </a:cubicBezTo>
                <a:cubicBezTo>
                  <a:pt x="-76572" y="2542233"/>
                  <a:pt x="32545" y="2403262"/>
                  <a:pt x="0" y="2268646"/>
                </a:cubicBezTo>
                <a:cubicBezTo>
                  <a:pt x="-32545" y="2134030"/>
                  <a:pt x="56941" y="1882468"/>
                  <a:pt x="0" y="1691382"/>
                </a:cubicBezTo>
                <a:cubicBezTo>
                  <a:pt x="-56941" y="1500296"/>
                  <a:pt x="40159" y="1353641"/>
                  <a:pt x="0" y="1194936"/>
                </a:cubicBezTo>
                <a:cubicBezTo>
                  <a:pt x="-40159" y="1036231"/>
                  <a:pt x="48128" y="907351"/>
                  <a:pt x="0" y="698489"/>
                </a:cubicBezTo>
                <a:cubicBezTo>
                  <a:pt x="-48128" y="489627"/>
                  <a:pt x="74953" y="273175"/>
                  <a:pt x="0" y="0"/>
                </a:cubicBezTo>
                <a:close/>
              </a:path>
              <a:path w="7114164" h="4040845" stroke="0" extrusionOk="0">
                <a:moveTo>
                  <a:pt x="0" y="0"/>
                </a:moveTo>
                <a:cubicBezTo>
                  <a:pt x="135336" y="-39279"/>
                  <a:pt x="267615" y="42756"/>
                  <a:pt x="521705" y="0"/>
                </a:cubicBezTo>
                <a:cubicBezTo>
                  <a:pt x="775796" y="-42756"/>
                  <a:pt x="742847" y="26420"/>
                  <a:pt x="901127" y="0"/>
                </a:cubicBezTo>
                <a:cubicBezTo>
                  <a:pt x="1059407" y="-26420"/>
                  <a:pt x="1434411" y="66653"/>
                  <a:pt x="1636258" y="0"/>
                </a:cubicBezTo>
                <a:cubicBezTo>
                  <a:pt x="1838105" y="-66653"/>
                  <a:pt x="2047462" y="47031"/>
                  <a:pt x="2157963" y="0"/>
                </a:cubicBezTo>
                <a:cubicBezTo>
                  <a:pt x="2268465" y="-47031"/>
                  <a:pt x="2552273" y="39066"/>
                  <a:pt x="2679668" y="0"/>
                </a:cubicBezTo>
                <a:cubicBezTo>
                  <a:pt x="2807063" y="-39066"/>
                  <a:pt x="3136338" y="28307"/>
                  <a:pt x="3414799" y="0"/>
                </a:cubicBezTo>
                <a:cubicBezTo>
                  <a:pt x="3693260" y="-28307"/>
                  <a:pt x="3689927" y="36507"/>
                  <a:pt x="3865362" y="0"/>
                </a:cubicBezTo>
                <a:cubicBezTo>
                  <a:pt x="4040797" y="-36507"/>
                  <a:pt x="4445101" y="51197"/>
                  <a:pt x="4600493" y="0"/>
                </a:cubicBezTo>
                <a:cubicBezTo>
                  <a:pt x="4755885" y="-51197"/>
                  <a:pt x="4992503" y="2018"/>
                  <a:pt x="5335623" y="0"/>
                </a:cubicBezTo>
                <a:cubicBezTo>
                  <a:pt x="5678743" y="-2018"/>
                  <a:pt x="5788422" y="9439"/>
                  <a:pt x="5928470" y="0"/>
                </a:cubicBezTo>
                <a:cubicBezTo>
                  <a:pt x="6068518" y="-9439"/>
                  <a:pt x="6668696" y="48294"/>
                  <a:pt x="7114164" y="0"/>
                </a:cubicBezTo>
                <a:cubicBezTo>
                  <a:pt x="7130960" y="185245"/>
                  <a:pt x="7099485" y="428647"/>
                  <a:pt x="7114164" y="536855"/>
                </a:cubicBezTo>
                <a:cubicBezTo>
                  <a:pt x="7128843" y="645064"/>
                  <a:pt x="7084967" y="775510"/>
                  <a:pt x="7114164" y="992893"/>
                </a:cubicBezTo>
                <a:cubicBezTo>
                  <a:pt x="7143361" y="1210276"/>
                  <a:pt x="7081465" y="1406582"/>
                  <a:pt x="7114164" y="1570157"/>
                </a:cubicBezTo>
                <a:cubicBezTo>
                  <a:pt x="7146863" y="1733732"/>
                  <a:pt x="7052449" y="2009784"/>
                  <a:pt x="7114164" y="2147420"/>
                </a:cubicBezTo>
                <a:cubicBezTo>
                  <a:pt x="7175879" y="2285056"/>
                  <a:pt x="7079036" y="2559721"/>
                  <a:pt x="7114164" y="2724684"/>
                </a:cubicBezTo>
                <a:cubicBezTo>
                  <a:pt x="7149292" y="2889647"/>
                  <a:pt x="7099840" y="3212974"/>
                  <a:pt x="7114164" y="3342356"/>
                </a:cubicBezTo>
                <a:cubicBezTo>
                  <a:pt x="7128488" y="3471738"/>
                  <a:pt x="7086042" y="3843089"/>
                  <a:pt x="7114164" y="4040845"/>
                </a:cubicBezTo>
                <a:cubicBezTo>
                  <a:pt x="6869192" y="4063836"/>
                  <a:pt x="6604718" y="3989098"/>
                  <a:pt x="6450175" y="4040845"/>
                </a:cubicBezTo>
                <a:cubicBezTo>
                  <a:pt x="6295632" y="4092592"/>
                  <a:pt x="6157104" y="4031481"/>
                  <a:pt x="5999612" y="4040845"/>
                </a:cubicBezTo>
                <a:cubicBezTo>
                  <a:pt x="5842120" y="4050209"/>
                  <a:pt x="5586763" y="4018915"/>
                  <a:pt x="5264481" y="4040845"/>
                </a:cubicBezTo>
                <a:cubicBezTo>
                  <a:pt x="4942199" y="4062775"/>
                  <a:pt x="4869338" y="4004914"/>
                  <a:pt x="4671634" y="4040845"/>
                </a:cubicBezTo>
                <a:cubicBezTo>
                  <a:pt x="4473930" y="4076776"/>
                  <a:pt x="4384800" y="4008341"/>
                  <a:pt x="4221071" y="4040845"/>
                </a:cubicBezTo>
                <a:cubicBezTo>
                  <a:pt x="4057342" y="4073349"/>
                  <a:pt x="3836493" y="4009948"/>
                  <a:pt x="3628224" y="4040845"/>
                </a:cubicBezTo>
                <a:cubicBezTo>
                  <a:pt x="3419955" y="4071742"/>
                  <a:pt x="3345505" y="4031199"/>
                  <a:pt x="3248802" y="4040845"/>
                </a:cubicBezTo>
                <a:cubicBezTo>
                  <a:pt x="3152099" y="4050491"/>
                  <a:pt x="2973065" y="4019634"/>
                  <a:pt x="2869379" y="4040845"/>
                </a:cubicBezTo>
                <a:cubicBezTo>
                  <a:pt x="2765693" y="4062056"/>
                  <a:pt x="2548028" y="3977025"/>
                  <a:pt x="2276532" y="4040845"/>
                </a:cubicBezTo>
                <a:cubicBezTo>
                  <a:pt x="2005036" y="4104665"/>
                  <a:pt x="2045412" y="4025853"/>
                  <a:pt x="1825969" y="4040845"/>
                </a:cubicBezTo>
                <a:cubicBezTo>
                  <a:pt x="1606526" y="4055837"/>
                  <a:pt x="1473205" y="3993965"/>
                  <a:pt x="1161980" y="4040845"/>
                </a:cubicBezTo>
                <a:cubicBezTo>
                  <a:pt x="850755" y="4087725"/>
                  <a:pt x="826317" y="4036494"/>
                  <a:pt x="711416" y="4040845"/>
                </a:cubicBezTo>
                <a:cubicBezTo>
                  <a:pt x="596515" y="4045196"/>
                  <a:pt x="282676" y="3986828"/>
                  <a:pt x="0" y="4040845"/>
                </a:cubicBezTo>
                <a:cubicBezTo>
                  <a:pt x="-14343" y="3939815"/>
                  <a:pt x="36519" y="3711120"/>
                  <a:pt x="0" y="3584807"/>
                </a:cubicBezTo>
                <a:cubicBezTo>
                  <a:pt x="-36519" y="3458494"/>
                  <a:pt x="11514" y="3270579"/>
                  <a:pt x="0" y="3088360"/>
                </a:cubicBezTo>
                <a:cubicBezTo>
                  <a:pt x="-11514" y="2906141"/>
                  <a:pt x="7154" y="2753944"/>
                  <a:pt x="0" y="2470688"/>
                </a:cubicBezTo>
                <a:cubicBezTo>
                  <a:pt x="-7154" y="2187432"/>
                  <a:pt x="30737" y="2065369"/>
                  <a:pt x="0" y="1812608"/>
                </a:cubicBezTo>
                <a:cubicBezTo>
                  <a:pt x="-30737" y="1559847"/>
                  <a:pt x="1593" y="1542180"/>
                  <a:pt x="0" y="1275752"/>
                </a:cubicBezTo>
                <a:cubicBezTo>
                  <a:pt x="-1593" y="1009324"/>
                  <a:pt x="54179" y="768811"/>
                  <a:pt x="0" y="617672"/>
                </a:cubicBezTo>
                <a:cubicBezTo>
                  <a:pt x="-54179" y="466533"/>
                  <a:pt x="2553" y="247227"/>
                  <a:pt x="0" y="0"/>
                </a:cubicBezTo>
                <a:close/>
              </a:path>
            </a:pathLst>
          </a:custGeom>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8" name="TextBox 7">
            <a:extLst>
              <a:ext uri="{FF2B5EF4-FFF2-40B4-BE49-F238E27FC236}">
                <a16:creationId xmlns:a16="http://schemas.microsoft.com/office/drawing/2014/main" id="{7795A478-5480-41D1-B46E-1FEB0A589944}"/>
              </a:ext>
            </a:extLst>
          </p:cNvPr>
          <p:cNvSpPr txBox="1"/>
          <p:nvPr/>
        </p:nvSpPr>
        <p:spPr>
          <a:xfrm>
            <a:off x="7379859" y="5281722"/>
            <a:ext cx="4491533" cy="1200329"/>
          </a:xfrm>
          <a:custGeom>
            <a:avLst/>
            <a:gdLst>
              <a:gd name="connsiteX0" fmla="*/ 0 w 4491533"/>
              <a:gd name="connsiteY0" fmla="*/ 0 h 1200329"/>
              <a:gd name="connsiteX1" fmla="*/ 651272 w 4491533"/>
              <a:gd name="connsiteY1" fmla="*/ 0 h 1200329"/>
              <a:gd name="connsiteX2" fmla="*/ 1212714 w 4491533"/>
              <a:gd name="connsiteY2" fmla="*/ 0 h 1200329"/>
              <a:gd name="connsiteX3" fmla="*/ 1684325 w 4491533"/>
              <a:gd name="connsiteY3" fmla="*/ 0 h 1200329"/>
              <a:gd name="connsiteX4" fmla="*/ 2245767 w 4491533"/>
              <a:gd name="connsiteY4" fmla="*/ 0 h 1200329"/>
              <a:gd name="connsiteX5" fmla="*/ 2717377 w 4491533"/>
              <a:gd name="connsiteY5" fmla="*/ 0 h 1200329"/>
              <a:gd name="connsiteX6" fmla="*/ 3233904 w 4491533"/>
              <a:gd name="connsiteY6" fmla="*/ 0 h 1200329"/>
              <a:gd name="connsiteX7" fmla="*/ 3750430 w 4491533"/>
              <a:gd name="connsiteY7" fmla="*/ 0 h 1200329"/>
              <a:gd name="connsiteX8" fmla="*/ 4491533 w 4491533"/>
              <a:gd name="connsiteY8" fmla="*/ 0 h 1200329"/>
              <a:gd name="connsiteX9" fmla="*/ 4491533 w 4491533"/>
              <a:gd name="connsiteY9" fmla="*/ 412113 h 1200329"/>
              <a:gd name="connsiteX10" fmla="*/ 4491533 w 4491533"/>
              <a:gd name="connsiteY10" fmla="*/ 776213 h 1200329"/>
              <a:gd name="connsiteX11" fmla="*/ 4491533 w 4491533"/>
              <a:gd name="connsiteY11" fmla="*/ 1200329 h 1200329"/>
              <a:gd name="connsiteX12" fmla="*/ 4019922 w 4491533"/>
              <a:gd name="connsiteY12" fmla="*/ 1200329 h 1200329"/>
              <a:gd name="connsiteX13" fmla="*/ 3593226 w 4491533"/>
              <a:gd name="connsiteY13" fmla="*/ 1200329 h 1200329"/>
              <a:gd name="connsiteX14" fmla="*/ 2941954 w 4491533"/>
              <a:gd name="connsiteY14" fmla="*/ 1200329 h 1200329"/>
              <a:gd name="connsiteX15" fmla="*/ 2290682 w 4491533"/>
              <a:gd name="connsiteY15" fmla="*/ 1200329 h 1200329"/>
              <a:gd name="connsiteX16" fmla="*/ 1684325 w 4491533"/>
              <a:gd name="connsiteY16" fmla="*/ 1200329 h 1200329"/>
              <a:gd name="connsiteX17" fmla="*/ 1033053 w 4491533"/>
              <a:gd name="connsiteY17" fmla="*/ 1200329 h 1200329"/>
              <a:gd name="connsiteX18" fmla="*/ 0 w 4491533"/>
              <a:gd name="connsiteY18" fmla="*/ 1200329 h 1200329"/>
              <a:gd name="connsiteX19" fmla="*/ 0 w 4491533"/>
              <a:gd name="connsiteY19" fmla="*/ 800219 h 1200329"/>
              <a:gd name="connsiteX20" fmla="*/ 0 w 4491533"/>
              <a:gd name="connsiteY20" fmla="*/ 424116 h 1200329"/>
              <a:gd name="connsiteX21" fmla="*/ 0 w 4491533"/>
              <a:gd name="connsiteY21"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1533" h="1200329" extrusionOk="0">
                <a:moveTo>
                  <a:pt x="0" y="0"/>
                </a:moveTo>
                <a:cubicBezTo>
                  <a:pt x="238161" y="-17815"/>
                  <a:pt x="476067" y="18526"/>
                  <a:pt x="651272" y="0"/>
                </a:cubicBezTo>
                <a:cubicBezTo>
                  <a:pt x="826477" y="-18526"/>
                  <a:pt x="947061" y="20135"/>
                  <a:pt x="1212714" y="0"/>
                </a:cubicBezTo>
                <a:cubicBezTo>
                  <a:pt x="1478367" y="-20135"/>
                  <a:pt x="1581502" y="17501"/>
                  <a:pt x="1684325" y="0"/>
                </a:cubicBezTo>
                <a:cubicBezTo>
                  <a:pt x="1787148" y="-17501"/>
                  <a:pt x="2093990" y="62409"/>
                  <a:pt x="2245767" y="0"/>
                </a:cubicBezTo>
                <a:cubicBezTo>
                  <a:pt x="2397544" y="-62409"/>
                  <a:pt x="2503133" y="19111"/>
                  <a:pt x="2717377" y="0"/>
                </a:cubicBezTo>
                <a:cubicBezTo>
                  <a:pt x="2931621" y="-19111"/>
                  <a:pt x="3056274" y="40223"/>
                  <a:pt x="3233904" y="0"/>
                </a:cubicBezTo>
                <a:cubicBezTo>
                  <a:pt x="3411534" y="-40223"/>
                  <a:pt x="3552014" y="43055"/>
                  <a:pt x="3750430" y="0"/>
                </a:cubicBezTo>
                <a:cubicBezTo>
                  <a:pt x="3948846" y="-43055"/>
                  <a:pt x="4154605" y="63150"/>
                  <a:pt x="4491533" y="0"/>
                </a:cubicBezTo>
                <a:cubicBezTo>
                  <a:pt x="4496147" y="137438"/>
                  <a:pt x="4481869" y="218303"/>
                  <a:pt x="4491533" y="412113"/>
                </a:cubicBezTo>
                <a:cubicBezTo>
                  <a:pt x="4501197" y="605923"/>
                  <a:pt x="4458035" y="624148"/>
                  <a:pt x="4491533" y="776213"/>
                </a:cubicBezTo>
                <a:cubicBezTo>
                  <a:pt x="4525031" y="928278"/>
                  <a:pt x="4479925" y="1073864"/>
                  <a:pt x="4491533" y="1200329"/>
                </a:cubicBezTo>
                <a:cubicBezTo>
                  <a:pt x="4361153" y="1222871"/>
                  <a:pt x="4138523" y="1157245"/>
                  <a:pt x="4019922" y="1200329"/>
                </a:cubicBezTo>
                <a:cubicBezTo>
                  <a:pt x="3901321" y="1243413"/>
                  <a:pt x="3770338" y="1161346"/>
                  <a:pt x="3593226" y="1200329"/>
                </a:cubicBezTo>
                <a:cubicBezTo>
                  <a:pt x="3416114" y="1239312"/>
                  <a:pt x="3111971" y="1179425"/>
                  <a:pt x="2941954" y="1200329"/>
                </a:cubicBezTo>
                <a:cubicBezTo>
                  <a:pt x="2771937" y="1221233"/>
                  <a:pt x="2435175" y="1199176"/>
                  <a:pt x="2290682" y="1200329"/>
                </a:cubicBezTo>
                <a:cubicBezTo>
                  <a:pt x="2146189" y="1201482"/>
                  <a:pt x="1984041" y="1153128"/>
                  <a:pt x="1684325" y="1200329"/>
                </a:cubicBezTo>
                <a:cubicBezTo>
                  <a:pt x="1384609" y="1247530"/>
                  <a:pt x="1179896" y="1191449"/>
                  <a:pt x="1033053" y="1200329"/>
                </a:cubicBezTo>
                <a:cubicBezTo>
                  <a:pt x="886210" y="1209209"/>
                  <a:pt x="300593" y="1078248"/>
                  <a:pt x="0" y="1200329"/>
                </a:cubicBezTo>
                <a:cubicBezTo>
                  <a:pt x="-30826" y="1050441"/>
                  <a:pt x="41287" y="962608"/>
                  <a:pt x="0" y="800219"/>
                </a:cubicBezTo>
                <a:cubicBezTo>
                  <a:pt x="-41287" y="637830"/>
                  <a:pt x="36287" y="574715"/>
                  <a:pt x="0" y="424116"/>
                </a:cubicBezTo>
                <a:cubicBezTo>
                  <a:pt x="-36287" y="273517"/>
                  <a:pt x="12756" y="132151"/>
                  <a:pt x="0" y="0"/>
                </a:cubicBezTo>
                <a:close/>
              </a:path>
            </a:pathLst>
          </a:custGeom>
          <a:noFill/>
          <a:ln w="38100">
            <a:solidFill>
              <a:srgbClr val="00B050"/>
            </a:solidFill>
            <a:extLst>
              <a:ext uri="{C807C97D-BFC1-408E-A445-0C87EB9F89A2}">
                <ask:lineSketchStyleProps xmlns:ask="http://schemas.microsoft.com/office/drawing/2018/sketchyshapes" sd="2671300218">
                  <a:prstGeom prst="rect">
                    <a:avLst/>
                  </a:prstGeom>
                  <ask:type>
                    <ask:lineSketchScribble/>
                  </ask:type>
                </ask:lineSketchStyleProps>
              </a:ext>
            </a:extLst>
          </a:ln>
        </p:spPr>
        <p:txBody>
          <a:bodyPr wrap="square" rtlCol="0">
            <a:spAutoFit/>
          </a:bodyPr>
          <a:lstStyle/>
          <a:p>
            <a:r>
              <a:rPr lang="en-US" b="1" dirty="0"/>
              <a:t>This is the projection of </a:t>
            </a:r>
            <a:r>
              <a:rPr lang="en-US" b="1" dirty="0" err="1"/>
              <a:t>Marsquakes</a:t>
            </a:r>
            <a:r>
              <a:rPr lang="en-US" b="1" dirty="0"/>
              <a:t> </a:t>
            </a:r>
          </a:p>
          <a:p>
            <a:r>
              <a:rPr lang="en-US" b="1" dirty="0"/>
              <a:t>on the Heliocentric Mars longitude,</a:t>
            </a:r>
          </a:p>
          <a:p>
            <a:r>
              <a:rPr lang="en-US" b="1" dirty="0"/>
              <a:t>time normalized; possible eccentricity related effects are suppressed </a:t>
            </a:r>
          </a:p>
        </p:txBody>
      </p:sp>
      <p:sp>
        <p:nvSpPr>
          <p:cNvPr id="2" name="TextBox 1">
            <a:extLst>
              <a:ext uri="{FF2B5EF4-FFF2-40B4-BE49-F238E27FC236}">
                <a16:creationId xmlns:a16="http://schemas.microsoft.com/office/drawing/2014/main" id="{D228FEA1-B4BA-CC58-E2F4-55BB9317FB58}"/>
              </a:ext>
            </a:extLst>
          </p:cNvPr>
          <p:cNvSpPr txBox="1"/>
          <p:nvPr/>
        </p:nvSpPr>
        <p:spPr>
          <a:xfrm>
            <a:off x="2431915" y="252919"/>
            <a:ext cx="3791423" cy="769441"/>
          </a:xfrm>
          <a:custGeom>
            <a:avLst/>
            <a:gdLst>
              <a:gd name="connsiteX0" fmla="*/ 0 w 3791423"/>
              <a:gd name="connsiteY0" fmla="*/ 0 h 769441"/>
              <a:gd name="connsiteX1" fmla="*/ 465803 w 3791423"/>
              <a:gd name="connsiteY1" fmla="*/ 0 h 769441"/>
              <a:gd name="connsiteX2" fmla="*/ 1045349 w 3791423"/>
              <a:gd name="connsiteY2" fmla="*/ 0 h 769441"/>
              <a:gd name="connsiteX3" fmla="*/ 1549067 w 3791423"/>
              <a:gd name="connsiteY3" fmla="*/ 0 h 769441"/>
              <a:gd name="connsiteX4" fmla="*/ 2014871 w 3791423"/>
              <a:gd name="connsiteY4" fmla="*/ 0 h 769441"/>
              <a:gd name="connsiteX5" fmla="*/ 2594417 w 3791423"/>
              <a:gd name="connsiteY5" fmla="*/ 0 h 769441"/>
              <a:gd name="connsiteX6" fmla="*/ 3136048 w 3791423"/>
              <a:gd name="connsiteY6" fmla="*/ 0 h 769441"/>
              <a:gd name="connsiteX7" fmla="*/ 3791423 w 3791423"/>
              <a:gd name="connsiteY7" fmla="*/ 0 h 769441"/>
              <a:gd name="connsiteX8" fmla="*/ 3791423 w 3791423"/>
              <a:gd name="connsiteY8" fmla="*/ 400109 h 769441"/>
              <a:gd name="connsiteX9" fmla="*/ 3791423 w 3791423"/>
              <a:gd name="connsiteY9" fmla="*/ 769441 h 769441"/>
              <a:gd name="connsiteX10" fmla="*/ 3325620 w 3791423"/>
              <a:gd name="connsiteY10" fmla="*/ 769441 h 769441"/>
              <a:gd name="connsiteX11" fmla="*/ 2897730 w 3791423"/>
              <a:gd name="connsiteY11" fmla="*/ 769441 h 769441"/>
              <a:gd name="connsiteX12" fmla="*/ 2318184 w 3791423"/>
              <a:gd name="connsiteY12" fmla="*/ 769441 h 769441"/>
              <a:gd name="connsiteX13" fmla="*/ 1852381 w 3791423"/>
              <a:gd name="connsiteY13" fmla="*/ 769441 h 769441"/>
              <a:gd name="connsiteX14" fmla="*/ 1272835 w 3791423"/>
              <a:gd name="connsiteY14" fmla="*/ 769441 h 769441"/>
              <a:gd name="connsiteX15" fmla="*/ 655375 w 3791423"/>
              <a:gd name="connsiteY15" fmla="*/ 769441 h 769441"/>
              <a:gd name="connsiteX16" fmla="*/ 0 w 3791423"/>
              <a:gd name="connsiteY16" fmla="*/ 769441 h 769441"/>
              <a:gd name="connsiteX17" fmla="*/ 0 w 3791423"/>
              <a:gd name="connsiteY17" fmla="*/ 369332 h 769441"/>
              <a:gd name="connsiteX18" fmla="*/ 0 w 3791423"/>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1423" h="769441" fill="none" extrusionOk="0">
                <a:moveTo>
                  <a:pt x="0" y="0"/>
                </a:moveTo>
                <a:cubicBezTo>
                  <a:pt x="221933" y="-11972"/>
                  <a:pt x="246804" y="26528"/>
                  <a:pt x="465803" y="0"/>
                </a:cubicBezTo>
                <a:cubicBezTo>
                  <a:pt x="684802" y="-26528"/>
                  <a:pt x="898338" y="56544"/>
                  <a:pt x="1045349" y="0"/>
                </a:cubicBezTo>
                <a:cubicBezTo>
                  <a:pt x="1192360" y="-56544"/>
                  <a:pt x="1363190" y="27248"/>
                  <a:pt x="1549067" y="0"/>
                </a:cubicBezTo>
                <a:cubicBezTo>
                  <a:pt x="1734944" y="-27248"/>
                  <a:pt x="1809270" y="10479"/>
                  <a:pt x="2014871" y="0"/>
                </a:cubicBezTo>
                <a:cubicBezTo>
                  <a:pt x="2220472" y="-10479"/>
                  <a:pt x="2325204" y="24402"/>
                  <a:pt x="2594417" y="0"/>
                </a:cubicBezTo>
                <a:cubicBezTo>
                  <a:pt x="2863630" y="-24402"/>
                  <a:pt x="2980872" y="25556"/>
                  <a:pt x="3136048" y="0"/>
                </a:cubicBezTo>
                <a:cubicBezTo>
                  <a:pt x="3291224" y="-25556"/>
                  <a:pt x="3569450" y="21684"/>
                  <a:pt x="3791423" y="0"/>
                </a:cubicBezTo>
                <a:cubicBezTo>
                  <a:pt x="3806798" y="96799"/>
                  <a:pt x="3788038" y="265854"/>
                  <a:pt x="3791423" y="400109"/>
                </a:cubicBezTo>
                <a:cubicBezTo>
                  <a:pt x="3794808" y="534364"/>
                  <a:pt x="3785805" y="624393"/>
                  <a:pt x="3791423" y="769441"/>
                </a:cubicBezTo>
                <a:cubicBezTo>
                  <a:pt x="3564576" y="799858"/>
                  <a:pt x="3530753" y="767416"/>
                  <a:pt x="3325620" y="769441"/>
                </a:cubicBezTo>
                <a:cubicBezTo>
                  <a:pt x="3120487" y="771466"/>
                  <a:pt x="3109389" y="757049"/>
                  <a:pt x="2897730" y="769441"/>
                </a:cubicBezTo>
                <a:cubicBezTo>
                  <a:pt x="2686071" y="781833"/>
                  <a:pt x="2480467" y="751697"/>
                  <a:pt x="2318184" y="769441"/>
                </a:cubicBezTo>
                <a:cubicBezTo>
                  <a:pt x="2155901" y="787185"/>
                  <a:pt x="2043839" y="766588"/>
                  <a:pt x="1852381" y="769441"/>
                </a:cubicBezTo>
                <a:cubicBezTo>
                  <a:pt x="1660923" y="772294"/>
                  <a:pt x="1536604" y="715958"/>
                  <a:pt x="1272835" y="769441"/>
                </a:cubicBezTo>
                <a:cubicBezTo>
                  <a:pt x="1009066" y="822924"/>
                  <a:pt x="954744" y="702366"/>
                  <a:pt x="655375" y="769441"/>
                </a:cubicBezTo>
                <a:cubicBezTo>
                  <a:pt x="356006" y="836516"/>
                  <a:pt x="203522" y="712215"/>
                  <a:pt x="0" y="769441"/>
                </a:cubicBezTo>
                <a:cubicBezTo>
                  <a:pt x="-11830" y="594090"/>
                  <a:pt x="43854" y="493591"/>
                  <a:pt x="0" y="369332"/>
                </a:cubicBezTo>
                <a:cubicBezTo>
                  <a:pt x="-43854" y="245073"/>
                  <a:pt x="44246" y="119033"/>
                  <a:pt x="0" y="0"/>
                </a:cubicBezTo>
                <a:close/>
              </a:path>
              <a:path w="3791423" h="769441" stroke="0" extrusionOk="0">
                <a:moveTo>
                  <a:pt x="0" y="0"/>
                </a:moveTo>
                <a:cubicBezTo>
                  <a:pt x="232390" y="-6564"/>
                  <a:pt x="292343" y="49374"/>
                  <a:pt x="503718" y="0"/>
                </a:cubicBezTo>
                <a:cubicBezTo>
                  <a:pt x="715093" y="-49374"/>
                  <a:pt x="732606" y="48348"/>
                  <a:pt x="931607" y="0"/>
                </a:cubicBezTo>
                <a:cubicBezTo>
                  <a:pt x="1130608" y="-48348"/>
                  <a:pt x="1325880" y="66547"/>
                  <a:pt x="1549067" y="0"/>
                </a:cubicBezTo>
                <a:cubicBezTo>
                  <a:pt x="1772254" y="-66547"/>
                  <a:pt x="1878127" y="51289"/>
                  <a:pt x="2052785" y="0"/>
                </a:cubicBezTo>
                <a:cubicBezTo>
                  <a:pt x="2227443" y="-51289"/>
                  <a:pt x="2439560" y="20815"/>
                  <a:pt x="2556502" y="0"/>
                </a:cubicBezTo>
                <a:cubicBezTo>
                  <a:pt x="2673444" y="-20815"/>
                  <a:pt x="2923312" y="49098"/>
                  <a:pt x="3173963" y="0"/>
                </a:cubicBezTo>
                <a:cubicBezTo>
                  <a:pt x="3424614" y="-49098"/>
                  <a:pt x="3559673" y="72581"/>
                  <a:pt x="3791423" y="0"/>
                </a:cubicBezTo>
                <a:cubicBezTo>
                  <a:pt x="3819355" y="99833"/>
                  <a:pt x="3756257" y="227593"/>
                  <a:pt x="3791423" y="400109"/>
                </a:cubicBezTo>
                <a:cubicBezTo>
                  <a:pt x="3826589" y="572625"/>
                  <a:pt x="3764634" y="640437"/>
                  <a:pt x="3791423" y="769441"/>
                </a:cubicBezTo>
                <a:cubicBezTo>
                  <a:pt x="3619403" y="783484"/>
                  <a:pt x="3498795" y="749005"/>
                  <a:pt x="3325620" y="769441"/>
                </a:cubicBezTo>
                <a:cubicBezTo>
                  <a:pt x="3152445" y="789877"/>
                  <a:pt x="3053741" y="756281"/>
                  <a:pt x="2783988" y="769441"/>
                </a:cubicBezTo>
                <a:cubicBezTo>
                  <a:pt x="2514235" y="782601"/>
                  <a:pt x="2419160" y="750270"/>
                  <a:pt x="2280270" y="769441"/>
                </a:cubicBezTo>
                <a:cubicBezTo>
                  <a:pt x="2141380" y="788612"/>
                  <a:pt x="1923880" y="743146"/>
                  <a:pt x="1662810" y="769441"/>
                </a:cubicBezTo>
                <a:cubicBezTo>
                  <a:pt x="1401740" y="795736"/>
                  <a:pt x="1277141" y="707104"/>
                  <a:pt x="1045349" y="769441"/>
                </a:cubicBezTo>
                <a:cubicBezTo>
                  <a:pt x="813557" y="831778"/>
                  <a:pt x="737641" y="716637"/>
                  <a:pt x="579546" y="769441"/>
                </a:cubicBezTo>
                <a:cubicBezTo>
                  <a:pt x="421451" y="822245"/>
                  <a:pt x="174636" y="750577"/>
                  <a:pt x="0" y="769441"/>
                </a:cubicBezTo>
                <a:cubicBezTo>
                  <a:pt x="-19644" y="573070"/>
                  <a:pt x="21056" y="527085"/>
                  <a:pt x="0" y="369332"/>
                </a:cubicBezTo>
                <a:cubicBezTo>
                  <a:pt x="-21056" y="211579"/>
                  <a:pt x="10302" y="169547"/>
                  <a:pt x="0" y="0"/>
                </a:cubicBezTo>
                <a:close/>
              </a:path>
            </a:pathLst>
          </a:custGeom>
          <a:solidFill>
            <a:srgbClr val="00FFFF"/>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4400" b="1" dirty="0" err="1">
                <a:solidFill>
                  <a:srgbClr val="3333FF"/>
                </a:solidFill>
                <a:highlight>
                  <a:srgbClr val="FFFF00"/>
                </a:highlight>
              </a:rPr>
              <a:t>MARSquakes</a:t>
            </a:r>
            <a:endParaRPr lang="en-US" sz="4400" b="1" dirty="0">
              <a:solidFill>
                <a:srgbClr val="3333FF"/>
              </a:solidFill>
              <a:highlight>
                <a:srgbClr val="FFFF00"/>
              </a:highlight>
            </a:endParaRPr>
          </a:p>
        </p:txBody>
      </p:sp>
      <p:pic>
        <p:nvPicPr>
          <p:cNvPr id="10" name="Picture 9">
            <a:extLst>
              <a:ext uri="{FF2B5EF4-FFF2-40B4-BE49-F238E27FC236}">
                <a16:creationId xmlns:a16="http://schemas.microsoft.com/office/drawing/2014/main" id="{EA7EDF17-8B04-9D05-9115-848F1E26BC00}"/>
              </a:ext>
            </a:extLst>
          </p:cNvPr>
          <p:cNvPicPr>
            <a:picLocks noChangeAspect="1"/>
          </p:cNvPicPr>
          <p:nvPr/>
        </p:nvPicPr>
        <p:blipFill>
          <a:blip r:embed="rId4"/>
          <a:stretch>
            <a:fillRect/>
          </a:stretch>
        </p:blipFill>
        <p:spPr>
          <a:xfrm>
            <a:off x="7435795" y="1198113"/>
            <a:ext cx="4324350" cy="3943350"/>
          </a:xfrm>
          <a:custGeom>
            <a:avLst/>
            <a:gdLst>
              <a:gd name="connsiteX0" fmla="*/ 0 w 4324350"/>
              <a:gd name="connsiteY0" fmla="*/ 0 h 3943350"/>
              <a:gd name="connsiteX1" fmla="*/ 627031 w 4324350"/>
              <a:gd name="connsiteY1" fmla="*/ 0 h 3943350"/>
              <a:gd name="connsiteX2" fmla="*/ 1210818 w 4324350"/>
              <a:gd name="connsiteY2" fmla="*/ 0 h 3943350"/>
              <a:gd name="connsiteX3" fmla="*/ 1621631 w 4324350"/>
              <a:gd name="connsiteY3" fmla="*/ 0 h 3943350"/>
              <a:gd name="connsiteX4" fmla="*/ 2248662 w 4324350"/>
              <a:gd name="connsiteY4" fmla="*/ 0 h 3943350"/>
              <a:gd name="connsiteX5" fmla="*/ 2745962 w 4324350"/>
              <a:gd name="connsiteY5" fmla="*/ 0 h 3943350"/>
              <a:gd name="connsiteX6" fmla="*/ 3156776 w 4324350"/>
              <a:gd name="connsiteY6" fmla="*/ 0 h 3943350"/>
              <a:gd name="connsiteX7" fmla="*/ 3697319 w 4324350"/>
              <a:gd name="connsiteY7" fmla="*/ 0 h 3943350"/>
              <a:gd name="connsiteX8" fmla="*/ 4324350 w 4324350"/>
              <a:gd name="connsiteY8" fmla="*/ 0 h 3943350"/>
              <a:gd name="connsiteX9" fmla="*/ 4324350 w 4324350"/>
              <a:gd name="connsiteY9" fmla="*/ 523902 h 3943350"/>
              <a:gd name="connsiteX10" fmla="*/ 4324350 w 4324350"/>
              <a:gd name="connsiteY10" fmla="*/ 1126671 h 3943350"/>
              <a:gd name="connsiteX11" fmla="*/ 4324350 w 4324350"/>
              <a:gd name="connsiteY11" fmla="*/ 1611140 h 3943350"/>
              <a:gd name="connsiteX12" fmla="*/ 4324350 w 4324350"/>
              <a:gd name="connsiteY12" fmla="*/ 2135042 h 3943350"/>
              <a:gd name="connsiteX13" fmla="*/ 4324350 w 4324350"/>
              <a:gd name="connsiteY13" fmla="*/ 2698378 h 3943350"/>
              <a:gd name="connsiteX14" fmla="*/ 4324350 w 4324350"/>
              <a:gd name="connsiteY14" fmla="*/ 3340581 h 3943350"/>
              <a:gd name="connsiteX15" fmla="*/ 4324350 w 4324350"/>
              <a:gd name="connsiteY15" fmla="*/ 3943350 h 3943350"/>
              <a:gd name="connsiteX16" fmla="*/ 3827050 w 4324350"/>
              <a:gd name="connsiteY16" fmla="*/ 3943350 h 3943350"/>
              <a:gd name="connsiteX17" fmla="*/ 3243263 w 4324350"/>
              <a:gd name="connsiteY17" fmla="*/ 3943350 h 3943350"/>
              <a:gd name="connsiteX18" fmla="*/ 2659475 w 4324350"/>
              <a:gd name="connsiteY18" fmla="*/ 3943350 h 3943350"/>
              <a:gd name="connsiteX19" fmla="*/ 2075688 w 4324350"/>
              <a:gd name="connsiteY19" fmla="*/ 3943350 h 3943350"/>
              <a:gd name="connsiteX20" fmla="*/ 1535144 w 4324350"/>
              <a:gd name="connsiteY20" fmla="*/ 3943350 h 3943350"/>
              <a:gd name="connsiteX21" fmla="*/ 1037844 w 4324350"/>
              <a:gd name="connsiteY21" fmla="*/ 3943350 h 3943350"/>
              <a:gd name="connsiteX22" fmla="*/ 627031 w 4324350"/>
              <a:gd name="connsiteY22" fmla="*/ 3943350 h 3943350"/>
              <a:gd name="connsiteX23" fmla="*/ 0 w 4324350"/>
              <a:gd name="connsiteY23" fmla="*/ 3943350 h 3943350"/>
              <a:gd name="connsiteX24" fmla="*/ 0 w 4324350"/>
              <a:gd name="connsiteY24" fmla="*/ 3380014 h 3943350"/>
              <a:gd name="connsiteX25" fmla="*/ 0 w 4324350"/>
              <a:gd name="connsiteY25" fmla="*/ 2816679 h 3943350"/>
              <a:gd name="connsiteX26" fmla="*/ 0 w 4324350"/>
              <a:gd name="connsiteY26" fmla="*/ 2174476 h 3943350"/>
              <a:gd name="connsiteX27" fmla="*/ 0 w 4324350"/>
              <a:gd name="connsiteY27" fmla="*/ 1571707 h 3943350"/>
              <a:gd name="connsiteX28" fmla="*/ 0 w 4324350"/>
              <a:gd name="connsiteY28" fmla="*/ 929504 h 3943350"/>
              <a:gd name="connsiteX29" fmla="*/ 0 w 4324350"/>
              <a:gd name="connsiteY29" fmla="*/ 0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24350" h="3943350" fill="none" extrusionOk="0">
                <a:moveTo>
                  <a:pt x="0" y="0"/>
                </a:moveTo>
                <a:cubicBezTo>
                  <a:pt x="137415" y="-20880"/>
                  <a:pt x="463262" y="51450"/>
                  <a:pt x="627031" y="0"/>
                </a:cubicBezTo>
                <a:cubicBezTo>
                  <a:pt x="790800" y="-51450"/>
                  <a:pt x="1058376" y="28603"/>
                  <a:pt x="1210818" y="0"/>
                </a:cubicBezTo>
                <a:cubicBezTo>
                  <a:pt x="1363260" y="-28603"/>
                  <a:pt x="1531811" y="8267"/>
                  <a:pt x="1621631" y="0"/>
                </a:cubicBezTo>
                <a:cubicBezTo>
                  <a:pt x="1711451" y="-8267"/>
                  <a:pt x="1996832" y="32217"/>
                  <a:pt x="2248662" y="0"/>
                </a:cubicBezTo>
                <a:cubicBezTo>
                  <a:pt x="2500492" y="-32217"/>
                  <a:pt x="2552456" y="11090"/>
                  <a:pt x="2745962" y="0"/>
                </a:cubicBezTo>
                <a:cubicBezTo>
                  <a:pt x="2939468" y="-11090"/>
                  <a:pt x="2990745" y="1294"/>
                  <a:pt x="3156776" y="0"/>
                </a:cubicBezTo>
                <a:cubicBezTo>
                  <a:pt x="3322807" y="-1294"/>
                  <a:pt x="3583868" y="18958"/>
                  <a:pt x="3697319" y="0"/>
                </a:cubicBezTo>
                <a:cubicBezTo>
                  <a:pt x="3810770" y="-18958"/>
                  <a:pt x="4114902" y="10809"/>
                  <a:pt x="4324350" y="0"/>
                </a:cubicBezTo>
                <a:cubicBezTo>
                  <a:pt x="4351223" y="260725"/>
                  <a:pt x="4302153" y="383064"/>
                  <a:pt x="4324350" y="523902"/>
                </a:cubicBezTo>
                <a:cubicBezTo>
                  <a:pt x="4346547" y="664740"/>
                  <a:pt x="4281870" y="863289"/>
                  <a:pt x="4324350" y="1126671"/>
                </a:cubicBezTo>
                <a:cubicBezTo>
                  <a:pt x="4366830" y="1390053"/>
                  <a:pt x="4313936" y="1471697"/>
                  <a:pt x="4324350" y="1611140"/>
                </a:cubicBezTo>
                <a:cubicBezTo>
                  <a:pt x="4334764" y="1750583"/>
                  <a:pt x="4322134" y="1883242"/>
                  <a:pt x="4324350" y="2135042"/>
                </a:cubicBezTo>
                <a:cubicBezTo>
                  <a:pt x="4326566" y="2386842"/>
                  <a:pt x="4299746" y="2441910"/>
                  <a:pt x="4324350" y="2698378"/>
                </a:cubicBezTo>
                <a:cubicBezTo>
                  <a:pt x="4348954" y="2954846"/>
                  <a:pt x="4261237" y="3168102"/>
                  <a:pt x="4324350" y="3340581"/>
                </a:cubicBezTo>
                <a:cubicBezTo>
                  <a:pt x="4387463" y="3513060"/>
                  <a:pt x="4297362" y="3787452"/>
                  <a:pt x="4324350" y="3943350"/>
                </a:cubicBezTo>
                <a:cubicBezTo>
                  <a:pt x="4188109" y="3980811"/>
                  <a:pt x="3970899" y="3913200"/>
                  <a:pt x="3827050" y="3943350"/>
                </a:cubicBezTo>
                <a:cubicBezTo>
                  <a:pt x="3683201" y="3973500"/>
                  <a:pt x="3403953" y="3910512"/>
                  <a:pt x="3243263" y="3943350"/>
                </a:cubicBezTo>
                <a:cubicBezTo>
                  <a:pt x="3082573" y="3976188"/>
                  <a:pt x="2825576" y="3902857"/>
                  <a:pt x="2659475" y="3943350"/>
                </a:cubicBezTo>
                <a:cubicBezTo>
                  <a:pt x="2493374" y="3983843"/>
                  <a:pt x="2300370" y="3897350"/>
                  <a:pt x="2075688" y="3943350"/>
                </a:cubicBezTo>
                <a:cubicBezTo>
                  <a:pt x="1851006" y="3989350"/>
                  <a:pt x="1735281" y="3931778"/>
                  <a:pt x="1535144" y="3943350"/>
                </a:cubicBezTo>
                <a:cubicBezTo>
                  <a:pt x="1335007" y="3954922"/>
                  <a:pt x="1215640" y="3908579"/>
                  <a:pt x="1037844" y="3943350"/>
                </a:cubicBezTo>
                <a:cubicBezTo>
                  <a:pt x="860048" y="3978121"/>
                  <a:pt x="710156" y="3913680"/>
                  <a:pt x="627031" y="3943350"/>
                </a:cubicBezTo>
                <a:cubicBezTo>
                  <a:pt x="543906" y="3973020"/>
                  <a:pt x="189949" y="3937523"/>
                  <a:pt x="0" y="3943350"/>
                </a:cubicBezTo>
                <a:cubicBezTo>
                  <a:pt x="-23606" y="3775808"/>
                  <a:pt x="935" y="3529498"/>
                  <a:pt x="0" y="3380014"/>
                </a:cubicBezTo>
                <a:cubicBezTo>
                  <a:pt x="-935" y="3230530"/>
                  <a:pt x="489" y="2995547"/>
                  <a:pt x="0" y="2816679"/>
                </a:cubicBezTo>
                <a:cubicBezTo>
                  <a:pt x="-489" y="2637812"/>
                  <a:pt x="34657" y="2410443"/>
                  <a:pt x="0" y="2174476"/>
                </a:cubicBezTo>
                <a:cubicBezTo>
                  <a:pt x="-34657" y="1938509"/>
                  <a:pt x="885" y="1757376"/>
                  <a:pt x="0" y="1571707"/>
                </a:cubicBezTo>
                <a:cubicBezTo>
                  <a:pt x="-885" y="1386038"/>
                  <a:pt x="14806" y="1192979"/>
                  <a:pt x="0" y="929504"/>
                </a:cubicBezTo>
                <a:cubicBezTo>
                  <a:pt x="-14806" y="666029"/>
                  <a:pt x="50379" y="219079"/>
                  <a:pt x="0" y="0"/>
                </a:cubicBezTo>
                <a:close/>
              </a:path>
              <a:path w="4324350" h="3943350" stroke="0" extrusionOk="0">
                <a:moveTo>
                  <a:pt x="0" y="0"/>
                </a:moveTo>
                <a:cubicBezTo>
                  <a:pt x="126976" y="-16261"/>
                  <a:pt x="313366" y="47331"/>
                  <a:pt x="410813" y="0"/>
                </a:cubicBezTo>
                <a:cubicBezTo>
                  <a:pt x="508260" y="-47331"/>
                  <a:pt x="723681" y="29551"/>
                  <a:pt x="994601" y="0"/>
                </a:cubicBezTo>
                <a:cubicBezTo>
                  <a:pt x="1265521" y="-29551"/>
                  <a:pt x="1366473" y="21653"/>
                  <a:pt x="1578388" y="0"/>
                </a:cubicBezTo>
                <a:cubicBezTo>
                  <a:pt x="1790303" y="-21653"/>
                  <a:pt x="1797978" y="33645"/>
                  <a:pt x="1989201" y="0"/>
                </a:cubicBezTo>
                <a:cubicBezTo>
                  <a:pt x="2180424" y="-33645"/>
                  <a:pt x="2352512" y="38741"/>
                  <a:pt x="2616232" y="0"/>
                </a:cubicBezTo>
                <a:cubicBezTo>
                  <a:pt x="2879952" y="-38741"/>
                  <a:pt x="2940227" y="31300"/>
                  <a:pt x="3027045" y="0"/>
                </a:cubicBezTo>
                <a:cubicBezTo>
                  <a:pt x="3113863" y="-31300"/>
                  <a:pt x="3426143" y="32610"/>
                  <a:pt x="3654076" y="0"/>
                </a:cubicBezTo>
                <a:cubicBezTo>
                  <a:pt x="3882009" y="-32610"/>
                  <a:pt x="4118558" y="44320"/>
                  <a:pt x="4324350" y="0"/>
                </a:cubicBezTo>
                <a:cubicBezTo>
                  <a:pt x="4350673" y="302244"/>
                  <a:pt x="4275314" y="435705"/>
                  <a:pt x="4324350" y="642203"/>
                </a:cubicBezTo>
                <a:cubicBezTo>
                  <a:pt x="4373386" y="848701"/>
                  <a:pt x="4304382" y="900976"/>
                  <a:pt x="4324350" y="1087238"/>
                </a:cubicBezTo>
                <a:cubicBezTo>
                  <a:pt x="4344318" y="1273500"/>
                  <a:pt x="4293743" y="1527666"/>
                  <a:pt x="4324350" y="1729441"/>
                </a:cubicBezTo>
                <a:cubicBezTo>
                  <a:pt x="4354957" y="1931216"/>
                  <a:pt x="4260124" y="2185336"/>
                  <a:pt x="4324350" y="2371643"/>
                </a:cubicBezTo>
                <a:cubicBezTo>
                  <a:pt x="4388576" y="2557950"/>
                  <a:pt x="4303617" y="2722594"/>
                  <a:pt x="4324350" y="2816679"/>
                </a:cubicBezTo>
                <a:cubicBezTo>
                  <a:pt x="4345083" y="2910764"/>
                  <a:pt x="4265897" y="3182664"/>
                  <a:pt x="4324350" y="3419448"/>
                </a:cubicBezTo>
                <a:cubicBezTo>
                  <a:pt x="4382803" y="3656232"/>
                  <a:pt x="4322042" y="3787416"/>
                  <a:pt x="4324350" y="3943350"/>
                </a:cubicBezTo>
                <a:cubicBezTo>
                  <a:pt x="4154268" y="3954813"/>
                  <a:pt x="4026939" y="3928105"/>
                  <a:pt x="3870293" y="3943350"/>
                </a:cubicBezTo>
                <a:cubicBezTo>
                  <a:pt x="3713647" y="3958595"/>
                  <a:pt x="3503034" y="3879539"/>
                  <a:pt x="3329750" y="3943350"/>
                </a:cubicBezTo>
                <a:cubicBezTo>
                  <a:pt x="3156466" y="4007161"/>
                  <a:pt x="2891583" y="3882743"/>
                  <a:pt x="2702719" y="3943350"/>
                </a:cubicBezTo>
                <a:cubicBezTo>
                  <a:pt x="2513855" y="4003957"/>
                  <a:pt x="2412745" y="3895502"/>
                  <a:pt x="2248662" y="3943350"/>
                </a:cubicBezTo>
                <a:cubicBezTo>
                  <a:pt x="2084579" y="3991198"/>
                  <a:pt x="1870067" y="3887770"/>
                  <a:pt x="1621631" y="3943350"/>
                </a:cubicBezTo>
                <a:cubicBezTo>
                  <a:pt x="1373195" y="3998930"/>
                  <a:pt x="1220606" y="3874936"/>
                  <a:pt x="994600" y="3943350"/>
                </a:cubicBezTo>
                <a:cubicBezTo>
                  <a:pt x="768594" y="4011764"/>
                  <a:pt x="778454" y="3898084"/>
                  <a:pt x="583787" y="3943350"/>
                </a:cubicBezTo>
                <a:cubicBezTo>
                  <a:pt x="389120" y="3988616"/>
                  <a:pt x="199057" y="3893813"/>
                  <a:pt x="0" y="3943350"/>
                </a:cubicBezTo>
                <a:cubicBezTo>
                  <a:pt x="-25931" y="3745299"/>
                  <a:pt x="3783" y="3610575"/>
                  <a:pt x="0" y="3458881"/>
                </a:cubicBezTo>
                <a:cubicBezTo>
                  <a:pt x="-3783" y="3307187"/>
                  <a:pt x="1144" y="3120216"/>
                  <a:pt x="0" y="2895546"/>
                </a:cubicBezTo>
                <a:cubicBezTo>
                  <a:pt x="-1144" y="2670876"/>
                  <a:pt x="44034" y="2592672"/>
                  <a:pt x="0" y="2411077"/>
                </a:cubicBezTo>
                <a:cubicBezTo>
                  <a:pt x="-44034" y="2229482"/>
                  <a:pt x="16704" y="2051845"/>
                  <a:pt x="0" y="1847741"/>
                </a:cubicBezTo>
                <a:cubicBezTo>
                  <a:pt x="-16704" y="1643637"/>
                  <a:pt x="51794" y="1454302"/>
                  <a:pt x="0" y="1244972"/>
                </a:cubicBezTo>
                <a:cubicBezTo>
                  <a:pt x="-51794" y="1035642"/>
                  <a:pt x="9908" y="740285"/>
                  <a:pt x="0" y="602769"/>
                </a:cubicBezTo>
                <a:cubicBezTo>
                  <a:pt x="-9908" y="465253"/>
                  <a:pt x="60019" y="293102"/>
                  <a:pt x="0" y="0"/>
                </a:cubicBezTo>
                <a:close/>
              </a:path>
            </a:pathLst>
          </a:custGeom>
          <a:ln w="38100">
            <a:solidFill>
              <a:srgbClr val="00B050"/>
            </a:solidFill>
            <a:extLst>
              <a:ext uri="{C807C97D-BFC1-408E-A445-0C87EB9F89A2}">
                <ask:lineSketchStyleProps xmlns:ask="http://schemas.microsoft.com/office/drawing/2018/sketchyshapes" sd="2786970889">
                  <a:prstGeom prst="rect">
                    <a:avLst/>
                  </a:prstGeom>
                  <ask:type>
                    <ask:lineSketchScribble/>
                  </ask:type>
                </ask:lineSketchStyleProps>
              </a:ext>
            </a:extLst>
          </a:ln>
        </p:spPr>
      </p:pic>
      <p:sp>
        <p:nvSpPr>
          <p:cNvPr id="11" name="TextBox 10">
            <a:extLst>
              <a:ext uri="{FF2B5EF4-FFF2-40B4-BE49-F238E27FC236}">
                <a16:creationId xmlns:a16="http://schemas.microsoft.com/office/drawing/2014/main" id="{3903CBC8-615D-AF5B-A93D-34B14B9317FD}"/>
              </a:ext>
            </a:extLst>
          </p:cNvPr>
          <p:cNvSpPr txBox="1"/>
          <p:nvPr/>
        </p:nvSpPr>
        <p:spPr>
          <a:xfrm rot="19645914">
            <a:off x="6853039" y="408542"/>
            <a:ext cx="2492990" cy="646331"/>
          </a:xfrm>
          <a:prstGeom prst="rect">
            <a:avLst/>
          </a:prstGeom>
          <a:noFill/>
        </p:spPr>
        <p:txBody>
          <a:bodyPr wrap="none" rtlCol="0">
            <a:spAutoFit/>
          </a:bodyPr>
          <a:lstStyle/>
          <a:p>
            <a:r>
              <a:rPr lang="en-US" sz="3600" b="1" dirty="0">
                <a:solidFill>
                  <a:srgbClr val="C00000"/>
                </a:solidFill>
                <a:highlight>
                  <a:srgbClr val="FFFF00"/>
                </a:highlight>
                <a:latin typeface="Times New Roman" panose="02020603050405020304" pitchFamily="18" charset="0"/>
                <a:cs typeface="Times New Roman" panose="02020603050405020304" pitchFamily="18" charset="0"/>
              </a:rPr>
              <a:t>Confirmed</a:t>
            </a:r>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a:t>
            </a:r>
          </a:p>
        </p:txBody>
      </p:sp>
      <p:sp>
        <p:nvSpPr>
          <p:cNvPr id="7" name="Rectangle 205">
            <a:extLst>
              <a:ext uri="{FF2B5EF4-FFF2-40B4-BE49-F238E27FC236}">
                <a16:creationId xmlns:a16="http://schemas.microsoft.com/office/drawing/2014/main" id="{EFC4C164-D609-DCE1-E0D7-788C3C2E6CC8}"/>
              </a:ext>
            </a:extLst>
          </p:cNvPr>
          <p:cNvSpPr/>
          <p:nvPr/>
        </p:nvSpPr>
        <p:spPr>
          <a:xfrm>
            <a:off x="11885676" y="6476482"/>
            <a:ext cx="227626" cy="245901"/>
          </a:xfrm>
          <a:prstGeom prst="rect">
            <a:avLst/>
          </a:prstGeom>
        </p:spPr>
        <p:txBody>
          <a:bodyPr wrap="none" lIns="0" tIns="0" rIns="0" bIns="0">
            <a:spAutoFit/>
          </a:bodyPr>
          <a:lstStyle/>
          <a:p>
            <a:pPr marL="0"/>
            <a:r>
              <a:rPr lang="en-US" sz="1598" b="1" dirty="0">
                <a:solidFill>
                  <a:srgbClr val="FF0000"/>
                </a:solidFill>
                <a:latin typeface="Calibri-Bold"/>
              </a:rPr>
              <a:t>19</a:t>
            </a:r>
            <a:endParaRPr lang="en-US" sz="1598" b="1" i="0" spc="0" baseline="0" dirty="0">
              <a:solidFill>
                <a:srgbClr val="FF0000"/>
              </a:solidFill>
              <a:latin typeface="Calibri-Bold"/>
            </a:endParaRPr>
          </a:p>
        </p:txBody>
      </p:sp>
      <p:sp>
        <p:nvSpPr>
          <p:cNvPr id="3" name="TextBox 2">
            <a:extLst>
              <a:ext uri="{FF2B5EF4-FFF2-40B4-BE49-F238E27FC236}">
                <a16:creationId xmlns:a16="http://schemas.microsoft.com/office/drawing/2014/main" id="{F9C8925E-FF10-3E6C-E063-414DBB907618}"/>
              </a:ext>
            </a:extLst>
          </p:cNvPr>
          <p:cNvSpPr txBox="1"/>
          <p:nvPr/>
        </p:nvSpPr>
        <p:spPr>
          <a:xfrm>
            <a:off x="1283858" y="5495642"/>
            <a:ext cx="4347665" cy="1015663"/>
          </a:xfrm>
          <a:custGeom>
            <a:avLst/>
            <a:gdLst>
              <a:gd name="connsiteX0" fmla="*/ 0 w 4347665"/>
              <a:gd name="connsiteY0" fmla="*/ 0 h 1015663"/>
              <a:gd name="connsiteX1" fmla="*/ 499981 w 4347665"/>
              <a:gd name="connsiteY1" fmla="*/ 0 h 1015663"/>
              <a:gd name="connsiteX2" fmla="*/ 913010 w 4347665"/>
              <a:gd name="connsiteY2" fmla="*/ 0 h 1015663"/>
              <a:gd name="connsiteX3" fmla="*/ 1543421 w 4347665"/>
              <a:gd name="connsiteY3" fmla="*/ 0 h 1015663"/>
              <a:gd name="connsiteX4" fmla="*/ 2043403 w 4347665"/>
              <a:gd name="connsiteY4" fmla="*/ 0 h 1015663"/>
              <a:gd name="connsiteX5" fmla="*/ 2543384 w 4347665"/>
              <a:gd name="connsiteY5" fmla="*/ 0 h 1015663"/>
              <a:gd name="connsiteX6" fmla="*/ 3173795 w 4347665"/>
              <a:gd name="connsiteY6" fmla="*/ 0 h 1015663"/>
              <a:gd name="connsiteX7" fmla="*/ 3630300 w 4347665"/>
              <a:gd name="connsiteY7" fmla="*/ 0 h 1015663"/>
              <a:gd name="connsiteX8" fmla="*/ 4347665 w 4347665"/>
              <a:gd name="connsiteY8" fmla="*/ 0 h 1015663"/>
              <a:gd name="connsiteX9" fmla="*/ 4347665 w 4347665"/>
              <a:gd name="connsiteY9" fmla="*/ 528145 h 1015663"/>
              <a:gd name="connsiteX10" fmla="*/ 4347665 w 4347665"/>
              <a:gd name="connsiteY10" fmla="*/ 1015663 h 1015663"/>
              <a:gd name="connsiteX11" fmla="*/ 3804207 w 4347665"/>
              <a:gd name="connsiteY11" fmla="*/ 1015663 h 1015663"/>
              <a:gd name="connsiteX12" fmla="*/ 3304225 w 4347665"/>
              <a:gd name="connsiteY12" fmla="*/ 1015663 h 1015663"/>
              <a:gd name="connsiteX13" fmla="*/ 2673814 w 4347665"/>
              <a:gd name="connsiteY13" fmla="*/ 1015663 h 1015663"/>
              <a:gd name="connsiteX14" fmla="*/ 2043403 w 4347665"/>
              <a:gd name="connsiteY14" fmla="*/ 1015663 h 1015663"/>
              <a:gd name="connsiteX15" fmla="*/ 1586898 w 4347665"/>
              <a:gd name="connsiteY15" fmla="*/ 1015663 h 1015663"/>
              <a:gd name="connsiteX16" fmla="*/ 1043440 w 4347665"/>
              <a:gd name="connsiteY16" fmla="*/ 1015663 h 1015663"/>
              <a:gd name="connsiteX17" fmla="*/ 0 w 4347665"/>
              <a:gd name="connsiteY17" fmla="*/ 1015663 h 1015663"/>
              <a:gd name="connsiteX18" fmla="*/ 0 w 4347665"/>
              <a:gd name="connsiteY18" fmla="*/ 507832 h 1015663"/>
              <a:gd name="connsiteX19" fmla="*/ 0 w 4347665"/>
              <a:gd name="connsiteY19"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7665" h="1015663" extrusionOk="0">
                <a:moveTo>
                  <a:pt x="0" y="0"/>
                </a:moveTo>
                <a:cubicBezTo>
                  <a:pt x="187736" y="-14613"/>
                  <a:pt x="296711" y="34851"/>
                  <a:pt x="499981" y="0"/>
                </a:cubicBezTo>
                <a:cubicBezTo>
                  <a:pt x="703251" y="-34851"/>
                  <a:pt x="734668" y="9526"/>
                  <a:pt x="913010" y="0"/>
                </a:cubicBezTo>
                <a:cubicBezTo>
                  <a:pt x="1091352" y="-9526"/>
                  <a:pt x="1360656" y="45887"/>
                  <a:pt x="1543421" y="0"/>
                </a:cubicBezTo>
                <a:cubicBezTo>
                  <a:pt x="1726186" y="-45887"/>
                  <a:pt x="1868525" y="10197"/>
                  <a:pt x="2043403" y="0"/>
                </a:cubicBezTo>
                <a:cubicBezTo>
                  <a:pt x="2218281" y="-10197"/>
                  <a:pt x="2352916" y="57703"/>
                  <a:pt x="2543384" y="0"/>
                </a:cubicBezTo>
                <a:cubicBezTo>
                  <a:pt x="2733852" y="-57703"/>
                  <a:pt x="2888682" y="2156"/>
                  <a:pt x="3173795" y="0"/>
                </a:cubicBezTo>
                <a:cubicBezTo>
                  <a:pt x="3458908" y="-2156"/>
                  <a:pt x="3447599" y="16879"/>
                  <a:pt x="3630300" y="0"/>
                </a:cubicBezTo>
                <a:cubicBezTo>
                  <a:pt x="3813002" y="-16879"/>
                  <a:pt x="4042267" y="3946"/>
                  <a:pt x="4347665" y="0"/>
                </a:cubicBezTo>
                <a:cubicBezTo>
                  <a:pt x="4365255" y="244935"/>
                  <a:pt x="4318912" y="357760"/>
                  <a:pt x="4347665" y="528145"/>
                </a:cubicBezTo>
                <a:cubicBezTo>
                  <a:pt x="4376418" y="698531"/>
                  <a:pt x="4341690" y="864654"/>
                  <a:pt x="4347665" y="1015663"/>
                </a:cubicBezTo>
                <a:cubicBezTo>
                  <a:pt x="4105057" y="1057519"/>
                  <a:pt x="4018731" y="977467"/>
                  <a:pt x="3804207" y="1015663"/>
                </a:cubicBezTo>
                <a:cubicBezTo>
                  <a:pt x="3589683" y="1053859"/>
                  <a:pt x="3502680" y="988462"/>
                  <a:pt x="3304225" y="1015663"/>
                </a:cubicBezTo>
                <a:cubicBezTo>
                  <a:pt x="3105770" y="1042864"/>
                  <a:pt x="2927936" y="975847"/>
                  <a:pt x="2673814" y="1015663"/>
                </a:cubicBezTo>
                <a:cubicBezTo>
                  <a:pt x="2419692" y="1055479"/>
                  <a:pt x="2263602" y="1007930"/>
                  <a:pt x="2043403" y="1015663"/>
                </a:cubicBezTo>
                <a:cubicBezTo>
                  <a:pt x="1823204" y="1023396"/>
                  <a:pt x="1810968" y="980911"/>
                  <a:pt x="1586898" y="1015663"/>
                </a:cubicBezTo>
                <a:cubicBezTo>
                  <a:pt x="1362828" y="1050415"/>
                  <a:pt x="1199611" y="989561"/>
                  <a:pt x="1043440" y="1015663"/>
                </a:cubicBezTo>
                <a:cubicBezTo>
                  <a:pt x="887269" y="1041765"/>
                  <a:pt x="384886" y="945561"/>
                  <a:pt x="0" y="1015663"/>
                </a:cubicBezTo>
                <a:cubicBezTo>
                  <a:pt x="-19514" y="796698"/>
                  <a:pt x="50207" y="736876"/>
                  <a:pt x="0" y="507832"/>
                </a:cubicBezTo>
                <a:cubicBezTo>
                  <a:pt x="-50207" y="278788"/>
                  <a:pt x="1628" y="186747"/>
                  <a:pt x="0" y="0"/>
                </a:cubicBezTo>
                <a:close/>
              </a:path>
            </a:pathLst>
          </a:custGeom>
          <a:solidFill>
            <a:schemeClr val="accent2">
              <a:lumMod val="20000"/>
              <a:lumOff val="80000"/>
            </a:schemeClr>
          </a:solidFill>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800" dirty="0">
                <a:latin typeface="Times New Roman" panose="02020603050405020304" pitchFamily="18" charset="0"/>
                <a:cs typeface="Times New Roman" panose="02020603050405020304" pitchFamily="18" charset="0"/>
              </a:rPr>
              <a:t>Data from </a:t>
            </a:r>
            <a:r>
              <a:rPr lang="en-US" sz="2800" b="1" dirty="0">
                <a:latin typeface="Times New Roman" panose="02020603050405020304" pitchFamily="18" charset="0"/>
                <a:cs typeface="Times New Roman" panose="02020603050405020304" pitchFamily="18" charset="0"/>
              </a:rPr>
              <a:t>NASA</a:t>
            </a:r>
          </a:p>
          <a:p>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a:t>
            </a: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Thanks for the fast response</a:t>
            </a:r>
            <a:r>
              <a:rPr lang="en-US" sz="3200" dirty="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27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41398A3-C4C1-90EE-BB5E-7BE6124C2E6D}"/>
              </a:ext>
            </a:extLst>
          </p:cNvPr>
          <p:cNvSpPr txBox="1"/>
          <p:nvPr/>
        </p:nvSpPr>
        <p:spPr>
          <a:xfrm>
            <a:off x="4305630" y="1586651"/>
            <a:ext cx="3589322" cy="461665"/>
          </a:xfrm>
          <a:prstGeom prst="rect">
            <a:avLst/>
          </a:prstGeom>
          <a:solidFill>
            <a:schemeClr val="accent6">
              <a:lumMod val="20000"/>
              <a:lumOff val="80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 Related  REFERENCES:</a:t>
            </a:r>
          </a:p>
        </p:txBody>
      </p:sp>
      <p:sp>
        <p:nvSpPr>
          <p:cNvPr id="12" name="TextBox 11">
            <a:extLst>
              <a:ext uri="{FF2B5EF4-FFF2-40B4-BE49-F238E27FC236}">
                <a16:creationId xmlns:a16="http://schemas.microsoft.com/office/drawing/2014/main" id="{18B0DC6C-A380-9110-0F8F-8E95D9643E80}"/>
              </a:ext>
            </a:extLst>
          </p:cNvPr>
          <p:cNvSpPr txBox="1"/>
          <p:nvPr/>
        </p:nvSpPr>
        <p:spPr>
          <a:xfrm>
            <a:off x="102663" y="2027523"/>
            <a:ext cx="11995257" cy="4878259"/>
          </a:xfrm>
          <a:prstGeom prst="rect">
            <a:avLst/>
          </a:prstGeom>
          <a:solidFill>
            <a:schemeClr val="accent3">
              <a:lumMod val="20000"/>
              <a:lumOff val="80000"/>
            </a:schemeClr>
          </a:solidFill>
        </p:spPr>
        <p:txBody>
          <a:bodyPr wrap="square" rtlCol="0">
            <a:spAutoFit/>
          </a:bodyPr>
          <a:lstStyle/>
          <a:p>
            <a:pPr algn="l"/>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1</a:t>
            </a:r>
            <a:r>
              <a:rPr lang="en-GB" sz="1600" dirty="0">
                <a:solidFill>
                  <a:srgbClr val="000000"/>
                </a:solidFill>
                <a:latin typeface="Times New Roman" panose="02020603050405020304" pitchFamily="18" charset="0"/>
                <a:cs typeface="Times New Roman" panose="02020603050405020304" pitchFamily="18" charset="0"/>
              </a:rPr>
              <a:t>] </a:t>
            </a:r>
            <a:r>
              <a:rPr lang="en-GB" sz="1600" dirty="0">
                <a:solidFill>
                  <a:srgbClr val="000000"/>
                </a:solidFill>
                <a:latin typeface="Times New Roman" panose="02020603050405020304" pitchFamily="18" charset="0"/>
                <a:cs typeface="Times New Roman" panose="02020603050405020304" pitchFamily="18" charset="0"/>
                <a:hlinkClick r:id="rId3"/>
              </a:rPr>
              <a:t>https://doi.org/10.1016/0370-2693(91)90330-S</a:t>
            </a:r>
            <a:r>
              <a:rPr lang="en-GB" sz="1600" dirty="0">
                <a:solidFill>
                  <a:srgbClr val="000000"/>
                </a:solidFill>
                <a:latin typeface="Times New Roman" panose="02020603050405020304" pitchFamily="18" charset="0"/>
                <a:cs typeface="Times New Roman" panose="02020603050405020304" pitchFamily="18" charset="0"/>
              </a:rPr>
              <a:t> , </a:t>
            </a:r>
            <a:r>
              <a:rPr lang="en-GB" sz="1600" b="0" i="0" dirty="0">
                <a:solidFill>
                  <a:srgbClr val="505050"/>
                </a:solidFill>
                <a:effectLst/>
                <a:latin typeface="NexusSerif"/>
              </a:rPr>
              <a:t>On the possibility of Bose-star formation</a:t>
            </a:r>
          </a:p>
          <a:p>
            <a:pPr algn="l"/>
            <a:r>
              <a:rPr lang="el-GR" sz="1600" dirty="0">
                <a:solidFill>
                  <a:srgbClr val="000000"/>
                </a:solidFill>
                <a:latin typeface="Times New Roman" panose="02020603050405020304" pitchFamily="18" charset="0"/>
                <a:cs typeface="Times New Roman" panose="02020603050405020304" pitchFamily="18" charset="0"/>
              </a:rPr>
              <a:t>[</a:t>
            </a:r>
            <a:r>
              <a:rPr lang="en-US" sz="1600" b="1" dirty="0">
                <a:solidFill>
                  <a:srgbClr val="000000"/>
                </a:solidFill>
                <a:latin typeface="Times New Roman" panose="02020603050405020304" pitchFamily="18" charset="0"/>
                <a:cs typeface="Times New Roman" panose="02020603050405020304" pitchFamily="18" charset="0"/>
              </a:rPr>
              <a:t>2</a:t>
            </a:r>
            <a:r>
              <a:rPr lang="el-GR" sz="1600"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hlinkClick r:id="rId4"/>
              </a:rPr>
              <a:t>https://arxiv.org/abs/0711.1105</a:t>
            </a:r>
            <a:r>
              <a:rPr lang="el-GR" sz="1600" dirty="0">
                <a:solidFill>
                  <a:srgbClr val="000000"/>
                </a:solidFill>
                <a:latin typeface="Times New Roman" panose="02020603050405020304" pitchFamily="18" charset="0"/>
                <a:cs typeface="Times New Roman" panose="02020603050405020304" pitchFamily="18" charset="0"/>
              </a:rPr>
              <a:t> , </a:t>
            </a:r>
            <a:r>
              <a:rPr lang="en-GB" sz="1600" i="0" dirty="0">
                <a:solidFill>
                  <a:srgbClr val="000000"/>
                </a:solidFill>
                <a:effectLst/>
                <a:latin typeface="Times New Roman" panose="02020603050405020304" pitchFamily="18" charset="0"/>
                <a:cs typeface="Times New Roman" panose="02020603050405020304" pitchFamily="18" charset="0"/>
              </a:rPr>
              <a:t>The fine-grained phase-space structure of C</a:t>
            </a:r>
            <a:r>
              <a:rPr lang="en-US" sz="1600" dirty="0">
                <a:solidFill>
                  <a:srgbClr val="000000"/>
                </a:solidFill>
                <a:latin typeface="Times New Roman" panose="02020603050405020304" pitchFamily="18" charset="0"/>
                <a:cs typeface="Times New Roman" panose="02020603050405020304" pitchFamily="18" charset="0"/>
              </a:rPr>
              <a:t>D</a:t>
            </a:r>
            <a:r>
              <a:rPr lang="el-GR" sz="1600" i="0" dirty="0">
                <a:solidFill>
                  <a:srgbClr val="000000"/>
                </a:solidFill>
                <a:effectLst/>
                <a:latin typeface="Times New Roman" panose="02020603050405020304" pitchFamily="18" charset="0"/>
                <a:cs typeface="Times New Roman" panose="02020603050405020304" pitchFamily="18" charset="0"/>
              </a:rPr>
              <a:t>Μ</a:t>
            </a:r>
            <a:r>
              <a:rPr lang="en-GB" sz="1600" i="0" dirty="0">
                <a:solidFill>
                  <a:srgbClr val="000000"/>
                </a:solidFill>
                <a:effectLst/>
                <a:latin typeface="Times New Roman" panose="02020603050405020304" pitchFamily="18" charset="0"/>
                <a:cs typeface="Times New Roman" panose="02020603050405020304" pitchFamily="18" charset="0"/>
              </a:rPr>
              <a:t> halos.</a:t>
            </a:r>
          </a:p>
          <a:p>
            <a:pPr algn="l"/>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3</a:t>
            </a:r>
            <a:r>
              <a:rPr lang="en-GB" sz="1600" dirty="0">
                <a:solidFill>
                  <a:srgbClr val="000000"/>
                </a:solidFill>
                <a:latin typeface="Times New Roman" panose="02020603050405020304" pitchFamily="18" charset="0"/>
                <a:cs typeface="Times New Roman" panose="02020603050405020304" pitchFamily="18" charset="0"/>
              </a:rPr>
              <a:t>] </a:t>
            </a:r>
            <a:r>
              <a:rPr lang="en-GB" sz="1600" dirty="0">
                <a:solidFill>
                  <a:srgbClr val="000000"/>
                </a:solidFill>
                <a:latin typeface="Times New Roman" panose="02020603050405020304" pitchFamily="18" charset="0"/>
                <a:cs typeface="Times New Roman" panose="02020603050405020304" pitchFamily="18" charset="0"/>
                <a:hlinkClick r:id="rId5"/>
              </a:rPr>
              <a:t>https://arxiv.org/abs/0812.0362</a:t>
            </a:r>
            <a:r>
              <a:rPr lang="en-GB" sz="1600" dirty="0">
                <a:solidFill>
                  <a:srgbClr val="000000"/>
                </a:solidFill>
                <a:latin typeface="Times New Roman" panose="02020603050405020304" pitchFamily="18" charset="0"/>
                <a:cs typeface="Times New Roman" panose="02020603050405020304" pitchFamily="18" charset="0"/>
              </a:rPr>
              <a:t> , </a:t>
            </a:r>
            <a:r>
              <a:rPr lang="en-GB" sz="1600" i="0" dirty="0">
                <a:solidFill>
                  <a:srgbClr val="000000"/>
                </a:solidFill>
                <a:effectLst/>
                <a:latin typeface="Times New Roman" panose="02020603050405020304" pitchFamily="18" charset="0"/>
                <a:cs typeface="Times New Roman" panose="02020603050405020304" pitchFamily="18" charset="0"/>
              </a:rPr>
              <a:t>Phase-space structure in the local dark matter distribution and its signature in direct detection experiments</a:t>
            </a:r>
          </a:p>
          <a:p>
            <a:pPr algn="l"/>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4</a:t>
            </a:r>
            <a:r>
              <a:rPr lang="en-GB" sz="1600" dirty="0">
                <a:solidFill>
                  <a:srgbClr val="000000"/>
                </a:solidFill>
                <a:latin typeface="Times New Roman" panose="02020603050405020304" pitchFamily="18" charset="0"/>
                <a:cs typeface="Times New Roman" panose="02020603050405020304" pitchFamily="18" charset="0"/>
              </a:rPr>
              <a:t>] </a:t>
            </a:r>
            <a:r>
              <a:rPr lang="en-GB" sz="1600" dirty="0">
                <a:solidFill>
                  <a:srgbClr val="000000"/>
                </a:solidFill>
                <a:latin typeface="Times New Roman" panose="02020603050405020304" pitchFamily="18" charset="0"/>
                <a:cs typeface="Times New Roman" panose="02020603050405020304" pitchFamily="18" charset="0"/>
                <a:hlinkClick r:id="rId6"/>
              </a:rPr>
              <a:t>https://arxiv.org/abs/0906.4341</a:t>
            </a:r>
            <a:r>
              <a:rPr lang="el-GR" sz="1600" dirty="0">
                <a:solidFill>
                  <a:srgbClr val="000000"/>
                </a:solidFill>
                <a:latin typeface="Times New Roman" panose="02020603050405020304" pitchFamily="18" charset="0"/>
                <a:cs typeface="Times New Roman" panose="02020603050405020304" pitchFamily="18" charset="0"/>
              </a:rPr>
              <a:t> , </a:t>
            </a:r>
            <a:r>
              <a:rPr lang="en-GB" sz="1600" i="0" dirty="0">
                <a:solidFill>
                  <a:srgbClr val="000000"/>
                </a:solidFill>
                <a:effectLst/>
                <a:latin typeface="Times New Roman" panose="02020603050405020304" pitchFamily="18" charset="0"/>
                <a:cs typeface="Times New Roman" panose="02020603050405020304" pitchFamily="18" charset="0"/>
              </a:rPr>
              <a:t>Caustics in growing Cold Dark Matter Haloes.</a:t>
            </a:r>
            <a:endParaRPr lang="en-GB" sz="1600" dirty="0">
              <a:solidFill>
                <a:srgbClr val="000000"/>
              </a:solidFill>
              <a:latin typeface="Times New Roman" panose="02020603050405020304" pitchFamily="18" charset="0"/>
              <a:cs typeface="Times New Roman" panose="02020603050405020304" pitchFamily="18" charset="0"/>
            </a:endParaRPr>
          </a:p>
          <a:p>
            <a:pPr algn="l"/>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5</a:t>
            </a:r>
            <a:r>
              <a:rPr lang="en-GB" sz="1600" dirty="0">
                <a:solidFill>
                  <a:srgbClr val="000000"/>
                </a:solidFill>
                <a:latin typeface="Times New Roman" panose="02020603050405020304" pitchFamily="18" charset="0"/>
                <a:cs typeface="Times New Roman" panose="02020603050405020304" pitchFamily="18" charset="0"/>
              </a:rPr>
              <a:t>] </a:t>
            </a:r>
            <a:r>
              <a:rPr lang="en-GB" sz="1600" dirty="0">
                <a:solidFill>
                  <a:srgbClr val="000000"/>
                </a:solidFill>
                <a:latin typeface="Times New Roman" panose="02020603050405020304" pitchFamily="18" charset="0"/>
                <a:cs typeface="Times New Roman" panose="02020603050405020304" pitchFamily="18" charset="0"/>
                <a:hlinkClick r:id="rId7"/>
              </a:rPr>
              <a:t>https://arxiv.org/abs/1002.3162</a:t>
            </a:r>
            <a:r>
              <a:rPr lang="en-GB" sz="1600" dirty="0">
                <a:solidFill>
                  <a:srgbClr val="000000"/>
                </a:solidFill>
                <a:latin typeface="Times New Roman" panose="02020603050405020304" pitchFamily="18" charset="0"/>
                <a:cs typeface="Times New Roman" panose="02020603050405020304" pitchFamily="18" charset="0"/>
              </a:rPr>
              <a:t> , </a:t>
            </a:r>
            <a:r>
              <a:rPr lang="en-GB" sz="1600" i="0" dirty="0">
                <a:solidFill>
                  <a:srgbClr val="000000"/>
                </a:solidFill>
                <a:effectLst/>
                <a:latin typeface="Times New Roman" panose="02020603050405020304" pitchFamily="18" charset="0"/>
                <a:cs typeface="Times New Roman" panose="02020603050405020304" pitchFamily="18" charset="0"/>
              </a:rPr>
              <a:t>Streams and caustics: the fine-grained structure of </a:t>
            </a:r>
            <a:r>
              <a:rPr lang="el-GR" sz="1600" i="0" dirty="0">
                <a:solidFill>
                  <a:srgbClr val="000000"/>
                </a:solidFill>
                <a:effectLst/>
                <a:latin typeface="Times New Roman" panose="02020603050405020304" pitchFamily="18" charset="0"/>
                <a:cs typeface="Times New Roman" panose="02020603050405020304" pitchFamily="18" charset="0"/>
              </a:rPr>
              <a:t>Λ</a:t>
            </a:r>
            <a:r>
              <a:rPr lang="en-GB" sz="1600" i="0" dirty="0">
                <a:solidFill>
                  <a:srgbClr val="000000"/>
                </a:solidFill>
                <a:effectLst/>
                <a:latin typeface="Times New Roman" panose="02020603050405020304" pitchFamily="18" charset="0"/>
                <a:cs typeface="Times New Roman" panose="02020603050405020304" pitchFamily="18" charset="0"/>
              </a:rPr>
              <a:t>CDM haloes</a:t>
            </a:r>
          </a:p>
          <a:p>
            <a:pPr algn="l"/>
            <a:endParaRPr lang="en-GB" sz="700" dirty="0">
              <a:latin typeface="Times New Roman" panose="02020603050405020304" pitchFamily="18" charset="0"/>
              <a:cs typeface="Times New Roman" panose="02020603050405020304" pitchFamily="18" charset="0"/>
            </a:endParaRPr>
          </a:p>
          <a:p>
            <a:pPr algn="l"/>
            <a:r>
              <a:rPr lang="en-GB" sz="1600" dirty="0">
                <a:latin typeface="Times New Roman" panose="02020603050405020304" pitchFamily="18" charset="0"/>
                <a:cs typeface="Times New Roman" panose="02020603050405020304" pitchFamily="18" charset="0"/>
              </a:rPr>
              <a:t>[</a:t>
            </a:r>
            <a:r>
              <a:rPr lang="en-GB" sz="1600" b="1" dirty="0">
                <a:latin typeface="Times New Roman" panose="02020603050405020304" pitchFamily="18" charset="0"/>
                <a:cs typeface="Times New Roman" panose="02020603050405020304" pitchFamily="18" charset="0"/>
              </a:rPr>
              <a:t>6</a:t>
            </a:r>
            <a:r>
              <a:rPr lang="en-GB" sz="160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hlinkClick r:id="rId8"/>
              </a:rPr>
              <a:t>https://doi.org/10.1016/S0927-6505(03)00138-5</a:t>
            </a:r>
            <a:r>
              <a:rPr lang="en-GB" sz="1600" dirty="0">
                <a:latin typeface="Times New Roman" panose="02020603050405020304" pitchFamily="18" charset="0"/>
                <a:cs typeface="Times New Roman" panose="02020603050405020304" pitchFamily="18" charset="0"/>
              </a:rPr>
              <a:t>, Gravitational lensing by the Sun of non-relativistic penetrating particles. </a:t>
            </a:r>
          </a:p>
          <a:p>
            <a:pPr algn="l"/>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7</a:t>
            </a:r>
            <a:r>
              <a:rPr lang="en-GB" sz="1600" dirty="0">
                <a:solidFill>
                  <a:srgbClr val="000000"/>
                </a:solidFill>
                <a:latin typeface="Times New Roman" panose="02020603050405020304" pitchFamily="18" charset="0"/>
                <a:cs typeface="Times New Roman" panose="02020603050405020304" pitchFamily="18" charset="0"/>
              </a:rPr>
              <a:t>] </a:t>
            </a:r>
            <a:r>
              <a:rPr lang="en-GB" sz="1600" dirty="0">
                <a:solidFill>
                  <a:srgbClr val="000000"/>
                </a:solidFill>
                <a:latin typeface="Times New Roman" panose="02020603050405020304" pitchFamily="18" charset="0"/>
                <a:cs typeface="Times New Roman" panose="02020603050405020304" pitchFamily="18" charset="0"/>
                <a:hlinkClick r:id="rId9"/>
              </a:rPr>
              <a:t>https://arxiv.org/abs/1305.2454</a:t>
            </a:r>
            <a:r>
              <a:rPr lang="en-GB" sz="1600" dirty="0">
                <a:solidFill>
                  <a:srgbClr val="000000"/>
                </a:solidFill>
                <a:latin typeface="Times New Roman" panose="02020603050405020304" pitchFamily="18" charset="0"/>
                <a:cs typeface="Times New Roman" panose="02020603050405020304" pitchFamily="18" charset="0"/>
              </a:rPr>
              <a:t>  , </a:t>
            </a:r>
            <a:r>
              <a:rPr lang="en-GB" sz="1600" dirty="0">
                <a:latin typeface="Times New Roman" panose="02020603050405020304" pitchFamily="18" charset="0"/>
                <a:cs typeface="Times New Roman" panose="02020603050405020304" pitchFamily="18" charset="0"/>
              </a:rPr>
              <a:t>Flux Enhancement of Slow-moving Particles by Sun or Jupiter: </a:t>
            </a:r>
            <a:r>
              <a:rPr lang="en-GB" sz="1600" i="0" dirty="0">
                <a:solidFill>
                  <a:srgbClr val="000000"/>
                </a:solidFill>
                <a:effectLst/>
                <a:latin typeface="Times New Roman" panose="02020603050405020304" pitchFamily="18" charset="0"/>
                <a:cs typeface="Times New Roman" panose="02020603050405020304" pitchFamily="18" charset="0"/>
              </a:rPr>
              <a:t>Can they be Detected on Earth?</a:t>
            </a:r>
            <a:endParaRPr lang="en-GB" sz="1600" dirty="0">
              <a:latin typeface="Times New Roman" panose="02020603050405020304" pitchFamily="18" charset="0"/>
              <a:cs typeface="Times New Roman" panose="02020603050405020304" pitchFamily="18" charset="0"/>
            </a:endParaRPr>
          </a:p>
          <a:p>
            <a:pPr algn="l"/>
            <a:r>
              <a:rPr lang="en-US" sz="1600" u="sng" dirty="0">
                <a:solidFill>
                  <a:schemeClr val="tx1"/>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t>
            </a:r>
            <a:r>
              <a:rPr lang="en-US" sz="1600" b="1" u="sng" dirty="0">
                <a:solidFill>
                  <a:schemeClr val="tx1"/>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8</a:t>
            </a:r>
            <a:r>
              <a:rPr lang="en-US" sz="1600" u="sng" dirty="0">
                <a:solidFill>
                  <a:schemeClr val="tx1"/>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t>
            </a:r>
            <a:r>
              <a:rPr lang="en-US" sz="1600" u="sng" dirty="0">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https://arxiv.org/abs/1309.4021</a:t>
            </a:r>
            <a:r>
              <a:rPr lang="en-US" sz="1600" dirty="0">
                <a:latin typeface="Times New Roman" panose="02020603050405020304" pitchFamily="18" charset="0"/>
                <a:cs typeface="Times New Roman" panose="02020603050405020304" pitchFamily="18" charset="0"/>
              </a:rPr>
              <a:t> ,  T</a:t>
            </a:r>
            <a:r>
              <a:rPr lang="en-GB" sz="1600" i="0" dirty="0">
                <a:solidFill>
                  <a:srgbClr val="000000"/>
                </a:solidFill>
                <a:effectLst/>
                <a:latin typeface="Times New Roman" panose="02020603050405020304" pitchFamily="18" charset="0"/>
                <a:cs typeface="Times New Roman" panose="02020603050405020304" pitchFamily="18" charset="0"/>
              </a:rPr>
              <a:t>he 11-years solar cycle as the manifestation of the dark  Universe. </a:t>
            </a:r>
          </a:p>
          <a:p>
            <a:pPr algn="l"/>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9</a:t>
            </a:r>
            <a:r>
              <a:rPr lang="en-GB" sz="1600" dirty="0">
                <a:solidFill>
                  <a:srgbClr val="000000"/>
                </a:solidFill>
                <a:latin typeface="Times New Roman" panose="02020603050405020304" pitchFamily="18" charset="0"/>
                <a:cs typeface="Times New Roman" panose="02020603050405020304" pitchFamily="18" charset="0"/>
              </a:rPr>
              <a:t>] </a:t>
            </a:r>
            <a:r>
              <a:rPr lang="en-GB" sz="1600" dirty="0">
                <a:solidFill>
                  <a:srgbClr val="000000"/>
                </a:solidFill>
                <a:latin typeface="Times New Roman" panose="02020603050405020304" pitchFamily="18" charset="0"/>
                <a:cs typeface="Times New Roman" panose="02020603050405020304" pitchFamily="18" charset="0"/>
                <a:hlinkClick r:id="rId11"/>
              </a:rPr>
              <a:t>https://arxiv.org/abs/1507.07009</a:t>
            </a:r>
            <a:r>
              <a:rPr lang="en-GB" sz="1600" dirty="0">
                <a:solidFill>
                  <a:srgbClr val="000000"/>
                </a:solidFill>
                <a:latin typeface="Times New Roman" panose="02020603050405020304" pitchFamily="18" charset="0"/>
                <a:cs typeface="Times New Roman" panose="02020603050405020304" pitchFamily="18" charset="0"/>
              </a:rPr>
              <a:t> , </a:t>
            </a:r>
            <a:r>
              <a:rPr lang="en-GB" sz="1600" i="0" dirty="0">
                <a:solidFill>
                  <a:srgbClr val="000000"/>
                </a:solidFill>
                <a:effectLst/>
                <a:latin typeface="Times New Roman" panose="02020603050405020304" pitchFamily="18" charset="0"/>
                <a:cs typeface="Times New Roman" panose="02020603050405020304" pitchFamily="18" charset="0"/>
              </a:rPr>
              <a:t>Dense Dark Matter Hairs Spreading Out from Earth, Jupiter and Other Compact Bodies.</a:t>
            </a:r>
            <a:endParaRPr lang="en-GB" sz="1600" dirty="0">
              <a:solidFill>
                <a:srgbClr val="000000"/>
              </a:solidFill>
              <a:latin typeface="Times New Roman" panose="02020603050405020304" pitchFamily="18" charset="0"/>
              <a:cs typeface="Times New Roman" panose="02020603050405020304" pitchFamily="18" charset="0"/>
            </a:endParaRPr>
          </a:p>
          <a:p>
            <a:pPr algn="l"/>
            <a:r>
              <a:rPr lang="en-GB" sz="1600" i="0" dirty="0">
                <a:solidFill>
                  <a:srgbClr val="000000"/>
                </a:solidFill>
                <a:effectLst/>
                <a:latin typeface="Times New Roman" panose="02020603050405020304" pitchFamily="18" charset="0"/>
                <a:cs typeface="Times New Roman" panose="02020603050405020304" pitchFamily="18" charset="0"/>
              </a:rPr>
              <a:t>[</a:t>
            </a:r>
            <a:r>
              <a:rPr lang="en-GB" sz="1600" b="1" i="0" dirty="0">
                <a:solidFill>
                  <a:srgbClr val="000000"/>
                </a:solidFill>
                <a:effectLst/>
                <a:latin typeface="Times New Roman" panose="02020603050405020304" pitchFamily="18" charset="0"/>
                <a:cs typeface="Times New Roman" panose="02020603050405020304" pitchFamily="18" charset="0"/>
              </a:rPr>
              <a:t>10</a:t>
            </a:r>
            <a:r>
              <a:rPr lang="en-GB" sz="1600" i="0" dirty="0">
                <a:solidFill>
                  <a:srgbClr val="000000"/>
                </a:solidFill>
                <a:effectLst/>
                <a:latin typeface="Times New Roman" panose="02020603050405020304" pitchFamily="18" charset="0"/>
                <a:cs typeface="Times New Roman" panose="02020603050405020304" pitchFamily="18" charset="0"/>
              </a:rPr>
              <a:t>]  </a:t>
            </a:r>
            <a:r>
              <a:rPr lang="en-GB" sz="1600" i="0" dirty="0">
                <a:solidFill>
                  <a:srgbClr val="000000"/>
                </a:solidFill>
                <a:effectLst/>
                <a:latin typeface="Times New Roman" panose="02020603050405020304" pitchFamily="18" charset="0"/>
                <a:cs typeface="Times New Roman" panose="02020603050405020304" pitchFamily="18" charset="0"/>
                <a:hlinkClick r:id="rId12"/>
              </a:rPr>
              <a:t>https://arxiv.org/abs/1602.03666</a:t>
            </a:r>
            <a:r>
              <a:rPr lang="en-GB" sz="1600" i="0" dirty="0">
                <a:solidFill>
                  <a:srgbClr val="000000"/>
                </a:solidFill>
                <a:effectLst/>
                <a:latin typeface="Times New Roman" panose="02020603050405020304" pitchFamily="18" charset="0"/>
                <a:cs typeface="Times New Roman" panose="02020603050405020304" pitchFamily="18" charset="0"/>
              </a:rPr>
              <a:t> , The Sun and its Planets as detectors for invisible matter.</a:t>
            </a:r>
          </a:p>
          <a:p>
            <a:pPr algn="l"/>
            <a:r>
              <a:rPr lang="en-GB" sz="1600" i="0" dirty="0">
                <a:solidFill>
                  <a:srgbClr val="000000"/>
                </a:solidFill>
                <a:effectLst/>
                <a:latin typeface="Times New Roman" panose="02020603050405020304" pitchFamily="18" charset="0"/>
                <a:cs typeface="Times New Roman" panose="02020603050405020304" pitchFamily="18" charset="0"/>
              </a:rPr>
              <a:t>[</a:t>
            </a:r>
            <a:r>
              <a:rPr lang="en-GB" sz="1600" b="1" i="0" dirty="0">
                <a:solidFill>
                  <a:srgbClr val="000000"/>
                </a:solidFill>
                <a:effectLst/>
                <a:latin typeface="Times New Roman" panose="02020603050405020304" pitchFamily="18" charset="0"/>
                <a:cs typeface="Times New Roman" panose="02020603050405020304" pitchFamily="18" charset="0"/>
              </a:rPr>
              <a:t>11</a:t>
            </a:r>
            <a:r>
              <a:rPr lang="en-GB" sz="1600" i="0" dirty="0">
                <a:solidFill>
                  <a:srgbClr val="000000"/>
                </a:solidFill>
                <a:effectLst/>
                <a:latin typeface="Times New Roman" panose="02020603050405020304" pitchFamily="18" charset="0"/>
                <a:cs typeface="Times New Roman" panose="02020603050405020304" pitchFamily="18" charset="0"/>
              </a:rPr>
              <a:t>]  </a:t>
            </a:r>
            <a:r>
              <a:rPr lang="en-GB" sz="1600" i="0" dirty="0">
                <a:solidFill>
                  <a:srgbClr val="000000"/>
                </a:solidFill>
                <a:effectLst/>
                <a:latin typeface="Times New Roman" panose="02020603050405020304" pitchFamily="18" charset="0"/>
                <a:cs typeface="Times New Roman" panose="02020603050405020304" pitchFamily="18" charset="0"/>
                <a:hlinkClick r:id="rId13"/>
              </a:rPr>
              <a:t>https://arxiv.org/abs/1809.02555</a:t>
            </a:r>
            <a:r>
              <a:rPr lang="en-GB" sz="1600" dirty="0">
                <a:solidFill>
                  <a:srgbClr val="000000"/>
                </a:solidFill>
                <a:latin typeface="Times New Roman" panose="02020603050405020304" pitchFamily="18" charset="0"/>
                <a:cs typeface="Times New Roman" panose="02020603050405020304" pitchFamily="18" charset="0"/>
              </a:rPr>
              <a:t> ,  </a:t>
            </a:r>
            <a:r>
              <a:rPr lang="en-US" sz="1600" i="0" dirty="0">
                <a:solidFill>
                  <a:srgbClr val="000000"/>
                </a:solidFill>
                <a:effectLst/>
                <a:latin typeface="Times New Roman" panose="02020603050405020304" pitchFamily="18" charset="0"/>
                <a:cs typeface="Times New Roman" panose="02020603050405020304" pitchFamily="18" charset="0"/>
              </a:rPr>
              <a:t>Planetary dependence of melanoma</a:t>
            </a:r>
            <a:r>
              <a:rPr lang="en-GB" sz="1600" i="0" dirty="0">
                <a:solidFill>
                  <a:srgbClr val="000000"/>
                </a:solidFill>
                <a:effectLst/>
                <a:latin typeface="Times New Roman" panose="02020603050405020304" pitchFamily="18" charset="0"/>
                <a:cs typeface="Times New Roman" panose="02020603050405020304" pitchFamily="18" charset="0"/>
              </a:rPr>
              <a:t>.</a:t>
            </a:r>
          </a:p>
          <a:p>
            <a:pPr algn="l"/>
            <a:r>
              <a:rPr lang="en-GB" sz="1600" i="0" u="sng" dirty="0">
                <a:solidFill>
                  <a:srgbClr val="000000"/>
                </a:solidFill>
                <a:effectLst/>
                <a:latin typeface="Times New Roman" panose="02020603050405020304" pitchFamily="18" charset="0"/>
                <a:cs typeface="Times New Roman" panose="02020603050405020304" pitchFamily="18" charset="0"/>
                <a:hlinkClick r:id="rId14"/>
              </a:rPr>
              <a:t>[</a:t>
            </a:r>
            <a:r>
              <a:rPr lang="en-GB" sz="1600" b="1" i="0" u="sng" dirty="0">
                <a:solidFill>
                  <a:srgbClr val="000000"/>
                </a:solidFill>
                <a:effectLst/>
                <a:latin typeface="Times New Roman" panose="02020603050405020304" pitchFamily="18" charset="0"/>
                <a:cs typeface="Times New Roman" panose="02020603050405020304" pitchFamily="18" charset="0"/>
                <a:hlinkClick r:id="rId14"/>
              </a:rPr>
              <a:t>12</a:t>
            </a:r>
            <a:r>
              <a:rPr lang="en-GB" sz="1600" i="0" u="sng" dirty="0">
                <a:solidFill>
                  <a:srgbClr val="000000"/>
                </a:solidFill>
                <a:effectLst/>
                <a:latin typeface="Times New Roman" panose="02020603050405020304" pitchFamily="18" charset="0"/>
                <a:cs typeface="Times New Roman" panose="02020603050405020304" pitchFamily="18" charset="0"/>
                <a:hlinkClick r:id="rId14"/>
              </a:rPr>
              <a:t>]</a:t>
            </a:r>
            <a:r>
              <a:rPr lang="en-GB" sz="1600" i="0" u="sng" dirty="0">
                <a:solidFill>
                  <a:srgbClr val="000000"/>
                </a:solidFill>
                <a:effectLst/>
                <a:latin typeface="Times New Roman" panose="02020603050405020304" pitchFamily="18" charset="0"/>
                <a:cs typeface="Times New Roman" panose="02020603050405020304" pitchFamily="18" charset="0"/>
              </a:rPr>
              <a:t> </a:t>
            </a:r>
            <a:r>
              <a:rPr lang="en-GB" sz="1600" i="0" dirty="0">
                <a:solidFill>
                  <a:srgbClr val="000000"/>
                </a:solidFill>
                <a:effectLst/>
                <a:latin typeface="Times New Roman" panose="02020603050405020304" pitchFamily="18" charset="0"/>
                <a:cs typeface="Times New Roman" panose="02020603050405020304" pitchFamily="18" charset="0"/>
                <a:hlinkClick r:id="rId14"/>
              </a:rPr>
              <a:t>https://doi.org/10.1142/S1793048020500083</a:t>
            </a:r>
            <a:r>
              <a:rPr lang="en-GB" sz="1600" dirty="0">
                <a:solidFill>
                  <a:srgbClr val="000000"/>
                </a:solidFill>
                <a:latin typeface="Times New Roman" panose="02020603050405020304" pitchFamily="18" charset="0"/>
                <a:cs typeface="Times New Roman" panose="02020603050405020304" pitchFamily="18" charset="0"/>
              </a:rPr>
              <a:t> , </a:t>
            </a:r>
            <a:r>
              <a:rPr lang="en-GB" sz="1600" i="0" dirty="0">
                <a:solidFill>
                  <a:srgbClr val="000000"/>
                </a:solidFill>
                <a:effectLst/>
                <a:latin typeface="Times New Roman" panose="02020603050405020304" pitchFamily="18" charset="0"/>
                <a:cs typeface="Times New Roman" panose="02020603050405020304" pitchFamily="18" charset="0"/>
              </a:rPr>
              <a:t>Observation of a 27 Days Periodicity in Melanoma Diagnosis. </a:t>
            </a:r>
          </a:p>
          <a:p>
            <a:pPr algn="l"/>
            <a:r>
              <a:rPr lang="en-GB" sz="1600" i="0" dirty="0">
                <a:solidFill>
                  <a:srgbClr val="000000"/>
                </a:solidFill>
                <a:effectLst/>
                <a:latin typeface="Times New Roman" panose="02020603050405020304" pitchFamily="18" charset="0"/>
                <a:cs typeface="Times New Roman" panose="02020603050405020304" pitchFamily="18" charset="0"/>
              </a:rPr>
              <a:t>[</a:t>
            </a:r>
            <a:r>
              <a:rPr lang="en-GB" sz="1600" b="1" i="0" dirty="0">
                <a:solidFill>
                  <a:srgbClr val="000000"/>
                </a:solidFill>
                <a:effectLst/>
                <a:latin typeface="Times New Roman" panose="02020603050405020304" pitchFamily="18" charset="0"/>
                <a:cs typeface="Times New Roman" panose="02020603050405020304" pitchFamily="18" charset="0"/>
              </a:rPr>
              <a:t>13</a:t>
            </a:r>
            <a:r>
              <a:rPr lang="en-GB" sz="1600" i="0" dirty="0">
                <a:solidFill>
                  <a:srgbClr val="000000"/>
                </a:solidFill>
                <a:effectLst/>
                <a:latin typeface="Times New Roman" panose="02020603050405020304" pitchFamily="18" charset="0"/>
                <a:cs typeface="Times New Roman" panose="02020603050405020304" pitchFamily="18" charset="0"/>
              </a:rPr>
              <a:t>]  </a:t>
            </a:r>
            <a:r>
              <a:rPr lang="en-GB" sz="1600" i="0" dirty="0">
                <a:solidFill>
                  <a:srgbClr val="000000"/>
                </a:solidFill>
                <a:effectLst/>
                <a:latin typeface="Times New Roman" panose="02020603050405020304" pitchFamily="18" charset="0"/>
                <a:cs typeface="Times New Roman" panose="02020603050405020304" pitchFamily="18" charset="0"/>
                <a:hlinkClick r:id="rId15"/>
              </a:rPr>
              <a:t>https://arxiv.org/abs/2004.11006</a:t>
            </a:r>
            <a:r>
              <a:rPr lang="en-GB" sz="1600" i="0" dirty="0">
                <a:solidFill>
                  <a:srgbClr val="000000"/>
                </a:solidFill>
                <a:effectLst/>
                <a:latin typeface="Times New Roman" panose="02020603050405020304" pitchFamily="18" charset="0"/>
                <a:cs typeface="Times New Roman" panose="02020603050405020304" pitchFamily="18" charset="0"/>
              </a:rPr>
              <a:t> , Stratospheric temperature anomalies as imprints from the dark Universe. </a:t>
            </a:r>
          </a:p>
          <a:p>
            <a:pPr algn="l" rtl="0"/>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14</a:t>
            </a:r>
            <a:r>
              <a:rPr lang="en-GB" sz="1600" dirty="0">
                <a:solidFill>
                  <a:srgbClr val="000000"/>
                </a:solidFill>
                <a:latin typeface="Times New Roman" panose="02020603050405020304" pitchFamily="18" charset="0"/>
                <a:cs typeface="Times New Roman" panose="02020603050405020304" pitchFamily="18" charset="0"/>
              </a:rPr>
              <a:t>] </a:t>
            </a:r>
            <a:r>
              <a:rPr lang="en-GB" sz="1600" dirty="0">
                <a:solidFill>
                  <a:srgbClr val="000000"/>
                </a:solidFill>
                <a:latin typeface="Times New Roman" panose="02020603050405020304" pitchFamily="18" charset="0"/>
                <a:cs typeface="Times New Roman" panose="02020603050405020304" pitchFamily="18" charset="0"/>
                <a:hlinkClick r:id="rId16"/>
              </a:rPr>
              <a:t>https://arxiv.org/abs/2005.08252</a:t>
            </a:r>
            <a:r>
              <a:rPr lang="en-US" sz="1600" dirty="0">
                <a:solidFill>
                  <a:srgbClr val="000000"/>
                </a:solidFill>
                <a:latin typeface="Times New Roman" panose="02020603050405020304" pitchFamily="18" charset="0"/>
                <a:cs typeface="Times New Roman" panose="02020603050405020304" pitchFamily="18" charset="0"/>
              </a:rPr>
              <a:t> </a:t>
            </a:r>
            <a:r>
              <a:rPr kumimoji="0" lang="en-US" altLang="en-US" sz="16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Gravitational Focusing of Low-Velocity Dark Matter on the Earth's Surface.</a:t>
            </a:r>
          </a:p>
          <a:p>
            <a:pPr algn="l"/>
            <a:r>
              <a:rPr lang="en-GB" sz="1600" i="0" dirty="0">
                <a:solidFill>
                  <a:srgbClr val="000000"/>
                </a:solidFill>
                <a:effectLst/>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15</a:t>
            </a:r>
            <a:r>
              <a:rPr lang="en-GB" sz="1600" i="0" dirty="0">
                <a:solidFill>
                  <a:srgbClr val="000000"/>
                </a:solidFill>
                <a:effectLst/>
                <a:latin typeface="Times New Roman" panose="02020603050405020304" pitchFamily="18" charset="0"/>
                <a:cs typeface="Times New Roman" panose="02020603050405020304" pitchFamily="18" charset="0"/>
              </a:rPr>
              <a:t>]  </a:t>
            </a:r>
            <a:r>
              <a:rPr lang="en-GB" sz="1600" i="0" dirty="0">
                <a:solidFill>
                  <a:srgbClr val="000000"/>
                </a:solidFill>
                <a:effectLst/>
                <a:latin typeface="Times New Roman" panose="02020603050405020304" pitchFamily="18" charset="0"/>
                <a:cs typeface="Times New Roman" panose="02020603050405020304" pitchFamily="18" charset="0"/>
                <a:hlinkClick r:id="rId17"/>
              </a:rPr>
              <a:t>https://arxiv.org/abs/2012.03353</a:t>
            </a:r>
            <a:r>
              <a:rPr lang="en-GB" sz="1600" dirty="0">
                <a:solidFill>
                  <a:srgbClr val="000000"/>
                </a:solidFill>
                <a:latin typeface="Times New Roman" panose="02020603050405020304" pitchFamily="18" charset="0"/>
                <a:cs typeface="Times New Roman" panose="02020603050405020304" pitchFamily="18" charset="0"/>
              </a:rPr>
              <a:t> , </a:t>
            </a:r>
            <a:r>
              <a:rPr lang="en-GB" sz="1600" i="0" dirty="0">
                <a:solidFill>
                  <a:srgbClr val="000000"/>
                </a:solidFill>
                <a:effectLst/>
                <a:latin typeface="Times New Roman" panose="02020603050405020304" pitchFamily="18" charset="0"/>
                <a:cs typeface="Times New Roman" panose="02020603050405020304" pitchFamily="18" charset="0"/>
              </a:rPr>
              <a:t>On the Direct Detection of Dark Matter in the Stratosphere. </a:t>
            </a:r>
          </a:p>
          <a:p>
            <a:pPr algn="l"/>
            <a:r>
              <a:rPr lang="en-GB" sz="1600" i="0" dirty="0">
                <a:solidFill>
                  <a:srgbClr val="000000"/>
                </a:solidFill>
                <a:effectLst/>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16</a:t>
            </a:r>
            <a:r>
              <a:rPr lang="en-GB" sz="1600" i="0" dirty="0">
                <a:solidFill>
                  <a:srgbClr val="000000"/>
                </a:solidFill>
                <a:effectLst/>
                <a:latin typeface="Times New Roman" panose="02020603050405020304" pitchFamily="18" charset="0"/>
                <a:cs typeface="Times New Roman" panose="02020603050405020304" pitchFamily="18" charset="0"/>
              </a:rPr>
              <a:t>]  </a:t>
            </a:r>
            <a:r>
              <a:rPr lang="en-GB" sz="1600" i="0" dirty="0">
                <a:solidFill>
                  <a:srgbClr val="000000"/>
                </a:solidFill>
                <a:effectLst/>
                <a:latin typeface="Times New Roman" panose="02020603050405020304" pitchFamily="18" charset="0"/>
                <a:cs typeface="Times New Roman" panose="02020603050405020304" pitchFamily="18" charset="0"/>
                <a:hlinkClick r:id="rId18"/>
              </a:rPr>
              <a:t>https://arxiv.org/abs/2108.11647</a:t>
            </a:r>
            <a:r>
              <a:rPr lang="en-GB" sz="1600" dirty="0">
                <a:solidFill>
                  <a:srgbClr val="000000"/>
                </a:solidFill>
                <a:latin typeface="Times New Roman" panose="02020603050405020304" pitchFamily="18" charset="0"/>
                <a:cs typeface="Times New Roman" panose="02020603050405020304" pitchFamily="18" charset="0"/>
              </a:rPr>
              <a:t> , The dark Universe is not invisible.  See ref’s therein.</a:t>
            </a:r>
          </a:p>
          <a:p>
            <a:pPr algn="l"/>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17</a:t>
            </a:r>
            <a:r>
              <a:rPr lang="en-GB" sz="1600" dirty="0">
                <a:solidFill>
                  <a:srgbClr val="000000"/>
                </a:solidFill>
                <a:latin typeface="Times New Roman" panose="02020603050405020304" pitchFamily="18" charset="0"/>
                <a:cs typeface="Times New Roman" panose="02020603050405020304" pitchFamily="18" charset="0"/>
              </a:rPr>
              <a:t>]  </a:t>
            </a:r>
            <a:r>
              <a:rPr lang="en-GB" sz="1600" dirty="0">
                <a:solidFill>
                  <a:srgbClr val="000000"/>
                </a:solidFill>
                <a:latin typeface="Times New Roman" panose="02020603050405020304" pitchFamily="18" charset="0"/>
                <a:cs typeface="Times New Roman" panose="02020603050405020304" pitchFamily="18" charset="0"/>
                <a:hlinkClick r:id="rId19"/>
              </a:rPr>
              <a:t>https://arxiv.org/abs/2106.15408</a:t>
            </a:r>
            <a:r>
              <a:rPr lang="en-GB" sz="1600" dirty="0">
                <a:solidFill>
                  <a:srgbClr val="000000"/>
                </a:solidFill>
                <a:latin typeface="Times New Roman" panose="02020603050405020304" pitchFamily="18" charset="0"/>
                <a:cs typeface="Times New Roman" panose="02020603050405020304" pitchFamily="18" charset="0"/>
              </a:rPr>
              <a:t> , </a:t>
            </a:r>
            <a:r>
              <a:rPr lang="en-GB" sz="1600" i="0" dirty="0">
                <a:solidFill>
                  <a:srgbClr val="000000"/>
                </a:solidFill>
                <a:effectLst/>
                <a:latin typeface="Times New Roman" panose="02020603050405020304" pitchFamily="18" charset="0"/>
                <a:cs typeface="Times New Roman" panose="02020603050405020304" pitchFamily="18" charset="0"/>
              </a:rPr>
              <a:t>Gaia, Fundamental Physics, and Dark Matter.</a:t>
            </a:r>
          </a:p>
          <a:p>
            <a:pPr algn="l"/>
            <a:r>
              <a:rPr lang="en-GB" sz="1600" i="0" dirty="0">
                <a:solidFill>
                  <a:srgbClr val="000000"/>
                </a:solidFill>
                <a:effectLst/>
                <a:latin typeface="Times New Roman" panose="02020603050405020304" pitchFamily="18" charset="0"/>
                <a:cs typeface="Times New Roman" panose="02020603050405020304" pitchFamily="18" charset="0"/>
              </a:rPr>
              <a:t>[</a:t>
            </a:r>
            <a:r>
              <a:rPr lang="en-GB" sz="1600" b="1" i="0" dirty="0">
                <a:solidFill>
                  <a:srgbClr val="000000"/>
                </a:solidFill>
                <a:effectLst/>
                <a:latin typeface="Times New Roman" panose="02020603050405020304" pitchFamily="18" charset="0"/>
                <a:cs typeface="Times New Roman" panose="02020603050405020304" pitchFamily="18" charset="0"/>
              </a:rPr>
              <a:t>18</a:t>
            </a:r>
            <a:r>
              <a:rPr lang="en-GB" sz="1600" i="0" dirty="0">
                <a:solidFill>
                  <a:srgbClr val="000000"/>
                </a:solidFill>
                <a:effectLst/>
                <a:latin typeface="Times New Roman" panose="02020603050405020304" pitchFamily="18" charset="0"/>
                <a:cs typeface="Times New Roman" panose="02020603050405020304" pitchFamily="18" charset="0"/>
              </a:rPr>
              <a:t>] Marios Maroudas, PhD  thesis, 2022 University of Patras /Greece.</a:t>
            </a:r>
          </a:p>
          <a:p>
            <a:pPr algn="l"/>
            <a:r>
              <a:rPr lang="en-GB" sz="1600" dirty="0">
                <a:solidFill>
                  <a:srgbClr val="000000"/>
                </a:solidFill>
                <a:latin typeface="Times New Roman" panose="02020603050405020304" pitchFamily="18" charset="0"/>
                <a:cs typeface="Times New Roman" panose="02020603050405020304" pitchFamily="18" charset="0"/>
              </a:rPr>
              <a:t>[</a:t>
            </a:r>
            <a:r>
              <a:rPr lang="en-GB" sz="1600" b="1" dirty="0">
                <a:solidFill>
                  <a:srgbClr val="000000"/>
                </a:solidFill>
                <a:latin typeface="Times New Roman" panose="02020603050405020304" pitchFamily="18" charset="0"/>
                <a:cs typeface="Times New Roman" panose="02020603050405020304" pitchFamily="18" charset="0"/>
              </a:rPr>
              <a:t>19</a:t>
            </a:r>
            <a:r>
              <a:rPr lang="en-GB" sz="1600" dirty="0">
                <a:solidFill>
                  <a:srgbClr val="000000"/>
                </a:solidFill>
                <a:latin typeface="Times New Roman" panose="02020603050405020304" pitchFamily="18" charset="0"/>
                <a:cs typeface="Times New Roman" panose="02020603050405020304" pitchFamily="18" charset="0"/>
              </a:rPr>
              <a:t>]  Abaz Kryemadhi, this workshop.</a:t>
            </a:r>
            <a:endParaRPr lang="en-GB" sz="1600" i="0" dirty="0">
              <a:solidFill>
                <a:srgbClr val="000000"/>
              </a:solidFill>
              <a:effectLst/>
              <a:latin typeface="Times New Roman" panose="02020603050405020304" pitchFamily="18" charset="0"/>
              <a:cs typeface="Times New Roman" panose="02020603050405020304" pitchFamily="18" charset="0"/>
            </a:endParaRPr>
          </a:p>
        </p:txBody>
      </p:sp>
      <p:sp>
        <p:nvSpPr>
          <p:cNvPr id="5" name="Rectangle 573">
            <a:extLst>
              <a:ext uri="{FF2B5EF4-FFF2-40B4-BE49-F238E27FC236}">
                <a16:creationId xmlns:a16="http://schemas.microsoft.com/office/drawing/2014/main" id="{2C736934-03E3-A662-D35E-A9D91AC16F24}"/>
              </a:ext>
            </a:extLst>
          </p:cNvPr>
          <p:cNvSpPr/>
          <p:nvPr/>
        </p:nvSpPr>
        <p:spPr>
          <a:xfrm>
            <a:off x="11767922" y="6466119"/>
            <a:ext cx="113814" cy="245901"/>
          </a:xfrm>
          <a:prstGeom prst="rect">
            <a:avLst/>
          </a:prstGeom>
        </p:spPr>
        <p:txBody>
          <a:bodyPr wrap="none" lIns="0" tIns="0" rIns="0" bIns="0">
            <a:spAutoFit/>
          </a:bodyPr>
          <a:lstStyle/>
          <a:p>
            <a:pPr marL="0"/>
            <a:r>
              <a:rPr lang="en-US" sz="1598" b="1" dirty="0">
                <a:solidFill>
                  <a:srgbClr val="FF0000"/>
                </a:solidFill>
                <a:latin typeface="Calibri-Bold"/>
              </a:rPr>
              <a:t>2</a:t>
            </a:r>
            <a:endParaRPr lang="en-US" sz="1598" b="1" i="0" spc="0" baseline="0" dirty="0">
              <a:solidFill>
                <a:srgbClr val="FF0000"/>
              </a:solidFill>
              <a:latin typeface="Calibri-Bold"/>
            </a:endParaRPr>
          </a:p>
        </p:txBody>
      </p:sp>
      <p:sp>
        <p:nvSpPr>
          <p:cNvPr id="2" name="TextBox 1">
            <a:extLst>
              <a:ext uri="{FF2B5EF4-FFF2-40B4-BE49-F238E27FC236}">
                <a16:creationId xmlns:a16="http://schemas.microsoft.com/office/drawing/2014/main" id="{F2B27BAF-F2B7-E17C-74FA-00D2D762E7B5}"/>
              </a:ext>
            </a:extLst>
          </p:cNvPr>
          <p:cNvSpPr txBox="1"/>
          <p:nvPr/>
        </p:nvSpPr>
        <p:spPr>
          <a:xfrm>
            <a:off x="295564" y="192160"/>
            <a:ext cx="11455671" cy="523220"/>
          </a:xfrm>
          <a:custGeom>
            <a:avLst/>
            <a:gdLst>
              <a:gd name="connsiteX0" fmla="*/ 0 w 11455671"/>
              <a:gd name="connsiteY0" fmla="*/ 0 h 523220"/>
              <a:gd name="connsiteX1" fmla="*/ 572784 w 11455671"/>
              <a:gd name="connsiteY1" fmla="*/ 0 h 523220"/>
              <a:gd name="connsiteX2" fmla="*/ 1031010 w 11455671"/>
              <a:gd name="connsiteY2" fmla="*/ 0 h 523220"/>
              <a:gd name="connsiteX3" fmla="*/ 1489237 w 11455671"/>
              <a:gd name="connsiteY3" fmla="*/ 0 h 523220"/>
              <a:gd name="connsiteX4" fmla="*/ 2062021 w 11455671"/>
              <a:gd name="connsiteY4" fmla="*/ 0 h 523220"/>
              <a:gd name="connsiteX5" fmla="*/ 2749361 w 11455671"/>
              <a:gd name="connsiteY5" fmla="*/ 0 h 523220"/>
              <a:gd name="connsiteX6" fmla="*/ 3436701 w 11455671"/>
              <a:gd name="connsiteY6" fmla="*/ 0 h 523220"/>
              <a:gd name="connsiteX7" fmla="*/ 4124042 w 11455671"/>
              <a:gd name="connsiteY7" fmla="*/ 0 h 523220"/>
              <a:gd name="connsiteX8" fmla="*/ 4925939 w 11455671"/>
              <a:gd name="connsiteY8" fmla="*/ 0 h 523220"/>
              <a:gd name="connsiteX9" fmla="*/ 5498722 w 11455671"/>
              <a:gd name="connsiteY9" fmla="*/ 0 h 523220"/>
              <a:gd name="connsiteX10" fmla="*/ 6186062 w 11455671"/>
              <a:gd name="connsiteY10" fmla="*/ 0 h 523220"/>
              <a:gd name="connsiteX11" fmla="*/ 6758846 w 11455671"/>
              <a:gd name="connsiteY11" fmla="*/ 0 h 523220"/>
              <a:gd name="connsiteX12" fmla="*/ 7331629 w 11455671"/>
              <a:gd name="connsiteY12" fmla="*/ 0 h 523220"/>
              <a:gd name="connsiteX13" fmla="*/ 7904413 w 11455671"/>
              <a:gd name="connsiteY13" fmla="*/ 0 h 523220"/>
              <a:gd name="connsiteX14" fmla="*/ 8133526 w 11455671"/>
              <a:gd name="connsiteY14" fmla="*/ 0 h 523220"/>
              <a:gd name="connsiteX15" fmla="*/ 8820867 w 11455671"/>
              <a:gd name="connsiteY15" fmla="*/ 0 h 523220"/>
              <a:gd name="connsiteX16" fmla="*/ 9049980 w 11455671"/>
              <a:gd name="connsiteY16" fmla="*/ 0 h 523220"/>
              <a:gd name="connsiteX17" fmla="*/ 9622764 w 11455671"/>
              <a:gd name="connsiteY17" fmla="*/ 0 h 523220"/>
              <a:gd name="connsiteX18" fmla="*/ 10424661 w 11455671"/>
              <a:gd name="connsiteY18" fmla="*/ 0 h 523220"/>
              <a:gd name="connsiteX19" fmla="*/ 11455671 w 11455671"/>
              <a:gd name="connsiteY19" fmla="*/ 0 h 523220"/>
              <a:gd name="connsiteX20" fmla="*/ 11455671 w 11455671"/>
              <a:gd name="connsiteY20" fmla="*/ 523220 h 523220"/>
              <a:gd name="connsiteX21" fmla="*/ 11112001 w 11455671"/>
              <a:gd name="connsiteY21" fmla="*/ 523220 h 523220"/>
              <a:gd name="connsiteX22" fmla="*/ 10424661 w 11455671"/>
              <a:gd name="connsiteY22" fmla="*/ 523220 h 523220"/>
              <a:gd name="connsiteX23" fmla="*/ 10080990 w 11455671"/>
              <a:gd name="connsiteY23" fmla="*/ 523220 h 523220"/>
              <a:gd name="connsiteX24" fmla="*/ 9279094 w 11455671"/>
              <a:gd name="connsiteY24" fmla="*/ 523220 h 523220"/>
              <a:gd name="connsiteX25" fmla="*/ 8477197 w 11455671"/>
              <a:gd name="connsiteY25" fmla="*/ 523220 h 523220"/>
              <a:gd name="connsiteX26" fmla="*/ 7904413 w 11455671"/>
              <a:gd name="connsiteY26" fmla="*/ 523220 h 523220"/>
              <a:gd name="connsiteX27" fmla="*/ 7102516 w 11455671"/>
              <a:gd name="connsiteY27" fmla="*/ 523220 h 523220"/>
              <a:gd name="connsiteX28" fmla="*/ 6529732 w 11455671"/>
              <a:gd name="connsiteY28" fmla="*/ 523220 h 523220"/>
              <a:gd name="connsiteX29" fmla="*/ 5842392 w 11455671"/>
              <a:gd name="connsiteY29" fmla="*/ 523220 h 523220"/>
              <a:gd name="connsiteX30" fmla="*/ 5613279 w 11455671"/>
              <a:gd name="connsiteY30" fmla="*/ 523220 h 523220"/>
              <a:gd name="connsiteX31" fmla="*/ 4811382 w 11455671"/>
              <a:gd name="connsiteY31" fmla="*/ 523220 h 523220"/>
              <a:gd name="connsiteX32" fmla="*/ 4353155 w 11455671"/>
              <a:gd name="connsiteY32" fmla="*/ 523220 h 523220"/>
              <a:gd name="connsiteX33" fmla="*/ 3665815 w 11455671"/>
              <a:gd name="connsiteY33" fmla="*/ 523220 h 523220"/>
              <a:gd name="connsiteX34" fmla="*/ 3436701 w 11455671"/>
              <a:gd name="connsiteY34" fmla="*/ 523220 h 523220"/>
              <a:gd name="connsiteX35" fmla="*/ 2634804 w 11455671"/>
              <a:gd name="connsiteY35" fmla="*/ 523220 h 523220"/>
              <a:gd name="connsiteX36" fmla="*/ 2176577 w 11455671"/>
              <a:gd name="connsiteY36" fmla="*/ 523220 h 523220"/>
              <a:gd name="connsiteX37" fmla="*/ 1603794 w 11455671"/>
              <a:gd name="connsiteY37" fmla="*/ 523220 h 523220"/>
              <a:gd name="connsiteX38" fmla="*/ 1260124 w 11455671"/>
              <a:gd name="connsiteY38" fmla="*/ 523220 h 523220"/>
              <a:gd name="connsiteX39" fmla="*/ 572784 w 11455671"/>
              <a:gd name="connsiteY39" fmla="*/ 523220 h 523220"/>
              <a:gd name="connsiteX40" fmla="*/ 0 w 11455671"/>
              <a:gd name="connsiteY40" fmla="*/ 523220 h 523220"/>
              <a:gd name="connsiteX41" fmla="*/ 0 w 11455671"/>
              <a:gd name="connsiteY41"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455671" h="523220" fill="none" extrusionOk="0">
                <a:moveTo>
                  <a:pt x="0" y="0"/>
                </a:moveTo>
                <a:cubicBezTo>
                  <a:pt x="145599" y="-30557"/>
                  <a:pt x="393400" y="67436"/>
                  <a:pt x="572784" y="0"/>
                </a:cubicBezTo>
                <a:cubicBezTo>
                  <a:pt x="752168" y="-67436"/>
                  <a:pt x="922439" y="14715"/>
                  <a:pt x="1031010" y="0"/>
                </a:cubicBezTo>
                <a:cubicBezTo>
                  <a:pt x="1139581" y="-14715"/>
                  <a:pt x="1302905" y="10616"/>
                  <a:pt x="1489237" y="0"/>
                </a:cubicBezTo>
                <a:cubicBezTo>
                  <a:pt x="1675569" y="-10616"/>
                  <a:pt x="1873999" y="48704"/>
                  <a:pt x="2062021" y="0"/>
                </a:cubicBezTo>
                <a:cubicBezTo>
                  <a:pt x="2250043" y="-48704"/>
                  <a:pt x="2515013" y="47033"/>
                  <a:pt x="2749361" y="0"/>
                </a:cubicBezTo>
                <a:cubicBezTo>
                  <a:pt x="2983709" y="-47033"/>
                  <a:pt x="3223768" y="62452"/>
                  <a:pt x="3436701" y="0"/>
                </a:cubicBezTo>
                <a:cubicBezTo>
                  <a:pt x="3649634" y="-62452"/>
                  <a:pt x="3903013" y="51604"/>
                  <a:pt x="4124042" y="0"/>
                </a:cubicBezTo>
                <a:cubicBezTo>
                  <a:pt x="4345071" y="-51604"/>
                  <a:pt x="4596674" y="7167"/>
                  <a:pt x="4925939" y="0"/>
                </a:cubicBezTo>
                <a:cubicBezTo>
                  <a:pt x="5255204" y="-7167"/>
                  <a:pt x="5315227" y="20781"/>
                  <a:pt x="5498722" y="0"/>
                </a:cubicBezTo>
                <a:cubicBezTo>
                  <a:pt x="5682217" y="-20781"/>
                  <a:pt x="5923282" y="74042"/>
                  <a:pt x="6186062" y="0"/>
                </a:cubicBezTo>
                <a:cubicBezTo>
                  <a:pt x="6448842" y="-74042"/>
                  <a:pt x="6601939" y="63419"/>
                  <a:pt x="6758846" y="0"/>
                </a:cubicBezTo>
                <a:cubicBezTo>
                  <a:pt x="6915753" y="-63419"/>
                  <a:pt x="7118876" y="37794"/>
                  <a:pt x="7331629" y="0"/>
                </a:cubicBezTo>
                <a:cubicBezTo>
                  <a:pt x="7544382" y="-37794"/>
                  <a:pt x="7752279" y="6420"/>
                  <a:pt x="7904413" y="0"/>
                </a:cubicBezTo>
                <a:cubicBezTo>
                  <a:pt x="8056547" y="-6420"/>
                  <a:pt x="8051973" y="23367"/>
                  <a:pt x="8133526" y="0"/>
                </a:cubicBezTo>
                <a:cubicBezTo>
                  <a:pt x="8215079" y="-23367"/>
                  <a:pt x="8590157" y="26377"/>
                  <a:pt x="8820867" y="0"/>
                </a:cubicBezTo>
                <a:cubicBezTo>
                  <a:pt x="9051577" y="-26377"/>
                  <a:pt x="8962595" y="14212"/>
                  <a:pt x="9049980" y="0"/>
                </a:cubicBezTo>
                <a:cubicBezTo>
                  <a:pt x="9137365" y="-14212"/>
                  <a:pt x="9430340" y="47222"/>
                  <a:pt x="9622764" y="0"/>
                </a:cubicBezTo>
                <a:cubicBezTo>
                  <a:pt x="9815188" y="-47222"/>
                  <a:pt x="10063244" y="42099"/>
                  <a:pt x="10424661" y="0"/>
                </a:cubicBezTo>
                <a:cubicBezTo>
                  <a:pt x="10786078" y="-42099"/>
                  <a:pt x="11048988" y="99321"/>
                  <a:pt x="11455671" y="0"/>
                </a:cubicBezTo>
                <a:cubicBezTo>
                  <a:pt x="11515809" y="116208"/>
                  <a:pt x="11433968" y="262631"/>
                  <a:pt x="11455671" y="523220"/>
                </a:cubicBezTo>
                <a:cubicBezTo>
                  <a:pt x="11349251" y="533826"/>
                  <a:pt x="11278783" y="503921"/>
                  <a:pt x="11112001" y="523220"/>
                </a:cubicBezTo>
                <a:cubicBezTo>
                  <a:pt x="10945219" y="542519"/>
                  <a:pt x="10709361" y="454828"/>
                  <a:pt x="10424661" y="523220"/>
                </a:cubicBezTo>
                <a:cubicBezTo>
                  <a:pt x="10139961" y="591612"/>
                  <a:pt x="10222283" y="483535"/>
                  <a:pt x="10080990" y="523220"/>
                </a:cubicBezTo>
                <a:cubicBezTo>
                  <a:pt x="9939697" y="562905"/>
                  <a:pt x="9597343" y="490885"/>
                  <a:pt x="9279094" y="523220"/>
                </a:cubicBezTo>
                <a:cubicBezTo>
                  <a:pt x="8960845" y="555555"/>
                  <a:pt x="8780021" y="448283"/>
                  <a:pt x="8477197" y="523220"/>
                </a:cubicBezTo>
                <a:cubicBezTo>
                  <a:pt x="8174373" y="598157"/>
                  <a:pt x="8030715" y="467517"/>
                  <a:pt x="7904413" y="523220"/>
                </a:cubicBezTo>
                <a:cubicBezTo>
                  <a:pt x="7778111" y="578923"/>
                  <a:pt x="7449015" y="506860"/>
                  <a:pt x="7102516" y="523220"/>
                </a:cubicBezTo>
                <a:cubicBezTo>
                  <a:pt x="6756017" y="539580"/>
                  <a:pt x="6740254" y="467308"/>
                  <a:pt x="6529732" y="523220"/>
                </a:cubicBezTo>
                <a:cubicBezTo>
                  <a:pt x="6319210" y="579132"/>
                  <a:pt x="6057693" y="501891"/>
                  <a:pt x="5842392" y="523220"/>
                </a:cubicBezTo>
                <a:cubicBezTo>
                  <a:pt x="5627091" y="544549"/>
                  <a:pt x="5671573" y="513673"/>
                  <a:pt x="5613279" y="523220"/>
                </a:cubicBezTo>
                <a:cubicBezTo>
                  <a:pt x="5554985" y="532767"/>
                  <a:pt x="5093160" y="495517"/>
                  <a:pt x="4811382" y="523220"/>
                </a:cubicBezTo>
                <a:cubicBezTo>
                  <a:pt x="4529604" y="550923"/>
                  <a:pt x="4529100" y="470616"/>
                  <a:pt x="4353155" y="523220"/>
                </a:cubicBezTo>
                <a:cubicBezTo>
                  <a:pt x="4177210" y="575824"/>
                  <a:pt x="3888297" y="475086"/>
                  <a:pt x="3665815" y="523220"/>
                </a:cubicBezTo>
                <a:cubicBezTo>
                  <a:pt x="3443333" y="571354"/>
                  <a:pt x="3535186" y="504382"/>
                  <a:pt x="3436701" y="523220"/>
                </a:cubicBezTo>
                <a:cubicBezTo>
                  <a:pt x="3338216" y="542058"/>
                  <a:pt x="2972923" y="440204"/>
                  <a:pt x="2634804" y="523220"/>
                </a:cubicBezTo>
                <a:cubicBezTo>
                  <a:pt x="2296685" y="606236"/>
                  <a:pt x="2357460" y="517515"/>
                  <a:pt x="2176577" y="523220"/>
                </a:cubicBezTo>
                <a:cubicBezTo>
                  <a:pt x="1995694" y="528925"/>
                  <a:pt x="1822163" y="478234"/>
                  <a:pt x="1603794" y="523220"/>
                </a:cubicBezTo>
                <a:cubicBezTo>
                  <a:pt x="1385425" y="568206"/>
                  <a:pt x="1331811" y="512839"/>
                  <a:pt x="1260124" y="523220"/>
                </a:cubicBezTo>
                <a:cubicBezTo>
                  <a:pt x="1188437" y="533601"/>
                  <a:pt x="877627" y="480637"/>
                  <a:pt x="572784" y="523220"/>
                </a:cubicBezTo>
                <a:cubicBezTo>
                  <a:pt x="267941" y="565803"/>
                  <a:pt x="193574" y="459642"/>
                  <a:pt x="0" y="523220"/>
                </a:cubicBezTo>
                <a:cubicBezTo>
                  <a:pt x="-53852" y="335406"/>
                  <a:pt x="46532" y="236037"/>
                  <a:pt x="0" y="0"/>
                </a:cubicBezTo>
                <a:close/>
              </a:path>
              <a:path w="11455671" h="523220" stroke="0" extrusionOk="0">
                <a:moveTo>
                  <a:pt x="0" y="0"/>
                </a:moveTo>
                <a:cubicBezTo>
                  <a:pt x="170739" y="-12633"/>
                  <a:pt x="288880" y="47354"/>
                  <a:pt x="458227" y="0"/>
                </a:cubicBezTo>
                <a:cubicBezTo>
                  <a:pt x="627574" y="-47354"/>
                  <a:pt x="589503" y="23251"/>
                  <a:pt x="687340" y="0"/>
                </a:cubicBezTo>
                <a:cubicBezTo>
                  <a:pt x="785177" y="-23251"/>
                  <a:pt x="1296712" y="49282"/>
                  <a:pt x="1489237" y="0"/>
                </a:cubicBezTo>
                <a:cubicBezTo>
                  <a:pt x="1681762" y="-49282"/>
                  <a:pt x="1811540" y="22288"/>
                  <a:pt x="1947464" y="0"/>
                </a:cubicBezTo>
                <a:cubicBezTo>
                  <a:pt x="2083388" y="-22288"/>
                  <a:pt x="2296154" y="51974"/>
                  <a:pt x="2405691" y="0"/>
                </a:cubicBezTo>
                <a:cubicBezTo>
                  <a:pt x="2515228" y="-51974"/>
                  <a:pt x="2921011" y="21699"/>
                  <a:pt x="3207588" y="0"/>
                </a:cubicBezTo>
                <a:cubicBezTo>
                  <a:pt x="3494165" y="-21699"/>
                  <a:pt x="3407556" y="25970"/>
                  <a:pt x="3551258" y="0"/>
                </a:cubicBezTo>
                <a:cubicBezTo>
                  <a:pt x="3694960" y="-25970"/>
                  <a:pt x="4171427" y="38134"/>
                  <a:pt x="4353155" y="0"/>
                </a:cubicBezTo>
                <a:cubicBezTo>
                  <a:pt x="4534883" y="-38134"/>
                  <a:pt x="4862342" y="90753"/>
                  <a:pt x="5155052" y="0"/>
                </a:cubicBezTo>
                <a:cubicBezTo>
                  <a:pt x="5447762" y="-90753"/>
                  <a:pt x="5535095" y="6119"/>
                  <a:pt x="5727836" y="0"/>
                </a:cubicBezTo>
                <a:cubicBezTo>
                  <a:pt x="5920577" y="-6119"/>
                  <a:pt x="6173402" y="18759"/>
                  <a:pt x="6529732" y="0"/>
                </a:cubicBezTo>
                <a:cubicBezTo>
                  <a:pt x="6886062" y="-18759"/>
                  <a:pt x="6784938" y="6757"/>
                  <a:pt x="6987959" y="0"/>
                </a:cubicBezTo>
                <a:cubicBezTo>
                  <a:pt x="7190980" y="-6757"/>
                  <a:pt x="7350681" y="161"/>
                  <a:pt x="7446186" y="0"/>
                </a:cubicBezTo>
                <a:cubicBezTo>
                  <a:pt x="7541691" y="-161"/>
                  <a:pt x="7891819" y="77407"/>
                  <a:pt x="8133526" y="0"/>
                </a:cubicBezTo>
                <a:cubicBezTo>
                  <a:pt x="8375233" y="-77407"/>
                  <a:pt x="8468602" y="51943"/>
                  <a:pt x="8591753" y="0"/>
                </a:cubicBezTo>
                <a:cubicBezTo>
                  <a:pt x="8714904" y="-51943"/>
                  <a:pt x="9214658" y="82010"/>
                  <a:pt x="9393650" y="0"/>
                </a:cubicBezTo>
                <a:cubicBezTo>
                  <a:pt x="9572642" y="-82010"/>
                  <a:pt x="9922727" y="43565"/>
                  <a:pt x="10195547" y="0"/>
                </a:cubicBezTo>
                <a:cubicBezTo>
                  <a:pt x="10468367" y="-43565"/>
                  <a:pt x="10619501" y="8519"/>
                  <a:pt x="10768331" y="0"/>
                </a:cubicBezTo>
                <a:cubicBezTo>
                  <a:pt x="10917161" y="-8519"/>
                  <a:pt x="11295609" y="38538"/>
                  <a:pt x="11455671" y="0"/>
                </a:cubicBezTo>
                <a:cubicBezTo>
                  <a:pt x="11507427" y="230645"/>
                  <a:pt x="11439108" y="269528"/>
                  <a:pt x="11455671" y="523220"/>
                </a:cubicBezTo>
                <a:cubicBezTo>
                  <a:pt x="11371134" y="531764"/>
                  <a:pt x="11213906" y="508980"/>
                  <a:pt x="11112001" y="523220"/>
                </a:cubicBezTo>
                <a:cubicBezTo>
                  <a:pt x="11010096" y="537460"/>
                  <a:pt x="10662331" y="480189"/>
                  <a:pt x="10539217" y="523220"/>
                </a:cubicBezTo>
                <a:cubicBezTo>
                  <a:pt x="10416103" y="566251"/>
                  <a:pt x="10346305" y="482853"/>
                  <a:pt x="10195547" y="523220"/>
                </a:cubicBezTo>
                <a:cubicBezTo>
                  <a:pt x="10044789" y="563587"/>
                  <a:pt x="9811288" y="496160"/>
                  <a:pt x="9622764" y="523220"/>
                </a:cubicBezTo>
                <a:cubicBezTo>
                  <a:pt x="9434240" y="550280"/>
                  <a:pt x="9481489" y="500750"/>
                  <a:pt x="9393650" y="523220"/>
                </a:cubicBezTo>
                <a:cubicBezTo>
                  <a:pt x="9305811" y="545690"/>
                  <a:pt x="9241322" y="514498"/>
                  <a:pt x="9164537" y="523220"/>
                </a:cubicBezTo>
                <a:cubicBezTo>
                  <a:pt x="9087752" y="531942"/>
                  <a:pt x="8776078" y="505872"/>
                  <a:pt x="8591753" y="523220"/>
                </a:cubicBezTo>
                <a:cubicBezTo>
                  <a:pt x="8407428" y="540568"/>
                  <a:pt x="8346078" y="493623"/>
                  <a:pt x="8248083" y="523220"/>
                </a:cubicBezTo>
                <a:cubicBezTo>
                  <a:pt x="8150088" y="552817"/>
                  <a:pt x="7879693" y="476837"/>
                  <a:pt x="7560743" y="523220"/>
                </a:cubicBezTo>
                <a:cubicBezTo>
                  <a:pt x="7241793" y="569603"/>
                  <a:pt x="7356348" y="491083"/>
                  <a:pt x="7217073" y="523220"/>
                </a:cubicBezTo>
                <a:cubicBezTo>
                  <a:pt x="7077798" y="555357"/>
                  <a:pt x="6845562" y="479718"/>
                  <a:pt x="6529732" y="523220"/>
                </a:cubicBezTo>
                <a:cubicBezTo>
                  <a:pt x="6213902" y="566722"/>
                  <a:pt x="6393281" y="506339"/>
                  <a:pt x="6300619" y="523220"/>
                </a:cubicBezTo>
                <a:cubicBezTo>
                  <a:pt x="6207957" y="540101"/>
                  <a:pt x="5811390" y="521760"/>
                  <a:pt x="5613279" y="523220"/>
                </a:cubicBezTo>
                <a:cubicBezTo>
                  <a:pt x="5415168" y="524680"/>
                  <a:pt x="5355796" y="506886"/>
                  <a:pt x="5269609" y="523220"/>
                </a:cubicBezTo>
                <a:cubicBezTo>
                  <a:pt x="5183422" y="539554"/>
                  <a:pt x="5106013" y="518247"/>
                  <a:pt x="5040495" y="523220"/>
                </a:cubicBezTo>
                <a:cubicBezTo>
                  <a:pt x="4974977" y="528193"/>
                  <a:pt x="4825621" y="521600"/>
                  <a:pt x="4696825" y="523220"/>
                </a:cubicBezTo>
                <a:cubicBezTo>
                  <a:pt x="4568029" y="524840"/>
                  <a:pt x="4348249" y="522111"/>
                  <a:pt x="4009485" y="523220"/>
                </a:cubicBezTo>
                <a:cubicBezTo>
                  <a:pt x="3670721" y="524329"/>
                  <a:pt x="3744498" y="515285"/>
                  <a:pt x="3665815" y="523220"/>
                </a:cubicBezTo>
                <a:cubicBezTo>
                  <a:pt x="3587132" y="531155"/>
                  <a:pt x="3547543" y="506736"/>
                  <a:pt x="3436701" y="523220"/>
                </a:cubicBezTo>
                <a:cubicBezTo>
                  <a:pt x="3325859" y="539704"/>
                  <a:pt x="3213853" y="512146"/>
                  <a:pt x="3093031" y="523220"/>
                </a:cubicBezTo>
                <a:cubicBezTo>
                  <a:pt x="2972209" y="534294"/>
                  <a:pt x="2806426" y="487291"/>
                  <a:pt x="2634804" y="523220"/>
                </a:cubicBezTo>
                <a:cubicBezTo>
                  <a:pt x="2463182" y="559149"/>
                  <a:pt x="2233621" y="501955"/>
                  <a:pt x="2062021" y="523220"/>
                </a:cubicBezTo>
                <a:cubicBezTo>
                  <a:pt x="1890421" y="544485"/>
                  <a:pt x="1814764" y="507262"/>
                  <a:pt x="1718351" y="523220"/>
                </a:cubicBezTo>
                <a:cubicBezTo>
                  <a:pt x="1621938" y="539178"/>
                  <a:pt x="1105044" y="482151"/>
                  <a:pt x="916454" y="523220"/>
                </a:cubicBezTo>
                <a:cubicBezTo>
                  <a:pt x="727864" y="564289"/>
                  <a:pt x="196745" y="454155"/>
                  <a:pt x="0" y="523220"/>
                </a:cubicBezTo>
                <a:cubicBezTo>
                  <a:pt x="-27143" y="281544"/>
                  <a:pt x="1060" y="190596"/>
                  <a:pt x="0" y="0"/>
                </a:cubicBezTo>
                <a:close/>
              </a:path>
            </a:pathLst>
          </a:custGeom>
          <a:solidFill>
            <a:srgbClr val="66FFFF"/>
          </a:solidFill>
          <a:ln w="38100">
            <a:solidFill>
              <a:srgbClr val="C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2200" b="1" dirty="0">
                <a:solidFill>
                  <a:srgbClr val="C00000"/>
                </a:solidFill>
              </a:rPr>
              <a:t> Dima BUDKER </a:t>
            </a:r>
            <a:r>
              <a:rPr lang="en-US" sz="2200" b="1" i="1" dirty="0">
                <a:solidFill>
                  <a:srgbClr val="C00000"/>
                </a:solidFill>
              </a:rPr>
              <a:t>et al. </a:t>
            </a:r>
            <a:r>
              <a:rPr lang="en-US" sz="2400" dirty="0"/>
              <a:t>:  </a:t>
            </a:r>
            <a:r>
              <a:rPr lang="en-US" sz="2200" dirty="0"/>
              <a:t>START-UP</a:t>
            </a:r>
            <a:r>
              <a:rPr lang="en-US" sz="2400" dirty="0"/>
              <a:t> collaboration work ( + Poland, USA, Israel,. ) &gt;&gt; </a:t>
            </a:r>
            <a:r>
              <a:rPr lang="en-US" sz="2400" dirty="0">
                <a:solidFill>
                  <a:srgbClr val="C00000"/>
                </a:solidFill>
              </a:rPr>
              <a:t>too many</a:t>
            </a:r>
            <a:r>
              <a:rPr lang="en-US" sz="2800" dirty="0">
                <a:solidFill>
                  <a:srgbClr val="C00000"/>
                </a:solidFill>
              </a:rPr>
              <a:t> </a:t>
            </a:r>
            <a:r>
              <a:rPr lang="en-US" sz="2400" dirty="0">
                <a:solidFill>
                  <a:srgbClr val="C00000"/>
                </a:solidFill>
              </a:rPr>
              <a:t>Qs</a:t>
            </a:r>
          </a:p>
        </p:txBody>
      </p:sp>
    </p:spTree>
    <p:extLst>
      <p:ext uri="{BB962C8B-B14F-4D97-AF65-F5344CB8AC3E}">
        <p14:creationId xmlns:p14="http://schemas.microsoft.com/office/powerpoint/2010/main" val="3370737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Freeform 836"/>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837" name="Picture 8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12280" y="1664208"/>
            <a:ext cx="4591811" cy="2927604"/>
          </a:xfrm>
          <a:prstGeom prst="rect">
            <a:avLst/>
          </a:prstGeom>
          <a:noFill/>
        </p:spPr>
      </p:pic>
      <p:pic>
        <p:nvPicPr>
          <p:cNvPr id="838" name="Picture 8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5656" y="1534668"/>
            <a:ext cx="5577840" cy="2703576"/>
          </a:xfrm>
          <a:prstGeom prst="rect">
            <a:avLst/>
          </a:prstGeom>
          <a:noFill/>
        </p:spPr>
      </p:pic>
      <p:sp>
        <p:nvSpPr>
          <p:cNvPr id="839" name="Freeform 839"/>
          <p:cNvSpPr/>
          <p:nvPr/>
        </p:nvSpPr>
        <p:spPr>
          <a:xfrm>
            <a:off x="2405379" y="1326643"/>
            <a:ext cx="2456688" cy="280416"/>
          </a:xfrm>
          <a:custGeom>
            <a:avLst/>
            <a:gdLst/>
            <a:ahLst/>
            <a:cxnLst/>
            <a:rect l="0" t="0" r="0" b="0"/>
            <a:pathLst>
              <a:path w="2456688" h="280416">
                <a:moveTo>
                  <a:pt x="0" y="280416"/>
                </a:moveTo>
                <a:lnTo>
                  <a:pt x="2456688" y="280416"/>
                </a:lnTo>
                <a:lnTo>
                  <a:pt x="2456688" y="0"/>
                </a:lnTo>
                <a:lnTo>
                  <a:pt x="0" y="0"/>
                </a:lnTo>
                <a:lnTo>
                  <a:pt x="0" y="280416"/>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0" name="Freeform 840"/>
          <p:cNvSpPr/>
          <p:nvPr/>
        </p:nvSpPr>
        <p:spPr>
          <a:xfrm>
            <a:off x="4862067" y="1326643"/>
            <a:ext cx="70104" cy="280416"/>
          </a:xfrm>
          <a:custGeom>
            <a:avLst/>
            <a:gdLst/>
            <a:ahLst/>
            <a:cxnLst/>
            <a:rect l="0" t="0" r="0" b="0"/>
            <a:pathLst>
              <a:path w="70104" h="280416">
                <a:moveTo>
                  <a:pt x="0" y="280416"/>
                </a:moveTo>
                <a:lnTo>
                  <a:pt x="70104" y="280416"/>
                </a:lnTo>
                <a:lnTo>
                  <a:pt x="70104" y="0"/>
                </a:lnTo>
                <a:lnTo>
                  <a:pt x="0" y="0"/>
                </a:lnTo>
                <a:lnTo>
                  <a:pt x="0" y="280416"/>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1" name="Freeform 841"/>
          <p:cNvSpPr/>
          <p:nvPr/>
        </p:nvSpPr>
        <p:spPr>
          <a:xfrm>
            <a:off x="4932171" y="1326643"/>
            <a:ext cx="463296" cy="280416"/>
          </a:xfrm>
          <a:custGeom>
            <a:avLst/>
            <a:gdLst/>
            <a:ahLst/>
            <a:cxnLst/>
            <a:rect l="0" t="0" r="0" b="0"/>
            <a:pathLst>
              <a:path w="463296" h="280416">
                <a:moveTo>
                  <a:pt x="0" y="280416"/>
                </a:moveTo>
                <a:lnTo>
                  <a:pt x="463296" y="280416"/>
                </a:lnTo>
                <a:lnTo>
                  <a:pt x="463296" y="0"/>
                </a:lnTo>
                <a:lnTo>
                  <a:pt x="0" y="0"/>
                </a:lnTo>
                <a:lnTo>
                  <a:pt x="0" y="280416"/>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2" name="Freeform 842">
            <a:hlinkClick r:id="rId5"/>
          </p:cNvPr>
          <p:cNvSpPr/>
          <p:nvPr/>
        </p:nvSpPr>
        <p:spPr>
          <a:xfrm>
            <a:off x="1651000" y="1309879"/>
            <a:ext cx="3051047" cy="10668"/>
          </a:xfrm>
          <a:custGeom>
            <a:avLst/>
            <a:gdLst/>
            <a:ahLst/>
            <a:cxnLst/>
            <a:rect l="0" t="0" r="0" b="0"/>
            <a:pathLst>
              <a:path w="3051047" h="10668">
                <a:moveTo>
                  <a:pt x="0" y="0"/>
                </a:moveTo>
                <a:lnTo>
                  <a:pt x="762761" y="0"/>
                </a:lnTo>
                <a:lnTo>
                  <a:pt x="1525523" y="0"/>
                </a:lnTo>
                <a:lnTo>
                  <a:pt x="2288285" y="0"/>
                </a:lnTo>
                <a:lnTo>
                  <a:pt x="3051047" y="0"/>
                </a:lnTo>
                <a:lnTo>
                  <a:pt x="3051047" y="10668"/>
                </a:lnTo>
                <a:lnTo>
                  <a:pt x="2288285" y="10668"/>
                </a:lnTo>
                <a:lnTo>
                  <a:pt x="1525523" y="10668"/>
                </a:lnTo>
                <a:lnTo>
                  <a:pt x="762761" y="10668"/>
                </a:lnTo>
                <a:lnTo>
                  <a:pt x="0" y="10668"/>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3" name="Freeform 843"/>
          <p:cNvSpPr/>
          <p:nvPr/>
        </p:nvSpPr>
        <p:spPr>
          <a:xfrm>
            <a:off x="7393558" y="1328547"/>
            <a:ext cx="1307592" cy="313944"/>
          </a:xfrm>
          <a:custGeom>
            <a:avLst/>
            <a:gdLst/>
            <a:ahLst/>
            <a:cxnLst/>
            <a:rect l="0" t="0" r="0" b="0"/>
            <a:pathLst>
              <a:path w="1307592" h="313944">
                <a:moveTo>
                  <a:pt x="0" y="313944"/>
                </a:moveTo>
                <a:lnTo>
                  <a:pt x="1307592" y="313944"/>
                </a:lnTo>
                <a:lnTo>
                  <a:pt x="1307592"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4" name="Freeform 844"/>
          <p:cNvSpPr/>
          <p:nvPr/>
        </p:nvSpPr>
        <p:spPr>
          <a:xfrm>
            <a:off x="8701151" y="1328547"/>
            <a:ext cx="51816" cy="313944"/>
          </a:xfrm>
          <a:custGeom>
            <a:avLst/>
            <a:gdLst/>
            <a:ahLst/>
            <a:cxnLst/>
            <a:rect l="0" t="0" r="0" b="0"/>
            <a:pathLst>
              <a:path w="51816" h="313944">
                <a:moveTo>
                  <a:pt x="0" y="313944"/>
                </a:moveTo>
                <a:lnTo>
                  <a:pt x="51816" y="313944"/>
                </a:lnTo>
                <a:lnTo>
                  <a:pt x="51816"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5" name="Freeform 845"/>
          <p:cNvSpPr/>
          <p:nvPr/>
        </p:nvSpPr>
        <p:spPr>
          <a:xfrm>
            <a:off x="8752967" y="1328547"/>
            <a:ext cx="1444752" cy="313944"/>
          </a:xfrm>
          <a:custGeom>
            <a:avLst/>
            <a:gdLst/>
            <a:ahLst/>
            <a:cxnLst/>
            <a:rect l="0" t="0" r="0" b="0"/>
            <a:pathLst>
              <a:path w="1444752" h="313944">
                <a:moveTo>
                  <a:pt x="0" y="313944"/>
                </a:moveTo>
                <a:lnTo>
                  <a:pt x="1444752" y="313944"/>
                </a:lnTo>
                <a:lnTo>
                  <a:pt x="1444752"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6" name="Freeform 846"/>
          <p:cNvSpPr/>
          <p:nvPr/>
        </p:nvSpPr>
        <p:spPr>
          <a:xfrm>
            <a:off x="10197718" y="1328547"/>
            <a:ext cx="70104" cy="313944"/>
          </a:xfrm>
          <a:custGeom>
            <a:avLst/>
            <a:gdLst/>
            <a:ahLst/>
            <a:cxnLst/>
            <a:rect l="0" t="0" r="0" b="0"/>
            <a:pathLst>
              <a:path w="70104" h="313944">
                <a:moveTo>
                  <a:pt x="0" y="313944"/>
                </a:moveTo>
                <a:lnTo>
                  <a:pt x="70104" y="313944"/>
                </a:lnTo>
                <a:lnTo>
                  <a:pt x="70104"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7" name="Freeform 847"/>
          <p:cNvSpPr/>
          <p:nvPr/>
        </p:nvSpPr>
        <p:spPr>
          <a:xfrm>
            <a:off x="10267822" y="1328547"/>
            <a:ext cx="463296" cy="313944"/>
          </a:xfrm>
          <a:custGeom>
            <a:avLst/>
            <a:gdLst/>
            <a:ahLst/>
            <a:cxnLst/>
            <a:rect l="0" t="0" r="0" b="0"/>
            <a:pathLst>
              <a:path w="463296" h="313944">
                <a:moveTo>
                  <a:pt x="0" y="313944"/>
                </a:moveTo>
                <a:lnTo>
                  <a:pt x="463296" y="313944"/>
                </a:lnTo>
                <a:lnTo>
                  <a:pt x="463296"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8" name="Freeform 848"/>
          <p:cNvSpPr/>
          <p:nvPr/>
        </p:nvSpPr>
        <p:spPr>
          <a:xfrm>
            <a:off x="7388986" y="1295020"/>
            <a:ext cx="3000757" cy="7620"/>
          </a:xfrm>
          <a:custGeom>
            <a:avLst/>
            <a:gdLst/>
            <a:ahLst/>
            <a:cxnLst/>
            <a:rect l="0" t="0" r="0" b="0"/>
            <a:pathLst>
              <a:path w="3000757" h="7620">
                <a:moveTo>
                  <a:pt x="0" y="0"/>
                </a:moveTo>
                <a:lnTo>
                  <a:pt x="1000253" y="0"/>
                </a:lnTo>
                <a:lnTo>
                  <a:pt x="2000505" y="0"/>
                </a:lnTo>
                <a:lnTo>
                  <a:pt x="3000757" y="0"/>
                </a:lnTo>
                <a:lnTo>
                  <a:pt x="3000757" y="7620"/>
                </a:lnTo>
                <a:lnTo>
                  <a:pt x="2000505" y="7620"/>
                </a:lnTo>
                <a:lnTo>
                  <a:pt x="1000253" y="7620"/>
                </a:lnTo>
                <a:lnTo>
                  <a:pt x="0" y="7620"/>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9" name="Freeform 849"/>
          <p:cNvSpPr/>
          <p:nvPr/>
        </p:nvSpPr>
        <p:spPr>
          <a:xfrm>
            <a:off x="4177284" y="4066032"/>
            <a:ext cx="237744" cy="368808"/>
          </a:xfrm>
          <a:custGeom>
            <a:avLst/>
            <a:gdLst/>
            <a:ahLst/>
            <a:cxnLst/>
            <a:rect l="0" t="0" r="0" b="0"/>
            <a:pathLst>
              <a:path w="237744" h="368808">
                <a:moveTo>
                  <a:pt x="0" y="368808"/>
                </a:moveTo>
                <a:lnTo>
                  <a:pt x="237744" y="368808"/>
                </a:lnTo>
                <a:lnTo>
                  <a:pt x="237744" y="0"/>
                </a:lnTo>
                <a:lnTo>
                  <a:pt x="0" y="0"/>
                </a:lnTo>
                <a:lnTo>
                  <a:pt x="0" y="36880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50" name="Freeform 850"/>
          <p:cNvSpPr/>
          <p:nvPr/>
        </p:nvSpPr>
        <p:spPr>
          <a:xfrm>
            <a:off x="1990344" y="4617721"/>
            <a:ext cx="2410967" cy="461772"/>
          </a:xfrm>
          <a:custGeom>
            <a:avLst/>
            <a:gdLst/>
            <a:ahLst/>
            <a:cxnLst/>
            <a:rect l="0" t="0" r="0" b="0"/>
            <a:pathLst>
              <a:path w="2410967" h="461772">
                <a:moveTo>
                  <a:pt x="0" y="461772"/>
                </a:moveTo>
                <a:lnTo>
                  <a:pt x="2410967" y="461772"/>
                </a:lnTo>
                <a:lnTo>
                  <a:pt x="2410967" y="0"/>
                </a:lnTo>
                <a:lnTo>
                  <a:pt x="0" y="0"/>
                </a:lnTo>
                <a:lnTo>
                  <a:pt x="0" y="461772"/>
                </a:lnTo>
                <a:close/>
              </a:path>
            </a:pathLst>
          </a:custGeom>
          <a:noFill/>
          <a:ln w="9525" cap="flat" cmpd="sng">
            <a:solidFill>
              <a:srgbClr val="9900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851" name="Picture 8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647698" y="2046986"/>
            <a:ext cx="1465960" cy="2566797"/>
          </a:xfrm>
          <a:prstGeom prst="rect">
            <a:avLst/>
          </a:prstGeom>
          <a:noFill/>
        </p:spPr>
      </p:pic>
      <p:pic>
        <p:nvPicPr>
          <p:cNvPr id="854" name="Picture 85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925564" y="2234439"/>
            <a:ext cx="895604" cy="2491613"/>
          </a:xfrm>
          <a:prstGeom prst="rect">
            <a:avLst/>
          </a:prstGeom>
          <a:noFill/>
        </p:spPr>
      </p:pic>
      <p:sp>
        <p:nvSpPr>
          <p:cNvPr id="855" name="Freeform 855"/>
          <p:cNvSpPr/>
          <p:nvPr/>
        </p:nvSpPr>
        <p:spPr>
          <a:xfrm>
            <a:off x="4955540" y="136398"/>
            <a:ext cx="2258568" cy="562356"/>
          </a:xfrm>
          <a:custGeom>
            <a:avLst/>
            <a:gdLst/>
            <a:ahLst/>
            <a:cxnLst/>
            <a:rect l="0" t="0" r="0" b="0"/>
            <a:pathLst>
              <a:path w="2258568" h="562356">
                <a:moveTo>
                  <a:pt x="0" y="562356"/>
                </a:moveTo>
                <a:lnTo>
                  <a:pt x="2258568" y="562356"/>
                </a:lnTo>
                <a:lnTo>
                  <a:pt x="2258568" y="0"/>
                </a:lnTo>
                <a:lnTo>
                  <a:pt x="0" y="0"/>
                </a:lnTo>
                <a:lnTo>
                  <a:pt x="0" y="562356"/>
                </a:lnTo>
                <a:close/>
              </a:path>
            </a:pathLst>
          </a:custGeom>
          <a:solidFill>
            <a:srgbClr val="00FF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856" name="Freeform 856"/>
          <p:cNvSpPr/>
          <p:nvPr/>
        </p:nvSpPr>
        <p:spPr>
          <a:xfrm>
            <a:off x="8944356" y="5544313"/>
            <a:ext cx="2958084" cy="524256"/>
          </a:xfrm>
          <a:custGeom>
            <a:avLst/>
            <a:gdLst/>
            <a:ahLst/>
            <a:cxnLst/>
            <a:rect l="0" t="0" r="0" b="0"/>
            <a:pathLst>
              <a:path w="2958084" h="524256">
                <a:moveTo>
                  <a:pt x="0" y="524256"/>
                </a:moveTo>
                <a:lnTo>
                  <a:pt x="2958084" y="524256"/>
                </a:lnTo>
                <a:lnTo>
                  <a:pt x="2958084" y="0"/>
                </a:lnTo>
                <a:lnTo>
                  <a:pt x="0" y="0"/>
                </a:lnTo>
                <a:lnTo>
                  <a:pt x="0" y="524256"/>
                </a:lnTo>
                <a:close/>
              </a:path>
            </a:pathLst>
          </a:custGeom>
          <a:noFill/>
          <a:ln w="12700"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857" name="Picture 85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8597900" y="5041900"/>
            <a:ext cx="393700" cy="927100"/>
          </a:xfrm>
          <a:prstGeom prst="rect">
            <a:avLst/>
          </a:prstGeom>
          <a:noFill/>
        </p:spPr>
      </p:pic>
      <p:sp>
        <p:nvSpPr>
          <p:cNvPr id="858" name="Freeform 858"/>
          <p:cNvSpPr/>
          <p:nvPr/>
        </p:nvSpPr>
        <p:spPr>
          <a:xfrm>
            <a:off x="1164336" y="5471161"/>
            <a:ext cx="3942588" cy="524256"/>
          </a:xfrm>
          <a:custGeom>
            <a:avLst/>
            <a:gdLst/>
            <a:ahLst/>
            <a:cxnLst/>
            <a:rect l="0" t="0" r="0" b="0"/>
            <a:pathLst>
              <a:path w="3942588" h="524256">
                <a:moveTo>
                  <a:pt x="0" y="524256"/>
                </a:moveTo>
                <a:lnTo>
                  <a:pt x="3942588" y="524256"/>
                </a:lnTo>
                <a:lnTo>
                  <a:pt x="3942588" y="0"/>
                </a:lnTo>
                <a:lnTo>
                  <a:pt x="0" y="0"/>
                </a:lnTo>
                <a:lnTo>
                  <a:pt x="0" y="524256"/>
                </a:lnTo>
                <a:close/>
              </a:path>
            </a:pathLst>
          </a:custGeom>
          <a:noFill/>
          <a:ln w="9525"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860" name="Picture 8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5385308" y="1353947"/>
            <a:ext cx="2002027" cy="196850"/>
          </a:xfrm>
          <a:prstGeom prst="rect">
            <a:avLst/>
          </a:prstGeom>
          <a:noFill/>
        </p:spPr>
      </p:pic>
      <p:sp>
        <p:nvSpPr>
          <p:cNvPr id="861" name="Freeform 861"/>
          <p:cNvSpPr/>
          <p:nvPr/>
        </p:nvSpPr>
        <p:spPr>
          <a:xfrm>
            <a:off x="3321430" y="166370"/>
            <a:ext cx="713232" cy="434340"/>
          </a:xfrm>
          <a:custGeom>
            <a:avLst/>
            <a:gdLst/>
            <a:ahLst/>
            <a:cxnLst/>
            <a:rect l="0" t="0" r="0" b="0"/>
            <a:pathLst>
              <a:path w="713232" h="434340">
                <a:moveTo>
                  <a:pt x="0" y="434340"/>
                </a:moveTo>
                <a:lnTo>
                  <a:pt x="713232" y="434340"/>
                </a:lnTo>
                <a:lnTo>
                  <a:pt x="713232" y="0"/>
                </a:lnTo>
                <a:lnTo>
                  <a:pt x="0" y="0"/>
                </a:lnTo>
                <a:lnTo>
                  <a:pt x="0" y="434340"/>
                </a:lnTo>
                <a:close/>
              </a:path>
            </a:pathLst>
          </a:custGeom>
          <a:solidFill>
            <a:srgbClr val="FFFF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862" name="Freeform 862"/>
          <p:cNvSpPr/>
          <p:nvPr/>
        </p:nvSpPr>
        <p:spPr>
          <a:xfrm>
            <a:off x="8109839" y="166370"/>
            <a:ext cx="713232" cy="434340"/>
          </a:xfrm>
          <a:custGeom>
            <a:avLst/>
            <a:gdLst/>
            <a:ahLst/>
            <a:cxnLst/>
            <a:rect l="0" t="0" r="0" b="0"/>
            <a:pathLst>
              <a:path w="713232" h="434340">
                <a:moveTo>
                  <a:pt x="0" y="434340"/>
                </a:moveTo>
                <a:lnTo>
                  <a:pt x="713232" y="434340"/>
                </a:lnTo>
                <a:lnTo>
                  <a:pt x="713232" y="0"/>
                </a:lnTo>
                <a:lnTo>
                  <a:pt x="0" y="0"/>
                </a:lnTo>
                <a:lnTo>
                  <a:pt x="0" y="434340"/>
                </a:lnTo>
                <a:close/>
              </a:path>
            </a:pathLst>
          </a:custGeom>
          <a:solidFill>
            <a:srgbClr val="FFFF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864" name="Rectangle 864"/>
          <p:cNvSpPr/>
          <p:nvPr/>
        </p:nvSpPr>
        <p:spPr>
          <a:xfrm>
            <a:off x="1651126" y="871566"/>
            <a:ext cx="3472028" cy="459851"/>
          </a:xfrm>
          <a:prstGeom prst="rect">
            <a:avLst/>
          </a:prstGeom>
        </p:spPr>
        <p:txBody>
          <a:bodyPr wrap="none" lIns="0" tIns="0" rIns="0" bIns="0">
            <a:spAutoFit/>
          </a:bodyPr>
          <a:lstStyle/>
          <a:p>
            <a:pPr marL="0"/>
            <a:r>
              <a:rPr lang="en-US" sz="1802" b="1" i="0" spc="0" baseline="0" dirty="0">
                <a:latin typeface="Calibri-Bold"/>
              </a:rPr>
              <a:t>Plane</a:t>
            </a:r>
            <a:r>
              <a:rPr lang="en-US" sz="1802" b="1" i="0" spc="-16" baseline="0" dirty="0">
                <a:latin typeface="Calibri-Bold"/>
              </a:rPr>
              <a:t>t</a:t>
            </a:r>
            <a:r>
              <a:rPr lang="en-US" sz="1802" b="1" i="0" spc="0" baseline="0" dirty="0">
                <a:latin typeface="Calibri-Bold"/>
              </a:rPr>
              <a:t>ary</a:t>
            </a:r>
            <a:r>
              <a:rPr lang="en-US" sz="1802" b="1" i="0" spc="-37" baseline="0" dirty="0">
                <a:latin typeface="Calibri-Bold"/>
              </a:rPr>
              <a:t> </a:t>
            </a:r>
            <a:r>
              <a:rPr lang="en-US" sz="1802" b="1" i="0" spc="0" baseline="0" dirty="0">
                <a:latin typeface="Calibri-Bold"/>
              </a:rPr>
              <a:t>Depend</a:t>
            </a:r>
            <a:r>
              <a:rPr lang="en-US" sz="1802" b="1" i="0" spc="-10" baseline="0" dirty="0">
                <a:latin typeface="Calibri-Bold"/>
              </a:rPr>
              <a:t>e</a:t>
            </a:r>
            <a:r>
              <a:rPr lang="en-US" sz="1802" b="1" i="0" spc="0" baseline="0" dirty="0">
                <a:latin typeface="Calibri-Bold"/>
              </a:rPr>
              <a:t>nce</a:t>
            </a:r>
            <a:r>
              <a:rPr lang="en-US" sz="1802" b="1" i="0" spc="-39" baseline="0" dirty="0">
                <a:latin typeface="Calibri-Bold"/>
              </a:rPr>
              <a:t> </a:t>
            </a:r>
            <a:r>
              <a:rPr lang="en-US" sz="1802" b="1" i="0" spc="0" baseline="0" dirty="0">
                <a:latin typeface="Calibri-Bold"/>
              </a:rPr>
              <a:t>of Melanoma</a:t>
            </a:r>
          </a:p>
          <a:p>
            <a:pPr marL="0">
              <a:lnSpc>
                <a:spcPts val="1457"/>
              </a:lnSpc>
            </a:pPr>
            <a:r>
              <a:rPr lang="en-US" sz="1202" b="1" i="0" spc="0" baseline="0" dirty="0">
                <a:solidFill>
                  <a:srgbClr val="0563C1"/>
                </a:solidFill>
                <a:latin typeface="Calibri-Bold"/>
                <a:hlinkClick r:id="rId5"/>
              </a:rPr>
              <a:t>http://dx.doi.org/10.1142/S179304801850008X</a:t>
            </a:r>
          </a:p>
        </p:txBody>
      </p:sp>
      <p:sp>
        <p:nvSpPr>
          <p:cNvPr id="865" name="Rectangle 865"/>
          <p:cNvSpPr/>
          <p:nvPr/>
        </p:nvSpPr>
        <p:spPr>
          <a:xfrm>
            <a:off x="2405760" y="1329436"/>
            <a:ext cx="2990545" cy="274320"/>
          </a:xfrm>
          <a:prstGeom prst="rect">
            <a:avLst/>
          </a:prstGeom>
        </p:spPr>
        <p:txBody>
          <a:bodyPr wrap="none" lIns="0" tIns="0" rIns="0" bIns="0">
            <a:spAutoFit/>
          </a:bodyPr>
          <a:lstStyle/>
          <a:p>
            <a:pPr marL="0"/>
            <a:r>
              <a:rPr lang="en-US" sz="1800" b="1" i="0" spc="0" baseline="0" dirty="0">
                <a:solidFill>
                  <a:srgbClr val="C00000"/>
                </a:solidFill>
                <a:latin typeface="Calibri-Bold"/>
              </a:rPr>
              <a:t>U</a:t>
            </a:r>
            <a:r>
              <a:rPr lang="en-US" sz="1800" b="1" i="0" spc="-23" baseline="0" dirty="0">
                <a:solidFill>
                  <a:srgbClr val="C00000"/>
                </a:solidFill>
                <a:latin typeface="Calibri-Bold"/>
              </a:rPr>
              <a:t>S</a:t>
            </a:r>
            <a:r>
              <a:rPr lang="en-US" sz="1800" b="1" i="0" spc="0" baseline="0" dirty="0">
                <a:solidFill>
                  <a:srgbClr val="C00000"/>
                </a:solidFill>
                <a:latin typeface="Calibri-Bold"/>
              </a:rPr>
              <a:t>A &lt;monthly&gt;</a:t>
            </a:r>
            <a:r>
              <a:rPr lang="en-US" sz="1800" b="1" i="0" spc="-19" baseline="0" dirty="0">
                <a:solidFill>
                  <a:srgbClr val="C00000"/>
                </a:solidFill>
                <a:latin typeface="Calibri-Bold"/>
              </a:rPr>
              <a:t> </a:t>
            </a:r>
            <a:r>
              <a:rPr lang="en-US" sz="1800" b="1" i="0" spc="0" baseline="0" dirty="0">
                <a:solidFill>
                  <a:srgbClr val="C00000"/>
                </a:solidFill>
                <a:latin typeface="Calibri-Bold"/>
              </a:rPr>
              <a:t>d</a:t>
            </a:r>
            <a:r>
              <a:rPr lang="en-US" sz="1800" b="1" i="0" spc="-12" baseline="0" dirty="0">
                <a:solidFill>
                  <a:srgbClr val="C00000"/>
                </a:solidFill>
                <a:latin typeface="Calibri-Bold"/>
              </a:rPr>
              <a:t>at</a:t>
            </a:r>
            <a:r>
              <a:rPr lang="en-US" sz="1800" b="1" i="0" spc="0" baseline="0" dirty="0">
                <a:solidFill>
                  <a:srgbClr val="C00000"/>
                </a:solidFill>
                <a:latin typeface="Calibri-Bold"/>
              </a:rPr>
              <a:t>a</a:t>
            </a:r>
            <a:r>
              <a:rPr lang="en-US" sz="1800" b="1" i="0" spc="-23" baseline="0" dirty="0">
                <a:solidFill>
                  <a:srgbClr val="C00000"/>
                </a:solidFill>
                <a:latin typeface="Calibri-Bold"/>
              </a:rPr>
              <a:t> </a:t>
            </a:r>
            <a:r>
              <a:rPr lang="en-US" sz="1800" b="1" i="0" spc="0" baseline="0" dirty="0">
                <a:solidFill>
                  <a:srgbClr val="C00000"/>
                </a:solidFill>
                <a:latin typeface="Calibri-Bold"/>
              </a:rPr>
              <a:t>1973-2011</a:t>
            </a:r>
          </a:p>
        </p:txBody>
      </p:sp>
      <p:sp>
        <p:nvSpPr>
          <p:cNvPr id="866" name="Rectangle 866"/>
          <p:cNvSpPr/>
          <p:nvPr/>
        </p:nvSpPr>
        <p:spPr>
          <a:xfrm>
            <a:off x="6754368" y="703296"/>
            <a:ext cx="4933874" cy="353597"/>
          </a:xfrm>
          <a:prstGeom prst="rect">
            <a:avLst/>
          </a:prstGeom>
        </p:spPr>
        <p:txBody>
          <a:bodyPr wrap="none" lIns="0" tIns="0" rIns="0" bIns="0">
            <a:spAutoFit/>
          </a:bodyPr>
          <a:lstStyle/>
          <a:p>
            <a:pPr marL="0"/>
            <a:r>
              <a:rPr lang="en-US" sz="1800" b="1" i="0" spc="0" baseline="0" dirty="0">
                <a:latin typeface="SegoeUI-Bold"/>
              </a:rPr>
              <a:t>..a</a:t>
            </a:r>
            <a:r>
              <a:rPr lang="en-US" sz="1800" b="1" i="0" spc="-12" baseline="0" dirty="0">
                <a:latin typeface="SegoeUI-Bold"/>
              </a:rPr>
              <a:t> </a:t>
            </a:r>
            <a:r>
              <a:rPr lang="en-US" sz="1800" b="1" i="0" spc="0" baseline="0" dirty="0">
                <a:latin typeface="SegoeUI-Bold"/>
              </a:rPr>
              <a:t>27 Days</a:t>
            </a:r>
            <a:r>
              <a:rPr lang="en-US" sz="1800" b="1" i="0" spc="-28" baseline="0" dirty="0">
                <a:latin typeface="SegoeUI-Bold"/>
              </a:rPr>
              <a:t> </a:t>
            </a:r>
            <a:r>
              <a:rPr lang="en-US" sz="1800" b="1" i="0" spc="-48" baseline="0" dirty="0">
                <a:latin typeface="SegoeUI-Bold"/>
              </a:rPr>
              <a:t>P</a:t>
            </a:r>
            <a:r>
              <a:rPr lang="en-US" sz="1800" b="1" i="0" spc="0" baseline="0" dirty="0">
                <a:latin typeface="SegoeUI-Bold"/>
              </a:rPr>
              <a:t>eriodicity in</a:t>
            </a:r>
            <a:r>
              <a:rPr lang="en-US" sz="1800" b="1" i="0" spc="-25" baseline="0" dirty="0">
                <a:latin typeface="SegoeUI-Bold"/>
              </a:rPr>
              <a:t> </a:t>
            </a:r>
            <a:r>
              <a:rPr lang="en-US" sz="1800" b="1" i="0" spc="0" baseline="0" dirty="0">
                <a:latin typeface="SegoeUI-Bold"/>
              </a:rPr>
              <a:t>Melanoma</a:t>
            </a:r>
            <a:r>
              <a:rPr lang="en-US" sz="1800" b="1" i="0" spc="-25" baseline="0" dirty="0">
                <a:latin typeface="SegoeUI-Bold"/>
              </a:rPr>
              <a:t> </a:t>
            </a:r>
            <a:r>
              <a:rPr lang="en-US" sz="1800" b="1" i="0" spc="0" baseline="0" dirty="0">
                <a:latin typeface="SegoeUI-Bold"/>
              </a:rPr>
              <a:t>Diagnosis</a:t>
            </a:r>
          </a:p>
        </p:txBody>
      </p:sp>
      <p:sp>
        <p:nvSpPr>
          <p:cNvPr id="868" name="Rectangle 868"/>
          <p:cNvSpPr/>
          <p:nvPr/>
        </p:nvSpPr>
        <p:spPr>
          <a:xfrm>
            <a:off x="7389876" y="1095779"/>
            <a:ext cx="3342842" cy="543283"/>
          </a:xfrm>
          <a:prstGeom prst="rect">
            <a:avLst/>
          </a:prstGeom>
        </p:spPr>
        <p:txBody>
          <a:bodyPr wrap="none" lIns="0" tIns="0" rIns="0" bIns="0">
            <a:spAutoFit/>
          </a:bodyPr>
          <a:lstStyle/>
          <a:p>
            <a:pPr marL="0"/>
            <a:r>
              <a:rPr lang="en-US" sz="1103" b="1" i="0" spc="0" baseline="0" dirty="0">
                <a:solidFill>
                  <a:srgbClr val="0563C1"/>
                </a:solidFill>
                <a:latin typeface="SegoeUI-Bold"/>
                <a:hlinkClick r:id="rId10"/>
              </a:rPr>
              <a:t>https://doi.org/10.1142/S1793048020500083</a:t>
            </a:r>
          </a:p>
          <a:p>
            <a:pPr marL="4571">
              <a:lnSpc>
                <a:spcPts val="2570"/>
              </a:lnSpc>
            </a:pPr>
            <a:r>
              <a:rPr lang="en-US" sz="1800" b="1" i="0" spc="-39" baseline="0" dirty="0">
                <a:solidFill>
                  <a:srgbClr val="C00000"/>
                </a:solidFill>
                <a:latin typeface="SegoeUI-Bold"/>
              </a:rPr>
              <a:t>A</a:t>
            </a:r>
            <a:r>
              <a:rPr lang="en-US" sz="1800" b="1" i="0" spc="0" baseline="0" dirty="0">
                <a:solidFill>
                  <a:srgbClr val="C00000"/>
                </a:solidFill>
                <a:latin typeface="SegoeUI-Bold"/>
              </a:rPr>
              <a:t>USTRALIA</a:t>
            </a:r>
            <a:r>
              <a:rPr lang="en-US" sz="1800" b="1" i="0" spc="410" baseline="0" dirty="0">
                <a:solidFill>
                  <a:srgbClr val="C00000"/>
                </a:solidFill>
                <a:latin typeface="SegoeUI-Bold"/>
              </a:rPr>
              <a:t> </a:t>
            </a:r>
            <a:r>
              <a:rPr lang="en-US" sz="1800" b="1" i="0" spc="0" baseline="0" dirty="0">
                <a:solidFill>
                  <a:srgbClr val="C00000"/>
                </a:solidFill>
                <a:latin typeface="Calibri-Bold"/>
              </a:rPr>
              <a:t>daily</a:t>
            </a:r>
            <a:r>
              <a:rPr lang="en-US" sz="1800" b="1" i="0" spc="-23" baseline="0" dirty="0">
                <a:solidFill>
                  <a:srgbClr val="C00000"/>
                </a:solidFill>
                <a:latin typeface="Calibri-Bold"/>
              </a:rPr>
              <a:t> </a:t>
            </a:r>
            <a:r>
              <a:rPr lang="en-US" sz="1800" b="1" i="0" spc="0" baseline="0" dirty="0">
                <a:solidFill>
                  <a:srgbClr val="C00000"/>
                </a:solidFill>
                <a:latin typeface="Calibri-Bold"/>
              </a:rPr>
              <a:t>d</a:t>
            </a:r>
            <a:r>
              <a:rPr lang="en-US" sz="1800" b="1" i="0" spc="-12" baseline="0" dirty="0">
                <a:solidFill>
                  <a:srgbClr val="C00000"/>
                </a:solidFill>
                <a:latin typeface="Calibri-Bold"/>
              </a:rPr>
              <a:t>at</a:t>
            </a:r>
            <a:r>
              <a:rPr lang="en-US" sz="1800" b="1" i="0" spc="0" baseline="0" dirty="0">
                <a:solidFill>
                  <a:srgbClr val="C00000"/>
                </a:solidFill>
                <a:latin typeface="Calibri-Bold"/>
              </a:rPr>
              <a:t>a</a:t>
            </a:r>
            <a:r>
              <a:rPr lang="en-US" sz="1800" b="1" i="0" spc="-12" baseline="0" dirty="0">
                <a:solidFill>
                  <a:srgbClr val="C00000"/>
                </a:solidFill>
                <a:latin typeface="Calibri-Bold"/>
              </a:rPr>
              <a:t> </a:t>
            </a:r>
            <a:r>
              <a:rPr lang="en-US" sz="1800" b="1" i="0" spc="0" baseline="0" dirty="0">
                <a:solidFill>
                  <a:srgbClr val="C00000"/>
                </a:solidFill>
                <a:latin typeface="Calibri-Bold"/>
              </a:rPr>
              <a:t>1982-2015</a:t>
            </a:r>
          </a:p>
        </p:txBody>
      </p:sp>
      <p:sp>
        <p:nvSpPr>
          <p:cNvPr id="870" name="Rectangle 870"/>
          <p:cNvSpPr/>
          <p:nvPr/>
        </p:nvSpPr>
        <p:spPr>
          <a:xfrm>
            <a:off x="4956302" y="15476"/>
            <a:ext cx="2256816" cy="674152"/>
          </a:xfrm>
          <a:prstGeom prst="rect">
            <a:avLst/>
          </a:prstGeom>
        </p:spPr>
        <p:txBody>
          <a:bodyPr wrap="none" lIns="0" tIns="0" rIns="0" bIns="0">
            <a:spAutoFit/>
          </a:bodyPr>
          <a:lstStyle/>
          <a:p>
            <a:pPr marL="0"/>
            <a:r>
              <a:rPr lang="en-US" sz="3995" b="1" i="1" spc="0" baseline="0" dirty="0">
                <a:solidFill>
                  <a:srgbClr val="C00000"/>
                </a:solidFill>
                <a:latin typeface="Times New Roman"/>
              </a:rPr>
              <a:t>Melanoma</a:t>
            </a:r>
          </a:p>
        </p:txBody>
      </p:sp>
      <p:sp>
        <p:nvSpPr>
          <p:cNvPr id="871" name="Rectangle 871"/>
          <p:cNvSpPr/>
          <p:nvPr/>
        </p:nvSpPr>
        <p:spPr>
          <a:xfrm>
            <a:off x="9037066" y="5539418"/>
            <a:ext cx="2749024" cy="472108"/>
          </a:xfrm>
          <a:prstGeom prst="rect">
            <a:avLst/>
          </a:prstGeom>
        </p:spPr>
        <p:txBody>
          <a:bodyPr wrap="none" lIns="0" tIns="0" rIns="0" bIns="0">
            <a:spAutoFit/>
          </a:bodyPr>
          <a:lstStyle/>
          <a:p>
            <a:pPr marL="0"/>
            <a:r>
              <a:rPr lang="en-US" sz="2798" b="1" i="1" spc="0" baseline="0" dirty="0">
                <a:solidFill>
                  <a:srgbClr val="FF00FF"/>
                </a:solidFill>
                <a:latin typeface="Times New Roman"/>
              </a:rPr>
              <a:t>Origin:  exo-solar</a:t>
            </a:r>
            <a:r>
              <a:rPr lang="en-US" sz="2798" b="1" i="0" spc="0" baseline="0" dirty="0">
                <a:solidFill>
                  <a:srgbClr val="FF00FF"/>
                </a:solidFill>
                <a:latin typeface="Times New Roman"/>
              </a:rPr>
              <a:t>!</a:t>
            </a:r>
          </a:p>
        </p:txBody>
      </p:sp>
      <p:sp>
        <p:nvSpPr>
          <p:cNvPr id="872" name="Rectangle 872"/>
          <p:cNvSpPr/>
          <p:nvPr/>
        </p:nvSpPr>
        <p:spPr>
          <a:xfrm>
            <a:off x="3321430" y="4326880"/>
            <a:ext cx="1099262" cy="305775"/>
          </a:xfrm>
          <a:prstGeom prst="rect">
            <a:avLst/>
          </a:prstGeom>
        </p:spPr>
        <p:txBody>
          <a:bodyPr wrap="none" lIns="0" tIns="0" rIns="0" bIns="0">
            <a:spAutoFit/>
          </a:bodyPr>
          <a:lstStyle/>
          <a:p>
            <a:pPr marL="0"/>
            <a:r>
              <a:rPr lang="en-US" sz="2006" b="0" i="0" spc="0" baseline="0" dirty="0">
                <a:latin typeface="Calibri"/>
              </a:rPr>
              <a:t>87.97</a:t>
            </a:r>
            <a:r>
              <a:rPr lang="en-US" sz="2006" b="0" i="0" spc="-30" baseline="0" dirty="0">
                <a:latin typeface="Calibri"/>
              </a:rPr>
              <a:t> </a:t>
            </a:r>
            <a:r>
              <a:rPr lang="en-US" sz="2006" b="0" i="0" spc="0" baseline="0" dirty="0">
                <a:latin typeface="Calibri"/>
              </a:rPr>
              <a:t>d</a:t>
            </a:r>
            <a:r>
              <a:rPr lang="en-US" sz="2006" b="0" i="0" spc="-34" baseline="0" dirty="0">
                <a:latin typeface="Calibri"/>
              </a:rPr>
              <a:t>a</a:t>
            </a:r>
            <a:r>
              <a:rPr lang="en-US" sz="2006" b="0" i="0" spc="-20" baseline="0" dirty="0">
                <a:latin typeface="Calibri"/>
              </a:rPr>
              <a:t>y</a:t>
            </a:r>
            <a:r>
              <a:rPr lang="en-US" sz="2006" b="0" i="0" spc="0" baseline="0" dirty="0">
                <a:latin typeface="Calibri"/>
              </a:rPr>
              <a:t>s</a:t>
            </a:r>
          </a:p>
        </p:txBody>
      </p:sp>
      <p:sp>
        <p:nvSpPr>
          <p:cNvPr id="873" name="Rectangle 873"/>
          <p:cNvSpPr/>
          <p:nvPr/>
        </p:nvSpPr>
        <p:spPr>
          <a:xfrm>
            <a:off x="1256080" y="5466910"/>
            <a:ext cx="3749424" cy="430118"/>
          </a:xfrm>
          <a:prstGeom prst="rect">
            <a:avLst/>
          </a:prstGeom>
        </p:spPr>
        <p:txBody>
          <a:bodyPr wrap="none" lIns="0" tIns="0" rIns="0" bIns="0">
            <a:spAutoFit/>
          </a:bodyPr>
          <a:lstStyle/>
          <a:p>
            <a:pPr marL="0"/>
            <a:r>
              <a:rPr lang="en-US" sz="2795" b="1" i="1" spc="0" baseline="0" dirty="0">
                <a:solidFill>
                  <a:schemeClr val="tx1"/>
                </a:solidFill>
                <a:latin typeface="Times New Roman"/>
              </a:rPr>
              <a:t>Confirmed independently</a:t>
            </a:r>
          </a:p>
        </p:txBody>
      </p:sp>
      <p:sp>
        <p:nvSpPr>
          <p:cNvPr id="874" name="Rectangle 874"/>
          <p:cNvSpPr/>
          <p:nvPr/>
        </p:nvSpPr>
        <p:spPr>
          <a:xfrm>
            <a:off x="1615694" y="1798955"/>
            <a:ext cx="461314" cy="182879"/>
          </a:xfrm>
          <a:prstGeom prst="rect">
            <a:avLst/>
          </a:prstGeom>
        </p:spPr>
        <p:txBody>
          <a:bodyPr wrap="none" lIns="0" tIns="0" rIns="0" bIns="0">
            <a:spAutoFit/>
          </a:bodyPr>
          <a:lstStyle/>
          <a:p>
            <a:pPr marL="0"/>
            <a:r>
              <a:rPr lang="en-US" sz="1200" b="1" i="0" spc="230" baseline="0" dirty="0">
                <a:solidFill>
                  <a:srgbClr val="C00000"/>
                </a:solidFill>
                <a:latin typeface="Calibri-Bold"/>
              </a:rPr>
              <a:t>±</a:t>
            </a:r>
            <a:r>
              <a:rPr lang="en-US" sz="1200" b="1" i="0" spc="0" baseline="0" dirty="0">
                <a:solidFill>
                  <a:srgbClr val="C00000"/>
                </a:solidFill>
                <a:latin typeface="Calibri-Bold"/>
              </a:rPr>
              <a:t>0.76d</a:t>
            </a:r>
          </a:p>
        </p:txBody>
      </p:sp>
      <p:sp>
        <p:nvSpPr>
          <p:cNvPr id="875" name="Rectangle 875"/>
          <p:cNvSpPr/>
          <p:nvPr/>
        </p:nvSpPr>
        <p:spPr>
          <a:xfrm>
            <a:off x="1333246" y="6458915"/>
            <a:ext cx="3686359" cy="269255"/>
          </a:xfrm>
          <a:prstGeom prst="rect">
            <a:avLst/>
          </a:prstGeom>
        </p:spPr>
        <p:txBody>
          <a:bodyPr wrap="none" lIns="0" tIns="0" rIns="0" bIns="0">
            <a:spAutoFit/>
          </a:bodyPr>
          <a:lstStyle/>
          <a:p>
            <a:pPr marL="0"/>
            <a:r>
              <a:rPr lang="en-US" sz="1596" b="1" i="1" spc="0" baseline="0" dirty="0">
                <a:solidFill>
                  <a:srgbClr val="0563C1"/>
                </a:solidFill>
                <a:latin typeface="Times New Roman"/>
                <a:hlinkClick r:id="rId11"/>
              </a:rPr>
              <a:t>https://doi.org/10.</a:t>
            </a:r>
            <a:r>
              <a:rPr lang="en-US" sz="1596" b="1" i="1" spc="-81" baseline="0" dirty="0">
                <a:solidFill>
                  <a:srgbClr val="0563C1"/>
                </a:solidFill>
                <a:latin typeface="Times New Roman"/>
                <a:hlinkClick r:id="rId11"/>
              </a:rPr>
              <a:t>1</a:t>
            </a:r>
            <a:r>
              <a:rPr lang="en-US" sz="1596" b="1" i="1" spc="0" baseline="0" dirty="0">
                <a:solidFill>
                  <a:srgbClr val="0563C1"/>
                </a:solidFill>
                <a:latin typeface="Times New Roman"/>
                <a:hlinkClick r:id="rId11"/>
              </a:rPr>
              <a:t>142/S1793048019200029</a:t>
            </a:r>
          </a:p>
        </p:txBody>
      </p:sp>
      <p:sp>
        <p:nvSpPr>
          <p:cNvPr id="876" name="Rectangle 876"/>
          <p:cNvSpPr/>
          <p:nvPr/>
        </p:nvSpPr>
        <p:spPr>
          <a:xfrm>
            <a:off x="3322065" y="110879"/>
            <a:ext cx="5490606" cy="430567"/>
          </a:xfrm>
          <a:prstGeom prst="rect">
            <a:avLst/>
          </a:prstGeom>
        </p:spPr>
        <p:txBody>
          <a:bodyPr wrap="none" lIns="0" tIns="0" rIns="0" bIns="0">
            <a:spAutoFit/>
          </a:bodyPr>
          <a:lstStyle/>
          <a:p>
            <a:pPr marL="0">
              <a:tabLst>
                <a:tab pos="4345432" algn="l"/>
              </a:tabLst>
            </a:pPr>
            <a:r>
              <a:rPr lang="en-US" sz="2798" b="1" i="0" spc="0" baseline="0" dirty="0">
                <a:solidFill>
                  <a:srgbClr val="0000CC"/>
                </a:solidFill>
                <a:latin typeface="Times New Roman"/>
              </a:rPr>
              <a:t>201</a:t>
            </a:r>
            <a:r>
              <a:rPr lang="en-US" sz="2798" b="1" i="0" spc="1264" baseline="0" dirty="0">
                <a:solidFill>
                  <a:srgbClr val="0000CC"/>
                </a:solidFill>
                <a:latin typeface="Times New Roman"/>
              </a:rPr>
              <a:t>8</a:t>
            </a:r>
            <a:r>
              <a:rPr lang="en-US" sz="2006" b="0" i="0" spc="0" baseline="0" dirty="0">
                <a:latin typeface="Wingdings-Regular"/>
              </a:rPr>
              <a:t>	</a:t>
            </a:r>
            <a:r>
              <a:rPr lang="en-US" sz="2006" b="0" i="0" spc="0" baseline="0" dirty="0">
                <a:latin typeface="Wingdings-Regular"/>
                <a:sym typeface="Wingdings" panose="05000000000000000000" pitchFamily="2" charset="2"/>
              </a:rPr>
              <a:t> </a:t>
            </a:r>
            <a:r>
              <a:rPr lang="en-US" sz="2798" b="1" i="0" spc="0" baseline="0" dirty="0">
                <a:solidFill>
                  <a:srgbClr val="0000CC"/>
                </a:solidFill>
                <a:latin typeface="Times New Roman"/>
              </a:rPr>
              <a:t>2020</a:t>
            </a:r>
          </a:p>
        </p:txBody>
      </p:sp>
      <p:sp>
        <p:nvSpPr>
          <p:cNvPr id="877" name="Rectangle 877"/>
          <p:cNvSpPr/>
          <p:nvPr/>
        </p:nvSpPr>
        <p:spPr>
          <a:xfrm>
            <a:off x="11897232" y="6476482"/>
            <a:ext cx="227626" cy="245901"/>
          </a:xfrm>
          <a:prstGeom prst="rect">
            <a:avLst/>
          </a:prstGeom>
        </p:spPr>
        <p:txBody>
          <a:bodyPr wrap="none" lIns="0" tIns="0" rIns="0" bIns="0">
            <a:spAutoFit/>
          </a:bodyPr>
          <a:lstStyle/>
          <a:p>
            <a:pPr marL="0"/>
            <a:r>
              <a:rPr lang="en-US" sz="1598" b="1" i="0" spc="0" baseline="0" dirty="0">
                <a:solidFill>
                  <a:srgbClr val="FF0000"/>
                </a:solidFill>
                <a:latin typeface="Calibri-Bold"/>
              </a:rPr>
              <a:t>20</a:t>
            </a:r>
          </a:p>
        </p:txBody>
      </p:sp>
      <p:sp>
        <p:nvSpPr>
          <p:cNvPr id="42" name="Rectangle 869">
            <a:extLst>
              <a:ext uri="{FF2B5EF4-FFF2-40B4-BE49-F238E27FC236}">
                <a16:creationId xmlns:a16="http://schemas.microsoft.com/office/drawing/2014/main" id="{F963C439-F1D5-64AB-BD6B-4F8BD92B24BA}"/>
              </a:ext>
            </a:extLst>
          </p:cNvPr>
          <p:cNvSpPr/>
          <p:nvPr/>
        </p:nvSpPr>
        <p:spPr>
          <a:xfrm>
            <a:off x="2082673" y="4660139"/>
            <a:ext cx="9547671" cy="808303"/>
          </a:xfrm>
          <a:prstGeom prst="rect">
            <a:avLst/>
          </a:prstGeom>
        </p:spPr>
        <p:txBody>
          <a:bodyPr wrap="none" lIns="0" tIns="0" rIns="0" bIns="0">
            <a:spAutoFit/>
          </a:bodyPr>
          <a:lstStyle/>
          <a:p>
            <a:pPr marL="0">
              <a:tabLst>
                <a:tab pos="4244720" algn="l"/>
              </a:tabLst>
            </a:pPr>
            <a:r>
              <a:rPr lang="en-US" sz="2400" b="1" i="0" spc="0" baseline="0" dirty="0">
                <a:solidFill>
                  <a:srgbClr val="0000CC"/>
                </a:solidFill>
                <a:latin typeface="Calibri-Bold"/>
              </a:rPr>
              <a:t>@</a:t>
            </a:r>
            <a:r>
              <a:rPr lang="en-US" sz="2400" b="1" i="0" spc="0" baseline="0" dirty="0">
                <a:solidFill>
                  <a:srgbClr val="C00000"/>
                </a:solidFill>
                <a:latin typeface="Calibri-Bold"/>
              </a:rPr>
              <a:t>Me</a:t>
            </a:r>
            <a:r>
              <a:rPr lang="en-US" sz="2400" b="1" i="0" spc="-28" baseline="0" dirty="0">
                <a:solidFill>
                  <a:srgbClr val="C00000"/>
                </a:solidFill>
                <a:latin typeface="Calibri-Bold"/>
              </a:rPr>
              <a:t>r</a:t>
            </a:r>
            <a:r>
              <a:rPr lang="en-US" sz="2400" b="1" i="0" spc="0" baseline="0" dirty="0">
                <a:solidFill>
                  <a:srgbClr val="C00000"/>
                </a:solidFill>
                <a:latin typeface="Calibri-Bold"/>
              </a:rPr>
              <a:t>cury</a:t>
            </a:r>
            <a:r>
              <a:rPr lang="en-US" sz="2400" b="0" i="0" spc="-144" baseline="0" dirty="0">
                <a:solidFill>
                  <a:srgbClr val="C00000"/>
                </a:solidFill>
                <a:latin typeface="Calibri"/>
              </a:rPr>
              <a:t>’</a:t>
            </a:r>
            <a:r>
              <a:rPr lang="en-US" sz="2400" b="0" i="0" spc="528" baseline="0" dirty="0">
                <a:solidFill>
                  <a:srgbClr val="C00000"/>
                </a:solidFill>
                <a:latin typeface="Calibri"/>
              </a:rPr>
              <a:t>s</a:t>
            </a:r>
            <a:r>
              <a:rPr lang="en-US" sz="2400" b="1" i="0" spc="0" baseline="0" dirty="0">
                <a:solidFill>
                  <a:srgbClr val="C00000"/>
                </a:solidFill>
                <a:latin typeface="Calibri-Bold"/>
              </a:rPr>
              <a:t>orbit	</a:t>
            </a:r>
            <a:r>
              <a:rPr lang="en-US" sz="3636" b="1" i="0" spc="0" baseline="-25166" dirty="0">
                <a:solidFill>
                  <a:srgbClr val="0000CC"/>
                </a:solidFill>
                <a:latin typeface="Calibri-Bold"/>
              </a:rPr>
              <a:t>@</a:t>
            </a:r>
            <a:r>
              <a:rPr lang="en-US" sz="3636" b="1" i="0" spc="0" baseline="-25166" dirty="0">
                <a:solidFill>
                  <a:srgbClr val="C00000"/>
                </a:solidFill>
                <a:latin typeface="Calibri-Bold"/>
              </a:rPr>
              <a:t>Moon</a:t>
            </a:r>
            <a:r>
              <a:rPr lang="en-US" sz="3636" b="0" i="0" spc="-144" baseline="-25166" dirty="0">
                <a:solidFill>
                  <a:srgbClr val="C00000"/>
                </a:solidFill>
                <a:latin typeface="Calibri"/>
              </a:rPr>
              <a:t>’</a:t>
            </a:r>
            <a:r>
              <a:rPr lang="en-US" sz="3636" b="0" i="0" spc="525" baseline="-25166" dirty="0">
                <a:solidFill>
                  <a:srgbClr val="C00000"/>
                </a:solidFill>
                <a:latin typeface="Calibri"/>
              </a:rPr>
              <a:t>s</a:t>
            </a:r>
            <a:r>
              <a:rPr lang="en-US" sz="3636" b="1" i="0" spc="0" baseline="-25166" dirty="0">
                <a:solidFill>
                  <a:srgbClr val="C00000"/>
                </a:solidFill>
                <a:latin typeface="Calibri-Bold"/>
              </a:rPr>
              <a:t>orbit  </a:t>
            </a:r>
            <a:r>
              <a:rPr lang="en-US" sz="3636" b="1" i="0" spc="-19" baseline="-25166" dirty="0">
                <a:solidFill>
                  <a:srgbClr val="C00000"/>
                </a:solidFill>
                <a:latin typeface="Calibri-Bold"/>
              </a:rPr>
              <a:t> </a:t>
            </a:r>
            <a:r>
              <a:rPr lang="en-US" sz="3636" b="0" i="0" spc="0" baseline="-25166" dirty="0">
                <a:latin typeface="Calibri"/>
              </a:rPr>
              <a:t>27.32 d</a:t>
            </a:r>
            <a:r>
              <a:rPr lang="en-US" sz="3636" b="0" i="0" spc="-45" baseline="-25166" dirty="0">
                <a:latin typeface="Calibri"/>
              </a:rPr>
              <a:t>a</a:t>
            </a:r>
            <a:r>
              <a:rPr lang="en-US" sz="3636" b="0" i="0" spc="-19" baseline="-25166" dirty="0">
                <a:latin typeface="Calibri"/>
              </a:rPr>
              <a:t>y</a:t>
            </a:r>
            <a:r>
              <a:rPr lang="en-US" sz="3636" b="0" i="0" spc="0" baseline="-25166" dirty="0">
                <a:latin typeface="Calibri"/>
              </a:rPr>
              <a:t>s (side</a:t>
            </a:r>
            <a:r>
              <a:rPr lang="en-US" sz="3636" b="0" i="0" spc="-31" baseline="-25166" dirty="0">
                <a:latin typeface="Calibri"/>
              </a:rPr>
              <a:t>r</a:t>
            </a:r>
            <a:r>
              <a:rPr lang="en-US" sz="3636" b="0" i="0" spc="0" baseline="-25166" dirty="0">
                <a:latin typeface="Calibri"/>
              </a:rPr>
              <a:t>eal)</a:t>
            </a:r>
          </a:p>
          <a:p>
            <a:pPr marL="7043039">
              <a:lnSpc>
                <a:spcPts val="2880"/>
              </a:lnSpc>
            </a:pPr>
            <a:r>
              <a:rPr lang="en-US" sz="2402" b="1" i="0" spc="0" baseline="0" dirty="0">
                <a:solidFill>
                  <a:srgbClr val="0000CC"/>
                </a:solidFill>
                <a:latin typeface="Calibri-Bold"/>
              </a:rPr>
              <a:t>=</a:t>
            </a:r>
            <a:r>
              <a:rPr lang="en-US" sz="2402" b="1" i="0" spc="543" baseline="0" dirty="0">
                <a:solidFill>
                  <a:srgbClr val="0000CC"/>
                </a:solidFill>
                <a:latin typeface="Calibri-Bold"/>
              </a:rPr>
              <a:t>&gt;</a:t>
            </a:r>
            <a:r>
              <a:rPr lang="en-US" sz="2006" b="0" i="0" spc="0" baseline="0" dirty="0">
                <a:latin typeface="Calibri"/>
              </a:rPr>
              <a:t>fi</a:t>
            </a:r>
            <a:r>
              <a:rPr lang="en-US" sz="2006" b="0" i="0" spc="-58" baseline="0" dirty="0">
                <a:latin typeface="Calibri"/>
              </a:rPr>
              <a:t>x</a:t>
            </a:r>
            <a:r>
              <a:rPr lang="en-US" sz="2006" b="0" i="0" spc="0" baseline="0" dirty="0">
                <a:latin typeface="Calibri"/>
              </a:rPr>
              <a:t>ed </a:t>
            </a:r>
            <a:r>
              <a:rPr lang="en-US" sz="2006" b="0" i="0" spc="-22" baseline="0" dirty="0">
                <a:latin typeface="Calibri"/>
              </a:rPr>
              <a:t>t</a:t>
            </a:r>
            <a:r>
              <a:rPr lang="en-US" sz="2006" b="0" i="0" spc="0" baseline="0" dirty="0">
                <a:latin typeface="Calibri"/>
              </a:rPr>
              <a:t>o</a:t>
            </a:r>
            <a:r>
              <a:rPr lang="en-US" sz="2006" b="0" i="0" spc="-10" baseline="0" dirty="0">
                <a:latin typeface="Calibri"/>
              </a:rPr>
              <a:t> </a:t>
            </a:r>
            <a:r>
              <a:rPr lang="en-US" sz="2006" b="0" i="0" spc="-28" baseline="0" dirty="0">
                <a:latin typeface="Calibri"/>
              </a:rPr>
              <a:t>r</a:t>
            </a:r>
            <a:r>
              <a:rPr lang="en-US" sz="2006" b="0" i="0" spc="0" baseline="0" dirty="0">
                <a:latin typeface="Calibri"/>
              </a:rPr>
              <a:t>e</a:t>
            </a:r>
            <a:r>
              <a:rPr lang="en-US" sz="2006" b="0" i="0" spc="-10" baseline="0" dirty="0">
                <a:latin typeface="Calibri"/>
              </a:rPr>
              <a:t>m</a:t>
            </a:r>
            <a:r>
              <a:rPr lang="en-US" sz="2006" b="0" i="0" spc="0" baseline="0" dirty="0">
                <a:latin typeface="Calibri"/>
              </a:rPr>
              <a:t>o</a:t>
            </a:r>
            <a:r>
              <a:rPr lang="en-US" sz="2006" b="0" i="0" spc="-26" baseline="0" dirty="0">
                <a:latin typeface="Calibri"/>
              </a:rPr>
              <a:t>t</a:t>
            </a:r>
            <a:r>
              <a:rPr lang="en-US" sz="2006" b="0" i="0" spc="0" baseline="0" dirty="0">
                <a:latin typeface="Calibri"/>
              </a:rPr>
              <a:t>e </a:t>
            </a:r>
            <a:r>
              <a:rPr lang="en-US" sz="2006" b="0" i="0" spc="-28" baseline="0" dirty="0">
                <a:latin typeface="Calibri"/>
              </a:rPr>
              <a:t>s</a:t>
            </a:r>
            <a:r>
              <a:rPr lang="en-US" sz="2006" b="0" i="0" spc="-24" baseline="0" dirty="0">
                <a:latin typeface="Calibri"/>
              </a:rPr>
              <a:t>t</a:t>
            </a:r>
            <a:r>
              <a:rPr lang="en-US" sz="2006" b="0" i="0" spc="0" baseline="0" dirty="0">
                <a:latin typeface="Calibri"/>
              </a:rPr>
              <a:t>a</a:t>
            </a:r>
            <a:r>
              <a:rPr lang="en-US" sz="2006" b="0" i="0" spc="-42" baseline="0" dirty="0">
                <a:latin typeface="Calibri"/>
              </a:rPr>
              <a:t>r</a:t>
            </a:r>
            <a:r>
              <a:rPr lang="en-US" sz="2006" b="0" i="0" spc="0" baseline="0" dirty="0">
                <a:latin typeface="Calibri"/>
              </a:rPr>
              <a:t>s</a:t>
            </a:r>
          </a:p>
        </p:txBody>
      </p:sp>
      <p:sp>
        <p:nvSpPr>
          <p:cNvPr id="3" name="TextBox 2">
            <a:extLst>
              <a:ext uri="{FF2B5EF4-FFF2-40B4-BE49-F238E27FC236}">
                <a16:creationId xmlns:a16="http://schemas.microsoft.com/office/drawing/2014/main" id="{6B5097F6-3C7A-E36D-5644-C475CDA05213}"/>
              </a:ext>
            </a:extLst>
          </p:cNvPr>
          <p:cNvSpPr txBox="1"/>
          <p:nvPr/>
        </p:nvSpPr>
        <p:spPr>
          <a:xfrm>
            <a:off x="1192692" y="5865574"/>
            <a:ext cx="2375971" cy="584775"/>
          </a:xfrm>
          <a:prstGeom prst="rect">
            <a:avLst/>
          </a:prstGeom>
          <a:noFill/>
        </p:spPr>
        <p:txBody>
          <a:bodyPr wrap="none" rtlCol="0">
            <a:spAutoFit/>
          </a:bodyPr>
          <a:lstStyle/>
          <a:p>
            <a:r>
              <a:rPr lang="en-US" sz="2400" b="1" dirty="0">
                <a:solidFill>
                  <a:schemeClr val="tx1"/>
                </a:solidFill>
                <a:sym typeface="Wingdings" panose="05000000000000000000" pitchFamily="2" charset="2"/>
              </a:rPr>
              <a:t></a:t>
            </a:r>
            <a:r>
              <a:rPr lang="en-US" sz="2400" b="1" i="1" dirty="0">
                <a:sym typeface="Wingdings" panose="05000000000000000000" pitchFamily="2" charset="2"/>
              </a:rPr>
              <a:t> </a:t>
            </a:r>
            <a:r>
              <a:rPr lang="en-US" sz="2400" b="1" i="1" dirty="0">
                <a:solidFill>
                  <a:srgbClr val="FF0000"/>
                </a:solidFill>
                <a:sym typeface="Wingdings" panose="05000000000000000000" pitchFamily="2" charset="2"/>
              </a:rPr>
              <a:t>overlooked</a:t>
            </a:r>
            <a:r>
              <a:rPr lang="en-US" sz="3200" b="1" dirty="0">
                <a:solidFill>
                  <a:schemeClr val="tx1"/>
                </a:solidFill>
                <a:sym typeface="Wingdings" panose="05000000000000000000" pitchFamily="2" charset="2"/>
              </a:rPr>
              <a:t>!</a:t>
            </a:r>
            <a:endParaRPr lang="en-US" sz="2400"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Rectangle 835"/>
          <p:cNvSpPr/>
          <p:nvPr/>
        </p:nvSpPr>
        <p:spPr>
          <a:xfrm>
            <a:off x="11897232" y="6466119"/>
            <a:ext cx="227626" cy="245901"/>
          </a:xfrm>
          <a:prstGeom prst="rect">
            <a:avLst/>
          </a:prstGeom>
        </p:spPr>
        <p:txBody>
          <a:bodyPr wrap="none" lIns="0" tIns="0" rIns="0" bIns="0">
            <a:spAutoFit/>
          </a:bodyPr>
          <a:lstStyle/>
          <a:p>
            <a:pPr marL="0"/>
            <a:r>
              <a:rPr lang="en-US" sz="1598" b="1" dirty="0">
                <a:solidFill>
                  <a:srgbClr val="FF0000"/>
                </a:solidFill>
                <a:latin typeface="Calibri-Bold"/>
              </a:rPr>
              <a:t>21</a:t>
            </a:r>
            <a:endParaRPr lang="en-US" sz="1598" b="1" i="0" spc="0" baseline="0" dirty="0">
              <a:solidFill>
                <a:srgbClr val="FF0000"/>
              </a:solidFill>
              <a:latin typeface="Calibri-Bold"/>
            </a:endParaRPr>
          </a:p>
        </p:txBody>
      </p:sp>
      <p:pic>
        <p:nvPicPr>
          <p:cNvPr id="8" name="Picture 7">
            <a:extLst>
              <a:ext uri="{FF2B5EF4-FFF2-40B4-BE49-F238E27FC236}">
                <a16:creationId xmlns:a16="http://schemas.microsoft.com/office/drawing/2014/main" id="{06F0197B-915F-C830-9EE5-1C4191BA9147}"/>
              </a:ext>
            </a:extLst>
          </p:cNvPr>
          <p:cNvPicPr>
            <a:picLocks noChangeAspect="1"/>
          </p:cNvPicPr>
          <p:nvPr/>
        </p:nvPicPr>
        <p:blipFill>
          <a:blip r:embed="rId3"/>
          <a:stretch>
            <a:fillRect/>
          </a:stretch>
        </p:blipFill>
        <p:spPr>
          <a:xfrm>
            <a:off x="7272670" y="256483"/>
            <a:ext cx="3455819" cy="5729648"/>
          </a:xfrm>
          <a:custGeom>
            <a:avLst/>
            <a:gdLst>
              <a:gd name="connsiteX0" fmla="*/ 0 w 3455819"/>
              <a:gd name="connsiteY0" fmla="*/ 0 h 5729648"/>
              <a:gd name="connsiteX1" fmla="*/ 575970 w 3455819"/>
              <a:gd name="connsiteY1" fmla="*/ 0 h 5729648"/>
              <a:gd name="connsiteX2" fmla="*/ 1117381 w 3455819"/>
              <a:gd name="connsiteY2" fmla="*/ 0 h 5729648"/>
              <a:gd name="connsiteX3" fmla="*/ 1589677 w 3455819"/>
              <a:gd name="connsiteY3" fmla="*/ 0 h 5729648"/>
              <a:gd name="connsiteX4" fmla="*/ 2200205 w 3455819"/>
              <a:gd name="connsiteY4" fmla="*/ 0 h 5729648"/>
              <a:gd name="connsiteX5" fmla="*/ 2707058 w 3455819"/>
              <a:gd name="connsiteY5" fmla="*/ 0 h 5729648"/>
              <a:gd name="connsiteX6" fmla="*/ 3455819 w 3455819"/>
              <a:gd name="connsiteY6" fmla="*/ 0 h 5729648"/>
              <a:gd name="connsiteX7" fmla="*/ 3455819 w 3455819"/>
              <a:gd name="connsiteY7" fmla="*/ 458372 h 5729648"/>
              <a:gd name="connsiteX8" fmla="*/ 3455819 w 3455819"/>
              <a:gd name="connsiteY8" fmla="*/ 1145930 h 5729648"/>
              <a:gd name="connsiteX9" fmla="*/ 3455819 w 3455819"/>
              <a:gd name="connsiteY9" fmla="*/ 1833487 h 5729648"/>
              <a:gd name="connsiteX10" fmla="*/ 3455819 w 3455819"/>
              <a:gd name="connsiteY10" fmla="*/ 2521045 h 5729648"/>
              <a:gd name="connsiteX11" fmla="*/ 3455819 w 3455819"/>
              <a:gd name="connsiteY11" fmla="*/ 3208603 h 5729648"/>
              <a:gd name="connsiteX12" fmla="*/ 3455819 w 3455819"/>
              <a:gd name="connsiteY12" fmla="*/ 3609678 h 5729648"/>
              <a:gd name="connsiteX13" fmla="*/ 3455819 w 3455819"/>
              <a:gd name="connsiteY13" fmla="*/ 4068050 h 5729648"/>
              <a:gd name="connsiteX14" fmla="*/ 3455819 w 3455819"/>
              <a:gd name="connsiteY14" fmla="*/ 4583718 h 5729648"/>
              <a:gd name="connsiteX15" fmla="*/ 3455819 w 3455819"/>
              <a:gd name="connsiteY15" fmla="*/ 5042090 h 5729648"/>
              <a:gd name="connsiteX16" fmla="*/ 3455819 w 3455819"/>
              <a:gd name="connsiteY16" fmla="*/ 5729648 h 5729648"/>
              <a:gd name="connsiteX17" fmla="*/ 2983524 w 3455819"/>
              <a:gd name="connsiteY17" fmla="*/ 5729648 h 5729648"/>
              <a:gd name="connsiteX18" fmla="*/ 2511228 w 3455819"/>
              <a:gd name="connsiteY18" fmla="*/ 5729648 h 5729648"/>
              <a:gd name="connsiteX19" fmla="*/ 1866142 w 3455819"/>
              <a:gd name="connsiteY19" fmla="*/ 5729648 h 5729648"/>
              <a:gd name="connsiteX20" fmla="*/ 1359289 w 3455819"/>
              <a:gd name="connsiteY20" fmla="*/ 5729648 h 5729648"/>
              <a:gd name="connsiteX21" fmla="*/ 817877 w 3455819"/>
              <a:gd name="connsiteY21" fmla="*/ 5729648 h 5729648"/>
              <a:gd name="connsiteX22" fmla="*/ 0 w 3455819"/>
              <a:gd name="connsiteY22" fmla="*/ 5729648 h 5729648"/>
              <a:gd name="connsiteX23" fmla="*/ 0 w 3455819"/>
              <a:gd name="connsiteY23" fmla="*/ 5213980 h 5729648"/>
              <a:gd name="connsiteX24" fmla="*/ 0 w 3455819"/>
              <a:gd name="connsiteY24" fmla="*/ 4698311 h 5729648"/>
              <a:gd name="connsiteX25" fmla="*/ 0 w 3455819"/>
              <a:gd name="connsiteY25" fmla="*/ 4297236 h 5729648"/>
              <a:gd name="connsiteX26" fmla="*/ 0 w 3455819"/>
              <a:gd name="connsiteY26" fmla="*/ 3666975 h 5729648"/>
              <a:gd name="connsiteX27" fmla="*/ 0 w 3455819"/>
              <a:gd name="connsiteY27" fmla="*/ 3094010 h 5729648"/>
              <a:gd name="connsiteX28" fmla="*/ 0 w 3455819"/>
              <a:gd name="connsiteY28" fmla="*/ 2521045 h 5729648"/>
              <a:gd name="connsiteX29" fmla="*/ 0 w 3455819"/>
              <a:gd name="connsiteY29" fmla="*/ 1890784 h 5729648"/>
              <a:gd name="connsiteX30" fmla="*/ 0 w 3455819"/>
              <a:gd name="connsiteY30" fmla="*/ 1203226 h 5729648"/>
              <a:gd name="connsiteX31" fmla="*/ 0 w 3455819"/>
              <a:gd name="connsiteY31" fmla="*/ 572965 h 5729648"/>
              <a:gd name="connsiteX32" fmla="*/ 0 w 3455819"/>
              <a:gd name="connsiteY32" fmla="*/ 0 h 57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55819" h="5729648" fill="none" extrusionOk="0">
                <a:moveTo>
                  <a:pt x="0" y="0"/>
                </a:moveTo>
                <a:cubicBezTo>
                  <a:pt x="143792" y="-57034"/>
                  <a:pt x="315481" y="63840"/>
                  <a:pt x="575970" y="0"/>
                </a:cubicBezTo>
                <a:cubicBezTo>
                  <a:pt x="836459" y="-63840"/>
                  <a:pt x="1007104" y="28296"/>
                  <a:pt x="1117381" y="0"/>
                </a:cubicBezTo>
                <a:cubicBezTo>
                  <a:pt x="1227658" y="-28296"/>
                  <a:pt x="1492814" y="32490"/>
                  <a:pt x="1589677" y="0"/>
                </a:cubicBezTo>
                <a:cubicBezTo>
                  <a:pt x="1686540" y="-32490"/>
                  <a:pt x="1972618" y="4018"/>
                  <a:pt x="2200205" y="0"/>
                </a:cubicBezTo>
                <a:cubicBezTo>
                  <a:pt x="2427792" y="-4018"/>
                  <a:pt x="2585190" y="11795"/>
                  <a:pt x="2707058" y="0"/>
                </a:cubicBezTo>
                <a:cubicBezTo>
                  <a:pt x="2828926" y="-11795"/>
                  <a:pt x="3211143" y="30149"/>
                  <a:pt x="3455819" y="0"/>
                </a:cubicBezTo>
                <a:cubicBezTo>
                  <a:pt x="3478085" y="163562"/>
                  <a:pt x="3425303" y="286588"/>
                  <a:pt x="3455819" y="458372"/>
                </a:cubicBezTo>
                <a:cubicBezTo>
                  <a:pt x="3486335" y="630156"/>
                  <a:pt x="3446717" y="918355"/>
                  <a:pt x="3455819" y="1145930"/>
                </a:cubicBezTo>
                <a:cubicBezTo>
                  <a:pt x="3464921" y="1373505"/>
                  <a:pt x="3393669" y="1640222"/>
                  <a:pt x="3455819" y="1833487"/>
                </a:cubicBezTo>
                <a:cubicBezTo>
                  <a:pt x="3517969" y="2026752"/>
                  <a:pt x="3436133" y="2338649"/>
                  <a:pt x="3455819" y="2521045"/>
                </a:cubicBezTo>
                <a:cubicBezTo>
                  <a:pt x="3475505" y="2703441"/>
                  <a:pt x="3424880" y="2953471"/>
                  <a:pt x="3455819" y="3208603"/>
                </a:cubicBezTo>
                <a:cubicBezTo>
                  <a:pt x="3486758" y="3463735"/>
                  <a:pt x="3447470" y="3432350"/>
                  <a:pt x="3455819" y="3609678"/>
                </a:cubicBezTo>
                <a:cubicBezTo>
                  <a:pt x="3464168" y="3787007"/>
                  <a:pt x="3413604" y="3937019"/>
                  <a:pt x="3455819" y="4068050"/>
                </a:cubicBezTo>
                <a:cubicBezTo>
                  <a:pt x="3498034" y="4199081"/>
                  <a:pt x="3410880" y="4360549"/>
                  <a:pt x="3455819" y="4583718"/>
                </a:cubicBezTo>
                <a:cubicBezTo>
                  <a:pt x="3500758" y="4806887"/>
                  <a:pt x="3433462" y="4883384"/>
                  <a:pt x="3455819" y="5042090"/>
                </a:cubicBezTo>
                <a:cubicBezTo>
                  <a:pt x="3478176" y="5200796"/>
                  <a:pt x="3388320" y="5583186"/>
                  <a:pt x="3455819" y="5729648"/>
                </a:cubicBezTo>
                <a:cubicBezTo>
                  <a:pt x="3257742" y="5756374"/>
                  <a:pt x="3213031" y="5698507"/>
                  <a:pt x="2983524" y="5729648"/>
                </a:cubicBezTo>
                <a:cubicBezTo>
                  <a:pt x="2754018" y="5760789"/>
                  <a:pt x="2719144" y="5718229"/>
                  <a:pt x="2511228" y="5729648"/>
                </a:cubicBezTo>
                <a:cubicBezTo>
                  <a:pt x="2303312" y="5741067"/>
                  <a:pt x="2046383" y="5672460"/>
                  <a:pt x="1866142" y="5729648"/>
                </a:cubicBezTo>
                <a:cubicBezTo>
                  <a:pt x="1685901" y="5786836"/>
                  <a:pt x="1571786" y="5717080"/>
                  <a:pt x="1359289" y="5729648"/>
                </a:cubicBezTo>
                <a:cubicBezTo>
                  <a:pt x="1146792" y="5742216"/>
                  <a:pt x="1053849" y="5681227"/>
                  <a:pt x="817877" y="5729648"/>
                </a:cubicBezTo>
                <a:cubicBezTo>
                  <a:pt x="581905" y="5778069"/>
                  <a:pt x="310617" y="5699609"/>
                  <a:pt x="0" y="5729648"/>
                </a:cubicBezTo>
                <a:cubicBezTo>
                  <a:pt x="-18097" y="5566873"/>
                  <a:pt x="25670" y="5468571"/>
                  <a:pt x="0" y="5213980"/>
                </a:cubicBezTo>
                <a:cubicBezTo>
                  <a:pt x="-25670" y="4959389"/>
                  <a:pt x="46181" y="4941676"/>
                  <a:pt x="0" y="4698311"/>
                </a:cubicBezTo>
                <a:cubicBezTo>
                  <a:pt x="-46181" y="4454946"/>
                  <a:pt x="14602" y="4417286"/>
                  <a:pt x="0" y="4297236"/>
                </a:cubicBezTo>
                <a:cubicBezTo>
                  <a:pt x="-14602" y="4177187"/>
                  <a:pt x="44291" y="3932141"/>
                  <a:pt x="0" y="3666975"/>
                </a:cubicBezTo>
                <a:cubicBezTo>
                  <a:pt x="-44291" y="3401809"/>
                  <a:pt x="47842" y="3250117"/>
                  <a:pt x="0" y="3094010"/>
                </a:cubicBezTo>
                <a:cubicBezTo>
                  <a:pt x="-47842" y="2937904"/>
                  <a:pt x="54078" y="2658486"/>
                  <a:pt x="0" y="2521045"/>
                </a:cubicBezTo>
                <a:cubicBezTo>
                  <a:pt x="-54078" y="2383605"/>
                  <a:pt x="11950" y="2139499"/>
                  <a:pt x="0" y="1890784"/>
                </a:cubicBezTo>
                <a:cubicBezTo>
                  <a:pt x="-11950" y="1642069"/>
                  <a:pt x="3899" y="1488614"/>
                  <a:pt x="0" y="1203226"/>
                </a:cubicBezTo>
                <a:cubicBezTo>
                  <a:pt x="-3899" y="917838"/>
                  <a:pt x="29276" y="880711"/>
                  <a:pt x="0" y="572965"/>
                </a:cubicBezTo>
                <a:cubicBezTo>
                  <a:pt x="-29276" y="265219"/>
                  <a:pt x="31278" y="173710"/>
                  <a:pt x="0" y="0"/>
                </a:cubicBezTo>
                <a:close/>
              </a:path>
              <a:path w="3455819" h="5729648" stroke="0" extrusionOk="0">
                <a:moveTo>
                  <a:pt x="0" y="0"/>
                </a:moveTo>
                <a:cubicBezTo>
                  <a:pt x="163865" y="-32714"/>
                  <a:pt x="331363" y="53999"/>
                  <a:pt x="645086" y="0"/>
                </a:cubicBezTo>
                <a:cubicBezTo>
                  <a:pt x="958809" y="-53999"/>
                  <a:pt x="956651" y="32256"/>
                  <a:pt x="1221056" y="0"/>
                </a:cubicBezTo>
                <a:cubicBezTo>
                  <a:pt x="1485461" y="-32256"/>
                  <a:pt x="1584427" y="24148"/>
                  <a:pt x="1762468" y="0"/>
                </a:cubicBezTo>
                <a:cubicBezTo>
                  <a:pt x="1940509" y="-24148"/>
                  <a:pt x="2054280" y="9257"/>
                  <a:pt x="2338438" y="0"/>
                </a:cubicBezTo>
                <a:cubicBezTo>
                  <a:pt x="2622596" y="-9257"/>
                  <a:pt x="2751893" y="47212"/>
                  <a:pt x="2879849" y="0"/>
                </a:cubicBezTo>
                <a:cubicBezTo>
                  <a:pt x="3007805" y="-47212"/>
                  <a:pt x="3200233" y="27245"/>
                  <a:pt x="3455819" y="0"/>
                </a:cubicBezTo>
                <a:cubicBezTo>
                  <a:pt x="3458979" y="315644"/>
                  <a:pt x="3396361" y="452559"/>
                  <a:pt x="3455819" y="687558"/>
                </a:cubicBezTo>
                <a:cubicBezTo>
                  <a:pt x="3515277" y="922557"/>
                  <a:pt x="3452214" y="1002260"/>
                  <a:pt x="3455819" y="1145930"/>
                </a:cubicBezTo>
                <a:cubicBezTo>
                  <a:pt x="3459424" y="1289600"/>
                  <a:pt x="3401453" y="1540937"/>
                  <a:pt x="3455819" y="1661598"/>
                </a:cubicBezTo>
                <a:cubicBezTo>
                  <a:pt x="3510185" y="1782259"/>
                  <a:pt x="3426860" y="1926787"/>
                  <a:pt x="3455819" y="2119970"/>
                </a:cubicBezTo>
                <a:cubicBezTo>
                  <a:pt x="3484778" y="2313153"/>
                  <a:pt x="3432146" y="2425075"/>
                  <a:pt x="3455819" y="2578342"/>
                </a:cubicBezTo>
                <a:cubicBezTo>
                  <a:pt x="3479492" y="2731609"/>
                  <a:pt x="3400458" y="2950576"/>
                  <a:pt x="3455819" y="3265899"/>
                </a:cubicBezTo>
                <a:cubicBezTo>
                  <a:pt x="3511180" y="3581222"/>
                  <a:pt x="3432060" y="3564672"/>
                  <a:pt x="3455819" y="3781568"/>
                </a:cubicBezTo>
                <a:cubicBezTo>
                  <a:pt x="3479578" y="3998464"/>
                  <a:pt x="3403769" y="4155624"/>
                  <a:pt x="3455819" y="4469125"/>
                </a:cubicBezTo>
                <a:cubicBezTo>
                  <a:pt x="3507869" y="4782626"/>
                  <a:pt x="3401516" y="4806959"/>
                  <a:pt x="3455819" y="4927497"/>
                </a:cubicBezTo>
                <a:cubicBezTo>
                  <a:pt x="3510122" y="5048035"/>
                  <a:pt x="3444915" y="5476203"/>
                  <a:pt x="3455819" y="5729648"/>
                </a:cubicBezTo>
                <a:cubicBezTo>
                  <a:pt x="3256982" y="5739230"/>
                  <a:pt x="3176690" y="5679690"/>
                  <a:pt x="2914407" y="5729648"/>
                </a:cubicBezTo>
                <a:cubicBezTo>
                  <a:pt x="2652124" y="5779606"/>
                  <a:pt x="2461196" y="5715501"/>
                  <a:pt x="2338438" y="5729648"/>
                </a:cubicBezTo>
                <a:cubicBezTo>
                  <a:pt x="2215680" y="5743795"/>
                  <a:pt x="2015276" y="5657801"/>
                  <a:pt x="1727910" y="5729648"/>
                </a:cubicBezTo>
                <a:cubicBezTo>
                  <a:pt x="1440544" y="5801495"/>
                  <a:pt x="1402594" y="5694345"/>
                  <a:pt x="1221056" y="5729648"/>
                </a:cubicBezTo>
                <a:cubicBezTo>
                  <a:pt x="1039518" y="5764951"/>
                  <a:pt x="825718" y="5723669"/>
                  <a:pt x="645086" y="5729648"/>
                </a:cubicBezTo>
                <a:cubicBezTo>
                  <a:pt x="464454" y="5735627"/>
                  <a:pt x="226708" y="5670281"/>
                  <a:pt x="0" y="5729648"/>
                </a:cubicBezTo>
                <a:cubicBezTo>
                  <a:pt x="-41660" y="5389594"/>
                  <a:pt x="41770" y="5300722"/>
                  <a:pt x="0" y="5042090"/>
                </a:cubicBezTo>
                <a:cubicBezTo>
                  <a:pt x="-41770" y="4783458"/>
                  <a:pt x="8054" y="4637904"/>
                  <a:pt x="0" y="4526422"/>
                </a:cubicBezTo>
                <a:cubicBezTo>
                  <a:pt x="-8054" y="4414940"/>
                  <a:pt x="41332" y="4242732"/>
                  <a:pt x="0" y="4068050"/>
                </a:cubicBezTo>
                <a:cubicBezTo>
                  <a:pt x="-41332" y="3893368"/>
                  <a:pt x="50585" y="3597891"/>
                  <a:pt x="0" y="3437789"/>
                </a:cubicBezTo>
                <a:cubicBezTo>
                  <a:pt x="-50585" y="3277687"/>
                  <a:pt x="38894" y="3225100"/>
                  <a:pt x="0" y="3036713"/>
                </a:cubicBezTo>
                <a:cubicBezTo>
                  <a:pt x="-38894" y="2848326"/>
                  <a:pt x="4653" y="2533610"/>
                  <a:pt x="0" y="2349156"/>
                </a:cubicBezTo>
                <a:cubicBezTo>
                  <a:pt x="-4653" y="2164702"/>
                  <a:pt x="63734" y="2020106"/>
                  <a:pt x="0" y="1776191"/>
                </a:cubicBezTo>
                <a:cubicBezTo>
                  <a:pt x="-63734" y="1532276"/>
                  <a:pt x="25115" y="1290839"/>
                  <a:pt x="0" y="1088633"/>
                </a:cubicBezTo>
                <a:cubicBezTo>
                  <a:pt x="-25115" y="886427"/>
                  <a:pt x="63636" y="801267"/>
                  <a:pt x="0" y="515668"/>
                </a:cubicBezTo>
                <a:cubicBezTo>
                  <a:pt x="-63636" y="230070"/>
                  <a:pt x="56926" y="163659"/>
                  <a:pt x="0" y="0"/>
                </a:cubicBezTo>
                <a:close/>
              </a:path>
            </a:pathLst>
          </a:custGeom>
          <a:ln w="38100">
            <a:solidFill>
              <a:srgbClr val="00B050"/>
            </a:solidFill>
            <a:extLst>
              <a:ext uri="{C807C97D-BFC1-408E-A445-0C87EB9F89A2}">
                <ask:lineSketchStyleProps xmlns:ask="http://schemas.microsoft.com/office/drawing/2018/sketchyshapes" sd="3507143784">
                  <a:prstGeom prst="rect">
                    <a:avLst/>
                  </a:prstGeom>
                  <ask:type>
                    <ask:lineSketchScribble/>
                  </ask:type>
                </ask:lineSketchStyleProps>
              </a:ext>
            </a:extLst>
          </a:ln>
        </p:spPr>
      </p:pic>
      <p:sp>
        <p:nvSpPr>
          <p:cNvPr id="2" name="TextBox 1">
            <a:extLst>
              <a:ext uri="{FF2B5EF4-FFF2-40B4-BE49-F238E27FC236}">
                <a16:creationId xmlns:a16="http://schemas.microsoft.com/office/drawing/2014/main" id="{88DCC12B-F4F1-B1E6-03E7-758B46A72591}"/>
              </a:ext>
            </a:extLst>
          </p:cNvPr>
          <p:cNvSpPr txBox="1"/>
          <p:nvPr/>
        </p:nvSpPr>
        <p:spPr>
          <a:xfrm>
            <a:off x="576315" y="1497887"/>
            <a:ext cx="6067676" cy="646331"/>
          </a:xfrm>
          <a:custGeom>
            <a:avLst/>
            <a:gdLst>
              <a:gd name="connsiteX0" fmla="*/ 0 w 6067676"/>
              <a:gd name="connsiteY0" fmla="*/ 0 h 646331"/>
              <a:gd name="connsiteX1" fmla="*/ 490930 w 6067676"/>
              <a:gd name="connsiteY1" fmla="*/ 0 h 646331"/>
              <a:gd name="connsiteX2" fmla="*/ 860507 w 6067676"/>
              <a:gd name="connsiteY2" fmla="*/ 0 h 646331"/>
              <a:gd name="connsiteX3" fmla="*/ 1533467 w 6067676"/>
              <a:gd name="connsiteY3" fmla="*/ 0 h 646331"/>
              <a:gd name="connsiteX4" fmla="*/ 2024397 w 6067676"/>
              <a:gd name="connsiteY4" fmla="*/ 0 h 646331"/>
              <a:gd name="connsiteX5" fmla="*/ 2515328 w 6067676"/>
              <a:gd name="connsiteY5" fmla="*/ 0 h 646331"/>
              <a:gd name="connsiteX6" fmla="*/ 3188288 w 6067676"/>
              <a:gd name="connsiteY6" fmla="*/ 0 h 646331"/>
              <a:gd name="connsiteX7" fmla="*/ 3618541 w 6067676"/>
              <a:gd name="connsiteY7" fmla="*/ 0 h 646331"/>
              <a:gd name="connsiteX8" fmla="*/ 4291502 w 6067676"/>
              <a:gd name="connsiteY8" fmla="*/ 0 h 646331"/>
              <a:gd name="connsiteX9" fmla="*/ 4964462 w 6067676"/>
              <a:gd name="connsiteY9" fmla="*/ 0 h 646331"/>
              <a:gd name="connsiteX10" fmla="*/ 5516069 w 6067676"/>
              <a:gd name="connsiteY10" fmla="*/ 0 h 646331"/>
              <a:gd name="connsiteX11" fmla="*/ 6067676 w 6067676"/>
              <a:gd name="connsiteY11" fmla="*/ 0 h 646331"/>
              <a:gd name="connsiteX12" fmla="*/ 6067676 w 6067676"/>
              <a:gd name="connsiteY12" fmla="*/ 316702 h 646331"/>
              <a:gd name="connsiteX13" fmla="*/ 6067676 w 6067676"/>
              <a:gd name="connsiteY13" fmla="*/ 646331 h 646331"/>
              <a:gd name="connsiteX14" fmla="*/ 5516069 w 6067676"/>
              <a:gd name="connsiteY14" fmla="*/ 646331 h 646331"/>
              <a:gd name="connsiteX15" fmla="*/ 5085816 w 6067676"/>
              <a:gd name="connsiteY15" fmla="*/ 646331 h 646331"/>
              <a:gd name="connsiteX16" fmla="*/ 4534209 w 6067676"/>
              <a:gd name="connsiteY16" fmla="*/ 646331 h 646331"/>
              <a:gd name="connsiteX17" fmla="*/ 3861248 w 6067676"/>
              <a:gd name="connsiteY17" fmla="*/ 646331 h 646331"/>
              <a:gd name="connsiteX18" fmla="*/ 3309641 w 6067676"/>
              <a:gd name="connsiteY18" fmla="*/ 646331 h 646331"/>
              <a:gd name="connsiteX19" fmla="*/ 2940065 w 6067676"/>
              <a:gd name="connsiteY19" fmla="*/ 646331 h 646331"/>
              <a:gd name="connsiteX20" fmla="*/ 2509811 w 6067676"/>
              <a:gd name="connsiteY20" fmla="*/ 646331 h 646331"/>
              <a:gd name="connsiteX21" fmla="*/ 1836851 w 6067676"/>
              <a:gd name="connsiteY21" fmla="*/ 646331 h 646331"/>
              <a:gd name="connsiteX22" fmla="*/ 1285244 w 6067676"/>
              <a:gd name="connsiteY22" fmla="*/ 646331 h 646331"/>
              <a:gd name="connsiteX23" fmla="*/ 854991 w 6067676"/>
              <a:gd name="connsiteY23" fmla="*/ 646331 h 646331"/>
              <a:gd name="connsiteX24" fmla="*/ 0 w 6067676"/>
              <a:gd name="connsiteY24" fmla="*/ 646331 h 646331"/>
              <a:gd name="connsiteX25" fmla="*/ 0 w 6067676"/>
              <a:gd name="connsiteY25" fmla="*/ 342555 h 646331"/>
              <a:gd name="connsiteX26" fmla="*/ 0 w 6067676"/>
              <a:gd name="connsiteY2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67676" h="646331" extrusionOk="0">
                <a:moveTo>
                  <a:pt x="0" y="0"/>
                </a:moveTo>
                <a:cubicBezTo>
                  <a:pt x="237951" y="-47619"/>
                  <a:pt x="278837" y="4287"/>
                  <a:pt x="490930" y="0"/>
                </a:cubicBezTo>
                <a:cubicBezTo>
                  <a:pt x="703023" y="-4287"/>
                  <a:pt x="714869" y="36749"/>
                  <a:pt x="860507" y="0"/>
                </a:cubicBezTo>
                <a:cubicBezTo>
                  <a:pt x="1006145" y="-36749"/>
                  <a:pt x="1391878" y="11813"/>
                  <a:pt x="1533467" y="0"/>
                </a:cubicBezTo>
                <a:cubicBezTo>
                  <a:pt x="1675056" y="-11813"/>
                  <a:pt x="1923773" y="26813"/>
                  <a:pt x="2024397" y="0"/>
                </a:cubicBezTo>
                <a:cubicBezTo>
                  <a:pt x="2125021" y="-26813"/>
                  <a:pt x="2405782" y="14357"/>
                  <a:pt x="2515328" y="0"/>
                </a:cubicBezTo>
                <a:cubicBezTo>
                  <a:pt x="2624874" y="-14357"/>
                  <a:pt x="2914185" y="17681"/>
                  <a:pt x="3188288" y="0"/>
                </a:cubicBezTo>
                <a:cubicBezTo>
                  <a:pt x="3462391" y="-17681"/>
                  <a:pt x="3450983" y="10963"/>
                  <a:pt x="3618541" y="0"/>
                </a:cubicBezTo>
                <a:cubicBezTo>
                  <a:pt x="3786099" y="-10963"/>
                  <a:pt x="4006708" y="50028"/>
                  <a:pt x="4291502" y="0"/>
                </a:cubicBezTo>
                <a:cubicBezTo>
                  <a:pt x="4576296" y="-50028"/>
                  <a:pt x="4664803" y="18949"/>
                  <a:pt x="4964462" y="0"/>
                </a:cubicBezTo>
                <a:cubicBezTo>
                  <a:pt x="5264121" y="-18949"/>
                  <a:pt x="5336050" y="54456"/>
                  <a:pt x="5516069" y="0"/>
                </a:cubicBezTo>
                <a:cubicBezTo>
                  <a:pt x="5696088" y="-54456"/>
                  <a:pt x="5861964" y="17405"/>
                  <a:pt x="6067676" y="0"/>
                </a:cubicBezTo>
                <a:cubicBezTo>
                  <a:pt x="6103614" y="82963"/>
                  <a:pt x="6044738" y="180507"/>
                  <a:pt x="6067676" y="316702"/>
                </a:cubicBezTo>
                <a:cubicBezTo>
                  <a:pt x="6090614" y="452897"/>
                  <a:pt x="6028543" y="530388"/>
                  <a:pt x="6067676" y="646331"/>
                </a:cubicBezTo>
                <a:cubicBezTo>
                  <a:pt x="5796173" y="680742"/>
                  <a:pt x="5656911" y="645296"/>
                  <a:pt x="5516069" y="646331"/>
                </a:cubicBezTo>
                <a:cubicBezTo>
                  <a:pt x="5375227" y="647366"/>
                  <a:pt x="5198573" y="596637"/>
                  <a:pt x="5085816" y="646331"/>
                </a:cubicBezTo>
                <a:cubicBezTo>
                  <a:pt x="4973059" y="696025"/>
                  <a:pt x="4645495" y="643005"/>
                  <a:pt x="4534209" y="646331"/>
                </a:cubicBezTo>
                <a:cubicBezTo>
                  <a:pt x="4422923" y="649657"/>
                  <a:pt x="4051035" y="635010"/>
                  <a:pt x="3861248" y="646331"/>
                </a:cubicBezTo>
                <a:cubicBezTo>
                  <a:pt x="3671461" y="657652"/>
                  <a:pt x="3512367" y="583078"/>
                  <a:pt x="3309641" y="646331"/>
                </a:cubicBezTo>
                <a:cubicBezTo>
                  <a:pt x="3106915" y="709584"/>
                  <a:pt x="3037327" y="642545"/>
                  <a:pt x="2940065" y="646331"/>
                </a:cubicBezTo>
                <a:cubicBezTo>
                  <a:pt x="2842803" y="650117"/>
                  <a:pt x="2683309" y="609066"/>
                  <a:pt x="2509811" y="646331"/>
                </a:cubicBezTo>
                <a:cubicBezTo>
                  <a:pt x="2336313" y="683596"/>
                  <a:pt x="2008650" y="638225"/>
                  <a:pt x="1836851" y="646331"/>
                </a:cubicBezTo>
                <a:cubicBezTo>
                  <a:pt x="1665052" y="654437"/>
                  <a:pt x="1464627" y="633821"/>
                  <a:pt x="1285244" y="646331"/>
                </a:cubicBezTo>
                <a:cubicBezTo>
                  <a:pt x="1105861" y="658841"/>
                  <a:pt x="963795" y="642152"/>
                  <a:pt x="854991" y="646331"/>
                </a:cubicBezTo>
                <a:cubicBezTo>
                  <a:pt x="746187" y="650510"/>
                  <a:pt x="195928" y="592195"/>
                  <a:pt x="0" y="646331"/>
                </a:cubicBezTo>
                <a:cubicBezTo>
                  <a:pt x="-10891" y="578005"/>
                  <a:pt x="13391" y="448872"/>
                  <a:pt x="0" y="342555"/>
                </a:cubicBezTo>
                <a:cubicBezTo>
                  <a:pt x="-13391" y="236238"/>
                  <a:pt x="2374" y="70449"/>
                  <a:pt x="0" y="0"/>
                </a:cubicBezTo>
                <a:close/>
              </a:path>
            </a:pathLst>
          </a:custGeom>
          <a:noFill/>
          <a:ln w="1905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l"/>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 The origin of the 27.32 d line: </a:t>
            </a:r>
          </a:p>
        </p:txBody>
      </p:sp>
      <p:sp>
        <p:nvSpPr>
          <p:cNvPr id="3" name="TextBox 2">
            <a:extLst>
              <a:ext uri="{FF2B5EF4-FFF2-40B4-BE49-F238E27FC236}">
                <a16:creationId xmlns:a16="http://schemas.microsoft.com/office/drawing/2014/main" id="{76370F57-3891-2DE8-106B-5F04F4831B98}"/>
              </a:ext>
            </a:extLst>
          </p:cNvPr>
          <p:cNvSpPr txBox="1"/>
          <p:nvPr/>
        </p:nvSpPr>
        <p:spPr>
          <a:xfrm>
            <a:off x="2018317" y="3510635"/>
            <a:ext cx="3005951" cy="646331"/>
          </a:xfrm>
          <a:custGeom>
            <a:avLst/>
            <a:gdLst>
              <a:gd name="connsiteX0" fmla="*/ 0 w 3005951"/>
              <a:gd name="connsiteY0" fmla="*/ 0 h 646331"/>
              <a:gd name="connsiteX1" fmla="*/ 470932 w 3005951"/>
              <a:gd name="connsiteY1" fmla="*/ 0 h 646331"/>
              <a:gd name="connsiteX2" fmla="*/ 881746 w 3005951"/>
              <a:gd name="connsiteY2" fmla="*/ 0 h 646331"/>
              <a:gd name="connsiteX3" fmla="*/ 1442856 w 3005951"/>
              <a:gd name="connsiteY3" fmla="*/ 0 h 646331"/>
              <a:gd name="connsiteX4" fmla="*/ 1913789 w 3005951"/>
              <a:gd name="connsiteY4" fmla="*/ 0 h 646331"/>
              <a:gd name="connsiteX5" fmla="*/ 2384721 w 3005951"/>
              <a:gd name="connsiteY5" fmla="*/ 0 h 646331"/>
              <a:gd name="connsiteX6" fmla="*/ 3005951 w 3005951"/>
              <a:gd name="connsiteY6" fmla="*/ 0 h 646331"/>
              <a:gd name="connsiteX7" fmla="*/ 3005951 w 3005951"/>
              <a:gd name="connsiteY7" fmla="*/ 310239 h 646331"/>
              <a:gd name="connsiteX8" fmla="*/ 3005951 w 3005951"/>
              <a:gd name="connsiteY8" fmla="*/ 646331 h 646331"/>
              <a:gd name="connsiteX9" fmla="*/ 2565078 w 3005951"/>
              <a:gd name="connsiteY9" fmla="*/ 646331 h 646331"/>
              <a:gd name="connsiteX10" fmla="*/ 2064086 w 3005951"/>
              <a:gd name="connsiteY10" fmla="*/ 646331 h 646331"/>
              <a:gd name="connsiteX11" fmla="*/ 1563095 w 3005951"/>
              <a:gd name="connsiteY11" fmla="*/ 646331 h 646331"/>
              <a:gd name="connsiteX12" fmla="*/ 1092162 w 3005951"/>
              <a:gd name="connsiteY12" fmla="*/ 646331 h 646331"/>
              <a:gd name="connsiteX13" fmla="*/ 531051 w 3005951"/>
              <a:gd name="connsiteY13" fmla="*/ 646331 h 646331"/>
              <a:gd name="connsiteX14" fmla="*/ 0 w 3005951"/>
              <a:gd name="connsiteY14" fmla="*/ 646331 h 646331"/>
              <a:gd name="connsiteX15" fmla="*/ 0 w 3005951"/>
              <a:gd name="connsiteY15" fmla="*/ 336092 h 646331"/>
              <a:gd name="connsiteX16" fmla="*/ 0 w 3005951"/>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5951" h="646331" extrusionOk="0">
                <a:moveTo>
                  <a:pt x="0" y="0"/>
                </a:moveTo>
                <a:cubicBezTo>
                  <a:pt x="193853" y="-45666"/>
                  <a:pt x="353486" y="23266"/>
                  <a:pt x="470932" y="0"/>
                </a:cubicBezTo>
                <a:cubicBezTo>
                  <a:pt x="588378" y="-23266"/>
                  <a:pt x="738793" y="16111"/>
                  <a:pt x="881746" y="0"/>
                </a:cubicBezTo>
                <a:cubicBezTo>
                  <a:pt x="1024699" y="-16111"/>
                  <a:pt x="1216639" y="20477"/>
                  <a:pt x="1442856" y="0"/>
                </a:cubicBezTo>
                <a:cubicBezTo>
                  <a:pt x="1669073" y="-20477"/>
                  <a:pt x="1806099" y="9053"/>
                  <a:pt x="1913789" y="0"/>
                </a:cubicBezTo>
                <a:cubicBezTo>
                  <a:pt x="2021479" y="-9053"/>
                  <a:pt x="2209318" y="37744"/>
                  <a:pt x="2384721" y="0"/>
                </a:cubicBezTo>
                <a:cubicBezTo>
                  <a:pt x="2560124" y="-37744"/>
                  <a:pt x="2858744" y="70939"/>
                  <a:pt x="3005951" y="0"/>
                </a:cubicBezTo>
                <a:cubicBezTo>
                  <a:pt x="3013907" y="88056"/>
                  <a:pt x="2998705" y="222591"/>
                  <a:pt x="3005951" y="310239"/>
                </a:cubicBezTo>
                <a:cubicBezTo>
                  <a:pt x="3013197" y="397887"/>
                  <a:pt x="2978269" y="498093"/>
                  <a:pt x="3005951" y="646331"/>
                </a:cubicBezTo>
                <a:cubicBezTo>
                  <a:pt x="2890509" y="658465"/>
                  <a:pt x="2689868" y="634255"/>
                  <a:pt x="2565078" y="646331"/>
                </a:cubicBezTo>
                <a:cubicBezTo>
                  <a:pt x="2440288" y="658407"/>
                  <a:pt x="2216465" y="587642"/>
                  <a:pt x="2064086" y="646331"/>
                </a:cubicBezTo>
                <a:cubicBezTo>
                  <a:pt x="1911707" y="705020"/>
                  <a:pt x="1751261" y="646240"/>
                  <a:pt x="1563095" y="646331"/>
                </a:cubicBezTo>
                <a:cubicBezTo>
                  <a:pt x="1374929" y="646422"/>
                  <a:pt x="1289171" y="627991"/>
                  <a:pt x="1092162" y="646331"/>
                </a:cubicBezTo>
                <a:cubicBezTo>
                  <a:pt x="895153" y="664671"/>
                  <a:pt x="746252" y="594992"/>
                  <a:pt x="531051" y="646331"/>
                </a:cubicBezTo>
                <a:cubicBezTo>
                  <a:pt x="315850" y="697670"/>
                  <a:pt x="260864" y="642450"/>
                  <a:pt x="0" y="646331"/>
                </a:cubicBezTo>
                <a:cubicBezTo>
                  <a:pt x="-12452" y="566656"/>
                  <a:pt x="1926" y="454460"/>
                  <a:pt x="0" y="336092"/>
                </a:cubicBezTo>
                <a:cubicBezTo>
                  <a:pt x="-1926" y="217724"/>
                  <a:pt x="19950" y="139684"/>
                  <a:pt x="0" y="0"/>
                </a:cubicBezTo>
                <a:close/>
              </a:path>
            </a:pathLst>
          </a:custGeom>
          <a:noFill/>
          <a:ln w="1905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pPr algn="l"/>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 NOT SOLAR</a:t>
            </a:r>
          </a:p>
        </p:txBody>
      </p:sp>
      <p:sp>
        <p:nvSpPr>
          <p:cNvPr id="4" name="Arrow: Down 3">
            <a:extLst>
              <a:ext uri="{FF2B5EF4-FFF2-40B4-BE49-F238E27FC236}">
                <a16:creationId xmlns:a16="http://schemas.microsoft.com/office/drawing/2014/main" id="{F4A78754-0669-E49D-9AA1-2EF2946FCBF2}"/>
              </a:ext>
            </a:extLst>
          </p:cNvPr>
          <p:cNvSpPr/>
          <p:nvPr/>
        </p:nvSpPr>
        <p:spPr>
          <a:xfrm flipH="1">
            <a:off x="3136023" y="2177420"/>
            <a:ext cx="770538" cy="1281002"/>
          </a:xfrm>
          <a:prstGeom prst="downArrow">
            <a:avLst/>
          </a:prstGeom>
          <a:solidFill>
            <a:srgbClr val="00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380F2E7F-C6B6-6CF2-17EB-E6DA61FEBAB9}"/>
              </a:ext>
            </a:extLst>
          </p:cNvPr>
          <p:cNvCxnSpPr>
            <a:cxnSpLocks/>
            <a:stCxn id="3" idx="3"/>
            <a:endCxn id="8" idx="1"/>
          </p:cNvCxnSpPr>
          <p:nvPr/>
        </p:nvCxnSpPr>
        <p:spPr>
          <a:xfrm flipV="1">
            <a:off x="5024268" y="3121307"/>
            <a:ext cx="2248402" cy="712494"/>
          </a:xfrm>
          <a:prstGeom prst="straightConnector1">
            <a:avLst/>
          </a:prstGeom>
          <a:ln w="57150">
            <a:solidFill>
              <a:srgbClr val="FF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506ADD9-662D-C3CE-F807-E92CB8FC5F03}"/>
              </a:ext>
            </a:extLst>
          </p:cNvPr>
          <p:cNvPicPr>
            <a:picLocks noChangeAspect="1"/>
          </p:cNvPicPr>
          <p:nvPr/>
        </p:nvPicPr>
        <p:blipFill>
          <a:blip r:embed="rId4"/>
          <a:stretch>
            <a:fillRect/>
          </a:stretch>
        </p:blipFill>
        <p:spPr>
          <a:xfrm>
            <a:off x="10810740" y="6041816"/>
            <a:ext cx="1086492" cy="414692"/>
          </a:xfrm>
          <a:prstGeom prst="rect">
            <a:avLst/>
          </a:prstGeom>
        </p:spPr>
      </p:pic>
    </p:spTree>
    <p:extLst>
      <p:ext uri="{BB962C8B-B14F-4D97-AF65-F5344CB8AC3E}">
        <p14:creationId xmlns:p14="http://schemas.microsoft.com/office/powerpoint/2010/main" val="191405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227626" cy="491801"/>
          </a:xfrm>
          <a:prstGeom prst="rect">
            <a:avLst/>
          </a:prstGeom>
        </p:spPr>
        <p:txBody>
          <a:bodyPr wrap="none" lIns="0" tIns="0" rIns="0" bIns="0">
            <a:spAutoFit/>
          </a:bodyPr>
          <a:lstStyle/>
          <a:p>
            <a:pPr marL="0"/>
            <a:r>
              <a:rPr lang="en-US" sz="1598" b="1" dirty="0">
                <a:solidFill>
                  <a:srgbClr val="FF0000"/>
                </a:solidFill>
                <a:latin typeface="Calibri-Bold"/>
              </a:rPr>
              <a:t>22</a:t>
            </a:r>
          </a:p>
          <a:p>
            <a:pPr marL="0"/>
            <a:endParaRPr lang="en-US" sz="1598" b="1" i="0" spc="0" baseline="0" dirty="0">
              <a:solidFill>
                <a:srgbClr val="FF0000"/>
              </a:solidFill>
              <a:latin typeface="Calibri-Bold"/>
            </a:endParaRPr>
          </a:p>
        </p:txBody>
      </p:sp>
      <p:sp>
        <p:nvSpPr>
          <p:cNvPr id="2" name="TextBox 1">
            <a:extLst>
              <a:ext uri="{FF2B5EF4-FFF2-40B4-BE49-F238E27FC236}">
                <a16:creationId xmlns:a16="http://schemas.microsoft.com/office/drawing/2014/main" id="{1F8C0DB3-925C-24D8-B4A9-8CA5C6C1726D}"/>
              </a:ext>
            </a:extLst>
          </p:cNvPr>
          <p:cNvSpPr txBox="1"/>
          <p:nvPr/>
        </p:nvSpPr>
        <p:spPr>
          <a:xfrm>
            <a:off x="797988" y="355776"/>
            <a:ext cx="7726795" cy="1015663"/>
          </a:xfrm>
          <a:custGeom>
            <a:avLst/>
            <a:gdLst>
              <a:gd name="connsiteX0" fmla="*/ 0 w 7726795"/>
              <a:gd name="connsiteY0" fmla="*/ 0 h 1015663"/>
              <a:gd name="connsiteX1" fmla="*/ 671637 w 7726795"/>
              <a:gd name="connsiteY1" fmla="*/ 0 h 1015663"/>
              <a:gd name="connsiteX2" fmla="*/ 1188738 w 7726795"/>
              <a:gd name="connsiteY2" fmla="*/ 0 h 1015663"/>
              <a:gd name="connsiteX3" fmla="*/ 1783107 w 7726795"/>
              <a:gd name="connsiteY3" fmla="*/ 0 h 1015663"/>
              <a:gd name="connsiteX4" fmla="*/ 2532011 w 7726795"/>
              <a:gd name="connsiteY4" fmla="*/ 0 h 1015663"/>
              <a:gd name="connsiteX5" fmla="*/ 2971844 w 7726795"/>
              <a:gd name="connsiteY5" fmla="*/ 0 h 1015663"/>
              <a:gd name="connsiteX6" fmla="*/ 3643481 w 7726795"/>
              <a:gd name="connsiteY6" fmla="*/ 0 h 1015663"/>
              <a:gd name="connsiteX7" fmla="*/ 4083314 w 7726795"/>
              <a:gd name="connsiteY7" fmla="*/ 0 h 1015663"/>
              <a:gd name="connsiteX8" fmla="*/ 4677683 w 7726795"/>
              <a:gd name="connsiteY8" fmla="*/ 0 h 1015663"/>
              <a:gd name="connsiteX9" fmla="*/ 5349320 w 7726795"/>
              <a:gd name="connsiteY9" fmla="*/ 0 h 1015663"/>
              <a:gd name="connsiteX10" fmla="*/ 5711885 w 7726795"/>
              <a:gd name="connsiteY10" fmla="*/ 0 h 1015663"/>
              <a:gd name="connsiteX11" fmla="*/ 6074450 w 7726795"/>
              <a:gd name="connsiteY11" fmla="*/ 0 h 1015663"/>
              <a:gd name="connsiteX12" fmla="*/ 6823354 w 7726795"/>
              <a:gd name="connsiteY12" fmla="*/ 0 h 1015663"/>
              <a:gd name="connsiteX13" fmla="*/ 7726795 w 7726795"/>
              <a:gd name="connsiteY13" fmla="*/ 0 h 1015663"/>
              <a:gd name="connsiteX14" fmla="*/ 7726795 w 7726795"/>
              <a:gd name="connsiteY14" fmla="*/ 477362 h 1015663"/>
              <a:gd name="connsiteX15" fmla="*/ 7726795 w 7726795"/>
              <a:gd name="connsiteY15" fmla="*/ 1015663 h 1015663"/>
              <a:gd name="connsiteX16" fmla="*/ 7055158 w 7726795"/>
              <a:gd name="connsiteY16" fmla="*/ 1015663 h 1015663"/>
              <a:gd name="connsiteX17" fmla="*/ 6383521 w 7726795"/>
              <a:gd name="connsiteY17" fmla="*/ 1015663 h 1015663"/>
              <a:gd name="connsiteX18" fmla="*/ 5789153 w 7726795"/>
              <a:gd name="connsiteY18" fmla="*/ 1015663 h 1015663"/>
              <a:gd name="connsiteX19" fmla="*/ 5040248 w 7726795"/>
              <a:gd name="connsiteY19" fmla="*/ 1015663 h 1015663"/>
              <a:gd name="connsiteX20" fmla="*/ 4291343 w 7726795"/>
              <a:gd name="connsiteY20" fmla="*/ 1015663 h 1015663"/>
              <a:gd name="connsiteX21" fmla="*/ 3619706 w 7726795"/>
              <a:gd name="connsiteY21" fmla="*/ 1015663 h 1015663"/>
              <a:gd name="connsiteX22" fmla="*/ 2948069 w 7726795"/>
              <a:gd name="connsiteY22" fmla="*/ 1015663 h 1015663"/>
              <a:gd name="connsiteX23" fmla="*/ 2276433 w 7726795"/>
              <a:gd name="connsiteY23" fmla="*/ 1015663 h 1015663"/>
              <a:gd name="connsiteX24" fmla="*/ 1836600 w 7726795"/>
              <a:gd name="connsiteY24" fmla="*/ 1015663 h 1015663"/>
              <a:gd name="connsiteX25" fmla="*/ 1087695 w 7726795"/>
              <a:gd name="connsiteY25" fmla="*/ 1015663 h 1015663"/>
              <a:gd name="connsiteX26" fmla="*/ 0 w 7726795"/>
              <a:gd name="connsiteY26" fmla="*/ 1015663 h 1015663"/>
              <a:gd name="connsiteX27" fmla="*/ 0 w 7726795"/>
              <a:gd name="connsiteY27" fmla="*/ 538301 h 1015663"/>
              <a:gd name="connsiteX28" fmla="*/ 0 w 7726795"/>
              <a:gd name="connsiteY2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26795" h="1015663" fill="none" extrusionOk="0">
                <a:moveTo>
                  <a:pt x="0" y="0"/>
                </a:moveTo>
                <a:cubicBezTo>
                  <a:pt x="322787" y="-63981"/>
                  <a:pt x="479181" y="13512"/>
                  <a:pt x="671637" y="0"/>
                </a:cubicBezTo>
                <a:cubicBezTo>
                  <a:pt x="864093" y="-13512"/>
                  <a:pt x="1015487" y="45412"/>
                  <a:pt x="1188738" y="0"/>
                </a:cubicBezTo>
                <a:cubicBezTo>
                  <a:pt x="1361989" y="-45412"/>
                  <a:pt x="1650586" y="17199"/>
                  <a:pt x="1783107" y="0"/>
                </a:cubicBezTo>
                <a:cubicBezTo>
                  <a:pt x="1915628" y="-17199"/>
                  <a:pt x="2348984" y="52653"/>
                  <a:pt x="2532011" y="0"/>
                </a:cubicBezTo>
                <a:cubicBezTo>
                  <a:pt x="2715038" y="-52653"/>
                  <a:pt x="2871026" y="28464"/>
                  <a:pt x="2971844" y="0"/>
                </a:cubicBezTo>
                <a:cubicBezTo>
                  <a:pt x="3072662" y="-28464"/>
                  <a:pt x="3494431" y="23541"/>
                  <a:pt x="3643481" y="0"/>
                </a:cubicBezTo>
                <a:cubicBezTo>
                  <a:pt x="3792531" y="-23541"/>
                  <a:pt x="3931679" y="22559"/>
                  <a:pt x="4083314" y="0"/>
                </a:cubicBezTo>
                <a:cubicBezTo>
                  <a:pt x="4234949" y="-22559"/>
                  <a:pt x="4452406" y="17179"/>
                  <a:pt x="4677683" y="0"/>
                </a:cubicBezTo>
                <a:cubicBezTo>
                  <a:pt x="4902960" y="-17179"/>
                  <a:pt x="5136545" y="76301"/>
                  <a:pt x="5349320" y="0"/>
                </a:cubicBezTo>
                <a:cubicBezTo>
                  <a:pt x="5562095" y="-76301"/>
                  <a:pt x="5581095" y="37667"/>
                  <a:pt x="5711885" y="0"/>
                </a:cubicBezTo>
                <a:cubicBezTo>
                  <a:pt x="5842676" y="-37667"/>
                  <a:pt x="5958441" y="13973"/>
                  <a:pt x="6074450" y="0"/>
                </a:cubicBezTo>
                <a:cubicBezTo>
                  <a:pt x="6190459" y="-13973"/>
                  <a:pt x="6542834" y="88578"/>
                  <a:pt x="6823354" y="0"/>
                </a:cubicBezTo>
                <a:cubicBezTo>
                  <a:pt x="7103874" y="-88578"/>
                  <a:pt x="7458042" y="107110"/>
                  <a:pt x="7726795" y="0"/>
                </a:cubicBezTo>
                <a:cubicBezTo>
                  <a:pt x="7756297" y="124303"/>
                  <a:pt x="7708657" y="298724"/>
                  <a:pt x="7726795" y="477362"/>
                </a:cubicBezTo>
                <a:cubicBezTo>
                  <a:pt x="7744933" y="656000"/>
                  <a:pt x="7698413" y="769469"/>
                  <a:pt x="7726795" y="1015663"/>
                </a:cubicBezTo>
                <a:cubicBezTo>
                  <a:pt x="7444075" y="1017758"/>
                  <a:pt x="7232935" y="967234"/>
                  <a:pt x="7055158" y="1015663"/>
                </a:cubicBezTo>
                <a:cubicBezTo>
                  <a:pt x="6877381" y="1064092"/>
                  <a:pt x="6684778" y="1015644"/>
                  <a:pt x="6383521" y="1015663"/>
                </a:cubicBezTo>
                <a:cubicBezTo>
                  <a:pt x="6082264" y="1015682"/>
                  <a:pt x="5981156" y="985310"/>
                  <a:pt x="5789153" y="1015663"/>
                </a:cubicBezTo>
                <a:cubicBezTo>
                  <a:pt x="5597150" y="1046016"/>
                  <a:pt x="5230311" y="940968"/>
                  <a:pt x="5040248" y="1015663"/>
                </a:cubicBezTo>
                <a:cubicBezTo>
                  <a:pt x="4850186" y="1090358"/>
                  <a:pt x="4442885" y="976924"/>
                  <a:pt x="4291343" y="1015663"/>
                </a:cubicBezTo>
                <a:cubicBezTo>
                  <a:pt x="4139801" y="1054402"/>
                  <a:pt x="3913188" y="958610"/>
                  <a:pt x="3619706" y="1015663"/>
                </a:cubicBezTo>
                <a:cubicBezTo>
                  <a:pt x="3326224" y="1072716"/>
                  <a:pt x="3249368" y="995416"/>
                  <a:pt x="2948069" y="1015663"/>
                </a:cubicBezTo>
                <a:cubicBezTo>
                  <a:pt x="2646770" y="1035910"/>
                  <a:pt x="2464374" y="944333"/>
                  <a:pt x="2276433" y="1015663"/>
                </a:cubicBezTo>
                <a:cubicBezTo>
                  <a:pt x="2088492" y="1086993"/>
                  <a:pt x="2014898" y="992240"/>
                  <a:pt x="1836600" y="1015663"/>
                </a:cubicBezTo>
                <a:cubicBezTo>
                  <a:pt x="1658302" y="1039086"/>
                  <a:pt x="1389209" y="962508"/>
                  <a:pt x="1087695" y="1015663"/>
                </a:cubicBezTo>
                <a:cubicBezTo>
                  <a:pt x="786182" y="1068818"/>
                  <a:pt x="457282" y="906594"/>
                  <a:pt x="0" y="1015663"/>
                </a:cubicBezTo>
                <a:cubicBezTo>
                  <a:pt x="-686" y="867143"/>
                  <a:pt x="21657" y="658340"/>
                  <a:pt x="0" y="538301"/>
                </a:cubicBezTo>
                <a:cubicBezTo>
                  <a:pt x="-21657" y="418262"/>
                  <a:pt x="30286" y="125238"/>
                  <a:pt x="0" y="0"/>
                </a:cubicBezTo>
                <a:close/>
              </a:path>
              <a:path w="7726795" h="1015663" stroke="0" extrusionOk="0">
                <a:moveTo>
                  <a:pt x="0" y="0"/>
                </a:moveTo>
                <a:cubicBezTo>
                  <a:pt x="131019" y="-18989"/>
                  <a:pt x="274841" y="59546"/>
                  <a:pt x="517101" y="0"/>
                </a:cubicBezTo>
                <a:cubicBezTo>
                  <a:pt x="759361" y="-59546"/>
                  <a:pt x="772423" y="5056"/>
                  <a:pt x="879666" y="0"/>
                </a:cubicBezTo>
                <a:cubicBezTo>
                  <a:pt x="986909" y="-5056"/>
                  <a:pt x="1275776" y="84187"/>
                  <a:pt x="1628571" y="0"/>
                </a:cubicBezTo>
                <a:cubicBezTo>
                  <a:pt x="1981366" y="-84187"/>
                  <a:pt x="1985072" y="16848"/>
                  <a:pt x="2145672" y="0"/>
                </a:cubicBezTo>
                <a:cubicBezTo>
                  <a:pt x="2306272" y="-16848"/>
                  <a:pt x="2554369" y="38125"/>
                  <a:pt x="2662772" y="0"/>
                </a:cubicBezTo>
                <a:cubicBezTo>
                  <a:pt x="2771175" y="-38125"/>
                  <a:pt x="3103353" y="85546"/>
                  <a:pt x="3411677" y="0"/>
                </a:cubicBezTo>
                <a:cubicBezTo>
                  <a:pt x="3720002" y="-85546"/>
                  <a:pt x="3657315" y="20868"/>
                  <a:pt x="3851510" y="0"/>
                </a:cubicBezTo>
                <a:cubicBezTo>
                  <a:pt x="4045705" y="-20868"/>
                  <a:pt x="4357944" y="72631"/>
                  <a:pt x="4600415" y="0"/>
                </a:cubicBezTo>
                <a:cubicBezTo>
                  <a:pt x="4842886" y="-72631"/>
                  <a:pt x="5062925" y="31968"/>
                  <a:pt x="5349320" y="0"/>
                </a:cubicBezTo>
                <a:cubicBezTo>
                  <a:pt x="5635715" y="-31968"/>
                  <a:pt x="5791454" y="70083"/>
                  <a:pt x="5943688" y="0"/>
                </a:cubicBezTo>
                <a:cubicBezTo>
                  <a:pt x="6095922" y="-70083"/>
                  <a:pt x="6454596" y="2350"/>
                  <a:pt x="6692593" y="0"/>
                </a:cubicBezTo>
                <a:cubicBezTo>
                  <a:pt x="6930590" y="-2350"/>
                  <a:pt x="6983068" y="61548"/>
                  <a:pt x="7209694" y="0"/>
                </a:cubicBezTo>
                <a:cubicBezTo>
                  <a:pt x="7436320" y="-61548"/>
                  <a:pt x="7566151" y="21520"/>
                  <a:pt x="7726795" y="0"/>
                </a:cubicBezTo>
                <a:cubicBezTo>
                  <a:pt x="7766827" y="124936"/>
                  <a:pt x="7679242" y="391142"/>
                  <a:pt x="7726795" y="517988"/>
                </a:cubicBezTo>
                <a:cubicBezTo>
                  <a:pt x="7774348" y="644834"/>
                  <a:pt x="7694283" y="805456"/>
                  <a:pt x="7726795" y="1015663"/>
                </a:cubicBezTo>
                <a:cubicBezTo>
                  <a:pt x="7559182" y="1036465"/>
                  <a:pt x="7389953" y="979791"/>
                  <a:pt x="7132426" y="1015663"/>
                </a:cubicBezTo>
                <a:cubicBezTo>
                  <a:pt x="6874899" y="1051535"/>
                  <a:pt x="6724239" y="973617"/>
                  <a:pt x="6383521" y="1015663"/>
                </a:cubicBezTo>
                <a:cubicBezTo>
                  <a:pt x="6042804" y="1057709"/>
                  <a:pt x="5919303" y="987686"/>
                  <a:pt x="5789153" y="1015663"/>
                </a:cubicBezTo>
                <a:cubicBezTo>
                  <a:pt x="5659003" y="1043640"/>
                  <a:pt x="5593629" y="1009747"/>
                  <a:pt x="5426588" y="1015663"/>
                </a:cubicBezTo>
                <a:cubicBezTo>
                  <a:pt x="5259548" y="1021579"/>
                  <a:pt x="5150649" y="976493"/>
                  <a:pt x="4986755" y="1015663"/>
                </a:cubicBezTo>
                <a:cubicBezTo>
                  <a:pt x="4822861" y="1054833"/>
                  <a:pt x="4473317" y="963717"/>
                  <a:pt x="4237850" y="1015663"/>
                </a:cubicBezTo>
                <a:cubicBezTo>
                  <a:pt x="4002384" y="1067609"/>
                  <a:pt x="3911549" y="974111"/>
                  <a:pt x="3643481" y="1015663"/>
                </a:cubicBezTo>
                <a:cubicBezTo>
                  <a:pt x="3375413" y="1057215"/>
                  <a:pt x="3374163" y="988623"/>
                  <a:pt x="3203648" y="1015663"/>
                </a:cubicBezTo>
                <a:cubicBezTo>
                  <a:pt x="3033133" y="1042703"/>
                  <a:pt x="2865007" y="1011486"/>
                  <a:pt x="2609279" y="1015663"/>
                </a:cubicBezTo>
                <a:cubicBezTo>
                  <a:pt x="2353551" y="1019840"/>
                  <a:pt x="2413838" y="992129"/>
                  <a:pt x="2246714" y="1015663"/>
                </a:cubicBezTo>
                <a:cubicBezTo>
                  <a:pt x="2079591" y="1039197"/>
                  <a:pt x="2010817" y="1013204"/>
                  <a:pt x="1884149" y="1015663"/>
                </a:cubicBezTo>
                <a:cubicBezTo>
                  <a:pt x="1757481" y="1018122"/>
                  <a:pt x="1578562" y="1005432"/>
                  <a:pt x="1289780" y="1015663"/>
                </a:cubicBezTo>
                <a:cubicBezTo>
                  <a:pt x="1000998" y="1025894"/>
                  <a:pt x="959631" y="1006103"/>
                  <a:pt x="849947" y="1015663"/>
                </a:cubicBezTo>
                <a:cubicBezTo>
                  <a:pt x="740263" y="1025223"/>
                  <a:pt x="363718" y="1003792"/>
                  <a:pt x="0" y="1015663"/>
                </a:cubicBezTo>
                <a:cubicBezTo>
                  <a:pt x="-46002" y="855975"/>
                  <a:pt x="57658" y="702281"/>
                  <a:pt x="0" y="528145"/>
                </a:cubicBezTo>
                <a:cubicBezTo>
                  <a:pt x="-57658" y="354009"/>
                  <a:pt x="46437" y="218206"/>
                  <a:pt x="0" y="0"/>
                </a:cubicBezTo>
                <a:close/>
              </a:path>
            </a:pathLst>
          </a:custGeom>
          <a:solidFill>
            <a:srgbClr val="FFFF00"/>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6000" dirty="0">
                <a:solidFill>
                  <a:srgbClr val="C00000"/>
                </a:solidFill>
                <a:highlight>
                  <a:srgbClr val="00FFFF"/>
                </a:highlight>
                <a:latin typeface="Times New Roman" panose="02020603050405020304" pitchFamily="18" charset="0"/>
                <a:cs typeface="Times New Roman" panose="02020603050405020304" pitchFamily="18" charset="0"/>
              </a:rPr>
              <a:t>Clean energy from DM?</a:t>
            </a:r>
          </a:p>
        </p:txBody>
      </p:sp>
      <p:sp>
        <p:nvSpPr>
          <p:cNvPr id="4" name="TextBox 3">
            <a:extLst>
              <a:ext uri="{FF2B5EF4-FFF2-40B4-BE49-F238E27FC236}">
                <a16:creationId xmlns:a16="http://schemas.microsoft.com/office/drawing/2014/main" id="{EC3D7F6D-4458-7BE8-1E09-75E46D6B5739}"/>
              </a:ext>
            </a:extLst>
          </p:cNvPr>
          <p:cNvSpPr txBox="1"/>
          <p:nvPr/>
        </p:nvSpPr>
        <p:spPr>
          <a:xfrm>
            <a:off x="9604518" y="-66026"/>
            <a:ext cx="2023824" cy="677108"/>
          </a:xfrm>
          <a:prstGeom prst="rect">
            <a:avLst/>
          </a:prstGeom>
          <a:noFill/>
        </p:spPr>
        <p:txBody>
          <a:bodyPr wrap="none" rtlCol="0">
            <a:spAutoFit/>
          </a:bodyPr>
          <a:lstStyle/>
          <a:p>
            <a:r>
              <a:rPr lang="en-US" sz="3800" dirty="0">
                <a:latin typeface="Times New Roman" panose="02020603050405020304" pitchFamily="18" charset="0"/>
                <a:cs typeface="Times New Roman" panose="02020603050405020304" pitchFamily="18" charset="0"/>
              </a:rPr>
              <a:t>P. Sikivie</a:t>
            </a:r>
          </a:p>
        </p:txBody>
      </p:sp>
      <p:sp>
        <p:nvSpPr>
          <p:cNvPr id="3" name="TextBox 2">
            <a:extLst>
              <a:ext uri="{FF2B5EF4-FFF2-40B4-BE49-F238E27FC236}">
                <a16:creationId xmlns:a16="http://schemas.microsoft.com/office/drawing/2014/main" id="{D8301829-7583-9EBF-B9B8-1796B3670C64}"/>
              </a:ext>
            </a:extLst>
          </p:cNvPr>
          <p:cNvSpPr txBox="1"/>
          <p:nvPr/>
        </p:nvSpPr>
        <p:spPr>
          <a:xfrm>
            <a:off x="119748" y="1839681"/>
            <a:ext cx="11975548" cy="3334246"/>
          </a:xfrm>
          <a:prstGeom prst="rect">
            <a:avLst/>
          </a:prstGeom>
          <a:noFill/>
        </p:spPr>
        <p:txBody>
          <a:bodyPr wrap="square" rtlCol="0">
            <a:spAutoFit/>
          </a:bodyPr>
          <a:lstStyle/>
          <a:p>
            <a:r>
              <a:rPr lang="en-US" dirty="0"/>
              <a:t> </a:t>
            </a:r>
            <a:r>
              <a:rPr lang="en-GB" dirty="0"/>
              <a:t>Let us also consider dark matter constituted of axion-like particles (ALPs). These are light </a:t>
            </a:r>
          </a:p>
          <a:p>
            <a:r>
              <a:rPr lang="en-GB" dirty="0"/>
              <a:t>spin zero bosons like axions[3] but they do not solve the Strong CP Problem of the Standard </a:t>
            </a:r>
          </a:p>
          <a:p>
            <a:r>
              <a:rPr lang="en-GB" dirty="0"/>
              <a:t>Model of particle physics. ALPs are much less constrained than axions. In particular their </a:t>
            </a:r>
          </a:p>
          <a:p>
            <a:r>
              <a:rPr lang="en-GB" dirty="0"/>
              <a:t>coupling strengths are not necessarily proportional  to their mass (as is the case for axions)</a:t>
            </a:r>
          </a:p>
          <a:p>
            <a:r>
              <a:rPr lang="en-GB" dirty="0"/>
              <a:t>and they may be very light. Consider for example dark matter constituted of ALPs of mass 10</a:t>
            </a:r>
            <a:r>
              <a:rPr lang="en-GB" sz="2000" b="1" baseline="30000" dirty="0"/>
              <a:t>−15 </a:t>
            </a:r>
            <a:r>
              <a:rPr lang="en-GB" dirty="0"/>
              <a:t>eV. </a:t>
            </a:r>
            <a:r>
              <a:rPr lang="en-GB" dirty="0" err="1"/>
              <a:t>Eqs</a:t>
            </a:r>
            <a:r>
              <a:rPr lang="en-GB" dirty="0"/>
              <a:t>. (1), (2) and (13) apply, so their oscillation frequency is 0.24 Hz, their coherence  time is of order 4 months and the maximum amount of power that can extracted from them  is </a:t>
            </a:r>
            <a:r>
              <a:rPr lang="en-GB" dirty="0">
                <a:highlight>
                  <a:srgbClr val="00FFFF"/>
                </a:highlight>
              </a:rPr>
              <a:t>1.3</a:t>
            </a:r>
            <a:r>
              <a:rPr lang="en-GB" sz="2400" b="1" dirty="0">
                <a:highlight>
                  <a:srgbClr val="00FFFF"/>
                </a:highlight>
              </a:rPr>
              <a:t>·</a:t>
            </a:r>
            <a:r>
              <a:rPr lang="en-GB" sz="2400" b="1" dirty="0">
                <a:solidFill>
                  <a:srgbClr val="FF0000"/>
                </a:solidFill>
                <a:highlight>
                  <a:srgbClr val="00FFFF"/>
                </a:highlight>
              </a:rPr>
              <a:t>10</a:t>
            </a:r>
            <a:r>
              <a:rPr lang="en-GB" sz="3200" b="1" baseline="30000" dirty="0">
                <a:solidFill>
                  <a:srgbClr val="FF0000"/>
                </a:solidFill>
                <a:highlight>
                  <a:srgbClr val="00FFFF"/>
                </a:highlight>
              </a:rPr>
              <a:t>12</a:t>
            </a:r>
            <a:r>
              <a:rPr lang="en-GB" sz="3600" b="1" baseline="30000" dirty="0">
                <a:solidFill>
                  <a:srgbClr val="FF0000"/>
                </a:solidFill>
                <a:highlight>
                  <a:srgbClr val="00FFFF"/>
                </a:highlight>
              </a:rPr>
              <a:t> </a:t>
            </a:r>
            <a:r>
              <a:rPr lang="en-GB" sz="2400" b="1" dirty="0">
                <a:solidFill>
                  <a:srgbClr val="FF0000"/>
                </a:solidFill>
                <a:highlight>
                  <a:srgbClr val="00FFFF"/>
                </a:highlight>
              </a:rPr>
              <a:t>TW</a:t>
            </a:r>
            <a:r>
              <a:rPr lang="en-GB" dirty="0"/>
              <a:t>,  Which is quite a lot more than needed. The remaining issue is the coupling strength. We may consider the ALP coupling to two photons which gives rise to Eq. (4). Let us assume that a high quality resonator can be found that Exploits  that coupling in the ALP case and that B2V CQ has the same value as achieved in ADMX. The power is  boosted by the factor 1/m</a:t>
            </a:r>
            <a:r>
              <a:rPr lang="en-GB" sz="2400" baseline="-25000" dirty="0"/>
              <a:t>a</a:t>
            </a:r>
            <a:r>
              <a:rPr lang="en-GB" dirty="0"/>
              <a:t>. Although g is unrelated to m</a:t>
            </a:r>
            <a:r>
              <a:rPr lang="en-GB" sz="2800" baseline="-25000" dirty="0"/>
              <a:t>a</a:t>
            </a:r>
            <a:r>
              <a:rPr lang="en-GB" dirty="0"/>
              <a:t>, it is bounded by the CAST solar axion search [4].  Assuming g  saturates the CAST bound, we would get </a:t>
            </a:r>
            <a:r>
              <a:rPr lang="en-GB" sz="2400" b="1" dirty="0">
                <a:solidFill>
                  <a:srgbClr val="FF0000"/>
                </a:solidFill>
                <a:highlight>
                  <a:srgbClr val="00FFFF"/>
                </a:highlight>
              </a:rPr>
              <a:t>P∼10</a:t>
            </a:r>
            <a:r>
              <a:rPr lang="en-GB" sz="2800" b="1" baseline="30000" dirty="0">
                <a:solidFill>
                  <a:srgbClr val="FF0000"/>
                </a:solidFill>
                <a:highlight>
                  <a:srgbClr val="00FFFF"/>
                </a:highlight>
              </a:rPr>
              <a:t>−2</a:t>
            </a:r>
            <a:r>
              <a:rPr lang="en-GB" sz="2400" b="1" dirty="0">
                <a:solidFill>
                  <a:srgbClr val="FF0000"/>
                </a:solidFill>
                <a:highlight>
                  <a:srgbClr val="00FFFF"/>
                </a:highlight>
              </a:rPr>
              <a:t> W</a:t>
            </a:r>
            <a:r>
              <a:rPr lang="en-GB" sz="2400" b="1" dirty="0"/>
              <a:t>.         </a:t>
            </a:r>
            <a:r>
              <a:rPr lang="en-GB" b="1" dirty="0">
                <a:hlinkClick r:id="rId2"/>
              </a:rPr>
              <a:t>https://arxiv.org/abs/2107.14300</a:t>
            </a:r>
            <a:r>
              <a:rPr lang="en-GB" b="1" dirty="0"/>
              <a:t> </a:t>
            </a:r>
            <a:r>
              <a:rPr lang="en-US" b="1" dirty="0"/>
              <a:t>    </a:t>
            </a:r>
          </a:p>
        </p:txBody>
      </p:sp>
      <p:pic>
        <p:nvPicPr>
          <p:cNvPr id="6" name="Picture 5">
            <a:extLst>
              <a:ext uri="{FF2B5EF4-FFF2-40B4-BE49-F238E27FC236}">
                <a16:creationId xmlns:a16="http://schemas.microsoft.com/office/drawing/2014/main" id="{D4D4EE8D-9B4E-47A9-39F6-F085C4907ACF}"/>
              </a:ext>
            </a:extLst>
          </p:cNvPr>
          <p:cNvPicPr>
            <a:picLocks noChangeAspect="1"/>
          </p:cNvPicPr>
          <p:nvPr/>
        </p:nvPicPr>
        <p:blipFill>
          <a:blip r:embed="rId3"/>
          <a:stretch>
            <a:fillRect/>
          </a:stretch>
        </p:blipFill>
        <p:spPr>
          <a:xfrm>
            <a:off x="9378042" y="575122"/>
            <a:ext cx="2512765" cy="2041622"/>
          </a:xfrm>
          <a:prstGeom prst="rect">
            <a:avLst/>
          </a:prstGeom>
        </p:spPr>
      </p:pic>
    </p:spTree>
    <p:extLst>
      <p:ext uri="{BB962C8B-B14F-4D97-AF65-F5344CB8AC3E}">
        <p14:creationId xmlns:p14="http://schemas.microsoft.com/office/powerpoint/2010/main" val="272980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227626" cy="245901"/>
          </a:xfrm>
          <a:prstGeom prst="rect">
            <a:avLst/>
          </a:prstGeom>
        </p:spPr>
        <p:txBody>
          <a:bodyPr wrap="none" lIns="0" tIns="0" rIns="0" bIns="0">
            <a:spAutoFit/>
          </a:bodyPr>
          <a:lstStyle/>
          <a:p>
            <a:pPr marL="0"/>
            <a:r>
              <a:rPr lang="en-US" sz="1598" b="1" dirty="0">
                <a:solidFill>
                  <a:srgbClr val="FF0000"/>
                </a:solidFill>
                <a:latin typeface="Calibri-Bold"/>
              </a:rPr>
              <a:t>23</a:t>
            </a:r>
            <a:endParaRPr lang="en-US" sz="1598" b="1" i="0" spc="0" baseline="0" dirty="0">
              <a:solidFill>
                <a:srgbClr val="FF0000"/>
              </a:solidFill>
              <a:latin typeface="Calibri-Bold"/>
            </a:endParaRPr>
          </a:p>
        </p:txBody>
      </p:sp>
      <p:sp>
        <p:nvSpPr>
          <p:cNvPr id="3" name="TextBox 2">
            <a:extLst>
              <a:ext uri="{FF2B5EF4-FFF2-40B4-BE49-F238E27FC236}">
                <a16:creationId xmlns:a16="http://schemas.microsoft.com/office/drawing/2014/main" id="{44CD195D-2B1E-420C-F772-27988F69DACB}"/>
              </a:ext>
            </a:extLst>
          </p:cNvPr>
          <p:cNvSpPr txBox="1"/>
          <p:nvPr/>
        </p:nvSpPr>
        <p:spPr>
          <a:xfrm>
            <a:off x="1328059" y="334819"/>
            <a:ext cx="9937336" cy="1015663"/>
          </a:xfrm>
          <a:custGeom>
            <a:avLst/>
            <a:gdLst>
              <a:gd name="connsiteX0" fmla="*/ 0 w 9937336"/>
              <a:gd name="connsiteY0" fmla="*/ 0 h 1015663"/>
              <a:gd name="connsiteX1" fmla="*/ 683923 w 9937336"/>
              <a:gd name="connsiteY1" fmla="*/ 0 h 1015663"/>
              <a:gd name="connsiteX2" fmla="*/ 970352 w 9937336"/>
              <a:gd name="connsiteY2" fmla="*/ 0 h 1015663"/>
              <a:gd name="connsiteX3" fmla="*/ 1753648 w 9937336"/>
              <a:gd name="connsiteY3" fmla="*/ 0 h 1015663"/>
              <a:gd name="connsiteX4" fmla="*/ 2338197 w 9937336"/>
              <a:gd name="connsiteY4" fmla="*/ 0 h 1015663"/>
              <a:gd name="connsiteX5" fmla="*/ 2624626 w 9937336"/>
              <a:gd name="connsiteY5" fmla="*/ 0 h 1015663"/>
              <a:gd name="connsiteX6" fmla="*/ 3209175 w 9937336"/>
              <a:gd name="connsiteY6" fmla="*/ 0 h 1015663"/>
              <a:gd name="connsiteX7" fmla="*/ 3992471 w 9937336"/>
              <a:gd name="connsiteY7" fmla="*/ 0 h 1015663"/>
              <a:gd name="connsiteX8" fmla="*/ 4477647 w 9937336"/>
              <a:gd name="connsiteY8" fmla="*/ 0 h 1015663"/>
              <a:gd name="connsiteX9" fmla="*/ 4962823 w 9937336"/>
              <a:gd name="connsiteY9" fmla="*/ 0 h 1015663"/>
              <a:gd name="connsiteX10" fmla="*/ 5547372 w 9937336"/>
              <a:gd name="connsiteY10" fmla="*/ 0 h 1015663"/>
              <a:gd name="connsiteX11" fmla="*/ 6231294 w 9937336"/>
              <a:gd name="connsiteY11" fmla="*/ 0 h 1015663"/>
              <a:gd name="connsiteX12" fmla="*/ 6915217 w 9937336"/>
              <a:gd name="connsiteY12" fmla="*/ 0 h 1015663"/>
              <a:gd name="connsiteX13" fmla="*/ 7599139 w 9937336"/>
              <a:gd name="connsiteY13" fmla="*/ 0 h 1015663"/>
              <a:gd name="connsiteX14" fmla="*/ 8382435 w 9937336"/>
              <a:gd name="connsiteY14" fmla="*/ 0 h 1015663"/>
              <a:gd name="connsiteX15" fmla="*/ 8966984 w 9937336"/>
              <a:gd name="connsiteY15" fmla="*/ 0 h 1015663"/>
              <a:gd name="connsiteX16" fmla="*/ 9937336 w 9937336"/>
              <a:gd name="connsiteY16" fmla="*/ 0 h 1015663"/>
              <a:gd name="connsiteX17" fmla="*/ 9937336 w 9937336"/>
              <a:gd name="connsiteY17" fmla="*/ 507832 h 1015663"/>
              <a:gd name="connsiteX18" fmla="*/ 9937336 w 9937336"/>
              <a:gd name="connsiteY18" fmla="*/ 1015663 h 1015663"/>
              <a:gd name="connsiteX19" fmla="*/ 9253413 w 9937336"/>
              <a:gd name="connsiteY19" fmla="*/ 1015663 h 1015663"/>
              <a:gd name="connsiteX20" fmla="*/ 8768238 w 9937336"/>
              <a:gd name="connsiteY20" fmla="*/ 1015663 h 1015663"/>
              <a:gd name="connsiteX21" fmla="*/ 8283062 w 9937336"/>
              <a:gd name="connsiteY21" fmla="*/ 1015663 h 1015663"/>
              <a:gd name="connsiteX22" fmla="*/ 7797886 w 9937336"/>
              <a:gd name="connsiteY22" fmla="*/ 1015663 h 1015663"/>
              <a:gd name="connsiteX23" fmla="*/ 7312710 w 9937336"/>
              <a:gd name="connsiteY23" fmla="*/ 1015663 h 1015663"/>
              <a:gd name="connsiteX24" fmla="*/ 6628788 w 9937336"/>
              <a:gd name="connsiteY24" fmla="*/ 1015663 h 1015663"/>
              <a:gd name="connsiteX25" fmla="*/ 6044238 w 9937336"/>
              <a:gd name="connsiteY25" fmla="*/ 1015663 h 1015663"/>
              <a:gd name="connsiteX26" fmla="*/ 5757809 w 9937336"/>
              <a:gd name="connsiteY26" fmla="*/ 1015663 h 1015663"/>
              <a:gd name="connsiteX27" fmla="*/ 5272634 w 9937336"/>
              <a:gd name="connsiteY27" fmla="*/ 1015663 h 1015663"/>
              <a:gd name="connsiteX28" fmla="*/ 4588711 w 9937336"/>
              <a:gd name="connsiteY28" fmla="*/ 1015663 h 1015663"/>
              <a:gd name="connsiteX29" fmla="*/ 4202909 w 9937336"/>
              <a:gd name="connsiteY29" fmla="*/ 1015663 h 1015663"/>
              <a:gd name="connsiteX30" fmla="*/ 3419613 w 9937336"/>
              <a:gd name="connsiteY30" fmla="*/ 1015663 h 1015663"/>
              <a:gd name="connsiteX31" fmla="*/ 2636317 w 9937336"/>
              <a:gd name="connsiteY31" fmla="*/ 1015663 h 1015663"/>
              <a:gd name="connsiteX32" fmla="*/ 2051768 w 9937336"/>
              <a:gd name="connsiteY32" fmla="*/ 1015663 h 1015663"/>
              <a:gd name="connsiteX33" fmla="*/ 1268472 w 9937336"/>
              <a:gd name="connsiteY33" fmla="*/ 1015663 h 1015663"/>
              <a:gd name="connsiteX34" fmla="*/ 683923 w 9937336"/>
              <a:gd name="connsiteY34" fmla="*/ 1015663 h 1015663"/>
              <a:gd name="connsiteX35" fmla="*/ 0 w 9937336"/>
              <a:gd name="connsiteY35" fmla="*/ 1015663 h 1015663"/>
              <a:gd name="connsiteX36" fmla="*/ 0 w 9937336"/>
              <a:gd name="connsiteY36" fmla="*/ 538301 h 1015663"/>
              <a:gd name="connsiteX37" fmla="*/ 0 w 9937336"/>
              <a:gd name="connsiteY37"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37336" h="1015663" fill="none" extrusionOk="0">
                <a:moveTo>
                  <a:pt x="0" y="0"/>
                </a:moveTo>
                <a:cubicBezTo>
                  <a:pt x="250216" y="-23479"/>
                  <a:pt x="508483" y="67779"/>
                  <a:pt x="683923" y="0"/>
                </a:cubicBezTo>
                <a:cubicBezTo>
                  <a:pt x="859363" y="-67779"/>
                  <a:pt x="873196" y="18735"/>
                  <a:pt x="970352" y="0"/>
                </a:cubicBezTo>
                <a:cubicBezTo>
                  <a:pt x="1067508" y="-18735"/>
                  <a:pt x="1472206" y="35042"/>
                  <a:pt x="1753648" y="0"/>
                </a:cubicBezTo>
                <a:cubicBezTo>
                  <a:pt x="2035090" y="-35042"/>
                  <a:pt x="2192700" y="11602"/>
                  <a:pt x="2338197" y="0"/>
                </a:cubicBezTo>
                <a:cubicBezTo>
                  <a:pt x="2483694" y="-11602"/>
                  <a:pt x="2500008" y="33581"/>
                  <a:pt x="2624626" y="0"/>
                </a:cubicBezTo>
                <a:cubicBezTo>
                  <a:pt x="2749244" y="-33581"/>
                  <a:pt x="3012180" y="52980"/>
                  <a:pt x="3209175" y="0"/>
                </a:cubicBezTo>
                <a:cubicBezTo>
                  <a:pt x="3406170" y="-52980"/>
                  <a:pt x="3783966" y="19688"/>
                  <a:pt x="3992471" y="0"/>
                </a:cubicBezTo>
                <a:cubicBezTo>
                  <a:pt x="4200976" y="-19688"/>
                  <a:pt x="4301462" y="16908"/>
                  <a:pt x="4477647" y="0"/>
                </a:cubicBezTo>
                <a:cubicBezTo>
                  <a:pt x="4653832" y="-16908"/>
                  <a:pt x="4813715" y="26793"/>
                  <a:pt x="4962823" y="0"/>
                </a:cubicBezTo>
                <a:cubicBezTo>
                  <a:pt x="5111931" y="-26793"/>
                  <a:pt x="5419006" y="32582"/>
                  <a:pt x="5547372" y="0"/>
                </a:cubicBezTo>
                <a:cubicBezTo>
                  <a:pt x="5675738" y="-32582"/>
                  <a:pt x="5908860" y="6798"/>
                  <a:pt x="6231294" y="0"/>
                </a:cubicBezTo>
                <a:cubicBezTo>
                  <a:pt x="6553728" y="-6798"/>
                  <a:pt x="6729851" y="61921"/>
                  <a:pt x="6915217" y="0"/>
                </a:cubicBezTo>
                <a:cubicBezTo>
                  <a:pt x="7100583" y="-61921"/>
                  <a:pt x="7307042" y="8057"/>
                  <a:pt x="7599139" y="0"/>
                </a:cubicBezTo>
                <a:cubicBezTo>
                  <a:pt x="7891236" y="-8057"/>
                  <a:pt x="8183946" y="10974"/>
                  <a:pt x="8382435" y="0"/>
                </a:cubicBezTo>
                <a:cubicBezTo>
                  <a:pt x="8580924" y="-10974"/>
                  <a:pt x="8780773" y="57299"/>
                  <a:pt x="8966984" y="0"/>
                </a:cubicBezTo>
                <a:cubicBezTo>
                  <a:pt x="9153195" y="-57299"/>
                  <a:pt x="9512920" y="81666"/>
                  <a:pt x="9937336" y="0"/>
                </a:cubicBezTo>
                <a:cubicBezTo>
                  <a:pt x="9962792" y="205040"/>
                  <a:pt x="9924664" y="338589"/>
                  <a:pt x="9937336" y="507832"/>
                </a:cubicBezTo>
                <a:cubicBezTo>
                  <a:pt x="9950008" y="677075"/>
                  <a:pt x="9888737" y="863732"/>
                  <a:pt x="9937336" y="1015663"/>
                </a:cubicBezTo>
                <a:cubicBezTo>
                  <a:pt x="9639027" y="1015848"/>
                  <a:pt x="9409262" y="991993"/>
                  <a:pt x="9253413" y="1015663"/>
                </a:cubicBezTo>
                <a:cubicBezTo>
                  <a:pt x="9097564" y="1039333"/>
                  <a:pt x="8888736" y="979702"/>
                  <a:pt x="8768238" y="1015663"/>
                </a:cubicBezTo>
                <a:cubicBezTo>
                  <a:pt x="8647740" y="1051624"/>
                  <a:pt x="8447273" y="987564"/>
                  <a:pt x="8283062" y="1015663"/>
                </a:cubicBezTo>
                <a:cubicBezTo>
                  <a:pt x="8118851" y="1043762"/>
                  <a:pt x="7988843" y="958082"/>
                  <a:pt x="7797886" y="1015663"/>
                </a:cubicBezTo>
                <a:cubicBezTo>
                  <a:pt x="7606929" y="1073244"/>
                  <a:pt x="7532482" y="989384"/>
                  <a:pt x="7312710" y="1015663"/>
                </a:cubicBezTo>
                <a:cubicBezTo>
                  <a:pt x="7092938" y="1041942"/>
                  <a:pt x="6838522" y="976992"/>
                  <a:pt x="6628788" y="1015663"/>
                </a:cubicBezTo>
                <a:cubicBezTo>
                  <a:pt x="6419054" y="1054334"/>
                  <a:pt x="6325293" y="967265"/>
                  <a:pt x="6044238" y="1015663"/>
                </a:cubicBezTo>
                <a:cubicBezTo>
                  <a:pt x="5763183" y="1064061"/>
                  <a:pt x="5894359" y="1014777"/>
                  <a:pt x="5757809" y="1015663"/>
                </a:cubicBezTo>
                <a:cubicBezTo>
                  <a:pt x="5621259" y="1016549"/>
                  <a:pt x="5420140" y="1010615"/>
                  <a:pt x="5272634" y="1015663"/>
                </a:cubicBezTo>
                <a:cubicBezTo>
                  <a:pt x="5125128" y="1020711"/>
                  <a:pt x="4906175" y="964300"/>
                  <a:pt x="4588711" y="1015663"/>
                </a:cubicBezTo>
                <a:cubicBezTo>
                  <a:pt x="4271247" y="1067026"/>
                  <a:pt x="4300079" y="1001029"/>
                  <a:pt x="4202909" y="1015663"/>
                </a:cubicBezTo>
                <a:cubicBezTo>
                  <a:pt x="4105739" y="1030297"/>
                  <a:pt x="3714997" y="1004102"/>
                  <a:pt x="3419613" y="1015663"/>
                </a:cubicBezTo>
                <a:cubicBezTo>
                  <a:pt x="3124229" y="1027224"/>
                  <a:pt x="2960349" y="966232"/>
                  <a:pt x="2636317" y="1015663"/>
                </a:cubicBezTo>
                <a:cubicBezTo>
                  <a:pt x="2312285" y="1065094"/>
                  <a:pt x="2293480" y="988974"/>
                  <a:pt x="2051768" y="1015663"/>
                </a:cubicBezTo>
                <a:cubicBezTo>
                  <a:pt x="1810056" y="1042352"/>
                  <a:pt x="1473345" y="933738"/>
                  <a:pt x="1268472" y="1015663"/>
                </a:cubicBezTo>
                <a:cubicBezTo>
                  <a:pt x="1063599" y="1097588"/>
                  <a:pt x="933506" y="994060"/>
                  <a:pt x="683923" y="1015663"/>
                </a:cubicBezTo>
                <a:cubicBezTo>
                  <a:pt x="434340" y="1037266"/>
                  <a:pt x="158651" y="949632"/>
                  <a:pt x="0" y="1015663"/>
                </a:cubicBezTo>
                <a:cubicBezTo>
                  <a:pt x="-10636" y="790973"/>
                  <a:pt x="5550" y="720101"/>
                  <a:pt x="0" y="538301"/>
                </a:cubicBezTo>
                <a:cubicBezTo>
                  <a:pt x="-5550" y="356501"/>
                  <a:pt x="64455" y="202966"/>
                  <a:pt x="0" y="0"/>
                </a:cubicBezTo>
                <a:close/>
              </a:path>
              <a:path w="9937336" h="1015663" stroke="0" extrusionOk="0">
                <a:moveTo>
                  <a:pt x="0" y="0"/>
                </a:moveTo>
                <a:cubicBezTo>
                  <a:pt x="158507" y="-5482"/>
                  <a:pt x="321452" y="55105"/>
                  <a:pt x="485176" y="0"/>
                </a:cubicBezTo>
                <a:cubicBezTo>
                  <a:pt x="648900" y="-55105"/>
                  <a:pt x="696538" y="25158"/>
                  <a:pt x="771605" y="0"/>
                </a:cubicBezTo>
                <a:cubicBezTo>
                  <a:pt x="846672" y="-25158"/>
                  <a:pt x="1390086" y="30230"/>
                  <a:pt x="1554901" y="0"/>
                </a:cubicBezTo>
                <a:cubicBezTo>
                  <a:pt x="1719716" y="-30230"/>
                  <a:pt x="1883361" y="35348"/>
                  <a:pt x="2040077" y="0"/>
                </a:cubicBezTo>
                <a:cubicBezTo>
                  <a:pt x="2196793" y="-35348"/>
                  <a:pt x="2311275" y="55294"/>
                  <a:pt x="2525252" y="0"/>
                </a:cubicBezTo>
                <a:cubicBezTo>
                  <a:pt x="2739229" y="-55294"/>
                  <a:pt x="2985696" y="64721"/>
                  <a:pt x="3308548" y="0"/>
                </a:cubicBezTo>
                <a:cubicBezTo>
                  <a:pt x="3631400" y="-64721"/>
                  <a:pt x="3607524" y="30450"/>
                  <a:pt x="3694351" y="0"/>
                </a:cubicBezTo>
                <a:cubicBezTo>
                  <a:pt x="3781178" y="-30450"/>
                  <a:pt x="4249590" y="56005"/>
                  <a:pt x="4477647" y="0"/>
                </a:cubicBezTo>
                <a:cubicBezTo>
                  <a:pt x="4705704" y="-56005"/>
                  <a:pt x="4941940" y="11453"/>
                  <a:pt x="5260943" y="0"/>
                </a:cubicBezTo>
                <a:cubicBezTo>
                  <a:pt x="5579946" y="-11453"/>
                  <a:pt x="5719567" y="51290"/>
                  <a:pt x="5845492" y="0"/>
                </a:cubicBezTo>
                <a:cubicBezTo>
                  <a:pt x="5971417" y="-51290"/>
                  <a:pt x="6401419" y="55943"/>
                  <a:pt x="6628788" y="0"/>
                </a:cubicBezTo>
                <a:cubicBezTo>
                  <a:pt x="6856157" y="-55943"/>
                  <a:pt x="6915510" y="43453"/>
                  <a:pt x="7113963" y="0"/>
                </a:cubicBezTo>
                <a:cubicBezTo>
                  <a:pt x="7312417" y="-43453"/>
                  <a:pt x="7374452" y="38605"/>
                  <a:pt x="7599139" y="0"/>
                </a:cubicBezTo>
                <a:cubicBezTo>
                  <a:pt x="7823826" y="-38605"/>
                  <a:pt x="8096203" y="39809"/>
                  <a:pt x="8283062" y="0"/>
                </a:cubicBezTo>
                <a:cubicBezTo>
                  <a:pt x="8469921" y="-39809"/>
                  <a:pt x="8620476" y="27226"/>
                  <a:pt x="8768238" y="0"/>
                </a:cubicBezTo>
                <a:cubicBezTo>
                  <a:pt x="8916000" y="-27226"/>
                  <a:pt x="9380359" y="94780"/>
                  <a:pt x="9937336" y="0"/>
                </a:cubicBezTo>
                <a:cubicBezTo>
                  <a:pt x="9979980" y="202107"/>
                  <a:pt x="9885778" y="277732"/>
                  <a:pt x="9937336" y="528145"/>
                </a:cubicBezTo>
                <a:cubicBezTo>
                  <a:pt x="9988894" y="778558"/>
                  <a:pt x="9934158" y="818894"/>
                  <a:pt x="9937336" y="1015663"/>
                </a:cubicBezTo>
                <a:cubicBezTo>
                  <a:pt x="9631409" y="1059707"/>
                  <a:pt x="9461621" y="1000777"/>
                  <a:pt x="9253413" y="1015663"/>
                </a:cubicBezTo>
                <a:cubicBezTo>
                  <a:pt x="9045205" y="1030549"/>
                  <a:pt x="8989932" y="973425"/>
                  <a:pt x="8867611" y="1015663"/>
                </a:cubicBezTo>
                <a:cubicBezTo>
                  <a:pt x="8745290" y="1057901"/>
                  <a:pt x="8288541" y="940665"/>
                  <a:pt x="8084315" y="1015663"/>
                </a:cubicBezTo>
                <a:cubicBezTo>
                  <a:pt x="7880089" y="1090661"/>
                  <a:pt x="7729304" y="999547"/>
                  <a:pt x="7499766" y="1015663"/>
                </a:cubicBezTo>
                <a:cubicBezTo>
                  <a:pt x="7270228" y="1031779"/>
                  <a:pt x="7292031" y="971267"/>
                  <a:pt x="7113963" y="1015663"/>
                </a:cubicBezTo>
                <a:cubicBezTo>
                  <a:pt x="6935895" y="1060059"/>
                  <a:pt x="6657827" y="1003379"/>
                  <a:pt x="6529414" y="1015663"/>
                </a:cubicBezTo>
                <a:cubicBezTo>
                  <a:pt x="6401001" y="1027947"/>
                  <a:pt x="6325517" y="1000212"/>
                  <a:pt x="6242985" y="1015663"/>
                </a:cubicBezTo>
                <a:cubicBezTo>
                  <a:pt x="6160453" y="1031114"/>
                  <a:pt x="6066966" y="994720"/>
                  <a:pt x="5956556" y="1015663"/>
                </a:cubicBezTo>
                <a:cubicBezTo>
                  <a:pt x="5846146" y="1036606"/>
                  <a:pt x="5522183" y="1005211"/>
                  <a:pt x="5372007" y="1015663"/>
                </a:cubicBezTo>
                <a:cubicBezTo>
                  <a:pt x="5221831" y="1026115"/>
                  <a:pt x="5111298" y="1010883"/>
                  <a:pt x="4986204" y="1015663"/>
                </a:cubicBezTo>
                <a:cubicBezTo>
                  <a:pt x="4861110" y="1020443"/>
                  <a:pt x="4632999" y="991721"/>
                  <a:pt x="4302282" y="1015663"/>
                </a:cubicBezTo>
                <a:cubicBezTo>
                  <a:pt x="3971565" y="1039605"/>
                  <a:pt x="3999579" y="1015379"/>
                  <a:pt x="3916479" y="1015663"/>
                </a:cubicBezTo>
                <a:cubicBezTo>
                  <a:pt x="3833379" y="1015947"/>
                  <a:pt x="3527490" y="959968"/>
                  <a:pt x="3232557" y="1015663"/>
                </a:cubicBezTo>
                <a:cubicBezTo>
                  <a:pt x="2937624" y="1071358"/>
                  <a:pt x="3062225" y="988280"/>
                  <a:pt x="2946128" y="1015663"/>
                </a:cubicBezTo>
                <a:cubicBezTo>
                  <a:pt x="2830031" y="1043046"/>
                  <a:pt x="2523981" y="937663"/>
                  <a:pt x="2262205" y="1015663"/>
                </a:cubicBezTo>
                <a:cubicBezTo>
                  <a:pt x="2000429" y="1093663"/>
                  <a:pt x="1988636" y="975996"/>
                  <a:pt x="1876403" y="1015663"/>
                </a:cubicBezTo>
                <a:cubicBezTo>
                  <a:pt x="1764170" y="1055330"/>
                  <a:pt x="1718602" y="983643"/>
                  <a:pt x="1589974" y="1015663"/>
                </a:cubicBezTo>
                <a:cubicBezTo>
                  <a:pt x="1461346" y="1047683"/>
                  <a:pt x="1329695" y="1012696"/>
                  <a:pt x="1204171" y="1015663"/>
                </a:cubicBezTo>
                <a:cubicBezTo>
                  <a:pt x="1078647" y="1018630"/>
                  <a:pt x="842509" y="992917"/>
                  <a:pt x="520249" y="1015663"/>
                </a:cubicBezTo>
                <a:cubicBezTo>
                  <a:pt x="197989" y="1038409"/>
                  <a:pt x="254447" y="975367"/>
                  <a:pt x="0" y="1015663"/>
                </a:cubicBezTo>
                <a:cubicBezTo>
                  <a:pt x="-13960" y="896811"/>
                  <a:pt x="20527" y="659387"/>
                  <a:pt x="0" y="538301"/>
                </a:cubicBezTo>
                <a:cubicBezTo>
                  <a:pt x="-20527" y="417215"/>
                  <a:pt x="18724" y="249232"/>
                  <a:pt x="0" y="0"/>
                </a:cubicBezTo>
                <a:close/>
              </a:path>
            </a:pathLst>
          </a:custGeom>
          <a:solidFill>
            <a:srgbClr val="FFFF00"/>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5400" dirty="0">
                <a:solidFill>
                  <a:srgbClr val="3333FF"/>
                </a:solidFill>
                <a:latin typeface="Times New Roman" panose="02020603050405020304" pitchFamily="18" charset="0"/>
                <a:cs typeface="Times New Roman" panose="02020603050405020304" pitchFamily="18" charset="0"/>
              </a:rPr>
              <a:t>DM &amp; cotemporally applications</a:t>
            </a:r>
            <a:r>
              <a:rPr lang="en-US" sz="6000" b="1" dirty="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4A92B19-EDEA-344F-2614-A8D30E57D05C}"/>
              </a:ext>
            </a:extLst>
          </p:cNvPr>
          <p:cNvSpPr txBox="1"/>
          <p:nvPr/>
        </p:nvSpPr>
        <p:spPr>
          <a:xfrm>
            <a:off x="796899" y="1979086"/>
            <a:ext cx="10397572" cy="584775"/>
          </a:xfrm>
          <a:custGeom>
            <a:avLst/>
            <a:gdLst>
              <a:gd name="connsiteX0" fmla="*/ 0 w 10397572"/>
              <a:gd name="connsiteY0" fmla="*/ 0 h 584775"/>
              <a:gd name="connsiteX1" fmla="*/ 265716 w 10397572"/>
              <a:gd name="connsiteY1" fmla="*/ 0 h 584775"/>
              <a:gd name="connsiteX2" fmla="*/ 1051310 w 10397572"/>
              <a:gd name="connsiteY2" fmla="*/ 0 h 584775"/>
              <a:gd name="connsiteX3" fmla="*/ 1628953 w 10397572"/>
              <a:gd name="connsiteY3" fmla="*/ 0 h 584775"/>
              <a:gd name="connsiteX4" fmla="*/ 1894669 w 10397572"/>
              <a:gd name="connsiteY4" fmla="*/ 0 h 584775"/>
              <a:gd name="connsiteX5" fmla="*/ 2472312 w 10397572"/>
              <a:gd name="connsiteY5" fmla="*/ 0 h 584775"/>
              <a:gd name="connsiteX6" fmla="*/ 3257906 w 10397572"/>
              <a:gd name="connsiteY6" fmla="*/ 0 h 584775"/>
              <a:gd name="connsiteX7" fmla="*/ 3731573 w 10397572"/>
              <a:gd name="connsiteY7" fmla="*/ 0 h 584775"/>
              <a:gd name="connsiteX8" fmla="*/ 4205240 w 10397572"/>
              <a:gd name="connsiteY8" fmla="*/ 0 h 584775"/>
              <a:gd name="connsiteX9" fmla="*/ 4782883 w 10397572"/>
              <a:gd name="connsiteY9" fmla="*/ 0 h 584775"/>
              <a:gd name="connsiteX10" fmla="*/ 5464502 w 10397572"/>
              <a:gd name="connsiteY10" fmla="*/ 0 h 584775"/>
              <a:gd name="connsiteX11" fmla="*/ 6146120 w 10397572"/>
              <a:gd name="connsiteY11" fmla="*/ 0 h 584775"/>
              <a:gd name="connsiteX12" fmla="*/ 6827739 w 10397572"/>
              <a:gd name="connsiteY12" fmla="*/ 0 h 584775"/>
              <a:gd name="connsiteX13" fmla="*/ 7613333 w 10397572"/>
              <a:gd name="connsiteY13" fmla="*/ 0 h 584775"/>
              <a:gd name="connsiteX14" fmla="*/ 8190976 w 10397572"/>
              <a:gd name="connsiteY14" fmla="*/ 0 h 584775"/>
              <a:gd name="connsiteX15" fmla="*/ 8872595 w 10397572"/>
              <a:gd name="connsiteY15" fmla="*/ 0 h 584775"/>
              <a:gd name="connsiteX16" fmla="*/ 9450238 w 10397572"/>
              <a:gd name="connsiteY16" fmla="*/ 0 h 584775"/>
              <a:gd name="connsiteX17" fmla="*/ 10397572 w 10397572"/>
              <a:gd name="connsiteY17" fmla="*/ 0 h 584775"/>
              <a:gd name="connsiteX18" fmla="*/ 10397572 w 10397572"/>
              <a:gd name="connsiteY18" fmla="*/ 584775 h 584775"/>
              <a:gd name="connsiteX19" fmla="*/ 9611978 w 10397572"/>
              <a:gd name="connsiteY19" fmla="*/ 584775 h 584775"/>
              <a:gd name="connsiteX20" fmla="*/ 9138311 w 10397572"/>
              <a:gd name="connsiteY20" fmla="*/ 584775 h 584775"/>
              <a:gd name="connsiteX21" fmla="*/ 8664643 w 10397572"/>
              <a:gd name="connsiteY21" fmla="*/ 584775 h 584775"/>
              <a:gd name="connsiteX22" fmla="*/ 8190976 w 10397572"/>
              <a:gd name="connsiteY22" fmla="*/ 584775 h 584775"/>
              <a:gd name="connsiteX23" fmla="*/ 7509358 w 10397572"/>
              <a:gd name="connsiteY23" fmla="*/ 584775 h 584775"/>
              <a:gd name="connsiteX24" fmla="*/ 6931715 w 10397572"/>
              <a:gd name="connsiteY24" fmla="*/ 584775 h 584775"/>
              <a:gd name="connsiteX25" fmla="*/ 6665999 w 10397572"/>
              <a:gd name="connsiteY25" fmla="*/ 584775 h 584775"/>
              <a:gd name="connsiteX26" fmla="*/ 6192332 w 10397572"/>
              <a:gd name="connsiteY26" fmla="*/ 584775 h 584775"/>
              <a:gd name="connsiteX27" fmla="*/ 5510713 w 10397572"/>
              <a:gd name="connsiteY27" fmla="*/ 584775 h 584775"/>
              <a:gd name="connsiteX28" fmla="*/ 5141022 w 10397572"/>
              <a:gd name="connsiteY28" fmla="*/ 584775 h 584775"/>
              <a:gd name="connsiteX29" fmla="*/ 4355427 w 10397572"/>
              <a:gd name="connsiteY29" fmla="*/ 584775 h 584775"/>
              <a:gd name="connsiteX30" fmla="*/ 3569833 w 10397572"/>
              <a:gd name="connsiteY30" fmla="*/ 584775 h 584775"/>
              <a:gd name="connsiteX31" fmla="*/ 2992190 w 10397572"/>
              <a:gd name="connsiteY31" fmla="*/ 584775 h 584775"/>
              <a:gd name="connsiteX32" fmla="*/ 2206596 w 10397572"/>
              <a:gd name="connsiteY32" fmla="*/ 584775 h 584775"/>
              <a:gd name="connsiteX33" fmla="*/ 1628953 w 10397572"/>
              <a:gd name="connsiteY33" fmla="*/ 584775 h 584775"/>
              <a:gd name="connsiteX34" fmla="*/ 947334 w 10397572"/>
              <a:gd name="connsiteY34" fmla="*/ 584775 h 584775"/>
              <a:gd name="connsiteX35" fmla="*/ 681619 w 10397572"/>
              <a:gd name="connsiteY35" fmla="*/ 584775 h 584775"/>
              <a:gd name="connsiteX36" fmla="*/ 0 w 10397572"/>
              <a:gd name="connsiteY36" fmla="*/ 584775 h 584775"/>
              <a:gd name="connsiteX37" fmla="*/ 0 w 10397572"/>
              <a:gd name="connsiteY3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397572" h="584775" fill="none" extrusionOk="0">
                <a:moveTo>
                  <a:pt x="0" y="0"/>
                </a:moveTo>
                <a:cubicBezTo>
                  <a:pt x="72517" y="-12659"/>
                  <a:pt x="169963" y="14643"/>
                  <a:pt x="265716" y="0"/>
                </a:cubicBezTo>
                <a:cubicBezTo>
                  <a:pt x="361469" y="-14643"/>
                  <a:pt x="847582" y="65880"/>
                  <a:pt x="1051310" y="0"/>
                </a:cubicBezTo>
                <a:cubicBezTo>
                  <a:pt x="1255038" y="-65880"/>
                  <a:pt x="1415753" y="22371"/>
                  <a:pt x="1628953" y="0"/>
                </a:cubicBezTo>
                <a:cubicBezTo>
                  <a:pt x="1842153" y="-22371"/>
                  <a:pt x="1763574" y="1476"/>
                  <a:pt x="1894669" y="0"/>
                </a:cubicBezTo>
                <a:cubicBezTo>
                  <a:pt x="2025764" y="-1476"/>
                  <a:pt x="2194365" y="22344"/>
                  <a:pt x="2472312" y="0"/>
                </a:cubicBezTo>
                <a:cubicBezTo>
                  <a:pt x="2750259" y="-22344"/>
                  <a:pt x="2918166" y="57600"/>
                  <a:pt x="3257906" y="0"/>
                </a:cubicBezTo>
                <a:cubicBezTo>
                  <a:pt x="3597646" y="-57600"/>
                  <a:pt x="3583464" y="32391"/>
                  <a:pt x="3731573" y="0"/>
                </a:cubicBezTo>
                <a:cubicBezTo>
                  <a:pt x="3879682" y="-32391"/>
                  <a:pt x="4038229" y="16279"/>
                  <a:pt x="4205240" y="0"/>
                </a:cubicBezTo>
                <a:cubicBezTo>
                  <a:pt x="4372251" y="-16279"/>
                  <a:pt x="4586556" y="7325"/>
                  <a:pt x="4782883" y="0"/>
                </a:cubicBezTo>
                <a:cubicBezTo>
                  <a:pt x="4979210" y="-7325"/>
                  <a:pt x="5302876" y="15868"/>
                  <a:pt x="5464502" y="0"/>
                </a:cubicBezTo>
                <a:cubicBezTo>
                  <a:pt x="5626128" y="-15868"/>
                  <a:pt x="5997173" y="78205"/>
                  <a:pt x="6146120" y="0"/>
                </a:cubicBezTo>
                <a:cubicBezTo>
                  <a:pt x="6295067" y="-78205"/>
                  <a:pt x="6622800" y="45064"/>
                  <a:pt x="6827739" y="0"/>
                </a:cubicBezTo>
                <a:cubicBezTo>
                  <a:pt x="7032678" y="-45064"/>
                  <a:pt x="7316858" y="87051"/>
                  <a:pt x="7613333" y="0"/>
                </a:cubicBezTo>
                <a:cubicBezTo>
                  <a:pt x="7909808" y="-87051"/>
                  <a:pt x="7976759" y="38747"/>
                  <a:pt x="8190976" y="0"/>
                </a:cubicBezTo>
                <a:cubicBezTo>
                  <a:pt x="8405193" y="-38747"/>
                  <a:pt x="8564765" y="51069"/>
                  <a:pt x="8872595" y="0"/>
                </a:cubicBezTo>
                <a:cubicBezTo>
                  <a:pt x="9180425" y="-51069"/>
                  <a:pt x="9263724" y="59089"/>
                  <a:pt x="9450238" y="0"/>
                </a:cubicBezTo>
                <a:cubicBezTo>
                  <a:pt x="9636752" y="-59089"/>
                  <a:pt x="10073072" y="45116"/>
                  <a:pt x="10397572" y="0"/>
                </a:cubicBezTo>
                <a:cubicBezTo>
                  <a:pt x="10422171" y="225183"/>
                  <a:pt x="10341175" y="412057"/>
                  <a:pt x="10397572" y="584775"/>
                </a:cubicBezTo>
                <a:cubicBezTo>
                  <a:pt x="10060120" y="670364"/>
                  <a:pt x="9927201" y="563825"/>
                  <a:pt x="9611978" y="584775"/>
                </a:cubicBezTo>
                <a:cubicBezTo>
                  <a:pt x="9296755" y="605725"/>
                  <a:pt x="9373975" y="578131"/>
                  <a:pt x="9138311" y="584775"/>
                </a:cubicBezTo>
                <a:cubicBezTo>
                  <a:pt x="8902647" y="591419"/>
                  <a:pt x="8810856" y="554156"/>
                  <a:pt x="8664643" y="584775"/>
                </a:cubicBezTo>
                <a:cubicBezTo>
                  <a:pt x="8518430" y="615394"/>
                  <a:pt x="8390607" y="565695"/>
                  <a:pt x="8190976" y="584775"/>
                </a:cubicBezTo>
                <a:cubicBezTo>
                  <a:pt x="7991345" y="603855"/>
                  <a:pt x="7828251" y="532262"/>
                  <a:pt x="7509358" y="584775"/>
                </a:cubicBezTo>
                <a:cubicBezTo>
                  <a:pt x="7190465" y="637288"/>
                  <a:pt x="7124601" y="544915"/>
                  <a:pt x="6931715" y="584775"/>
                </a:cubicBezTo>
                <a:cubicBezTo>
                  <a:pt x="6738829" y="624635"/>
                  <a:pt x="6727252" y="569900"/>
                  <a:pt x="6665999" y="584775"/>
                </a:cubicBezTo>
                <a:cubicBezTo>
                  <a:pt x="6604746" y="599650"/>
                  <a:pt x="6414224" y="540045"/>
                  <a:pt x="6192332" y="584775"/>
                </a:cubicBezTo>
                <a:cubicBezTo>
                  <a:pt x="5970440" y="629505"/>
                  <a:pt x="5663058" y="561307"/>
                  <a:pt x="5510713" y="584775"/>
                </a:cubicBezTo>
                <a:cubicBezTo>
                  <a:pt x="5358368" y="608243"/>
                  <a:pt x="5217773" y="553251"/>
                  <a:pt x="5141022" y="584775"/>
                </a:cubicBezTo>
                <a:cubicBezTo>
                  <a:pt x="5064271" y="616299"/>
                  <a:pt x="4624900" y="512375"/>
                  <a:pt x="4355427" y="584775"/>
                </a:cubicBezTo>
                <a:cubicBezTo>
                  <a:pt x="4085955" y="657175"/>
                  <a:pt x="3787421" y="573666"/>
                  <a:pt x="3569833" y="584775"/>
                </a:cubicBezTo>
                <a:cubicBezTo>
                  <a:pt x="3352245" y="595884"/>
                  <a:pt x="3204775" y="546608"/>
                  <a:pt x="2992190" y="584775"/>
                </a:cubicBezTo>
                <a:cubicBezTo>
                  <a:pt x="2779605" y="622942"/>
                  <a:pt x="2450817" y="582841"/>
                  <a:pt x="2206596" y="584775"/>
                </a:cubicBezTo>
                <a:cubicBezTo>
                  <a:pt x="1962375" y="586709"/>
                  <a:pt x="1765351" y="542119"/>
                  <a:pt x="1628953" y="584775"/>
                </a:cubicBezTo>
                <a:cubicBezTo>
                  <a:pt x="1492555" y="627431"/>
                  <a:pt x="1273602" y="514914"/>
                  <a:pt x="947334" y="584775"/>
                </a:cubicBezTo>
                <a:cubicBezTo>
                  <a:pt x="621066" y="654636"/>
                  <a:pt x="791715" y="568808"/>
                  <a:pt x="681619" y="584775"/>
                </a:cubicBezTo>
                <a:cubicBezTo>
                  <a:pt x="571523" y="600742"/>
                  <a:pt x="143507" y="533765"/>
                  <a:pt x="0" y="584775"/>
                </a:cubicBezTo>
                <a:cubicBezTo>
                  <a:pt x="-19979" y="407195"/>
                  <a:pt x="5561" y="281915"/>
                  <a:pt x="0" y="0"/>
                </a:cubicBezTo>
                <a:close/>
              </a:path>
              <a:path w="10397572" h="584775" stroke="0" extrusionOk="0">
                <a:moveTo>
                  <a:pt x="0" y="0"/>
                </a:moveTo>
                <a:cubicBezTo>
                  <a:pt x="195720" y="-51814"/>
                  <a:pt x="335519" y="52510"/>
                  <a:pt x="473667" y="0"/>
                </a:cubicBezTo>
                <a:cubicBezTo>
                  <a:pt x="611815" y="-52510"/>
                  <a:pt x="641551" y="14186"/>
                  <a:pt x="739383" y="0"/>
                </a:cubicBezTo>
                <a:cubicBezTo>
                  <a:pt x="837215" y="-14186"/>
                  <a:pt x="1346855" y="63086"/>
                  <a:pt x="1524977" y="0"/>
                </a:cubicBezTo>
                <a:cubicBezTo>
                  <a:pt x="1703099" y="-63086"/>
                  <a:pt x="1797398" y="3885"/>
                  <a:pt x="1998644" y="0"/>
                </a:cubicBezTo>
                <a:cubicBezTo>
                  <a:pt x="2199890" y="-3885"/>
                  <a:pt x="2330236" y="44533"/>
                  <a:pt x="2472312" y="0"/>
                </a:cubicBezTo>
                <a:cubicBezTo>
                  <a:pt x="2614388" y="-44533"/>
                  <a:pt x="2883795" y="54862"/>
                  <a:pt x="3257906" y="0"/>
                </a:cubicBezTo>
                <a:cubicBezTo>
                  <a:pt x="3632017" y="-54862"/>
                  <a:pt x="3480082" y="19853"/>
                  <a:pt x="3627597" y="0"/>
                </a:cubicBezTo>
                <a:cubicBezTo>
                  <a:pt x="3775112" y="-19853"/>
                  <a:pt x="4114297" y="41028"/>
                  <a:pt x="4413192" y="0"/>
                </a:cubicBezTo>
                <a:cubicBezTo>
                  <a:pt x="4712088" y="-41028"/>
                  <a:pt x="5025919" y="47125"/>
                  <a:pt x="5198786" y="0"/>
                </a:cubicBezTo>
                <a:cubicBezTo>
                  <a:pt x="5371653" y="-47125"/>
                  <a:pt x="5632938" y="34990"/>
                  <a:pt x="5776429" y="0"/>
                </a:cubicBezTo>
                <a:cubicBezTo>
                  <a:pt x="5919920" y="-34990"/>
                  <a:pt x="6340787" y="28702"/>
                  <a:pt x="6562023" y="0"/>
                </a:cubicBezTo>
                <a:cubicBezTo>
                  <a:pt x="6783259" y="-28702"/>
                  <a:pt x="6878413" y="55117"/>
                  <a:pt x="7035690" y="0"/>
                </a:cubicBezTo>
                <a:cubicBezTo>
                  <a:pt x="7192967" y="-55117"/>
                  <a:pt x="7370329" y="40756"/>
                  <a:pt x="7509358" y="0"/>
                </a:cubicBezTo>
                <a:cubicBezTo>
                  <a:pt x="7648387" y="-40756"/>
                  <a:pt x="7879418" y="39164"/>
                  <a:pt x="8190976" y="0"/>
                </a:cubicBezTo>
                <a:cubicBezTo>
                  <a:pt x="8502534" y="-39164"/>
                  <a:pt x="8439930" y="9631"/>
                  <a:pt x="8664643" y="0"/>
                </a:cubicBezTo>
                <a:cubicBezTo>
                  <a:pt x="8889356" y="-9631"/>
                  <a:pt x="9272805" y="54917"/>
                  <a:pt x="9450238" y="0"/>
                </a:cubicBezTo>
                <a:cubicBezTo>
                  <a:pt x="9627672" y="-54917"/>
                  <a:pt x="10019178" y="52673"/>
                  <a:pt x="10397572" y="0"/>
                </a:cubicBezTo>
                <a:cubicBezTo>
                  <a:pt x="10414224" y="175894"/>
                  <a:pt x="10343899" y="360279"/>
                  <a:pt x="10397572" y="584775"/>
                </a:cubicBezTo>
                <a:cubicBezTo>
                  <a:pt x="10095683" y="664613"/>
                  <a:pt x="9958273" y="549314"/>
                  <a:pt x="9715953" y="584775"/>
                </a:cubicBezTo>
                <a:cubicBezTo>
                  <a:pt x="9473633" y="620236"/>
                  <a:pt x="9450337" y="554482"/>
                  <a:pt x="9346262" y="584775"/>
                </a:cubicBezTo>
                <a:cubicBezTo>
                  <a:pt x="9242187" y="615068"/>
                  <a:pt x="8719943" y="531678"/>
                  <a:pt x="8560668" y="584775"/>
                </a:cubicBezTo>
                <a:cubicBezTo>
                  <a:pt x="8401393" y="637872"/>
                  <a:pt x="8199385" y="523125"/>
                  <a:pt x="7983025" y="584775"/>
                </a:cubicBezTo>
                <a:cubicBezTo>
                  <a:pt x="7766665" y="646425"/>
                  <a:pt x="7721895" y="582201"/>
                  <a:pt x="7613333" y="584775"/>
                </a:cubicBezTo>
                <a:cubicBezTo>
                  <a:pt x="7504771" y="587349"/>
                  <a:pt x="7278292" y="523182"/>
                  <a:pt x="7035690" y="584775"/>
                </a:cubicBezTo>
                <a:cubicBezTo>
                  <a:pt x="6793088" y="646368"/>
                  <a:pt x="6874447" y="560133"/>
                  <a:pt x="6769975" y="584775"/>
                </a:cubicBezTo>
                <a:cubicBezTo>
                  <a:pt x="6665503" y="609417"/>
                  <a:pt x="6583199" y="578157"/>
                  <a:pt x="6504259" y="584775"/>
                </a:cubicBezTo>
                <a:cubicBezTo>
                  <a:pt x="6425319" y="591393"/>
                  <a:pt x="6167352" y="578592"/>
                  <a:pt x="5926616" y="584775"/>
                </a:cubicBezTo>
                <a:cubicBezTo>
                  <a:pt x="5685880" y="590958"/>
                  <a:pt x="5722392" y="544187"/>
                  <a:pt x="5556925" y="584775"/>
                </a:cubicBezTo>
                <a:cubicBezTo>
                  <a:pt x="5391458" y="625363"/>
                  <a:pt x="5182605" y="515840"/>
                  <a:pt x="4875306" y="584775"/>
                </a:cubicBezTo>
                <a:cubicBezTo>
                  <a:pt x="4568007" y="653710"/>
                  <a:pt x="4683052" y="565703"/>
                  <a:pt x="4505615" y="584775"/>
                </a:cubicBezTo>
                <a:cubicBezTo>
                  <a:pt x="4328178" y="603847"/>
                  <a:pt x="4016117" y="559473"/>
                  <a:pt x="3823996" y="584775"/>
                </a:cubicBezTo>
                <a:cubicBezTo>
                  <a:pt x="3631875" y="610077"/>
                  <a:pt x="3680387" y="563940"/>
                  <a:pt x="3558280" y="584775"/>
                </a:cubicBezTo>
                <a:cubicBezTo>
                  <a:pt x="3436173" y="605610"/>
                  <a:pt x="3131457" y="524117"/>
                  <a:pt x="2876662" y="584775"/>
                </a:cubicBezTo>
                <a:cubicBezTo>
                  <a:pt x="2621867" y="645433"/>
                  <a:pt x="2679104" y="571454"/>
                  <a:pt x="2506970" y="584775"/>
                </a:cubicBezTo>
                <a:cubicBezTo>
                  <a:pt x="2334836" y="598096"/>
                  <a:pt x="2338398" y="557284"/>
                  <a:pt x="2241254" y="584775"/>
                </a:cubicBezTo>
                <a:cubicBezTo>
                  <a:pt x="2144110" y="612266"/>
                  <a:pt x="1963939" y="549936"/>
                  <a:pt x="1871563" y="584775"/>
                </a:cubicBezTo>
                <a:cubicBezTo>
                  <a:pt x="1779187" y="619614"/>
                  <a:pt x="1485410" y="520675"/>
                  <a:pt x="1189944" y="584775"/>
                </a:cubicBezTo>
                <a:cubicBezTo>
                  <a:pt x="894478" y="648875"/>
                  <a:pt x="973622" y="571950"/>
                  <a:pt x="820253" y="584775"/>
                </a:cubicBezTo>
                <a:cubicBezTo>
                  <a:pt x="666884" y="597600"/>
                  <a:pt x="619373" y="558117"/>
                  <a:pt x="554537" y="584775"/>
                </a:cubicBezTo>
                <a:cubicBezTo>
                  <a:pt x="489701" y="611433"/>
                  <a:pt x="260490" y="557425"/>
                  <a:pt x="0" y="584775"/>
                </a:cubicBezTo>
                <a:cubicBezTo>
                  <a:pt x="-11093" y="409542"/>
                  <a:pt x="69843" y="125977"/>
                  <a:pt x="0" y="0"/>
                </a:cubicBezTo>
                <a:close/>
              </a:path>
            </a:pathLst>
          </a:custGeom>
          <a:solidFill>
            <a:schemeClr val="bg1"/>
          </a:solidFill>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32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Enhanced flux during peaking planetary relations?  </a:t>
            </a:r>
            <a:r>
              <a:rPr lang="en-US" sz="32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73AEA87-6DC1-D801-F4B5-763DE2F987D1}"/>
              </a:ext>
            </a:extLst>
          </p:cNvPr>
          <p:cNvSpPr txBox="1"/>
          <p:nvPr/>
        </p:nvSpPr>
        <p:spPr>
          <a:xfrm>
            <a:off x="3923415" y="5232823"/>
            <a:ext cx="3031599" cy="646331"/>
          </a:xfrm>
          <a:custGeom>
            <a:avLst/>
            <a:gdLst>
              <a:gd name="connsiteX0" fmla="*/ 0 w 3031599"/>
              <a:gd name="connsiteY0" fmla="*/ 0 h 646331"/>
              <a:gd name="connsiteX1" fmla="*/ 474951 w 3031599"/>
              <a:gd name="connsiteY1" fmla="*/ 0 h 646331"/>
              <a:gd name="connsiteX2" fmla="*/ 889269 w 3031599"/>
              <a:gd name="connsiteY2" fmla="*/ 0 h 646331"/>
              <a:gd name="connsiteX3" fmla="*/ 1333904 w 3031599"/>
              <a:gd name="connsiteY3" fmla="*/ 0 h 646331"/>
              <a:gd name="connsiteX4" fmla="*/ 1869486 w 3031599"/>
              <a:gd name="connsiteY4" fmla="*/ 0 h 646331"/>
              <a:gd name="connsiteX5" fmla="*/ 2344437 w 3031599"/>
              <a:gd name="connsiteY5" fmla="*/ 0 h 646331"/>
              <a:gd name="connsiteX6" fmla="*/ 3031599 w 3031599"/>
              <a:gd name="connsiteY6" fmla="*/ 0 h 646331"/>
              <a:gd name="connsiteX7" fmla="*/ 3031599 w 3031599"/>
              <a:gd name="connsiteY7" fmla="*/ 329629 h 646331"/>
              <a:gd name="connsiteX8" fmla="*/ 3031599 w 3031599"/>
              <a:gd name="connsiteY8" fmla="*/ 646331 h 646331"/>
              <a:gd name="connsiteX9" fmla="*/ 2526333 w 3031599"/>
              <a:gd name="connsiteY9" fmla="*/ 646331 h 646331"/>
              <a:gd name="connsiteX10" fmla="*/ 2081698 w 3031599"/>
              <a:gd name="connsiteY10" fmla="*/ 646331 h 646331"/>
              <a:gd name="connsiteX11" fmla="*/ 1515800 w 3031599"/>
              <a:gd name="connsiteY11" fmla="*/ 646331 h 646331"/>
              <a:gd name="connsiteX12" fmla="*/ 1040849 w 3031599"/>
              <a:gd name="connsiteY12" fmla="*/ 646331 h 646331"/>
              <a:gd name="connsiteX13" fmla="*/ 626530 w 3031599"/>
              <a:gd name="connsiteY13" fmla="*/ 646331 h 646331"/>
              <a:gd name="connsiteX14" fmla="*/ 0 w 3031599"/>
              <a:gd name="connsiteY14" fmla="*/ 646331 h 646331"/>
              <a:gd name="connsiteX15" fmla="*/ 0 w 3031599"/>
              <a:gd name="connsiteY15" fmla="*/ 336092 h 646331"/>
              <a:gd name="connsiteX16" fmla="*/ 0 w 3031599"/>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1599" h="646331" fill="none" extrusionOk="0">
                <a:moveTo>
                  <a:pt x="0" y="0"/>
                </a:moveTo>
                <a:cubicBezTo>
                  <a:pt x="219886" y="-37165"/>
                  <a:pt x="365501" y="41015"/>
                  <a:pt x="474951" y="0"/>
                </a:cubicBezTo>
                <a:cubicBezTo>
                  <a:pt x="584401" y="-41015"/>
                  <a:pt x="695903" y="34065"/>
                  <a:pt x="889269" y="0"/>
                </a:cubicBezTo>
                <a:cubicBezTo>
                  <a:pt x="1082635" y="-34065"/>
                  <a:pt x="1224149" y="12580"/>
                  <a:pt x="1333904" y="0"/>
                </a:cubicBezTo>
                <a:cubicBezTo>
                  <a:pt x="1443659" y="-12580"/>
                  <a:pt x="1745305" y="29550"/>
                  <a:pt x="1869486" y="0"/>
                </a:cubicBezTo>
                <a:cubicBezTo>
                  <a:pt x="1993667" y="-29550"/>
                  <a:pt x="2192582" y="37263"/>
                  <a:pt x="2344437" y="0"/>
                </a:cubicBezTo>
                <a:cubicBezTo>
                  <a:pt x="2496292" y="-37263"/>
                  <a:pt x="2844156" y="45219"/>
                  <a:pt x="3031599" y="0"/>
                </a:cubicBezTo>
                <a:cubicBezTo>
                  <a:pt x="3056590" y="95584"/>
                  <a:pt x="2995338" y="238896"/>
                  <a:pt x="3031599" y="329629"/>
                </a:cubicBezTo>
                <a:cubicBezTo>
                  <a:pt x="3067860" y="420362"/>
                  <a:pt x="3021915" y="528952"/>
                  <a:pt x="3031599" y="646331"/>
                </a:cubicBezTo>
                <a:cubicBezTo>
                  <a:pt x="2808891" y="665453"/>
                  <a:pt x="2629227" y="628240"/>
                  <a:pt x="2526333" y="646331"/>
                </a:cubicBezTo>
                <a:cubicBezTo>
                  <a:pt x="2423439" y="664422"/>
                  <a:pt x="2171167" y="633217"/>
                  <a:pt x="2081698" y="646331"/>
                </a:cubicBezTo>
                <a:cubicBezTo>
                  <a:pt x="1992229" y="659445"/>
                  <a:pt x="1712656" y="586198"/>
                  <a:pt x="1515800" y="646331"/>
                </a:cubicBezTo>
                <a:cubicBezTo>
                  <a:pt x="1318944" y="706464"/>
                  <a:pt x="1185873" y="589909"/>
                  <a:pt x="1040849" y="646331"/>
                </a:cubicBezTo>
                <a:cubicBezTo>
                  <a:pt x="895825" y="702753"/>
                  <a:pt x="826878" y="607057"/>
                  <a:pt x="626530" y="646331"/>
                </a:cubicBezTo>
                <a:cubicBezTo>
                  <a:pt x="426182" y="685605"/>
                  <a:pt x="255357" y="630744"/>
                  <a:pt x="0" y="646331"/>
                </a:cubicBezTo>
                <a:cubicBezTo>
                  <a:pt x="-18676" y="560701"/>
                  <a:pt x="27135" y="429861"/>
                  <a:pt x="0" y="336092"/>
                </a:cubicBezTo>
                <a:cubicBezTo>
                  <a:pt x="-27135" y="242323"/>
                  <a:pt x="3131" y="123161"/>
                  <a:pt x="0" y="0"/>
                </a:cubicBezTo>
                <a:close/>
              </a:path>
              <a:path w="3031599" h="646331" stroke="0" extrusionOk="0">
                <a:moveTo>
                  <a:pt x="0" y="0"/>
                </a:moveTo>
                <a:cubicBezTo>
                  <a:pt x="233592" y="-14239"/>
                  <a:pt x="366578" y="4644"/>
                  <a:pt x="474951" y="0"/>
                </a:cubicBezTo>
                <a:cubicBezTo>
                  <a:pt x="583324" y="-4644"/>
                  <a:pt x="789057" y="38597"/>
                  <a:pt x="889269" y="0"/>
                </a:cubicBezTo>
                <a:cubicBezTo>
                  <a:pt x="989481" y="-38597"/>
                  <a:pt x="1234987" y="41776"/>
                  <a:pt x="1455168" y="0"/>
                </a:cubicBezTo>
                <a:cubicBezTo>
                  <a:pt x="1675349" y="-41776"/>
                  <a:pt x="1829194" y="31935"/>
                  <a:pt x="1930118" y="0"/>
                </a:cubicBezTo>
                <a:cubicBezTo>
                  <a:pt x="2031042" y="-31935"/>
                  <a:pt x="2203315" y="47407"/>
                  <a:pt x="2405069" y="0"/>
                </a:cubicBezTo>
                <a:cubicBezTo>
                  <a:pt x="2606823" y="-47407"/>
                  <a:pt x="2830982" y="56174"/>
                  <a:pt x="3031599" y="0"/>
                </a:cubicBezTo>
                <a:cubicBezTo>
                  <a:pt x="3039555" y="88056"/>
                  <a:pt x="3024353" y="222591"/>
                  <a:pt x="3031599" y="310239"/>
                </a:cubicBezTo>
                <a:cubicBezTo>
                  <a:pt x="3038845" y="397887"/>
                  <a:pt x="3003917" y="498093"/>
                  <a:pt x="3031599" y="646331"/>
                </a:cubicBezTo>
                <a:cubicBezTo>
                  <a:pt x="2880399" y="652307"/>
                  <a:pt x="2743356" y="634704"/>
                  <a:pt x="2586964" y="646331"/>
                </a:cubicBezTo>
                <a:cubicBezTo>
                  <a:pt x="2430572" y="657958"/>
                  <a:pt x="2289110" y="608717"/>
                  <a:pt x="2081698" y="646331"/>
                </a:cubicBezTo>
                <a:cubicBezTo>
                  <a:pt x="1874286" y="683945"/>
                  <a:pt x="1726640" y="627628"/>
                  <a:pt x="1576431" y="646331"/>
                </a:cubicBezTo>
                <a:cubicBezTo>
                  <a:pt x="1426222" y="665034"/>
                  <a:pt x="1299796" y="637207"/>
                  <a:pt x="1101481" y="646331"/>
                </a:cubicBezTo>
                <a:cubicBezTo>
                  <a:pt x="903166" y="655455"/>
                  <a:pt x="800360" y="601750"/>
                  <a:pt x="535582" y="646331"/>
                </a:cubicBezTo>
                <a:cubicBezTo>
                  <a:pt x="270804" y="690912"/>
                  <a:pt x="166059" y="640437"/>
                  <a:pt x="0" y="646331"/>
                </a:cubicBezTo>
                <a:cubicBezTo>
                  <a:pt x="-12452" y="566656"/>
                  <a:pt x="1926" y="454460"/>
                  <a:pt x="0" y="336092"/>
                </a:cubicBezTo>
                <a:cubicBezTo>
                  <a:pt x="-1926" y="217724"/>
                  <a:pt x="19950" y="139684"/>
                  <a:pt x="0" y="0"/>
                </a:cubicBezTo>
                <a:close/>
              </a:path>
            </a:pathLst>
          </a:custGeom>
          <a:solidFill>
            <a:srgbClr val="66FF33"/>
          </a:solidFill>
          <a:ln w="38100">
            <a:solidFill>
              <a:srgbClr val="FF00F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pPr algn="l"/>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FOLLOW-UP</a:t>
            </a:r>
          </a:p>
        </p:txBody>
      </p:sp>
      <p:sp>
        <p:nvSpPr>
          <p:cNvPr id="5" name="TextBox 4">
            <a:extLst>
              <a:ext uri="{FF2B5EF4-FFF2-40B4-BE49-F238E27FC236}">
                <a16:creationId xmlns:a16="http://schemas.microsoft.com/office/drawing/2014/main" id="{61F51909-170E-7C02-AF03-B4E8CC03FE0F}"/>
              </a:ext>
            </a:extLst>
          </p:cNvPr>
          <p:cNvSpPr txBox="1"/>
          <p:nvPr/>
        </p:nvSpPr>
        <p:spPr>
          <a:xfrm>
            <a:off x="4867559" y="2549259"/>
            <a:ext cx="6573210" cy="523220"/>
          </a:xfrm>
          <a:prstGeom prst="rect">
            <a:avLst/>
          </a:prstGeom>
          <a:noFill/>
        </p:spPr>
        <p:txBody>
          <a:bodyPr wrap="none" rtlCol="0">
            <a:spAutoFit/>
          </a:bodyPr>
          <a:lstStyle/>
          <a:p>
            <a:r>
              <a:rPr lang="en-US" sz="2800" i="1" dirty="0">
                <a:solidFill>
                  <a:srgbClr val="3333FF"/>
                </a:solidFill>
                <a:latin typeface="Times New Roman" panose="02020603050405020304" pitchFamily="18" charset="0"/>
                <a:cs typeface="Times New Roman" panose="02020603050405020304" pitchFamily="18" charset="0"/>
              </a:rPr>
              <a:t>e.g., in the Ionosphere </a:t>
            </a:r>
            <a:r>
              <a:rPr lang="en-US" sz="28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a:t>
            </a:r>
            <a:r>
              <a:rPr lang="en-US" sz="2800" i="1" dirty="0">
                <a:solidFill>
                  <a:srgbClr val="3333FF"/>
                </a:solidFill>
                <a:latin typeface="Times New Roman" panose="02020603050405020304" pitchFamily="18" charset="0"/>
                <a:cs typeface="Times New Roman" panose="02020603050405020304" pitchFamily="18" charset="0"/>
              </a:rPr>
              <a:t>stratosphere </a:t>
            </a:r>
            <a:r>
              <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a:t>
            </a:r>
            <a:r>
              <a:rPr lang="en-US" sz="28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i="1" dirty="0">
                <a:solidFill>
                  <a:srgbClr val="3333FF"/>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88639270-9194-9007-9D77-F3A13E3F4460}"/>
              </a:ext>
            </a:extLst>
          </p:cNvPr>
          <p:cNvSpPr txBox="1"/>
          <p:nvPr/>
        </p:nvSpPr>
        <p:spPr>
          <a:xfrm>
            <a:off x="801523" y="3784787"/>
            <a:ext cx="5322188" cy="584775"/>
          </a:xfrm>
          <a:custGeom>
            <a:avLst/>
            <a:gdLst>
              <a:gd name="connsiteX0" fmla="*/ 0 w 5322188"/>
              <a:gd name="connsiteY0" fmla="*/ 0 h 584775"/>
              <a:gd name="connsiteX1" fmla="*/ 484910 w 5322188"/>
              <a:gd name="connsiteY1" fmla="*/ 0 h 584775"/>
              <a:gd name="connsiteX2" fmla="*/ 1023043 w 5322188"/>
              <a:gd name="connsiteY2" fmla="*/ 0 h 584775"/>
              <a:gd name="connsiteX3" fmla="*/ 1507953 w 5322188"/>
              <a:gd name="connsiteY3" fmla="*/ 0 h 584775"/>
              <a:gd name="connsiteX4" fmla="*/ 2152529 w 5322188"/>
              <a:gd name="connsiteY4" fmla="*/ 0 h 584775"/>
              <a:gd name="connsiteX5" fmla="*/ 2743884 w 5322188"/>
              <a:gd name="connsiteY5" fmla="*/ 0 h 584775"/>
              <a:gd name="connsiteX6" fmla="*/ 3335238 w 5322188"/>
              <a:gd name="connsiteY6" fmla="*/ 0 h 584775"/>
              <a:gd name="connsiteX7" fmla="*/ 4033036 w 5322188"/>
              <a:gd name="connsiteY7" fmla="*/ 0 h 584775"/>
              <a:gd name="connsiteX8" fmla="*/ 4677612 w 5322188"/>
              <a:gd name="connsiteY8" fmla="*/ 0 h 584775"/>
              <a:gd name="connsiteX9" fmla="*/ 5322188 w 5322188"/>
              <a:gd name="connsiteY9" fmla="*/ 0 h 584775"/>
              <a:gd name="connsiteX10" fmla="*/ 5322188 w 5322188"/>
              <a:gd name="connsiteY10" fmla="*/ 584775 h 584775"/>
              <a:gd name="connsiteX11" fmla="*/ 4890499 w 5322188"/>
              <a:gd name="connsiteY11" fmla="*/ 584775 h 584775"/>
              <a:gd name="connsiteX12" fmla="*/ 4405589 w 5322188"/>
              <a:gd name="connsiteY12" fmla="*/ 584775 h 584775"/>
              <a:gd name="connsiteX13" fmla="*/ 3761013 w 5322188"/>
              <a:gd name="connsiteY13" fmla="*/ 584775 h 584775"/>
              <a:gd name="connsiteX14" fmla="*/ 3063215 w 5322188"/>
              <a:gd name="connsiteY14" fmla="*/ 584775 h 584775"/>
              <a:gd name="connsiteX15" fmla="*/ 2525083 w 5322188"/>
              <a:gd name="connsiteY15" fmla="*/ 584775 h 584775"/>
              <a:gd name="connsiteX16" fmla="*/ 1827285 w 5322188"/>
              <a:gd name="connsiteY16" fmla="*/ 584775 h 584775"/>
              <a:gd name="connsiteX17" fmla="*/ 1342374 w 5322188"/>
              <a:gd name="connsiteY17" fmla="*/ 584775 h 584775"/>
              <a:gd name="connsiteX18" fmla="*/ 910686 w 5322188"/>
              <a:gd name="connsiteY18" fmla="*/ 584775 h 584775"/>
              <a:gd name="connsiteX19" fmla="*/ 0 w 5322188"/>
              <a:gd name="connsiteY19" fmla="*/ 584775 h 584775"/>
              <a:gd name="connsiteX20" fmla="*/ 0 w 5322188"/>
              <a:gd name="connsiteY2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2188" h="584775" fill="none" extrusionOk="0">
                <a:moveTo>
                  <a:pt x="0" y="0"/>
                </a:moveTo>
                <a:cubicBezTo>
                  <a:pt x="240703" y="-55112"/>
                  <a:pt x="314067" y="21717"/>
                  <a:pt x="484910" y="0"/>
                </a:cubicBezTo>
                <a:cubicBezTo>
                  <a:pt x="655753" y="-21717"/>
                  <a:pt x="913453" y="6466"/>
                  <a:pt x="1023043" y="0"/>
                </a:cubicBezTo>
                <a:cubicBezTo>
                  <a:pt x="1132633" y="-6466"/>
                  <a:pt x="1275569" y="53380"/>
                  <a:pt x="1507953" y="0"/>
                </a:cubicBezTo>
                <a:cubicBezTo>
                  <a:pt x="1740337" y="-53380"/>
                  <a:pt x="1919996" y="8963"/>
                  <a:pt x="2152529" y="0"/>
                </a:cubicBezTo>
                <a:cubicBezTo>
                  <a:pt x="2385062" y="-8963"/>
                  <a:pt x="2600531" y="54603"/>
                  <a:pt x="2743884" y="0"/>
                </a:cubicBezTo>
                <a:cubicBezTo>
                  <a:pt x="2887238" y="-54603"/>
                  <a:pt x="3113526" y="70381"/>
                  <a:pt x="3335238" y="0"/>
                </a:cubicBezTo>
                <a:cubicBezTo>
                  <a:pt x="3556950" y="-70381"/>
                  <a:pt x="3697613" y="64408"/>
                  <a:pt x="4033036" y="0"/>
                </a:cubicBezTo>
                <a:cubicBezTo>
                  <a:pt x="4368459" y="-64408"/>
                  <a:pt x="4498300" y="16847"/>
                  <a:pt x="4677612" y="0"/>
                </a:cubicBezTo>
                <a:cubicBezTo>
                  <a:pt x="4856924" y="-16847"/>
                  <a:pt x="5037549" y="24090"/>
                  <a:pt x="5322188" y="0"/>
                </a:cubicBezTo>
                <a:cubicBezTo>
                  <a:pt x="5324590" y="253236"/>
                  <a:pt x="5292731" y="313420"/>
                  <a:pt x="5322188" y="584775"/>
                </a:cubicBezTo>
                <a:cubicBezTo>
                  <a:pt x="5174748" y="633849"/>
                  <a:pt x="4994766" y="534758"/>
                  <a:pt x="4890499" y="584775"/>
                </a:cubicBezTo>
                <a:cubicBezTo>
                  <a:pt x="4786232" y="634792"/>
                  <a:pt x="4537343" y="580563"/>
                  <a:pt x="4405589" y="584775"/>
                </a:cubicBezTo>
                <a:cubicBezTo>
                  <a:pt x="4273835" y="588987"/>
                  <a:pt x="3898251" y="512818"/>
                  <a:pt x="3761013" y="584775"/>
                </a:cubicBezTo>
                <a:cubicBezTo>
                  <a:pt x="3623775" y="656732"/>
                  <a:pt x="3221727" y="516395"/>
                  <a:pt x="3063215" y="584775"/>
                </a:cubicBezTo>
                <a:cubicBezTo>
                  <a:pt x="2904703" y="653155"/>
                  <a:pt x="2745218" y="532907"/>
                  <a:pt x="2525083" y="584775"/>
                </a:cubicBezTo>
                <a:cubicBezTo>
                  <a:pt x="2304948" y="636643"/>
                  <a:pt x="2043183" y="556462"/>
                  <a:pt x="1827285" y="584775"/>
                </a:cubicBezTo>
                <a:cubicBezTo>
                  <a:pt x="1611387" y="613088"/>
                  <a:pt x="1443513" y="557712"/>
                  <a:pt x="1342374" y="584775"/>
                </a:cubicBezTo>
                <a:cubicBezTo>
                  <a:pt x="1241235" y="611838"/>
                  <a:pt x="1075611" y="540568"/>
                  <a:pt x="910686" y="584775"/>
                </a:cubicBezTo>
                <a:cubicBezTo>
                  <a:pt x="745761" y="628982"/>
                  <a:pt x="237551" y="572039"/>
                  <a:pt x="0" y="584775"/>
                </a:cubicBezTo>
                <a:cubicBezTo>
                  <a:pt x="-330" y="301410"/>
                  <a:pt x="66082" y="179628"/>
                  <a:pt x="0" y="0"/>
                </a:cubicBezTo>
                <a:close/>
              </a:path>
              <a:path w="5322188" h="584775" stroke="0" extrusionOk="0">
                <a:moveTo>
                  <a:pt x="0" y="0"/>
                </a:moveTo>
                <a:cubicBezTo>
                  <a:pt x="243315" y="-46701"/>
                  <a:pt x="334504" y="20467"/>
                  <a:pt x="538132" y="0"/>
                </a:cubicBezTo>
                <a:cubicBezTo>
                  <a:pt x="741760" y="-20467"/>
                  <a:pt x="834714" y="38306"/>
                  <a:pt x="969821" y="0"/>
                </a:cubicBezTo>
                <a:cubicBezTo>
                  <a:pt x="1104928" y="-38306"/>
                  <a:pt x="1337115" y="61503"/>
                  <a:pt x="1667619" y="0"/>
                </a:cubicBezTo>
                <a:cubicBezTo>
                  <a:pt x="1998123" y="-61503"/>
                  <a:pt x="2089871" y="34799"/>
                  <a:pt x="2205751" y="0"/>
                </a:cubicBezTo>
                <a:cubicBezTo>
                  <a:pt x="2321631" y="-34799"/>
                  <a:pt x="2577204" y="19595"/>
                  <a:pt x="2743884" y="0"/>
                </a:cubicBezTo>
                <a:cubicBezTo>
                  <a:pt x="2910564" y="-19595"/>
                  <a:pt x="3214445" y="69286"/>
                  <a:pt x="3441682" y="0"/>
                </a:cubicBezTo>
                <a:cubicBezTo>
                  <a:pt x="3668919" y="-69286"/>
                  <a:pt x="3768522" y="19201"/>
                  <a:pt x="3926592" y="0"/>
                </a:cubicBezTo>
                <a:cubicBezTo>
                  <a:pt x="4084662" y="-19201"/>
                  <a:pt x="4391384" y="15818"/>
                  <a:pt x="4624390" y="0"/>
                </a:cubicBezTo>
                <a:cubicBezTo>
                  <a:pt x="4857396" y="-15818"/>
                  <a:pt x="5023760" y="28221"/>
                  <a:pt x="5322188" y="0"/>
                </a:cubicBezTo>
                <a:cubicBezTo>
                  <a:pt x="5390836" y="191407"/>
                  <a:pt x="5286185" y="332229"/>
                  <a:pt x="5322188" y="584775"/>
                </a:cubicBezTo>
                <a:cubicBezTo>
                  <a:pt x="5060768" y="595052"/>
                  <a:pt x="4968231" y="532948"/>
                  <a:pt x="4730834" y="584775"/>
                </a:cubicBezTo>
                <a:cubicBezTo>
                  <a:pt x="4493437" y="636602"/>
                  <a:pt x="4326781" y="527700"/>
                  <a:pt x="4192701" y="584775"/>
                </a:cubicBezTo>
                <a:cubicBezTo>
                  <a:pt x="4058621" y="641850"/>
                  <a:pt x="3656631" y="576055"/>
                  <a:pt x="3494903" y="584775"/>
                </a:cubicBezTo>
                <a:cubicBezTo>
                  <a:pt x="3333175" y="593495"/>
                  <a:pt x="3009931" y="503320"/>
                  <a:pt x="2797105" y="584775"/>
                </a:cubicBezTo>
                <a:cubicBezTo>
                  <a:pt x="2584279" y="666230"/>
                  <a:pt x="2529305" y="579197"/>
                  <a:pt x="2312195" y="584775"/>
                </a:cubicBezTo>
                <a:cubicBezTo>
                  <a:pt x="2095085" y="590353"/>
                  <a:pt x="1988323" y="518574"/>
                  <a:pt x="1720841" y="584775"/>
                </a:cubicBezTo>
                <a:cubicBezTo>
                  <a:pt x="1453359" y="650976"/>
                  <a:pt x="1354052" y="501178"/>
                  <a:pt x="1023043" y="584775"/>
                </a:cubicBezTo>
                <a:cubicBezTo>
                  <a:pt x="692034" y="668372"/>
                  <a:pt x="333810" y="497008"/>
                  <a:pt x="0" y="584775"/>
                </a:cubicBezTo>
                <a:cubicBezTo>
                  <a:pt x="-45179" y="442417"/>
                  <a:pt x="42220" y="145996"/>
                  <a:pt x="0" y="0"/>
                </a:cubicBezTo>
                <a:close/>
              </a:path>
            </a:pathLst>
          </a:custGeom>
          <a:solidFill>
            <a:schemeClr val="bg1"/>
          </a:solidFill>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32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health related impact  </a:t>
            </a:r>
            <a:r>
              <a:rPr lang="en-US" sz="32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3B3D52-0F27-E1A1-62B8-994F3A59E143}"/>
              </a:ext>
            </a:extLst>
          </p:cNvPr>
          <p:cNvSpPr txBox="1"/>
          <p:nvPr/>
        </p:nvSpPr>
        <p:spPr>
          <a:xfrm>
            <a:off x="295568" y="2078182"/>
            <a:ext cx="501484" cy="2246769"/>
          </a:xfrm>
          <a:prstGeom prst="rect">
            <a:avLst/>
          </a:prstGeom>
          <a:noFill/>
        </p:spPr>
        <p:txBody>
          <a:bodyPr wrap="none" rtlCol="0">
            <a:spAutoFit/>
          </a:bodyPr>
          <a:lstStyle/>
          <a:p>
            <a:r>
              <a:rPr lang="en-US" sz="2800" b="1" dirty="0">
                <a:solidFill>
                  <a:srgbClr val="FF00FF"/>
                </a:solidFill>
                <a:effectLst>
                  <a:outerShdw blurRad="38100" dist="38100" dir="2700000" algn="tl">
                    <a:srgbClr val="000000">
                      <a:alpha val="43137"/>
                    </a:srgbClr>
                  </a:outerShdw>
                </a:effectLst>
              </a:rPr>
              <a:t>A.</a:t>
            </a:r>
          </a:p>
          <a:p>
            <a:endParaRPr lang="en-US" sz="2800" b="1" dirty="0">
              <a:solidFill>
                <a:srgbClr val="FF00FF"/>
              </a:solidFill>
              <a:effectLst>
                <a:outerShdw blurRad="38100" dist="38100" dir="2700000" algn="tl">
                  <a:srgbClr val="000000">
                    <a:alpha val="43137"/>
                  </a:srgbClr>
                </a:outerShdw>
              </a:effectLst>
            </a:endParaRPr>
          </a:p>
          <a:p>
            <a:endParaRPr lang="en-US" sz="2800" b="1" dirty="0">
              <a:solidFill>
                <a:srgbClr val="FF00FF"/>
              </a:solidFill>
              <a:effectLst>
                <a:outerShdw blurRad="38100" dist="38100" dir="2700000" algn="tl">
                  <a:srgbClr val="000000">
                    <a:alpha val="43137"/>
                  </a:srgbClr>
                </a:outerShdw>
              </a:effectLst>
            </a:endParaRPr>
          </a:p>
          <a:p>
            <a:endParaRPr lang="en-US" sz="2800" b="1" dirty="0">
              <a:solidFill>
                <a:srgbClr val="FF00FF"/>
              </a:solidFill>
              <a:effectLst>
                <a:outerShdw blurRad="38100" dist="38100" dir="2700000" algn="tl">
                  <a:srgbClr val="000000">
                    <a:alpha val="43137"/>
                  </a:srgbClr>
                </a:outerShdw>
              </a:effectLst>
            </a:endParaRPr>
          </a:p>
          <a:p>
            <a:r>
              <a:rPr lang="en-US" sz="2800" b="1" dirty="0">
                <a:solidFill>
                  <a:srgbClr val="FF00FF"/>
                </a:solidFill>
                <a:effectLst>
                  <a:outerShdw blurRad="38100" dist="38100" dir="2700000" algn="tl">
                    <a:srgbClr val="000000">
                      <a:alpha val="43137"/>
                    </a:srgbClr>
                  </a:outerShdw>
                </a:effectLst>
              </a:rPr>
              <a:t>B.</a:t>
            </a:r>
          </a:p>
        </p:txBody>
      </p:sp>
      <p:sp>
        <p:nvSpPr>
          <p:cNvPr id="9" name="TextBox 8">
            <a:extLst>
              <a:ext uri="{FF2B5EF4-FFF2-40B4-BE49-F238E27FC236}">
                <a16:creationId xmlns:a16="http://schemas.microsoft.com/office/drawing/2014/main" id="{14F51E7D-8312-D93C-BB12-2B6BA1363D78}"/>
              </a:ext>
            </a:extLst>
          </p:cNvPr>
          <p:cNvSpPr txBox="1"/>
          <p:nvPr/>
        </p:nvSpPr>
        <p:spPr>
          <a:xfrm>
            <a:off x="6123720" y="3814610"/>
            <a:ext cx="5952848" cy="523220"/>
          </a:xfrm>
          <a:prstGeom prst="rect">
            <a:avLst/>
          </a:prstGeom>
          <a:noFill/>
        </p:spPr>
        <p:txBody>
          <a:bodyPr wrap="none" rtlCol="0">
            <a:spAutoFit/>
          </a:bodyPr>
          <a:lstStyle/>
          <a:p>
            <a:r>
              <a:rPr lang="en-US" sz="2800" i="1" dirty="0">
                <a:solidFill>
                  <a:srgbClr val="3333FF"/>
                </a:solidFill>
                <a:latin typeface="Times New Roman" panose="02020603050405020304" pitchFamily="18" charset="0"/>
                <a:cs typeface="Times New Roman" panose="02020603050405020304" pitchFamily="18" charset="0"/>
              </a:rPr>
              <a:t>First results unexpected. More to come?</a:t>
            </a:r>
          </a:p>
        </p:txBody>
      </p:sp>
    </p:spTree>
    <p:extLst>
      <p:ext uri="{BB962C8B-B14F-4D97-AF65-F5344CB8AC3E}">
        <p14:creationId xmlns:p14="http://schemas.microsoft.com/office/powerpoint/2010/main" val="16707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Freeform 926"/>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29" name="Rectangle 929"/>
          <p:cNvSpPr/>
          <p:nvPr/>
        </p:nvSpPr>
        <p:spPr>
          <a:xfrm>
            <a:off x="11796648" y="6542319"/>
            <a:ext cx="227626" cy="245901"/>
          </a:xfrm>
          <a:prstGeom prst="rect">
            <a:avLst/>
          </a:prstGeom>
        </p:spPr>
        <p:txBody>
          <a:bodyPr wrap="none" lIns="0" tIns="0" rIns="0" bIns="0">
            <a:spAutoFit/>
          </a:bodyPr>
          <a:lstStyle/>
          <a:p>
            <a:pPr marL="0"/>
            <a:r>
              <a:rPr lang="en-US" sz="1598" b="1" i="0" spc="0" baseline="0" dirty="0">
                <a:solidFill>
                  <a:srgbClr val="FF0000"/>
                </a:solidFill>
                <a:latin typeface="Calibri-Bold"/>
              </a:rPr>
              <a:t>43</a:t>
            </a:r>
          </a:p>
        </p:txBody>
      </p:sp>
      <p:sp>
        <p:nvSpPr>
          <p:cNvPr id="930" name="Rectangle 930"/>
          <p:cNvSpPr/>
          <p:nvPr/>
        </p:nvSpPr>
        <p:spPr>
          <a:xfrm>
            <a:off x="4967486" y="816982"/>
            <a:ext cx="2257028" cy="492443"/>
          </a:xfrm>
          <a:prstGeom prst="rect">
            <a:avLst/>
          </a:prstGeom>
        </p:spPr>
        <p:txBody>
          <a:bodyPr wrap="none" lIns="0" tIns="0" rIns="0" bIns="0">
            <a:spAutoFit/>
          </a:bodyPr>
          <a:lstStyle/>
          <a:p>
            <a:pPr marL="0"/>
            <a:r>
              <a:rPr lang="en-US" sz="3200" b="1" dirty="0">
                <a:highlight>
                  <a:srgbClr val="00FFFF"/>
                </a:highlight>
                <a:latin typeface="Times New Roman" panose="02020603050405020304" pitchFamily="18" charset="0"/>
                <a:cs typeface="Times New Roman" panose="02020603050405020304" pitchFamily="18" charset="0"/>
              </a:rPr>
              <a:t>Conclusions:</a:t>
            </a:r>
            <a:endParaRPr lang="en-US" sz="3200" b="1" i="0" spc="0" baseline="0" dirty="0">
              <a:highlight>
                <a:srgbClr val="00FFFF"/>
              </a:highlight>
              <a:latin typeface="Times New Roman" panose="02020603050405020304" pitchFamily="18" charset="0"/>
              <a:cs typeface="Times New Roman" panose="02020603050405020304" pitchFamily="18" charset="0"/>
            </a:endParaRPr>
          </a:p>
        </p:txBody>
      </p:sp>
      <p:sp>
        <p:nvSpPr>
          <p:cNvPr id="931" name="Rectangle 931"/>
          <p:cNvSpPr/>
          <p:nvPr/>
        </p:nvSpPr>
        <p:spPr>
          <a:xfrm>
            <a:off x="344361" y="1660156"/>
            <a:ext cx="11348289" cy="4370748"/>
          </a:xfrm>
          <a:prstGeom prst="rect">
            <a:avLst/>
          </a:prstGeom>
          <a:ln w="38100">
            <a:solidFill>
              <a:srgbClr val="00B050"/>
            </a:solidFill>
          </a:ln>
        </p:spPr>
        <p:txBody>
          <a:bodyPr wrap="square" lIns="0" tIns="0" rIns="0" bIns="0">
            <a:spAutoFit/>
          </a:bodyPr>
          <a:lstStyle/>
          <a:p>
            <a:pPr marL="0"/>
            <a:r>
              <a:rPr lang="en-US" sz="2402" b="0" i="0" spc="1859" baseline="0" dirty="0">
                <a:latin typeface="Times New Roman" panose="02020603050405020304" pitchFamily="18" charset="0"/>
                <a:cs typeface="Times New Roman" panose="02020603050405020304" pitchFamily="18" charset="0"/>
              </a:rPr>
              <a:t>•</a:t>
            </a:r>
            <a:r>
              <a:rPr lang="en-US" sz="2000" b="0" i="0" spc="-139" baseline="0" dirty="0">
                <a:latin typeface="Times New Roman" panose="02020603050405020304" pitchFamily="18" charset="0"/>
                <a:cs typeface="Times New Roman" panose="02020603050405020304" pitchFamily="18" charset="0"/>
              </a:rPr>
              <a:t>V</a:t>
            </a:r>
            <a:r>
              <a:rPr lang="en-US" sz="2402" b="0" i="0" spc="0" baseline="0" dirty="0">
                <a:latin typeface="Times New Roman" panose="02020603050405020304" pitchFamily="18" charset="0"/>
                <a:cs typeface="Times New Roman" panose="02020603050405020304" pitchFamily="18" charset="0"/>
              </a:rPr>
              <a:t>arious plan</a:t>
            </a:r>
            <a:r>
              <a:rPr lang="en-US" sz="2402" b="0" i="0" spc="-12" baseline="0" dirty="0">
                <a:latin typeface="Times New Roman" panose="02020603050405020304" pitchFamily="18" charset="0"/>
                <a:cs typeface="Times New Roman" panose="02020603050405020304" pitchFamily="18" charset="0"/>
              </a:rPr>
              <a:t>e</a:t>
            </a:r>
            <a:r>
              <a:rPr lang="en-US" sz="2402" b="0" i="0" spc="-24" baseline="0" dirty="0">
                <a:latin typeface="Times New Roman" panose="02020603050405020304" pitchFamily="18" charset="0"/>
                <a:cs typeface="Times New Roman" panose="02020603050405020304" pitchFamily="18" charset="0"/>
              </a:rPr>
              <a:t>t</a:t>
            </a:r>
            <a:r>
              <a:rPr lang="en-US" sz="2402" b="0" i="0" spc="0" baseline="0" dirty="0">
                <a:latin typeface="Times New Roman" panose="02020603050405020304" pitchFamily="18" charset="0"/>
                <a:cs typeface="Times New Roman" panose="02020603050405020304" pitchFamily="18" charset="0"/>
              </a:rPr>
              <a:t>ary</a:t>
            </a:r>
            <a:r>
              <a:rPr lang="en-US" sz="2402" b="0" i="0" spc="-24" baseline="0" dirty="0">
                <a:latin typeface="Times New Roman" panose="02020603050405020304" pitchFamily="18" charset="0"/>
                <a:cs typeface="Times New Roman" panose="02020603050405020304" pitchFamily="18" charset="0"/>
              </a:rPr>
              <a:t> </a:t>
            </a:r>
            <a:r>
              <a:rPr lang="en-US" sz="2402" b="0" i="0" spc="0" baseline="0" dirty="0">
                <a:latin typeface="Times New Roman" panose="02020603050405020304" pitchFamily="18" charset="0"/>
                <a:cs typeface="Times New Roman" panose="02020603050405020304" pitchFamily="18" charset="0"/>
              </a:rPr>
              <a:t>measu</a:t>
            </a:r>
            <a:r>
              <a:rPr lang="en-US" sz="2402" b="0" i="0" spc="-33" baseline="0" dirty="0">
                <a:latin typeface="Times New Roman" panose="02020603050405020304" pitchFamily="18" charset="0"/>
                <a:cs typeface="Times New Roman" panose="02020603050405020304" pitchFamily="18" charset="0"/>
              </a:rPr>
              <a:t>r</a:t>
            </a:r>
            <a:r>
              <a:rPr lang="en-US" sz="2402" b="0" i="0" spc="0" baseline="0" dirty="0">
                <a:latin typeface="Times New Roman" panose="02020603050405020304" pitchFamily="18" charset="0"/>
                <a:cs typeface="Times New Roman" panose="02020603050405020304" pitchFamily="18" charset="0"/>
              </a:rPr>
              <a:t>eme</a:t>
            </a:r>
            <a:r>
              <a:rPr lang="en-US" sz="2402" b="0" i="0" spc="-26" baseline="0" dirty="0">
                <a:latin typeface="Times New Roman" panose="02020603050405020304" pitchFamily="18" charset="0"/>
                <a:cs typeface="Times New Roman" panose="02020603050405020304" pitchFamily="18" charset="0"/>
              </a:rPr>
              <a:t>n</a:t>
            </a:r>
            <a:r>
              <a:rPr lang="en-US" sz="2402" b="0" i="0" spc="0" baseline="0" dirty="0">
                <a:latin typeface="Times New Roman" panose="02020603050405020304" pitchFamily="18" charset="0"/>
                <a:cs typeface="Times New Roman" panose="02020603050405020304" pitchFamily="18" charset="0"/>
              </a:rPr>
              <a:t>ts</a:t>
            </a:r>
            <a:r>
              <a:rPr lang="en-US" sz="2402" b="0" i="0" spc="-19" baseline="0" dirty="0">
                <a:latin typeface="Times New Roman" panose="02020603050405020304" pitchFamily="18" charset="0"/>
                <a:cs typeface="Times New Roman" panose="02020603050405020304" pitchFamily="18" charset="0"/>
              </a:rPr>
              <a:t> </a:t>
            </a:r>
            <a:r>
              <a:rPr lang="en-US" sz="2402" b="0" i="0" spc="0" baseline="0" dirty="0">
                <a:latin typeface="Times New Roman" panose="02020603050405020304" pitchFamily="18" charset="0"/>
                <a:cs typeface="Times New Roman" panose="02020603050405020304" pitchFamily="18" charset="0"/>
              </a:rPr>
              <a:t>of solar</a:t>
            </a:r>
            <a:r>
              <a:rPr lang="en-US" sz="2402" b="0" i="0" spc="-12" baseline="0" dirty="0">
                <a:latin typeface="Times New Roman" panose="02020603050405020304" pitchFamily="18" charset="0"/>
                <a:cs typeface="Times New Roman" panose="02020603050405020304" pitchFamily="18" charset="0"/>
              </a:rPr>
              <a:t> </a:t>
            </a:r>
            <a:r>
              <a:rPr lang="en-US" sz="2402" b="0" i="0" spc="-50" baseline="0" dirty="0">
                <a:latin typeface="Times New Roman" panose="02020603050405020304" pitchFamily="18" charset="0"/>
                <a:cs typeface="Times New Roman" panose="02020603050405020304" pitchFamily="18" charset="0"/>
              </a:rPr>
              <a:t>s</a:t>
            </a:r>
            <a:r>
              <a:rPr lang="en-US" sz="2402" b="0" i="0" spc="-19" baseline="0" dirty="0">
                <a:latin typeface="Times New Roman" panose="02020603050405020304" pitchFamily="18" charset="0"/>
                <a:cs typeface="Times New Roman" panose="02020603050405020304" pitchFamily="18" charset="0"/>
              </a:rPr>
              <a:t>y</a:t>
            </a:r>
            <a:r>
              <a:rPr lang="en-US" sz="2402" b="0" i="0" spc="-26" baseline="0" dirty="0">
                <a:latin typeface="Times New Roman" panose="02020603050405020304" pitchFamily="18" charset="0"/>
                <a:cs typeface="Times New Roman" panose="02020603050405020304" pitchFamily="18" charset="0"/>
              </a:rPr>
              <a:t>s</a:t>
            </a:r>
            <a:r>
              <a:rPr lang="en-US" sz="2402" b="0" i="0" spc="-24" baseline="0" dirty="0">
                <a:latin typeface="Times New Roman" panose="02020603050405020304" pitchFamily="18" charset="0"/>
                <a:cs typeface="Times New Roman" panose="02020603050405020304" pitchFamily="18" charset="0"/>
              </a:rPr>
              <a:t>t</a:t>
            </a:r>
            <a:r>
              <a:rPr lang="en-US" sz="2402" b="0" i="0" spc="0" baseline="0" dirty="0">
                <a:latin typeface="Times New Roman" panose="02020603050405020304" pitchFamily="18" charset="0"/>
                <a:cs typeface="Times New Roman" panose="02020603050405020304" pitchFamily="18" charset="0"/>
              </a:rPr>
              <a:t>em</a:t>
            </a:r>
            <a:r>
              <a:rPr lang="en-US" sz="2402" b="0" i="0" spc="-12" baseline="0" dirty="0">
                <a:latin typeface="Times New Roman" panose="02020603050405020304" pitchFamily="18" charset="0"/>
                <a:cs typeface="Times New Roman" panose="02020603050405020304" pitchFamily="18" charset="0"/>
              </a:rPr>
              <a:t> </a:t>
            </a:r>
            <a:r>
              <a:rPr lang="en-US" sz="2402" b="0" i="0" spc="0" baseline="0" dirty="0">
                <a:latin typeface="Times New Roman" panose="02020603050405020304" pitchFamily="18" charset="0"/>
                <a:cs typeface="Times New Roman" panose="02020603050405020304" pitchFamily="18" charset="0"/>
              </a:rPr>
              <a:t>o</a:t>
            </a:r>
            <a:r>
              <a:rPr lang="en-US" sz="2402" b="0" i="0" spc="-19" baseline="0" dirty="0">
                <a:latin typeface="Times New Roman" panose="02020603050405020304" pitchFamily="18" charset="0"/>
                <a:cs typeface="Times New Roman" panose="02020603050405020304" pitchFamily="18" charset="0"/>
              </a:rPr>
              <a:t>b</a:t>
            </a:r>
            <a:r>
              <a:rPr lang="en-US" sz="2402" b="0" i="0" spc="0" baseline="0" dirty="0">
                <a:latin typeface="Times New Roman" panose="02020603050405020304" pitchFamily="18" charset="0"/>
                <a:cs typeface="Times New Roman" panose="02020603050405020304" pitchFamily="18" charset="0"/>
              </a:rPr>
              <a:t>ser</a:t>
            </a:r>
            <a:r>
              <a:rPr lang="en-US" sz="2402" b="0" i="0" spc="-40" baseline="0" dirty="0">
                <a:latin typeface="Times New Roman" panose="02020603050405020304" pitchFamily="18" charset="0"/>
                <a:cs typeface="Times New Roman" panose="02020603050405020304" pitchFamily="18" charset="0"/>
              </a:rPr>
              <a:t>v</a:t>
            </a:r>
            <a:r>
              <a:rPr lang="en-US" sz="2402" b="0" i="0" spc="0" baseline="0" dirty="0">
                <a:latin typeface="Times New Roman" panose="02020603050405020304" pitchFamily="18" charset="0"/>
                <a:cs typeface="Times New Roman" panose="02020603050405020304" pitchFamily="18" charset="0"/>
              </a:rPr>
              <a:t>ables fit-in </a:t>
            </a:r>
            <a:r>
              <a:rPr lang="en-US" sz="2402" b="0" i="0" spc="-33" baseline="0" dirty="0">
                <a:latin typeface="Times New Roman" panose="02020603050405020304" pitchFamily="18" charset="0"/>
                <a:cs typeface="Times New Roman" panose="02020603050405020304" pitchFamily="18" charset="0"/>
              </a:rPr>
              <a:t>s</a:t>
            </a:r>
            <a:r>
              <a:rPr lang="en-US" sz="2402" b="0" i="0" spc="0" baseline="0" dirty="0">
                <a:latin typeface="Times New Roman" panose="02020603050405020304" pitchFamily="18" charset="0"/>
                <a:cs typeface="Times New Roman" panose="02020603050405020304" pitchFamily="18" charset="0"/>
              </a:rPr>
              <a:t>t</a:t>
            </a:r>
            <a:r>
              <a:rPr lang="en-US" sz="2402" b="0" i="0" spc="-36" baseline="0" dirty="0">
                <a:latin typeface="Times New Roman" panose="02020603050405020304" pitchFamily="18" charset="0"/>
                <a:cs typeface="Times New Roman" panose="02020603050405020304" pitchFamily="18" charset="0"/>
              </a:rPr>
              <a:t>r</a:t>
            </a:r>
            <a:r>
              <a:rPr lang="en-US" sz="2402" b="0" i="0" spc="0" baseline="0" dirty="0">
                <a:latin typeface="Times New Roman" panose="02020603050405020304" pitchFamily="18" charset="0"/>
                <a:cs typeface="Times New Roman" panose="02020603050405020304" pitchFamily="18" charset="0"/>
              </a:rPr>
              <a:t>eaming</a:t>
            </a:r>
            <a:r>
              <a:rPr lang="en-US" sz="2402" b="0" i="0" spc="-26" baseline="0" dirty="0">
                <a:latin typeface="Times New Roman" panose="02020603050405020304" pitchFamily="18" charset="0"/>
                <a:cs typeface="Times New Roman" panose="02020603050405020304" pitchFamily="18" charset="0"/>
              </a:rPr>
              <a:t> </a:t>
            </a:r>
            <a:r>
              <a:rPr lang="en-US" sz="2402" dirty="0" err="1">
                <a:latin typeface="Times New Roman" panose="02020603050405020304" pitchFamily="18" charset="0"/>
                <a:cs typeface="Times New Roman" panose="02020603050405020304" pitchFamily="18" charset="0"/>
              </a:rPr>
              <a:t>invis</a:t>
            </a:r>
            <a:r>
              <a:rPr lang="en-US" sz="2402" dirty="0">
                <a:latin typeface="Times New Roman" panose="02020603050405020304" pitchFamily="18" charset="0"/>
                <a:cs typeface="Times New Roman" panose="02020603050405020304" pitchFamily="18" charset="0"/>
              </a:rPr>
              <a:t>. Matter</a:t>
            </a:r>
          </a:p>
          <a:p>
            <a:pPr marL="0"/>
            <a:endParaRPr lang="en-US" sz="2402" dirty="0">
              <a:latin typeface="Times New Roman" panose="02020603050405020304" pitchFamily="18" charset="0"/>
              <a:cs typeface="Times New Roman" panose="02020603050405020304" pitchFamily="18" charset="0"/>
            </a:endParaRPr>
          </a:p>
          <a:p>
            <a:pPr marL="0"/>
            <a:r>
              <a:rPr lang="en-US" sz="2400" b="0" i="0" spc="1860" baseline="0" dirty="0">
                <a:latin typeface="Times New Roman" panose="02020603050405020304" pitchFamily="18" charset="0"/>
                <a:cs typeface="Times New Roman" panose="02020603050405020304" pitchFamily="18" charset="0"/>
              </a:rPr>
              <a:t>•</a:t>
            </a:r>
            <a:r>
              <a:rPr lang="en-US" sz="2400" b="0" i="0" spc="0" baseline="0" dirty="0">
                <a:latin typeface="Times New Roman" panose="02020603050405020304" pitchFamily="18" charset="0"/>
                <a:cs typeface="Times New Roman" panose="02020603050405020304" pitchFamily="18" charset="0"/>
              </a:rPr>
              <a:t>Our di</a:t>
            </a:r>
            <a:r>
              <a:rPr lang="en-US" sz="2400" b="0" i="0" spc="-33" baseline="0" dirty="0">
                <a:latin typeface="Times New Roman" panose="02020603050405020304" pitchFamily="18" charset="0"/>
                <a:cs typeface="Times New Roman" panose="02020603050405020304" pitchFamily="18" charset="0"/>
              </a:rPr>
              <a:t>v</a:t>
            </a:r>
            <a:r>
              <a:rPr lang="en-US" sz="2400" b="0" i="0" spc="0" baseline="0" dirty="0">
                <a:latin typeface="Times New Roman" panose="02020603050405020304" pitchFamily="18" charset="0"/>
                <a:cs typeface="Times New Roman" panose="02020603050405020304" pitchFamily="18" charset="0"/>
              </a:rPr>
              <a:t>e</a:t>
            </a:r>
            <a:r>
              <a:rPr lang="en-US" sz="2400" b="0" i="0" spc="-28" baseline="0" dirty="0">
                <a:latin typeface="Times New Roman" panose="02020603050405020304" pitchFamily="18" charset="0"/>
                <a:cs typeface="Times New Roman" panose="02020603050405020304" pitchFamily="18" charset="0"/>
              </a:rPr>
              <a:t>r</a:t>
            </a:r>
            <a:r>
              <a:rPr lang="en-US" sz="2400" b="0" i="0" spc="0" baseline="0" dirty="0">
                <a:latin typeface="Times New Roman" panose="02020603050405020304" pitchFamily="18" charset="0"/>
                <a:cs typeface="Times New Roman" panose="02020603050405020304" pitchFamily="18" charset="0"/>
              </a:rPr>
              <a:t>se </a:t>
            </a:r>
            <a:r>
              <a:rPr lang="en-US" sz="2400" b="0" i="0" spc="-33" baseline="0" dirty="0">
                <a:latin typeface="Times New Roman" panose="02020603050405020304" pitchFamily="18" charset="0"/>
                <a:cs typeface="Times New Roman" panose="02020603050405020304" pitchFamily="18" charset="0"/>
              </a:rPr>
              <a:t>r</a:t>
            </a:r>
            <a:r>
              <a:rPr lang="en-US" sz="2400" b="0" i="0" spc="0" baseline="0" dirty="0">
                <a:latin typeface="Times New Roman" panose="02020603050405020304" pitchFamily="18" charset="0"/>
                <a:cs typeface="Times New Roman" panose="02020603050405020304" pitchFamily="18" charset="0"/>
              </a:rPr>
              <a:t>esults a</a:t>
            </a:r>
            <a:r>
              <a:rPr lang="en-US" sz="2400" b="0" i="0" spc="-33" baseline="0" dirty="0">
                <a:latin typeface="Times New Roman" panose="02020603050405020304" pitchFamily="18" charset="0"/>
                <a:cs typeface="Times New Roman" panose="02020603050405020304" pitchFamily="18" charset="0"/>
              </a:rPr>
              <a:t>r</a:t>
            </a:r>
            <a:r>
              <a:rPr lang="en-US" sz="2400" b="0" i="0" spc="0" baseline="0" dirty="0">
                <a:latin typeface="Times New Roman" panose="02020603050405020304" pitchFamily="18" charset="0"/>
                <a:cs typeface="Times New Roman" panose="02020603050405020304" pitchFamily="18" charset="0"/>
              </a:rPr>
              <a:t>e sug</a:t>
            </a:r>
            <a:r>
              <a:rPr lang="en-US" sz="2400" b="0" i="0" spc="-26" baseline="0" dirty="0">
                <a:latin typeface="Times New Roman" panose="02020603050405020304" pitchFamily="18" charset="0"/>
                <a:cs typeface="Times New Roman" panose="02020603050405020304" pitchFamily="18" charset="0"/>
              </a:rPr>
              <a:t>g</a:t>
            </a:r>
            <a:r>
              <a:rPr lang="en-US" sz="2400" b="0" i="0" spc="0" baseline="0" dirty="0">
                <a:latin typeface="Times New Roman" panose="02020603050405020304" pitchFamily="18" charset="0"/>
                <a:cs typeface="Times New Roman" panose="02020603050405020304" pitchFamily="18" charset="0"/>
              </a:rPr>
              <a:t>e</a:t>
            </a:r>
            <a:r>
              <a:rPr lang="en-US" sz="2400" b="0" i="0" spc="-21" baseline="0" dirty="0">
                <a:latin typeface="Times New Roman" panose="02020603050405020304" pitchFamily="18" charset="0"/>
                <a:cs typeface="Times New Roman" panose="02020603050405020304" pitchFamily="18" charset="0"/>
              </a:rPr>
              <a:t>s</a:t>
            </a:r>
            <a:r>
              <a:rPr lang="en-US" sz="2400" b="0" i="0" spc="0" baseline="0" dirty="0">
                <a:latin typeface="Times New Roman" panose="02020603050405020304" pitchFamily="18" charset="0"/>
                <a:cs typeface="Times New Roman" panose="02020603050405020304" pitchFamily="18" charset="0"/>
              </a:rPr>
              <a:t>ti</a:t>
            </a:r>
            <a:r>
              <a:rPr lang="en-US" sz="2400" b="0" i="0" spc="-28" baseline="0" dirty="0">
                <a:latin typeface="Times New Roman" panose="02020603050405020304" pitchFamily="18" charset="0"/>
                <a:cs typeface="Times New Roman" panose="02020603050405020304" pitchFamily="18" charset="0"/>
              </a:rPr>
              <a:t>v</a:t>
            </a:r>
            <a:r>
              <a:rPr lang="en-US" sz="2400" b="0" i="0" spc="0" baseline="0" dirty="0">
                <a:latin typeface="Times New Roman" panose="02020603050405020304" pitchFamily="18" charset="0"/>
                <a:cs typeface="Times New Roman" panose="02020603050405020304" pitchFamily="18" charset="0"/>
              </a:rPr>
              <a:t>e </a:t>
            </a:r>
            <a:r>
              <a:rPr lang="en-US" sz="2400" b="0" i="0" spc="-45" baseline="0" dirty="0">
                <a:latin typeface="Times New Roman" panose="02020603050405020304" pitchFamily="18" charset="0"/>
                <a:cs typeface="Times New Roman" panose="02020603050405020304" pitchFamily="18" charset="0"/>
              </a:rPr>
              <a:t>f</a:t>
            </a:r>
            <a:r>
              <a:rPr lang="en-US" sz="2400" b="0" i="0" spc="0" baseline="0" dirty="0">
                <a:latin typeface="Times New Roman" panose="02020603050405020304" pitchFamily="18" charset="0"/>
                <a:cs typeface="Times New Roman" panose="02020603050405020304" pitchFamily="18" charset="0"/>
              </a:rPr>
              <a:t>or mo</a:t>
            </a:r>
            <a:r>
              <a:rPr lang="en-US" sz="2400" b="0" i="0" spc="-40" baseline="0" dirty="0">
                <a:latin typeface="Times New Roman" panose="02020603050405020304" pitchFamily="18" charset="0"/>
                <a:cs typeface="Times New Roman" panose="02020603050405020304" pitchFamily="18" charset="0"/>
              </a:rPr>
              <a:t>r</a:t>
            </a:r>
            <a:r>
              <a:rPr lang="en-US" sz="2400" b="0" i="0" spc="0" baseline="0" dirty="0">
                <a:latin typeface="Times New Roman" panose="02020603050405020304" pitchFamily="18" charset="0"/>
                <a:cs typeface="Times New Roman" panose="02020603050405020304" pitchFamily="18" charset="0"/>
              </a:rPr>
              <a:t>e i</a:t>
            </a:r>
            <a:r>
              <a:rPr lang="en-US" sz="2400" b="0" i="0" spc="-35" baseline="0" dirty="0">
                <a:latin typeface="Times New Roman" panose="02020603050405020304" pitchFamily="18" charset="0"/>
                <a:cs typeface="Times New Roman" panose="02020603050405020304" pitchFamily="18" charset="0"/>
              </a:rPr>
              <a:t>n</a:t>
            </a:r>
            <a:r>
              <a:rPr lang="en-US" sz="2400" b="0" i="0" spc="-28" baseline="0" dirty="0">
                <a:latin typeface="Times New Roman" panose="02020603050405020304" pitchFamily="18" charset="0"/>
                <a:cs typeface="Times New Roman" panose="02020603050405020304" pitchFamily="18" charset="0"/>
              </a:rPr>
              <a:t>v</a:t>
            </a:r>
            <a:r>
              <a:rPr lang="en-US" sz="2400" b="0" i="0" spc="0" baseline="0" dirty="0">
                <a:latin typeface="Times New Roman" panose="02020603050405020304" pitchFamily="18" charset="0"/>
                <a:cs typeface="Times New Roman" panose="02020603050405020304" pitchFamily="18" charset="0"/>
              </a:rPr>
              <a:t>e</a:t>
            </a:r>
            <a:r>
              <a:rPr lang="en-US" sz="2400" b="0" i="0" spc="-21" baseline="0" dirty="0">
                <a:latin typeface="Times New Roman" panose="02020603050405020304" pitchFamily="18" charset="0"/>
                <a:cs typeface="Times New Roman" panose="02020603050405020304" pitchFamily="18" charset="0"/>
              </a:rPr>
              <a:t>s</a:t>
            </a:r>
            <a:r>
              <a:rPr lang="en-US" sz="2400" b="0" i="0" spc="0" baseline="0" dirty="0">
                <a:latin typeface="Times New Roman" panose="02020603050405020304" pitchFamily="18" charset="0"/>
                <a:cs typeface="Times New Roman" panose="02020603050405020304" pitchFamily="18" charset="0"/>
              </a:rPr>
              <a:t>ti</a:t>
            </a:r>
            <a:r>
              <a:rPr lang="en-US" sz="2400" b="0" i="0" spc="-50" baseline="0" dirty="0">
                <a:latin typeface="Times New Roman" panose="02020603050405020304" pitchFamily="18" charset="0"/>
                <a:cs typeface="Times New Roman" panose="02020603050405020304" pitchFamily="18" charset="0"/>
              </a:rPr>
              <a:t>g</a:t>
            </a:r>
            <a:r>
              <a:rPr lang="en-US" sz="2400" b="0" i="0" spc="-21" baseline="0" dirty="0">
                <a:latin typeface="Times New Roman" panose="02020603050405020304" pitchFamily="18" charset="0"/>
                <a:cs typeface="Times New Roman" panose="02020603050405020304" pitchFamily="18" charset="0"/>
              </a:rPr>
              <a:t>a</a:t>
            </a:r>
            <a:r>
              <a:rPr lang="en-US" sz="2400" b="0" i="0" spc="0" baseline="0" dirty="0">
                <a:latin typeface="Times New Roman" panose="02020603050405020304" pitchFamily="18" charset="0"/>
                <a:cs typeface="Times New Roman" panose="02020603050405020304" pitchFamily="18" charset="0"/>
              </a:rPr>
              <a:t>tions of this type</a:t>
            </a:r>
            <a:r>
              <a:rPr lang="en-US" sz="2400" b="0" i="0" spc="-14" baseline="0" dirty="0">
                <a:latin typeface="Times New Roman" panose="02020603050405020304" pitchFamily="18" charset="0"/>
                <a:cs typeface="Times New Roman" panose="02020603050405020304" pitchFamily="18" charset="0"/>
              </a:rPr>
              <a:t> </a:t>
            </a:r>
            <a:r>
              <a:rPr lang="en-US" sz="2400" b="0" i="0" spc="-21" baseline="0" dirty="0">
                <a:latin typeface="Times New Roman" panose="02020603050405020304" pitchFamily="18" charset="0"/>
                <a:cs typeface="Times New Roman" panose="02020603050405020304" pitchFamily="18" charset="0"/>
              </a:rPr>
              <a:t>a</a:t>
            </a:r>
            <a:r>
              <a:rPr lang="en-US" sz="2400" b="0" i="0" spc="0" baseline="0"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a:t>
            </a:r>
            <a:r>
              <a:rPr lang="en-US" sz="2400" b="0" i="0" spc="-52" baseline="0" dirty="0">
                <a:latin typeface="Times New Roman" panose="02020603050405020304" pitchFamily="18" charset="0"/>
                <a:cs typeface="Times New Roman" panose="02020603050405020304" pitchFamily="18" charset="0"/>
              </a:rPr>
              <a:t>z</a:t>
            </a:r>
            <a:r>
              <a:rPr lang="en-US" sz="2400" b="0" i="0" spc="0" baseline="0" dirty="0">
                <a:latin typeface="Times New Roman" panose="02020603050405020304" pitchFamily="18" charset="0"/>
                <a:cs typeface="Times New Roman" panose="02020603050405020304" pitchFamily="18" charset="0"/>
              </a:rPr>
              <a:t>e</a:t>
            </a:r>
            <a:r>
              <a:rPr lang="en-US" sz="2400" b="0" i="0" spc="-28" baseline="0" dirty="0">
                <a:latin typeface="Times New Roman" panose="02020603050405020304" pitchFamily="18" charset="0"/>
                <a:cs typeface="Times New Roman" panose="02020603050405020304" pitchFamily="18" charset="0"/>
              </a:rPr>
              <a:t>r</a:t>
            </a:r>
            <a:r>
              <a:rPr lang="en-US" sz="2400" b="0" i="0" spc="0" baseline="0" dirty="0">
                <a:latin typeface="Times New Roman" panose="02020603050405020304" pitchFamily="18" charset="0"/>
                <a:cs typeface="Times New Roman" panose="02020603050405020304" pitchFamily="18" charset="0"/>
              </a:rPr>
              <a:t>o</a:t>
            </a:r>
            <a:r>
              <a:rPr lang="en-US" sz="2400" b="0" i="0" spc="-19" baseline="0" dirty="0">
                <a:latin typeface="Times New Roman" panose="02020603050405020304" pitchFamily="18" charset="0"/>
                <a:cs typeface="Times New Roman" panose="02020603050405020304" pitchFamily="18" charset="0"/>
              </a:rPr>
              <a:t> c</a:t>
            </a:r>
            <a:r>
              <a:rPr lang="en-US" sz="2400" b="0" i="0" spc="0" baseline="0" dirty="0">
                <a:latin typeface="Times New Roman" panose="02020603050405020304" pitchFamily="18" charset="0"/>
                <a:cs typeface="Times New Roman" panose="02020603050405020304" pitchFamily="18" charset="0"/>
              </a:rPr>
              <a:t>o</a:t>
            </a:r>
            <a:r>
              <a:rPr lang="en-US" sz="2400" b="0" i="0" spc="-31" baseline="0" dirty="0">
                <a:latin typeface="Times New Roman" panose="02020603050405020304" pitchFamily="18" charset="0"/>
                <a:cs typeface="Times New Roman" panose="02020603050405020304" pitchFamily="18" charset="0"/>
              </a:rPr>
              <a:t>s</a:t>
            </a:r>
            <a:r>
              <a:rPr lang="en-US" sz="2400" b="0" i="0" spc="0" baseline="0" dirty="0">
                <a:latin typeface="Times New Roman" panose="02020603050405020304" pitchFamily="18" charset="0"/>
                <a:cs typeface="Times New Roman" panose="02020603050405020304" pitchFamily="18" charset="0"/>
              </a:rPr>
              <a:t>t ().</a:t>
            </a:r>
          </a:p>
          <a:p>
            <a:pPr marL="0"/>
            <a:endParaRPr lang="en-US" sz="2000" b="0" i="0" spc="0" baseline="0" dirty="0">
              <a:latin typeface="Times New Roman" panose="02020603050405020304" pitchFamily="18" charset="0"/>
              <a:cs typeface="Times New Roman" panose="02020603050405020304" pitchFamily="18" charset="0"/>
            </a:endParaRPr>
          </a:p>
          <a:p>
            <a:pPr marL="342900" indent="-342900">
              <a:lnSpc>
                <a:spcPts val="288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S</a:t>
            </a:r>
            <a:r>
              <a:rPr lang="en-US" sz="2400" b="0" i="0" spc="0" baseline="0" dirty="0" err="1">
                <a:latin typeface="Times New Roman" panose="02020603050405020304" pitchFamily="18" charset="0"/>
                <a:cs typeface="Times New Roman" panose="02020603050405020304" pitchFamily="18" charset="0"/>
              </a:rPr>
              <a:t>imila</a:t>
            </a:r>
            <a:r>
              <a:rPr lang="en-US" sz="2400" b="0" i="0" spc="522" baseline="0" dirty="0" err="1">
                <a:latin typeface="Times New Roman" panose="02020603050405020304" pitchFamily="18" charset="0"/>
                <a:cs typeface="Times New Roman" panose="02020603050405020304" pitchFamily="18" charset="0"/>
              </a:rPr>
              <a:t>r</a:t>
            </a:r>
            <a:r>
              <a:rPr lang="en-US" sz="2400" b="0" i="0" spc="0" baseline="0" dirty="0" err="1">
                <a:latin typeface="Times New Roman" panose="02020603050405020304" pitchFamily="18" charset="0"/>
                <a:cs typeface="Times New Roman" panose="02020603050405020304" pitchFamily="18" charset="0"/>
              </a:rPr>
              <a:t>sea</a:t>
            </a:r>
            <a:r>
              <a:rPr lang="en-US" sz="2400" b="0" i="0" spc="-28" baseline="0" dirty="0" err="1">
                <a:latin typeface="Times New Roman" panose="02020603050405020304" pitchFamily="18" charset="0"/>
                <a:cs typeface="Times New Roman" panose="02020603050405020304" pitchFamily="18" charset="0"/>
              </a:rPr>
              <a:t>r</a:t>
            </a:r>
            <a:r>
              <a:rPr lang="en-US" sz="2400" b="0" i="0" spc="0" baseline="0" dirty="0" err="1">
                <a:latin typeface="Times New Roman" panose="02020603050405020304" pitchFamily="18" charset="0"/>
                <a:cs typeface="Times New Roman" panose="02020603050405020304" pitchFamily="18" charset="0"/>
              </a:rPr>
              <a:t>ches</a:t>
            </a:r>
            <a:r>
              <a:rPr lang="en-US" sz="2400" b="0" i="0" spc="0" baseline="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t>
            </a:r>
            <a:r>
              <a:rPr lang="en-US" sz="2400" b="0" i="0" spc="-31" baseline="0" dirty="0" err="1">
                <a:latin typeface="Times New Roman" panose="02020603050405020304" pitchFamily="18" charset="0"/>
                <a:cs typeface="Times New Roman" panose="02020603050405020304" pitchFamily="18" charset="0"/>
              </a:rPr>
              <a:t>e</a:t>
            </a:r>
            <a:r>
              <a:rPr lang="en-US" sz="2400" b="0" i="0" spc="-55" baseline="0" dirty="0" err="1">
                <a:latin typeface="Times New Roman" panose="02020603050405020304" pitchFamily="18" charset="0"/>
                <a:cs typeface="Times New Roman" panose="02020603050405020304" pitchFamily="18" charset="0"/>
              </a:rPr>
              <a:t>x</a:t>
            </a:r>
            <a:r>
              <a:rPr lang="en-US" sz="2400" b="0" i="0" spc="0" baseline="0" dirty="0" err="1">
                <a:latin typeface="Times New Roman" panose="02020603050405020304" pitchFamily="18" charset="0"/>
                <a:cs typeface="Times New Roman" panose="02020603050405020304" pitchFamily="18" charset="0"/>
              </a:rPr>
              <a:t>o-sola</a:t>
            </a:r>
            <a:r>
              <a:rPr lang="en-US" sz="2400" b="0" i="0" spc="532" baseline="0" dirty="0" err="1">
                <a:latin typeface="Times New Roman" panose="02020603050405020304" pitchFamily="18" charset="0"/>
                <a:cs typeface="Times New Roman" panose="02020603050405020304" pitchFamily="18" charset="0"/>
              </a:rPr>
              <a:t>r</a:t>
            </a:r>
            <a:r>
              <a:rPr lang="en-US" sz="2400" b="0" i="0" spc="0" baseline="0" dirty="0" err="1">
                <a:latin typeface="Times New Roman" panose="02020603050405020304" pitchFamily="18" charset="0"/>
                <a:cs typeface="Times New Roman" panose="02020603050405020304" pitchFamily="18" charset="0"/>
              </a:rPr>
              <a:t>plane</a:t>
            </a:r>
            <a:r>
              <a:rPr lang="en-US" sz="2400" b="0" i="0" spc="-28" baseline="0" dirty="0" err="1">
                <a:latin typeface="Times New Roman" panose="02020603050405020304" pitchFamily="18" charset="0"/>
                <a:cs typeface="Times New Roman" panose="02020603050405020304" pitchFamily="18" charset="0"/>
              </a:rPr>
              <a:t>t</a:t>
            </a:r>
            <a:r>
              <a:rPr lang="en-US" sz="2400" b="0" i="0" spc="0" baseline="0" dirty="0" err="1">
                <a:latin typeface="Times New Roman" panose="02020603050405020304" pitchFamily="18" charset="0"/>
                <a:cs typeface="Times New Roman" panose="02020603050405020304" pitchFamily="18" charset="0"/>
              </a:rPr>
              <a:t>ary</a:t>
            </a:r>
            <a:r>
              <a:rPr lang="en-US" sz="2400" b="0" i="0" spc="0" baseline="0" dirty="0">
                <a:latin typeface="Times New Roman" panose="02020603050405020304" pitchFamily="18" charset="0"/>
                <a:cs typeface="Times New Roman" panose="02020603050405020304" pitchFamily="18" charset="0"/>
              </a:rPr>
              <a:t> </a:t>
            </a:r>
            <a:r>
              <a:rPr lang="en-US" sz="2400" b="0" i="0" spc="-50" baseline="0" dirty="0">
                <a:latin typeface="Times New Roman" panose="02020603050405020304" pitchFamily="18" charset="0"/>
                <a:cs typeface="Times New Roman" panose="02020603050405020304" pitchFamily="18" charset="0"/>
              </a:rPr>
              <a:t>s</a:t>
            </a:r>
            <a:r>
              <a:rPr lang="en-US" sz="2400" b="0" i="0" spc="-19" baseline="0" dirty="0">
                <a:latin typeface="Times New Roman" panose="02020603050405020304" pitchFamily="18" charset="0"/>
                <a:cs typeface="Times New Roman" panose="02020603050405020304" pitchFamily="18" charset="0"/>
              </a:rPr>
              <a:t>y</a:t>
            </a:r>
            <a:r>
              <a:rPr lang="en-US" sz="2400" b="0" i="0" spc="-26" baseline="0" dirty="0">
                <a:latin typeface="Times New Roman" panose="02020603050405020304" pitchFamily="18" charset="0"/>
                <a:cs typeface="Times New Roman" panose="02020603050405020304" pitchFamily="18" charset="0"/>
              </a:rPr>
              <a:t>s</a:t>
            </a:r>
            <a:r>
              <a:rPr lang="en-US" sz="2400" b="0" i="0" spc="-24" baseline="0" dirty="0">
                <a:latin typeface="Times New Roman" panose="02020603050405020304" pitchFamily="18" charset="0"/>
                <a:cs typeface="Times New Roman" panose="02020603050405020304" pitchFamily="18" charset="0"/>
              </a:rPr>
              <a:t>t</a:t>
            </a:r>
            <a:r>
              <a:rPr lang="en-US" sz="2400" b="0" i="0" spc="0" baseline="0" dirty="0">
                <a:latin typeface="Times New Roman" panose="02020603050405020304" pitchFamily="18" charset="0"/>
                <a:cs typeface="Times New Roman" panose="02020603050405020304" pitchFamily="18" charset="0"/>
              </a:rPr>
              <a:t>ems [</a:t>
            </a:r>
            <a:r>
              <a:rPr lang="en-US" sz="2400" b="1" i="0" spc="0" baseline="0" dirty="0">
                <a:latin typeface="Times New Roman" panose="02020603050405020304" pitchFamily="18" charset="0"/>
                <a:cs typeface="Times New Roman" panose="02020603050405020304" pitchFamily="18" charset="0"/>
              </a:rPr>
              <a:t>17</a:t>
            </a:r>
            <a:r>
              <a:rPr lang="en-US" sz="2400" b="0" i="0" spc="0" baseline="0" dirty="0">
                <a:latin typeface="Times New Roman" panose="02020603050405020304" pitchFamily="18" charset="0"/>
                <a:cs typeface="Times New Roman" panose="02020603050405020304" pitchFamily="18" charset="0"/>
              </a:rPr>
              <a:t>]   </a:t>
            </a:r>
            <a:r>
              <a:rPr lang="en-US" sz="2400" b="0" i="0" spc="0" baseline="0"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0" i="0" spc="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0" spc="0" baseline="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b="0" i="0" spc="0" baseline="0" dirty="0">
                <a:latin typeface="Times New Roman" panose="02020603050405020304" pitchFamily="18" charset="0"/>
                <a:cs typeface="Times New Roman" panose="02020603050405020304" pitchFamily="18" charset="0"/>
                <a:sym typeface="Wingdings" panose="05000000000000000000" pitchFamily="2" charset="2"/>
              </a:rPr>
              <a:t> solar systems bodies.</a:t>
            </a:r>
            <a:endParaRPr lang="en-US" sz="2400" b="0" i="0" spc="0" baseline="0" dirty="0">
              <a:latin typeface="Times New Roman" panose="02020603050405020304" pitchFamily="18" charset="0"/>
              <a:cs typeface="Times New Roman" panose="02020603050405020304" pitchFamily="18" charset="0"/>
            </a:endParaRPr>
          </a:p>
          <a:p>
            <a:pPr marL="342900" indent="-342900">
              <a:lnSpc>
                <a:spcPts val="2879"/>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nSpc>
                <a:spcPts val="2879"/>
              </a:lnSpc>
              <a:buFont typeface="Arial" panose="020B0604020202020204" pitchFamily="34" charset="0"/>
              <a:buChar char="•"/>
            </a:pPr>
            <a:r>
              <a:rPr lang="en-US" sz="2400" b="0" i="0" spc="0" baseline="0" dirty="0">
                <a:latin typeface="Times New Roman" panose="02020603050405020304" pitchFamily="18" charset="0"/>
                <a:cs typeface="Times New Roman" panose="02020603050405020304" pitchFamily="18" charset="0"/>
              </a:rPr>
              <a:t>Any ~11yea</a:t>
            </a:r>
            <a:r>
              <a:rPr lang="en-US" sz="2400" b="0" i="0" spc="-28" baseline="0" dirty="0">
                <a:latin typeface="Times New Roman" panose="02020603050405020304" pitchFamily="18" charset="0"/>
                <a:cs typeface="Times New Roman" panose="02020603050405020304" pitchFamily="18" charset="0"/>
              </a:rPr>
              <a:t>r</a:t>
            </a:r>
            <a:r>
              <a:rPr lang="en-US" sz="2400" b="0" i="0" spc="525" baseline="0" dirty="0">
                <a:latin typeface="Times New Roman" panose="02020603050405020304" pitchFamily="18" charset="0"/>
                <a:cs typeface="Times New Roman" panose="02020603050405020304" pitchFamily="18" charset="0"/>
              </a:rPr>
              <a:t>s</a:t>
            </a:r>
            <a:r>
              <a:rPr lang="en-US" sz="2400" b="0" i="0" spc="-33" baseline="0" dirty="0">
                <a:latin typeface="Times New Roman" panose="02020603050405020304" pitchFamily="18" charset="0"/>
                <a:cs typeface="Times New Roman" panose="02020603050405020304" pitchFamily="18" charset="0"/>
              </a:rPr>
              <a:t>r</a:t>
            </a:r>
            <a:r>
              <a:rPr lang="en-US" sz="2400" b="0" i="0" spc="0" baseline="0" dirty="0">
                <a:latin typeface="Times New Roman" panose="02020603050405020304" pitchFamily="18" charset="0"/>
                <a:cs typeface="Times New Roman" panose="02020603050405020304" pitchFamily="18" charset="0"/>
              </a:rPr>
              <a:t>el</a:t>
            </a:r>
            <a:r>
              <a:rPr lang="en-US" sz="2400" b="0" i="0" spc="-16" baseline="0" dirty="0">
                <a:latin typeface="Times New Roman" panose="02020603050405020304" pitchFamily="18" charset="0"/>
                <a:cs typeface="Times New Roman" panose="02020603050405020304" pitchFamily="18" charset="0"/>
              </a:rPr>
              <a:t>a</a:t>
            </a:r>
            <a:r>
              <a:rPr lang="en-US" sz="2400" b="0" i="0" spc="0" baseline="0" dirty="0">
                <a:latin typeface="Times New Roman" panose="02020603050405020304" pitchFamily="18" charset="0"/>
                <a:cs typeface="Times New Roman" panose="02020603050405020304" pitchFamily="18" charset="0"/>
              </a:rPr>
              <a:t>tionship</a:t>
            </a:r>
            <a:r>
              <a:rPr lang="en-US" sz="2400" spc="539" dirty="0">
                <a:latin typeface="Times New Roman" panose="02020603050405020304" pitchFamily="18" charset="0"/>
                <a:cs typeface="Times New Roman" panose="02020603050405020304" pitchFamily="18" charset="0"/>
              </a:rPr>
              <a:t> </a:t>
            </a:r>
            <a:r>
              <a:rPr lang="en-US" sz="2400" b="0" i="0" spc="0" baseline="0" dirty="0">
                <a:latin typeface="Times New Roman" panose="02020603050405020304" pitchFamily="18" charset="0"/>
                <a:cs typeface="Times New Roman" panose="02020603050405020304" pitchFamily="18" charset="0"/>
              </a:rPr>
              <a:t>sug</a:t>
            </a:r>
            <a:r>
              <a:rPr lang="en-US" sz="2400" b="0" i="0" spc="-23" baseline="0" dirty="0">
                <a:latin typeface="Times New Roman" panose="02020603050405020304" pitchFamily="18" charset="0"/>
                <a:cs typeface="Times New Roman" panose="02020603050405020304" pitchFamily="18" charset="0"/>
              </a:rPr>
              <a:t>g</a:t>
            </a:r>
            <a:r>
              <a:rPr lang="en-US" sz="2400" b="0" i="0" spc="0" baseline="0" dirty="0">
                <a:latin typeface="Times New Roman" panose="02020603050405020304" pitchFamily="18" charset="0"/>
                <a:cs typeface="Times New Roman" panose="02020603050405020304" pitchFamily="18" charset="0"/>
              </a:rPr>
              <a:t>e</a:t>
            </a:r>
            <a:r>
              <a:rPr lang="en-US" sz="2400" b="0" i="0" spc="-16" baseline="0" dirty="0">
                <a:latin typeface="Times New Roman" panose="02020603050405020304" pitchFamily="18" charset="0"/>
                <a:cs typeface="Times New Roman" panose="02020603050405020304" pitchFamily="18" charset="0"/>
              </a:rPr>
              <a:t>s</a:t>
            </a:r>
            <a:r>
              <a:rPr lang="en-US" sz="2400" b="0" i="0" spc="0" baseline="0" dirty="0">
                <a:latin typeface="Times New Roman" panose="02020603050405020304" pitchFamily="18" charset="0"/>
                <a:cs typeface="Times New Roman" panose="02020603050405020304" pitchFamily="18" charset="0"/>
              </a:rPr>
              <a:t>ts </a:t>
            </a:r>
            <a:r>
              <a:rPr lang="en-US" sz="2400" b="0" i="0" spc="-33" baseline="0" dirty="0">
                <a:latin typeface="Times New Roman" panose="02020603050405020304" pitchFamily="18" charset="0"/>
                <a:cs typeface="Times New Roman" panose="02020603050405020304" pitchFamily="18" charset="0"/>
              </a:rPr>
              <a:t>r</a:t>
            </a:r>
            <a:r>
              <a:rPr lang="en-US" sz="2400" b="0" i="0" spc="0" baseline="0" dirty="0">
                <a:latin typeface="Times New Roman" panose="02020603050405020304" pitchFamily="18" charset="0"/>
                <a:cs typeface="Times New Roman" panose="02020603050405020304" pitchFamily="18" charset="0"/>
              </a:rPr>
              <a:t>e-anal</a:t>
            </a:r>
            <a:r>
              <a:rPr lang="en-US" sz="2400" b="0" i="0" spc="-14" baseline="0" dirty="0">
                <a:latin typeface="Times New Roman" panose="02020603050405020304" pitchFamily="18" charset="0"/>
                <a:cs typeface="Times New Roman" panose="02020603050405020304" pitchFamily="18" charset="0"/>
              </a:rPr>
              <a:t>y</a:t>
            </a:r>
            <a:r>
              <a:rPr lang="en-US" sz="2400" b="0" i="0" spc="0" baseline="0" dirty="0">
                <a:latin typeface="Times New Roman" panose="02020603050405020304" pitchFamily="18" charset="0"/>
                <a:cs typeface="Times New Roman" panose="02020603050405020304" pitchFamily="18" charset="0"/>
              </a:rPr>
              <a:t>sis</a:t>
            </a:r>
            <a:r>
              <a:rPr lang="en-US" sz="2400" b="0" i="1" spc="0" baseline="0" dirty="0">
                <a:latin typeface="Times New Roman" panose="02020603050405020304" pitchFamily="18" charset="0"/>
                <a:cs typeface="Times New Roman" panose="02020603050405020304" pitchFamily="18" charset="0"/>
              </a:rPr>
              <a:t>,  i.e.,</a:t>
            </a:r>
            <a:r>
              <a:rPr lang="en-US" sz="2400" b="0" i="0" spc="0" baseline="0" dirty="0">
                <a:latin typeface="Times New Roman" panose="02020603050405020304" pitchFamily="18" charset="0"/>
                <a:cs typeface="Times New Roman" panose="02020603050405020304" pitchFamily="18" charset="0"/>
              </a:rPr>
              <a:t> search for planetary relationship</a:t>
            </a:r>
          </a:p>
          <a:p>
            <a:pPr marL="342900" indent="-342900">
              <a:lnSpc>
                <a:spcPts val="2879"/>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nSpc>
                <a:spcPts val="2879"/>
              </a:lnSpc>
              <a:buFont typeface="Arial" panose="020B0604020202020204" pitchFamily="34" charset="0"/>
              <a:buChar char="•"/>
            </a:pPr>
            <a:r>
              <a:rPr lang="en-US" sz="2400" b="0" i="0" spc="0" baseline="0" dirty="0">
                <a:latin typeface="Times New Roman" panose="02020603050405020304" pitchFamily="18" charset="0"/>
                <a:cs typeface="Times New Roman" panose="02020603050405020304" pitchFamily="18" charset="0"/>
              </a:rPr>
              <a:t> </a:t>
            </a:r>
            <a:r>
              <a:rPr lang="en-US" sz="2400" b="1" i="0" spc="0" baseline="0" dirty="0">
                <a:latin typeface="Times New Roman" panose="02020603050405020304" pitchFamily="18" charset="0"/>
                <a:cs typeface="Times New Roman" panose="02020603050405020304" pitchFamily="18" charset="0"/>
              </a:rPr>
              <a:t>Aiming  to </a:t>
            </a:r>
          </a:p>
          <a:p>
            <a:pPr>
              <a:lnSpc>
                <a:spcPts val="2879"/>
              </a:lnSpc>
            </a:pPr>
            <a:r>
              <a:rPr lang="en-US" sz="2400" dirty="0">
                <a:latin typeface="Times New Roman" panose="02020603050405020304" pitchFamily="18" charset="0"/>
                <a:cs typeface="Times New Roman" panose="02020603050405020304" pitchFamily="18" charset="0"/>
              </a:rPr>
              <a:t>          - </a:t>
            </a:r>
            <a:r>
              <a:rPr lang="en-US" sz="2400" b="0" i="0" spc="0" baseline="0" dirty="0">
                <a:latin typeface="Times New Roman" panose="02020603050405020304" pitchFamily="18" charset="0"/>
                <a:cs typeface="Times New Roman" panose="02020603050405020304" pitchFamily="18" charset="0"/>
              </a:rPr>
              <a:t>ID the suspected invisible matter constituents.</a:t>
            </a:r>
            <a:endParaRPr lang="en-US" sz="700" b="0" i="0" spc="0" baseline="0" dirty="0">
              <a:latin typeface="Times New Roman" panose="02020603050405020304" pitchFamily="18" charset="0"/>
              <a:cs typeface="Times New Roman" panose="02020603050405020304" pitchFamily="18" charset="0"/>
            </a:endParaRPr>
          </a:p>
          <a:p>
            <a:pPr>
              <a:lnSpc>
                <a:spcPts val="2879"/>
              </a:lnSpc>
            </a:pPr>
            <a:endParaRPr lang="en-US" sz="700" dirty="0">
              <a:latin typeface="Times New Roman" panose="02020603050405020304" pitchFamily="18" charset="0"/>
              <a:cs typeface="Times New Roman" panose="02020603050405020304" pitchFamily="18" charset="0"/>
            </a:endParaRPr>
          </a:p>
          <a:p>
            <a:pPr>
              <a:lnSpc>
                <a:spcPts val="2879"/>
              </a:lnSpc>
            </a:pPr>
            <a:r>
              <a:rPr lang="en-US" sz="7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address  direct DM searches, see  [</a:t>
            </a:r>
            <a:r>
              <a:rPr lang="en-US" sz="2400" b="1" dirty="0">
                <a:latin typeface="Times New Roman" panose="02020603050405020304" pitchFamily="18" charset="0"/>
                <a:cs typeface="Times New Roman" panose="02020603050405020304" pitchFamily="18" charset="0"/>
              </a:rPr>
              <a:t>15</a:t>
            </a:r>
            <a:r>
              <a:rPr lang="en-US" sz="2400" dirty="0">
                <a:latin typeface="Times New Roman" panose="02020603050405020304" pitchFamily="18" charset="0"/>
                <a:cs typeface="Times New Roman" panose="02020603050405020304" pitchFamily="18" charset="0"/>
              </a:rPr>
              <a:t>].</a:t>
            </a:r>
            <a:endParaRPr lang="en-US" sz="2400" b="0" i="1" spc="0"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374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Rectangle 937"/>
          <p:cNvSpPr/>
          <p:nvPr/>
        </p:nvSpPr>
        <p:spPr>
          <a:xfrm>
            <a:off x="3189032" y="1074192"/>
            <a:ext cx="6469318" cy="553998"/>
          </a:xfrm>
          <a:prstGeom prst="rect">
            <a:avLst/>
          </a:prstGeom>
        </p:spPr>
        <p:txBody>
          <a:bodyPr wrap="square" lIns="0" tIns="0" rIns="0" bIns="0">
            <a:spAutoFit/>
          </a:bodyPr>
          <a:lstStyle/>
          <a:p>
            <a:pPr marL="0"/>
            <a:r>
              <a:rPr lang="en-US" sz="3600" b="1" i="0" spc="0" baseline="0" dirty="0" err="1">
                <a:solidFill>
                  <a:srgbClr val="C00000"/>
                </a:solidFill>
                <a:latin typeface="Calibri-Bold"/>
              </a:rPr>
              <a:t>Th</a:t>
            </a:r>
            <a:r>
              <a:rPr lang="en-US" sz="3600" b="1" i="0" spc="723" baseline="0" dirty="0" err="1">
                <a:solidFill>
                  <a:srgbClr val="C00000"/>
                </a:solidFill>
                <a:latin typeface="Calibri-Bold"/>
              </a:rPr>
              <a:t>e”</a:t>
            </a:r>
            <a:r>
              <a:rPr lang="en-US" sz="3600" b="1" i="1" spc="0" baseline="0" dirty="0" err="1">
                <a:solidFill>
                  <a:srgbClr val="C00000"/>
                </a:solidFill>
                <a:latin typeface="Calibri-Bold"/>
              </a:rPr>
              <a:t>Dar</a:t>
            </a:r>
            <a:r>
              <a:rPr lang="en-US" sz="3600" b="1" i="1" spc="707" baseline="0" dirty="0" err="1">
                <a:solidFill>
                  <a:srgbClr val="C00000"/>
                </a:solidFill>
                <a:latin typeface="Calibri-Bold"/>
              </a:rPr>
              <a:t>k</a:t>
            </a:r>
            <a:r>
              <a:rPr lang="en-US" sz="3600" b="1" i="1" spc="-118" baseline="0" dirty="0" err="1">
                <a:solidFill>
                  <a:srgbClr val="C00000"/>
                </a:solidFill>
                <a:latin typeface="Calibri-Bold"/>
              </a:rPr>
              <a:t>W</a:t>
            </a:r>
            <a:r>
              <a:rPr lang="en-US" sz="3600" b="1" i="1" spc="0" baseline="0" dirty="0" err="1">
                <a:solidFill>
                  <a:srgbClr val="C00000"/>
                </a:solidFill>
                <a:latin typeface="Calibri-Bold"/>
              </a:rPr>
              <a:t>orl</a:t>
            </a:r>
            <a:r>
              <a:rPr lang="en-US" sz="3600" b="1" i="1" spc="709" baseline="0" dirty="0" err="1">
                <a:solidFill>
                  <a:srgbClr val="C00000"/>
                </a:solidFill>
                <a:latin typeface="Calibri-Bold"/>
              </a:rPr>
              <a:t>d</a:t>
            </a:r>
            <a:r>
              <a:rPr lang="en-US" sz="3600" b="1" i="0" spc="709" baseline="0" dirty="0" err="1">
                <a:solidFill>
                  <a:srgbClr val="C00000"/>
                </a:solidFill>
                <a:latin typeface="Calibri-Bold"/>
              </a:rPr>
              <a:t>”</a:t>
            </a:r>
            <a:r>
              <a:rPr lang="en-US" sz="3600" b="1" i="0" spc="0" baseline="0" dirty="0" err="1">
                <a:solidFill>
                  <a:srgbClr val="C00000"/>
                </a:solidFill>
                <a:latin typeface="Calibri-Bold"/>
              </a:rPr>
              <a:t>i</a:t>
            </a:r>
            <a:r>
              <a:rPr lang="en-US" sz="3600" b="1" i="0" spc="713" baseline="0" dirty="0" err="1">
                <a:solidFill>
                  <a:srgbClr val="C00000"/>
                </a:solidFill>
                <a:latin typeface="Calibri-Bold"/>
              </a:rPr>
              <a:t>s</a:t>
            </a:r>
            <a:r>
              <a:rPr lang="en-US" sz="3600" b="1" i="0" spc="0" baseline="0" dirty="0" err="1">
                <a:solidFill>
                  <a:srgbClr val="C00000"/>
                </a:solidFill>
                <a:latin typeface="Calibri-Bold"/>
              </a:rPr>
              <a:t>no</a:t>
            </a:r>
            <a:r>
              <a:rPr lang="en-US" sz="3600" b="1" i="0" spc="723" baseline="0" dirty="0" err="1">
                <a:solidFill>
                  <a:srgbClr val="C00000"/>
                </a:solidFill>
                <a:latin typeface="Calibri-Bold"/>
              </a:rPr>
              <a:t>t</a:t>
            </a:r>
            <a:r>
              <a:rPr lang="en-US" sz="3600" b="1" i="0" spc="0" baseline="0" dirty="0" err="1">
                <a:solidFill>
                  <a:srgbClr val="C00000"/>
                </a:solidFill>
                <a:latin typeface="Calibri-Bold"/>
              </a:rPr>
              <a:t>dark</a:t>
            </a:r>
            <a:r>
              <a:rPr lang="en-US" sz="3600" b="1" i="0" spc="0" baseline="0" dirty="0">
                <a:solidFill>
                  <a:srgbClr val="C00000"/>
                </a:solidFill>
                <a:latin typeface="Calibri-Bold"/>
              </a:rPr>
              <a:t>!</a:t>
            </a:r>
          </a:p>
        </p:txBody>
      </p:sp>
      <p:sp>
        <p:nvSpPr>
          <p:cNvPr id="938" name="Rectangle 938"/>
          <p:cNvSpPr/>
          <p:nvPr/>
        </p:nvSpPr>
        <p:spPr>
          <a:xfrm>
            <a:off x="4567173" y="2915910"/>
            <a:ext cx="2921056" cy="678006"/>
          </a:xfrm>
          <a:prstGeom prst="rect">
            <a:avLst/>
          </a:prstGeom>
        </p:spPr>
        <p:txBody>
          <a:bodyPr wrap="none" lIns="0" tIns="0" rIns="0" bIns="0">
            <a:spAutoFit/>
          </a:bodyPr>
          <a:lstStyle/>
          <a:p>
            <a:pPr marL="0"/>
            <a:r>
              <a:rPr lang="en-US" sz="4406" b="1" i="0" spc="0" baseline="0" dirty="0">
                <a:solidFill>
                  <a:schemeClr val="accent6">
                    <a:lumMod val="75000"/>
                  </a:schemeClr>
                </a:solidFill>
                <a:effectLst>
                  <a:outerShdw blurRad="38100" dist="38100" dir="2700000" algn="tl">
                    <a:srgbClr val="000000">
                      <a:alpha val="43137"/>
                    </a:srgbClr>
                  </a:outerShdw>
                </a:effectLst>
                <a:latin typeface="Calibri"/>
              </a:rPr>
              <a:t>THANK</a:t>
            </a:r>
            <a:r>
              <a:rPr lang="en-US" sz="4406" b="1" i="0" spc="-17" baseline="0" dirty="0">
                <a:solidFill>
                  <a:schemeClr val="accent6">
                    <a:lumMod val="75000"/>
                  </a:schemeClr>
                </a:solidFill>
                <a:effectLst>
                  <a:outerShdw blurRad="38100" dist="38100" dir="2700000" algn="tl">
                    <a:srgbClr val="000000">
                      <a:alpha val="43137"/>
                    </a:srgbClr>
                  </a:outerShdw>
                </a:effectLst>
                <a:latin typeface="Calibri"/>
              </a:rPr>
              <a:t> </a:t>
            </a:r>
            <a:r>
              <a:rPr lang="en-US" sz="4406" b="1" i="0" spc="0" baseline="0" dirty="0">
                <a:solidFill>
                  <a:schemeClr val="accent6">
                    <a:lumMod val="75000"/>
                  </a:schemeClr>
                </a:solidFill>
                <a:effectLst>
                  <a:outerShdw blurRad="38100" dist="38100" dir="2700000" algn="tl">
                    <a:srgbClr val="000000">
                      <a:alpha val="43137"/>
                    </a:srgbClr>
                  </a:outerShdw>
                </a:effectLst>
                <a:latin typeface="Calibri"/>
              </a:rPr>
              <a:t> </a:t>
            </a:r>
            <a:r>
              <a:rPr lang="en-US" sz="4406" b="1" i="0" spc="-127" baseline="0" dirty="0">
                <a:solidFill>
                  <a:schemeClr val="accent6">
                    <a:lumMod val="75000"/>
                  </a:schemeClr>
                </a:solidFill>
                <a:effectLst>
                  <a:outerShdw blurRad="38100" dist="38100" dir="2700000" algn="tl">
                    <a:srgbClr val="000000">
                      <a:alpha val="43137"/>
                    </a:srgbClr>
                  </a:outerShdw>
                </a:effectLst>
                <a:latin typeface="Calibri"/>
              </a:rPr>
              <a:t>Y</a:t>
            </a:r>
            <a:r>
              <a:rPr lang="en-US" sz="4406" b="1" i="0" spc="0" baseline="0" dirty="0">
                <a:solidFill>
                  <a:schemeClr val="accent6">
                    <a:lumMod val="75000"/>
                  </a:schemeClr>
                </a:solidFill>
                <a:effectLst>
                  <a:outerShdw blurRad="38100" dist="38100" dir="2700000" algn="tl">
                    <a:srgbClr val="000000">
                      <a:alpha val="43137"/>
                    </a:srgbClr>
                  </a:outerShdw>
                </a:effectLst>
                <a:latin typeface="Calibri"/>
              </a:rPr>
              <a:t>OU</a:t>
            </a:r>
          </a:p>
        </p:txBody>
      </p:sp>
      <p:sp>
        <p:nvSpPr>
          <p:cNvPr id="939" name="Rectangle 939"/>
          <p:cNvSpPr/>
          <p:nvPr/>
        </p:nvSpPr>
        <p:spPr>
          <a:xfrm>
            <a:off x="11813158" y="6555121"/>
            <a:ext cx="227626" cy="245901"/>
          </a:xfrm>
          <a:prstGeom prst="rect">
            <a:avLst/>
          </a:prstGeom>
        </p:spPr>
        <p:txBody>
          <a:bodyPr wrap="none" lIns="0" tIns="0" rIns="0" bIns="0">
            <a:spAutoFit/>
          </a:bodyPr>
          <a:lstStyle/>
          <a:p>
            <a:pPr marL="0"/>
            <a:r>
              <a:rPr lang="en-US" sz="1598" b="1" dirty="0">
                <a:solidFill>
                  <a:srgbClr val="FF0000"/>
                </a:solidFill>
                <a:latin typeface="Calibri-Bold"/>
              </a:rPr>
              <a:t>2</a:t>
            </a:r>
            <a:r>
              <a:rPr lang="en-US" sz="1598" b="1" i="0" spc="0" baseline="0" dirty="0">
                <a:solidFill>
                  <a:srgbClr val="FF0000"/>
                </a:solidFill>
                <a:latin typeface="Calibri-Bold"/>
              </a:rPr>
              <a:t>4</a:t>
            </a:r>
          </a:p>
        </p:txBody>
      </p:sp>
      <p:sp>
        <p:nvSpPr>
          <p:cNvPr id="2" name="TextBox 1">
            <a:extLst>
              <a:ext uri="{FF2B5EF4-FFF2-40B4-BE49-F238E27FC236}">
                <a16:creationId xmlns:a16="http://schemas.microsoft.com/office/drawing/2014/main" id="{A75725D2-812D-D41B-8943-DF8EDE8A6115}"/>
              </a:ext>
            </a:extLst>
          </p:cNvPr>
          <p:cNvSpPr txBox="1"/>
          <p:nvPr/>
        </p:nvSpPr>
        <p:spPr>
          <a:xfrm>
            <a:off x="4419600" y="5534025"/>
            <a:ext cx="3129383" cy="584775"/>
          </a:xfrm>
          <a:prstGeom prst="rect">
            <a:avLst/>
          </a:prstGeom>
          <a:noFill/>
        </p:spPr>
        <p:txBody>
          <a:bodyPr wrap="non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hlinkClick r:id="rId2"/>
              </a:rPr>
              <a:t>zioutas@cern.ch</a:t>
            </a:r>
            <a:r>
              <a:rPr lang="en-US" sz="32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Rectangle 945"/>
          <p:cNvSpPr/>
          <p:nvPr/>
        </p:nvSpPr>
        <p:spPr>
          <a:xfrm>
            <a:off x="-146381" y="902336"/>
            <a:ext cx="11613795" cy="3062377"/>
          </a:xfrm>
          <a:prstGeom prst="rect">
            <a:avLst/>
          </a:prstGeom>
        </p:spPr>
        <p:txBody>
          <a:bodyPr wrap="square" lIns="0" tIns="0" rIns="0" bIns="0">
            <a:spAutoFit/>
          </a:bodyPr>
          <a:lstStyle/>
          <a:p>
            <a:pPr marL="0"/>
            <a:r>
              <a:rPr lang="en-US" sz="19900" b="1" i="0" spc="0" baseline="0" dirty="0">
                <a:solidFill>
                  <a:srgbClr val="FF0000"/>
                </a:solidFill>
                <a:latin typeface="Calibri-Bold"/>
              </a:rPr>
              <a:t> </a:t>
            </a:r>
          </a:p>
        </p:txBody>
      </p:sp>
      <p:sp>
        <p:nvSpPr>
          <p:cNvPr id="946" name="Rectangle 946"/>
          <p:cNvSpPr/>
          <p:nvPr/>
        </p:nvSpPr>
        <p:spPr>
          <a:xfrm>
            <a:off x="11813158" y="6555121"/>
            <a:ext cx="227626" cy="491801"/>
          </a:xfrm>
          <a:prstGeom prst="rect">
            <a:avLst/>
          </a:prstGeom>
        </p:spPr>
        <p:txBody>
          <a:bodyPr wrap="none" lIns="0" tIns="0" rIns="0" bIns="0">
            <a:spAutoFit/>
          </a:bodyPr>
          <a:lstStyle/>
          <a:p>
            <a:pPr marL="0"/>
            <a:r>
              <a:rPr lang="en-US" sz="1598" b="1" dirty="0">
                <a:solidFill>
                  <a:srgbClr val="FF0000"/>
                </a:solidFill>
                <a:latin typeface="Calibri-Bold"/>
              </a:rPr>
              <a:t>25</a:t>
            </a:r>
          </a:p>
          <a:p>
            <a:pPr marL="0"/>
            <a:endParaRPr lang="en-US" sz="1598" b="1" i="0" spc="0" baseline="0" dirty="0">
              <a:solidFill>
                <a:srgbClr val="FF0000"/>
              </a:solidFill>
              <a:latin typeface="Calibri-Bold"/>
            </a:endParaRPr>
          </a:p>
        </p:txBody>
      </p:sp>
      <p:sp>
        <p:nvSpPr>
          <p:cNvPr id="7" name="TextBox 6">
            <a:extLst>
              <a:ext uri="{FF2B5EF4-FFF2-40B4-BE49-F238E27FC236}">
                <a16:creationId xmlns:a16="http://schemas.microsoft.com/office/drawing/2014/main" id="{C2F630F9-C302-480C-1493-577BD9F0E1F2}"/>
              </a:ext>
            </a:extLst>
          </p:cNvPr>
          <p:cNvSpPr txBox="1"/>
          <p:nvPr/>
        </p:nvSpPr>
        <p:spPr>
          <a:xfrm>
            <a:off x="0" y="1884219"/>
            <a:ext cx="12192000" cy="1323439"/>
          </a:xfrm>
          <a:prstGeom prst="rect">
            <a:avLst/>
          </a:prstGeom>
          <a:noFill/>
        </p:spPr>
        <p:txBody>
          <a:bodyPr wrap="square">
            <a:spAutoFit/>
          </a:bodyPr>
          <a:lstStyle/>
          <a:p>
            <a:pPr marL="0"/>
            <a:r>
              <a:rPr lang="en-US" sz="8000" b="1" i="0" spc="0" baseline="0" dirty="0">
                <a:solidFill>
                  <a:srgbClr val="FF0000"/>
                </a:solidFill>
                <a:latin typeface="Calibri-Bold"/>
              </a:rPr>
              <a:t>       Additi</a:t>
            </a:r>
            <a:r>
              <a:rPr lang="en-US" sz="8000" b="1" i="0" spc="-19" baseline="0" dirty="0">
                <a:solidFill>
                  <a:srgbClr val="FF0000"/>
                </a:solidFill>
                <a:latin typeface="Calibri-Bold"/>
              </a:rPr>
              <a:t>o</a:t>
            </a:r>
            <a:r>
              <a:rPr lang="en-US" sz="8000" b="1" i="0" spc="0" baseline="0" dirty="0">
                <a:solidFill>
                  <a:srgbClr val="FF0000"/>
                </a:solidFill>
                <a:latin typeface="Calibri-Bold"/>
              </a:rPr>
              <a:t>nal slides</a:t>
            </a:r>
          </a:p>
        </p:txBody>
      </p:sp>
    </p:spTree>
    <p:extLst>
      <p:ext uri="{BB962C8B-B14F-4D97-AF65-F5344CB8AC3E}">
        <p14:creationId xmlns:p14="http://schemas.microsoft.com/office/powerpoint/2010/main" val="411921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Freeform 958"/>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59" name="Picture 8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55535" y="865633"/>
            <a:ext cx="4354067" cy="2776727"/>
          </a:xfrm>
          <a:prstGeom prst="rect">
            <a:avLst/>
          </a:prstGeom>
          <a:noFill/>
        </p:spPr>
      </p:pic>
      <p:pic>
        <p:nvPicPr>
          <p:cNvPr id="960" name="Picture 96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68440" y="3843528"/>
            <a:ext cx="5257800" cy="2785872"/>
          </a:xfrm>
          <a:prstGeom prst="rect">
            <a:avLst/>
          </a:prstGeom>
          <a:noFill/>
        </p:spPr>
      </p:pic>
      <p:pic>
        <p:nvPicPr>
          <p:cNvPr id="961" name="Picture 8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5656" y="585216"/>
            <a:ext cx="5577840" cy="2703576"/>
          </a:xfrm>
          <a:prstGeom prst="rect">
            <a:avLst/>
          </a:prstGeom>
          <a:noFill/>
        </p:spPr>
      </p:pic>
      <p:sp>
        <p:nvSpPr>
          <p:cNvPr id="962" name="Freeform 962"/>
          <p:cNvSpPr/>
          <p:nvPr/>
        </p:nvSpPr>
        <p:spPr>
          <a:xfrm>
            <a:off x="1615439" y="430911"/>
            <a:ext cx="3051049" cy="10668"/>
          </a:xfrm>
          <a:custGeom>
            <a:avLst/>
            <a:gdLst/>
            <a:ahLst/>
            <a:cxnLst/>
            <a:rect l="0" t="0" r="0" b="0"/>
            <a:pathLst>
              <a:path w="3051049" h="10668">
                <a:moveTo>
                  <a:pt x="0" y="0"/>
                </a:moveTo>
                <a:lnTo>
                  <a:pt x="762762" y="0"/>
                </a:lnTo>
                <a:lnTo>
                  <a:pt x="1525525" y="0"/>
                </a:lnTo>
                <a:lnTo>
                  <a:pt x="2288287" y="0"/>
                </a:lnTo>
                <a:lnTo>
                  <a:pt x="3051049" y="0"/>
                </a:lnTo>
                <a:lnTo>
                  <a:pt x="3051049" y="10668"/>
                </a:lnTo>
                <a:lnTo>
                  <a:pt x="2288287" y="10668"/>
                </a:lnTo>
                <a:lnTo>
                  <a:pt x="1525525" y="10668"/>
                </a:lnTo>
                <a:lnTo>
                  <a:pt x="762762" y="10668"/>
                </a:lnTo>
                <a:lnTo>
                  <a:pt x="0" y="10668"/>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63" name="Freeform 963"/>
          <p:cNvSpPr/>
          <p:nvPr/>
        </p:nvSpPr>
        <p:spPr>
          <a:xfrm>
            <a:off x="7388986" y="575946"/>
            <a:ext cx="3000757" cy="7620"/>
          </a:xfrm>
          <a:custGeom>
            <a:avLst/>
            <a:gdLst/>
            <a:ahLst/>
            <a:cxnLst/>
            <a:rect l="0" t="0" r="0" b="0"/>
            <a:pathLst>
              <a:path w="3000757" h="7620">
                <a:moveTo>
                  <a:pt x="0" y="0"/>
                </a:moveTo>
                <a:lnTo>
                  <a:pt x="1000253" y="0"/>
                </a:lnTo>
                <a:lnTo>
                  <a:pt x="2000505" y="0"/>
                </a:lnTo>
                <a:lnTo>
                  <a:pt x="3000757" y="0"/>
                </a:lnTo>
                <a:lnTo>
                  <a:pt x="3000757" y="7620"/>
                </a:lnTo>
                <a:lnTo>
                  <a:pt x="2000505" y="7620"/>
                </a:lnTo>
                <a:lnTo>
                  <a:pt x="1000253" y="7620"/>
                </a:lnTo>
                <a:lnTo>
                  <a:pt x="0" y="7620"/>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64" name="Picture 9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511300" y="4161535"/>
            <a:ext cx="2953004" cy="2696465"/>
          </a:xfrm>
          <a:prstGeom prst="rect">
            <a:avLst/>
          </a:prstGeom>
          <a:noFill/>
        </p:spPr>
      </p:pic>
      <p:sp>
        <p:nvSpPr>
          <p:cNvPr id="965" name="Freeform 965"/>
          <p:cNvSpPr/>
          <p:nvPr/>
        </p:nvSpPr>
        <p:spPr>
          <a:xfrm>
            <a:off x="4177284" y="4066032"/>
            <a:ext cx="237744" cy="368808"/>
          </a:xfrm>
          <a:custGeom>
            <a:avLst/>
            <a:gdLst/>
            <a:ahLst/>
            <a:cxnLst/>
            <a:rect l="0" t="0" r="0" b="0"/>
            <a:pathLst>
              <a:path w="237744" h="368808">
                <a:moveTo>
                  <a:pt x="0" y="368808"/>
                </a:moveTo>
                <a:lnTo>
                  <a:pt x="237744" y="368808"/>
                </a:lnTo>
                <a:lnTo>
                  <a:pt x="237744" y="0"/>
                </a:lnTo>
                <a:lnTo>
                  <a:pt x="0" y="0"/>
                </a:lnTo>
                <a:lnTo>
                  <a:pt x="0" y="36880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66" name="Picture 96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549400" y="3966465"/>
            <a:ext cx="2988055" cy="2891535"/>
          </a:xfrm>
          <a:prstGeom prst="rect">
            <a:avLst/>
          </a:prstGeom>
          <a:noFill/>
        </p:spPr>
      </p:pic>
      <p:sp>
        <p:nvSpPr>
          <p:cNvPr id="967" name="Rectangle 967"/>
          <p:cNvSpPr/>
          <p:nvPr/>
        </p:nvSpPr>
        <p:spPr>
          <a:xfrm>
            <a:off x="1615694" y="-7112"/>
            <a:ext cx="3470605" cy="459486"/>
          </a:xfrm>
          <a:prstGeom prst="rect">
            <a:avLst/>
          </a:prstGeom>
        </p:spPr>
        <p:txBody>
          <a:bodyPr wrap="none" lIns="0" tIns="0" rIns="0" bIns="0">
            <a:spAutoFit/>
          </a:bodyPr>
          <a:lstStyle/>
          <a:p>
            <a:pPr marL="0"/>
            <a:r>
              <a:rPr lang="en-US" sz="1800" b="1" i="0" spc="0" baseline="0" dirty="0">
                <a:latin typeface="Calibri-Bold"/>
              </a:rPr>
              <a:t>Plane</a:t>
            </a:r>
            <a:r>
              <a:rPr lang="en-US" sz="1800" b="1" i="0" spc="-12" baseline="0" dirty="0">
                <a:latin typeface="Calibri-Bold"/>
              </a:rPr>
              <a:t>t</a:t>
            </a:r>
            <a:r>
              <a:rPr lang="en-US" sz="1800" b="1" i="0" spc="0" baseline="0" dirty="0">
                <a:latin typeface="Calibri-Bold"/>
              </a:rPr>
              <a:t>ary</a:t>
            </a:r>
            <a:r>
              <a:rPr lang="en-US" sz="1800" b="1" i="0" spc="-35" baseline="0" dirty="0">
                <a:latin typeface="Calibri-Bold"/>
              </a:rPr>
              <a:t> </a:t>
            </a:r>
            <a:r>
              <a:rPr lang="en-US" sz="1800" b="1" i="0" spc="0" baseline="0" dirty="0">
                <a:latin typeface="Calibri-Bold"/>
              </a:rPr>
              <a:t>Dependence</a:t>
            </a:r>
            <a:r>
              <a:rPr lang="en-US" sz="1800" b="1" i="0" spc="-36" baseline="0" dirty="0">
                <a:latin typeface="Calibri-Bold"/>
              </a:rPr>
              <a:t> </a:t>
            </a:r>
            <a:r>
              <a:rPr lang="en-US" sz="1800" b="1" i="0" spc="0" baseline="0" dirty="0">
                <a:latin typeface="Calibri-Bold"/>
              </a:rPr>
              <a:t>of Melanoma</a:t>
            </a:r>
          </a:p>
          <a:p>
            <a:pPr marL="0">
              <a:lnSpc>
                <a:spcPts val="1458"/>
              </a:lnSpc>
            </a:pPr>
            <a:r>
              <a:rPr lang="en-US" sz="1200" b="1" i="0" spc="0" baseline="0" dirty="0">
                <a:solidFill>
                  <a:srgbClr val="0563C1"/>
                </a:solidFill>
                <a:latin typeface="Calibri-Bold"/>
                <a:hlinkClick r:id="rId7"/>
              </a:rPr>
              <a:t>http://dx.doi.org/10.1142/S179304801850008X</a:t>
            </a:r>
          </a:p>
        </p:txBody>
      </p:sp>
      <p:sp>
        <p:nvSpPr>
          <p:cNvPr id="968" name="Rectangle 968"/>
          <p:cNvSpPr/>
          <p:nvPr/>
        </p:nvSpPr>
        <p:spPr>
          <a:xfrm>
            <a:off x="1655317" y="450332"/>
            <a:ext cx="2325123" cy="214335"/>
          </a:xfrm>
          <a:prstGeom prst="rect">
            <a:avLst/>
          </a:prstGeom>
        </p:spPr>
        <p:txBody>
          <a:bodyPr wrap="none" lIns="0" tIns="0" rIns="0" bIns="0">
            <a:spAutoFit/>
          </a:bodyPr>
          <a:lstStyle/>
          <a:p>
            <a:pPr marL="0"/>
            <a:r>
              <a:rPr lang="en-US" sz="1406" b="1" i="0" spc="0" baseline="0" dirty="0">
                <a:solidFill>
                  <a:srgbClr val="C00000"/>
                </a:solidFill>
                <a:latin typeface="Calibri-Bold"/>
              </a:rPr>
              <a:t>U</a:t>
            </a:r>
            <a:r>
              <a:rPr lang="en-US" sz="1406" b="1" i="0" spc="-16" baseline="0" dirty="0">
                <a:solidFill>
                  <a:srgbClr val="C00000"/>
                </a:solidFill>
                <a:latin typeface="Calibri-Bold"/>
              </a:rPr>
              <a:t>S</a:t>
            </a:r>
            <a:r>
              <a:rPr lang="en-US" sz="1406" b="1" i="0" spc="0" baseline="0" dirty="0">
                <a:solidFill>
                  <a:srgbClr val="C00000"/>
                </a:solidFill>
                <a:latin typeface="Calibri-Bold"/>
              </a:rPr>
              <a:t>A &lt;mo</a:t>
            </a:r>
            <a:r>
              <a:rPr lang="en-US" sz="1406" b="1" i="0" spc="-15" baseline="0" dirty="0">
                <a:solidFill>
                  <a:srgbClr val="C00000"/>
                </a:solidFill>
                <a:latin typeface="Calibri-Bold"/>
              </a:rPr>
              <a:t>n</a:t>
            </a:r>
            <a:r>
              <a:rPr lang="en-US" sz="1406" b="1" i="0" spc="0" baseline="0" dirty="0">
                <a:solidFill>
                  <a:srgbClr val="C00000"/>
                </a:solidFill>
                <a:latin typeface="Calibri-Bold"/>
              </a:rPr>
              <a:t>thly&gt;</a:t>
            </a:r>
            <a:r>
              <a:rPr lang="en-US" sz="1406" b="1" i="0" spc="-18" baseline="0" dirty="0">
                <a:solidFill>
                  <a:srgbClr val="C00000"/>
                </a:solidFill>
                <a:latin typeface="Calibri-Bold"/>
              </a:rPr>
              <a:t> </a:t>
            </a:r>
            <a:r>
              <a:rPr lang="en-US" sz="1406" b="1" i="0" spc="0" baseline="0" dirty="0">
                <a:solidFill>
                  <a:srgbClr val="C00000"/>
                </a:solidFill>
                <a:latin typeface="Calibri-Bold"/>
              </a:rPr>
              <a:t>data</a:t>
            </a:r>
            <a:r>
              <a:rPr lang="en-US" sz="1406" b="1" i="0" spc="-40" baseline="0" dirty="0">
                <a:solidFill>
                  <a:srgbClr val="C00000"/>
                </a:solidFill>
                <a:latin typeface="Calibri-Bold"/>
              </a:rPr>
              <a:t> </a:t>
            </a:r>
            <a:r>
              <a:rPr lang="en-US" sz="1406" b="1" i="0" spc="0" baseline="0" dirty="0">
                <a:solidFill>
                  <a:srgbClr val="C00000"/>
                </a:solidFill>
                <a:latin typeface="Calibri-Bold"/>
              </a:rPr>
              <a:t>1973-2011</a:t>
            </a:r>
          </a:p>
        </p:txBody>
      </p:sp>
      <p:sp>
        <p:nvSpPr>
          <p:cNvPr id="969" name="Rectangle 969"/>
          <p:cNvSpPr/>
          <p:nvPr/>
        </p:nvSpPr>
        <p:spPr>
          <a:xfrm>
            <a:off x="6754368" y="-16032"/>
            <a:ext cx="4933874" cy="353597"/>
          </a:xfrm>
          <a:prstGeom prst="rect">
            <a:avLst/>
          </a:prstGeom>
        </p:spPr>
        <p:txBody>
          <a:bodyPr wrap="none" lIns="0" tIns="0" rIns="0" bIns="0">
            <a:spAutoFit/>
          </a:bodyPr>
          <a:lstStyle/>
          <a:p>
            <a:pPr marL="0"/>
            <a:r>
              <a:rPr lang="en-US" sz="1800" b="1" i="0" spc="0" baseline="0" dirty="0">
                <a:latin typeface="SegoeUI-Bold"/>
              </a:rPr>
              <a:t>..a</a:t>
            </a:r>
            <a:r>
              <a:rPr lang="en-US" sz="1800" b="1" i="0" spc="-12" baseline="0" dirty="0">
                <a:latin typeface="SegoeUI-Bold"/>
              </a:rPr>
              <a:t> </a:t>
            </a:r>
            <a:r>
              <a:rPr lang="en-US" sz="1800" b="1" i="0" spc="0" baseline="0" dirty="0">
                <a:latin typeface="SegoeUI-Bold"/>
              </a:rPr>
              <a:t>27 Days</a:t>
            </a:r>
            <a:r>
              <a:rPr lang="en-US" sz="1800" b="1" i="0" spc="-28" baseline="0" dirty="0">
                <a:latin typeface="SegoeUI-Bold"/>
              </a:rPr>
              <a:t> </a:t>
            </a:r>
            <a:r>
              <a:rPr lang="en-US" sz="1800" b="1" i="0" spc="-48" baseline="0" dirty="0">
                <a:latin typeface="SegoeUI-Bold"/>
              </a:rPr>
              <a:t>P</a:t>
            </a:r>
            <a:r>
              <a:rPr lang="en-US" sz="1800" b="1" i="0" spc="0" baseline="0" dirty="0">
                <a:latin typeface="SegoeUI-Bold"/>
              </a:rPr>
              <a:t>eriodicity in</a:t>
            </a:r>
            <a:r>
              <a:rPr lang="en-US" sz="1800" b="1" i="0" spc="-25" baseline="0" dirty="0">
                <a:latin typeface="SegoeUI-Bold"/>
              </a:rPr>
              <a:t> </a:t>
            </a:r>
            <a:r>
              <a:rPr lang="en-US" sz="1800" b="1" i="0" spc="0" baseline="0" dirty="0">
                <a:latin typeface="SegoeUI-Bold"/>
              </a:rPr>
              <a:t>Melanoma</a:t>
            </a:r>
            <a:r>
              <a:rPr lang="en-US" sz="1800" b="1" i="0" spc="-25" baseline="0" dirty="0">
                <a:latin typeface="SegoeUI-Bold"/>
              </a:rPr>
              <a:t> </a:t>
            </a:r>
            <a:r>
              <a:rPr lang="en-US" sz="1800" b="1" i="0" spc="0" baseline="0" dirty="0">
                <a:latin typeface="SegoeUI-Bold"/>
              </a:rPr>
              <a:t>Diagnosis</a:t>
            </a:r>
          </a:p>
        </p:txBody>
      </p:sp>
      <p:sp>
        <p:nvSpPr>
          <p:cNvPr id="970" name="Rectangle 970"/>
          <p:cNvSpPr/>
          <p:nvPr/>
        </p:nvSpPr>
        <p:spPr>
          <a:xfrm>
            <a:off x="7389876" y="376450"/>
            <a:ext cx="3053436" cy="512880"/>
          </a:xfrm>
          <a:prstGeom prst="rect">
            <a:avLst/>
          </a:prstGeom>
        </p:spPr>
        <p:txBody>
          <a:bodyPr wrap="none" lIns="0" tIns="0" rIns="0" bIns="0">
            <a:spAutoFit/>
          </a:bodyPr>
          <a:lstStyle/>
          <a:p>
            <a:pPr marL="0"/>
            <a:r>
              <a:rPr lang="en-US" sz="1103" b="1" i="0" spc="0" baseline="0" dirty="0">
                <a:solidFill>
                  <a:srgbClr val="0563C1"/>
                </a:solidFill>
                <a:latin typeface="SegoeUI-Bold"/>
                <a:hlinkClick r:id="rId8"/>
              </a:rPr>
              <a:t>https://doi.org/10.1142/S1793048020500083</a:t>
            </a:r>
          </a:p>
          <a:p>
            <a:pPr marL="4571">
              <a:lnSpc>
                <a:spcPts val="2330"/>
              </a:lnSpc>
            </a:pPr>
            <a:r>
              <a:rPr lang="en-US" sz="1406" b="1" i="0" spc="-26" baseline="0" dirty="0">
                <a:latin typeface="SegoeUI-Bold"/>
              </a:rPr>
              <a:t>A</a:t>
            </a:r>
            <a:r>
              <a:rPr lang="en-US" sz="1406" b="1" i="0" spc="0" baseline="0" dirty="0">
                <a:latin typeface="SegoeUI-Bold"/>
              </a:rPr>
              <a:t>USTRALIA</a:t>
            </a:r>
            <a:r>
              <a:rPr lang="en-US" sz="1406" b="1" i="0" spc="378" baseline="0" dirty="0">
                <a:latin typeface="SegoeUI-Bold"/>
              </a:rPr>
              <a:t> </a:t>
            </a:r>
            <a:r>
              <a:rPr lang="en-US" sz="1802" b="1" i="0" spc="0" baseline="0" dirty="0">
                <a:solidFill>
                  <a:srgbClr val="C00000"/>
                </a:solidFill>
                <a:latin typeface="Calibri-Bold"/>
              </a:rPr>
              <a:t>daily</a:t>
            </a:r>
            <a:r>
              <a:rPr lang="en-US" sz="1802" b="1" i="0" spc="-23" baseline="0" dirty="0">
                <a:solidFill>
                  <a:srgbClr val="C00000"/>
                </a:solidFill>
                <a:latin typeface="Calibri-Bold"/>
              </a:rPr>
              <a:t> </a:t>
            </a:r>
            <a:r>
              <a:rPr lang="en-US" sz="1802" b="1" i="0" spc="0" baseline="0" dirty="0">
                <a:solidFill>
                  <a:srgbClr val="C00000"/>
                </a:solidFill>
                <a:latin typeface="Calibri-Bold"/>
              </a:rPr>
              <a:t>d</a:t>
            </a:r>
            <a:r>
              <a:rPr lang="en-US" sz="1802" b="1" i="0" spc="-10" baseline="0" dirty="0">
                <a:solidFill>
                  <a:srgbClr val="C00000"/>
                </a:solidFill>
                <a:latin typeface="Calibri-Bold"/>
              </a:rPr>
              <a:t>a</a:t>
            </a:r>
            <a:r>
              <a:rPr lang="en-US" sz="1802" b="1" i="0" spc="-12" baseline="0" dirty="0">
                <a:solidFill>
                  <a:srgbClr val="C00000"/>
                </a:solidFill>
                <a:latin typeface="Calibri-Bold"/>
              </a:rPr>
              <a:t>t</a:t>
            </a:r>
            <a:r>
              <a:rPr lang="en-US" sz="1802" b="1" i="0" spc="0" baseline="0" dirty="0">
                <a:solidFill>
                  <a:srgbClr val="C00000"/>
                </a:solidFill>
                <a:latin typeface="Calibri-Bold"/>
              </a:rPr>
              <a:t>a</a:t>
            </a:r>
            <a:r>
              <a:rPr lang="en-US" sz="1802" b="1" i="0" spc="-14" baseline="0" dirty="0">
                <a:solidFill>
                  <a:srgbClr val="C00000"/>
                </a:solidFill>
                <a:latin typeface="Calibri-Bold"/>
              </a:rPr>
              <a:t> </a:t>
            </a:r>
            <a:r>
              <a:rPr lang="en-US" sz="1802" b="1" i="0" spc="0" baseline="0" dirty="0">
                <a:solidFill>
                  <a:srgbClr val="C00000"/>
                </a:solidFill>
                <a:latin typeface="Calibri-Bold"/>
              </a:rPr>
              <a:t>1982-2015</a:t>
            </a:r>
          </a:p>
        </p:txBody>
      </p:sp>
      <p:sp>
        <p:nvSpPr>
          <p:cNvPr id="971" name="Rectangle 971"/>
          <p:cNvSpPr/>
          <p:nvPr/>
        </p:nvSpPr>
        <p:spPr>
          <a:xfrm>
            <a:off x="543153" y="3548126"/>
            <a:ext cx="4475327" cy="365759"/>
          </a:xfrm>
          <a:prstGeom prst="rect">
            <a:avLst/>
          </a:prstGeom>
        </p:spPr>
        <p:txBody>
          <a:bodyPr wrap="none" lIns="0" tIns="0" rIns="0" bIns="0">
            <a:spAutoFit/>
          </a:bodyPr>
          <a:lstStyle/>
          <a:p>
            <a:pPr marL="0"/>
            <a:r>
              <a:rPr lang="en-US" sz="2004" b="1" i="0" spc="0" baseline="0" dirty="0">
                <a:solidFill>
                  <a:srgbClr val="C00000"/>
                </a:solidFill>
                <a:latin typeface="Calibri-Bold"/>
              </a:rPr>
              <a:t>Adding</a:t>
            </a:r>
            <a:r>
              <a:rPr lang="en-US" sz="2004" b="1" i="0" spc="-22" baseline="0" dirty="0">
                <a:solidFill>
                  <a:srgbClr val="C00000"/>
                </a:solidFill>
                <a:latin typeface="Calibri-Bold"/>
              </a:rPr>
              <a:t> </a:t>
            </a:r>
            <a:r>
              <a:rPr lang="en-US" sz="2004" b="1" i="0" spc="0" baseline="0" dirty="0">
                <a:solidFill>
                  <a:srgbClr val="C00000"/>
                </a:solidFill>
                <a:latin typeface="Calibri-Bold"/>
              </a:rPr>
              <a:t>up </a:t>
            </a:r>
            <a:r>
              <a:rPr lang="en-US" sz="2004" b="1" i="0" spc="-10" baseline="0" dirty="0">
                <a:solidFill>
                  <a:srgbClr val="C00000"/>
                </a:solidFill>
                <a:latin typeface="Calibri-Bold"/>
              </a:rPr>
              <a:t>c</a:t>
            </a:r>
            <a:r>
              <a:rPr lang="en-US" sz="2004" b="1" i="0" spc="0" baseline="0" dirty="0">
                <a:solidFill>
                  <a:srgbClr val="C00000"/>
                </a:solidFill>
                <a:latin typeface="Calibri-Bold"/>
              </a:rPr>
              <a:t>onsecuti</a:t>
            </a:r>
            <a:r>
              <a:rPr lang="en-US" sz="2004" b="1" i="0" spc="-24" baseline="0" dirty="0">
                <a:solidFill>
                  <a:srgbClr val="C00000"/>
                </a:solidFill>
                <a:latin typeface="Calibri-Bold"/>
              </a:rPr>
              <a:t>v</a:t>
            </a:r>
            <a:r>
              <a:rPr lang="en-US" sz="2004" b="1" i="0" spc="0" baseline="0" dirty="0">
                <a:solidFill>
                  <a:srgbClr val="C00000"/>
                </a:solidFill>
                <a:latin typeface="Calibri-Bold"/>
              </a:rPr>
              <a:t>e </a:t>
            </a:r>
            <a:r>
              <a:rPr lang="en-US" sz="2400" b="1" i="0" spc="0" baseline="0" dirty="0">
                <a:solidFill>
                  <a:srgbClr val="FF00FF"/>
                </a:solidFill>
                <a:latin typeface="Calibri-Bold"/>
              </a:rPr>
              <a:t>5</a:t>
            </a:r>
            <a:r>
              <a:rPr lang="en-US" sz="2004" b="1" i="0" spc="0" baseline="0" dirty="0">
                <a:solidFill>
                  <a:srgbClr val="C00000"/>
                </a:solidFill>
                <a:latin typeface="Calibri-Bold"/>
              </a:rPr>
              <a:t>×88</a:t>
            </a:r>
            <a:r>
              <a:rPr lang="en-US" sz="2004" b="1" i="0" spc="-20" baseline="0" dirty="0">
                <a:solidFill>
                  <a:srgbClr val="C00000"/>
                </a:solidFill>
                <a:latin typeface="Calibri-Bold"/>
              </a:rPr>
              <a:t> </a:t>
            </a:r>
            <a:r>
              <a:rPr lang="en-US" sz="2004" b="1" i="0" spc="0" baseline="0" dirty="0">
                <a:solidFill>
                  <a:srgbClr val="C00000"/>
                </a:solidFill>
                <a:latin typeface="Calibri-Bold"/>
              </a:rPr>
              <a:t>d =&gt; 440d</a:t>
            </a:r>
            <a:r>
              <a:rPr lang="en-US" sz="2004" b="1" i="0" spc="-42" baseline="0" dirty="0">
                <a:solidFill>
                  <a:srgbClr val="C00000"/>
                </a:solidFill>
                <a:latin typeface="Calibri-Bold"/>
              </a:rPr>
              <a:t>a</a:t>
            </a:r>
            <a:r>
              <a:rPr lang="en-US" sz="2004" b="1" i="0" spc="-14" baseline="0" dirty="0">
                <a:solidFill>
                  <a:srgbClr val="C00000"/>
                </a:solidFill>
                <a:latin typeface="Calibri-Bold"/>
              </a:rPr>
              <a:t>y</a:t>
            </a:r>
            <a:r>
              <a:rPr lang="en-US" sz="2004" b="1" i="0" spc="0" baseline="0" dirty="0">
                <a:solidFill>
                  <a:srgbClr val="C00000"/>
                </a:solidFill>
                <a:latin typeface="Calibri-Bold"/>
              </a:rPr>
              <a:t>s:</a:t>
            </a:r>
          </a:p>
        </p:txBody>
      </p:sp>
      <p:sp>
        <p:nvSpPr>
          <p:cNvPr id="975" name="Rectangle 975"/>
          <p:cNvSpPr/>
          <p:nvPr/>
        </p:nvSpPr>
        <p:spPr>
          <a:xfrm>
            <a:off x="11813158" y="6555121"/>
            <a:ext cx="205027" cy="243595"/>
          </a:xfrm>
          <a:prstGeom prst="rect">
            <a:avLst/>
          </a:prstGeom>
        </p:spPr>
        <p:txBody>
          <a:bodyPr wrap="none" lIns="0" tIns="0" rIns="0" bIns="0">
            <a:spAutoFit/>
          </a:bodyPr>
          <a:lstStyle/>
          <a:p>
            <a:pPr marL="0"/>
            <a:r>
              <a:rPr lang="en-US" sz="1598" b="1" i="0" spc="0" baseline="0" dirty="0">
                <a:solidFill>
                  <a:srgbClr val="FF0000"/>
                </a:solidFill>
                <a:latin typeface="Calibri-Bold"/>
              </a:rPr>
              <a:t>33</a:t>
            </a:r>
          </a:p>
        </p:txBody>
      </p:sp>
    </p:spTree>
    <p:extLst>
      <p:ext uri="{BB962C8B-B14F-4D97-AF65-F5344CB8AC3E}">
        <p14:creationId xmlns:p14="http://schemas.microsoft.com/office/powerpoint/2010/main" val="3048744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1462DA-98D6-4A33-8B46-E94868396A09}"/>
              </a:ext>
            </a:extLst>
          </p:cNvPr>
          <p:cNvSpPr txBox="1"/>
          <p:nvPr/>
        </p:nvSpPr>
        <p:spPr>
          <a:xfrm>
            <a:off x="145914" y="1443841"/>
            <a:ext cx="12192001" cy="4216539"/>
          </a:xfrm>
          <a:prstGeom prst="rect">
            <a:avLst/>
          </a:prstGeom>
          <a:noFill/>
        </p:spPr>
        <p:txBody>
          <a:bodyPr wrap="square">
            <a:spAutoFit/>
          </a:bodyPr>
          <a:lstStyle/>
          <a:p>
            <a:r>
              <a:rPr lang="en-GB" sz="4000" b="1" i="1" u="sng" dirty="0">
                <a:solidFill>
                  <a:srgbClr val="FF0000"/>
                </a:solidFill>
                <a:effectLst/>
                <a:latin typeface="Open Sans" panose="020B0606030504020204" pitchFamily="34" charset="0"/>
              </a:rPr>
              <a:t>other factors that affect TEC more strongly than F</a:t>
            </a:r>
            <a:r>
              <a:rPr lang="en-GB" sz="4000" b="1" i="1" u="sng" baseline="-25000" dirty="0">
                <a:solidFill>
                  <a:srgbClr val="FF0000"/>
                </a:solidFill>
                <a:effectLst/>
                <a:latin typeface="Open Sans" panose="020B0606030504020204" pitchFamily="34" charset="0"/>
              </a:rPr>
              <a:t>10.7</a:t>
            </a:r>
            <a:r>
              <a:rPr lang="en-GB" sz="4000" b="1" i="1" u="sng" dirty="0">
                <a:solidFill>
                  <a:srgbClr val="FF0000"/>
                </a:solidFill>
                <a:effectLst/>
                <a:latin typeface="Open Sans" panose="020B0606030504020204" pitchFamily="34" charset="0"/>
              </a:rPr>
              <a:t> and mask the effects of daily solar EUV variations</a:t>
            </a:r>
            <a:r>
              <a:rPr lang="en-GB" sz="4000" b="1" i="1" dirty="0">
                <a:solidFill>
                  <a:srgbClr val="FF0000"/>
                </a:solidFill>
                <a:effectLst/>
                <a:latin typeface="Open Sans" panose="020B0606030504020204" pitchFamily="34" charset="0"/>
              </a:rPr>
              <a:t>.         </a:t>
            </a:r>
            <a:r>
              <a:rPr lang="en-GB" sz="4800" b="1" i="1" dirty="0">
                <a:solidFill>
                  <a:srgbClr val="3333FF"/>
                </a:solidFill>
                <a:effectLst/>
                <a:highlight>
                  <a:srgbClr val="00FF00"/>
                </a:highlight>
                <a:latin typeface="Open Sans" panose="020B0606030504020204" pitchFamily="34" charset="0"/>
              </a:rPr>
              <a:t>TEC</a:t>
            </a:r>
            <a:r>
              <a:rPr lang="en-GB" sz="4000" b="1" i="1" dirty="0">
                <a:solidFill>
                  <a:srgbClr val="3333FF"/>
                </a:solidFill>
                <a:effectLst/>
                <a:latin typeface="Open Sans" panose="020B0606030504020204" pitchFamily="34" charset="0"/>
              </a:rPr>
              <a:t>=</a:t>
            </a:r>
            <a:r>
              <a:rPr lang="en-GB" sz="4000" b="1" i="1" dirty="0" err="1">
                <a:solidFill>
                  <a:srgbClr val="3333FF"/>
                </a:solidFill>
                <a:effectLst/>
                <a:highlight>
                  <a:srgbClr val="00FF00"/>
                </a:highlight>
                <a:latin typeface="Open Sans" panose="020B0606030504020204" pitchFamily="34" charset="0"/>
              </a:rPr>
              <a:t>T</a:t>
            </a:r>
            <a:r>
              <a:rPr lang="en-GB" sz="4000" b="1" i="1" dirty="0" err="1">
                <a:solidFill>
                  <a:srgbClr val="3333FF"/>
                </a:solidFill>
                <a:effectLst/>
                <a:latin typeface="Open Sans" panose="020B0606030504020204" pitchFamily="34" charset="0"/>
              </a:rPr>
              <a:t>otal</a:t>
            </a:r>
            <a:r>
              <a:rPr lang="en-GB" sz="4000" b="1" i="1" dirty="0" err="1">
                <a:solidFill>
                  <a:srgbClr val="3333FF"/>
                </a:solidFill>
                <a:effectLst/>
                <a:highlight>
                  <a:srgbClr val="00FF00"/>
                </a:highlight>
                <a:latin typeface="Open Sans" panose="020B0606030504020204" pitchFamily="34" charset="0"/>
              </a:rPr>
              <a:t>E</a:t>
            </a:r>
            <a:r>
              <a:rPr lang="en-GB" sz="4000" b="1" i="1" dirty="0" err="1">
                <a:solidFill>
                  <a:srgbClr val="3333FF"/>
                </a:solidFill>
                <a:effectLst/>
                <a:latin typeface="Open Sans" panose="020B0606030504020204" pitchFamily="34" charset="0"/>
              </a:rPr>
              <a:t>lectron</a:t>
            </a:r>
            <a:r>
              <a:rPr lang="en-GB" sz="4000" b="1" i="1" dirty="0" err="1">
                <a:solidFill>
                  <a:srgbClr val="3333FF"/>
                </a:solidFill>
                <a:effectLst/>
                <a:highlight>
                  <a:srgbClr val="00FF00"/>
                </a:highlight>
                <a:latin typeface="Open Sans" panose="020B0606030504020204" pitchFamily="34" charset="0"/>
              </a:rPr>
              <a:t>C</a:t>
            </a:r>
            <a:r>
              <a:rPr lang="en-GB" sz="4000" b="1" i="1" dirty="0" err="1">
                <a:solidFill>
                  <a:srgbClr val="3333FF"/>
                </a:solidFill>
                <a:effectLst/>
                <a:latin typeface="Open Sans" panose="020B0606030504020204" pitchFamily="34" charset="0"/>
              </a:rPr>
              <a:t>ontent</a:t>
            </a:r>
            <a:endParaRPr lang="en-GB" sz="4000" b="1" i="1" dirty="0">
              <a:solidFill>
                <a:srgbClr val="FF0000"/>
              </a:solidFill>
              <a:effectLst/>
              <a:latin typeface="Open Sans" panose="020B0606030504020204" pitchFamily="34" charset="0"/>
            </a:endParaRPr>
          </a:p>
          <a:p>
            <a:r>
              <a:rPr lang="en-US" sz="2400" b="1" i="1" u="sng" dirty="0">
                <a:solidFill>
                  <a:srgbClr val="FF0000"/>
                </a:solidFill>
                <a:hlinkClick r:id="rId2"/>
              </a:rPr>
              <a:t>https://agupubs.onlinelibrary.wiley.com/doi/full/10.1029/2002JA009731</a:t>
            </a:r>
            <a:r>
              <a:rPr lang="en-US" sz="2400" b="1" i="1" u="sng" dirty="0">
                <a:solidFill>
                  <a:srgbClr val="FF0000"/>
                </a:solidFill>
              </a:rPr>
              <a:t> </a:t>
            </a:r>
          </a:p>
          <a:p>
            <a:endParaRPr lang="en-US" sz="2400" b="1" i="1" u="sng" dirty="0">
              <a:solidFill>
                <a:srgbClr val="FF0000"/>
              </a:solidFill>
            </a:endParaRPr>
          </a:p>
          <a:p>
            <a:r>
              <a:rPr lang="en-US" sz="2800" b="1" i="1" dirty="0">
                <a:solidFill>
                  <a:schemeClr val="tx1"/>
                </a:solidFill>
              </a:rPr>
              <a:t>“…when they did not see a correlation                                </a:t>
            </a:r>
            <a:r>
              <a:rPr lang="en-US" sz="3600" b="1" dirty="0">
                <a:solidFill>
                  <a:srgbClr val="FF0000"/>
                </a:solidFill>
                <a:highlight>
                  <a:srgbClr val="00FFFF"/>
                </a:highlight>
              </a:rPr>
              <a:t>2003</a:t>
            </a:r>
            <a:endParaRPr lang="en-US" sz="2800" b="1" dirty="0">
              <a:solidFill>
                <a:srgbClr val="FF0000"/>
              </a:solidFill>
              <a:highlight>
                <a:srgbClr val="00FFFF"/>
              </a:highlight>
            </a:endParaRPr>
          </a:p>
          <a:p>
            <a:r>
              <a:rPr lang="en-US" sz="2800" b="1" i="1" dirty="0">
                <a:solidFill>
                  <a:schemeClr val="tx1"/>
                </a:solidFill>
              </a:rPr>
              <a:t>      they even did NOT publish it,..” </a:t>
            </a:r>
          </a:p>
          <a:p>
            <a:r>
              <a:rPr lang="en-US" sz="2800" b="1" i="1" dirty="0">
                <a:solidFill>
                  <a:srgbClr val="FF0000"/>
                </a:solidFill>
              </a:rPr>
              <a:t> </a:t>
            </a:r>
          </a:p>
        </p:txBody>
      </p:sp>
      <p:sp>
        <p:nvSpPr>
          <p:cNvPr id="4" name="TextBox 3">
            <a:extLst>
              <a:ext uri="{FF2B5EF4-FFF2-40B4-BE49-F238E27FC236}">
                <a16:creationId xmlns:a16="http://schemas.microsoft.com/office/drawing/2014/main" id="{1685B1E8-CA14-4900-8DA9-CE76BCB41C3A}"/>
              </a:ext>
            </a:extLst>
          </p:cNvPr>
          <p:cNvSpPr txBox="1"/>
          <p:nvPr/>
        </p:nvSpPr>
        <p:spPr>
          <a:xfrm>
            <a:off x="369453" y="768490"/>
            <a:ext cx="10054475" cy="369332"/>
          </a:xfrm>
          <a:prstGeom prst="rect">
            <a:avLst/>
          </a:prstGeom>
          <a:solidFill>
            <a:srgbClr val="FFFF00"/>
          </a:solidFill>
        </p:spPr>
        <p:txBody>
          <a:bodyPr wrap="square" rtlCol="0">
            <a:spAutoFit/>
          </a:bodyPr>
          <a:lstStyle/>
          <a:p>
            <a:r>
              <a:rPr lang="en-GB" b="1" i="0" dirty="0">
                <a:solidFill>
                  <a:srgbClr val="1C1D1E"/>
                </a:solidFill>
                <a:effectLst/>
                <a:latin typeface="Open Sans" panose="020B0606030504020204" pitchFamily="34" charset="0"/>
              </a:rPr>
              <a:t>The 27-day variations of plasma densities and temperatures in the topside ionosphere</a:t>
            </a:r>
            <a:endParaRPr lang="en-US" dirty="0"/>
          </a:p>
        </p:txBody>
      </p:sp>
      <p:sp>
        <p:nvSpPr>
          <p:cNvPr id="6" name="Rectangle 418">
            <a:extLst>
              <a:ext uri="{FF2B5EF4-FFF2-40B4-BE49-F238E27FC236}">
                <a16:creationId xmlns:a16="http://schemas.microsoft.com/office/drawing/2014/main" id="{D3976F08-F280-3FCF-26CA-918943DE6BFF}"/>
              </a:ext>
            </a:extLst>
          </p:cNvPr>
          <p:cNvSpPr/>
          <p:nvPr/>
        </p:nvSpPr>
        <p:spPr>
          <a:xfrm>
            <a:off x="11885676" y="6488049"/>
            <a:ext cx="227626" cy="245580"/>
          </a:xfrm>
          <a:prstGeom prst="rect">
            <a:avLst/>
          </a:prstGeom>
        </p:spPr>
        <p:txBody>
          <a:bodyPr wrap="none" lIns="0" tIns="0" rIns="0" bIns="0">
            <a:spAutoFit/>
          </a:bodyPr>
          <a:lstStyle/>
          <a:p>
            <a:pPr marL="0"/>
            <a:r>
              <a:rPr lang="en-US" sz="1596" b="1" dirty="0">
                <a:solidFill>
                  <a:srgbClr val="FF0000"/>
                </a:solidFill>
                <a:latin typeface="Calibri-Bold"/>
              </a:rPr>
              <a:t>27</a:t>
            </a:r>
            <a:endParaRPr lang="en-US" sz="1596" b="1" i="0" spc="0" baseline="0" dirty="0">
              <a:solidFill>
                <a:srgbClr val="FF0000"/>
              </a:solidFill>
              <a:latin typeface="Calibri-Bold"/>
            </a:endParaRPr>
          </a:p>
        </p:txBody>
      </p:sp>
    </p:spTree>
    <p:extLst>
      <p:ext uri="{BB962C8B-B14F-4D97-AF65-F5344CB8AC3E}">
        <p14:creationId xmlns:p14="http://schemas.microsoft.com/office/powerpoint/2010/main" val="295829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86F3A-C289-E977-1302-C0D6FF635612}"/>
              </a:ext>
            </a:extLst>
          </p:cNvPr>
          <p:cNvPicPr>
            <a:picLocks noChangeAspect="1"/>
          </p:cNvPicPr>
          <p:nvPr/>
        </p:nvPicPr>
        <p:blipFill>
          <a:blip r:embed="rId2"/>
          <a:stretch>
            <a:fillRect/>
          </a:stretch>
        </p:blipFill>
        <p:spPr>
          <a:xfrm>
            <a:off x="230189" y="5676900"/>
            <a:ext cx="10106025" cy="1123950"/>
          </a:xfrm>
          <a:prstGeom prst="rect">
            <a:avLst/>
          </a:prstGeom>
          <a:solidFill>
            <a:schemeClr val="accent6">
              <a:lumMod val="20000"/>
              <a:lumOff val="80000"/>
            </a:schemeClr>
          </a:solidFill>
        </p:spPr>
      </p:pic>
      <p:pic>
        <p:nvPicPr>
          <p:cNvPr id="17" name="Picture 16">
            <a:extLst>
              <a:ext uri="{FF2B5EF4-FFF2-40B4-BE49-F238E27FC236}">
                <a16:creationId xmlns:a16="http://schemas.microsoft.com/office/drawing/2014/main" id="{83065C9D-B67E-E178-6A8F-08598B785EE0}"/>
              </a:ext>
            </a:extLst>
          </p:cNvPr>
          <p:cNvPicPr>
            <a:picLocks noChangeAspect="1"/>
          </p:cNvPicPr>
          <p:nvPr/>
        </p:nvPicPr>
        <p:blipFill>
          <a:blip r:embed="rId3"/>
          <a:stretch>
            <a:fillRect/>
          </a:stretch>
        </p:blipFill>
        <p:spPr>
          <a:xfrm>
            <a:off x="1253694" y="-4035"/>
            <a:ext cx="6972634" cy="5741080"/>
          </a:xfrm>
          <a:prstGeom prst="rect">
            <a:avLst/>
          </a:prstGeom>
          <a:solidFill>
            <a:schemeClr val="accent6">
              <a:lumMod val="20000"/>
              <a:lumOff val="80000"/>
            </a:schemeClr>
          </a:solidFill>
        </p:spPr>
      </p:pic>
      <p:sp>
        <p:nvSpPr>
          <p:cNvPr id="20" name="TextBox 19">
            <a:extLst>
              <a:ext uri="{FF2B5EF4-FFF2-40B4-BE49-F238E27FC236}">
                <a16:creationId xmlns:a16="http://schemas.microsoft.com/office/drawing/2014/main" id="{85AF6729-5CF9-D155-3E49-7A9968983A3A}"/>
              </a:ext>
            </a:extLst>
          </p:cNvPr>
          <p:cNvSpPr txBox="1"/>
          <p:nvPr/>
        </p:nvSpPr>
        <p:spPr>
          <a:xfrm>
            <a:off x="8259281" y="2761675"/>
            <a:ext cx="3786904" cy="2554545"/>
          </a:xfrm>
          <a:custGeom>
            <a:avLst/>
            <a:gdLst>
              <a:gd name="connsiteX0" fmla="*/ 0 w 3786904"/>
              <a:gd name="connsiteY0" fmla="*/ 0 h 2554545"/>
              <a:gd name="connsiteX1" fmla="*/ 427379 w 3786904"/>
              <a:gd name="connsiteY1" fmla="*/ 0 h 2554545"/>
              <a:gd name="connsiteX2" fmla="*/ 1044104 w 3786904"/>
              <a:gd name="connsiteY2" fmla="*/ 0 h 2554545"/>
              <a:gd name="connsiteX3" fmla="*/ 1622959 w 3786904"/>
              <a:gd name="connsiteY3" fmla="*/ 0 h 2554545"/>
              <a:gd name="connsiteX4" fmla="*/ 2050338 w 3786904"/>
              <a:gd name="connsiteY4" fmla="*/ 0 h 2554545"/>
              <a:gd name="connsiteX5" fmla="*/ 2553455 w 3786904"/>
              <a:gd name="connsiteY5" fmla="*/ 0 h 2554545"/>
              <a:gd name="connsiteX6" fmla="*/ 3170180 w 3786904"/>
              <a:gd name="connsiteY6" fmla="*/ 0 h 2554545"/>
              <a:gd name="connsiteX7" fmla="*/ 3786904 w 3786904"/>
              <a:gd name="connsiteY7" fmla="*/ 0 h 2554545"/>
              <a:gd name="connsiteX8" fmla="*/ 3786904 w 3786904"/>
              <a:gd name="connsiteY8" fmla="*/ 536454 h 2554545"/>
              <a:gd name="connsiteX9" fmla="*/ 3786904 w 3786904"/>
              <a:gd name="connsiteY9" fmla="*/ 970727 h 2554545"/>
              <a:gd name="connsiteX10" fmla="*/ 3786904 w 3786904"/>
              <a:gd name="connsiteY10" fmla="*/ 1430545 h 2554545"/>
              <a:gd name="connsiteX11" fmla="*/ 3786904 w 3786904"/>
              <a:gd name="connsiteY11" fmla="*/ 1967000 h 2554545"/>
              <a:gd name="connsiteX12" fmla="*/ 3786904 w 3786904"/>
              <a:gd name="connsiteY12" fmla="*/ 2554545 h 2554545"/>
              <a:gd name="connsiteX13" fmla="*/ 3359525 w 3786904"/>
              <a:gd name="connsiteY13" fmla="*/ 2554545 h 2554545"/>
              <a:gd name="connsiteX14" fmla="*/ 2932146 w 3786904"/>
              <a:gd name="connsiteY14" fmla="*/ 2554545 h 2554545"/>
              <a:gd name="connsiteX15" fmla="*/ 2353290 w 3786904"/>
              <a:gd name="connsiteY15" fmla="*/ 2554545 h 2554545"/>
              <a:gd name="connsiteX16" fmla="*/ 1925911 w 3786904"/>
              <a:gd name="connsiteY16" fmla="*/ 2554545 h 2554545"/>
              <a:gd name="connsiteX17" fmla="*/ 1384925 w 3786904"/>
              <a:gd name="connsiteY17" fmla="*/ 2554545 h 2554545"/>
              <a:gd name="connsiteX18" fmla="*/ 919677 w 3786904"/>
              <a:gd name="connsiteY18" fmla="*/ 2554545 h 2554545"/>
              <a:gd name="connsiteX19" fmla="*/ 0 w 3786904"/>
              <a:gd name="connsiteY19" fmla="*/ 2554545 h 2554545"/>
              <a:gd name="connsiteX20" fmla="*/ 0 w 3786904"/>
              <a:gd name="connsiteY20" fmla="*/ 2043636 h 2554545"/>
              <a:gd name="connsiteX21" fmla="*/ 0 w 3786904"/>
              <a:gd name="connsiteY21" fmla="*/ 1481636 h 2554545"/>
              <a:gd name="connsiteX22" fmla="*/ 0 w 3786904"/>
              <a:gd name="connsiteY22" fmla="*/ 996273 h 2554545"/>
              <a:gd name="connsiteX23" fmla="*/ 0 w 3786904"/>
              <a:gd name="connsiteY23" fmla="*/ 510909 h 2554545"/>
              <a:gd name="connsiteX24" fmla="*/ 0 w 3786904"/>
              <a:gd name="connsiteY24"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6904" h="2554545" fill="none" extrusionOk="0">
                <a:moveTo>
                  <a:pt x="0" y="0"/>
                </a:moveTo>
                <a:cubicBezTo>
                  <a:pt x="162350" y="-44760"/>
                  <a:pt x="229912" y="11748"/>
                  <a:pt x="427379" y="0"/>
                </a:cubicBezTo>
                <a:cubicBezTo>
                  <a:pt x="624846" y="-11748"/>
                  <a:pt x="832608" y="35140"/>
                  <a:pt x="1044104" y="0"/>
                </a:cubicBezTo>
                <a:cubicBezTo>
                  <a:pt x="1255601" y="-35140"/>
                  <a:pt x="1500161" y="39417"/>
                  <a:pt x="1622959" y="0"/>
                </a:cubicBezTo>
                <a:cubicBezTo>
                  <a:pt x="1745758" y="-39417"/>
                  <a:pt x="1929311" y="12666"/>
                  <a:pt x="2050338" y="0"/>
                </a:cubicBezTo>
                <a:cubicBezTo>
                  <a:pt x="2171365" y="-12666"/>
                  <a:pt x="2433033" y="10127"/>
                  <a:pt x="2553455" y="0"/>
                </a:cubicBezTo>
                <a:cubicBezTo>
                  <a:pt x="2673877" y="-10127"/>
                  <a:pt x="2947980" y="24786"/>
                  <a:pt x="3170180" y="0"/>
                </a:cubicBezTo>
                <a:cubicBezTo>
                  <a:pt x="3392380" y="-24786"/>
                  <a:pt x="3492239" y="56441"/>
                  <a:pt x="3786904" y="0"/>
                </a:cubicBezTo>
                <a:cubicBezTo>
                  <a:pt x="3797224" y="226874"/>
                  <a:pt x="3770583" y="296667"/>
                  <a:pt x="3786904" y="536454"/>
                </a:cubicBezTo>
                <a:cubicBezTo>
                  <a:pt x="3803225" y="776241"/>
                  <a:pt x="3782834" y="774250"/>
                  <a:pt x="3786904" y="970727"/>
                </a:cubicBezTo>
                <a:cubicBezTo>
                  <a:pt x="3790974" y="1167204"/>
                  <a:pt x="3737960" y="1227731"/>
                  <a:pt x="3786904" y="1430545"/>
                </a:cubicBezTo>
                <a:cubicBezTo>
                  <a:pt x="3835848" y="1633359"/>
                  <a:pt x="3777885" y="1821574"/>
                  <a:pt x="3786904" y="1967000"/>
                </a:cubicBezTo>
                <a:cubicBezTo>
                  <a:pt x="3795923" y="2112427"/>
                  <a:pt x="3731864" y="2430674"/>
                  <a:pt x="3786904" y="2554545"/>
                </a:cubicBezTo>
                <a:cubicBezTo>
                  <a:pt x="3614744" y="2563065"/>
                  <a:pt x="3472618" y="2550655"/>
                  <a:pt x="3359525" y="2554545"/>
                </a:cubicBezTo>
                <a:cubicBezTo>
                  <a:pt x="3246432" y="2558435"/>
                  <a:pt x="3042534" y="2503587"/>
                  <a:pt x="2932146" y="2554545"/>
                </a:cubicBezTo>
                <a:cubicBezTo>
                  <a:pt x="2821758" y="2605503"/>
                  <a:pt x="2629676" y="2499130"/>
                  <a:pt x="2353290" y="2554545"/>
                </a:cubicBezTo>
                <a:cubicBezTo>
                  <a:pt x="2076904" y="2609960"/>
                  <a:pt x="2072305" y="2511312"/>
                  <a:pt x="1925911" y="2554545"/>
                </a:cubicBezTo>
                <a:cubicBezTo>
                  <a:pt x="1779517" y="2597778"/>
                  <a:pt x="1615924" y="2490418"/>
                  <a:pt x="1384925" y="2554545"/>
                </a:cubicBezTo>
                <a:cubicBezTo>
                  <a:pt x="1153926" y="2618672"/>
                  <a:pt x="1042223" y="2502383"/>
                  <a:pt x="919677" y="2554545"/>
                </a:cubicBezTo>
                <a:cubicBezTo>
                  <a:pt x="797131" y="2606707"/>
                  <a:pt x="384682" y="2459208"/>
                  <a:pt x="0" y="2554545"/>
                </a:cubicBezTo>
                <a:cubicBezTo>
                  <a:pt x="-9376" y="2442924"/>
                  <a:pt x="52395" y="2248275"/>
                  <a:pt x="0" y="2043636"/>
                </a:cubicBezTo>
                <a:cubicBezTo>
                  <a:pt x="-52395" y="1838997"/>
                  <a:pt x="48382" y="1687099"/>
                  <a:pt x="0" y="1481636"/>
                </a:cubicBezTo>
                <a:cubicBezTo>
                  <a:pt x="-48382" y="1276173"/>
                  <a:pt x="45325" y="1111379"/>
                  <a:pt x="0" y="996273"/>
                </a:cubicBezTo>
                <a:cubicBezTo>
                  <a:pt x="-45325" y="881167"/>
                  <a:pt x="7871" y="731683"/>
                  <a:pt x="0" y="510909"/>
                </a:cubicBezTo>
                <a:cubicBezTo>
                  <a:pt x="-7871" y="290135"/>
                  <a:pt x="43300" y="201050"/>
                  <a:pt x="0" y="0"/>
                </a:cubicBezTo>
                <a:close/>
              </a:path>
              <a:path w="3786904" h="2554545" stroke="0" extrusionOk="0">
                <a:moveTo>
                  <a:pt x="0" y="0"/>
                </a:moveTo>
                <a:cubicBezTo>
                  <a:pt x="211466" y="-53297"/>
                  <a:pt x="260706" y="31412"/>
                  <a:pt x="503117" y="0"/>
                </a:cubicBezTo>
                <a:cubicBezTo>
                  <a:pt x="745528" y="-31412"/>
                  <a:pt x="828579" y="24610"/>
                  <a:pt x="930496" y="0"/>
                </a:cubicBezTo>
                <a:cubicBezTo>
                  <a:pt x="1032413" y="-24610"/>
                  <a:pt x="1296208" y="37310"/>
                  <a:pt x="1547221" y="0"/>
                </a:cubicBezTo>
                <a:cubicBezTo>
                  <a:pt x="1798234" y="-37310"/>
                  <a:pt x="1928533" y="3608"/>
                  <a:pt x="2050338" y="0"/>
                </a:cubicBezTo>
                <a:cubicBezTo>
                  <a:pt x="2172143" y="-3608"/>
                  <a:pt x="2445764" y="38133"/>
                  <a:pt x="2553455" y="0"/>
                </a:cubicBezTo>
                <a:cubicBezTo>
                  <a:pt x="2661146" y="-38133"/>
                  <a:pt x="2980867" y="60292"/>
                  <a:pt x="3170180" y="0"/>
                </a:cubicBezTo>
                <a:cubicBezTo>
                  <a:pt x="3359494" y="-60292"/>
                  <a:pt x="3599583" y="10245"/>
                  <a:pt x="3786904" y="0"/>
                </a:cubicBezTo>
                <a:cubicBezTo>
                  <a:pt x="3802993" y="136558"/>
                  <a:pt x="3725999" y="443697"/>
                  <a:pt x="3786904" y="562000"/>
                </a:cubicBezTo>
                <a:cubicBezTo>
                  <a:pt x="3847809" y="680303"/>
                  <a:pt x="3752056" y="929099"/>
                  <a:pt x="3786904" y="1021818"/>
                </a:cubicBezTo>
                <a:cubicBezTo>
                  <a:pt x="3821752" y="1114537"/>
                  <a:pt x="3741736" y="1252905"/>
                  <a:pt x="3786904" y="1481636"/>
                </a:cubicBezTo>
                <a:cubicBezTo>
                  <a:pt x="3832072" y="1710367"/>
                  <a:pt x="3733832" y="1752876"/>
                  <a:pt x="3786904" y="1992545"/>
                </a:cubicBezTo>
                <a:cubicBezTo>
                  <a:pt x="3839976" y="2232214"/>
                  <a:pt x="3740930" y="2383786"/>
                  <a:pt x="3786904" y="2554545"/>
                </a:cubicBezTo>
                <a:cubicBezTo>
                  <a:pt x="3599079" y="2569645"/>
                  <a:pt x="3512709" y="2547215"/>
                  <a:pt x="3359525" y="2554545"/>
                </a:cubicBezTo>
                <a:cubicBezTo>
                  <a:pt x="3206341" y="2561875"/>
                  <a:pt x="2927326" y="2541262"/>
                  <a:pt x="2742800" y="2554545"/>
                </a:cubicBezTo>
                <a:cubicBezTo>
                  <a:pt x="2558274" y="2567828"/>
                  <a:pt x="2465615" y="2527885"/>
                  <a:pt x="2277552" y="2554545"/>
                </a:cubicBezTo>
                <a:cubicBezTo>
                  <a:pt x="2089489" y="2581205"/>
                  <a:pt x="1918249" y="2534024"/>
                  <a:pt x="1736566" y="2554545"/>
                </a:cubicBezTo>
                <a:cubicBezTo>
                  <a:pt x="1554883" y="2575066"/>
                  <a:pt x="1302067" y="2539417"/>
                  <a:pt x="1119842" y="2554545"/>
                </a:cubicBezTo>
                <a:cubicBezTo>
                  <a:pt x="937617" y="2569673"/>
                  <a:pt x="730078" y="2507462"/>
                  <a:pt x="578855" y="2554545"/>
                </a:cubicBezTo>
                <a:cubicBezTo>
                  <a:pt x="427632" y="2601628"/>
                  <a:pt x="154779" y="2536512"/>
                  <a:pt x="0" y="2554545"/>
                </a:cubicBezTo>
                <a:cubicBezTo>
                  <a:pt x="-22616" y="2392537"/>
                  <a:pt x="52204" y="2213314"/>
                  <a:pt x="0" y="2094727"/>
                </a:cubicBezTo>
                <a:cubicBezTo>
                  <a:pt x="-52204" y="1976140"/>
                  <a:pt x="41430" y="1818835"/>
                  <a:pt x="0" y="1609363"/>
                </a:cubicBezTo>
                <a:cubicBezTo>
                  <a:pt x="-41430" y="1399891"/>
                  <a:pt x="12169" y="1200464"/>
                  <a:pt x="0" y="1047363"/>
                </a:cubicBezTo>
                <a:cubicBezTo>
                  <a:pt x="-12169" y="894262"/>
                  <a:pt x="52332" y="740927"/>
                  <a:pt x="0" y="536454"/>
                </a:cubicBezTo>
                <a:cubicBezTo>
                  <a:pt x="-52332" y="331981"/>
                  <a:pt x="43278" y="177253"/>
                  <a:pt x="0" y="0"/>
                </a:cubicBezTo>
                <a:close/>
              </a:path>
            </a:pathLst>
          </a:custGeom>
          <a:solidFill>
            <a:schemeClr val="accent6">
              <a:lumMod val="20000"/>
              <a:lumOff val="80000"/>
            </a:schemeClr>
          </a:solidFill>
          <a:ln w="1905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2400" dirty="0">
                <a:latin typeface="Times New Roman" panose="02020603050405020304" pitchFamily="18" charset="0"/>
                <a:cs typeface="Times New Roman" panose="02020603050405020304" pitchFamily="18" charset="0"/>
              </a:rPr>
              <a:t>H. </a:t>
            </a:r>
            <a:r>
              <a:rPr lang="en-US" sz="2400" dirty="0" err="1">
                <a:latin typeface="Times New Roman" panose="02020603050405020304" pitchFamily="18" charset="0"/>
                <a:cs typeface="Times New Roman" panose="02020603050405020304" pitchFamily="18" charset="0"/>
              </a:rPr>
              <a:t>Socas</a:t>
            </a:r>
            <a:r>
              <a:rPr lang="en-US" sz="2400" dirty="0">
                <a:latin typeface="Times New Roman" panose="02020603050405020304" pitchFamily="18" charset="0"/>
                <a:cs typeface="Times New Roman" panose="02020603050405020304" pitchFamily="18" charset="0"/>
              </a:rPr>
              <a:t>-Navarro</a:t>
            </a:r>
          </a:p>
          <a:p>
            <a:r>
              <a:rPr lang="en-US" sz="1600" b="1" dirty="0">
                <a:latin typeface="Times New Roman" panose="02020603050405020304" pitchFamily="18" charset="0"/>
                <a:cs typeface="Times New Roman" panose="02020603050405020304" pitchFamily="18" charset="0"/>
                <a:hlinkClick r:id="rId4"/>
              </a:rPr>
              <a:t>https://arxiv.org/abs/1812.02482</a:t>
            </a:r>
            <a:r>
              <a:rPr lang="en-US" sz="1600" b="1"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è"/>
            </a:pPr>
            <a:r>
              <a:rPr lang="en-US" dirty="0">
                <a:latin typeface="Times New Roman" panose="02020603050405020304" pitchFamily="18" charset="0"/>
                <a:cs typeface="Times New Roman" panose="02020603050405020304" pitchFamily="18" charset="0"/>
                <a:sym typeface="Wingdings" panose="05000000000000000000" pitchFamily="2" charset="2"/>
              </a:rPr>
              <a:t>Multiple confirmation of our first</a:t>
            </a:r>
          </a:p>
          <a:p>
            <a:r>
              <a:rPr lang="en-US" dirty="0">
                <a:latin typeface="Times New Roman" panose="02020603050405020304" pitchFamily="18" charset="0"/>
                <a:cs typeface="Times New Roman" panose="02020603050405020304" pitchFamily="18" charset="0"/>
                <a:sym typeface="Wingdings" panose="05000000000000000000" pitchFamily="2" charset="2"/>
              </a:rPr>
              <a:t>      result at ~88days (= 4.17/year);</a:t>
            </a:r>
          </a:p>
          <a:p>
            <a:r>
              <a:rPr lang="en-US" dirty="0">
                <a:latin typeface="Times New Roman" panose="02020603050405020304" pitchFamily="18" charset="0"/>
                <a:cs typeface="Times New Roman" panose="02020603050405020304" pitchFamily="18" charset="0"/>
                <a:sym typeface="Wingdings" panose="05000000000000000000" pitchFamily="2" charset="2"/>
              </a:rPr>
              <a:t>See also </a:t>
            </a:r>
            <a:r>
              <a:rPr lang="en-US" sz="1600" b="1" dirty="0">
                <a:latin typeface="Times New Roman" panose="02020603050405020304" pitchFamily="18" charset="0"/>
                <a:cs typeface="Times New Roman" panose="02020603050405020304" pitchFamily="18" charset="0"/>
                <a:sym typeface="Wingdings" panose="05000000000000000000" pitchFamily="2" charset="2"/>
                <a:hlinkClick r:id="rId5"/>
              </a:rPr>
              <a:t>https://arxiv.org/abs/1812.10332</a:t>
            </a:r>
            <a:endParaRPr lang="el-GR" sz="1600" b="1" dirty="0">
              <a:latin typeface="Times New Roman" panose="02020603050405020304" pitchFamily="18" charset="0"/>
              <a:cs typeface="Times New Roman" panose="02020603050405020304" pitchFamily="18" charset="0"/>
              <a:sym typeface="Wingdings" panose="05000000000000000000" pitchFamily="2" charset="2"/>
            </a:endParaRPr>
          </a:p>
          <a:p>
            <a:endParaRPr lang="el-GR" sz="1600" b="1" dirty="0">
              <a:latin typeface="Times New Roman" panose="02020603050405020304" pitchFamily="18" charset="0"/>
              <a:cs typeface="Times New Roman" panose="02020603050405020304" pitchFamily="18" charset="0"/>
              <a:sym typeface="Wingdings" panose="05000000000000000000" pitchFamily="2" charset="2"/>
            </a:endParaRPr>
          </a:p>
          <a:p>
            <a:r>
              <a:rPr lang="en-US" sz="1600" b="1" dirty="0">
                <a:latin typeface="Times New Roman" panose="02020603050405020304" pitchFamily="18" charset="0"/>
                <a:cs typeface="Times New Roman" panose="02020603050405020304" pitchFamily="18" charset="0"/>
                <a:sym typeface="Wingdings" panose="05000000000000000000" pitchFamily="2" charset="2"/>
              </a:rPr>
              <a:t>Continuous and dashed red lines are next  </a:t>
            </a:r>
          </a:p>
          <a:p>
            <a:r>
              <a:rPr lang="en-US" sz="1600" b="1" dirty="0">
                <a:latin typeface="Times New Roman" panose="02020603050405020304" pitchFamily="18" charset="0"/>
                <a:cs typeface="Times New Roman" panose="02020603050405020304" pitchFamily="18" charset="0"/>
                <a:sym typeface="Wingdings" panose="05000000000000000000" pitchFamily="2" charset="2"/>
              </a:rPr>
              <a:t>to 4.17/Year and 5.17/Year, respectively.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22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113814" cy="245901"/>
          </a:xfrm>
          <a:prstGeom prst="rect">
            <a:avLst/>
          </a:prstGeom>
        </p:spPr>
        <p:txBody>
          <a:bodyPr wrap="none" lIns="0" tIns="0" rIns="0" bIns="0">
            <a:spAutoFit/>
          </a:bodyPr>
          <a:lstStyle/>
          <a:p>
            <a:pPr marL="0"/>
            <a:r>
              <a:rPr lang="en-US" sz="1598" b="1" i="0" spc="0" baseline="0" dirty="0">
                <a:solidFill>
                  <a:srgbClr val="FF0000"/>
                </a:solidFill>
                <a:latin typeface="Calibri-Bold"/>
              </a:rPr>
              <a:t>3</a:t>
            </a:r>
          </a:p>
        </p:txBody>
      </p:sp>
      <p:sp>
        <p:nvSpPr>
          <p:cNvPr id="3" name="TextBox 2">
            <a:extLst>
              <a:ext uri="{FF2B5EF4-FFF2-40B4-BE49-F238E27FC236}">
                <a16:creationId xmlns:a16="http://schemas.microsoft.com/office/drawing/2014/main" id="{038E3580-C713-08B6-1325-2C74330B92B6}"/>
              </a:ext>
            </a:extLst>
          </p:cNvPr>
          <p:cNvSpPr txBox="1"/>
          <p:nvPr/>
        </p:nvSpPr>
        <p:spPr>
          <a:xfrm>
            <a:off x="110452" y="4981523"/>
            <a:ext cx="11718389" cy="707886"/>
          </a:xfrm>
          <a:custGeom>
            <a:avLst/>
            <a:gdLst>
              <a:gd name="connsiteX0" fmla="*/ 0 w 11718389"/>
              <a:gd name="connsiteY0" fmla="*/ 0 h 707886"/>
              <a:gd name="connsiteX1" fmla="*/ 468736 w 11718389"/>
              <a:gd name="connsiteY1" fmla="*/ 0 h 707886"/>
              <a:gd name="connsiteX2" fmla="*/ 703103 w 11718389"/>
              <a:gd name="connsiteY2" fmla="*/ 0 h 707886"/>
              <a:gd name="connsiteX3" fmla="*/ 1523391 w 11718389"/>
              <a:gd name="connsiteY3" fmla="*/ 0 h 707886"/>
              <a:gd name="connsiteX4" fmla="*/ 1992126 w 11718389"/>
              <a:gd name="connsiteY4" fmla="*/ 0 h 707886"/>
              <a:gd name="connsiteX5" fmla="*/ 2460862 w 11718389"/>
              <a:gd name="connsiteY5" fmla="*/ 0 h 707886"/>
              <a:gd name="connsiteX6" fmla="*/ 3281149 w 11718389"/>
              <a:gd name="connsiteY6" fmla="*/ 0 h 707886"/>
              <a:gd name="connsiteX7" fmla="*/ 3632701 w 11718389"/>
              <a:gd name="connsiteY7" fmla="*/ 0 h 707886"/>
              <a:gd name="connsiteX8" fmla="*/ 4452988 w 11718389"/>
              <a:gd name="connsiteY8" fmla="*/ 0 h 707886"/>
              <a:gd name="connsiteX9" fmla="*/ 5273275 w 11718389"/>
              <a:gd name="connsiteY9" fmla="*/ 0 h 707886"/>
              <a:gd name="connsiteX10" fmla="*/ 5859195 w 11718389"/>
              <a:gd name="connsiteY10" fmla="*/ 0 h 707886"/>
              <a:gd name="connsiteX11" fmla="*/ 6679482 w 11718389"/>
              <a:gd name="connsiteY11" fmla="*/ 0 h 707886"/>
              <a:gd name="connsiteX12" fmla="*/ 7148217 w 11718389"/>
              <a:gd name="connsiteY12" fmla="*/ 0 h 707886"/>
              <a:gd name="connsiteX13" fmla="*/ 7616953 w 11718389"/>
              <a:gd name="connsiteY13" fmla="*/ 0 h 707886"/>
              <a:gd name="connsiteX14" fmla="*/ 8320056 w 11718389"/>
              <a:gd name="connsiteY14" fmla="*/ 0 h 707886"/>
              <a:gd name="connsiteX15" fmla="*/ 8788792 w 11718389"/>
              <a:gd name="connsiteY15" fmla="*/ 0 h 707886"/>
              <a:gd name="connsiteX16" fmla="*/ 9609079 w 11718389"/>
              <a:gd name="connsiteY16" fmla="*/ 0 h 707886"/>
              <a:gd name="connsiteX17" fmla="*/ 10429366 w 11718389"/>
              <a:gd name="connsiteY17" fmla="*/ 0 h 707886"/>
              <a:gd name="connsiteX18" fmla="*/ 11015286 w 11718389"/>
              <a:gd name="connsiteY18" fmla="*/ 0 h 707886"/>
              <a:gd name="connsiteX19" fmla="*/ 11718389 w 11718389"/>
              <a:gd name="connsiteY19" fmla="*/ 0 h 707886"/>
              <a:gd name="connsiteX20" fmla="*/ 11718389 w 11718389"/>
              <a:gd name="connsiteY20" fmla="*/ 332706 h 707886"/>
              <a:gd name="connsiteX21" fmla="*/ 11718389 w 11718389"/>
              <a:gd name="connsiteY21" fmla="*/ 707886 h 707886"/>
              <a:gd name="connsiteX22" fmla="*/ 11015286 w 11718389"/>
              <a:gd name="connsiteY22" fmla="*/ 707886 h 707886"/>
              <a:gd name="connsiteX23" fmla="*/ 10663734 w 11718389"/>
              <a:gd name="connsiteY23" fmla="*/ 707886 h 707886"/>
              <a:gd name="connsiteX24" fmla="*/ 10077815 w 11718389"/>
              <a:gd name="connsiteY24" fmla="*/ 707886 h 707886"/>
              <a:gd name="connsiteX25" fmla="*/ 9843447 w 11718389"/>
              <a:gd name="connsiteY25" fmla="*/ 707886 h 707886"/>
              <a:gd name="connsiteX26" fmla="*/ 9609079 w 11718389"/>
              <a:gd name="connsiteY26" fmla="*/ 707886 h 707886"/>
              <a:gd name="connsiteX27" fmla="*/ 9023160 w 11718389"/>
              <a:gd name="connsiteY27" fmla="*/ 707886 h 707886"/>
              <a:gd name="connsiteX28" fmla="*/ 8671608 w 11718389"/>
              <a:gd name="connsiteY28" fmla="*/ 707886 h 707886"/>
              <a:gd name="connsiteX29" fmla="*/ 7968505 w 11718389"/>
              <a:gd name="connsiteY29" fmla="*/ 707886 h 707886"/>
              <a:gd name="connsiteX30" fmla="*/ 7616953 w 11718389"/>
              <a:gd name="connsiteY30" fmla="*/ 707886 h 707886"/>
              <a:gd name="connsiteX31" fmla="*/ 6913850 w 11718389"/>
              <a:gd name="connsiteY31" fmla="*/ 707886 h 707886"/>
              <a:gd name="connsiteX32" fmla="*/ 6679482 w 11718389"/>
              <a:gd name="connsiteY32" fmla="*/ 707886 h 707886"/>
              <a:gd name="connsiteX33" fmla="*/ 5976378 w 11718389"/>
              <a:gd name="connsiteY33" fmla="*/ 707886 h 707886"/>
              <a:gd name="connsiteX34" fmla="*/ 5624827 w 11718389"/>
              <a:gd name="connsiteY34" fmla="*/ 707886 h 707886"/>
              <a:gd name="connsiteX35" fmla="*/ 5390459 w 11718389"/>
              <a:gd name="connsiteY35" fmla="*/ 707886 h 707886"/>
              <a:gd name="connsiteX36" fmla="*/ 5038907 w 11718389"/>
              <a:gd name="connsiteY36" fmla="*/ 707886 h 707886"/>
              <a:gd name="connsiteX37" fmla="*/ 4335804 w 11718389"/>
              <a:gd name="connsiteY37" fmla="*/ 707886 h 707886"/>
              <a:gd name="connsiteX38" fmla="*/ 3984252 w 11718389"/>
              <a:gd name="connsiteY38" fmla="*/ 707886 h 707886"/>
              <a:gd name="connsiteX39" fmla="*/ 3749884 w 11718389"/>
              <a:gd name="connsiteY39" fmla="*/ 707886 h 707886"/>
              <a:gd name="connsiteX40" fmla="*/ 3398333 w 11718389"/>
              <a:gd name="connsiteY40" fmla="*/ 707886 h 707886"/>
              <a:gd name="connsiteX41" fmla="*/ 2929597 w 11718389"/>
              <a:gd name="connsiteY41" fmla="*/ 707886 h 707886"/>
              <a:gd name="connsiteX42" fmla="*/ 2343678 w 11718389"/>
              <a:gd name="connsiteY42" fmla="*/ 707886 h 707886"/>
              <a:gd name="connsiteX43" fmla="*/ 1992126 w 11718389"/>
              <a:gd name="connsiteY43" fmla="*/ 707886 h 707886"/>
              <a:gd name="connsiteX44" fmla="*/ 1171839 w 11718389"/>
              <a:gd name="connsiteY44" fmla="*/ 707886 h 707886"/>
              <a:gd name="connsiteX45" fmla="*/ 585919 w 11718389"/>
              <a:gd name="connsiteY45" fmla="*/ 707886 h 707886"/>
              <a:gd name="connsiteX46" fmla="*/ 0 w 11718389"/>
              <a:gd name="connsiteY46" fmla="*/ 707886 h 707886"/>
              <a:gd name="connsiteX47" fmla="*/ 0 w 11718389"/>
              <a:gd name="connsiteY47" fmla="*/ 346864 h 707886"/>
              <a:gd name="connsiteX48" fmla="*/ 0 w 11718389"/>
              <a:gd name="connsiteY4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718389" h="707886" extrusionOk="0">
                <a:moveTo>
                  <a:pt x="0" y="0"/>
                </a:moveTo>
                <a:cubicBezTo>
                  <a:pt x="105161" y="-11642"/>
                  <a:pt x="304706" y="28159"/>
                  <a:pt x="468736" y="0"/>
                </a:cubicBezTo>
                <a:cubicBezTo>
                  <a:pt x="632766" y="-28159"/>
                  <a:pt x="606946" y="7996"/>
                  <a:pt x="703103" y="0"/>
                </a:cubicBezTo>
                <a:cubicBezTo>
                  <a:pt x="799260" y="-7996"/>
                  <a:pt x="1165019" y="50881"/>
                  <a:pt x="1523391" y="0"/>
                </a:cubicBezTo>
                <a:cubicBezTo>
                  <a:pt x="1881763" y="-50881"/>
                  <a:pt x="1835866" y="2655"/>
                  <a:pt x="1992126" y="0"/>
                </a:cubicBezTo>
                <a:cubicBezTo>
                  <a:pt x="2148386" y="-2655"/>
                  <a:pt x="2267881" y="21148"/>
                  <a:pt x="2460862" y="0"/>
                </a:cubicBezTo>
                <a:cubicBezTo>
                  <a:pt x="2653843" y="-21148"/>
                  <a:pt x="3101337" y="16511"/>
                  <a:pt x="3281149" y="0"/>
                </a:cubicBezTo>
                <a:cubicBezTo>
                  <a:pt x="3460961" y="-16511"/>
                  <a:pt x="3528557" y="39604"/>
                  <a:pt x="3632701" y="0"/>
                </a:cubicBezTo>
                <a:cubicBezTo>
                  <a:pt x="3736845" y="-39604"/>
                  <a:pt x="4233283" y="70013"/>
                  <a:pt x="4452988" y="0"/>
                </a:cubicBezTo>
                <a:cubicBezTo>
                  <a:pt x="4672693" y="-70013"/>
                  <a:pt x="5073127" y="12557"/>
                  <a:pt x="5273275" y="0"/>
                </a:cubicBezTo>
                <a:cubicBezTo>
                  <a:pt x="5473423" y="-12557"/>
                  <a:pt x="5654515" y="31952"/>
                  <a:pt x="5859195" y="0"/>
                </a:cubicBezTo>
                <a:cubicBezTo>
                  <a:pt x="6063875" y="-31952"/>
                  <a:pt x="6472166" y="86157"/>
                  <a:pt x="6679482" y="0"/>
                </a:cubicBezTo>
                <a:cubicBezTo>
                  <a:pt x="6886798" y="-86157"/>
                  <a:pt x="7045398" y="17742"/>
                  <a:pt x="7148217" y="0"/>
                </a:cubicBezTo>
                <a:cubicBezTo>
                  <a:pt x="7251036" y="-17742"/>
                  <a:pt x="7482433" y="52427"/>
                  <a:pt x="7616953" y="0"/>
                </a:cubicBezTo>
                <a:cubicBezTo>
                  <a:pt x="7751473" y="-52427"/>
                  <a:pt x="8143665" y="16475"/>
                  <a:pt x="8320056" y="0"/>
                </a:cubicBezTo>
                <a:cubicBezTo>
                  <a:pt x="8496447" y="-16475"/>
                  <a:pt x="8677606" y="21763"/>
                  <a:pt x="8788792" y="0"/>
                </a:cubicBezTo>
                <a:cubicBezTo>
                  <a:pt x="8899978" y="-21763"/>
                  <a:pt x="9341884" y="7364"/>
                  <a:pt x="9609079" y="0"/>
                </a:cubicBezTo>
                <a:cubicBezTo>
                  <a:pt x="9876274" y="-7364"/>
                  <a:pt x="10170255" y="26273"/>
                  <a:pt x="10429366" y="0"/>
                </a:cubicBezTo>
                <a:cubicBezTo>
                  <a:pt x="10688477" y="-26273"/>
                  <a:pt x="10740754" y="67780"/>
                  <a:pt x="11015286" y="0"/>
                </a:cubicBezTo>
                <a:cubicBezTo>
                  <a:pt x="11289818" y="-67780"/>
                  <a:pt x="11473559" y="76228"/>
                  <a:pt x="11718389" y="0"/>
                </a:cubicBezTo>
                <a:cubicBezTo>
                  <a:pt x="11748542" y="158267"/>
                  <a:pt x="11679912" y="218754"/>
                  <a:pt x="11718389" y="332706"/>
                </a:cubicBezTo>
                <a:cubicBezTo>
                  <a:pt x="11756866" y="446658"/>
                  <a:pt x="11673514" y="561659"/>
                  <a:pt x="11718389" y="707886"/>
                </a:cubicBezTo>
                <a:cubicBezTo>
                  <a:pt x="11416215" y="758091"/>
                  <a:pt x="11187966" y="651024"/>
                  <a:pt x="11015286" y="707886"/>
                </a:cubicBezTo>
                <a:cubicBezTo>
                  <a:pt x="10842606" y="764748"/>
                  <a:pt x="10825193" y="667572"/>
                  <a:pt x="10663734" y="707886"/>
                </a:cubicBezTo>
                <a:cubicBezTo>
                  <a:pt x="10502275" y="748200"/>
                  <a:pt x="10282206" y="663148"/>
                  <a:pt x="10077815" y="707886"/>
                </a:cubicBezTo>
                <a:cubicBezTo>
                  <a:pt x="9873424" y="752624"/>
                  <a:pt x="9948737" y="703102"/>
                  <a:pt x="9843447" y="707886"/>
                </a:cubicBezTo>
                <a:cubicBezTo>
                  <a:pt x="9738157" y="712670"/>
                  <a:pt x="9685943" y="682531"/>
                  <a:pt x="9609079" y="707886"/>
                </a:cubicBezTo>
                <a:cubicBezTo>
                  <a:pt x="9532215" y="733241"/>
                  <a:pt x="9169695" y="650749"/>
                  <a:pt x="9023160" y="707886"/>
                </a:cubicBezTo>
                <a:cubicBezTo>
                  <a:pt x="8876625" y="765023"/>
                  <a:pt x="8822041" y="688084"/>
                  <a:pt x="8671608" y="707886"/>
                </a:cubicBezTo>
                <a:cubicBezTo>
                  <a:pt x="8521175" y="727688"/>
                  <a:pt x="8197627" y="672645"/>
                  <a:pt x="7968505" y="707886"/>
                </a:cubicBezTo>
                <a:cubicBezTo>
                  <a:pt x="7739383" y="743127"/>
                  <a:pt x="7703683" y="679910"/>
                  <a:pt x="7616953" y="707886"/>
                </a:cubicBezTo>
                <a:cubicBezTo>
                  <a:pt x="7530223" y="735862"/>
                  <a:pt x="7088684" y="693962"/>
                  <a:pt x="6913850" y="707886"/>
                </a:cubicBezTo>
                <a:cubicBezTo>
                  <a:pt x="6739016" y="721810"/>
                  <a:pt x="6779136" y="681325"/>
                  <a:pt x="6679482" y="707886"/>
                </a:cubicBezTo>
                <a:cubicBezTo>
                  <a:pt x="6579828" y="734447"/>
                  <a:pt x="6255366" y="681554"/>
                  <a:pt x="5976378" y="707886"/>
                </a:cubicBezTo>
                <a:cubicBezTo>
                  <a:pt x="5697390" y="734218"/>
                  <a:pt x="5798093" y="705606"/>
                  <a:pt x="5624827" y="707886"/>
                </a:cubicBezTo>
                <a:cubicBezTo>
                  <a:pt x="5451561" y="710166"/>
                  <a:pt x="5486672" y="686758"/>
                  <a:pt x="5390459" y="707886"/>
                </a:cubicBezTo>
                <a:cubicBezTo>
                  <a:pt x="5294246" y="729014"/>
                  <a:pt x="5124832" y="703131"/>
                  <a:pt x="5038907" y="707886"/>
                </a:cubicBezTo>
                <a:cubicBezTo>
                  <a:pt x="4952982" y="712641"/>
                  <a:pt x="4521970" y="652458"/>
                  <a:pt x="4335804" y="707886"/>
                </a:cubicBezTo>
                <a:cubicBezTo>
                  <a:pt x="4149638" y="763314"/>
                  <a:pt x="4149499" y="700044"/>
                  <a:pt x="3984252" y="707886"/>
                </a:cubicBezTo>
                <a:cubicBezTo>
                  <a:pt x="3819005" y="715728"/>
                  <a:pt x="3803117" y="690492"/>
                  <a:pt x="3749884" y="707886"/>
                </a:cubicBezTo>
                <a:cubicBezTo>
                  <a:pt x="3696651" y="725280"/>
                  <a:pt x="3508559" y="669577"/>
                  <a:pt x="3398333" y="707886"/>
                </a:cubicBezTo>
                <a:cubicBezTo>
                  <a:pt x="3288107" y="746195"/>
                  <a:pt x="3111664" y="699117"/>
                  <a:pt x="2929597" y="707886"/>
                </a:cubicBezTo>
                <a:cubicBezTo>
                  <a:pt x="2747530" y="716655"/>
                  <a:pt x="2592441" y="640823"/>
                  <a:pt x="2343678" y="707886"/>
                </a:cubicBezTo>
                <a:cubicBezTo>
                  <a:pt x="2094915" y="774949"/>
                  <a:pt x="2140112" y="683175"/>
                  <a:pt x="1992126" y="707886"/>
                </a:cubicBezTo>
                <a:cubicBezTo>
                  <a:pt x="1844140" y="732597"/>
                  <a:pt x="1500634" y="703390"/>
                  <a:pt x="1171839" y="707886"/>
                </a:cubicBezTo>
                <a:cubicBezTo>
                  <a:pt x="843044" y="712382"/>
                  <a:pt x="860036" y="671839"/>
                  <a:pt x="585919" y="707886"/>
                </a:cubicBezTo>
                <a:cubicBezTo>
                  <a:pt x="311802" y="743933"/>
                  <a:pt x="209330" y="645210"/>
                  <a:pt x="0" y="707886"/>
                </a:cubicBezTo>
                <a:cubicBezTo>
                  <a:pt x="-22474" y="614421"/>
                  <a:pt x="40130" y="420818"/>
                  <a:pt x="0" y="346864"/>
                </a:cubicBezTo>
                <a:cubicBezTo>
                  <a:pt x="-40130" y="272910"/>
                  <a:pt x="1939" y="130765"/>
                  <a:pt x="0" y="0"/>
                </a:cubicBezTo>
                <a:close/>
              </a:path>
            </a:pathLst>
          </a:custGeom>
          <a:noFill/>
          <a:ln w="28575">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4000" dirty="0">
                <a:latin typeface="Times New Roman" panose="02020603050405020304" pitchFamily="18" charset="0"/>
                <a:cs typeface="Times New Roman" panose="02020603050405020304" pitchFamily="18" charset="0"/>
              </a:rPr>
              <a:t>Unexpected planetary Relationships</a:t>
            </a:r>
            <a:r>
              <a:rPr lang="en-US" sz="4000" b="1" dirty="0">
                <a:solidFill>
                  <a:srgbClr val="FF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4000" dirty="0">
                <a:latin typeface="Times New Roman" panose="02020603050405020304" pitchFamily="18" charset="0"/>
                <a:cs typeface="Times New Roman" panose="02020603050405020304" pitchFamily="18" charset="0"/>
                <a:sym typeface="Wingdings" panose="05000000000000000000" pitchFamily="2" charset="2"/>
              </a:rPr>
              <a:t> invisible streams</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E0F58E3-CAD1-5F37-F3D5-62868A833DB5}"/>
              </a:ext>
            </a:extLst>
          </p:cNvPr>
          <p:cNvSpPr txBox="1"/>
          <p:nvPr/>
        </p:nvSpPr>
        <p:spPr>
          <a:xfrm>
            <a:off x="138266" y="97525"/>
            <a:ext cx="9358405" cy="707886"/>
          </a:xfrm>
          <a:custGeom>
            <a:avLst/>
            <a:gdLst>
              <a:gd name="connsiteX0" fmla="*/ 0 w 9358405"/>
              <a:gd name="connsiteY0" fmla="*/ 0 h 707886"/>
              <a:gd name="connsiteX1" fmla="*/ 304148 w 9358405"/>
              <a:gd name="connsiteY1" fmla="*/ 0 h 707886"/>
              <a:gd name="connsiteX2" fmla="*/ 1076217 w 9358405"/>
              <a:gd name="connsiteY2" fmla="*/ 0 h 707886"/>
              <a:gd name="connsiteX3" fmla="*/ 1567533 w 9358405"/>
              <a:gd name="connsiteY3" fmla="*/ 0 h 707886"/>
              <a:gd name="connsiteX4" fmla="*/ 2246017 w 9358405"/>
              <a:gd name="connsiteY4" fmla="*/ 0 h 707886"/>
              <a:gd name="connsiteX5" fmla="*/ 2550165 w 9358405"/>
              <a:gd name="connsiteY5" fmla="*/ 0 h 707886"/>
              <a:gd name="connsiteX6" fmla="*/ 3135066 w 9358405"/>
              <a:gd name="connsiteY6" fmla="*/ 0 h 707886"/>
              <a:gd name="connsiteX7" fmla="*/ 3626382 w 9358405"/>
              <a:gd name="connsiteY7" fmla="*/ 0 h 707886"/>
              <a:gd name="connsiteX8" fmla="*/ 4304866 w 9358405"/>
              <a:gd name="connsiteY8" fmla="*/ 0 h 707886"/>
              <a:gd name="connsiteX9" fmla="*/ 4983351 w 9358405"/>
              <a:gd name="connsiteY9" fmla="*/ 0 h 707886"/>
              <a:gd name="connsiteX10" fmla="*/ 5661835 w 9358405"/>
              <a:gd name="connsiteY10" fmla="*/ 0 h 707886"/>
              <a:gd name="connsiteX11" fmla="*/ 6153151 w 9358405"/>
              <a:gd name="connsiteY11" fmla="*/ 0 h 707886"/>
              <a:gd name="connsiteX12" fmla="*/ 6550884 w 9358405"/>
              <a:gd name="connsiteY12" fmla="*/ 0 h 707886"/>
              <a:gd name="connsiteX13" fmla="*/ 7229368 w 9358405"/>
              <a:gd name="connsiteY13" fmla="*/ 0 h 707886"/>
              <a:gd name="connsiteX14" fmla="*/ 8001436 w 9358405"/>
              <a:gd name="connsiteY14" fmla="*/ 0 h 707886"/>
              <a:gd name="connsiteX15" fmla="*/ 8305584 w 9358405"/>
              <a:gd name="connsiteY15" fmla="*/ 0 h 707886"/>
              <a:gd name="connsiteX16" fmla="*/ 8796901 w 9358405"/>
              <a:gd name="connsiteY16" fmla="*/ 0 h 707886"/>
              <a:gd name="connsiteX17" fmla="*/ 9358405 w 9358405"/>
              <a:gd name="connsiteY17" fmla="*/ 0 h 707886"/>
              <a:gd name="connsiteX18" fmla="*/ 9358405 w 9358405"/>
              <a:gd name="connsiteY18" fmla="*/ 361022 h 707886"/>
              <a:gd name="connsiteX19" fmla="*/ 9358405 w 9358405"/>
              <a:gd name="connsiteY19" fmla="*/ 707886 h 707886"/>
              <a:gd name="connsiteX20" fmla="*/ 8773505 w 9358405"/>
              <a:gd name="connsiteY20" fmla="*/ 707886 h 707886"/>
              <a:gd name="connsiteX21" fmla="*/ 8095020 w 9358405"/>
              <a:gd name="connsiteY21" fmla="*/ 707886 h 707886"/>
              <a:gd name="connsiteX22" fmla="*/ 7790872 w 9358405"/>
              <a:gd name="connsiteY22" fmla="*/ 707886 h 707886"/>
              <a:gd name="connsiteX23" fmla="*/ 7393140 w 9358405"/>
              <a:gd name="connsiteY23" fmla="*/ 707886 h 707886"/>
              <a:gd name="connsiteX24" fmla="*/ 6621072 w 9358405"/>
              <a:gd name="connsiteY24" fmla="*/ 707886 h 707886"/>
              <a:gd name="connsiteX25" fmla="*/ 6036171 w 9358405"/>
              <a:gd name="connsiteY25" fmla="*/ 707886 h 707886"/>
              <a:gd name="connsiteX26" fmla="*/ 5544855 w 9358405"/>
              <a:gd name="connsiteY26" fmla="*/ 707886 h 707886"/>
              <a:gd name="connsiteX27" fmla="*/ 4959955 w 9358405"/>
              <a:gd name="connsiteY27" fmla="*/ 707886 h 707886"/>
              <a:gd name="connsiteX28" fmla="*/ 4281470 w 9358405"/>
              <a:gd name="connsiteY28" fmla="*/ 707886 h 707886"/>
              <a:gd name="connsiteX29" fmla="*/ 3696570 w 9358405"/>
              <a:gd name="connsiteY29" fmla="*/ 707886 h 707886"/>
              <a:gd name="connsiteX30" fmla="*/ 3298838 w 9358405"/>
              <a:gd name="connsiteY30" fmla="*/ 707886 h 707886"/>
              <a:gd name="connsiteX31" fmla="*/ 2620353 w 9358405"/>
              <a:gd name="connsiteY31" fmla="*/ 707886 h 707886"/>
              <a:gd name="connsiteX32" fmla="*/ 1848285 w 9358405"/>
              <a:gd name="connsiteY32" fmla="*/ 707886 h 707886"/>
              <a:gd name="connsiteX33" fmla="*/ 1076217 w 9358405"/>
              <a:gd name="connsiteY33" fmla="*/ 707886 h 707886"/>
              <a:gd name="connsiteX34" fmla="*/ 0 w 9358405"/>
              <a:gd name="connsiteY34" fmla="*/ 707886 h 707886"/>
              <a:gd name="connsiteX35" fmla="*/ 0 w 9358405"/>
              <a:gd name="connsiteY35" fmla="*/ 346864 h 707886"/>
              <a:gd name="connsiteX36" fmla="*/ 0 w 9358405"/>
              <a:gd name="connsiteY3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58405" h="707886" extrusionOk="0">
                <a:moveTo>
                  <a:pt x="0" y="0"/>
                </a:moveTo>
                <a:cubicBezTo>
                  <a:pt x="73748" y="-1103"/>
                  <a:pt x="210283" y="36223"/>
                  <a:pt x="304148" y="0"/>
                </a:cubicBezTo>
                <a:cubicBezTo>
                  <a:pt x="398013" y="-36223"/>
                  <a:pt x="758906" y="26961"/>
                  <a:pt x="1076217" y="0"/>
                </a:cubicBezTo>
                <a:cubicBezTo>
                  <a:pt x="1393528" y="-26961"/>
                  <a:pt x="1425669" y="27928"/>
                  <a:pt x="1567533" y="0"/>
                </a:cubicBezTo>
                <a:cubicBezTo>
                  <a:pt x="1709397" y="-27928"/>
                  <a:pt x="1951721" y="75877"/>
                  <a:pt x="2246017" y="0"/>
                </a:cubicBezTo>
                <a:cubicBezTo>
                  <a:pt x="2540313" y="-75877"/>
                  <a:pt x="2429245" y="27374"/>
                  <a:pt x="2550165" y="0"/>
                </a:cubicBezTo>
                <a:cubicBezTo>
                  <a:pt x="2671085" y="-27374"/>
                  <a:pt x="2956385" y="4590"/>
                  <a:pt x="3135066" y="0"/>
                </a:cubicBezTo>
                <a:cubicBezTo>
                  <a:pt x="3313747" y="-4590"/>
                  <a:pt x="3382503" y="10714"/>
                  <a:pt x="3626382" y="0"/>
                </a:cubicBezTo>
                <a:cubicBezTo>
                  <a:pt x="3870261" y="-10714"/>
                  <a:pt x="4125049" y="28235"/>
                  <a:pt x="4304866" y="0"/>
                </a:cubicBezTo>
                <a:cubicBezTo>
                  <a:pt x="4484683" y="-28235"/>
                  <a:pt x="4810542" y="75953"/>
                  <a:pt x="4983351" y="0"/>
                </a:cubicBezTo>
                <a:cubicBezTo>
                  <a:pt x="5156161" y="-75953"/>
                  <a:pt x="5489452" y="16657"/>
                  <a:pt x="5661835" y="0"/>
                </a:cubicBezTo>
                <a:cubicBezTo>
                  <a:pt x="5834218" y="-16657"/>
                  <a:pt x="5930270" y="25317"/>
                  <a:pt x="6153151" y="0"/>
                </a:cubicBezTo>
                <a:cubicBezTo>
                  <a:pt x="6376032" y="-25317"/>
                  <a:pt x="6372450" y="42784"/>
                  <a:pt x="6550884" y="0"/>
                </a:cubicBezTo>
                <a:cubicBezTo>
                  <a:pt x="6729318" y="-42784"/>
                  <a:pt x="7031694" y="19811"/>
                  <a:pt x="7229368" y="0"/>
                </a:cubicBezTo>
                <a:cubicBezTo>
                  <a:pt x="7427042" y="-19811"/>
                  <a:pt x="7659761" y="41851"/>
                  <a:pt x="8001436" y="0"/>
                </a:cubicBezTo>
                <a:cubicBezTo>
                  <a:pt x="8343111" y="-41851"/>
                  <a:pt x="8236543" y="21330"/>
                  <a:pt x="8305584" y="0"/>
                </a:cubicBezTo>
                <a:cubicBezTo>
                  <a:pt x="8374625" y="-21330"/>
                  <a:pt x="8608351" y="51024"/>
                  <a:pt x="8796901" y="0"/>
                </a:cubicBezTo>
                <a:cubicBezTo>
                  <a:pt x="8985451" y="-51024"/>
                  <a:pt x="9230749" y="57609"/>
                  <a:pt x="9358405" y="0"/>
                </a:cubicBezTo>
                <a:cubicBezTo>
                  <a:pt x="9391083" y="79199"/>
                  <a:pt x="9332236" y="277209"/>
                  <a:pt x="9358405" y="361022"/>
                </a:cubicBezTo>
                <a:cubicBezTo>
                  <a:pt x="9384574" y="444835"/>
                  <a:pt x="9330744" y="538619"/>
                  <a:pt x="9358405" y="707886"/>
                </a:cubicBezTo>
                <a:cubicBezTo>
                  <a:pt x="9096474" y="747885"/>
                  <a:pt x="9020048" y="703828"/>
                  <a:pt x="8773505" y="707886"/>
                </a:cubicBezTo>
                <a:cubicBezTo>
                  <a:pt x="8526962" y="711944"/>
                  <a:pt x="8366167" y="687302"/>
                  <a:pt x="8095020" y="707886"/>
                </a:cubicBezTo>
                <a:cubicBezTo>
                  <a:pt x="7823874" y="728470"/>
                  <a:pt x="7929479" y="673815"/>
                  <a:pt x="7790872" y="707886"/>
                </a:cubicBezTo>
                <a:cubicBezTo>
                  <a:pt x="7652265" y="741957"/>
                  <a:pt x="7490686" y="703072"/>
                  <a:pt x="7393140" y="707886"/>
                </a:cubicBezTo>
                <a:cubicBezTo>
                  <a:pt x="7295594" y="712700"/>
                  <a:pt x="6864572" y="648641"/>
                  <a:pt x="6621072" y="707886"/>
                </a:cubicBezTo>
                <a:cubicBezTo>
                  <a:pt x="6377572" y="767131"/>
                  <a:pt x="6284955" y="639413"/>
                  <a:pt x="6036171" y="707886"/>
                </a:cubicBezTo>
                <a:cubicBezTo>
                  <a:pt x="5787387" y="776359"/>
                  <a:pt x="5737387" y="654158"/>
                  <a:pt x="5544855" y="707886"/>
                </a:cubicBezTo>
                <a:cubicBezTo>
                  <a:pt x="5352323" y="761614"/>
                  <a:pt x="5111755" y="672112"/>
                  <a:pt x="4959955" y="707886"/>
                </a:cubicBezTo>
                <a:cubicBezTo>
                  <a:pt x="4808155" y="743660"/>
                  <a:pt x="4437899" y="690005"/>
                  <a:pt x="4281470" y="707886"/>
                </a:cubicBezTo>
                <a:cubicBezTo>
                  <a:pt x="4125041" y="725767"/>
                  <a:pt x="3924369" y="705119"/>
                  <a:pt x="3696570" y="707886"/>
                </a:cubicBezTo>
                <a:cubicBezTo>
                  <a:pt x="3468771" y="710653"/>
                  <a:pt x="3380982" y="700257"/>
                  <a:pt x="3298838" y="707886"/>
                </a:cubicBezTo>
                <a:cubicBezTo>
                  <a:pt x="3216694" y="715515"/>
                  <a:pt x="2925773" y="681849"/>
                  <a:pt x="2620353" y="707886"/>
                </a:cubicBezTo>
                <a:cubicBezTo>
                  <a:pt x="2314934" y="733923"/>
                  <a:pt x="2189880" y="663355"/>
                  <a:pt x="1848285" y="707886"/>
                </a:cubicBezTo>
                <a:cubicBezTo>
                  <a:pt x="1506690" y="752417"/>
                  <a:pt x="1393235" y="670972"/>
                  <a:pt x="1076217" y="707886"/>
                </a:cubicBezTo>
                <a:cubicBezTo>
                  <a:pt x="759199" y="744800"/>
                  <a:pt x="240128" y="683081"/>
                  <a:pt x="0" y="707886"/>
                </a:cubicBezTo>
                <a:cubicBezTo>
                  <a:pt x="-17404" y="617595"/>
                  <a:pt x="28883" y="449366"/>
                  <a:pt x="0" y="346864"/>
                </a:cubicBezTo>
                <a:cubicBezTo>
                  <a:pt x="-28883" y="244362"/>
                  <a:pt x="36305" y="85694"/>
                  <a:pt x="0" y="0"/>
                </a:cubicBezTo>
                <a:close/>
              </a:path>
            </a:pathLst>
          </a:custGeom>
          <a:noFill/>
          <a:ln w="28575">
            <a:solidFill>
              <a:srgbClr val="00B050"/>
            </a:solidFill>
            <a:extLst>
              <a:ext uri="{C807C97D-BFC1-408E-A445-0C87EB9F89A2}">
                <ask:lineSketchStyleProps xmlns:ask="http://schemas.microsoft.com/office/drawing/2018/sketchyshapes" sd="3619261640">
                  <a:prstGeom prst="rect">
                    <a:avLst/>
                  </a:prstGeom>
                  <ask:type>
                    <ask:lineSketchScribble/>
                  </ask:type>
                </ask:lineSketchStyleProps>
              </a:ext>
            </a:extLst>
          </a:ln>
        </p:spPr>
        <p:txBody>
          <a:bodyPr wrap="square" rtlCol="0">
            <a:spAutoFit/>
          </a:bodyPr>
          <a:lstStyle/>
          <a:p>
            <a:r>
              <a:rPr lang="en-US" sz="4000" dirty="0">
                <a:latin typeface="Times New Roman" panose="02020603050405020304" pitchFamily="18" charset="0"/>
                <a:cs typeface="Times New Roman" panose="02020603050405020304" pitchFamily="18" charset="0"/>
              </a:rPr>
              <a:t>Unexpected cosmic observations    </a:t>
            </a:r>
            <a:r>
              <a:rPr lang="en-US" sz="32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DM</a:t>
            </a:r>
            <a:r>
              <a:rPr lang="en-US" sz="4000" dirty="0">
                <a:latin typeface="Times New Roman" panose="02020603050405020304" pitchFamily="18" charset="0"/>
                <a:cs typeface="Times New Roman" panose="02020603050405020304" pitchFamily="18" charset="0"/>
                <a:sym typeface="Wingdings" panose="05000000000000000000" pitchFamily="2" charset="2"/>
              </a:rPr>
              <a:t> </a:t>
            </a:r>
            <a:endParaRPr lang="en-US" sz="4000" dirty="0">
              <a:latin typeface="Times New Roman" panose="02020603050405020304" pitchFamily="18" charset="0"/>
              <a:cs typeface="Times New Roman" panose="02020603050405020304" pitchFamily="18" charset="0"/>
            </a:endParaRPr>
          </a:p>
        </p:txBody>
      </p:sp>
      <p:sp>
        <p:nvSpPr>
          <p:cNvPr id="6" name="Arrow: Down 5">
            <a:extLst>
              <a:ext uri="{FF2B5EF4-FFF2-40B4-BE49-F238E27FC236}">
                <a16:creationId xmlns:a16="http://schemas.microsoft.com/office/drawing/2014/main" id="{FE7CDFD3-5550-79CE-4355-163AB376F4CD}"/>
              </a:ext>
            </a:extLst>
          </p:cNvPr>
          <p:cNvSpPr/>
          <p:nvPr/>
        </p:nvSpPr>
        <p:spPr>
          <a:xfrm>
            <a:off x="5360155" y="840986"/>
            <a:ext cx="321012" cy="1201823"/>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D527AB3D-077E-9B8E-6804-7DE82B64A302}"/>
              </a:ext>
            </a:extLst>
          </p:cNvPr>
          <p:cNvSpPr/>
          <p:nvPr/>
        </p:nvSpPr>
        <p:spPr>
          <a:xfrm rot="10800000">
            <a:off x="5797684" y="4233763"/>
            <a:ext cx="298315" cy="707886"/>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FB70AB-5729-8EB5-950E-2B1DF0718733}"/>
              </a:ext>
            </a:extLst>
          </p:cNvPr>
          <p:cNvSpPr txBox="1"/>
          <p:nvPr/>
        </p:nvSpPr>
        <p:spPr>
          <a:xfrm>
            <a:off x="80527" y="2054945"/>
            <a:ext cx="10413811" cy="2123658"/>
          </a:xfrm>
          <a:custGeom>
            <a:avLst/>
            <a:gdLst>
              <a:gd name="connsiteX0" fmla="*/ 0 w 10413811"/>
              <a:gd name="connsiteY0" fmla="*/ 0 h 2123658"/>
              <a:gd name="connsiteX1" fmla="*/ 474407 w 10413811"/>
              <a:gd name="connsiteY1" fmla="*/ 0 h 2123658"/>
              <a:gd name="connsiteX2" fmla="*/ 740538 w 10413811"/>
              <a:gd name="connsiteY2" fmla="*/ 0 h 2123658"/>
              <a:gd name="connsiteX3" fmla="*/ 1527359 w 10413811"/>
              <a:gd name="connsiteY3" fmla="*/ 0 h 2123658"/>
              <a:gd name="connsiteX4" fmla="*/ 2001766 w 10413811"/>
              <a:gd name="connsiteY4" fmla="*/ 0 h 2123658"/>
              <a:gd name="connsiteX5" fmla="*/ 2476173 w 10413811"/>
              <a:gd name="connsiteY5" fmla="*/ 0 h 2123658"/>
              <a:gd name="connsiteX6" fmla="*/ 3262994 w 10413811"/>
              <a:gd name="connsiteY6" fmla="*/ 0 h 2123658"/>
              <a:gd name="connsiteX7" fmla="*/ 3633263 w 10413811"/>
              <a:gd name="connsiteY7" fmla="*/ 0 h 2123658"/>
              <a:gd name="connsiteX8" fmla="*/ 4420084 w 10413811"/>
              <a:gd name="connsiteY8" fmla="*/ 0 h 2123658"/>
              <a:gd name="connsiteX9" fmla="*/ 5206905 w 10413811"/>
              <a:gd name="connsiteY9" fmla="*/ 0 h 2123658"/>
              <a:gd name="connsiteX10" fmla="*/ 5785451 w 10413811"/>
              <a:gd name="connsiteY10" fmla="*/ 0 h 2123658"/>
              <a:gd name="connsiteX11" fmla="*/ 6572272 w 10413811"/>
              <a:gd name="connsiteY11" fmla="*/ 0 h 2123658"/>
              <a:gd name="connsiteX12" fmla="*/ 7046679 w 10413811"/>
              <a:gd name="connsiteY12" fmla="*/ 0 h 2123658"/>
              <a:gd name="connsiteX13" fmla="*/ 7521086 w 10413811"/>
              <a:gd name="connsiteY13" fmla="*/ 0 h 2123658"/>
              <a:gd name="connsiteX14" fmla="*/ 8203769 w 10413811"/>
              <a:gd name="connsiteY14" fmla="*/ 0 h 2123658"/>
              <a:gd name="connsiteX15" fmla="*/ 8678176 w 10413811"/>
              <a:gd name="connsiteY15" fmla="*/ 0 h 2123658"/>
              <a:gd name="connsiteX16" fmla="*/ 9464997 w 10413811"/>
              <a:gd name="connsiteY16" fmla="*/ 0 h 2123658"/>
              <a:gd name="connsiteX17" fmla="*/ 10413811 w 10413811"/>
              <a:gd name="connsiteY17" fmla="*/ 0 h 2123658"/>
              <a:gd name="connsiteX18" fmla="*/ 10413811 w 10413811"/>
              <a:gd name="connsiteY18" fmla="*/ 530915 h 2123658"/>
              <a:gd name="connsiteX19" fmla="*/ 10413811 w 10413811"/>
              <a:gd name="connsiteY19" fmla="*/ 1083066 h 2123658"/>
              <a:gd name="connsiteX20" fmla="*/ 10413811 w 10413811"/>
              <a:gd name="connsiteY20" fmla="*/ 1550270 h 2123658"/>
              <a:gd name="connsiteX21" fmla="*/ 10413811 w 10413811"/>
              <a:gd name="connsiteY21" fmla="*/ 2123658 h 2123658"/>
              <a:gd name="connsiteX22" fmla="*/ 9731128 w 10413811"/>
              <a:gd name="connsiteY22" fmla="*/ 2123658 h 2123658"/>
              <a:gd name="connsiteX23" fmla="*/ 9360859 w 10413811"/>
              <a:gd name="connsiteY23" fmla="*/ 2123658 h 2123658"/>
              <a:gd name="connsiteX24" fmla="*/ 8782314 w 10413811"/>
              <a:gd name="connsiteY24" fmla="*/ 2123658 h 2123658"/>
              <a:gd name="connsiteX25" fmla="*/ 8516183 w 10413811"/>
              <a:gd name="connsiteY25" fmla="*/ 2123658 h 2123658"/>
              <a:gd name="connsiteX26" fmla="*/ 8250052 w 10413811"/>
              <a:gd name="connsiteY26" fmla="*/ 2123658 h 2123658"/>
              <a:gd name="connsiteX27" fmla="*/ 7671507 w 10413811"/>
              <a:gd name="connsiteY27" fmla="*/ 2123658 h 2123658"/>
              <a:gd name="connsiteX28" fmla="*/ 7301239 w 10413811"/>
              <a:gd name="connsiteY28" fmla="*/ 2123658 h 2123658"/>
              <a:gd name="connsiteX29" fmla="*/ 6618555 w 10413811"/>
              <a:gd name="connsiteY29" fmla="*/ 2123658 h 2123658"/>
              <a:gd name="connsiteX30" fmla="*/ 6248287 w 10413811"/>
              <a:gd name="connsiteY30" fmla="*/ 2123658 h 2123658"/>
              <a:gd name="connsiteX31" fmla="*/ 5565603 w 10413811"/>
              <a:gd name="connsiteY31" fmla="*/ 2123658 h 2123658"/>
              <a:gd name="connsiteX32" fmla="*/ 5299473 w 10413811"/>
              <a:gd name="connsiteY32" fmla="*/ 2123658 h 2123658"/>
              <a:gd name="connsiteX33" fmla="*/ 4616790 w 10413811"/>
              <a:gd name="connsiteY33" fmla="*/ 2123658 h 2123658"/>
              <a:gd name="connsiteX34" fmla="*/ 4246521 w 10413811"/>
              <a:gd name="connsiteY34" fmla="*/ 2123658 h 2123658"/>
              <a:gd name="connsiteX35" fmla="*/ 3980390 w 10413811"/>
              <a:gd name="connsiteY35" fmla="*/ 2123658 h 2123658"/>
              <a:gd name="connsiteX36" fmla="*/ 3610121 w 10413811"/>
              <a:gd name="connsiteY36" fmla="*/ 2123658 h 2123658"/>
              <a:gd name="connsiteX37" fmla="*/ 2927438 w 10413811"/>
              <a:gd name="connsiteY37" fmla="*/ 2123658 h 2123658"/>
              <a:gd name="connsiteX38" fmla="*/ 2557169 w 10413811"/>
              <a:gd name="connsiteY38" fmla="*/ 2123658 h 2123658"/>
              <a:gd name="connsiteX39" fmla="*/ 2291038 w 10413811"/>
              <a:gd name="connsiteY39" fmla="*/ 2123658 h 2123658"/>
              <a:gd name="connsiteX40" fmla="*/ 1920770 w 10413811"/>
              <a:gd name="connsiteY40" fmla="*/ 2123658 h 2123658"/>
              <a:gd name="connsiteX41" fmla="*/ 1446363 w 10413811"/>
              <a:gd name="connsiteY41" fmla="*/ 2123658 h 2123658"/>
              <a:gd name="connsiteX42" fmla="*/ 867818 w 10413811"/>
              <a:gd name="connsiteY42" fmla="*/ 2123658 h 2123658"/>
              <a:gd name="connsiteX43" fmla="*/ 497549 w 10413811"/>
              <a:gd name="connsiteY43" fmla="*/ 2123658 h 2123658"/>
              <a:gd name="connsiteX44" fmla="*/ 0 w 10413811"/>
              <a:gd name="connsiteY44" fmla="*/ 2123658 h 2123658"/>
              <a:gd name="connsiteX45" fmla="*/ 0 w 10413811"/>
              <a:gd name="connsiteY45" fmla="*/ 1592744 h 2123658"/>
              <a:gd name="connsiteX46" fmla="*/ 0 w 10413811"/>
              <a:gd name="connsiteY46" fmla="*/ 1061829 h 2123658"/>
              <a:gd name="connsiteX47" fmla="*/ 0 w 10413811"/>
              <a:gd name="connsiteY47" fmla="*/ 530915 h 2123658"/>
              <a:gd name="connsiteX48" fmla="*/ 0 w 10413811"/>
              <a:gd name="connsiteY48" fmla="*/ 0 h 21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413811" h="2123658" extrusionOk="0">
                <a:moveTo>
                  <a:pt x="0" y="0"/>
                </a:moveTo>
                <a:cubicBezTo>
                  <a:pt x="96909" y="-28219"/>
                  <a:pt x="369569" y="41997"/>
                  <a:pt x="474407" y="0"/>
                </a:cubicBezTo>
                <a:cubicBezTo>
                  <a:pt x="579245" y="-41997"/>
                  <a:pt x="673389" y="10336"/>
                  <a:pt x="740538" y="0"/>
                </a:cubicBezTo>
                <a:cubicBezTo>
                  <a:pt x="807687" y="-10336"/>
                  <a:pt x="1318655" y="48116"/>
                  <a:pt x="1527359" y="0"/>
                </a:cubicBezTo>
                <a:cubicBezTo>
                  <a:pt x="1736063" y="-48116"/>
                  <a:pt x="1834454" y="44120"/>
                  <a:pt x="2001766" y="0"/>
                </a:cubicBezTo>
                <a:cubicBezTo>
                  <a:pt x="2169078" y="-44120"/>
                  <a:pt x="2305924" y="8704"/>
                  <a:pt x="2476173" y="0"/>
                </a:cubicBezTo>
                <a:cubicBezTo>
                  <a:pt x="2646422" y="-8704"/>
                  <a:pt x="2910242" y="14560"/>
                  <a:pt x="3262994" y="0"/>
                </a:cubicBezTo>
                <a:cubicBezTo>
                  <a:pt x="3615746" y="-14560"/>
                  <a:pt x="3555689" y="26259"/>
                  <a:pt x="3633263" y="0"/>
                </a:cubicBezTo>
                <a:cubicBezTo>
                  <a:pt x="3710837" y="-26259"/>
                  <a:pt x="4182311" y="77334"/>
                  <a:pt x="4420084" y="0"/>
                </a:cubicBezTo>
                <a:cubicBezTo>
                  <a:pt x="4657857" y="-77334"/>
                  <a:pt x="4867437" y="83137"/>
                  <a:pt x="5206905" y="0"/>
                </a:cubicBezTo>
                <a:cubicBezTo>
                  <a:pt x="5546373" y="-83137"/>
                  <a:pt x="5541636" y="2881"/>
                  <a:pt x="5785451" y="0"/>
                </a:cubicBezTo>
                <a:cubicBezTo>
                  <a:pt x="6029266" y="-2881"/>
                  <a:pt x="6352041" y="75354"/>
                  <a:pt x="6572272" y="0"/>
                </a:cubicBezTo>
                <a:cubicBezTo>
                  <a:pt x="6792503" y="-75354"/>
                  <a:pt x="6848257" y="28509"/>
                  <a:pt x="7046679" y="0"/>
                </a:cubicBezTo>
                <a:cubicBezTo>
                  <a:pt x="7245101" y="-28509"/>
                  <a:pt x="7347920" y="53444"/>
                  <a:pt x="7521086" y="0"/>
                </a:cubicBezTo>
                <a:cubicBezTo>
                  <a:pt x="7694252" y="-53444"/>
                  <a:pt x="7957898" y="32327"/>
                  <a:pt x="8203769" y="0"/>
                </a:cubicBezTo>
                <a:cubicBezTo>
                  <a:pt x="8449640" y="-32327"/>
                  <a:pt x="8559578" y="19145"/>
                  <a:pt x="8678176" y="0"/>
                </a:cubicBezTo>
                <a:cubicBezTo>
                  <a:pt x="8796774" y="-19145"/>
                  <a:pt x="9136500" y="2008"/>
                  <a:pt x="9464997" y="0"/>
                </a:cubicBezTo>
                <a:cubicBezTo>
                  <a:pt x="9793494" y="-2008"/>
                  <a:pt x="9980683" y="71253"/>
                  <a:pt x="10413811" y="0"/>
                </a:cubicBezTo>
                <a:cubicBezTo>
                  <a:pt x="10449904" y="221410"/>
                  <a:pt x="10363908" y="277271"/>
                  <a:pt x="10413811" y="530915"/>
                </a:cubicBezTo>
                <a:cubicBezTo>
                  <a:pt x="10463714" y="784559"/>
                  <a:pt x="10412847" y="913444"/>
                  <a:pt x="10413811" y="1083066"/>
                </a:cubicBezTo>
                <a:cubicBezTo>
                  <a:pt x="10414775" y="1252688"/>
                  <a:pt x="10382039" y="1369896"/>
                  <a:pt x="10413811" y="1550270"/>
                </a:cubicBezTo>
                <a:cubicBezTo>
                  <a:pt x="10445583" y="1730644"/>
                  <a:pt x="10361108" y="1901952"/>
                  <a:pt x="10413811" y="2123658"/>
                </a:cubicBezTo>
                <a:cubicBezTo>
                  <a:pt x="10173818" y="2191301"/>
                  <a:pt x="10020382" y="2070509"/>
                  <a:pt x="9731128" y="2123658"/>
                </a:cubicBezTo>
                <a:cubicBezTo>
                  <a:pt x="9441874" y="2176807"/>
                  <a:pt x="9544379" y="2107159"/>
                  <a:pt x="9360859" y="2123658"/>
                </a:cubicBezTo>
                <a:cubicBezTo>
                  <a:pt x="9177339" y="2140157"/>
                  <a:pt x="9031904" y="2060586"/>
                  <a:pt x="8782314" y="2123658"/>
                </a:cubicBezTo>
                <a:cubicBezTo>
                  <a:pt x="8532724" y="2186730"/>
                  <a:pt x="8579206" y="2096773"/>
                  <a:pt x="8516183" y="2123658"/>
                </a:cubicBezTo>
                <a:cubicBezTo>
                  <a:pt x="8453160" y="2150543"/>
                  <a:pt x="8381766" y="2119653"/>
                  <a:pt x="8250052" y="2123658"/>
                </a:cubicBezTo>
                <a:cubicBezTo>
                  <a:pt x="8118338" y="2127663"/>
                  <a:pt x="7813908" y="2071549"/>
                  <a:pt x="7671507" y="2123658"/>
                </a:cubicBezTo>
                <a:cubicBezTo>
                  <a:pt x="7529106" y="2175767"/>
                  <a:pt x="7428868" y="2097632"/>
                  <a:pt x="7301239" y="2123658"/>
                </a:cubicBezTo>
                <a:cubicBezTo>
                  <a:pt x="7173610" y="2149684"/>
                  <a:pt x="6876518" y="2062129"/>
                  <a:pt x="6618555" y="2123658"/>
                </a:cubicBezTo>
                <a:cubicBezTo>
                  <a:pt x="6360592" y="2185187"/>
                  <a:pt x="6373518" y="2082144"/>
                  <a:pt x="6248287" y="2123658"/>
                </a:cubicBezTo>
                <a:cubicBezTo>
                  <a:pt x="6123056" y="2165172"/>
                  <a:pt x="5870068" y="2067193"/>
                  <a:pt x="5565603" y="2123658"/>
                </a:cubicBezTo>
                <a:cubicBezTo>
                  <a:pt x="5261138" y="2180123"/>
                  <a:pt x="5378517" y="2121496"/>
                  <a:pt x="5299473" y="2123658"/>
                </a:cubicBezTo>
                <a:cubicBezTo>
                  <a:pt x="5220429" y="2125820"/>
                  <a:pt x="4783577" y="2092158"/>
                  <a:pt x="4616790" y="2123658"/>
                </a:cubicBezTo>
                <a:cubicBezTo>
                  <a:pt x="4450003" y="2155158"/>
                  <a:pt x="4329404" y="2122535"/>
                  <a:pt x="4246521" y="2123658"/>
                </a:cubicBezTo>
                <a:cubicBezTo>
                  <a:pt x="4163638" y="2124781"/>
                  <a:pt x="4037832" y="2119640"/>
                  <a:pt x="3980390" y="2123658"/>
                </a:cubicBezTo>
                <a:cubicBezTo>
                  <a:pt x="3922948" y="2127676"/>
                  <a:pt x="3719582" y="2114818"/>
                  <a:pt x="3610121" y="2123658"/>
                </a:cubicBezTo>
                <a:cubicBezTo>
                  <a:pt x="3500660" y="2132498"/>
                  <a:pt x="3204844" y="2056571"/>
                  <a:pt x="2927438" y="2123658"/>
                </a:cubicBezTo>
                <a:cubicBezTo>
                  <a:pt x="2650032" y="2190745"/>
                  <a:pt x="2691357" y="2113835"/>
                  <a:pt x="2557169" y="2123658"/>
                </a:cubicBezTo>
                <a:cubicBezTo>
                  <a:pt x="2422981" y="2133481"/>
                  <a:pt x="2357552" y="2107517"/>
                  <a:pt x="2291038" y="2123658"/>
                </a:cubicBezTo>
                <a:cubicBezTo>
                  <a:pt x="2224524" y="2139799"/>
                  <a:pt x="2098810" y="2114855"/>
                  <a:pt x="1920770" y="2123658"/>
                </a:cubicBezTo>
                <a:cubicBezTo>
                  <a:pt x="1742730" y="2132461"/>
                  <a:pt x="1557297" y="2083747"/>
                  <a:pt x="1446363" y="2123658"/>
                </a:cubicBezTo>
                <a:cubicBezTo>
                  <a:pt x="1335429" y="2163569"/>
                  <a:pt x="1053245" y="2071985"/>
                  <a:pt x="867818" y="2123658"/>
                </a:cubicBezTo>
                <a:cubicBezTo>
                  <a:pt x="682391" y="2175331"/>
                  <a:pt x="592433" y="2102537"/>
                  <a:pt x="497549" y="2123658"/>
                </a:cubicBezTo>
                <a:cubicBezTo>
                  <a:pt x="402665" y="2144779"/>
                  <a:pt x="172590" y="2095807"/>
                  <a:pt x="0" y="2123658"/>
                </a:cubicBezTo>
                <a:cubicBezTo>
                  <a:pt x="-53922" y="1968765"/>
                  <a:pt x="2898" y="1827151"/>
                  <a:pt x="0" y="1592744"/>
                </a:cubicBezTo>
                <a:cubicBezTo>
                  <a:pt x="-2898" y="1358337"/>
                  <a:pt x="2918" y="1272522"/>
                  <a:pt x="0" y="1061829"/>
                </a:cubicBezTo>
                <a:cubicBezTo>
                  <a:pt x="-2918" y="851137"/>
                  <a:pt x="23883" y="764064"/>
                  <a:pt x="0" y="530915"/>
                </a:cubicBezTo>
                <a:cubicBezTo>
                  <a:pt x="-23883" y="297766"/>
                  <a:pt x="57075" y="214839"/>
                  <a:pt x="0" y="0"/>
                </a:cubicBezTo>
                <a:close/>
              </a:path>
            </a:pathLst>
          </a:custGeom>
          <a:noFill/>
          <a:ln w="28575">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en-US" sz="3600" dirty="0">
                <a:latin typeface="Times New Roman" panose="02020603050405020304" pitchFamily="18" charset="0"/>
                <a:cs typeface="Times New Roman" panose="02020603050405020304" pitchFamily="18" charset="0"/>
              </a:rPr>
              <a:t>Insisting local anomalies / mysteries </a:t>
            </a:r>
            <a:r>
              <a:rPr lang="en-US" sz="32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1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the unnoticed </a:t>
            </a:r>
          </a:p>
          <a:p>
            <a:r>
              <a:rPr lang="en-US" sz="32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3333FF"/>
                </a:solidFill>
                <a:highlight>
                  <a:srgbClr val="00FF00"/>
                </a:highlight>
                <a:latin typeface="Times New Roman" panose="02020603050405020304" pitchFamily="18" charset="0"/>
                <a:cs typeface="Times New Roman" panose="02020603050405020304" pitchFamily="18" charset="0"/>
                <a:sym typeface="Wingdings" panose="05000000000000000000" pitchFamily="2" charset="2"/>
              </a:rPr>
              <a:t>trigger</a:t>
            </a:r>
            <a:r>
              <a:rPr lang="en-US" sz="32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by the</a:t>
            </a:r>
          </a:p>
          <a:p>
            <a:r>
              <a:rPr lang="en-US" sz="32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sz="12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dark Universe</a:t>
            </a:r>
            <a:r>
              <a:rPr lang="en-US" sz="3200" b="1" dirty="0">
                <a:solidFill>
                  <a:srgbClr val="FF00FF"/>
                </a:solidFill>
                <a:latin typeface="Times New Roman" panose="02020603050405020304" pitchFamily="18" charset="0"/>
                <a:cs typeface="Times New Roman" panose="02020603050405020304" pitchFamily="18" charset="0"/>
                <a:sym typeface="Wingdings" panose="05000000000000000000" pitchFamily="2" charset="2"/>
              </a:rPr>
              <a:t>!</a:t>
            </a:r>
          </a:p>
          <a:p>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&gt; Why?  </a:t>
            </a:r>
            <a:r>
              <a:rPr lang="en-US"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[6-19]</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5DE59EA-43DE-3659-FDBC-AD928440417C}"/>
              </a:ext>
            </a:extLst>
          </p:cNvPr>
          <p:cNvSpPr txBox="1"/>
          <p:nvPr/>
        </p:nvSpPr>
        <p:spPr>
          <a:xfrm>
            <a:off x="8532381" y="862030"/>
            <a:ext cx="954107" cy="646331"/>
          </a:xfrm>
          <a:custGeom>
            <a:avLst/>
            <a:gdLst>
              <a:gd name="connsiteX0" fmla="*/ 0 w 954107"/>
              <a:gd name="connsiteY0" fmla="*/ 0 h 646331"/>
              <a:gd name="connsiteX1" fmla="*/ 467512 w 954107"/>
              <a:gd name="connsiteY1" fmla="*/ 0 h 646331"/>
              <a:gd name="connsiteX2" fmla="*/ 954107 w 954107"/>
              <a:gd name="connsiteY2" fmla="*/ 0 h 646331"/>
              <a:gd name="connsiteX3" fmla="*/ 954107 w 954107"/>
              <a:gd name="connsiteY3" fmla="*/ 336092 h 646331"/>
              <a:gd name="connsiteX4" fmla="*/ 954107 w 954107"/>
              <a:gd name="connsiteY4" fmla="*/ 646331 h 646331"/>
              <a:gd name="connsiteX5" fmla="*/ 496136 w 954107"/>
              <a:gd name="connsiteY5" fmla="*/ 646331 h 646331"/>
              <a:gd name="connsiteX6" fmla="*/ 0 w 954107"/>
              <a:gd name="connsiteY6" fmla="*/ 646331 h 646331"/>
              <a:gd name="connsiteX7" fmla="*/ 0 w 954107"/>
              <a:gd name="connsiteY7" fmla="*/ 336092 h 646331"/>
              <a:gd name="connsiteX8" fmla="*/ 0 w 954107"/>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107" h="646331" extrusionOk="0">
                <a:moveTo>
                  <a:pt x="0" y="0"/>
                </a:moveTo>
                <a:cubicBezTo>
                  <a:pt x="137226" y="-20873"/>
                  <a:pt x="322193" y="35455"/>
                  <a:pt x="467512" y="0"/>
                </a:cubicBezTo>
                <a:cubicBezTo>
                  <a:pt x="612831" y="-35455"/>
                  <a:pt x="827836" y="41854"/>
                  <a:pt x="954107" y="0"/>
                </a:cubicBezTo>
                <a:cubicBezTo>
                  <a:pt x="979971" y="103642"/>
                  <a:pt x="935137" y="210933"/>
                  <a:pt x="954107" y="336092"/>
                </a:cubicBezTo>
                <a:cubicBezTo>
                  <a:pt x="973077" y="461251"/>
                  <a:pt x="945423" y="578943"/>
                  <a:pt x="954107" y="646331"/>
                </a:cubicBezTo>
                <a:cubicBezTo>
                  <a:pt x="769992" y="661790"/>
                  <a:pt x="725059" y="601242"/>
                  <a:pt x="496136" y="646331"/>
                </a:cubicBezTo>
                <a:cubicBezTo>
                  <a:pt x="267213" y="691420"/>
                  <a:pt x="120065" y="599096"/>
                  <a:pt x="0" y="646331"/>
                </a:cubicBezTo>
                <a:cubicBezTo>
                  <a:pt x="-34512" y="535132"/>
                  <a:pt x="5955" y="435208"/>
                  <a:pt x="0" y="336092"/>
                </a:cubicBezTo>
                <a:cubicBezTo>
                  <a:pt x="-5955" y="236976"/>
                  <a:pt x="20435" y="98742"/>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b="1" dirty="0" err="1"/>
              <a:t>D</a:t>
            </a:r>
            <a:r>
              <a:rPr lang="en-US" dirty="0" err="1"/>
              <a:t>unkle</a:t>
            </a:r>
            <a:endParaRPr lang="en-US" dirty="0"/>
          </a:p>
          <a:p>
            <a:r>
              <a:rPr lang="en-US" b="1" dirty="0" err="1"/>
              <a:t>M</a:t>
            </a:r>
            <a:r>
              <a:rPr lang="en-US" dirty="0" err="1"/>
              <a:t>aterie</a:t>
            </a:r>
            <a:endParaRPr lang="en-US" dirty="0"/>
          </a:p>
        </p:txBody>
      </p:sp>
      <p:sp>
        <p:nvSpPr>
          <p:cNvPr id="7" name="TextBox 6">
            <a:extLst>
              <a:ext uri="{FF2B5EF4-FFF2-40B4-BE49-F238E27FC236}">
                <a16:creationId xmlns:a16="http://schemas.microsoft.com/office/drawing/2014/main" id="{37AF1A95-F637-1D59-58A9-BC24101974D2}"/>
              </a:ext>
            </a:extLst>
          </p:cNvPr>
          <p:cNvSpPr txBox="1"/>
          <p:nvPr/>
        </p:nvSpPr>
        <p:spPr>
          <a:xfrm>
            <a:off x="468532" y="4562267"/>
            <a:ext cx="2576346" cy="369332"/>
          </a:xfrm>
          <a:prstGeom prst="rect">
            <a:avLst/>
          </a:prstGeom>
          <a:noFill/>
        </p:spPr>
        <p:txBody>
          <a:bodyPr wrap="none" rtlCol="0">
            <a:spAutoFit/>
          </a:bodyPr>
          <a:lstStyle/>
          <a:p>
            <a:r>
              <a:rPr lang="en-US" b="1" dirty="0">
                <a:solidFill>
                  <a:srgbClr val="3333FF"/>
                </a:solidFill>
                <a:latin typeface="Times New Roman" panose="02020603050405020304" pitchFamily="18" charset="0"/>
                <a:cs typeface="Times New Roman" panose="02020603050405020304" pitchFamily="18" charset="0"/>
              </a:rPr>
              <a:t>For diverse observables:</a:t>
            </a:r>
          </a:p>
        </p:txBody>
      </p:sp>
      <p:sp>
        <p:nvSpPr>
          <p:cNvPr id="9" name="TextBox 8">
            <a:extLst>
              <a:ext uri="{FF2B5EF4-FFF2-40B4-BE49-F238E27FC236}">
                <a16:creationId xmlns:a16="http://schemas.microsoft.com/office/drawing/2014/main" id="{04A6D24D-D754-3817-31A7-ECC00E1DA2DC}"/>
              </a:ext>
            </a:extLst>
          </p:cNvPr>
          <p:cNvSpPr txBox="1"/>
          <p:nvPr/>
        </p:nvSpPr>
        <p:spPr>
          <a:xfrm>
            <a:off x="556084" y="5719861"/>
            <a:ext cx="3911648" cy="461665"/>
          </a:xfrm>
          <a:prstGeom prst="rect">
            <a:avLst/>
          </a:prstGeom>
          <a:noFill/>
        </p:spPr>
        <p:txBody>
          <a:bodyPr wrap="none" rtlCol="0">
            <a:spAutoFit/>
          </a:bodyPr>
          <a:lstStyle/>
          <a:p>
            <a:r>
              <a:rPr lang="en-US" sz="2000" b="1" dirty="0">
                <a:solidFill>
                  <a:srgbClr val="3333FF"/>
                </a:solidFill>
                <a:latin typeface="Times New Roman" panose="02020603050405020304" pitchFamily="18" charset="0"/>
                <a:cs typeface="Times New Roman" panose="02020603050405020304" pitchFamily="18" charset="0"/>
              </a:rPr>
              <a:t>dynamic Sun </a:t>
            </a:r>
            <a:r>
              <a:rPr lang="en-US" sz="2400" b="1" dirty="0">
                <a:solidFill>
                  <a:srgbClr val="FF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a:t>
            </a:r>
            <a:r>
              <a:rPr lang="en-US" b="1" dirty="0">
                <a:solidFill>
                  <a:srgbClr val="3333FF"/>
                </a:solidFill>
                <a:latin typeface="Times New Roman" panose="02020603050405020304" pitchFamily="18" charset="0"/>
                <a:cs typeface="Times New Roman" panose="02020603050405020304" pitchFamily="18" charset="0"/>
              </a:rPr>
              <a:t>  </a:t>
            </a:r>
            <a:r>
              <a:rPr lang="en-US" sz="2000" b="1" dirty="0">
                <a:solidFill>
                  <a:srgbClr val="3333FF"/>
                </a:solidFill>
                <a:latin typeface="Times New Roman" panose="02020603050405020304" pitchFamily="18" charset="0"/>
                <a:cs typeface="Times New Roman" panose="02020603050405020304" pitchFamily="18" charset="0"/>
              </a:rPr>
              <a:t>dynamic  Earth</a:t>
            </a:r>
            <a:r>
              <a:rPr lang="en-US" b="1" dirty="0">
                <a:solidFill>
                  <a:srgbClr val="3333FF"/>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838FAC9E-2DC7-8518-D5E7-37848FDC689E}"/>
              </a:ext>
            </a:extLst>
          </p:cNvPr>
          <p:cNvSpPr txBox="1"/>
          <p:nvPr/>
        </p:nvSpPr>
        <p:spPr>
          <a:xfrm>
            <a:off x="43636" y="1575864"/>
            <a:ext cx="5068133" cy="46166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Anomaly / mystery  </a:t>
            </a:r>
            <a:r>
              <a:rPr lang="en-US" sz="2400" b="1" dirty="0">
                <a:solidFill>
                  <a:srgbClr val="FF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 </a:t>
            </a:r>
            <a:r>
              <a:rPr lang="en-US" sz="2000" b="1" dirty="0">
                <a:latin typeface="Times New Roman" panose="02020603050405020304" pitchFamily="18" charset="0"/>
                <a:cs typeface="Times New Roman" panose="02020603050405020304" pitchFamily="18" charset="0"/>
              </a:rPr>
              <a:t> missing explanation</a:t>
            </a:r>
          </a:p>
        </p:txBody>
      </p:sp>
      <p:sp>
        <p:nvSpPr>
          <p:cNvPr id="5" name="TextBox 4">
            <a:extLst>
              <a:ext uri="{FF2B5EF4-FFF2-40B4-BE49-F238E27FC236}">
                <a16:creationId xmlns:a16="http://schemas.microsoft.com/office/drawing/2014/main" id="{710A11C7-D205-7488-EF96-08283359E3A5}"/>
              </a:ext>
            </a:extLst>
          </p:cNvPr>
          <p:cNvSpPr txBox="1"/>
          <p:nvPr/>
        </p:nvSpPr>
        <p:spPr>
          <a:xfrm>
            <a:off x="10726209" y="2592328"/>
            <a:ext cx="1210588" cy="923330"/>
          </a:xfrm>
          <a:prstGeom prst="rect">
            <a:avLst/>
          </a:prstGeom>
          <a:noFill/>
        </p:spPr>
        <p:txBody>
          <a:bodyPr wrap="none" rtlCol="0">
            <a:spAutoFit/>
          </a:bodyPr>
          <a:lstStyle/>
          <a:p>
            <a:r>
              <a:rPr lang="en-US" b="1" dirty="0">
                <a:solidFill>
                  <a:srgbClr val="3333FF"/>
                </a:solidFill>
                <a:effectLst>
                  <a:outerShdw blurRad="38100" dist="38100" dir="2700000" algn="tl">
                    <a:srgbClr val="000000">
                      <a:alpha val="43137"/>
                    </a:srgbClr>
                  </a:outerShdw>
                </a:effectLst>
              </a:rPr>
              <a:t> ZWICKY</a:t>
            </a:r>
          </a:p>
          <a:p>
            <a:r>
              <a:rPr lang="en-US" sz="3600" b="1" dirty="0">
                <a:solidFill>
                  <a:srgbClr val="FF0000"/>
                </a:solidFill>
                <a:effectLst>
                  <a:outerShdw blurRad="38100" dist="38100" dir="2700000" algn="tl">
                    <a:srgbClr val="000000">
                      <a:alpha val="43137"/>
                    </a:srgbClr>
                  </a:outerShdw>
                </a:effectLst>
              </a:rPr>
              <a:t>1933</a:t>
            </a:r>
            <a:endParaRPr lang="en-US" b="1" dirty="0">
              <a:solidFill>
                <a:srgbClr val="FF0000"/>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64D3EDD6-6C7E-80E3-9A8E-532606D323E4}"/>
              </a:ext>
            </a:extLst>
          </p:cNvPr>
          <p:cNvPicPr>
            <a:picLocks noChangeAspect="1"/>
          </p:cNvPicPr>
          <p:nvPr/>
        </p:nvPicPr>
        <p:blipFill>
          <a:blip r:embed="rId3"/>
          <a:stretch>
            <a:fillRect/>
          </a:stretch>
        </p:blipFill>
        <p:spPr>
          <a:xfrm>
            <a:off x="10196624" y="-41610"/>
            <a:ext cx="1934822" cy="2607802"/>
          </a:xfrm>
          <a:prstGeom prst="rect">
            <a:avLst/>
          </a:prstGeom>
        </p:spPr>
      </p:pic>
      <p:cxnSp>
        <p:nvCxnSpPr>
          <p:cNvPr id="13" name="Straight Arrow Connector 12">
            <a:extLst>
              <a:ext uri="{FF2B5EF4-FFF2-40B4-BE49-F238E27FC236}">
                <a16:creationId xmlns:a16="http://schemas.microsoft.com/office/drawing/2014/main" id="{8D9B3744-5BA1-1F6A-4BEF-1E706EE6B70F}"/>
              </a:ext>
            </a:extLst>
          </p:cNvPr>
          <p:cNvCxnSpPr>
            <a:cxnSpLocks/>
          </p:cNvCxnSpPr>
          <p:nvPr/>
        </p:nvCxnSpPr>
        <p:spPr>
          <a:xfrm>
            <a:off x="4677150" y="5499340"/>
            <a:ext cx="1160831" cy="6510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366DB20-3FA7-ED15-2385-0A1727780DD9}"/>
              </a:ext>
            </a:extLst>
          </p:cNvPr>
          <p:cNvSpPr txBox="1"/>
          <p:nvPr/>
        </p:nvSpPr>
        <p:spPr>
          <a:xfrm>
            <a:off x="5910938" y="5907149"/>
            <a:ext cx="3331361" cy="584775"/>
          </a:xfrm>
          <a:custGeom>
            <a:avLst/>
            <a:gdLst>
              <a:gd name="connsiteX0" fmla="*/ 0 w 3331361"/>
              <a:gd name="connsiteY0" fmla="*/ 0 h 584775"/>
              <a:gd name="connsiteX1" fmla="*/ 621854 w 3331361"/>
              <a:gd name="connsiteY1" fmla="*/ 0 h 584775"/>
              <a:gd name="connsiteX2" fmla="*/ 1210394 w 3331361"/>
              <a:gd name="connsiteY2" fmla="*/ 0 h 584775"/>
              <a:gd name="connsiteX3" fmla="*/ 1798935 w 3331361"/>
              <a:gd name="connsiteY3" fmla="*/ 0 h 584775"/>
              <a:gd name="connsiteX4" fmla="*/ 2254221 w 3331361"/>
              <a:gd name="connsiteY4" fmla="*/ 0 h 584775"/>
              <a:gd name="connsiteX5" fmla="*/ 2742821 w 3331361"/>
              <a:gd name="connsiteY5" fmla="*/ 0 h 584775"/>
              <a:gd name="connsiteX6" fmla="*/ 3331361 w 3331361"/>
              <a:gd name="connsiteY6" fmla="*/ 0 h 584775"/>
              <a:gd name="connsiteX7" fmla="*/ 3331361 w 3331361"/>
              <a:gd name="connsiteY7" fmla="*/ 584775 h 584775"/>
              <a:gd name="connsiteX8" fmla="*/ 2776134 w 3331361"/>
              <a:gd name="connsiteY8" fmla="*/ 584775 h 584775"/>
              <a:gd name="connsiteX9" fmla="*/ 2320848 w 3331361"/>
              <a:gd name="connsiteY9" fmla="*/ 584775 h 584775"/>
              <a:gd name="connsiteX10" fmla="*/ 1865562 w 3331361"/>
              <a:gd name="connsiteY10" fmla="*/ 584775 h 584775"/>
              <a:gd name="connsiteX11" fmla="*/ 1277022 w 3331361"/>
              <a:gd name="connsiteY11" fmla="*/ 584775 h 584775"/>
              <a:gd name="connsiteX12" fmla="*/ 788422 w 3331361"/>
              <a:gd name="connsiteY12" fmla="*/ 584775 h 584775"/>
              <a:gd name="connsiteX13" fmla="*/ 0 w 3331361"/>
              <a:gd name="connsiteY13" fmla="*/ 584775 h 584775"/>
              <a:gd name="connsiteX14" fmla="*/ 0 w 3331361"/>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1361" h="584775" fill="none" extrusionOk="0">
                <a:moveTo>
                  <a:pt x="0" y="0"/>
                </a:moveTo>
                <a:cubicBezTo>
                  <a:pt x="194868" y="-5972"/>
                  <a:pt x="424508" y="21935"/>
                  <a:pt x="621854" y="0"/>
                </a:cubicBezTo>
                <a:cubicBezTo>
                  <a:pt x="819200" y="-21935"/>
                  <a:pt x="1031432" y="47315"/>
                  <a:pt x="1210394" y="0"/>
                </a:cubicBezTo>
                <a:cubicBezTo>
                  <a:pt x="1389356" y="-47315"/>
                  <a:pt x="1529351" y="2250"/>
                  <a:pt x="1798935" y="0"/>
                </a:cubicBezTo>
                <a:cubicBezTo>
                  <a:pt x="2068519" y="-2250"/>
                  <a:pt x="2049218" y="2626"/>
                  <a:pt x="2254221" y="0"/>
                </a:cubicBezTo>
                <a:cubicBezTo>
                  <a:pt x="2459224" y="-2626"/>
                  <a:pt x="2636014" y="34829"/>
                  <a:pt x="2742821" y="0"/>
                </a:cubicBezTo>
                <a:cubicBezTo>
                  <a:pt x="2849628" y="-34829"/>
                  <a:pt x="3158095" y="29655"/>
                  <a:pt x="3331361" y="0"/>
                </a:cubicBezTo>
                <a:cubicBezTo>
                  <a:pt x="3332137" y="145862"/>
                  <a:pt x="3293126" y="433896"/>
                  <a:pt x="3331361" y="584775"/>
                </a:cubicBezTo>
                <a:cubicBezTo>
                  <a:pt x="3133925" y="594355"/>
                  <a:pt x="2946449" y="532338"/>
                  <a:pt x="2776134" y="584775"/>
                </a:cubicBezTo>
                <a:cubicBezTo>
                  <a:pt x="2605819" y="637212"/>
                  <a:pt x="2492033" y="558484"/>
                  <a:pt x="2320848" y="584775"/>
                </a:cubicBezTo>
                <a:cubicBezTo>
                  <a:pt x="2149663" y="611066"/>
                  <a:pt x="1978389" y="550586"/>
                  <a:pt x="1865562" y="584775"/>
                </a:cubicBezTo>
                <a:cubicBezTo>
                  <a:pt x="1752735" y="618964"/>
                  <a:pt x="1394975" y="548982"/>
                  <a:pt x="1277022" y="584775"/>
                </a:cubicBezTo>
                <a:cubicBezTo>
                  <a:pt x="1159069" y="620568"/>
                  <a:pt x="986798" y="538827"/>
                  <a:pt x="788422" y="584775"/>
                </a:cubicBezTo>
                <a:cubicBezTo>
                  <a:pt x="590046" y="630723"/>
                  <a:pt x="388560" y="522506"/>
                  <a:pt x="0" y="584775"/>
                </a:cubicBezTo>
                <a:cubicBezTo>
                  <a:pt x="-12151" y="445539"/>
                  <a:pt x="62289" y="241777"/>
                  <a:pt x="0" y="0"/>
                </a:cubicBezTo>
                <a:close/>
              </a:path>
              <a:path w="3331361" h="584775" stroke="0" extrusionOk="0">
                <a:moveTo>
                  <a:pt x="0" y="0"/>
                </a:moveTo>
                <a:cubicBezTo>
                  <a:pt x="107650" y="-2613"/>
                  <a:pt x="405377" y="44213"/>
                  <a:pt x="521913" y="0"/>
                </a:cubicBezTo>
                <a:cubicBezTo>
                  <a:pt x="638449" y="-44213"/>
                  <a:pt x="838028" y="10934"/>
                  <a:pt x="977199" y="0"/>
                </a:cubicBezTo>
                <a:cubicBezTo>
                  <a:pt x="1116370" y="-10934"/>
                  <a:pt x="1301700" y="10693"/>
                  <a:pt x="1599053" y="0"/>
                </a:cubicBezTo>
                <a:cubicBezTo>
                  <a:pt x="1896406" y="-10693"/>
                  <a:pt x="1905002" y="42767"/>
                  <a:pt x="2120967" y="0"/>
                </a:cubicBezTo>
                <a:cubicBezTo>
                  <a:pt x="2336932" y="-42767"/>
                  <a:pt x="2421371" y="47162"/>
                  <a:pt x="2642880" y="0"/>
                </a:cubicBezTo>
                <a:cubicBezTo>
                  <a:pt x="2864389" y="-47162"/>
                  <a:pt x="3112595" y="78901"/>
                  <a:pt x="3331361" y="0"/>
                </a:cubicBezTo>
                <a:cubicBezTo>
                  <a:pt x="3381230" y="282673"/>
                  <a:pt x="3313435" y="341227"/>
                  <a:pt x="3331361" y="584775"/>
                </a:cubicBezTo>
                <a:cubicBezTo>
                  <a:pt x="3196396" y="594084"/>
                  <a:pt x="2920027" y="553834"/>
                  <a:pt x="2776134" y="584775"/>
                </a:cubicBezTo>
                <a:cubicBezTo>
                  <a:pt x="2632241" y="615716"/>
                  <a:pt x="2419585" y="543164"/>
                  <a:pt x="2320848" y="584775"/>
                </a:cubicBezTo>
                <a:cubicBezTo>
                  <a:pt x="2222111" y="626386"/>
                  <a:pt x="1922828" y="582547"/>
                  <a:pt x="1765621" y="584775"/>
                </a:cubicBezTo>
                <a:cubicBezTo>
                  <a:pt x="1608414" y="587003"/>
                  <a:pt x="1476888" y="528019"/>
                  <a:pt x="1210394" y="584775"/>
                </a:cubicBezTo>
                <a:cubicBezTo>
                  <a:pt x="943900" y="641531"/>
                  <a:pt x="887933" y="559947"/>
                  <a:pt x="688481" y="584775"/>
                </a:cubicBezTo>
                <a:cubicBezTo>
                  <a:pt x="489029" y="609603"/>
                  <a:pt x="166406" y="583146"/>
                  <a:pt x="0" y="584775"/>
                </a:cubicBezTo>
                <a:cubicBezTo>
                  <a:pt x="-55378" y="456293"/>
                  <a:pt x="11508" y="250004"/>
                  <a:pt x="0" y="0"/>
                </a:cubicBezTo>
                <a:close/>
              </a:path>
            </a:pathLst>
          </a:custGeom>
          <a:solidFill>
            <a:srgbClr val="FFFF00"/>
          </a:solidFill>
          <a:ln w="5715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200" b="1" dirty="0">
                <a:solidFill>
                  <a:srgbClr val="3333FF"/>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The key signature</a:t>
            </a:r>
          </a:p>
        </p:txBody>
      </p:sp>
      <p:sp>
        <p:nvSpPr>
          <p:cNvPr id="17" name="TextBox 16">
            <a:extLst>
              <a:ext uri="{FF2B5EF4-FFF2-40B4-BE49-F238E27FC236}">
                <a16:creationId xmlns:a16="http://schemas.microsoft.com/office/drawing/2014/main" id="{E81D5F80-8D6F-8F9F-DE59-1C8F9A23F98F}"/>
              </a:ext>
            </a:extLst>
          </p:cNvPr>
          <p:cNvSpPr txBox="1"/>
          <p:nvPr/>
        </p:nvSpPr>
        <p:spPr>
          <a:xfrm rot="20104425">
            <a:off x="9734279" y="5996472"/>
            <a:ext cx="1997663" cy="584775"/>
          </a:xfrm>
          <a:prstGeom prst="rect">
            <a:avLst/>
          </a:prstGeom>
          <a:solidFill>
            <a:schemeClr val="bg1"/>
          </a:solid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what else?</a:t>
            </a:r>
          </a:p>
        </p:txBody>
      </p:sp>
    </p:spTree>
    <p:extLst>
      <p:ext uri="{BB962C8B-B14F-4D97-AF65-F5344CB8AC3E}">
        <p14:creationId xmlns:p14="http://schemas.microsoft.com/office/powerpoint/2010/main" val="2688516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50B0A-3EA9-7940-A719-645BFF4CEC57}"/>
              </a:ext>
            </a:extLst>
          </p:cNvPr>
          <p:cNvPicPr>
            <a:picLocks noChangeAspect="1"/>
          </p:cNvPicPr>
          <p:nvPr/>
        </p:nvPicPr>
        <p:blipFill>
          <a:blip r:embed="rId2"/>
          <a:stretch>
            <a:fillRect/>
          </a:stretch>
        </p:blipFill>
        <p:spPr>
          <a:xfrm>
            <a:off x="0" y="47625"/>
            <a:ext cx="10155322" cy="6762750"/>
          </a:xfrm>
          <a:prstGeom prst="rect">
            <a:avLst/>
          </a:prstGeom>
        </p:spPr>
      </p:pic>
      <p:sp>
        <p:nvSpPr>
          <p:cNvPr id="4" name="TextBox 3">
            <a:extLst>
              <a:ext uri="{FF2B5EF4-FFF2-40B4-BE49-F238E27FC236}">
                <a16:creationId xmlns:a16="http://schemas.microsoft.com/office/drawing/2014/main" id="{50FD1C09-827B-5FD7-6D3E-60492212473B}"/>
              </a:ext>
            </a:extLst>
          </p:cNvPr>
          <p:cNvSpPr txBox="1"/>
          <p:nvPr/>
        </p:nvSpPr>
        <p:spPr>
          <a:xfrm>
            <a:off x="8793880" y="5006106"/>
            <a:ext cx="3365601" cy="738664"/>
          </a:xfrm>
          <a:prstGeom prst="rect">
            <a:avLst/>
          </a:prstGeom>
          <a:noFill/>
        </p:spPr>
        <p:txBody>
          <a:bodyPr wrap="none" rtlCol="0">
            <a:spAutoFit/>
          </a:bodyPr>
          <a:lstStyle/>
          <a:p>
            <a:r>
              <a:rPr lang="en-US" sz="2400" dirty="0"/>
              <a:t>H. </a:t>
            </a:r>
            <a:r>
              <a:rPr lang="en-US" sz="2400" dirty="0" err="1"/>
              <a:t>Socas</a:t>
            </a:r>
            <a:r>
              <a:rPr lang="en-US" sz="2400" dirty="0"/>
              <a:t>-Navarro</a:t>
            </a:r>
          </a:p>
          <a:p>
            <a:r>
              <a:rPr lang="en-US" dirty="0">
                <a:hlinkClick r:id="rId3"/>
              </a:rPr>
              <a:t>https://arxiv.org/abs/1812.02482</a:t>
            </a:r>
            <a:r>
              <a:rPr lang="en-US" dirty="0"/>
              <a:t> </a:t>
            </a:r>
          </a:p>
        </p:txBody>
      </p:sp>
      <p:cxnSp>
        <p:nvCxnSpPr>
          <p:cNvPr id="6" name="Straight Connector 5">
            <a:extLst>
              <a:ext uri="{FF2B5EF4-FFF2-40B4-BE49-F238E27FC236}">
                <a16:creationId xmlns:a16="http://schemas.microsoft.com/office/drawing/2014/main" id="{A5C2CA4B-BC76-4866-2E68-8044E06CD0E6}"/>
              </a:ext>
            </a:extLst>
          </p:cNvPr>
          <p:cNvCxnSpPr/>
          <p:nvPr/>
        </p:nvCxnSpPr>
        <p:spPr>
          <a:xfrm>
            <a:off x="-81561" y="0"/>
            <a:ext cx="0" cy="95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89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Freeform 940"/>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41" name="Picture 9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942" name="Rectangle 942"/>
          <p:cNvSpPr/>
          <p:nvPr/>
        </p:nvSpPr>
        <p:spPr>
          <a:xfrm>
            <a:off x="11897232" y="6289929"/>
            <a:ext cx="204873" cy="243230"/>
          </a:xfrm>
          <a:prstGeom prst="rect">
            <a:avLst/>
          </a:prstGeom>
        </p:spPr>
        <p:txBody>
          <a:bodyPr wrap="none" lIns="0" tIns="0" rIns="0" bIns="0">
            <a:spAutoFit/>
          </a:bodyPr>
          <a:lstStyle/>
          <a:p>
            <a:pPr marL="0"/>
            <a:r>
              <a:rPr lang="en-US" sz="1596" b="1" i="0" spc="0" baseline="0" dirty="0">
                <a:solidFill>
                  <a:srgbClr val="FF0000"/>
                </a:solidFill>
                <a:latin typeface="Calibri-Bold"/>
              </a:rPr>
              <a:t>30</a:t>
            </a:r>
          </a:p>
        </p:txBody>
      </p:sp>
    </p:spTree>
    <p:extLst>
      <p:ext uri="{BB962C8B-B14F-4D97-AF65-F5344CB8AC3E}">
        <p14:creationId xmlns:p14="http://schemas.microsoft.com/office/powerpoint/2010/main" val="2803991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1C4485-D748-4BC9-A8AA-06648ACB27A4}"/>
              </a:ext>
            </a:extLst>
          </p:cNvPr>
          <p:cNvSpPr txBox="1"/>
          <p:nvPr/>
        </p:nvSpPr>
        <p:spPr>
          <a:xfrm>
            <a:off x="149087" y="-69643"/>
            <a:ext cx="12192000" cy="8079135"/>
          </a:xfrm>
          <a:prstGeom prst="rect">
            <a:avLst/>
          </a:prstGeom>
          <a:noFill/>
          <a:ln>
            <a:solidFill>
              <a:srgbClr val="99CCFF"/>
            </a:solidFill>
          </a:ln>
        </p:spPr>
        <p:txBody>
          <a:bodyPr wrap="square">
            <a:spAutoFit/>
          </a:bodyPr>
          <a:lstStyle/>
          <a:p>
            <a:r>
              <a:rPr lang="en-GB" sz="2400" b="1" dirty="0">
                <a:solidFill>
                  <a:schemeClr val="tx1"/>
                </a:solidFill>
              </a:rPr>
              <a:t>Planetary relationship as the new signature from the dark Universe</a:t>
            </a:r>
            <a:endParaRPr lang="en-GB" dirty="0">
              <a:solidFill>
                <a:schemeClr val="tx1"/>
              </a:solidFill>
            </a:endParaRPr>
          </a:p>
          <a:p>
            <a:r>
              <a:rPr lang="en-GB" b="1" dirty="0"/>
              <a:t>ABSTRACT:</a:t>
            </a:r>
          </a:p>
          <a:p>
            <a:r>
              <a:rPr lang="en-GB" dirty="0"/>
              <a:t>The discovery of </a:t>
            </a:r>
            <a:r>
              <a:rPr lang="en-GB" dirty="0" err="1"/>
              <a:t>dunkle</a:t>
            </a:r>
            <a:r>
              <a:rPr lang="en-GB" dirty="0"/>
              <a:t> </a:t>
            </a:r>
            <a:r>
              <a:rPr lang="en-GB" dirty="0" err="1"/>
              <a:t>Materie</a:t>
            </a:r>
            <a:r>
              <a:rPr lang="en-GB" dirty="0"/>
              <a:t> (DM) by ZWICKY came from unexpected cosmological observations. Similarly, the last ~160 years a number of </a:t>
            </a:r>
            <a:r>
              <a:rPr lang="en-GB" b="1" dirty="0"/>
              <a:t>unexpected local energetic observations could be the manifestation of the dark  Universe. </a:t>
            </a:r>
            <a:r>
              <a:rPr lang="en-GB" dirty="0"/>
              <a:t>We refer to this class of particle candidates as “invisible” to distinguish them from the already excluded parameter phase space  of   WIMPs and axions. In this work we stress a simple feature as the common  signature of such observations within the solar system. Namely, the widely </a:t>
            </a:r>
          </a:p>
          <a:p>
            <a:pPr algn="just"/>
            <a:r>
              <a:rPr lang="en-GB" dirty="0"/>
              <a:t>discussed dark sector constituents with velocity of </a:t>
            </a:r>
            <a:r>
              <a:rPr lang="en-GB" sz="2000" b="1" dirty="0">
                <a:highlight>
                  <a:srgbClr val="FFFF00"/>
                </a:highlight>
              </a:rPr>
              <a:t>~1‰ c </a:t>
            </a:r>
            <a:r>
              <a:rPr lang="en-GB" dirty="0"/>
              <a:t>(</a:t>
            </a:r>
            <a:r>
              <a:rPr lang="en-GB" b="1" dirty="0"/>
              <a:t>c</a:t>
            </a:r>
            <a:r>
              <a:rPr lang="en-GB" dirty="0"/>
              <a:t>=velocity of  light). As pointed out since 20 years, streams of constituents with such velocities can be gravitationally focused or deflected by any solar system body to others. The aforementioned energetic observations include the  </a:t>
            </a:r>
            <a:r>
              <a:rPr lang="en-GB" b="1" dirty="0"/>
              <a:t>unpredictable</a:t>
            </a:r>
            <a:r>
              <a:rPr lang="en-GB" dirty="0"/>
              <a:t> flaring Sun, its irradiance, its size variation, its elemental composition, etc, but also terrestrial phenomena including the dynamic atmosphere and  other highly </a:t>
            </a:r>
            <a:r>
              <a:rPr lang="en-GB" b="1" dirty="0" err="1"/>
              <a:t>crossdisciplinary</a:t>
            </a:r>
            <a:r>
              <a:rPr lang="en-GB" b="1" dirty="0"/>
              <a:t> observations</a:t>
            </a:r>
            <a:r>
              <a:rPr lang="en-GB" dirty="0"/>
              <a:t> like the not  randomly appearing </a:t>
            </a:r>
            <a:r>
              <a:rPr lang="en-GB" b="1" dirty="0"/>
              <a:t>Earthquakes</a:t>
            </a:r>
            <a:r>
              <a:rPr lang="en-GB" dirty="0"/>
              <a:t>. All observations follow otherwise unexpected planetary relationships. More results may come out until this conference following </a:t>
            </a:r>
            <a:r>
              <a:rPr lang="en-GB" b="1" dirty="0"/>
              <a:t>more out-of-the-box thinking </a:t>
            </a:r>
            <a:r>
              <a:rPr lang="en-GB" dirty="0"/>
              <a:t>including </a:t>
            </a:r>
            <a:r>
              <a:rPr lang="en-GB" dirty="0" err="1"/>
              <a:t>exo</a:t>
            </a:r>
            <a:r>
              <a:rPr lang="en-GB" dirty="0"/>
              <a:t>-solar  planetary systems. </a:t>
            </a:r>
            <a:r>
              <a:rPr lang="en-GB" sz="2400" b="1" dirty="0">
                <a:solidFill>
                  <a:srgbClr val="C00000"/>
                </a:solidFill>
              </a:rPr>
              <a:t>To conclude, a planetary relationship is a key signature pointing on its own at </a:t>
            </a:r>
            <a:r>
              <a:rPr lang="en-GB" sz="2400" b="1" dirty="0" err="1">
                <a:solidFill>
                  <a:srgbClr val="C00000"/>
                </a:solidFill>
              </a:rPr>
              <a:t>exo</a:t>
            </a:r>
            <a:r>
              <a:rPr lang="en-GB" sz="2400" b="1" dirty="0">
                <a:solidFill>
                  <a:srgbClr val="C00000"/>
                </a:solidFill>
              </a:rPr>
              <a:t>-solar origin. </a:t>
            </a:r>
            <a:r>
              <a:rPr lang="en-GB" dirty="0"/>
              <a:t>In this conference we will focus on Earthquakes. The only viable explanation is thanks to planetary gravitational  focusing of streaming invisible matter, which is tentatively identified with constituents from the dark Universe, interacting with large cross section with ordinary matter. Implications in (ongoing) DM experiments will be discussed. The mostly inspiring particle constituents fitting-in a number of observations are </a:t>
            </a:r>
            <a:r>
              <a:rPr lang="en-GB" b="1" dirty="0"/>
              <a:t>Anti Quark Nuggets, magnetic monopoles </a:t>
            </a:r>
            <a:r>
              <a:rPr lang="en-GB" dirty="0"/>
              <a:t>and </a:t>
            </a:r>
            <a:r>
              <a:rPr lang="en-GB" b="1" dirty="0"/>
              <a:t>dark photons. </a:t>
            </a:r>
            <a:r>
              <a:rPr lang="en-GB" dirty="0"/>
              <a:t>Though,  more emerging candidates like the </a:t>
            </a:r>
            <a:r>
              <a:rPr lang="en-GB" b="1" dirty="0"/>
              <a:t>pearls </a:t>
            </a:r>
            <a:r>
              <a:rPr lang="en-GB" dirty="0"/>
              <a:t>(see talk by Holger Nielsen)  are encouraged to investigate whether they also  fit-in, and, how to identify their possible involvement. </a:t>
            </a:r>
            <a:r>
              <a:rPr lang="en-GB" sz="900" dirty="0"/>
              <a:t>  </a:t>
            </a:r>
          </a:p>
          <a:p>
            <a:pPr algn="just"/>
            <a:endParaRPr lang="en-GB" sz="700" dirty="0"/>
          </a:p>
          <a:p>
            <a:r>
              <a:rPr lang="en-GB" sz="1400" b="1" dirty="0"/>
              <a:t>Further reading:  </a:t>
            </a:r>
            <a:r>
              <a:rPr lang="en-GB" sz="1400" dirty="0">
                <a:hlinkClick r:id="rId2"/>
              </a:rPr>
              <a:t>https://arxiv.org/abs/2108.11647</a:t>
            </a:r>
            <a:r>
              <a:rPr lang="en-GB" sz="1400" dirty="0"/>
              <a:t> ; </a:t>
            </a:r>
            <a:r>
              <a:rPr lang="en-GB" sz="1400" dirty="0">
                <a:hlinkClick r:id="rId3"/>
              </a:rPr>
              <a:t>https://arxiv.org/abs/2106.15408</a:t>
            </a:r>
            <a:r>
              <a:rPr lang="en-GB" sz="1400" dirty="0"/>
              <a:t>  ; </a:t>
            </a:r>
            <a:r>
              <a:rPr lang="en-GB" sz="1400" dirty="0">
                <a:hlinkClick r:id="rId4"/>
              </a:rPr>
              <a:t>https://arxiv.org/abs/2202.04447</a:t>
            </a:r>
            <a:r>
              <a:rPr lang="en-GB" sz="1400" dirty="0"/>
              <a:t> </a:t>
            </a:r>
            <a:r>
              <a:rPr kumimoji="0" lang="en-GB"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GB" sz="1400" dirty="0"/>
          </a:p>
          <a:p>
            <a:r>
              <a:rPr lang="en-GB" sz="1400" dirty="0">
                <a:hlinkClick r:id="rId5"/>
              </a:rPr>
              <a:t>https://arxiv.org/abs/2004.11006</a:t>
            </a:r>
            <a:r>
              <a:rPr lang="en-GB" sz="1400" dirty="0"/>
              <a:t>  ; </a:t>
            </a:r>
            <a:r>
              <a:rPr lang="en-GB" sz="1400" dirty="0">
                <a:hlinkClick r:id="rId6"/>
              </a:rPr>
              <a:t>https://arxiv.org/abs/1309.4021</a:t>
            </a:r>
            <a:r>
              <a:rPr lang="en-GB" sz="1400" dirty="0"/>
              <a:t>   ; </a:t>
            </a:r>
            <a:r>
              <a:rPr lang="en-GB" sz="1400" dirty="0">
                <a:hlinkClick r:id="rId7"/>
              </a:rPr>
              <a:t>https://arxiv.org/abs/1703.01436</a:t>
            </a:r>
            <a:r>
              <a:rPr lang="en-GB" sz="1400" dirty="0"/>
              <a:t>  ;  </a:t>
            </a:r>
            <a:r>
              <a:rPr lang="en-GB" sz="1400" dirty="0">
                <a:hlinkClick r:id="rId8"/>
              </a:rPr>
              <a:t>https://arxiv.org/abs/1602.03666</a:t>
            </a:r>
            <a:r>
              <a:rPr lang="en-GB" sz="1400" dirty="0"/>
              <a:t>  ; …</a:t>
            </a:r>
          </a:p>
          <a:p>
            <a:pPr algn="just"/>
            <a:endParaRPr lang="en-GB" sz="1400" dirty="0"/>
          </a:p>
          <a:p>
            <a:pPr algn="just"/>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2CF8843A-EB49-172E-4663-AFD3725AF369}"/>
              </a:ext>
            </a:extLst>
          </p:cNvPr>
          <p:cNvSpPr txBox="1"/>
          <p:nvPr/>
        </p:nvSpPr>
        <p:spPr>
          <a:xfrm>
            <a:off x="11757892" y="6548581"/>
            <a:ext cx="441146" cy="369332"/>
          </a:xfrm>
          <a:prstGeom prst="rect">
            <a:avLst/>
          </a:prstGeom>
          <a:noFill/>
        </p:spPr>
        <p:txBody>
          <a:bodyPr wrap="none" rtlCol="0">
            <a:spAutoFit/>
          </a:bodyPr>
          <a:lstStyle/>
          <a:p>
            <a:r>
              <a:rPr lang="en-US" b="1" dirty="0">
                <a:solidFill>
                  <a:srgbClr val="C00000"/>
                </a:solidFill>
              </a:rPr>
              <a:t>1A</a:t>
            </a:r>
          </a:p>
        </p:txBody>
      </p:sp>
    </p:spTree>
    <p:extLst>
      <p:ext uri="{BB962C8B-B14F-4D97-AF65-F5344CB8AC3E}">
        <p14:creationId xmlns:p14="http://schemas.microsoft.com/office/powerpoint/2010/main" val="2007109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 name="Freeform 880"/>
          <p:cNvSpPr/>
          <p:nvPr/>
        </p:nvSpPr>
        <p:spPr>
          <a:xfrm>
            <a:off x="91439" y="6773657"/>
            <a:ext cx="4198620" cy="15239"/>
          </a:xfrm>
          <a:custGeom>
            <a:avLst/>
            <a:gdLst/>
            <a:ahLst/>
            <a:cxnLst/>
            <a:rect l="0" t="0" r="0" b="0"/>
            <a:pathLst>
              <a:path w="4198620" h="15239">
                <a:moveTo>
                  <a:pt x="0" y="0"/>
                </a:moveTo>
                <a:lnTo>
                  <a:pt x="1049655" y="0"/>
                </a:lnTo>
                <a:lnTo>
                  <a:pt x="2099311" y="0"/>
                </a:lnTo>
                <a:lnTo>
                  <a:pt x="3148965" y="0"/>
                </a:lnTo>
                <a:lnTo>
                  <a:pt x="4198620" y="0"/>
                </a:lnTo>
                <a:lnTo>
                  <a:pt x="4198620" y="15239"/>
                </a:lnTo>
                <a:lnTo>
                  <a:pt x="3148965" y="15239"/>
                </a:lnTo>
                <a:lnTo>
                  <a:pt x="2099311" y="15239"/>
                </a:lnTo>
                <a:lnTo>
                  <a:pt x="1049655" y="15239"/>
                </a:lnTo>
                <a:lnTo>
                  <a:pt x="0" y="15239"/>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81" name="Picture 88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02764" y="248412"/>
            <a:ext cx="779526" cy="953261"/>
          </a:xfrm>
          <a:prstGeom prst="rect">
            <a:avLst/>
          </a:prstGeom>
          <a:noFill/>
        </p:spPr>
      </p:pic>
      <p:pic>
        <p:nvPicPr>
          <p:cNvPr id="882" name="Picture 88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46776" y="248412"/>
            <a:ext cx="779526" cy="953261"/>
          </a:xfrm>
          <a:prstGeom prst="rect">
            <a:avLst/>
          </a:prstGeom>
          <a:noFill/>
        </p:spPr>
      </p:pic>
      <p:sp>
        <p:nvSpPr>
          <p:cNvPr id="883" name="Freeform 883">
            <a:hlinkClick r:id="rId3"/>
          </p:cNvPr>
          <p:cNvSpPr/>
          <p:nvPr/>
        </p:nvSpPr>
        <p:spPr>
          <a:xfrm>
            <a:off x="722160" y="1128015"/>
            <a:ext cx="5954230" cy="10668"/>
          </a:xfrm>
          <a:custGeom>
            <a:avLst/>
            <a:gdLst/>
            <a:ahLst/>
            <a:cxnLst/>
            <a:rect l="0" t="0" r="0" b="0"/>
            <a:pathLst>
              <a:path w="5954230" h="10668">
                <a:moveTo>
                  <a:pt x="0" y="0"/>
                </a:moveTo>
                <a:lnTo>
                  <a:pt x="1488529" y="0"/>
                </a:lnTo>
                <a:lnTo>
                  <a:pt x="2977095" y="0"/>
                </a:lnTo>
                <a:lnTo>
                  <a:pt x="4465662" y="0"/>
                </a:lnTo>
                <a:lnTo>
                  <a:pt x="5954230" y="0"/>
                </a:lnTo>
                <a:lnTo>
                  <a:pt x="5954230" y="10668"/>
                </a:lnTo>
                <a:lnTo>
                  <a:pt x="4465662" y="10668"/>
                </a:lnTo>
                <a:lnTo>
                  <a:pt x="2977095" y="10668"/>
                </a:lnTo>
                <a:lnTo>
                  <a:pt x="1488529" y="10668"/>
                </a:lnTo>
                <a:lnTo>
                  <a:pt x="0" y="10668"/>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84" name="Freeform 884"/>
          <p:cNvSpPr/>
          <p:nvPr/>
        </p:nvSpPr>
        <p:spPr>
          <a:xfrm>
            <a:off x="518159" y="1434085"/>
            <a:ext cx="4274821" cy="1383792"/>
          </a:xfrm>
          <a:custGeom>
            <a:avLst/>
            <a:gdLst/>
            <a:ahLst/>
            <a:cxnLst/>
            <a:rect l="0" t="0" r="0" b="0"/>
            <a:pathLst>
              <a:path w="4274821" h="1383792">
                <a:moveTo>
                  <a:pt x="0" y="1383792"/>
                </a:moveTo>
                <a:lnTo>
                  <a:pt x="4274821" y="1383792"/>
                </a:lnTo>
                <a:lnTo>
                  <a:pt x="4274821" y="0"/>
                </a:lnTo>
                <a:lnTo>
                  <a:pt x="0" y="0"/>
                </a:lnTo>
                <a:lnTo>
                  <a:pt x="0" y="1383792"/>
                </a:lnTo>
                <a:close/>
              </a:path>
            </a:pathLst>
          </a:custGeom>
          <a:solidFill>
            <a:srgbClr val="FFF2C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85" name="Freeform 885"/>
          <p:cNvSpPr/>
          <p:nvPr/>
        </p:nvSpPr>
        <p:spPr>
          <a:xfrm>
            <a:off x="518159" y="1434085"/>
            <a:ext cx="4274821" cy="1383792"/>
          </a:xfrm>
          <a:custGeom>
            <a:avLst/>
            <a:gdLst/>
            <a:ahLst/>
            <a:cxnLst/>
            <a:rect l="0" t="0" r="0" b="0"/>
            <a:pathLst>
              <a:path w="4274821" h="1383792">
                <a:moveTo>
                  <a:pt x="0" y="1383792"/>
                </a:moveTo>
                <a:lnTo>
                  <a:pt x="4274821" y="1383792"/>
                </a:lnTo>
                <a:lnTo>
                  <a:pt x="4274821" y="0"/>
                </a:lnTo>
                <a:lnTo>
                  <a:pt x="0" y="0"/>
                </a:lnTo>
                <a:lnTo>
                  <a:pt x="0" y="1383792"/>
                </a:lnTo>
                <a:close/>
              </a:path>
            </a:pathLst>
          </a:custGeom>
          <a:noFill/>
          <a:ln w="9525" cap="flat" cmpd="sng">
            <a:solidFill>
              <a:srgbClr val="9900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86" name="Freeform 886">
            <a:hlinkClick r:id="rId4"/>
          </p:cNvPr>
          <p:cNvSpPr/>
          <p:nvPr/>
        </p:nvSpPr>
        <p:spPr>
          <a:xfrm>
            <a:off x="1491996" y="2402841"/>
            <a:ext cx="1807463" cy="16763"/>
          </a:xfrm>
          <a:custGeom>
            <a:avLst/>
            <a:gdLst/>
            <a:ahLst/>
            <a:cxnLst/>
            <a:rect l="0" t="0" r="0" b="0"/>
            <a:pathLst>
              <a:path w="1807463" h="16763">
                <a:moveTo>
                  <a:pt x="0" y="0"/>
                </a:moveTo>
                <a:lnTo>
                  <a:pt x="903731" y="0"/>
                </a:lnTo>
                <a:lnTo>
                  <a:pt x="1807463" y="0"/>
                </a:lnTo>
                <a:lnTo>
                  <a:pt x="1807463" y="16763"/>
                </a:lnTo>
                <a:lnTo>
                  <a:pt x="903731" y="16763"/>
                </a:lnTo>
                <a:lnTo>
                  <a:pt x="0" y="16763"/>
                </a:lnTo>
                <a:close/>
              </a:path>
            </a:pathLst>
          </a:custGeom>
          <a:solidFill>
            <a:srgbClr val="0563C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887" name="Freeform 887"/>
          <p:cNvSpPr/>
          <p:nvPr/>
        </p:nvSpPr>
        <p:spPr>
          <a:xfrm>
            <a:off x="6484620" y="2125981"/>
            <a:ext cx="5328152" cy="3194304"/>
          </a:xfrm>
          <a:custGeom>
            <a:avLst/>
            <a:gdLst>
              <a:gd name="connsiteX0" fmla="*/ 0 w 5328152"/>
              <a:gd name="connsiteY0" fmla="*/ 3194304 h 3194304"/>
              <a:gd name="connsiteX1" fmla="*/ 592017 w 5328152"/>
              <a:gd name="connsiteY1" fmla="*/ 3194304 h 3194304"/>
              <a:gd name="connsiteX2" fmla="*/ 1077471 w 5328152"/>
              <a:gd name="connsiteY2" fmla="*/ 3194304 h 3194304"/>
              <a:gd name="connsiteX3" fmla="*/ 1616206 w 5328152"/>
              <a:gd name="connsiteY3" fmla="*/ 3194304 h 3194304"/>
              <a:gd name="connsiteX4" fmla="*/ 2208223 w 5328152"/>
              <a:gd name="connsiteY4" fmla="*/ 3194304 h 3194304"/>
              <a:gd name="connsiteX5" fmla="*/ 2746958 w 5328152"/>
              <a:gd name="connsiteY5" fmla="*/ 3194304 h 3194304"/>
              <a:gd name="connsiteX6" fmla="*/ 3392257 w 5328152"/>
              <a:gd name="connsiteY6" fmla="*/ 3194304 h 3194304"/>
              <a:gd name="connsiteX7" fmla="*/ 4037555 w 5328152"/>
              <a:gd name="connsiteY7" fmla="*/ 3194304 h 3194304"/>
              <a:gd name="connsiteX8" fmla="*/ 4736135 w 5328152"/>
              <a:gd name="connsiteY8" fmla="*/ 3194304 h 3194304"/>
              <a:gd name="connsiteX9" fmla="*/ 5328152 w 5328152"/>
              <a:gd name="connsiteY9" fmla="*/ 3194304 h 3194304"/>
              <a:gd name="connsiteX10" fmla="*/ 5328152 w 5328152"/>
              <a:gd name="connsiteY10" fmla="*/ 2598034 h 3194304"/>
              <a:gd name="connsiteX11" fmla="*/ 5328152 w 5328152"/>
              <a:gd name="connsiteY11" fmla="*/ 2065650 h 3194304"/>
              <a:gd name="connsiteX12" fmla="*/ 5328152 w 5328152"/>
              <a:gd name="connsiteY12" fmla="*/ 1629095 h 3194304"/>
              <a:gd name="connsiteX13" fmla="*/ 5328152 w 5328152"/>
              <a:gd name="connsiteY13" fmla="*/ 1096711 h 3194304"/>
              <a:gd name="connsiteX14" fmla="*/ 5328152 w 5328152"/>
              <a:gd name="connsiteY14" fmla="*/ 628213 h 3194304"/>
              <a:gd name="connsiteX15" fmla="*/ 5328152 w 5328152"/>
              <a:gd name="connsiteY15" fmla="*/ 0 h 3194304"/>
              <a:gd name="connsiteX16" fmla="*/ 4842698 w 5328152"/>
              <a:gd name="connsiteY16" fmla="*/ 0 h 3194304"/>
              <a:gd name="connsiteX17" fmla="*/ 4144118 w 5328152"/>
              <a:gd name="connsiteY17" fmla="*/ 0 h 3194304"/>
              <a:gd name="connsiteX18" fmla="*/ 3498820 w 5328152"/>
              <a:gd name="connsiteY18" fmla="*/ 0 h 3194304"/>
              <a:gd name="connsiteX19" fmla="*/ 2960084 w 5328152"/>
              <a:gd name="connsiteY19" fmla="*/ 0 h 3194304"/>
              <a:gd name="connsiteX20" fmla="*/ 2368068 w 5328152"/>
              <a:gd name="connsiteY20" fmla="*/ 0 h 3194304"/>
              <a:gd name="connsiteX21" fmla="*/ 1776051 w 5328152"/>
              <a:gd name="connsiteY21" fmla="*/ 0 h 3194304"/>
              <a:gd name="connsiteX22" fmla="*/ 1130752 w 5328152"/>
              <a:gd name="connsiteY22" fmla="*/ 0 h 3194304"/>
              <a:gd name="connsiteX23" fmla="*/ 698580 w 5328152"/>
              <a:gd name="connsiteY23" fmla="*/ 0 h 3194304"/>
              <a:gd name="connsiteX24" fmla="*/ 0 w 5328152"/>
              <a:gd name="connsiteY24" fmla="*/ 0 h 3194304"/>
              <a:gd name="connsiteX25" fmla="*/ 0 w 5328152"/>
              <a:gd name="connsiteY25" fmla="*/ 436555 h 3194304"/>
              <a:gd name="connsiteX26" fmla="*/ 0 w 5328152"/>
              <a:gd name="connsiteY26" fmla="*/ 905053 h 3194304"/>
              <a:gd name="connsiteX27" fmla="*/ 0 w 5328152"/>
              <a:gd name="connsiteY27" fmla="*/ 1341608 h 3194304"/>
              <a:gd name="connsiteX28" fmla="*/ 0 w 5328152"/>
              <a:gd name="connsiteY28" fmla="*/ 1778163 h 3194304"/>
              <a:gd name="connsiteX29" fmla="*/ 0 w 5328152"/>
              <a:gd name="connsiteY29" fmla="*/ 2374433 h 3194304"/>
              <a:gd name="connsiteX30" fmla="*/ 0 w 5328152"/>
              <a:gd name="connsiteY30" fmla="*/ 3194304 h 31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28152" h="3194304" extrusionOk="0">
                <a:moveTo>
                  <a:pt x="0" y="3194304"/>
                </a:moveTo>
                <a:cubicBezTo>
                  <a:pt x="191416" y="3158709"/>
                  <a:pt x="415049" y="3209725"/>
                  <a:pt x="592017" y="3194304"/>
                </a:cubicBezTo>
                <a:cubicBezTo>
                  <a:pt x="768985" y="3178883"/>
                  <a:pt x="919778" y="3231711"/>
                  <a:pt x="1077471" y="3194304"/>
                </a:cubicBezTo>
                <a:cubicBezTo>
                  <a:pt x="1235164" y="3156897"/>
                  <a:pt x="1506343" y="3249899"/>
                  <a:pt x="1616206" y="3194304"/>
                </a:cubicBezTo>
                <a:cubicBezTo>
                  <a:pt x="1726069" y="3138709"/>
                  <a:pt x="2018026" y="3203470"/>
                  <a:pt x="2208223" y="3194304"/>
                </a:cubicBezTo>
                <a:cubicBezTo>
                  <a:pt x="2398420" y="3185138"/>
                  <a:pt x="2620018" y="3194715"/>
                  <a:pt x="2746958" y="3194304"/>
                </a:cubicBezTo>
                <a:cubicBezTo>
                  <a:pt x="2873898" y="3193893"/>
                  <a:pt x="3094343" y="3257790"/>
                  <a:pt x="3392257" y="3194304"/>
                </a:cubicBezTo>
                <a:cubicBezTo>
                  <a:pt x="3690171" y="3130818"/>
                  <a:pt x="3723382" y="3201503"/>
                  <a:pt x="4037555" y="3194304"/>
                </a:cubicBezTo>
                <a:cubicBezTo>
                  <a:pt x="4351728" y="3187105"/>
                  <a:pt x="4485228" y="3215814"/>
                  <a:pt x="4736135" y="3194304"/>
                </a:cubicBezTo>
                <a:cubicBezTo>
                  <a:pt x="4987042" y="3172794"/>
                  <a:pt x="5201536" y="3218230"/>
                  <a:pt x="5328152" y="3194304"/>
                </a:cubicBezTo>
                <a:cubicBezTo>
                  <a:pt x="5302454" y="3017445"/>
                  <a:pt x="5368087" y="2776213"/>
                  <a:pt x="5328152" y="2598034"/>
                </a:cubicBezTo>
                <a:cubicBezTo>
                  <a:pt x="5288217" y="2419855"/>
                  <a:pt x="5371620" y="2313938"/>
                  <a:pt x="5328152" y="2065650"/>
                </a:cubicBezTo>
                <a:cubicBezTo>
                  <a:pt x="5284684" y="1817362"/>
                  <a:pt x="5365855" y="1771915"/>
                  <a:pt x="5328152" y="1629095"/>
                </a:cubicBezTo>
                <a:cubicBezTo>
                  <a:pt x="5290449" y="1486275"/>
                  <a:pt x="5352677" y="1330444"/>
                  <a:pt x="5328152" y="1096711"/>
                </a:cubicBezTo>
                <a:cubicBezTo>
                  <a:pt x="5303627" y="862978"/>
                  <a:pt x="5332630" y="834341"/>
                  <a:pt x="5328152" y="628213"/>
                </a:cubicBezTo>
                <a:cubicBezTo>
                  <a:pt x="5323674" y="422085"/>
                  <a:pt x="5382928" y="235213"/>
                  <a:pt x="5328152" y="0"/>
                </a:cubicBezTo>
                <a:cubicBezTo>
                  <a:pt x="5213678" y="26539"/>
                  <a:pt x="5003598" y="-54808"/>
                  <a:pt x="4842698" y="0"/>
                </a:cubicBezTo>
                <a:cubicBezTo>
                  <a:pt x="4681798" y="54808"/>
                  <a:pt x="4401595" y="-3103"/>
                  <a:pt x="4144118" y="0"/>
                </a:cubicBezTo>
                <a:cubicBezTo>
                  <a:pt x="3886641" y="3103"/>
                  <a:pt x="3663514" y="-18489"/>
                  <a:pt x="3498820" y="0"/>
                </a:cubicBezTo>
                <a:cubicBezTo>
                  <a:pt x="3334126" y="18489"/>
                  <a:pt x="3168724" y="-64613"/>
                  <a:pt x="2960084" y="0"/>
                </a:cubicBezTo>
                <a:cubicBezTo>
                  <a:pt x="2751444" y="64613"/>
                  <a:pt x="2625977" y="-70005"/>
                  <a:pt x="2368068" y="0"/>
                </a:cubicBezTo>
                <a:cubicBezTo>
                  <a:pt x="2110159" y="70005"/>
                  <a:pt x="1994324" y="-55001"/>
                  <a:pt x="1776051" y="0"/>
                </a:cubicBezTo>
                <a:cubicBezTo>
                  <a:pt x="1557778" y="55001"/>
                  <a:pt x="1271915" y="-66166"/>
                  <a:pt x="1130752" y="0"/>
                </a:cubicBezTo>
                <a:cubicBezTo>
                  <a:pt x="989589" y="66166"/>
                  <a:pt x="800487" y="-20051"/>
                  <a:pt x="698580" y="0"/>
                </a:cubicBezTo>
                <a:cubicBezTo>
                  <a:pt x="596673" y="20051"/>
                  <a:pt x="225375" y="-59420"/>
                  <a:pt x="0" y="0"/>
                </a:cubicBezTo>
                <a:cubicBezTo>
                  <a:pt x="26417" y="147180"/>
                  <a:pt x="-20103" y="247232"/>
                  <a:pt x="0" y="436555"/>
                </a:cubicBezTo>
                <a:cubicBezTo>
                  <a:pt x="20103" y="625878"/>
                  <a:pt x="-52935" y="681989"/>
                  <a:pt x="0" y="905053"/>
                </a:cubicBezTo>
                <a:cubicBezTo>
                  <a:pt x="52935" y="1128117"/>
                  <a:pt x="-41802" y="1192967"/>
                  <a:pt x="0" y="1341608"/>
                </a:cubicBezTo>
                <a:cubicBezTo>
                  <a:pt x="41802" y="1490250"/>
                  <a:pt x="-9395" y="1642814"/>
                  <a:pt x="0" y="1778163"/>
                </a:cubicBezTo>
                <a:cubicBezTo>
                  <a:pt x="9395" y="1913512"/>
                  <a:pt x="-15855" y="2243201"/>
                  <a:pt x="0" y="2374433"/>
                </a:cubicBezTo>
                <a:cubicBezTo>
                  <a:pt x="15855" y="2505665"/>
                  <a:pt x="-6333" y="2872638"/>
                  <a:pt x="0" y="3194304"/>
                </a:cubicBezTo>
                <a:close/>
              </a:path>
            </a:pathLst>
          </a:custGeom>
          <a:noFill/>
          <a:ln w="38100" cap="flat" cmpd="sng">
            <a:solidFill>
              <a:srgbClr val="00B050"/>
            </a:solidFill>
            <a:round/>
            <a:extLst>
              <a:ext uri="{C807C97D-BFC1-408E-A445-0C87EB9F89A2}">
                <ask:lineSketchStyleProps xmlns:ask="http://schemas.microsoft.com/office/drawing/2018/sketchyshapes" sd="4087787619">
                  <a:custGeom>
                    <a:avLst/>
                    <a:gdLst/>
                    <a:ahLst/>
                    <a:cxnLst/>
                    <a:rect l="0" t="0" r="0" b="0"/>
                    <a:pathLst>
                      <a:path w="5059680" h="3724656">
                        <a:moveTo>
                          <a:pt x="0" y="3724656"/>
                        </a:moveTo>
                        <a:lnTo>
                          <a:pt x="5059680" y="3724656"/>
                        </a:lnTo>
                        <a:lnTo>
                          <a:pt x="5059680" y="0"/>
                        </a:lnTo>
                        <a:lnTo>
                          <a:pt x="0" y="0"/>
                        </a:lnTo>
                        <a:lnTo>
                          <a:pt x="0" y="372465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sp>
      <p:sp>
        <p:nvSpPr>
          <p:cNvPr id="888" name="Freeform 888"/>
          <p:cNvSpPr/>
          <p:nvPr/>
        </p:nvSpPr>
        <p:spPr>
          <a:xfrm>
            <a:off x="6575425" y="2214499"/>
            <a:ext cx="2363723" cy="505968"/>
          </a:xfrm>
          <a:custGeom>
            <a:avLst/>
            <a:gdLst/>
            <a:ahLst/>
            <a:cxnLst/>
            <a:rect l="0" t="0" r="0" b="0"/>
            <a:pathLst>
              <a:path w="2363723" h="505968">
                <a:moveTo>
                  <a:pt x="0" y="505968"/>
                </a:moveTo>
                <a:lnTo>
                  <a:pt x="2363723" y="505968"/>
                </a:lnTo>
                <a:lnTo>
                  <a:pt x="2363723" y="0"/>
                </a:lnTo>
                <a:lnTo>
                  <a:pt x="0" y="0"/>
                </a:lnTo>
                <a:lnTo>
                  <a:pt x="0" y="505968"/>
                </a:lnTo>
                <a:close/>
              </a:path>
            </a:pathLst>
          </a:custGeom>
          <a:solidFill>
            <a:srgbClr val="00FF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889" name="Freeform 889"/>
          <p:cNvSpPr/>
          <p:nvPr/>
        </p:nvSpPr>
        <p:spPr>
          <a:xfrm>
            <a:off x="6575425" y="2664079"/>
            <a:ext cx="2363723" cy="44196"/>
          </a:xfrm>
          <a:custGeom>
            <a:avLst/>
            <a:gdLst/>
            <a:ahLst/>
            <a:cxnLst/>
            <a:rect l="0" t="0" r="0" b="0"/>
            <a:pathLst>
              <a:path w="2363723" h="44196">
                <a:moveTo>
                  <a:pt x="0" y="0"/>
                </a:moveTo>
                <a:lnTo>
                  <a:pt x="1181861" y="0"/>
                </a:lnTo>
                <a:lnTo>
                  <a:pt x="2363723" y="0"/>
                </a:lnTo>
                <a:lnTo>
                  <a:pt x="2363723" y="44196"/>
                </a:lnTo>
                <a:lnTo>
                  <a:pt x="1181861" y="44196"/>
                </a:lnTo>
                <a:lnTo>
                  <a:pt x="0" y="44196"/>
                </a:lnTo>
                <a:close/>
              </a:path>
            </a:pathLst>
          </a:custGeom>
          <a:solidFill>
            <a:srgbClr val="0000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891" name="Rectangle 891"/>
          <p:cNvSpPr/>
          <p:nvPr/>
        </p:nvSpPr>
        <p:spPr>
          <a:xfrm>
            <a:off x="91439" y="6532322"/>
            <a:ext cx="4197095" cy="274320"/>
          </a:xfrm>
          <a:prstGeom prst="rect">
            <a:avLst/>
          </a:prstGeom>
        </p:spPr>
        <p:txBody>
          <a:bodyPr wrap="none" lIns="0" tIns="0" rIns="0" bIns="0">
            <a:spAutoFit/>
          </a:bodyPr>
          <a:lstStyle/>
          <a:p>
            <a:pPr marL="0"/>
            <a:r>
              <a:rPr lang="en-US" sz="1800" b="0" i="0" spc="0" baseline="0" dirty="0">
                <a:solidFill>
                  <a:srgbClr val="0563C1"/>
                </a:solidFill>
                <a:latin typeface="Calibri"/>
                <a:hlinkClick r:id="rId5"/>
              </a:rPr>
              <a:t>h</a:t>
            </a:r>
            <a:r>
              <a:rPr lang="en-US" sz="1800" b="0" i="0" spc="-26" baseline="0" dirty="0">
                <a:solidFill>
                  <a:srgbClr val="0563C1"/>
                </a:solidFill>
                <a:latin typeface="Calibri"/>
                <a:hlinkClick r:id="rId5"/>
              </a:rPr>
              <a:t>t</a:t>
            </a:r>
            <a:r>
              <a:rPr lang="en-US" sz="1800" b="0" i="0" spc="0" baseline="0" dirty="0">
                <a:solidFill>
                  <a:srgbClr val="0563C1"/>
                </a:solidFill>
                <a:latin typeface="Calibri"/>
                <a:hlinkClick r:id="rId5"/>
              </a:rPr>
              <a:t>t</a:t>
            </a:r>
            <a:r>
              <a:rPr lang="en-US" sz="1800" b="0" i="0" spc="-12" baseline="0" dirty="0">
                <a:solidFill>
                  <a:srgbClr val="0563C1"/>
                </a:solidFill>
                <a:latin typeface="Calibri"/>
                <a:hlinkClick r:id="rId5"/>
              </a:rPr>
              <a:t>p</a:t>
            </a:r>
            <a:r>
              <a:rPr lang="en-US" sz="1800" b="0" i="0" spc="0" baseline="0" dirty="0">
                <a:solidFill>
                  <a:srgbClr val="0563C1"/>
                </a:solidFill>
                <a:latin typeface="Calibri"/>
                <a:hlinkClick r:id="rId5"/>
              </a:rPr>
              <a:t>s://inspi</a:t>
            </a:r>
            <a:r>
              <a:rPr lang="en-US" sz="1800" b="0" i="0" spc="-28" baseline="0" dirty="0">
                <a:solidFill>
                  <a:srgbClr val="0563C1"/>
                </a:solidFill>
                <a:latin typeface="Calibri"/>
                <a:hlinkClick r:id="rId5"/>
              </a:rPr>
              <a:t>r</a:t>
            </a:r>
            <a:r>
              <a:rPr lang="en-US" sz="1800" b="0" i="0" spc="0" baseline="0" dirty="0">
                <a:solidFill>
                  <a:srgbClr val="0563C1"/>
                </a:solidFill>
                <a:latin typeface="Calibri"/>
                <a:hlinkClick r:id="rId5"/>
              </a:rPr>
              <a:t>ehep.net/</a:t>
            </a:r>
            <a:r>
              <a:rPr lang="en-US" sz="1800" b="0" i="0" spc="-30" baseline="0" dirty="0">
                <a:solidFill>
                  <a:srgbClr val="0563C1"/>
                </a:solidFill>
                <a:latin typeface="Calibri"/>
                <a:hlinkClick r:id="rId5"/>
              </a:rPr>
              <a:t>r</a:t>
            </a:r>
            <a:r>
              <a:rPr lang="en-US" sz="1800" b="0" i="0" spc="0" baseline="0" dirty="0">
                <a:solidFill>
                  <a:srgbClr val="0563C1"/>
                </a:solidFill>
                <a:latin typeface="Calibri"/>
                <a:hlinkClick r:id="rId5"/>
              </a:rPr>
              <a:t>e</a:t>
            </a:r>
            <a:r>
              <a:rPr lang="en-US" sz="1800" b="0" i="0" spc="-14" baseline="0" dirty="0">
                <a:solidFill>
                  <a:srgbClr val="0563C1"/>
                </a:solidFill>
                <a:latin typeface="Calibri"/>
                <a:hlinkClick r:id="rId5"/>
              </a:rPr>
              <a:t>c</a:t>
            </a:r>
            <a:r>
              <a:rPr lang="en-US" sz="1800" b="0" i="0" spc="0" baseline="0" dirty="0">
                <a:solidFill>
                  <a:srgbClr val="0563C1"/>
                </a:solidFill>
                <a:latin typeface="Calibri"/>
                <a:hlinkClick r:id="rId5"/>
              </a:rPr>
              <a:t>o</a:t>
            </a:r>
            <a:r>
              <a:rPr lang="en-US" sz="1800" b="0" i="0" spc="-28" baseline="0" dirty="0">
                <a:solidFill>
                  <a:srgbClr val="0563C1"/>
                </a:solidFill>
                <a:latin typeface="Calibri"/>
                <a:hlinkClick r:id="rId5"/>
              </a:rPr>
              <a:t>r</a:t>
            </a:r>
            <a:r>
              <a:rPr lang="en-US" sz="1800" b="0" i="0" spc="0" baseline="0" dirty="0">
                <a:solidFill>
                  <a:srgbClr val="0563C1"/>
                </a:solidFill>
                <a:latin typeface="Calibri"/>
                <a:hlinkClick r:id="rId5"/>
              </a:rPr>
              <a:t>d/1235677/plots</a:t>
            </a:r>
          </a:p>
        </p:txBody>
      </p:sp>
      <p:sp>
        <p:nvSpPr>
          <p:cNvPr id="892" name="Rectangle 892"/>
          <p:cNvSpPr/>
          <p:nvPr/>
        </p:nvSpPr>
        <p:spPr>
          <a:xfrm>
            <a:off x="828141" y="-106781"/>
            <a:ext cx="4887703" cy="488289"/>
          </a:xfrm>
          <a:prstGeom prst="rect">
            <a:avLst/>
          </a:prstGeom>
        </p:spPr>
        <p:txBody>
          <a:bodyPr wrap="none" lIns="0" tIns="0" rIns="0" bIns="0">
            <a:spAutoFit/>
          </a:bodyPr>
          <a:lstStyle/>
          <a:p>
            <a:pPr marL="0"/>
            <a:r>
              <a:rPr lang="en-US" sz="3204" b="1" i="0" spc="0" baseline="0" dirty="0">
                <a:solidFill>
                  <a:srgbClr val="C00000"/>
                </a:solidFill>
                <a:latin typeface="Calibri-Bold"/>
              </a:rPr>
              <a:t>A</a:t>
            </a:r>
            <a:r>
              <a:rPr lang="en-US" sz="3204" b="1" i="0" spc="-22" baseline="0" dirty="0">
                <a:solidFill>
                  <a:srgbClr val="C00000"/>
                </a:solidFill>
                <a:latin typeface="Calibri-Bold"/>
              </a:rPr>
              <a:t>n</a:t>
            </a:r>
            <a:r>
              <a:rPr lang="en-US" sz="3204" b="1" i="0" spc="0" baseline="0" dirty="0">
                <a:solidFill>
                  <a:srgbClr val="C00000"/>
                </a:solidFill>
                <a:latin typeface="Calibri-Bold"/>
              </a:rPr>
              <a:t>tiQuar</a:t>
            </a:r>
            <a:r>
              <a:rPr lang="en-US" sz="3204" b="1" i="0" spc="688" baseline="0" dirty="0">
                <a:solidFill>
                  <a:srgbClr val="C00000"/>
                </a:solidFill>
                <a:latin typeface="Calibri-Bold"/>
              </a:rPr>
              <a:t>k</a:t>
            </a:r>
            <a:r>
              <a:rPr lang="en-US" sz="3204" b="1" i="0" spc="0" baseline="0" dirty="0">
                <a:solidFill>
                  <a:srgbClr val="C00000"/>
                </a:solidFill>
                <a:latin typeface="Calibri-Bold"/>
              </a:rPr>
              <a:t>Nug</a:t>
            </a:r>
            <a:r>
              <a:rPr lang="en-US" sz="3204" b="1" i="0" spc="-32" baseline="0" dirty="0">
                <a:solidFill>
                  <a:srgbClr val="C00000"/>
                </a:solidFill>
                <a:latin typeface="Calibri-Bold"/>
              </a:rPr>
              <a:t>g</a:t>
            </a:r>
            <a:r>
              <a:rPr lang="en-US" sz="3204" b="1" i="0" spc="-28" baseline="0" dirty="0">
                <a:solidFill>
                  <a:srgbClr val="C00000"/>
                </a:solidFill>
                <a:latin typeface="Calibri-Bold"/>
              </a:rPr>
              <a:t>e</a:t>
            </a:r>
            <a:r>
              <a:rPr lang="en-US" sz="3204" b="1" i="0" spc="0" baseline="0" dirty="0">
                <a:solidFill>
                  <a:srgbClr val="C00000"/>
                </a:solidFill>
                <a:latin typeface="Calibri-Bold"/>
              </a:rPr>
              <a:t>ts</a:t>
            </a:r>
            <a:r>
              <a:rPr lang="en-US" sz="3204" b="1" i="0" spc="-28" baseline="0" dirty="0">
                <a:solidFill>
                  <a:srgbClr val="C00000"/>
                </a:solidFill>
                <a:latin typeface="Calibri-Bold"/>
              </a:rPr>
              <a:t> </a:t>
            </a:r>
            <a:r>
              <a:rPr lang="en-US" sz="3204" b="1" i="0" spc="0" baseline="0" dirty="0">
                <a:solidFill>
                  <a:srgbClr val="C00000"/>
                </a:solidFill>
                <a:latin typeface="Calibri-Bold"/>
              </a:rPr>
              <a:t>(</a:t>
            </a:r>
            <a:r>
              <a:rPr lang="en-US" sz="3204" b="1" i="0" spc="-48" baseline="0" dirty="0">
                <a:solidFill>
                  <a:srgbClr val="C00000"/>
                </a:solidFill>
                <a:latin typeface="Calibri-Bold"/>
              </a:rPr>
              <a:t>A</a:t>
            </a:r>
            <a:r>
              <a:rPr lang="en-US" sz="3204" b="1" i="0" spc="0" baseline="0" dirty="0">
                <a:solidFill>
                  <a:srgbClr val="C00000"/>
                </a:solidFill>
                <a:latin typeface="Calibri-Bold"/>
              </a:rPr>
              <a:t>QNs):   </a:t>
            </a:r>
          </a:p>
        </p:txBody>
      </p:sp>
      <p:sp>
        <p:nvSpPr>
          <p:cNvPr id="893" name="Rectangle 893"/>
          <p:cNvSpPr/>
          <p:nvPr/>
        </p:nvSpPr>
        <p:spPr>
          <a:xfrm>
            <a:off x="735177" y="380975"/>
            <a:ext cx="7326802" cy="517549"/>
          </a:xfrm>
          <a:prstGeom prst="rect">
            <a:avLst/>
          </a:prstGeom>
        </p:spPr>
        <p:txBody>
          <a:bodyPr wrap="none" lIns="0" tIns="0" rIns="0" bIns="0">
            <a:spAutoFit/>
          </a:bodyPr>
          <a:lstStyle/>
          <a:p>
            <a:pPr marL="0"/>
            <a:r>
              <a:rPr lang="en-US" sz="2795" b="1" i="0" spc="0" baseline="0" dirty="0">
                <a:latin typeface="Calibri-Bold"/>
              </a:rPr>
              <a:t>dark m</a:t>
            </a:r>
            <a:r>
              <a:rPr lang="en-US" sz="2795" b="1" i="0" spc="-25" baseline="0" dirty="0">
                <a:latin typeface="Calibri-Bold"/>
              </a:rPr>
              <a:t>a</a:t>
            </a:r>
            <a:r>
              <a:rPr lang="en-US" sz="2795" b="1" i="0" spc="-33" baseline="0" dirty="0">
                <a:latin typeface="Calibri-Bold"/>
              </a:rPr>
              <a:t>tt</a:t>
            </a:r>
            <a:r>
              <a:rPr lang="en-US" sz="2795" b="1" i="0" spc="0" baseline="0" dirty="0">
                <a:latin typeface="Calibri-Bold"/>
              </a:rPr>
              <a:t>er </a:t>
            </a:r>
            <a:r>
              <a:rPr lang="en-US" sz="3395" b="1" i="0" spc="636" baseline="0" dirty="0">
                <a:solidFill>
                  <a:srgbClr val="C00000"/>
                </a:solidFill>
                <a:latin typeface="Calibri-Bold"/>
              </a:rPr>
              <a:t>+</a:t>
            </a:r>
            <a:r>
              <a:rPr lang="en-US" sz="2795" b="1" i="0" spc="0" baseline="0" dirty="0">
                <a:latin typeface="Calibri-Bold"/>
              </a:rPr>
              <a:t>missing a</a:t>
            </a:r>
            <a:r>
              <a:rPr lang="en-US" sz="2795" b="1" i="0" spc="-27" baseline="0" dirty="0">
                <a:latin typeface="Calibri-Bold"/>
              </a:rPr>
              <a:t>n</a:t>
            </a:r>
            <a:r>
              <a:rPr lang="en-US" sz="2795" b="1" i="0" spc="0" baseline="0" dirty="0">
                <a:latin typeface="Calibri-Bold"/>
              </a:rPr>
              <a:t>tim</a:t>
            </a:r>
            <a:r>
              <a:rPr lang="en-US" sz="2795" b="1" i="0" spc="-19" baseline="0" dirty="0">
                <a:latin typeface="Calibri-Bold"/>
              </a:rPr>
              <a:t>a</a:t>
            </a:r>
            <a:r>
              <a:rPr lang="en-US" sz="2795" b="1" i="0" spc="-33" baseline="0" dirty="0">
                <a:latin typeface="Calibri-Bold"/>
              </a:rPr>
              <a:t>tt</a:t>
            </a:r>
            <a:r>
              <a:rPr lang="en-US" sz="2795" b="1" i="0" spc="0" baseline="0" dirty="0">
                <a:latin typeface="Calibri-Bold"/>
              </a:rPr>
              <a:t>er </a:t>
            </a:r>
            <a:r>
              <a:rPr lang="en-US" sz="3395" b="1" i="0" spc="636" baseline="0" dirty="0">
                <a:solidFill>
                  <a:srgbClr val="C00000"/>
                </a:solidFill>
                <a:latin typeface="Calibri-Bold"/>
              </a:rPr>
              <a:t>+</a:t>
            </a:r>
            <a:r>
              <a:rPr lang="en-US" sz="2795" b="0" i="0" spc="0" baseline="0" dirty="0">
                <a:latin typeface="Calibri"/>
              </a:rPr>
              <a:t>(much) </a:t>
            </a:r>
            <a:r>
              <a:rPr lang="en-US" sz="2795" b="1" i="0" spc="0" baseline="0" dirty="0">
                <a:latin typeface="Calibri-Bold"/>
              </a:rPr>
              <a:t>mo</a:t>
            </a:r>
            <a:r>
              <a:rPr lang="en-US" sz="2795" b="1" i="0" spc="-30" baseline="0" dirty="0">
                <a:latin typeface="Calibri-Bold"/>
              </a:rPr>
              <a:t>r</a:t>
            </a:r>
            <a:r>
              <a:rPr lang="en-US" sz="2795" b="1" i="0" spc="0" baseline="0" dirty="0">
                <a:latin typeface="Calibri-Bold"/>
              </a:rPr>
              <a:t>e?</a:t>
            </a:r>
          </a:p>
        </p:txBody>
      </p:sp>
      <p:sp>
        <p:nvSpPr>
          <p:cNvPr id="894" name="Rectangle 894"/>
          <p:cNvSpPr/>
          <p:nvPr/>
        </p:nvSpPr>
        <p:spPr>
          <a:xfrm>
            <a:off x="722376" y="966851"/>
            <a:ext cx="5948171" cy="182879"/>
          </a:xfrm>
          <a:prstGeom prst="rect">
            <a:avLst/>
          </a:prstGeom>
        </p:spPr>
        <p:txBody>
          <a:bodyPr wrap="none" lIns="0" tIns="0" rIns="0" bIns="0">
            <a:spAutoFit/>
          </a:bodyPr>
          <a:lstStyle/>
          <a:p>
            <a:pPr marL="0"/>
            <a:r>
              <a:rPr lang="en-US" sz="1200" b="1" i="0" spc="0" baseline="0" dirty="0">
                <a:solidFill>
                  <a:srgbClr val="0563C1"/>
                </a:solidFill>
                <a:latin typeface="Calibri-Bold"/>
                <a:hlinkClick r:id="rId3"/>
              </a:rPr>
              <a:t>https://indico.de</a:t>
            </a:r>
            <a:r>
              <a:rPr lang="en-US" sz="1200" b="1" i="0" spc="-10" baseline="0" dirty="0">
                <a:solidFill>
                  <a:srgbClr val="0563C1"/>
                </a:solidFill>
                <a:latin typeface="Calibri-Bold"/>
                <a:hlinkClick r:id="rId3"/>
              </a:rPr>
              <a:t>s</a:t>
            </a:r>
            <a:r>
              <a:rPr lang="en-US" sz="1200" b="1" i="0" spc="-88" baseline="0" dirty="0">
                <a:solidFill>
                  <a:srgbClr val="0563C1"/>
                </a:solidFill>
                <a:latin typeface="Calibri-Bold"/>
                <a:hlinkClick r:id="rId3"/>
              </a:rPr>
              <a:t>y</a:t>
            </a:r>
            <a:r>
              <a:rPr lang="en-US" sz="1200" b="1" i="0" spc="0" baseline="0" dirty="0">
                <a:solidFill>
                  <a:srgbClr val="0563C1"/>
                </a:solidFill>
                <a:latin typeface="Calibri-Bold"/>
                <a:hlinkClick r:id="rId3"/>
              </a:rPr>
              <a:t>.de/indico</a:t>
            </a:r>
            <a:r>
              <a:rPr lang="en-US" sz="1200" b="1" i="0" spc="-35" baseline="0" dirty="0">
                <a:solidFill>
                  <a:srgbClr val="0563C1"/>
                </a:solidFill>
                <a:latin typeface="Calibri-Bold"/>
                <a:hlinkClick r:id="rId3"/>
              </a:rPr>
              <a:t>/</a:t>
            </a:r>
            <a:r>
              <a:rPr lang="en-US" sz="1200" b="1" i="0" spc="0" baseline="0" dirty="0">
                <a:solidFill>
                  <a:srgbClr val="0563C1"/>
                </a:solidFill>
                <a:latin typeface="Calibri-Bold"/>
                <a:hlinkClick r:id="rId3"/>
              </a:rPr>
              <a:t>e</a:t>
            </a:r>
            <a:r>
              <a:rPr lang="en-US" sz="1200" b="1" i="0" spc="-15" baseline="0" dirty="0">
                <a:solidFill>
                  <a:srgbClr val="0563C1"/>
                </a:solidFill>
                <a:latin typeface="Calibri-Bold"/>
                <a:hlinkClick r:id="rId3"/>
              </a:rPr>
              <a:t>v</a:t>
            </a:r>
            <a:r>
              <a:rPr lang="en-US" sz="1200" b="1" i="0" spc="0" baseline="0" dirty="0">
                <a:solidFill>
                  <a:srgbClr val="0563C1"/>
                </a:solidFill>
                <a:latin typeface="Calibri-Bold"/>
                <a:hlinkClick r:id="rId3"/>
              </a:rPr>
              <a:t>ent/20012</a:t>
            </a:r>
            <a:r>
              <a:rPr lang="en-US" sz="1200" b="1" i="0" spc="-32" baseline="0" dirty="0">
                <a:solidFill>
                  <a:srgbClr val="0563C1"/>
                </a:solidFill>
                <a:latin typeface="Calibri-Bold"/>
                <a:hlinkClick r:id="rId3"/>
              </a:rPr>
              <a:t>/</a:t>
            </a:r>
            <a:r>
              <a:rPr lang="en-US" sz="1200" b="1" i="0" spc="0" baseline="0" dirty="0">
                <a:solidFill>
                  <a:srgbClr val="0563C1"/>
                </a:solidFill>
                <a:latin typeface="Calibri-Bold"/>
                <a:hlinkClick r:id="rId3"/>
              </a:rPr>
              <a:t>se</a:t>
            </a:r>
            <a:r>
              <a:rPr lang="en-US" sz="1200" b="1" i="0" spc="-13" baseline="0" dirty="0">
                <a:solidFill>
                  <a:srgbClr val="0563C1"/>
                </a:solidFill>
                <a:latin typeface="Calibri-Bold"/>
                <a:hlinkClick r:id="rId3"/>
              </a:rPr>
              <a:t>s</a:t>
            </a:r>
            <a:r>
              <a:rPr lang="en-US" sz="1200" b="1" i="0" spc="0" baseline="0" dirty="0">
                <a:solidFill>
                  <a:srgbClr val="0563C1"/>
                </a:solidFill>
                <a:latin typeface="Calibri-Bold"/>
                <a:hlinkClick r:id="rId3"/>
              </a:rPr>
              <a:t>sion/19</a:t>
            </a:r>
            <a:r>
              <a:rPr lang="en-US" sz="1200" b="1" i="0" spc="-35" baseline="0" dirty="0">
                <a:solidFill>
                  <a:srgbClr val="0563C1"/>
                </a:solidFill>
                <a:latin typeface="Calibri-Bold"/>
                <a:hlinkClick r:id="rId3"/>
              </a:rPr>
              <a:t>/</a:t>
            </a:r>
            <a:r>
              <a:rPr lang="en-US" sz="1200" b="1" i="0" spc="0" baseline="0" dirty="0">
                <a:solidFill>
                  <a:srgbClr val="0563C1"/>
                </a:solidFill>
                <a:latin typeface="Calibri-Bold"/>
                <a:hlinkClick r:id="rId3"/>
              </a:rPr>
              <a:t>contribution/54</a:t>
            </a:r>
            <a:r>
              <a:rPr lang="en-US" sz="1200" b="1" i="0" spc="-11" baseline="0" dirty="0">
                <a:solidFill>
                  <a:srgbClr val="0563C1"/>
                </a:solidFill>
                <a:latin typeface="Calibri-Bold"/>
                <a:hlinkClick r:id="rId3"/>
              </a:rPr>
              <a:t>/</a:t>
            </a:r>
            <a:r>
              <a:rPr lang="en-US" sz="1200" b="1" i="0" spc="0" baseline="0" dirty="0">
                <a:solidFill>
                  <a:srgbClr val="0563C1"/>
                </a:solidFill>
                <a:latin typeface="Calibri-Bold"/>
                <a:hlinkClick r:id="rId3"/>
              </a:rPr>
              <a:t>m</a:t>
            </a:r>
            <a:r>
              <a:rPr lang="en-US" sz="1200" b="1" i="0" spc="-16" baseline="0" dirty="0">
                <a:solidFill>
                  <a:srgbClr val="0563C1"/>
                </a:solidFill>
                <a:latin typeface="Calibri-Bold"/>
                <a:hlinkClick r:id="rId3"/>
              </a:rPr>
              <a:t>a</a:t>
            </a:r>
            <a:r>
              <a:rPr lang="en-US" sz="1200" b="1" i="0" spc="0" baseline="0" dirty="0">
                <a:solidFill>
                  <a:srgbClr val="0563C1"/>
                </a:solidFill>
                <a:latin typeface="Calibri-Bold"/>
                <a:hlinkClick r:id="rId3"/>
              </a:rPr>
              <a:t>terial</a:t>
            </a:r>
            <a:r>
              <a:rPr lang="en-US" sz="1200" b="1" i="0" spc="-35" baseline="0" dirty="0">
                <a:solidFill>
                  <a:srgbClr val="0563C1"/>
                </a:solidFill>
                <a:latin typeface="Calibri-Bold"/>
                <a:hlinkClick r:id="rId3"/>
              </a:rPr>
              <a:t>/</a:t>
            </a:r>
            <a:r>
              <a:rPr lang="en-US" sz="1200" b="1" i="0" spc="0" baseline="0" dirty="0">
                <a:solidFill>
                  <a:srgbClr val="0563C1"/>
                </a:solidFill>
                <a:latin typeface="Calibri-Bold"/>
                <a:hlinkClick r:id="rId3"/>
              </a:rPr>
              <a:t>slides</a:t>
            </a:r>
            <a:r>
              <a:rPr lang="en-US" sz="1200" b="1" i="0" spc="-10" baseline="0" dirty="0">
                <a:solidFill>
                  <a:srgbClr val="0563C1"/>
                </a:solidFill>
                <a:latin typeface="Calibri-Bold"/>
                <a:hlinkClick r:id="rId3"/>
              </a:rPr>
              <a:t>/</a:t>
            </a:r>
            <a:r>
              <a:rPr lang="en-US" sz="1200" b="1" i="0" spc="0" baseline="0" dirty="0">
                <a:solidFill>
                  <a:srgbClr val="0563C1"/>
                </a:solidFill>
                <a:latin typeface="Calibri-Bold"/>
                <a:hlinkClick r:id="rId3"/>
              </a:rPr>
              <a:t>0.pdf</a:t>
            </a:r>
          </a:p>
        </p:txBody>
      </p:sp>
      <p:sp>
        <p:nvSpPr>
          <p:cNvPr id="895" name="Rectangle 895"/>
          <p:cNvSpPr/>
          <p:nvPr/>
        </p:nvSpPr>
        <p:spPr>
          <a:xfrm>
            <a:off x="609600" y="1475766"/>
            <a:ext cx="4148570" cy="305409"/>
          </a:xfrm>
          <a:prstGeom prst="rect">
            <a:avLst/>
          </a:prstGeom>
        </p:spPr>
        <p:txBody>
          <a:bodyPr wrap="none" lIns="0" tIns="0" rIns="0" bIns="0">
            <a:spAutoFit/>
          </a:bodyPr>
          <a:lstStyle/>
          <a:p>
            <a:pPr marL="0"/>
            <a:r>
              <a:rPr lang="en-US" sz="2004" b="0" i="0" spc="0" baseline="0" dirty="0">
                <a:latin typeface="Calibri"/>
              </a:rPr>
              <a:t>N.</a:t>
            </a:r>
            <a:r>
              <a:rPr lang="en-US" sz="2004" b="0" i="0" spc="-20" baseline="0" dirty="0">
                <a:latin typeface="Calibri"/>
              </a:rPr>
              <a:t> </a:t>
            </a:r>
            <a:r>
              <a:rPr lang="en-US" sz="2004" b="0" i="0" spc="0" baseline="0" dirty="0">
                <a:latin typeface="Calibri"/>
              </a:rPr>
              <a:t>Ra</a:t>
            </a:r>
            <a:r>
              <a:rPr lang="en-US" sz="2004" b="0" i="0" spc="-32" baseline="0" dirty="0">
                <a:latin typeface="Calibri"/>
              </a:rPr>
              <a:t>z</a:t>
            </a:r>
            <a:r>
              <a:rPr lang="en-US" sz="2004" b="0" i="0" spc="0" baseline="0" dirty="0">
                <a:latin typeface="Calibri"/>
              </a:rPr>
              <a:t>a, L.</a:t>
            </a:r>
            <a:r>
              <a:rPr lang="en-US" sz="2004" b="0" i="0" spc="-24" baseline="0" dirty="0">
                <a:latin typeface="Calibri"/>
              </a:rPr>
              <a:t> </a:t>
            </a:r>
            <a:r>
              <a:rPr lang="en-US" sz="2004" b="0" i="0" spc="-30" baseline="0" dirty="0">
                <a:latin typeface="Calibri"/>
              </a:rPr>
              <a:t>v</a:t>
            </a:r>
            <a:r>
              <a:rPr lang="en-US" sz="2004" b="0" i="0" spc="0" baseline="0" dirty="0">
                <a:latin typeface="Calibri"/>
              </a:rPr>
              <a:t>an </a:t>
            </a:r>
            <a:r>
              <a:rPr lang="en-US" sz="2004" b="0" i="0" spc="-68" baseline="0" dirty="0">
                <a:latin typeface="Calibri"/>
              </a:rPr>
              <a:t>W</a:t>
            </a:r>
            <a:r>
              <a:rPr lang="en-US" sz="2004" b="0" i="0" spc="0" baseline="0" dirty="0">
                <a:latin typeface="Calibri"/>
              </a:rPr>
              <a:t>aerbe</a:t>
            </a:r>
            <a:r>
              <a:rPr lang="en-US" sz="2004" b="0" i="0" spc="-64" baseline="0" dirty="0">
                <a:latin typeface="Calibri"/>
              </a:rPr>
              <a:t>k</a:t>
            </a:r>
            <a:r>
              <a:rPr lang="en-US" sz="2004" b="0" i="0" spc="0" baseline="0" dirty="0">
                <a:latin typeface="Calibri"/>
              </a:rPr>
              <a:t>e, </a:t>
            </a:r>
            <a:r>
              <a:rPr lang="en-US" sz="2004" b="1" i="0" spc="0" baseline="0" dirty="0">
                <a:latin typeface="Calibri-Bold"/>
              </a:rPr>
              <a:t>A. Zhitni</a:t>
            </a:r>
            <a:r>
              <a:rPr lang="en-US" sz="2004" b="1" i="0" spc="-12" baseline="0" dirty="0">
                <a:latin typeface="Calibri-Bold"/>
              </a:rPr>
              <a:t>t</a:t>
            </a:r>
            <a:r>
              <a:rPr lang="en-US" sz="2004" b="1" i="0" spc="0" baseline="0" dirty="0">
                <a:latin typeface="Calibri-Bold"/>
              </a:rPr>
              <a:t>sky</a:t>
            </a:r>
            <a:r>
              <a:rPr lang="en-US" sz="2004" b="0" i="0" spc="0" baseline="0" dirty="0">
                <a:latin typeface="Calibri"/>
              </a:rPr>
              <a:t>, </a:t>
            </a:r>
          </a:p>
        </p:txBody>
      </p:sp>
      <p:sp>
        <p:nvSpPr>
          <p:cNvPr id="896" name="Rectangle 896"/>
          <p:cNvSpPr/>
          <p:nvPr/>
        </p:nvSpPr>
        <p:spPr>
          <a:xfrm>
            <a:off x="609600" y="1780566"/>
            <a:ext cx="4019699" cy="305409"/>
          </a:xfrm>
          <a:prstGeom prst="rect">
            <a:avLst/>
          </a:prstGeom>
        </p:spPr>
        <p:txBody>
          <a:bodyPr wrap="none" lIns="0" tIns="0" rIns="0" bIns="0">
            <a:spAutoFit/>
          </a:bodyPr>
          <a:lstStyle/>
          <a:p>
            <a:pPr marL="0"/>
            <a:r>
              <a:rPr lang="en-US" sz="2004" b="0" i="1" spc="0" baseline="0" dirty="0">
                <a:solidFill>
                  <a:srgbClr val="FF0000"/>
                </a:solidFill>
                <a:latin typeface="Calibri-Italic"/>
              </a:rPr>
              <a:t>Solar</a:t>
            </a:r>
            <a:r>
              <a:rPr lang="en-US" sz="2004" b="0" i="1" spc="-24" baseline="0" dirty="0">
                <a:solidFill>
                  <a:srgbClr val="FF0000"/>
                </a:solidFill>
                <a:latin typeface="Calibri-Italic"/>
              </a:rPr>
              <a:t> </a:t>
            </a:r>
            <a:r>
              <a:rPr lang="en-US" sz="2004" b="0" i="1" spc="0" baseline="0" dirty="0">
                <a:solidFill>
                  <a:srgbClr val="FF0000"/>
                </a:solidFill>
                <a:latin typeface="Calibri-Italic"/>
              </a:rPr>
              <a:t>Corona</a:t>
            </a:r>
            <a:r>
              <a:rPr lang="en-US" sz="2004" b="0" i="1" spc="-20" baseline="0" dirty="0">
                <a:solidFill>
                  <a:srgbClr val="FF0000"/>
                </a:solidFill>
                <a:latin typeface="Calibri-Italic"/>
              </a:rPr>
              <a:t> </a:t>
            </a:r>
            <a:r>
              <a:rPr lang="en-US" sz="2004" b="0" i="1" spc="0" baseline="0" dirty="0">
                <a:solidFill>
                  <a:srgbClr val="FF0000"/>
                </a:solidFill>
                <a:latin typeface="Calibri-Italic"/>
              </a:rPr>
              <a:t>Heating</a:t>
            </a:r>
            <a:r>
              <a:rPr lang="en-US" sz="2004" b="0" i="1" spc="-18" baseline="0" dirty="0">
                <a:solidFill>
                  <a:srgbClr val="FF0000"/>
                </a:solidFill>
                <a:latin typeface="Calibri-Italic"/>
              </a:rPr>
              <a:t> </a:t>
            </a:r>
            <a:r>
              <a:rPr lang="en-US" sz="2004" b="0" i="1" spc="-10" baseline="0" dirty="0">
                <a:solidFill>
                  <a:srgbClr val="FF0000"/>
                </a:solidFill>
                <a:latin typeface="Calibri-Italic"/>
              </a:rPr>
              <a:t>b</a:t>
            </a:r>
            <a:r>
              <a:rPr lang="en-US" sz="2004" b="0" i="1" spc="0" baseline="0" dirty="0">
                <a:solidFill>
                  <a:srgbClr val="FF0000"/>
                </a:solidFill>
                <a:latin typeface="Calibri-Italic"/>
              </a:rPr>
              <a:t>y the</a:t>
            </a:r>
            <a:r>
              <a:rPr lang="en-US" sz="2004" b="0" i="1" spc="-20" baseline="0" dirty="0">
                <a:solidFill>
                  <a:srgbClr val="FF0000"/>
                </a:solidFill>
                <a:latin typeface="Calibri-Italic"/>
              </a:rPr>
              <a:t> </a:t>
            </a:r>
            <a:r>
              <a:rPr lang="en-US" sz="2004" b="0" i="1" spc="-56" baseline="0" dirty="0">
                <a:solidFill>
                  <a:srgbClr val="FF0000"/>
                </a:solidFill>
                <a:latin typeface="Calibri-Italic"/>
              </a:rPr>
              <a:t>A</a:t>
            </a:r>
            <a:r>
              <a:rPr lang="en-US" sz="2004" b="0" i="1" spc="0" baseline="0" dirty="0">
                <a:solidFill>
                  <a:srgbClr val="FF0000"/>
                </a:solidFill>
                <a:latin typeface="Calibri-Italic"/>
              </a:rPr>
              <a:t>QN Dark </a:t>
            </a:r>
          </a:p>
        </p:txBody>
      </p:sp>
      <p:sp>
        <p:nvSpPr>
          <p:cNvPr id="897" name="Rectangle 897"/>
          <p:cNvSpPr/>
          <p:nvPr/>
        </p:nvSpPr>
        <p:spPr>
          <a:xfrm>
            <a:off x="609600" y="2084832"/>
            <a:ext cx="3636280" cy="365759"/>
          </a:xfrm>
          <a:prstGeom prst="rect">
            <a:avLst/>
          </a:prstGeom>
        </p:spPr>
        <p:txBody>
          <a:bodyPr wrap="none" lIns="0" tIns="0" rIns="0" bIns="0">
            <a:spAutoFit/>
          </a:bodyPr>
          <a:lstStyle/>
          <a:p>
            <a:pPr marL="0"/>
            <a:r>
              <a:rPr lang="en-US" sz="2004" b="0" i="1" spc="0" baseline="0" dirty="0">
                <a:solidFill>
                  <a:srgbClr val="FF0000"/>
                </a:solidFill>
                <a:latin typeface="Calibri-Italic"/>
              </a:rPr>
              <a:t>Mat</a:t>
            </a:r>
            <a:r>
              <a:rPr lang="en-US" sz="2004" b="0" i="1" spc="-24" baseline="0" dirty="0">
                <a:solidFill>
                  <a:srgbClr val="FF0000"/>
                </a:solidFill>
                <a:latin typeface="Calibri-Italic"/>
              </a:rPr>
              <a:t>t</a:t>
            </a:r>
            <a:r>
              <a:rPr lang="en-US" sz="2004" b="0" i="1" spc="0" baseline="0" dirty="0">
                <a:solidFill>
                  <a:srgbClr val="FF0000"/>
                </a:solidFill>
                <a:latin typeface="Calibri-Italic"/>
              </a:rPr>
              <a:t>e</a:t>
            </a:r>
            <a:r>
              <a:rPr lang="en-US" sz="2004" b="0" i="1" spc="-157" baseline="0" dirty="0">
                <a:solidFill>
                  <a:srgbClr val="FF0000"/>
                </a:solidFill>
                <a:latin typeface="Calibri-Italic"/>
              </a:rPr>
              <a:t>r</a:t>
            </a:r>
            <a:r>
              <a:rPr lang="en-US" sz="2004" b="0" i="1" spc="903" baseline="0" dirty="0">
                <a:latin typeface="Calibri-Italic"/>
              </a:rPr>
              <a:t>,</a:t>
            </a:r>
            <a:r>
              <a:rPr lang="en-US" sz="2004" b="0" i="0" spc="0" baseline="0" dirty="0">
                <a:solidFill>
                  <a:srgbClr val="0563C1"/>
                </a:solidFill>
                <a:latin typeface="Calibri"/>
              </a:rPr>
              <a:t>arXiv:1805.0189</a:t>
            </a:r>
            <a:r>
              <a:rPr lang="en-US" sz="2004" b="0" i="0" spc="389" baseline="0" dirty="0">
                <a:solidFill>
                  <a:srgbClr val="0563C1"/>
                </a:solidFill>
                <a:latin typeface="Calibri"/>
              </a:rPr>
              <a:t>7</a:t>
            </a:r>
            <a:r>
              <a:rPr lang="en-US" sz="2004" b="0" i="0" spc="0" baseline="0" dirty="0">
                <a:latin typeface="Calibri"/>
              </a:rPr>
              <a:t>(</a:t>
            </a:r>
            <a:r>
              <a:rPr lang="en-US" sz="2400" b="1" i="0" spc="0" baseline="0" dirty="0">
                <a:solidFill>
                  <a:srgbClr val="0000CC"/>
                </a:solidFill>
                <a:latin typeface="Calibri-Bold"/>
              </a:rPr>
              <a:t>2018</a:t>
            </a:r>
            <a:r>
              <a:rPr lang="en-US" sz="2004" b="0" i="0" spc="0" baseline="0" dirty="0">
                <a:latin typeface="Calibri"/>
              </a:rPr>
              <a:t>), </a:t>
            </a:r>
          </a:p>
        </p:txBody>
      </p:sp>
      <p:sp>
        <p:nvSpPr>
          <p:cNvPr id="898" name="Rectangle 898"/>
          <p:cNvSpPr/>
          <p:nvPr/>
        </p:nvSpPr>
        <p:spPr>
          <a:xfrm>
            <a:off x="518160" y="2185504"/>
            <a:ext cx="8422082" cy="559833"/>
          </a:xfrm>
          <a:prstGeom prst="rect">
            <a:avLst/>
          </a:prstGeom>
        </p:spPr>
        <p:txBody>
          <a:bodyPr wrap="square" lIns="0" tIns="0" rIns="0" bIns="0">
            <a:spAutoFit/>
          </a:bodyPr>
          <a:lstStyle/>
          <a:p>
            <a:pPr marL="0">
              <a:tabLst>
                <a:tab pos="5966714" algn="l"/>
              </a:tabLst>
            </a:pPr>
            <a:r>
              <a:rPr lang="en-US" sz="2006" b="0" i="0" spc="0" baseline="0" dirty="0">
                <a:latin typeface="Segoe UI"/>
              </a:rPr>
              <a:t>Phys.</a:t>
            </a:r>
            <a:r>
              <a:rPr lang="en-US" sz="2006" b="0" i="0" spc="-10" baseline="0" dirty="0">
                <a:latin typeface="Segoe UI"/>
              </a:rPr>
              <a:t> </a:t>
            </a:r>
            <a:r>
              <a:rPr lang="en-US" sz="2006" b="0" i="0" spc="-60" baseline="0" dirty="0">
                <a:latin typeface="Segoe UI"/>
              </a:rPr>
              <a:t>R</a:t>
            </a:r>
            <a:r>
              <a:rPr lang="en-US" sz="2006" b="0" i="0" spc="0" baseline="0" dirty="0">
                <a:latin typeface="Segoe UI"/>
              </a:rPr>
              <a:t>e</a:t>
            </a:r>
            <a:r>
              <a:rPr lang="en-US" sz="2006" b="0" i="0" spc="-126" baseline="0" dirty="0">
                <a:latin typeface="Segoe UI"/>
              </a:rPr>
              <a:t>v</a:t>
            </a:r>
            <a:r>
              <a:rPr lang="en-US" sz="2006" b="0" i="0" spc="0" baseline="0" dirty="0">
                <a:latin typeface="Segoe UI"/>
              </a:rPr>
              <a:t>. D</a:t>
            </a:r>
            <a:r>
              <a:rPr lang="en-US" sz="2006" b="0" i="0" spc="-12" baseline="0" dirty="0">
                <a:latin typeface="Segoe UI"/>
              </a:rPr>
              <a:t> </a:t>
            </a:r>
            <a:r>
              <a:rPr lang="en-US" sz="2006" b="0" i="0" spc="0" baseline="0" dirty="0">
                <a:latin typeface="Segoe UI"/>
              </a:rPr>
              <a:t>98</a:t>
            </a:r>
            <a:r>
              <a:rPr lang="en-US" sz="2006" b="0" i="0" spc="-12" baseline="0" dirty="0">
                <a:latin typeface="Segoe UI"/>
              </a:rPr>
              <a:t> </a:t>
            </a:r>
            <a:r>
              <a:rPr lang="en-US" sz="2006" b="0" i="0" spc="0" baseline="0" dirty="0">
                <a:latin typeface="Segoe UI"/>
              </a:rPr>
              <a:t>(</a:t>
            </a:r>
            <a:r>
              <a:rPr lang="en-US" sz="2006" b="1" i="0" spc="0" baseline="0" dirty="0">
                <a:latin typeface="SegoeUI-Bold"/>
              </a:rPr>
              <a:t>2018</a:t>
            </a:r>
            <a:r>
              <a:rPr lang="en-US" sz="2006" b="0" i="0" spc="0" baseline="0" dirty="0">
                <a:latin typeface="Segoe UI"/>
              </a:rPr>
              <a:t>)103527	</a:t>
            </a:r>
            <a:r>
              <a:rPr lang="en-US" sz="5457" b="1" i="0" spc="0" baseline="17516" dirty="0">
                <a:latin typeface="Times New Roman"/>
              </a:rPr>
              <a:t>Candidates:</a:t>
            </a:r>
          </a:p>
        </p:txBody>
      </p:sp>
      <p:sp>
        <p:nvSpPr>
          <p:cNvPr id="899" name="Rectangle 899"/>
          <p:cNvSpPr/>
          <p:nvPr/>
        </p:nvSpPr>
        <p:spPr>
          <a:xfrm>
            <a:off x="6576314" y="2959400"/>
            <a:ext cx="2308324" cy="1477328"/>
          </a:xfrm>
          <a:prstGeom prst="rect">
            <a:avLst/>
          </a:prstGeom>
        </p:spPr>
        <p:txBody>
          <a:bodyPr wrap="none" lIns="0" tIns="0" rIns="0" bIns="0">
            <a:spAutoFit/>
          </a:bodyPr>
          <a:lstStyle/>
          <a:p>
            <a:r>
              <a:rPr lang="en-US" sz="3600" b="1" i="0" spc="0" baseline="0" dirty="0">
                <a:solidFill>
                  <a:schemeClr val="accent6">
                    <a:lumMod val="50000"/>
                  </a:schemeClr>
                </a:solidFill>
                <a:latin typeface="Times New Roman"/>
              </a:rPr>
              <a:t>1.   - AQNs</a:t>
            </a:r>
          </a:p>
          <a:p>
            <a:r>
              <a:rPr lang="en-US" sz="3600" b="1" dirty="0">
                <a:solidFill>
                  <a:schemeClr val="accent6">
                    <a:lumMod val="50000"/>
                  </a:schemeClr>
                </a:solidFill>
                <a:latin typeface="Times New Roman"/>
              </a:rPr>
              <a:t>      - Pearls</a:t>
            </a:r>
            <a:r>
              <a:rPr lang="en-US" sz="3600" dirty="0">
                <a:solidFill>
                  <a:schemeClr val="accent6">
                    <a:lumMod val="50000"/>
                  </a:schemeClr>
                </a:solidFill>
                <a:latin typeface="Times New Roman"/>
              </a:rPr>
              <a:t> </a:t>
            </a:r>
            <a:endParaRPr lang="en-US" sz="2400" b="1" dirty="0">
              <a:solidFill>
                <a:schemeClr val="tx1"/>
              </a:solidFill>
              <a:latin typeface="Times New Roman"/>
            </a:endParaRPr>
          </a:p>
          <a:p>
            <a:pPr marL="742950" indent="-742950">
              <a:buAutoNum type="arabicPeriod"/>
            </a:pPr>
            <a:endParaRPr lang="en-US" sz="2400" dirty="0">
              <a:solidFill>
                <a:schemeClr val="tx1"/>
              </a:solidFill>
              <a:latin typeface="Times New Roman"/>
            </a:endParaRPr>
          </a:p>
        </p:txBody>
      </p:sp>
      <p:sp>
        <p:nvSpPr>
          <p:cNvPr id="900" name="Rectangle 900"/>
          <p:cNvSpPr/>
          <p:nvPr/>
        </p:nvSpPr>
        <p:spPr>
          <a:xfrm>
            <a:off x="6576314" y="4057061"/>
            <a:ext cx="4870051" cy="1107996"/>
          </a:xfrm>
          <a:prstGeom prst="rect">
            <a:avLst/>
          </a:prstGeom>
        </p:spPr>
        <p:txBody>
          <a:bodyPr wrap="none" lIns="0" tIns="0" rIns="0" bIns="0">
            <a:spAutoFit/>
          </a:bodyPr>
          <a:lstStyle/>
          <a:p>
            <a:r>
              <a:rPr lang="en-US" sz="3600" b="1" i="0" spc="0" baseline="0" dirty="0">
                <a:solidFill>
                  <a:schemeClr val="accent6">
                    <a:lumMod val="50000"/>
                  </a:schemeClr>
                </a:solidFill>
                <a:latin typeface="Times New Roman"/>
              </a:rPr>
              <a:t>2.    Magneti</a:t>
            </a:r>
            <a:r>
              <a:rPr lang="en-US" sz="3600" b="1" i="0" spc="-14" baseline="0" dirty="0">
                <a:solidFill>
                  <a:schemeClr val="accent6">
                    <a:lumMod val="50000"/>
                  </a:schemeClr>
                </a:solidFill>
                <a:latin typeface="Times New Roman"/>
              </a:rPr>
              <a:t>c</a:t>
            </a:r>
            <a:r>
              <a:rPr lang="en-US" sz="3600" b="1" i="0" spc="0" baseline="0" dirty="0">
                <a:solidFill>
                  <a:schemeClr val="accent6">
                    <a:lumMod val="50000"/>
                  </a:schemeClr>
                </a:solidFill>
                <a:latin typeface="Times New Roman"/>
              </a:rPr>
              <a:t> monopol</a:t>
            </a:r>
            <a:r>
              <a:rPr lang="en-US" sz="3600" b="1" i="0" spc="-10" baseline="0" dirty="0">
                <a:solidFill>
                  <a:schemeClr val="accent6">
                    <a:lumMod val="50000"/>
                  </a:schemeClr>
                </a:solidFill>
                <a:latin typeface="Times New Roman"/>
              </a:rPr>
              <a:t>e</a:t>
            </a:r>
            <a:r>
              <a:rPr lang="en-US" sz="3600" b="1" i="0" spc="0" baseline="0" dirty="0">
                <a:solidFill>
                  <a:schemeClr val="accent6">
                    <a:lumMod val="50000"/>
                  </a:schemeClr>
                </a:solidFill>
                <a:latin typeface="Times New Roman"/>
              </a:rPr>
              <a:t>s</a:t>
            </a:r>
          </a:p>
          <a:p>
            <a:pPr marL="742950" indent="-742950">
              <a:buAutoNum type="arabicPeriod" startAt="3"/>
            </a:pPr>
            <a:r>
              <a:rPr lang="en-US" sz="3600" b="1" i="0" spc="0" baseline="0" dirty="0">
                <a:solidFill>
                  <a:schemeClr val="accent6">
                    <a:lumMod val="50000"/>
                  </a:schemeClr>
                </a:solidFill>
                <a:latin typeface="Times New Roman"/>
              </a:rPr>
              <a:t>Dark photons </a:t>
            </a:r>
          </a:p>
        </p:txBody>
      </p:sp>
      <p:sp>
        <p:nvSpPr>
          <p:cNvPr id="902" name="Rectangle 902"/>
          <p:cNvSpPr/>
          <p:nvPr/>
        </p:nvSpPr>
        <p:spPr>
          <a:xfrm>
            <a:off x="6597580" y="5621535"/>
            <a:ext cx="4807342" cy="430567"/>
          </a:xfrm>
          <a:custGeom>
            <a:avLst/>
            <a:gdLst>
              <a:gd name="connsiteX0" fmla="*/ 0 w 4807342"/>
              <a:gd name="connsiteY0" fmla="*/ 0 h 430567"/>
              <a:gd name="connsiteX1" fmla="*/ 438002 w 4807342"/>
              <a:gd name="connsiteY1" fmla="*/ 0 h 430567"/>
              <a:gd name="connsiteX2" fmla="*/ 924078 w 4807342"/>
              <a:gd name="connsiteY2" fmla="*/ 0 h 430567"/>
              <a:gd name="connsiteX3" fmla="*/ 1362080 w 4807342"/>
              <a:gd name="connsiteY3" fmla="*/ 0 h 430567"/>
              <a:gd name="connsiteX4" fmla="*/ 1944303 w 4807342"/>
              <a:gd name="connsiteY4" fmla="*/ 0 h 430567"/>
              <a:gd name="connsiteX5" fmla="*/ 2478452 w 4807342"/>
              <a:gd name="connsiteY5" fmla="*/ 0 h 430567"/>
              <a:gd name="connsiteX6" fmla="*/ 3012601 w 4807342"/>
              <a:gd name="connsiteY6" fmla="*/ 0 h 430567"/>
              <a:gd name="connsiteX7" fmla="*/ 3642897 w 4807342"/>
              <a:gd name="connsiteY7" fmla="*/ 0 h 430567"/>
              <a:gd name="connsiteX8" fmla="*/ 4225119 w 4807342"/>
              <a:gd name="connsiteY8" fmla="*/ 0 h 430567"/>
              <a:gd name="connsiteX9" fmla="*/ 4807342 w 4807342"/>
              <a:gd name="connsiteY9" fmla="*/ 0 h 430567"/>
              <a:gd name="connsiteX10" fmla="*/ 4807342 w 4807342"/>
              <a:gd name="connsiteY10" fmla="*/ 430567 h 430567"/>
              <a:gd name="connsiteX11" fmla="*/ 4417413 w 4807342"/>
              <a:gd name="connsiteY11" fmla="*/ 430567 h 430567"/>
              <a:gd name="connsiteX12" fmla="*/ 3979411 w 4807342"/>
              <a:gd name="connsiteY12" fmla="*/ 430567 h 430567"/>
              <a:gd name="connsiteX13" fmla="*/ 3397188 w 4807342"/>
              <a:gd name="connsiteY13" fmla="*/ 430567 h 430567"/>
              <a:gd name="connsiteX14" fmla="*/ 2766892 w 4807342"/>
              <a:gd name="connsiteY14" fmla="*/ 430567 h 430567"/>
              <a:gd name="connsiteX15" fmla="*/ 2280817 w 4807342"/>
              <a:gd name="connsiteY15" fmla="*/ 430567 h 430567"/>
              <a:gd name="connsiteX16" fmla="*/ 1650521 w 4807342"/>
              <a:gd name="connsiteY16" fmla="*/ 430567 h 430567"/>
              <a:gd name="connsiteX17" fmla="*/ 1212518 w 4807342"/>
              <a:gd name="connsiteY17" fmla="*/ 430567 h 430567"/>
              <a:gd name="connsiteX18" fmla="*/ 822590 w 4807342"/>
              <a:gd name="connsiteY18" fmla="*/ 430567 h 430567"/>
              <a:gd name="connsiteX19" fmla="*/ 0 w 4807342"/>
              <a:gd name="connsiteY19" fmla="*/ 430567 h 430567"/>
              <a:gd name="connsiteX20" fmla="*/ 0 w 4807342"/>
              <a:gd name="connsiteY20" fmla="*/ 0 h 43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7342" h="430567" fill="none" extrusionOk="0">
                <a:moveTo>
                  <a:pt x="0" y="0"/>
                </a:moveTo>
                <a:cubicBezTo>
                  <a:pt x="188081" y="-52336"/>
                  <a:pt x="220383" y="47273"/>
                  <a:pt x="438002" y="0"/>
                </a:cubicBezTo>
                <a:cubicBezTo>
                  <a:pt x="655621" y="-47273"/>
                  <a:pt x="682244" y="10449"/>
                  <a:pt x="924078" y="0"/>
                </a:cubicBezTo>
                <a:cubicBezTo>
                  <a:pt x="1165912" y="-10449"/>
                  <a:pt x="1242838" y="20346"/>
                  <a:pt x="1362080" y="0"/>
                </a:cubicBezTo>
                <a:cubicBezTo>
                  <a:pt x="1481322" y="-20346"/>
                  <a:pt x="1814512" y="47966"/>
                  <a:pt x="1944303" y="0"/>
                </a:cubicBezTo>
                <a:cubicBezTo>
                  <a:pt x="2074094" y="-47966"/>
                  <a:pt x="2217771" y="17088"/>
                  <a:pt x="2478452" y="0"/>
                </a:cubicBezTo>
                <a:cubicBezTo>
                  <a:pt x="2739133" y="-17088"/>
                  <a:pt x="2888597" y="29963"/>
                  <a:pt x="3012601" y="0"/>
                </a:cubicBezTo>
                <a:cubicBezTo>
                  <a:pt x="3136605" y="-29963"/>
                  <a:pt x="3391243" y="52887"/>
                  <a:pt x="3642897" y="0"/>
                </a:cubicBezTo>
                <a:cubicBezTo>
                  <a:pt x="3894551" y="-52887"/>
                  <a:pt x="4008612" y="44107"/>
                  <a:pt x="4225119" y="0"/>
                </a:cubicBezTo>
                <a:cubicBezTo>
                  <a:pt x="4441626" y="-44107"/>
                  <a:pt x="4529693" y="31981"/>
                  <a:pt x="4807342" y="0"/>
                </a:cubicBezTo>
                <a:cubicBezTo>
                  <a:pt x="4820537" y="96905"/>
                  <a:pt x="4805080" y="308144"/>
                  <a:pt x="4807342" y="430567"/>
                </a:cubicBezTo>
                <a:cubicBezTo>
                  <a:pt x="4632487" y="467451"/>
                  <a:pt x="4565722" y="386096"/>
                  <a:pt x="4417413" y="430567"/>
                </a:cubicBezTo>
                <a:cubicBezTo>
                  <a:pt x="4269104" y="475038"/>
                  <a:pt x="4183408" y="428845"/>
                  <a:pt x="3979411" y="430567"/>
                </a:cubicBezTo>
                <a:cubicBezTo>
                  <a:pt x="3775414" y="432289"/>
                  <a:pt x="3620749" y="386428"/>
                  <a:pt x="3397188" y="430567"/>
                </a:cubicBezTo>
                <a:cubicBezTo>
                  <a:pt x="3173627" y="474706"/>
                  <a:pt x="2970436" y="402411"/>
                  <a:pt x="2766892" y="430567"/>
                </a:cubicBezTo>
                <a:cubicBezTo>
                  <a:pt x="2563348" y="458723"/>
                  <a:pt x="2380319" y="412071"/>
                  <a:pt x="2280817" y="430567"/>
                </a:cubicBezTo>
                <a:cubicBezTo>
                  <a:pt x="2181316" y="449063"/>
                  <a:pt x="1798706" y="389839"/>
                  <a:pt x="1650521" y="430567"/>
                </a:cubicBezTo>
                <a:cubicBezTo>
                  <a:pt x="1502336" y="471295"/>
                  <a:pt x="1367828" y="406050"/>
                  <a:pt x="1212518" y="430567"/>
                </a:cubicBezTo>
                <a:cubicBezTo>
                  <a:pt x="1057208" y="455084"/>
                  <a:pt x="987027" y="402937"/>
                  <a:pt x="822590" y="430567"/>
                </a:cubicBezTo>
                <a:cubicBezTo>
                  <a:pt x="658153" y="458197"/>
                  <a:pt x="299645" y="356768"/>
                  <a:pt x="0" y="430567"/>
                </a:cubicBezTo>
                <a:cubicBezTo>
                  <a:pt x="-17033" y="317432"/>
                  <a:pt x="44485" y="171678"/>
                  <a:pt x="0" y="0"/>
                </a:cubicBezTo>
                <a:close/>
              </a:path>
              <a:path w="4807342" h="430567" stroke="0" extrusionOk="0">
                <a:moveTo>
                  <a:pt x="0" y="0"/>
                </a:moveTo>
                <a:cubicBezTo>
                  <a:pt x="177427" y="-7321"/>
                  <a:pt x="382341" y="7811"/>
                  <a:pt x="486076" y="0"/>
                </a:cubicBezTo>
                <a:cubicBezTo>
                  <a:pt x="589811" y="-7811"/>
                  <a:pt x="746032" y="33392"/>
                  <a:pt x="876005" y="0"/>
                </a:cubicBezTo>
                <a:cubicBezTo>
                  <a:pt x="1005978" y="-33392"/>
                  <a:pt x="1227050" y="65492"/>
                  <a:pt x="1506300" y="0"/>
                </a:cubicBezTo>
                <a:cubicBezTo>
                  <a:pt x="1785550" y="-65492"/>
                  <a:pt x="1797028" y="15584"/>
                  <a:pt x="1992376" y="0"/>
                </a:cubicBezTo>
                <a:cubicBezTo>
                  <a:pt x="2187724" y="-15584"/>
                  <a:pt x="2263039" y="33426"/>
                  <a:pt x="2478452" y="0"/>
                </a:cubicBezTo>
                <a:cubicBezTo>
                  <a:pt x="2693865" y="-33426"/>
                  <a:pt x="2860380" y="6754"/>
                  <a:pt x="3108748" y="0"/>
                </a:cubicBezTo>
                <a:cubicBezTo>
                  <a:pt x="3357116" y="-6754"/>
                  <a:pt x="3399160" y="32036"/>
                  <a:pt x="3546750" y="0"/>
                </a:cubicBezTo>
                <a:cubicBezTo>
                  <a:pt x="3694340" y="-32036"/>
                  <a:pt x="3970455" y="65555"/>
                  <a:pt x="4177046" y="0"/>
                </a:cubicBezTo>
                <a:cubicBezTo>
                  <a:pt x="4383637" y="-65555"/>
                  <a:pt x="4540000" y="25578"/>
                  <a:pt x="4807342" y="0"/>
                </a:cubicBezTo>
                <a:cubicBezTo>
                  <a:pt x="4824262" y="189218"/>
                  <a:pt x="4806139" y="280631"/>
                  <a:pt x="4807342" y="430567"/>
                </a:cubicBezTo>
                <a:cubicBezTo>
                  <a:pt x="4679770" y="482685"/>
                  <a:pt x="4443440" y="376837"/>
                  <a:pt x="4273193" y="430567"/>
                </a:cubicBezTo>
                <a:cubicBezTo>
                  <a:pt x="4102946" y="484297"/>
                  <a:pt x="3893422" y="379555"/>
                  <a:pt x="3787117" y="430567"/>
                </a:cubicBezTo>
                <a:cubicBezTo>
                  <a:pt x="3680812" y="481579"/>
                  <a:pt x="3312246" y="395395"/>
                  <a:pt x="3156821" y="430567"/>
                </a:cubicBezTo>
                <a:cubicBezTo>
                  <a:pt x="3001396" y="465739"/>
                  <a:pt x="2759654" y="392707"/>
                  <a:pt x="2526525" y="430567"/>
                </a:cubicBezTo>
                <a:cubicBezTo>
                  <a:pt x="2293396" y="468427"/>
                  <a:pt x="2259553" y="380181"/>
                  <a:pt x="2088523" y="430567"/>
                </a:cubicBezTo>
                <a:cubicBezTo>
                  <a:pt x="1917493" y="480953"/>
                  <a:pt x="1701873" y="411638"/>
                  <a:pt x="1554374" y="430567"/>
                </a:cubicBezTo>
                <a:cubicBezTo>
                  <a:pt x="1406875" y="449496"/>
                  <a:pt x="1123520" y="402344"/>
                  <a:pt x="924078" y="430567"/>
                </a:cubicBezTo>
                <a:cubicBezTo>
                  <a:pt x="724636" y="458790"/>
                  <a:pt x="406709" y="420746"/>
                  <a:pt x="0" y="430567"/>
                </a:cubicBezTo>
                <a:cubicBezTo>
                  <a:pt x="-31768" y="275690"/>
                  <a:pt x="22021" y="116576"/>
                  <a:pt x="0" y="0"/>
                </a:cubicBezTo>
                <a:close/>
              </a:path>
            </a:pathLst>
          </a:custGeom>
          <a:ln w="28575">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lIns="0" tIns="0" rIns="0" bIns="0">
            <a:spAutoFit/>
          </a:bodyPr>
          <a:lstStyle/>
          <a:p>
            <a:pPr marL="0"/>
            <a:r>
              <a:rPr lang="en-US" sz="2798" b="1" i="1" spc="0" baseline="0" dirty="0">
                <a:latin typeface="Times New Roman"/>
              </a:rPr>
              <a:t>O</a:t>
            </a:r>
            <a:r>
              <a:rPr lang="en-US" sz="2798" b="1" i="1" spc="-156" baseline="0" dirty="0">
                <a:latin typeface="Times New Roman"/>
              </a:rPr>
              <a:t>r</a:t>
            </a:r>
            <a:r>
              <a:rPr lang="en-US" sz="2798" b="1" i="1" spc="704" baseline="0" dirty="0">
                <a:latin typeface="Times New Roman"/>
              </a:rPr>
              <a:t>,</a:t>
            </a:r>
            <a:r>
              <a:rPr lang="en-US" sz="2798" b="1" i="1" spc="0" baseline="0" dirty="0">
                <a:latin typeface="Times New Roman"/>
              </a:rPr>
              <a:t>a combination</a:t>
            </a:r>
            <a:r>
              <a:rPr lang="en-US" sz="2798" b="1" i="1" spc="-11" baseline="0" dirty="0">
                <a:latin typeface="Times New Roman"/>
              </a:rPr>
              <a:t> </a:t>
            </a:r>
            <a:r>
              <a:rPr lang="en-US" sz="2798" b="1" i="1" spc="0" baseline="0" dirty="0">
                <a:latin typeface="Times New Roman"/>
              </a:rPr>
              <a:t>from + more</a:t>
            </a:r>
            <a:r>
              <a:rPr lang="en-US" sz="2798" b="1" spc="0" baseline="0" dirty="0">
                <a:solidFill>
                  <a:srgbClr val="FF0000"/>
                </a:solidFill>
                <a:latin typeface="Times New Roman"/>
              </a:rPr>
              <a:t>?</a:t>
            </a:r>
          </a:p>
        </p:txBody>
      </p:sp>
      <p:sp>
        <p:nvSpPr>
          <p:cNvPr id="903" name="Rectangle 903"/>
          <p:cNvSpPr/>
          <p:nvPr/>
        </p:nvSpPr>
        <p:spPr>
          <a:xfrm>
            <a:off x="11897232" y="6466119"/>
            <a:ext cx="227626" cy="245901"/>
          </a:xfrm>
          <a:prstGeom prst="rect">
            <a:avLst/>
          </a:prstGeom>
        </p:spPr>
        <p:txBody>
          <a:bodyPr wrap="none" lIns="0" tIns="0" rIns="0" bIns="0">
            <a:spAutoFit/>
          </a:bodyPr>
          <a:lstStyle/>
          <a:p>
            <a:pPr marL="0"/>
            <a:r>
              <a:rPr lang="en-US" sz="1598" b="1" i="0" spc="0" baseline="0" dirty="0">
                <a:solidFill>
                  <a:srgbClr val="FF0000"/>
                </a:solidFill>
                <a:latin typeface="Calibri-Bold"/>
              </a:rPr>
              <a:t>37</a:t>
            </a:r>
          </a:p>
        </p:txBody>
      </p:sp>
      <p:sp>
        <p:nvSpPr>
          <p:cNvPr id="28" name="TextBox 27">
            <a:extLst>
              <a:ext uri="{FF2B5EF4-FFF2-40B4-BE49-F238E27FC236}">
                <a16:creationId xmlns:a16="http://schemas.microsoft.com/office/drawing/2014/main" id="{B25CAA0F-078E-A72C-2C8C-FDF81ACB690F}"/>
              </a:ext>
            </a:extLst>
          </p:cNvPr>
          <p:cNvSpPr txBox="1"/>
          <p:nvPr/>
        </p:nvSpPr>
        <p:spPr>
          <a:xfrm>
            <a:off x="370087" y="3131562"/>
            <a:ext cx="4422893" cy="800219"/>
          </a:xfrm>
          <a:prstGeom prst="rect">
            <a:avLst/>
          </a:prstGeom>
          <a:noFill/>
        </p:spPr>
        <p:txBody>
          <a:bodyPr wrap="square">
            <a:spAutoFit/>
          </a:bodyPr>
          <a:lstStyle/>
          <a:p>
            <a:r>
              <a:rPr lang="en-US" sz="2800" b="1" dirty="0">
                <a:solidFill>
                  <a:schemeClr val="accent6">
                    <a:lumMod val="50000"/>
                  </a:schemeClr>
                </a:solidFill>
                <a:latin typeface="Times New Roman"/>
              </a:rPr>
              <a:t>Pearls</a:t>
            </a:r>
            <a:r>
              <a:rPr lang="en-US" sz="2800" dirty="0">
                <a:solidFill>
                  <a:schemeClr val="accent6">
                    <a:lumMod val="50000"/>
                  </a:schemeClr>
                </a:solidFill>
                <a:latin typeface="Times New Roman"/>
              </a:rPr>
              <a:t> </a:t>
            </a:r>
          </a:p>
          <a:p>
            <a:r>
              <a:rPr lang="en-US" sz="1800" b="1" dirty="0">
                <a:solidFill>
                  <a:srgbClr val="00B050"/>
                </a:solidFill>
                <a:effectLst>
                  <a:outerShdw blurRad="38100" dist="38100" dir="2700000" algn="tl">
                    <a:srgbClr val="000000">
                      <a:alpha val="43137"/>
                    </a:srgbClr>
                  </a:outerShdw>
                </a:effectLst>
                <a:latin typeface="Times New Roman"/>
              </a:rPr>
              <a:t>&gt;&gt; </a:t>
            </a:r>
            <a:r>
              <a:rPr lang="en-US" sz="1800" b="1" dirty="0">
                <a:solidFill>
                  <a:schemeClr val="tx1"/>
                </a:solidFill>
                <a:effectLst>
                  <a:outerShdw blurRad="38100" dist="38100" dir="2700000" algn="tl">
                    <a:srgbClr val="000000">
                      <a:alpha val="43137"/>
                    </a:srgbClr>
                  </a:outerShdw>
                </a:effectLst>
                <a:latin typeface="Times New Roman"/>
              </a:rPr>
              <a:t>see</a:t>
            </a:r>
            <a:r>
              <a:rPr lang="en-US" sz="1800" b="1" dirty="0">
                <a:solidFill>
                  <a:srgbClr val="00B050"/>
                </a:solidFill>
                <a:effectLst>
                  <a:outerShdw blurRad="38100" dist="38100" dir="2700000" algn="tl">
                    <a:srgbClr val="000000">
                      <a:alpha val="43137"/>
                    </a:srgbClr>
                  </a:outerShdw>
                </a:effectLst>
                <a:latin typeface="Times New Roman"/>
              </a:rPr>
              <a:t> </a:t>
            </a:r>
            <a:r>
              <a:rPr lang="en-US" sz="1800" b="1" dirty="0">
                <a:solidFill>
                  <a:schemeClr val="tx1"/>
                </a:solidFill>
                <a:latin typeface="Times New Roman"/>
              </a:rPr>
              <a:t> Holger Nielsen’ talk, this workshop</a:t>
            </a:r>
            <a:endParaRPr lang="en-US" dirty="0"/>
          </a:p>
        </p:txBody>
      </p:sp>
    </p:spTree>
    <p:extLst>
      <p:ext uri="{BB962C8B-B14F-4D97-AF65-F5344CB8AC3E}">
        <p14:creationId xmlns:p14="http://schemas.microsoft.com/office/powerpoint/2010/main" val="3493085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Freeform 992"/>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93" name="Freeform 993"/>
          <p:cNvSpPr/>
          <p:nvPr/>
        </p:nvSpPr>
        <p:spPr>
          <a:xfrm>
            <a:off x="24383" y="1"/>
            <a:ext cx="396241" cy="368808"/>
          </a:xfrm>
          <a:custGeom>
            <a:avLst/>
            <a:gdLst/>
            <a:ahLst/>
            <a:cxnLst/>
            <a:rect l="0" t="0" r="0" b="0"/>
            <a:pathLst>
              <a:path w="396241" h="368808">
                <a:moveTo>
                  <a:pt x="0" y="368808"/>
                </a:moveTo>
                <a:lnTo>
                  <a:pt x="396241" y="368808"/>
                </a:lnTo>
                <a:lnTo>
                  <a:pt x="396241" y="0"/>
                </a:lnTo>
                <a:lnTo>
                  <a:pt x="0" y="0"/>
                </a:lnTo>
                <a:lnTo>
                  <a:pt x="0" y="36880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94" name="Picture 99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5255" y="789432"/>
            <a:ext cx="3954779" cy="3349752"/>
          </a:xfrm>
          <a:prstGeom prst="rect">
            <a:avLst/>
          </a:prstGeom>
          <a:noFill/>
        </p:spPr>
      </p:pic>
      <p:sp>
        <p:nvSpPr>
          <p:cNvPr id="995" name="Freeform 995"/>
          <p:cNvSpPr/>
          <p:nvPr/>
        </p:nvSpPr>
        <p:spPr>
          <a:xfrm>
            <a:off x="905255" y="4418076"/>
            <a:ext cx="7484365" cy="1908048"/>
          </a:xfrm>
          <a:custGeom>
            <a:avLst/>
            <a:gdLst/>
            <a:ahLst/>
            <a:cxnLst/>
            <a:rect l="0" t="0" r="0" b="0"/>
            <a:pathLst>
              <a:path w="7484365" h="1908048">
                <a:moveTo>
                  <a:pt x="0" y="1908048"/>
                </a:moveTo>
                <a:lnTo>
                  <a:pt x="7484365" y="1908048"/>
                </a:lnTo>
                <a:lnTo>
                  <a:pt x="7484365" y="0"/>
                </a:lnTo>
                <a:lnTo>
                  <a:pt x="0" y="0"/>
                </a:lnTo>
                <a:lnTo>
                  <a:pt x="0" y="1908048"/>
                </a:lnTo>
                <a:close/>
              </a:path>
            </a:pathLst>
          </a:custGeom>
          <a:solidFill>
            <a:srgbClr val="FFF2C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96" name="Freeform 996"/>
          <p:cNvSpPr/>
          <p:nvPr/>
        </p:nvSpPr>
        <p:spPr>
          <a:xfrm>
            <a:off x="905255" y="4418076"/>
            <a:ext cx="7484365" cy="1908048"/>
          </a:xfrm>
          <a:custGeom>
            <a:avLst/>
            <a:gdLst/>
            <a:ahLst/>
            <a:cxnLst/>
            <a:rect l="0" t="0" r="0" b="0"/>
            <a:pathLst>
              <a:path w="7484365" h="1908048">
                <a:moveTo>
                  <a:pt x="0" y="1908048"/>
                </a:moveTo>
                <a:lnTo>
                  <a:pt x="7484365" y="1908048"/>
                </a:lnTo>
                <a:lnTo>
                  <a:pt x="7484365" y="0"/>
                </a:lnTo>
                <a:lnTo>
                  <a:pt x="0" y="0"/>
                </a:lnTo>
                <a:lnTo>
                  <a:pt x="0" y="1908048"/>
                </a:lnTo>
                <a:close/>
              </a:path>
            </a:pathLst>
          </a:custGeom>
          <a:noFill/>
          <a:ln w="9525" cap="flat" cmpd="sng">
            <a:solidFill>
              <a:srgbClr val="00B05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1006" name="Picture 100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56119" y="1045464"/>
            <a:ext cx="4329684" cy="3323844"/>
          </a:xfrm>
          <a:prstGeom prst="rect">
            <a:avLst/>
          </a:prstGeom>
          <a:noFill/>
        </p:spPr>
      </p:pic>
      <p:sp>
        <p:nvSpPr>
          <p:cNvPr id="1007" name="Rectangle 1007"/>
          <p:cNvSpPr/>
          <p:nvPr/>
        </p:nvSpPr>
        <p:spPr>
          <a:xfrm>
            <a:off x="996696" y="4459671"/>
            <a:ext cx="7254615" cy="760914"/>
          </a:xfrm>
          <a:prstGeom prst="rect">
            <a:avLst/>
          </a:prstGeom>
        </p:spPr>
        <p:txBody>
          <a:bodyPr wrap="none" lIns="0" tIns="0" rIns="0" bIns="0">
            <a:spAutoFit/>
          </a:bodyPr>
          <a:lstStyle/>
          <a:p>
            <a:pPr marL="0"/>
            <a:r>
              <a:rPr lang="en-US" sz="2604" b="1" i="0" spc="-31" baseline="0" dirty="0">
                <a:solidFill>
                  <a:srgbClr val="0000CC"/>
                </a:solidFill>
                <a:latin typeface="Calibri-Bold"/>
              </a:rPr>
              <a:t>A</a:t>
            </a:r>
            <a:r>
              <a:rPr lang="en-US" sz="2604" b="1" i="0" spc="0" baseline="0" dirty="0">
                <a:solidFill>
                  <a:srgbClr val="0000CC"/>
                </a:solidFill>
                <a:latin typeface="Calibri-Bold"/>
              </a:rPr>
              <a:t>QN</a:t>
            </a:r>
            <a:r>
              <a:rPr lang="en-US" sz="2604" b="0" i="0" spc="0" baseline="0" dirty="0">
                <a:solidFill>
                  <a:srgbClr val="0000CC"/>
                </a:solidFill>
                <a:latin typeface="Calibri"/>
              </a:rPr>
              <a:t>s</a:t>
            </a:r>
            <a:r>
              <a:rPr lang="en-US" sz="2604" b="1" i="0" spc="0" baseline="0" dirty="0">
                <a:solidFill>
                  <a:srgbClr val="0000CC"/>
                </a:solidFill>
                <a:latin typeface="Calibri-Bold"/>
              </a:rPr>
              <a:t>:</a:t>
            </a:r>
            <a:r>
              <a:rPr lang="en-US" sz="2604" b="1" i="0" spc="-23" baseline="0" dirty="0">
                <a:solidFill>
                  <a:srgbClr val="0000CC"/>
                </a:solidFill>
                <a:latin typeface="Calibri-Bold"/>
              </a:rPr>
              <a:t> </a:t>
            </a:r>
            <a:r>
              <a:rPr lang="en-US" sz="2604" b="1" i="0" spc="0" baseline="0" dirty="0">
                <a:solidFill>
                  <a:srgbClr val="0000CC"/>
                </a:solidFill>
                <a:latin typeface="Calibri-Bold"/>
              </a:rPr>
              <a:t>   </a:t>
            </a:r>
            <a:r>
              <a:rPr lang="en-US" sz="2400" b="0" i="0" spc="1168" baseline="0" dirty="0">
                <a:solidFill>
                  <a:srgbClr val="C00000"/>
                </a:solidFill>
                <a:latin typeface="SymbolMT"/>
              </a:rPr>
              <a:t></a:t>
            </a:r>
            <a:r>
              <a:rPr lang="en-US" sz="2400" b="1" i="1" spc="0" baseline="0" dirty="0">
                <a:latin typeface="Calibri-BoldItalic"/>
              </a:rPr>
              <a:t>the only solar atmospheric model</a:t>
            </a:r>
            <a:r>
              <a:rPr lang="en-US" sz="2400" b="1" i="1" spc="-19" baseline="0" dirty="0">
                <a:latin typeface="Calibri-BoldItalic"/>
              </a:rPr>
              <a:t> </a:t>
            </a:r>
            <a:r>
              <a:rPr lang="en-US" sz="2400" b="1" i="1" spc="-62" baseline="0" dirty="0">
                <a:latin typeface="Calibri-BoldItalic"/>
              </a:rPr>
              <a:t>e</a:t>
            </a:r>
            <a:r>
              <a:rPr lang="en-US" sz="2400" b="1" i="1" spc="0" baseline="0" dirty="0">
                <a:latin typeface="Calibri-BoldItalic"/>
              </a:rPr>
              <a:t>xplaining </a:t>
            </a:r>
          </a:p>
          <a:p>
            <a:pPr marL="1592580">
              <a:lnSpc>
                <a:spcPts val="2877"/>
              </a:lnSpc>
            </a:pPr>
            <a:r>
              <a:rPr lang="en-US" sz="2400" b="1" i="1" spc="0" baseline="0" dirty="0">
                <a:latin typeface="Calibri-BoldItalic"/>
              </a:rPr>
              <a:t>the ~100</a:t>
            </a:r>
            <a:r>
              <a:rPr lang="en-US" sz="2400" b="1" i="1" spc="-19" baseline="0" dirty="0">
                <a:latin typeface="Calibri-BoldItalic"/>
              </a:rPr>
              <a:t> </a:t>
            </a:r>
            <a:r>
              <a:rPr lang="en-US" sz="2400" b="1" i="1" spc="0" baseline="0" dirty="0">
                <a:latin typeface="Calibri-BoldItalic"/>
              </a:rPr>
              <a:t>km</a:t>
            </a:r>
            <a:r>
              <a:rPr lang="en-US" sz="2400" b="1" i="1" spc="-11" baseline="0" dirty="0">
                <a:latin typeface="Calibri-BoldItalic"/>
              </a:rPr>
              <a:t> </a:t>
            </a:r>
            <a:r>
              <a:rPr lang="en-US" sz="2400" b="1" i="1" spc="0" baseline="0" dirty="0">
                <a:latin typeface="Calibri-BoldItalic"/>
              </a:rPr>
              <a:t>thin </a:t>
            </a:r>
            <a:r>
              <a:rPr lang="en-US" sz="2400" b="1" i="1" spc="-83" baseline="0" dirty="0">
                <a:latin typeface="Calibri-BoldItalic"/>
              </a:rPr>
              <a:t>T</a:t>
            </a:r>
            <a:r>
              <a:rPr lang="en-US" sz="2400" b="1" i="1" spc="0" baseline="0" dirty="0">
                <a:latin typeface="Calibri-BoldItalic"/>
              </a:rPr>
              <a:t>ransition </a:t>
            </a:r>
            <a:r>
              <a:rPr lang="en-US" sz="2400" b="1" i="1" spc="-31" baseline="0" dirty="0">
                <a:latin typeface="Calibri-BoldItalic"/>
              </a:rPr>
              <a:t>R</a:t>
            </a:r>
            <a:r>
              <a:rPr lang="en-US" sz="2400" b="1" i="1" spc="0" baseline="0" dirty="0">
                <a:latin typeface="Calibri-BoldItalic"/>
              </a:rPr>
              <a:t>egion</a:t>
            </a:r>
          </a:p>
        </p:txBody>
      </p:sp>
      <p:sp>
        <p:nvSpPr>
          <p:cNvPr id="1009" name="Rectangle 1009"/>
          <p:cNvSpPr/>
          <p:nvPr/>
        </p:nvSpPr>
        <p:spPr>
          <a:xfrm>
            <a:off x="3026029" y="6477153"/>
            <a:ext cx="8992156" cy="321564"/>
          </a:xfrm>
          <a:prstGeom prst="rect">
            <a:avLst/>
          </a:prstGeom>
        </p:spPr>
        <p:txBody>
          <a:bodyPr wrap="none" lIns="0" tIns="0" rIns="0" bIns="0">
            <a:spAutoFit/>
          </a:bodyPr>
          <a:lstStyle/>
          <a:p>
            <a:pPr marL="0"/>
            <a:r>
              <a:rPr lang="en-US" sz="1596" b="0" i="0" spc="0" baseline="0" dirty="0">
                <a:latin typeface="Calibri"/>
              </a:rPr>
              <a:t>N. Ra</a:t>
            </a:r>
            <a:r>
              <a:rPr lang="en-US" sz="1596" b="0" i="0" spc="-17" baseline="0" dirty="0">
                <a:latin typeface="Calibri"/>
              </a:rPr>
              <a:t>z</a:t>
            </a:r>
            <a:r>
              <a:rPr lang="en-US" sz="1596" b="0" i="0" spc="0" baseline="0" dirty="0">
                <a:latin typeface="Calibri"/>
              </a:rPr>
              <a:t>a, L. </a:t>
            </a:r>
            <a:r>
              <a:rPr lang="en-US" sz="1596" b="0" i="0" spc="-25" baseline="0" dirty="0">
                <a:latin typeface="Calibri"/>
              </a:rPr>
              <a:t>v</a:t>
            </a:r>
            <a:r>
              <a:rPr lang="en-US" sz="1596" b="0" i="0" spc="0" baseline="0" dirty="0">
                <a:latin typeface="Calibri"/>
              </a:rPr>
              <a:t>an </a:t>
            </a:r>
            <a:r>
              <a:rPr lang="en-US" sz="1596" b="0" i="0" spc="-63" baseline="0" dirty="0">
                <a:latin typeface="Calibri"/>
              </a:rPr>
              <a:t>W</a:t>
            </a:r>
            <a:r>
              <a:rPr lang="en-US" sz="1596" b="0" i="0" spc="0" baseline="0" dirty="0">
                <a:latin typeface="Calibri"/>
              </a:rPr>
              <a:t>aerbe</a:t>
            </a:r>
            <a:r>
              <a:rPr lang="en-US" sz="1596" b="0" i="0" spc="-54" baseline="0" dirty="0">
                <a:latin typeface="Calibri"/>
              </a:rPr>
              <a:t>k</a:t>
            </a:r>
            <a:r>
              <a:rPr lang="en-US" sz="1596" b="0" i="0" spc="0" baseline="0" dirty="0">
                <a:latin typeface="Calibri"/>
              </a:rPr>
              <a:t>e, A. Zhitnitsk</a:t>
            </a:r>
            <a:r>
              <a:rPr lang="en-US" sz="1596" b="0" i="0" spc="-111" baseline="0" dirty="0">
                <a:latin typeface="Calibri"/>
              </a:rPr>
              <a:t>y</a:t>
            </a:r>
            <a:r>
              <a:rPr lang="en-US" sz="1596" b="0" i="0" spc="0" baseline="0" dirty="0">
                <a:latin typeface="Calibri"/>
              </a:rPr>
              <a:t>, </a:t>
            </a:r>
            <a:r>
              <a:rPr lang="en-US" sz="1596" b="0" i="1" spc="0" baseline="0" dirty="0">
                <a:latin typeface="Calibri-Italic"/>
              </a:rPr>
              <a:t>Solar Corona Heating </a:t>
            </a:r>
            <a:r>
              <a:rPr lang="en-US" sz="1596" b="0" i="1" spc="-15" baseline="0" dirty="0">
                <a:latin typeface="Calibri-Italic"/>
              </a:rPr>
              <a:t>b</a:t>
            </a:r>
            <a:r>
              <a:rPr lang="en-US" sz="1596" b="0" i="1" spc="0" baseline="0" dirty="0">
                <a:latin typeface="Calibri-Italic"/>
              </a:rPr>
              <a:t>y the </a:t>
            </a:r>
            <a:r>
              <a:rPr lang="en-US" sz="1596" b="0" i="1" spc="-47" baseline="0" dirty="0">
                <a:latin typeface="Calibri-Italic"/>
              </a:rPr>
              <a:t>A</a:t>
            </a:r>
            <a:r>
              <a:rPr lang="en-US" sz="1596" b="0" i="1" spc="0" baseline="0" dirty="0">
                <a:latin typeface="Calibri-Italic"/>
              </a:rPr>
              <a:t>QN  DM</a:t>
            </a:r>
            <a:r>
              <a:rPr lang="en-US" sz="1596" b="0" i="0" spc="0" baseline="0" dirty="0">
                <a:latin typeface="Calibri"/>
              </a:rPr>
              <a:t>, </a:t>
            </a:r>
            <a:r>
              <a:rPr lang="en-US" sz="1596" b="1" i="0" u="sng" spc="0" baseline="0" dirty="0">
                <a:solidFill>
                  <a:srgbClr val="0563C1"/>
                </a:solidFill>
                <a:latin typeface="Calibri-Bold"/>
              </a:rPr>
              <a:t>arXiv:1805.0189</a:t>
            </a:r>
            <a:r>
              <a:rPr lang="en-US" sz="1596" b="1" i="0" u="sng" spc="783" baseline="0" dirty="0">
                <a:solidFill>
                  <a:srgbClr val="0563C1"/>
                </a:solidFill>
                <a:latin typeface="Calibri-Bold"/>
              </a:rPr>
              <a:t>7</a:t>
            </a:r>
            <a:r>
              <a:rPr lang="en-US" sz="1596" b="0" i="0" spc="0" baseline="0" dirty="0">
                <a:latin typeface="Calibri"/>
              </a:rPr>
              <a:t>(</a:t>
            </a:r>
            <a:r>
              <a:rPr lang="en-US" sz="1800" b="1" i="0" spc="0" baseline="0" dirty="0">
                <a:solidFill>
                  <a:srgbClr val="0000CC"/>
                </a:solidFill>
                <a:latin typeface="Calibri-Bold"/>
              </a:rPr>
              <a:t>2018</a:t>
            </a:r>
            <a:r>
              <a:rPr lang="en-US" sz="1596" b="0" i="0" spc="1184" baseline="0" dirty="0">
                <a:latin typeface="Calibri"/>
              </a:rPr>
              <a:t>)</a:t>
            </a:r>
            <a:r>
              <a:rPr lang="en-US" sz="2421" b="1" i="0" spc="0" baseline="-26426" dirty="0">
                <a:solidFill>
                  <a:srgbClr val="FF0000"/>
                </a:solidFill>
                <a:latin typeface="Calibri-Bold"/>
              </a:rPr>
              <a:t>35</a:t>
            </a:r>
          </a:p>
        </p:txBody>
      </p:sp>
      <p:sp>
        <p:nvSpPr>
          <p:cNvPr id="20" name="Rectangle 1008">
            <a:extLst>
              <a:ext uri="{FF2B5EF4-FFF2-40B4-BE49-F238E27FC236}">
                <a16:creationId xmlns:a16="http://schemas.microsoft.com/office/drawing/2014/main" id="{4959A61D-EDDA-4C44-ACF6-A5E7E84E06FC}"/>
              </a:ext>
            </a:extLst>
          </p:cNvPr>
          <p:cNvSpPr/>
          <p:nvPr/>
        </p:nvSpPr>
        <p:spPr>
          <a:xfrm>
            <a:off x="2139978" y="5348581"/>
            <a:ext cx="5555896" cy="960560"/>
          </a:xfrm>
          <a:prstGeom prst="rect">
            <a:avLst/>
          </a:prstGeom>
        </p:spPr>
        <p:txBody>
          <a:bodyPr wrap="none" lIns="0" tIns="0" rIns="0" bIns="0">
            <a:spAutoFit/>
          </a:bodyPr>
          <a:lstStyle/>
          <a:p>
            <a:pPr marL="0"/>
            <a:r>
              <a:rPr lang="en-US" sz="2402" b="0" i="0" spc="1082" baseline="0" dirty="0">
                <a:ln w="8717">
                  <a:solidFill>
                    <a:srgbClr val="C00000"/>
                  </a:solidFill>
                  <a:prstDash val="solid"/>
                </a:ln>
                <a:solidFill>
                  <a:srgbClr val="C00000"/>
                </a:solidFill>
                <a:latin typeface="SymbolMT"/>
              </a:rPr>
              <a:t></a:t>
            </a:r>
            <a:r>
              <a:rPr lang="en-US" sz="2402" b="1" i="1" spc="0" baseline="0" dirty="0">
                <a:latin typeface="Calibri-BoldItalic"/>
              </a:rPr>
              <a:t>plan</a:t>
            </a:r>
            <a:r>
              <a:rPr lang="en-US" sz="2402" b="1" i="1" spc="-16" baseline="0" dirty="0">
                <a:latin typeface="Calibri-BoldItalic"/>
              </a:rPr>
              <a:t>e</a:t>
            </a:r>
            <a:r>
              <a:rPr lang="en-US" sz="2402" b="1" i="1" spc="-28" baseline="0" dirty="0">
                <a:latin typeface="Calibri-BoldItalic"/>
              </a:rPr>
              <a:t>t</a:t>
            </a:r>
            <a:r>
              <a:rPr lang="en-US" sz="2402" b="1" i="1" spc="0" baseline="0" dirty="0">
                <a:latin typeface="Calibri-BoldItalic"/>
              </a:rPr>
              <a:t>ary</a:t>
            </a:r>
            <a:r>
              <a:rPr lang="en-US" sz="2402" b="1" i="1" spc="-28" baseline="0" dirty="0">
                <a:latin typeface="Calibri-BoldItalic"/>
              </a:rPr>
              <a:t> </a:t>
            </a:r>
            <a:r>
              <a:rPr lang="en-US" sz="2402" b="1" i="1" spc="0" baseline="0" dirty="0">
                <a:latin typeface="Calibri-BoldItalic"/>
              </a:rPr>
              <a:t> dependen</a:t>
            </a:r>
            <a:r>
              <a:rPr lang="en-US" sz="2402" b="1" i="1" spc="-24" baseline="0" dirty="0">
                <a:latin typeface="Calibri-BoldItalic"/>
              </a:rPr>
              <a:t>c</a:t>
            </a:r>
            <a:r>
              <a:rPr lang="en-US" sz="2402" b="1" i="1" spc="0" baseline="0" dirty="0">
                <a:latin typeface="Calibri-BoldItalic"/>
              </a:rPr>
              <a:t>e</a:t>
            </a:r>
            <a:r>
              <a:rPr lang="en-US" sz="2402" b="1" i="1" spc="-43" baseline="0" dirty="0">
                <a:latin typeface="Calibri-BoldItalic"/>
              </a:rPr>
              <a:t> </a:t>
            </a:r>
            <a:r>
              <a:rPr lang="en-US" sz="2402" b="1" i="1" spc="0" baseline="0" dirty="0">
                <a:latin typeface="Calibri-BoldItalic"/>
              </a:rPr>
              <a:t>of  </a:t>
            </a:r>
            <a:r>
              <a:rPr lang="en-US" sz="2402" b="1" i="1" spc="-12" baseline="0" dirty="0">
                <a:latin typeface="Calibri-BoldItalic"/>
              </a:rPr>
              <a:t>t</a:t>
            </a:r>
            <a:r>
              <a:rPr lang="en-US" sz="2402" b="1" i="1" spc="0" baseline="0" dirty="0">
                <a:latin typeface="Calibri-BoldItalic"/>
              </a:rPr>
              <a:t>he flaring Sun</a:t>
            </a:r>
          </a:p>
          <a:p>
            <a:pPr marL="0">
              <a:lnSpc>
                <a:spcPts val="3961"/>
              </a:lnSpc>
            </a:pPr>
            <a:r>
              <a:rPr lang="en-US" sz="2400" b="0" i="0" spc="1612" baseline="0" dirty="0">
                <a:ln w="8708">
                  <a:solidFill>
                    <a:srgbClr val="C00000"/>
                  </a:solidFill>
                  <a:prstDash val="solid"/>
                </a:ln>
                <a:solidFill>
                  <a:srgbClr val="C00000"/>
                </a:solidFill>
                <a:latin typeface="SymbolMT"/>
              </a:rPr>
              <a:t></a:t>
            </a:r>
            <a:r>
              <a:rPr lang="en-US" sz="2400" b="1" i="1" spc="0" baseline="0" dirty="0">
                <a:latin typeface="Calibri-BoldItalic"/>
              </a:rPr>
              <a:t>more</a:t>
            </a:r>
            <a:r>
              <a:rPr lang="en-US" sz="2400" b="1" i="0" spc="2692" baseline="0" dirty="0">
                <a:latin typeface="Calibri-Bold"/>
              </a:rPr>
              <a:t>?</a:t>
            </a:r>
            <a:r>
              <a:rPr lang="en-US" sz="2400" b="1" i="0" spc="0" baseline="0" dirty="0">
                <a:solidFill>
                  <a:srgbClr val="0000CC"/>
                </a:solidFill>
                <a:latin typeface="Calibri-Bold"/>
              </a:rPr>
              <a:t>&gt;&gt;&gt; </a:t>
            </a:r>
            <a:r>
              <a:rPr lang="en-US" sz="2400" b="1" i="1" spc="0" baseline="0" dirty="0">
                <a:solidFill>
                  <a:srgbClr val="FF0000"/>
                </a:solidFill>
                <a:latin typeface="Calibri-BoldItalic"/>
              </a:rPr>
              <a:t>un</a:t>
            </a:r>
            <a:r>
              <a:rPr lang="en-US" sz="2400" b="1" i="1" spc="-62" baseline="0" dirty="0">
                <a:solidFill>
                  <a:srgbClr val="FF0000"/>
                </a:solidFill>
                <a:latin typeface="Calibri-BoldItalic"/>
              </a:rPr>
              <a:t>e</a:t>
            </a:r>
            <a:r>
              <a:rPr lang="en-US" sz="2400" b="1" i="1" spc="0" baseline="0" dirty="0">
                <a:solidFill>
                  <a:srgbClr val="FF0000"/>
                </a:solidFill>
                <a:latin typeface="Calibri-BoldItalic"/>
              </a:rPr>
              <a:t>xplained</a:t>
            </a:r>
            <a:r>
              <a:rPr lang="en-US" sz="2400" b="1" i="1" spc="-16" baseline="0" dirty="0">
                <a:solidFill>
                  <a:srgbClr val="FF0000"/>
                </a:solidFill>
                <a:latin typeface="Calibri-BoldItalic"/>
              </a:rPr>
              <a:t> </a:t>
            </a:r>
            <a:r>
              <a:rPr lang="en-US" sz="2400" b="1" i="1" spc="0" baseline="0" dirty="0">
                <a:solidFill>
                  <a:srgbClr val="FF0000"/>
                </a:solidFill>
                <a:latin typeface="Calibri-BoldItalic"/>
              </a:rPr>
              <a:t>o</a:t>
            </a:r>
            <a:r>
              <a:rPr lang="en-US" sz="2400" b="1" i="1" spc="-11" baseline="0" dirty="0">
                <a:solidFill>
                  <a:srgbClr val="FF0000"/>
                </a:solidFill>
                <a:latin typeface="Calibri-BoldItalic"/>
              </a:rPr>
              <a:t>b</a:t>
            </a:r>
            <a:r>
              <a:rPr lang="en-US" sz="2400" b="1" i="1" spc="0" baseline="0" dirty="0">
                <a:solidFill>
                  <a:srgbClr val="FF0000"/>
                </a:solidFill>
                <a:latin typeface="Calibri-BoldItalic"/>
              </a:rPr>
              <a:t>s</a:t>
            </a:r>
            <a:r>
              <a:rPr lang="en-US" sz="2400" b="1" i="1" spc="283" baseline="0" dirty="0">
                <a:solidFill>
                  <a:srgbClr val="FF0000"/>
                </a:solidFill>
                <a:latin typeface="Calibri-BoldItalic"/>
              </a:rPr>
              <a:t>’</a:t>
            </a:r>
            <a:r>
              <a:rPr lang="en-US" sz="2400" b="1" i="0" spc="0" baseline="0" dirty="0">
                <a:solidFill>
                  <a:srgbClr val="0000CC"/>
                </a:solidFill>
                <a:latin typeface="Calibri-Bold"/>
              </a:rPr>
              <a:t>?!</a:t>
            </a:r>
          </a:p>
        </p:txBody>
      </p:sp>
    </p:spTree>
    <p:extLst>
      <p:ext uri="{BB962C8B-B14F-4D97-AF65-F5344CB8AC3E}">
        <p14:creationId xmlns:p14="http://schemas.microsoft.com/office/powerpoint/2010/main" val="4056374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61826-902E-E74B-E183-5688BCDAC93E}"/>
              </a:ext>
            </a:extLst>
          </p:cNvPr>
          <p:cNvPicPr>
            <a:picLocks noChangeAspect="1"/>
          </p:cNvPicPr>
          <p:nvPr/>
        </p:nvPicPr>
        <p:blipFill>
          <a:blip r:embed="rId2"/>
          <a:stretch>
            <a:fillRect/>
          </a:stretch>
        </p:blipFill>
        <p:spPr>
          <a:xfrm>
            <a:off x="0" y="0"/>
            <a:ext cx="10008086" cy="6858000"/>
          </a:xfrm>
          <a:prstGeom prst="rect">
            <a:avLst/>
          </a:prstGeom>
        </p:spPr>
      </p:pic>
      <p:sp>
        <p:nvSpPr>
          <p:cNvPr id="5" name="TextBox 4">
            <a:extLst>
              <a:ext uri="{FF2B5EF4-FFF2-40B4-BE49-F238E27FC236}">
                <a16:creationId xmlns:a16="http://schemas.microsoft.com/office/drawing/2014/main" id="{4C862E41-15AF-0E31-F25B-0E590F7EB63B}"/>
              </a:ext>
            </a:extLst>
          </p:cNvPr>
          <p:cNvSpPr txBox="1"/>
          <p:nvPr/>
        </p:nvSpPr>
        <p:spPr>
          <a:xfrm>
            <a:off x="8996218" y="6488668"/>
            <a:ext cx="3445164" cy="369332"/>
          </a:xfrm>
          <a:prstGeom prst="rect">
            <a:avLst/>
          </a:prstGeom>
          <a:noFill/>
        </p:spPr>
        <p:txBody>
          <a:bodyPr wrap="square">
            <a:spAutoFit/>
          </a:bodyPr>
          <a:lstStyle/>
          <a:p>
            <a:r>
              <a:rPr lang="en-US" dirty="0">
                <a:hlinkClick r:id="rId3"/>
              </a:rPr>
              <a:t>https://arxiv.org/abs/2205.03498</a:t>
            </a:r>
            <a:r>
              <a:rPr lang="en-US" dirty="0"/>
              <a:t> </a:t>
            </a:r>
          </a:p>
        </p:txBody>
      </p:sp>
    </p:spTree>
    <p:extLst>
      <p:ext uri="{BB962C8B-B14F-4D97-AF65-F5344CB8AC3E}">
        <p14:creationId xmlns:p14="http://schemas.microsoft.com/office/powerpoint/2010/main" val="312907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Freeform 463"/>
          <p:cNvSpPr/>
          <p:nvPr/>
        </p:nvSpPr>
        <p:spPr>
          <a:xfrm>
            <a:off x="265275" y="801834"/>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64" name="Freeform 464"/>
          <p:cNvSpPr/>
          <p:nvPr/>
        </p:nvSpPr>
        <p:spPr>
          <a:xfrm>
            <a:off x="4175378" y="186691"/>
            <a:ext cx="3649980" cy="505968"/>
          </a:xfrm>
          <a:custGeom>
            <a:avLst/>
            <a:gdLst/>
            <a:ahLst/>
            <a:cxnLst/>
            <a:rect l="0" t="0" r="0" b="0"/>
            <a:pathLst>
              <a:path w="3649980" h="505968">
                <a:moveTo>
                  <a:pt x="0" y="505968"/>
                </a:moveTo>
                <a:lnTo>
                  <a:pt x="3649980" y="505968"/>
                </a:lnTo>
                <a:lnTo>
                  <a:pt x="3649980" y="0"/>
                </a:lnTo>
                <a:lnTo>
                  <a:pt x="0" y="0"/>
                </a:lnTo>
                <a:lnTo>
                  <a:pt x="0" y="505968"/>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65" name="Freeform 465"/>
          <p:cNvSpPr/>
          <p:nvPr/>
        </p:nvSpPr>
        <p:spPr>
          <a:xfrm>
            <a:off x="1889379" y="1157479"/>
            <a:ext cx="4024884" cy="451104"/>
          </a:xfrm>
          <a:custGeom>
            <a:avLst/>
            <a:gdLst/>
            <a:ahLst/>
            <a:cxnLst/>
            <a:rect l="0" t="0" r="0" b="0"/>
            <a:pathLst>
              <a:path w="4024884" h="451104">
                <a:moveTo>
                  <a:pt x="0" y="451104"/>
                </a:moveTo>
                <a:lnTo>
                  <a:pt x="4024884" y="451104"/>
                </a:lnTo>
                <a:lnTo>
                  <a:pt x="4024884" y="0"/>
                </a:lnTo>
                <a:lnTo>
                  <a:pt x="0" y="0"/>
                </a:lnTo>
                <a:lnTo>
                  <a:pt x="0" y="451104"/>
                </a:lnTo>
                <a:close/>
              </a:path>
            </a:pathLst>
          </a:custGeom>
          <a:solidFill>
            <a:srgbClr val="FFFF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67" name="Picture 4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16096" y="2983993"/>
            <a:ext cx="1119377" cy="1009650"/>
          </a:xfrm>
          <a:prstGeom prst="rect">
            <a:avLst/>
          </a:prstGeom>
          <a:noFill/>
        </p:spPr>
      </p:pic>
      <p:pic>
        <p:nvPicPr>
          <p:cNvPr id="469" name="Picture 4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27947" y="4146804"/>
            <a:ext cx="761237" cy="902969"/>
          </a:xfrm>
          <a:prstGeom prst="rect">
            <a:avLst/>
          </a:prstGeom>
          <a:noFill/>
        </p:spPr>
      </p:pic>
      <p:pic>
        <p:nvPicPr>
          <p:cNvPr id="470" name="Picture 47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921495" y="4081273"/>
            <a:ext cx="1055369" cy="1009650"/>
          </a:xfrm>
          <a:prstGeom prst="rect">
            <a:avLst/>
          </a:prstGeom>
          <a:noFill/>
        </p:spPr>
      </p:pic>
      <p:pic>
        <p:nvPicPr>
          <p:cNvPr id="471" name="Picture 4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450323" y="4081272"/>
            <a:ext cx="567690" cy="758190"/>
          </a:xfrm>
          <a:prstGeom prst="rect">
            <a:avLst/>
          </a:prstGeom>
          <a:noFill/>
        </p:spPr>
      </p:pic>
      <p:pic>
        <p:nvPicPr>
          <p:cNvPr id="474" name="Picture 47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468111" y="6266695"/>
            <a:ext cx="700277" cy="570725"/>
          </a:xfrm>
          <a:prstGeom prst="rect">
            <a:avLst/>
          </a:prstGeom>
          <a:noFill/>
        </p:spPr>
      </p:pic>
      <p:sp>
        <p:nvSpPr>
          <p:cNvPr id="475" name="Freeform 475"/>
          <p:cNvSpPr/>
          <p:nvPr/>
        </p:nvSpPr>
        <p:spPr>
          <a:xfrm>
            <a:off x="4831079" y="4946905"/>
            <a:ext cx="5928360" cy="1065276"/>
          </a:xfrm>
          <a:custGeom>
            <a:avLst/>
            <a:gdLst/>
            <a:ahLst/>
            <a:cxnLst/>
            <a:rect l="0" t="0" r="0" b="0"/>
            <a:pathLst>
              <a:path w="5928360" h="1065276">
                <a:moveTo>
                  <a:pt x="0" y="1065276"/>
                </a:moveTo>
                <a:lnTo>
                  <a:pt x="5928360" y="1065276"/>
                </a:lnTo>
                <a:lnTo>
                  <a:pt x="5928360" y="0"/>
                </a:lnTo>
                <a:lnTo>
                  <a:pt x="0" y="0"/>
                </a:lnTo>
                <a:lnTo>
                  <a:pt x="0" y="1065276"/>
                </a:lnTo>
                <a:close/>
              </a:path>
            </a:pathLst>
          </a:custGeom>
          <a:solidFill>
            <a:srgbClr val="00FFFF">
              <a:alpha val="1098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78" name="Rectangle 478"/>
          <p:cNvSpPr/>
          <p:nvPr/>
        </p:nvSpPr>
        <p:spPr>
          <a:xfrm>
            <a:off x="4175759" y="77516"/>
            <a:ext cx="3652113" cy="607344"/>
          </a:xfrm>
          <a:prstGeom prst="rect">
            <a:avLst/>
          </a:prstGeom>
        </p:spPr>
        <p:txBody>
          <a:bodyPr wrap="none" lIns="0" tIns="0" rIns="0" bIns="0">
            <a:spAutoFit/>
          </a:bodyPr>
          <a:lstStyle/>
          <a:p>
            <a:pPr marL="0"/>
            <a:r>
              <a:rPr lang="en-US" sz="3600" b="1" i="0" spc="0" baseline="0" dirty="0">
                <a:solidFill>
                  <a:srgbClr val="C00000"/>
                </a:solidFill>
                <a:latin typeface="Times New Roman"/>
              </a:rPr>
              <a:t>The key signatu</a:t>
            </a:r>
            <a:r>
              <a:rPr lang="en-US" sz="3600" b="1" i="0" spc="-50" baseline="0" dirty="0">
                <a:solidFill>
                  <a:srgbClr val="C00000"/>
                </a:solidFill>
                <a:latin typeface="Times New Roman"/>
              </a:rPr>
              <a:t>r</a:t>
            </a:r>
            <a:r>
              <a:rPr lang="en-US" sz="3600" b="1" i="0" spc="0" baseline="0" dirty="0">
                <a:solidFill>
                  <a:srgbClr val="C00000"/>
                </a:solidFill>
                <a:latin typeface="Times New Roman"/>
              </a:rPr>
              <a:t>e:</a:t>
            </a:r>
          </a:p>
        </p:txBody>
      </p:sp>
      <p:sp>
        <p:nvSpPr>
          <p:cNvPr id="479" name="Rectangle 479"/>
          <p:cNvSpPr/>
          <p:nvPr/>
        </p:nvSpPr>
        <p:spPr>
          <a:xfrm>
            <a:off x="1715770" y="1060434"/>
            <a:ext cx="8558561" cy="1389932"/>
          </a:xfrm>
          <a:prstGeom prst="rect">
            <a:avLst/>
          </a:prstGeom>
          <a:noFill/>
        </p:spPr>
        <p:txBody>
          <a:bodyPr wrap="none" lIns="0" tIns="0" rIns="0" bIns="0">
            <a:spAutoFit/>
          </a:bodyPr>
          <a:lstStyle/>
          <a:p>
            <a:pPr marL="173735"/>
            <a:r>
              <a:rPr lang="en-US" sz="3204" b="1" i="0" spc="0" baseline="0" dirty="0">
                <a:latin typeface="Times New Roman"/>
              </a:rPr>
              <a:t>Planetary</a:t>
            </a:r>
            <a:r>
              <a:rPr lang="en-US" sz="3204" b="1" i="0" spc="-44" baseline="0" dirty="0">
                <a:latin typeface="Times New Roman"/>
              </a:rPr>
              <a:t> </a:t>
            </a:r>
            <a:r>
              <a:rPr lang="en-US" sz="3204" b="1" i="0" spc="-54" baseline="0" dirty="0">
                <a:latin typeface="Times New Roman"/>
              </a:rPr>
              <a:t>r</a:t>
            </a:r>
            <a:r>
              <a:rPr lang="en-US" sz="3204" b="1" i="0" spc="0" baseline="0" dirty="0">
                <a:latin typeface="Times New Roman"/>
              </a:rPr>
              <a:t>elationship</a:t>
            </a:r>
            <a:r>
              <a:rPr lang="en-US" sz="3204" b="1" i="0" spc="1579" baseline="0" dirty="0">
                <a:latin typeface="Times New Roman"/>
              </a:rPr>
              <a:t>s</a:t>
            </a:r>
            <a:r>
              <a:rPr lang="en-US" sz="3204" b="1" dirty="0">
                <a:latin typeface="Times New Roman"/>
                <a:sym typeface="Wingdings" panose="05000000000000000000" pitchFamily="2" charset="2"/>
              </a:rPr>
              <a:t></a:t>
            </a:r>
            <a:r>
              <a:rPr lang="en-US" sz="3204" b="1" i="0" spc="-12" baseline="0" dirty="0">
                <a:latin typeface="Times New Roman"/>
              </a:rPr>
              <a:t>  (</a:t>
            </a:r>
            <a:r>
              <a:rPr lang="en-US" sz="3204" b="1" i="0" spc="-12" baseline="0" dirty="0" err="1">
                <a:latin typeface="Times New Roman"/>
              </a:rPr>
              <a:t>exo</a:t>
            </a:r>
            <a:r>
              <a:rPr lang="en-US" sz="3204" b="1" i="0" spc="-12" baseline="0" dirty="0">
                <a:latin typeface="Times New Roman"/>
              </a:rPr>
              <a:t>-)</a:t>
            </a:r>
            <a:r>
              <a:rPr lang="en-US" sz="3204" b="1" i="0" spc="0" baseline="0" dirty="0">
                <a:latin typeface="Times New Roman"/>
              </a:rPr>
              <a:t>sola</a:t>
            </a:r>
            <a:r>
              <a:rPr lang="en-US" sz="3204" b="1" i="0" spc="-54" baseline="0" dirty="0">
                <a:latin typeface="Times New Roman"/>
              </a:rPr>
              <a:t>r</a:t>
            </a:r>
            <a:r>
              <a:rPr lang="en-US" sz="3204" b="1" i="0" spc="0" baseline="0" dirty="0">
                <a:latin typeface="Times New Roman"/>
              </a:rPr>
              <a:t> impact</a:t>
            </a:r>
          </a:p>
          <a:p>
            <a:pPr marL="0">
              <a:lnSpc>
                <a:spcPts val="8151"/>
              </a:lnSpc>
            </a:pPr>
            <a:r>
              <a:rPr lang="en-US" sz="2800" spc="987" dirty="0">
                <a:solidFill>
                  <a:srgbClr val="FF00FF"/>
                </a:solidFill>
                <a:latin typeface="Wingdings"/>
                <a:sym typeface="Wingdings" panose="05000000000000000000" pitchFamily="2" charset="2"/>
              </a:rPr>
              <a:t></a:t>
            </a:r>
            <a:r>
              <a:rPr lang="en-US" sz="3600" b="1" i="1" spc="0" baseline="0" dirty="0">
                <a:solidFill>
                  <a:srgbClr val="0000CC"/>
                </a:solidFill>
                <a:latin typeface="Times New Roman"/>
              </a:rPr>
              <a:t>remot</a:t>
            </a:r>
            <a:r>
              <a:rPr lang="en-US" sz="3600" b="1" i="1" spc="-10" baseline="0" dirty="0">
                <a:solidFill>
                  <a:srgbClr val="0000CC"/>
                </a:solidFill>
                <a:latin typeface="Times New Roman"/>
              </a:rPr>
              <a:t>e</a:t>
            </a:r>
            <a:r>
              <a:rPr lang="en-US" sz="3600" b="1" i="1" spc="0" baseline="0" dirty="0">
                <a:solidFill>
                  <a:srgbClr val="0000CC"/>
                </a:solidFill>
                <a:latin typeface="Times New Roman"/>
              </a:rPr>
              <a:t> planetary forces unknown, ex</a:t>
            </a:r>
            <a:r>
              <a:rPr lang="en-US" sz="3600" b="1" i="1" spc="-14" baseline="0" dirty="0">
                <a:solidFill>
                  <a:srgbClr val="0000CC"/>
                </a:solidFill>
                <a:latin typeface="Times New Roman"/>
              </a:rPr>
              <a:t>c</a:t>
            </a:r>
            <a:r>
              <a:rPr lang="en-US" sz="3600" b="1" i="1" spc="0" baseline="0" dirty="0">
                <a:solidFill>
                  <a:srgbClr val="0000CC"/>
                </a:solidFill>
                <a:latin typeface="Times New Roman"/>
              </a:rPr>
              <a:t>ept:</a:t>
            </a:r>
          </a:p>
        </p:txBody>
      </p:sp>
      <p:sp>
        <p:nvSpPr>
          <p:cNvPr id="480" name="Rectangle 480"/>
          <p:cNvSpPr/>
          <p:nvPr/>
        </p:nvSpPr>
        <p:spPr>
          <a:xfrm>
            <a:off x="4101084" y="3064852"/>
            <a:ext cx="5029180" cy="607749"/>
          </a:xfrm>
          <a:prstGeom prst="rect">
            <a:avLst/>
          </a:prstGeom>
        </p:spPr>
        <p:txBody>
          <a:bodyPr wrap="none" lIns="0" tIns="0" rIns="0" bIns="0">
            <a:spAutoFit/>
          </a:bodyPr>
          <a:lstStyle/>
          <a:p>
            <a:pPr marL="0"/>
            <a:r>
              <a:rPr lang="en-US" sz="3602" b="1" i="0" spc="0" baseline="0" dirty="0">
                <a:solidFill>
                  <a:srgbClr val="C00000"/>
                </a:solidFill>
                <a:latin typeface="Times New Roman"/>
              </a:rPr>
              <a:t>=</a:t>
            </a:r>
            <a:r>
              <a:rPr lang="en-US" sz="3602" b="1" i="0" spc="898" baseline="0" dirty="0">
                <a:solidFill>
                  <a:srgbClr val="C00000"/>
                </a:solidFill>
                <a:latin typeface="Times New Roman"/>
              </a:rPr>
              <a:t>&gt;</a:t>
            </a:r>
            <a:r>
              <a:rPr lang="en-US" sz="3206" b="1" i="0" spc="0" baseline="0" dirty="0">
                <a:latin typeface="Times New Roman"/>
              </a:rPr>
              <a:t>gravitati</a:t>
            </a:r>
            <a:r>
              <a:rPr lang="en-US" sz="3206" b="1" i="0" spc="-16" baseline="0" dirty="0">
                <a:latin typeface="Times New Roman"/>
              </a:rPr>
              <a:t>o</a:t>
            </a:r>
            <a:r>
              <a:rPr lang="en-US" sz="3206" b="1" i="0" spc="0" baseline="0" dirty="0">
                <a:latin typeface="Times New Roman"/>
              </a:rPr>
              <a:t>n</a:t>
            </a:r>
            <a:r>
              <a:rPr lang="en-US" sz="3206" b="1" i="0" spc="-12" baseline="0" dirty="0">
                <a:latin typeface="Times New Roman"/>
              </a:rPr>
              <a:t>a</a:t>
            </a:r>
            <a:r>
              <a:rPr lang="en-US" sz="3206" b="1" i="0" spc="0" baseline="0" dirty="0">
                <a:latin typeface="Times New Roman"/>
              </a:rPr>
              <a:t>l</a:t>
            </a:r>
            <a:r>
              <a:rPr lang="en-US" sz="3206" b="1" i="0" spc="-38" baseline="0" dirty="0">
                <a:latin typeface="Times New Roman"/>
              </a:rPr>
              <a:t> </a:t>
            </a:r>
            <a:r>
              <a:rPr lang="en-US" sz="3206" b="1" i="0" spc="0" baseline="0" dirty="0">
                <a:latin typeface="Times New Roman"/>
              </a:rPr>
              <a:t>tidal</a:t>
            </a:r>
            <a:r>
              <a:rPr lang="en-US" sz="3206" b="1" i="0" spc="-19" baseline="0" dirty="0">
                <a:latin typeface="Times New Roman"/>
              </a:rPr>
              <a:t> </a:t>
            </a:r>
            <a:r>
              <a:rPr lang="en-US" sz="3206" b="1" i="0" spc="0" baseline="0" dirty="0">
                <a:latin typeface="Times New Roman"/>
              </a:rPr>
              <a:t>fo</a:t>
            </a:r>
            <a:r>
              <a:rPr lang="en-US" sz="3206" b="1" i="0" spc="-51" baseline="0" dirty="0">
                <a:latin typeface="Times New Roman"/>
              </a:rPr>
              <a:t>r</a:t>
            </a:r>
            <a:r>
              <a:rPr lang="en-US" sz="3206" b="1" i="0" spc="0" baseline="0" dirty="0">
                <a:latin typeface="Times New Roman"/>
              </a:rPr>
              <a:t>ces:</a:t>
            </a:r>
          </a:p>
        </p:txBody>
      </p:sp>
      <p:sp>
        <p:nvSpPr>
          <p:cNvPr id="482" name="Rectangle 482"/>
          <p:cNvSpPr/>
          <p:nvPr/>
        </p:nvSpPr>
        <p:spPr>
          <a:xfrm>
            <a:off x="1461261" y="4162386"/>
            <a:ext cx="9562618" cy="1197315"/>
          </a:xfrm>
          <a:prstGeom prst="rect">
            <a:avLst/>
          </a:prstGeom>
          <a:noFill/>
        </p:spPr>
        <p:txBody>
          <a:bodyPr wrap="none" lIns="0" tIns="0" rIns="0" bIns="0">
            <a:spAutoFit/>
          </a:bodyPr>
          <a:lstStyle/>
          <a:p>
            <a:pPr marL="0">
              <a:tabLst>
                <a:tab pos="3010408" algn="l"/>
              </a:tabLst>
            </a:pPr>
            <a:r>
              <a:rPr lang="en-US" sz="3602" b="0" i="0" spc="0" baseline="0" dirty="0">
                <a:solidFill>
                  <a:srgbClr val="FFFFFF"/>
                </a:solidFill>
                <a:latin typeface="Times New Roman"/>
              </a:rPr>
              <a:t>-	</a:t>
            </a:r>
            <a:r>
              <a:rPr lang="en-US" sz="3602" b="1" i="0" spc="900" baseline="0" dirty="0">
                <a:solidFill>
                  <a:srgbClr val="C00000"/>
                </a:solidFill>
                <a:latin typeface="Times New Roman"/>
              </a:rPr>
              <a:t>-</a:t>
            </a:r>
            <a:r>
              <a:rPr lang="en-US" sz="3206" b="0" i="0" spc="0" baseline="0" dirty="0">
                <a:latin typeface="Times New Roman"/>
              </a:rPr>
              <a:t>too</a:t>
            </a:r>
            <a:r>
              <a:rPr lang="en-US" sz="3206" b="0" i="0" spc="-16" baseline="0" dirty="0">
                <a:latin typeface="Times New Roman"/>
              </a:rPr>
              <a:t> </a:t>
            </a:r>
            <a:r>
              <a:rPr lang="en-US" sz="3206" b="0" i="0" spc="0" baseline="0" dirty="0">
                <a:latin typeface="Times New Roman"/>
              </a:rPr>
              <a:t>feeble:</a:t>
            </a:r>
            <a:r>
              <a:rPr lang="en-US" sz="3206" b="0" i="0" spc="-22" baseline="0" dirty="0">
                <a:latin typeface="Times New Roman"/>
              </a:rPr>
              <a:t> </a:t>
            </a:r>
            <a:r>
              <a:rPr lang="en-US" sz="3206" b="0" i="0" spc="0" baseline="0" dirty="0">
                <a:latin typeface="Times New Roman"/>
              </a:rPr>
              <a:t>missing</a:t>
            </a:r>
            <a:r>
              <a:rPr lang="en-US" sz="3206" b="0" i="0" spc="-16" baseline="0" dirty="0">
                <a:latin typeface="Times New Roman"/>
              </a:rPr>
              <a:t> </a:t>
            </a:r>
            <a:r>
              <a:rPr lang="en-US" sz="3206" b="0" i="0" spc="0" baseline="0" dirty="0">
                <a:latin typeface="Times New Roman"/>
              </a:rPr>
              <a:t>factor </a:t>
            </a:r>
            <a:r>
              <a:rPr lang="en-US" sz="3600" b="1" i="0" spc="0" baseline="0" dirty="0">
                <a:latin typeface="Times New Roman"/>
              </a:rPr>
              <a:t>≤</a:t>
            </a:r>
            <a:r>
              <a:rPr lang="en-US" sz="4000" b="1" i="0" spc="0" baseline="0" dirty="0">
                <a:latin typeface="Times New Roman"/>
              </a:rPr>
              <a:t>10</a:t>
            </a:r>
            <a:r>
              <a:rPr lang="en-US" sz="4400" b="1" i="0" spc="0" baseline="30630" dirty="0">
                <a:latin typeface="Times New Roman"/>
              </a:rPr>
              <a:t>-</a:t>
            </a:r>
            <a:r>
              <a:rPr lang="en-US" sz="4400" b="1" i="0" spc="-143" baseline="30630" dirty="0">
                <a:latin typeface="Times New Roman"/>
              </a:rPr>
              <a:t>1</a:t>
            </a:r>
            <a:r>
              <a:rPr lang="en-US" sz="4400" b="1" i="0" spc="0" baseline="30630" dirty="0">
                <a:latin typeface="Times New Roman"/>
              </a:rPr>
              <a:t>1   </a:t>
            </a:r>
            <a:r>
              <a:rPr lang="en-US" sz="3600" b="1" i="0" spc="0" baseline="30561" dirty="0">
                <a:solidFill>
                  <a:srgbClr val="C00000"/>
                </a:solidFill>
                <a:latin typeface="Times New Roman"/>
              </a:rPr>
              <a:t>&amp;) </a:t>
            </a:r>
            <a:endParaRPr lang="en-US" sz="3236" b="1" i="0" spc="0" baseline="30561" dirty="0">
              <a:solidFill>
                <a:srgbClr val="C00000"/>
              </a:solidFill>
              <a:latin typeface="Times New Roman"/>
            </a:endParaRPr>
          </a:p>
          <a:p>
            <a:pPr marL="3050032">
              <a:lnSpc>
                <a:spcPts val="4792"/>
              </a:lnSpc>
            </a:pPr>
            <a:r>
              <a:rPr lang="en-US" sz="3995" b="1" i="0" spc="2005" baseline="0" dirty="0">
                <a:solidFill>
                  <a:srgbClr val="C00000"/>
                </a:solidFill>
                <a:latin typeface="Times New Roman"/>
              </a:rPr>
              <a:t>-</a:t>
            </a:r>
            <a:r>
              <a:rPr lang="en-US" sz="3204" b="1" i="1" spc="0" baseline="0" dirty="0">
                <a:solidFill>
                  <a:srgbClr val="FF0000"/>
                </a:solidFill>
                <a:latin typeface="Times New Roman"/>
              </a:rPr>
              <a:t>Peaking</a:t>
            </a:r>
            <a:r>
              <a:rPr lang="en-US" sz="3204" b="1" i="1" spc="-28" baseline="0" dirty="0">
                <a:solidFill>
                  <a:srgbClr val="FF0000"/>
                </a:solidFill>
                <a:latin typeface="Times New Roman"/>
              </a:rPr>
              <a:t> </a:t>
            </a:r>
            <a:r>
              <a:rPr lang="en-US" sz="3204" b="1" i="1" spc="0" baseline="0" dirty="0">
                <a:solidFill>
                  <a:srgbClr val="FF0000"/>
                </a:solidFill>
                <a:latin typeface="Times New Roman"/>
              </a:rPr>
              <a:t>dependence</a:t>
            </a:r>
            <a:r>
              <a:rPr lang="en-US" sz="3204" b="1" i="1" spc="-32" baseline="0" dirty="0">
                <a:solidFill>
                  <a:srgbClr val="FF0000"/>
                </a:solidFill>
                <a:latin typeface="Times New Roman"/>
              </a:rPr>
              <a:t> </a:t>
            </a:r>
            <a:r>
              <a:rPr lang="en-US" sz="3204" b="1" i="1" spc="0" baseline="0" dirty="0">
                <a:solidFill>
                  <a:srgbClr val="FF0000"/>
                </a:solidFill>
                <a:latin typeface="Times New Roman"/>
              </a:rPr>
              <a:t>excludes</a:t>
            </a:r>
            <a:r>
              <a:rPr lang="en-US" sz="3204" b="1" i="1" spc="-32" baseline="0" dirty="0">
                <a:solidFill>
                  <a:srgbClr val="FF0000"/>
                </a:solidFill>
                <a:latin typeface="Times New Roman"/>
              </a:rPr>
              <a:t> </a:t>
            </a:r>
            <a:r>
              <a:rPr lang="en-US" sz="3204" b="1" i="1" spc="0" baseline="0" dirty="0">
                <a:solidFill>
                  <a:srgbClr val="FF0000"/>
                </a:solidFill>
                <a:latin typeface="Times New Roman"/>
              </a:rPr>
              <a:t>  </a:t>
            </a:r>
          </a:p>
        </p:txBody>
      </p:sp>
      <p:sp>
        <p:nvSpPr>
          <p:cNvPr id="483" name="Rectangle 483"/>
          <p:cNvSpPr/>
          <p:nvPr/>
        </p:nvSpPr>
        <p:spPr>
          <a:xfrm>
            <a:off x="4934965" y="5369750"/>
            <a:ext cx="5713388" cy="607749"/>
          </a:xfrm>
          <a:prstGeom prst="rect">
            <a:avLst/>
          </a:prstGeom>
          <a:noFill/>
        </p:spPr>
        <p:txBody>
          <a:bodyPr wrap="none" lIns="0" tIns="0" rIns="0" bIns="0">
            <a:spAutoFit/>
          </a:bodyPr>
          <a:lstStyle/>
          <a:p>
            <a:pPr marL="0"/>
            <a:r>
              <a:rPr lang="en-US" sz="3602" b="0" i="1" spc="994" baseline="0" dirty="0">
                <a:solidFill>
                  <a:srgbClr val="FF0000"/>
                </a:solidFill>
                <a:latin typeface="Times New Roman"/>
              </a:rPr>
              <a:t>a</a:t>
            </a:r>
            <a:r>
              <a:rPr lang="en-US" sz="3602" b="1" i="1" spc="0" baseline="0" dirty="0">
                <a:solidFill>
                  <a:srgbClr val="FF0000"/>
                </a:solidFill>
                <a:latin typeface="Times New Roman"/>
              </a:rPr>
              <a:t>remo</a:t>
            </a:r>
            <a:r>
              <a:rPr lang="en-US" sz="3602" b="1" i="1" spc="-14" baseline="0" dirty="0">
                <a:solidFill>
                  <a:srgbClr val="FF0000"/>
                </a:solidFill>
                <a:latin typeface="Times New Roman"/>
              </a:rPr>
              <a:t>t</a:t>
            </a:r>
            <a:r>
              <a:rPr lang="en-US" sz="3602" b="1" i="1" spc="0" baseline="0" dirty="0">
                <a:solidFill>
                  <a:srgbClr val="FF0000"/>
                </a:solidFill>
                <a:latin typeface="Times New Roman"/>
              </a:rPr>
              <a:t>e planetary int</a:t>
            </a:r>
            <a:r>
              <a:rPr lang="en-US" sz="3602" b="1" i="1" spc="-10" baseline="0" dirty="0">
                <a:solidFill>
                  <a:srgbClr val="FF0000"/>
                </a:solidFill>
                <a:latin typeface="Times New Roman"/>
              </a:rPr>
              <a:t>e</a:t>
            </a:r>
            <a:r>
              <a:rPr lang="en-US" sz="3602" b="1" i="1" spc="0" baseline="0" dirty="0">
                <a:solidFill>
                  <a:srgbClr val="FF0000"/>
                </a:solidFill>
                <a:latin typeface="Times New Roman"/>
              </a:rPr>
              <a:t>ract</a:t>
            </a:r>
            <a:r>
              <a:rPr lang="en-US" sz="3602" b="1" i="1" spc="-14" baseline="0" dirty="0">
                <a:solidFill>
                  <a:srgbClr val="FF0000"/>
                </a:solidFill>
                <a:latin typeface="Times New Roman"/>
              </a:rPr>
              <a:t>i</a:t>
            </a:r>
            <a:r>
              <a:rPr lang="en-US" sz="3602" b="1" i="1" spc="0" baseline="0" dirty="0">
                <a:solidFill>
                  <a:srgbClr val="FF0000"/>
                </a:solidFill>
                <a:latin typeface="Times New Roman"/>
              </a:rPr>
              <a:t>on</a:t>
            </a:r>
          </a:p>
        </p:txBody>
      </p:sp>
      <p:sp>
        <p:nvSpPr>
          <p:cNvPr id="484" name="Rectangle 484"/>
          <p:cNvSpPr/>
          <p:nvPr/>
        </p:nvSpPr>
        <p:spPr>
          <a:xfrm>
            <a:off x="5628385" y="6313672"/>
            <a:ext cx="6473874" cy="406405"/>
          </a:xfrm>
          <a:prstGeom prst="rect">
            <a:avLst/>
          </a:prstGeom>
        </p:spPr>
        <p:txBody>
          <a:bodyPr wrap="none" lIns="0" tIns="0" rIns="0" bIns="0">
            <a:spAutoFit/>
          </a:bodyPr>
          <a:lstStyle/>
          <a:p>
            <a:pPr marL="0">
              <a:tabLst>
                <a:tab pos="6268846" algn="l"/>
              </a:tabLst>
            </a:pPr>
            <a:r>
              <a:rPr lang="en-US" sz="2004" b="1" i="0" spc="0" baseline="0" dirty="0">
                <a:solidFill>
                  <a:srgbClr val="FF0000"/>
                </a:solidFill>
                <a:latin typeface="Times New Roman"/>
              </a:rPr>
              <a:t>&amp;)</a:t>
            </a:r>
            <a:r>
              <a:rPr lang="en-US" sz="2004" b="1" i="0" spc="-17" baseline="0" dirty="0">
                <a:solidFill>
                  <a:srgbClr val="FF0000"/>
                </a:solidFill>
                <a:latin typeface="Times New Roman"/>
              </a:rPr>
              <a:t> </a:t>
            </a:r>
            <a:r>
              <a:rPr lang="en-US" sz="1800" b="1" i="0" spc="0" baseline="0" dirty="0">
                <a:latin typeface="Times New Roman"/>
              </a:rPr>
              <a:t>DOI</a:t>
            </a:r>
            <a:r>
              <a:rPr lang="en-US" sz="1800" b="1" i="0" spc="456" baseline="0" dirty="0">
                <a:solidFill>
                  <a:srgbClr val="777777"/>
                </a:solidFill>
                <a:latin typeface="Times New Roman"/>
              </a:rPr>
              <a:t>:</a:t>
            </a:r>
            <a:r>
              <a:rPr lang="en-US" sz="1800" b="1" i="0" u="sng" spc="0" baseline="0" dirty="0">
                <a:solidFill>
                  <a:srgbClr val="0563C1"/>
                </a:solidFill>
                <a:latin typeface="Times New Roman"/>
              </a:rPr>
              <a:t>10.1023/A:102291243058</a:t>
            </a:r>
            <a:r>
              <a:rPr lang="en-US" sz="1800" b="1" i="0" u="sng" spc="1315" baseline="0" dirty="0">
                <a:solidFill>
                  <a:srgbClr val="0563C1"/>
                </a:solidFill>
                <a:latin typeface="Times New Roman"/>
              </a:rPr>
              <a:t>5</a:t>
            </a:r>
            <a:r>
              <a:rPr lang="en-US" sz="1800" b="0" i="0" spc="0" baseline="0" dirty="0">
                <a:latin typeface="Times New Roman"/>
              </a:rPr>
              <a:t>Sol. Phys.</a:t>
            </a:r>
            <a:r>
              <a:rPr lang="en-US" sz="1800" b="0" i="0" spc="-14" baseline="0" dirty="0">
                <a:latin typeface="Times New Roman"/>
              </a:rPr>
              <a:t> </a:t>
            </a:r>
            <a:r>
              <a:rPr lang="en-US" sz="1800" b="1" i="0" spc="0" baseline="0" dirty="0">
                <a:solidFill>
                  <a:srgbClr val="C00000"/>
                </a:solidFill>
                <a:latin typeface="Times New Roman"/>
              </a:rPr>
              <a:t>(2003)	</a:t>
            </a:r>
            <a:r>
              <a:rPr lang="en-US" sz="2421" b="1" i="0" spc="0" baseline="-35735" dirty="0">
                <a:solidFill>
                  <a:srgbClr val="FF0000"/>
                </a:solidFill>
                <a:latin typeface="Calibri-Bold"/>
              </a:rPr>
              <a:t>10</a:t>
            </a:r>
          </a:p>
        </p:txBody>
      </p:sp>
      <p:sp>
        <p:nvSpPr>
          <p:cNvPr id="23" name="Rectangle 481">
            <a:extLst>
              <a:ext uri="{FF2B5EF4-FFF2-40B4-BE49-F238E27FC236}">
                <a16:creationId xmlns:a16="http://schemas.microsoft.com/office/drawing/2014/main" id="{7B4EEED5-9386-150C-5400-78C7CF879E37}"/>
              </a:ext>
            </a:extLst>
          </p:cNvPr>
          <p:cNvSpPr/>
          <p:nvPr/>
        </p:nvSpPr>
        <p:spPr>
          <a:xfrm>
            <a:off x="4436617" y="3614085"/>
            <a:ext cx="7257179" cy="553998"/>
          </a:xfrm>
          <a:prstGeom prst="rect">
            <a:avLst/>
          </a:prstGeom>
        </p:spPr>
        <p:txBody>
          <a:bodyPr wrap="none" lIns="0" tIns="0" rIns="0" bIns="0">
            <a:spAutoFit/>
          </a:bodyPr>
          <a:lstStyle/>
          <a:p>
            <a:pPr marL="0"/>
            <a:r>
              <a:rPr lang="en-US" sz="3204" b="1" i="0" spc="805" baseline="0" dirty="0">
                <a:solidFill>
                  <a:srgbClr val="C00000"/>
                </a:solidFill>
                <a:latin typeface="Times New Roman"/>
              </a:rPr>
              <a:t>-</a:t>
            </a:r>
            <a:r>
              <a:rPr lang="en-US" sz="3204" b="0" i="0" spc="0" baseline="0" dirty="0">
                <a:latin typeface="Times New Roman"/>
              </a:rPr>
              <a:t>Smooth</a:t>
            </a:r>
            <a:r>
              <a:rPr lang="en-US" sz="3204" b="0" i="0" spc="-41" baseline="0" dirty="0">
                <a:latin typeface="Times New Roman"/>
              </a:rPr>
              <a:t> </a:t>
            </a:r>
            <a:r>
              <a:rPr lang="en-US" sz="3204" b="0" i="0" spc="0" baseline="0" dirty="0">
                <a:latin typeface="Times New Roman"/>
              </a:rPr>
              <a:t>change</a:t>
            </a:r>
            <a:r>
              <a:rPr lang="en-US" sz="3204" b="0" i="0" spc="-32" baseline="0" dirty="0">
                <a:latin typeface="Times New Roman"/>
              </a:rPr>
              <a:t> </a:t>
            </a:r>
            <a:r>
              <a:rPr lang="en-US" sz="3204" b="0" i="0" spc="0" baseline="0" dirty="0">
                <a:latin typeface="Times New Roman"/>
              </a:rPr>
              <a:t>~1/R</a:t>
            </a:r>
            <a:r>
              <a:rPr lang="en-US" sz="3636" b="0" i="0" spc="0" baseline="30599" dirty="0">
                <a:latin typeface="Times New Roman"/>
              </a:rPr>
              <a:t>3  </a:t>
            </a:r>
            <a:r>
              <a:rPr lang="en-US" sz="2400" b="0" i="0" spc="894" dirty="0">
                <a:solidFill>
                  <a:srgbClr val="C00000"/>
                </a:solidFill>
                <a:latin typeface="Wingdings"/>
                <a:sym typeface="Wingdings" panose="05000000000000000000" pitchFamily="2" charset="2"/>
              </a:rPr>
              <a:t></a:t>
            </a:r>
            <a:r>
              <a:rPr lang="en-US" sz="3600" b="0" i="0" spc="0" baseline="0" dirty="0">
                <a:latin typeface="Times New Roman"/>
              </a:rPr>
              <a:t>do not fit obs</a:t>
            </a:r>
            <a:r>
              <a:rPr lang="en-US" sz="3600" b="0" i="0" spc="-198" baseline="0" dirty="0">
                <a:latin typeface="Times New Roman"/>
              </a:rPr>
              <a:t>’</a:t>
            </a:r>
            <a:r>
              <a:rPr lang="en-US" sz="3600" b="0" i="0" spc="0" baseline="0" dirty="0">
                <a:latin typeface="Times New Roman"/>
              </a:rPr>
              <a:t>s</a:t>
            </a:r>
          </a:p>
        </p:txBody>
      </p:sp>
    </p:spTree>
    <p:extLst>
      <p:ext uri="{BB962C8B-B14F-4D97-AF65-F5344CB8AC3E}">
        <p14:creationId xmlns:p14="http://schemas.microsoft.com/office/powerpoint/2010/main" val="698552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2288" y="107373"/>
            <a:ext cx="6922783" cy="6210300"/>
          </a:xfrm>
          <a:prstGeom prst="rect">
            <a:avLst/>
          </a:prstGeom>
        </p:spPr>
      </p:pic>
      <p:sp>
        <p:nvSpPr>
          <p:cNvPr id="3" name="Rectangle 2"/>
          <p:cNvSpPr/>
          <p:nvPr/>
        </p:nvSpPr>
        <p:spPr>
          <a:xfrm>
            <a:off x="0" y="6488668"/>
            <a:ext cx="12192000" cy="369332"/>
          </a:xfrm>
          <a:prstGeom prst="rect">
            <a:avLst/>
          </a:prstGeom>
        </p:spPr>
        <p:txBody>
          <a:bodyPr wrap="square">
            <a:spAutoFit/>
          </a:bodyPr>
          <a:lstStyle/>
          <a:p>
            <a:r>
              <a:rPr lang="en-GB" dirty="0">
                <a:hlinkClick r:id="rId4"/>
              </a:rPr>
              <a:t>https://www.electronics-notes.com/articles/antennas-propagation/ionospheric/ionospheric-layers-regions-d-e-f1-f2.php</a:t>
            </a:r>
            <a:endParaRPr lang="en-GB" dirty="0"/>
          </a:p>
        </p:txBody>
      </p:sp>
    </p:spTree>
    <p:extLst>
      <p:ext uri="{BB962C8B-B14F-4D97-AF65-F5344CB8AC3E}">
        <p14:creationId xmlns:p14="http://schemas.microsoft.com/office/powerpoint/2010/main" val="300049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11825" y="836712"/>
            <a:ext cx="1090363" cy="400110"/>
          </a:xfrm>
          <a:prstGeom prst="rect">
            <a:avLst/>
          </a:prstGeom>
          <a:noFill/>
        </p:spPr>
        <p:txBody>
          <a:bodyPr wrap="none" rtlCol="0">
            <a:spAutoFit/>
          </a:bodyPr>
          <a:lstStyle/>
          <a:p>
            <a:r>
              <a:rPr lang="en-US" sz="2000" b="1" dirty="0">
                <a:solidFill>
                  <a:schemeClr val="bg1"/>
                </a:solidFill>
              </a:rPr>
              <a:t>~3000K</a:t>
            </a:r>
            <a:endParaRPr lang="en-GB" sz="2000" b="1" dirty="0">
              <a:solidFill>
                <a:schemeClr val="bg1"/>
              </a:solidFill>
            </a:endParaRPr>
          </a:p>
        </p:txBody>
      </p:sp>
      <p:sp>
        <p:nvSpPr>
          <p:cNvPr id="17" name="TextBox 16"/>
          <p:cNvSpPr txBox="1"/>
          <p:nvPr/>
        </p:nvSpPr>
        <p:spPr>
          <a:xfrm>
            <a:off x="6816081" y="836712"/>
            <a:ext cx="1090363" cy="400110"/>
          </a:xfrm>
          <a:prstGeom prst="rect">
            <a:avLst/>
          </a:prstGeom>
          <a:noFill/>
        </p:spPr>
        <p:txBody>
          <a:bodyPr wrap="none" rtlCol="0">
            <a:spAutoFit/>
          </a:bodyPr>
          <a:lstStyle/>
          <a:p>
            <a:r>
              <a:rPr lang="en-US" sz="2000" b="1" dirty="0">
                <a:solidFill>
                  <a:schemeClr val="bg1"/>
                </a:solidFill>
              </a:rPr>
              <a:t>~6000K</a:t>
            </a:r>
            <a:endParaRPr lang="en-GB" sz="2000" b="1" dirty="0">
              <a:solidFill>
                <a:schemeClr val="bg1"/>
              </a:solidFill>
            </a:endParaRPr>
          </a:p>
        </p:txBody>
      </p:sp>
      <p:grpSp>
        <p:nvGrpSpPr>
          <p:cNvPr id="15" name="Group 14"/>
          <p:cNvGrpSpPr/>
          <p:nvPr/>
        </p:nvGrpSpPr>
        <p:grpSpPr>
          <a:xfrm>
            <a:off x="190835" y="329183"/>
            <a:ext cx="6606954" cy="4527997"/>
            <a:chOff x="140765" y="108784"/>
            <a:chExt cx="5345636" cy="3608248"/>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65" y="476673"/>
              <a:ext cx="5320108" cy="3240359"/>
            </a:xfrm>
            <a:custGeom>
              <a:avLst/>
              <a:gdLst>
                <a:gd name="connsiteX0" fmla="*/ 0 w 5320108"/>
                <a:gd name="connsiteY0" fmla="*/ 0 h 3240359"/>
                <a:gd name="connsiteX1" fmla="*/ 537922 w 5320108"/>
                <a:gd name="connsiteY1" fmla="*/ 0 h 3240359"/>
                <a:gd name="connsiteX2" fmla="*/ 969442 w 5320108"/>
                <a:gd name="connsiteY2" fmla="*/ 0 h 3240359"/>
                <a:gd name="connsiteX3" fmla="*/ 1666967 w 5320108"/>
                <a:gd name="connsiteY3" fmla="*/ 0 h 3240359"/>
                <a:gd name="connsiteX4" fmla="*/ 2204889 w 5320108"/>
                <a:gd name="connsiteY4" fmla="*/ 0 h 3240359"/>
                <a:gd name="connsiteX5" fmla="*/ 2742811 w 5320108"/>
                <a:gd name="connsiteY5" fmla="*/ 0 h 3240359"/>
                <a:gd name="connsiteX6" fmla="*/ 3440337 w 5320108"/>
                <a:gd name="connsiteY6" fmla="*/ 0 h 3240359"/>
                <a:gd name="connsiteX7" fmla="*/ 3925057 w 5320108"/>
                <a:gd name="connsiteY7" fmla="*/ 0 h 3240359"/>
                <a:gd name="connsiteX8" fmla="*/ 4622583 w 5320108"/>
                <a:gd name="connsiteY8" fmla="*/ 0 h 3240359"/>
                <a:gd name="connsiteX9" fmla="*/ 5320108 w 5320108"/>
                <a:gd name="connsiteY9" fmla="*/ 0 h 3240359"/>
                <a:gd name="connsiteX10" fmla="*/ 5320108 w 5320108"/>
                <a:gd name="connsiteY10" fmla="*/ 540060 h 3240359"/>
                <a:gd name="connsiteX11" fmla="*/ 5320108 w 5320108"/>
                <a:gd name="connsiteY11" fmla="*/ 1080120 h 3240359"/>
                <a:gd name="connsiteX12" fmla="*/ 5320108 w 5320108"/>
                <a:gd name="connsiteY12" fmla="*/ 1652583 h 3240359"/>
                <a:gd name="connsiteX13" fmla="*/ 5320108 w 5320108"/>
                <a:gd name="connsiteY13" fmla="*/ 2095432 h 3240359"/>
                <a:gd name="connsiteX14" fmla="*/ 5320108 w 5320108"/>
                <a:gd name="connsiteY14" fmla="*/ 2635492 h 3240359"/>
                <a:gd name="connsiteX15" fmla="*/ 5320108 w 5320108"/>
                <a:gd name="connsiteY15" fmla="*/ 3240359 h 3240359"/>
                <a:gd name="connsiteX16" fmla="*/ 4728985 w 5320108"/>
                <a:gd name="connsiteY16" fmla="*/ 3240359 h 3240359"/>
                <a:gd name="connsiteX17" fmla="*/ 4031460 w 5320108"/>
                <a:gd name="connsiteY17" fmla="*/ 3240359 h 3240359"/>
                <a:gd name="connsiteX18" fmla="*/ 3440337 w 5320108"/>
                <a:gd name="connsiteY18" fmla="*/ 3240359 h 3240359"/>
                <a:gd name="connsiteX19" fmla="*/ 3008817 w 5320108"/>
                <a:gd name="connsiteY19" fmla="*/ 3240359 h 3240359"/>
                <a:gd name="connsiteX20" fmla="*/ 2524096 w 5320108"/>
                <a:gd name="connsiteY20" fmla="*/ 3240359 h 3240359"/>
                <a:gd name="connsiteX21" fmla="*/ 1826570 w 5320108"/>
                <a:gd name="connsiteY21" fmla="*/ 3240359 h 3240359"/>
                <a:gd name="connsiteX22" fmla="*/ 1235447 w 5320108"/>
                <a:gd name="connsiteY22" fmla="*/ 3240359 h 3240359"/>
                <a:gd name="connsiteX23" fmla="*/ 750726 w 5320108"/>
                <a:gd name="connsiteY23" fmla="*/ 3240359 h 3240359"/>
                <a:gd name="connsiteX24" fmla="*/ 0 w 5320108"/>
                <a:gd name="connsiteY24" fmla="*/ 3240359 h 3240359"/>
                <a:gd name="connsiteX25" fmla="*/ 0 w 5320108"/>
                <a:gd name="connsiteY25" fmla="*/ 2797510 h 3240359"/>
                <a:gd name="connsiteX26" fmla="*/ 0 w 5320108"/>
                <a:gd name="connsiteY26" fmla="*/ 2354661 h 3240359"/>
                <a:gd name="connsiteX27" fmla="*/ 0 w 5320108"/>
                <a:gd name="connsiteY27" fmla="*/ 1782197 h 3240359"/>
                <a:gd name="connsiteX28" fmla="*/ 0 w 5320108"/>
                <a:gd name="connsiteY28" fmla="*/ 1306945 h 3240359"/>
                <a:gd name="connsiteX29" fmla="*/ 0 w 5320108"/>
                <a:gd name="connsiteY29" fmla="*/ 702078 h 3240359"/>
                <a:gd name="connsiteX30" fmla="*/ 0 w 5320108"/>
                <a:gd name="connsiteY30" fmla="*/ 0 h 324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20108" h="3240359" extrusionOk="0">
                  <a:moveTo>
                    <a:pt x="0" y="0"/>
                  </a:moveTo>
                  <a:cubicBezTo>
                    <a:pt x="246004" y="-50526"/>
                    <a:pt x="320400" y="28366"/>
                    <a:pt x="537922" y="0"/>
                  </a:cubicBezTo>
                  <a:cubicBezTo>
                    <a:pt x="755444" y="-28366"/>
                    <a:pt x="792900" y="36761"/>
                    <a:pt x="969442" y="0"/>
                  </a:cubicBezTo>
                  <a:cubicBezTo>
                    <a:pt x="1145984" y="-36761"/>
                    <a:pt x="1516936" y="50444"/>
                    <a:pt x="1666967" y="0"/>
                  </a:cubicBezTo>
                  <a:cubicBezTo>
                    <a:pt x="1816999" y="-50444"/>
                    <a:pt x="2003799" y="38957"/>
                    <a:pt x="2204889" y="0"/>
                  </a:cubicBezTo>
                  <a:cubicBezTo>
                    <a:pt x="2405979" y="-38957"/>
                    <a:pt x="2492540" y="25917"/>
                    <a:pt x="2742811" y="0"/>
                  </a:cubicBezTo>
                  <a:cubicBezTo>
                    <a:pt x="2993082" y="-25917"/>
                    <a:pt x="3248187" y="38569"/>
                    <a:pt x="3440337" y="0"/>
                  </a:cubicBezTo>
                  <a:cubicBezTo>
                    <a:pt x="3632487" y="-38569"/>
                    <a:pt x="3808082" y="19947"/>
                    <a:pt x="3925057" y="0"/>
                  </a:cubicBezTo>
                  <a:cubicBezTo>
                    <a:pt x="4042032" y="-19947"/>
                    <a:pt x="4448202" y="30343"/>
                    <a:pt x="4622583" y="0"/>
                  </a:cubicBezTo>
                  <a:cubicBezTo>
                    <a:pt x="4796964" y="-30343"/>
                    <a:pt x="5117960" y="15505"/>
                    <a:pt x="5320108" y="0"/>
                  </a:cubicBezTo>
                  <a:cubicBezTo>
                    <a:pt x="5339240" y="180363"/>
                    <a:pt x="5261641" y="362616"/>
                    <a:pt x="5320108" y="540060"/>
                  </a:cubicBezTo>
                  <a:cubicBezTo>
                    <a:pt x="5378575" y="717504"/>
                    <a:pt x="5259575" y="812912"/>
                    <a:pt x="5320108" y="1080120"/>
                  </a:cubicBezTo>
                  <a:cubicBezTo>
                    <a:pt x="5380641" y="1347328"/>
                    <a:pt x="5286569" y="1419607"/>
                    <a:pt x="5320108" y="1652583"/>
                  </a:cubicBezTo>
                  <a:cubicBezTo>
                    <a:pt x="5353647" y="1885559"/>
                    <a:pt x="5274675" y="1974072"/>
                    <a:pt x="5320108" y="2095432"/>
                  </a:cubicBezTo>
                  <a:cubicBezTo>
                    <a:pt x="5365541" y="2216792"/>
                    <a:pt x="5293887" y="2430346"/>
                    <a:pt x="5320108" y="2635492"/>
                  </a:cubicBezTo>
                  <a:cubicBezTo>
                    <a:pt x="5346329" y="2840638"/>
                    <a:pt x="5307661" y="2953832"/>
                    <a:pt x="5320108" y="3240359"/>
                  </a:cubicBezTo>
                  <a:cubicBezTo>
                    <a:pt x="5097939" y="3255331"/>
                    <a:pt x="4967793" y="3213228"/>
                    <a:pt x="4728985" y="3240359"/>
                  </a:cubicBezTo>
                  <a:cubicBezTo>
                    <a:pt x="4490177" y="3267490"/>
                    <a:pt x="4320081" y="3209121"/>
                    <a:pt x="4031460" y="3240359"/>
                  </a:cubicBezTo>
                  <a:cubicBezTo>
                    <a:pt x="3742840" y="3271597"/>
                    <a:pt x="3561454" y="3210745"/>
                    <a:pt x="3440337" y="3240359"/>
                  </a:cubicBezTo>
                  <a:cubicBezTo>
                    <a:pt x="3319220" y="3269973"/>
                    <a:pt x="3096317" y="3205002"/>
                    <a:pt x="3008817" y="3240359"/>
                  </a:cubicBezTo>
                  <a:cubicBezTo>
                    <a:pt x="2921317" y="3275716"/>
                    <a:pt x="2638815" y="3191539"/>
                    <a:pt x="2524096" y="3240359"/>
                  </a:cubicBezTo>
                  <a:cubicBezTo>
                    <a:pt x="2409377" y="3289179"/>
                    <a:pt x="2173091" y="3175883"/>
                    <a:pt x="1826570" y="3240359"/>
                  </a:cubicBezTo>
                  <a:cubicBezTo>
                    <a:pt x="1480049" y="3304835"/>
                    <a:pt x="1456868" y="3204829"/>
                    <a:pt x="1235447" y="3240359"/>
                  </a:cubicBezTo>
                  <a:cubicBezTo>
                    <a:pt x="1014026" y="3275889"/>
                    <a:pt x="905575" y="3239593"/>
                    <a:pt x="750726" y="3240359"/>
                  </a:cubicBezTo>
                  <a:cubicBezTo>
                    <a:pt x="595877" y="3241125"/>
                    <a:pt x="265371" y="3171823"/>
                    <a:pt x="0" y="3240359"/>
                  </a:cubicBezTo>
                  <a:cubicBezTo>
                    <a:pt x="-7728" y="3081474"/>
                    <a:pt x="13868" y="2950006"/>
                    <a:pt x="0" y="2797510"/>
                  </a:cubicBezTo>
                  <a:cubicBezTo>
                    <a:pt x="-13868" y="2645014"/>
                    <a:pt x="26162" y="2494618"/>
                    <a:pt x="0" y="2354661"/>
                  </a:cubicBezTo>
                  <a:cubicBezTo>
                    <a:pt x="-26162" y="2214704"/>
                    <a:pt x="6176" y="1902237"/>
                    <a:pt x="0" y="1782197"/>
                  </a:cubicBezTo>
                  <a:cubicBezTo>
                    <a:pt x="-6176" y="1662157"/>
                    <a:pt x="38392" y="1503921"/>
                    <a:pt x="0" y="1306945"/>
                  </a:cubicBezTo>
                  <a:cubicBezTo>
                    <a:pt x="-38392" y="1109969"/>
                    <a:pt x="42937" y="905001"/>
                    <a:pt x="0" y="702078"/>
                  </a:cubicBezTo>
                  <a:cubicBezTo>
                    <a:pt x="-42937" y="499155"/>
                    <a:pt x="75019" y="143859"/>
                    <a:pt x="0" y="0"/>
                  </a:cubicBezTo>
                  <a:close/>
                </a:path>
              </a:pathLst>
            </a:custGeom>
            <a:noFill/>
            <a:ln w="38100">
              <a:solidFill>
                <a:srgbClr val="00B050"/>
              </a:solidFill>
              <a:miter lim="800000"/>
              <a:headEnd/>
              <a:tailEnd/>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718452" y="108784"/>
              <a:ext cx="4767949" cy="367889"/>
            </a:xfrm>
            <a:prstGeom prst="rect">
              <a:avLst/>
            </a:prstGeom>
            <a:noFill/>
          </p:spPr>
          <p:txBody>
            <a:bodyPr wrap="none" rtlCol="0">
              <a:spAutoFit/>
            </a:bodyPr>
            <a:lstStyle/>
            <a:p>
              <a:r>
                <a:rPr lang="en-US" sz="2400" b="1" dirty="0">
                  <a:solidFill>
                    <a:srgbClr val="0000CC"/>
                  </a:solidFill>
                </a:rPr>
                <a:t>UNIVERSE                                         SUN</a:t>
              </a:r>
              <a:endParaRPr lang="en-GB" sz="2400" b="1" dirty="0">
                <a:solidFill>
                  <a:srgbClr val="0000CC"/>
                </a:solidFill>
              </a:endParaRPr>
            </a:p>
          </p:txBody>
        </p:sp>
      </p:grpSp>
      <p:sp>
        <p:nvSpPr>
          <p:cNvPr id="2" name="TextBox 1">
            <a:extLst>
              <a:ext uri="{FF2B5EF4-FFF2-40B4-BE49-F238E27FC236}">
                <a16:creationId xmlns:a16="http://schemas.microsoft.com/office/drawing/2014/main" id="{5BE8DED0-0FDB-E6B7-0E84-FD0C2C79F59B}"/>
              </a:ext>
            </a:extLst>
          </p:cNvPr>
          <p:cNvSpPr txBox="1"/>
          <p:nvPr/>
        </p:nvSpPr>
        <p:spPr>
          <a:xfrm>
            <a:off x="6848739" y="2207925"/>
            <a:ext cx="5267062" cy="1508105"/>
          </a:xfrm>
          <a:custGeom>
            <a:avLst/>
            <a:gdLst>
              <a:gd name="connsiteX0" fmla="*/ 0 w 5267062"/>
              <a:gd name="connsiteY0" fmla="*/ 0 h 1508105"/>
              <a:gd name="connsiteX1" fmla="*/ 427217 w 5267062"/>
              <a:gd name="connsiteY1" fmla="*/ 0 h 1508105"/>
              <a:gd name="connsiteX2" fmla="*/ 1117788 w 5267062"/>
              <a:gd name="connsiteY2" fmla="*/ 0 h 1508105"/>
              <a:gd name="connsiteX3" fmla="*/ 1755687 w 5267062"/>
              <a:gd name="connsiteY3" fmla="*/ 0 h 1508105"/>
              <a:gd name="connsiteX4" fmla="*/ 2182905 w 5267062"/>
              <a:gd name="connsiteY4" fmla="*/ 0 h 1508105"/>
              <a:gd name="connsiteX5" fmla="*/ 2715463 w 5267062"/>
              <a:gd name="connsiteY5" fmla="*/ 0 h 1508105"/>
              <a:gd name="connsiteX6" fmla="*/ 3406033 w 5267062"/>
              <a:gd name="connsiteY6" fmla="*/ 0 h 1508105"/>
              <a:gd name="connsiteX7" fmla="*/ 3991263 w 5267062"/>
              <a:gd name="connsiteY7" fmla="*/ 0 h 1508105"/>
              <a:gd name="connsiteX8" fmla="*/ 4629162 w 5267062"/>
              <a:gd name="connsiteY8" fmla="*/ 0 h 1508105"/>
              <a:gd name="connsiteX9" fmla="*/ 5267062 w 5267062"/>
              <a:gd name="connsiteY9" fmla="*/ 0 h 1508105"/>
              <a:gd name="connsiteX10" fmla="*/ 5267062 w 5267062"/>
              <a:gd name="connsiteY10" fmla="*/ 502702 h 1508105"/>
              <a:gd name="connsiteX11" fmla="*/ 5267062 w 5267062"/>
              <a:gd name="connsiteY11" fmla="*/ 1020484 h 1508105"/>
              <a:gd name="connsiteX12" fmla="*/ 5267062 w 5267062"/>
              <a:gd name="connsiteY12" fmla="*/ 1508105 h 1508105"/>
              <a:gd name="connsiteX13" fmla="*/ 4839845 w 5267062"/>
              <a:gd name="connsiteY13" fmla="*/ 1508105 h 1508105"/>
              <a:gd name="connsiteX14" fmla="*/ 4412627 w 5267062"/>
              <a:gd name="connsiteY14" fmla="*/ 1508105 h 1508105"/>
              <a:gd name="connsiteX15" fmla="*/ 3774728 w 5267062"/>
              <a:gd name="connsiteY15" fmla="*/ 1508105 h 1508105"/>
              <a:gd name="connsiteX16" fmla="*/ 3347511 w 5267062"/>
              <a:gd name="connsiteY16" fmla="*/ 1508105 h 1508105"/>
              <a:gd name="connsiteX17" fmla="*/ 2762281 w 5267062"/>
              <a:gd name="connsiteY17" fmla="*/ 1508105 h 1508105"/>
              <a:gd name="connsiteX18" fmla="*/ 2282394 w 5267062"/>
              <a:gd name="connsiteY18" fmla="*/ 1508105 h 1508105"/>
              <a:gd name="connsiteX19" fmla="*/ 1697164 w 5267062"/>
              <a:gd name="connsiteY19" fmla="*/ 1508105 h 1508105"/>
              <a:gd name="connsiteX20" fmla="*/ 1111935 w 5267062"/>
              <a:gd name="connsiteY20" fmla="*/ 1508105 h 1508105"/>
              <a:gd name="connsiteX21" fmla="*/ 526706 w 5267062"/>
              <a:gd name="connsiteY21" fmla="*/ 1508105 h 1508105"/>
              <a:gd name="connsiteX22" fmla="*/ 0 w 5267062"/>
              <a:gd name="connsiteY22" fmla="*/ 1508105 h 1508105"/>
              <a:gd name="connsiteX23" fmla="*/ 0 w 5267062"/>
              <a:gd name="connsiteY23" fmla="*/ 1020484 h 1508105"/>
              <a:gd name="connsiteX24" fmla="*/ 0 w 5267062"/>
              <a:gd name="connsiteY24" fmla="*/ 517783 h 1508105"/>
              <a:gd name="connsiteX25" fmla="*/ 0 w 5267062"/>
              <a:gd name="connsiteY25" fmla="*/ 0 h 15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67062" h="1508105" fill="none" extrusionOk="0">
                <a:moveTo>
                  <a:pt x="0" y="0"/>
                </a:moveTo>
                <a:cubicBezTo>
                  <a:pt x="98596" y="-39585"/>
                  <a:pt x="314607" y="13134"/>
                  <a:pt x="427217" y="0"/>
                </a:cubicBezTo>
                <a:cubicBezTo>
                  <a:pt x="539827" y="-13134"/>
                  <a:pt x="783711" y="35529"/>
                  <a:pt x="1117788" y="0"/>
                </a:cubicBezTo>
                <a:cubicBezTo>
                  <a:pt x="1451865" y="-35529"/>
                  <a:pt x="1505810" y="11415"/>
                  <a:pt x="1755687" y="0"/>
                </a:cubicBezTo>
                <a:cubicBezTo>
                  <a:pt x="2005564" y="-11415"/>
                  <a:pt x="2075582" y="27217"/>
                  <a:pt x="2182905" y="0"/>
                </a:cubicBezTo>
                <a:cubicBezTo>
                  <a:pt x="2290228" y="-27217"/>
                  <a:pt x="2563846" y="2018"/>
                  <a:pt x="2715463" y="0"/>
                </a:cubicBezTo>
                <a:cubicBezTo>
                  <a:pt x="2867080" y="-2018"/>
                  <a:pt x="3211058" y="73948"/>
                  <a:pt x="3406033" y="0"/>
                </a:cubicBezTo>
                <a:cubicBezTo>
                  <a:pt x="3601008" y="-73948"/>
                  <a:pt x="3737866" y="20862"/>
                  <a:pt x="3991263" y="0"/>
                </a:cubicBezTo>
                <a:cubicBezTo>
                  <a:pt x="4244660" y="-20862"/>
                  <a:pt x="4454384" y="39906"/>
                  <a:pt x="4629162" y="0"/>
                </a:cubicBezTo>
                <a:cubicBezTo>
                  <a:pt x="4803940" y="-39906"/>
                  <a:pt x="4958799" y="16320"/>
                  <a:pt x="5267062" y="0"/>
                </a:cubicBezTo>
                <a:cubicBezTo>
                  <a:pt x="5276200" y="123354"/>
                  <a:pt x="5266223" y="256214"/>
                  <a:pt x="5267062" y="502702"/>
                </a:cubicBezTo>
                <a:cubicBezTo>
                  <a:pt x="5267901" y="749190"/>
                  <a:pt x="5234765" y="902157"/>
                  <a:pt x="5267062" y="1020484"/>
                </a:cubicBezTo>
                <a:cubicBezTo>
                  <a:pt x="5299359" y="1138811"/>
                  <a:pt x="5210481" y="1338210"/>
                  <a:pt x="5267062" y="1508105"/>
                </a:cubicBezTo>
                <a:cubicBezTo>
                  <a:pt x="5122813" y="1524687"/>
                  <a:pt x="5010991" y="1482461"/>
                  <a:pt x="4839845" y="1508105"/>
                </a:cubicBezTo>
                <a:cubicBezTo>
                  <a:pt x="4668699" y="1533749"/>
                  <a:pt x="4614530" y="1462382"/>
                  <a:pt x="4412627" y="1508105"/>
                </a:cubicBezTo>
                <a:cubicBezTo>
                  <a:pt x="4210724" y="1553828"/>
                  <a:pt x="3966858" y="1486512"/>
                  <a:pt x="3774728" y="1508105"/>
                </a:cubicBezTo>
                <a:cubicBezTo>
                  <a:pt x="3582598" y="1529698"/>
                  <a:pt x="3521945" y="1486386"/>
                  <a:pt x="3347511" y="1508105"/>
                </a:cubicBezTo>
                <a:cubicBezTo>
                  <a:pt x="3173077" y="1529824"/>
                  <a:pt x="2961451" y="1475542"/>
                  <a:pt x="2762281" y="1508105"/>
                </a:cubicBezTo>
                <a:cubicBezTo>
                  <a:pt x="2563111" y="1540668"/>
                  <a:pt x="2388918" y="1473282"/>
                  <a:pt x="2282394" y="1508105"/>
                </a:cubicBezTo>
                <a:cubicBezTo>
                  <a:pt x="2175870" y="1542928"/>
                  <a:pt x="1830908" y="1487425"/>
                  <a:pt x="1697164" y="1508105"/>
                </a:cubicBezTo>
                <a:cubicBezTo>
                  <a:pt x="1563420" y="1528785"/>
                  <a:pt x="1233294" y="1491311"/>
                  <a:pt x="1111935" y="1508105"/>
                </a:cubicBezTo>
                <a:cubicBezTo>
                  <a:pt x="990576" y="1524899"/>
                  <a:pt x="735952" y="1496365"/>
                  <a:pt x="526706" y="1508105"/>
                </a:cubicBezTo>
                <a:cubicBezTo>
                  <a:pt x="317460" y="1519845"/>
                  <a:pt x="232817" y="1479149"/>
                  <a:pt x="0" y="1508105"/>
                </a:cubicBezTo>
                <a:cubicBezTo>
                  <a:pt x="-51422" y="1402635"/>
                  <a:pt x="46160" y="1223902"/>
                  <a:pt x="0" y="1020484"/>
                </a:cubicBezTo>
                <a:cubicBezTo>
                  <a:pt x="-46160" y="817066"/>
                  <a:pt x="13146" y="647973"/>
                  <a:pt x="0" y="517783"/>
                </a:cubicBezTo>
                <a:cubicBezTo>
                  <a:pt x="-13146" y="387593"/>
                  <a:pt x="31883" y="232091"/>
                  <a:pt x="0" y="0"/>
                </a:cubicBezTo>
                <a:close/>
              </a:path>
              <a:path w="5267062" h="1508105" stroke="0" extrusionOk="0">
                <a:moveTo>
                  <a:pt x="0" y="0"/>
                </a:moveTo>
                <a:cubicBezTo>
                  <a:pt x="223721" y="-1774"/>
                  <a:pt x="318167" y="36066"/>
                  <a:pt x="532558" y="0"/>
                </a:cubicBezTo>
                <a:cubicBezTo>
                  <a:pt x="746949" y="-36066"/>
                  <a:pt x="782036" y="42769"/>
                  <a:pt x="959776" y="0"/>
                </a:cubicBezTo>
                <a:cubicBezTo>
                  <a:pt x="1137516" y="-42769"/>
                  <a:pt x="1433725" y="7810"/>
                  <a:pt x="1650346" y="0"/>
                </a:cubicBezTo>
                <a:cubicBezTo>
                  <a:pt x="1866967" y="-7810"/>
                  <a:pt x="1918088" y="17331"/>
                  <a:pt x="2182905" y="0"/>
                </a:cubicBezTo>
                <a:cubicBezTo>
                  <a:pt x="2447722" y="-17331"/>
                  <a:pt x="2587091" y="59269"/>
                  <a:pt x="2715463" y="0"/>
                </a:cubicBezTo>
                <a:cubicBezTo>
                  <a:pt x="2843835" y="-59269"/>
                  <a:pt x="3085104" y="63224"/>
                  <a:pt x="3406033" y="0"/>
                </a:cubicBezTo>
                <a:cubicBezTo>
                  <a:pt x="3726962" y="-63224"/>
                  <a:pt x="3776177" y="14844"/>
                  <a:pt x="3885921" y="0"/>
                </a:cubicBezTo>
                <a:cubicBezTo>
                  <a:pt x="3995665" y="-14844"/>
                  <a:pt x="4282539" y="70266"/>
                  <a:pt x="4576492" y="0"/>
                </a:cubicBezTo>
                <a:cubicBezTo>
                  <a:pt x="4870445" y="-70266"/>
                  <a:pt x="4925122" y="20659"/>
                  <a:pt x="5267062" y="0"/>
                </a:cubicBezTo>
                <a:cubicBezTo>
                  <a:pt x="5286163" y="129237"/>
                  <a:pt x="5264101" y="384354"/>
                  <a:pt x="5267062" y="502702"/>
                </a:cubicBezTo>
                <a:cubicBezTo>
                  <a:pt x="5270023" y="621050"/>
                  <a:pt x="5236744" y="803373"/>
                  <a:pt x="5267062" y="1005403"/>
                </a:cubicBezTo>
                <a:cubicBezTo>
                  <a:pt x="5297380" y="1207433"/>
                  <a:pt x="5251589" y="1301978"/>
                  <a:pt x="5267062" y="1508105"/>
                </a:cubicBezTo>
                <a:cubicBezTo>
                  <a:pt x="5070876" y="1508523"/>
                  <a:pt x="5035901" y="1500314"/>
                  <a:pt x="4839845" y="1508105"/>
                </a:cubicBezTo>
                <a:cubicBezTo>
                  <a:pt x="4643789" y="1515896"/>
                  <a:pt x="4417401" y="1472150"/>
                  <a:pt x="4149274" y="1508105"/>
                </a:cubicBezTo>
                <a:cubicBezTo>
                  <a:pt x="3881147" y="1544060"/>
                  <a:pt x="3878911" y="1507187"/>
                  <a:pt x="3669387" y="1508105"/>
                </a:cubicBezTo>
                <a:cubicBezTo>
                  <a:pt x="3459863" y="1509023"/>
                  <a:pt x="3254752" y="1486681"/>
                  <a:pt x="3084157" y="1508105"/>
                </a:cubicBezTo>
                <a:cubicBezTo>
                  <a:pt x="2913562" y="1529529"/>
                  <a:pt x="2537540" y="1468312"/>
                  <a:pt x="2393587" y="1508105"/>
                </a:cubicBezTo>
                <a:cubicBezTo>
                  <a:pt x="2249634" y="1547898"/>
                  <a:pt x="2014822" y="1478712"/>
                  <a:pt x="1808358" y="1508105"/>
                </a:cubicBezTo>
                <a:cubicBezTo>
                  <a:pt x="1601894" y="1537498"/>
                  <a:pt x="1477207" y="1475433"/>
                  <a:pt x="1381141" y="1508105"/>
                </a:cubicBezTo>
                <a:cubicBezTo>
                  <a:pt x="1285075" y="1540777"/>
                  <a:pt x="1005418" y="1450612"/>
                  <a:pt x="901253" y="1508105"/>
                </a:cubicBezTo>
                <a:cubicBezTo>
                  <a:pt x="797088" y="1565598"/>
                  <a:pt x="192942" y="1500553"/>
                  <a:pt x="0" y="1508105"/>
                </a:cubicBezTo>
                <a:cubicBezTo>
                  <a:pt x="-30235" y="1396412"/>
                  <a:pt x="60194" y="1173987"/>
                  <a:pt x="0" y="1005403"/>
                </a:cubicBezTo>
                <a:cubicBezTo>
                  <a:pt x="-60194" y="836819"/>
                  <a:pt x="11696" y="688650"/>
                  <a:pt x="0" y="502702"/>
                </a:cubicBezTo>
                <a:cubicBezTo>
                  <a:pt x="-11696" y="316754"/>
                  <a:pt x="48346" y="209975"/>
                  <a:pt x="0" y="0"/>
                </a:cubicBezTo>
                <a:close/>
              </a:path>
            </a:pathLst>
          </a:custGeom>
          <a:solidFill>
            <a:schemeClr val="bg1"/>
          </a:solid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SUN:</a:t>
            </a:r>
            <a:r>
              <a:rPr lang="en-US" sz="24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not thermalized after 4.5 </a:t>
            </a:r>
            <a:r>
              <a:rPr lang="en-US" sz="3200" dirty="0" err="1">
                <a:latin typeface="Times New Roman" panose="02020603050405020304" pitchFamily="18" charset="0"/>
                <a:cs typeface="Times New Roman" panose="02020603050405020304" pitchFamily="18" charset="0"/>
              </a:rPr>
              <a:t>Gyrs</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a:t>
            </a:r>
            <a:r>
              <a:rPr lang="en-US" sz="2400" dirty="0">
                <a:latin typeface="Times New Roman" panose="02020603050405020304" pitchFamily="18" charset="0"/>
                <a:cs typeface="Times New Roman" panose="02020603050405020304" pitchFamily="18" charset="0"/>
              </a:rPr>
              <a:t>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NOT</a:t>
            </a:r>
            <a:r>
              <a:rPr lang="en-US" sz="28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FE0C583-40A4-D9CE-2E34-5A385D7C9555}"/>
              </a:ext>
            </a:extLst>
          </p:cNvPr>
          <p:cNvPicPr>
            <a:picLocks noChangeAspect="1"/>
          </p:cNvPicPr>
          <p:nvPr/>
        </p:nvPicPr>
        <p:blipFill>
          <a:blip r:embed="rId4"/>
          <a:stretch>
            <a:fillRect/>
          </a:stretch>
        </p:blipFill>
        <p:spPr>
          <a:xfrm rot="19628899">
            <a:off x="9323308" y="4284446"/>
            <a:ext cx="1737451" cy="812678"/>
          </a:xfrm>
          <a:prstGeom prst="rect">
            <a:avLst/>
          </a:prstGeom>
        </p:spPr>
      </p:pic>
      <p:sp>
        <p:nvSpPr>
          <p:cNvPr id="9" name="Rectangle 205">
            <a:extLst>
              <a:ext uri="{FF2B5EF4-FFF2-40B4-BE49-F238E27FC236}">
                <a16:creationId xmlns:a16="http://schemas.microsoft.com/office/drawing/2014/main" id="{BC7A24FB-2AC6-6C39-0C7A-94EDEB21AA09}"/>
              </a:ext>
            </a:extLst>
          </p:cNvPr>
          <p:cNvSpPr/>
          <p:nvPr/>
        </p:nvSpPr>
        <p:spPr>
          <a:xfrm>
            <a:off x="11885676" y="6476482"/>
            <a:ext cx="171522" cy="245901"/>
          </a:xfrm>
          <a:prstGeom prst="rect">
            <a:avLst/>
          </a:prstGeom>
        </p:spPr>
        <p:txBody>
          <a:bodyPr wrap="none" lIns="0" tIns="0" rIns="0" bIns="0">
            <a:spAutoFit/>
          </a:bodyPr>
          <a:lstStyle/>
          <a:p>
            <a:pPr marL="0"/>
            <a:r>
              <a:rPr lang="en-US" sz="1598" b="1" dirty="0">
                <a:solidFill>
                  <a:srgbClr val="FF0000"/>
                </a:solidFill>
                <a:latin typeface="Calibri-Bold"/>
              </a:rPr>
              <a:t>6</a:t>
            </a:r>
            <a:r>
              <a:rPr lang="en-US" sz="1598" b="1" i="0" spc="0" baseline="0" dirty="0">
                <a:solidFill>
                  <a:srgbClr val="FF0000"/>
                </a:solidFill>
                <a:latin typeface="Calibri-Bold"/>
              </a:rPr>
              <a:t> </a:t>
            </a:r>
          </a:p>
        </p:txBody>
      </p:sp>
    </p:spTree>
    <p:extLst>
      <p:ext uri="{BB962C8B-B14F-4D97-AF65-F5344CB8AC3E}">
        <p14:creationId xmlns:p14="http://schemas.microsoft.com/office/powerpoint/2010/main" val="54863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C0DB3-925C-24D8-B4A9-8CA5C6C1726D}"/>
              </a:ext>
            </a:extLst>
          </p:cNvPr>
          <p:cNvSpPr txBox="1"/>
          <p:nvPr/>
        </p:nvSpPr>
        <p:spPr>
          <a:xfrm>
            <a:off x="3360355" y="268355"/>
            <a:ext cx="7245894" cy="1446550"/>
          </a:xfrm>
          <a:custGeom>
            <a:avLst/>
            <a:gdLst>
              <a:gd name="connsiteX0" fmla="*/ 0 w 7245894"/>
              <a:gd name="connsiteY0" fmla="*/ 0 h 1446550"/>
              <a:gd name="connsiteX1" fmla="*/ 629835 w 7245894"/>
              <a:gd name="connsiteY1" fmla="*/ 0 h 1446550"/>
              <a:gd name="connsiteX2" fmla="*/ 1332130 w 7245894"/>
              <a:gd name="connsiteY2" fmla="*/ 0 h 1446550"/>
              <a:gd name="connsiteX3" fmla="*/ 1744588 w 7245894"/>
              <a:gd name="connsiteY3" fmla="*/ 0 h 1446550"/>
              <a:gd name="connsiteX4" fmla="*/ 2374424 w 7245894"/>
              <a:gd name="connsiteY4" fmla="*/ 0 h 1446550"/>
              <a:gd name="connsiteX5" fmla="*/ 2786882 w 7245894"/>
              <a:gd name="connsiteY5" fmla="*/ 0 h 1446550"/>
              <a:gd name="connsiteX6" fmla="*/ 3344259 w 7245894"/>
              <a:gd name="connsiteY6" fmla="*/ 0 h 1446550"/>
              <a:gd name="connsiteX7" fmla="*/ 3974094 w 7245894"/>
              <a:gd name="connsiteY7" fmla="*/ 0 h 1446550"/>
              <a:gd name="connsiteX8" fmla="*/ 4314094 w 7245894"/>
              <a:gd name="connsiteY8" fmla="*/ 0 h 1446550"/>
              <a:gd name="connsiteX9" fmla="*/ 4654093 w 7245894"/>
              <a:gd name="connsiteY9" fmla="*/ 0 h 1446550"/>
              <a:gd name="connsiteX10" fmla="*/ 5356388 w 7245894"/>
              <a:gd name="connsiteY10" fmla="*/ 0 h 1446550"/>
              <a:gd name="connsiteX11" fmla="*/ 5913764 w 7245894"/>
              <a:gd name="connsiteY11" fmla="*/ 0 h 1446550"/>
              <a:gd name="connsiteX12" fmla="*/ 6253764 w 7245894"/>
              <a:gd name="connsiteY12" fmla="*/ 0 h 1446550"/>
              <a:gd name="connsiteX13" fmla="*/ 7245894 w 7245894"/>
              <a:gd name="connsiteY13" fmla="*/ 0 h 1446550"/>
              <a:gd name="connsiteX14" fmla="*/ 7245894 w 7245894"/>
              <a:gd name="connsiteY14" fmla="*/ 511114 h 1446550"/>
              <a:gd name="connsiteX15" fmla="*/ 7245894 w 7245894"/>
              <a:gd name="connsiteY15" fmla="*/ 964367 h 1446550"/>
              <a:gd name="connsiteX16" fmla="*/ 7245894 w 7245894"/>
              <a:gd name="connsiteY16" fmla="*/ 1446550 h 1446550"/>
              <a:gd name="connsiteX17" fmla="*/ 6905894 w 7245894"/>
              <a:gd name="connsiteY17" fmla="*/ 1446550 h 1446550"/>
              <a:gd name="connsiteX18" fmla="*/ 6203600 w 7245894"/>
              <a:gd name="connsiteY18" fmla="*/ 1446550 h 1446550"/>
              <a:gd name="connsiteX19" fmla="*/ 5573765 w 7245894"/>
              <a:gd name="connsiteY19" fmla="*/ 1446550 h 1446550"/>
              <a:gd name="connsiteX20" fmla="*/ 4943929 w 7245894"/>
              <a:gd name="connsiteY20" fmla="*/ 1446550 h 1446550"/>
              <a:gd name="connsiteX21" fmla="*/ 4314094 w 7245894"/>
              <a:gd name="connsiteY21" fmla="*/ 1446550 h 1446550"/>
              <a:gd name="connsiteX22" fmla="*/ 3901635 w 7245894"/>
              <a:gd name="connsiteY22" fmla="*/ 1446550 h 1446550"/>
              <a:gd name="connsiteX23" fmla="*/ 3199341 w 7245894"/>
              <a:gd name="connsiteY23" fmla="*/ 1446550 h 1446550"/>
              <a:gd name="connsiteX24" fmla="*/ 2641964 w 7245894"/>
              <a:gd name="connsiteY24" fmla="*/ 1446550 h 1446550"/>
              <a:gd name="connsiteX25" fmla="*/ 2301965 w 7245894"/>
              <a:gd name="connsiteY25" fmla="*/ 1446550 h 1446550"/>
              <a:gd name="connsiteX26" fmla="*/ 1744588 w 7245894"/>
              <a:gd name="connsiteY26" fmla="*/ 1446550 h 1446550"/>
              <a:gd name="connsiteX27" fmla="*/ 1259671 w 7245894"/>
              <a:gd name="connsiteY27" fmla="*/ 1446550 h 1446550"/>
              <a:gd name="connsiteX28" fmla="*/ 774753 w 7245894"/>
              <a:gd name="connsiteY28" fmla="*/ 1446550 h 1446550"/>
              <a:gd name="connsiteX29" fmla="*/ 0 w 7245894"/>
              <a:gd name="connsiteY29" fmla="*/ 1446550 h 1446550"/>
              <a:gd name="connsiteX30" fmla="*/ 0 w 7245894"/>
              <a:gd name="connsiteY30" fmla="*/ 978832 h 1446550"/>
              <a:gd name="connsiteX31" fmla="*/ 0 w 7245894"/>
              <a:gd name="connsiteY31" fmla="*/ 482183 h 1446550"/>
              <a:gd name="connsiteX32" fmla="*/ 0 w 7245894"/>
              <a:gd name="connsiteY32"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45894" h="1446550" fill="none" extrusionOk="0">
                <a:moveTo>
                  <a:pt x="0" y="0"/>
                </a:moveTo>
                <a:cubicBezTo>
                  <a:pt x="279841" y="-71642"/>
                  <a:pt x="385027" y="26552"/>
                  <a:pt x="629835" y="0"/>
                </a:cubicBezTo>
                <a:cubicBezTo>
                  <a:pt x="874643" y="-26552"/>
                  <a:pt x="1083680" y="47894"/>
                  <a:pt x="1332130" y="0"/>
                </a:cubicBezTo>
                <a:cubicBezTo>
                  <a:pt x="1580580" y="-47894"/>
                  <a:pt x="1570558" y="7972"/>
                  <a:pt x="1744588" y="0"/>
                </a:cubicBezTo>
                <a:cubicBezTo>
                  <a:pt x="1918618" y="-7972"/>
                  <a:pt x="2200355" y="69096"/>
                  <a:pt x="2374424" y="0"/>
                </a:cubicBezTo>
                <a:cubicBezTo>
                  <a:pt x="2548493" y="-69096"/>
                  <a:pt x="2599109" y="43798"/>
                  <a:pt x="2786882" y="0"/>
                </a:cubicBezTo>
                <a:cubicBezTo>
                  <a:pt x="2974655" y="-43798"/>
                  <a:pt x="3116415" y="49773"/>
                  <a:pt x="3344259" y="0"/>
                </a:cubicBezTo>
                <a:cubicBezTo>
                  <a:pt x="3572103" y="-49773"/>
                  <a:pt x="3832630" y="64074"/>
                  <a:pt x="3974094" y="0"/>
                </a:cubicBezTo>
                <a:cubicBezTo>
                  <a:pt x="4115558" y="-64074"/>
                  <a:pt x="4188750" y="24253"/>
                  <a:pt x="4314094" y="0"/>
                </a:cubicBezTo>
                <a:cubicBezTo>
                  <a:pt x="4439438" y="-24253"/>
                  <a:pt x="4575636" y="10516"/>
                  <a:pt x="4654093" y="0"/>
                </a:cubicBezTo>
                <a:cubicBezTo>
                  <a:pt x="4732550" y="-10516"/>
                  <a:pt x="5108505" y="73393"/>
                  <a:pt x="5356388" y="0"/>
                </a:cubicBezTo>
                <a:cubicBezTo>
                  <a:pt x="5604272" y="-73393"/>
                  <a:pt x="5670725" y="28555"/>
                  <a:pt x="5913764" y="0"/>
                </a:cubicBezTo>
                <a:cubicBezTo>
                  <a:pt x="6156803" y="-28555"/>
                  <a:pt x="6185719" y="35230"/>
                  <a:pt x="6253764" y="0"/>
                </a:cubicBezTo>
                <a:cubicBezTo>
                  <a:pt x="6321809" y="-35230"/>
                  <a:pt x="6935866" y="29602"/>
                  <a:pt x="7245894" y="0"/>
                </a:cubicBezTo>
                <a:cubicBezTo>
                  <a:pt x="7288329" y="243909"/>
                  <a:pt x="7223377" y="312447"/>
                  <a:pt x="7245894" y="511114"/>
                </a:cubicBezTo>
                <a:cubicBezTo>
                  <a:pt x="7268411" y="709781"/>
                  <a:pt x="7208695" y="780814"/>
                  <a:pt x="7245894" y="964367"/>
                </a:cubicBezTo>
                <a:cubicBezTo>
                  <a:pt x="7283093" y="1147920"/>
                  <a:pt x="7192661" y="1335859"/>
                  <a:pt x="7245894" y="1446550"/>
                </a:cubicBezTo>
                <a:cubicBezTo>
                  <a:pt x="7161079" y="1455689"/>
                  <a:pt x="7017900" y="1429902"/>
                  <a:pt x="6905894" y="1446550"/>
                </a:cubicBezTo>
                <a:cubicBezTo>
                  <a:pt x="6793888" y="1463198"/>
                  <a:pt x="6527224" y="1428988"/>
                  <a:pt x="6203600" y="1446550"/>
                </a:cubicBezTo>
                <a:cubicBezTo>
                  <a:pt x="5879976" y="1464112"/>
                  <a:pt x="5712596" y="1411131"/>
                  <a:pt x="5573765" y="1446550"/>
                </a:cubicBezTo>
                <a:cubicBezTo>
                  <a:pt x="5434934" y="1481969"/>
                  <a:pt x="5200940" y="1380888"/>
                  <a:pt x="4943929" y="1446550"/>
                </a:cubicBezTo>
                <a:cubicBezTo>
                  <a:pt x="4686918" y="1512212"/>
                  <a:pt x="4514780" y="1382978"/>
                  <a:pt x="4314094" y="1446550"/>
                </a:cubicBezTo>
                <a:cubicBezTo>
                  <a:pt x="4113409" y="1510122"/>
                  <a:pt x="4011164" y="1431061"/>
                  <a:pt x="3901635" y="1446550"/>
                </a:cubicBezTo>
                <a:cubicBezTo>
                  <a:pt x="3792106" y="1462039"/>
                  <a:pt x="3387534" y="1392686"/>
                  <a:pt x="3199341" y="1446550"/>
                </a:cubicBezTo>
                <a:cubicBezTo>
                  <a:pt x="3011148" y="1500414"/>
                  <a:pt x="2819506" y="1402258"/>
                  <a:pt x="2641964" y="1446550"/>
                </a:cubicBezTo>
                <a:cubicBezTo>
                  <a:pt x="2464422" y="1490842"/>
                  <a:pt x="2401222" y="1417633"/>
                  <a:pt x="2301965" y="1446550"/>
                </a:cubicBezTo>
                <a:cubicBezTo>
                  <a:pt x="2202708" y="1475467"/>
                  <a:pt x="1890648" y="1428098"/>
                  <a:pt x="1744588" y="1446550"/>
                </a:cubicBezTo>
                <a:cubicBezTo>
                  <a:pt x="1598528" y="1465002"/>
                  <a:pt x="1436523" y="1392194"/>
                  <a:pt x="1259671" y="1446550"/>
                </a:cubicBezTo>
                <a:cubicBezTo>
                  <a:pt x="1082819" y="1500906"/>
                  <a:pt x="969290" y="1433844"/>
                  <a:pt x="774753" y="1446550"/>
                </a:cubicBezTo>
                <a:cubicBezTo>
                  <a:pt x="580216" y="1459256"/>
                  <a:pt x="356516" y="1377945"/>
                  <a:pt x="0" y="1446550"/>
                </a:cubicBezTo>
                <a:cubicBezTo>
                  <a:pt x="-7957" y="1219954"/>
                  <a:pt x="48097" y="1165665"/>
                  <a:pt x="0" y="978832"/>
                </a:cubicBezTo>
                <a:cubicBezTo>
                  <a:pt x="-48097" y="791999"/>
                  <a:pt x="23889" y="700913"/>
                  <a:pt x="0" y="482183"/>
                </a:cubicBezTo>
                <a:cubicBezTo>
                  <a:pt x="-23889" y="263453"/>
                  <a:pt x="978" y="168489"/>
                  <a:pt x="0" y="0"/>
                </a:cubicBezTo>
                <a:close/>
              </a:path>
              <a:path w="7245894" h="1446550" stroke="0" extrusionOk="0">
                <a:moveTo>
                  <a:pt x="0" y="0"/>
                </a:moveTo>
                <a:cubicBezTo>
                  <a:pt x="240022" y="-33729"/>
                  <a:pt x="308997" y="18474"/>
                  <a:pt x="484918" y="0"/>
                </a:cubicBezTo>
                <a:cubicBezTo>
                  <a:pt x="660839" y="-18474"/>
                  <a:pt x="736495" y="11996"/>
                  <a:pt x="824917" y="0"/>
                </a:cubicBezTo>
                <a:cubicBezTo>
                  <a:pt x="913339" y="-11996"/>
                  <a:pt x="1232247" y="10207"/>
                  <a:pt x="1527212" y="0"/>
                </a:cubicBezTo>
                <a:cubicBezTo>
                  <a:pt x="1822177" y="-10207"/>
                  <a:pt x="1894517" y="41036"/>
                  <a:pt x="2012129" y="0"/>
                </a:cubicBezTo>
                <a:cubicBezTo>
                  <a:pt x="2129741" y="-41036"/>
                  <a:pt x="2387780" y="4346"/>
                  <a:pt x="2497047" y="0"/>
                </a:cubicBezTo>
                <a:cubicBezTo>
                  <a:pt x="2606314" y="-4346"/>
                  <a:pt x="2918193" y="514"/>
                  <a:pt x="3199341" y="0"/>
                </a:cubicBezTo>
                <a:cubicBezTo>
                  <a:pt x="3480489" y="-514"/>
                  <a:pt x="3475660" y="10453"/>
                  <a:pt x="3611799" y="0"/>
                </a:cubicBezTo>
                <a:cubicBezTo>
                  <a:pt x="3747938" y="-10453"/>
                  <a:pt x="4143362" y="28504"/>
                  <a:pt x="4314094" y="0"/>
                </a:cubicBezTo>
                <a:cubicBezTo>
                  <a:pt x="4484827" y="-28504"/>
                  <a:pt x="4667421" y="33003"/>
                  <a:pt x="5016388" y="0"/>
                </a:cubicBezTo>
                <a:cubicBezTo>
                  <a:pt x="5365355" y="-33003"/>
                  <a:pt x="5424018" y="49706"/>
                  <a:pt x="5573765" y="0"/>
                </a:cubicBezTo>
                <a:cubicBezTo>
                  <a:pt x="5723512" y="-49706"/>
                  <a:pt x="5991367" y="55861"/>
                  <a:pt x="6276059" y="0"/>
                </a:cubicBezTo>
                <a:cubicBezTo>
                  <a:pt x="6560751" y="-55861"/>
                  <a:pt x="6527382" y="52227"/>
                  <a:pt x="6760976" y="0"/>
                </a:cubicBezTo>
                <a:cubicBezTo>
                  <a:pt x="6994570" y="-52227"/>
                  <a:pt x="7130475" y="53995"/>
                  <a:pt x="7245894" y="0"/>
                </a:cubicBezTo>
                <a:cubicBezTo>
                  <a:pt x="7265239" y="185020"/>
                  <a:pt x="7194744" y="358250"/>
                  <a:pt x="7245894" y="496649"/>
                </a:cubicBezTo>
                <a:cubicBezTo>
                  <a:pt x="7297044" y="635048"/>
                  <a:pt x="7203068" y="741014"/>
                  <a:pt x="7245894" y="978832"/>
                </a:cubicBezTo>
                <a:cubicBezTo>
                  <a:pt x="7288720" y="1216650"/>
                  <a:pt x="7236411" y="1274838"/>
                  <a:pt x="7245894" y="1446550"/>
                </a:cubicBezTo>
                <a:cubicBezTo>
                  <a:pt x="7111345" y="1517579"/>
                  <a:pt x="6898696" y="1403339"/>
                  <a:pt x="6616059" y="1446550"/>
                </a:cubicBezTo>
                <a:cubicBezTo>
                  <a:pt x="6333422" y="1489761"/>
                  <a:pt x="6210715" y="1431867"/>
                  <a:pt x="6058682" y="1446550"/>
                </a:cubicBezTo>
                <a:cubicBezTo>
                  <a:pt x="5906649" y="1461233"/>
                  <a:pt x="5835231" y="1411827"/>
                  <a:pt x="5718682" y="1446550"/>
                </a:cubicBezTo>
                <a:cubicBezTo>
                  <a:pt x="5602133" y="1481273"/>
                  <a:pt x="5462817" y="1437423"/>
                  <a:pt x="5306224" y="1446550"/>
                </a:cubicBezTo>
                <a:cubicBezTo>
                  <a:pt x="5149631" y="1455677"/>
                  <a:pt x="4938224" y="1417922"/>
                  <a:pt x="4603930" y="1446550"/>
                </a:cubicBezTo>
                <a:cubicBezTo>
                  <a:pt x="4269636" y="1475178"/>
                  <a:pt x="4183822" y="1423001"/>
                  <a:pt x="4046553" y="1446550"/>
                </a:cubicBezTo>
                <a:cubicBezTo>
                  <a:pt x="3909284" y="1470099"/>
                  <a:pt x="3836025" y="1400520"/>
                  <a:pt x="3634095" y="1446550"/>
                </a:cubicBezTo>
                <a:cubicBezTo>
                  <a:pt x="3432165" y="1492580"/>
                  <a:pt x="3288082" y="1437762"/>
                  <a:pt x="3076718" y="1446550"/>
                </a:cubicBezTo>
                <a:cubicBezTo>
                  <a:pt x="2865354" y="1455338"/>
                  <a:pt x="2807508" y="1429966"/>
                  <a:pt x="2736718" y="1446550"/>
                </a:cubicBezTo>
                <a:cubicBezTo>
                  <a:pt x="2665928" y="1463134"/>
                  <a:pt x="2501588" y="1427184"/>
                  <a:pt x="2396719" y="1446550"/>
                </a:cubicBezTo>
                <a:cubicBezTo>
                  <a:pt x="2291850" y="1465916"/>
                  <a:pt x="2080336" y="1388474"/>
                  <a:pt x="1839342" y="1446550"/>
                </a:cubicBezTo>
                <a:cubicBezTo>
                  <a:pt x="1598348" y="1504626"/>
                  <a:pt x="1593956" y="1399848"/>
                  <a:pt x="1426884" y="1446550"/>
                </a:cubicBezTo>
                <a:cubicBezTo>
                  <a:pt x="1259812" y="1493252"/>
                  <a:pt x="1082873" y="1437935"/>
                  <a:pt x="797048" y="1446550"/>
                </a:cubicBezTo>
                <a:cubicBezTo>
                  <a:pt x="511223" y="1455165"/>
                  <a:pt x="300042" y="1381091"/>
                  <a:pt x="0" y="1446550"/>
                </a:cubicBezTo>
                <a:cubicBezTo>
                  <a:pt x="-41482" y="1226605"/>
                  <a:pt x="16632" y="1094017"/>
                  <a:pt x="0" y="949901"/>
                </a:cubicBezTo>
                <a:cubicBezTo>
                  <a:pt x="-16632" y="805785"/>
                  <a:pt x="2740" y="659211"/>
                  <a:pt x="0" y="453252"/>
                </a:cubicBezTo>
                <a:cubicBezTo>
                  <a:pt x="-2740" y="247293"/>
                  <a:pt x="16889" y="162560"/>
                  <a:pt x="0" y="0"/>
                </a:cubicBezTo>
                <a:close/>
              </a:path>
            </a:pathLst>
          </a:custGeom>
          <a:solidFill>
            <a:schemeClr val="accent3">
              <a:lumMod val="20000"/>
              <a:lumOff val="80000"/>
            </a:schemeClr>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4400" dirty="0">
                <a:solidFill>
                  <a:srgbClr val="C00000"/>
                </a:solidFill>
              </a:rPr>
              <a:t> Sun’s dynamical </a:t>
            </a:r>
            <a:r>
              <a:rPr lang="en-US" sz="4400" dirty="0" err="1">
                <a:solidFill>
                  <a:srgbClr val="C00000"/>
                </a:solidFill>
              </a:rPr>
              <a:t>behaviour</a:t>
            </a:r>
            <a:r>
              <a:rPr lang="en-US" sz="4400" dirty="0">
                <a:solidFill>
                  <a:srgbClr val="C00000"/>
                </a:solidFill>
              </a:rPr>
              <a:t> </a:t>
            </a:r>
          </a:p>
          <a:p>
            <a:r>
              <a:rPr lang="en-US" sz="4400" dirty="0">
                <a:solidFill>
                  <a:srgbClr val="C00000"/>
                </a:solidFill>
              </a:rPr>
              <a:t>       </a:t>
            </a:r>
            <a:r>
              <a:rPr lang="en-US" sz="4400" b="1" dirty="0">
                <a:solidFill>
                  <a:srgbClr val="00CC00"/>
                </a:solidFill>
                <a:effectLst>
                  <a:outerShdw blurRad="38100" dist="38100" dir="2700000" algn="tl">
                    <a:srgbClr val="000000">
                      <a:alpha val="43137"/>
                    </a:srgbClr>
                  </a:outerShdw>
                </a:effectLst>
              </a:rPr>
              <a:t>=&gt;</a:t>
            </a:r>
            <a:r>
              <a:rPr lang="en-US" sz="4400" dirty="0">
                <a:solidFill>
                  <a:srgbClr val="3333FF"/>
                </a:solidFill>
              </a:rPr>
              <a:t>   a mystery   </a:t>
            </a:r>
            <a:r>
              <a:rPr lang="en-US" sz="4400" b="1" dirty="0">
                <a:solidFill>
                  <a:srgbClr val="00CC00"/>
                </a:solidFill>
                <a:effectLst>
                  <a:outerShdw blurRad="38100" dist="38100" dir="2700000" algn="tl">
                    <a:srgbClr val="000000">
                      <a:alpha val="43137"/>
                    </a:srgbClr>
                  </a:outerShdw>
                </a:effectLst>
              </a:rPr>
              <a:t>&lt;=</a:t>
            </a:r>
          </a:p>
        </p:txBody>
      </p:sp>
      <p:sp>
        <p:nvSpPr>
          <p:cNvPr id="3" name="TextBox 2">
            <a:extLst>
              <a:ext uri="{FF2B5EF4-FFF2-40B4-BE49-F238E27FC236}">
                <a16:creationId xmlns:a16="http://schemas.microsoft.com/office/drawing/2014/main" id="{16EA0355-BFBB-55C8-5141-818F1501508E}"/>
              </a:ext>
            </a:extLst>
          </p:cNvPr>
          <p:cNvSpPr txBox="1"/>
          <p:nvPr/>
        </p:nvSpPr>
        <p:spPr>
          <a:xfrm>
            <a:off x="3287440" y="3384235"/>
            <a:ext cx="7348487" cy="1308050"/>
          </a:xfrm>
          <a:custGeom>
            <a:avLst/>
            <a:gdLst>
              <a:gd name="connsiteX0" fmla="*/ 0 w 7348487"/>
              <a:gd name="connsiteY0" fmla="*/ 0 h 1308050"/>
              <a:gd name="connsiteX1" fmla="*/ 491783 w 7348487"/>
              <a:gd name="connsiteY1" fmla="*/ 0 h 1308050"/>
              <a:gd name="connsiteX2" fmla="*/ 836597 w 7348487"/>
              <a:gd name="connsiteY2" fmla="*/ 0 h 1308050"/>
              <a:gd name="connsiteX3" fmla="*/ 1548835 w 7348487"/>
              <a:gd name="connsiteY3" fmla="*/ 0 h 1308050"/>
              <a:gd name="connsiteX4" fmla="*/ 2040618 w 7348487"/>
              <a:gd name="connsiteY4" fmla="*/ 0 h 1308050"/>
              <a:gd name="connsiteX5" fmla="*/ 2532402 w 7348487"/>
              <a:gd name="connsiteY5" fmla="*/ 0 h 1308050"/>
              <a:gd name="connsiteX6" fmla="*/ 3244640 w 7348487"/>
              <a:gd name="connsiteY6" fmla="*/ 0 h 1308050"/>
              <a:gd name="connsiteX7" fmla="*/ 3662938 w 7348487"/>
              <a:gd name="connsiteY7" fmla="*/ 0 h 1308050"/>
              <a:gd name="connsiteX8" fmla="*/ 4375176 w 7348487"/>
              <a:gd name="connsiteY8" fmla="*/ 0 h 1308050"/>
              <a:gd name="connsiteX9" fmla="*/ 5087414 w 7348487"/>
              <a:gd name="connsiteY9" fmla="*/ 0 h 1308050"/>
              <a:gd name="connsiteX10" fmla="*/ 5652682 w 7348487"/>
              <a:gd name="connsiteY10" fmla="*/ 0 h 1308050"/>
              <a:gd name="connsiteX11" fmla="*/ 6364920 w 7348487"/>
              <a:gd name="connsiteY11" fmla="*/ 0 h 1308050"/>
              <a:gd name="connsiteX12" fmla="*/ 6856704 w 7348487"/>
              <a:gd name="connsiteY12" fmla="*/ 0 h 1308050"/>
              <a:gd name="connsiteX13" fmla="*/ 7348487 w 7348487"/>
              <a:gd name="connsiteY13" fmla="*/ 0 h 1308050"/>
              <a:gd name="connsiteX14" fmla="*/ 7348487 w 7348487"/>
              <a:gd name="connsiteY14" fmla="*/ 449097 h 1308050"/>
              <a:gd name="connsiteX15" fmla="*/ 7348487 w 7348487"/>
              <a:gd name="connsiteY15" fmla="*/ 885114 h 1308050"/>
              <a:gd name="connsiteX16" fmla="*/ 7348487 w 7348487"/>
              <a:gd name="connsiteY16" fmla="*/ 1308050 h 1308050"/>
              <a:gd name="connsiteX17" fmla="*/ 6709734 w 7348487"/>
              <a:gd name="connsiteY17" fmla="*/ 1308050 h 1308050"/>
              <a:gd name="connsiteX18" fmla="*/ 6144466 w 7348487"/>
              <a:gd name="connsiteY18" fmla="*/ 1308050 h 1308050"/>
              <a:gd name="connsiteX19" fmla="*/ 5799652 w 7348487"/>
              <a:gd name="connsiteY19" fmla="*/ 1308050 h 1308050"/>
              <a:gd name="connsiteX20" fmla="*/ 5381354 w 7348487"/>
              <a:gd name="connsiteY20" fmla="*/ 1308050 h 1308050"/>
              <a:gd name="connsiteX21" fmla="*/ 4669116 w 7348487"/>
              <a:gd name="connsiteY21" fmla="*/ 1308050 h 1308050"/>
              <a:gd name="connsiteX22" fmla="*/ 4103847 w 7348487"/>
              <a:gd name="connsiteY22" fmla="*/ 1308050 h 1308050"/>
              <a:gd name="connsiteX23" fmla="*/ 3685549 w 7348487"/>
              <a:gd name="connsiteY23" fmla="*/ 1308050 h 1308050"/>
              <a:gd name="connsiteX24" fmla="*/ 3120281 w 7348487"/>
              <a:gd name="connsiteY24" fmla="*/ 1308050 h 1308050"/>
              <a:gd name="connsiteX25" fmla="*/ 2775467 w 7348487"/>
              <a:gd name="connsiteY25" fmla="*/ 1308050 h 1308050"/>
              <a:gd name="connsiteX26" fmla="*/ 2430653 w 7348487"/>
              <a:gd name="connsiteY26" fmla="*/ 1308050 h 1308050"/>
              <a:gd name="connsiteX27" fmla="*/ 1865385 w 7348487"/>
              <a:gd name="connsiteY27" fmla="*/ 1308050 h 1308050"/>
              <a:gd name="connsiteX28" fmla="*/ 1447087 w 7348487"/>
              <a:gd name="connsiteY28" fmla="*/ 1308050 h 1308050"/>
              <a:gd name="connsiteX29" fmla="*/ 808334 w 7348487"/>
              <a:gd name="connsiteY29" fmla="*/ 1308050 h 1308050"/>
              <a:gd name="connsiteX30" fmla="*/ 0 w 7348487"/>
              <a:gd name="connsiteY30" fmla="*/ 1308050 h 1308050"/>
              <a:gd name="connsiteX31" fmla="*/ 0 w 7348487"/>
              <a:gd name="connsiteY31" fmla="*/ 858953 h 1308050"/>
              <a:gd name="connsiteX32" fmla="*/ 0 w 7348487"/>
              <a:gd name="connsiteY32" fmla="*/ 409856 h 1308050"/>
              <a:gd name="connsiteX33" fmla="*/ 0 w 7348487"/>
              <a:gd name="connsiteY33" fmla="*/ 0 h 13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48487" h="1308050" extrusionOk="0">
                <a:moveTo>
                  <a:pt x="0" y="0"/>
                </a:moveTo>
                <a:cubicBezTo>
                  <a:pt x="135895" y="-20651"/>
                  <a:pt x="270616" y="32655"/>
                  <a:pt x="491783" y="0"/>
                </a:cubicBezTo>
                <a:cubicBezTo>
                  <a:pt x="712950" y="-32655"/>
                  <a:pt x="726355" y="27827"/>
                  <a:pt x="836597" y="0"/>
                </a:cubicBezTo>
                <a:cubicBezTo>
                  <a:pt x="946839" y="-27827"/>
                  <a:pt x="1372715" y="63749"/>
                  <a:pt x="1548835" y="0"/>
                </a:cubicBezTo>
                <a:cubicBezTo>
                  <a:pt x="1724955" y="-63749"/>
                  <a:pt x="1805885" y="8286"/>
                  <a:pt x="2040618" y="0"/>
                </a:cubicBezTo>
                <a:cubicBezTo>
                  <a:pt x="2275351" y="-8286"/>
                  <a:pt x="2418454" y="12688"/>
                  <a:pt x="2532402" y="0"/>
                </a:cubicBezTo>
                <a:cubicBezTo>
                  <a:pt x="2646350" y="-12688"/>
                  <a:pt x="3088443" y="605"/>
                  <a:pt x="3244640" y="0"/>
                </a:cubicBezTo>
                <a:cubicBezTo>
                  <a:pt x="3400837" y="-605"/>
                  <a:pt x="3485724" y="33902"/>
                  <a:pt x="3662938" y="0"/>
                </a:cubicBezTo>
                <a:cubicBezTo>
                  <a:pt x="3840152" y="-33902"/>
                  <a:pt x="4030240" y="13939"/>
                  <a:pt x="4375176" y="0"/>
                </a:cubicBezTo>
                <a:cubicBezTo>
                  <a:pt x="4720112" y="-13939"/>
                  <a:pt x="4909546" y="85043"/>
                  <a:pt x="5087414" y="0"/>
                </a:cubicBezTo>
                <a:cubicBezTo>
                  <a:pt x="5265282" y="-85043"/>
                  <a:pt x="5455675" y="67579"/>
                  <a:pt x="5652682" y="0"/>
                </a:cubicBezTo>
                <a:cubicBezTo>
                  <a:pt x="5849689" y="-67579"/>
                  <a:pt x="6034356" y="32723"/>
                  <a:pt x="6364920" y="0"/>
                </a:cubicBezTo>
                <a:cubicBezTo>
                  <a:pt x="6695484" y="-32723"/>
                  <a:pt x="6629987" y="37476"/>
                  <a:pt x="6856704" y="0"/>
                </a:cubicBezTo>
                <a:cubicBezTo>
                  <a:pt x="7083421" y="-37476"/>
                  <a:pt x="7163980" y="12400"/>
                  <a:pt x="7348487" y="0"/>
                </a:cubicBezTo>
                <a:cubicBezTo>
                  <a:pt x="7399045" y="149233"/>
                  <a:pt x="7314228" y="308018"/>
                  <a:pt x="7348487" y="449097"/>
                </a:cubicBezTo>
                <a:cubicBezTo>
                  <a:pt x="7382746" y="590176"/>
                  <a:pt x="7323989" y="718591"/>
                  <a:pt x="7348487" y="885114"/>
                </a:cubicBezTo>
                <a:cubicBezTo>
                  <a:pt x="7372985" y="1051637"/>
                  <a:pt x="7327442" y="1115601"/>
                  <a:pt x="7348487" y="1308050"/>
                </a:cubicBezTo>
                <a:cubicBezTo>
                  <a:pt x="7174303" y="1373710"/>
                  <a:pt x="7001058" y="1259985"/>
                  <a:pt x="6709734" y="1308050"/>
                </a:cubicBezTo>
                <a:cubicBezTo>
                  <a:pt x="6418410" y="1356115"/>
                  <a:pt x="6260940" y="1283263"/>
                  <a:pt x="6144466" y="1308050"/>
                </a:cubicBezTo>
                <a:cubicBezTo>
                  <a:pt x="6027992" y="1332837"/>
                  <a:pt x="5963418" y="1278803"/>
                  <a:pt x="5799652" y="1308050"/>
                </a:cubicBezTo>
                <a:cubicBezTo>
                  <a:pt x="5635886" y="1337297"/>
                  <a:pt x="5568572" y="1262831"/>
                  <a:pt x="5381354" y="1308050"/>
                </a:cubicBezTo>
                <a:cubicBezTo>
                  <a:pt x="5194136" y="1353269"/>
                  <a:pt x="4994820" y="1297771"/>
                  <a:pt x="4669116" y="1308050"/>
                </a:cubicBezTo>
                <a:cubicBezTo>
                  <a:pt x="4343412" y="1318329"/>
                  <a:pt x="4356591" y="1252846"/>
                  <a:pt x="4103847" y="1308050"/>
                </a:cubicBezTo>
                <a:cubicBezTo>
                  <a:pt x="3851103" y="1363254"/>
                  <a:pt x="3830895" y="1291372"/>
                  <a:pt x="3685549" y="1308050"/>
                </a:cubicBezTo>
                <a:cubicBezTo>
                  <a:pt x="3540203" y="1324728"/>
                  <a:pt x="3387029" y="1266595"/>
                  <a:pt x="3120281" y="1308050"/>
                </a:cubicBezTo>
                <a:cubicBezTo>
                  <a:pt x="2853533" y="1349505"/>
                  <a:pt x="2881213" y="1295045"/>
                  <a:pt x="2775467" y="1308050"/>
                </a:cubicBezTo>
                <a:cubicBezTo>
                  <a:pt x="2669721" y="1321055"/>
                  <a:pt x="2595157" y="1307107"/>
                  <a:pt x="2430653" y="1308050"/>
                </a:cubicBezTo>
                <a:cubicBezTo>
                  <a:pt x="2266149" y="1308993"/>
                  <a:pt x="2027765" y="1281654"/>
                  <a:pt x="1865385" y="1308050"/>
                </a:cubicBezTo>
                <a:cubicBezTo>
                  <a:pt x="1703005" y="1334446"/>
                  <a:pt x="1639457" y="1265523"/>
                  <a:pt x="1447087" y="1308050"/>
                </a:cubicBezTo>
                <a:cubicBezTo>
                  <a:pt x="1254717" y="1350577"/>
                  <a:pt x="979733" y="1242928"/>
                  <a:pt x="808334" y="1308050"/>
                </a:cubicBezTo>
                <a:cubicBezTo>
                  <a:pt x="636935" y="1373172"/>
                  <a:pt x="271412" y="1233583"/>
                  <a:pt x="0" y="1308050"/>
                </a:cubicBezTo>
                <a:cubicBezTo>
                  <a:pt x="-51441" y="1208435"/>
                  <a:pt x="47857" y="964191"/>
                  <a:pt x="0" y="858953"/>
                </a:cubicBezTo>
                <a:cubicBezTo>
                  <a:pt x="-47857" y="753715"/>
                  <a:pt x="43495" y="515738"/>
                  <a:pt x="0" y="409856"/>
                </a:cubicBezTo>
                <a:cubicBezTo>
                  <a:pt x="-43495" y="303974"/>
                  <a:pt x="30908" y="85357"/>
                  <a:pt x="0" y="0"/>
                </a:cubicBezTo>
                <a:close/>
              </a:path>
            </a:pathLst>
          </a:custGeom>
          <a:noFill/>
          <a:ln w="28575">
            <a:solidFill>
              <a:srgbClr val="3333F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200" b="1" dirty="0">
                <a:latin typeface="Times New Roman" panose="02020603050405020304" pitchFamily="18" charset="0"/>
                <a:cs typeface="Times New Roman" panose="02020603050405020304" pitchFamily="18" charset="0"/>
              </a:rPr>
              <a:t>   Frank </a:t>
            </a:r>
            <a:r>
              <a:rPr lang="en-US" sz="3200" b="1" dirty="0" err="1">
                <a:latin typeface="Times New Roman" panose="02020603050405020304" pitchFamily="18" charset="0"/>
                <a:cs typeface="Times New Roman" panose="02020603050405020304" pitchFamily="18" charset="0"/>
              </a:rPr>
              <a:t>Wilczek</a:t>
            </a:r>
            <a:r>
              <a:rPr lang="en-US" sz="32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(CERN seminar):</a:t>
            </a:r>
            <a:endParaRPr lang="en-US" sz="2800" dirty="0">
              <a:latin typeface="Times New Roman" panose="02020603050405020304" pitchFamily="18" charset="0"/>
              <a:cs typeface="Times New Roman" panose="02020603050405020304" pitchFamily="18" charset="0"/>
              <a:sym typeface="Wingdings" panose="05000000000000000000" pitchFamily="2" charset="2"/>
            </a:endParaRPr>
          </a:p>
          <a:p>
            <a:endParaRPr lang="en-US" sz="1100" dirty="0">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a:solidFill>
                  <a:srgbClr val="C00000"/>
                </a:solidFill>
                <a:latin typeface="Times New Roman" panose="02020603050405020304" pitchFamily="18" charset="0"/>
                <a:cs typeface="Times New Roman" panose="02020603050405020304" pitchFamily="18" charset="0"/>
              </a:rPr>
              <a:t>     </a:t>
            </a:r>
            <a:r>
              <a:rPr lang="en-US" sz="3200" b="1"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3600" b="1" dirty="0">
                <a:solidFill>
                  <a:srgbClr val="C00000"/>
                </a:solidFill>
                <a:highlight>
                  <a:srgbClr val="FFFF00"/>
                </a:highlight>
                <a:latin typeface="Times New Roman" panose="02020603050405020304" pitchFamily="18" charset="0"/>
                <a:cs typeface="Times New Roman" panose="02020603050405020304" pitchFamily="18" charset="0"/>
              </a:rPr>
              <a:t>focus on anomalies / mysteries” </a:t>
            </a:r>
            <a:endParaRPr lang="en-US" sz="28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BF3B27F-1D38-FBFD-D838-F62C57331A99}"/>
              </a:ext>
            </a:extLst>
          </p:cNvPr>
          <p:cNvPicPr>
            <a:picLocks noChangeAspect="1"/>
          </p:cNvPicPr>
          <p:nvPr/>
        </p:nvPicPr>
        <p:blipFill>
          <a:blip r:embed="rId3"/>
          <a:stretch>
            <a:fillRect/>
          </a:stretch>
        </p:blipFill>
        <p:spPr>
          <a:xfrm>
            <a:off x="797442" y="2638378"/>
            <a:ext cx="1925882" cy="2739636"/>
          </a:xfrm>
          <a:prstGeom prst="rect">
            <a:avLst/>
          </a:prstGeom>
        </p:spPr>
      </p:pic>
      <p:sp>
        <p:nvSpPr>
          <p:cNvPr id="6" name="TextBox 5">
            <a:extLst>
              <a:ext uri="{FF2B5EF4-FFF2-40B4-BE49-F238E27FC236}">
                <a16:creationId xmlns:a16="http://schemas.microsoft.com/office/drawing/2014/main" id="{FD1A23D7-3B94-2564-E80E-97BAC365A972}"/>
              </a:ext>
            </a:extLst>
          </p:cNvPr>
          <p:cNvSpPr txBox="1"/>
          <p:nvPr/>
        </p:nvSpPr>
        <p:spPr>
          <a:xfrm>
            <a:off x="2683567" y="3747054"/>
            <a:ext cx="676788"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7" name="Rectangle 205">
            <a:extLst>
              <a:ext uri="{FF2B5EF4-FFF2-40B4-BE49-F238E27FC236}">
                <a16:creationId xmlns:a16="http://schemas.microsoft.com/office/drawing/2014/main" id="{3EFF85F1-AE10-C68F-7478-F872D62B66C9}"/>
              </a:ext>
            </a:extLst>
          </p:cNvPr>
          <p:cNvSpPr/>
          <p:nvPr/>
        </p:nvSpPr>
        <p:spPr>
          <a:xfrm>
            <a:off x="11885676" y="6476482"/>
            <a:ext cx="171522" cy="245901"/>
          </a:xfrm>
          <a:prstGeom prst="rect">
            <a:avLst/>
          </a:prstGeom>
        </p:spPr>
        <p:txBody>
          <a:bodyPr wrap="none" lIns="0" tIns="0" rIns="0" bIns="0">
            <a:spAutoFit/>
          </a:bodyPr>
          <a:lstStyle/>
          <a:p>
            <a:pPr marL="0"/>
            <a:r>
              <a:rPr lang="en-US" sz="1598" b="1" i="0" spc="0" baseline="0" dirty="0">
                <a:solidFill>
                  <a:srgbClr val="FF0000"/>
                </a:solidFill>
                <a:latin typeface="Calibri-Bold"/>
              </a:rPr>
              <a:t>4 </a:t>
            </a:r>
          </a:p>
        </p:txBody>
      </p:sp>
    </p:spTree>
    <p:extLst>
      <p:ext uri="{BB962C8B-B14F-4D97-AF65-F5344CB8AC3E}">
        <p14:creationId xmlns:p14="http://schemas.microsoft.com/office/powerpoint/2010/main" val="276074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113814" cy="245901"/>
          </a:xfrm>
          <a:prstGeom prst="rect">
            <a:avLst/>
          </a:prstGeom>
        </p:spPr>
        <p:txBody>
          <a:bodyPr wrap="none" lIns="0" tIns="0" rIns="0" bIns="0">
            <a:spAutoFit/>
          </a:bodyPr>
          <a:lstStyle/>
          <a:p>
            <a:pPr marL="0"/>
            <a:r>
              <a:rPr lang="en-US" sz="1598" b="1" i="0" spc="0" baseline="0" dirty="0">
                <a:solidFill>
                  <a:srgbClr val="FF0000"/>
                </a:solidFill>
                <a:latin typeface="Calibri-Bold"/>
              </a:rPr>
              <a:t>5</a:t>
            </a:r>
          </a:p>
        </p:txBody>
      </p:sp>
      <p:sp>
        <p:nvSpPr>
          <p:cNvPr id="4" name="TextBox 3">
            <a:extLst>
              <a:ext uri="{FF2B5EF4-FFF2-40B4-BE49-F238E27FC236}">
                <a16:creationId xmlns:a16="http://schemas.microsoft.com/office/drawing/2014/main" id="{7A3ABA2C-48F2-9B0F-D832-ADC2701861EF}"/>
              </a:ext>
            </a:extLst>
          </p:cNvPr>
          <p:cNvSpPr txBox="1"/>
          <p:nvPr/>
        </p:nvSpPr>
        <p:spPr>
          <a:xfrm>
            <a:off x="1138136" y="122605"/>
            <a:ext cx="9958175" cy="707886"/>
          </a:xfrm>
          <a:custGeom>
            <a:avLst/>
            <a:gdLst>
              <a:gd name="connsiteX0" fmla="*/ 0 w 9958175"/>
              <a:gd name="connsiteY0" fmla="*/ 0 h 707886"/>
              <a:gd name="connsiteX1" fmla="*/ 486193 w 9958175"/>
              <a:gd name="connsiteY1" fmla="*/ 0 h 707886"/>
              <a:gd name="connsiteX2" fmla="*/ 773223 w 9958175"/>
              <a:gd name="connsiteY2" fmla="*/ 0 h 707886"/>
              <a:gd name="connsiteX3" fmla="*/ 1558162 w 9958175"/>
              <a:gd name="connsiteY3" fmla="*/ 0 h 707886"/>
              <a:gd name="connsiteX4" fmla="*/ 2044355 w 9958175"/>
              <a:gd name="connsiteY4" fmla="*/ 0 h 707886"/>
              <a:gd name="connsiteX5" fmla="*/ 2530548 w 9958175"/>
              <a:gd name="connsiteY5" fmla="*/ 0 h 707886"/>
              <a:gd name="connsiteX6" fmla="*/ 3315486 w 9958175"/>
              <a:gd name="connsiteY6" fmla="*/ 0 h 707886"/>
              <a:gd name="connsiteX7" fmla="*/ 3702098 w 9958175"/>
              <a:gd name="connsiteY7" fmla="*/ 0 h 707886"/>
              <a:gd name="connsiteX8" fmla="*/ 4487037 w 9958175"/>
              <a:gd name="connsiteY8" fmla="*/ 0 h 707886"/>
              <a:gd name="connsiteX9" fmla="*/ 5271975 w 9958175"/>
              <a:gd name="connsiteY9" fmla="*/ 0 h 707886"/>
              <a:gd name="connsiteX10" fmla="*/ 5857750 w 9958175"/>
              <a:gd name="connsiteY10" fmla="*/ 0 h 707886"/>
              <a:gd name="connsiteX11" fmla="*/ 6642689 w 9958175"/>
              <a:gd name="connsiteY11" fmla="*/ 0 h 707886"/>
              <a:gd name="connsiteX12" fmla="*/ 7128882 w 9958175"/>
              <a:gd name="connsiteY12" fmla="*/ 0 h 707886"/>
              <a:gd name="connsiteX13" fmla="*/ 7615075 w 9958175"/>
              <a:gd name="connsiteY13" fmla="*/ 0 h 707886"/>
              <a:gd name="connsiteX14" fmla="*/ 8300432 w 9958175"/>
              <a:gd name="connsiteY14" fmla="*/ 0 h 707886"/>
              <a:gd name="connsiteX15" fmla="*/ 8786625 w 9958175"/>
              <a:gd name="connsiteY15" fmla="*/ 0 h 707886"/>
              <a:gd name="connsiteX16" fmla="*/ 9958175 w 9958175"/>
              <a:gd name="connsiteY16" fmla="*/ 0 h 707886"/>
              <a:gd name="connsiteX17" fmla="*/ 9958175 w 9958175"/>
              <a:gd name="connsiteY17" fmla="*/ 368101 h 707886"/>
              <a:gd name="connsiteX18" fmla="*/ 9958175 w 9958175"/>
              <a:gd name="connsiteY18" fmla="*/ 707886 h 707886"/>
              <a:gd name="connsiteX19" fmla="*/ 9272818 w 9958175"/>
              <a:gd name="connsiteY19" fmla="*/ 707886 h 707886"/>
              <a:gd name="connsiteX20" fmla="*/ 8886207 w 9958175"/>
              <a:gd name="connsiteY20" fmla="*/ 707886 h 707886"/>
              <a:gd name="connsiteX21" fmla="*/ 8101268 w 9958175"/>
              <a:gd name="connsiteY21" fmla="*/ 707886 h 707886"/>
              <a:gd name="connsiteX22" fmla="*/ 7515493 w 9958175"/>
              <a:gd name="connsiteY22" fmla="*/ 707886 h 707886"/>
              <a:gd name="connsiteX23" fmla="*/ 7128882 w 9958175"/>
              <a:gd name="connsiteY23" fmla="*/ 707886 h 707886"/>
              <a:gd name="connsiteX24" fmla="*/ 6543107 w 9958175"/>
              <a:gd name="connsiteY24" fmla="*/ 707886 h 707886"/>
              <a:gd name="connsiteX25" fmla="*/ 6256077 w 9958175"/>
              <a:gd name="connsiteY25" fmla="*/ 707886 h 707886"/>
              <a:gd name="connsiteX26" fmla="*/ 5969047 w 9958175"/>
              <a:gd name="connsiteY26" fmla="*/ 707886 h 707886"/>
              <a:gd name="connsiteX27" fmla="*/ 5383272 w 9958175"/>
              <a:gd name="connsiteY27" fmla="*/ 707886 h 707886"/>
              <a:gd name="connsiteX28" fmla="*/ 4996661 w 9958175"/>
              <a:gd name="connsiteY28" fmla="*/ 707886 h 707886"/>
              <a:gd name="connsiteX29" fmla="*/ 4311304 w 9958175"/>
              <a:gd name="connsiteY29" fmla="*/ 707886 h 707886"/>
              <a:gd name="connsiteX30" fmla="*/ 3924693 w 9958175"/>
              <a:gd name="connsiteY30" fmla="*/ 707886 h 707886"/>
              <a:gd name="connsiteX31" fmla="*/ 3239336 w 9958175"/>
              <a:gd name="connsiteY31" fmla="*/ 707886 h 707886"/>
              <a:gd name="connsiteX32" fmla="*/ 2952306 w 9958175"/>
              <a:gd name="connsiteY32" fmla="*/ 707886 h 707886"/>
              <a:gd name="connsiteX33" fmla="*/ 2266949 w 9958175"/>
              <a:gd name="connsiteY33" fmla="*/ 707886 h 707886"/>
              <a:gd name="connsiteX34" fmla="*/ 1880338 w 9958175"/>
              <a:gd name="connsiteY34" fmla="*/ 707886 h 707886"/>
              <a:gd name="connsiteX35" fmla="*/ 1593308 w 9958175"/>
              <a:gd name="connsiteY35" fmla="*/ 707886 h 707886"/>
              <a:gd name="connsiteX36" fmla="*/ 1206697 w 9958175"/>
              <a:gd name="connsiteY36" fmla="*/ 707886 h 707886"/>
              <a:gd name="connsiteX37" fmla="*/ 521340 w 9958175"/>
              <a:gd name="connsiteY37" fmla="*/ 707886 h 707886"/>
              <a:gd name="connsiteX38" fmla="*/ 0 w 9958175"/>
              <a:gd name="connsiteY38" fmla="*/ 707886 h 707886"/>
              <a:gd name="connsiteX39" fmla="*/ 0 w 9958175"/>
              <a:gd name="connsiteY39" fmla="*/ 375180 h 707886"/>
              <a:gd name="connsiteX40" fmla="*/ 0 w 9958175"/>
              <a:gd name="connsiteY4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58175" h="707886" extrusionOk="0">
                <a:moveTo>
                  <a:pt x="0" y="0"/>
                </a:moveTo>
                <a:cubicBezTo>
                  <a:pt x="168853" y="-13233"/>
                  <a:pt x="284613" y="7663"/>
                  <a:pt x="486193" y="0"/>
                </a:cubicBezTo>
                <a:cubicBezTo>
                  <a:pt x="687773" y="-7663"/>
                  <a:pt x="698441" y="24073"/>
                  <a:pt x="773223" y="0"/>
                </a:cubicBezTo>
                <a:cubicBezTo>
                  <a:pt x="848005" y="-24073"/>
                  <a:pt x="1243543" y="67848"/>
                  <a:pt x="1558162" y="0"/>
                </a:cubicBezTo>
                <a:cubicBezTo>
                  <a:pt x="1872781" y="-67848"/>
                  <a:pt x="1940966" y="13015"/>
                  <a:pt x="2044355" y="0"/>
                </a:cubicBezTo>
                <a:cubicBezTo>
                  <a:pt x="2147744" y="-13015"/>
                  <a:pt x="2360954" y="37293"/>
                  <a:pt x="2530548" y="0"/>
                </a:cubicBezTo>
                <a:cubicBezTo>
                  <a:pt x="2700142" y="-37293"/>
                  <a:pt x="3116043" y="50426"/>
                  <a:pt x="3315486" y="0"/>
                </a:cubicBezTo>
                <a:cubicBezTo>
                  <a:pt x="3514929" y="-50426"/>
                  <a:pt x="3530164" y="41419"/>
                  <a:pt x="3702098" y="0"/>
                </a:cubicBezTo>
                <a:cubicBezTo>
                  <a:pt x="3874032" y="-41419"/>
                  <a:pt x="4200359" y="72122"/>
                  <a:pt x="4487037" y="0"/>
                </a:cubicBezTo>
                <a:cubicBezTo>
                  <a:pt x="4773715" y="-72122"/>
                  <a:pt x="5020365" y="75239"/>
                  <a:pt x="5271975" y="0"/>
                </a:cubicBezTo>
                <a:cubicBezTo>
                  <a:pt x="5523585" y="-75239"/>
                  <a:pt x="5570519" y="28804"/>
                  <a:pt x="5857750" y="0"/>
                </a:cubicBezTo>
                <a:cubicBezTo>
                  <a:pt x="6144982" y="-28804"/>
                  <a:pt x="6443696" y="6298"/>
                  <a:pt x="6642689" y="0"/>
                </a:cubicBezTo>
                <a:cubicBezTo>
                  <a:pt x="6841682" y="-6298"/>
                  <a:pt x="6970352" y="27685"/>
                  <a:pt x="7128882" y="0"/>
                </a:cubicBezTo>
                <a:cubicBezTo>
                  <a:pt x="7287412" y="-27685"/>
                  <a:pt x="7507114" y="37867"/>
                  <a:pt x="7615075" y="0"/>
                </a:cubicBezTo>
                <a:cubicBezTo>
                  <a:pt x="7723036" y="-37867"/>
                  <a:pt x="8124434" y="22317"/>
                  <a:pt x="8300432" y="0"/>
                </a:cubicBezTo>
                <a:cubicBezTo>
                  <a:pt x="8476430" y="-22317"/>
                  <a:pt x="8685490" y="3259"/>
                  <a:pt x="8786625" y="0"/>
                </a:cubicBezTo>
                <a:cubicBezTo>
                  <a:pt x="8887760" y="-3259"/>
                  <a:pt x="9676653" y="12813"/>
                  <a:pt x="9958175" y="0"/>
                </a:cubicBezTo>
                <a:cubicBezTo>
                  <a:pt x="9982924" y="90939"/>
                  <a:pt x="9948762" y="216471"/>
                  <a:pt x="9958175" y="368101"/>
                </a:cubicBezTo>
                <a:cubicBezTo>
                  <a:pt x="9967588" y="519731"/>
                  <a:pt x="9939329" y="617480"/>
                  <a:pt x="9958175" y="707886"/>
                </a:cubicBezTo>
                <a:cubicBezTo>
                  <a:pt x="9678937" y="764452"/>
                  <a:pt x="9410660" y="650630"/>
                  <a:pt x="9272818" y="707886"/>
                </a:cubicBezTo>
                <a:cubicBezTo>
                  <a:pt x="9134976" y="765142"/>
                  <a:pt x="9057381" y="669568"/>
                  <a:pt x="8886207" y="707886"/>
                </a:cubicBezTo>
                <a:cubicBezTo>
                  <a:pt x="8715033" y="746204"/>
                  <a:pt x="8385433" y="662364"/>
                  <a:pt x="8101268" y="707886"/>
                </a:cubicBezTo>
                <a:cubicBezTo>
                  <a:pt x="7817103" y="753408"/>
                  <a:pt x="7712399" y="647440"/>
                  <a:pt x="7515493" y="707886"/>
                </a:cubicBezTo>
                <a:cubicBezTo>
                  <a:pt x="7318588" y="768332"/>
                  <a:pt x="7239562" y="680910"/>
                  <a:pt x="7128882" y="707886"/>
                </a:cubicBezTo>
                <a:cubicBezTo>
                  <a:pt x="7018202" y="734862"/>
                  <a:pt x="6730919" y="682303"/>
                  <a:pt x="6543107" y="707886"/>
                </a:cubicBezTo>
                <a:cubicBezTo>
                  <a:pt x="6355295" y="733469"/>
                  <a:pt x="6336215" y="680341"/>
                  <a:pt x="6256077" y="707886"/>
                </a:cubicBezTo>
                <a:cubicBezTo>
                  <a:pt x="6175939" y="735431"/>
                  <a:pt x="6094633" y="687492"/>
                  <a:pt x="5969047" y="707886"/>
                </a:cubicBezTo>
                <a:cubicBezTo>
                  <a:pt x="5843461" y="728280"/>
                  <a:pt x="5623600" y="664526"/>
                  <a:pt x="5383272" y="707886"/>
                </a:cubicBezTo>
                <a:cubicBezTo>
                  <a:pt x="5142944" y="751246"/>
                  <a:pt x="5168254" y="689185"/>
                  <a:pt x="4996661" y="707886"/>
                </a:cubicBezTo>
                <a:cubicBezTo>
                  <a:pt x="4825068" y="726587"/>
                  <a:pt x="4647898" y="687481"/>
                  <a:pt x="4311304" y="707886"/>
                </a:cubicBezTo>
                <a:cubicBezTo>
                  <a:pt x="3974710" y="728291"/>
                  <a:pt x="4034900" y="661879"/>
                  <a:pt x="3924693" y="707886"/>
                </a:cubicBezTo>
                <a:cubicBezTo>
                  <a:pt x="3814486" y="753893"/>
                  <a:pt x="3412978" y="681768"/>
                  <a:pt x="3239336" y="707886"/>
                </a:cubicBezTo>
                <a:cubicBezTo>
                  <a:pt x="3065694" y="734004"/>
                  <a:pt x="3045340" y="680707"/>
                  <a:pt x="2952306" y="707886"/>
                </a:cubicBezTo>
                <a:cubicBezTo>
                  <a:pt x="2859272" y="735065"/>
                  <a:pt x="2414798" y="655430"/>
                  <a:pt x="2266949" y="707886"/>
                </a:cubicBezTo>
                <a:cubicBezTo>
                  <a:pt x="2119100" y="760342"/>
                  <a:pt x="1994363" y="697712"/>
                  <a:pt x="1880338" y="707886"/>
                </a:cubicBezTo>
                <a:cubicBezTo>
                  <a:pt x="1766313" y="718060"/>
                  <a:pt x="1729304" y="678609"/>
                  <a:pt x="1593308" y="707886"/>
                </a:cubicBezTo>
                <a:cubicBezTo>
                  <a:pt x="1457312" y="737163"/>
                  <a:pt x="1337041" y="707879"/>
                  <a:pt x="1206697" y="707886"/>
                </a:cubicBezTo>
                <a:cubicBezTo>
                  <a:pt x="1076353" y="707893"/>
                  <a:pt x="753133" y="672563"/>
                  <a:pt x="521340" y="707886"/>
                </a:cubicBezTo>
                <a:cubicBezTo>
                  <a:pt x="289547" y="743209"/>
                  <a:pt x="163058" y="704797"/>
                  <a:pt x="0" y="707886"/>
                </a:cubicBezTo>
                <a:cubicBezTo>
                  <a:pt x="-11611" y="614247"/>
                  <a:pt x="821" y="536860"/>
                  <a:pt x="0" y="375180"/>
                </a:cubicBezTo>
                <a:cubicBezTo>
                  <a:pt x="-821" y="213500"/>
                  <a:pt x="27311" y="123918"/>
                  <a:pt x="0" y="0"/>
                </a:cubicBezTo>
                <a:close/>
              </a:path>
            </a:pathLst>
          </a:custGeom>
          <a:no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4000" b="1" dirty="0">
                <a:solidFill>
                  <a:srgbClr val="3333FF"/>
                </a:solidFill>
                <a:latin typeface="Times New Roman" panose="02020603050405020304" pitchFamily="18" charset="0"/>
                <a:cs typeface="Times New Roman" panose="02020603050405020304" pitchFamily="18" charset="0"/>
              </a:rPr>
              <a:t>A </a:t>
            </a:r>
            <a:r>
              <a:rPr lang="en-US" sz="4000" b="1" dirty="0">
                <a:solidFill>
                  <a:srgbClr val="FF0000"/>
                </a:solidFill>
                <a:latin typeface="Times New Roman" panose="02020603050405020304" pitchFamily="18" charset="0"/>
                <a:cs typeface="Times New Roman" panose="02020603050405020304" pitchFamily="18" charset="0"/>
              </a:rPr>
              <a:t>mysterious</a:t>
            </a:r>
            <a:r>
              <a:rPr lang="en-US" sz="4000" b="1" dirty="0">
                <a:solidFill>
                  <a:srgbClr val="3333FF"/>
                </a:solidFill>
                <a:latin typeface="Times New Roman" panose="02020603050405020304" pitchFamily="18" charset="0"/>
                <a:cs typeface="Times New Roman" panose="02020603050405020304" pitchFamily="18" charset="0"/>
              </a:rPr>
              <a:t> solar observation:  </a:t>
            </a:r>
            <a:r>
              <a:rPr lang="en-US" sz="3600" b="1" dirty="0">
                <a:solidFill>
                  <a:schemeClr val="tx1"/>
                </a:solidFill>
                <a:latin typeface="Times New Roman" panose="02020603050405020304" pitchFamily="18" charset="0"/>
                <a:cs typeface="Times New Roman" panose="02020603050405020304" pitchFamily="18" charset="0"/>
              </a:rPr>
              <a:t>T</a:t>
            </a:r>
            <a:r>
              <a:rPr lang="en-US" sz="3600" b="1" baseline="-25000" dirty="0">
                <a:solidFill>
                  <a:schemeClr val="tx1"/>
                </a:solidFill>
                <a:latin typeface="Times New Roman" panose="02020603050405020304" pitchFamily="18" charset="0"/>
                <a:cs typeface="Times New Roman" panose="02020603050405020304" pitchFamily="18" charset="0"/>
              </a:rPr>
              <a:t>SUN</a:t>
            </a:r>
            <a:r>
              <a:rPr lang="en-US" sz="4000" b="1"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a:t>
            </a:r>
            <a:r>
              <a:rPr lang="en-US" sz="4000" b="1"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ƒ(</a:t>
            </a:r>
            <a:r>
              <a:rPr lang="en-US" sz="3300" b="1" dirty="0">
                <a:solidFill>
                  <a:schemeClr val="tx1"/>
                </a:solidFill>
                <a:latin typeface="Times New Roman" panose="02020603050405020304" pitchFamily="18" charset="0"/>
                <a:cs typeface="Times New Roman" panose="02020603050405020304" pitchFamily="18" charset="0"/>
              </a:rPr>
              <a:t>R</a:t>
            </a:r>
            <a:r>
              <a:rPr lang="en-US" sz="3600" b="1" dirty="0">
                <a:solidFill>
                  <a:schemeClr val="tx1"/>
                </a:solidFill>
                <a:latin typeface="Times New Roman" panose="02020603050405020304" pitchFamily="18" charset="0"/>
                <a:cs typeface="Times New Roman" panose="02020603050405020304" pitchFamily="18" charset="0"/>
              </a:rPr>
              <a:t>) </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8D6CF31-3146-B2F9-B599-328779F18FCC}"/>
              </a:ext>
            </a:extLst>
          </p:cNvPr>
          <p:cNvSpPr txBox="1"/>
          <p:nvPr/>
        </p:nvSpPr>
        <p:spPr>
          <a:xfrm>
            <a:off x="9455305" y="5090972"/>
            <a:ext cx="2452916" cy="523220"/>
          </a:xfrm>
          <a:prstGeom prst="rect">
            <a:avLst/>
          </a:prstGeom>
          <a:noFill/>
        </p:spPr>
        <p:txBody>
          <a:bodyPr wrap="none" rtlCol="0">
            <a:spAutoFit/>
          </a:bodyPr>
          <a:lstStyle/>
          <a:p>
            <a:r>
              <a:rPr 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few facts </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F9D5DCB0-B9A2-D161-A9E7-90074F8A7D51}"/>
              </a:ext>
            </a:extLst>
          </p:cNvPr>
          <p:cNvGrpSpPr/>
          <p:nvPr/>
        </p:nvGrpSpPr>
        <p:grpSpPr>
          <a:xfrm>
            <a:off x="113651" y="1053777"/>
            <a:ext cx="8303082" cy="5738170"/>
            <a:chOff x="113651" y="1053777"/>
            <a:chExt cx="8303082" cy="5738170"/>
          </a:xfrm>
        </p:grpSpPr>
        <p:grpSp>
          <p:nvGrpSpPr>
            <p:cNvPr id="24" name="Group 23">
              <a:extLst>
                <a:ext uri="{FF2B5EF4-FFF2-40B4-BE49-F238E27FC236}">
                  <a16:creationId xmlns:a16="http://schemas.microsoft.com/office/drawing/2014/main" id="{ACFE0C8B-BAAB-B756-E42F-2241ECF50DEA}"/>
                </a:ext>
              </a:extLst>
            </p:cNvPr>
            <p:cNvGrpSpPr/>
            <p:nvPr/>
          </p:nvGrpSpPr>
          <p:grpSpPr>
            <a:xfrm>
              <a:off x="113651" y="1053777"/>
              <a:ext cx="8303082" cy="5738170"/>
              <a:chOff x="113651" y="1064410"/>
              <a:chExt cx="8303082" cy="5738170"/>
            </a:xfrm>
          </p:grpSpPr>
          <p:grpSp>
            <p:nvGrpSpPr>
              <p:cNvPr id="19" name="Group 18">
                <a:extLst>
                  <a:ext uri="{FF2B5EF4-FFF2-40B4-BE49-F238E27FC236}">
                    <a16:creationId xmlns:a16="http://schemas.microsoft.com/office/drawing/2014/main" id="{69B4E582-66BF-05DE-5850-40A4D9979029}"/>
                  </a:ext>
                </a:extLst>
              </p:cNvPr>
              <p:cNvGrpSpPr/>
              <p:nvPr/>
            </p:nvGrpSpPr>
            <p:grpSpPr>
              <a:xfrm>
                <a:off x="113651" y="1064410"/>
                <a:ext cx="8303082" cy="5656859"/>
                <a:chOff x="283779" y="830491"/>
                <a:chExt cx="8303082" cy="5656859"/>
              </a:xfrm>
            </p:grpSpPr>
            <p:grpSp>
              <p:nvGrpSpPr>
                <p:cNvPr id="9" name="Group 8">
                  <a:extLst>
                    <a:ext uri="{FF2B5EF4-FFF2-40B4-BE49-F238E27FC236}">
                      <a16:creationId xmlns:a16="http://schemas.microsoft.com/office/drawing/2014/main" id="{41BB460C-C65F-E36D-8968-F1DFE740EFF4}"/>
                    </a:ext>
                  </a:extLst>
                </p:cNvPr>
                <p:cNvGrpSpPr/>
                <p:nvPr/>
              </p:nvGrpSpPr>
              <p:grpSpPr>
                <a:xfrm>
                  <a:off x="283779" y="830491"/>
                  <a:ext cx="8303082" cy="5656859"/>
                  <a:chOff x="334438" y="1363321"/>
                  <a:chExt cx="8106870" cy="5399325"/>
                </a:xfrm>
              </p:grpSpPr>
              <p:pic>
                <p:nvPicPr>
                  <p:cNvPr id="3" name="Picture 2">
                    <a:extLst>
                      <a:ext uri="{FF2B5EF4-FFF2-40B4-BE49-F238E27FC236}">
                        <a16:creationId xmlns:a16="http://schemas.microsoft.com/office/drawing/2014/main" id="{67441D16-E608-2322-E0CE-9EF720BAC97B}"/>
                      </a:ext>
                    </a:extLst>
                  </p:cNvPr>
                  <p:cNvPicPr>
                    <a:picLocks noChangeAspect="1"/>
                  </p:cNvPicPr>
                  <p:nvPr/>
                </p:nvPicPr>
                <p:blipFill>
                  <a:blip r:embed="rId2"/>
                  <a:stretch>
                    <a:fillRect/>
                  </a:stretch>
                </p:blipFill>
                <p:spPr>
                  <a:xfrm>
                    <a:off x="334438" y="1363321"/>
                    <a:ext cx="7214224" cy="5399325"/>
                  </a:xfrm>
                  <a:prstGeom prst="rect">
                    <a:avLst/>
                  </a:prstGeom>
                </p:spPr>
              </p:pic>
              <p:sp>
                <p:nvSpPr>
                  <p:cNvPr id="7" name="TextBox 6">
                    <a:extLst>
                      <a:ext uri="{FF2B5EF4-FFF2-40B4-BE49-F238E27FC236}">
                        <a16:creationId xmlns:a16="http://schemas.microsoft.com/office/drawing/2014/main" id="{AED1D3A1-7FB5-1F22-4419-2B7693595F78}"/>
                      </a:ext>
                    </a:extLst>
                  </p:cNvPr>
                  <p:cNvSpPr txBox="1"/>
                  <p:nvPr/>
                </p:nvSpPr>
                <p:spPr>
                  <a:xfrm>
                    <a:off x="5658208" y="3650392"/>
                    <a:ext cx="2783100" cy="499400"/>
                  </a:xfrm>
                  <a:prstGeom prst="rect">
                    <a:avLst/>
                  </a:prstGeom>
                  <a:noFill/>
                </p:spPr>
                <p:txBody>
                  <a:bodyPr wrap="none" rtlCol="0">
                    <a:spAutoFit/>
                  </a:bodyPr>
                  <a:lstStyle/>
                  <a:p>
                    <a:pPr algn="l"/>
                    <a:r>
                      <a:rPr lang="en-US" sz="2800" b="1" dirty="0">
                        <a:solidFill>
                          <a:schemeClr val="tx1"/>
                        </a:solidFill>
                        <a:latin typeface="Times New Roman" panose="02020603050405020304" pitchFamily="18" charset="0"/>
                        <a:cs typeface="Times New Roman" panose="02020603050405020304" pitchFamily="18" charset="0"/>
                      </a:rPr>
                      <a:t>W.</a:t>
                    </a:r>
                    <a:r>
                      <a:rPr lang="en-US" sz="105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Grotrian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1939</a:t>
                    </a:r>
                  </a:p>
                </p:txBody>
              </p:sp>
            </p:grpSp>
            <p:cxnSp>
              <p:nvCxnSpPr>
                <p:cNvPr id="13" name="Straight Arrow Connector 12">
                  <a:extLst>
                    <a:ext uri="{FF2B5EF4-FFF2-40B4-BE49-F238E27FC236}">
                      <a16:creationId xmlns:a16="http://schemas.microsoft.com/office/drawing/2014/main" id="{F15C64E9-215D-7A5B-D660-2A03E2E39763}"/>
                    </a:ext>
                  </a:extLst>
                </p:cNvPr>
                <p:cNvCxnSpPr>
                  <a:cxnSpLocks/>
                  <a:stCxn id="22" idx="1"/>
                </p:cNvCxnSpPr>
                <p:nvPr/>
              </p:nvCxnSpPr>
              <p:spPr>
                <a:xfrm flipH="1" flipV="1">
                  <a:off x="3689494" y="5059073"/>
                  <a:ext cx="1318452" cy="1186423"/>
                </a:xfrm>
                <a:prstGeom prst="straightConnector1">
                  <a:avLst/>
                </a:prstGeom>
                <a:ln w="76200">
                  <a:solidFill>
                    <a:srgbClr val="FF00FF"/>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B88F9B35-5A03-8957-0AD3-E4A091C5487D}"/>
                  </a:ext>
                </a:extLst>
              </p:cNvPr>
              <p:cNvSpPr txBox="1"/>
              <p:nvPr/>
            </p:nvSpPr>
            <p:spPr>
              <a:xfrm>
                <a:off x="4837818" y="6156249"/>
                <a:ext cx="1697901" cy="646331"/>
              </a:xfrm>
              <a:prstGeom prst="rect">
                <a:avLst/>
              </a:prstGeom>
              <a:noFill/>
            </p:spPr>
            <p:txBody>
              <a:bodyPr wrap="none" rtlCol="0">
                <a:spAutoFit/>
              </a:bodyPr>
              <a:lstStyle/>
              <a:p>
                <a:pPr algn="l"/>
                <a:r>
                  <a:rPr lang="en-US" sz="3600" b="1" dirty="0">
                    <a:solidFill>
                      <a:srgbClr val="C00000"/>
                    </a:solidFill>
                    <a:latin typeface="Times New Roman" panose="02020603050405020304" pitchFamily="18" charset="0"/>
                    <a:cs typeface="Times New Roman" panose="02020603050405020304" pitchFamily="18" charset="0"/>
                  </a:rPr>
                  <a:t>Surface</a:t>
                </a:r>
              </a:p>
            </p:txBody>
          </p:sp>
        </p:grpSp>
        <p:pic>
          <p:nvPicPr>
            <p:cNvPr id="27" name="Picture 26">
              <a:extLst>
                <a:ext uri="{FF2B5EF4-FFF2-40B4-BE49-F238E27FC236}">
                  <a16:creationId xmlns:a16="http://schemas.microsoft.com/office/drawing/2014/main" id="{AFA58E62-5601-9081-2BE3-1D3B734D8E15}"/>
                </a:ext>
              </a:extLst>
            </p:cNvPr>
            <p:cNvPicPr>
              <a:picLocks noChangeAspect="1"/>
            </p:cNvPicPr>
            <p:nvPr/>
          </p:nvPicPr>
          <p:blipFill>
            <a:blip r:embed="rId3"/>
            <a:stretch>
              <a:fillRect/>
            </a:stretch>
          </p:blipFill>
          <p:spPr>
            <a:xfrm>
              <a:off x="5686767" y="1053777"/>
              <a:ext cx="2425875" cy="2475552"/>
            </a:xfrm>
            <a:prstGeom prst="rect">
              <a:avLst/>
            </a:prstGeom>
          </p:spPr>
        </p:pic>
      </p:grpSp>
      <p:sp>
        <p:nvSpPr>
          <p:cNvPr id="15" name="TextBox 14">
            <a:extLst>
              <a:ext uri="{FF2B5EF4-FFF2-40B4-BE49-F238E27FC236}">
                <a16:creationId xmlns:a16="http://schemas.microsoft.com/office/drawing/2014/main" id="{E8BFE3F9-7151-8A6B-D14E-5CF4B8A705CE}"/>
              </a:ext>
            </a:extLst>
          </p:cNvPr>
          <p:cNvSpPr txBox="1"/>
          <p:nvPr/>
        </p:nvSpPr>
        <p:spPr>
          <a:xfrm>
            <a:off x="5731072" y="4011775"/>
            <a:ext cx="2609364" cy="707886"/>
          </a:xfrm>
          <a:prstGeom prst="rect">
            <a:avLst/>
          </a:prstGeom>
          <a:noFill/>
        </p:spPr>
        <p:txBody>
          <a:bodyPr wrap="square">
            <a:spAutoFit/>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[Leibniz Institute for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Astrophysics, Potsdam]</a:t>
            </a:r>
          </a:p>
        </p:txBody>
      </p:sp>
    </p:spTree>
    <p:extLst>
      <p:ext uri="{BB962C8B-B14F-4D97-AF65-F5344CB8AC3E}">
        <p14:creationId xmlns:p14="http://schemas.microsoft.com/office/powerpoint/2010/main" val="131321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113814" cy="245901"/>
          </a:xfrm>
          <a:prstGeom prst="rect">
            <a:avLst/>
          </a:prstGeom>
        </p:spPr>
        <p:txBody>
          <a:bodyPr wrap="none" lIns="0" tIns="0" rIns="0" bIns="0">
            <a:spAutoFit/>
          </a:bodyPr>
          <a:lstStyle/>
          <a:p>
            <a:pPr marL="0"/>
            <a:r>
              <a:rPr lang="en-US" sz="1598" b="1" i="0" spc="0" baseline="0" dirty="0">
                <a:solidFill>
                  <a:srgbClr val="FF0000"/>
                </a:solidFill>
                <a:latin typeface="Calibri-Bold"/>
              </a:rPr>
              <a:t>6</a:t>
            </a:r>
          </a:p>
        </p:txBody>
      </p:sp>
      <p:sp>
        <p:nvSpPr>
          <p:cNvPr id="2" name="TextBox 1">
            <a:extLst>
              <a:ext uri="{FF2B5EF4-FFF2-40B4-BE49-F238E27FC236}">
                <a16:creationId xmlns:a16="http://schemas.microsoft.com/office/drawing/2014/main" id="{34C7D376-EF7A-9CC8-E9A4-EBB01B399459}"/>
              </a:ext>
            </a:extLst>
          </p:cNvPr>
          <p:cNvSpPr txBox="1"/>
          <p:nvPr/>
        </p:nvSpPr>
        <p:spPr>
          <a:xfrm>
            <a:off x="2977301" y="406852"/>
            <a:ext cx="6589984" cy="769441"/>
          </a:xfrm>
          <a:custGeom>
            <a:avLst/>
            <a:gdLst>
              <a:gd name="connsiteX0" fmla="*/ 0 w 6589984"/>
              <a:gd name="connsiteY0" fmla="*/ 0 h 769441"/>
              <a:gd name="connsiteX1" fmla="*/ 664989 w 6589984"/>
              <a:gd name="connsiteY1" fmla="*/ 0 h 769441"/>
              <a:gd name="connsiteX2" fmla="*/ 1066379 w 6589984"/>
              <a:gd name="connsiteY2" fmla="*/ 0 h 769441"/>
              <a:gd name="connsiteX3" fmla="*/ 1599569 w 6589984"/>
              <a:gd name="connsiteY3" fmla="*/ 0 h 769441"/>
              <a:gd name="connsiteX4" fmla="*/ 2330458 w 6589984"/>
              <a:gd name="connsiteY4" fmla="*/ 0 h 769441"/>
              <a:gd name="connsiteX5" fmla="*/ 2929547 w 6589984"/>
              <a:gd name="connsiteY5" fmla="*/ 0 h 769441"/>
              <a:gd name="connsiteX6" fmla="*/ 3594537 w 6589984"/>
              <a:gd name="connsiteY6" fmla="*/ 0 h 769441"/>
              <a:gd name="connsiteX7" fmla="*/ 4127726 w 6589984"/>
              <a:gd name="connsiteY7" fmla="*/ 0 h 769441"/>
              <a:gd name="connsiteX8" fmla="*/ 4726816 w 6589984"/>
              <a:gd name="connsiteY8" fmla="*/ 0 h 769441"/>
              <a:gd name="connsiteX9" fmla="*/ 5457705 w 6589984"/>
              <a:gd name="connsiteY9" fmla="*/ 0 h 769441"/>
              <a:gd name="connsiteX10" fmla="*/ 5924995 w 6589984"/>
              <a:gd name="connsiteY10" fmla="*/ 0 h 769441"/>
              <a:gd name="connsiteX11" fmla="*/ 6589984 w 6589984"/>
              <a:gd name="connsiteY11" fmla="*/ 0 h 769441"/>
              <a:gd name="connsiteX12" fmla="*/ 6589984 w 6589984"/>
              <a:gd name="connsiteY12" fmla="*/ 369332 h 769441"/>
              <a:gd name="connsiteX13" fmla="*/ 6589984 w 6589984"/>
              <a:gd name="connsiteY13" fmla="*/ 769441 h 769441"/>
              <a:gd name="connsiteX14" fmla="*/ 5990895 w 6589984"/>
              <a:gd name="connsiteY14" fmla="*/ 769441 h 769441"/>
              <a:gd name="connsiteX15" fmla="*/ 5391805 w 6589984"/>
              <a:gd name="connsiteY15" fmla="*/ 769441 h 769441"/>
              <a:gd name="connsiteX16" fmla="*/ 4924515 w 6589984"/>
              <a:gd name="connsiteY16" fmla="*/ 769441 h 769441"/>
              <a:gd name="connsiteX17" fmla="*/ 4325426 w 6589984"/>
              <a:gd name="connsiteY17" fmla="*/ 769441 h 769441"/>
              <a:gd name="connsiteX18" fmla="*/ 3726336 w 6589984"/>
              <a:gd name="connsiteY18" fmla="*/ 769441 h 769441"/>
              <a:gd name="connsiteX19" fmla="*/ 3127247 w 6589984"/>
              <a:gd name="connsiteY19" fmla="*/ 769441 h 769441"/>
              <a:gd name="connsiteX20" fmla="*/ 2528157 w 6589984"/>
              <a:gd name="connsiteY20" fmla="*/ 769441 h 769441"/>
              <a:gd name="connsiteX21" fmla="*/ 1994968 w 6589984"/>
              <a:gd name="connsiteY21" fmla="*/ 769441 h 769441"/>
              <a:gd name="connsiteX22" fmla="*/ 1329979 w 6589984"/>
              <a:gd name="connsiteY22" fmla="*/ 769441 h 769441"/>
              <a:gd name="connsiteX23" fmla="*/ 730889 w 6589984"/>
              <a:gd name="connsiteY23" fmla="*/ 769441 h 769441"/>
              <a:gd name="connsiteX24" fmla="*/ 0 w 6589984"/>
              <a:gd name="connsiteY24" fmla="*/ 769441 h 769441"/>
              <a:gd name="connsiteX25" fmla="*/ 0 w 6589984"/>
              <a:gd name="connsiteY25" fmla="*/ 369332 h 769441"/>
              <a:gd name="connsiteX26" fmla="*/ 0 w 6589984"/>
              <a:gd name="connsiteY26"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9984" h="769441" fill="none" extrusionOk="0">
                <a:moveTo>
                  <a:pt x="0" y="0"/>
                </a:moveTo>
                <a:cubicBezTo>
                  <a:pt x="220533" y="-16943"/>
                  <a:pt x="425294" y="13756"/>
                  <a:pt x="664989" y="0"/>
                </a:cubicBezTo>
                <a:cubicBezTo>
                  <a:pt x="904684" y="-13756"/>
                  <a:pt x="903635" y="14811"/>
                  <a:pt x="1066379" y="0"/>
                </a:cubicBezTo>
                <a:cubicBezTo>
                  <a:pt x="1229123" y="-14811"/>
                  <a:pt x="1463476" y="11595"/>
                  <a:pt x="1599569" y="0"/>
                </a:cubicBezTo>
                <a:cubicBezTo>
                  <a:pt x="1735662" y="-11595"/>
                  <a:pt x="2153528" y="8253"/>
                  <a:pt x="2330458" y="0"/>
                </a:cubicBezTo>
                <a:cubicBezTo>
                  <a:pt x="2507388" y="-8253"/>
                  <a:pt x="2687736" y="1709"/>
                  <a:pt x="2929547" y="0"/>
                </a:cubicBezTo>
                <a:cubicBezTo>
                  <a:pt x="3171358" y="-1709"/>
                  <a:pt x="3399859" y="791"/>
                  <a:pt x="3594537" y="0"/>
                </a:cubicBezTo>
                <a:cubicBezTo>
                  <a:pt x="3789215" y="-791"/>
                  <a:pt x="3932441" y="33199"/>
                  <a:pt x="4127726" y="0"/>
                </a:cubicBezTo>
                <a:cubicBezTo>
                  <a:pt x="4323011" y="-33199"/>
                  <a:pt x="4562960" y="43856"/>
                  <a:pt x="4726816" y="0"/>
                </a:cubicBezTo>
                <a:cubicBezTo>
                  <a:pt x="4890672" y="-43856"/>
                  <a:pt x="5230583" y="65866"/>
                  <a:pt x="5457705" y="0"/>
                </a:cubicBezTo>
                <a:cubicBezTo>
                  <a:pt x="5684827" y="-65866"/>
                  <a:pt x="5771531" y="4837"/>
                  <a:pt x="5924995" y="0"/>
                </a:cubicBezTo>
                <a:cubicBezTo>
                  <a:pt x="6078459" y="-4837"/>
                  <a:pt x="6403826" y="69007"/>
                  <a:pt x="6589984" y="0"/>
                </a:cubicBezTo>
                <a:cubicBezTo>
                  <a:pt x="6590058" y="139499"/>
                  <a:pt x="6574989" y="270034"/>
                  <a:pt x="6589984" y="369332"/>
                </a:cubicBezTo>
                <a:cubicBezTo>
                  <a:pt x="6604979" y="468630"/>
                  <a:pt x="6551471" y="604358"/>
                  <a:pt x="6589984" y="769441"/>
                </a:cubicBezTo>
                <a:cubicBezTo>
                  <a:pt x="6347805" y="793944"/>
                  <a:pt x="6171067" y="727692"/>
                  <a:pt x="5990895" y="769441"/>
                </a:cubicBezTo>
                <a:cubicBezTo>
                  <a:pt x="5810723" y="811190"/>
                  <a:pt x="5580689" y="712846"/>
                  <a:pt x="5391805" y="769441"/>
                </a:cubicBezTo>
                <a:cubicBezTo>
                  <a:pt x="5202921" y="826036"/>
                  <a:pt x="5081129" y="730822"/>
                  <a:pt x="4924515" y="769441"/>
                </a:cubicBezTo>
                <a:cubicBezTo>
                  <a:pt x="4767901" y="808060"/>
                  <a:pt x="4545043" y="725209"/>
                  <a:pt x="4325426" y="769441"/>
                </a:cubicBezTo>
                <a:cubicBezTo>
                  <a:pt x="4105809" y="813673"/>
                  <a:pt x="3900827" y="761024"/>
                  <a:pt x="3726336" y="769441"/>
                </a:cubicBezTo>
                <a:cubicBezTo>
                  <a:pt x="3551845" y="777858"/>
                  <a:pt x="3283983" y="744152"/>
                  <a:pt x="3127247" y="769441"/>
                </a:cubicBezTo>
                <a:cubicBezTo>
                  <a:pt x="2970511" y="794730"/>
                  <a:pt x="2689768" y="768545"/>
                  <a:pt x="2528157" y="769441"/>
                </a:cubicBezTo>
                <a:cubicBezTo>
                  <a:pt x="2366546" y="770337"/>
                  <a:pt x="2166057" y="728153"/>
                  <a:pt x="1994968" y="769441"/>
                </a:cubicBezTo>
                <a:cubicBezTo>
                  <a:pt x="1823879" y="810729"/>
                  <a:pt x="1580254" y="703358"/>
                  <a:pt x="1329979" y="769441"/>
                </a:cubicBezTo>
                <a:cubicBezTo>
                  <a:pt x="1079704" y="835524"/>
                  <a:pt x="1030026" y="760747"/>
                  <a:pt x="730889" y="769441"/>
                </a:cubicBezTo>
                <a:cubicBezTo>
                  <a:pt x="431752" y="778135"/>
                  <a:pt x="228812" y="756440"/>
                  <a:pt x="0" y="769441"/>
                </a:cubicBezTo>
                <a:cubicBezTo>
                  <a:pt x="-13654" y="611576"/>
                  <a:pt x="30657" y="480815"/>
                  <a:pt x="0" y="369332"/>
                </a:cubicBezTo>
                <a:cubicBezTo>
                  <a:pt x="-30657" y="257849"/>
                  <a:pt x="17992" y="136169"/>
                  <a:pt x="0" y="0"/>
                </a:cubicBezTo>
                <a:close/>
              </a:path>
              <a:path w="6589984" h="769441" stroke="0" extrusionOk="0">
                <a:moveTo>
                  <a:pt x="0" y="0"/>
                </a:moveTo>
                <a:cubicBezTo>
                  <a:pt x="182883" y="-29252"/>
                  <a:pt x="317521" y="6420"/>
                  <a:pt x="533190" y="0"/>
                </a:cubicBezTo>
                <a:cubicBezTo>
                  <a:pt x="748859" y="-6420"/>
                  <a:pt x="766570" y="17505"/>
                  <a:pt x="934580" y="0"/>
                </a:cubicBezTo>
                <a:cubicBezTo>
                  <a:pt x="1102590" y="-17505"/>
                  <a:pt x="1307611" y="10252"/>
                  <a:pt x="1665469" y="0"/>
                </a:cubicBezTo>
                <a:cubicBezTo>
                  <a:pt x="2023327" y="-10252"/>
                  <a:pt x="1994707" y="4705"/>
                  <a:pt x="2198658" y="0"/>
                </a:cubicBezTo>
                <a:cubicBezTo>
                  <a:pt x="2402609" y="-4705"/>
                  <a:pt x="2510943" y="49417"/>
                  <a:pt x="2731848" y="0"/>
                </a:cubicBezTo>
                <a:cubicBezTo>
                  <a:pt x="2952753" y="-49417"/>
                  <a:pt x="3214378" y="81626"/>
                  <a:pt x="3462737" y="0"/>
                </a:cubicBezTo>
                <a:cubicBezTo>
                  <a:pt x="3711096" y="-81626"/>
                  <a:pt x="3767575" y="8095"/>
                  <a:pt x="3930027" y="0"/>
                </a:cubicBezTo>
                <a:cubicBezTo>
                  <a:pt x="4092479" y="-8095"/>
                  <a:pt x="4416750" y="2892"/>
                  <a:pt x="4660916" y="0"/>
                </a:cubicBezTo>
                <a:cubicBezTo>
                  <a:pt x="4905082" y="-2892"/>
                  <a:pt x="5184973" y="15608"/>
                  <a:pt x="5391805" y="0"/>
                </a:cubicBezTo>
                <a:cubicBezTo>
                  <a:pt x="5598637" y="-15608"/>
                  <a:pt x="5693234" y="51403"/>
                  <a:pt x="5990895" y="0"/>
                </a:cubicBezTo>
                <a:cubicBezTo>
                  <a:pt x="6288556" y="-51403"/>
                  <a:pt x="6349409" y="17634"/>
                  <a:pt x="6589984" y="0"/>
                </a:cubicBezTo>
                <a:cubicBezTo>
                  <a:pt x="6593062" y="115975"/>
                  <a:pt x="6585329" y="232307"/>
                  <a:pt x="6589984" y="377026"/>
                </a:cubicBezTo>
                <a:cubicBezTo>
                  <a:pt x="6594639" y="521745"/>
                  <a:pt x="6562020" y="573319"/>
                  <a:pt x="6589984" y="769441"/>
                </a:cubicBezTo>
                <a:cubicBezTo>
                  <a:pt x="6396481" y="781745"/>
                  <a:pt x="6280010" y="711764"/>
                  <a:pt x="5990895" y="769441"/>
                </a:cubicBezTo>
                <a:cubicBezTo>
                  <a:pt x="5701780" y="827118"/>
                  <a:pt x="5696897" y="759194"/>
                  <a:pt x="5523605" y="769441"/>
                </a:cubicBezTo>
                <a:cubicBezTo>
                  <a:pt x="5350313" y="779688"/>
                  <a:pt x="5136892" y="758182"/>
                  <a:pt x="4924515" y="769441"/>
                </a:cubicBezTo>
                <a:cubicBezTo>
                  <a:pt x="4712138" y="780700"/>
                  <a:pt x="4478907" y="720395"/>
                  <a:pt x="4193626" y="769441"/>
                </a:cubicBezTo>
                <a:cubicBezTo>
                  <a:pt x="3908345" y="818487"/>
                  <a:pt x="3787471" y="713847"/>
                  <a:pt x="3594537" y="769441"/>
                </a:cubicBezTo>
                <a:cubicBezTo>
                  <a:pt x="3401603" y="825035"/>
                  <a:pt x="3306424" y="748784"/>
                  <a:pt x="3193147" y="769441"/>
                </a:cubicBezTo>
                <a:cubicBezTo>
                  <a:pt x="3079870" y="790098"/>
                  <a:pt x="2868417" y="720908"/>
                  <a:pt x="2725857" y="769441"/>
                </a:cubicBezTo>
                <a:cubicBezTo>
                  <a:pt x="2583297" y="817974"/>
                  <a:pt x="2356261" y="761809"/>
                  <a:pt x="1994968" y="769441"/>
                </a:cubicBezTo>
                <a:cubicBezTo>
                  <a:pt x="1633675" y="777073"/>
                  <a:pt x="1560231" y="713527"/>
                  <a:pt x="1395878" y="769441"/>
                </a:cubicBezTo>
                <a:cubicBezTo>
                  <a:pt x="1231525" y="825355"/>
                  <a:pt x="1100495" y="748654"/>
                  <a:pt x="928589" y="769441"/>
                </a:cubicBezTo>
                <a:cubicBezTo>
                  <a:pt x="756683" y="790228"/>
                  <a:pt x="415592" y="667243"/>
                  <a:pt x="0" y="769441"/>
                </a:cubicBezTo>
                <a:cubicBezTo>
                  <a:pt x="-26307" y="690002"/>
                  <a:pt x="27437" y="567249"/>
                  <a:pt x="0" y="407804"/>
                </a:cubicBezTo>
                <a:cubicBezTo>
                  <a:pt x="-27437" y="248359"/>
                  <a:pt x="34549" y="140441"/>
                  <a:pt x="0" y="0"/>
                </a:cubicBezTo>
                <a:close/>
              </a:path>
            </a:pathLst>
          </a:custGeom>
          <a:solidFill>
            <a:schemeClr val="bg1"/>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4400" b="1" dirty="0">
                <a:solidFill>
                  <a:srgbClr val="3333FF"/>
                </a:solidFill>
                <a:latin typeface="Times New Roman" panose="02020603050405020304" pitchFamily="18" charset="0"/>
                <a:cs typeface="Times New Roman" panose="02020603050405020304" pitchFamily="18" charset="0"/>
              </a:rPr>
              <a:t>The solar corona paradox.</a:t>
            </a:r>
          </a:p>
        </p:txBody>
      </p:sp>
      <p:sp>
        <p:nvSpPr>
          <p:cNvPr id="14" name="TextBox 13">
            <a:extLst>
              <a:ext uri="{FF2B5EF4-FFF2-40B4-BE49-F238E27FC236}">
                <a16:creationId xmlns:a16="http://schemas.microsoft.com/office/drawing/2014/main" id="{EBC4BBF9-1F1A-5C22-DA59-F0E2F37FFEC7}"/>
              </a:ext>
            </a:extLst>
          </p:cNvPr>
          <p:cNvSpPr txBox="1"/>
          <p:nvPr/>
        </p:nvSpPr>
        <p:spPr>
          <a:xfrm>
            <a:off x="5577337" y="4655302"/>
            <a:ext cx="3942105" cy="677108"/>
          </a:xfrm>
          <a:custGeom>
            <a:avLst/>
            <a:gdLst>
              <a:gd name="connsiteX0" fmla="*/ 0 w 3942105"/>
              <a:gd name="connsiteY0" fmla="*/ 0 h 677108"/>
              <a:gd name="connsiteX1" fmla="*/ 523737 w 3942105"/>
              <a:gd name="connsiteY1" fmla="*/ 0 h 677108"/>
              <a:gd name="connsiteX2" fmla="*/ 968632 w 3942105"/>
              <a:gd name="connsiteY2" fmla="*/ 0 h 677108"/>
              <a:gd name="connsiteX3" fmla="*/ 1610631 w 3942105"/>
              <a:gd name="connsiteY3" fmla="*/ 0 h 677108"/>
              <a:gd name="connsiteX4" fmla="*/ 2134368 w 3942105"/>
              <a:gd name="connsiteY4" fmla="*/ 0 h 677108"/>
              <a:gd name="connsiteX5" fmla="*/ 2658105 w 3942105"/>
              <a:gd name="connsiteY5" fmla="*/ 0 h 677108"/>
              <a:gd name="connsiteX6" fmla="*/ 3300105 w 3942105"/>
              <a:gd name="connsiteY6" fmla="*/ 0 h 677108"/>
              <a:gd name="connsiteX7" fmla="*/ 3942105 w 3942105"/>
              <a:gd name="connsiteY7" fmla="*/ 0 h 677108"/>
              <a:gd name="connsiteX8" fmla="*/ 3942105 w 3942105"/>
              <a:gd name="connsiteY8" fmla="*/ 352096 h 677108"/>
              <a:gd name="connsiteX9" fmla="*/ 3942105 w 3942105"/>
              <a:gd name="connsiteY9" fmla="*/ 677108 h 677108"/>
              <a:gd name="connsiteX10" fmla="*/ 3457789 w 3942105"/>
              <a:gd name="connsiteY10" fmla="*/ 677108 h 677108"/>
              <a:gd name="connsiteX11" fmla="*/ 2894631 w 3942105"/>
              <a:gd name="connsiteY11" fmla="*/ 677108 h 677108"/>
              <a:gd name="connsiteX12" fmla="*/ 2370895 w 3942105"/>
              <a:gd name="connsiteY12" fmla="*/ 677108 h 677108"/>
              <a:gd name="connsiteX13" fmla="*/ 1728895 w 3942105"/>
              <a:gd name="connsiteY13" fmla="*/ 677108 h 677108"/>
              <a:gd name="connsiteX14" fmla="*/ 1086895 w 3942105"/>
              <a:gd name="connsiteY14" fmla="*/ 677108 h 677108"/>
              <a:gd name="connsiteX15" fmla="*/ 602579 w 3942105"/>
              <a:gd name="connsiteY15" fmla="*/ 677108 h 677108"/>
              <a:gd name="connsiteX16" fmla="*/ 0 w 3942105"/>
              <a:gd name="connsiteY16" fmla="*/ 677108 h 677108"/>
              <a:gd name="connsiteX17" fmla="*/ 0 w 3942105"/>
              <a:gd name="connsiteY17" fmla="*/ 325012 h 677108"/>
              <a:gd name="connsiteX18" fmla="*/ 0 w 3942105"/>
              <a:gd name="connsiteY18" fmla="*/ 0 h 6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2105" h="677108" extrusionOk="0">
                <a:moveTo>
                  <a:pt x="0" y="0"/>
                </a:moveTo>
                <a:cubicBezTo>
                  <a:pt x="146796" y="-17455"/>
                  <a:pt x="407373" y="25652"/>
                  <a:pt x="523737" y="0"/>
                </a:cubicBezTo>
                <a:cubicBezTo>
                  <a:pt x="640101" y="-25652"/>
                  <a:pt x="877648" y="28705"/>
                  <a:pt x="968632" y="0"/>
                </a:cubicBezTo>
                <a:cubicBezTo>
                  <a:pt x="1059616" y="-28705"/>
                  <a:pt x="1407269" y="44029"/>
                  <a:pt x="1610631" y="0"/>
                </a:cubicBezTo>
                <a:cubicBezTo>
                  <a:pt x="1813993" y="-44029"/>
                  <a:pt x="1930873" y="5578"/>
                  <a:pt x="2134368" y="0"/>
                </a:cubicBezTo>
                <a:cubicBezTo>
                  <a:pt x="2337863" y="-5578"/>
                  <a:pt x="2480107" y="23975"/>
                  <a:pt x="2658105" y="0"/>
                </a:cubicBezTo>
                <a:cubicBezTo>
                  <a:pt x="2836103" y="-23975"/>
                  <a:pt x="3008003" y="35191"/>
                  <a:pt x="3300105" y="0"/>
                </a:cubicBezTo>
                <a:cubicBezTo>
                  <a:pt x="3592207" y="-35191"/>
                  <a:pt x="3712615" y="25227"/>
                  <a:pt x="3942105" y="0"/>
                </a:cubicBezTo>
                <a:cubicBezTo>
                  <a:pt x="3971966" y="81565"/>
                  <a:pt x="3939887" y="202208"/>
                  <a:pt x="3942105" y="352096"/>
                </a:cubicBezTo>
                <a:cubicBezTo>
                  <a:pt x="3944323" y="501984"/>
                  <a:pt x="3935355" y="604880"/>
                  <a:pt x="3942105" y="677108"/>
                </a:cubicBezTo>
                <a:cubicBezTo>
                  <a:pt x="3843255" y="714544"/>
                  <a:pt x="3619951" y="633167"/>
                  <a:pt x="3457789" y="677108"/>
                </a:cubicBezTo>
                <a:cubicBezTo>
                  <a:pt x="3295627" y="721049"/>
                  <a:pt x="3107118" y="612303"/>
                  <a:pt x="2894631" y="677108"/>
                </a:cubicBezTo>
                <a:cubicBezTo>
                  <a:pt x="2682144" y="741913"/>
                  <a:pt x="2592081" y="625240"/>
                  <a:pt x="2370895" y="677108"/>
                </a:cubicBezTo>
                <a:cubicBezTo>
                  <a:pt x="2149709" y="728976"/>
                  <a:pt x="1901739" y="616944"/>
                  <a:pt x="1728895" y="677108"/>
                </a:cubicBezTo>
                <a:cubicBezTo>
                  <a:pt x="1556051" y="737272"/>
                  <a:pt x="1303554" y="618987"/>
                  <a:pt x="1086895" y="677108"/>
                </a:cubicBezTo>
                <a:cubicBezTo>
                  <a:pt x="870236" y="735229"/>
                  <a:pt x="733907" y="646709"/>
                  <a:pt x="602579" y="677108"/>
                </a:cubicBezTo>
                <a:cubicBezTo>
                  <a:pt x="471251" y="707507"/>
                  <a:pt x="278606" y="644755"/>
                  <a:pt x="0" y="677108"/>
                </a:cubicBezTo>
                <a:cubicBezTo>
                  <a:pt x="-33397" y="506349"/>
                  <a:pt x="12775" y="469094"/>
                  <a:pt x="0" y="325012"/>
                </a:cubicBezTo>
                <a:cubicBezTo>
                  <a:pt x="-12775" y="180930"/>
                  <a:pt x="37457" y="149477"/>
                  <a:pt x="0" y="0"/>
                </a:cubicBezTo>
                <a:close/>
              </a:path>
            </a:pathLst>
          </a:custGeom>
          <a:no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L. Di Lella</a:t>
            </a:r>
            <a:r>
              <a:rPr lang="en-US" dirty="0">
                <a:latin typeface="Times New Roman" panose="02020603050405020304" pitchFamily="18" charset="0"/>
                <a:cs typeface="Times New Roman" panose="02020603050405020304" pitchFamily="18" charset="0"/>
              </a:rPr>
              <a:t>, K. Z.,  AP 19 (</a:t>
            </a:r>
            <a:r>
              <a:rPr lang="en-US" sz="2000" b="1" dirty="0">
                <a:solidFill>
                  <a:srgbClr val="000066"/>
                </a:solidFill>
                <a:latin typeface="Times New Roman" panose="02020603050405020304" pitchFamily="18" charset="0"/>
                <a:cs typeface="Times New Roman" panose="02020603050405020304" pitchFamily="18" charset="0"/>
              </a:rPr>
              <a:t>2003</a:t>
            </a:r>
            <a:r>
              <a:rPr lang="en-US" dirty="0">
                <a:latin typeface="Times New Roman" panose="02020603050405020304" pitchFamily="18" charset="0"/>
                <a:cs typeface="Times New Roman" panose="02020603050405020304" pitchFamily="18" charset="0"/>
              </a:rPr>
              <a:t>) 145];</a:t>
            </a:r>
          </a:p>
          <a:p>
            <a:r>
              <a:rPr lang="en-US" dirty="0">
                <a:latin typeface="Times New Roman" panose="02020603050405020304" pitchFamily="18" charset="0"/>
                <a:cs typeface="Times New Roman" panose="02020603050405020304" pitchFamily="18" charset="0"/>
                <a:hlinkClick r:id="rId3"/>
              </a:rPr>
              <a:t>https://arxiv.org/abs/astro-ph/0207073</a:t>
            </a:r>
            <a:r>
              <a:rPr lang="en-US" dirty="0">
                <a:latin typeface="Times New Roman" panose="02020603050405020304" pitchFamily="18" charset="0"/>
                <a:cs typeface="Times New Roman" panose="02020603050405020304" pitchFamily="18" charset="0"/>
              </a:rPr>
              <a:t> </a:t>
            </a:r>
          </a:p>
        </p:txBody>
      </p:sp>
      <p:pic>
        <p:nvPicPr>
          <p:cNvPr id="16" name="Picture 490">
            <a:extLst>
              <a:ext uri="{FF2B5EF4-FFF2-40B4-BE49-F238E27FC236}">
                <a16:creationId xmlns:a16="http://schemas.microsoft.com/office/drawing/2014/main" id="{704DDF48-3643-9388-EE57-0FB79DC6958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12720" y="2262527"/>
            <a:ext cx="3432370" cy="2285999"/>
          </a:xfrm>
          <a:custGeom>
            <a:avLst/>
            <a:gdLst>
              <a:gd name="connsiteX0" fmla="*/ 0 w 3432370"/>
              <a:gd name="connsiteY0" fmla="*/ 0 h 2285999"/>
              <a:gd name="connsiteX1" fmla="*/ 537738 w 3432370"/>
              <a:gd name="connsiteY1" fmla="*/ 0 h 2285999"/>
              <a:gd name="connsiteX2" fmla="*/ 1006829 w 3432370"/>
              <a:gd name="connsiteY2" fmla="*/ 0 h 2285999"/>
              <a:gd name="connsiteX3" fmla="*/ 1647538 w 3432370"/>
              <a:gd name="connsiteY3" fmla="*/ 0 h 2285999"/>
              <a:gd name="connsiteX4" fmla="*/ 2185276 w 3432370"/>
              <a:gd name="connsiteY4" fmla="*/ 0 h 2285999"/>
              <a:gd name="connsiteX5" fmla="*/ 2723014 w 3432370"/>
              <a:gd name="connsiteY5" fmla="*/ 0 h 2285999"/>
              <a:gd name="connsiteX6" fmla="*/ 3432370 w 3432370"/>
              <a:gd name="connsiteY6" fmla="*/ 0 h 2285999"/>
              <a:gd name="connsiteX7" fmla="*/ 3432370 w 3432370"/>
              <a:gd name="connsiteY7" fmla="*/ 525780 h 2285999"/>
              <a:gd name="connsiteX8" fmla="*/ 3432370 w 3432370"/>
              <a:gd name="connsiteY8" fmla="*/ 1097280 h 2285999"/>
              <a:gd name="connsiteX9" fmla="*/ 3432370 w 3432370"/>
              <a:gd name="connsiteY9" fmla="*/ 1623059 h 2285999"/>
              <a:gd name="connsiteX10" fmla="*/ 3432370 w 3432370"/>
              <a:gd name="connsiteY10" fmla="*/ 2285999 h 2285999"/>
              <a:gd name="connsiteX11" fmla="*/ 2860308 w 3432370"/>
              <a:gd name="connsiteY11" fmla="*/ 2285999 h 2285999"/>
              <a:gd name="connsiteX12" fmla="*/ 2322570 w 3432370"/>
              <a:gd name="connsiteY12" fmla="*/ 2285999 h 2285999"/>
              <a:gd name="connsiteX13" fmla="*/ 1681861 w 3432370"/>
              <a:gd name="connsiteY13" fmla="*/ 2285999 h 2285999"/>
              <a:gd name="connsiteX14" fmla="*/ 1041152 w 3432370"/>
              <a:gd name="connsiteY14" fmla="*/ 2285999 h 2285999"/>
              <a:gd name="connsiteX15" fmla="*/ 537738 w 3432370"/>
              <a:gd name="connsiteY15" fmla="*/ 2285999 h 2285999"/>
              <a:gd name="connsiteX16" fmla="*/ 0 w 3432370"/>
              <a:gd name="connsiteY16" fmla="*/ 2285999 h 2285999"/>
              <a:gd name="connsiteX17" fmla="*/ 0 w 3432370"/>
              <a:gd name="connsiteY17" fmla="*/ 1668779 h 2285999"/>
              <a:gd name="connsiteX18" fmla="*/ 0 w 3432370"/>
              <a:gd name="connsiteY18" fmla="*/ 1165859 h 2285999"/>
              <a:gd name="connsiteX19" fmla="*/ 0 w 3432370"/>
              <a:gd name="connsiteY19" fmla="*/ 640080 h 2285999"/>
              <a:gd name="connsiteX20" fmla="*/ 0 w 3432370"/>
              <a:gd name="connsiteY20" fmla="*/ 0 h 22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2370" h="2285999" extrusionOk="0">
                <a:moveTo>
                  <a:pt x="0" y="0"/>
                </a:moveTo>
                <a:cubicBezTo>
                  <a:pt x="188751" y="-60880"/>
                  <a:pt x="389887" y="37179"/>
                  <a:pt x="537738" y="0"/>
                </a:cubicBezTo>
                <a:cubicBezTo>
                  <a:pt x="685589" y="-37179"/>
                  <a:pt x="911371" y="46304"/>
                  <a:pt x="1006829" y="0"/>
                </a:cubicBezTo>
                <a:cubicBezTo>
                  <a:pt x="1102287" y="-46304"/>
                  <a:pt x="1444890" y="22829"/>
                  <a:pt x="1647538" y="0"/>
                </a:cubicBezTo>
                <a:cubicBezTo>
                  <a:pt x="1850186" y="-22829"/>
                  <a:pt x="1991370" y="42601"/>
                  <a:pt x="2185276" y="0"/>
                </a:cubicBezTo>
                <a:cubicBezTo>
                  <a:pt x="2379182" y="-42601"/>
                  <a:pt x="2499551" y="29034"/>
                  <a:pt x="2723014" y="0"/>
                </a:cubicBezTo>
                <a:cubicBezTo>
                  <a:pt x="2946477" y="-29034"/>
                  <a:pt x="3266835" y="14605"/>
                  <a:pt x="3432370" y="0"/>
                </a:cubicBezTo>
                <a:cubicBezTo>
                  <a:pt x="3476277" y="167392"/>
                  <a:pt x="3410594" y="339959"/>
                  <a:pt x="3432370" y="525780"/>
                </a:cubicBezTo>
                <a:cubicBezTo>
                  <a:pt x="3454146" y="711601"/>
                  <a:pt x="3388385" y="853576"/>
                  <a:pt x="3432370" y="1097280"/>
                </a:cubicBezTo>
                <a:cubicBezTo>
                  <a:pt x="3476355" y="1340984"/>
                  <a:pt x="3404937" y="1499871"/>
                  <a:pt x="3432370" y="1623059"/>
                </a:cubicBezTo>
                <a:cubicBezTo>
                  <a:pt x="3459803" y="1746247"/>
                  <a:pt x="3426715" y="2033748"/>
                  <a:pt x="3432370" y="2285999"/>
                </a:cubicBezTo>
                <a:cubicBezTo>
                  <a:pt x="3265263" y="2326578"/>
                  <a:pt x="3064151" y="2257346"/>
                  <a:pt x="2860308" y="2285999"/>
                </a:cubicBezTo>
                <a:cubicBezTo>
                  <a:pt x="2656465" y="2314652"/>
                  <a:pt x="2521031" y="2227512"/>
                  <a:pt x="2322570" y="2285999"/>
                </a:cubicBezTo>
                <a:cubicBezTo>
                  <a:pt x="2124109" y="2344486"/>
                  <a:pt x="1950093" y="2236098"/>
                  <a:pt x="1681861" y="2285999"/>
                </a:cubicBezTo>
                <a:cubicBezTo>
                  <a:pt x="1413629" y="2335900"/>
                  <a:pt x="1327861" y="2215381"/>
                  <a:pt x="1041152" y="2285999"/>
                </a:cubicBezTo>
                <a:cubicBezTo>
                  <a:pt x="754443" y="2356617"/>
                  <a:pt x="640058" y="2253690"/>
                  <a:pt x="537738" y="2285999"/>
                </a:cubicBezTo>
                <a:cubicBezTo>
                  <a:pt x="435418" y="2318308"/>
                  <a:pt x="198947" y="2239606"/>
                  <a:pt x="0" y="2285999"/>
                </a:cubicBezTo>
                <a:cubicBezTo>
                  <a:pt x="-44836" y="2057695"/>
                  <a:pt x="36177" y="1876628"/>
                  <a:pt x="0" y="1668779"/>
                </a:cubicBezTo>
                <a:cubicBezTo>
                  <a:pt x="-36177" y="1460930"/>
                  <a:pt x="58781" y="1333164"/>
                  <a:pt x="0" y="1165859"/>
                </a:cubicBezTo>
                <a:cubicBezTo>
                  <a:pt x="-58781" y="998554"/>
                  <a:pt x="20120" y="898786"/>
                  <a:pt x="0" y="640080"/>
                </a:cubicBezTo>
                <a:cubicBezTo>
                  <a:pt x="-20120" y="381374"/>
                  <a:pt x="43534" y="268197"/>
                  <a:pt x="0" y="0"/>
                </a:cubicBezTo>
                <a:close/>
              </a:path>
            </a:pathLst>
          </a:custGeom>
          <a:noFill/>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5" name="TextBox 14">
            <a:extLst>
              <a:ext uri="{FF2B5EF4-FFF2-40B4-BE49-F238E27FC236}">
                <a16:creationId xmlns:a16="http://schemas.microsoft.com/office/drawing/2014/main" id="{87CA9E3D-CD92-AA2D-B060-41195E13E282}"/>
              </a:ext>
            </a:extLst>
          </p:cNvPr>
          <p:cNvSpPr txBox="1"/>
          <p:nvPr/>
        </p:nvSpPr>
        <p:spPr>
          <a:xfrm>
            <a:off x="116724" y="1682883"/>
            <a:ext cx="1550424"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2017</a:t>
            </a:r>
          </a:p>
        </p:txBody>
      </p:sp>
      <p:sp>
        <p:nvSpPr>
          <p:cNvPr id="17" name="Arrow: Left 16">
            <a:extLst>
              <a:ext uri="{FF2B5EF4-FFF2-40B4-BE49-F238E27FC236}">
                <a16:creationId xmlns:a16="http://schemas.microsoft.com/office/drawing/2014/main" id="{4C71B0DE-7C1F-9F2F-91AC-F1627BBE1EF8}"/>
              </a:ext>
            </a:extLst>
          </p:cNvPr>
          <p:cNvSpPr/>
          <p:nvPr/>
        </p:nvSpPr>
        <p:spPr>
          <a:xfrm>
            <a:off x="4270453" y="2918296"/>
            <a:ext cx="1478602" cy="510704"/>
          </a:xfrm>
          <a:prstGeom prst="lef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8FCD5EC-DA9F-7E87-EE6B-214D1FDBE4B6}"/>
              </a:ext>
            </a:extLst>
          </p:cNvPr>
          <p:cNvSpPr txBox="1"/>
          <p:nvPr/>
        </p:nvSpPr>
        <p:spPr>
          <a:xfrm>
            <a:off x="3281533" y="1775230"/>
            <a:ext cx="697627" cy="369332"/>
          </a:xfrm>
          <a:prstGeom prst="rect">
            <a:avLst/>
          </a:prstGeom>
          <a:noFill/>
        </p:spPr>
        <p:txBody>
          <a:bodyPr wrap="none" rtlCol="0">
            <a:spAutoFit/>
          </a:bodyPr>
          <a:lstStyle/>
          <a:p>
            <a:r>
              <a:rPr lang="en-US" dirty="0"/>
              <a:t>[</a:t>
            </a:r>
            <a:r>
              <a:rPr lang="en-US" b="1" dirty="0">
                <a:solidFill>
                  <a:srgbClr val="3333FF"/>
                </a:solidFill>
              </a:rPr>
              <a:t>10</a:t>
            </a:r>
            <a:r>
              <a:rPr lang="en-US" dirty="0"/>
              <a:t>]  </a:t>
            </a:r>
            <a:endParaRPr lang="en-US" b="1" dirty="0">
              <a:solidFill>
                <a:srgbClr val="C00000"/>
              </a:solidFill>
            </a:endParaRPr>
          </a:p>
        </p:txBody>
      </p:sp>
      <p:sp>
        <p:nvSpPr>
          <p:cNvPr id="18" name="TextBox 17">
            <a:extLst>
              <a:ext uri="{FF2B5EF4-FFF2-40B4-BE49-F238E27FC236}">
                <a16:creationId xmlns:a16="http://schemas.microsoft.com/office/drawing/2014/main" id="{BFD00732-9DA8-0DD8-B338-F23D2C7FBE05}"/>
              </a:ext>
            </a:extLst>
          </p:cNvPr>
          <p:cNvSpPr txBox="1"/>
          <p:nvPr/>
        </p:nvSpPr>
        <p:spPr>
          <a:xfrm>
            <a:off x="6206247" y="1634243"/>
            <a:ext cx="870751" cy="461665"/>
          </a:xfrm>
          <a:prstGeom prst="rect">
            <a:avLst/>
          </a:prstGeom>
          <a:noFill/>
        </p:spPr>
        <p:txBody>
          <a:bodyPr wrap="none" rtlCol="0">
            <a:spAutoFit/>
          </a:bodyPr>
          <a:lstStyle/>
          <a:p>
            <a:r>
              <a:rPr lang="en-US" sz="2400" b="1" dirty="0">
                <a:solidFill>
                  <a:srgbClr val="C00000"/>
                </a:solidFill>
                <a:effectLst>
                  <a:outerShdw blurRad="38100" dist="38100" dir="2700000" algn="tl">
                    <a:srgbClr val="000000">
                      <a:alpha val="43137"/>
                    </a:srgbClr>
                  </a:outerShdw>
                </a:effectLst>
              </a:rPr>
              <a:t>2002</a:t>
            </a:r>
          </a:p>
        </p:txBody>
      </p:sp>
      <p:sp>
        <p:nvSpPr>
          <p:cNvPr id="20" name="TextBox 19">
            <a:extLst>
              <a:ext uri="{FF2B5EF4-FFF2-40B4-BE49-F238E27FC236}">
                <a16:creationId xmlns:a16="http://schemas.microsoft.com/office/drawing/2014/main" id="{A8B720A0-8189-68A9-4851-794A311B5843}"/>
              </a:ext>
            </a:extLst>
          </p:cNvPr>
          <p:cNvSpPr txBox="1"/>
          <p:nvPr/>
        </p:nvSpPr>
        <p:spPr>
          <a:xfrm>
            <a:off x="4403115" y="5941585"/>
            <a:ext cx="2751074" cy="646331"/>
          </a:xfrm>
          <a:custGeom>
            <a:avLst/>
            <a:gdLst>
              <a:gd name="connsiteX0" fmla="*/ 0 w 2751074"/>
              <a:gd name="connsiteY0" fmla="*/ 0 h 646331"/>
              <a:gd name="connsiteX1" fmla="*/ 495193 w 2751074"/>
              <a:gd name="connsiteY1" fmla="*/ 0 h 646331"/>
              <a:gd name="connsiteX2" fmla="*/ 1072919 w 2751074"/>
              <a:gd name="connsiteY2" fmla="*/ 0 h 646331"/>
              <a:gd name="connsiteX3" fmla="*/ 1650644 w 2751074"/>
              <a:gd name="connsiteY3" fmla="*/ 0 h 646331"/>
              <a:gd name="connsiteX4" fmla="*/ 2118327 w 2751074"/>
              <a:gd name="connsiteY4" fmla="*/ 0 h 646331"/>
              <a:gd name="connsiteX5" fmla="*/ 2751074 w 2751074"/>
              <a:gd name="connsiteY5" fmla="*/ 0 h 646331"/>
              <a:gd name="connsiteX6" fmla="*/ 2751074 w 2751074"/>
              <a:gd name="connsiteY6" fmla="*/ 329629 h 646331"/>
              <a:gd name="connsiteX7" fmla="*/ 2751074 w 2751074"/>
              <a:gd name="connsiteY7" fmla="*/ 646331 h 646331"/>
              <a:gd name="connsiteX8" fmla="*/ 2228370 w 2751074"/>
              <a:gd name="connsiteY8" fmla="*/ 646331 h 646331"/>
              <a:gd name="connsiteX9" fmla="*/ 1733177 w 2751074"/>
              <a:gd name="connsiteY9" fmla="*/ 646331 h 646331"/>
              <a:gd name="connsiteX10" fmla="*/ 1237983 w 2751074"/>
              <a:gd name="connsiteY10" fmla="*/ 646331 h 646331"/>
              <a:gd name="connsiteX11" fmla="*/ 632747 w 2751074"/>
              <a:gd name="connsiteY11" fmla="*/ 646331 h 646331"/>
              <a:gd name="connsiteX12" fmla="*/ 0 w 2751074"/>
              <a:gd name="connsiteY12" fmla="*/ 646331 h 646331"/>
              <a:gd name="connsiteX13" fmla="*/ 0 w 2751074"/>
              <a:gd name="connsiteY13" fmla="*/ 316702 h 646331"/>
              <a:gd name="connsiteX14" fmla="*/ 0 w 2751074"/>
              <a:gd name="connsiteY1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1074" h="646331" fill="none" extrusionOk="0">
                <a:moveTo>
                  <a:pt x="0" y="0"/>
                </a:moveTo>
                <a:cubicBezTo>
                  <a:pt x="176383" y="-57320"/>
                  <a:pt x="316416" y="58234"/>
                  <a:pt x="495193" y="0"/>
                </a:cubicBezTo>
                <a:cubicBezTo>
                  <a:pt x="673970" y="-58234"/>
                  <a:pt x="940776" y="21037"/>
                  <a:pt x="1072919" y="0"/>
                </a:cubicBezTo>
                <a:cubicBezTo>
                  <a:pt x="1205062" y="-21037"/>
                  <a:pt x="1411801" y="1373"/>
                  <a:pt x="1650644" y="0"/>
                </a:cubicBezTo>
                <a:cubicBezTo>
                  <a:pt x="1889487" y="-1373"/>
                  <a:pt x="1945685" y="49490"/>
                  <a:pt x="2118327" y="0"/>
                </a:cubicBezTo>
                <a:cubicBezTo>
                  <a:pt x="2290969" y="-49490"/>
                  <a:pt x="2509312" y="30712"/>
                  <a:pt x="2751074" y="0"/>
                </a:cubicBezTo>
                <a:cubicBezTo>
                  <a:pt x="2781370" y="116409"/>
                  <a:pt x="2717742" y="173373"/>
                  <a:pt x="2751074" y="329629"/>
                </a:cubicBezTo>
                <a:cubicBezTo>
                  <a:pt x="2784406" y="485885"/>
                  <a:pt x="2713117" y="527071"/>
                  <a:pt x="2751074" y="646331"/>
                </a:cubicBezTo>
                <a:cubicBezTo>
                  <a:pt x="2641953" y="708650"/>
                  <a:pt x="2381590" y="605570"/>
                  <a:pt x="2228370" y="646331"/>
                </a:cubicBezTo>
                <a:cubicBezTo>
                  <a:pt x="2075150" y="687092"/>
                  <a:pt x="1890387" y="645434"/>
                  <a:pt x="1733177" y="646331"/>
                </a:cubicBezTo>
                <a:cubicBezTo>
                  <a:pt x="1575967" y="647228"/>
                  <a:pt x="1426379" y="599000"/>
                  <a:pt x="1237983" y="646331"/>
                </a:cubicBezTo>
                <a:cubicBezTo>
                  <a:pt x="1049587" y="693662"/>
                  <a:pt x="776869" y="574853"/>
                  <a:pt x="632747" y="646331"/>
                </a:cubicBezTo>
                <a:cubicBezTo>
                  <a:pt x="488625" y="717809"/>
                  <a:pt x="299163" y="588243"/>
                  <a:pt x="0" y="646331"/>
                </a:cubicBezTo>
                <a:cubicBezTo>
                  <a:pt x="-35145" y="502545"/>
                  <a:pt x="15065" y="452846"/>
                  <a:pt x="0" y="316702"/>
                </a:cubicBezTo>
                <a:cubicBezTo>
                  <a:pt x="-15065" y="180558"/>
                  <a:pt x="28130" y="112518"/>
                  <a:pt x="0" y="0"/>
                </a:cubicBezTo>
                <a:close/>
              </a:path>
              <a:path w="2751074" h="646331" stroke="0" extrusionOk="0">
                <a:moveTo>
                  <a:pt x="0" y="0"/>
                </a:moveTo>
                <a:cubicBezTo>
                  <a:pt x="183408" y="-11759"/>
                  <a:pt x="298995" y="16177"/>
                  <a:pt x="522704" y="0"/>
                </a:cubicBezTo>
                <a:cubicBezTo>
                  <a:pt x="746413" y="-16177"/>
                  <a:pt x="881249" y="45780"/>
                  <a:pt x="990387" y="0"/>
                </a:cubicBezTo>
                <a:cubicBezTo>
                  <a:pt x="1099525" y="-45780"/>
                  <a:pt x="1407802" y="58619"/>
                  <a:pt x="1568112" y="0"/>
                </a:cubicBezTo>
                <a:cubicBezTo>
                  <a:pt x="1728423" y="-58619"/>
                  <a:pt x="1879231" y="46912"/>
                  <a:pt x="2173348" y="0"/>
                </a:cubicBezTo>
                <a:cubicBezTo>
                  <a:pt x="2467465" y="-46912"/>
                  <a:pt x="2571497" y="30130"/>
                  <a:pt x="2751074" y="0"/>
                </a:cubicBezTo>
                <a:cubicBezTo>
                  <a:pt x="2769716" y="133574"/>
                  <a:pt x="2739954" y="223270"/>
                  <a:pt x="2751074" y="316702"/>
                </a:cubicBezTo>
                <a:cubicBezTo>
                  <a:pt x="2762194" y="410134"/>
                  <a:pt x="2712073" y="520122"/>
                  <a:pt x="2751074" y="646331"/>
                </a:cubicBezTo>
                <a:cubicBezTo>
                  <a:pt x="2633631" y="681478"/>
                  <a:pt x="2434635" y="644310"/>
                  <a:pt x="2228370" y="646331"/>
                </a:cubicBezTo>
                <a:cubicBezTo>
                  <a:pt x="2022105" y="648352"/>
                  <a:pt x="1840925" y="603936"/>
                  <a:pt x="1705666" y="646331"/>
                </a:cubicBezTo>
                <a:cubicBezTo>
                  <a:pt x="1570407" y="688726"/>
                  <a:pt x="1447904" y="617634"/>
                  <a:pt x="1237983" y="646331"/>
                </a:cubicBezTo>
                <a:cubicBezTo>
                  <a:pt x="1028062" y="675028"/>
                  <a:pt x="950572" y="585748"/>
                  <a:pt x="715279" y="646331"/>
                </a:cubicBezTo>
                <a:cubicBezTo>
                  <a:pt x="479986" y="706914"/>
                  <a:pt x="257745" y="573369"/>
                  <a:pt x="0" y="646331"/>
                </a:cubicBezTo>
                <a:cubicBezTo>
                  <a:pt x="-6201" y="568367"/>
                  <a:pt x="14620" y="441136"/>
                  <a:pt x="0" y="336092"/>
                </a:cubicBezTo>
                <a:cubicBezTo>
                  <a:pt x="-14620" y="231048"/>
                  <a:pt x="17944" y="123910"/>
                  <a:pt x="0" y="0"/>
                </a:cubicBezTo>
                <a:close/>
              </a:path>
            </a:pathLst>
          </a:custGeom>
          <a:solidFill>
            <a:srgbClr val="FFFF00"/>
          </a:solidFill>
          <a:ln w="28575">
            <a:solidFill>
              <a:srgbClr val="FF0000"/>
            </a:solidFill>
            <a:extLst>
              <a:ext uri="{C807C97D-BFC1-408E-A445-0C87EB9F89A2}">
                <ask:lineSketchStyleProps xmlns:ask="http://schemas.microsoft.com/office/drawing/2018/sketchyshapes" sd="2215597123">
                  <a:prstGeom prst="rect">
                    <a:avLst/>
                  </a:prstGeom>
                  <ask:type>
                    <ask:lineSketchScribble/>
                  </ask:type>
                </ask:lineSketchStyleProps>
              </a:ext>
            </a:extLst>
          </a:ln>
        </p:spPr>
        <p:txBody>
          <a:bodyPr wrap="none" rtlCol="0">
            <a:spAutoFit/>
          </a:bodyPr>
          <a:lstStyle/>
          <a:p>
            <a:r>
              <a:rPr lang="en-US" sz="3600" dirty="0">
                <a:solidFill>
                  <a:srgbClr val="00B050"/>
                </a:solidFill>
                <a:sym typeface="Wingdings" panose="05000000000000000000" pitchFamily="2" charset="2"/>
              </a:rPr>
              <a:t></a:t>
            </a:r>
            <a:r>
              <a:rPr lang="en-US" sz="3600" dirty="0">
                <a:sym typeface="Wingdings" panose="05000000000000000000" pitchFamily="2" charset="2"/>
              </a:rPr>
              <a:t> </a:t>
            </a:r>
            <a:r>
              <a:rPr lang="en-US" sz="3600" dirty="0">
                <a:solidFill>
                  <a:srgbClr val="C00000"/>
                </a:solidFill>
                <a:effectLst>
                  <a:outerShdw blurRad="38100" dist="38100" dir="2700000" algn="tl">
                    <a:srgbClr val="000000">
                      <a:alpha val="43137"/>
                    </a:srgbClr>
                  </a:outerShdw>
                </a:effectLst>
                <a:sym typeface="Wingdings" panose="05000000000000000000" pitchFamily="2" charset="2"/>
              </a:rPr>
              <a:t>Paradox</a:t>
            </a:r>
            <a:r>
              <a:rPr lang="en-US" sz="3600" baseline="30000" dirty="0">
                <a:solidFill>
                  <a:srgbClr val="3333FF"/>
                </a:solidFill>
                <a:effectLst>
                  <a:outerShdw blurRad="38100" dist="38100" dir="2700000" algn="tl">
                    <a:srgbClr val="000000">
                      <a:alpha val="43137"/>
                    </a:srgbClr>
                  </a:outerShdw>
                </a:effectLst>
                <a:sym typeface="Wingdings" panose="05000000000000000000" pitchFamily="2" charset="2"/>
              </a:rPr>
              <a:t>2</a:t>
            </a:r>
            <a:endParaRPr lang="en-US" sz="3600" baseline="30000" dirty="0">
              <a:solidFill>
                <a:srgbClr val="3333FF"/>
              </a:solidFill>
              <a:effectLst>
                <a:outerShdw blurRad="38100" dist="38100" dir="2700000" algn="tl">
                  <a:srgbClr val="000000">
                    <a:alpha val="43137"/>
                  </a:srgbClr>
                </a:outerShdw>
              </a:effectLst>
            </a:endParaRPr>
          </a:p>
        </p:txBody>
      </p:sp>
      <p:sp>
        <p:nvSpPr>
          <p:cNvPr id="57" name="TextBox 56">
            <a:extLst>
              <a:ext uri="{FF2B5EF4-FFF2-40B4-BE49-F238E27FC236}">
                <a16:creationId xmlns:a16="http://schemas.microsoft.com/office/drawing/2014/main" id="{9CC38B25-1EEE-726E-8308-C60B2BE40246}"/>
              </a:ext>
            </a:extLst>
          </p:cNvPr>
          <p:cNvSpPr txBox="1"/>
          <p:nvPr/>
        </p:nvSpPr>
        <p:spPr>
          <a:xfrm rot="16200000">
            <a:off x="-749560" y="3058511"/>
            <a:ext cx="222208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Solar </a:t>
            </a:r>
            <a:r>
              <a:rPr lang="en-US" sz="2400" b="1" dirty="0">
                <a:latin typeface="Times New Roman" panose="02020603050405020304" pitchFamily="18" charset="0"/>
                <a:cs typeface="Times New Roman" panose="02020603050405020304" pitchFamily="18" charset="0"/>
              </a:rPr>
              <a:t>EUV</a:t>
            </a:r>
            <a:r>
              <a:rPr lang="en-US" sz="2800" b="1" dirty="0">
                <a:latin typeface="Times New Roman" panose="02020603050405020304" pitchFamily="18" charset="0"/>
                <a:cs typeface="Times New Roman" panose="02020603050405020304" pitchFamily="18" charset="0"/>
              </a:rPr>
              <a:t> / d</a:t>
            </a:r>
          </a:p>
        </p:txBody>
      </p:sp>
      <p:sp>
        <p:nvSpPr>
          <p:cNvPr id="58" name="Arrow: Left-Right 57">
            <a:extLst>
              <a:ext uri="{FF2B5EF4-FFF2-40B4-BE49-F238E27FC236}">
                <a16:creationId xmlns:a16="http://schemas.microsoft.com/office/drawing/2014/main" id="{7E72F5B5-D292-CC43-1485-AA1C085A0EBD}"/>
              </a:ext>
            </a:extLst>
          </p:cNvPr>
          <p:cNvSpPr/>
          <p:nvPr/>
        </p:nvSpPr>
        <p:spPr>
          <a:xfrm>
            <a:off x="1143000" y="4581947"/>
            <a:ext cx="2464904" cy="556591"/>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latin typeface="Times New Roman" panose="02020603050405020304" pitchFamily="18" charset="0"/>
                <a:cs typeface="Times New Roman" panose="02020603050405020304" pitchFamily="18" charset="0"/>
              </a:rPr>
              <a:t>Repeating time</a:t>
            </a:r>
            <a:r>
              <a:rPr lang="en-US" sz="1000" b="1" dirty="0">
                <a:solidFill>
                  <a:schemeClr val="tx1"/>
                </a:solidFill>
                <a:latin typeface="Times New Roman" panose="02020603050405020304" pitchFamily="18" charset="0"/>
                <a:cs typeface="Times New Roman" panose="02020603050405020304" pitchFamily="18" charset="0"/>
              </a:rPr>
              <a:t> </a:t>
            </a:r>
            <a:r>
              <a:rPr lang="en-US" sz="2100" b="1" dirty="0">
                <a:solidFill>
                  <a:schemeClr val="tx1"/>
                </a:solidFill>
                <a:latin typeface="Times New Roman" panose="02020603050405020304" pitchFamily="18" charset="0"/>
                <a:cs typeface="Times New Roman" panose="02020603050405020304" pitchFamily="18" charset="0"/>
              </a:rPr>
              <a:t>88 d</a:t>
            </a:r>
          </a:p>
        </p:txBody>
      </p:sp>
      <p:sp>
        <p:nvSpPr>
          <p:cNvPr id="61" name="TextBox 60">
            <a:extLst>
              <a:ext uri="{FF2B5EF4-FFF2-40B4-BE49-F238E27FC236}">
                <a16:creationId xmlns:a16="http://schemas.microsoft.com/office/drawing/2014/main" id="{FFEA60EF-69CB-D3F1-5E54-D0D810A07893}"/>
              </a:ext>
            </a:extLst>
          </p:cNvPr>
          <p:cNvSpPr txBox="1"/>
          <p:nvPr/>
        </p:nvSpPr>
        <p:spPr>
          <a:xfrm>
            <a:off x="4187697" y="2330974"/>
            <a:ext cx="1428596" cy="646331"/>
          </a:xfrm>
          <a:prstGeom prst="rect">
            <a:avLst/>
          </a:prstGeom>
          <a:noFill/>
        </p:spPr>
        <p:txBody>
          <a:bodyPr wrap="none" rtlCol="0">
            <a:spAutoFit/>
          </a:bodyPr>
          <a:lstStyle/>
          <a:p>
            <a:pPr algn="ctr"/>
            <a:r>
              <a:rPr lang="en-US" b="1" dirty="0">
                <a:solidFill>
                  <a:srgbClr val="FF00FF"/>
                </a:solidFill>
                <a:effectLst>
                  <a:outerShdw blurRad="38100" dist="38100" dir="2700000" algn="tl">
                    <a:srgbClr val="000000">
                      <a:alpha val="43137"/>
                    </a:srgbClr>
                  </a:outerShdw>
                </a:effectLst>
                <a:highlight>
                  <a:srgbClr val="FFFF00"/>
                </a:highlight>
              </a:rPr>
              <a:t>NOT </a:t>
            </a:r>
          </a:p>
          <a:p>
            <a:pPr algn="ctr"/>
            <a:r>
              <a:rPr lang="en-US" b="1" dirty="0">
                <a:solidFill>
                  <a:srgbClr val="FF00FF"/>
                </a:solidFill>
                <a:effectLst>
                  <a:outerShdw blurRad="38100" dist="38100" dir="2700000" algn="tl">
                    <a:srgbClr val="000000">
                      <a:alpha val="43137"/>
                    </a:srgbClr>
                  </a:outerShdw>
                </a:effectLst>
                <a:highlight>
                  <a:srgbClr val="FFFF00"/>
                </a:highlight>
              </a:rPr>
              <a:t>EXPECTED</a:t>
            </a:r>
          </a:p>
        </p:txBody>
      </p:sp>
      <p:sp>
        <p:nvSpPr>
          <p:cNvPr id="60" name="TextBox 59">
            <a:extLst>
              <a:ext uri="{FF2B5EF4-FFF2-40B4-BE49-F238E27FC236}">
                <a16:creationId xmlns:a16="http://schemas.microsoft.com/office/drawing/2014/main" id="{4974EB92-A27B-3440-B30F-6CD4C8878F77}"/>
              </a:ext>
            </a:extLst>
          </p:cNvPr>
          <p:cNvSpPr txBox="1"/>
          <p:nvPr/>
        </p:nvSpPr>
        <p:spPr>
          <a:xfrm>
            <a:off x="1079311" y="4976184"/>
            <a:ext cx="2323072" cy="461665"/>
          </a:xfrm>
          <a:custGeom>
            <a:avLst/>
            <a:gdLst>
              <a:gd name="connsiteX0" fmla="*/ 0 w 2323072"/>
              <a:gd name="connsiteY0" fmla="*/ 0 h 461665"/>
              <a:gd name="connsiteX1" fmla="*/ 557537 w 2323072"/>
              <a:gd name="connsiteY1" fmla="*/ 0 h 461665"/>
              <a:gd name="connsiteX2" fmla="*/ 1068613 w 2323072"/>
              <a:gd name="connsiteY2" fmla="*/ 0 h 461665"/>
              <a:gd name="connsiteX3" fmla="*/ 1695843 w 2323072"/>
              <a:gd name="connsiteY3" fmla="*/ 0 h 461665"/>
              <a:gd name="connsiteX4" fmla="*/ 2323072 w 2323072"/>
              <a:gd name="connsiteY4" fmla="*/ 0 h 461665"/>
              <a:gd name="connsiteX5" fmla="*/ 2323072 w 2323072"/>
              <a:gd name="connsiteY5" fmla="*/ 461665 h 461665"/>
              <a:gd name="connsiteX6" fmla="*/ 1788765 w 2323072"/>
              <a:gd name="connsiteY6" fmla="*/ 461665 h 461665"/>
              <a:gd name="connsiteX7" fmla="*/ 1254459 w 2323072"/>
              <a:gd name="connsiteY7" fmla="*/ 461665 h 461665"/>
              <a:gd name="connsiteX8" fmla="*/ 627229 w 2323072"/>
              <a:gd name="connsiteY8" fmla="*/ 461665 h 461665"/>
              <a:gd name="connsiteX9" fmla="*/ 0 w 2323072"/>
              <a:gd name="connsiteY9" fmla="*/ 461665 h 461665"/>
              <a:gd name="connsiteX10" fmla="*/ 0 w 2323072"/>
              <a:gd name="connsiteY1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3072" h="461665" extrusionOk="0">
                <a:moveTo>
                  <a:pt x="0" y="0"/>
                </a:moveTo>
                <a:cubicBezTo>
                  <a:pt x="252149" y="-53459"/>
                  <a:pt x="363963" y="62529"/>
                  <a:pt x="557537" y="0"/>
                </a:cubicBezTo>
                <a:cubicBezTo>
                  <a:pt x="751111" y="-62529"/>
                  <a:pt x="888969" y="46027"/>
                  <a:pt x="1068613" y="0"/>
                </a:cubicBezTo>
                <a:cubicBezTo>
                  <a:pt x="1248257" y="-46027"/>
                  <a:pt x="1522848" y="15323"/>
                  <a:pt x="1695843" y="0"/>
                </a:cubicBezTo>
                <a:cubicBezTo>
                  <a:pt x="1868838" y="-15323"/>
                  <a:pt x="2145817" y="1831"/>
                  <a:pt x="2323072" y="0"/>
                </a:cubicBezTo>
                <a:cubicBezTo>
                  <a:pt x="2377111" y="167166"/>
                  <a:pt x="2285832" y="342841"/>
                  <a:pt x="2323072" y="461665"/>
                </a:cubicBezTo>
                <a:cubicBezTo>
                  <a:pt x="2081745" y="483417"/>
                  <a:pt x="1907893" y="437688"/>
                  <a:pt x="1788765" y="461665"/>
                </a:cubicBezTo>
                <a:cubicBezTo>
                  <a:pt x="1669637" y="485642"/>
                  <a:pt x="1431311" y="407311"/>
                  <a:pt x="1254459" y="461665"/>
                </a:cubicBezTo>
                <a:cubicBezTo>
                  <a:pt x="1077607" y="516019"/>
                  <a:pt x="866381" y="437879"/>
                  <a:pt x="627229" y="461665"/>
                </a:cubicBezTo>
                <a:cubicBezTo>
                  <a:pt x="388077" y="485451"/>
                  <a:pt x="210680" y="409700"/>
                  <a:pt x="0" y="461665"/>
                </a:cubicBezTo>
                <a:cubicBezTo>
                  <a:pt x="-7079" y="275849"/>
                  <a:pt x="43389" y="136500"/>
                  <a:pt x="0" y="0"/>
                </a:cubicBezTo>
                <a:close/>
              </a:path>
            </a:pathLst>
          </a:custGeom>
          <a:noFill/>
          <a:ln w="190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400" b="1" dirty="0">
                <a:latin typeface="Times New Roman" panose="02020603050405020304" pitchFamily="18" charset="0"/>
                <a:cs typeface="Times New Roman" panose="02020603050405020304" pitchFamily="18" charset="0"/>
              </a:rPr>
              <a:t> =Mercury orbit</a:t>
            </a:r>
          </a:p>
        </p:txBody>
      </p:sp>
      <p:sp>
        <p:nvSpPr>
          <p:cNvPr id="62" name="TextBox 61">
            <a:extLst>
              <a:ext uri="{FF2B5EF4-FFF2-40B4-BE49-F238E27FC236}">
                <a16:creationId xmlns:a16="http://schemas.microsoft.com/office/drawing/2014/main" id="{1C912232-B784-15EE-B9C5-F37BCBF738A7}"/>
              </a:ext>
            </a:extLst>
          </p:cNvPr>
          <p:cNvSpPr txBox="1"/>
          <p:nvPr/>
        </p:nvSpPr>
        <p:spPr>
          <a:xfrm>
            <a:off x="9698477" y="5941585"/>
            <a:ext cx="134203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But….</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3A4A9D9-FC8B-C213-317F-6F842AAF41DB}"/>
              </a:ext>
            </a:extLst>
          </p:cNvPr>
          <p:cNvSpPr txBox="1"/>
          <p:nvPr/>
        </p:nvSpPr>
        <p:spPr>
          <a:xfrm rot="20471898">
            <a:off x="728930" y="5664057"/>
            <a:ext cx="4092787" cy="584775"/>
          </a:xfrm>
          <a:custGeom>
            <a:avLst/>
            <a:gdLst>
              <a:gd name="connsiteX0" fmla="*/ 0 w 4092787"/>
              <a:gd name="connsiteY0" fmla="*/ 0 h 584775"/>
              <a:gd name="connsiteX1" fmla="*/ 543756 w 4092787"/>
              <a:gd name="connsiteY1" fmla="*/ 0 h 584775"/>
              <a:gd name="connsiteX2" fmla="*/ 1005656 w 4092787"/>
              <a:gd name="connsiteY2" fmla="*/ 0 h 584775"/>
              <a:gd name="connsiteX3" fmla="*/ 1672196 w 4092787"/>
              <a:gd name="connsiteY3" fmla="*/ 0 h 584775"/>
              <a:gd name="connsiteX4" fmla="*/ 2215952 w 4092787"/>
              <a:gd name="connsiteY4" fmla="*/ 0 h 584775"/>
              <a:gd name="connsiteX5" fmla="*/ 2759708 w 4092787"/>
              <a:gd name="connsiteY5" fmla="*/ 0 h 584775"/>
              <a:gd name="connsiteX6" fmla="*/ 3426247 w 4092787"/>
              <a:gd name="connsiteY6" fmla="*/ 0 h 584775"/>
              <a:gd name="connsiteX7" fmla="*/ 4092787 w 4092787"/>
              <a:gd name="connsiteY7" fmla="*/ 0 h 584775"/>
              <a:gd name="connsiteX8" fmla="*/ 4092787 w 4092787"/>
              <a:gd name="connsiteY8" fmla="*/ 584775 h 584775"/>
              <a:gd name="connsiteX9" fmla="*/ 3589959 w 4092787"/>
              <a:gd name="connsiteY9" fmla="*/ 584775 h 584775"/>
              <a:gd name="connsiteX10" fmla="*/ 3005275 w 4092787"/>
              <a:gd name="connsiteY10" fmla="*/ 584775 h 584775"/>
              <a:gd name="connsiteX11" fmla="*/ 2420591 w 4092787"/>
              <a:gd name="connsiteY11" fmla="*/ 584775 h 584775"/>
              <a:gd name="connsiteX12" fmla="*/ 1876835 w 4092787"/>
              <a:gd name="connsiteY12" fmla="*/ 584775 h 584775"/>
              <a:gd name="connsiteX13" fmla="*/ 1210296 w 4092787"/>
              <a:gd name="connsiteY13" fmla="*/ 584775 h 584775"/>
              <a:gd name="connsiteX14" fmla="*/ 543756 w 4092787"/>
              <a:gd name="connsiteY14" fmla="*/ 584775 h 584775"/>
              <a:gd name="connsiteX15" fmla="*/ 0 w 4092787"/>
              <a:gd name="connsiteY15" fmla="*/ 584775 h 584775"/>
              <a:gd name="connsiteX16" fmla="*/ 0 w 4092787"/>
              <a:gd name="connsiteY1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2787" h="584775" extrusionOk="0">
                <a:moveTo>
                  <a:pt x="0" y="0"/>
                </a:moveTo>
                <a:cubicBezTo>
                  <a:pt x="255982" y="-38382"/>
                  <a:pt x="390114" y="11330"/>
                  <a:pt x="543756" y="0"/>
                </a:cubicBezTo>
                <a:cubicBezTo>
                  <a:pt x="697398" y="-11330"/>
                  <a:pt x="786720" y="30437"/>
                  <a:pt x="1005656" y="0"/>
                </a:cubicBezTo>
                <a:cubicBezTo>
                  <a:pt x="1224592" y="-30437"/>
                  <a:pt x="1537524" y="5585"/>
                  <a:pt x="1672196" y="0"/>
                </a:cubicBezTo>
                <a:cubicBezTo>
                  <a:pt x="1806868" y="-5585"/>
                  <a:pt x="2102435" y="53946"/>
                  <a:pt x="2215952" y="0"/>
                </a:cubicBezTo>
                <a:cubicBezTo>
                  <a:pt x="2329469" y="-53946"/>
                  <a:pt x="2522194" y="59000"/>
                  <a:pt x="2759708" y="0"/>
                </a:cubicBezTo>
                <a:cubicBezTo>
                  <a:pt x="2997222" y="-59000"/>
                  <a:pt x="3150642" y="35918"/>
                  <a:pt x="3426247" y="0"/>
                </a:cubicBezTo>
                <a:cubicBezTo>
                  <a:pt x="3701852" y="-35918"/>
                  <a:pt x="3895917" y="68866"/>
                  <a:pt x="4092787" y="0"/>
                </a:cubicBezTo>
                <a:cubicBezTo>
                  <a:pt x="4146592" y="188898"/>
                  <a:pt x="4080473" y="349755"/>
                  <a:pt x="4092787" y="584775"/>
                </a:cubicBezTo>
                <a:cubicBezTo>
                  <a:pt x="3852730" y="594507"/>
                  <a:pt x="3798875" y="540455"/>
                  <a:pt x="3589959" y="584775"/>
                </a:cubicBezTo>
                <a:cubicBezTo>
                  <a:pt x="3381043" y="629095"/>
                  <a:pt x="3213062" y="552661"/>
                  <a:pt x="3005275" y="584775"/>
                </a:cubicBezTo>
                <a:cubicBezTo>
                  <a:pt x="2797488" y="616889"/>
                  <a:pt x="2612100" y="531571"/>
                  <a:pt x="2420591" y="584775"/>
                </a:cubicBezTo>
                <a:cubicBezTo>
                  <a:pt x="2229082" y="637979"/>
                  <a:pt x="2011719" y="574850"/>
                  <a:pt x="1876835" y="584775"/>
                </a:cubicBezTo>
                <a:cubicBezTo>
                  <a:pt x="1741951" y="594700"/>
                  <a:pt x="1491598" y="543641"/>
                  <a:pt x="1210296" y="584775"/>
                </a:cubicBezTo>
                <a:cubicBezTo>
                  <a:pt x="928994" y="625909"/>
                  <a:pt x="766704" y="530484"/>
                  <a:pt x="543756" y="584775"/>
                </a:cubicBezTo>
                <a:cubicBezTo>
                  <a:pt x="320808" y="639066"/>
                  <a:pt x="162478" y="552365"/>
                  <a:pt x="0" y="584775"/>
                </a:cubicBezTo>
                <a:cubicBezTo>
                  <a:pt x="-37908" y="447747"/>
                  <a:pt x="53521" y="233449"/>
                  <a:pt x="0" y="0"/>
                </a:cubicBezTo>
                <a:close/>
              </a:path>
            </a:pathLst>
          </a:custGeom>
          <a:noFill/>
          <a:ln w="1905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Planetary relationship</a:t>
            </a:r>
          </a:p>
        </p:txBody>
      </p:sp>
      <p:grpSp>
        <p:nvGrpSpPr>
          <p:cNvPr id="37" name="Group 36">
            <a:extLst>
              <a:ext uri="{FF2B5EF4-FFF2-40B4-BE49-F238E27FC236}">
                <a16:creationId xmlns:a16="http://schemas.microsoft.com/office/drawing/2014/main" id="{ABA0F969-AB40-44D2-D213-A380408D7CF9}"/>
              </a:ext>
            </a:extLst>
          </p:cNvPr>
          <p:cNvGrpSpPr/>
          <p:nvPr/>
        </p:nvGrpSpPr>
        <p:grpSpPr>
          <a:xfrm>
            <a:off x="5579155" y="2000091"/>
            <a:ext cx="5811224" cy="2494088"/>
            <a:chOff x="5579155" y="2000091"/>
            <a:chExt cx="5811224" cy="2494088"/>
          </a:xfrm>
        </p:grpSpPr>
        <p:grpSp>
          <p:nvGrpSpPr>
            <p:cNvPr id="32" name="Group 31">
              <a:extLst>
                <a:ext uri="{FF2B5EF4-FFF2-40B4-BE49-F238E27FC236}">
                  <a16:creationId xmlns:a16="http://schemas.microsoft.com/office/drawing/2014/main" id="{3ABFE525-5ACF-C47B-E5E0-600F24BAB448}"/>
                </a:ext>
              </a:extLst>
            </p:cNvPr>
            <p:cNvGrpSpPr/>
            <p:nvPr/>
          </p:nvGrpSpPr>
          <p:grpSpPr>
            <a:xfrm>
              <a:off x="5579155" y="2000091"/>
              <a:ext cx="5811224" cy="2494088"/>
              <a:chOff x="5579155" y="2000091"/>
              <a:chExt cx="5811224" cy="2494088"/>
            </a:xfrm>
          </p:grpSpPr>
          <p:pic>
            <p:nvPicPr>
              <p:cNvPr id="22" name="Picture 21">
                <a:extLst>
                  <a:ext uri="{FF2B5EF4-FFF2-40B4-BE49-F238E27FC236}">
                    <a16:creationId xmlns:a16="http://schemas.microsoft.com/office/drawing/2014/main" id="{6A55E374-AF1F-2A7C-EE43-01E06CD75B2D}"/>
                  </a:ext>
                </a:extLst>
              </p:cNvPr>
              <p:cNvPicPr>
                <a:picLocks noChangeAspect="1"/>
              </p:cNvPicPr>
              <p:nvPr/>
            </p:nvPicPr>
            <p:blipFill>
              <a:blip r:embed="rId5"/>
              <a:stretch>
                <a:fillRect/>
              </a:stretch>
            </p:blipFill>
            <p:spPr>
              <a:xfrm>
                <a:off x="5579155" y="2000091"/>
                <a:ext cx="5811224" cy="2494088"/>
              </a:xfrm>
              <a:prstGeom prst="rect">
                <a:avLst/>
              </a:prstGeom>
            </p:spPr>
          </p:pic>
          <p:sp>
            <p:nvSpPr>
              <p:cNvPr id="30" name="TextBox 29">
                <a:extLst>
                  <a:ext uri="{FF2B5EF4-FFF2-40B4-BE49-F238E27FC236}">
                    <a16:creationId xmlns:a16="http://schemas.microsoft.com/office/drawing/2014/main" id="{6BCC582A-B37D-54D3-4271-D0088EABE63F}"/>
                  </a:ext>
                </a:extLst>
              </p:cNvPr>
              <p:cNvSpPr txBox="1"/>
              <p:nvPr/>
            </p:nvSpPr>
            <p:spPr>
              <a:xfrm>
                <a:off x="8586135" y="3872386"/>
                <a:ext cx="133882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 Hudson]</a:t>
                </a:r>
              </a:p>
            </p:txBody>
          </p:sp>
        </p:grpSp>
        <p:grpSp>
          <p:nvGrpSpPr>
            <p:cNvPr id="35" name="Group 34">
              <a:extLst>
                <a:ext uri="{FF2B5EF4-FFF2-40B4-BE49-F238E27FC236}">
                  <a16:creationId xmlns:a16="http://schemas.microsoft.com/office/drawing/2014/main" id="{BAD64CFE-03C7-B584-5417-6170762F011F}"/>
                </a:ext>
              </a:extLst>
            </p:cNvPr>
            <p:cNvGrpSpPr/>
            <p:nvPr/>
          </p:nvGrpSpPr>
          <p:grpSpPr>
            <a:xfrm>
              <a:off x="6437751" y="2429166"/>
              <a:ext cx="4348348" cy="1518253"/>
              <a:chOff x="6437751" y="2429166"/>
              <a:chExt cx="4348348" cy="1518253"/>
            </a:xfrm>
          </p:grpSpPr>
          <p:grpSp>
            <p:nvGrpSpPr>
              <p:cNvPr id="31" name="Group 30">
                <a:extLst>
                  <a:ext uri="{FF2B5EF4-FFF2-40B4-BE49-F238E27FC236}">
                    <a16:creationId xmlns:a16="http://schemas.microsoft.com/office/drawing/2014/main" id="{6F4818E6-CA89-BB25-36F0-1E347FD1E6DC}"/>
                  </a:ext>
                </a:extLst>
              </p:cNvPr>
              <p:cNvGrpSpPr/>
              <p:nvPr/>
            </p:nvGrpSpPr>
            <p:grpSpPr>
              <a:xfrm>
                <a:off x="6705604" y="2770896"/>
                <a:ext cx="4080495" cy="1176523"/>
                <a:chOff x="6705604" y="2770896"/>
                <a:chExt cx="4080495" cy="1176523"/>
              </a:xfrm>
            </p:grpSpPr>
            <p:sp>
              <p:nvSpPr>
                <p:cNvPr id="59" name="TextBox 58">
                  <a:extLst>
                    <a:ext uri="{FF2B5EF4-FFF2-40B4-BE49-F238E27FC236}">
                      <a16:creationId xmlns:a16="http://schemas.microsoft.com/office/drawing/2014/main" id="{20D79295-35D6-422E-5240-EBDCF305CEE8}"/>
                    </a:ext>
                  </a:extLst>
                </p:cNvPr>
                <p:cNvSpPr txBox="1"/>
                <p:nvPr/>
              </p:nvSpPr>
              <p:spPr>
                <a:xfrm>
                  <a:off x="8806070" y="3578087"/>
                  <a:ext cx="1980029" cy="369332"/>
                </a:xfrm>
                <a:prstGeom prst="rect">
                  <a:avLst/>
                </a:prstGeom>
                <a:noFill/>
              </p:spPr>
              <p:txBody>
                <a:bodyPr wrap="none" rtlCol="0">
                  <a:spAutoFit/>
                </a:bodyPr>
                <a:lstStyle/>
                <a:p>
                  <a:r>
                    <a:rPr lang="en-US" b="1" dirty="0">
                      <a:solidFill>
                        <a:srgbClr val="FF00FF"/>
                      </a:solidFill>
                      <a:effectLst>
                        <a:outerShdw blurRad="38100" dist="38100" dir="2700000" algn="tl">
                          <a:srgbClr val="000000">
                            <a:alpha val="43137"/>
                          </a:srgbClr>
                        </a:outerShdw>
                      </a:effectLst>
                      <a:highlight>
                        <a:srgbClr val="FFFF00"/>
                      </a:highlight>
                    </a:rPr>
                    <a:t>NOT EXPECTED</a:t>
                  </a:r>
                </a:p>
              </p:txBody>
            </p:sp>
            <p:cxnSp>
              <p:nvCxnSpPr>
                <p:cNvPr id="25" name="Straight Arrow Connector 24">
                  <a:extLst>
                    <a:ext uri="{FF2B5EF4-FFF2-40B4-BE49-F238E27FC236}">
                      <a16:creationId xmlns:a16="http://schemas.microsoft.com/office/drawing/2014/main" id="{9515E88B-192E-DEC5-A6E4-B2528F9A5A5E}"/>
                    </a:ext>
                  </a:extLst>
                </p:cNvPr>
                <p:cNvCxnSpPr>
                  <a:cxnSpLocks/>
                </p:cNvCxnSpPr>
                <p:nvPr/>
              </p:nvCxnSpPr>
              <p:spPr>
                <a:xfrm>
                  <a:off x="6705604" y="2770896"/>
                  <a:ext cx="0" cy="1130451"/>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67D4DA27-4548-91B5-1D0F-0243E8BD2BAC}"/>
                  </a:ext>
                </a:extLst>
              </p:cNvPr>
              <p:cNvSpPr txBox="1"/>
              <p:nvPr/>
            </p:nvSpPr>
            <p:spPr>
              <a:xfrm>
                <a:off x="6437751" y="2429166"/>
                <a:ext cx="833883" cy="461665"/>
              </a:xfrm>
              <a:prstGeom prst="rect">
                <a:avLst/>
              </a:prstGeom>
              <a:noFill/>
            </p:spPr>
            <p:txBody>
              <a:bodyPr wrap="none" rtlCol="0">
                <a:spAutoFit/>
              </a:bodyPr>
              <a:lstStyle/>
              <a:p>
                <a:r>
                  <a:rPr lang="en-US" sz="2400" b="1" dirty="0"/>
                  <a:t>20eV</a:t>
                </a:r>
              </a:p>
            </p:txBody>
          </p:sp>
        </p:grpSp>
      </p:grpSp>
      <p:cxnSp>
        <p:nvCxnSpPr>
          <p:cNvPr id="43" name="Straight Arrow Connector 42">
            <a:extLst>
              <a:ext uri="{FF2B5EF4-FFF2-40B4-BE49-F238E27FC236}">
                <a16:creationId xmlns:a16="http://schemas.microsoft.com/office/drawing/2014/main" id="{C4E258E6-0AA4-2F06-DEC9-17FEBA065866}"/>
              </a:ext>
            </a:extLst>
          </p:cNvPr>
          <p:cNvCxnSpPr>
            <a:cxnSpLocks/>
          </p:cNvCxnSpPr>
          <p:nvPr/>
        </p:nvCxnSpPr>
        <p:spPr>
          <a:xfrm flipH="1">
            <a:off x="6828817" y="1070045"/>
            <a:ext cx="379379" cy="2358955"/>
          </a:xfrm>
          <a:prstGeom prst="straightConnector1">
            <a:avLst/>
          </a:prstGeom>
          <a:ln w="28575">
            <a:solidFill>
              <a:srgbClr val="FF00FF"/>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35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reeform 485"/>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86" name="Freeform 486">
            <a:hlinkClick r:id="rId2"/>
          </p:cNvPr>
          <p:cNvSpPr/>
          <p:nvPr/>
        </p:nvSpPr>
        <p:spPr>
          <a:xfrm>
            <a:off x="524129" y="1576705"/>
            <a:ext cx="4570475" cy="10668"/>
          </a:xfrm>
          <a:custGeom>
            <a:avLst/>
            <a:gdLst/>
            <a:ahLst/>
            <a:cxnLst/>
            <a:rect l="0" t="0" r="0" b="0"/>
            <a:pathLst>
              <a:path w="4570475" h="10668">
                <a:moveTo>
                  <a:pt x="0" y="0"/>
                </a:moveTo>
                <a:lnTo>
                  <a:pt x="1142619" y="0"/>
                </a:lnTo>
                <a:lnTo>
                  <a:pt x="2285238" y="0"/>
                </a:lnTo>
                <a:lnTo>
                  <a:pt x="3427856" y="0"/>
                </a:lnTo>
                <a:lnTo>
                  <a:pt x="4570475" y="0"/>
                </a:lnTo>
                <a:lnTo>
                  <a:pt x="4570475" y="10668"/>
                </a:lnTo>
                <a:lnTo>
                  <a:pt x="3427856" y="10668"/>
                </a:lnTo>
                <a:lnTo>
                  <a:pt x="2285238" y="10668"/>
                </a:lnTo>
                <a:lnTo>
                  <a:pt x="1142619" y="10668"/>
                </a:lnTo>
                <a:lnTo>
                  <a:pt x="0" y="10668"/>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87" name="Freeform 487"/>
          <p:cNvSpPr/>
          <p:nvPr/>
        </p:nvSpPr>
        <p:spPr>
          <a:xfrm>
            <a:off x="5565647" y="3220212"/>
            <a:ext cx="445008" cy="246888"/>
          </a:xfrm>
          <a:custGeom>
            <a:avLst/>
            <a:gdLst/>
            <a:ahLst/>
            <a:cxnLst/>
            <a:rect l="0" t="0" r="0" b="0"/>
            <a:pathLst>
              <a:path w="445008" h="246888">
                <a:moveTo>
                  <a:pt x="0" y="246888"/>
                </a:moveTo>
                <a:lnTo>
                  <a:pt x="445008" y="246888"/>
                </a:lnTo>
                <a:lnTo>
                  <a:pt x="445008" y="0"/>
                </a:lnTo>
                <a:lnTo>
                  <a:pt x="0" y="0"/>
                </a:lnTo>
                <a:lnTo>
                  <a:pt x="0" y="24688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88" name="Freeform 488"/>
          <p:cNvSpPr/>
          <p:nvPr/>
        </p:nvSpPr>
        <p:spPr>
          <a:xfrm>
            <a:off x="5535167" y="2420112"/>
            <a:ext cx="1107948" cy="246888"/>
          </a:xfrm>
          <a:custGeom>
            <a:avLst/>
            <a:gdLst/>
            <a:ahLst/>
            <a:cxnLst/>
            <a:rect l="0" t="0" r="0" b="0"/>
            <a:pathLst>
              <a:path w="1107948" h="246888">
                <a:moveTo>
                  <a:pt x="0" y="246888"/>
                </a:moveTo>
                <a:lnTo>
                  <a:pt x="1107948" y="246888"/>
                </a:lnTo>
                <a:lnTo>
                  <a:pt x="1107948" y="0"/>
                </a:lnTo>
                <a:lnTo>
                  <a:pt x="0" y="0"/>
                </a:lnTo>
                <a:lnTo>
                  <a:pt x="0" y="24688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90" name="Picture 49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21423" y="1391184"/>
            <a:ext cx="5076444" cy="3599688"/>
          </a:xfrm>
          <a:prstGeom prst="rect">
            <a:avLst/>
          </a:prstGeom>
          <a:noFill/>
        </p:spPr>
      </p:pic>
      <p:sp>
        <p:nvSpPr>
          <p:cNvPr id="491" name="Freeform 491">
            <a:hlinkClick r:id="rId4"/>
          </p:cNvPr>
          <p:cNvSpPr/>
          <p:nvPr/>
        </p:nvSpPr>
        <p:spPr>
          <a:xfrm>
            <a:off x="7608823" y="1144905"/>
            <a:ext cx="3384805" cy="12192"/>
          </a:xfrm>
          <a:custGeom>
            <a:avLst/>
            <a:gdLst/>
            <a:ahLst/>
            <a:cxnLst/>
            <a:rect l="0" t="0" r="0" b="0"/>
            <a:pathLst>
              <a:path w="3384805" h="12192">
                <a:moveTo>
                  <a:pt x="0" y="0"/>
                </a:moveTo>
                <a:lnTo>
                  <a:pt x="846202" y="0"/>
                </a:lnTo>
                <a:lnTo>
                  <a:pt x="1692403" y="0"/>
                </a:lnTo>
                <a:lnTo>
                  <a:pt x="2538604" y="0"/>
                </a:lnTo>
                <a:lnTo>
                  <a:pt x="3384805" y="0"/>
                </a:lnTo>
                <a:lnTo>
                  <a:pt x="3384805" y="12192"/>
                </a:lnTo>
                <a:lnTo>
                  <a:pt x="2538604" y="12192"/>
                </a:lnTo>
                <a:lnTo>
                  <a:pt x="1692403" y="12192"/>
                </a:lnTo>
                <a:lnTo>
                  <a:pt x="846202" y="12192"/>
                </a:lnTo>
                <a:lnTo>
                  <a:pt x="0" y="12192"/>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92" name="Freeform 492"/>
          <p:cNvSpPr/>
          <p:nvPr/>
        </p:nvSpPr>
        <p:spPr>
          <a:xfrm>
            <a:off x="7239000" y="163069"/>
            <a:ext cx="1171955" cy="646176"/>
          </a:xfrm>
          <a:custGeom>
            <a:avLst/>
            <a:gdLst/>
            <a:ahLst/>
            <a:cxnLst/>
            <a:rect l="0" t="0" r="0" b="0"/>
            <a:pathLst>
              <a:path w="1171955" h="646176">
                <a:moveTo>
                  <a:pt x="0" y="646176"/>
                </a:moveTo>
                <a:lnTo>
                  <a:pt x="1171955" y="646176"/>
                </a:lnTo>
                <a:lnTo>
                  <a:pt x="1171955" y="0"/>
                </a:lnTo>
                <a:lnTo>
                  <a:pt x="0" y="0"/>
                </a:lnTo>
                <a:lnTo>
                  <a:pt x="0" y="646176"/>
                </a:lnTo>
                <a:close/>
              </a:path>
            </a:pathLst>
          </a:custGeom>
          <a:solidFill>
            <a:srgbClr val="E2F0D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93" name="Freeform 493"/>
          <p:cNvSpPr/>
          <p:nvPr/>
        </p:nvSpPr>
        <p:spPr>
          <a:xfrm>
            <a:off x="7239000" y="163069"/>
            <a:ext cx="1171955" cy="646176"/>
          </a:xfrm>
          <a:custGeom>
            <a:avLst/>
            <a:gdLst/>
            <a:ahLst/>
            <a:cxnLst/>
            <a:rect l="0" t="0" r="0" b="0"/>
            <a:pathLst>
              <a:path w="1171955" h="646176">
                <a:moveTo>
                  <a:pt x="0" y="646176"/>
                </a:moveTo>
                <a:lnTo>
                  <a:pt x="1171955" y="646176"/>
                </a:lnTo>
                <a:lnTo>
                  <a:pt x="1171955" y="0"/>
                </a:lnTo>
                <a:lnTo>
                  <a:pt x="0" y="0"/>
                </a:lnTo>
                <a:lnTo>
                  <a:pt x="0" y="646176"/>
                </a:lnTo>
                <a:close/>
              </a:path>
            </a:pathLst>
          </a:custGeom>
          <a:noFill/>
          <a:ln w="9525"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4" name="Freeform 494"/>
          <p:cNvSpPr/>
          <p:nvPr/>
        </p:nvSpPr>
        <p:spPr>
          <a:xfrm>
            <a:off x="4020311" y="163069"/>
            <a:ext cx="1171956" cy="646176"/>
          </a:xfrm>
          <a:custGeom>
            <a:avLst/>
            <a:gdLst/>
            <a:ahLst/>
            <a:cxnLst/>
            <a:rect l="0" t="0" r="0" b="0"/>
            <a:pathLst>
              <a:path w="1171956" h="646176">
                <a:moveTo>
                  <a:pt x="0" y="646176"/>
                </a:moveTo>
                <a:lnTo>
                  <a:pt x="1171956" y="646176"/>
                </a:lnTo>
                <a:lnTo>
                  <a:pt x="1171956" y="0"/>
                </a:lnTo>
                <a:lnTo>
                  <a:pt x="0" y="0"/>
                </a:lnTo>
                <a:lnTo>
                  <a:pt x="0" y="646176"/>
                </a:lnTo>
                <a:close/>
              </a:path>
            </a:pathLst>
          </a:custGeom>
          <a:solidFill>
            <a:srgbClr val="E2F0D9">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495" name="Freeform 495"/>
          <p:cNvSpPr/>
          <p:nvPr/>
        </p:nvSpPr>
        <p:spPr>
          <a:xfrm>
            <a:off x="4020311" y="163069"/>
            <a:ext cx="1171956" cy="646176"/>
          </a:xfrm>
          <a:custGeom>
            <a:avLst/>
            <a:gdLst/>
            <a:ahLst/>
            <a:cxnLst/>
            <a:rect l="0" t="0" r="0" b="0"/>
            <a:pathLst>
              <a:path w="1171956" h="646176">
                <a:moveTo>
                  <a:pt x="0" y="646176"/>
                </a:moveTo>
                <a:lnTo>
                  <a:pt x="1171956" y="646176"/>
                </a:lnTo>
                <a:lnTo>
                  <a:pt x="1171956" y="0"/>
                </a:lnTo>
                <a:lnTo>
                  <a:pt x="0" y="0"/>
                </a:lnTo>
                <a:lnTo>
                  <a:pt x="0" y="646176"/>
                </a:lnTo>
                <a:close/>
              </a:path>
            </a:pathLst>
          </a:custGeom>
          <a:noFill/>
          <a:ln w="9525"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6" name="Freeform 496"/>
          <p:cNvSpPr/>
          <p:nvPr/>
        </p:nvSpPr>
        <p:spPr>
          <a:xfrm>
            <a:off x="1842516" y="219456"/>
            <a:ext cx="2139695" cy="583692"/>
          </a:xfrm>
          <a:custGeom>
            <a:avLst/>
            <a:gdLst/>
            <a:ahLst/>
            <a:cxnLst/>
            <a:rect l="0" t="0" r="0" b="0"/>
            <a:pathLst>
              <a:path w="2139695" h="583692">
                <a:moveTo>
                  <a:pt x="0" y="583692"/>
                </a:moveTo>
                <a:lnTo>
                  <a:pt x="2139695" y="583692"/>
                </a:lnTo>
                <a:lnTo>
                  <a:pt x="2139695" y="0"/>
                </a:lnTo>
                <a:lnTo>
                  <a:pt x="0" y="0"/>
                </a:lnTo>
                <a:lnTo>
                  <a:pt x="0" y="583692"/>
                </a:lnTo>
                <a:close/>
              </a:path>
            </a:pathLst>
          </a:custGeom>
          <a:solidFill>
            <a:srgbClr val="FFFF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497" name="Freeform 497"/>
          <p:cNvSpPr/>
          <p:nvPr/>
        </p:nvSpPr>
        <p:spPr>
          <a:xfrm>
            <a:off x="1842516" y="219456"/>
            <a:ext cx="2139695" cy="583692"/>
          </a:xfrm>
          <a:custGeom>
            <a:avLst/>
            <a:gdLst/>
            <a:ahLst/>
            <a:cxnLst/>
            <a:rect l="0" t="0" r="0" b="0"/>
            <a:pathLst>
              <a:path w="2139695" h="583692">
                <a:moveTo>
                  <a:pt x="0" y="583692"/>
                </a:moveTo>
                <a:lnTo>
                  <a:pt x="2139695" y="583692"/>
                </a:lnTo>
                <a:lnTo>
                  <a:pt x="2139695" y="0"/>
                </a:lnTo>
                <a:lnTo>
                  <a:pt x="0" y="0"/>
                </a:lnTo>
                <a:lnTo>
                  <a:pt x="0" y="583692"/>
                </a:lnTo>
                <a:close/>
              </a:path>
            </a:pathLst>
          </a:custGeom>
          <a:noFill/>
          <a:ln w="9525"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8" name="Freeform 498"/>
          <p:cNvSpPr/>
          <p:nvPr/>
        </p:nvSpPr>
        <p:spPr>
          <a:xfrm>
            <a:off x="8410956" y="237744"/>
            <a:ext cx="3659124" cy="553212"/>
          </a:xfrm>
          <a:custGeom>
            <a:avLst/>
            <a:gdLst/>
            <a:ahLst/>
            <a:cxnLst/>
            <a:rect l="0" t="0" r="0" b="0"/>
            <a:pathLst>
              <a:path w="3659124" h="553212">
                <a:moveTo>
                  <a:pt x="0" y="553212"/>
                </a:moveTo>
                <a:lnTo>
                  <a:pt x="3659124" y="553212"/>
                </a:lnTo>
                <a:lnTo>
                  <a:pt x="3659124" y="0"/>
                </a:lnTo>
                <a:lnTo>
                  <a:pt x="0" y="0"/>
                </a:lnTo>
                <a:lnTo>
                  <a:pt x="0" y="553212"/>
                </a:lnTo>
                <a:close/>
              </a:path>
            </a:pathLst>
          </a:custGeom>
          <a:solidFill>
            <a:srgbClr val="FFFF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499" name="Freeform 499"/>
          <p:cNvSpPr/>
          <p:nvPr/>
        </p:nvSpPr>
        <p:spPr>
          <a:xfrm>
            <a:off x="8410956" y="237744"/>
            <a:ext cx="3659124" cy="553212"/>
          </a:xfrm>
          <a:custGeom>
            <a:avLst/>
            <a:gdLst/>
            <a:ahLst/>
            <a:cxnLst/>
            <a:rect l="0" t="0" r="0" b="0"/>
            <a:pathLst>
              <a:path w="3659124" h="553212">
                <a:moveTo>
                  <a:pt x="0" y="553212"/>
                </a:moveTo>
                <a:lnTo>
                  <a:pt x="3659124" y="553212"/>
                </a:lnTo>
                <a:lnTo>
                  <a:pt x="3659124" y="0"/>
                </a:lnTo>
                <a:lnTo>
                  <a:pt x="0" y="0"/>
                </a:lnTo>
                <a:lnTo>
                  <a:pt x="0" y="553212"/>
                </a:lnTo>
                <a:close/>
              </a:path>
            </a:pathLst>
          </a:custGeom>
          <a:noFill/>
          <a:ln w="9525"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0" name="Freeform 500"/>
          <p:cNvSpPr/>
          <p:nvPr/>
        </p:nvSpPr>
        <p:spPr>
          <a:xfrm>
            <a:off x="5186171" y="339853"/>
            <a:ext cx="2052829" cy="327659"/>
          </a:xfrm>
          <a:custGeom>
            <a:avLst/>
            <a:gdLst/>
            <a:ahLst/>
            <a:cxnLst/>
            <a:rect l="0" t="0" r="0" b="0"/>
            <a:pathLst>
              <a:path w="2052829" h="327659">
                <a:moveTo>
                  <a:pt x="0" y="163830"/>
                </a:moveTo>
                <a:lnTo>
                  <a:pt x="163831" y="0"/>
                </a:lnTo>
                <a:lnTo>
                  <a:pt x="163831" y="81914"/>
                </a:lnTo>
                <a:lnTo>
                  <a:pt x="1888998" y="81914"/>
                </a:lnTo>
                <a:lnTo>
                  <a:pt x="1888998" y="0"/>
                </a:lnTo>
                <a:lnTo>
                  <a:pt x="2052829" y="163830"/>
                </a:lnTo>
                <a:lnTo>
                  <a:pt x="1888998" y="327659"/>
                </a:lnTo>
                <a:lnTo>
                  <a:pt x="1888998" y="245744"/>
                </a:lnTo>
                <a:lnTo>
                  <a:pt x="163831" y="245744"/>
                </a:lnTo>
                <a:lnTo>
                  <a:pt x="163831" y="327659"/>
                </a:lnTo>
                <a:close/>
              </a:path>
            </a:pathLst>
          </a:custGeom>
          <a:solidFill>
            <a:srgbClr val="FF00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sp>
      <p:sp>
        <p:nvSpPr>
          <p:cNvPr id="501" name="Freeform 501"/>
          <p:cNvSpPr/>
          <p:nvPr/>
        </p:nvSpPr>
        <p:spPr>
          <a:xfrm>
            <a:off x="5186171" y="339853"/>
            <a:ext cx="2052829" cy="327659"/>
          </a:xfrm>
          <a:custGeom>
            <a:avLst/>
            <a:gdLst/>
            <a:ahLst/>
            <a:cxnLst/>
            <a:rect l="0" t="0" r="0" b="0"/>
            <a:pathLst>
              <a:path w="2052829" h="327659">
                <a:moveTo>
                  <a:pt x="0" y="163830"/>
                </a:moveTo>
                <a:lnTo>
                  <a:pt x="163831" y="0"/>
                </a:lnTo>
                <a:lnTo>
                  <a:pt x="163831" y="81914"/>
                </a:lnTo>
                <a:lnTo>
                  <a:pt x="1888998" y="81914"/>
                </a:lnTo>
                <a:lnTo>
                  <a:pt x="1888998" y="0"/>
                </a:lnTo>
                <a:lnTo>
                  <a:pt x="2052829" y="163830"/>
                </a:lnTo>
                <a:lnTo>
                  <a:pt x="1888998" y="327659"/>
                </a:lnTo>
                <a:lnTo>
                  <a:pt x="1888998" y="245744"/>
                </a:lnTo>
                <a:lnTo>
                  <a:pt x="163831" y="245744"/>
                </a:lnTo>
                <a:lnTo>
                  <a:pt x="163831" y="327659"/>
                </a:lnTo>
                <a:close/>
              </a:path>
            </a:pathLst>
          </a:custGeom>
          <a:noFill/>
          <a:ln w="12700" cap="flat" cmpd="sng">
            <a:solidFill>
              <a:srgbClr val="41719C">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sp>
      <p:sp>
        <p:nvSpPr>
          <p:cNvPr id="502" name="Freeform 502"/>
          <p:cNvSpPr/>
          <p:nvPr/>
        </p:nvSpPr>
        <p:spPr>
          <a:xfrm>
            <a:off x="3170047" y="5394579"/>
            <a:ext cx="2273807" cy="16764"/>
          </a:xfrm>
          <a:custGeom>
            <a:avLst/>
            <a:gdLst/>
            <a:ahLst/>
            <a:cxnLst/>
            <a:rect l="0" t="0" r="0" b="0"/>
            <a:pathLst>
              <a:path w="2273807" h="16764">
                <a:moveTo>
                  <a:pt x="0" y="0"/>
                </a:moveTo>
                <a:lnTo>
                  <a:pt x="1136904" y="0"/>
                </a:lnTo>
                <a:lnTo>
                  <a:pt x="2273807" y="0"/>
                </a:lnTo>
                <a:lnTo>
                  <a:pt x="2273807" y="16764"/>
                </a:lnTo>
                <a:lnTo>
                  <a:pt x="1136904" y="16764"/>
                </a:lnTo>
                <a:lnTo>
                  <a:pt x="0" y="16764"/>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03" name="Freeform 503"/>
          <p:cNvSpPr/>
          <p:nvPr/>
        </p:nvSpPr>
        <p:spPr>
          <a:xfrm>
            <a:off x="695121" y="5607901"/>
            <a:ext cx="2421586" cy="16764"/>
          </a:xfrm>
          <a:custGeom>
            <a:avLst/>
            <a:gdLst/>
            <a:ahLst/>
            <a:cxnLst/>
            <a:rect l="0" t="0" r="0" b="0"/>
            <a:pathLst>
              <a:path w="2421586" h="16764">
                <a:moveTo>
                  <a:pt x="0" y="0"/>
                </a:moveTo>
                <a:lnTo>
                  <a:pt x="807162" y="0"/>
                </a:lnTo>
                <a:lnTo>
                  <a:pt x="1614374" y="0"/>
                </a:lnTo>
                <a:lnTo>
                  <a:pt x="2421586" y="0"/>
                </a:lnTo>
                <a:lnTo>
                  <a:pt x="2421586" y="16764"/>
                </a:lnTo>
                <a:lnTo>
                  <a:pt x="1614374" y="16764"/>
                </a:lnTo>
                <a:lnTo>
                  <a:pt x="807162" y="16764"/>
                </a:lnTo>
                <a:lnTo>
                  <a:pt x="0" y="16764"/>
                </a:lnTo>
                <a:close/>
              </a:path>
            </a:pathLst>
          </a:custGeom>
          <a:solidFill>
            <a:srgbClr val="0000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04" name="Freeform 504"/>
          <p:cNvSpPr/>
          <p:nvPr/>
        </p:nvSpPr>
        <p:spPr>
          <a:xfrm>
            <a:off x="9715245" y="5506644"/>
            <a:ext cx="1970532" cy="281940"/>
          </a:xfrm>
          <a:custGeom>
            <a:avLst/>
            <a:gdLst/>
            <a:ahLst/>
            <a:cxnLst/>
            <a:rect l="0" t="0" r="0" b="0"/>
            <a:pathLst>
              <a:path w="1970532" h="281940">
                <a:moveTo>
                  <a:pt x="0" y="281940"/>
                </a:moveTo>
                <a:lnTo>
                  <a:pt x="1970532" y="281940"/>
                </a:lnTo>
                <a:lnTo>
                  <a:pt x="1970532" y="0"/>
                </a:lnTo>
                <a:lnTo>
                  <a:pt x="0" y="0"/>
                </a:lnTo>
                <a:lnTo>
                  <a:pt x="0" y="281940"/>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05" name="Freeform 505"/>
          <p:cNvSpPr/>
          <p:nvPr/>
        </p:nvSpPr>
        <p:spPr>
          <a:xfrm>
            <a:off x="9715245" y="5811444"/>
            <a:ext cx="64008" cy="281940"/>
          </a:xfrm>
          <a:custGeom>
            <a:avLst/>
            <a:gdLst/>
            <a:ahLst/>
            <a:cxnLst/>
            <a:rect l="0" t="0" r="0" b="0"/>
            <a:pathLst>
              <a:path w="64008" h="281940">
                <a:moveTo>
                  <a:pt x="0" y="281940"/>
                </a:moveTo>
                <a:lnTo>
                  <a:pt x="64008" y="281940"/>
                </a:lnTo>
                <a:lnTo>
                  <a:pt x="64008" y="0"/>
                </a:lnTo>
                <a:lnTo>
                  <a:pt x="0" y="0"/>
                </a:lnTo>
                <a:lnTo>
                  <a:pt x="0" y="281940"/>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06" name="Freeform 506"/>
          <p:cNvSpPr/>
          <p:nvPr/>
        </p:nvSpPr>
        <p:spPr>
          <a:xfrm>
            <a:off x="9779254" y="5811444"/>
            <a:ext cx="1837944" cy="281940"/>
          </a:xfrm>
          <a:custGeom>
            <a:avLst/>
            <a:gdLst/>
            <a:ahLst/>
            <a:cxnLst/>
            <a:rect l="0" t="0" r="0" b="0"/>
            <a:pathLst>
              <a:path w="1837944" h="281940">
                <a:moveTo>
                  <a:pt x="0" y="281940"/>
                </a:moveTo>
                <a:lnTo>
                  <a:pt x="1837944" y="281940"/>
                </a:lnTo>
                <a:lnTo>
                  <a:pt x="1837944" y="0"/>
                </a:lnTo>
                <a:lnTo>
                  <a:pt x="0" y="0"/>
                </a:lnTo>
                <a:lnTo>
                  <a:pt x="0" y="281940"/>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07" name="Picture 5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335011" y="5000244"/>
            <a:ext cx="2153411" cy="1694688"/>
          </a:xfrm>
          <a:prstGeom prst="rect">
            <a:avLst/>
          </a:prstGeom>
          <a:noFill/>
        </p:spPr>
      </p:pic>
      <p:sp>
        <p:nvSpPr>
          <p:cNvPr id="508" name="Freeform 508"/>
          <p:cNvSpPr/>
          <p:nvPr/>
        </p:nvSpPr>
        <p:spPr>
          <a:xfrm>
            <a:off x="7315961" y="4971466"/>
            <a:ext cx="2191512" cy="1732788"/>
          </a:xfrm>
          <a:custGeom>
            <a:avLst/>
            <a:gdLst>
              <a:gd name="connsiteX0" fmla="*/ 0 w 2191512"/>
              <a:gd name="connsiteY0" fmla="*/ 1732788 h 1732788"/>
              <a:gd name="connsiteX1" fmla="*/ 525963 w 2191512"/>
              <a:gd name="connsiteY1" fmla="*/ 1732788 h 1732788"/>
              <a:gd name="connsiteX2" fmla="*/ 1008096 w 2191512"/>
              <a:gd name="connsiteY2" fmla="*/ 1732788 h 1732788"/>
              <a:gd name="connsiteX3" fmla="*/ 1599804 w 2191512"/>
              <a:gd name="connsiteY3" fmla="*/ 1732788 h 1732788"/>
              <a:gd name="connsiteX4" fmla="*/ 2191512 w 2191512"/>
              <a:gd name="connsiteY4" fmla="*/ 1732788 h 1732788"/>
              <a:gd name="connsiteX5" fmla="*/ 2191512 w 2191512"/>
              <a:gd name="connsiteY5" fmla="*/ 1172520 h 1732788"/>
              <a:gd name="connsiteX6" fmla="*/ 2191512 w 2191512"/>
              <a:gd name="connsiteY6" fmla="*/ 629580 h 1732788"/>
              <a:gd name="connsiteX7" fmla="*/ 2191512 w 2191512"/>
              <a:gd name="connsiteY7" fmla="*/ 0 h 1732788"/>
              <a:gd name="connsiteX8" fmla="*/ 1643634 w 2191512"/>
              <a:gd name="connsiteY8" fmla="*/ 0 h 1732788"/>
              <a:gd name="connsiteX9" fmla="*/ 1161501 w 2191512"/>
              <a:gd name="connsiteY9" fmla="*/ 0 h 1732788"/>
              <a:gd name="connsiteX10" fmla="*/ 613623 w 2191512"/>
              <a:gd name="connsiteY10" fmla="*/ 0 h 1732788"/>
              <a:gd name="connsiteX11" fmla="*/ 0 w 2191512"/>
              <a:gd name="connsiteY11" fmla="*/ 0 h 1732788"/>
              <a:gd name="connsiteX12" fmla="*/ 0 w 2191512"/>
              <a:gd name="connsiteY12" fmla="*/ 560268 h 1732788"/>
              <a:gd name="connsiteX13" fmla="*/ 0 w 2191512"/>
              <a:gd name="connsiteY13" fmla="*/ 1120536 h 1732788"/>
              <a:gd name="connsiteX14" fmla="*/ 0 w 2191512"/>
              <a:gd name="connsiteY14" fmla="*/ 1732788 h 173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512" h="1732788" extrusionOk="0">
                <a:moveTo>
                  <a:pt x="0" y="1732788"/>
                </a:moveTo>
                <a:cubicBezTo>
                  <a:pt x="209098" y="1678173"/>
                  <a:pt x="315779" y="1784538"/>
                  <a:pt x="525963" y="1732788"/>
                </a:cubicBezTo>
                <a:cubicBezTo>
                  <a:pt x="736147" y="1681038"/>
                  <a:pt x="872096" y="1750822"/>
                  <a:pt x="1008096" y="1732788"/>
                </a:cubicBezTo>
                <a:cubicBezTo>
                  <a:pt x="1144096" y="1714754"/>
                  <a:pt x="1321302" y="1733057"/>
                  <a:pt x="1599804" y="1732788"/>
                </a:cubicBezTo>
                <a:cubicBezTo>
                  <a:pt x="1878306" y="1732519"/>
                  <a:pt x="2027793" y="1771857"/>
                  <a:pt x="2191512" y="1732788"/>
                </a:cubicBezTo>
                <a:cubicBezTo>
                  <a:pt x="2183990" y="1505801"/>
                  <a:pt x="2251113" y="1395241"/>
                  <a:pt x="2191512" y="1172520"/>
                </a:cubicBezTo>
                <a:cubicBezTo>
                  <a:pt x="2131911" y="949799"/>
                  <a:pt x="2226775" y="818005"/>
                  <a:pt x="2191512" y="629580"/>
                </a:cubicBezTo>
                <a:cubicBezTo>
                  <a:pt x="2156249" y="441155"/>
                  <a:pt x="2248287" y="308236"/>
                  <a:pt x="2191512" y="0"/>
                </a:cubicBezTo>
                <a:cubicBezTo>
                  <a:pt x="1984595" y="19109"/>
                  <a:pt x="1900640" y="-25418"/>
                  <a:pt x="1643634" y="0"/>
                </a:cubicBezTo>
                <a:cubicBezTo>
                  <a:pt x="1386628" y="25418"/>
                  <a:pt x="1323636" y="-7922"/>
                  <a:pt x="1161501" y="0"/>
                </a:cubicBezTo>
                <a:cubicBezTo>
                  <a:pt x="999366" y="7922"/>
                  <a:pt x="831487" y="-50675"/>
                  <a:pt x="613623" y="0"/>
                </a:cubicBezTo>
                <a:cubicBezTo>
                  <a:pt x="395759" y="50675"/>
                  <a:pt x="303007" y="-38496"/>
                  <a:pt x="0" y="0"/>
                </a:cubicBezTo>
                <a:cubicBezTo>
                  <a:pt x="43552" y="121638"/>
                  <a:pt x="-24039" y="313151"/>
                  <a:pt x="0" y="560268"/>
                </a:cubicBezTo>
                <a:cubicBezTo>
                  <a:pt x="24039" y="807385"/>
                  <a:pt x="-13385" y="938563"/>
                  <a:pt x="0" y="1120536"/>
                </a:cubicBezTo>
                <a:cubicBezTo>
                  <a:pt x="13385" y="1302509"/>
                  <a:pt x="-47825" y="1577513"/>
                  <a:pt x="0" y="1732788"/>
                </a:cubicBezTo>
                <a:close/>
              </a:path>
            </a:pathLst>
          </a:custGeom>
          <a:noFill/>
          <a:ln w="38100" cap="flat" cmpd="sng">
            <a:solidFill>
              <a:srgbClr val="00B050">
                <a:alpha val="100000"/>
              </a:srgbClr>
            </a:solidFill>
            <a:miter lim="101600"/>
            <a:extLst>
              <a:ext uri="{C807C97D-BFC1-408E-A445-0C87EB9F89A2}">
                <ask:lineSketchStyleProps xmlns:ask="http://schemas.microsoft.com/office/drawing/2018/sketchyshapes" sd="1219033472">
                  <a:custGeom>
                    <a:avLst/>
                    <a:gdLst/>
                    <a:ahLst/>
                    <a:cxnLst/>
                    <a:rect l="0" t="0" r="0" b="0"/>
                    <a:pathLst>
                      <a:path w="2191512" h="1732788">
                        <a:moveTo>
                          <a:pt x="0" y="1732788"/>
                        </a:moveTo>
                        <a:lnTo>
                          <a:pt x="2191512" y="1732788"/>
                        </a:lnTo>
                        <a:lnTo>
                          <a:pt x="2191512" y="0"/>
                        </a:lnTo>
                        <a:lnTo>
                          <a:pt x="0" y="0"/>
                        </a:lnTo>
                        <a:lnTo>
                          <a:pt x="0" y="1732788"/>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sp>
      <p:pic>
        <p:nvPicPr>
          <p:cNvPr id="509" name="Picture 50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8410956" y="5652516"/>
            <a:ext cx="1562100" cy="493776"/>
          </a:xfrm>
          <a:prstGeom prst="rect">
            <a:avLst/>
          </a:prstGeom>
          <a:noFill/>
        </p:spPr>
      </p:pic>
      <p:sp>
        <p:nvSpPr>
          <p:cNvPr id="511" name="Rectangle 511"/>
          <p:cNvSpPr/>
          <p:nvPr/>
        </p:nvSpPr>
        <p:spPr>
          <a:xfrm>
            <a:off x="524255" y="1298408"/>
            <a:ext cx="5638467" cy="276999"/>
          </a:xfrm>
          <a:prstGeom prst="rect">
            <a:avLst/>
          </a:prstGeom>
        </p:spPr>
        <p:txBody>
          <a:bodyPr wrap="none" lIns="0" tIns="0" rIns="0" bIns="0">
            <a:spAutoFit/>
          </a:bodyPr>
          <a:lstStyle/>
          <a:p>
            <a:pPr marL="0"/>
            <a:r>
              <a:rPr lang="en-US" sz="1800" b="0" i="0" spc="0" baseline="0" dirty="0">
                <a:solidFill>
                  <a:srgbClr val="0563C1"/>
                </a:solidFill>
                <a:latin typeface="Times New Roman"/>
                <a:hlinkClick r:id="rId2"/>
              </a:rPr>
              <a:t>http://adsabs.harvard.edu/abs/1967AJ.....72..463</a:t>
            </a:r>
            <a:r>
              <a:rPr lang="en-US" sz="1800" b="0" i="0" spc="767" baseline="0" dirty="0">
                <a:solidFill>
                  <a:srgbClr val="0563C1"/>
                </a:solidFill>
                <a:latin typeface="Times New Roman"/>
                <a:hlinkClick r:id="rId2"/>
              </a:rPr>
              <a:t>B</a:t>
            </a:r>
            <a:r>
              <a:rPr lang="en-US" sz="1800" b="0" i="0" spc="0" baseline="0" dirty="0">
                <a:latin typeface="Times New Roman"/>
              </a:rPr>
              <a:t>A</a:t>
            </a:r>
            <a:r>
              <a:rPr lang="en-US" sz="1800" b="0" i="0" spc="451" baseline="0" dirty="0">
                <a:latin typeface="Times New Roman"/>
              </a:rPr>
              <a:t>J</a:t>
            </a:r>
            <a:r>
              <a:rPr lang="en-US" sz="1800" b="0" i="0" spc="0" baseline="0" dirty="0">
                <a:latin typeface="Times New Roman"/>
              </a:rPr>
              <a:t>(</a:t>
            </a:r>
            <a:r>
              <a:rPr lang="en-US" sz="1800" b="1" i="0" spc="0" baseline="0" dirty="0">
                <a:solidFill>
                  <a:schemeClr val="tx1"/>
                </a:solidFill>
                <a:latin typeface="Times New Roman"/>
              </a:rPr>
              <a:t>1967</a:t>
            </a:r>
            <a:r>
              <a:rPr lang="en-US" sz="1800" b="0" i="0" spc="0" baseline="0" dirty="0">
                <a:latin typeface="Times New Roman"/>
              </a:rPr>
              <a:t>)</a:t>
            </a:r>
          </a:p>
        </p:txBody>
      </p:sp>
      <p:sp>
        <p:nvSpPr>
          <p:cNvPr id="512" name="Rectangle 512"/>
          <p:cNvSpPr/>
          <p:nvPr/>
        </p:nvSpPr>
        <p:spPr>
          <a:xfrm>
            <a:off x="7609967" y="955955"/>
            <a:ext cx="3422155" cy="510845"/>
          </a:xfrm>
          <a:prstGeom prst="rect">
            <a:avLst/>
          </a:prstGeom>
        </p:spPr>
        <p:txBody>
          <a:bodyPr wrap="none" lIns="0" tIns="0" rIns="0" bIns="0">
            <a:spAutoFit/>
          </a:bodyPr>
          <a:lstStyle/>
          <a:p>
            <a:pPr marL="0"/>
            <a:r>
              <a:rPr lang="en-US" sz="1403" b="1" i="0" spc="0" baseline="0" dirty="0">
                <a:solidFill>
                  <a:srgbClr val="0563C1"/>
                </a:solidFill>
                <a:latin typeface="Calibri-Bold"/>
                <a:hlinkClick r:id="rId4"/>
              </a:rPr>
              <a:t>http://dx.</a:t>
            </a:r>
            <a:r>
              <a:rPr lang="en-US" sz="1403" b="1" i="0" spc="-11" baseline="0" dirty="0">
                <a:solidFill>
                  <a:srgbClr val="0563C1"/>
                </a:solidFill>
                <a:latin typeface="Calibri-Bold"/>
                <a:hlinkClick r:id="rId4"/>
              </a:rPr>
              <a:t>d</a:t>
            </a:r>
            <a:r>
              <a:rPr lang="en-US" sz="1403" b="1" i="0" spc="0" baseline="0" dirty="0">
                <a:solidFill>
                  <a:srgbClr val="0563C1"/>
                </a:solidFill>
                <a:latin typeface="Calibri-Bold"/>
                <a:hlinkClick r:id="rId4"/>
              </a:rPr>
              <a:t>oi.o</a:t>
            </a:r>
            <a:r>
              <a:rPr lang="en-US" sz="1403" b="1" i="0" spc="-16" baseline="0" dirty="0">
                <a:solidFill>
                  <a:srgbClr val="0563C1"/>
                </a:solidFill>
                <a:latin typeface="Calibri-Bold"/>
                <a:hlinkClick r:id="rId4"/>
              </a:rPr>
              <a:t>r</a:t>
            </a:r>
            <a:r>
              <a:rPr lang="en-US" sz="1403" b="1" i="0" spc="0" baseline="0" dirty="0">
                <a:solidFill>
                  <a:srgbClr val="0563C1"/>
                </a:solidFill>
                <a:latin typeface="Calibri-Bold"/>
                <a:hlinkClick r:id="rId4"/>
              </a:rPr>
              <a:t>g/10.1016/j.dark.2017.06.001</a:t>
            </a:r>
          </a:p>
          <a:p>
            <a:pPr marL="0">
              <a:lnSpc>
                <a:spcPts val="2259"/>
              </a:lnSpc>
            </a:pPr>
            <a:r>
              <a:rPr lang="en-US" sz="1802" b="0" i="0" spc="0" baseline="0" dirty="0">
                <a:latin typeface="Calibri"/>
              </a:rPr>
              <a:t>P</a:t>
            </a:r>
            <a:r>
              <a:rPr lang="en-US" sz="1802" b="0" i="0" spc="-34" baseline="0" dirty="0">
                <a:latin typeface="Calibri"/>
              </a:rPr>
              <a:t>h</a:t>
            </a:r>
            <a:r>
              <a:rPr lang="en-US" sz="1802" b="0" i="0" spc="-12" baseline="0" dirty="0">
                <a:latin typeface="Calibri"/>
              </a:rPr>
              <a:t>y</a:t>
            </a:r>
            <a:r>
              <a:rPr lang="en-US" sz="1802" b="0" i="0" spc="0" baseline="0" dirty="0">
                <a:latin typeface="Calibri"/>
              </a:rPr>
              <a:t>s.Dar</a:t>
            </a:r>
            <a:r>
              <a:rPr lang="en-US" sz="1802" b="0" i="0" spc="387" baseline="0" dirty="0">
                <a:latin typeface="Calibri"/>
              </a:rPr>
              <a:t>k</a:t>
            </a:r>
            <a:r>
              <a:rPr lang="en-US" sz="1802" b="0" i="0" spc="0" baseline="0" dirty="0">
                <a:latin typeface="Calibri"/>
              </a:rPr>
              <a:t>Un</a:t>
            </a:r>
            <a:r>
              <a:rPr lang="en-US" sz="1802" b="0" i="0" spc="-10" baseline="0" dirty="0">
                <a:latin typeface="Calibri"/>
              </a:rPr>
              <a:t>i</a:t>
            </a:r>
            <a:r>
              <a:rPr lang="en-US" sz="1802" b="0" i="0" spc="-142" baseline="0" dirty="0">
                <a:latin typeface="Calibri"/>
              </a:rPr>
              <a:t>v</a:t>
            </a:r>
            <a:r>
              <a:rPr lang="en-US" sz="1802" b="0" i="0" spc="0" baseline="0" dirty="0">
                <a:latin typeface="Calibri"/>
              </a:rPr>
              <a:t>.     (</a:t>
            </a:r>
            <a:r>
              <a:rPr lang="en-US" sz="2000" b="1" i="0" spc="0" baseline="0" dirty="0">
                <a:solidFill>
                  <a:schemeClr val="tx1"/>
                </a:solidFill>
                <a:latin typeface="Calibri-Bold"/>
              </a:rPr>
              <a:t>2017</a:t>
            </a:r>
            <a:r>
              <a:rPr lang="en-US" sz="1802" b="0" i="0" spc="0" baseline="0" dirty="0">
                <a:latin typeface="Calibri"/>
              </a:rPr>
              <a:t>)</a:t>
            </a:r>
          </a:p>
        </p:txBody>
      </p:sp>
      <p:sp>
        <p:nvSpPr>
          <p:cNvPr id="513" name="Rectangle 513"/>
          <p:cNvSpPr/>
          <p:nvPr/>
        </p:nvSpPr>
        <p:spPr>
          <a:xfrm>
            <a:off x="958291" y="184134"/>
            <a:ext cx="11117980" cy="1220847"/>
          </a:xfrm>
          <a:prstGeom prst="rect">
            <a:avLst/>
          </a:prstGeom>
          <a:ln>
            <a:noFill/>
          </a:ln>
        </p:spPr>
        <p:txBody>
          <a:bodyPr wrap="none" lIns="0" tIns="0" rIns="0" bIns="0">
            <a:spAutoFit/>
          </a:bodyPr>
          <a:lstStyle/>
          <a:p>
            <a:pPr marL="975410">
              <a:tabLst>
                <a:tab pos="6373671" algn="l"/>
              </a:tabLst>
            </a:pPr>
            <a:r>
              <a:rPr lang="en-US" sz="4854" b="0" i="0" spc="0" baseline="-5149" dirty="0">
                <a:solidFill>
                  <a:srgbClr val="C00000"/>
                </a:solidFill>
                <a:latin typeface="Times New Roman"/>
              </a:rPr>
              <a:t>Discarded.</a:t>
            </a:r>
            <a:r>
              <a:rPr lang="en-US" sz="4854" b="0" i="0" spc="-12" baseline="-5149" dirty="0">
                <a:solidFill>
                  <a:srgbClr val="C00000"/>
                </a:solidFill>
                <a:latin typeface="Times New Roman"/>
              </a:rPr>
              <a:t>.</a:t>
            </a:r>
            <a:r>
              <a:rPr lang="en-US" sz="4854" b="0" i="0" spc="1753" baseline="-5149" dirty="0">
                <a:solidFill>
                  <a:srgbClr val="C00000"/>
                </a:solidFill>
                <a:latin typeface="Times New Roman"/>
              </a:rPr>
              <a:t>.</a:t>
            </a:r>
            <a:r>
              <a:rPr lang="en-US" sz="3600" b="1" i="0" spc="0" baseline="0" dirty="0">
                <a:solidFill>
                  <a:srgbClr val="C00000"/>
                </a:solidFill>
                <a:latin typeface="Calibri-Bold"/>
              </a:rPr>
              <a:t>1967	201</a:t>
            </a:r>
            <a:r>
              <a:rPr lang="en-US" sz="3600" b="1" i="0" spc="1932" baseline="0" dirty="0">
                <a:solidFill>
                  <a:srgbClr val="C00000"/>
                </a:solidFill>
                <a:latin typeface="Calibri-Bold"/>
              </a:rPr>
              <a:t>7</a:t>
            </a:r>
            <a:r>
              <a:rPr lang="en-US" sz="4545" b="0" i="0" spc="0" baseline="-3499" dirty="0">
                <a:solidFill>
                  <a:srgbClr val="C00000"/>
                </a:solidFill>
                <a:latin typeface="Times New Roman"/>
              </a:rPr>
              <a:t>Plane</a:t>
            </a:r>
            <a:r>
              <a:rPr lang="en-US" sz="4545" b="0" i="0" spc="-12" baseline="-3499" dirty="0">
                <a:solidFill>
                  <a:srgbClr val="C00000"/>
                </a:solidFill>
                <a:latin typeface="Times New Roman"/>
              </a:rPr>
              <a:t>t</a:t>
            </a:r>
            <a:r>
              <a:rPr lang="en-US" sz="4545" b="0" i="0" spc="0" baseline="-3499" dirty="0">
                <a:solidFill>
                  <a:srgbClr val="C00000"/>
                </a:solidFill>
                <a:latin typeface="Times New Roman"/>
              </a:rPr>
              <a:t>ary  dependence</a:t>
            </a:r>
          </a:p>
          <a:p>
            <a:pPr marL="0">
              <a:lnSpc>
                <a:spcPts val="2573"/>
              </a:lnSpc>
            </a:pPr>
            <a:r>
              <a:rPr lang="en-US" sz="1100" b="0" i="0" spc="0" baseline="0" dirty="0">
                <a:latin typeface="Calibri"/>
              </a:rPr>
              <a:t>         </a:t>
            </a:r>
            <a:r>
              <a:rPr lang="en-US" sz="1050" b="0" i="0" spc="0" baseline="0" dirty="0">
                <a:latin typeface="Calibri"/>
              </a:rPr>
              <a:t> </a:t>
            </a:r>
            <a:r>
              <a:rPr lang="en-US" sz="1100" b="0" i="0" spc="0" baseline="0" dirty="0">
                <a:latin typeface="Calibri"/>
              </a:rPr>
              <a:t>                           </a:t>
            </a:r>
            <a:r>
              <a:rPr lang="en-US" sz="2004" b="0" i="0" spc="0" baseline="0" dirty="0">
                <a:latin typeface="Calibri"/>
              </a:rPr>
              <a:t>…because inconsi</a:t>
            </a:r>
            <a:r>
              <a:rPr lang="en-US" sz="2004" b="0" i="0" spc="-32" baseline="0" dirty="0">
                <a:latin typeface="Calibri"/>
              </a:rPr>
              <a:t>s</a:t>
            </a:r>
            <a:r>
              <a:rPr lang="en-US" sz="2004" b="0" i="0" spc="-24" baseline="0" dirty="0">
                <a:latin typeface="Calibri"/>
              </a:rPr>
              <a:t>t</a:t>
            </a:r>
            <a:r>
              <a:rPr lang="en-US" sz="2004" b="0" i="0" spc="0" baseline="0" dirty="0">
                <a:latin typeface="Calibri"/>
              </a:rPr>
              <a:t>e</a:t>
            </a:r>
            <a:r>
              <a:rPr lang="en-US" sz="2004" b="0" i="0" spc="-22" baseline="0" dirty="0">
                <a:latin typeface="Calibri"/>
              </a:rPr>
              <a:t>n</a:t>
            </a:r>
            <a:r>
              <a:rPr lang="en-US" sz="2004" b="0" i="0" spc="0" baseline="0" dirty="0">
                <a:latin typeface="Calibri"/>
              </a:rPr>
              <a:t>t w’ 1/R</a:t>
            </a:r>
            <a:r>
              <a:rPr lang="en-US" sz="2839" b="0" i="0" spc="0" baseline="44920" dirty="0">
                <a:latin typeface="Calibri"/>
              </a:rPr>
              <a:t>3</a:t>
            </a:r>
            <a:r>
              <a:rPr lang="en-US" sz="2839" b="0" i="0" spc="-15" baseline="44920" dirty="0">
                <a:latin typeface="Calibri"/>
              </a:rPr>
              <a:t> </a:t>
            </a:r>
            <a:r>
              <a:rPr lang="en-US" sz="2004" b="0" i="0" spc="0" baseline="0" dirty="0">
                <a:latin typeface="Calibri"/>
              </a:rPr>
              <a:t>tidal force</a:t>
            </a:r>
          </a:p>
          <a:p>
            <a:pPr marL="0">
              <a:lnSpc>
                <a:spcPts val="2573"/>
              </a:lnSpc>
            </a:pPr>
            <a:r>
              <a:rPr lang="en-US" sz="2004" dirty="0">
                <a:latin typeface="Calibri"/>
              </a:rPr>
              <a:t>                            </a:t>
            </a:r>
            <a:r>
              <a:rPr lang="en-US" sz="2004" b="1" dirty="0">
                <a:solidFill>
                  <a:srgbClr val="FF0000"/>
                </a:solidFill>
                <a:highlight>
                  <a:srgbClr val="FFFF00"/>
                </a:highlight>
                <a:latin typeface="Calibri"/>
                <a:sym typeface="Wingdings" panose="05000000000000000000" pitchFamily="2" charset="2"/>
              </a:rPr>
              <a:t></a:t>
            </a:r>
            <a:r>
              <a:rPr lang="en-US" sz="2004" dirty="0">
                <a:highlight>
                  <a:srgbClr val="FFFF00"/>
                </a:highlight>
                <a:latin typeface="Calibri"/>
                <a:sym typeface="Wingdings" panose="05000000000000000000" pitchFamily="2" charset="2"/>
              </a:rPr>
              <a:t> </a:t>
            </a:r>
            <a:r>
              <a:rPr lang="en-US" sz="2004" b="1" dirty="0">
                <a:highlight>
                  <a:srgbClr val="FFFF00"/>
                </a:highlight>
                <a:latin typeface="Calibri"/>
                <a:sym typeface="Wingdings" panose="05000000000000000000" pitchFamily="2" charset="2"/>
              </a:rPr>
              <a:t>the</a:t>
            </a:r>
            <a:r>
              <a:rPr lang="en-US" sz="2004" dirty="0">
                <a:highlight>
                  <a:srgbClr val="FFFF00"/>
                </a:highlight>
                <a:latin typeface="Calibri"/>
                <a:sym typeface="Wingdings" panose="05000000000000000000" pitchFamily="2" charset="2"/>
              </a:rPr>
              <a:t> </a:t>
            </a:r>
            <a:r>
              <a:rPr lang="en-US" sz="2004" b="1" dirty="0">
                <a:highlight>
                  <a:srgbClr val="FFFF00"/>
                </a:highlight>
                <a:latin typeface="Calibri"/>
                <a:sym typeface="Wingdings" panose="05000000000000000000" pitchFamily="2" charset="2"/>
              </a:rPr>
              <a:t>ONLY</a:t>
            </a:r>
            <a:r>
              <a:rPr lang="en-US" sz="2004" dirty="0">
                <a:highlight>
                  <a:srgbClr val="FFFF00"/>
                </a:highlight>
                <a:latin typeface="Calibri"/>
                <a:sym typeface="Wingdings" panose="05000000000000000000" pitchFamily="2" charset="2"/>
              </a:rPr>
              <a:t> </a:t>
            </a:r>
            <a:r>
              <a:rPr lang="en-US" sz="2004" b="1" dirty="0">
                <a:highlight>
                  <a:srgbClr val="FFFF00"/>
                </a:highlight>
                <a:latin typeface="Calibri"/>
                <a:sym typeface="Wingdings" panose="05000000000000000000" pitchFamily="2" charset="2"/>
              </a:rPr>
              <a:t>remote</a:t>
            </a:r>
            <a:r>
              <a:rPr lang="en-US" sz="2004" dirty="0">
                <a:highlight>
                  <a:srgbClr val="FFFF00"/>
                </a:highlight>
                <a:latin typeface="Calibri"/>
                <a:sym typeface="Wingdings" panose="05000000000000000000" pitchFamily="2" charset="2"/>
              </a:rPr>
              <a:t> </a:t>
            </a:r>
            <a:r>
              <a:rPr lang="en-US" sz="2004" b="1" dirty="0">
                <a:highlight>
                  <a:srgbClr val="FFFF00"/>
                </a:highlight>
                <a:latin typeface="Calibri"/>
                <a:sym typeface="Wingdings" panose="05000000000000000000" pitchFamily="2" charset="2"/>
              </a:rPr>
              <a:t>force</a:t>
            </a:r>
            <a:r>
              <a:rPr lang="en-US" sz="2400" dirty="0">
                <a:solidFill>
                  <a:srgbClr val="FF0000"/>
                </a:solidFill>
                <a:highlight>
                  <a:srgbClr val="FFFF00"/>
                </a:highlight>
                <a:latin typeface="Calibri"/>
                <a:sym typeface="Wingdings" panose="05000000000000000000" pitchFamily="2" charset="2"/>
              </a:rPr>
              <a:t>!</a:t>
            </a:r>
            <a:endParaRPr lang="en-US" sz="2004" i="0" spc="0" baseline="0" dirty="0">
              <a:solidFill>
                <a:srgbClr val="FF0000"/>
              </a:solidFill>
              <a:highlight>
                <a:srgbClr val="FFFF00"/>
              </a:highlight>
              <a:latin typeface="Calibri"/>
            </a:endParaRPr>
          </a:p>
        </p:txBody>
      </p:sp>
      <p:sp>
        <p:nvSpPr>
          <p:cNvPr id="515" name="Rectangle 515"/>
          <p:cNvSpPr/>
          <p:nvPr/>
        </p:nvSpPr>
        <p:spPr>
          <a:xfrm>
            <a:off x="5477255" y="49759"/>
            <a:ext cx="1478247" cy="426109"/>
          </a:xfrm>
          <a:prstGeom prst="rect">
            <a:avLst/>
          </a:prstGeom>
        </p:spPr>
        <p:txBody>
          <a:bodyPr wrap="none" lIns="0" tIns="0" rIns="0" bIns="0">
            <a:spAutoFit/>
          </a:bodyPr>
          <a:lstStyle/>
          <a:p>
            <a:pPr marL="0"/>
            <a:r>
              <a:rPr lang="en-US" sz="2795" b="1" i="0" spc="0" baseline="0" dirty="0">
                <a:solidFill>
                  <a:srgbClr val="0000CC"/>
                </a:solidFill>
                <a:latin typeface="Calibri-Bold"/>
              </a:rPr>
              <a:t>ME</a:t>
            </a:r>
            <a:r>
              <a:rPr lang="en-US" sz="2795" b="1" i="0" spc="-19" baseline="0" dirty="0">
                <a:solidFill>
                  <a:srgbClr val="0000CC"/>
                </a:solidFill>
                <a:latin typeface="Calibri-Bold"/>
              </a:rPr>
              <a:t>R</a:t>
            </a:r>
            <a:r>
              <a:rPr lang="en-US" sz="2795" b="1" i="0" spc="0" baseline="0" dirty="0">
                <a:solidFill>
                  <a:srgbClr val="0000CC"/>
                </a:solidFill>
                <a:latin typeface="Calibri-Bold"/>
              </a:rPr>
              <a:t>CU</a:t>
            </a:r>
            <a:r>
              <a:rPr lang="en-US" sz="2795" b="1" i="0" spc="-55" baseline="0" dirty="0">
                <a:solidFill>
                  <a:srgbClr val="0000CC"/>
                </a:solidFill>
                <a:latin typeface="Calibri-Bold"/>
              </a:rPr>
              <a:t>R</a:t>
            </a:r>
            <a:r>
              <a:rPr lang="en-US" sz="2795" b="1" i="0" spc="0" baseline="0" dirty="0">
                <a:solidFill>
                  <a:srgbClr val="0000CC"/>
                </a:solidFill>
                <a:latin typeface="Calibri-Bold"/>
              </a:rPr>
              <a:t>Y</a:t>
            </a:r>
          </a:p>
        </p:txBody>
      </p:sp>
      <p:sp>
        <p:nvSpPr>
          <p:cNvPr id="516" name="Rectangle 516"/>
          <p:cNvSpPr/>
          <p:nvPr/>
        </p:nvSpPr>
        <p:spPr>
          <a:xfrm>
            <a:off x="695248" y="5177688"/>
            <a:ext cx="4912948" cy="1417568"/>
          </a:xfrm>
          <a:prstGeom prst="rect">
            <a:avLst/>
          </a:prstGeom>
        </p:spPr>
        <p:txBody>
          <a:bodyPr wrap="none" lIns="0" tIns="0" rIns="0" bIns="0">
            <a:spAutoFit/>
          </a:bodyPr>
          <a:lstStyle/>
          <a:p>
            <a:pPr marL="0" algn="just"/>
            <a:r>
              <a:rPr lang="en-US" sz="1403" b="1" i="1" spc="0" baseline="0" dirty="0">
                <a:latin typeface="TimesNewRomanPS-BoldItalicMT"/>
              </a:rPr>
              <a:t>“</a:t>
            </a:r>
            <a:r>
              <a:rPr lang="en-US" sz="1403" b="1" i="1" spc="0" baseline="0" dirty="0" err="1">
                <a:latin typeface="TimesNewRomanPS-BoldItalicMT"/>
              </a:rPr>
              <a:t>I</a:t>
            </a:r>
            <a:r>
              <a:rPr lang="en-US" sz="1403" b="1" i="1" spc="642" baseline="0" dirty="0" err="1">
                <a:latin typeface="TimesNewRomanPS-BoldItalicMT"/>
              </a:rPr>
              <a:t>t</a:t>
            </a:r>
            <a:r>
              <a:rPr lang="en-US" sz="1403" b="1" i="1" spc="0" baseline="0" dirty="0" err="1">
                <a:latin typeface="Times New Roman"/>
              </a:rPr>
              <a:t>i</a:t>
            </a:r>
            <a:r>
              <a:rPr lang="en-US" sz="1403" b="1" i="1" spc="641" baseline="0" dirty="0" err="1">
                <a:latin typeface="Times New Roman"/>
              </a:rPr>
              <a:t>s</a:t>
            </a:r>
            <a:r>
              <a:rPr lang="en-US" sz="1403" b="1" i="1" spc="-18" baseline="0" dirty="0" err="1">
                <a:latin typeface="Times New Roman"/>
              </a:rPr>
              <a:t>i</a:t>
            </a:r>
            <a:r>
              <a:rPr lang="en-US" sz="1403" b="1" i="1" spc="0" baseline="0" dirty="0" err="1">
                <a:latin typeface="Times New Roman"/>
              </a:rPr>
              <a:t>mm</a:t>
            </a:r>
            <a:r>
              <a:rPr lang="en-US" sz="1403" b="1" i="1" spc="-11" baseline="0" dirty="0" err="1">
                <a:latin typeface="Times New Roman"/>
              </a:rPr>
              <a:t>e</a:t>
            </a:r>
            <a:r>
              <a:rPr lang="en-US" sz="1403" b="1" i="1" spc="0" baseline="0" dirty="0" err="1">
                <a:latin typeface="Times New Roman"/>
              </a:rPr>
              <a:t>diat</a:t>
            </a:r>
            <a:r>
              <a:rPr lang="en-US" sz="1403" b="1" i="1" spc="-11" baseline="0" dirty="0" err="1">
                <a:latin typeface="Times New Roman"/>
              </a:rPr>
              <a:t>e</a:t>
            </a:r>
            <a:r>
              <a:rPr lang="en-US" sz="1403" b="1" i="1" spc="0" baseline="0" dirty="0" err="1">
                <a:latin typeface="Times New Roman"/>
              </a:rPr>
              <a:t>l</a:t>
            </a:r>
            <a:r>
              <a:rPr lang="en-US" sz="1403" b="1" i="1" spc="643" baseline="0" dirty="0" err="1">
                <a:latin typeface="Times New Roman"/>
              </a:rPr>
              <a:t>y</a:t>
            </a:r>
            <a:r>
              <a:rPr lang="en-US" sz="1403" b="1" i="1" spc="0" baseline="0" dirty="0" err="1">
                <a:latin typeface="Times New Roman"/>
              </a:rPr>
              <a:t>obvio</a:t>
            </a:r>
            <a:r>
              <a:rPr lang="en-US" sz="1403" b="1" i="1" spc="-12" baseline="0" dirty="0" err="1">
                <a:latin typeface="Times New Roman"/>
              </a:rPr>
              <a:t>u</a:t>
            </a:r>
            <a:r>
              <a:rPr lang="en-US" sz="1403" b="1" i="1" spc="644" baseline="0" dirty="0" err="1">
                <a:latin typeface="Times New Roman"/>
              </a:rPr>
              <a:t>s</a:t>
            </a:r>
            <a:r>
              <a:rPr lang="en-US" sz="1403" b="1" i="1" spc="0" baseline="0" dirty="0" err="1">
                <a:latin typeface="Times New Roman"/>
              </a:rPr>
              <a:t>t</a:t>
            </a:r>
            <a:r>
              <a:rPr lang="en-US" sz="1403" b="1" i="1" spc="-12" baseline="0" dirty="0" err="1">
                <a:latin typeface="Times New Roman"/>
              </a:rPr>
              <a:t>h</a:t>
            </a:r>
            <a:r>
              <a:rPr lang="en-US" sz="1403" b="1" i="1" spc="0" baseline="0" dirty="0" err="1">
                <a:latin typeface="Times New Roman"/>
              </a:rPr>
              <a:t>a</a:t>
            </a:r>
            <a:r>
              <a:rPr lang="en-US" sz="1403" b="1" i="1" spc="644" baseline="0" dirty="0" err="1">
                <a:latin typeface="Times New Roman"/>
              </a:rPr>
              <a:t>t</a:t>
            </a:r>
            <a:r>
              <a:rPr lang="en-US" b="1" i="1" spc="-12" baseline="0" dirty="0" err="1">
                <a:highlight>
                  <a:srgbClr val="FFFF00"/>
                </a:highlight>
                <a:latin typeface="Times New Roman"/>
              </a:rPr>
              <a:t>n</a:t>
            </a:r>
            <a:r>
              <a:rPr lang="en-US" b="1" i="1" spc="641" baseline="0" dirty="0" err="1">
                <a:highlight>
                  <a:srgbClr val="FFFF00"/>
                </a:highlight>
                <a:latin typeface="Times New Roman"/>
              </a:rPr>
              <a:t>o</a:t>
            </a:r>
            <a:r>
              <a:rPr lang="en-US" b="1" i="1" spc="0" baseline="0" dirty="0" err="1">
                <a:highlight>
                  <a:srgbClr val="FFFF00"/>
                </a:highlight>
                <a:latin typeface="Times New Roman"/>
              </a:rPr>
              <a:t>s</a:t>
            </a:r>
            <a:r>
              <a:rPr lang="en-US" b="1" i="1" spc="-18" baseline="0" dirty="0" err="1">
                <a:highlight>
                  <a:srgbClr val="FFFF00"/>
                </a:highlight>
                <a:latin typeface="Times New Roman"/>
              </a:rPr>
              <a:t>i</a:t>
            </a:r>
            <a:r>
              <a:rPr lang="en-US" b="1" i="1" spc="0" baseline="0" dirty="0" err="1">
                <a:highlight>
                  <a:srgbClr val="FFFF00"/>
                </a:highlight>
                <a:latin typeface="Times New Roman"/>
              </a:rPr>
              <a:t>m</a:t>
            </a:r>
            <a:r>
              <a:rPr lang="en-US" b="1" i="1" spc="-18" baseline="0" dirty="0" err="1">
                <a:highlight>
                  <a:srgbClr val="FFFF00"/>
                </a:highlight>
                <a:latin typeface="Times New Roman"/>
              </a:rPr>
              <a:t>p</a:t>
            </a:r>
            <a:r>
              <a:rPr lang="en-US" b="1" i="1" spc="0" baseline="0" dirty="0" err="1">
                <a:highlight>
                  <a:srgbClr val="FFFF00"/>
                </a:highlight>
                <a:latin typeface="Times New Roman"/>
              </a:rPr>
              <a:t>l</a:t>
            </a:r>
            <a:r>
              <a:rPr lang="en-US" b="1" i="1" spc="641" baseline="0" dirty="0" err="1">
                <a:highlight>
                  <a:srgbClr val="FFFF00"/>
                </a:highlight>
                <a:latin typeface="Times New Roman"/>
              </a:rPr>
              <a:t>e</a:t>
            </a:r>
            <a:r>
              <a:rPr lang="en-US" b="1" i="1" spc="0" baseline="0" dirty="0" err="1">
                <a:highlight>
                  <a:srgbClr val="FFFF00"/>
                </a:highlight>
                <a:latin typeface="Times New Roman"/>
              </a:rPr>
              <a:t>th</a:t>
            </a:r>
            <a:r>
              <a:rPr lang="en-US" b="1" i="1" spc="-12" baseline="0" dirty="0" err="1">
                <a:highlight>
                  <a:srgbClr val="FFFF00"/>
                </a:highlight>
                <a:latin typeface="Times New Roman"/>
              </a:rPr>
              <a:t>e</a:t>
            </a:r>
            <a:r>
              <a:rPr lang="en-US" b="1" i="1" spc="0" baseline="0" dirty="0" err="1">
                <a:highlight>
                  <a:srgbClr val="FFFF00"/>
                </a:highlight>
                <a:latin typeface="Times New Roman"/>
              </a:rPr>
              <a:t>or</a:t>
            </a:r>
            <a:r>
              <a:rPr lang="en-US" b="1" i="1" spc="644" baseline="0" dirty="0" err="1">
                <a:highlight>
                  <a:srgbClr val="FFFF00"/>
                </a:highlight>
                <a:latin typeface="Times New Roman"/>
              </a:rPr>
              <a:t>y</a:t>
            </a:r>
            <a:r>
              <a:rPr lang="en-US" b="1" i="1" spc="644" baseline="0" dirty="0">
                <a:highlight>
                  <a:srgbClr val="FFFF00"/>
                </a:highlight>
                <a:latin typeface="Times New Roman"/>
              </a:rPr>
              <a:t> </a:t>
            </a:r>
            <a:r>
              <a:rPr lang="en-US" b="1" i="1" spc="0" baseline="0" dirty="0">
                <a:highlight>
                  <a:srgbClr val="FFFF00"/>
                </a:highlight>
                <a:latin typeface="Times New Roman"/>
              </a:rPr>
              <a:t>will</a:t>
            </a:r>
            <a:endParaRPr lang="en-US" b="1" i="1" spc="643" dirty="0">
              <a:highlight>
                <a:srgbClr val="FFFF00"/>
              </a:highlight>
              <a:latin typeface="Times New Roman"/>
            </a:endParaRPr>
          </a:p>
          <a:p>
            <a:pPr marL="0" algn="just"/>
            <a:r>
              <a:rPr lang="en-US" b="1" i="1" dirty="0">
                <a:highlight>
                  <a:srgbClr val="FFFF00"/>
                </a:highlight>
                <a:latin typeface="Times New Roman"/>
              </a:rPr>
              <a:t>e</a:t>
            </a:r>
            <a:r>
              <a:rPr lang="en-US" b="1" i="1" spc="-12" baseline="0" dirty="0">
                <a:highlight>
                  <a:srgbClr val="FFFF00"/>
                </a:highlight>
                <a:latin typeface="Times New Roman"/>
              </a:rPr>
              <a:t>n</a:t>
            </a:r>
            <a:r>
              <a:rPr lang="en-US" b="1" i="1" spc="0" baseline="0" dirty="0">
                <a:highlight>
                  <a:srgbClr val="FFFF00"/>
                </a:highlight>
                <a:latin typeface="Times New Roman"/>
              </a:rPr>
              <a:t>tirely </a:t>
            </a:r>
            <a:r>
              <a:rPr lang="en-US" b="1" i="1" spc="0" baseline="0" dirty="0" err="1">
                <a:highlight>
                  <a:srgbClr val="FFFF00"/>
                </a:highlight>
                <a:latin typeface="Times New Roman"/>
              </a:rPr>
              <a:t>accou</a:t>
            </a:r>
            <a:r>
              <a:rPr lang="en-US" b="1" i="1" spc="-12" baseline="0" dirty="0" err="1">
                <a:highlight>
                  <a:srgbClr val="FFFF00"/>
                </a:highlight>
                <a:latin typeface="Times New Roman"/>
              </a:rPr>
              <a:t>n</a:t>
            </a:r>
            <a:r>
              <a:rPr lang="en-US" b="1" i="1" spc="437" baseline="0" dirty="0" err="1">
                <a:highlight>
                  <a:srgbClr val="FFFF00"/>
                </a:highlight>
                <a:latin typeface="Times New Roman"/>
              </a:rPr>
              <a:t>t</a:t>
            </a:r>
            <a:r>
              <a:rPr lang="en-US" b="1" i="1" spc="-11" baseline="0" dirty="0" err="1">
                <a:highlight>
                  <a:srgbClr val="FFFF00"/>
                </a:highlight>
                <a:latin typeface="Times New Roman"/>
              </a:rPr>
              <a:t>f</a:t>
            </a:r>
            <a:r>
              <a:rPr lang="en-US" b="1" i="1" spc="0" baseline="0" dirty="0" err="1">
                <a:highlight>
                  <a:srgbClr val="FFFF00"/>
                </a:highlight>
                <a:latin typeface="Times New Roman"/>
              </a:rPr>
              <a:t>o</a:t>
            </a:r>
            <a:r>
              <a:rPr lang="en-US" b="1" i="1" spc="427" baseline="0" dirty="0" err="1">
                <a:highlight>
                  <a:srgbClr val="FFFF00"/>
                </a:highlight>
                <a:latin typeface="Times New Roman"/>
              </a:rPr>
              <a:t>r</a:t>
            </a:r>
            <a:r>
              <a:rPr lang="en-US" b="1" i="1" spc="0" baseline="0" dirty="0" err="1">
                <a:highlight>
                  <a:srgbClr val="FFFF00"/>
                </a:highlight>
                <a:latin typeface="Times New Roman"/>
              </a:rPr>
              <a:t>thi</a:t>
            </a:r>
            <a:r>
              <a:rPr lang="en-US" b="1" i="1" spc="437" baseline="0" dirty="0" err="1">
                <a:highlight>
                  <a:srgbClr val="FFFF00"/>
                </a:highlight>
                <a:latin typeface="Times New Roman"/>
              </a:rPr>
              <a:t>s</a:t>
            </a:r>
            <a:r>
              <a:rPr lang="en-US" b="1" i="1" spc="0" baseline="0" dirty="0" err="1">
                <a:highlight>
                  <a:srgbClr val="FFFF00"/>
                </a:highlight>
                <a:latin typeface="Times New Roman"/>
              </a:rPr>
              <a:t>c</a:t>
            </a:r>
            <a:r>
              <a:rPr lang="en-US" b="1" i="1" spc="-12" baseline="0" dirty="0" err="1">
                <a:highlight>
                  <a:srgbClr val="FFFF00"/>
                </a:highlight>
                <a:latin typeface="Times New Roman"/>
              </a:rPr>
              <a:t>o</a:t>
            </a:r>
            <a:r>
              <a:rPr lang="en-US" b="1" i="1" spc="0" baseline="0" dirty="0" err="1">
                <a:highlight>
                  <a:srgbClr val="FFFF00"/>
                </a:highlight>
                <a:latin typeface="Times New Roman"/>
              </a:rPr>
              <a:t>mple</a:t>
            </a:r>
            <a:r>
              <a:rPr lang="en-US" b="1" i="1" spc="420" baseline="0" dirty="0" err="1">
                <a:highlight>
                  <a:srgbClr val="FFFF00"/>
                </a:highlight>
                <a:latin typeface="Times New Roman"/>
              </a:rPr>
              <a:t>x</a:t>
            </a:r>
            <a:r>
              <a:rPr lang="en-US" b="1" i="1" spc="0" baseline="0" dirty="0" err="1">
                <a:highlight>
                  <a:srgbClr val="FFFF00"/>
                </a:highlight>
                <a:latin typeface="Times New Roman"/>
              </a:rPr>
              <a:t>pattern</a:t>
            </a:r>
            <a:r>
              <a:rPr lang="en-US" b="1" i="1" spc="429" baseline="0" dirty="0" err="1">
                <a:latin typeface="Times New Roman"/>
              </a:rPr>
              <a:t>,</a:t>
            </a:r>
            <a:r>
              <a:rPr lang="en-US" sz="1403" b="1" i="1" spc="0" baseline="0" dirty="0" err="1">
                <a:latin typeface="Times New Roman"/>
              </a:rPr>
              <a:t>bu</a:t>
            </a:r>
            <a:r>
              <a:rPr lang="en-US" sz="1403" b="1" i="1" spc="424" baseline="0" dirty="0" err="1">
                <a:latin typeface="Times New Roman"/>
              </a:rPr>
              <a:t>t</a:t>
            </a:r>
            <a:r>
              <a:rPr lang="en-US" sz="1403" b="1" i="1" spc="0" baseline="0" dirty="0" err="1">
                <a:latin typeface="Times New Roman"/>
              </a:rPr>
              <a:t>on</a:t>
            </a:r>
            <a:r>
              <a:rPr lang="en-US" sz="1403" b="1" i="1" spc="419" baseline="0" dirty="0" err="1">
                <a:latin typeface="Times New Roman"/>
              </a:rPr>
              <a:t>e</a:t>
            </a:r>
            <a:r>
              <a:rPr lang="en-US" sz="1403" b="1" i="1" spc="0" baseline="0" dirty="0" err="1">
                <a:latin typeface="Times New Roman"/>
              </a:rPr>
              <a:t>o</a:t>
            </a:r>
            <a:r>
              <a:rPr lang="en-US" sz="1403" b="1" i="1" spc="420" baseline="0" dirty="0" err="1">
                <a:latin typeface="Times New Roman"/>
              </a:rPr>
              <a:t>f</a:t>
            </a:r>
            <a:endParaRPr lang="en-US" sz="1403" b="1" i="1" spc="420" baseline="0" dirty="0">
              <a:latin typeface="Times New Roman"/>
            </a:endParaRPr>
          </a:p>
          <a:p>
            <a:pPr marL="0" algn="just"/>
            <a:r>
              <a:rPr lang="en-US" sz="1403" b="1" i="1" spc="0" baseline="0" dirty="0" err="1">
                <a:latin typeface="Times New Roman"/>
              </a:rPr>
              <a:t>Th</a:t>
            </a:r>
            <a:r>
              <a:rPr lang="en-US" sz="1403" b="1" i="1" spc="409" baseline="0" dirty="0" err="1">
                <a:latin typeface="Times New Roman"/>
              </a:rPr>
              <a:t>e</a:t>
            </a:r>
            <a:r>
              <a:rPr lang="en-US" sz="1403" b="1" i="1" spc="0" baseline="0" dirty="0" err="1">
                <a:latin typeface="Times New Roman"/>
              </a:rPr>
              <a:t>max</a:t>
            </a:r>
            <a:r>
              <a:rPr lang="en-US" sz="1403" b="1" i="1" spc="-18" baseline="0" dirty="0" err="1">
                <a:latin typeface="Times New Roman"/>
              </a:rPr>
              <a:t>i</a:t>
            </a:r>
            <a:r>
              <a:rPr lang="en-US" sz="1403" b="1" i="1" spc="0" baseline="0" dirty="0" err="1">
                <a:latin typeface="Times New Roman"/>
              </a:rPr>
              <a:t>m</a:t>
            </a:r>
            <a:r>
              <a:rPr lang="en-US" sz="1403" b="1" i="1" spc="415" baseline="0" dirty="0" err="1">
                <a:latin typeface="Times New Roman"/>
              </a:rPr>
              <a:t>a</a:t>
            </a:r>
            <a:r>
              <a:rPr lang="en-US" sz="1403" b="1" i="1" spc="0" baseline="0" dirty="0" err="1">
                <a:latin typeface="Times New Roman"/>
              </a:rPr>
              <a:t>oc</a:t>
            </a:r>
            <a:r>
              <a:rPr lang="en-US" sz="1403" b="1" i="1" spc="-11" baseline="0" dirty="0" err="1">
                <a:latin typeface="Times New Roman"/>
              </a:rPr>
              <a:t>c</a:t>
            </a:r>
            <a:r>
              <a:rPr lang="en-US" sz="1403" b="1" i="1" spc="-12" baseline="0" dirty="0" err="1">
                <a:latin typeface="Times New Roman"/>
              </a:rPr>
              <a:t>u</a:t>
            </a:r>
            <a:r>
              <a:rPr lang="en-US" sz="1403" b="1" i="1" spc="0" baseline="0" dirty="0" err="1">
                <a:latin typeface="Times New Roman"/>
              </a:rPr>
              <a:t>rs</a:t>
            </a:r>
            <a:r>
              <a:rPr lang="en-US" sz="1403" b="1" i="1" spc="0" baseline="0" dirty="0">
                <a:latin typeface="Times New Roman"/>
              </a:rPr>
              <a:t> </a:t>
            </a:r>
            <a:r>
              <a:rPr lang="en-US" sz="1403" b="1" i="1" spc="0" baseline="0" dirty="0" err="1">
                <a:latin typeface="Times New Roman"/>
              </a:rPr>
              <a:t>nea</a:t>
            </a:r>
            <a:r>
              <a:rPr lang="en-US" sz="1403" b="1" i="1" spc="955" baseline="0" dirty="0" err="1">
                <a:latin typeface="Times New Roman"/>
              </a:rPr>
              <a:t>r</a:t>
            </a:r>
            <a:r>
              <a:rPr lang="en-US" sz="1403" b="1" i="1" spc="0" baseline="0" dirty="0" err="1">
                <a:latin typeface="TimesNewRomanPS-BoldItalicMT"/>
              </a:rPr>
              <a:t>Mercury</a:t>
            </a:r>
            <a:r>
              <a:rPr lang="en-US" sz="1403" b="1" i="1" spc="-106" baseline="0" dirty="0" err="1">
                <a:latin typeface="TimesNewRomanPS-BoldItalicMT"/>
              </a:rPr>
              <a:t>’</a:t>
            </a:r>
            <a:r>
              <a:rPr lang="en-US" sz="1403" b="1" i="1" spc="959" baseline="0" dirty="0" err="1">
                <a:latin typeface="TimesNewRomanPS-BoldItalicMT"/>
              </a:rPr>
              <a:t>s</a:t>
            </a:r>
            <a:r>
              <a:rPr lang="en-US" sz="1403" b="1" i="1" spc="0" baseline="0" dirty="0" err="1">
                <a:latin typeface="Times New Roman"/>
              </a:rPr>
              <a:t>closes</a:t>
            </a:r>
            <a:r>
              <a:rPr lang="en-US" sz="1403" b="1" i="1" spc="955" baseline="0" dirty="0" err="1">
                <a:latin typeface="Times New Roman"/>
              </a:rPr>
              <a:t>t</a:t>
            </a:r>
            <a:r>
              <a:rPr lang="en-US" sz="1403" b="1" i="1" spc="0" baseline="0" dirty="0" err="1">
                <a:latin typeface="Times New Roman"/>
              </a:rPr>
              <a:t>approac</a:t>
            </a:r>
            <a:r>
              <a:rPr lang="en-US" sz="1403" b="1" i="1" spc="952" baseline="0" dirty="0" err="1">
                <a:latin typeface="Times New Roman"/>
              </a:rPr>
              <a:t>h</a:t>
            </a:r>
            <a:r>
              <a:rPr lang="en-US" sz="1403" b="1" i="1" spc="0" baseline="0" dirty="0" err="1">
                <a:latin typeface="Times New Roman"/>
              </a:rPr>
              <a:t>t</a:t>
            </a:r>
            <a:r>
              <a:rPr lang="en-US" sz="1403" b="1" i="1" spc="953" baseline="0" dirty="0" err="1">
                <a:latin typeface="Times New Roman"/>
              </a:rPr>
              <a:t>o</a:t>
            </a:r>
            <a:r>
              <a:rPr lang="en-US" sz="1403" b="1" i="1" spc="0" baseline="0" dirty="0" err="1">
                <a:latin typeface="Times New Roman"/>
              </a:rPr>
              <a:t>th</a:t>
            </a:r>
            <a:r>
              <a:rPr lang="en-US" sz="1403" b="1" i="1" spc="947" baseline="0" dirty="0" err="1">
                <a:latin typeface="Times New Roman"/>
              </a:rPr>
              <a:t>e</a:t>
            </a:r>
            <a:endParaRPr lang="en-US" sz="1403" b="1" i="1" spc="947" baseline="0" dirty="0">
              <a:latin typeface="Times New Roman"/>
            </a:endParaRPr>
          </a:p>
          <a:p>
            <a:pPr marL="0" algn="just"/>
            <a:r>
              <a:rPr lang="en-US" sz="1403" b="1" i="1" spc="0" baseline="0" dirty="0" err="1">
                <a:latin typeface="Times New Roman"/>
              </a:rPr>
              <a:t>Su</a:t>
            </a:r>
            <a:r>
              <a:rPr lang="en-US" sz="1403" b="1" i="1" spc="950" baseline="0" dirty="0" err="1">
                <a:latin typeface="Times New Roman"/>
              </a:rPr>
              <a:t>n</a:t>
            </a:r>
            <a:r>
              <a:rPr lang="en-US" sz="1403" b="1" i="1" spc="0" baseline="0" dirty="0" err="1">
                <a:latin typeface="Times New Roman"/>
              </a:rPr>
              <a:t>a</a:t>
            </a:r>
            <a:r>
              <a:rPr lang="en-US" sz="1403" b="1" i="1" spc="-12" baseline="0" dirty="0" err="1">
                <a:latin typeface="Times New Roman"/>
              </a:rPr>
              <a:t>n</a:t>
            </a:r>
            <a:r>
              <a:rPr lang="en-US" sz="1403" b="1" i="1" spc="955" baseline="0" dirty="0" err="1">
                <a:latin typeface="Times New Roman"/>
              </a:rPr>
              <a:t>d</a:t>
            </a:r>
            <a:r>
              <a:rPr lang="en-US" sz="1403" b="1" i="1" spc="0" baseline="0" dirty="0" err="1">
                <a:latin typeface="Times New Roman"/>
              </a:rPr>
              <a:t>th</a:t>
            </a:r>
            <a:r>
              <a:rPr lang="en-US" sz="1403" b="1" i="1" spc="947" baseline="0" dirty="0" err="1">
                <a:latin typeface="Times New Roman"/>
              </a:rPr>
              <a:t>e</a:t>
            </a:r>
            <a:r>
              <a:rPr lang="en-US" sz="1403" b="1" i="1" spc="0" baseline="0" dirty="0" err="1">
                <a:latin typeface="Times New Roman"/>
              </a:rPr>
              <a:t>two</a:t>
            </a:r>
            <a:r>
              <a:rPr lang="en-US" sz="1403" b="1" i="1" spc="0" baseline="0" dirty="0">
                <a:latin typeface="Times New Roman"/>
              </a:rPr>
              <a:t> </a:t>
            </a:r>
            <a:r>
              <a:rPr lang="en-US" sz="1403" b="1" i="1" spc="0" baseline="0" dirty="0" err="1">
                <a:latin typeface="Times New Roman"/>
              </a:rPr>
              <a:t>conspic</a:t>
            </a:r>
            <a:r>
              <a:rPr lang="en-US" sz="1403" b="1" i="1" spc="-12" baseline="0" dirty="0" err="1">
                <a:latin typeface="Times New Roman"/>
              </a:rPr>
              <a:t>u</a:t>
            </a:r>
            <a:r>
              <a:rPr lang="en-US" sz="1403" b="1" i="1" spc="0" baseline="0" dirty="0" err="1">
                <a:latin typeface="Times New Roman"/>
              </a:rPr>
              <a:t>ou</a:t>
            </a:r>
            <a:r>
              <a:rPr lang="en-US" sz="1403" b="1" i="1" spc="597" baseline="0" dirty="0" err="1">
                <a:latin typeface="Times New Roman"/>
              </a:rPr>
              <a:t>s</a:t>
            </a:r>
            <a:r>
              <a:rPr lang="en-US" sz="1403" b="1" i="1" spc="0" baseline="0" dirty="0" err="1">
                <a:latin typeface="Times New Roman"/>
              </a:rPr>
              <a:t>mi</a:t>
            </a:r>
            <a:r>
              <a:rPr lang="en-US" sz="1403" b="1" i="1" spc="-12" baseline="0" dirty="0" err="1">
                <a:latin typeface="Times New Roman"/>
              </a:rPr>
              <a:t>n</a:t>
            </a:r>
            <a:r>
              <a:rPr lang="en-US" sz="1403" b="1" i="1" spc="-18" baseline="0" dirty="0" err="1">
                <a:latin typeface="Times New Roman"/>
              </a:rPr>
              <a:t>i</a:t>
            </a:r>
            <a:r>
              <a:rPr lang="en-US" sz="1403" b="1" i="1" spc="0" baseline="0" dirty="0" err="1">
                <a:latin typeface="Times New Roman"/>
              </a:rPr>
              <a:t>m</a:t>
            </a:r>
            <a:r>
              <a:rPr lang="en-US" sz="1403" b="1" i="1" spc="599" baseline="0" dirty="0" err="1">
                <a:latin typeface="Times New Roman"/>
              </a:rPr>
              <a:t>a</a:t>
            </a:r>
            <a:r>
              <a:rPr lang="en-US" sz="1403" b="1" i="1" spc="0" baseline="0" dirty="0" err="1">
                <a:latin typeface="Times New Roman"/>
              </a:rPr>
              <a:t>occu</a:t>
            </a:r>
            <a:r>
              <a:rPr lang="en-US" sz="1403" b="1" i="1" spc="608" baseline="0" dirty="0" err="1">
                <a:latin typeface="Times New Roman"/>
              </a:rPr>
              <a:t>r</a:t>
            </a:r>
            <a:r>
              <a:rPr lang="en-US" sz="1403" b="1" i="1" spc="0" baseline="0" dirty="0" err="1">
                <a:latin typeface="Times New Roman"/>
              </a:rPr>
              <a:t>quit</a:t>
            </a:r>
            <a:r>
              <a:rPr lang="en-US" sz="1403" b="1" i="1" spc="613" baseline="0" dirty="0" err="1">
                <a:latin typeface="Times New Roman"/>
              </a:rPr>
              <a:t>e</a:t>
            </a:r>
            <a:r>
              <a:rPr lang="en-US" sz="1403" b="1" i="1" spc="-11" baseline="0" dirty="0" err="1">
                <a:latin typeface="Times New Roman"/>
              </a:rPr>
              <a:t>c</a:t>
            </a:r>
            <a:r>
              <a:rPr lang="en-US" sz="1403" b="1" i="1" spc="0" baseline="0" dirty="0" err="1">
                <a:latin typeface="Times New Roman"/>
              </a:rPr>
              <a:t>los</a:t>
            </a:r>
            <a:r>
              <a:rPr lang="en-US" sz="1403" b="1" i="1" spc="615" baseline="0" dirty="0" err="1">
                <a:latin typeface="Times New Roman"/>
              </a:rPr>
              <a:t>e</a:t>
            </a:r>
            <a:r>
              <a:rPr lang="en-US" sz="1403" b="1" i="1" spc="0" baseline="0" dirty="0" err="1">
                <a:latin typeface="Times New Roman"/>
              </a:rPr>
              <a:t>t</a:t>
            </a:r>
            <a:r>
              <a:rPr lang="en-US" sz="1403" b="1" i="1" spc="605" baseline="0" dirty="0" err="1">
                <a:latin typeface="Times New Roman"/>
              </a:rPr>
              <a:t>o</a:t>
            </a:r>
            <a:endParaRPr lang="en-US" sz="1403" b="1" i="1" spc="605" baseline="0" dirty="0">
              <a:latin typeface="Times New Roman"/>
            </a:endParaRPr>
          </a:p>
          <a:p>
            <a:pPr marL="0" algn="just"/>
            <a:r>
              <a:rPr lang="en-US" sz="1403" b="1" i="1" spc="0" baseline="0" dirty="0" err="1">
                <a:latin typeface="Times New Roman"/>
              </a:rPr>
              <a:t>th</a:t>
            </a:r>
            <a:r>
              <a:rPr lang="en-US" sz="1403" b="1" i="1" spc="601" baseline="0" dirty="0" err="1">
                <a:latin typeface="Times New Roman"/>
              </a:rPr>
              <a:t>e</a:t>
            </a:r>
            <a:r>
              <a:rPr lang="en-US" sz="1403" b="1" i="1" spc="0" baseline="0" dirty="0" err="1">
                <a:latin typeface="TimesNewRomanPS-BoldItalicMT"/>
              </a:rPr>
              <a:t>planet</a:t>
            </a:r>
            <a:r>
              <a:rPr lang="en-US" sz="1403" b="1" i="1" spc="-108" baseline="0" dirty="0" err="1">
                <a:latin typeface="TimesNewRomanPS-BoldItalicMT"/>
              </a:rPr>
              <a:t>’</a:t>
            </a:r>
            <a:r>
              <a:rPr lang="en-US" sz="1403" b="1" i="1" spc="600" baseline="0" dirty="0" err="1">
                <a:latin typeface="TimesNewRomanPS-BoldItalicMT"/>
              </a:rPr>
              <a:t>s</a:t>
            </a:r>
            <a:r>
              <a:rPr lang="en-US" sz="1403" b="1" i="1" spc="0" baseline="0" dirty="0" err="1">
                <a:latin typeface="Times New Roman"/>
              </a:rPr>
              <a:t>gr</a:t>
            </a:r>
            <a:r>
              <a:rPr lang="en-US" sz="1403" b="1" i="1" spc="-11" baseline="0" dirty="0" err="1">
                <a:latin typeface="Times New Roman"/>
              </a:rPr>
              <a:t>e</a:t>
            </a:r>
            <a:r>
              <a:rPr lang="en-US" sz="1403" b="1" i="1" spc="0" baseline="0" dirty="0" err="1">
                <a:latin typeface="Times New Roman"/>
              </a:rPr>
              <a:t>atest</a:t>
            </a:r>
            <a:r>
              <a:rPr lang="en-US" sz="1403" b="1" i="1" spc="0" baseline="0" dirty="0">
                <a:latin typeface="Times New Roman"/>
              </a:rPr>
              <a:t> </a:t>
            </a:r>
            <a:r>
              <a:rPr lang="en-US" sz="1403" b="1" i="1" spc="0" baseline="0" dirty="0" err="1">
                <a:latin typeface="Times New Roman"/>
              </a:rPr>
              <a:t>departure</a:t>
            </a:r>
            <a:r>
              <a:rPr lang="en-US" sz="1403" b="1" i="1" spc="326" baseline="0" dirty="0" err="1">
                <a:latin typeface="Times New Roman"/>
              </a:rPr>
              <a:t>s</a:t>
            </a:r>
            <a:r>
              <a:rPr lang="en-US" sz="1403" b="1" i="1" spc="0" baseline="0" dirty="0" err="1">
                <a:latin typeface="Times New Roman"/>
              </a:rPr>
              <a:t>fro</a:t>
            </a:r>
            <a:r>
              <a:rPr lang="en-US" sz="1403" b="1" i="1" spc="337" baseline="0" dirty="0" err="1">
                <a:latin typeface="Times New Roman"/>
              </a:rPr>
              <a:t>m</a:t>
            </a:r>
            <a:r>
              <a:rPr lang="en-US" sz="1403" b="1" i="1" spc="0" baseline="0" dirty="0" err="1">
                <a:latin typeface="Times New Roman"/>
              </a:rPr>
              <a:t>th</a:t>
            </a:r>
            <a:r>
              <a:rPr lang="en-US" sz="1403" b="1" i="1" spc="340" baseline="0" dirty="0" err="1">
                <a:latin typeface="Times New Roman"/>
              </a:rPr>
              <a:t>e</a:t>
            </a:r>
            <a:r>
              <a:rPr lang="en-US" sz="1403" b="1" i="1" spc="0" baseline="0" dirty="0" err="1">
                <a:latin typeface="Times New Roman"/>
              </a:rPr>
              <a:t>plan</a:t>
            </a:r>
            <a:r>
              <a:rPr lang="en-US" sz="1403" b="1" i="1" spc="329" baseline="0" dirty="0" err="1">
                <a:latin typeface="Times New Roman"/>
              </a:rPr>
              <a:t>e</a:t>
            </a:r>
            <a:r>
              <a:rPr lang="en-US" sz="1403" b="1" i="1" spc="0" baseline="0" dirty="0" err="1">
                <a:latin typeface="Times New Roman"/>
              </a:rPr>
              <a:t>o</a:t>
            </a:r>
            <a:r>
              <a:rPr lang="en-US" sz="1403" b="1" i="1" spc="336" baseline="0" dirty="0" err="1">
                <a:latin typeface="Times New Roman"/>
              </a:rPr>
              <a:t>f</a:t>
            </a:r>
            <a:r>
              <a:rPr lang="en-US" sz="1403" b="1" i="1" spc="0" baseline="0" dirty="0" err="1">
                <a:latin typeface="Times New Roman"/>
              </a:rPr>
              <a:t>th</a:t>
            </a:r>
            <a:r>
              <a:rPr lang="en-US" sz="1403" b="1" i="1" spc="337" baseline="0" dirty="0" err="1">
                <a:latin typeface="Times New Roman"/>
              </a:rPr>
              <a:t>e</a:t>
            </a:r>
            <a:r>
              <a:rPr lang="en-US" sz="1403" b="1" i="1" spc="0" baseline="0" dirty="0" err="1">
                <a:latin typeface="TimesNewRomanPS-BoldItalicMT"/>
              </a:rPr>
              <a:t>earth</a:t>
            </a:r>
            <a:r>
              <a:rPr lang="en-US" sz="1403" b="1" i="1" spc="-108" baseline="0" dirty="0" err="1">
                <a:latin typeface="TimesNewRomanPS-BoldItalicMT"/>
              </a:rPr>
              <a:t>’</a:t>
            </a:r>
            <a:r>
              <a:rPr lang="en-US" sz="1403" b="1" i="1" spc="333" baseline="0" dirty="0" err="1">
                <a:latin typeface="TimesNewRomanPS-BoldItalicMT"/>
              </a:rPr>
              <a:t>s</a:t>
            </a:r>
            <a:endParaRPr lang="en-US" sz="1403" b="1" i="1" spc="333" baseline="0" dirty="0">
              <a:latin typeface="TimesNewRomanPS-BoldItalicMT"/>
            </a:endParaRPr>
          </a:p>
          <a:p>
            <a:pPr marL="0" algn="just"/>
            <a:r>
              <a:rPr lang="en-US" sz="1403" b="1" i="1" spc="0" baseline="0" dirty="0">
                <a:latin typeface="Times New Roman"/>
              </a:rPr>
              <a:t>orbi</a:t>
            </a:r>
            <a:r>
              <a:rPr lang="en-US" sz="1403" b="1" i="1" spc="329" baseline="0" dirty="0">
                <a:latin typeface="Times New Roman"/>
              </a:rPr>
              <a:t>t</a:t>
            </a:r>
            <a:r>
              <a:rPr lang="en-US" sz="1403" b="1" i="1" spc="0" baseline="0" dirty="0">
                <a:latin typeface="Times New Roman"/>
              </a:rPr>
              <a:t>(</a:t>
            </a:r>
            <a:r>
              <a:rPr lang="en-US" sz="1403" b="1" i="1" spc="344" baseline="0" dirty="0">
                <a:latin typeface="Times New Roman"/>
              </a:rPr>
              <a:t>N</a:t>
            </a:r>
            <a:r>
              <a:rPr lang="en-US" sz="1403" b="1" i="1" spc="0" baseline="0" dirty="0">
                <a:latin typeface="Times New Roman"/>
              </a:rPr>
              <a:t>an</a:t>
            </a:r>
            <a:r>
              <a:rPr lang="en-US" sz="1403" b="1" i="1" spc="331" baseline="0" dirty="0">
                <a:latin typeface="Times New Roman"/>
              </a:rPr>
              <a:t>d</a:t>
            </a:r>
            <a:r>
              <a:rPr lang="en-US" sz="1403" b="1" i="1" spc="347" baseline="0" dirty="0">
                <a:latin typeface="Times New Roman"/>
              </a:rPr>
              <a:t>S</a:t>
            </a:r>
            <a:r>
              <a:rPr lang="en-US" sz="1403" b="1" i="1" spc="0" baseline="0" dirty="0">
                <a:latin typeface="Times New Roman"/>
              </a:rPr>
              <a:t>i</a:t>
            </a:r>
            <a:r>
              <a:rPr lang="en-US" sz="1403" b="1" i="1" spc="335" baseline="0" dirty="0">
                <a:latin typeface="Times New Roman"/>
              </a:rPr>
              <a:t>n</a:t>
            </a:r>
            <a:r>
              <a:rPr lang="en-US" sz="1403" b="1" i="1" spc="0" baseline="0" dirty="0">
                <a:latin typeface="Times New Roman"/>
              </a:rPr>
              <a:t>Fig.).</a:t>
            </a:r>
            <a:r>
              <a:rPr lang="en-US" sz="1403" b="1" i="1" spc="0" baseline="0" dirty="0">
                <a:latin typeface="TimesNewRomanPS-BoldItalicMT"/>
              </a:rPr>
              <a:t>”</a:t>
            </a:r>
          </a:p>
        </p:txBody>
      </p:sp>
      <p:sp>
        <p:nvSpPr>
          <p:cNvPr id="517" name="Rectangle 517"/>
          <p:cNvSpPr/>
          <p:nvPr/>
        </p:nvSpPr>
        <p:spPr>
          <a:xfrm>
            <a:off x="9716389" y="5447431"/>
            <a:ext cx="1973455" cy="642887"/>
          </a:xfrm>
          <a:prstGeom prst="rect">
            <a:avLst/>
          </a:prstGeom>
        </p:spPr>
        <p:txBody>
          <a:bodyPr wrap="none" lIns="0" tIns="0" rIns="0" bIns="0">
            <a:spAutoFit/>
          </a:bodyPr>
          <a:lstStyle/>
          <a:p>
            <a:pPr marL="0"/>
            <a:r>
              <a:rPr lang="en-US" sz="2004" b="1" i="0" spc="0" baseline="0" dirty="0">
                <a:latin typeface="Times New Roman"/>
              </a:rPr>
              <a:t>The manifestation</a:t>
            </a:r>
          </a:p>
          <a:p>
            <a:pPr marL="64007">
              <a:lnSpc>
                <a:spcPts val="2399"/>
              </a:lnSpc>
            </a:pPr>
            <a:r>
              <a:rPr lang="en-US" sz="2004" b="1" i="0" spc="0" baseline="0" dirty="0">
                <a:latin typeface="Times New Roman"/>
              </a:rPr>
              <a:t>of</a:t>
            </a:r>
            <a:r>
              <a:rPr lang="en-US" sz="2004" b="1" i="0" spc="-20" baseline="0" dirty="0">
                <a:latin typeface="Times New Roman"/>
              </a:rPr>
              <a:t> </a:t>
            </a:r>
            <a:r>
              <a:rPr lang="en-US" sz="2004" b="1" i="0" spc="0" baseline="0" dirty="0">
                <a:latin typeface="Times New Roman"/>
              </a:rPr>
              <a:t>the</a:t>
            </a:r>
            <a:r>
              <a:rPr lang="en-US" sz="2004" b="1" i="0" spc="-16" baseline="0" dirty="0">
                <a:latin typeface="Times New Roman"/>
              </a:rPr>
              <a:t> </a:t>
            </a:r>
            <a:r>
              <a:rPr lang="en-US" sz="2004" b="1" i="0" spc="0" baseline="0" dirty="0">
                <a:latin typeface="Times New Roman"/>
              </a:rPr>
              <a:t>hot</a:t>
            </a:r>
            <a:r>
              <a:rPr lang="en-US" sz="2004" b="1" i="0" spc="-20" baseline="0" dirty="0">
                <a:latin typeface="Times New Roman"/>
              </a:rPr>
              <a:t> </a:t>
            </a:r>
            <a:r>
              <a:rPr lang="en-US" sz="2004" b="1" i="0" spc="0" baseline="0" dirty="0">
                <a:latin typeface="Times New Roman"/>
              </a:rPr>
              <a:t>co</a:t>
            </a:r>
            <a:r>
              <a:rPr lang="en-US" sz="2004" b="1" i="0" spc="-36" baseline="0" dirty="0">
                <a:latin typeface="Times New Roman"/>
              </a:rPr>
              <a:t>r</a:t>
            </a:r>
            <a:r>
              <a:rPr lang="en-US" sz="2004" b="1" i="0" spc="0" baseline="0" dirty="0">
                <a:latin typeface="Times New Roman"/>
              </a:rPr>
              <a:t>ona</a:t>
            </a:r>
          </a:p>
        </p:txBody>
      </p:sp>
      <p:sp>
        <p:nvSpPr>
          <p:cNvPr id="518" name="Rectangle 518"/>
          <p:cNvSpPr/>
          <p:nvPr/>
        </p:nvSpPr>
        <p:spPr>
          <a:xfrm>
            <a:off x="7572120" y="5606568"/>
            <a:ext cx="447341" cy="487146"/>
          </a:xfrm>
          <a:prstGeom prst="rect">
            <a:avLst/>
          </a:prstGeom>
        </p:spPr>
        <p:txBody>
          <a:bodyPr wrap="none" lIns="0" tIns="0" rIns="0" bIns="0">
            <a:spAutoFit/>
          </a:bodyPr>
          <a:lstStyle/>
          <a:p>
            <a:pPr marL="0"/>
            <a:r>
              <a:rPr lang="en-US" sz="1596" b="1" i="0" spc="0" baseline="0" dirty="0">
                <a:latin typeface="Calibri-Bold"/>
              </a:rPr>
              <a:t>Black</a:t>
            </a:r>
          </a:p>
          <a:p>
            <a:pPr marL="0">
              <a:lnSpc>
                <a:spcPts val="1920"/>
              </a:lnSpc>
            </a:pPr>
            <a:r>
              <a:rPr lang="en-US" sz="1598" b="1" i="0" spc="0" baseline="0" dirty="0">
                <a:latin typeface="Calibri-Bold"/>
              </a:rPr>
              <a:t>body</a:t>
            </a:r>
          </a:p>
        </p:txBody>
      </p:sp>
      <p:sp>
        <p:nvSpPr>
          <p:cNvPr id="519" name="Rectangle 519"/>
          <p:cNvSpPr/>
          <p:nvPr/>
        </p:nvSpPr>
        <p:spPr>
          <a:xfrm>
            <a:off x="11897232" y="6466119"/>
            <a:ext cx="113814" cy="245901"/>
          </a:xfrm>
          <a:prstGeom prst="rect">
            <a:avLst/>
          </a:prstGeom>
        </p:spPr>
        <p:txBody>
          <a:bodyPr wrap="none" lIns="0" tIns="0" rIns="0" bIns="0">
            <a:spAutoFit/>
          </a:bodyPr>
          <a:lstStyle/>
          <a:p>
            <a:pPr marL="0"/>
            <a:r>
              <a:rPr lang="en-US" sz="1598" b="1" dirty="0">
                <a:solidFill>
                  <a:srgbClr val="FF0000"/>
                </a:solidFill>
                <a:latin typeface="Calibri-Bold"/>
              </a:rPr>
              <a:t>7</a:t>
            </a:r>
            <a:endParaRPr lang="en-US" sz="1598" b="1" i="0" spc="0" baseline="0" dirty="0">
              <a:solidFill>
                <a:srgbClr val="FF0000"/>
              </a:solidFill>
              <a:latin typeface="Calibri-Bold"/>
            </a:endParaRPr>
          </a:p>
        </p:txBody>
      </p:sp>
      <p:grpSp>
        <p:nvGrpSpPr>
          <p:cNvPr id="3" name="Group 2">
            <a:extLst>
              <a:ext uri="{FF2B5EF4-FFF2-40B4-BE49-F238E27FC236}">
                <a16:creationId xmlns:a16="http://schemas.microsoft.com/office/drawing/2014/main" id="{56060E46-973D-433D-A50B-485121747AB9}"/>
              </a:ext>
            </a:extLst>
          </p:cNvPr>
          <p:cNvGrpSpPr/>
          <p:nvPr/>
        </p:nvGrpSpPr>
        <p:grpSpPr>
          <a:xfrm>
            <a:off x="728472" y="1636776"/>
            <a:ext cx="4629911" cy="3494532"/>
            <a:chOff x="728472" y="1636776"/>
            <a:chExt cx="4629911" cy="3494532"/>
          </a:xfrm>
        </p:grpSpPr>
        <p:pic>
          <p:nvPicPr>
            <p:cNvPr id="489" name="Picture 48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28472" y="1636776"/>
              <a:ext cx="4629911" cy="3494532"/>
            </a:xfrm>
            <a:prstGeom prst="rect">
              <a:avLst/>
            </a:prstGeom>
            <a:noFill/>
          </p:spPr>
        </p:pic>
        <p:sp>
          <p:nvSpPr>
            <p:cNvPr id="2" name="TextBox 1">
              <a:extLst>
                <a:ext uri="{FF2B5EF4-FFF2-40B4-BE49-F238E27FC236}">
                  <a16:creationId xmlns:a16="http://schemas.microsoft.com/office/drawing/2014/main" id="{AE9012DF-0FDA-9699-3036-F4871AF5C237}"/>
                </a:ext>
              </a:extLst>
            </p:cNvPr>
            <p:cNvSpPr txBox="1"/>
            <p:nvPr/>
          </p:nvSpPr>
          <p:spPr>
            <a:xfrm rot="2106238">
              <a:off x="2590799" y="3428999"/>
              <a:ext cx="1160895"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expect</a:t>
              </a:r>
            </a:p>
          </p:txBody>
        </p:sp>
      </p:grpSp>
      <p:sp>
        <p:nvSpPr>
          <p:cNvPr id="38" name="TextBox 37">
            <a:extLst>
              <a:ext uri="{FF2B5EF4-FFF2-40B4-BE49-F238E27FC236}">
                <a16:creationId xmlns:a16="http://schemas.microsoft.com/office/drawing/2014/main" id="{DFA5839F-3620-C896-DAE1-EA101967B8F1}"/>
              </a:ext>
            </a:extLst>
          </p:cNvPr>
          <p:cNvSpPr txBox="1"/>
          <p:nvPr/>
        </p:nvSpPr>
        <p:spPr>
          <a:xfrm rot="20607114">
            <a:off x="3636190" y="1970831"/>
            <a:ext cx="1326004" cy="400110"/>
          </a:xfrm>
          <a:prstGeom prst="rect">
            <a:avLst/>
          </a:prstGeom>
          <a:noFill/>
        </p:spPr>
        <p:txBody>
          <a:bodyPr wrap="none" rtlCol="0">
            <a:spAutoFit/>
          </a:bodyPr>
          <a:lstStyle/>
          <a:p>
            <a:r>
              <a:rPr lang="en-US" sz="2000" b="1" dirty="0">
                <a:solidFill>
                  <a:srgbClr val="FF00FF"/>
                </a:solidFill>
                <a:effectLst>
                  <a:outerShdw blurRad="38100" dist="38100" dir="2700000" algn="tl">
                    <a:srgbClr val="000000">
                      <a:alpha val="43137"/>
                    </a:srgbClr>
                  </a:outerShdw>
                </a:effectLst>
              </a:rPr>
              <a:t>observed</a:t>
            </a:r>
          </a:p>
        </p:txBody>
      </p:sp>
      <p:sp>
        <p:nvSpPr>
          <p:cNvPr id="39" name="TextBox 38">
            <a:extLst>
              <a:ext uri="{FF2B5EF4-FFF2-40B4-BE49-F238E27FC236}">
                <a16:creationId xmlns:a16="http://schemas.microsoft.com/office/drawing/2014/main" id="{9775E594-9BD4-33F8-D1A2-C65AD825FACF}"/>
              </a:ext>
            </a:extLst>
          </p:cNvPr>
          <p:cNvSpPr txBox="1"/>
          <p:nvPr/>
        </p:nvSpPr>
        <p:spPr>
          <a:xfrm>
            <a:off x="9731354" y="6016486"/>
            <a:ext cx="1762021" cy="369332"/>
          </a:xfrm>
          <a:prstGeom prst="rect">
            <a:avLst/>
          </a:prstGeom>
          <a:noFill/>
        </p:spPr>
        <p:txBody>
          <a:bodyPr wrap="none" rtlCol="0">
            <a:spAutoFit/>
          </a:bodyPr>
          <a:lstStyle/>
          <a:p>
            <a:r>
              <a:rPr lang="en-US" b="1" dirty="0">
                <a:solidFill>
                  <a:srgbClr val="FF00FF"/>
                </a:solidFill>
                <a:effectLst>
                  <a:outerShdw blurRad="38100" dist="38100" dir="2700000" algn="tl">
                    <a:srgbClr val="000000">
                      <a:alpha val="43137"/>
                    </a:srgbClr>
                  </a:outerShdw>
                </a:effectLst>
                <a:highlight>
                  <a:srgbClr val="FFFF00"/>
                </a:highlight>
              </a:rPr>
              <a:t>UNEXPECTED</a:t>
            </a:r>
          </a:p>
        </p:txBody>
      </p:sp>
    </p:spTree>
    <p:extLst>
      <p:ext uri="{BB962C8B-B14F-4D97-AF65-F5344CB8AC3E}">
        <p14:creationId xmlns:p14="http://schemas.microsoft.com/office/powerpoint/2010/main" val="180598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113814" cy="245901"/>
          </a:xfrm>
          <a:prstGeom prst="rect">
            <a:avLst/>
          </a:prstGeom>
        </p:spPr>
        <p:txBody>
          <a:bodyPr wrap="none" lIns="0" tIns="0" rIns="0" bIns="0">
            <a:spAutoFit/>
          </a:bodyPr>
          <a:lstStyle/>
          <a:p>
            <a:pPr marL="0"/>
            <a:r>
              <a:rPr lang="en-US" sz="1598" b="1" i="0" spc="0" baseline="0" dirty="0">
                <a:solidFill>
                  <a:srgbClr val="FF0000"/>
                </a:solidFill>
                <a:latin typeface="Calibri-Bold"/>
              </a:rPr>
              <a:t>8</a:t>
            </a:r>
          </a:p>
        </p:txBody>
      </p:sp>
      <p:sp>
        <p:nvSpPr>
          <p:cNvPr id="4" name="TextBox 3">
            <a:extLst>
              <a:ext uri="{FF2B5EF4-FFF2-40B4-BE49-F238E27FC236}">
                <a16:creationId xmlns:a16="http://schemas.microsoft.com/office/drawing/2014/main" id="{BF9C92A8-A3E5-5D6D-BD3B-4D9B51DB822E}"/>
              </a:ext>
            </a:extLst>
          </p:cNvPr>
          <p:cNvSpPr txBox="1"/>
          <p:nvPr/>
        </p:nvSpPr>
        <p:spPr>
          <a:xfrm>
            <a:off x="2601685" y="1211515"/>
            <a:ext cx="7304315" cy="1384995"/>
          </a:xfrm>
          <a:custGeom>
            <a:avLst/>
            <a:gdLst>
              <a:gd name="connsiteX0" fmla="*/ 0 w 7304315"/>
              <a:gd name="connsiteY0" fmla="*/ 0 h 1384995"/>
              <a:gd name="connsiteX1" fmla="*/ 634914 w 7304315"/>
              <a:gd name="connsiteY1" fmla="*/ 0 h 1384995"/>
              <a:gd name="connsiteX2" fmla="*/ 1342870 w 7304315"/>
              <a:gd name="connsiteY2" fmla="*/ 0 h 1384995"/>
              <a:gd name="connsiteX3" fmla="*/ 1758654 w 7304315"/>
              <a:gd name="connsiteY3" fmla="*/ 0 h 1384995"/>
              <a:gd name="connsiteX4" fmla="*/ 2393568 w 7304315"/>
              <a:gd name="connsiteY4" fmla="*/ 0 h 1384995"/>
              <a:gd name="connsiteX5" fmla="*/ 2809352 w 7304315"/>
              <a:gd name="connsiteY5" fmla="*/ 0 h 1384995"/>
              <a:gd name="connsiteX6" fmla="*/ 3371222 w 7304315"/>
              <a:gd name="connsiteY6" fmla="*/ 0 h 1384995"/>
              <a:gd name="connsiteX7" fmla="*/ 4006136 w 7304315"/>
              <a:gd name="connsiteY7" fmla="*/ 0 h 1384995"/>
              <a:gd name="connsiteX8" fmla="*/ 4348877 w 7304315"/>
              <a:gd name="connsiteY8" fmla="*/ 0 h 1384995"/>
              <a:gd name="connsiteX9" fmla="*/ 4691618 w 7304315"/>
              <a:gd name="connsiteY9" fmla="*/ 0 h 1384995"/>
              <a:gd name="connsiteX10" fmla="*/ 5399574 w 7304315"/>
              <a:gd name="connsiteY10" fmla="*/ 0 h 1384995"/>
              <a:gd name="connsiteX11" fmla="*/ 5961445 w 7304315"/>
              <a:gd name="connsiteY11" fmla="*/ 0 h 1384995"/>
              <a:gd name="connsiteX12" fmla="*/ 6304186 w 7304315"/>
              <a:gd name="connsiteY12" fmla="*/ 0 h 1384995"/>
              <a:gd name="connsiteX13" fmla="*/ 7304315 w 7304315"/>
              <a:gd name="connsiteY13" fmla="*/ 0 h 1384995"/>
              <a:gd name="connsiteX14" fmla="*/ 7304315 w 7304315"/>
              <a:gd name="connsiteY14" fmla="*/ 489365 h 1384995"/>
              <a:gd name="connsiteX15" fmla="*/ 7304315 w 7304315"/>
              <a:gd name="connsiteY15" fmla="*/ 923330 h 1384995"/>
              <a:gd name="connsiteX16" fmla="*/ 7304315 w 7304315"/>
              <a:gd name="connsiteY16" fmla="*/ 1384995 h 1384995"/>
              <a:gd name="connsiteX17" fmla="*/ 6961574 w 7304315"/>
              <a:gd name="connsiteY17" fmla="*/ 1384995 h 1384995"/>
              <a:gd name="connsiteX18" fmla="*/ 6253617 w 7304315"/>
              <a:gd name="connsiteY18" fmla="*/ 1384995 h 1384995"/>
              <a:gd name="connsiteX19" fmla="*/ 5618704 w 7304315"/>
              <a:gd name="connsiteY19" fmla="*/ 1384995 h 1384995"/>
              <a:gd name="connsiteX20" fmla="*/ 4983790 w 7304315"/>
              <a:gd name="connsiteY20" fmla="*/ 1384995 h 1384995"/>
              <a:gd name="connsiteX21" fmla="*/ 4348877 w 7304315"/>
              <a:gd name="connsiteY21" fmla="*/ 1384995 h 1384995"/>
              <a:gd name="connsiteX22" fmla="*/ 3933093 w 7304315"/>
              <a:gd name="connsiteY22" fmla="*/ 1384995 h 1384995"/>
              <a:gd name="connsiteX23" fmla="*/ 3225136 w 7304315"/>
              <a:gd name="connsiteY23" fmla="*/ 1384995 h 1384995"/>
              <a:gd name="connsiteX24" fmla="*/ 2663266 w 7304315"/>
              <a:gd name="connsiteY24" fmla="*/ 1384995 h 1384995"/>
              <a:gd name="connsiteX25" fmla="*/ 2320525 w 7304315"/>
              <a:gd name="connsiteY25" fmla="*/ 1384995 h 1384995"/>
              <a:gd name="connsiteX26" fmla="*/ 1758654 w 7304315"/>
              <a:gd name="connsiteY26" fmla="*/ 1384995 h 1384995"/>
              <a:gd name="connsiteX27" fmla="*/ 1269827 w 7304315"/>
              <a:gd name="connsiteY27" fmla="*/ 1384995 h 1384995"/>
              <a:gd name="connsiteX28" fmla="*/ 781000 w 7304315"/>
              <a:gd name="connsiteY28" fmla="*/ 1384995 h 1384995"/>
              <a:gd name="connsiteX29" fmla="*/ 0 w 7304315"/>
              <a:gd name="connsiteY29" fmla="*/ 1384995 h 1384995"/>
              <a:gd name="connsiteX30" fmla="*/ 0 w 7304315"/>
              <a:gd name="connsiteY30" fmla="*/ 937180 h 1384995"/>
              <a:gd name="connsiteX31" fmla="*/ 0 w 7304315"/>
              <a:gd name="connsiteY31" fmla="*/ 461665 h 1384995"/>
              <a:gd name="connsiteX32" fmla="*/ 0 w 7304315"/>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4315" h="1384995" fill="none" extrusionOk="0">
                <a:moveTo>
                  <a:pt x="0" y="0"/>
                </a:moveTo>
                <a:cubicBezTo>
                  <a:pt x="299586" y="-13248"/>
                  <a:pt x="417114" y="50774"/>
                  <a:pt x="634914" y="0"/>
                </a:cubicBezTo>
                <a:cubicBezTo>
                  <a:pt x="852714" y="-50774"/>
                  <a:pt x="1105116" y="45584"/>
                  <a:pt x="1342870" y="0"/>
                </a:cubicBezTo>
                <a:cubicBezTo>
                  <a:pt x="1580624" y="-45584"/>
                  <a:pt x="1585516" y="44602"/>
                  <a:pt x="1758654" y="0"/>
                </a:cubicBezTo>
                <a:cubicBezTo>
                  <a:pt x="1931792" y="-44602"/>
                  <a:pt x="2147218" y="9798"/>
                  <a:pt x="2393568" y="0"/>
                </a:cubicBezTo>
                <a:cubicBezTo>
                  <a:pt x="2639918" y="-9798"/>
                  <a:pt x="2676958" y="413"/>
                  <a:pt x="2809352" y="0"/>
                </a:cubicBezTo>
                <a:cubicBezTo>
                  <a:pt x="2941746" y="-413"/>
                  <a:pt x="3246273" y="26665"/>
                  <a:pt x="3371222" y="0"/>
                </a:cubicBezTo>
                <a:cubicBezTo>
                  <a:pt x="3496171" y="-26665"/>
                  <a:pt x="3828713" y="52488"/>
                  <a:pt x="4006136" y="0"/>
                </a:cubicBezTo>
                <a:cubicBezTo>
                  <a:pt x="4183559" y="-52488"/>
                  <a:pt x="4265216" y="14854"/>
                  <a:pt x="4348877" y="0"/>
                </a:cubicBezTo>
                <a:cubicBezTo>
                  <a:pt x="4432538" y="-14854"/>
                  <a:pt x="4566514" y="20029"/>
                  <a:pt x="4691618" y="0"/>
                </a:cubicBezTo>
                <a:cubicBezTo>
                  <a:pt x="4816722" y="-20029"/>
                  <a:pt x="5095545" y="22895"/>
                  <a:pt x="5399574" y="0"/>
                </a:cubicBezTo>
                <a:cubicBezTo>
                  <a:pt x="5703603" y="-22895"/>
                  <a:pt x="5716144" y="25795"/>
                  <a:pt x="5961445" y="0"/>
                </a:cubicBezTo>
                <a:cubicBezTo>
                  <a:pt x="6206746" y="-25795"/>
                  <a:pt x="6196457" y="35425"/>
                  <a:pt x="6304186" y="0"/>
                </a:cubicBezTo>
                <a:cubicBezTo>
                  <a:pt x="6411915" y="-35425"/>
                  <a:pt x="6900012" y="107796"/>
                  <a:pt x="7304315" y="0"/>
                </a:cubicBezTo>
                <a:cubicBezTo>
                  <a:pt x="7334137" y="134547"/>
                  <a:pt x="7249193" y="312588"/>
                  <a:pt x="7304315" y="489365"/>
                </a:cubicBezTo>
                <a:cubicBezTo>
                  <a:pt x="7359437" y="666142"/>
                  <a:pt x="7268001" y="791187"/>
                  <a:pt x="7304315" y="923330"/>
                </a:cubicBezTo>
                <a:cubicBezTo>
                  <a:pt x="7340629" y="1055473"/>
                  <a:pt x="7304269" y="1195524"/>
                  <a:pt x="7304315" y="1384995"/>
                </a:cubicBezTo>
                <a:cubicBezTo>
                  <a:pt x="7185228" y="1394494"/>
                  <a:pt x="7098145" y="1350749"/>
                  <a:pt x="6961574" y="1384995"/>
                </a:cubicBezTo>
                <a:cubicBezTo>
                  <a:pt x="6825003" y="1419241"/>
                  <a:pt x="6452399" y="1314716"/>
                  <a:pt x="6253617" y="1384995"/>
                </a:cubicBezTo>
                <a:cubicBezTo>
                  <a:pt x="6054835" y="1455274"/>
                  <a:pt x="5796216" y="1349888"/>
                  <a:pt x="5618704" y="1384995"/>
                </a:cubicBezTo>
                <a:cubicBezTo>
                  <a:pt x="5441192" y="1420102"/>
                  <a:pt x="5201707" y="1365387"/>
                  <a:pt x="4983790" y="1384995"/>
                </a:cubicBezTo>
                <a:cubicBezTo>
                  <a:pt x="4765873" y="1404603"/>
                  <a:pt x="4498709" y="1349707"/>
                  <a:pt x="4348877" y="1384995"/>
                </a:cubicBezTo>
                <a:cubicBezTo>
                  <a:pt x="4199045" y="1420283"/>
                  <a:pt x="4066982" y="1378232"/>
                  <a:pt x="3933093" y="1384995"/>
                </a:cubicBezTo>
                <a:cubicBezTo>
                  <a:pt x="3799204" y="1391758"/>
                  <a:pt x="3456406" y="1351224"/>
                  <a:pt x="3225136" y="1384995"/>
                </a:cubicBezTo>
                <a:cubicBezTo>
                  <a:pt x="2993866" y="1418766"/>
                  <a:pt x="2805010" y="1343254"/>
                  <a:pt x="2663266" y="1384995"/>
                </a:cubicBezTo>
                <a:cubicBezTo>
                  <a:pt x="2521522" y="1426736"/>
                  <a:pt x="2467273" y="1355781"/>
                  <a:pt x="2320525" y="1384995"/>
                </a:cubicBezTo>
                <a:cubicBezTo>
                  <a:pt x="2173777" y="1414209"/>
                  <a:pt x="1969299" y="1371213"/>
                  <a:pt x="1758654" y="1384995"/>
                </a:cubicBezTo>
                <a:cubicBezTo>
                  <a:pt x="1548009" y="1398777"/>
                  <a:pt x="1368806" y="1345769"/>
                  <a:pt x="1269827" y="1384995"/>
                </a:cubicBezTo>
                <a:cubicBezTo>
                  <a:pt x="1170848" y="1424221"/>
                  <a:pt x="1022878" y="1370777"/>
                  <a:pt x="781000" y="1384995"/>
                </a:cubicBezTo>
                <a:cubicBezTo>
                  <a:pt x="539122" y="1399213"/>
                  <a:pt x="259119" y="1328518"/>
                  <a:pt x="0" y="1384995"/>
                </a:cubicBezTo>
                <a:cubicBezTo>
                  <a:pt x="-5426" y="1168444"/>
                  <a:pt x="48493" y="1030519"/>
                  <a:pt x="0" y="937180"/>
                </a:cubicBezTo>
                <a:cubicBezTo>
                  <a:pt x="-48493" y="843841"/>
                  <a:pt x="2333" y="669948"/>
                  <a:pt x="0" y="461665"/>
                </a:cubicBezTo>
                <a:cubicBezTo>
                  <a:pt x="-2333" y="253383"/>
                  <a:pt x="140" y="193377"/>
                  <a:pt x="0" y="0"/>
                </a:cubicBezTo>
                <a:close/>
              </a:path>
              <a:path w="7304315" h="1384995" stroke="0" extrusionOk="0">
                <a:moveTo>
                  <a:pt x="0" y="0"/>
                </a:moveTo>
                <a:cubicBezTo>
                  <a:pt x="155868" y="-47572"/>
                  <a:pt x="317607" y="48479"/>
                  <a:pt x="488827" y="0"/>
                </a:cubicBezTo>
                <a:cubicBezTo>
                  <a:pt x="660047" y="-48479"/>
                  <a:pt x="737235" y="18949"/>
                  <a:pt x="831568" y="0"/>
                </a:cubicBezTo>
                <a:cubicBezTo>
                  <a:pt x="925901" y="-18949"/>
                  <a:pt x="1219910" y="80060"/>
                  <a:pt x="1539525" y="0"/>
                </a:cubicBezTo>
                <a:cubicBezTo>
                  <a:pt x="1859140" y="-80060"/>
                  <a:pt x="1918900" y="13831"/>
                  <a:pt x="2028352" y="0"/>
                </a:cubicBezTo>
                <a:cubicBezTo>
                  <a:pt x="2137804" y="-13831"/>
                  <a:pt x="2385953" y="51189"/>
                  <a:pt x="2517179" y="0"/>
                </a:cubicBezTo>
                <a:cubicBezTo>
                  <a:pt x="2648405" y="-51189"/>
                  <a:pt x="3005543" y="11405"/>
                  <a:pt x="3225136" y="0"/>
                </a:cubicBezTo>
                <a:cubicBezTo>
                  <a:pt x="3444729" y="-11405"/>
                  <a:pt x="3536201" y="47960"/>
                  <a:pt x="3640920" y="0"/>
                </a:cubicBezTo>
                <a:cubicBezTo>
                  <a:pt x="3745639" y="-47960"/>
                  <a:pt x="4051273" y="68011"/>
                  <a:pt x="4348877" y="0"/>
                </a:cubicBezTo>
                <a:cubicBezTo>
                  <a:pt x="4646481" y="-68011"/>
                  <a:pt x="4718367" y="22021"/>
                  <a:pt x="5056833" y="0"/>
                </a:cubicBezTo>
                <a:cubicBezTo>
                  <a:pt x="5395299" y="-22021"/>
                  <a:pt x="5484668" y="44816"/>
                  <a:pt x="5618704" y="0"/>
                </a:cubicBezTo>
                <a:cubicBezTo>
                  <a:pt x="5752740" y="-44816"/>
                  <a:pt x="6143580" y="36291"/>
                  <a:pt x="6326661" y="0"/>
                </a:cubicBezTo>
                <a:cubicBezTo>
                  <a:pt x="6509742" y="-36291"/>
                  <a:pt x="6643843" y="24317"/>
                  <a:pt x="6815488" y="0"/>
                </a:cubicBezTo>
                <a:cubicBezTo>
                  <a:pt x="6987133" y="-24317"/>
                  <a:pt x="7085204" y="22020"/>
                  <a:pt x="7304315" y="0"/>
                </a:cubicBezTo>
                <a:cubicBezTo>
                  <a:pt x="7305907" y="129576"/>
                  <a:pt x="7288670" y="264896"/>
                  <a:pt x="7304315" y="475515"/>
                </a:cubicBezTo>
                <a:cubicBezTo>
                  <a:pt x="7319960" y="686134"/>
                  <a:pt x="7279535" y="727376"/>
                  <a:pt x="7304315" y="937180"/>
                </a:cubicBezTo>
                <a:cubicBezTo>
                  <a:pt x="7329095" y="1146985"/>
                  <a:pt x="7261932" y="1172451"/>
                  <a:pt x="7304315" y="1384995"/>
                </a:cubicBezTo>
                <a:cubicBezTo>
                  <a:pt x="7149894" y="1434369"/>
                  <a:pt x="6928040" y="1368537"/>
                  <a:pt x="6669401" y="1384995"/>
                </a:cubicBezTo>
                <a:cubicBezTo>
                  <a:pt x="6410762" y="1401453"/>
                  <a:pt x="6242988" y="1337885"/>
                  <a:pt x="6107531" y="1384995"/>
                </a:cubicBezTo>
                <a:cubicBezTo>
                  <a:pt x="5972074" y="1432105"/>
                  <a:pt x="5842484" y="1361663"/>
                  <a:pt x="5764790" y="1384995"/>
                </a:cubicBezTo>
                <a:cubicBezTo>
                  <a:pt x="5687096" y="1408327"/>
                  <a:pt x="5523608" y="1360721"/>
                  <a:pt x="5349006" y="1384995"/>
                </a:cubicBezTo>
                <a:cubicBezTo>
                  <a:pt x="5174404" y="1409269"/>
                  <a:pt x="4820682" y="1344716"/>
                  <a:pt x="4641049" y="1384995"/>
                </a:cubicBezTo>
                <a:cubicBezTo>
                  <a:pt x="4461416" y="1425274"/>
                  <a:pt x="4262356" y="1331939"/>
                  <a:pt x="4079179" y="1384995"/>
                </a:cubicBezTo>
                <a:cubicBezTo>
                  <a:pt x="3896002" y="1438051"/>
                  <a:pt x="3784217" y="1353582"/>
                  <a:pt x="3663395" y="1384995"/>
                </a:cubicBezTo>
                <a:cubicBezTo>
                  <a:pt x="3542573" y="1416408"/>
                  <a:pt x="3215256" y="1340094"/>
                  <a:pt x="3101525" y="1384995"/>
                </a:cubicBezTo>
                <a:cubicBezTo>
                  <a:pt x="2987794" y="1429896"/>
                  <a:pt x="2915703" y="1345348"/>
                  <a:pt x="2758784" y="1384995"/>
                </a:cubicBezTo>
                <a:cubicBezTo>
                  <a:pt x="2601865" y="1424642"/>
                  <a:pt x="2518407" y="1367937"/>
                  <a:pt x="2416043" y="1384995"/>
                </a:cubicBezTo>
                <a:cubicBezTo>
                  <a:pt x="2313679" y="1402053"/>
                  <a:pt x="2121164" y="1361254"/>
                  <a:pt x="1854172" y="1384995"/>
                </a:cubicBezTo>
                <a:cubicBezTo>
                  <a:pt x="1587180" y="1408736"/>
                  <a:pt x="1613526" y="1364350"/>
                  <a:pt x="1438388" y="1384995"/>
                </a:cubicBezTo>
                <a:cubicBezTo>
                  <a:pt x="1263250" y="1405640"/>
                  <a:pt x="1061064" y="1360779"/>
                  <a:pt x="803475" y="1384995"/>
                </a:cubicBezTo>
                <a:cubicBezTo>
                  <a:pt x="545886" y="1409211"/>
                  <a:pt x="225797" y="1326235"/>
                  <a:pt x="0" y="1384995"/>
                </a:cubicBezTo>
                <a:cubicBezTo>
                  <a:pt x="-47822" y="1232779"/>
                  <a:pt x="34384" y="1100711"/>
                  <a:pt x="0" y="909480"/>
                </a:cubicBezTo>
                <a:cubicBezTo>
                  <a:pt x="-34384" y="718249"/>
                  <a:pt x="20492" y="569286"/>
                  <a:pt x="0" y="433965"/>
                </a:cubicBezTo>
                <a:cubicBezTo>
                  <a:pt x="-20492" y="298644"/>
                  <a:pt x="6265" y="180565"/>
                  <a:pt x="0" y="0"/>
                </a:cubicBezTo>
                <a:close/>
              </a:path>
            </a:pathLst>
          </a:custGeom>
          <a:solidFill>
            <a:srgbClr val="00FFFF"/>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en-US" sz="3600" b="1" spc="0" baseline="0" dirty="0">
                <a:solidFill>
                  <a:srgbClr val="3333FF"/>
                </a:solidFill>
                <a:effectLst>
                  <a:outerShdw blurRad="38100" dist="38100" dir="2700000" algn="tl">
                    <a:srgbClr val="000000">
                      <a:alpha val="43137"/>
                    </a:srgbClr>
                  </a:outerShdw>
                </a:effectLst>
                <a:highlight>
                  <a:srgbClr val="FFFF00"/>
                </a:highlight>
                <a:latin typeface="Times New Roman"/>
              </a:rPr>
              <a:t>  </a:t>
            </a:r>
            <a:r>
              <a:rPr lang="en-US" sz="4000" b="1" spc="0" baseline="0" dirty="0">
                <a:solidFill>
                  <a:srgbClr val="3333FF"/>
                </a:solidFill>
                <a:effectLst>
                  <a:outerShdw blurRad="38100" dist="38100" dir="2700000" algn="tl">
                    <a:srgbClr val="000000">
                      <a:alpha val="43137"/>
                    </a:srgbClr>
                  </a:outerShdw>
                </a:effectLst>
                <a:highlight>
                  <a:srgbClr val="FFFF00"/>
                </a:highlight>
                <a:latin typeface="Times New Roman"/>
              </a:rPr>
              <a:t>A peaking</a:t>
            </a:r>
            <a:r>
              <a:rPr lang="en-US" sz="4000" b="1" spc="-28" baseline="0" dirty="0">
                <a:solidFill>
                  <a:srgbClr val="3333FF"/>
                </a:solidFill>
                <a:effectLst>
                  <a:outerShdw blurRad="38100" dist="38100" dir="2700000" algn="tl">
                    <a:srgbClr val="000000">
                      <a:alpha val="43137"/>
                    </a:srgbClr>
                  </a:outerShdw>
                </a:effectLst>
                <a:highlight>
                  <a:srgbClr val="FFFF00"/>
                </a:highlight>
                <a:latin typeface="Times New Roman"/>
              </a:rPr>
              <a:t> </a:t>
            </a:r>
            <a:r>
              <a:rPr lang="en-US" sz="4000" b="1" spc="0" baseline="0" dirty="0">
                <a:solidFill>
                  <a:srgbClr val="3333FF"/>
                </a:solidFill>
                <a:effectLst>
                  <a:outerShdw blurRad="38100" dist="38100" dir="2700000" algn="tl">
                    <a:srgbClr val="000000">
                      <a:alpha val="43137"/>
                    </a:srgbClr>
                  </a:outerShdw>
                </a:effectLst>
                <a:highlight>
                  <a:srgbClr val="FFFF00"/>
                </a:highlight>
                <a:latin typeface="Times New Roman"/>
              </a:rPr>
              <a:t>dependence</a:t>
            </a:r>
            <a:r>
              <a:rPr lang="en-US" sz="4000" b="1" spc="-32" baseline="0" dirty="0">
                <a:solidFill>
                  <a:srgbClr val="3333FF"/>
                </a:solidFill>
                <a:effectLst>
                  <a:outerShdw blurRad="38100" dist="38100" dir="2700000" algn="tl">
                    <a:srgbClr val="000000">
                      <a:alpha val="43137"/>
                    </a:srgbClr>
                  </a:outerShdw>
                </a:effectLst>
                <a:highlight>
                  <a:srgbClr val="FFFF00"/>
                </a:highlight>
                <a:latin typeface="Times New Roman"/>
              </a:rPr>
              <a:t> </a:t>
            </a:r>
            <a:r>
              <a:rPr lang="en-US" sz="4000" b="1" spc="0" baseline="0" dirty="0">
                <a:solidFill>
                  <a:srgbClr val="3333FF"/>
                </a:solidFill>
                <a:effectLst>
                  <a:outerShdw blurRad="38100" dist="38100" dir="2700000" algn="tl">
                    <a:srgbClr val="000000">
                      <a:alpha val="43137"/>
                    </a:srgbClr>
                  </a:outerShdw>
                </a:effectLst>
                <a:highlight>
                  <a:srgbClr val="FFFF00"/>
                </a:highlight>
                <a:latin typeface="Times New Roman"/>
              </a:rPr>
              <a:t>excludes</a:t>
            </a:r>
          </a:p>
          <a:p>
            <a:r>
              <a:rPr lang="en-US" sz="4000" b="1" spc="0" baseline="0" dirty="0">
                <a:solidFill>
                  <a:srgbClr val="3333FF"/>
                </a:solidFill>
                <a:effectLst>
                  <a:outerShdw blurRad="38100" dist="38100" dir="2700000" algn="tl">
                    <a:srgbClr val="000000">
                      <a:alpha val="43137"/>
                    </a:srgbClr>
                  </a:outerShdw>
                </a:effectLst>
                <a:highlight>
                  <a:srgbClr val="FFFF00"/>
                </a:highlight>
                <a:latin typeface="Times New Roman"/>
              </a:rPr>
              <a:t>  a  r</a:t>
            </a:r>
            <a:r>
              <a:rPr lang="en-US" sz="4400" b="1" spc="0" baseline="0" dirty="0">
                <a:solidFill>
                  <a:srgbClr val="3333FF"/>
                </a:solidFill>
                <a:effectLst>
                  <a:outerShdw blurRad="38100" dist="38100" dir="2700000" algn="tl">
                    <a:srgbClr val="000000">
                      <a:alpha val="43137"/>
                    </a:srgbClr>
                  </a:outerShdw>
                </a:effectLst>
                <a:highlight>
                  <a:srgbClr val="FFFF00"/>
                </a:highlight>
                <a:latin typeface="Times New Roman"/>
              </a:rPr>
              <a:t>emo</a:t>
            </a:r>
            <a:r>
              <a:rPr lang="en-US" sz="4400" b="1" spc="-14" baseline="0" dirty="0">
                <a:solidFill>
                  <a:srgbClr val="3333FF"/>
                </a:solidFill>
                <a:effectLst>
                  <a:outerShdw blurRad="38100" dist="38100" dir="2700000" algn="tl">
                    <a:srgbClr val="000000">
                      <a:alpha val="43137"/>
                    </a:srgbClr>
                  </a:outerShdw>
                </a:effectLst>
                <a:highlight>
                  <a:srgbClr val="FFFF00"/>
                </a:highlight>
                <a:latin typeface="Times New Roman"/>
              </a:rPr>
              <a:t>t</a:t>
            </a:r>
            <a:r>
              <a:rPr lang="en-US" sz="4400" b="1" spc="0" baseline="0" dirty="0">
                <a:solidFill>
                  <a:srgbClr val="3333FF"/>
                </a:solidFill>
                <a:effectLst>
                  <a:outerShdw blurRad="38100" dist="38100" dir="2700000" algn="tl">
                    <a:srgbClr val="000000">
                      <a:alpha val="43137"/>
                    </a:srgbClr>
                  </a:outerShdw>
                </a:effectLst>
                <a:highlight>
                  <a:srgbClr val="FFFF00"/>
                </a:highlight>
                <a:latin typeface="Times New Roman"/>
              </a:rPr>
              <a:t>e   planetary   force </a:t>
            </a:r>
            <a:r>
              <a:rPr lang="en-US" sz="4400" b="1" spc="0" baseline="0" dirty="0">
                <a:solidFill>
                  <a:srgbClr val="C00000"/>
                </a:solidFill>
                <a:effectLst>
                  <a:outerShdw blurRad="38100" dist="38100" dir="2700000" algn="tl">
                    <a:srgbClr val="000000">
                      <a:alpha val="43137"/>
                    </a:srgbClr>
                  </a:outerShdw>
                </a:effectLst>
                <a:highlight>
                  <a:srgbClr val="FFFF00"/>
                </a:highlight>
                <a:latin typeface="Times New Roman"/>
              </a:rPr>
              <a:t>!</a:t>
            </a:r>
            <a:endParaRPr lang="en-US" sz="4000" dirty="0">
              <a:solidFill>
                <a:srgbClr val="C00000"/>
              </a:solidFill>
              <a:effectLst>
                <a:outerShdw blurRad="38100" dist="38100" dir="2700000" algn="tl">
                  <a:srgbClr val="000000">
                    <a:alpha val="43137"/>
                  </a:srgbClr>
                </a:outerShdw>
              </a:effectLst>
              <a:highlight>
                <a:srgbClr val="FFFF00"/>
              </a:highlight>
            </a:endParaRPr>
          </a:p>
        </p:txBody>
      </p:sp>
      <p:sp>
        <p:nvSpPr>
          <p:cNvPr id="3" name="TextBox 2">
            <a:extLst>
              <a:ext uri="{FF2B5EF4-FFF2-40B4-BE49-F238E27FC236}">
                <a16:creationId xmlns:a16="http://schemas.microsoft.com/office/drawing/2014/main" id="{D0CDF868-39DC-AA20-7ECB-81606D85CEF9}"/>
              </a:ext>
            </a:extLst>
          </p:cNvPr>
          <p:cNvSpPr txBox="1"/>
          <p:nvPr/>
        </p:nvSpPr>
        <p:spPr>
          <a:xfrm>
            <a:off x="2481942" y="261250"/>
            <a:ext cx="3374642" cy="769441"/>
          </a:xfrm>
          <a:prstGeom prst="rect">
            <a:avLst/>
          </a:prstGeom>
          <a:noFill/>
        </p:spPr>
        <p:txBody>
          <a:bodyPr wrap="non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1</a:t>
            </a:r>
            <a:r>
              <a:rPr lang="en-US" sz="4400" b="1" baseline="30000" dirty="0">
                <a:solidFill>
                  <a:srgbClr val="FF0000"/>
                </a:solidFill>
                <a:latin typeface="Times New Roman" panose="02020603050405020304" pitchFamily="18" charset="0"/>
                <a:cs typeface="Times New Roman" panose="02020603050405020304" pitchFamily="18" charset="0"/>
              </a:rPr>
              <a:t>st</a:t>
            </a:r>
            <a:r>
              <a:rPr lang="en-US" sz="4000" b="1" dirty="0">
                <a:solidFill>
                  <a:srgbClr val="FF0000"/>
                </a:solidFill>
                <a:latin typeface="Times New Roman" panose="02020603050405020304" pitchFamily="18" charset="0"/>
                <a:cs typeface="Times New Roman" panose="02020603050405020304" pitchFamily="18" charset="0"/>
              </a:rPr>
              <a:t>  take away:</a:t>
            </a:r>
          </a:p>
        </p:txBody>
      </p:sp>
      <p:sp>
        <p:nvSpPr>
          <p:cNvPr id="5" name="TextBox 4">
            <a:extLst>
              <a:ext uri="{FF2B5EF4-FFF2-40B4-BE49-F238E27FC236}">
                <a16:creationId xmlns:a16="http://schemas.microsoft.com/office/drawing/2014/main" id="{13D33076-62F2-5699-EC62-8C13EF4DBFA6}"/>
              </a:ext>
            </a:extLst>
          </p:cNvPr>
          <p:cNvSpPr txBox="1"/>
          <p:nvPr/>
        </p:nvSpPr>
        <p:spPr>
          <a:xfrm>
            <a:off x="6008907" y="4212762"/>
            <a:ext cx="579005" cy="923330"/>
          </a:xfrm>
          <a:prstGeom prst="rect">
            <a:avLst/>
          </a:prstGeom>
          <a:noFill/>
        </p:spPr>
        <p:txBody>
          <a:bodyPr wrap="none" rtlCol="0">
            <a:spAutoFit/>
          </a:bodyPr>
          <a:lstStyle/>
          <a:p>
            <a:r>
              <a:rPr lang="en-US" sz="54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E5C617D-C97F-2243-C9C0-4645AF8540F4}"/>
              </a:ext>
            </a:extLst>
          </p:cNvPr>
          <p:cNvSpPr txBox="1"/>
          <p:nvPr/>
        </p:nvSpPr>
        <p:spPr>
          <a:xfrm>
            <a:off x="4564266" y="3678308"/>
            <a:ext cx="3490058" cy="584775"/>
          </a:xfrm>
          <a:custGeom>
            <a:avLst/>
            <a:gdLst>
              <a:gd name="connsiteX0" fmla="*/ 0 w 3490058"/>
              <a:gd name="connsiteY0" fmla="*/ 0 h 584775"/>
              <a:gd name="connsiteX1" fmla="*/ 651477 w 3490058"/>
              <a:gd name="connsiteY1" fmla="*/ 0 h 584775"/>
              <a:gd name="connsiteX2" fmla="*/ 1268054 w 3490058"/>
              <a:gd name="connsiteY2" fmla="*/ 0 h 584775"/>
              <a:gd name="connsiteX3" fmla="*/ 1884631 w 3490058"/>
              <a:gd name="connsiteY3" fmla="*/ 0 h 584775"/>
              <a:gd name="connsiteX4" fmla="*/ 2361606 w 3490058"/>
              <a:gd name="connsiteY4" fmla="*/ 0 h 584775"/>
              <a:gd name="connsiteX5" fmla="*/ 2873481 w 3490058"/>
              <a:gd name="connsiteY5" fmla="*/ 0 h 584775"/>
              <a:gd name="connsiteX6" fmla="*/ 3490058 w 3490058"/>
              <a:gd name="connsiteY6" fmla="*/ 0 h 584775"/>
              <a:gd name="connsiteX7" fmla="*/ 3490058 w 3490058"/>
              <a:gd name="connsiteY7" fmla="*/ 584775 h 584775"/>
              <a:gd name="connsiteX8" fmla="*/ 2908382 w 3490058"/>
              <a:gd name="connsiteY8" fmla="*/ 584775 h 584775"/>
              <a:gd name="connsiteX9" fmla="*/ 2431407 w 3490058"/>
              <a:gd name="connsiteY9" fmla="*/ 584775 h 584775"/>
              <a:gd name="connsiteX10" fmla="*/ 1954432 w 3490058"/>
              <a:gd name="connsiteY10" fmla="*/ 584775 h 584775"/>
              <a:gd name="connsiteX11" fmla="*/ 1337856 w 3490058"/>
              <a:gd name="connsiteY11" fmla="*/ 584775 h 584775"/>
              <a:gd name="connsiteX12" fmla="*/ 825980 w 3490058"/>
              <a:gd name="connsiteY12" fmla="*/ 584775 h 584775"/>
              <a:gd name="connsiteX13" fmla="*/ 0 w 3490058"/>
              <a:gd name="connsiteY13" fmla="*/ 584775 h 584775"/>
              <a:gd name="connsiteX14" fmla="*/ 0 w 3490058"/>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0058" h="584775" fill="none" extrusionOk="0">
                <a:moveTo>
                  <a:pt x="0" y="0"/>
                </a:moveTo>
                <a:cubicBezTo>
                  <a:pt x="288398" y="-53775"/>
                  <a:pt x="375073" y="57265"/>
                  <a:pt x="651477" y="0"/>
                </a:cubicBezTo>
                <a:cubicBezTo>
                  <a:pt x="927881" y="-57265"/>
                  <a:pt x="1033646" y="60449"/>
                  <a:pt x="1268054" y="0"/>
                </a:cubicBezTo>
                <a:cubicBezTo>
                  <a:pt x="1502462" y="-60449"/>
                  <a:pt x="1759748" y="69603"/>
                  <a:pt x="1884631" y="0"/>
                </a:cubicBezTo>
                <a:cubicBezTo>
                  <a:pt x="2009514" y="-69603"/>
                  <a:pt x="2203581" y="11116"/>
                  <a:pt x="2361606" y="0"/>
                </a:cubicBezTo>
                <a:cubicBezTo>
                  <a:pt x="2519631" y="-11116"/>
                  <a:pt x="2673916" y="12443"/>
                  <a:pt x="2873481" y="0"/>
                </a:cubicBezTo>
                <a:cubicBezTo>
                  <a:pt x="3073047" y="-12443"/>
                  <a:pt x="3351347" y="53934"/>
                  <a:pt x="3490058" y="0"/>
                </a:cubicBezTo>
                <a:cubicBezTo>
                  <a:pt x="3490834" y="145862"/>
                  <a:pt x="3451823" y="433896"/>
                  <a:pt x="3490058" y="584775"/>
                </a:cubicBezTo>
                <a:cubicBezTo>
                  <a:pt x="3204870" y="637369"/>
                  <a:pt x="3056798" y="575752"/>
                  <a:pt x="2908382" y="584775"/>
                </a:cubicBezTo>
                <a:cubicBezTo>
                  <a:pt x="2759966" y="593798"/>
                  <a:pt x="2613852" y="538821"/>
                  <a:pt x="2431407" y="584775"/>
                </a:cubicBezTo>
                <a:cubicBezTo>
                  <a:pt x="2248963" y="630729"/>
                  <a:pt x="2056687" y="577543"/>
                  <a:pt x="1954432" y="584775"/>
                </a:cubicBezTo>
                <a:cubicBezTo>
                  <a:pt x="1852177" y="592007"/>
                  <a:pt x="1553745" y="531571"/>
                  <a:pt x="1337856" y="584775"/>
                </a:cubicBezTo>
                <a:cubicBezTo>
                  <a:pt x="1121967" y="637979"/>
                  <a:pt x="1011322" y="531053"/>
                  <a:pt x="825980" y="584775"/>
                </a:cubicBezTo>
                <a:cubicBezTo>
                  <a:pt x="640638" y="638497"/>
                  <a:pt x="229082" y="541561"/>
                  <a:pt x="0" y="584775"/>
                </a:cubicBezTo>
                <a:cubicBezTo>
                  <a:pt x="-12151" y="445539"/>
                  <a:pt x="62289" y="241777"/>
                  <a:pt x="0" y="0"/>
                </a:cubicBezTo>
                <a:close/>
              </a:path>
              <a:path w="3490058" h="584775" stroke="0" extrusionOk="0">
                <a:moveTo>
                  <a:pt x="0" y="0"/>
                </a:moveTo>
                <a:cubicBezTo>
                  <a:pt x="216917" y="-50538"/>
                  <a:pt x="425963" y="28245"/>
                  <a:pt x="546776" y="0"/>
                </a:cubicBezTo>
                <a:cubicBezTo>
                  <a:pt x="667589" y="-28245"/>
                  <a:pt x="797015" y="34178"/>
                  <a:pt x="1023750" y="0"/>
                </a:cubicBezTo>
                <a:cubicBezTo>
                  <a:pt x="1250485" y="-34178"/>
                  <a:pt x="1539793" y="30386"/>
                  <a:pt x="1675228" y="0"/>
                </a:cubicBezTo>
                <a:cubicBezTo>
                  <a:pt x="1810663" y="-30386"/>
                  <a:pt x="2007799" y="60488"/>
                  <a:pt x="2222004" y="0"/>
                </a:cubicBezTo>
                <a:cubicBezTo>
                  <a:pt x="2436209" y="-60488"/>
                  <a:pt x="2600341" y="42310"/>
                  <a:pt x="2768779" y="0"/>
                </a:cubicBezTo>
                <a:cubicBezTo>
                  <a:pt x="2937218" y="-42310"/>
                  <a:pt x="3283597" y="56837"/>
                  <a:pt x="3490058" y="0"/>
                </a:cubicBezTo>
                <a:cubicBezTo>
                  <a:pt x="3539927" y="282673"/>
                  <a:pt x="3472132" y="341227"/>
                  <a:pt x="3490058" y="584775"/>
                </a:cubicBezTo>
                <a:cubicBezTo>
                  <a:pt x="3366253" y="650740"/>
                  <a:pt x="3189935" y="553601"/>
                  <a:pt x="2908382" y="584775"/>
                </a:cubicBezTo>
                <a:cubicBezTo>
                  <a:pt x="2626829" y="615949"/>
                  <a:pt x="2608402" y="548092"/>
                  <a:pt x="2431407" y="584775"/>
                </a:cubicBezTo>
                <a:cubicBezTo>
                  <a:pt x="2254412" y="621458"/>
                  <a:pt x="2082015" y="545817"/>
                  <a:pt x="1849731" y="584775"/>
                </a:cubicBezTo>
                <a:cubicBezTo>
                  <a:pt x="1617447" y="623733"/>
                  <a:pt x="1526181" y="519474"/>
                  <a:pt x="1268054" y="584775"/>
                </a:cubicBezTo>
                <a:cubicBezTo>
                  <a:pt x="1009927" y="650076"/>
                  <a:pt x="945259" y="560102"/>
                  <a:pt x="721279" y="584775"/>
                </a:cubicBezTo>
                <a:cubicBezTo>
                  <a:pt x="497299" y="609448"/>
                  <a:pt x="230973" y="550349"/>
                  <a:pt x="0" y="584775"/>
                </a:cubicBezTo>
                <a:cubicBezTo>
                  <a:pt x="-55378" y="456293"/>
                  <a:pt x="11508" y="250004"/>
                  <a:pt x="0" y="0"/>
                </a:cubicBezTo>
                <a:close/>
              </a:path>
            </a:pathLst>
          </a:custGeom>
          <a:solidFill>
            <a:srgbClr val="00FFFF"/>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200" b="1" dirty="0">
                <a:solidFill>
                  <a:srgbClr val="3333FF"/>
                </a:solidFill>
                <a:highlight>
                  <a:srgbClr val="FFFF00"/>
                </a:highlight>
                <a:latin typeface="Times New Roman" panose="02020603050405020304" pitchFamily="18" charset="0"/>
                <a:cs typeface="Times New Roman" panose="02020603050405020304" pitchFamily="18" charset="0"/>
              </a:rPr>
              <a:t>confirms this work</a:t>
            </a:r>
          </a:p>
        </p:txBody>
      </p:sp>
      <p:sp>
        <p:nvSpPr>
          <p:cNvPr id="8" name="TextBox 7">
            <a:extLst>
              <a:ext uri="{FF2B5EF4-FFF2-40B4-BE49-F238E27FC236}">
                <a16:creationId xmlns:a16="http://schemas.microsoft.com/office/drawing/2014/main" id="{DA22C97C-4CDB-88CF-F211-4773B7949E1D}"/>
              </a:ext>
            </a:extLst>
          </p:cNvPr>
          <p:cNvSpPr txBox="1"/>
          <p:nvPr/>
        </p:nvSpPr>
        <p:spPr>
          <a:xfrm>
            <a:off x="5964339" y="2547523"/>
            <a:ext cx="579005" cy="923330"/>
          </a:xfrm>
          <a:prstGeom prst="rect">
            <a:avLst/>
          </a:prstGeom>
          <a:noFill/>
        </p:spPr>
        <p:txBody>
          <a:bodyPr wrap="none" rtlCol="0">
            <a:spAutoFit/>
          </a:bodyPr>
          <a:lstStyle/>
          <a:p>
            <a:r>
              <a:rPr lang="en-US" sz="54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B6594EF-203E-C3E1-B101-1EF7903F165C}"/>
              </a:ext>
            </a:extLst>
          </p:cNvPr>
          <p:cNvSpPr txBox="1"/>
          <p:nvPr/>
        </p:nvSpPr>
        <p:spPr>
          <a:xfrm>
            <a:off x="2492834" y="5268680"/>
            <a:ext cx="7522030" cy="584775"/>
          </a:xfrm>
          <a:custGeom>
            <a:avLst/>
            <a:gdLst>
              <a:gd name="connsiteX0" fmla="*/ 0 w 7522030"/>
              <a:gd name="connsiteY0" fmla="*/ 0 h 584775"/>
              <a:gd name="connsiteX1" fmla="*/ 503397 w 7522030"/>
              <a:gd name="connsiteY1" fmla="*/ 0 h 584775"/>
              <a:gd name="connsiteX2" fmla="*/ 1082015 w 7522030"/>
              <a:gd name="connsiteY2" fmla="*/ 0 h 584775"/>
              <a:gd name="connsiteX3" fmla="*/ 1735853 w 7522030"/>
              <a:gd name="connsiteY3" fmla="*/ 0 h 584775"/>
              <a:gd name="connsiteX4" fmla="*/ 2239250 w 7522030"/>
              <a:gd name="connsiteY4" fmla="*/ 0 h 584775"/>
              <a:gd name="connsiteX5" fmla="*/ 2817868 w 7522030"/>
              <a:gd name="connsiteY5" fmla="*/ 0 h 584775"/>
              <a:gd name="connsiteX6" fmla="*/ 3546926 w 7522030"/>
              <a:gd name="connsiteY6" fmla="*/ 0 h 584775"/>
              <a:gd name="connsiteX7" fmla="*/ 3975104 w 7522030"/>
              <a:gd name="connsiteY7" fmla="*/ 0 h 584775"/>
              <a:gd name="connsiteX8" fmla="*/ 4628942 w 7522030"/>
              <a:gd name="connsiteY8" fmla="*/ 0 h 584775"/>
              <a:gd name="connsiteX9" fmla="*/ 5057119 w 7522030"/>
              <a:gd name="connsiteY9" fmla="*/ 0 h 584775"/>
              <a:gd name="connsiteX10" fmla="*/ 5635736 w 7522030"/>
              <a:gd name="connsiteY10" fmla="*/ 0 h 584775"/>
              <a:gd name="connsiteX11" fmla="*/ 6289574 w 7522030"/>
              <a:gd name="connsiteY11" fmla="*/ 0 h 584775"/>
              <a:gd name="connsiteX12" fmla="*/ 6642531 w 7522030"/>
              <a:gd name="connsiteY12" fmla="*/ 0 h 584775"/>
              <a:gd name="connsiteX13" fmla="*/ 6995488 w 7522030"/>
              <a:gd name="connsiteY13" fmla="*/ 0 h 584775"/>
              <a:gd name="connsiteX14" fmla="*/ 7522030 w 7522030"/>
              <a:gd name="connsiteY14" fmla="*/ 0 h 584775"/>
              <a:gd name="connsiteX15" fmla="*/ 7522030 w 7522030"/>
              <a:gd name="connsiteY15" fmla="*/ 584775 h 584775"/>
              <a:gd name="connsiteX16" fmla="*/ 6868192 w 7522030"/>
              <a:gd name="connsiteY16" fmla="*/ 584775 h 584775"/>
              <a:gd name="connsiteX17" fmla="*/ 6289574 w 7522030"/>
              <a:gd name="connsiteY17" fmla="*/ 584775 h 584775"/>
              <a:gd name="connsiteX18" fmla="*/ 5786177 w 7522030"/>
              <a:gd name="connsiteY18" fmla="*/ 584775 h 584775"/>
              <a:gd name="connsiteX19" fmla="*/ 5132339 w 7522030"/>
              <a:gd name="connsiteY19" fmla="*/ 584775 h 584775"/>
              <a:gd name="connsiteX20" fmla="*/ 4553721 w 7522030"/>
              <a:gd name="connsiteY20" fmla="*/ 584775 h 584775"/>
              <a:gd name="connsiteX21" fmla="*/ 3824663 w 7522030"/>
              <a:gd name="connsiteY21" fmla="*/ 584775 h 584775"/>
              <a:gd name="connsiteX22" fmla="*/ 3095605 w 7522030"/>
              <a:gd name="connsiteY22" fmla="*/ 584775 h 584775"/>
              <a:gd name="connsiteX23" fmla="*/ 2441767 w 7522030"/>
              <a:gd name="connsiteY23" fmla="*/ 584775 h 584775"/>
              <a:gd name="connsiteX24" fmla="*/ 1787929 w 7522030"/>
              <a:gd name="connsiteY24" fmla="*/ 584775 h 584775"/>
              <a:gd name="connsiteX25" fmla="*/ 1134091 w 7522030"/>
              <a:gd name="connsiteY25" fmla="*/ 584775 h 584775"/>
              <a:gd name="connsiteX26" fmla="*/ 705914 w 7522030"/>
              <a:gd name="connsiteY26" fmla="*/ 584775 h 584775"/>
              <a:gd name="connsiteX27" fmla="*/ 0 w 7522030"/>
              <a:gd name="connsiteY27" fmla="*/ 584775 h 584775"/>
              <a:gd name="connsiteX28" fmla="*/ 0 w 7522030"/>
              <a:gd name="connsiteY2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22030" h="584775" fill="none" extrusionOk="0">
                <a:moveTo>
                  <a:pt x="0" y="0"/>
                </a:moveTo>
                <a:cubicBezTo>
                  <a:pt x="230773" y="-2043"/>
                  <a:pt x="356946" y="15745"/>
                  <a:pt x="503397" y="0"/>
                </a:cubicBezTo>
                <a:cubicBezTo>
                  <a:pt x="649848" y="-15745"/>
                  <a:pt x="872796" y="24905"/>
                  <a:pt x="1082015" y="0"/>
                </a:cubicBezTo>
                <a:cubicBezTo>
                  <a:pt x="1291234" y="-24905"/>
                  <a:pt x="1491979" y="20229"/>
                  <a:pt x="1735853" y="0"/>
                </a:cubicBezTo>
                <a:cubicBezTo>
                  <a:pt x="1979727" y="-20229"/>
                  <a:pt x="2038302" y="59558"/>
                  <a:pt x="2239250" y="0"/>
                </a:cubicBezTo>
                <a:cubicBezTo>
                  <a:pt x="2440198" y="-59558"/>
                  <a:pt x="2628065" y="46014"/>
                  <a:pt x="2817868" y="0"/>
                </a:cubicBezTo>
                <a:cubicBezTo>
                  <a:pt x="3007671" y="-46014"/>
                  <a:pt x="3202909" y="52485"/>
                  <a:pt x="3546926" y="0"/>
                </a:cubicBezTo>
                <a:cubicBezTo>
                  <a:pt x="3890943" y="-52485"/>
                  <a:pt x="3811338" y="36785"/>
                  <a:pt x="3975104" y="0"/>
                </a:cubicBezTo>
                <a:cubicBezTo>
                  <a:pt x="4138870" y="-36785"/>
                  <a:pt x="4343730" y="27483"/>
                  <a:pt x="4628942" y="0"/>
                </a:cubicBezTo>
                <a:cubicBezTo>
                  <a:pt x="4914154" y="-27483"/>
                  <a:pt x="4965618" y="39659"/>
                  <a:pt x="5057119" y="0"/>
                </a:cubicBezTo>
                <a:cubicBezTo>
                  <a:pt x="5148620" y="-39659"/>
                  <a:pt x="5393359" y="24088"/>
                  <a:pt x="5635736" y="0"/>
                </a:cubicBezTo>
                <a:cubicBezTo>
                  <a:pt x="5878113" y="-24088"/>
                  <a:pt x="6093699" y="9313"/>
                  <a:pt x="6289574" y="0"/>
                </a:cubicBezTo>
                <a:cubicBezTo>
                  <a:pt x="6485449" y="-9313"/>
                  <a:pt x="6528030" y="791"/>
                  <a:pt x="6642531" y="0"/>
                </a:cubicBezTo>
                <a:cubicBezTo>
                  <a:pt x="6757032" y="-791"/>
                  <a:pt x="6888210" y="5873"/>
                  <a:pt x="6995488" y="0"/>
                </a:cubicBezTo>
                <a:cubicBezTo>
                  <a:pt x="7102766" y="-5873"/>
                  <a:pt x="7270599" y="44643"/>
                  <a:pt x="7522030" y="0"/>
                </a:cubicBezTo>
                <a:cubicBezTo>
                  <a:pt x="7586378" y="208241"/>
                  <a:pt x="7521637" y="439218"/>
                  <a:pt x="7522030" y="584775"/>
                </a:cubicBezTo>
                <a:cubicBezTo>
                  <a:pt x="7308175" y="587115"/>
                  <a:pt x="7091655" y="550817"/>
                  <a:pt x="6868192" y="584775"/>
                </a:cubicBezTo>
                <a:cubicBezTo>
                  <a:pt x="6644729" y="618733"/>
                  <a:pt x="6416751" y="555654"/>
                  <a:pt x="6289574" y="584775"/>
                </a:cubicBezTo>
                <a:cubicBezTo>
                  <a:pt x="6162397" y="613896"/>
                  <a:pt x="5905207" y="547411"/>
                  <a:pt x="5786177" y="584775"/>
                </a:cubicBezTo>
                <a:cubicBezTo>
                  <a:pt x="5667147" y="622139"/>
                  <a:pt x="5384465" y="547047"/>
                  <a:pt x="5132339" y="584775"/>
                </a:cubicBezTo>
                <a:cubicBezTo>
                  <a:pt x="4880213" y="622503"/>
                  <a:pt x="4790236" y="554567"/>
                  <a:pt x="4553721" y="584775"/>
                </a:cubicBezTo>
                <a:cubicBezTo>
                  <a:pt x="4317206" y="614983"/>
                  <a:pt x="4012785" y="577997"/>
                  <a:pt x="3824663" y="584775"/>
                </a:cubicBezTo>
                <a:cubicBezTo>
                  <a:pt x="3636541" y="591553"/>
                  <a:pt x="3243311" y="571074"/>
                  <a:pt x="3095605" y="584775"/>
                </a:cubicBezTo>
                <a:cubicBezTo>
                  <a:pt x="2947899" y="598476"/>
                  <a:pt x="2764322" y="542794"/>
                  <a:pt x="2441767" y="584775"/>
                </a:cubicBezTo>
                <a:cubicBezTo>
                  <a:pt x="2119212" y="626756"/>
                  <a:pt x="2036417" y="542618"/>
                  <a:pt x="1787929" y="584775"/>
                </a:cubicBezTo>
                <a:cubicBezTo>
                  <a:pt x="1539441" y="626932"/>
                  <a:pt x="1267297" y="550364"/>
                  <a:pt x="1134091" y="584775"/>
                </a:cubicBezTo>
                <a:cubicBezTo>
                  <a:pt x="1000885" y="619186"/>
                  <a:pt x="822468" y="536357"/>
                  <a:pt x="705914" y="584775"/>
                </a:cubicBezTo>
                <a:cubicBezTo>
                  <a:pt x="589360" y="633193"/>
                  <a:pt x="167992" y="518566"/>
                  <a:pt x="0" y="584775"/>
                </a:cubicBezTo>
                <a:cubicBezTo>
                  <a:pt x="-44502" y="297869"/>
                  <a:pt x="45574" y="184160"/>
                  <a:pt x="0" y="0"/>
                </a:cubicBezTo>
                <a:close/>
              </a:path>
              <a:path w="7522030" h="584775" stroke="0" extrusionOk="0">
                <a:moveTo>
                  <a:pt x="0" y="0"/>
                </a:moveTo>
                <a:cubicBezTo>
                  <a:pt x="121258" y="-30655"/>
                  <a:pt x="266319" y="57424"/>
                  <a:pt x="503397" y="0"/>
                </a:cubicBezTo>
                <a:cubicBezTo>
                  <a:pt x="740475" y="-57424"/>
                  <a:pt x="757932" y="14767"/>
                  <a:pt x="856354" y="0"/>
                </a:cubicBezTo>
                <a:cubicBezTo>
                  <a:pt x="954776" y="-14767"/>
                  <a:pt x="1344920" y="28938"/>
                  <a:pt x="1585412" y="0"/>
                </a:cubicBezTo>
                <a:cubicBezTo>
                  <a:pt x="1825904" y="-28938"/>
                  <a:pt x="1920190" y="58047"/>
                  <a:pt x="2088810" y="0"/>
                </a:cubicBezTo>
                <a:cubicBezTo>
                  <a:pt x="2257430" y="-58047"/>
                  <a:pt x="2369092" y="13011"/>
                  <a:pt x="2592207" y="0"/>
                </a:cubicBezTo>
                <a:cubicBezTo>
                  <a:pt x="2815322" y="-13011"/>
                  <a:pt x="3051863" y="62520"/>
                  <a:pt x="3321266" y="0"/>
                </a:cubicBezTo>
                <a:cubicBezTo>
                  <a:pt x="3590669" y="-62520"/>
                  <a:pt x="3543590" y="47121"/>
                  <a:pt x="3749443" y="0"/>
                </a:cubicBezTo>
                <a:cubicBezTo>
                  <a:pt x="3955296" y="-47121"/>
                  <a:pt x="4117795" y="8786"/>
                  <a:pt x="4478501" y="0"/>
                </a:cubicBezTo>
                <a:cubicBezTo>
                  <a:pt x="4839207" y="-8786"/>
                  <a:pt x="5016117" y="65919"/>
                  <a:pt x="5207559" y="0"/>
                </a:cubicBezTo>
                <a:cubicBezTo>
                  <a:pt x="5399001" y="-65919"/>
                  <a:pt x="5577552" y="66312"/>
                  <a:pt x="5786177" y="0"/>
                </a:cubicBezTo>
                <a:cubicBezTo>
                  <a:pt x="5994802" y="-66312"/>
                  <a:pt x="6327056" y="58349"/>
                  <a:pt x="6515235" y="0"/>
                </a:cubicBezTo>
                <a:cubicBezTo>
                  <a:pt x="6703414" y="-58349"/>
                  <a:pt x="6856658" y="16145"/>
                  <a:pt x="7018633" y="0"/>
                </a:cubicBezTo>
                <a:cubicBezTo>
                  <a:pt x="7180608" y="-16145"/>
                  <a:pt x="7381077" y="10477"/>
                  <a:pt x="7522030" y="0"/>
                </a:cubicBezTo>
                <a:cubicBezTo>
                  <a:pt x="7583152" y="272014"/>
                  <a:pt x="7512158" y="354494"/>
                  <a:pt x="7522030" y="584775"/>
                </a:cubicBezTo>
                <a:cubicBezTo>
                  <a:pt x="7400761" y="651550"/>
                  <a:pt x="7101582" y="563097"/>
                  <a:pt x="6943412" y="584775"/>
                </a:cubicBezTo>
                <a:cubicBezTo>
                  <a:pt x="6785242" y="606453"/>
                  <a:pt x="6502076" y="571314"/>
                  <a:pt x="6364795" y="584775"/>
                </a:cubicBezTo>
                <a:cubicBezTo>
                  <a:pt x="6227514" y="598236"/>
                  <a:pt x="5814766" y="532945"/>
                  <a:pt x="5635736" y="584775"/>
                </a:cubicBezTo>
                <a:cubicBezTo>
                  <a:pt x="5456706" y="636605"/>
                  <a:pt x="5201402" y="580616"/>
                  <a:pt x="5057119" y="584775"/>
                </a:cubicBezTo>
                <a:cubicBezTo>
                  <a:pt x="4912836" y="588934"/>
                  <a:pt x="4862136" y="569332"/>
                  <a:pt x="4704162" y="584775"/>
                </a:cubicBezTo>
                <a:cubicBezTo>
                  <a:pt x="4546188" y="600218"/>
                  <a:pt x="4442154" y="541505"/>
                  <a:pt x="4275985" y="584775"/>
                </a:cubicBezTo>
                <a:cubicBezTo>
                  <a:pt x="4109816" y="628045"/>
                  <a:pt x="3721756" y="579378"/>
                  <a:pt x="3546926" y="584775"/>
                </a:cubicBezTo>
                <a:cubicBezTo>
                  <a:pt x="3372096" y="590172"/>
                  <a:pt x="3235083" y="527727"/>
                  <a:pt x="2968309" y="584775"/>
                </a:cubicBezTo>
                <a:cubicBezTo>
                  <a:pt x="2701535" y="641823"/>
                  <a:pt x="2684961" y="542443"/>
                  <a:pt x="2540132" y="584775"/>
                </a:cubicBezTo>
                <a:cubicBezTo>
                  <a:pt x="2395303" y="627107"/>
                  <a:pt x="2136257" y="517354"/>
                  <a:pt x="1961514" y="584775"/>
                </a:cubicBezTo>
                <a:cubicBezTo>
                  <a:pt x="1786771" y="652196"/>
                  <a:pt x="1769752" y="548808"/>
                  <a:pt x="1608557" y="584775"/>
                </a:cubicBezTo>
                <a:cubicBezTo>
                  <a:pt x="1447362" y="620742"/>
                  <a:pt x="1334479" y="575906"/>
                  <a:pt x="1255600" y="584775"/>
                </a:cubicBezTo>
                <a:cubicBezTo>
                  <a:pt x="1176721" y="593644"/>
                  <a:pt x="949862" y="530955"/>
                  <a:pt x="676983" y="584775"/>
                </a:cubicBezTo>
                <a:cubicBezTo>
                  <a:pt x="404104" y="638595"/>
                  <a:pt x="279381" y="519589"/>
                  <a:pt x="0" y="584775"/>
                </a:cubicBezTo>
                <a:cubicBezTo>
                  <a:pt x="-5623" y="296737"/>
                  <a:pt x="4580" y="138183"/>
                  <a:pt x="0" y="0"/>
                </a:cubicBezTo>
                <a:close/>
              </a:path>
            </a:pathLst>
          </a:custGeom>
          <a:solidFill>
            <a:srgbClr val="00FFFF"/>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3200" b="1" dirty="0">
                <a:highlight>
                  <a:srgbClr val="FFFF00"/>
                </a:highlight>
                <a:latin typeface="Times New Roman" panose="02020603050405020304" pitchFamily="18" charset="0"/>
                <a:cs typeface="Times New Roman" panose="02020603050405020304" pitchFamily="18" charset="0"/>
              </a:rPr>
              <a:t>Planetary relationship </a:t>
            </a:r>
            <a:r>
              <a:rPr lang="en-US" sz="32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exo</a:t>
            </a:r>
            <a:r>
              <a:rPr lang="en-US" sz="3200" b="1"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-solar origin</a:t>
            </a:r>
            <a:endParaRPr lang="en-US" sz="3200" b="1" dirty="0">
              <a:highlight>
                <a:srgbClr val="FFFF00"/>
              </a:highligh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48A1804-5A4C-C07B-8FFC-E25B08D063A1}"/>
              </a:ext>
            </a:extLst>
          </p:cNvPr>
          <p:cNvSpPr txBox="1"/>
          <p:nvPr/>
        </p:nvSpPr>
        <p:spPr>
          <a:xfrm>
            <a:off x="7941459" y="2589731"/>
            <a:ext cx="1005403" cy="646331"/>
          </a:xfrm>
          <a:prstGeom prst="rect">
            <a:avLst/>
          </a:prstGeom>
          <a:noFill/>
        </p:spPr>
        <p:txBody>
          <a:bodyPr wrap="none" rtlCol="0">
            <a:spAutoFit/>
          </a:bodyPr>
          <a:lstStyle/>
          <a:p>
            <a:pPr algn="l"/>
            <a:r>
              <a:rPr lang="en-US" sz="3600" dirty="0">
                <a:solidFill>
                  <a:schemeClr val="tx1"/>
                </a:solidFill>
                <a:latin typeface="Times New Roman" panose="02020603050405020304" pitchFamily="18" charset="0"/>
                <a:cs typeface="Times New Roman" panose="02020603050405020304" pitchFamily="18" charset="0"/>
              </a:rPr>
              <a:t>tidal</a:t>
            </a:r>
          </a:p>
        </p:txBody>
      </p:sp>
      <p:cxnSp>
        <p:nvCxnSpPr>
          <p:cNvPr id="15" name="Straight Connector 14">
            <a:extLst>
              <a:ext uri="{FF2B5EF4-FFF2-40B4-BE49-F238E27FC236}">
                <a16:creationId xmlns:a16="http://schemas.microsoft.com/office/drawing/2014/main" id="{E60BCCBF-8E92-AF00-0326-B3FF57C203C8}"/>
              </a:ext>
            </a:extLst>
          </p:cNvPr>
          <p:cNvCxnSpPr>
            <a:cxnSpLocks/>
            <a:endCxn id="9" idx="1"/>
          </p:cNvCxnSpPr>
          <p:nvPr/>
        </p:nvCxnSpPr>
        <p:spPr>
          <a:xfrm flipH="1">
            <a:off x="7941459" y="2103120"/>
            <a:ext cx="227181" cy="809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60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67E8BFE-4E69-5423-B622-BEF0E4FC877D}"/>
              </a:ext>
            </a:extLst>
          </p:cNvPr>
          <p:cNvSpPr txBox="1"/>
          <p:nvPr/>
        </p:nvSpPr>
        <p:spPr>
          <a:xfrm>
            <a:off x="1918642" y="1663627"/>
            <a:ext cx="5771071" cy="464230"/>
          </a:xfrm>
          <a:custGeom>
            <a:avLst/>
            <a:gdLst>
              <a:gd name="connsiteX0" fmla="*/ 0 w 5771071"/>
              <a:gd name="connsiteY0" fmla="*/ 0 h 464230"/>
              <a:gd name="connsiteX1" fmla="*/ 461686 w 5771071"/>
              <a:gd name="connsiteY1" fmla="*/ 0 h 464230"/>
              <a:gd name="connsiteX2" fmla="*/ 1038793 w 5771071"/>
              <a:gd name="connsiteY2" fmla="*/ 0 h 464230"/>
              <a:gd name="connsiteX3" fmla="*/ 1500478 w 5771071"/>
              <a:gd name="connsiteY3" fmla="*/ 0 h 464230"/>
              <a:gd name="connsiteX4" fmla="*/ 2193007 w 5771071"/>
              <a:gd name="connsiteY4" fmla="*/ 0 h 464230"/>
              <a:gd name="connsiteX5" fmla="*/ 2827825 w 5771071"/>
              <a:gd name="connsiteY5" fmla="*/ 0 h 464230"/>
              <a:gd name="connsiteX6" fmla="*/ 3231800 w 5771071"/>
              <a:gd name="connsiteY6" fmla="*/ 0 h 464230"/>
              <a:gd name="connsiteX7" fmla="*/ 3924328 w 5771071"/>
              <a:gd name="connsiteY7" fmla="*/ 0 h 464230"/>
              <a:gd name="connsiteX8" fmla="*/ 4328303 w 5771071"/>
              <a:gd name="connsiteY8" fmla="*/ 0 h 464230"/>
              <a:gd name="connsiteX9" fmla="*/ 5020832 w 5771071"/>
              <a:gd name="connsiteY9" fmla="*/ 0 h 464230"/>
              <a:gd name="connsiteX10" fmla="*/ 5771071 w 5771071"/>
              <a:gd name="connsiteY10" fmla="*/ 0 h 464230"/>
              <a:gd name="connsiteX11" fmla="*/ 5771071 w 5771071"/>
              <a:gd name="connsiteY11" fmla="*/ 464230 h 464230"/>
              <a:gd name="connsiteX12" fmla="*/ 5251675 w 5771071"/>
              <a:gd name="connsiteY12" fmla="*/ 464230 h 464230"/>
              <a:gd name="connsiteX13" fmla="*/ 4789989 w 5771071"/>
              <a:gd name="connsiteY13" fmla="*/ 464230 h 464230"/>
              <a:gd name="connsiteX14" fmla="*/ 4328303 w 5771071"/>
              <a:gd name="connsiteY14" fmla="*/ 464230 h 464230"/>
              <a:gd name="connsiteX15" fmla="*/ 3751196 w 5771071"/>
              <a:gd name="connsiteY15" fmla="*/ 464230 h 464230"/>
              <a:gd name="connsiteX16" fmla="*/ 3174089 w 5771071"/>
              <a:gd name="connsiteY16" fmla="*/ 464230 h 464230"/>
              <a:gd name="connsiteX17" fmla="*/ 2654693 w 5771071"/>
              <a:gd name="connsiteY17" fmla="*/ 464230 h 464230"/>
              <a:gd name="connsiteX18" fmla="*/ 2077586 w 5771071"/>
              <a:gd name="connsiteY18" fmla="*/ 464230 h 464230"/>
              <a:gd name="connsiteX19" fmla="*/ 1615900 w 5771071"/>
              <a:gd name="connsiteY19" fmla="*/ 464230 h 464230"/>
              <a:gd name="connsiteX20" fmla="*/ 1211925 w 5771071"/>
              <a:gd name="connsiteY20" fmla="*/ 464230 h 464230"/>
              <a:gd name="connsiteX21" fmla="*/ 750239 w 5771071"/>
              <a:gd name="connsiteY21" fmla="*/ 464230 h 464230"/>
              <a:gd name="connsiteX22" fmla="*/ 0 w 5771071"/>
              <a:gd name="connsiteY22" fmla="*/ 464230 h 464230"/>
              <a:gd name="connsiteX23" fmla="*/ 0 w 5771071"/>
              <a:gd name="connsiteY23" fmla="*/ 0 h 46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1071" h="464230" extrusionOk="0">
                <a:moveTo>
                  <a:pt x="0" y="0"/>
                </a:moveTo>
                <a:cubicBezTo>
                  <a:pt x="120306" y="-50878"/>
                  <a:pt x="328836" y="31944"/>
                  <a:pt x="461686" y="0"/>
                </a:cubicBezTo>
                <a:cubicBezTo>
                  <a:pt x="594536" y="-31944"/>
                  <a:pt x="823896" y="47348"/>
                  <a:pt x="1038793" y="0"/>
                </a:cubicBezTo>
                <a:cubicBezTo>
                  <a:pt x="1253690" y="-47348"/>
                  <a:pt x="1399137" y="29765"/>
                  <a:pt x="1500478" y="0"/>
                </a:cubicBezTo>
                <a:cubicBezTo>
                  <a:pt x="1601819" y="-29765"/>
                  <a:pt x="1867334" y="48806"/>
                  <a:pt x="2193007" y="0"/>
                </a:cubicBezTo>
                <a:cubicBezTo>
                  <a:pt x="2518680" y="-48806"/>
                  <a:pt x="2669208" y="4669"/>
                  <a:pt x="2827825" y="0"/>
                </a:cubicBezTo>
                <a:cubicBezTo>
                  <a:pt x="2986442" y="-4669"/>
                  <a:pt x="3042210" y="4578"/>
                  <a:pt x="3231800" y="0"/>
                </a:cubicBezTo>
                <a:cubicBezTo>
                  <a:pt x="3421390" y="-4578"/>
                  <a:pt x="3621669" y="73721"/>
                  <a:pt x="3924328" y="0"/>
                </a:cubicBezTo>
                <a:cubicBezTo>
                  <a:pt x="4226987" y="-73721"/>
                  <a:pt x="4180829" y="46183"/>
                  <a:pt x="4328303" y="0"/>
                </a:cubicBezTo>
                <a:cubicBezTo>
                  <a:pt x="4475778" y="-46183"/>
                  <a:pt x="4780555" y="49746"/>
                  <a:pt x="5020832" y="0"/>
                </a:cubicBezTo>
                <a:cubicBezTo>
                  <a:pt x="5261109" y="-49746"/>
                  <a:pt x="5417493" y="14805"/>
                  <a:pt x="5771071" y="0"/>
                </a:cubicBezTo>
                <a:cubicBezTo>
                  <a:pt x="5807635" y="101248"/>
                  <a:pt x="5735647" y="360891"/>
                  <a:pt x="5771071" y="464230"/>
                </a:cubicBezTo>
                <a:cubicBezTo>
                  <a:pt x="5523544" y="509361"/>
                  <a:pt x="5416865" y="432686"/>
                  <a:pt x="5251675" y="464230"/>
                </a:cubicBezTo>
                <a:cubicBezTo>
                  <a:pt x="5086485" y="495774"/>
                  <a:pt x="4901334" y="453505"/>
                  <a:pt x="4789989" y="464230"/>
                </a:cubicBezTo>
                <a:cubicBezTo>
                  <a:pt x="4678644" y="474955"/>
                  <a:pt x="4545902" y="458228"/>
                  <a:pt x="4328303" y="464230"/>
                </a:cubicBezTo>
                <a:cubicBezTo>
                  <a:pt x="4110704" y="470232"/>
                  <a:pt x="3908869" y="442230"/>
                  <a:pt x="3751196" y="464230"/>
                </a:cubicBezTo>
                <a:cubicBezTo>
                  <a:pt x="3593523" y="486230"/>
                  <a:pt x="3348574" y="397534"/>
                  <a:pt x="3174089" y="464230"/>
                </a:cubicBezTo>
                <a:cubicBezTo>
                  <a:pt x="2999604" y="530926"/>
                  <a:pt x="2839251" y="447320"/>
                  <a:pt x="2654693" y="464230"/>
                </a:cubicBezTo>
                <a:cubicBezTo>
                  <a:pt x="2470135" y="481140"/>
                  <a:pt x="2245580" y="416888"/>
                  <a:pt x="2077586" y="464230"/>
                </a:cubicBezTo>
                <a:cubicBezTo>
                  <a:pt x="1909592" y="511572"/>
                  <a:pt x="1754412" y="420935"/>
                  <a:pt x="1615900" y="464230"/>
                </a:cubicBezTo>
                <a:cubicBezTo>
                  <a:pt x="1477388" y="507525"/>
                  <a:pt x="1328525" y="450862"/>
                  <a:pt x="1211925" y="464230"/>
                </a:cubicBezTo>
                <a:cubicBezTo>
                  <a:pt x="1095326" y="477598"/>
                  <a:pt x="979417" y="439898"/>
                  <a:pt x="750239" y="464230"/>
                </a:cubicBezTo>
                <a:cubicBezTo>
                  <a:pt x="521061" y="488562"/>
                  <a:pt x="188809" y="458499"/>
                  <a:pt x="0" y="464230"/>
                </a:cubicBezTo>
                <a:cubicBezTo>
                  <a:pt x="-14189" y="234505"/>
                  <a:pt x="54576" y="114066"/>
                  <a:pt x="0" y="0"/>
                </a:cubicBezTo>
                <a:close/>
              </a:path>
            </a:pathLst>
          </a:custGeom>
          <a:noFill/>
          <a:ln>
            <a:solidFill>
              <a:srgbClr val="C00000"/>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a:lnSpc>
                <a:spcPts val="2882"/>
              </a:lnSpc>
            </a:pPr>
            <a:r>
              <a:rPr lang="en-US" sz="2000" b="1" i="0" spc="172" baseline="0" dirty="0">
                <a:solidFill>
                  <a:srgbClr val="0000CC"/>
                </a:solidFill>
                <a:latin typeface="Times New Roman"/>
              </a:rPr>
              <a:t> </a:t>
            </a:r>
            <a:r>
              <a:rPr lang="en-US" sz="2400" b="1" i="0" spc="172" baseline="0" dirty="0">
                <a:solidFill>
                  <a:srgbClr val="0000CC"/>
                </a:solidFill>
                <a:latin typeface="Times New Roman"/>
              </a:rPr>
              <a:t>P</a:t>
            </a:r>
            <a:r>
              <a:rPr lang="en-US" sz="3200" b="1" i="0" spc="0" baseline="18000" dirty="0">
                <a:solidFill>
                  <a:srgbClr val="0000CC"/>
                </a:solidFill>
                <a:latin typeface="Times New Roman"/>
              </a:rPr>
              <a:t>JUPITER</a:t>
            </a:r>
            <a:r>
              <a:rPr lang="en-US" sz="3200" b="1" i="0" spc="0" baseline="30676" dirty="0">
                <a:solidFill>
                  <a:srgbClr val="0000CC"/>
                </a:solidFill>
                <a:latin typeface="Times New Roman"/>
              </a:rPr>
              <a:t>  </a:t>
            </a:r>
            <a:r>
              <a:rPr lang="en-US" sz="2800" b="1" i="0" spc="0" dirty="0">
                <a:solidFill>
                  <a:srgbClr val="0000CC"/>
                </a:solidFill>
                <a:latin typeface="Times New Roman"/>
              </a:rPr>
              <a:t>= 11.86 years  </a:t>
            </a:r>
            <a:r>
              <a:rPr lang="en-US" sz="2800" b="1" i="0" spc="0" dirty="0">
                <a:solidFill>
                  <a:srgbClr val="C00000"/>
                </a:solidFill>
                <a:effectLst>
                  <a:outerShdw blurRad="38100" dist="38100" dir="2700000" algn="tl">
                    <a:srgbClr val="000000">
                      <a:alpha val="43137"/>
                    </a:srgbClr>
                  </a:outerShdw>
                </a:effectLst>
                <a:latin typeface="Times New Roman"/>
              </a:rPr>
              <a:t>≈  </a:t>
            </a:r>
            <a:r>
              <a:rPr lang="en-US" sz="2800" b="1" dirty="0">
                <a:solidFill>
                  <a:srgbClr val="0000CC"/>
                </a:solidFill>
                <a:latin typeface="Times New Roman"/>
              </a:rPr>
              <a:t>11 years</a:t>
            </a:r>
            <a:endParaRPr lang="en-US" sz="3200" b="1" i="0" spc="0" baseline="30676" dirty="0">
              <a:solidFill>
                <a:srgbClr val="0000CC"/>
              </a:solidFill>
              <a:latin typeface="Times New Roman"/>
            </a:endParaRPr>
          </a:p>
        </p:txBody>
      </p:sp>
      <p:sp>
        <p:nvSpPr>
          <p:cNvPr id="28" name="TextBox 27">
            <a:extLst>
              <a:ext uri="{FF2B5EF4-FFF2-40B4-BE49-F238E27FC236}">
                <a16:creationId xmlns:a16="http://schemas.microsoft.com/office/drawing/2014/main" id="{7FBE6CC2-1C99-A115-3912-23B663BC6A8C}"/>
              </a:ext>
            </a:extLst>
          </p:cNvPr>
          <p:cNvSpPr txBox="1"/>
          <p:nvPr/>
        </p:nvSpPr>
        <p:spPr>
          <a:xfrm>
            <a:off x="1709499" y="2470281"/>
            <a:ext cx="6189359" cy="523220"/>
          </a:xfrm>
          <a:custGeom>
            <a:avLst/>
            <a:gdLst>
              <a:gd name="connsiteX0" fmla="*/ 0 w 6189359"/>
              <a:gd name="connsiteY0" fmla="*/ 0 h 523220"/>
              <a:gd name="connsiteX1" fmla="*/ 562669 w 6189359"/>
              <a:gd name="connsiteY1" fmla="*/ 0 h 523220"/>
              <a:gd name="connsiteX2" fmla="*/ 1187232 w 6189359"/>
              <a:gd name="connsiteY2" fmla="*/ 0 h 523220"/>
              <a:gd name="connsiteX3" fmla="*/ 1873688 w 6189359"/>
              <a:gd name="connsiteY3" fmla="*/ 0 h 523220"/>
              <a:gd name="connsiteX4" fmla="*/ 2250676 w 6189359"/>
              <a:gd name="connsiteY4" fmla="*/ 0 h 523220"/>
              <a:gd name="connsiteX5" fmla="*/ 2627664 w 6189359"/>
              <a:gd name="connsiteY5" fmla="*/ 0 h 523220"/>
              <a:gd name="connsiteX6" fmla="*/ 3128440 w 6189359"/>
              <a:gd name="connsiteY6" fmla="*/ 0 h 523220"/>
              <a:gd name="connsiteX7" fmla="*/ 3753002 w 6189359"/>
              <a:gd name="connsiteY7" fmla="*/ 0 h 523220"/>
              <a:gd name="connsiteX8" fmla="*/ 4377565 w 6189359"/>
              <a:gd name="connsiteY8" fmla="*/ 0 h 523220"/>
              <a:gd name="connsiteX9" fmla="*/ 4878340 w 6189359"/>
              <a:gd name="connsiteY9" fmla="*/ 0 h 523220"/>
              <a:gd name="connsiteX10" fmla="*/ 5441009 w 6189359"/>
              <a:gd name="connsiteY10" fmla="*/ 0 h 523220"/>
              <a:gd name="connsiteX11" fmla="*/ 6189359 w 6189359"/>
              <a:gd name="connsiteY11" fmla="*/ 0 h 523220"/>
              <a:gd name="connsiteX12" fmla="*/ 6189359 w 6189359"/>
              <a:gd name="connsiteY12" fmla="*/ 523220 h 523220"/>
              <a:gd name="connsiteX13" fmla="*/ 5626690 w 6189359"/>
              <a:gd name="connsiteY13" fmla="*/ 523220 h 523220"/>
              <a:gd name="connsiteX14" fmla="*/ 4940234 w 6189359"/>
              <a:gd name="connsiteY14" fmla="*/ 523220 h 523220"/>
              <a:gd name="connsiteX15" fmla="*/ 4563246 w 6189359"/>
              <a:gd name="connsiteY15" fmla="*/ 523220 h 523220"/>
              <a:gd name="connsiteX16" fmla="*/ 3938683 w 6189359"/>
              <a:gd name="connsiteY16" fmla="*/ 523220 h 523220"/>
              <a:gd name="connsiteX17" fmla="*/ 3437908 w 6189359"/>
              <a:gd name="connsiteY17" fmla="*/ 523220 h 523220"/>
              <a:gd name="connsiteX18" fmla="*/ 2937132 w 6189359"/>
              <a:gd name="connsiteY18" fmla="*/ 523220 h 523220"/>
              <a:gd name="connsiteX19" fmla="*/ 2560144 w 6189359"/>
              <a:gd name="connsiteY19" fmla="*/ 523220 h 523220"/>
              <a:gd name="connsiteX20" fmla="*/ 1873688 w 6189359"/>
              <a:gd name="connsiteY20" fmla="*/ 523220 h 523220"/>
              <a:gd name="connsiteX21" fmla="*/ 1311019 w 6189359"/>
              <a:gd name="connsiteY21" fmla="*/ 523220 h 523220"/>
              <a:gd name="connsiteX22" fmla="*/ 624563 w 6189359"/>
              <a:gd name="connsiteY22" fmla="*/ 523220 h 523220"/>
              <a:gd name="connsiteX23" fmla="*/ 0 w 6189359"/>
              <a:gd name="connsiteY23" fmla="*/ 523220 h 523220"/>
              <a:gd name="connsiteX24" fmla="*/ 0 w 6189359"/>
              <a:gd name="connsiteY2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89359" h="523220" extrusionOk="0">
                <a:moveTo>
                  <a:pt x="0" y="0"/>
                </a:moveTo>
                <a:cubicBezTo>
                  <a:pt x="201798" y="-13243"/>
                  <a:pt x="311397" y="30087"/>
                  <a:pt x="562669" y="0"/>
                </a:cubicBezTo>
                <a:cubicBezTo>
                  <a:pt x="813941" y="-30087"/>
                  <a:pt x="900938" y="56087"/>
                  <a:pt x="1187232" y="0"/>
                </a:cubicBezTo>
                <a:cubicBezTo>
                  <a:pt x="1473526" y="-56087"/>
                  <a:pt x="1704924" y="45641"/>
                  <a:pt x="1873688" y="0"/>
                </a:cubicBezTo>
                <a:cubicBezTo>
                  <a:pt x="2042452" y="-45641"/>
                  <a:pt x="2110046" y="4484"/>
                  <a:pt x="2250676" y="0"/>
                </a:cubicBezTo>
                <a:cubicBezTo>
                  <a:pt x="2391306" y="-4484"/>
                  <a:pt x="2533136" y="15405"/>
                  <a:pt x="2627664" y="0"/>
                </a:cubicBezTo>
                <a:cubicBezTo>
                  <a:pt x="2722192" y="-15405"/>
                  <a:pt x="2951300" y="5537"/>
                  <a:pt x="3128440" y="0"/>
                </a:cubicBezTo>
                <a:cubicBezTo>
                  <a:pt x="3305580" y="-5537"/>
                  <a:pt x="3566087" y="10578"/>
                  <a:pt x="3753002" y="0"/>
                </a:cubicBezTo>
                <a:cubicBezTo>
                  <a:pt x="3939917" y="-10578"/>
                  <a:pt x="4110878" y="24330"/>
                  <a:pt x="4377565" y="0"/>
                </a:cubicBezTo>
                <a:cubicBezTo>
                  <a:pt x="4644252" y="-24330"/>
                  <a:pt x="4658215" y="35551"/>
                  <a:pt x="4878340" y="0"/>
                </a:cubicBezTo>
                <a:cubicBezTo>
                  <a:pt x="5098466" y="-35551"/>
                  <a:pt x="5209838" y="43783"/>
                  <a:pt x="5441009" y="0"/>
                </a:cubicBezTo>
                <a:cubicBezTo>
                  <a:pt x="5672180" y="-43783"/>
                  <a:pt x="5948468" y="38587"/>
                  <a:pt x="6189359" y="0"/>
                </a:cubicBezTo>
                <a:cubicBezTo>
                  <a:pt x="6221792" y="154660"/>
                  <a:pt x="6135772" y="415497"/>
                  <a:pt x="6189359" y="523220"/>
                </a:cubicBezTo>
                <a:cubicBezTo>
                  <a:pt x="6070246" y="561943"/>
                  <a:pt x="5767689" y="488722"/>
                  <a:pt x="5626690" y="523220"/>
                </a:cubicBezTo>
                <a:cubicBezTo>
                  <a:pt x="5485691" y="557718"/>
                  <a:pt x="5143116" y="469871"/>
                  <a:pt x="4940234" y="523220"/>
                </a:cubicBezTo>
                <a:cubicBezTo>
                  <a:pt x="4737352" y="576569"/>
                  <a:pt x="4702251" y="506958"/>
                  <a:pt x="4563246" y="523220"/>
                </a:cubicBezTo>
                <a:cubicBezTo>
                  <a:pt x="4424241" y="539482"/>
                  <a:pt x="4244710" y="497997"/>
                  <a:pt x="3938683" y="523220"/>
                </a:cubicBezTo>
                <a:cubicBezTo>
                  <a:pt x="3632656" y="548443"/>
                  <a:pt x="3569883" y="502088"/>
                  <a:pt x="3437908" y="523220"/>
                </a:cubicBezTo>
                <a:cubicBezTo>
                  <a:pt x="3305934" y="544352"/>
                  <a:pt x="3079766" y="474468"/>
                  <a:pt x="2937132" y="523220"/>
                </a:cubicBezTo>
                <a:cubicBezTo>
                  <a:pt x="2794498" y="571972"/>
                  <a:pt x="2659896" y="521207"/>
                  <a:pt x="2560144" y="523220"/>
                </a:cubicBezTo>
                <a:cubicBezTo>
                  <a:pt x="2460392" y="525233"/>
                  <a:pt x="2117827" y="499423"/>
                  <a:pt x="1873688" y="523220"/>
                </a:cubicBezTo>
                <a:cubicBezTo>
                  <a:pt x="1629549" y="547017"/>
                  <a:pt x="1449744" y="498692"/>
                  <a:pt x="1311019" y="523220"/>
                </a:cubicBezTo>
                <a:cubicBezTo>
                  <a:pt x="1172294" y="547748"/>
                  <a:pt x="862836" y="487383"/>
                  <a:pt x="624563" y="523220"/>
                </a:cubicBezTo>
                <a:cubicBezTo>
                  <a:pt x="386290" y="559057"/>
                  <a:pt x="186286" y="493759"/>
                  <a:pt x="0" y="523220"/>
                </a:cubicBezTo>
                <a:cubicBezTo>
                  <a:pt x="-41885" y="278463"/>
                  <a:pt x="32184" y="171167"/>
                  <a:pt x="0" y="0"/>
                </a:cubicBezTo>
                <a:close/>
              </a:path>
            </a:pathLst>
          </a:custGeom>
          <a:noFill/>
          <a:ln>
            <a:solidFill>
              <a:srgbClr val="C00000"/>
            </a:solidFill>
            <a:extLst>
              <a:ext uri="{C807C97D-BFC1-408E-A445-0C87EB9F89A2}">
                <ask:lineSketchStyleProps xmlns:ask="http://schemas.microsoft.com/office/drawing/2018/sketchyshapes" sd="1384398534">
                  <a:prstGeom prst="rect">
                    <a:avLst/>
                  </a:prstGeom>
                  <ask:type>
                    <ask:lineSketchScribble/>
                  </ask:type>
                </ask:lineSketchStyleProps>
              </a:ext>
            </a:extLst>
          </a:ln>
        </p:spPr>
        <p:txBody>
          <a:bodyPr wrap="square">
            <a:spAutoFit/>
          </a:bodyPr>
          <a:lstStyle/>
          <a:p>
            <a:pPr marL="0"/>
            <a:r>
              <a:rPr lang="en-US" sz="2800" b="1" i="0" spc="0" baseline="0" dirty="0">
                <a:solidFill>
                  <a:srgbClr val="C00000"/>
                </a:solidFill>
                <a:latin typeface="Times New Roman"/>
              </a:rPr>
              <a:t>1859- </a:t>
            </a:r>
            <a:r>
              <a:rPr lang="en-US" sz="2800" b="1" i="0" spc="0" baseline="0" dirty="0">
                <a:solidFill>
                  <a:srgbClr val="0000CC"/>
                </a:solidFill>
                <a:latin typeface="Times New Roman"/>
              </a:rPr>
              <a:t> Suspected planetary</a:t>
            </a:r>
            <a:r>
              <a:rPr lang="en-US" sz="2800" b="1" i="0" spc="-46" baseline="0" dirty="0">
                <a:solidFill>
                  <a:srgbClr val="0000CC"/>
                </a:solidFill>
                <a:latin typeface="Times New Roman"/>
              </a:rPr>
              <a:t> </a:t>
            </a:r>
            <a:r>
              <a:rPr lang="en-US" sz="2800" b="1" i="0" spc="0" baseline="0" dirty="0">
                <a:solidFill>
                  <a:srgbClr val="0000CC"/>
                </a:solidFill>
                <a:latin typeface="Times New Roman"/>
              </a:rPr>
              <a:t>dependence</a:t>
            </a:r>
          </a:p>
        </p:txBody>
      </p:sp>
      <p:sp>
        <p:nvSpPr>
          <p:cNvPr id="30" name="TextBox 29">
            <a:extLst>
              <a:ext uri="{FF2B5EF4-FFF2-40B4-BE49-F238E27FC236}">
                <a16:creationId xmlns:a16="http://schemas.microsoft.com/office/drawing/2014/main" id="{6176E6C3-AC9B-CE19-AB75-2B0E5FC30CA9}"/>
              </a:ext>
            </a:extLst>
          </p:cNvPr>
          <p:cNvSpPr txBox="1"/>
          <p:nvPr/>
        </p:nvSpPr>
        <p:spPr>
          <a:xfrm>
            <a:off x="447472" y="3830932"/>
            <a:ext cx="8193914" cy="584775"/>
          </a:xfrm>
          <a:custGeom>
            <a:avLst/>
            <a:gdLst>
              <a:gd name="connsiteX0" fmla="*/ 0 w 8193914"/>
              <a:gd name="connsiteY0" fmla="*/ 0 h 584775"/>
              <a:gd name="connsiteX1" fmla="*/ 667219 w 8193914"/>
              <a:gd name="connsiteY1" fmla="*/ 0 h 584775"/>
              <a:gd name="connsiteX2" fmla="*/ 1088620 w 8193914"/>
              <a:gd name="connsiteY2" fmla="*/ 0 h 584775"/>
              <a:gd name="connsiteX3" fmla="*/ 1755839 w 8193914"/>
              <a:gd name="connsiteY3" fmla="*/ 0 h 584775"/>
              <a:gd name="connsiteX4" fmla="*/ 2504997 w 8193914"/>
              <a:gd name="connsiteY4" fmla="*/ 0 h 584775"/>
              <a:gd name="connsiteX5" fmla="*/ 2926398 w 8193914"/>
              <a:gd name="connsiteY5" fmla="*/ 0 h 584775"/>
              <a:gd name="connsiteX6" fmla="*/ 3429738 w 8193914"/>
              <a:gd name="connsiteY6" fmla="*/ 0 h 584775"/>
              <a:gd name="connsiteX7" fmla="*/ 3769200 w 8193914"/>
              <a:gd name="connsiteY7" fmla="*/ 0 h 584775"/>
              <a:gd name="connsiteX8" fmla="*/ 4518358 w 8193914"/>
              <a:gd name="connsiteY8" fmla="*/ 0 h 584775"/>
              <a:gd name="connsiteX9" fmla="*/ 5021699 w 8193914"/>
              <a:gd name="connsiteY9" fmla="*/ 0 h 584775"/>
              <a:gd name="connsiteX10" fmla="*/ 5361161 w 8193914"/>
              <a:gd name="connsiteY10" fmla="*/ 0 h 584775"/>
              <a:gd name="connsiteX11" fmla="*/ 6110319 w 8193914"/>
              <a:gd name="connsiteY11" fmla="*/ 0 h 584775"/>
              <a:gd name="connsiteX12" fmla="*/ 6449781 w 8193914"/>
              <a:gd name="connsiteY12" fmla="*/ 0 h 584775"/>
              <a:gd name="connsiteX13" fmla="*/ 7198939 w 8193914"/>
              <a:gd name="connsiteY13" fmla="*/ 0 h 584775"/>
              <a:gd name="connsiteX14" fmla="*/ 7538401 w 8193914"/>
              <a:gd name="connsiteY14" fmla="*/ 0 h 584775"/>
              <a:gd name="connsiteX15" fmla="*/ 8193914 w 8193914"/>
              <a:gd name="connsiteY15" fmla="*/ 0 h 584775"/>
              <a:gd name="connsiteX16" fmla="*/ 8193914 w 8193914"/>
              <a:gd name="connsiteY16" fmla="*/ 584775 h 584775"/>
              <a:gd name="connsiteX17" fmla="*/ 7772513 w 8193914"/>
              <a:gd name="connsiteY17" fmla="*/ 584775 h 584775"/>
              <a:gd name="connsiteX18" fmla="*/ 7023355 w 8193914"/>
              <a:gd name="connsiteY18" fmla="*/ 584775 h 584775"/>
              <a:gd name="connsiteX19" fmla="*/ 6683893 w 8193914"/>
              <a:gd name="connsiteY19" fmla="*/ 584775 h 584775"/>
              <a:gd name="connsiteX20" fmla="*/ 6180552 w 8193914"/>
              <a:gd name="connsiteY20" fmla="*/ 584775 h 584775"/>
              <a:gd name="connsiteX21" fmla="*/ 5841090 w 8193914"/>
              <a:gd name="connsiteY21" fmla="*/ 584775 h 584775"/>
              <a:gd name="connsiteX22" fmla="*/ 5173871 w 8193914"/>
              <a:gd name="connsiteY22" fmla="*/ 584775 h 584775"/>
              <a:gd name="connsiteX23" fmla="*/ 4670531 w 8193914"/>
              <a:gd name="connsiteY23" fmla="*/ 584775 h 584775"/>
              <a:gd name="connsiteX24" fmla="*/ 4331069 w 8193914"/>
              <a:gd name="connsiteY24" fmla="*/ 584775 h 584775"/>
              <a:gd name="connsiteX25" fmla="*/ 3581911 w 8193914"/>
              <a:gd name="connsiteY25" fmla="*/ 584775 h 584775"/>
              <a:gd name="connsiteX26" fmla="*/ 2996631 w 8193914"/>
              <a:gd name="connsiteY26" fmla="*/ 584775 h 584775"/>
              <a:gd name="connsiteX27" fmla="*/ 2657169 w 8193914"/>
              <a:gd name="connsiteY27" fmla="*/ 584775 h 584775"/>
              <a:gd name="connsiteX28" fmla="*/ 2235768 w 8193914"/>
              <a:gd name="connsiteY28" fmla="*/ 584775 h 584775"/>
              <a:gd name="connsiteX29" fmla="*/ 1650488 w 8193914"/>
              <a:gd name="connsiteY29" fmla="*/ 584775 h 584775"/>
              <a:gd name="connsiteX30" fmla="*/ 1065209 w 8193914"/>
              <a:gd name="connsiteY30" fmla="*/ 584775 h 584775"/>
              <a:gd name="connsiteX31" fmla="*/ 561868 w 8193914"/>
              <a:gd name="connsiteY31" fmla="*/ 584775 h 584775"/>
              <a:gd name="connsiteX32" fmla="*/ 0 w 8193914"/>
              <a:gd name="connsiteY32" fmla="*/ 584775 h 584775"/>
              <a:gd name="connsiteX33" fmla="*/ 0 w 8193914"/>
              <a:gd name="connsiteY33"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93914" h="584775" extrusionOk="0">
                <a:moveTo>
                  <a:pt x="0" y="0"/>
                </a:moveTo>
                <a:cubicBezTo>
                  <a:pt x="327225" y="-68566"/>
                  <a:pt x="391374" y="60232"/>
                  <a:pt x="667219" y="0"/>
                </a:cubicBezTo>
                <a:cubicBezTo>
                  <a:pt x="943064" y="-60232"/>
                  <a:pt x="967322" y="10205"/>
                  <a:pt x="1088620" y="0"/>
                </a:cubicBezTo>
                <a:cubicBezTo>
                  <a:pt x="1209918" y="-10205"/>
                  <a:pt x="1572691" y="25393"/>
                  <a:pt x="1755839" y="0"/>
                </a:cubicBezTo>
                <a:cubicBezTo>
                  <a:pt x="1938987" y="-25393"/>
                  <a:pt x="2150092" y="72418"/>
                  <a:pt x="2504997" y="0"/>
                </a:cubicBezTo>
                <a:cubicBezTo>
                  <a:pt x="2859902" y="-72418"/>
                  <a:pt x="2747321" y="9223"/>
                  <a:pt x="2926398" y="0"/>
                </a:cubicBezTo>
                <a:cubicBezTo>
                  <a:pt x="3105475" y="-9223"/>
                  <a:pt x="3287156" y="46061"/>
                  <a:pt x="3429738" y="0"/>
                </a:cubicBezTo>
                <a:cubicBezTo>
                  <a:pt x="3572320" y="-46061"/>
                  <a:pt x="3645818" y="25065"/>
                  <a:pt x="3769200" y="0"/>
                </a:cubicBezTo>
                <a:cubicBezTo>
                  <a:pt x="3892582" y="-25065"/>
                  <a:pt x="4257473" y="81413"/>
                  <a:pt x="4518358" y="0"/>
                </a:cubicBezTo>
                <a:cubicBezTo>
                  <a:pt x="4779243" y="-81413"/>
                  <a:pt x="4891480" y="59387"/>
                  <a:pt x="5021699" y="0"/>
                </a:cubicBezTo>
                <a:cubicBezTo>
                  <a:pt x="5151918" y="-59387"/>
                  <a:pt x="5248938" y="38712"/>
                  <a:pt x="5361161" y="0"/>
                </a:cubicBezTo>
                <a:cubicBezTo>
                  <a:pt x="5473384" y="-38712"/>
                  <a:pt x="5820104" y="3171"/>
                  <a:pt x="6110319" y="0"/>
                </a:cubicBezTo>
                <a:cubicBezTo>
                  <a:pt x="6400534" y="-3171"/>
                  <a:pt x="6323410" y="31026"/>
                  <a:pt x="6449781" y="0"/>
                </a:cubicBezTo>
                <a:cubicBezTo>
                  <a:pt x="6576152" y="-31026"/>
                  <a:pt x="7044721" y="50725"/>
                  <a:pt x="7198939" y="0"/>
                </a:cubicBezTo>
                <a:cubicBezTo>
                  <a:pt x="7353157" y="-50725"/>
                  <a:pt x="7432383" y="34399"/>
                  <a:pt x="7538401" y="0"/>
                </a:cubicBezTo>
                <a:cubicBezTo>
                  <a:pt x="7644419" y="-34399"/>
                  <a:pt x="7944386" y="24475"/>
                  <a:pt x="8193914" y="0"/>
                </a:cubicBezTo>
                <a:cubicBezTo>
                  <a:pt x="8228789" y="231195"/>
                  <a:pt x="8140059" y="397216"/>
                  <a:pt x="8193914" y="584775"/>
                </a:cubicBezTo>
                <a:cubicBezTo>
                  <a:pt x="8044428" y="598232"/>
                  <a:pt x="7965946" y="579567"/>
                  <a:pt x="7772513" y="584775"/>
                </a:cubicBezTo>
                <a:cubicBezTo>
                  <a:pt x="7579080" y="589983"/>
                  <a:pt x="7377112" y="576107"/>
                  <a:pt x="7023355" y="584775"/>
                </a:cubicBezTo>
                <a:cubicBezTo>
                  <a:pt x="6669598" y="593443"/>
                  <a:pt x="6826651" y="577616"/>
                  <a:pt x="6683893" y="584775"/>
                </a:cubicBezTo>
                <a:cubicBezTo>
                  <a:pt x="6541135" y="591934"/>
                  <a:pt x="6312214" y="529397"/>
                  <a:pt x="6180552" y="584775"/>
                </a:cubicBezTo>
                <a:cubicBezTo>
                  <a:pt x="6048890" y="640153"/>
                  <a:pt x="5956910" y="580067"/>
                  <a:pt x="5841090" y="584775"/>
                </a:cubicBezTo>
                <a:cubicBezTo>
                  <a:pt x="5725270" y="589483"/>
                  <a:pt x="5324625" y="557007"/>
                  <a:pt x="5173871" y="584775"/>
                </a:cubicBezTo>
                <a:cubicBezTo>
                  <a:pt x="5023117" y="612543"/>
                  <a:pt x="4849987" y="561406"/>
                  <a:pt x="4670531" y="584775"/>
                </a:cubicBezTo>
                <a:cubicBezTo>
                  <a:pt x="4491075" y="608144"/>
                  <a:pt x="4432439" y="549967"/>
                  <a:pt x="4331069" y="584775"/>
                </a:cubicBezTo>
                <a:cubicBezTo>
                  <a:pt x="4229699" y="619583"/>
                  <a:pt x="3932271" y="533549"/>
                  <a:pt x="3581911" y="584775"/>
                </a:cubicBezTo>
                <a:cubicBezTo>
                  <a:pt x="3231551" y="636001"/>
                  <a:pt x="3244631" y="543344"/>
                  <a:pt x="2996631" y="584775"/>
                </a:cubicBezTo>
                <a:cubicBezTo>
                  <a:pt x="2748631" y="626206"/>
                  <a:pt x="2731703" y="577912"/>
                  <a:pt x="2657169" y="584775"/>
                </a:cubicBezTo>
                <a:cubicBezTo>
                  <a:pt x="2582635" y="591638"/>
                  <a:pt x="2342367" y="548563"/>
                  <a:pt x="2235768" y="584775"/>
                </a:cubicBezTo>
                <a:cubicBezTo>
                  <a:pt x="2129169" y="620987"/>
                  <a:pt x="1940105" y="557001"/>
                  <a:pt x="1650488" y="584775"/>
                </a:cubicBezTo>
                <a:cubicBezTo>
                  <a:pt x="1360871" y="612549"/>
                  <a:pt x="1241196" y="535659"/>
                  <a:pt x="1065209" y="584775"/>
                </a:cubicBezTo>
                <a:cubicBezTo>
                  <a:pt x="889222" y="633891"/>
                  <a:pt x="703746" y="558265"/>
                  <a:pt x="561868" y="584775"/>
                </a:cubicBezTo>
                <a:cubicBezTo>
                  <a:pt x="419990" y="611285"/>
                  <a:pt x="119107" y="571175"/>
                  <a:pt x="0" y="584775"/>
                </a:cubicBezTo>
                <a:cubicBezTo>
                  <a:pt x="-26289" y="459577"/>
                  <a:pt x="39316" y="236940"/>
                  <a:pt x="0" y="0"/>
                </a:cubicBezTo>
                <a:close/>
              </a:path>
            </a:pathLst>
          </a:custGeom>
          <a:noFill/>
          <a:ln>
            <a:solidFill>
              <a:srgbClr val="C00000"/>
            </a:solidFill>
            <a:extLst>
              <a:ext uri="{C807C97D-BFC1-408E-A445-0C87EB9F89A2}">
                <ask:lineSketchStyleProps xmlns:ask="http://schemas.microsoft.com/office/drawing/2018/sketchyshapes" sd="1359592464">
                  <a:prstGeom prst="rect">
                    <a:avLst/>
                  </a:prstGeom>
                  <ask:type>
                    <ask:lineSketchScribble/>
                  </ask:type>
                </ask:lineSketchStyleProps>
              </a:ext>
            </a:extLst>
          </a:ln>
        </p:spPr>
        <p:txBody>
          <a:bodyPr wrap="square">
            <a:spAutoFit/>
          </a:bodyPr>
          <a:lstStyle/>
          <a:p>
            <a:pPr marL="0"/>
            <a:r>
              <a:rPr lang="en-US" sz="2800" b="1" i="0" spc="0" baseline="0" dirty="0">
                <a:latin typeface="Times New Roman"/>
              </a:rPr>
              <a:t>The </a:t>
            </a:r>
            <a:r>
              <a:rPr lang="en-US" sz="2800" b="1" i="0" spc="0" baseline="0" dirty="0">
                <a:highlight>
                  <a:srgbClr val="00FF00"/>
                </a:highlight>
                <a:latin typeface="Times New Roman"/>
              </a:rPr>
              <a:t>only</a:t>
            </a:r>
            <a:r>
              <a:rPr lang="en-US" sz="2800" b="1" i="0" spc="0" baseline="0" dirty="0">
                <a:latin typeface="Times New Roman"/>
              </a:rPr>
              <a:t> remote tidal planetary fo</a:t>
            </a:r>
            <a:r>
              <a:rPr lang="en-US" sz="2800" b="1" i="0" spc="-39" baseline="0" dirty="0">
                <a:latin typeface="Times New Roman"/>
              </a:rPr>
              <a:t>r</a:t>
            </a:r>
            <a:r>
              <a:rPr lang="en-US" sz="2800" b="1" i="0" spc="0" baseline="0" dirty="0">
                <a:latin typeface="Times New Roman"/>
              </a:rPr>
              <a:t>ce  </a:t>
            </a:r>
            <a:r>
              <a:rPr lang="en-US" sz="3200" b="1" i="0" spc="0" baseline="0" dirty="0">
                <a:solidFill>
                  <a:srgbClr val="3333FF"/>
                </a:solidFill>
                <a:effectLst>
                  <a:outerShdw blurRad="38100" dist="38100" dir="2700000" algn="tl">
                    <a:srgbClr val="000000">
                      <a:alpha val="43137"/>
                    </a:srgbClr>
                  </a:outerShdw>
                </a:effectLst>
                <a:latin typeface="Times New Roman"/>
              </a:rPr>
              <a:t>=&gt;</a:t>
            </a:r>
            <a:r>
              <a:rPr lang="en-US" sz="2800" b="1" i="0" spc="0" baseline="0" dirty="0">
                <a:solidFill>
                  <a:srgbClr val="C00000"/>
                </a:solidFill>
                <a:latin typeface="Times New Roman"/>
              </a:rPr>
              <a:t>  too weak!</a:t>
            </a:r>
          </a:p>
        </p:txBody>
      </p:sp>
      <p:sp>
        <p:nvSpPr>
          <p:cNvPr id="32" name="TextBox 31">
            <a:extLst>
              <a:ext uri="{FF2B5EF4-FFF2-40B4-BE49-F238E27FC236}">
                <a16:creationId xmlns:a16="http://schemas.microsoft.com/office/drawing/2014/main" id="{C57B77DC-F183-5E13-B447-579018F08E90}"/>
              </a:ext>
            </a:extLst>
          </p:cNvPr>
          <p:cNvSpPr txBox="1"/>
          <p:nvPr/>
        </p:nvSpPr>
        <p:spPr>
          <a:xfrm>
            <a:off x="2656659" y="533808"/>
            <a:ext cx="4295036" cy="584775"/>
          </a:xfrm>
          <a:custGeom>
            <a:avLst/>
            <a:gdLst>
              <a:gd name="connsiteX0" fmla="*/ 0 w 4295036"/>
              <a:gd name="connsiteY0" fmla="*/ 0 h 584775"/>
              <a:gd name="connsiteX1" fmla="*/ 450979 w 4295036"/>
              <a:gd name="connsiteY1" fmla="*/ 0 h 584775"/>
              <a:gd name="connsiteX2" fmla="*/ 1030809 w 4295036"/>
              <a:gd name="connsiteY2" fmla="*/ 0 h 584775"/>
              <a:gd name="connsiteX3" fmla="*/ 1524738 w 4295036"/>
              <a:gd name="connsiteY3" fmla="*/ 0 h 584775"/>
              <a:gd name="connsiteX4" fmla="*/ 1975717 w 4295036"/>
              <a:gd name="connsiteY4" fmla="*/ 0 h 584775"/>
              <a:gd name="connsiteX5" fmla="*/ 2555546 w 4295036"/>
              <a:gd name="connsiteY5" fmla="*/ 0 h 584775"/>
              <a:gd name="connsiteX6" fmla="*/ 3092426 w 4295036"/>
              <a:gd name="connsiteY6" fmla="*/ 0 h 584775"/>
              <a:gd name="connsiteX7" fmla="*/ 3629305 w 4295036"/>
              <a:gd name="connsiteY7" fmla="*/ 0 h 584775"/>
              <a:gd name="connsiteX8" fmla="*/ 4295036 w 4295036"/>
              <a:gd name="connsiteY8" fmla="*/ 0 h 584775"/>
              <a:gd name="connsiteX9" fmla="*/ 4295036 w 4295036"/>
              <a:gd name="connsiteY9" fmla="*/ 584775 h 584775"/>
              <a:gd name="connsiteX10" fmla="*/ 3844057 w 4295036"/>
              <a:gd name="connsiteY10" fmla="*/ 584775 h 584775"/>
              <a:gd name="connsiteX11" fmla="*/ 3436029 w 4295036"/>
              <a:gd name="connsiteY11" fmla="*/ 584775 h 584775"/>
              <a:gd name="connsiteX12" fmla="*/ 2856199 w 4295036"/>
              <a:gd name="connsiteY12" fmla="*/ 584775 h 584775"/>
              <a:gd name="connsiteX13" fmla="*/ 2405220 w 4295036"/>
              <a:gd name="connsiteY13" fmla="*/ 584775 h 584775"/>
              <a:gd name="connsiteX14" fmla="*/ 1825390 w 4295036"/>
              <a:gd name="connsiteY14" fmla="*/ 584775 h 584775"/>
              <a:gd name="connsiteX15" fmla="*/ 1202610 w 4295036"/>
              <a:gd name="connsiteY15" fmla="*/ 584775 h 584775"/>
              <a:gd name="connsiteX16" fmla="*/ 708681 w 4295036"/>
              <a:gd name="connsiteY16" fmla="*/ 584775 h 584775"/>
              <a:gd name="connsiteX17" fmla="*/ 0 w 4295036"/>
              <a:gd name="connsiteY17" fmla="*/ 584775 h 584775"/>
              <a:gd name="connsiteX18" fmla="*/ 0 w 4295036"/>
              <a:gd name="connsiteY1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95036" h="584775" fill="none" extrusionOk="0">
                <a:moveTo>
                  <a:pt x="0" y="0"/>
                </a:moveTo>
                <a:cubicBezTo>
                  <a:pt x="103677" y="-36796"/>
                  <a:pt x="271418" y="53726"/>
                  <a:pt x="450979" y="0"/>
                </a:cubicBezTo>
                <a:cubicBezTo>
                  <a:pt x="630540" y="-53726"/>
                  <a:pt x="832792" y="43673"/>
                  <a:pt x="1030809" y="0"/>
                </a:cubicBezTo>
                <a:cubicBezTo>
                  <a:pt x="1228826" y="-43673"/>
                  <a:pt x="1397420" y="17878"/>
                  <a:pt x="1524738" y="0"/>
                </a:cubicBezTo>
                <a:cubicBezTo>
                  <a:pt x="1652056" y="-17878"/>
                  <a:pt x="1867735" y="24112"/>
                  <a:pt x="1975717" y="0"/>
                </a:cubicBezTo>
                <a:cubicBezTo>
                  <a:pt x="2083699" y="-24112"/>
                  <a:pt x="2287434" y="19425"/>
                  <a:pt x="2555546" y="0"/>
                </a:cubicBezTo>
                <a:cubicBezTo>
                  <a:pt x="2823658" y="-19425"/>
                  <a:pt x="2938460" y="49462"/>
                  <a:pt x="3092426" y="0"/>
                </a:cubicBezTo>
                <a:cubicBezTo>
                  <a:pt x="3246392" y="-49462"/>
                  <a:pt x="3502306" y="13863"/>
                  <a:pt x="3629305" y="0"/>
                </a:cubicBezTo>
                <a:cubicBezTo>
                  <a:pt x="3756304" y="-13863"/>
                  <a:pt x="3969885" y="1980"/>
                  <a:pt x="4295036" y="0"/>
                </a:cubicBezTo>
                <a:cubicBezTo>
                  <a:pt x="4320721" y="208110"/>
                  <a:pt x="4230486" y="463471"/>
                  <a:pt x="4295036" y="584775"/>
                </a:cubicBezTo>
                <a:cubicBezTo>
                  <a:pt x="4201422" y="600048"/>
                  <a:pt x="4002773" y="564526"/>
                  <a:pt x="3844057" y="584775"/>
                </a:cubicBezTo>
                <a:cubicBezTo>
                  <a:pt x="3685341" y="605024"/>
                  <a:pt x="3551890" y="557082"/>
                  <a:pt x="3436029" y="584775"/>
                </a:cubicBezTo>
                <a:cubicBezTo>
                  <a:pt x="3320168" y="612468"/>
                  <a:pt x="3109816" y="576803"/>
                  <a:pt x="2856199" y="584775"/>
                </a:cubicBezTo>
                <a:cubicBezTo>
                  <a:pt x="2602582" y="592747"/>
                  <a:pt x="2545587" y="575908"/>
                  <a:pt x="2405220" y="584775"/>
                </a:cubicBezTo>
                <a:cubicBezTo>
                  <a:pt x="2264853" y="593642"/>
                  <a:pt x="1968885" y="552329"/>
                  <a:pt x="1825390" y="584775"/>
                </a:cubicBezTo>
                <a:cubicBezTo>
                  <a:pt x="1681895" y="617221"/>
                  <a:pt x="1460926" y="513615"/>
                  <a:pt x="1202610" y="584775"/>
                </a:cubicBezTo>
                <a:cubicBezTo>
                  <a:pt x="944294" y="655935"/>
                  <a:pt x="951600" y="583770"/>
                  <a:pt x="708681" y="584775"/>
                </a:cubicBezTo>
                <a:cubicBezTo>
                  <a:pt x="465762" y="585780"/>
                  <a:pt x="253896" y="523856"/>
                  <a:pt x="0" y="584775"/>
                </a:cubicBezTo>
                <a:cubicBezTo>
                  <a:pt x="-14954" y="423197"/>
                  <a:pt x="22297" y="136503"/>
                  <a:pt x="0" y="0"/>
                </a:cubicBezTo>
                <a:close/>
              </a:path>
              <a:path w="4295036" h="584775" stroke="0" extrusionOk="0">
                <a:moveTo>
                  <a:pt x="0" y="0"/>
                </a:moveTo>
                <a:cubicBezTo>
                  <a:pt x="174357" y="-13510"/>
                  <a:pt x="322473" y="12536"/>
                  <a:pt x="493929" y="0"/>
                </a:cubicBezTo>
                <a:cubicBezTo>
                  <a:pt x="665385" y="-12536"/>
                  <a:pt x="792651" y="33548"/>
                  <a:pt x="901958" y="0"/>
                </a:cubicBezTo>
                <a:cubicBezTo>
                  <a:pt x="1011265" y="-33548"/>
                  <a:pt x="1376428" y="37174"/>
                  <a:pt x="1524738" y="0"/>
                </a:cubicBezTo>
                <a:cubicBezTo>
                  <a:pt x="1673048" y="-37174"/>
                  <a:pt x="1889770" y="20947"/>
                  <a:pt x="2018667" y="0"/>
                </a:cubicBezTo>
                <a:cubicBezTo>
                  <a:pt x="2147564" y="-20947"/>
                  <a:pt x="2388659" y="11308"/>
                  <a:pt x="2512596" y="0"/>
                </a:cubicBezTo>
                <a:cubicBezTo>
                  <a:pt x="2636533" y="-11308"/>
                  <a:pt x="2947874" y="15878"/>
                  <a:pt x="3135376" y="0"/>
                </a:cubicBezTo>
                <a:cubicBezTo>
                  <a:pt x="3322878" y="-15878"/>
                  <a:pt x="3431680" y="20617"/>
                  <a:pt x="3586355" y="0"/>
                </a:cubicBezTo>
                <a:cubicBezTo>
                  <a:pt x="3741030" y="-20617"/>
                  <a:pt x="4075010" y="29958"/>
                  <a:pt x="4295036" y="0"/>
                </a:cubicBezTo>
                <a:cubicBezTo>
                  <a:pt x="4316632" y="262117"/>
                  <a:pt x="4276469" y="399293"/>
                  <a:pt x="4295036" y="584775"/>
                </a:cubicBezTo>
                <a:cubicBezTo>
                  <a:pt x="4137476" y="632573"/>
                  <a:pt x="3974348" y="556626"/>
                  <a:pt x="3844057" y="584775"/>
                </a:cubicBezTo>
                <a:cubicBezTo>
                  <a:pt x="3713766" y="612924"/>
                  <a:pt x="3460049" y="551242"/>
                  <a:pt x="3307178" y="584775"/>
                </a:cubicBezTo>
                <a:cubicBezTo>
                  <a:pt x="3154307" y="618308"/>
                  <a:pt x="2939254" y="555095"/>
                  <a:pt x="2813249" y="584775"/>
                </a:cubicBezTo>
                <a:cubicBezTo>
                  <a:pt x="2687244" y="614455"/>
                  <a:pt x="2407716" y="520848"/>
                  <a:pt x="2190468" y="584775"/>
                </a:cubicBezTo>
                <a:cubicBezTo>
                  <a:pt x="1973220" y="648702"/>
                  <a:pt x="1780964" y="583923"/>
                  <a:pt x="1567688" y="584775"/>
                </a:cubicBezTo>
                <a:cubicBezTo>
                  <a:pt x="1354412" y="585627"/>
                  <a:pt x="1279684" y="581146"/>
                  <a:pt x="1116709" y="584775"/>
                </a:cubicBezTo>
                <a:cubicBezTo>
                  <a:pt x="953734" y="588404"/>
                  <a:pt x="819404" y="565642"/>
                  <a:pt x="579830" y="584775"/>
                </a:cubicBezTo>
                <a:cubicBezTo>
                  <a:pt x="340256" y="603908"/>
                  <a:pt x="164435" y="526595"/>
                  <a:pt x="0" y="584775"/>
                </a:cubicBezTo>
                <a:cubicBezTo>
                  <a:pt x="-35964" y="444689"/>
                  <a:pt x="67005" y="126132"/>
                  <a:pt x="0" y="0"/>
                </a:cubicBezTo>
                <a:close/>
              </a:path>
            </a:pathLst>
          </a:custGeom>
          <a:solidFill>
            <a:srgbClr val="00FFFF"/>
          </a:solidFill>
          <a:ln>
            <a:solidFill>
              <a:srgbClr val="C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marL="0"/>
            <a:r>
              <a:rPr lang="en-US" sz="3200" b="1" i="0" spc="0" baseline="0" dirty="0">
                <a:solidFill>
                  <a:srgbClr val="C00000"/>
                </a:solidFill>
                <a:latin typeface="Times New Roman"/>
              </a:rPr>
              <a:t>The </a:t>
            </a:r>
            <a:r>
              <a:rPr lang="en-US" sz="3200" b="1" i="0" spc="-205" baseline="0" dirty="0">
                <a:solidFill>
                  <a:srgbClr val="C00000"/>
                </a:solidFill>
                <a:latin typeface="Times New Roman"/>
              </a:rPr>
              <a:t>1</a:t>
            </a:r>
            <a:r>
              <a:rPr lang="en-US" sz="3200" b="1" i="0" spc="0" baseline="0" dirty="0">
                <a:solidFill>
                  <a:srgbClr val="C00000"/>
                </a:solidFill>
                <a:latin typeface="Times New Roman"/>
              </a:rPr>
              <a:t>1-yea</a:t>
            </a:r>
            <a:r>
              <a:rPr lang="en-US" sz="3200" b="1" i="0" spc="-64" baseline="0" dirty="0">
                <a:solidFill>
                  <a:srgbClr val="C00000"/>
                </a:solidFill>
                <a:latin typeface="Times New Roman"/>
              </a:rPr>
              <a:t>r</a:t>
            </a:r>
            <a:r>
              <a:rPr lang="en-US" sz="3200" b="1" i="0" spc="0" baseline="0" dirty="0">
                <a:solidFill>
                  <a:srgbClr val="C00000"/>
                </a:solidFill>
                <a:latin typeface="Times New Roman"/>
              </a:rPr>
              <a:t> sola</a:t>
            </a:r>
            <a:r>
              <a:rPr lang="en-US" sz="3200" b="1" i="0" spc="-64" baseline="0" dirty="0">
                <a:solidFill>
                  <a:srgbClr val="C00000"/>
                </a:solidFill>
                <a:latin typeface="Times New Roman"/>
              </a:rPr>
              <a:t>r</a:t>
            </a:r>
            <a:r>
              <a:rPr lang="en-US" sz="3200" b="1" i="0" spc="0" baseline="0" dirty="0">
                <a:solidFill>
                  <a:srgbClr val="C00000"/>
                </a:solidFill>
                <a:latin typeface="Times New Roman"/>
              </a:rPr>
              <a:t> cycle</a:t>
            </a:r>
          </a:p>
        </p:txBody>
      </p:sp>
      <p:pic>
        <p:nvPicPr>
          <p:cNvPr id="29" name="Picture 28">
            <a:extLst>
              <a:ext uri="{FF2B5EF4-FFF2-40B4-BE49-F238E27FC236}">
                <a16:creationId xmlns:a16="http://schemas.microsoft.com/office/drawing/2014/main" id="{CD756CD8-690C-006A-A4C7-29DDFE73D3E8}"/>
              </a:ext>
            </a:extLst>
          </p:cNvPr>
          <p:cNvPicPr>
            <a:picLocks noChangeAspect="1"/>
          </p:cNvPicPr>
          <p:nvPr/>
        </p:nvPicPr>
        <p:blipFill>
          <a:blip r:embed="rId2"/>
          <a:stretch>
            <a:fillRect/>
          </a:stretch>
        </p:blipFill>
        <p:spPr>
          <a:xfrm>
            <a:off x="9326598" y="1668901"/>
            <a:ext cx="1855408" cy="2217154"/>
          </a:xfrm>
          <a:prstGeom prst="rect">
            <a:avLst/>
          </a:prstGeom>
          <a:ln w="76200">
            <a:solidFill>
              <a:schemeClr val="tx1"/>
            </a:solidFill>
          </a:ln>
        </p:spPr>
      </p:pic>
      <p:sp>
        <p:nvSpPr>
          <p:cNvPr id="31" name="TextBox 30">
            <a:extLst>
              <a:ext uri="{FF2B5EF4-FFF2-40B4-BE49-F238E27FC236}">
                <a16:creationId xmlns:a16="http://schemas.microsoft.com/office/drawing/2014/main" id="{53AAB652-39E7-695A-CE6D-15855A3C6E21}"/>
              </a:ext>
            </a:extLst>
          </p:cNvPr>
          <p:cNvSpPr txBox="1"/>
          <p:nvPr/>
        </p:nvSpPr>
        <p:spPr>
          <a:xfrm>
            <a:off x="9503936" y="1186770"/>
            <a:ext cx="1500732"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R. WOLF</a:t>
            </a:r>
          </a:p>
        </p:txBody>
      </p:sp>
      <p:sp>
        <p:nvSpPr>
          <p:cNvPr id="33" name="TextBox 32">
            <a:extLst>
              <a:ext uri="{FF2B5EF4-FFF2-40B4-BE49-F238E27FC236}">
                <a16:creationId xmlns:a16="http://schemas.microsoft.com/office/drawing/2014/main" id="{2E553BD8-FF00-F54A-E917-D93AD7F1B06E}"/>
              </a:ext>
            </a:extLst>
          </p:cNvPr>
          <p:cNvSpPr txBox="1"/>
          <p:nvPr/>
        </p:nvSpPr>
        <p:spPr>
          <a:xfrm>
            <a:off x="7805181" y="2501058"/>
            <a:ext cx="1574470" cy="492443"/>
          </a:xfrm>
          <a:prstGeom prst="rect">
            <a:avLst/>
          </a:prstGeom>
          <a:noFill/>
        </p:spPr>
        <p:txBody>
          <a:bodyPr wrap="none" rtlCol="0">
            <a:spAutoFit/>
          </a:bodyPr>
          <a:lstStyle/>
          <a:p>
            <a:r>
              <a:rPr lang="en-US" sz="2600" b="1" dirty="0">
                <a:solidFill>
                  <a:srgbClr val="C00000"/>
                </a:solidFill>
                <a:effectLst>
                  <a:outerShdw blurRad="38100" dist="38100" dir="2700000" algn="tl">
                    <a:srgbClr val="000000">
                      <a:alpha val="43137"/>
                    </a:srgbClr>
                  </a:outerShdw>
                </a:effectLst>
              </a:rPr>
              <a:t>&gt;=</a:t>
            </a:r>
            <a:r>
              <a:rPr lang="en-US" sz="2400" b="1" dirty="0">
                <a:solidFill>
                  <a:srgbClr val="C00000"/>
                </a:solidFill>
                <a:effectLst>
                  <a:outerShdw blurRad="38100" dist="38100" dir="2700000" algn="tl">
                    <a:srgbClr val="000000">
                      <a:alpha val="43137"/>
                    </a:srgbClr>
                  </a:outerShdw>
                </a:effectLst>
              </a:rPr>
              <a:t> = = </a:t>
            </a:r>
            <a:r>
              <a:rPr lang="en-US" sz="2600" b="1" dirty="0">
                <a:solidFill>
                  <a:srgbClr val="C00000"/>
                </a:solidFill>
                <a:effectLst>
                  <a:outerShdw blurRad="38100" dist="38100" dir="2700000" algn="tl">
                    <a:srgbClr val="000000">
                      <a:alpha val="43137"/>
                    </a:srgbClr>
                  </a:outerShdw>
                </a:effectLst>
              </a:rPr>
              <a:t>=&gt;</a:t>
            </a:r>
          </a:p>
        </p:txBody>
      </p:sp>
      <p:sp>
        <p:nvSpPr>
          <p:cNvPr id="41" name="TextBox 40">
            <a:extLst>
              <a:ext uri="{FF2B5EF4-FFF2-40B4-BE49-F238E27FC236}">
                <a16:creationId xmlns:a16="http://schemas.microsoft.com/office/drawing/2014/main" id="{873FF0A3-B06A-554A-E015-FC7E096E22E6}"/>
              </a:ext>
            </a:extLst>
          </p:cNvPr>
          <p:cNvSpPr txBox="1"/>
          <p:nvPr/>
        </p:nvSpPr>
        <p:spPr>
          <a:xfrm>
            <a:off x="953313" y="4416356"/>
            <a:ext cx="1217000" cy="923330"/>
          </a:xfrm>
          <a:prstGeom prst="rect">
            <a:avLst/>
          </a:prstGeom>
          <a:noFill/>
        </p:spPr>
        <p:txBody>
          <a:bodyPr wrap="none" rtlCol="0">
            <a:spAutoFit/>
          </a:bodyPr>
          <a:lstStyle/>
          <a:p>
            <a:pPr algn="ctr"/>
            <a:r>
              <a:rPr lang="en-US" b="1" dirty="0">
                <a:highlight>
                  <a:srgbClr val="00FF00"/>
                </a:highlight>
                <a:latin typeface="Times New Roman" panose="02020603050405020304" pitchFamily="18" charset="0"/>
                <a:cs typeface="Times New Roman" panose="02020603050405020304" pitchFamily="18" charset="0"/>
              </a:rPr>
              <a:t>Following </a:t>
            </a:r>
          </a:p>
          <a:p>
            <a:pPr algn="ctr"/>
            <a:r>
              <a:rPr lang="en-US" b="1" dirty="0">
                <a:highlight>
                  <a:srgbClr val="00FF00"/>
                </a:highlight>
                <a:latin typeface="Times New Roman" panose="02020603050405020304" pitchFamily="18" charset="0"/>
                <a:cs typeface="Times New Roman" panose="02020603050405020304" pitchFamily="18" charset="0"/>
              </a:rPr>
              <a:t>known </a:t>
            </a:r>
          </a:p>
          <a:p>
            <a:pPr algn="ctr"/>
            <a:r>
              <a:rPr lang="en-US" b="1" dirty="0">
                <a:highlight>
                  <a:srgbClr val="00FF00"/>
                </a:highlight>
                <a:latin typeface="Times New Roman" panose="02020603050405020304" pitchFamily="18" charset="0"/>
                <a:cs typeface="Times New Roman" panose="02020603050405020304" pitchFamily="18" charset="0"/>
              </a:rPr>
              <a:t>physics</a:t>
            </a:r>
          </a:p>
        </p:txBody>
      </p:sp>
      <p:sp>
        <p:nvSpPr>
          <p:cNvPr id="42" name="TextBox 41">
            <a:extLst>
              <a:ext uri="{FF2B5EF4-FFF2-40B4-BE49-F238E27FC236}">
                <a16:creationId xmlns:a16="http://schemas.microsoft.com/office/drawing/2014/main" id="{F435998B-600E-F425-1B30-650DC3A182C8}"/>
              </a:ext>
            </a:extLst>
          </p:cNvPr>
          <p:cNvSpPr txBox="1"/>
          <p:nvPr/>
        </p:nvSpPr>
        <p:spPr>
          <a:xfrm rot="20844262">
            <a:off x="4804178" y="5339686"/>
            <a:ext cx="1983235" cy="584775"/>
          </a:xfrm>
          <a:custGeom>
            <a:avLst/>
            <a:gdLst>
              <a:gd name="connsiteX0" fmla="*/ 0 w 1983235"/>
              <a:gd name="connsiteY0" fmla="*/ 0 h 584775"/>
              <a:gd name="connsiteX1" fmla="*/ 475976 w 1983235"/>
              <a:gd name="connsiteY1" fmla="*/ 0 h 584775"/>
              <a:gd name="connsiteX2" fmla="*/ 932120 w 1983235"/>
              <a:gd name="connsiteY2" fmla="*/ 0 h 584775"/>
              <a:gd name="connsiteX3" fmla="*/ 1368432 w 1983235"/>
              <a:gd name="connsiteY3" fmla="*/ 0 h 584775"/>
              <a:gd name="connsiteX4" fmla="*/ 1983235 w 1983235"/>
              <a:gd name="connsiteY4" fmla="*/ 0 h 584775"/>
              <a:gd name="connsiteX5" fmla="*/ 1983235 w 1983235"/>
              <a:gd name="connsiteY5" fmla="*/ 584775 h 584775"/>
              <a:gd name="connsiteX6" fmla="*/ 1546923 w 1983235"/>
              <a:gd name="connsiteY6" fmla="*/ 584775 h 584775"/>
              <a:gd name="connsiteX7" fmla="*/ 1070947 w 1983235"/>
              <a:gd name="connsiteY7" fmla="*/ 584775 h 584775"/>
              <a:gd name="connsiteX8" fmla="*/ 614803 w 1983235"/>
              <a:gd name="connsiteY8" fmla="*/ 584775 h 584775"/>
              <a:gd name="connsiteX9" fmla="*/ 0 w 1983235"/>
              <a:gd name="connsiteY9" fmla="*/ 584775 h 584775"/>
              <a:gd name="connsiteX10" fmla="*/ 0 w 1983235"/>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3235" h="584775" fill="none" extrusionOk="0">
                <a:moveTo>
                  <a:pt x="0" y="0"/>
                </a:moveTo>
                <a:cubicBezTo>
                  <a:pt x="232216" y="-36169"/>
                  <a:pt x="380306" y="33528"/>
                  <a:pt x="475976" y="0"/>
                </a:cubicBezTo>
                <a:cubicBezTo>
                  <a:pt x="571646" y="-33528"/>
                  <a:pt x="719255" y="12902"/>
                  <a:pt x="932120" y="0"/>
                </a:cubicBezTo>
                <a:cubicBezTo>
                  <a:pt x="1144985" y="-12902"/>
                  <a:pt x="1192992" y="26428"/>
                  <a:pt x="1368432" y="0"/>
                </a:cubicBezTo>
                <a:cubicBezTo>
                  <a:pt x="1543872" y="-26428"/>
                  <a:pt x="1719573" y="22414"/>
                  <a:pt x="1983235" y="0"/>
                </a:cubicBezTo>
                <a:cubicBezTo>
                  <a:pt x="2026561" y="193421"/>
                  <a:pt x="1943931" y="431416"/>
                  <a:pt x="1983235" y="584775"/>
                </a:cubicBezTo>
                <a:cubicBezTo>
                  <a:pt x="1825087" y="613636"/>
                  <a:pt x="1656991" y="570781"/>
                  <a:pt x="1546923" y="584775"/>
                </a:cubicBezTo>
                <a:cubicBezTo>
                  <a:pt x="1436855" y="598769"/>
                  <a:pt x="1238449" y="566952"/>
                  <a:pt x="1070947" y="584775"/>
                </a:cubicBezTo>
                <a:cubicBezTo>
                  <a:pt x="903445" y="602598"/>
                  <a:pt x="795457" y="575486"/>
                  <a:pt x="614803" y="584775"/>
                </a:cubicBezTo>
                <a:cubicBezTo>
                  <a:pt x="434149" y="594064"/>
                  <a:pt x="179094" y="557300"/>
                  <a:pt x="0" y="584775"/>
                </a:cubicBezTo>
                <a:cubicBezTo>
                  <a:pt x="-31667" y="421530"/>
                  <a:pt x="61613" y="182629"/>
                  <a:pt x="0" y="0"/>
                </a:cubicBezTo>
                <a:close/>
              </a:path>
              <a:path w="1983235" h="584775" stroke="0" extrusionOk="0">
                <a:moveTo>
                  <a:pt x="0" y="0"/>
                </a:moveTo>
                <a:cubicBezTo>
                  <a:pt x="215542" y="-47318"/>
                  <a:pt x="288712" y="32485"/>
                  <a:pt x="495809" y="0"/>
                </a:cubicBezTo>
                <a:cubicBezTo>
                  <a:pt x="702906" y="-32485"/>
                  <a:pt x="763248" y="52151"/>
                  <a:pt x="971785" y="0"/>
                </a:cubicBezTo>
                <a:cubicBezTo>
                  <a:pt x="1180322" y="-52151"/>
                  <a:pt x="1219106" y="19979"/>
                  <a:pt x="1447762" y="0"/>
                </a:cubicBezTo>
                <a:cubicBezTo>
                  <a:pt x="1676418" y="-19979"/>
                  <a:pt x="1741545" y="41200"/>
                  <a:pt x="1983235" y="0"/>
                </a:cubicBezTo>
                <a:cubicBezTo>
                  <a:pt x="2041481" y="232344"/>
                  <a:pt x="1962327" y="416181"/>
                  <a:pt x="1983235" y="584775"/>
                </a:cubicBezTo>
                <a:cubicBezTo>
                  <a:pt x="1816315" y="617484"/>
                  <a:pt x="1653324" y="527811"/>
                  <a:pt x="1507259" y="584775"/>
                </a:cubicBezTo>
                <a:cubicBezTo>
                  <a:pt x="1361194" y="641739"/>
                  <a:pt x="1244154" y="549487"/>
                  <a:pt x="991618" y="584775"/>
                </a:cubicBezTo>
                <a:cubicBezTo>
                  <a:pt x="739082" y="620063"/>
                  <a:pt x="667303" y="528557"/>
                  <a:pt x="456144" y="584775"/>
                </a:cubicBezTo>
                <a:cubicBezTo>
                  <a:pt x="244985" y="640993"/>
                  <a:pt x="109701" y="568469"/>
                  <a:pt x="0" y="584775"/>
                </a:cubicBezTo>
                <a:cubicBezTo>
                  <a:pt x="-68802" y="394010"/>
                  <a:pt x="5963" y="159469"/>
                  <a:pt x="0" y="0"/>
                </a:cubicBezTo>
                <a:close/>
              </a:path>
            </a:pathLst>
          </a:custGeom>
          <a:solidFill>
            <a:srgbClr val="00FFFF"/>
          </a:solidFill>
          <a:ln>
            <a:solidFill>
              <a:srgbClr val="FF0000"/>
            </a:solidFill>
            <a:extLst>
              <a:ext uri="{C807C97D-BFC1-408E-A445-0C87EB9F89A2}">
                <ask:lineSketchStyleProps xmlns:ask="http://schemas.microsoft.com/office/drawing/2018/sketchyshapes" sd="558831185">
                  <a:prstGeom prst="rect">
                    <a:avLst/>
                  </a:prstGeom>
                  <ask:type>
                    <ask:lineSketchScribble/>
                  </ask:type>
                </ask:lineSketchStyleProps>
              </a:ext>
            </a:extLst>
          </a:ln>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follow-up</a:t>
            </a:r>
            <a:r>
              <a:rPr lang="en-US" sz="3200" b="1" dirty="0">
                <a:solidFill>
                  <a:srgbClr val="C00000"/>
                </a:solidFill>
                <a:highlight>
                  <a:srgbClr val="00FF00"/>
                </a:highlight>
                <a:latin typeface="Times New Roman" panose="02020603050405020304" pitchFamily="18" charset="0"/>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D08F0733-05E3-2875-43EA-DF73C4FE2A8B}"/>
              </a:ext>
            </a:extLst>
          </p:cNvPr>
          <p:cNvCxnSpPr>
            <a:cxnSpLocks/>
            <a:endCxn id="42" idx="0"/>
          </p:cNvCxnSpPr>
          <p:nvPr/>
        </p:nvCxnSpPr>
        <p:spPr>
          <a:xfrm>
            <a:off x="5486400" y="4415707"/>
            <a:ext cx="245635" cy="931016"/>
          </a:xfrm>
          <a:prstGeom prst="straightConnector1">
            <a:avLst/>
          </a:prstGeom>
          <a:ln w="76200">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F7CCBD46-78C8-A16D-E09E-B5BC91FF13F2}"/>
              </a:ext>
            </a:extLst>
          </p:cNvPr>
          <p:cNvPicPr>
            <a:picLocks noChangeAspect="1"/>
          </p:cNvPicPr>
          <p:nvPr/>
        </p:nvPicPr>
        <p:blipFill>
          <a:blip r:embed="rId3"/>
          <a:stretch>
            <a:fillRect/>
          </a:stretch>
        </p:blipFill>
        <p:spPr>
          <a:xfrm>
            <a:off x="9273055" y="3944423"/>
            <a:ext cx="1997347" cy="666488"/>
          </a:xfrm>
          <a:prstGeom prst="rect">
            <a:avLst/>
          </a:prstGeom>
          <a:ln>
            <a:solidFill>
              <a:srgbClr val="C00000"/>
            </a:solidFill>
          </a:ln>
        </p:spPr>
      </p:pic>
      <p:sp>
        <p:nvSpPr>
          <p:cNvPr id="14" name="TextBox 13">
            <a:extLst>
              <a:ext uri="{FF2B5EF4-FFF2-40B4-BE49-F238E27FC236}">
                <a16:creationId xmlns:a16="http://schemas.microsoft.com/office/drawing/2014/main" id="{350D9423-3314-F0F8-3F39-DDD4E8338D70}"/>
              </a:ext>
            </a:extLst>
          </p:cNvPr>
          <p:cNvSpPr txBox="1"/>
          <p:nvPr/>
        </p:nvSpPr>
        <p:spPr>
          <a:xfrm>
            <a:off x="6776299" y="5321028"/>
            <a:ext cx="430919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more quantitatively </a:t>
            </a:r>
            <a:r>
              <a:rPr lang="en-US" sz="2800" b="1" dirty="0">
                <a:solidFill>
                  <a:srgbClr val="C00000"/>
                </a:solidFill>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a:t>
            </a:r>
            <a:r>
              <a:rPr lang="en-US" sz="2800" b="1" dirty="0">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CAA09038-5211-85B9-FD1C-F6C0C8C25654}"/>
              </a:ext>
            </a:extLst>
          </p:cNvPr>
          <p:cNvSpPr txBox="1"/>
          <p:nvPr/>
        </p:nvSpPr>
        <p:spPr>
          <a:xfrm>
            <a:off x="6292881" y="4159810"/>
            <a:ext cx="3042329" cy="707886"/>
          </a:xfrm>
          <a:prstGeom prst="rect">
            <a:avLst/>
          </a:prstGeom>
          <a:noFill/>
        </p:spPr>
        <p:txBody>
          <a:bodyPr wrap="square">
            <a:spAutoFit/>
          </a:bodyPr>
          <a:lstStyle/>
          <a:p>
            <a:r>
              <a:rPr lang="en-US" sz="2400" b="1" i="0" spc="0" baseline="0" dirty="0">
                <a:solidFill>
                  <a:srgbClr val="C00000"/>
                </a:solidFill>
                <a:latin typeface="Times New Roman"/>
              </a:rPr>
              <a:t>missing</a:t>
            </a:r>
            <a:r>
              <a:rPr lang="en-US" sz="2400" b="1" i="0" spc="-16" baseline="0" dirty="0">
                <a:solidFill>
                  <a:srgbClr val="C00000"/>
                </a:solidFill>
                <a:latin typeface="Times New Roman"/>
              </a:rPr>
              <a:t> </a:t>
            </a:r>
            <a:r>
              <a:rPr lang="en-US" sz="2400" b="1" i="0" spc="0" baseline="0" dirty="0">
                <a:solidFill>
                  <a:srgbClr val="C00000"/>
                </a:solidFill>
                <a:latin typeface="Times New Roman"/>
              </a:rPr>
              <a:t>factor </a:t>
            </a:r>
            <a:r>
              <a:rPr lang="en-US" sz="4000" b="1" i="0" spc="0" baseline="0" dirty="0">
                <a:solidFill>
                  <a:srgbClr val="C00000"/>
                </a:solidFill>
                <a:latin typeface="Times New Roman"/>
              </a:rPr>
              <a:t>~</a:t>
            </a:r>
            <a:r>
              <a:rPr lang="en-US" sz="2800" b="1" i="0" spc="0" baseline="0" dirty="0">
                <a:solidFill>
                  <a:srgbClr val="C00000"/>
                </a:solidFill>
                <a:latin typeface="Times New Roman"/>
              </a:rPr>
              <a:t>10</a:t>
            </a:r>
            <a:r>
              <a:rPr lang="en-US" sz="3200" b="1" i="0" spc="-143" baseline="30630" dirty="0">
                <a:solidFill>
                  <a:srgbClr val="C00000"/>
                </a:solidFill>
                <a:latin typeface="Times New Roman"/>
              </a:rPr>
              <a:t>1</a:t>
            </a:r>
            <a:r>
              <a:rPr lang="en-US" sz="3200" b="1" i="0" spc="0" baseline="30630" dirty="0">
                <a:solidFill>
                  <a:srgbClr val="C00000"/>
                </a:solidFill>
                <a:latin typeface="Times New Roman"/>
              </a:rPr>
              <a:t>1 </a:t>
            </a:r>
            <a:endParaRPr lang="en-US" sz="2400" b="1" dirty="0">
              <a:solidFill>
                <a:srgbClr val="C00000"/>
              </a:solidFill>
            </a:endParaRPr>
          </a:p>
        </p:txBody>
      </p:sp>
      <p:sp>
        <p:nvSpPr>
          <p:cNvPr id="18" name="Rectangle 573">
            <a:extLst>
              <a:ext uri="{FF2B5EF4-FFF2-40B4-BE49-F238E27FC236}">
                <a16:creationId xmlns:a16="http://schemas.microsoft.com/office/drawing/2014/main" id="{983B1A73-C8C2-8903-D94E-CE7BDF172F88}"/>
              </a:ext>
            </a:extLst>
          </p:cNvPr>
          <p:cNvSpPr/>
          <p:nvPr/>
        </p:nvSpPr>
        <p:spPr>
          <a:xfrm>
            <a:off x="11897232" y="6466119"/>
            <a:ext cx="113814" cy="245901"/>
          </a:xfrm>
          <a:prstGeom prst="rect">
            <a:avLst/>
          </a:prstGeom>
        </p:spPr>
        <p:txBody>
          <a:bodyPr wrap="none" lIns="0" tIns="0" rIns="0" bIns="0">
            <a:spAutoFit/>
          </a:bodyPr>
          <a:lstStyle/>
          <a:p>
            <a:pPr marL="0"/>
            <a:r>
              <a:rPr lang="en-US" sz="1598" b="1" i="0" spc="0" baseline="0" dirty="0">
                <a:solidFill>
                  <a:srgbClr val="FF0000"/>
                </a:solidFill>
                <a:latin typeface="Calibri-Bold"/>
              </a:rPr>
              <a:t>9</a:t>
            </a:r>
          </a:p>
        </p:txBody>
      </p:sp>
    </p:spTree>
    <p:extLst>
      <p:ext uri="{BB962C8B-B14F-4D97-AF65-F5344CB8AC3E}">
        <p14:creationId xmlns:p14="http://schemas.microsoft.com/office/powerpoint/2010/main" val="3970336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2895</Words>
  <Application>Microsoft Office PowerPoint</Application>
  <PresentationFormat>Widescreen</PresentationFormat>
  <Paragraphs>388</Paragraphs>
  <Slides>38</Slides>
  <Notes>15</Notes>
  <HiddenSlides>1</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38</vt:i4>
      </vt:variant>
    </vt:vector>
  </HeadingPairs>
  <TitlesOfParts>
    <vt:vector size="56" baseType="lpstr">
      <vt:lpstr>Arial</vt:lpstr>
      <vt:lpstr>Calibri</vt:lpstr>
      <vt:lpstr>Calibri Light</vt:lpstr>
      <vt:lpstr>Calibri-Bold</vt:lpstr>
      <vt:lpstr>Calibri-BoldItalic</vt:lpstr>
      <vt:lpstr>Calibri-Italic</vt:lpstr>
      <vt:lpstr>Libre Franklin</vt:lpstr>
      <vt:lpstr>Lucida Grande</vt:lpstr>
      <vt:lpstr>NexusSerif</vt:lpstr>
      <vt:lpstr>Open Sans</vt:lpstr>
      <vt:lpstr>Segoe UI</vt:lpstr>
      <vt:lpstr>SegoeUI-Bold</vt:lpstr>
      <vt:lpstr>SymbolMT</vt:lpstr>
      <vt:lpstr>Times New Roman</vt:lpstr>
      <vt:lpstr>TimesNewRomanPS-BoldItalicMT</vt:lpstr>
      <vt:lpstr>Wingdings</vt:lpstr>
      <vt:lpstr>Wingdings-Regular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 Zioutas</dc:creator>
  <cp:lastModifiedBy>Konstantin Zioutas</cp:lastModifiedBy>
  <cp:revision>2</cp:revision>
  <dcterms:created xsi:type="dcterms:W3CDTF">2022-08-09T10:05:32Z</dcterms:created>
  <dcterms:modified xsi:type="dcterms:W3CDTF">2022-08-10T06:42:00Z</dcterms:modified>
</cp:coreProperties>
</file>