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948" r:id="rId4"/>
    <p:sldId id="955" r:id="rId5"/>
    <p:sldId id="406" r:id="rId6"/>
    <p:sldId id="952" r:id="rId7"/>
    <p:sldId id="1101" r:id="rId8"/>
    <p:sldId id="949" r:id="rId9"/>
    <p:sldId id="950" r:id="rId10"/>
    <p:sldId id="266" r:id="rId11"/>
    <p:sldId id="951" r:id="rId12"/>
    <p:sldId id="1105" r:id="rId13"/>
    <p:sldId id="954" r:id="rId14"/>
    <p:sldId id="1093" r:id="rId15"/>
    <p:sldId id="995" r:id="rId16"/>
    <p:sldId id="1092" r:id="rId17"/>
    <p:sldId id="953" r:id="rId18"/>
    <p:sldId id="110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A1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2064" y="1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A3693-877D-4BC9-9C4F-1ABC89D2978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20825-05EF-460C-B465-4F35981D3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74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6A43-F938-4A2E-9154-5A76F43ED83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14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0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6188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2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11CA5-764F-151C-CF44-B152162BB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278E0B-3104-8F4F-0E04-77E2B867D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F1F74-42DF-62EF-151F-BD0E90CF5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7A047-D456-3309-C018-2857741DC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8B93D-7235-85E4-BA08-575C59AF8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6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090FC-4A23-7450-A640-5EE1E055D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FF4403-8FE1-5ABE-41C3-44AC43682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172C6-EFC1-ABAB-F229-D4DCE232B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E7B90-6B08-8440-F94B-5671F0F38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4CC62-795F-68D0-E9C5-DD277ED55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1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032084-4884-A416-4365-CF756B849A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4310BD-19F0-BFE4-0368-741167D74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4D9C9-2C58-6B95-5B41-E83781DC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2F880-A0CD-DBD3-D6C6-CEDD22079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E487A-0044-5313-5EE8-660294BA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39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65006-5D74-4BA3-8B80-DAE08B6831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9F48F-3311-4BBC-931B-34519AAFB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DFF44-9B79-47CE-A4E9-E80C5623A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48F2-31CF-44CB-B5F3-D45CAFEF19E1}" type="datetime1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90837-C757-497E-A8BB-B17CC543A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6DDA2-5B21-446B-9BE5-B62C798E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23813"/>
            <a:ext cx="2743200" cy="365125"/>
          </a:xfrm>
        </p:spPr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14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6F41E-4527-4BF4-A891-37E96A080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0DF85-9D23-43C6-8C16-7133BF4F4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3FBDC-ED54-495B-A3B2-69D1ADE8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EF340-384E-4635-ABDB-7ED9911749BF}" type="datetime1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F74B9-4C38-4B9F-9FBF-3E089529C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AC921-B3A4-405A-A869-7CA8B4C35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46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15CC0-68C2-418F-B153-FDDC15EC8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EBA39-56F2-41B6-A959-E7FCB4A21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18C40-4862-4825-83E3-9A0E25EBA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E675-4F54-4DF5-AEBA-721AE2154962}" type="datetime1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EC50F-88F4-4CDB-91F2-71E302FA0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C51A0-9983-48AC-B68F-0982F397A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17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952D-9ADE-405C-BB3A-17A43DB62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EBD3A-B880-4D08-84B9-BE87C9E492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5F8E69-DF6C-42D8-AD3D-FCA384FC6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6DFE9-33DD-42EB-960E-0B1A985F7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959CF-2394-4A04-8EF0-C9302881999B}" type="datetime1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02B5F-7D6A-4F08-9C84-6210E7582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6DA898-9C6A-458C-874F-A59353A11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12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E37AD-6943-453B-A185-088036C59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2E340-E003-45E5-94C2-3B05E9FF3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66E08-8663-4849-9A64-342FEC30E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C64993-EB93-4431-B039-CF4A697D7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5FE942-B908-4919-9FD7-CD17EC1DF9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3DC954-9955-4914-BA82-97500B09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F69B-46B6-4C85-A1AC-CE07E5ACCF13}" type="datetime1">
              <a:rPr lang="en-US" smtClean="0"/>
              <a:t>8/8/2022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152CCE-B535-4DFE-8214-F502A83FA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5D5054-D02C-4A3F-8C24-CBE0FDF0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67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D5298-127B-42CF-806C-5512E893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5BBA9C-AB6C-4ACA-9E17-9A5451E42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4D8C-B273-4701-9B0F-6B095A880930}" type="datetime1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C6694-C960-4AAA-ABD4-F29C6A871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F7307-1FDA-4050-AA3C-81DC4E19C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37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8F3784-8288-4D2C-A470-6E8E79AD3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F888F-0DEC-4E11-AF12-4C2DC98D4ECB}" type="datetime1">
              <a:rPr lang="en-US" smtClean="0"/>
              <a:t>8/8/2022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1C656-F061-4D4D-942C-273C31A05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E2352-0071-452D-8A34-92F233FBE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35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5078E-DB53-4195-BB1D-FE1CC7408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35F98-E036-4C21-90D4-315D7E89B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1AE56-8033-41B6-AC57-C68F26E3E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FAC15-C5A0-4E35-A3B4-228F79A6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FA91B-BE98-4C07-A7D2-F8680712BEC7}" type="datetime1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23DE83-7331-44A6-8EE5-097A379B5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B6A27-6DEB-4F76-BA2F-9A149AEA3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04222-2EEE-993B-7E63-7A3F8987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877AA-FB64-CCFA-B8FF-7DFC12464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1AF76-2DF8-3A67-7412-E000D76EA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68A66-F508-2E55-A763-585092AA1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A6DAA-3DE3-B729-575E-9C6E6B2E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19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C3839-9BA4-43BA-9B38-4B535B6D8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D745E9-A90B-4B67-A895-E69C309A1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9CFBF-28E1-4035-90EA-4A39D7ECC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16212-99F7-40FA-970F-04C30A054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870D-AFF8-4497-B7F2-985529F5B4DA}" type="datetime1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72BE2-7C9E-488D-8A13-C66B0E45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70B00-D301-4CC0-BA14-76F9E36E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75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36A34-732D-4844-ABDD-86152D9BF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93EBB0-E74B-41D6-9302-8D6DAD8A0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C996D-86D9-4FF9-AD3E-4E5315E82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F485-E0BE-4640-9D72-969F46F89DA7}" type="datetime1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DE2D6-D503-41DB-93CE-783BB1E95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EFCBF-1C36-4860-9D4F-50FD184D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84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1E9EA8-D0B2-47B4-9F9C-B2BB344F89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C547-8AD1-45A4-959E-E6A1A5AD4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98287-44D2-4DC1-9A25-3F4AD492B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B2A86-B301-4C91-81D8-4EB0EF750F08}" type="datetime1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8EF19-BA66-441F-BBBB-71F1B4640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E57F8-4349-48C7-9659-EFCB93F1B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32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AC525-3D11-5CD9-C6A0-19E17A41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EFF50-9A6F-A2AF-E793-90732548D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E45FF-646C-39AA-4C4D-79629AB8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36707-34B3-17E5-3156-4F3E87C2C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C2648-05D0-62AA-F98F-DCA3D65CE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6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8615A-9776-973A-1ABF-57CEA28D9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084A5-32EC-E3D1-42CF-2089B32B16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9B478-AD78-C6A2-7CE7-E3EB64AB7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43F25-9C08-C6FD-DD88-DACC7E504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DAAA9-D5C2-27FB-6A90-B71FD2F69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EC7A6-34D7-F67E-F0E6-AA6466655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19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D6DF0-5288-D8A2-8EE9-C81084EC6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23CAD-5DC9-68C9-7DBD-9411BEEC3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30EE7-F846-14A7-9B30-8AA2B27666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ED9FF6-846D-DAA7-3352-97DA9FF3A2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DFAA0-37C6-1117-1BF3-180AE46A7A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46C23-5848-2996-E306-CC618B243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B10446-25F2-DA07-CD97-9D9D48AE1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60D641-D4C6-79FD-F040-D918235C0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50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392C6-66C9-1BEF-CD00-839B1003F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593DDB-5F16-33A7-4482-6C0BBDEC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E8B7DD-CBCD-193A-AE4E-86D3C69F7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82F435-F8B4-E46F-0C2B-125CA49E1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1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F02600-385A-63CE-802F-5D0B23DFE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AEC9E-4DFD-C3D1-F6A3-E2BFB498D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9BEBF-B620-058E-D13D-52B0C936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53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CBBCE-253B-0DA4-463B-9D7D99951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79676-9947-1A05-E437-6EC9AD8B6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762C3-DF61-8CAC-A17B-451CAAEA8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1F26E-DCB6-D1D3-7627-29B591E32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8B436-7508-7206-ED7E-74D156CB7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6A05E-3257-06DC-BD2D-87713C0C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22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5A306-6D81-9CBC-D26E-B7A28303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C9B4EE-C501-A9C1-5831-BA0BA6830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BEDB1-29A1-A1A3-F5D7-53D24CF29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5FE74-C26E-A178-1B07-AEB26FC8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642C-ABF0-4E69-A103-5ABBF1843F9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43932-80F3-A4DB-D57A-E45763CB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3CD21-F1C7-3578-5832-79BAC5B45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40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D233F7-A767-76C7-DC49-0772B19C1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4A3E7-950F-7847-BEBA-80E4126F2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92BFC-D2ED-8830-DDED-A414DB15A3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7642C-ABF0-4E69-A103-5ABBF1843F96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A4EE6-7048-5A2E-5A2E-9D8BFB11A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6F4B3-CA28-FAD0-3CF9-37B4310B0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DE788-D3A0-4343-80CC-C4CE351DF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3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6F1466-0220-4CF3-A770-6F49C9FE9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22B5D-3B04-4F9D-A638-E05E10756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8F41F-5997-4F24-9F76-00471C28F0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8B620-9F56-4C2E-B649-C44F2A3A4F3D}" type="datetime1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5FE6B-2957-4FA8-82BF-DB9A3277F4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BFE0A-A8A7-4B87-BE1E-FC84D0ED7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3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2F261-FB20-4D10-A33C-82D4BC3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3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73.png"/><Relationship Id="rId18" Type="http://schemas.openxmlformats.org/officeDocument/2006/relationships/image" Target="../media/image77.pn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2.jpeg"/><Relationship Id="rId17" Type="http://schemas.openxmlformats.org/officeDocument/2006/relationships/image" Target="../media/image76.png"/><Relationship Id="rId2" Type="http://schemas.openxmlformats.org/officeDocument/2006/relationships/tags" Target="../tags/tag5.xml"/><Relationship Id="rId16" Type="http://schemas.openxmlformats.org/officeDocument/2006/relationships/image" Target="../media/image27.png"/><Relationship Id="rId20" Type="http://schemas.openxmlformats.org/officeDocument/2006/relationships/image" Target="../media/image79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71.png"/><Relationship Id="rId5" Type="http://schemas.openxmlformats.org/officeDocument/2006/relationships/tags" Target="../tags/tag8.xml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8.png"/><Relationship Id="rId4" Type="http://schemas.openxmlformats.org/officeDocument/2006/relationships/tags" Target="../tags/tag7.xml"/><Relationship Id="rId9" Type="http://schemas.openxmlformats.org/officeDocument/2006/relationships/image" Target="../media/image69.jpeg"/><Relationship Id="rId1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jpeg"/><Relationship Id="rId3" Type="http://schemas.openxmlformats.org/officeDocument/2006/relationships/image" Target="../media/image2.png"/><Relationship Id="rId7" Type="http://schemas.openxmlformats.org/officeDocument/2006/relationships/image" Target="../media/image92.gif"/><Relationship Id="rId12" Type="http://schemas.openxmlformats.org/officeDocument/2006/relationships/image" Target="../media/image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95.tiff"/><Relationship Id="rId5" Type="http://schemas.openxmlformats.org/officeDocument/2006/relationships/image" Target="../media/image90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4.png"/><Relationship Id="rId21" Type="http://schemas.openxmlformats.org/officeDocument/2006/relationships/image" Target="../media/image20.png"/><Relationship Id="rId7" Type="http://schemas.openxmlformats.org/officeDocument/2006/relationships/image" Target="../media/image8.jpg"/><Relationship Id="rId12" Type="http://schemas.openxmlformats.org/officeDocument/2006/relationships/image" Target="cid:image002.png@01D5511F.85292580" TargetMode="External"/><Relationship Id="rId17" Type="http://schemas.openxmlformats.org/officeDocument/2006/relationships/image" Target="../media/image16.png"/><Relationship Id="rId25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24" Type="http://schemas.openxmlformats.org/officeDocument/2006/relationships/image" Target="../media/image23.jpeg"/><Relationship Id="rId5" Type="http://schemas.openxmlformats.org/officeDocument/2006/relationships/image" Target="../media/image6.pn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10" Type="http://schemas.openxmlformats.org/officeDocument/2006/relationships/image" Target="cid:image001.png@01D5511F.85292580" TargetMode="External"/><Relationship Id="rId19" Type="http://schemas.openxmlformats.org/officeDocument/2006/relationships/image" Target="../media/image18.jp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3.png"/><Relationship Id="rId2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3.xml"/><Relationship Id="rId7" Type="http://schemas.openxmlformats.org/officeDocument/2006/relationships/image" Target="../media/image2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1C956D2-166D-58E2-8637-AAF9E0F55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1" r="25597" b="315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77A38-3146-8313-9A00-90D261A9C28B}"/>
              </a:ext>
            </a:extLst>
          </p:cNvPr>
          <p:cNvSpPr txBox="1"/>
          <p:nvPr/>
        </p:nvSpPr>
        <p:spPr>
          <a:xfrm>
            <a:off x="477981" y="1122363"/>
            <a:ext cx="4217844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i="0" u="none" strike="noStrike" baseline="0" dirty="0">
                <a:latin typeface="+mj-lt"/>
                <a:ea typeface="+mj-ea"/>
                <a:cs typeface="+mj-cs"/>
              </a:rPr>
              <a:t>Probing the axion gradient-coupling with nuclear magnetic resonance spectroscopy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i="0" u="none" strike="noStrike" baseline="0" dirty="0">
                <a:latin typeface="+mj-lt"/>
                <a:ea typeface="+mj-ea"/>
                <a:cs typeface="+mj-cs"/>
              </a:rPr>
              <a:t>Hendrik Bekker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i="0" u="none" strike="noStrike" baseline="0" dirty="0">
                <a:latin typeface="+mj-lt"/>
                <a:ea typeface="+mj-ea"/>
                <a:cs typeface="+mj-cs"/>
              </a:rPr>
              <a:t>for the </a:t>
            </a:r>
            <a:r>
              <a:rPr lang="en-US" sz="3000" b="1" i="0" u="none" strike="noStrike" baseline="0" dirty="0" err="1">
                <a:latin typeface="+mj-lt"/>
                <a:ea typeface="+mj-ea"/>
                <a:cs typeface="+mj-cs"/>
              </a:rPr>
              <a:t>CASPEr</a:t>
            </a:r>
            <a:r>
              <a:rPr lang="en-US" sz="3000" b="1" i="0" u="none" strike="noStrike" baseline="0" dirty="0">
                <a:latin typeface="+mj-lt"/>
                <a:ea typeface="+mj-ea"/>
                <a:cs typeface="+mj-cs"/>
              </a:rPr>
              <a:t> collaboration</a:t>
            </a:r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Picture 4" descr="NMR Instrument Price Hikes Spook Users">
            <a:extLst>
              <a:ext uri="{FF2B5EF4-FFF2-40B4-BE49-F238E27FC236}">
                <a16:creationId xmlns:a16="http://schemas.microsoft.com/office/drawing/2014/main" id="{0CCE7F4A-3B32-35C8-6A72-CC0ABABDD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9" b="97429" l="9742" r="91054">
                        <a14:foregroundMark x1="55467" y1="6429" x2="55467" y2="6429"/>
                        <a14:foregroundMark x1="42147" y1="4571" x2="42147" y2="4571"/>
                        <a14:foregroundMark x1="48310" y1="3857" x2="48310" y2="3857"/>
                        <a14:foregroundMark x1="64612" y1="17143" x2="64612" y2="17143"/>
                        <a14:foregroundMark x1="75547" y1="20000" x2="75547" y2="20000"/>
                        <a14:foregroundMark x1="69384" y1="93286" x2="69384" y2="93286"/>
                        <a14:foregroundMark x1="70378" y1="96571" x2="70378" y2="96571"/>
                        <a14:foregroundMark x1="62028" y1="97429" x2="62028" y2="97429"/>
                        <a14:foregroundMark x1="91054" y1="25429" x2="91054" y2="25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2097">
            <a:off x="9020065" y="1627393"/>
            <a:ext cx="2454847" cy="341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IM">
            <a:extLst>
              <a:ext uri="{FF2B5EF4-FFF2-40B4-BE49-F238E27FC236}">
                <a16:creationId xmlns:a16="http://schemas.microsoft.com/office/drawing/2014/main" id="{EFC9ADC5-1BEA-9FCD-EF1A-F50C26127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5890188"/>
            <a:ext cx="27908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010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DEE49E22-F61B-955F-2D3B-A40165E93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54" y="3671147"/>
            <a:ext cx="3507752" cy="258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he schematic depiction of Parahydrogen Induced Polarization (PHIP) and Signal Amplification">
            <a:extLst>
              <a:ext uri="{FF2B5EF4-FFF2-40B4-BE49-F238E27FC236}">
                <a16:creationId xmlns:a16="http://schemas.microsoft.com/office/drawing/2014/main" id="{3C24C3AF-630B-B6D7-F06F-913EFB4F0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3" r="48777"/>
          <a:stretch/>
        </p:blipFill>
        <p:spPr bwMode="auto">
          <a:xfrm>
            <a:off x="7008707" y="610930"/>
            <a:ext cx="4414345" cy="193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95E3F7-BC5B-1761-677D-1A69D293F859}"/>
              </a:ext>
            </a:extLst>
          </p:cNvPr>
          <p:cNvSpPr txBox="1"/>
          <p:nvPr/>
        </p:nvSpPr>
        <p:spPr>
          <a:xfrm>
            <a:off x="-76200" y="6119336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https://blog.zulf.eu/BP5.php</a:t>
            </a:r>
          </a:p>
          <a:p>
            <a:r>
              <a:rPr lang="en-US" sz="1400" dirty="0"/>
              <a:t>https://www.sigmaaldrich.com/DE/de/technical-documents/technical-article/research-and-disease-areas/metabolism-research/phip-sabre</a:t>
            </a:r>
          </a:p>
        </p:txBody>
      </p:sp>
      <p:pic>
        <p:nvPicPr>
          <p:cNvPr id="5" name="Picture 2" descr="The schematic depiction of Parahydrogen Induced Polarization (PHIP) and Signal Amplification">
            <a:extLst>
              <a:ext uri="{FF2B5EF4-FFF2-40B4-BE49-F238E27FC236}">
                <a16:creationId xmlns:a16="http://schemas.microsoft.com/office/drawing/2014/main" id="{7B75BF4E-80EC-2867-D637-BE8DF3C6B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1" t="20813"/>
          <a:stretch/>
        </p:blipFill>
        <p:spPr bwMode="auto">
          <a:xfrm>
            <a:off x="7115617" y="2930505"/>
            <a:ext cx="4200525" cy="19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1F8210-D6D3-3814-0132-A60F2ADEB195}"/>
              </a:ext>
            </a:extLst>
          </p:cNvPr>
          <p:cNvSpPr txBox="1"/>
          <p:nvPr/>
        </p:nvSpPr>
        <p:spPr>
          <a:xfrm>
            <a:off x="7135534" y="186319"/>
            <a:ext cx="4160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9A1C4"/>
                </a:solidFill>
              </a:rPr>
              <a:t>Parahydrogen induced polarization (PHIP)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D8C71-FF36-03C2-9626-CDBBC0B45889}"/>
              </a:ext>
            </a:extLst>
          </p:cNvPr>
          <p:cNvSpPr txBox="1"/>
          <p:nvPr/>
        </p:nvSpPr>
        <p:spPr>
          <a:xfrm>
            <a:off x="6668708" y="2659351"/>
            <a:ext cx="5094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9A1C4"/>
                </a:solidFill>
              </a:rPr>
              <a:t>Signal amplification by reversible exchange (SABRE)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2CCE22-A4E2-E8E0-3BF7-E3BB074D7000}"/>
              </a:ext>
            </a:extLst>
          </p:cNvPr>
          <p:cNvSpPr txBox="1"/>
          <p:nvPr/>
        </p:nvSpPr>
        <p:spPr>
          <a:xfrm>
            <a:off x="308344" y="148856"/>
            <a:ext cx="4988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Hyperpolarization of protons</a:t>
            </a:r>
          </a:p>
        </p:txBody>
      </p:sp>
      <p:pic>
        <p:nvPicPr>
          <p:cNvPr id="3076" name="Picture 4" descr="Danila Barskiy (@TovarishBarskiy) / Twitter">
            <a:extLst>
              <a:ext uri="{FF2B5EF4-FFF2-40B4-BE49-F238E27FC236}">
                <a16:creationId xmlns:a16="http://schemas.microsoft.com/office/drawing/2014/main" id="{695AA02E-DE25-3444-90DB-B9472E97A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054" y="4898508"/>
            <a:ext cx="1773794" cy="177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2C0DFC-A3B6-12D4-51B6-F2B6668497F5}"/>
              </a:ext>
            </a:extLst>
          </p:cNvPr>
          <p:cNvSpPr txBox="1"/>
          <p:nvPr/>
        </p:nvSpPr>
        <p:spPr>
          <a:xfrm>
            <a:off x="9058275" y="5323740"/>
            <a:ext cx="3223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cooperation with</a:t>
            </a:r>
          </a:p>
          <a:p>
            <a:r>
              <a:rPr lang="en-US" dirty="0"/>
              <a:t>dr. Danila </a:t>
            </a:r>
            <a:r>
              <a:rPr lang="en-US" dirty="0" err="1"/>
              <a:t>Barskiy</a:t>
            </a:r>
            <a:r>
              <a:rPr lang="en-US" dirty="0"/>
              <a:t> at HIM</a:t>
            </a:r>
          </a:p>
          <a:p>
            <a:r>
              <a:rPr lang="en-US" dirty="0"/>
              <a:t>of spontaneous emission fame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4AF048-42CA-E153-2EE8-795024B355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-370" b="72484"/>
          <a:stretch/>
        </p:blipFill>
        <p:spPr>
          <a:xfrm>
            <a:off x="2381178" y="3016406"/>
            <a:ext cx="2810168" cy="584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4FD964-B1EC-9822-6D66-5D865A186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04" y="1406963"/>
            <a:ext cx="1964641" cy="2112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7AC024-5F9B-BF55-F3BA-4C9303D92F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24828"/>
          <a:stretch/>
        </p:blipFill>
        <p:spPr>
          <a:xfrm>
            <a:off x="2369710" y="1414195"/>
            <a:ext cx="2810168" cy="15763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5FE48F-0D17-44D2-B55E-37C3E5E173D3}"/>
              </a:ext>
            </a:extLst>
          </p:cNvPr>
          <p:cNvSpPr txBox="1"/>
          <p:nvPr/>
        </p:nvSpPr>
        <p:spPr>
          <a:xfrm>
            <a:off x="567250" y="906888"/>
            <a:ext cx="388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 spin states of molecular hydrogen: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81D41F-9CC2-AE80-E6EE-9EAB787CFB73}"/>
              </a:ext>
            </a:extLst>
          </p:cNvPr>
          <p:cNvSpPr txBox="1"/>
          <p:nvPr/>
        </p:nvSpPr>
        <p:spPr>
          <a:xfrm>
            <a:off x="3810265" y="3627005"/>
            <a:ext cx="30207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9A1C4"/>
                </a:solidFill>
              </a:rPr>
              <a:t>Parahydrogen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9A1C4"/>
                </a:solidFill>
              </a:rPr>
              <a:t>NMR silent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9A1C4"/>
                </a:solidFill>
              </a:rPr>
              <a:t>Easy to produce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9A1C4"/>
                </a:solidFill>
              </a:rPr>
              <a:t>Long storage times (weeks)</a:t>
            </a:r>
          </a:p>
        </p:txBody>
      </p:sp>
    </p:spTree>
    <p:extLst>
      <p:ext uri="{BB962C8B-B14F-4D97-AF65-F5344CB8AC3E}">
        <p14:creationId xmlns:p14="http://schemas.microsoft.com/office/powerpoint/2010/main" val="3836538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781FB4-F1C7-1584-EC38-7A36E5AEB63A}"/>
                  </a:ext>
                </a:extLst>
              </p:cNvPr>
              <p:cNvSpPr txBox="1"/>
              <p:nvPr/>
            </p:nvSpPr>
            <p:spPr>
              <a:xfrm>
                <a:off x="3878904" y="2452158"/>
                <a:ext cx="443419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𝐴𝐿𝑃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𝑎𝑁𝑁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𝐷𝑀</m:t>
                              </m:r>
                            </m:sub>
                          </m:sSub>
                        </m:e>
                      </m:rad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781FB4-F1C7-1584-EC38-7A36E5AEB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904" y="2452158"/>
                <a:ext cx="4434191" cy="5395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04D0664-AAEA-DE0C-3CB4-6E02715931B2}"/>
              </a:ext>
            </a:extLst>
          </p:cNvPr>
          <p:cNvCxnSpPr>
            <a:cxnSpLocks/>
          </p:cNvCxnSpPr>
          <p:nvPr/>
        </p:nvCxnSpPr>
        <p:spPr>
          <a:xfrm flipH="1" flipV="1">
            <a:off x="7864590" y="2954268"/>
            <a:ext cx="976524" cy="1303407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C941CDC-9CA2-59B4-B48A-1EC2F3F238FA}"/>
              </a:ext>
            </a:extLst>
          </p:cNvPr>
          <p:cNvSpPr txBox="1"/>
          <p:nvPr/>
        </p:nvSpPr>
        <p:spPr>
          <a:xfrm rot="618852">
            <a:off x="6842010" y="4449693"/>
            <a:ext cx="3998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Ink Free" panose="03080402000500000000" pitchFamily="66" charset="0"/>
              </a:rPr>
              <a:t>Coherence limited to 10</a:t>
            </a:r>
            <a:r>
              <a:rPr lang="en-US" sz="2000" baseline="30000" dirty="0">
                <a:solidFill>
                  <a:schemeClr val="accent1"/>
                </a:solidFill>
                <a:latin typeface="Ink Free" panose="03080402000500000000" pitchFamily="66" charset="0"/>
              </a:rPr>
              <a:t>6</a:t>
            </a:r>
            <a:r>
              <a:rPr lang="en-US" sz="2000" dirty="0">
                <a:solidFill>
                  <a:schemeClr val="accent1"/>
                </a:solidFill>
                <a:latin typeface="Ink Free" panose="03080402000500000000" pitchFamily="66" charset="0"/>
              </a:rPr>
              <a:t> oscillations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C5EDF6-1A29-EA6A-AD52-53B56A4ABCD0}"/>
              </a:ext>
            </a:extLst>
          </p:cNvPr>
          <p:cNvCxnSpPr>
            <a:cxnSpLocks/>
          </p:cNvCxnSpPr>
          <p:nvPr/>
        </p:nvCxnSpPr>
        <p:spPr>
          <a:xfrm flipV="1">
            <a:off x="5254740" y="3072691"/>
            <a:ext cx="560271" cy="1442159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7E428BB-34B2-5343-4057-3404AA241DF3}"/>
              </a:ext>
            </a:extLst>
          </p:cNvPr>
          <p:cNvSpPr txBox="1"/>
          <p:nvPr/>
        </p:nvSpPr>
        <p:spPr>
          <a:xfrm rot="20866827">
            <a:off x="2300719" y="1264116"/>
            <a:ext cx="3562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Ink Free" panose="03080402000500000000" pitchFamily="66" charset="0"/>
              </a:rPr>
              <a:t>Maxwell-Boltzmann distributed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C439424-1E3A-8C28-6ACD-BC2F51B0B0A4}"/>
              </a:ext>
            </a:extLst>
          </p:cNvPr>
          <p:cNvCxnSpPr>
            <a:cxnSpLocks/>
          </p:cNvCxnSpPr>
          <p:nvPr/>
        </p:nvCxnSpPr>
        <p:spPr>
          <a:xfrm>
            <a:off x="4359390" y="1795939"/>
            <a:ext cx="1175485" cy="675203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E73E202-72C5-B6EF-8E76-A8829F948080}"/>
              </a:ext>
            </a:extLst>
          </p:cNvPr>
          <p:cNvSpPr txBox="1"/>
          <p:nvPr/>
        </p:nvSpPr>
        <p:spPr>
          <a:xfrm rot="21231659">
            <a:off x="4329821" y="4631136"/>
            <a:ext cx="15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Ink Free" panose="03080402000500000000" pitchFamily="66" charset="0"/>
              </a:rPr>
              <a:t>directionality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A279379-09B0-0340-E27A-BB0ED993B1BC}"/>
              </a:ext>
            </a:extLst>
          </p:cNvPr>
          <p:cNvCxnSpPr>
            <a:cxnSpLocks/>
          </p:cNvCxnSpPr>
          <p:nvPr/>
        </p:nvCxnSpPr>
        <p:spPr>
          <a:xfrm flipH="1">
            <a:off x="6862468" y="1556332"/>
            <a:ext cx="783092" cy="814864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8423B63-7184-24FB-CEA8-7EFE13C99C5B}"/>
              </a:ext>
            </a:extLst>
          </p:cNvPr>
          <p:cNvSpPr txBox="1"/>
          <p:nvPr/>
        </p:nvSpPr>
        <p:spPr>
          <a:xfrm rot="753117">
            <a:off x="7138269" y="1148839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Ink Free" panose="03080402000500000000" pitchFamily="66" charset="0"/>
              </a:rPr>
              <a:t>not clumped</a:t>
            </a:r>
          </a:p>
        </p:txBody>
      </p:sp>
    </p:spTree>
    <p:extLst>
      <p:ext uri="{BB962C8B-B14F-4D97-AF65-F5344CB8AC3E}">
        <p14:creationId xmlns:p14="http://schemas.microsoft.com/office/powerpoint/2010/main" val="241312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arth move">
            <a:extLst>
              <a:ext uri="{FF2B5EF4-FFF2-40B4-BE49-F238E27FC236}">
                <a16:creationId xmlns:a16="http://schemas.microsoft.com/office/drawing/2014/main" id="{2FADBBFC-5D04-63CE-7CAC-9525CB506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0"/>
            <a:ext cx="9145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BA0EB3-63AC-7231-9B17-3705AAA66A80}"/>
              </a:ext>
            </a:extLst>
          </p:cNvPr>
          <p:cNvSpPr txBox="1"/>
          <p:nvPr/>
        </p:nvSpPr>
        <p:spPr>
          <a:xfrm>
            <a:off x="-76994" y="655022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https://bigthink.com/starts-with-a-bang/earth-move-universe/</a:t>
            </a:r>
          </a:p>
        </p:txBody>
      </p:sp>
    </p:spTree>
    <p:extLst>
      <p:ext uri="{BB962C8B-B14F-4D97-AF65-F5344CB8AC3E}">
        <p14:creationId xmlns:p14="http://schemas.microsoft.com/office/powerpoint/2010/main" val="1227897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0B052C-0F40-48A4-9386-550C98876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3087" t="18858" r="20939" b="18468"/>
          <a:stretch/>
        </p:blipFill>
        <p:spPr>
          <a:xfrm>
            <a:off x="8509871" y="1146731"/>
            <a:ext cx="3492000" cy="370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E307CE-FD30-420F-9C49-B87C9BB04B58}"/>
              </a:ext>
            </a:extLst>
          </p:cNvPr>
          <p:cNvGrpSpPr/>
          <p:nvPr/>
        </p:nvGrpSpPr>
        <p:grpSpPr>
          <a:xfrm>
            <a:off x="485250" y="1521157"/>
            <a:ext cx="3276000" cy="4279752"/>
            <a:chOff x="403057" y="2188978"/>
            <a:chExt cx="3276000" cy="427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D58163-786B-4D18-A330-7CB84B17C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413" t="20695" r="19303" b="17439"/>
            <a:stretch/>
          </p:blipFill>
          <p:spPr>
            <a:xfrm>
              <a:off x="403057" y="2188978"/>
              <a:ext cx="3276000" cy="327600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D11A076-7BC2-43C4-B395-3ACF687EC16C}"/>
                </a:ext>
              </a:extLst>
            </p:cNvPr>
            <p:cNvGrpSpPr/>
            <p:nvPr/>
          </p:nvGrpSpPr>
          <p:grpSpPr>
            <a:xfrm>
              <a:off x="567072" y="5464978"/>
              <a:ext cx="1967545" cy="474282"/>
              <a:chOff x="692332" y="5881747"/>
              <a:chExt cx="1967545" cy="474282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B032D4E1-181F-4119-89EA-A57500AC09AB}"/>
                  </a:ext>
                </a:extLst>
              </p:cNvPr>
              <p:cNvCxnSpPr/>
              <p:nvPr/>
            </p:nvCxnSpPr>
            <p:spPr>
              <a:xfrm flipV="1">
                <a:off x="692332" y="5881747"/>
                <a:ext cx="0" cy="474282"/>
              </a:xfrm>
              <a:prstGeom prst="straightConnector1">
                <a:avLst/>
              </a:prstGeom>
              <a:ln w="44450">
                <a:solidFill>
                  <a:srgbClr val="FF2B2A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30E7D3-3601-41D0-B398-9D592095D7FB}"/>
                  </a:ext>
                </a:extLst>
              </p:cNvPr>
              <p:cNvSpPr txBox="1"/>
              <p:nvPr/>
            </p:nvSpPr>
            <p:spPr>
              <a:xfrm>
                <a:off x="880223" y="5936935"/>
                <a:ext cx="1779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CASPEr Mainz B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de-DE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000B029-E0D7-44E0-A1D3-D47B506CD714}"/>
                </a:ext>
              </a:extLst>
            </p:cNvPr>
            <p:cNvGrpSpPr/>
            <p:nvPr/>
          </p:nvGrpSpPr>
          <p:grpSpPr>
            <a:xfrm>
              <a:off x="553861" y="5994448"/>
              <a:ext cx="1647265" cy="474282"/>
              <a:chOff x="692332" y="5881747"/>
              <a:chExt cx="1647265" cy="474282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4168954A-7FE0-4F9A-8BCA-479A677FC54A}"/>
                  </a:ext>
                </a:extLst>
              </p:cNvPr>
              <p:cNvCxnSpPr/>
              <p:nvPr/>
            </p:nvCxnSpPr>
            <p:spPr>
              <a:xfrm flipV="1">
                <a:off x="692332" y="5881747"/>
                <a:ext cx="0" cy="474282"/>
              </a:xfrm>
              <a:prstGeom prst="straightConnector1">
                <a:avLst/>
              </a:prstGeom>
              <a:ln w="44450">
                <a:solidFill>
                  <a:srgbClr val="0070C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4C0301-7C87-4018-BEB8-980AAA039F63}"/>
                  </a:ext>
                </a:extLst>
              </p:cNvPr>
              <p:cNvSpPr txBox="1"/>
              <p:nvPr/>
            </p:nvSpPr>
            <p:spPr>
              <a:xfrm>
                <a:off x="880223" y="5936935"/>
                <a:ext cx="14593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Earth velocity</a:t>
                </a:r>
                <a:endParaRPr kumimoji="0" lang="de-DE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45349E54-CBF2-4472-8A82-8F447AF51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2718" y="3623172"/>
            <a:ext cx="5486400" cy="32004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23B051B-30FF-4C02-91AC-66ACA2210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82130" y="733049"/>
            <a:ext cx="4935835" cy="297349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84E086-0796-4927-96D2-BAEFCFC712E8}"/>
              </a:ext>
            </a:extLst>
          </p:cNvPr>
          <p:cNvCxnSpPr>
            <a:cxnSpLocks/>
          </p:cNvCxnSpPr>
          <p:nvPr/>
        </p:nvCxnSpPr>
        <p:spPr>
          <a:xfrm flipV="1">
            <a:off x="3682130" y="2907587"/>
            <a:ext cx="982337" cy="52141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576D3ED-4EDD-48D4-977B-AE5A7DA79348}"/>
              </a:ext>
            </a:extLst>
          </p:cNvPr>
          <p:cNvCxnSpPr>
            <a:cxnSpLocks/>
          </p:cNvCxnSpPr>
          <p:nvPr/>
        </p:nvCxnSpPr>
        <p:spPr>
          <a:xfrm flipH="1" flipV="1">
            <a:off x="5681609" y="2157573"/>
            <a:ext cx="3033766" cy="633252"/>
          </a:xfrm>
          <a:prstGeom prst="straightConnector1">
            <a:avLst/>
          </a:prstGeom>
          <a:ln w="57150">
            <a:solidFill>
              <a:srgbClr val="E09B24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1BA3154-C97C-4594-9082-936D1F5666D8}"/>
              </a:ext>
            </a:extLst>
          </p:cNvPr>
          <p:cNvSpPr txBox="1"/>
          <p:nvPr/>
        </p:nvSpPr>
        <p:spPr>
          <a:xfrm>
            <a:off x="5980924" y="874358"/>
            <a:ext cx="2386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Monte Carlo simulation and analytic solution in agreement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F939BB-B778-4006-BF5F-9A671FA01CAE}"/>
              </a:ext>
            </a:extLst>
          </p:cNvPr>
          <p:cNvSpPr txBox="1"/>
          <p:nvPr/>
        </p:nvSpPr>
        <p:spPr>
          <a:xfrm>
            <a:off x="308344" y="148856"/>
            <a:ext cx="7837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 shape modulations due to Earth’s motion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F74039-11F7-7AAD-21A2-CFB31886A42E}"/>
              </a:ext>
            </a:extLst>
          </p:cNvPr>
          <p:cNvSpPr txBox="1"/>
          <p:nvPr/>
        </p:nvSpPr>
        <p:spPr>
          <a:xfrm>
            <a:off x="-40508" y="6259188"/>
            <a:ext cx="5098283" cy="585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Gramolin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al., Spectral Signatures of Axionlike Dark Matter, Phys. Rev. D </a:t>
            </a: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035029 (2022).</a:t>
            </a:r>
          </a:p>
        </p:txBody>
      </p:sp>
    </p:spTree>
    <p:extLst>
      <p:ext uri="{BB962C8B-B14F-4D97-AF65-F5344CB8AC3E}">
        <p14:creationId xmlns:p14="http://schemas.microsoft.com/office/powerpoint/2010/main" val="1078530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2 4 1 2 2 2 1 1 3"/>
          <p:cNvSpPr txBox="1">
            <a:spLocks/>
          </p:cNvSpPr>
          <p:nvPr/>
        </p:nvSpPr>
        <p:spPr>
          <a:xfrm>
            <a:off x="258601" y="1669512"/>
            <a:ext cx="2584196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baseline="30000" dirty="0">
                <a:sym typeface="Mathematica1"/>
              </a:rPr>
              <a:t>207</a:t>
            </a:r>
            <a:r>
              <a:rPr lang="en-US" sz="1600" dirty="0">
                <a:sym typeface="Mathematica1"/>
              </a:rPr>
              <a:t>Pb nuclear spins in ferroelectrically-polarized PMN-PT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2" y="2846508"/>
            <a:ext cx="1656922" cy="10011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4" y="4165047"/>
            <a:ext cx="2639036" cy="1977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CB6C1-3E21-4218-8A5E-72266F02088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17" y="6231554"/>
            <a:ext cx="1654380" cy="2277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xplosion 1 5"/>
          <p:cNvSpPr/>
          <p:nvPr/>
        </p:nvSpPr>
        <p:spPr>
          <a:xfrm>
            <a:off x="1684858" y="4325118"/>
            <a:ext cx="214498" cy="256036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012" y="2713518"/>
            <a:ext cx="1301272" cy="135010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41" y="3904761"/>
            <a:ext cx="1183904" cy="21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77E82-109D-4FD4-831D-39246F57191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37" y="2473652"/>
            <a:ext cx="2667372" cy="19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F957DBF-6975-48C5-9928-61B6C25E45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32413" y="2662831"/>
            <a:ext cx="3545924" cy="248386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FF23DF3-0947-472E-870E-A10D11502FE4}"/>
              </a:ext>
            </a:extLst>
          </p:cNvPr>
          <p:cNvSpPr txBox="1"/>
          <p:nvPr/>
        </p:nvSpPr>
        <p:spPr>
          <a:xfrm>
            <a:off x="308344" y="148856"/>
            <a:ext cx="10454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CASPEr</a:t>
            </a:r>
            <a:r>
              <a:rPr lang="en-US" sz="3200" dirty="0"/>
              <a:t>-electric, probing gluon coupling using solid state NMR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0AC815-68B3-4DF0-A47D-399217FED14B}"/>
              </a:ext>
            </a:extLst>
          </p:cNvPr>
          <p:cNvSpPr txBox="1"/>
          <p:nvPr/>
        </p:nvSpPr>
        <p:spPr>
          <a:xfrm>
            <a:off x="-2311" y="6555255"/>
            <a:ext cx="3820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D. Aybas et al., </a:t>
            </a:r>
            <a:r>
              <a:rPr lang="en-US" sz="1400" i="1" dirty="0"/>
              <a:t>Phys. Rev. Lett. </a:t>
            </a:r>
            <a:r>
              <a:rPr lang="en-US" sz="1400" b="1" dirty="0"/>
              <a:t>126</a:t>
            </a:r>
            <a:r>
              <a:rPr lang="en-US" sz="1400" dirty="0"/>
              <a:t>, 160505 (2021)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4465816-7F28-4070-8E5D-9C6721DD9C4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41" y="1071203"/>
            <a:ext cx="2322520" cy="25231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Content Placeholder 12 4 1 2 2 2 1 1 1 3">
            <a:extLst>
              <a:ext uri="{FF2B5EF4-FFF2-40B4-BE49-F238E27FC236}">
                <a16:creationId xmlns:a16="http://schemas.microsoft.com/office/drawing/2014/main" id="{43075992-3505-AD35-6816-021259156428}"/>
              </a:ext>
            </a:extLst>
          </p:cNvPr>
          <p:cNvSpPr txBox="1">
            <a:spLocks/>
          </p:cNvSpPr>
          <p:nvPr/>
        </p:nvSpPr>
        <p:spPr>
          <a:xfrm>
            <a:off x="4679433" y="1236586"/>
            <a:ext cx="3059776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injected ALP dark matter signal: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9D8D32A-B3FC-2337-2B80-49BE86872D3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92" y="960989"/>
            <a:ext cx="3343526" cy="26929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341C480-90F6-4640-822A-3A7C3B3DBDD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223" y="1583972"/>
            <a:ext cx="2082196" cy="25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6B30E86-1F64-D6FE-5DA7-820DA3F9BBF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37" y="1875880"/>
            <a:ext cx="2096097" cy="2469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90D8D127-766D-445B-4A31-4EE171057950}"/>
              </a:ext>
            </a:extLst>
          </p:cNvPr>
          <p:cNvGrpSpPr/>
          <p:nvPr/>
        </p:nvGrpSpPr>
        <p:grpSpPr>
          <a:xfrm>
            <a:off x="7739209" y="3670466"/>
            <a:ext cx="4452791" cy="3162221"/>
            <a:chOff x="4101832" y="3880624"/>
            <a:chExt cx="3989822" cy="2945788"/>
          </a:xfrm>
        </p:grpSpPr>
        <p:pic>
          <p:nvPicPr>
            <p:cNvPr id="48" name="Picture 47" descr="Chart&#10;&#10;Description automatically generated">
              <a:extLst>
                <a:ext uri="{FF2B5EF4-FFF2-40B4-BE49-F238E27FC236}">
                  <a16:creationId xmlns:a16="http://schemas.microsoft.com/office/drawing/2014/main" id="{F529886B-294C-0D49-11C0-4C2C466EA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1832" y="3932663"/>
              <a:ext cx="3989822" cy="289374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EE44A5D-FD39-1737-6F3F-478FFF113B35}"/>
                </a:ext>
              </a:extLst>
            </p:cNvPr>
            <p:cNvSpPr/>
            <p:nvPr/>
          </p:nvSpPr>
          <p:spPr>
            <a:xfrm>
              <a:off x="4113528" y="3880624"/>
              <a:ext cx="332092" cy="270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A59063-7FF0-6370-C09B-4F0C65939A27}"/>
              </a:ext>
            </a:extLst>
          </p:cNvPr>
          <p:cNvSpPr/>
          <p:nvPr/>
        </p:nvSpPr>
        <p:spPr>
          <a:xfrm>
            <a:off x="3818419" y="2662831"/>
            <a:ext cx="41376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441A56-3CB2-D826-0ECF-BD40AD1F4A05}"/>
              </a:ext>
            </a:extLst>
          </p:cNvPr>
          <p:cNvCxnSpPr>
            <a:cxnSpLocks/>
          </p:cNvCxnSpPr>
          <p:nvPr/>
        </p:nvCxnSpPr>
        <p:spPr>
          <a:xfrm flipH="1">
            <a:off x="4371975" y="1875880"/>
            <a:ext cx="679386" cy="10947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AF27533-4F7F-B66A-ED97-4F2CE6E9D3EF}"/>
              </a:ext>
            </a:extLst>
          </p:cNvPr>
          <p:cNvCxnSpPr>
            <a:cxnSpLocks/>
          </p:cNvCxnSpPr>
          <p:nvPr/>
        </p:nvCxnSpPr>
        <p:spPr>
          <a:xfrm>
            <a:off x="7507178" y="1751780"/>
            <a:ext cx="2232027" cy="695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328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chart, scatter chart&#10;&#10;Description automatically generated">
            <a:extLst>
              <a:ext uri="{FF2B5EF4-FFF2-40B4-BE49-F238E27FC236}">
                <a16:creationId xmlns:a16="http://schemas.microsoft.com/office/drawing/2014/main" id="{B75F1BB2-78A5-4477-9881-62C8776AA8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877" y="720922"/>
            <a:ext cx="5395897" cy="40401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D88987-B01A-4F98-8631-8E87FDEA7413}"/>
              </a:ext>
            </a:extLst>
          </p:cNvPr>
          <p:cNvSpPr txBox="1"/>
          <p:nvPr/>
        </p:nvSpPr>
        <p:spPr>
          <a:xfrm>
            <a:off x="8423643" y="253421"/>
            <a:ext cx="3820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D. Aybas et al., </a:t>
            </a:r>
            <a:r>
              <a:rPr lang="en-US" sz="1400" i="1" dirty="0"/>
              <a:t>Phys. Rev. Lett. </a:t>
            </a:r>
            <a:r>
              <a:rPr lang="en-US" sz="1400" b="1" dirty="0"/>
              <a:t>126</a:t>
            </a:r>
            <a:r>
              <a:rPr lang="en-US" sz="1400" dirty="0"/>
              <a:t>, 160505 (2021)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2126DF-C387-4C77-8F69-CDFC93A7A4B2}"/>
              </a:ext>
            </a:extLst>
          </p:cNvPr>
          <p:cNvCxnSpPr>
            <a:cxnSpLocks/>
          </p:cNvCxnSpPr>
          <p:nvPr/>
        </p:nvCxnSpPr>
        <p:spPr>
          <a:xfrm flipH="1">
            <a:off x="4551377" y="1477188"/>
            <a:ext cx="1680157" cy="0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2 4 1 2 2 2 1 1 1 2 1 1">
            <a:extLst>
              <a:ext uri="{FF2B5EF4-FFF2-40B4-BE49-F238E27FC236}">
                <a16:creationId xmlns:a16="http://schemas.microsoft.com/office/drawing/2014/main" id="{B00382C5-B6F1-4DF7-B896-C788751AED6A}"/>
              </a:ext>
            </a:extLst>
          </p:cNvPr>
          <p:cNvSpPr txBox="1">
            <a:spLocks/>
          </p:cNvSpPr>
          <p:nvPr/>
        </p:nvSpPr>
        <p:spPr>
          <a:xfrm>
            <a:off x="6231534" y="1729694"/>
            <a:ext cx="2957933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other experimental constraints</a:t>
            </a:r>
          </a:p>
        </p:txBody>
      </p:sp>
      <p:sp>
        <p:nvSpPr>
          <p:cNvPr id="19" name="Content Placeholder 12 4 1 2 2 2 1 1 1 2 1 2">
            <a:extLst>
              <a:ext uri="{FF2B5EF4-FFF2-40B4-BE49-F238E27FC236}">
                <a16:creationId xmlns:a16="http://schemas.microsoft.com/office/drawing/2014/main" id="{3D69EFAC-3A93-4E7A-A86C-11F492048230}"/>
              </a:ext>
            </a:extLst>
          </p:cNvPr>
          <p:cNvSpPr txBox="1">
            <a:spLocks/>
          </p:cNvSpPr>
          <p:nvPr/>
        </p:nvSpPr>
        <p:spPr>
          <a:xfrm>
            <a:off x="6231534" y="1292545"/>
            <a:ext cx="1904300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our present limits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22C4F3-CB45-4447-A4DF-9B9907D2FC03}"/>
              </a:ext>
            </a:extLst>
          </p:cNvPr>
          <p:cNvCxnSpPr>
            <a:cxnSpLocks/>
          </p:cNvCxnSpPr>
          <p:nvPr/>
        </p:nvCxnSpPr>
        <p:spPr>
          <a:xfrm flipH="1">
            <a:off x="2462518" y="1909833"/>
            <a:ext cx="3769017" cy="0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709260-30C3-44D9-A411-47C6EEC79933}"/>
              </a:ext>
            </a:extLst>
          </p:cNvPr>
          <p:cNvCxnSpPr>
            <a:cxnSpLocks/>
          </p:cNvCxnSpPr>
          <p:nvPr/>
        </p:nvCxnSpPr>
        <p:spPr>
          <a:xfrm flipH="1" flipV="1">
            <a:off x="4130789" y="2317398"/>
            <a:ext cx="2091221" cy="13114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12 4 1 2 2 2 1 1 1 2 1 3">
            <a:extLst>
              <a:ext uri="{FF2B5EF4-FFF2-40B4-BE49-F238E27FC236}">
                <a16:creationId xmlns:a16="http://schemas.microsoft.com/office/drawing/2014/main" id="{CE985029-03B5-4A0A-971E-141F20450162}"/>
              </a:ext>
            </a:extLst>
          </p:cNvPr>
          <p:cNvSpPr txBox="1">
            <a:spLocks/>
          </p:cNvSpPr>
          <p:nvPr/>
        </p:nvSpPr>
        <p:spPr>
          <a:xfrm>
            <a:off x="6231533" y="2145869"/>
            <a:ext cx="3260959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our sensitivity with current setup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731E1C4-BF7D-4EC2-A27B-E174C930AA64}"/>
              </a:ext>
            </a:extLst>
          </p:cNvPr>
          <p:cNvCxnSpPr>
            <a:cxnSpLocks/>
          </p:cNvCxnSpPr>
          <p:nvPr/>
        </p:nvCxnSpPr>
        <p:spPr>
          <a:xfrm flipH="1">
            <a:off x="4476750" y="3139228"/>
            <a:ext cx="1754788" cy="0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12 4 1 2 2 2 1 1 1 2 1 4">
            <a:extLst>
              <a:ext uri="{FF2B5EF4-FFF2-40B4-BE49-F238E27FC236}">
                <a16:creationId xmlns:a16="http://schemas.microsoft.com/office/drawing/2014/main" id="{FB5E4360-1BAB-4784-AF84-DFCEB61307FE}"/>
              </a:ext>
            </a:extLst>
          </p:cNvPr>
          <p:cNvSpPr txBox="1">
            <a:spLocks/>
          </p:cNvSpPr>
          <p:nvPr/>
        </p:nvSpPr>
        <p:spPr>
          <a:xfrm>
            <a:off x="6231532" y="2964107"/>
            <a:ext cx="6792725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our sensitivity with upgraded setup: 80 cm sample, 100 </a:t>
            </a:r>
            <a:r>
              <a:rPr lang="en-US" sz="1600" dirty="0" err="1">
                <a:sym typeface="Mathematica1"/>
              </a:rPr>
              <a:t>mK</a:t>
            </a:r>
            <a:endParaRPr lang="en-US" sz="1600" dirty="0">
              <a:sym typeface="Mathematica1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D484DDA-14B1-45D8-91A7-53300CFB4A1E}"/>
              </a:ext>
            </a:extLst>
          </p:cNvPr>
          <p:cNvCxnSpPr>
            <a:cxnSpLocks/>
          </p:cNvCxnSpPr>
          <p:nvPr/>
        </p:nvCxnSpPr>
        <p:spPr>
          <a:xfrm flipH="1">
            <a:off x="5572125" y="2753462"/>
            <a:ext cx="668935" cy="0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12 4 1 2 2 2 1 1 1 2 1 5">
            <a:extLst>
              <a:ext uri="{FF2B5EF4-FFF2-40B4-BE49-F238E27FC236}">
                <a16:creationId xmlns:a16="http://schemas.microsoft.com/office/drawing/2014/main" id="{8D56909E-9295-47FC-9A11-A705450914E3}"/>
              </a:ext>
            </a:extLst>
          </p:cNvPr>
          <p:cNvSpPr txBox="1">
            <a:spLocks/>
          </p:cNvSpPr>
          <p:nvPr/>
        </p:nvSpPr>
        <p:spPr>
          <a:xfrm>
            <a:off x="6241059" y="2568819"/>
            <a:ext cx="1904300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QCD axion band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0C3AA4D-8F3C-4F4F-8C58-A6A2852C2600}"/>
              </a:ext>
            </a:extLst>
          </p:cNvPr>
          <p:cNvCxnSpPr>
            <a:cxnSpLocks/>
          </p:cNvCxnSpPr>
          <p:nvPr/>
        </p:nvCxnSpPr>
        <p:spPr>
          <a:xfrm flipH="1">
            <a:off x="4257675" y="3592996"/>
            <a:ext cx="1973863" cy="0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12 4 1 2 2 2 1 1 1 2 1 6">
            <a:extLst>
              <a:ext uri="{FF2B5EF4-FFF2-40B4-BE49-F238E27FC236}">
                <a16:creationId xmlns:a16="http://schemas.microsoft.com/office/drawing/2014/main" id="{67B8CB22-7EC0-430C-9D83-D9B89B1A6DE7}"/>
              </a:ext>
            </a:extLst>
          </p:cNvPr>
          <p:cNvSpPr txBox="1">
            <a:spLocks/>
          </p:cNvSpPr>
          <p:nvPr/>
        </p:nvSpPr>
        <p:spPr>
          <a:xfrm>
            <a:off x="6231533" y="3408350"/>
            <a:ext cx="448575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spin projection noise quantum sensitivity limit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185ACA-738A-4F62-93CE-A339230DFB51}"/>
              </a:ext>
            </a:extLst>
          </p:cNvPr>
          <p:cNvSpPr txBox="1"/>
          <p:nvPr/>
        </p:nvSpPr>
        <p:spPr>
          <a:xfrm>
            <a:off x="8442693" y="-6804"/>
            <a:ext cx="3746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D. Aybas et al., </a:t>
            </a:r>
            <a:r>
              <a:rPr lang="en-US" sz="1400" i="1" dirty="0"/>
              <a:t>Quant. Sci. Tech. </a:t>
            </a:r>
            <a:r>
              <a:rPr lang="en-US" sz="1400" b="1" dirty="0"/>
              <a:t>6</a:t>
            </a:r>
            <a:r>
              <a:rPr lang="en-US" sz="1400" dirty="0"/>
              <a:t>, 034007 (2021)</a:t>
            </a:r>
          </a:p>
        </p:txBody>
      </p:sp>
      <p:sp>
        <p:nvSpPr>
          <p:cNvPr id="34" name="Right Arrow 52 1 1">
            <a:extLst>
              <a:ext uri="{FF2B5EF4-FFF2-40B4-BE49-F238E27FC236}">
                <a16:creationId xmlns:a16="http://schemas.microsoft.com/office/drawing/2014/main" id="{66BCB0BC-74B6-4C63-8978-1C1577B62FF9}"/>
              </a:ext>
            </a:extLst>
          </p:cNvPr>
          <p:cNvSpPr/>
          <p:nvPr/>
        </p:nvSpPr>
        <p:spPr>
          <a:xfrm rot="5400000">
            <a:off x="3359291" y="2923621"/>
            <a:ext cx="223447" cy="21052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ontent Placeholder 12 4 1 2 2 2 1 1 1 2 1 7">
            <a:extLst>
              <a:ext uri="{FF2B5EF4-FFF2-40B4-BE49-F238E27FC236}">
                <a16:creationId xmlns:a16="http://schemas.microsoft.com/office/drawing/2014/main" id="{B5CBBB95-45E5-46BA-98F1-A5ED1723949D}"/>
              </a:ext>
            </a:extLst>
          </p:cNvPr>
          <p:cNvSpPr txBox="1">
            <a:spLocks/>
          </p:cNvSpPr>
          <p:nvPr/>
        </p:nvSpPr>
        <p:spPr>
          <a:xfrm>
            <a:off x="110340" y="4716705"/>
            <a:ext cx="1465989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ongoing work:</a:t>
            </a:r>
          </a:p>
        </p:txBody>
      </p:sp>
      <p:sp>
        <p:nvSpPr>
          <p:cNvPr id="38" name="Content Placeholder 12 4 1 2 2 2 1 1 1 2 1 8">
            <a:extLst>
              <a:ext uri="{FF2B5EF4-FFF2-40B4-BE49-F238E27FC236}">
                <a16:creationId xmlns:a16="http://schemas.microsoft.com/office/drawing/2014/main" id="{8B115706-F1A5-4106-AE3D-B625B254F9C1}"/>
              </a:ext>
            </a:extLst>
          </p:cNvPr>
          <p:cNvSpPr txBox="1">
            <a:spLocks/>
          </p:cNvSpPr>
          <p:nvPr/>
        </p:nvSpPr>
        <p:spPr>
          <a:xfrm>
            <a:off x="1510017" y="4726628"/>
            <a:ext cx="9444185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1) sweep the full frequency range → current results at 40 MHz, we are sweeping down to kHz </a:t>
            </a:r>
          </a:p>
        </p:txBody>
      </p:sp>
      <p:sp>
        <p:nvSpPr>
          <p:cNvPr id="56" name="Content Placeholder 12 4 1 2 2 2 1 1 1 2 1 10 1">
            <a:extLst>
              <a:ext uri="{FF2B5EF4-FFF2-40B4-BE49-F238E27FC236}">
                <a16:creationId xmlns:a16="http://schemas.microsoft.com/office/drawing/2014/main" id="{56680036-7C0F-4D9F-9E65-81DD2641B30E}"/>
              </a:ext>
            </a:extLst>
          </p:cNvPr>
          <p:cNvSpPr txBox="1">
            <a:spLocks/>
          </p:cNvSpPr>
          <p:nvPr/>
        </p:nvSpPr>
        <p:spPr>
          <a:xfrm>
            <a:off x="1510018" y="5100281"/>
            <a:ext cx="3623897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2) increase sample size → currently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32412F-30F7-4A84-A878-22786E563BF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48" y="5133731"/>
            <a:ext cx="1842316" cy="24417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Content Placeholder 12 4 1 2 2 2 1 1 1 2 1 10 2 1">
            <a:extLst>
              <a:ext uri="{FF2B5EF4-FFF2-40B4-BE49-F238E27FC236}">
                <a16:creationId xmlns:a16="http://schemas.microsoft.com/office/drawing/2014/main" id="{C0E3A92E-6A37-4AEA-973B-35839D933C9A}"/>
              </a:ext>
            </a:extLst>
          </p:cNvPr>
          <p:cNvSpPr txBox="1">
            <a:spLocks/>
          </p:cNvSpPr>
          <p:nvPr/>
        </p:nvSpPr>
        <p:spPr>
          <a:xfrm>
            <a:off x="1510018" y="6236655"/>
            <a:ext cx="598948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5) increase spin polarization (quantum state control) → currently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9F38A3-8A85-46B9-AB51-F1AEA82C35A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747" y="6288980"/>
            <a:ext cx="681780" cy="20576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Content Placeholder 12 4 1 2 2 2 1 1 1 2 1 10 2 2">
            <a:extLst>
              <a:ext uri="{FF2B5EF4-FFF2-40B4-BE49-F238E27FC236}">
                <a16:creationId xmlns:a16="http://schemas.microsoft.com/office/drawing/2014/main" id="{E1D0FC1E-C7C9-47B9-8F5D-D39E6E7BFF90}"/>
              </a:ext>
            </a:extLst>
          </p:cNvPr>
          <p:cNvSpPr txBox="1">
            <a:spLocks/>
          </p:cNvSpPr>
          <p:nvPr/>
        </p:nvSpPr>
        <p:spPr>
          <a:xfrm>
            <a:off x="1510018" y="5855684"/>
            <a:ext cx="598948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4) improve sensor → currently RF amp/SQUID</a:t>
            </a:r>
          </a:p>
        </p:txBody>
      </p:sp>
      <p:sp>
        <p:nvSpPr>
          <p:cNvPr id="61" name="Right Arrow 52 1 2">
            <a:extLst>
              <a:ext uri="{FF2B5EF4-FFF2-40B4-BE49-F238E27FC236}">
                <a16:creationId xmlns:a16="http://schemas.microsoft.com/office/drawing/2014/main" id="{C02C32D0-C45A-4924-BC7A-10B144C86095}"/>
              </a:ext>
            </a:extLst>
          </p:cNvPr>
          <p:cNvSpPr/>
          <p:nvPr/>
        </p:nvSpPr>
        <p:spPr>
          <a:xfrm>
            <a:off x="6318914" y="5890925"/>
            <a:ext cx="223447" cy="21052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ontent Placeholder 12 4 1 2 2 2 1 1 1 2 1 10 2 3">
            <a:extLst>
              <a:ext uri="{FF2B5EF4-FFF2-40B4-BE49-F238E27FC236}">
                <a16:creationId xmlns:a16="http://schemas.microsoft.com/office/drawing/2014/main" id="{10601300-4FD5-44A5-8656-200A54A84421}"/>
              </a:ext>
            </a:extLst>
          </p:cNvPr>
          <p:cNvSpPr txBox="1">
            <a:spLocks/>
          </p:cNvSpPr>
          <p:nvPr/>
        </p:nvSpPr>
        <p:spPr>
          <a:xfrm>
            <a:off x="6666441" y="5850730"/>
            <a:ext cx="393988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collaboration with SLAC to couple RQUs</a:t>
            </a:r>
          </a:p>
        </p:txBody>
      </p:sp>
      <p:sp>
        <p:nvSpPr>
          <p:cNvPr id="63" name="Content Placeholder 12 4 1 2 2 2 1 1 1 2 1 10 2 4">
            <a:extLst>
              <a:ext uri="{FF2B5EF4-FFF2-40B4-BE49-F238E27FC236}">
                <a16:creationId xmlns:a16="http://schemas.microsoft.com/office/drawing/2014/main" id="{DCF2D019-9047-449E-98C2-B420DA0DE4F6}"/>
              </a:ext>
            </a:extLst>
          </p:cNvPr>
          <p:cNvSpPr txBox="1">
            <a:spLocks/>
          </p:cNvSpPr>
          <p:nvPr/>
        </p:nvSpPr>
        <p:spPr>
          <a:xfrm>
            <a:off x="1510018" y="5474712"/>
            <a:ext cx="5029740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3) improve material → currently ferroelectric PMN-PT</a:t>
            </a:r>
          </a:p>
        </p:txBody>
      </p:sp>
      <p:sp>
        <p:nvSpPr>
          <p:cNvPr id="64" name="Right Arrow 52 1 3">
            <a:extLst>
              <a:ext uri="{FF2B5EF4-FFF2-40B4-BE49-F238E27FC236}">
                <a16:creationId xmlns:a16="http://schemas.microsoft.com/office/drawing/2014/main" id="{FEFBDD4E-BA64-44F4-A66B-DE15FFBA423C}"/>
              </a:ext>
            </a:extLst>
          </p:cNvPr>
          <p:cNvSpPr/>
          <p:nvPr/>
        </p:nvSpPr>
        <p:spPr>
          <a:xfrm>
            <a:off x="6324776" y="5545722"/>
            <a:ext cx="223447" cy="21052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ontent Placeholder 12 4 1 2 2 2 1 1 1 2 1 10 2 5">
            <a:extLst>
              <a:ext uri="{FF2B5EF4-FFF2-40B4-BE49-F238E27FC236}">
                <a16:creationId xmlns:a16="http://schemas.microsoft.com/office/drawing/2014/main" id="{A6190637-1BE4-4691-BB34-F0D01E64B100}"/>
              </a:ext>
            </a:extLst>
          </p:cNvPr>
          <p:cNvSpPr txBox="1">
            <a:spLocks/>
          </p:cNvSpPr>
          <p:nvPr/>
        </p:nvSpPr>
        <p:spPr>
          <a:xfrm>
            <a:off x="6690471" y="5465827"/>
            <a:ext cx="393988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non-centrosymmetric ionic crystals</a:t>
            </a:r>
          </a:p>
        </p:txBody>
      </p:sp>
      <p:sp>
        <p:nvSpPr>
          <p:cNvPr id="66" name="Right Arrow 52 1 4">
            <a:extLst>
              <a:ext uri="{FF2B5EF4-FFF2-40B4-BE49-F238E27FC236}">
                <a16:creationId xmlns:a16="http://schemas.microsoft.com/office/drawing/2014/main" id="{49B7C1BC-F978-4C61-BEFC-CCD9AFB96A4C}"/>
              </a:ext>
            </a:extLst>
          </p:cNvPr>
          <p:cNvSpPr/>
          <p:nvPr/>
        </p:nvSpPr>
        <p:spPr>
          <a:xfrm>
            <a:off x="8036307" y="6243517"/>
            <a:ext cx="223447" cy="21052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ontent Placeholder 12 4 1 2 2 2 1 1 1 2 1 10 2 6">
            <a:extLst>
              <a:ext uri="{FF2B5EF4-FFF2-40B4-BE49-F238E27FC236}">
                <a16:creationId xmlns:a16="http://schemas.microsoft.com/office/drawing/2014/main" id="{13AB3554-0518-4CFB-A91B-BF2D803F0012}"/>
              </a:ext>
            </a:extLst>
          </p:cNvPr>
          <p:cNvSpPr txBox="1">
            <a:spLocks/>
          </p:cNvSpPr>
          <p:nvPr/>
        </p:nvSpPr>
        <p:spPr>
          <a:xfrm>
            <a:off x="8384950" y="6165437"/>
            <a:ext cx="3445411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optical control of spin thermalization</a:t>
            </a:r>
          </a:p>
        </p:txBody>
      </p:sp>
      <p:sp>
        <p:nvSpPr>
          <p:cNvPr id="68" name="Right Arrow 52 1 5">
            <a:extLst>
              <a:ext uri="{FF2B5EF4-FFF2-40B4-BE49-F238E27FC236}">
                <a16:creationId xmlns:a16="http://schemas.microsoft.com/office/drawing/2014/main" id="{D5D49CEA-2711-4161-A1AB-42A8B544AEFF}"/>
              </a:ext>
            </a:extLst>
          </p:cNvPr>
          <p:cNvSpPr/>
          <p:nvPr/>
        </p:nvSpPr>
        <p:spPr>
          <a:xfrm>
            <a:off x="8036307" y="6572278"/>
            <a:ext cx="223447" cy="21052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ontent Placeholder 12 4 1 2 2 2 1 1 1 2 1 10 2 7">
            <a:extLst>
              <a:ext uri="{FF2B5EF4-FFF2-40B4-BE49-F238E27FC236}">
                <a16:creationId xmlns:a16="http://schemas.microsoft.com/office/drawing/2014/main" id="{F0EE5EB0-3A6C-457D-BC0B-09DC3C1830C5}"/>
              </a:ext>
            </a:extLst>
          </p:cNvPr>
          <p:cNvSpPr txBox="1">
            <a:spLocks/>
          </p:cNvSpPr>
          <p:nvPr/>
        </p:nvSpPr>
        <p:spPr>
          <a:xfrm>
            <a:off x="8384950" y="6494198"/>
            <a:ext cx="3445411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>
              <a:defRPr/>
            </a:pPr>
            <a:r>
              <a:rPr lang="en-US" sz="1600" dirty="0">
                <a:sym typeface="Mathematica1"/>
              </a:rPr>
              <a:t>optical spin hyperpolarization</a:t>
            </a:r>
          </a:p>
        </p:txBody>
      </p:sp>
      <p:sp>
        <p:nvSpPr>
          <p:cNvPr id="43" name="Right Arrow 52 1 6">
            <a:extLst>
              <a:ext uri="{FF2B5EF4-FFF2-40B4-BE49-F238E27FC236}">
                <a16:creationId xmlns:a16="http://schemas.microsoft.com/office/drawing/2014/main" id="{C277AD9F-51A0-4117-8566-2975C880C48F}"/>
              </a:ext>
            </a:extLst>
          </p:cNvPr>
          <p:cNvSpPr/>
          <p:nvPr/>
        </p:nvSpPr>
        <p:spPr>
          <a:xfrm rot="5400000">
            <a:off x="3359289" y="3226170"/>
            <a:ext cx="223447" cy="21052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52 1 7">
            <a:extLst>
              <a:ext uri="{FF2B5EF4-FFF2-40B4-BE49-F238E27FC236}">
                <a16:creationId xmlns:a16="http://schemas.microsoft.com/office/drawing/2014/main" id="{452B048B-9FFF-4E6D-9D24-1279EA547FB9}"/>
              </a:ext>
            </a:extLst>
          </p:cNvPr>
          <p:cNvSpPr/>
          <p:nvPr/>
        </p:nvSpPr>
        <p:spPr>
          <a:xfrm rot="5400000">
            <a:off x="3359289" y="3527258"/>
            <a:ext cx="223447" cy="21052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2E07FCF-AB6B-4D9C-A900-12C449F0EFC3}"/>
              </a:ext>
            </a:extLst>
          </p:cNvPr>
          <p:cNvSpPr txBox="1"/>
          <p:nvPr/>
        </p:nvSpPr>
        <p:spPr>
          <a:xfrm>
            <a:off x="308344" y="148856"/>
            <a:ext cx="6793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CASPEr</a:t>
            </a:r>
            <a:r>
              <a:rPr lang="en-US" sz="3200" dirty="0"/>
              <a:t>-electric, towards the QCD-axion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55A528A-841A-7B29-01A2-DAA81FB27341}"/>
              </a:ext>
            </a:extLst>
          </p:cNvPr>
          <p:cNvSpPr/>
          <p:nvPr/>
        </p:nvSpPr>
        <p:spPr>
          <a:xfrm>
            <a:off x="859323" y="705310"/>
            <a:ext cx="41376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52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12674-0445-AEC9-45C2-5106943F8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1"/>
          <a:stretch/>
        </p:blipFill>
        <p:spPr>
          <a:xfrm>
            <a:off x="609840" y="1385161"/>
            <a:ext cx="2985611" cy="4110764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2049663-10F9-5427-1ED7-8909AB905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630" y="5780623"/>
            <a:ext cx="2921288" cy="94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9179BC-BECD-B436-09C6-6A16F4E69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444" y="5711593"/>
            <a:ext cx="1766489" cy="10431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32733FF-F9CB-B581-6DCD-1AA41A56FB20}"/>
              </a:ext>
            </a:extLst>
          </p:cNvPr>
          <p:cNvSpPr txBox="1"/>
          <p:nvPr/>
        </p:nvSpPr>
        <p:spPr>
          <a:xfrm>
            <a:off x="222619" y="144671"/>
            <a:ext cx="7194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CASPEr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-gradient h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field, up to 600 MHz</a:t>
            </a:r>
          </a:p>
        </p:txBody>
      </p:sp>
      <p:pic>
        <p:nvPicPr>
          <p:cNvPr id="19" name="Grafik 71">
            <a:extLst>
              <a:ext uri="{FF2B5EF4-FFF2-40B4-BE49-F238E27FC236}">
                <a16:creationId xmlns:a16="http://schemas.microsoft.com/office/drawing/2014/main" id="{59DD3550-DB3A-0999-CB41-56D867F108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9" r="45692"/>
          <a:stretch/>
        </p:blipFill>
        <p:spPr>
          <a:xfrm>
            <a:off x="9725233" y="60636"/>
            <a:ext cx="1912700" cy="55844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81F1B6-9C42-46D0-81DA-2266C0663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8207" y="1916063"/>
            <a:ext cx="1978524" cy="3231767"/>
          </a:xfrm>
          <a:prstGeom prst="rect">
            <a:avLst/>
          </a:prstGeom>
        </p:spPr>
      </p:pic>
      <p:pic>
        <p:nvPicPr>
          <p:cNvPr id="5126" name="Picture 6" descr="Cryogenic Ltd - Home | Facebook">
            <a:extLst>
              <a:ext uri="{FF2B5EF4-FFF2-40B4-BE49-F238E27FC236}">
                <a16:creationId xmlns:a16="http://schemas.microsoft.com/office/drawing/2014/main" id="{434F1AF7-D5DA-435D-0DCA-34EDA99BC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4" b="38222"/>
          <a:stretch/>
        </p:blipFill>
        <p:spPr bwMode="auto">
          <a:xfrm>
            <a:off x="554067" y="5847911"/>
            <a:ext cx="3041384" cy="77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000B06-5349-E0DC-F402-7199951371E8}"/>
              </a:ext>
            </a:extLst>
          </p:cNvPr>
          <p:cNvSpPr txBox="1"/>
          <p:nvPr/>
        </p:nvSpPr>
        <p:spPr>
          <a:xfrm>
            <a:off x="798634" y="762451"/>
            <a:ext cx="2608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14.1 T warm bore magnet</a:t>
            </a:r>
          </a:p>
          <a:p>
            <a:pPr algn="ctr"/>
            <a:r>
              <a:rPr lang="en-US" dirty="0"/>
              <a:t>delivery Fall 2022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9C8E90-832C-4F89-C806-FC95C3BEB318}"/>
              </a:ext>
            </a:extLst>
          </p:cNvPr>
          <p:cNvSpPr txBox="1"/>
          <p:nvPr/>
        </p:nvSpPr>
        <p:spPr>
          <a:xfrm>
            <a:off x="4615218" y="932579"/>
            <a:ext cx="3901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 variable temperature inserts (VTIs)</a:t>
            </a:r>
          </a:p>
          <a:p>
            <a:pPr algn="ctr"/>
            <a:r>
              <a:rPr lang="en-US" dirty="0"/>
              <a:t>design based on e.g. ANSYS simulations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F87899-42F7-91B3-5D1A-6AB840D453CA}"/>
              </a:ext>
            </a:extLst>
          </p:cNvPr>
          <p:cNvSpPr txBox="1"/>
          <p:nvPr/>
        </p:nvSpPr>
        <p:spPr>
          <a:xfrm>
            <a:off x="8000593" y="3954751"/>
            <a:ext cx="17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amplifier at 20 K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19B5B11-790E-3186-5B8D-F2A6A18B3D5B}"/>
              </a:ext>
            </a:extLst>
          </p:cNvPr>
          <p:cNvCxnSpPr/>
          <p:nvPr/>
        </p:nvCxnSpPr>
        <p:spPr>
          <a:xfrm>
            <a:off x="9725232" y="4139417"/>
            <a:ext cx="1029456" cy="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B70FA0A-C4CA-75EA-F8E3-848E2F81B620}"/>
              </a:ext>
            </a:extLst>
          </p:cNvPr>
          <p:cNvSpPr txBox="1"/>
          <p:nvPr/>
        </p:nvSpPr>
        <p:spPr>
          <a:xfrm>
            <a:off x="8138487" y="1721428"/>
            <a:ext cx="141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sample at 160 to 300 K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824792C-0E62-F592-B1CE-CA7C3A55EC20}"/>
              </a:ext>
            </a:extLst>
          </p:cNvPr>
          <p:cNvCxnSpPr>
            <a:cxnSpLocks/>
          </p:cNvCxnSpPr>
          <p:nvPr/>
        </p:nvCxnSpPr>
        <p:spPr>
          <a:xfrm>
            <a:off x="9599487" y="2044593"/>
            <a:ext cx="1155201" cy="40890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302F92F-8366-536E-7855-5B932A2B5610}"/>
              </a:ext>
            </a:extLst>
          </p:cNvPr>
          <p:cNvCxnSpPr>
            <a:cxnSpLocks/>
          </p:cNvCxnSpPr>
          <p:nvPr/>
        </p:nvCxnSpPr>
        <p:spPr>
          <a:xfrm flipV="1">
            <a:off x="9719044" y="2573622"/>
            <a:ext cx="1035644" cy="393779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AFC6DF6-3274-D4D0-C2A7-4A46851834D6}"/>
              </a:ext>
            </a:extLst>
          </p:cNvPr>
          <p:cNvSpPr txBox="1"/>
          <p:nvPr/>
        </p:nvSpPr>
        <p:spPr>
          <a:xfrm>
            <a:off x="8130745" y="2779471"/>
            <a:ext cx="1410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pickup coil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2643599-6E8A-6F16-1345-95E29EB1FB64}"/>
              </a:ext>
            </a:extLst>
          </p:cNvPr>
          <p:cNvCxnSpPr>
            <a:cxnSpLocks/>
          </p:cNvCxnSpPr>
          <p:nvPr/>
        </p:nvCxnSpPr>
        <p:spPr>
          <a:xfrm flipV="1">
            <a:off x="9713770" y="3046764"/>
            <a:ext cx="1035644" cy="393779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D9F0C03-2844-E38C-A6B7-8FD5A4CCAFB3}"/>
              </a:ext>
            </a:extLst>
          </p:cNvPr>
          <p:cNvSpPr txBox="1"/>
          <p:nvPr/>
        </p:nvSpPr>
        <p:spPr>
          <a:xfrm>
            <a:off x="8090239" y="3190685"/>
            <a:ext cx="141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tunable capacitors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8C134F-64B8-95C6-D639-96A1CBEF8446}"/>
              </a:ext>
            </a:extLst>
          </p:cNvPr>
          <p:cNvGrpSpPr/>
          <p:nvPr/>
        </p:nvGrpSpPr>
        <p:grpSpPr>
          <a:xfrm>
            <a:off x="1497543" y="695536"/>
            <a:ext cx="9240541" cy="4981840"/>
            <a:chOff x="1228079" y="0"/>
            <a:chExt cx="9240541" cy="498184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A70D33B-7BDF-D019-39E8-2F9C8838DBD4}"/>
                </a:ext>
              </a:extLst>
            </p:cNvPr>
            <p:cNvGrpSpPr/>
            <p:nvPr/>
          </p:nvGrpSpPr>
          <p:grpSpPr>
            <a:xfrm>
              <a:off x="1228079" y="0"/>
              <a:ext cx="9240541" cy="4981840"/>
              <a:chOff x="1228079" y="0"/>
              <a:chExt cx="9240541" cy="498184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5F9E340-DE42-0EBD-1766-0729AB3EC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28080" y="0"/>
                <a:ext cx="9240540" cy="493463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EEA8759-A24C-FA2F-647D-3EC0A8A76798}"/>
                  </a:ext>
                </a:extLst>
              </p:cNvPr>
              <p:cNvSpPr/>
              <p:nvPr/>
            </p:nvSpPr>
            <p:spPr>
              <a:xfrm>
                <a:off x="1228079" y="3086099"/>
                <a:ext cx="9240541" cy="1895741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98000"/>
                    </a:schemeClr>
                  </a:gs>
                  <a:gs pos="50000">
                    <a:schemeClr val="bg1">
                      <a:alpha val="7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4CB5FF-D832-7FF2-3EDF-697FF49C13D7}"/>
                </a:ext>
              </a:extLst>
            </p:cNvPr>
            <p:cNvSpPr/>
            <p:nvPr/>
          </p:nvSpPr>
          <p:spPr>
            <a:xfrm>
              <a:off x="9280320" y="1466850"/>
              <a:ext cx="1011779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E27FAB-E562-7A25-AEB0-8FC58F99881D}"/>
                </a:ext>
              </a:extLst>
            </p:cNvPr>
            <p:cNvSpPr/>
            <p:nvPr/>
          </p:nvSpPr>
          <p:spPr>
            <a:xfrm>
              <a:off x="8156047" y="1500319"/>
              <a:ext cx="1011779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4C5D2F-D0F7-5E49-3E6C-442932C163FF}"/>
                </a:ext>
              </a:extLst>
            </p:cNvPr>
            <p:cNvSpPr/>
            <p:nvPr/>
          </p:nvSpPr>
          <p:spPr>
            <a:xfrm>
              <a:off x="2616742" y="457200"/>
              <a:ext cx="1011779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11A5F12-C0B5-E37F-C163-2C6064CFAC2D}"/>
                </a:ext>
              </a:extLst>
            </p:cNvPr>
            <p:cNvSpPr/>
            <p:nvPr/>
          </p:nvSpPr>
          <p:spPr>
            <a:xfrm>
              <a:off x="4118862" y="895350"/>
              <a:ext cx="1011779" cy="20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778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1C956D2-166D-58E2-8637-AAF9E0F55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1" r="25597" b="315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9E5DA0-5B61-2A2D-351F-A462FCCBFF92}"/>
              </a:ext>
            </a:extLst>
          </p:cNvPr>
          <p:cNvSpPr/>
          <p:nvPr/>
        </p:nvSpPr>
        <p:spPr>
          <a:xfrm>
            <a:off x="3561588" y="4926246"/>
            <a:ext cx="2113411" cy="8100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Picture 4" descr="NMR Instrument Price Hikes Spook Users">
            <a:extLst>
              <a:ext uri="{FF2B5EF4-FFF2-40B4-BE49-F238E27FC236}">
                <a16:creationId xmlns:a16="http://schemas.microsoft.com/office/drawing/2014/main" id="{0CCE7F4A-3B32-35C8-6A72-CC0ABABDD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9" b="97429" l="9742" r="91054">
                        <a14:foregroundMark x1="55467" y1="6429" x2="55467" y2="6429"/>
                        <a14:foregroundMark x1="42147" y1="4571" x2="42147" y2="4571"/>
                        <a14:foregroundMark x1="48310" y1="3857" x2="48310" y2="3857"/>
                        <a14:foregroundMark x1="64612" y1="17143" x2="64612" y2="17143"/>
                        <a14:foregroundMark x1="75547" y1="20000" x2="75547" y2="20000"/>
                        <a14:foregroundMark x1="69384" y1="93286" x2="69384" y2="93286"/>
                        <a14:foregroundMark x1="70378" y1="96571" x2="70378" y2="96571"/>
                        <a14:foregroundMark x1="62028" y1="97429" x2="62028" y2="97429"/>
                        <a14:foregroundMark x1="91054" y1="25429" x2="91054" y2="25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2097">
            <a:off x="9020065" y="1313068"/>
            <a:ext cx="2454847" cy="341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841DC4-C7CE-8898-F77E-C2D24F39C0BC}"/>
              </a:ext>
            </a:extLst>
          </p:cNvPr>
          <p:cNvSpPr txBox="1"/>
          <p:nvPr/>
        </p:nvSpPr>
        <p:spPr>
          <a:xfrm>
            <a:off x="222619" y="20846"/>
            <a:ext cx="426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Calibri" panose="020F0502020204030204"/>
              </a:rPr>
              <a:t>Conclusions and outlook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B7B3E6C-E6EB-66EE-BA59-FE6073693E8D}"/>
                  </a:ext>
                </a:extLst>
              </p:cNvPr>
              <p:cNvSpPr txBox="1"/>
              <p:nvPr/>
            </p:nvSpPr>
            <p:spPr>
              <a:xfrm>
                <a:off x="0" y="1005340"/>
                <a:ext cx="7374940" cy="3391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First gradient measurements at 1.34954 MHz</a:t>
                </a:r>
                <a:br>
                  <a:rPr lang="en-US" sz="2000" dirty="0"/>
                </a:br>
                <a:r>
                  <a:rPr lang="en-US" sz="2000" dirty="0"/>
                  <a:t>exclude ALP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𝐴𝑁𝑁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2000" dirty="0"/>
                  <a:t> GeV</a:t>
                </a:r>
                <a:r>
                  <a:rPr lang="en-US" sz="2000" baseline="30000" dirty="0"/>
                  <a:t>-1</a:t>
                </a:r>
                <a:r>
                  <a:rPr lang="en-US" sz="2000" dirty="0"/>
                  <a:t> (preliminary)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First electric measurements at 39-40 MHz </a:t>
                </a:r>
                <a:br>
                  <a:rPr lang="en-US" sz="2000" dirty="0"/>
                </a:br>
                <a:r>
                  <a:rPr lang="en-US" sz="2000" dirty="0"/>
                  <a:t>exclude ALP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=9.5⋅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2000" dirty="0"/>
                  <a:t> GeV</a:t>
                </a:r>
                <a:r>
                  <a:rPr lang="en-US" sz="2000" baseline="30000" dirty="0"/>
                  <a:t>-2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Sample polarization allows for orders of magnitude sensitivity gain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Gradient line shape fundamentally different to scalar one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High field apparatus under construction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B7B3E6C-E6EB-66EE-BA59-FE6073693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05340"/>
                <a:ext cx="7374940" cy="3391698"/>
              </a:xfrm>
              <a:prstGeom prst="rect">
                <a:avLst/>
              </a:prstGeom>
              <a:blipFill>
                <a:blip r:embed="rId5"/>
                <a:stretch>
                  <a:fillRect l="-744" t="-1079" r="-744" b="-2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1B88ED8B-26BC-AEF9-7BB4-97692AC5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530" y="4954821"/>
            <a:ext cx="1982369" cy="62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">
            <a:extLst>
              <a:ext uri="{FF2B5EF4-FFF2-40B4-BE49-F238E27FC236}">
                <a16:creationId xmlns:a16="http://schemas.microsoft.com/office/drawing/2014/main" id="{CE3EAF94-236E-A084-8341-05A63B2787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23751" r="14382" b="17298"/>
          <a:stretch/>
        </p:blipFill>
        <p:spPr>
          <a:xfrm>
            <a:off x="1194018" y="4954821"/>
            <a:ext cx="1612225" cy="828370"/>
          </a:xfrm>
          <a:prstGeom prst="rect">
            <a:avLst/>
          </a:prstGeom>
        </p:spPr>
      </p:pic>
      <p:pic>
        <p:nvPicPr>
          <p:cNvPr id="14" name="Picture 117">
            <a:extLst>
              <a:ext uri="{FF2B5EF4-FFF2-40B4-BE49-F238E27FC236}">
                <a16:creationId xmlns:a16="http://schemas.microsoft.com/office/drawing/2014/main" id="{B8F9DF80-B8F3-7FC6-A445-8893D9DA8DE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0618" y="5980691"/>
            <a:ext cx="1981736" cy="881898"/>
          </a:xfrm>
          <a:prstGeom prst="rect">
            <a:avLst/>
          </a:prstGeom>
        </p:spPr>
      </p:pic>
      <p:pic>
        <p:nvPicPr>
          <p:cNvPr id="15" name="Picture 2" descr="Cluster of Excellence PRISMA+ - Physical Sciences in Mainz, Germany:  Bachelor, Master, PHD in Physics">
            <a:extLst>
              <a:ext uri="{FF2B5EF4-FFF2-40B4-BE49-F238E27FC236}">
                <a16:creationId xmlns:a16="http://schemas.microsoft.com/office/drawing/2014/main" id="{806F517D-8B23-B7FB-45C3-C2A419CBF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t="24058" r="4814" b="12741"/>
          <a:stretch/>
        </p:blipFill>
        <p:spPr bwMode="auto">
          <a:xfrm>
            <a:off x="8957149" y="5069206"/>
            <a:ext cx="1674476" cy="87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2.png">
            <a:extLst>
              <a:ext uri="{FF2B5EF4-FFF2-40B4-BE49-F238E27FC236}">
                <a16:creationId xmlns:a16="http://schemas.microsoft.com/office/drawing/2014/main" id="{9B3823A3-3DAA-8FEB-2C08-8EBA89DA0428}"/>
              </a:ext>
            </a:extLst>
          </p:cNvPr>
          <p:cNvPicPr/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9721" y="5051895"/>
            <a:ext cx="1219815" cy="879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236616-B6C3-6A45-06BF-3A2A76AD82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65927"/>
          <a:stretch>
            <a:fillRect/>
          </a:stretch>
        </p:blipFill>
        <p:spPr>
          <a:xfrm>
            <a:off x="4119353" y="5947181"/>
            <a:ext cx="905299" cy="9489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60E055-4234-69C4-1BFC-76C1C6EF2D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3782" y="6261077"/>
            <a:ext cx="2659447" cy="390189"/>
          </a:xfrm>
          <a:prstGeom prst="rect">
            <a:avLst/>
          </a:prstGeom>
        </p:spPr>
      </p:pic>
      <p:pic>
        <p:nvPicPr>
          <p:cNvPr id="19" name="Picture 18" descr="Flatiron Institute">
            <a:extLst>
              <a:ext uri="{FF2B5EF4-FFF2-40B4-BE49-F238E27FC236}">
                <a16:creationId xmlns:a16="http://schemas.microsoft.com/office/drawing/2014/main" id="{BF330372-5132-EE97-1472-1FDF2374C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t="36861" r="6412" b="42695"/>
          <a:stretch/>
        </p:blipFill>
        <p:spPr bwMode="auto">
          <a:xfrm>
            <a:off x="6219303" y="6330492"/>
            <a:ext cx="1993774" cy="25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200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42A897-BC91-0A06-631D-E4F5CF04810D}"/>
              </a:ext>
            </a:extLst>
          </p:cNvPr>
          <p:cNvSpPr/>
          <p:nvPr/>
        </p:nvSpPr>
        <p:spPr>
          <a:xfrm>
            <a:off x="1993599" y="757515"/>
            <a:ext cx="1117821" cy="959319"/>
          </a:xfrm>
          <a:custGeom>
            <a:avLst/>
            <a:gdLst>
              <a:gd name="connsiteX0" fmla="*/ 0 w 1117821"/>
              <a:gd name="connsiteY0" fmla="*/ 0 h 959319"/>
              <a:gd name="connsiteX1" fmla="*/ 536554 w 1117821"/>
              <a:gd name="connsiteY1" fmla="*/ 0 h 959319"/>
              <a:gd name="connsiteX2" fmla="*/ 1117821 w 1117821"/>
              <a:gd name="connsiteY2" fmla="*/ 0 h 959319"/>
              <a:gd name="connsiteX3" fmla="*/ 1117821 w 1117821"/>
              <a:gd name="connsiteY3" fmla="*/ 479660 h 959319"/>
              <a:gd name="connsiteX4" fmla="*/ 1117821 w 1117821"/>
              <a:gd name="connsiteY4" fmla="*/ 959319 h 959319"/>
              <a:gd name="connsiteX5" fmla="*/ 536554 w 1117821"/>
              <a:gd name="connsiteY5" fmla="*/ 959319 h 959319"/>
              <a:gd name="connsiteX6" fmla="*/ 0 w 1117821"/>
              <a:gd name="connsiteY6" fmla="*/ 959319 h 959319"/>
              <a:gd name="connsiteX7" fmla="*/ 0 w 1117821"/>
              <a:gd name="connsiteY7" fmla="*/ 489253 h 959319"/>
              <a:gd name="connsiteX8" fmla="*/ 0 w 1117821"/>
              <a:gd name="connsiteY8" fmla="*/ 0 h 95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821" h="959319" extrusionOk="0">
                <a:moveTo>
                  <a:pt x="0" y="0"/>
                </a:moveTo>
                <a:cubicBezTo>
                  <a:pt x="185014" y="-5980"/>
                  <a:pt x="318128" y="58970"/>
                  <a:pt x="536554" y="0"/>
                </a:cubicBezTo>
                <a:cubicBezTo>
                  <a:pt x="754980" y="-58970"/>
                  <a:pt x="946936" y="1706"/>
                  <a:pt x="1117821" y="0"/>
                </a:cubicBezTo>
                <a:cubicBezTo>
                  <a:pt x="1159075" y="213515"/>
                  <a:pt x="1100756" y="298473"/>
                  <a:pt x="1117821" y="479660"/>
                </a:cubicBezTo>
                <a:cubicBezTo>
                  <a:pt x="1134886" y="660847"/>
                  <a:pt x="1063126" y="792796"/>
                  <a:pt x="1117821" y="959319"/>
                </a:cubicBezTo>
                <a:cubicBezTo>
                  <a:pt x="909048" y="1010202"/>
                  <a:pt x="781244" y="936525"/>
                  <a:pt x="536554" y="959319"/>
                </a:cubicBezTo>
                <a:cubicBezTo>
                  <a:pt x="291864" y="982113"/>
                  <a:pt x="205019" y="929193"/>
                  <a:pt x="0" y="959319"/>
                </a:cubicBezTo>
                <a:cubicBezTo>
                  <a:pt x="-40515" y="770386"/>
                  <a:pt x="34028" y="600556"/>
                  <a:pt x="0" y="489253"/>
                </a:cubicBezTo>
                <a:cubicBezTo>
                  <a:pt x="-34028" y="377950"/>
                  <a:pt x="12586" y="160313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upload.wikimedia.org/wikipedia/commons/d/d0/BlankMap-World-1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1522" y="895114"/>
            <a:ext cx="5188570" cy="2505624"/>
          </a:xfrm>
          <a:prstGeom prst="rect">
            <a:avLst/>
          </a:prstGeom>
          <a:noFill/>
        </p:spPr>
      </p:pic>
      <p:sp>
        <p:nvSpPr>
          <p:cNvPr id="14" name="TextBox 27"/>
          <p:cNvSpPr txBox="1"/>
          <p:nvPr/>
        </p:nvSpPr>
        <p:spPr>
          <a:xfrm>
            <a:off x="442763" y="3870732"/>
            <a:ext cx="2297499" cy="83099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ym typeface="Wingdings" panose="05000000000000000000" pitchFamily="2" charset="2"/>
              </a:rPr>
              <a:t>Boston University</a:t>
            </a:r>
            <a:r>
              <a:rPr lang="en-US" sz="1600" dirty="0">
                <a:sym typeface="Wingdings" panose="05000000000000000000" pitchFamily="2" charset="2"/>
              </a:rPr>
              <a:t>:</a:t>
            </a:r>
          </a:p>
          <a:p>
            <a:pPr algn="ctr"/>
            <a:r>
              <a:rPr lang="en-US" sz="1600" dirty="0" err="1">
                <a:sym typeface="Wingdings" panose="05000000000000000000" pitchFamily="2" charset="2"/>
              </a:rPr>
              <a:t>CASPEr</a:t>
            </a:r>
            <a:r>
              <a:rPr lang="en-US" sz="1600" dirty="0">
                <a:sym typeface="Wingdings" panose="05000000000000000000" pitchFamily="2" charset="2"/>
              </a:rPr>
              <a:t>-electric using spins in solids</a:t>
            </a:r>
            <a:endParaRPr lang="en-US" sz="1600" dirty="0"/>
          </a:p>
        </p:txBody>
      </p:sp>
      <p:sp>
        <p:nvSpPr>
          <p:cNvPr id="17" name="TextBox 27"/>
          <p:cNvSpPr txBox="1"/>
          <p:nvPr/>
        </p:nvSpPr>
        <p:spPr>
          <a:xfrm>
            <a:off x="9461245" y="3870732"/>
            <a:ext cx="2439484" cy="83099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ym typeface="Wingdings" panose="05000000000000000000" pitchFamily="2" charset="2"/>
              </a:rPr>
              <a:t>Helmholtz institute Mainz</a:t>
            </a:r>
            <a:r>
              <a:rPr lang="en-US" sz="1600" dirty="0">
                <a:sym typeface="Wingdings" panose="05000000000000000000" pitchFamily="2" charset="2"/>
              </a:rPr>
              <a:t>:</a:t>
            </a:r>
          </a:p>
          <a:p>
            <a:pPr algn="ctr"/>
            <a:r>
              <a:rPr lang="en-US" sz="1600" dirty="0" err="1">
                <a:sym typeface="Wingdings" panose="05000000000000000000" pitchFamily="2" charset="2"/>
              </a:rPr>
              <a:t>CASPEr</a:t>
            </a:r>
            <a:r>
              <a:rPr lang="en-US" sz="1600" dirty="0">
                <a:sym typeface="Wingdings" panose="05000000000000000000" pitchFamily="2" charset="2"/>
              </a:rPr>
              <a:t>-gradient using hyperpolarized liquids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6472" y="2343457"/>
            <a:ext cx="1293353" cy="1436941"/>
          </a:xfrm>
          <a:prstGeom prst="rect">
            <a:avLst/>
          </a:prstGeom>
        </p:spPr>
      </p:pic>
      <p:sp>
        <p:nvSpPr>
          <p:cNvPr id="29" name="Flowchart: Connector 28"/>
          <p:cNvSpPr/>
          <p:nvPr/>
        </p:nvSpPr>
        <p:spPr>
          <a:xfrm>
            <a:off x="4039271" y="1476151"/>
            <a:ext cx="119351" cy="113860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/>
          <p:cNvSpPr/>
          <p:nvPr/>
        </p:nvSpPr>
        <p:spPr>
          <a:xfrm>
            <a:off x="4727542" y="1417718"/>
            <a:ext cx="119351" cy="113860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/>
          <p:cNvSpPr/>
          <p:nvPr/>
        </p:nvSpPr>
        <p:spPr>
          <a:xfrm>
            <a:off x="5774743" y="1348088"/>
            <a:ext cx="119351" cy="113860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36072" y="771036"/>
            <a:ext cx="37032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Deniz Aybas</a:t>
            </a:r>
          </a:p>
          <a:p>
            <a:r>
              <a:rPr lang="en-US" sz="1400" dirty="0"/>
              <a:t>Alex Wilzewski</a:t>
            </a:r>
          </a:p>
          <a:p>
            <a:r>
              <a:rPr lang="en-US" sz="1400" dirty="0"/>
              <a:t>Janos Adam</a:t>
            </a:r>
          </a:p>
          <a:p>
            <a:r>
              <a:rPr lang="en-US" sz="1400" dirty="0"/>
              <a:t>Sasha Gramolin </a:t>
            </a:r>
          </a:p>
          <a:p>
            <a:r>
              <a:rPr lang="en-US" sz="1400" dirty="0"/>
              <a:t>Dorian Johnson</a:t>
            </a:r>
          </a:p>
          <a:p>
            <a:r>
              <a:rPr lang="en-US" sz="1400" dirty="0"/>
              <a:t>Annalies Kleyheeg </a:t>
            </a:r>
          </a:p>
          <a:p>
            <a:r>
              <a:rPr lang="en-US" sz="1400" dirty="0"/>
              <a:t>Arne Wickenbrock </a:t>
            </a:r>
          </a:p>
          <a:p>
            <a:r>
              <a:rPr lang="en-US" sz="1400" dirty="0"/>
              <a:t>John Blanchard </a:t>
            </a:r>
          </a:p>
          <a:p>
            <a:r>
              <a:rPr lang="en-US" sz="1400" dirty="0"/>
              <a:t>Antoine Garcon</a:t>
            </a:r>
          </a:p>
          <a:p>
            <a:r>
              <a:rPr lang="en-US" sz="1400" dirty="0"/>
              <a:t>Gary Centers</a:t>
            </a:r>
          </a:p>
          <a:p>
            <a:r>
              <a:rPr lang="en-US" sz="1400" dirty="0"/>
              <a:t>Nataniel Figueroa </a:t>
            </a:r>
          </a:p>
          <a:p>
            <a:r>
              <a:rPr lang="en-US" sz="1400" dirty="0"/>
              <a:t>Marina Gil </a:t>
            </a:r>
            <a:r>
              <a:rPr lang="en-US" sz="1400" dirty="0" err="1"/>
              <a:t>Sendra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9577942" y="902416"/>
            <a:ext cx="188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Dmitry Budker</a:t>
            </a:r>
          </a:p>
          <a:p>
            <a:r>
              <a:rPr lang="en-US" sz="1400" dirty="0"/>
              <a:t>Peter Graham</a:t>
            </a:r>
          </a:p>
          <a:p>
            <a:r>
              <a:rPr lang="en-US" sz="1400" dirty="0"/>
              <a:t>Derek Kimball</a:t>
            </a:r>
          </a:p>
          <a:p>
            <a:r>
              <a:rPr lang="en-US" sz="1400" dirty="0"/>
              <a:t>Surjeet Rajendran</a:t>
            </a:r>
          </a:p>
          <a:p>
            <a:r>
              <a:rPr lang="en-US" sz="1400" dirty="0"/>
              <a:t>Alex Sushkov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3530" y="3902106"/>
            <a:ext cx="1107169" cy="73173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028" y="4877755"/>
            <a:ext cx="1216107" cy="15053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02" y="4877755"/>
            <a:ext cx="1124303" cy="149907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8773" y="4877755"/>
            <a:ext cx="1183950" cy="1499072"/>
          </a:xfrm>
          <a:prstGeom prst="rect">
            <a:avLst/>
          </a:prstGeom>
        </p:spPr>
      </p:pic>
      <p:pic>
        <p:nvPicPr>
          <p:cNvPr id="2050" name="Picture 9" descr="cid:image001.png@01D5511F.85292580"/>
          <p:cNvPicPr>
            <a:picLocks noChangeAspect="1" noChangeArrowheads="1"/>
          </p:cNvPicPr>
          <p:nvPr/>
        </p:nvPicPr>
        <p:blipFill rotWithShape="1"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02" y="3844873"/>
            <a:ext cx="901045" cy="95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8" descr="cid:image002.png@01D5511F.85292580"/>
          <p:cNvPicPr>
            <a:picLocks noChangeAspect="1" noChangeArrowheads="1"/>
          </p:cNvPicPr>
          <p:nvPr/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476" y="3564479"/>
            <a:ext cx="962186" cy="4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lowchart: Connector 26"/>
          <p:cNvSpPr/>
          <p:nvPr/>
        </p:nvSpPr>
        <p:spPr>
          <a:xfrm>
            <a:off x="4627549" y="1501518"/>
            <a:ext cx="119351" cy="113860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2.png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148835" y="3424740"/>
            <a:ext cx="1163455" cy="932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icture 2" descr="Image result for department of energ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90" y="3514142"/>
            <a:ext cx="669813" cy="66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45" y="4316038"/>
            <a:ext cx="976289" cy="2811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6161924-D70B-450D-813F-80D747E1A41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38" y="4773783"/>
            <a:ext cx="1204574" cy="18068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17AFDC0-3351-4DCF-8DD1-2B5E3CA7EA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7434" y="4743243"/>
            <a:ext cx="765953" cy="1837401"/>
          </a:xfrm>
          <a:prstGeom prst="rect">
            <a:avLst/>
          </a:prstGeom>
        </p:spPr>
      </p:pic>
      <p:pic>
        <p:nvPicPr>
          <p:cNvPr id="43" name="Picture 4" descr="https://lh3.googleusercontent.com/vdC91bd5ePiPmXj9zWGca7K9HUZqAfz5mFqbYF1u1TVJ0XQoRz5qr9QKFi9cXND1lxcJkhslqjzPTygrtyzCRtGBMiRPW2DK-uJOcR6wmIMeGFj_A1TJalsVAxpH7RvKjddl-xpBVVdxWcJKQLeXIdifMjtkORetz1TGNwe15r21-YP89XXmoI1sZ5lQo_POhfCt_zhUUzSpD0yfEXGm2KWa_crrQ-FJUhrvmN2eN3i8gaHGj9WKFnaGSYXf1YwTnHSZZzvFJA4cG0yoMmb_wK8-FvCiWhxy_f981wyd3iZMRckKhf9au6kZ_0DuyywnYIaX8qUDJcxQ23tlLACyJ49W-QRVWC9HbZeLjDUV3OahAuk5CV6bNmtQMV9Iv9LRN7T3qkHNFC7Ra5sX_BaYlNczNIojaidP0E_yjnC7wjaDLDNefY35L5PLb1wsuqyZjjjMx5vK3ebYD4nsx6i7MzWTNnYXoKMU5uVs2pEXtMA5T_i0iq7jG2FT9GYsFjOIPozQyvoXyeCWLdj082YDyHB0PVzvvNE3ehNcpvO3L_5DiNzyJIXjI4ukXLrdjYctHNZM_-SrfxnWl8SyoOCPHTObmx1DM4j9CeNAqeVWFfM5DTvQg7AqGS4m_ZNPK6QKsPF9qDXqBuftVcp_pvToX_GPLW6hL44=w684-h1214-no">
            <a:extLst>
              <a:ext uri="{FF2B5EF4-FFF2-40B4-BE49-F238E27FC236}">
                <a16:creationId xmlns:a16="http://schemas.microsoft.com/office/drawing/2014/main" id="{588D7BB8-972D-48BC-8FF4-9CFB419A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55" y="4743243"/>
            <a:ext cx="1044824" cy="185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2759857-503E-4F11-9ECE-03497B3C3D23}"/>
              </a:ext>
            </a:extLst>
          </p:cNvPr>
          <p:cNvSpPr txBox="1"/>
          <p:nvPr/>
        </p:nvSpPr>
        <p:spPr>
          <a:xfrm>
            <a:off x="1265255" y="-28624"/>
            <a:ext cx="9661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The Cosmic Axion Spin Precession Experiment program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C9DB44-D20B-4F3F-88FB-0107D41A3D3F}"/>
              </a:ext>
            </a:extLst>
          </p:cNvPr>
          <p:cNvSpPr txBox="1"/>
          <p:nvPr/>
        </p:nvSpPr>
        <p:spPr>
          <a:xfrm>
            <a:off x="1993599" y="775089"/>
            <a:ext cx="153342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Yuzhe</a:t>
            </a:r>
            <a:r>
              <a:rPr lang="en-US" sz="1400" dirty="0"/>
              <a:t> Zhang</a:t>
            </a:r>
          </a:p>
          <a:p>
            <a:r>
              <a:rPr lang="en-US" sz="1400" dirty="0"/>
              <a:t>Arian Dogan</a:t>
            </a:r>
          </a:p>
          <a:p>
            <a:r>
              <a:rPr lang="en-US" sz="1400" dirty="0"/>
              <a:t>Julian Walter</a:t>
            </a:r>
          </a:p>
          <a:p>
            <a:r>
              <a:rPr lang="en-US" sz="1400" dirty="0"/>
              <a:t>Ophir Rumi</a:t>
            </a:r>
          </a:p>
          <a:p>
            <a:r>
              <a:rPr lang="en-US" sz="1400" dirty="0" err="1"/>
              <a:t>Jiaxuan</a:t>
            </a:r>
            <a:r>
              <a:rPr lang="en-US" sz="1400" dirty="0"/>
              <a:t> Xu</a:t>
            </a:r>
          </a:p>
          <a:p>
            <a:r>
              <a:rPr lang="en-US" sz="1400" dirty="0" err="1"/>
              <a:t>Pengyu</a:t>
            </a:r>
            <a:r>
              <a:rPr lang="en-US" sz="1400" dirty="0"/>
              <a:t> Zhou</a:t>
            </a:r>
          </a:p>
          <a:p>
            <a:r>
              <a:rPr lang="en-US" sz="1400" dirty="0"/>
              <a:t>Teng Wu</a:t>
            </a:r>
          </a:p>
          <a:p>
            <a:r>
              <a:rPr lang="en-US" sz="1400" dirty="0"/>
              <a:t>Alfredo </a:t>
            </a:r>
            <a:r>
              <a:rPr lang="en-US" sz="1400" dirty="0" err="1"/>
              <a:t>Ferella</a:t>
            </a:r>
            <a:endParaRPr lang="en-US" sz="1400" dirty="0"/>
          </a:p>
          <a:p>
            <a:r>
              <a:rPr lang="en-US" sz="1400" dirty="0"/>
              <a:t>Matthew Lawson</a:t>
            </a:r>
          </a:p>
        </p:txBody>
      </p:sp>
      <p:pic>
        <p:nvPicPr>
          <p:cNvPr id="46" name="Grafik 14" descr="Ein Bild, das drinnen, Wand, Boden, stehend enthält.&#10;&#10;Automatisch generierte Beschreibung">
            <a:extLst>
              <a:ext uri="{FF2B5EF4-FFF2-40B4-BE49-F238E27FC236}">
                <a16:creationId xmlns:a16="http://schemas.microsoft.com/office/drawing/2014/main" id="{8E707B09-42CF-4479-A4DB-B70471265A0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1852" r="31786"/>
          <a:stretch/>
        </p:blipFill>
        <p:spPr>
          <a:xfrm>
            <a:off x="9488871" y="4773783"/>
            <a:ext cx="985535" cy="18068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C72485-9EC2-4FA9-A0B3-D0366AE61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r="9259"/>
          <a:stretch/>
        </p:blipFill>
        <p:spPr bwMode="auto">
          <a:xfrm>
            <a:off x="7666076" y="4860468"/>
            <a:ext cx="1183290" cy="14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C4BE76E-3237-48BE-BBF9-070B4FFBA4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496" y="4064499"/>
            <a:ext cx="1314067" cy="58477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2475250-4E00-EE68-B502-AC7681563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363" y="2280126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FE86C5B-9944-DB47-0038-1E1D256FE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688" y="607458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1216AEBB-6F3C-4225-1FCD-37268B0E7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13" y="611990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>
            <a:extLst>
              <a:ext uri="{FF2B5EF4-FFF2-40B4-BE49-F238E27FC236}">
                <a16:creationId xmlns:a16="http://schemas.microsoft.com/office/drawing/2014/main" id="{4CFB43B3-29B0-35D3-E82E-E682C38E3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13" y="2275689"/>
            <a:ext cx="1428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07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664B0148-D2FA-55C3-7577-B33F99D71EF5}"/>
              </a:ext>
            </a:extLst>
          </p:cNvPr>
          <p:cNvSpPr/>
          <p:nvPr/>
        </p:nvSpPr>
        <p:spPr>
          <a:xfrm>
            <a:off x="8365406" y="808313"/>
            <a:ext cx="3217906" cy="1019905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11A75D-4990-15D9-C121-F0EC0E8E31A4}"/>
              </a:ext>
            </a:extLst>
          </p:cNvPr>
          <p:cNvSpPr/>
          <p:nvPr/>
        </p:nvSpPr>
        <p:spPr>
          <a:xfrm>
            <a:off x="4377966" y="808313"/>
            <a:ext cx="3217906" cy="1019905"/>
          </a:xfrm>
          <a:custGeom>
            <a:avLst/>
            <a:gdLst>
              <a:gd name="connsiteX0" fmla="*/ 0 w 3217906"/>
              <a:gd name="connsiteY0" fmla="*/ 0 h 1019905"/>
              <a:gd name="connsiteX1" fmla="*/ 547044 w 3217906"/>
              <a:gd name="connsiteY1" fmla="*/ 0 h 1019905"/>
              <a:gd name="connsiteX2" fmla="*/ 1222804 w 3217906"/>
              <a:gd name="connsiteY2" fmla="*/ 0 h 1019905"/>
              <a:gd name="connsiteX3" fmla="*/ 1930744 w 3217906"/>
              <a:gd name="connsiteY3" fmla="*/ 0 h 1019905"/>
              <a:gd name="connsiteX4" fmla="*/ 2638683 w 3217906"/>
              <a:gd name="connsiteY4" fmla="*/ 0 h 1019905"/>
              <a:gd name="connsiteX5" fmla="*/ 3217906 w 3217906"/>
              <a:gd name="connsiteY5" fmla="*/ 0 h 1019905"/>
              <a:gd name="connsiteX6" fmla="*/ 3217906 w 3217906"/>
              <a:gd name="connsiteY6" fmla="*/ 530351 h 1019905"/>
              <a:gd name="connsiteX7" fmla="*/ 3217906 w 3217906"/>
              <a:gd name="connsiteY7" fmla="*/ 1019905 h 1019905"/>
              <a:gd name="connsiteX8" fmla="*/ 2638683 w 3217906"/>
              <a:gd name="connsiteY8" fmla="*/ 1019905 h 1019905"/>
              <a:gd name="connsiteX9" fmla="*/ 2027281 w 3217906"/>
              <a:gd name="connsiteY9" fmla="*/ 1019905 h 1019905"/>
              <a:gd name="connsiteX10" fmla="*/ 1351521 w 3217906"/>
              <a:gd name="connsiteY10" fmla="*/ 1019905 h 1019905"/>
              <a:gd name="connsiteX11" fmla="*/ 772297 w 3217906"/>
              <a:gd name="connsiteY11" fmla="*/ 1019905 h 1019905"/>
              <a:gd name="connsiteX12" fmla="*/ 0 w 3217906"/>
              <a:gd name="connsiteY12" fmla="*/ 1019905 h 1019905"/>
              <a:gd name="connsiteX13" fmla="*/ 0 w 3217906"/>
              <a:gd name="connsiteY13" fmla="*/ 499753 h 1019905"/>
              <a:gd name="connsiteX14" fmla="*/ 0 w 3217906"/>
              <a:gd name="connsiteY14" fmla="*/ 0 h 101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17906" h="1019905" fill="none" extrusionOk="0">
                <a:moveTo>
                  <a:pt x="0" y="0"/>
                </a:moveTo>
                <a:cubicBezTo>
                  <a:pt x="118289" y="1143"/>
                  <a:pt x="285075" y="18601"/>
                  <a:pt x="547044" y="0"/>
                </a:cubicBezTo>
                <a:cubicBezTo>
                  <a:pt x="809013" y="-18601"/>
                  <a:pt x="1031661" y="11470"/>
                  <a:pt x="1222804" y="0"/>
                </a:cubicBezTo>
                <a:cubicBezTo>
                  <a:pt x="1413947" y="-11470"/>
                  <a:pt x="1699261" y="9123"/>
                  <a:pt x="1930744" y="0"/>
                </a:cubicBezTo>
                <a:cubicBezTo>
                  <a:pt x="2162227" y="-9123"/>
                  <a:pt x="2319496" y="34037"/>
                  <a:pt x="2638683" y="0"/>
                </a:cubicBezTo>
                <a:cubicBezTo>
                  <a:pt x="2957870" y="-34037"/>
                  <a:pt x="3076567" y="11682"/>
                  <a:pt x="3217906" y="0"/>
                </a:cubicBezTo>
                <a:cubicBezTo>
                  <a:pt x="3206135" y="134867"/>
                  <a:pt x="3239655" y="292681"/>
                  <a:pt x="3217906" y="530351"/>
                </a:cubicBezTo>
                <a:cubicBezTo>
                  <a:pt x="3196157" y="768021"/>
                  <a:pt x="3229859" y="871288"/>
                  <a:pt x="3217906" y="1019905"/>
                </a:cubicBezTo>
                <a:cubicBezTo>
                  <a:pt x="2990337" y="998312"/>
                  <a:pt x="2757423" y="1021911"/>
                  <a:pt x="2638683" y="1019905"/>
                </a:cubicBezTo>
                <a:cubicBezTo>
                  <a:pt x="2519943" y="1017899"/>
                  <a:pt x="2175933" y="1024737"/>
                  <a:pt x="2027281" y="1019905"/>
                </a:cubicBezTo>
                <a:cubicBezTo>
                  <a:pt x="1878629" y="1015073"/>
                  <a:pt x="1603216" y="1034350"/>
                  <a:pt x="1351521" y="1019905"/>
                </a:cubicBezTo>
                <a:cubicBezTo>
                  <a:pt x="1099826" y="1005460"/>
                  <a:pt x="890908" y="993541"/>
                  <a:pt x="772297" y="1019905"/>
                </a:cubicBezTo>
                <a:cubicBezTo>
                  <a:pt x="653686" y="1046269"/>
                  <a:pt x="165371" y="1014869"/>
                  <a:pt x="0" y="1019905"/>
                </a:cubicBezTo>
                <a:cubicBezTo>
                  <a:pt x="-11037" y="879742"/>
                  <a:pt x="10222" y="712124"/>
                  <a:pt x="0" y="499753"/>
                </a:cubicBezTo>
                <a:cubicBezTo>
                  <a:pt x="-10222" y="287382"/>
                  <a:pt x="-20252" y="178053"/>
                  <a:pt x="0" y="0"/>
                </a:cubicBezTo>
                <a:close/>
              </a:path>
              <a:path w="3217906" h="1019905" stroke="0" extrusionOk="0">
                <a:moveTo>
                  <a:pt x="0" y="0"/>
                </a:moveTo>
                <a:cubicBezTo>
                  <a:pt x="212405" y="-4897"/>
                  <a:pt x="352783" y="-13767"/>
                  <a:pt x="547044" y="0"/>
                </a:cubicBezTo>
                <a:cubicBezTo>
                  <a:pt x="741305" y="13767"/>
                  <a:pt x="874771" y="5679"/>
                  <a:pt x="1126267" y="0"/>
                </a:cubicBezTo>
                <a:cubicBezTo>
                  <a:pt x="1377763" y="-5679"/>
                  <a:pt x="1484934" y="30378"/>
                  <a:pt x="1737669" y="0"/>
                </a:cubicBezTo>
                <a:cubicBezTo>
                  <a:pt x="1990404" y="-30378"/>
                  <a:pt x="2106240" y="-21710"/>
                  <a:pt x="2413430" y="0"/>
                </a:cubicBezTo>
                <a:cubicBezTo>
                  <a:pt x="2720620" y="21710"/>
                  <a:pt x="2996790" y="10184"/>
                  <a:pt x="3217906" y="0"/>
                </a:cubicBezTo>
                <a:cubicBezTo>
                  <a:pt x="3207531" y="201376"/>
                  <a:pt x="3228493" y="365245"/>
                  <a:pt x="3217906" y="489554"/>
                </a:cubicBezTo>
                <a:cubicBezTo>
                  <a:pt x="3207319" y="613863"/>
                  <a:pt x="3240242" y="867065"/>
                  <a:pt x="3217906" y="1019905"/>
                </a:cubicBezTo>
                <a:cubicBezTo>
                  <a:pt x="3037396" y="1028174"/>
                  <a:pt x="2857924" y="1035015"/>
                  <a:pt x="2670862" y="1019905"/>
                </a:cubicBezTo>
                <a:cubicBezTo>
                  <a:pt x="2483800" y="1004795"/>
                  <a:pt x="2295147" y="1038057"/>
                  <a:pt x="2123818" y="1019905"/>
                </a:cubicBezTo>
                <a:cubicBezTo>
                  <a:pt x="1952489" y="1001753"/>
                  <a:pt x="1688463" y="1027449"/>
                  <a:pt x="1512416" y="1019905"/>
                </a:cubicBezTo>
                <a:cubicBezTo>
                  <a:pt x="1336369" y="1012361"/>
                  <a:pt x="1156592" y="1034731"/>
                  <a:pt x="965372" y="1019905"/>
                </a:cubicBezTo>
                <a:cubicBezTo>
                  <a:pt x="774152" y="1005079"/>
                  <a:pt x="266968" y="1037665"/>
                  <a:pt x="0" y="1019905"/>
                </a:cubicBezTo>
                <a:cubicBezTo>
                  <a:pt x="3478" y="860286"/>
                  <a:pt x="-9552" y="694530"/>
                  <a:pt x="0" y="540550"/>
                </a:cubicBezTo>
                <a:cubicBezTo>
                  <a:pt x="9552" y="386571"/>
                  <a:pt x="10814" y="125153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0609504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C5FCD4-7736-8F4F-2D97-4729683007CF}"/>
              </a:ext>
            </a:extLst>
          </p:cNvPr>
          <p:cNvSpPr/>
          <p:nvPr/>
        </p:nvSpPr>
        <p:spPr>
          <a:xfrm>
            <a:off x="390525" y="808313"/>
            <a:ext cx="3217906" cy="1019905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BE4FDB-862D-4FCE-8382-07E76F5E5142}"/>
              </a:ext>
            </a:extLst>
          </p:cNvPr>
          <p:cNvSpPr txBox="1"/>
          <p:nvPr/>
        </p:nvSpPr>
        <p:spPr>
          <a:xfrm>
            <a:off x="793425" y="899213"/>
            <a:ext cx="670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CASPEr</a:t>
            </a:r>
            <a:r>
              <a:rPr lang="en-US" dirty="0"/>
              <a:t>-electric  (gluon)                                  </a:t>
            </a:r>
            <a:r>
              <a:rPr lang="en-US" dirty="0" err="1"/>
              <a:t>CASPEr</a:t>
            </a:r>
            <a:r>
              <a:rPr lang="en-US" dirty="0"/>
              <a:t>-gradient (fermion)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A0FA6B-D03E-4666-8FB3-D7CE3D224679}"/>
              </a:ext>
            </a:extLst>
          </p:cNvPr>
          <p:cNvSpPr txBox="1"/>
          <p:nvPr/>
        </p:nvSpPr>
        <p:spPr>
          <a:xfrm>
            <a:off x="308344" y="148856"/>
            <a:ext cx="7103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Cosmic Axion Spin Precession Experiment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CCF0776-B1CE-4276-B587-E06886F339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31" y="1461391"/>
            <a:ext cx="2387749" cy="252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09DEFE-BF03-4151-AB04-03AEDD98B3E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1507497"/>
            <a:ext cx="2333187" cy="22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57AEAE-1470-4189-B6F6-21FA87426F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1" y="1506312"/>
            <a:ext cx="2322520" cy="25231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61CBA48-7938-4A84-919E-00F540CE9AA9}"/>
              </a:ext>
            </a:extLst>
          </p:cNvPr>
          <p:cNvSpPr txBox="1"/>
          <p:nvPr/>
        </p:nvSpPr>
        <p:spPr>
          <a:xfrm>
            <a:off x="-114131" y="6539867"/>
            <a:ext cx="4248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D. Budker et al., </a:t>
            </a:r>
            <a:r>
              <a:rPr lang="en-US" sz="1600" i="1" dirty="0"/>
              <a:t>Phys. Rev.</a:t>
            </a:r>
            <a:r>
              <a:rPr lang="en-US" sz="1600" dirty="0"/>
              <a:t> </a:t>
            </a:r>
            <a:r>
              <a:rPr lang="en-US" sz="1600" i="1" dirty="0"/>
              <a:t>X</a:t>
            </a:r>
            <a:r>
              <a:rPr lang="en-US" sz="1600" dirty="0"/>
              <a:t> </a:t>
            </a:r>
            <a:r>
              <a:rPr lang="en-US" sz="1600" b="1" dirty="0"/>
              <a:t>4</a:t>
            </a:r>
            <a:r>
              <a:rPr lang="en-US" sz="1600" dirty="0"/>
              <a:t>, 021030 (2014)</a:t>
            </a:r>
          </a:p>
        </p:txBody>
      </p:sp>
      <p:sp>
        <p:nvSpPr>
          <p:cNvPr id="51" name="Content Placeholder 12 4 2 2 2 1 1 2 4">
            <a:extLst>
              <a:ext uri="{FF2B5EF4-FFF2-40B4-BE49-F238E27FC236}">
                <a16:creationId xmlns:a16="http://schemas.microsoft.com/office/drawing/2014/main" id="{8F6B14B1-3C71-4A52-A5BB-DD200FE2A3C9}"/>
              </a:ext>
            </a:extLst>
          </p:cNvPr>
          <p:cNvSpPr txBox="1">
            <a:spLocks/>
          </p:cNvSpPr>
          <p:nvPr/>
        </p:nvSpPr>
        <p:spPr>
          <a:xfrm>
            <a:off x="6811876" y="4238102"/>
            <a:ext cx="2312752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oscillating at ALP Compton frequency</a:t>
            </a:r>
            <a:endParaRPr lang="en-US" sz="1600" dirty="0">
              <a:sym typeface="Mathematica1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07CCBCD-83E5-4F41-8E1A-205C73AE4C79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4690475" y="3710615"/>
            <a:ext cx="528467" cy="590338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7540568-367F-4086-BF31-11885704B0FB}"/>
              </a:ext>
            </a:extLst>
          </p:cNvPr>
          <p:cNvCxnSpPr>
            <a:cxnSpLocks/>
          </p:cNvCxnSpPr>
          <p:nvPr/>
        </p:nvCxnSpPr>
        <p:spPr>
          <a:xfrm flipH="1" flipV="1">
            <a:off x="7792033" y="3724627"/>
            <a:ext cx="117036" cy="397246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75667F0-33F5-BFC7-E73C-11404A2B8E74}"/>
              </a:ext>
            </a:extLst>
          </p:cNvPr>
          <p:cNvSpPr txBox="1"/>
          <p:nvPr/>
        </p:nvSpPr>
        <p:spPr>
          <a:xfrm>
            <a:off x="8548889" y="876490"/>
            <a:ext cx="2857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Nuclear magnetic resonance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0BF6AC1-8918-A072-D860-536F7E67D96F}"/>
                  </a:ext>
                </a:extLst>
              </p:cNvPr>
              <p:cNvSpPr txBox="1"/>
              <p:nvPr/>
            </p:nvSpPr>
            <p:spPr>
              <a:xfrm>
                <a:off x="3910539" y="3147483"/>
                <a:ext cx="443419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𝐴𝐿𝑃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𝑎𝑁𝑁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𝐷𝑀</m:t>
                              </m:r>
                            </m:sub>
                          </m:sSub>
                        </m:e>
                      </m:rad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0BF6AC1-8918-A072-D860-536F7E67D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539" y="3147483"/>
                <a:ext cx="4434191" cy="5395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877C3F30-0DB7-4344-9E7B-B8EA71BC3B11}"/>
              </a:ext>
            </a:extLst>
          </p:cNvPr>
          <p:cNvSpPr txBox="1"/>
          <p:nvPr/>
        </p:nvSpPr>
        <p:spPr>
          <a:xfrm rot="19640627">
            <a:off x="2618127" y="2810259"/>
            <a:ext cx="228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Ink Free" panose="03080402000500000000" pitchFamily="66" charset="0"/>
              </a:rPr>
              <a:t>pseudo-magnetic field</a:t>
            </a:r>
          </a:p>
        </p:txBody>
      </p:sp>
      <p:sp>
        <p:nvSpPr>
          <p:cNvPr id="38" name="Content Placeholder 12 4 2 2 2 1 1 2 4">
            <a:extLst>
              <a:ext uri="{FF2B5EF4-FFF2-40B4-BE49-F238E27FC236}">
                <a16:creationId xmlns:a16="http://schemas.microsoft.com/office/drawing/2014/main" id="{AB20544D-1C79-6BC4-0A5F-5B85A3440EEF}"/>
              </a:ext>
            </a:extLst>
          </p:cNvPr>
          <p:cNvSpPr txBox="1">
            <a:spLocks/>
          </p:cNvSpPr>
          <p:nvPr/>
        </p:nvSpPr>
        <p:spPr>
          <a:xfrm>
            <a:off x="3534099" y="4300953"/>
            <a:ext cx="231275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coupling constant</a:t>
            </a:r>
            <a:endParaRPr lang="en-US" sz="1600" dirty="0">
              <a:sym typeface="Mathematica1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00A18E1-BB88-33E6-B368-277267C15A1C}"/>
              </a:ext>
            </a:extLst>
          </p:cNvPr>
          <p:cNvCxnSpPr>
            <a:cxnSpLocks/>
          </p:cNvCxnSpPr>
          <p:nvPr/>
        </p:nvCxnSpPr>
        <p:spPr>
          <a:xfrm flipV="1">
            <a:off x="5932715" y="3798102"/>
            <a:ext cx="0" cy="129176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ontent Placeholder 12 4 2 2 2 1 1 2 4">
            <a:extLst>
              <a:ext uri="{FF2B5EF4-FFF2-40B4-BE49-F238E27FC236}">
                <a16:creationId xmlns:a16="http://schemas.microsoft.com/office/drawing/2014/main" id="{834570B8-9969-8618-F7D9-B8E82B53DDC2}"/>
              </a:ext>
            </a:extLst>
          </p:cNvPr>
          <p:cNvSpPr txBox="1">
            <a:spLocks/>
          </p:cNvSpPr>
          <p:nvPr/>
        </p:nvSpPr>
        <p:spPr>
          <a:xfrm>
            <a:off x="4809867" y="5200910"/>
            <a:ext cx="2312752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Mathematica1"/>
              </a:rPr>
              <a:t>ALP velocity</a:t>
            </a:r>
            <a:endParaRPr lang="en-US" sz="1600" dirty="0">
              <a:sym typeface="Mathematica1"/>
            </a:endParaRPr>
          </a:p>
        </p:txBody>
      </p:sp>
    </p:spTree>
    <p:extLst>
      <p:ext uri="{BB962C8B-B14F-4D97-AF65-F5344CB8AC3E}">
        <p14:creationId xmlns:p14="http://schemas.microsoft.com/office/powerpoint/2010/main" val="2585869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>
            <a:extLst>
              <a:ext uri="{FF2B5EF4-FFF2-40B4-BE49-F238E27FC236}">
                <a16:creationId xmlns:a16="http://schemas.microsoft.com/office/drawing/2014/main" id="{6E7A43A7-D56A-4DA8-BF89-16B226CA5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016" y="836589"/>
            <a:ext cx="5741382" cy="2535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A0FA6B-D03E-4666-8FB3-D7CE3D224679}"/>
              </a:ext>
            </a:extLst>
          </p:cNvPr>
          <p:cNvSpPr txBox="1"/>
          <p:nvPr/>
        </p:nvSpPr>
        <p:spPr>
          <a:xfrm>
            <a:off x="308344" y="148856"/>
            <a:ext cx="7213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Nuclear magnetic resonance spectroscopy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33E8AB6-C200-44EC-9DC5-3EFB88F8A4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41" y="5537422"/>
            <a:ext cx="1123543" cy="1022294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id="{1F1DD7F1-9DF8-4BC8-A7BB-EBCA6A236934}"/>
              </a:ext>
            </a:extLst>
          </p:cNvPr>
          <p:cNvSpPr/>
          <p:nvPr/>
        </p:nvSpPr>
        <p:spPr>
          <a:xfrm>
            <a:off x="1142493" y="4573096"/>
            <a:ext cx="2177804" cy="955133"/>
          </a:xfrm>
          <a:prstGeom prst="clou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12 4 1 2 2 2 1 2">
            <a:extLst>
              <a:ext uri="{FF2B5EF4-FFF2-40B4-BE49-F238E27FC236}">
                <a16:creationId xmlns:a16="http://schemas.microsoft.com/office/drawing/2014/main" id="{301B8603-08B4-4FD3-B857-0A158629A479}"/>
              </a:ext>
            </a:extLst>
          </p:cNvPr>
          <p:cNvSpPr txBox="1">
            <a:spLocks/>
          </p:cNvSpPr>
          <p:nvPr/>
        </p:nvSpPr>
        <p:spPr>
          <a:xfrm>
            <a:off x="1359107" y="4728839"/>
            <a:ext cx="1648590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CASPEr is similar to NMR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1CBA48-7938-4A84-919E-00F540CE9AA9}"/>
              </a:ext>
            </a:extLst>
          </p:cNvPr>
          <p:cNvSpPr txBox="1"/>
          <p:nvPr/>
        </p:nvSpPr>
        <p:spPr>
          <a:xfrm>
            <a:off x="-114131" y="6539867"/>
            <a:ext cx="4248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D. Budker et al., </a:t>
            </a:r>
            <a:r>
              <a:rPr lang="en-US" sz="1600" i="1" dirty="0"/>
              <a:t>Phys. Rev.</a:t>
            </a:r>
            <a:r>
              <a:rPr lang="en-US" sz="1600" dirty="0"/>
              <a:t> </a:t>
            </a:r>
            <a:r>
              <a:rPr lang="en-US" sz="1600" i="1" dirty="0"/>
              <a:t>X</a:t>
            </a:r>
            <a:r>
              <a:rPr lang="en-US" sz="1600" dirty="0"/>
              <a:t> </a:t>
            </a:r>
            <a:r>
              <a:rPr lang="en-US" sz="1600" b="1" dirty="0"/>
              <a:t>4</a:t>
            </a:r>
            <a:r>
              <a:rPr lang="en-US" sz="1600" dirty="0"/>
              <a:t>, 021030 (2014)</a:t>
            </a:r>
          </a:p>
        </p:txBody>
      </p:sp>
      <p:sp>
        <p:nvSpPr>
          <p:cNvPr id="40" name="TextBox 5">
            <a:extLst>
              <a:ext uri="{FF2B5EF4-FFF2-40B4-BE49-F238E27FC236}">
                <a16:creationId xmlns:a16="http://schemas.microsoft.com/office/drawing/2014/main" id="{7639C6C3-5D5A-4ECF-8751-7CA9590C2685}"/>
              </a:ext>
            </a:extLst>
          </p:cNvPr>
          <p:cNvSpPr txBox="1"/>
          <p:nvPr/>
        </p:nvSpPr>
        <p:spPr>
          <a:xfrm>
            <a:off x="3577604" y="2591896"/>
            <a:ext cx="280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Sample magnetization vector</a:t>
            </a:r>
          </a:p>
        </p:txBody>
      </p:sp>
      <p:sp>
        <p:nvSpPr>
          <p:cNvPr id="41" name="TextBox 6">
            <a:extLst>
              <a:ext uri="{FF2B5EF4-FFF2-40B4-BE49-F238E27FC236}">
                <a16:creationId xmlns:a16="http://schemas.microsoft.com/office/drawing/2014/main" id="{46817E6C-42B5-4F7D-B610-56375D207F00}"/>
              </a:ext>
            </a:extLst>
          </p:cNvPr>
          <p:cNvSpPr txBox="1"/>
          <p:nvPr/>
        </p:nvSpPr>
        <p:spPr>
          <a:xfrm>
            <a:off x="4171965" y="1485708"/>
            <a:ext cx="161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Field in pick-up coil, i.e., signal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6BE6020-7CD6-4B75-BAA7-9A83FA5F2D7D}"/>
                  </a:ext>
                </a:extLst>
              </p:cNvPr>
              <p:cNvSpPr txBox="1"/>
              <p:nvPr/>
            </p:nvSpPr>
            <p:spPr>
              <a:xfrm>
                <a:off x="7527300" y="3456299"/>
                <a:ext cx="11899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6BE6020-7CD6-4B75-BAA7-9A83FA5F2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300" y="3456299"/>
                <a:ext cx="1189941" cy="276999"/>
              </a:xfrm>
              <a:prstGeom prst="rect">
                <a:avLst/>
              </a:prstGeom>
              <a:blipFill>
                <a:blip r:embed="rId4"/>
                <a:stretch>
                  <a:fillRect l="-4615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27">
            <a:extLst>
              <a:ext uri="{FF2B5EF4-FFF2-40B4-BE49-F238E27FC236}">
                <a16:creationId xmlns:a16="http://schemas.microsoft.com/office/drawing/2014/main" id="{5D8CF63F-A24B-4A8D-B3C4-CDAC15B112E6}"/>
              </a:ext>
            </a:extLst>
          </p:cNvPr>
          <p:cNvCxnSpPr>
            <a:cxnSpLocks/>
          </p:cNvCxnSpPr>
          <p:nvPr/>
        </p:nvCxnSpPr>
        <p:spPr>
          <a:xfrm>
            <a:off x="7661537" y="3380434"/>
            <a:ext cx="858031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823635F4-7290-4C53-817E-99EDA171EDF0}"/>
              </a:ext>
            </a:extLst>
          </p:cNvPr>
          <p:cNvSpPr/>
          <p:nvPr/>
        </p:nvSpPr>
        <p:spPr>
          <a:xfrm>
            <a:off x="7196288" y="921265"/>
            <a:ext cx="4348315" cy="336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AE3BCA8-CEDC-4A63-BE50-1FFA9D99140B}"/>
              </a:ext>
            </a:extLst>
          </p:cNvPr>
          <p:cNvSpPr txBox="1"/>
          <p:nvPr/>
        </p:nvSpPr>
        <p:spPr>
          <a:xfrm>
            <a:off x="7196288" y="932924"/>
            <a:ext cx="5114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external pulse              free induction decay (FID)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B58C646-BA75-98BC-B0E2-BE1CED1EA540}"/>
              </a:ext>
            </a:extLst>
          </p:cNvPr>
          <p:cNvGrpSpPr/>
          <p:nvPr/>
        </p:nvGrpSpPr>
        <p:grpSpPr>
          <a:xfrm>
            <a:off x="0" y="725205"/>
            <a:ext cx="3837902" cy="3778543"/>
            <a:chOff x="15292523" y="10080207"/>
            <a:chExt cx="4950872" cy="415305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765EA44-12B5-6537-A8D3-25D5145A2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379"/>
            <a:stretch/>
          </p:blipFill>
          <p:spPr>
            <a:xfrm>
              <a:off x="15292523" y="10080207"/>
              <a:ext cx="4944925" cy="415305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F3973DF-004C-A5F0-CA1A-35F44E40A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40" r="94921" b="39894"/>
            <a:stretch/>
          </p:blipFill>
          <p:spPr>
            <a:xfrm>
              <a:off x="19815833" y="10094122"/>
              <a:ext cx="427562" cy="249622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1827865-3B83-EEFF-F399-8BFE7A558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7342" y="4011483"/>
            <a:ext cx="4150153" cy="284651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FB5DC62-ECA6-F9CF-BD69-5A00B387E8E5}"/>
              </a:ext>
            </a:extLst>
          </p:cNvPr>
          <p:cNvSpPr txBox="1"/>
          <p:nvPr/>
        </p:nvSpPr>
        <p:spPr>
          <a:xfrm>
            <a:off x="110053" y="4179227"/>
            <a:ext cx="49449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www.quantumufabc.org/labs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3477E85-4109-87E3-AD57-6C27AE3DB453}"/>
              </a:ext>
            </a:extLst>
          </p:cNvPr>
          <p:cNvCxnSpPr>
            <a:cxnSpLocks/>
          </p:cNvCxnSpPr>
          <p:nvPr/>
        </p:nvCxnSpPr>
        <p:spPr>
          <a:xfrm flipV="1">
            <a:off x="2131382" y="2747733"/>
            <a:ext cx="0" cy="78453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72C38C-1B52-D599-1E8A-22C9B1FE1EC6}"/>
                  </a:ext>
                </a:extLst>
              </p:cNvPr>
              <p:cNvSpPr txBox="1"/>
              <p:nvPr/>
            </p:nvSpPr>
            <p:spPr>
              <a:xfrm>
                <a:off x="1874677" y="2148746"/>
                <a:ext cx="51340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72C38C-1B52-D599-1E8A-22C9B1FE1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677" y="2148746"/>
                <a:ext cx="513409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ADFD003-52FC-6393-DD7C-439A5B65CD3F}"/>
              </a:ext>
            </a:extLst>
          </p:cNvPr>
          <p:cNvSpPr txBox="1"/>
          <p:nvPr/>
        </p:nvSpPr>
        <p:spPr>
          <a:xfrm rot="19953935">
            <a:off x="4240081" y="3640463"/>
            <a:ext cx="2076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NMR H-spectrum</a:t>
            </a:r>
          </a:p>
          <a:p>
            <a:r>
              <a:rPr lang="en-US" dirty="0"/>
              <a:t>of ibuprofen (</a:t>
            </a:r>
            <a:r>
              <a:rPr lang="en-US" dirty="0" err="1"/>
              <a:t>advil</a:t>
            </a:r>
            <a:r>
              <a:rPr lang="en-US" dirty="0"/>
              <a:t>)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3737EA-C8D0-6809-2175-6C2C6523960F}"/>
                  </a:ext>
                </a:extLst>
              </p:cNvPr>
              <p:cNvSpPr txBox="1"/>
              <p:nvPr/>
            </p:nvSpPr>
            <p:spPr>
              <a:xfrm>
                <a:off x="8828593" y="3739023"/>
                <a:ext cx="348187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2"/>
                    </a:solidFill>
                  </a:rPr>
                  <a:t>Typical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fields: 1-20 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accent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2"/>
                    </a:solidFill>
                  </a:rPr>
                  <a:t>Larmor frequencies: 100s MHz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accent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2"/>
                    </a:solidFill>
                  </a:rPr>
                  <a:t>Hz-level </a:t>
                </a:r>
                <a:r>
                  <a:rPr lang="en-US" dirty="0" err="1">
                    <a:solidFill>
                      <a:schemeClr val="accent2"/>
                    </a:solidFill>
                  </a:rPr>
                  <a:t>splittings</a:t>
                </a:r>
                <a:r>
                  <a:rPr lang="en-US" dirty="0">
                    <a:solidFill>
                      <a:schemeClr val="accent2"/>
                    </a:solidFill>
                  </a:rPr>
                  <a:t> due to spin-spin interactions 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3737EA-C8D0-6809-2175-6C2C65239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8593" y="3739023"/>
                <a:ext cx="3481878" cy="1754326"/>
              </a:xfrm>
              <a:prstGeom prst="rect">
                <a:avLst/>
              </a:prstGeom>
              <a:blipFill>
                <a:blip r:embed="rId8"/>
                <a:stretch>
                  <a:fillRect l="-1051" t="-1736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445C0EEB-4833-45AD-48B6-1136D2F66A09}"/>
              </a:ext>
            </a:extLst>
          </p:cNvPr>
          <p:cNvSpPr txBox="1"/>
          <p:nvPr/>
        </p:nvSpPr>
        <p:spPr>
          <a:xfrm>
            <a:off x="9025966" y="5925076"/>
            <a:ext cx="32845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Mizrahi, Boaz, and Abraham J.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Domb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"Anhydride prodrug of ibuprofen and acrylic polymers." </a:t>
            </a:r>
            <a:r>
              <a:rPr lang="en-US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Aaps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Pharmscitech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10.2 (2009): 453-458.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1070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3D2845-CCD5-9187-9D3B-E3EBCE39E2F1}"/>
              </a:ext>
            </a:extLst>
          </p:cNvPr>
          <p:cNvSpPr txBox="1"/>
          <p:nvPr/>
        </p:nvSpPr>
        <p:spPr>
          <a:xfrm>
            <a:off x="308344" y="148856"/>
            <a:ext cx="6121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CASPEr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-gradient principle and goals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18DE3-03F3-84CC-E773-06F62C6161F8}"/>
              </a:ext>
            </a:extLst>
          </p:cNvPr>
          <p:cNvSpPr txBox="1"/>
          <p:nvPr/>
        </p:nvSpPr>
        <p:spPr>
          <a:xfrm>
            <a:off x="2183402" y="6334780"/>
            <a:ext cx="1051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F. Jackson Kimball et al., Overview of the Cosmic Axion Spin Precession Experiment (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CASPEr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in Microwave Cavities and Detectors for Axion Research, edited by G.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Carosi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G.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Rybka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(Springer International Publishing, Cham, 2020), pp. 105–121</a:t>
            </a:r>
            <a:endParaRPr lang="en-US" sz="1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A5FAF45-F4FE-2CDC-29B8-1C9FFCD42FD3}"/>
              </a:ext>
            </a:extLst>
          </p:cNvPr>
          <p:cNvGrpSpPr/>
          <p:nvPr/>
        </p:nvGrpSpPr>
        <p:grpSpPr>
          <a:xfrm>
            <a:off x="0" y="725205"/>
            <a:ext cx="3837902" cy="3778543"/>
            <a:chOff x="15292523" y="10080207"/>
            <a:chExt cx="4950872" cy="41530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DA259D-54A3-0F31-892D-5E020F30A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379"/>
            <a:stretch/>
          </p:blipFill>
          <p:spPr>
            <a:xfrm>
              <a:off x="15292523" y="10080207"/>
              <a:ext cx="4944925" cy="41530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8BC1BA-0E47-79EB-2A8A-7DA1BC598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40" r="94921" b="39894"/>
            <a:stretch/>
          </p:blipFill>
          <p:spPr>
            <a:xfrm>
              <a:off x="19815833" y="10094122"/>
              <a:ext cx="427562" cy="249622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6A7093B-DBDF-D1A3-0C2F-4CEBF65A4D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41" y="5537422"/>
            <a:ext cx="1123543" cy="1022294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F621FF6B-68B6-96DC-A7E9-D1666D3BC776}"/>
              </a:ext>
            </a:extLst>
          </p:cNvPr>
          <p:cNvSpPr/>
          <p:nvPr/>
        </p:nvSpPr>
        <p:spPr>
          <a:xfrm>
            <a:off x="1142493" y="4573096"/>
            <a:ext cx="2177804" cy="955133"/>
          </a:xfrm>
          <a:prstGeom prst="clou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2 4 1 2 2 2 1 2">
            <a:extLst>
              <a:ext uri="{FF2B5EF4-FFF2-40B4-BE49-F238E27FC236}">
                <a16:creationId xmlns:a16="http://schemas.microsoft.com/office/drawing/2014/main" id="{730D7AA1-6CBC-D3EE-CB30-29F81921B7B1}"/>
              </a:ext>
            </a:extLst>
          </p:cNvPr>
          <p:cNvSpPr txBox="1">
            <a:spLocks/>
          </p:cNvSpPr>
          <p:nvPr/>
        </p:nvSpPr>
        <p:spPr>
          <a:xfrm>
            <a:off x="1359107" y="4728839"/>
            <a:ext cx="1648590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indent="-514350" algn="ctr">
              <a:defRPr/>
            </a:pPr>
            <a:r>
              <a:rPr lang="en-US" sz="1600" dirty="0">
                <a:sym typeface="Mathematica1"/>
              </a:rPr>
              <a:t>CASPEr is similar to NMR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0E36D9-8FD6-6BF0-23A9-1F81D1CDCFC1}"/>
              </a:ext>
            </a:extLst>
          </p:cNvPr>
          <p:cNvCxnSpPr>
            <a:cxnSpLocks/>
          </p:cNvCxnSpPr>
          <p:nvPr/>
        </p:nvCxnSpPr>
        <p:spPr>
          <a:xfrm flipV="1">
            <a:off x="2131382" y="2747733"/>
            <a:ext cx="0" cy="78453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E48AD00-E9D8-987A-1016-1458F5F7EC20}"/>
                  </a:ext>
                </a:extLst>
              </p:cNvPr>
              <p:cNvSpPr txBox="1"/>
              <p:nvPr/>
            </p:nvSpPr>
            <p:spPr>
              <a:xfrm>
                <a:off x="1874677" y="2148746"/>
                <a:ext cx="51340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E48AD00-E9D8-987A-1016-1458F5F7E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677" y="2148746"/>
                <a:ext cx="513409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CDB1EDDB-6E4A-DB61-B432-04ABB015F3AF}"/>
              </a:ext>
            </a:extLst>
          </p:cNvPr>
          <p:cNvSpPr txBox="1"/>
          <p:nvPr/>
        </p:nvSpPr>
        <p:spPr>
          <a:xfrm>
            <a:off x="110053" y="4179227"/>
            <a:ext cx="49449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www.quantumufabc.org/labs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EA16E50-7A9C-824A-4DBD-139BF38B5BEE}"/>
              </a:ext>
            </a:extLst>
          </p:cNvPr>
          <p:cNvGrpSpPr/>
          <p:nvPr/>
        </p:nvGrpSpPr>
        <p:grpSpPr>
          <a:xfrm rot="1466454">
            <a:off x="2445672" y="3348003"/>
            <a:ext cx="3588789" cy="1514854"/>
            <a:chOff x="2888261" y="2731560"/>
            <a:chExt cx="3588789" cy="1514854"/>
          </a:xfrm>
        </p:grpSpPr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66BE8C6D-2A65-D609-DE3D-CF050911B5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rgbClr val="70AD47">
                  <a:lumMod val="50000"/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05" b="88381" l="13603" r="92420">
                          <a14:foregroundMark x1="25026" y1="5905" x2="25026" y2="5905"/>
                          <a14:foregroundMark x1="25026" y1="5905" x2="25026" y2="5905"/>
                          <a14:foregroundMark x1="48079" y1="6286" x2="48079" y2="6286"/>
                          <a14:foregroundMark x1="59294" y1="7048" x2="59294" y2="7048"/>
                          <a14:foregroundMark x1="70405" y1="7429" x2="70405" y2="7429"/>
                          <a14:foregroundMark x1="80582" y1="8571" x2="80582" y2="8571"/>
                          <a14:foregroundMark x1="92420" y1="6286" x2="92420" y2="6286"/>
                          <a14:foregroundMark x1="36241" y1="6286" x2="36241" y2="6286"/>
                          <a14:foregroundMark x1="13707" y1="6667" x2="13707" y2="6667"/>
                          <a14:foregroundMark x1="30945" y1="88381" x2="30945" y2="883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9" t="2958" r="2048" b="8176"/>
            <a:stretch/>
          </p:blipFill>
          <p:spPr bwMode="auto">
            <a:xfrm>
              <a:off x="3288676" y="2731560"/>
              <a:ext cx="2791142" cy="1514854"/>
            </a:xfrm>
            <a:prstGeom prst="rect">
              <a:avLst/>
            </a:prstGeom>
            <a:noFill/>
            <a:scene3d>
              <a:camera prst="orthographicFront">
                <a:rot lat="18331868" lon="2163153" rev="1976143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A0F0062-11F8-7AC2-9C85-4D0180A33E22}"/>
                </a:ext>
              </a:extLst>
            </p:cNvPr>
            <p:cNvCxnSpPr/>
            <p:nvPr/>
          </p:nvCxnSpPr>
          <p:spPr>
            <a:xfrm flipH="1">
              <a:off x="2888261" y="3477987"/>
              <a:ext cx="358878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D368DF1-2D32-AE15-5055-1277DF099835}"/>
              </a:ext>
            </a:extLst>
          </p:cNvPr>
          <p:cNvSpPr txBox="1"/>
          <p:nvPr/>
        </p:nvSpPr>
        <p:spPr>
          <a:xfrm rot="1445155">
            <a:off x="4135619" y="3398564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ALP field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7CEDCA-E05A-C347-C7B1-B776A8427A0D}"/>
              </a:ext>
            </a:extLst>
          </p:cNvPr>
          <p:cNvSpPr txBox="1"/>
          <p:nvPr/>
        </p:nvSpPr>
        <p:spPr>
          <a:xfrm>
            <a:off x="3485317" y="5144289"/>
            <a:ext cx="3139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wait</a:t>
            </a:r>
          </a:p>
          <a:p>
            <a:pPr algn="ctr"/>
            <a:r>
              <a:rPr lang="en-US" dirty="0"/>
              <a:t>(make sure the apparatus is on)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01779FC-658C-3D90-1823-09DD7224F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404445" y="1883984"/>
            <a:ext cx="2490362" cy="1910253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8892E94-31CE-2B03-E37A-2301CED28870}"/>
              </a:ext>
            </a:extLst>
          </p:cNvPr>
          <p:cNvCxnSpPr/>
          <p:nvPr/>
        </p:nvCxnSpPr>
        <p:spPr>
          <a:xfrm>
            <a:off x="6161085" y="2839110"/>
            <a:ext cx="303847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9C13FBE-C11B-B056-66B5-AEACBF60A54B}"/>
              </a:ext>
            </a:extLst>
          </p:cNvPr>
          <p:cNvSpPr txBox="1"/>
          <p:nvPr/>
        </p:nvSpPr>
        <p:spPr>
          <a:xfrm>
            <a:off x="8960433" y="2947342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CA8C93B-09D1-B17F-0539-8E0403EE99F1}"/>
                  </a:ext>
                </a:extLst>
              </p:cNvPr>
              <p:cNvSpPr txBox="1"/>
              <p:nvPr/>
            </p:nvSpPr>
            <p:spPr>
              <a:xfrm>
                <a:off x="6404445" y="3518221"/>
                <a:ext cx="15604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CA8C93B-09D1-B17F-0539-8E0403EE9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445" y="3518221"/>
                <a:ext cx="1560427" cy="461665"/>
              </a:xfrm>
              <a:prstGeom prst="rect">
                <a:avLst/>
              </a:prstGeom>
              <a:blipFill>
                <a:blip r:embed="rId8"/>
                <a:stretch>
                  <a:fillRect l="-6250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3D3E3E6-A5D1-2909-CECC-F77BE78468C5}"/>
              </a:ext>
            </a:extLst>
          </p:cNvPr>
          <p:cNvCxnSpPr>
            <a:cxnSpLocks/>
          </p:cNvCxnSpPr>
          <p:nvPr/>
        </p:nvCxnSpPr>
        <p:spPr>
          <a:xfrm flipV="1">
            <a:off x="6256335" y="1883984"/>
            <a:ext cx="0" cy="10714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B2EA076-78D8-5307-4B50-A1E331C02C0F}"/>
              </a:ext>
            </a:extLst>
          </p:cNvPr>
          <p:cNvSpPr txBox="1"/>
          <p:nvPr/>
        </p:nvSpPr>
        <p:spPr>
          <a:xfrm>
            <a:off x="6049094" y="1048354"/>
            <a:ext cx="2271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Transverse magnetization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9F2648-D51C-36CE-782D-9B401FEB0CA1}"/>
              </a:ext>
            </a:extLst>
          </p:cNvPr>
          <p:cNvGrpSpPr/>
          <p:nvPr/>
        </p:nvGrpSpPr>
        <p:grpSpPr>
          <a:xfrm>
            <a:off x="5618718" y="790465"/>
            <a:ext cx="6505575" cy="4506658"/>
            <a:chOff x="644525" y="1933892"/>
            <a:chExt cx="5556250" cy="3839591"/>
          </a:xfrm>
        </p:grpSpPr>
        <p:pic>
          <p:nvPicPr>
            <p:cNvPr id="2" name="Picture 1" descr="Chart, diagram&#10;&#10;Description automatically generated">
              <a:extLst>
                <a:ext uri="{FF2B5EF4-FFF2-40B4-BE49-F238E27FC236}">
                  <a16:creationId xmlns:a16="http://schemas.microsoft.com/office/drawing/2014/main" id="{9295B738-CD99-C077-930E-C9A4C9B7A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25" y="1933892"/>
              <a:ext cx="5556250" cy="383959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7DF73A-C3D9-CA63-F1C0-06789BF39C19}"/>
                </a:ext>
              </a:extLst>
            </p:cNvPr>
            <p:cNvCxnSpPr/>
            <p:nvPr/>
          </p:nvCxnSpPr>
          <p:spPr>
            <a:xfrm>
              <a:off x="5876925" y="2505075"/>
              <a:ext cx="0" cy="280987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645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4" grpId="0"/>
      <p:bldP spid="30" grpId="0"/>
      <p:bldP spid="31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 picture containing sitting, refrigerator, door, small&#10;&#10;Description automatically generated">
            <a:extLst>
              <a:ext uri="{FF2B5EF4-FFF2-40B4-BE49-F238E27FC236}">
                <a16:creationId xmlns:a16="http://schemas.microsoft.com/office/drawing/2014/main" id="{DF472DF4-A592-4A73-8317-354308348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4" y="887763"/>
            <a:ext cx="2317072" cy="579268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ACA1A974-90F6-4ECF-8201-31AA9A8112F7}"/>
              </a:ext>
            </a:extLst>
          </p:cNvPr>
          <p:cNvSpPr/>
          <p:nvPr/>
        </p:nvSpPr>
        <p:spPr>
          <a:xfrm>
            <a:off x="1227344" y="4924834"/>
            <a:ext cx="565116" cy="104540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1866D094-DD16-41CE-8CB8-8896EC19BBCB}"/>
              </a:ext>
            </a:extLst>
          </p:cNvPr>
          <p:cNvCxnSpPr>
            <a:cxnSpLocks/>
          </p:cNvCxnSpPr>
          <p:nvPr/>
        </p:nvCxnSpPr>
        <p:spPr>
          <a:xfrm>
            <a:off x="1254011" y="6010928"/>
            <a:ext cx="1842259" cy="42281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15">
            <a:extLst>
              <a:ext uri="{FF2B5EF4-FFF2-40B4-BE49-F238E27FC236}">
                <a16:creationId xmlns:a16="http://schemas.microsoft.com/office/drawing/2014/main" id="{C8BB2B66-101E-41DA-B1C1-B39FEF169951}"/>
              </a:ext>
            </a:extLst>
          </p:cNvPr>
          <p:cNvCxnSpPr>
            <a:cxnSpLocks/>
          </p:cNvCxnSpPr>
          <p:nvPr/>
        </p:nvCxnSpPr>
        <p:spPr>
          <a:xfrm flipV="1">
            <a:off x="1211794" y="1074335"/>
            <a:ext cx="1805969" cy="3850499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D509E7A6-E4D8-4655-8697-0DCB44B8B7AB}"/>
              </a:ext>
            </a:extLst>
          </p:cNvPr>
          <p:cNvSpPr txBox="1"/>
          <p:nvPr/>
        </p:nvSpPr>
        <p:spPr>
          <a:xfrm>
            <a:off x="11092" y="6587871"/>
            <a:ext cx="72364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Scheme of SQUID https://commons.wikimedia.org/wiki/File:SQUID_IV.jpg</a:t>
            </a: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0546930C-76ED-44F6-B24C-FFA752366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177" y="1102205"/>
            <a:ext cx="1398656" cy="532216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A77AD93-9D47-4201-A927-15B369DD7E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562"/>
          <a:stretch/>
        </p:blipFill>
        <p:spPr>
          <a:xfrm>
            <a:off x="6513651" y="3169368"/>
            <a:ext cx="5519204" cy="1860485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1C521C98-653A-4AC5-B6DC-A750E8787D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438"/>
          <a:stretch/>
        </p:blipFill>
        <p:spPr>
          <a:xfrm>
            <a:off x="6513651" y="6010928"/>
            <a:ext cx="5519204" cy="396356"/>
          </a:xfrm>
          <a:prstGeom prst="rect">
            <a:avLst/>
          </a:prstGeom>
        </p:spPr>
      </p:pic>
      <p:cxnSp>
        <p:nvCxnSpPr>
          <p:cNvPr id="27" name="Straight Connector 9">
            <a:extLst>
              <a:ext uri="{FF2B5EF4-FFF2-40B4-BE49-F238E27FC236}">
                <a16:creationId xmlns:a16="http://schemas.microsoft.com/office/drawing/2014/main" id="{6A8C5576-37F8-4B0D-9A30-4C05CECE54D6}"/>
              </a:ext>
            </a:extLst>
          </p:cNvPr>
          <p:cNvCxnSpPr>
            <a:cxnSpLocks/>
          </p:cNvCxnSpPr>
          <p:nvPr/>
        </p:nvCxnSpPr>
        <p:spPr>
          <a:xfrm>
            <a:off x="11047005" y="4788553"/>
            <a:ext cx="0" cy="1372928"/>
          </a:xfrm>
          <a:prstGeom prst="line">
            <a:avLst/>
          </a:prstGeom>
          <a:ln w="38100"/>
          <a:effectLst>
            <a:softEdge rad="12700"/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14">
            <a:extLst>
              <a:ext uri="{FF2B5EF4-FFF2-40B4-BE49-F238E27FC236}">
                <a16:creationId xmlns:a16="http://schemas.microsoft.com/office/drawing/2014/main" id="{B3B0DE83-39B7-476E-B258-FA4248D28092}"/>
              </a:ext>
            </a:extLst>
          </p:cNvPr>
          <p:cNvCxnSpPr>
            <a:cxnSpLocks/>
          </p:cNvCxnSpPr>
          <p:nvPr/>
        </p:nvCxnSpPr>
        <p:spPr>
          <a:xfrm>
            <a:off x="6163855" y="5787899"/>
            <a:ext cx="869950" cy="0"/>
          </a:xfrm>
          <a:prstGeom prst="line">
            <a:avLst/>
          </a:prstGeom>
          <a:ln w="38100"/>
          <a:effectLst>
            <a:softEdge rad="12700"/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914694-FEC6-4501-8C99-EE67E5DB363A}"/>
              </a:ext>
            </a:extLst>
          </p:cNvPr>
          <p:cNvGrpSpPr/>
          <p:nvPr/>
        </p:nvGrpSpPr>
        <p:grpSpPr>
          <a:xfrm>
            <a:off x="6163854" y="4972960"/>
            <a:ext cx="1828801" cy="945374"/>
            <a:chOff x="6373404" y="3763285"/>
            <a:chExt cx="1828801" cy="945374"/>
          </a:xfrm>
        </p:grpSpPr>
        <p:pic>
          <p:nvPicPr>
            <p:cNvPr id="22" name="Picture 7">
              <a:extLst>
                <a:ext uri="{FF2B5EF4-FFF2-40B4-BE49-F238E27FC236}">
                  <a16:creationId xmlns:a16="http://schemas.microsoft.com/office/drawing/2014/main" id="{5F4867FF-83C7-412E-A99E-2D7BF5E808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08" t="82438" r="73202" b="6460"/>
            <a:stretch/>
          </p:blipFill>
          <p:spPr>
            <a:xfrm>
              <a:off x="7097305" y="4458093"/>
              <a:ext cx="1092200" cy="250566"/>
            </a:xfrm>
            <a:prstGeom prst="rect">
              <a:avLst/>
            </a:prstGeom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12574D41-A09D-4DAB-AC4D-2619E9004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08" t="82438" r="73202"/>
            <a:stretch/>
          </p:blipFill>
          <p:spPr>
            <a:xfrm>
              <a:off x="7110005" y="3820178"/>
              <a:ext cx="1092200" cy="396356"/>
            </a:xfrm>
            <a:prstGeom prst="rect">
              <a:avLst/>
            </a:prstGeom>
          </p:spPr>
        </p:pic>
        <p:cxnSp>
          <p:nvCxnSpPr>
            <p:cNvPr id="26" name="Straight Connector 6">
              <a:extLst>
                <a:ext uri="{FF2B5EF4-FFF2-40B4-BE49-F238E27FC236}">
                  <a16:creationId xmlns:a16="http://schemas.microsoft.com/office/drawing/2014/main" id="{8BCB20A5-138E-4B5D-959C-3A4B1D15E209}"/>
                </a:ext>
              </a:extLst>
            </p:cNvPr>
            <p:cNvCxnSpPr>
              <a:cxnSpLocks/>
              <a:endCxn id="22" idx="3"/>
            </p:cNvCxnSpPr>
            <p:nvPr/>
          </p:nvCxnSpPr>
          <p:spPr>
            <a:xfrm>
              <a:off x="8189505" y="3916756"/>
              <a:ext cx="0" cy="666620"/>
            </a:xfrm>
            <a:prstGeom prst="line">
              <a:avLst/>
            </a:prstGeom>
            <a:ln w="38100"/>
            <a:effectLst>
              <a:softEdge rad="12700"/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35" name="Picture 3">
              <a:extLst>
                <a:ext uri="{FF2B5EF4-FFF2-40B4-BE49-F238E27FC236}">
                  <a16:creationId xmlns:a16="http://schemas.microsoft.com/office/drawing/2014/main" id="{A4F4B18A-87C0-405A-BDF0-591B9CB07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497" t="84534" r="47460" b="9730"/>
            <a:stretch/>
          </p:blipFill>
          <p:spPr>
            <a:xfrm rot="10800000">
              <a:off x="6373404" y="4520394"/>
              <a:ext cx="830252" cy="129469"/>
            </a:xfrm>
            <a:prstGeom prst="rect">
              <a:avLst/>
            </a:prstGeom>
          </p:spPr>
        </p:pic>
        <p:pic>
          <p:nvPicPr>
            <p:cNvPr id="40" name="Picture 3">
              <a:extLst>
                <a:ext uri="{FF2B5EF4-FFF2-40B4-BE49-F238E27FC236}">
                  <a16:creationId xmlns:a16="http://schemas.microsoft.com/office/drawing/2014/main" id="{CA3C2887-717A-43BE-9B0E-D2AD5EE79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497" t="84534" r="47460" b="4365"/>
            <a:stretch/>
          </p:blipFill>
          <p:spPr>
            <a:xfrm rot="10800000">
              <a:off x="6376252" y="3763285"/>
              <a:ext cx="830252" cy="250567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FEDB0A95-3CE7-443E-B5B1-B92976E40980}"/>
              </a:ext>
            </a:extLst>
          </p:cNvPr>
          <p:cNvSpPr txBox="1"/>
          <p:nvPr/>
        </p:nvSpPr>
        <p:spPr>
          <a:xfrm>
            <a:off x="4283679" y="1430409"/>
            <a:ext cx="1994474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SQUIDs</a:t>
            </a:r>
          </a:p>
        </p:txBody>
      </p:sp>
      <p:sp>
        <p:nvSpPr>
          <p:cNvPr id="41" name="Rectangle 3">
            <a:extLst>
              <a:ext uri="{FF2B5EF4-FFF2-40B4-BE49-F238E27FC236}">
                <a16:creationId xmlns:a16="http://schemas.microsoft.com/office/drawing/2014/main" id="{9DC69FE6-69BC-45CD-89E3-25EF86069D21}"/>
              </a:ext>
            </a:extLst>
          </p:cNvPr>
          <p:cNvSpPr/>
          <p:nvPr/>
        </p:nvSpPr>
        <p:spPr>
          <a:xfrm>
            <a:off x="3046727" y="1074335"/>
            <a:ext cx="1442638" cy="125583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3">
            <a:extLst>
              <a:ext uri="{FF2B5EF4-FFF2-40B4-BE49-F238E27FC236}">
                <a16:creationId xmlns:a16="http://schemas.microsoft.com/office/drawing/2014/main" id="{0EBA14E4-19B7-457F-A13E-C7478C90FB59}"/>
              </a:ext>
            </a:extLst>
          </p:cNvPr>
          <p:cNvSpPr/>
          <p:nvPr/>
        </p:nvSpPr>
        <p:spPr>
          <a:xfrm>
            <a:off x="3408481" y="4283066"/>
            <a:ext cx="677256" cy="1255834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AA1962F-9116-458D-8CAD-9E1336F2FD52}"/>
              </a:ext>
            </a:extLst>
          </p:cNvPr>
          <p:cNvSpPr/>
          <p:nvPr/>
        </p:nvSpPr>
        <p:spPr>
          <a:xfrm>
            <a:off x="5987449" y="4998319"/>
            <a:ext cx="2275421" cy="920015"/>
          </a:xfrm>
          <a:prstGeom prst="rect">
            <a:avLst/>
          </a:prstGeom>
          <a:solidFill>
            <a:srgbClr val="70AD47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6372555-382B-4B0E-971B-DD33156F8D18}"/>
              </a:ext>
            </a:extLst>
          </p:cNvPr>
          <p:cNvSpPr txBox="1"/>
          <p:nvPr/>
        </p:nvSpPr>
        <p:spPr>
          <a:xfrm>
            <a:off x="4184001" y="3718030"/>
            <a:ext cx="226568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srgbClr val="70AD47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gradiometer</a:t>
            </a: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05248E9A-281D-49B0-ADAA-CF9B1C2FBE76}"/>
              </a:ext>
            </a:extLst>
          </p:cNvPr>
          <p:cNvSpPr/>
          <p:nvPr/>
        </p:nvSpPr>
        <p:spPr>
          <a:xfrm>
            <a:off x="6820232" y="3169368"/>
            <a:ext cx="4948858" cy="1787786"/>
          </a:xfrm>
          <a:prstGeom prst="rect">
            <a:avLst/>
          </a:prstGeom>
          <a:solidFill>
            <a:srgbClr val="00B0F0">
              <a:alpha val="1686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8BCAA981-A584-48AE-81B9-F91BF5722BFE}"/>
              </a:ext>
            </a:extLst>
          </p:cNvPr>
          <p:cNvSpPr/>
          <p:nvPr/>
        </p:nvSpPr>
        <p:spPr>
          <a:xfrm>
            <a:off x="6719209" y="5972112"/>
            <a:ext cx="4521561" cy="362242"/>
          </a:xfrm>
          <a:prstGeom prst="rect">
            <a:avLst/>
          </a:prstGeom>
          <a:solidFill>
            <a:srgbClr val="00B0F0">
              <a:alpha val="1686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80434D97-64F4-4F8C-9009-EAA67890E2E9}"/>
              </a:ext>
            </a:extLst>
          </p:cNvPr>
          <p:cNvSpPr/>
          <p:nvPr/>
        </p:nvSpPr>
        <p:spPr>
          <a:xfrm rot="5400000">
            <a:off x="10539526" y="5283514"/>
            <a:ext cx="1014957" cy="362242"/>
          </a:xfrm>
          <a:prstGeom prst="rect">
            <a:avLst/>
          </a:prstGeom>
          <a:solidFill>
            <a:srgbClr val="00B0F0">
              <a:alpha val="1686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9E6285-7657-45E5-89C4-FD1FC4AAB0CC}"/>
              </a:ext>
            </a:extLst>
          </p:cNvPr>
          <p:cNvSpPr txBox="1"/>
          <p:nvPr/>
        </p:nvSpPr>
        <p:spPr>
          <a:xfrm>
            <a:off x="308344" y="148856"/>
            <a:ext cx="8012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CASPEr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-gradient low field setup, 1 kHz – 4 MHz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1A343DA-298B-4DFE-B3CE-060311772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744" y="4162354"/>
            <a:ext cx="1262030" cy="2157437"/>
          </a:xfrm>
          <a:prstGeom prst="rect">
            <a:avLst/>
          </a:prstGeom>
          <a:ln w="2857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DA893F-C36F-4FDC-9607-92E5FE66884F}"/>
              </a:ext>
            </a:extLst>
          </p:cNvPr>
          <p:cNvSpPr txBox="1"/>
          <p:nvPr/>
        </p:nvSpPr>
        <p:spPr>
          <a:xfrm>
            <a:off x="8416800" y="2753739"/>
            <a:ext cx="171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Flux-locked loop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4155BF-A32E-424B-83FD-F8797C3D33AC}"/>
              </a:ext>
            </a:extLst>
          </p:cNvPr>
          <p:cNvSpPr txBox="1"/>
          <p:nvPr/>
        </p:nvSpPr>
        <p:spPr>
          <a:xfrm>
            <a:off x="6719209" y="897137"/>
            <a:ext cx="61009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0.1 T (1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superconducting B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coil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wet bore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actively shielded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superconducting shield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placed in Faraday room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B240E5-9AE5-198C-11E1-A862EC902E99}"/>
              </a:ext>
            </a:extLst>
          </p:cNvPr>
          <p:cNvSpPr txBox="1"/>
          <p:nvPr/>
        </p:nvSpPr>
        <p:spPr>
          <a:xfrm>
            <a:off x="4240651" y="2387999"/>
            <a:ext cx="2152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variable temperature insert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A407733-B1A0-F8D1-F450-06D19644991B}"/>
              </a:ext>
            </a:extLst>
          </p:cNvPr>
          <p:cNvCxnSpPr>
            <a:cxnSpLocks/>
          </p:cNvCxnSpPr>
          <p:nvPr/>
        </p:nvCxnSpPr>
        <p:spPr>
          <a:xfrm flipH="1">
            <a:off x="3838575" y="2628900"/>
            <a:ext cx="853169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430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078CFE2-28D2-16BD-0D16-D83758B3D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899" y="1029685"/>
            <a:ext cx="5105401" cy="2911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69141C-52F9-5BFB-B719-68D323FE3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349" y="3959936"/>
            <a:ext cx="5152951" cy="28364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BD84A8-1D87-F092-8A69-259995410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56" y="977618"/>
            <a:ext cx="5333926" cy="2982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2064F2-6D06-360B-81EE-E88BCDC37065}"/>
              </a:ext>
            </a:extLst>
          </p:cNvPr>
          <p:cNvSpPr txBox="1"/>
          <p:nvPr/>
        </p:nvSpPr>
        <p:spPr>
          <a:xfrm>
            <a:off x="308344" y="148856"/>
            <a:ext cx="9503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CASPEr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-gradient low field setup, first preliminary results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55B781-B217-9DBC-FB88-4101B1CE04A3}"/>
                  </a:ext>
                </a:extLst>
              </p:cNvPr>
              <p:cNvSpPr txBox="1"/>
              <p:nvPr/>
            </p:nvSpPr>
            <p:spPr>
              <a:xfrm>
                <a:off x="719295" y="741813"/>
                <a:ext cx="53796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NMR spectrum of 1.4 mL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≈8⋅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22</m:t>
                        </m:r>
                      </m:sup>
                    </m:sSup>
                  </m:oMath>
                </a14:m>
                <a:r>
                  <a:rPr lang="en-US" dirty="0"/>
                  <a:t>) of methanol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55B781-B217-9DBC-FB88-4101B1CE0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95" y="741813"/>
                <a:ext cx="5379614" cy="369332"/>
              </a:xfrm>
              <a:prstGeom prst="rect">
                <a:avLst/>
              </a:prstGeom>
              <a:blipFill>
                <a:blip r:embed="rId5"/>
                <a:stretch>
                  <a:fillRect l="-102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81B5E6F-14B0-529F-603C-E369EB0B47D9}"/>
              </a:ext>
            </a:extLst>
          </p:cNvPr>
          <p:cNvSpPr txBox="1"/>
          <p:nvPr/>
        </p:nvSpPr>
        <p:spPr>
          <a:xfrm>
            <a:off x="7786807" y="752858"/>
            <a:ext cx="278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transverse pulse applied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D4C0DD-01A8-C055-2911-358F96632CE5}"/>
              </a:ext>
            </a:extLst>
          </p:cNvPr>
          <p:cNvCxnSpPr>
            <a:cxnSpLocks/>
          </p:cNvCxnSpPr>
          <p:nvPr/>
        </p:nvCxnSpPr>
        <p:spPr>
          <a:xfrm>
            <a:off x="5543550" y="3600450"/>
            <a:ext cx="1652707" cy="66675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3529C3-B153-E2D7-5F40-83ED2B2F281D}"/>
              </a:ext>
            </a:extLst>
          </p:cNvPr>
          <p:cNvCxnSpPr>
            <a:cxnSpLocks/>
          </p:cNvCxnSpPr>
          <p:nvPr/>
        </p:nvCxnSpPr>
        <p:spPr>
          <a:xfrm flipV="1">
            <a:off x="5557443" y="1122190"/>
            <a:ext cx="1557732" cy="2477028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2A41154-76E1-1A6C-B1F5-C6A1C083410B}"/>
              </a:ext>
            </a:extLst>
          </p:cNvPr>
          <p:cNvSpPr txBox="1"/>
          <p:nvPr/>
        </p:nvSpPr>
        <p:spPr>
          <a:xfrm>
            <a:off x="1307875" y="2284111"/>
            <a:ext cx="210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 width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n-US" dirty="0">
                <a:cs typeface="Times New Roman" panose="02020603050405020304" pitchFamily="18" charset="0"/>
              </a:rPr>
              <a:t>20 ppm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80B37D-A281-40BA-02AD-CC0476797AB6}"/>
              </a:ext>
            </a:extLst>
          </p:cNvPr>
          <p:cNvSpPr txBox="1"/>
          <p:nvPr/>
        </p:nvSpPr>
        <p:spPr>
          <a:xfrm>
            <a:off x="9233165" y="4049031"/>
            <a:ext cx="1336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 roll off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B26FA42-ED42-10A4-11FD-804C8C51D68D}"/>
              </a:ext>
            </a:extLst>
          </p:cNvPr>
          <p:cNvCxnSpPr>
            <a:cxnSpLocks/>
          </p:cNvCxnSpPr>
          <p:nvPr/>
        </p:nvCxnSpPr>
        <p:spPr>
          <a:xfrm>
            <a:off x="10109465" y="4504621"/>
            <a:ext cx="264980" cy="508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40CE89E-9767-F30D-2456-F4EFB05CC9A8}"/>
              </a:ext>
            </a:extLst>
          </p:cNvPr>
          <p:cNvCxnSpPr>
            <a:cxnSpLocks/>
          </p:cNvCxnSpPr>
          <p:nvPr/>
        </p:nvCxnSpPr>
        <p:spPr>
          <a:xfrm flipH="1">
            <a:off x="7786807" y="4365367"/>
            <a:ext cx="1503508" cy="345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9BE2BEC-4B29-5BCC-0AC9-35270F08C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285" y="3970981"/>
            <a:ext cx="4722538" cy="28364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65DF6A9-B2F6-2746-39F3-7DD8D3EEBFD0}"/>
                  </a:ext>
                </a:extLst>
              </p:cNvPr>
              <p:cNvSpPr txBox="1"/>
              <p:nvPr/>
            </p:nvSpPr>
            <p:spPr>
              <a:xfrm>
                <a:off x="3238197" y="4084874"/>
                <a:ext cx="2332626" cy="666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noise power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−1/2</m:t>
                        </m:r>
                      </m:sup>
                    </m:sSup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ALP sensitivity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−1/4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65DF6A9-B2F6-2746-39F3-7DD8D3EEB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197" y="4084874"/>
                <a:ext cx="2332626" cy="666977"/>
              </a:xfrm>
              <a:prstGeom prst="rect">
                <a:avLst/>
              </a:prstGeom>
              <a:blipFill>
                <a:blip r:embed="rId7"/>
                <a:stretch>
                  <a:fillRect l="-2089" t="-2727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ibbon: Curved and Tilted Down 31">
            <a:extLst>
              <a:ext uri="{FF2B5EF4-FFF2-40B4-BE49-F238E27FC236}">
                <a16:creationId xmlns:a16="http://schemas.microsoft.com/office/drawing/2014/main" id="{BD9CE14A-5B9D-D782-88A2-FA260047B3D2}"/>
              </a:ext>
            </a:extLst>
          </p:cNvPr>
          <p:cNvSpPr/>
          <p:nvPr/>
        </p:nvSpPr>
        <p:spPr>
          <a:xfrm>
            <a:off x="1992422" y="2060173"/>
            <a:ext cx="8420099" cy="2657475"/>
          </a:xfrm>
          <a:prstGeom prst="ellipseRibb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Known sample, calibrated SQUID</a:t>
            </a:r>
          </a:p>
          <a:p>
            <a:pPr algn="ctr"/>
            <a:r>
              <a:rPr lang="en-US" sz="2000" dirty="0"/>
              <a:t>-&gt; no ALP coupling at 10</a:t>
            </a:r>
            <a:r>
              <a:rPr lang="en-US" sz="2000" baseline="30000" dirty="0"/>
              <a:t>-3</a:t>
            </a:r>
            <a:r>
              <a:rPr lang="en-US" sz="2000" dirty="0"/>
              <a:t> GeV</a:t>
            </a:r>
            <a:r>
              <a:rPr lang="en-US" sz="2000" baseline="30000" dirty="0"/>
              <a:t>-1</a:t>
            </a:r>
            <a:r>
              <a:rPr lang="en-US" sz="2000" dirty="0"/>
              <a:t> level</a:t>
            </a:r>
          </a:p>
          <a:p>
            <a:pPr algn="ctr"/>
            <a:endParaRPr lang="en-US" sz="2000" dirty="0"/>
          </a:p>
          <a:p>
            <a:pPr algn="ctr"/>
            <a:r>
              <a:rPr lang="en-US" sz="1400" dirty="0"/>
              <a:t>(further data analysis and measurements underway)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F9823DC-0E81-8979-903C-B40D7CBD0376}"/>
              </a:ext>
            </a:extLst>
          </p:cNvPr>
          <p:cNvSpPr/>
          <p:nvPr/>
        </p:nvSpPr>
        <p:spPr>
          <a:xfrm>
            <a:off x="8315325" y="5991225"/>
            <a:ext cx="1628775" cy="161925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9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30" grpId="0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A24E16-5160-399E-4F29-11C351A52E0C}"/>
              </a:ext>
            </a:extLst>
          </p:cNvPr>
          <p:cNvSpPr txBox="1"/>
          <p:nvPr/>
        </p:nvSpPr>
        <p:spPr>
          <a:xfrm>
            <a:off x="308344" y="148856"/>
            <a:ext cx="4690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(hyper)polarization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8E5E7-8C80-0533-B0BD-7212FFC2B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4" y="1255931"/>
            <a:ext cx="5741382" cy="253507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797A34-D7E7-8C01-41DE-DDBBE80298FB}"/>
              </a:ext>
            </a:extLst>
          </p:cNvPr>
          <p:cNvGrpSpPr/>
          <p:nvPr/>
        </p:nvGrpSpPr>
        <p:grpSpPr>
          <a:xfrm>
            <a:off x="734837" y="4019159"/>
            <a:ext cx="1623676" cy="1746205"/>
            <a:chOff x="21479604" y="10080207"/>
            <a:chExt cx="3119520" cy="2909887"/>
          </a:xfrm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A7A710D6-3F9B-E9E4-ACDD-027D72A65251}"/>
                </a:ext>
              </a:extLst>
            </p:cNvPr>
            <p:cNvSpPr/>
            <p:nvPr/>
          </p:nvSpPr>
          <p:spPr>
            <a:xfrm rot="16200000" flipH="1">
              <a:off x="22650407" y="11043981"/>
              <a:ext cx="2335349" cy="1553336"/>
            </a:xfrm>
            <a:prstGeom prst="parallelogram">
              <a:avLst>
                <a:gd name="adj" fmla="val 37931"/>
              </a:avLst>
            </a:prstGeom>
            <a:solidFill>
              <a:srgbClr val="78C6EE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67B30A42-6449-EC1A-CDB8-37EC618435A2}"/>
                </a:ext>
              </a:extLst>
            </p:cNvPr>
            <p:cNvSpPr/>
            <p:nvPr/>
          </p:nvSpPr>
          <p:spPr>
            <a:xfrm flipV="1">
              <a:off x="23078455" y="1270039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F58557B4-7B0B-770B-F14A-D3D5D5AA89BD}"/>
                </a:ext>
              </a:extLst>
            </p:cNvPr>
            <p:cNvSpPr/>
            <p:nvPr/>
          </p:nvSpPr>
          <p:spPr>
            <a:xfrm flipV="1">
              <a:off x="24403385" y="1219983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630532BB-432E-67F0-8646-44BA81AF7422}"/>
                </a:ext>
              </a:extLst>
            </p:cNvPr>
            <p:cNvSpPr/>
            <p:nvPr/>
          </p:nvSpPr>
          <p:spPr>
            <a:xfrm flipV="1">
              <a:off x="24237768" y="1227159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FF0DF771-C033-DA31-F3A0-E63A759A5116}"/>
                </a:ext>
              </a:extLst>
            </p:cNvPr>
            <p:cNvSpPr/>
            <p:nvPr/>
          </p:nvSpPr>
          <p:spPr>
            <a:xfrm flipV="1">
              <a:off x="23906536" y="1239651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06709DC1-4534-FF32-9207-D055A8817BE9}"/>
                </a:ext>
              </a:extLst>
            </p:cNvPr>
            <p:cNvSpPr/>
            <p:nvPr/>
          </p:nvSpPr>
          <p:spPr>
            <a:xfrm flipV="1">
              <a:off x="23740920" y="1246827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5D594292-5099-38BA-2A7D-50031F6D245A}"/>
                </a:ext>
              </a:extLst>
            </p:cNvPr>
            <p:cNvSpPr/>
            <p:nvPr/>
          </p:nvSpPr>
          <p:spPr>
            <a:xfrm flipV="1">
              <a:off x="23575304" y="1252143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AE546CCD-4615-7873-4F52-2AA2343C6DFE}"/>
                </a:ext>
              </a:extLst>
            </p:cNvPr>
            <p:cNvSpPr/>
            <p:nvPr/>
          </p:nvSpPr>
          <p:spPr>
            <a:xfrm flipV="1">
              <a:off x="23409687" y="1258610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17978966-0015-C2AE-0302-4E14C4FBE42E}"/>
                </a:ext>
              </a:extLst>
            </p:cNvPr>
            <p:cNvSpPr/>
            <p:nvPr/>
          </p:nvSpPr>
          <p:spPr>
            <a:xfrm flipV="1">
              <a:off x="23074579" y="1240005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1BCC35C3-2810-DDAB-47BA-37E116F9EC50}"/>
                </a:ext>
              </a:extLst>
            </p:cNvPr>
            <p:cNvSpPr/>
            <p:nvPr/>
          </p:nvSpPr>
          <p:spPr>
            <a:xfrm flipV="1">
              <a:off x="24399508" y="1189950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7F6E7516-81DC-A2ED-8278-E12A752A6300}"/>
                </a:ext>
              </a:extLst>
            </p:cNvPr>
            <p:cNvSpPr/>
            <p:nvPr/>
          </p:nvSpPr>
          <p:spPr>
            <a:xfrm flipV="1">
              <a:off x="24068276" y="1203504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91064DF0-A331-86CE-5C19-14361414725C}"/>
                </a:ext>
              </a:extLst>
            </p:cNvPr>
            <p:cNvSpPr/>
            <p:nvPr/>
          </p:nvSpPr>
          <p:spPr>
            <a:xfrm flipV="1">
              <a:off x="23902660" y="1209618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D99F13D4-F895-B502-5EE8-7B05589B7955}"/>
                </a:ext>
              </a:extLst>
            </p:cNvPr>
            <p:cNvSpPr/>
            <p:nvPr/>
          </p:nvSpPr>
          <p:spPr>
            <a:xfrm flipV="1">
              <a:off x="23737043" y="1216793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DE09DC0B-0C79-11CF-844B-C2CA77D609E8}"/>
                </a:ext>
              </a:extLst>
            </p:cNvPr>
            <p:cNvSpPr/>
            <p:nvPr/>
          </p:nvSpPr>
          <p:spPr>
            <a:xfrm flipV="1">
              <a:off x="23405811" y="1228577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BA1C6209-0B94-030D-D8CE-528A9F447DD4}"/>
                </a:ext>
              </a:extLst>
            </p:cNvPr>
            <p:cNvSpPr/>
            <p:nvPr/>
          </p:nvSpPr>
          <p:spPr>
            <a:xfrm flipV="1">
              <a:off x="23240195" y="1232563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9A022115-3ED6-C828-04ED-85B1AA01B38F}"/>
                </a:ext>
              </a:extLst>
            </p:cNvPr>
            <p:cNvSpPr/>
            <p:nvPr/>
          </p:nvSpPr>
          <p:spPr>
            <a:xfrm flipV="1">
              <a:off x="23078455" y="1209440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559FCCD0-D631-D4BA-07D3-E66CDC0C0BBA}"/>
                </a:ext>
              </a:extLst>
            </p:cNvPr>
            <p:cNvSpPr/>
            <p:nvPr/>
          </p:nvSpPr>
          <p:spPr>
            <a:xfrm flipV="1">
              <a:off x="24403385" y="1159384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AE94F168-7CDB-9863-98EC-D4B84F7C8E0E}"/>
                </a:ext>
              </a:extLst>
            </p:cNvPr>
            <p:cNvSpPr/>
            <p:nvPr/>
          </p:nvSpPr>
          <p:spPr>
            <a:xfrm flipV="1">
              <a:off x="24237768" y="1166560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134DD820-6350-A56D-FA35-AD0958F99AF4}"/>
                </a:ext>
              </a:extLst>
            </p:cNvPr>
            <p:cNvSpPr/>
            <p:nvPr/>
          </p:nvSpPr>
          <p:spPr>
            <a:xfrm flipV="1">
              <a:off x="24072152" y="1172939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Down 23">
              <a:extLst>
                <a:ext uri="{FF2B5EF4-FFF2-40B4-BE49-F238E27FC236}">
                  <a16:creationId xmlns:a16="http://schemas.microsoft.com/office/drawing/2014/main" id="{5EF68D69-A758-8A2A-5E1F-9D4084E71C88}"/>
                </a:ext>
              </a:extLst>
            </p:cNvPr>
            <p:cNvSpPr/>
            <p:nvPr/>
          </p:nvSpPr>
          <p:spPr>
            <a:xfrm flipV="1">
              <a:off x="23906536" y="1179052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Down 24">
              <a:extLst>
                <a:ext uri="{FF2B5EF4-FFF2-40B4-BE49-F238E27FC236}">
                  <a16:creationId xmlns:a16="http://schemas.microsoft.com/office/drawing/2014/main" id="{DD5A4E93-DA0A-D9B2-9B49-6D954838D0D3}"/>
                </a:ext>
              </a:extLst>
            </p:cNvPr>
            <p:cNvSpPr/>
            <p:nvPr/>
          </p:nvSpPr>
          <p:spPr>
            <a:xfrm flipV="1">
              <a:off x="23575304" y="1191544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468682AC-FEDC-E995-06DA-5954B76D5B6D}"/>
                </a:ext>
              </a:extLst>
            </p:cNvPr>
            <p:cNvSpPr/>
            <p:nvPr/>
          </p:nvSpPr>
          <p:spPr>
            <a:xfrm flipV="1">
              <a:off x="23409687" y="1198011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row: Down 26">
              <a:extLst>
                <a:ext uri="{FF2B5EF4-FFF2-40B4-BE49-F238E27FC236}">
                  <a16:creationId xmlns:a16="http://schemas.microsoft.com/office/drawing/2014/main" id="{C271C061-BE02-46BA-9890-DF59ADB6D58E}"/>
                </a:ext>
              </a:extLst>
            </p:cNvPr>
            <p:cNvSpPr/>
            <p:nvPr/>
          </p:nvSpPr>
          <p:spPr>
            <a:xfrm flipV="1">
              <a:off x="23244071" y="1201998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0618951B-BA84-DA59-1822-56B67006DBDF}"/>
                </a:ext>
              </a:extLst>
            </p:cNvPr>
            <p:cNvSpPr/>
            <p:nvPr/>
          </p:nvSpPr>
          <p:spPr>
            <a:xfrm flipV="1">
              <a:off x="23090860" y="1179628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D818223C-E821-7F0F-8608-E3A8152E84D7}"/>
                </a:ext>
              </a:extLst>
            </p:cNvPr>
            <p:cNvSpPr/>
            <p:nvPr/>
          </p:nvSpPr>
          <p:spPr>
            <a:xfrm flipV="1">
              <a:off x="24415789" y="1129572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3F539644-95FE-80F6-6BE6-FEB317387ABF}"/>
                </a:ext>
              </a:extLst>
            </p:cNvPr>
            <p:cNvSpPr/>
            <p:nvPr/>
          </p:nvSpPr>
          <p:spPr>
            <a:xfrm flipV="1">
              <a:off x="24250173" y="1136748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6F7D6E46-1FDC-3F30-E8A7-C3162D745642}"/>
                </a:ext>
              </a:extLst>
            </p:cNvPr>
            <p:cNvSpPr/>
            <p:nvPr/>
          </p:nvSpPr>
          <p:spPr>
            <a:xfrm flipV="1">
              <a:off x="24084557" y="1143127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row: Down 31">
              <a:extLst>
                <a:ext uri="{FF2B5EF4-FFF2-40B4-BE49-F238E27FC236}">
                  <a16:creationId xmlns:a16="http://schemas.microsoft.com/office/drawing/2014/main" id="{98DD77A8-B283-9EE2-8DE5-6B465A7063E2}"/>
                </a:ext>
              </a:extLst>
            </p:cNvPr>
            <p:cNvSpPr/>
            <p:nvPr/>
          </p:nvSpPr>
          <p:spPr>
            <a:xfrm flipV="1">
              <a:off x="23918940" y="1149240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row: Down 32">
              <a:extLst>
                <a:ext uri="{FF2B5EF4-FFF2-40B4-BE49-F238E27FC236}">
                  <a16:creationId xmlns:a16="http://schemas.microsoft.com/office/drawing/2014/main" id="{0384221F-FC1B-A274-D3A9-B65F1D46B111}"/>
                </a:ext>
              </a:extLst>
            </p:cNvPr>
            <p:cNvSpPr/>
            <p:nvPr/>
          </p:nvSpPr>
          <p:spPr>
            <a:xfrm flipV="1">
              <a:off x="23753324" y="1156416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row: Down 33">
              <a:extLst>
                <a:ext uri="{FF2B5EF4-FFF2-40B4-BE49-F238E27FC236}">
                  <a16:creationId xmlns:a16="http://schemas.microsoft.com/office/drawing/2014/main" id="{2CECCEF5-399D-4173-70D0-C3BE7413F04F}"/>
                </a:ext>
              </a:extLst>
            </p:cNvPr>
            <p:cNvSpPr/>
            <p:nvPr/>
          </p:nvSpPr>
          <p:spPr>
            <a:xfrm flipV="1">
              <a:off x="23587708" y="1161732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row: Down 34">
              <a:extLst>
                <a:ext uri="{FF2B5EF4-FFF2-40B4-BE49-F238E27FC236}">
                  <a16:creationId xmlns:a16="http://schemas.microsoft.com/office/drawing/2014/main" id="{77681226-4D42-450E-859E-68A47F6B9A5A}"/>
                </a:ext>
              </a:extLst>
            </p:cNvPr>
            <p:cNvSpPr/>
            <p:nvPr/>
          </p:nvSpPr>
          <p:spPr>
            <a:xfrm flipV="1">
              <a:off x="23256476" y="1172186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row: Down 35">
              <a:extLst>
                <a:ext uri="{FF2B5EF4-FFF2-40B4-BE49-F238E27FC236}">
                  <a16:creationId xmlns:a16="http://schemas.microsoft.com/office/drawing/2014/main" id="{A3C09FAD-FD87-0B06-E433-54900AD9F4FE}"/>
                </a:ext>
              </a:extLst>
            </p:cNvPr>
            <p:cNvSpPr/>
            <p:nvPr/>
          </p:nvSpPr>
          <p:spPr>
            <a:xfrm flipV="1">
              <a:off x="23078455" y="1150347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row: Down 36">
              <a:extLst>
                <a:ext uri="{FF2B5EF4-FFF2-40B4-BE49-F238E27FC236}">
                  <a16:creationId xmlns:a16="http://schemas.microsoft.com/office/drawing/2014/main" id="{DE4C4480-B160-7E5C-1862-25D7D30A55F5}"/>
                </a:ext>
              </a:extLst>
            </p:cNvPr>
            <p:cNvSpPr/>
            <p:nvPr/>
          </p:nvSpPr>
          <p:spPr>
            <a:xfrm flipV="1">
              <a:off x="24403385" y="1100292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row: Down 37">
              <a:extLst>
                <a:ext uri="{FF2B5EF4-FFF2-40B4-BE49-F238E27FC236}">
                  <a16:creationId xmlns:a16="http://schemas.microsoft.com/office/drawing/2014/main" id="{17B044F2-F197-1A53-05BD-AABAE6F40E6A}"/>
                </a:ext>
              </a:extLst>
            </p:cNvPr>
            <p:cNvSpPr/>
            <p:nvPr/>
          </p:nvSpPr>
          <p:spPr>
            <a:xfrm flipV="1">
              <a:off x="24237768" y="1107468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86A5D3E5-2231-4B08-E6C2-60EC9528CEF4}"/>
                </a:ext>
              </a:extLst>
            </p:cNvPr>
            <p:cNvSpPr/>
            <p:nvPr/>
          </p:nvSpPr>
          <p:spPr>
            <a:xfrm flipV="1">
              <a:off x="23906536" y="1119959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row: Down 39">
              <a:extLst>
                <a:ext uri="{FF2B5EF4-FFF2-40B4-BE49-F238E27FC236}">
                  <a16:creationId xmlns:a16="http://schemas.microsoft.com/office/drawing/2014/main" id="{DE77AB60-4B63-BB3A-82E7-B0D3C3BC4D06}"/>
                </a:ext>
              </a:extLst>
            </p:cNvPr>
            <p:cNvSpPr/>
            <p:nvPr/>
          </p:nvSpPr>
          <p:spPr>
            <a:xfrm flipV="1">
              <a:off x="23740920" y="1127135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5B7E01CF-DBBD-172E-7FEF-19C8D392D030}"/>
                </a:ext>
              </a:extLst>
            </p:cNvPr>
            <p:cNvSpPr/>
            <p:nvPr/>
          </p:nvSpPr>
          <p:spPr>
            <a:xfrm flipV="1">
              <a:off x="23575304" y="1132451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6DA65D41-C2F5-E8C4-77B3-A48985623556}"/>
                </a:ext>
              </a:extLst>
            </p:cNvPr>
            <p:cNvSpPr/>
            <p:nvPr/>
          </p:nvSpPr>
          <p:spPr>
            <a:xfrm flipV="1">
              <a:off x="23409687" y="1138919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89518AF4-9B70-8564-D763-54CD88A068F3}"/>
                </a:ext>
              </a:extLst>
            </p:cNvPr>
            <p:cNvSpPr/>
            <p:nvPr/>
          </p:nvSpPr>
          <p:spPr>
            <a:xfrm flipV="1">
              <a:off x="23244071" y="1142905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row: Down 43">
              <a:extLst>
                <a:ext uri="{FF2B5EF4-FFF2-40B4-BE49-F238E27FC236}">
                  <a16:creationId xmlns:a16="http://schemas.microsoft.com/office/drawing/2014/main" id="{5F89994A-FB15-5777-C5E1-8CAAEDB6A0DC}"/>
                </a:ext>
              </a:extLst>
            </p:cNvPr>
            <p:cNvSpPr/>
            <p:nvPr/>
          </p:nvSpPr>
          <p:spPr>
            <a:xfrm flipV="1">
              <a:off x="23058135" y="1122794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row: Down 44">
              <a:extLst>
                <a:ext uri="{FF2B5EF4-FFF2-40B4-BE49-F238E27FC236}">
                  <a16:creationId xmlns:a16="http://schemas.microsoft.com/office/drawing/2014/main" id="{040DAC2A-54CF-0D0A-9AA7-54B6A790CA72}"/>
                </a:ext>
              </a:extLst>
            </p:cNvPr>
            <p:cNvSpPr/>
            <p:nvPr/>
          </p:nvSpPr>
          <p:spPr>
            <a:xfrm flipV="1">
              <a:off x="24217449" y="10799153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row: Down 45">
              <a:extLst>
                <a:ext uri="{FF2B5EF4-FFF2-40B4-BE49-F238E27FC236}">
                  <a16:creationId xmlns:a16="http://schemas.microsoft.com/office/drawing/2014/main" id="{76FB4099-2C3D-8B03-1200-A0C18D015204}"/>
                </a:ext>
              </a:extLst>
            </p:cNvPr>
            <p:cNvSpPr/>
            <p:nvPr/>
          </p:nvSpPr>
          <p:spPr>
            <a:xfrm flipV="1">
              <a:off x="24051832" y="1086293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row: Down 46">
              <a:extLst>
                <a:ext uri="{FF2B5EF4-FFF2-40B4-BE49-F238E27FC236}">
                  <a16:creationId xmlns:a16="http://schemas.microsoft.com/office/drawing/2014/main" id="{2029D0C7-6513-1C9C-0ED0-064BFA5C0775}"/>
                </a:ext>
              </a:extLst>
            </p:cNvPr>
            <p:cNvSpPr/>
            <p:nvPr/>
          </p:nvSpPr>
          <p:spPr>
            <a:xfrm flipV="1">
              <a:off x="23886216" y="1092407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row: Down 47">
              <a:extLst>
                <a:ext uri="{FF2B5EF4-FFF2-40B4-BE49-F238E27FC236}">
                  <a16:creationId xmlns:a16="http://schemas.microsoft.com/office/drawing/2014/main" id="{C2E4F6EF-DB31-1A6E-AB6E-31E1912509E4}"/>
                </a:ext>
              </a:extLst>
            </p:cNvPr>
            <p:cNvSpPr/>
            <p:nvPr/>
          </p:nvSpPr>
          <p:spPr>
            <a:xfrm flipV="1">
              <a:off x="23720600" y="1099583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row: Down 48">
              <a:extLst>
                <a:ext uri="{FF2B5EF4-FFF2-40B4-BE49-F238E27FC236}">
                  <a16:creationId xmlns:a16="http://schemas.microsoft.com/office/drawing/2014/main" id="{991B3A08-B0C6-25D4-C6F9-DC33BBCE36B6}"/>
                </a:ext>
              </a:extLst>
            </p:cNvPr>
            <p:cNvSpPr/>
            <p:nvPr/>
          </p:nvSpPr>
          <p:spPr>
            <a:xfrm flipV="1">
              <a:off x="23554984" y="1104898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row: Down 49">
              <a:extLst>
                <a:ext uri="{FF2B5EF4-FFF2-40B4-BE49-F238E27FC236}">
                  <a16:creationId xmlns:a16="http://schemas.microsoft.com/office/drawing/2014/main" id="{0C463FC2-FC30-409D-E71C-CFABF13A8EBC}"/>
                </a:ext>
              </a:extLst>
            </p:cNvPr>
            <p:cNvSpPr/>
            <p:nvPr/>
          </p:nvSpPr>
          <p:spPr>
            <a:xfrm flipV="1">
              <a:off x="23389368" y="1111366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5B927C47-EC4A-2CA8-6BFD-9B5FC6CA53F4}"/>
                </a:ext>
              </a:extLst>
            </p:cNvPr>
            <p:cNvSpPr/>
            <p:nvPr/>
          </p:nvSpPr>
          <p:spPr>
            <a:xfrm rot="5400000" flipH="1" flipV="1">
              <a:off x="21096515" y="11045752"/>
              <a:ext cx="2335349" cy="1553336"/>
            </a:xfrm>
            <a:prstGeom prst="parallelogram">
              <a:avLst>
                <a:gd name="adj" fmla="val 37931"/>
              </a:avLst>
            </a:prstGeom>
            <a:solidFill>
              <a:srgbClr val="3C87CB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Diamond 51">
              <a:extLst>
                <a:ext uri="{FF2B5EF4-FFF2-40B4-BE49-F238E27FC236}">
                  <a16:creationId xmlns:a16="http://schemas.microsoft.com/office/drawing/2014/main" id="{375B0091-D505-9499-BEE7-9A67D16934E3}"/>
                </a:ext>
              </a:extLst>
            </p:cNvPr>
            <p:cNvSpPr/>
            <p:nvPr/>
          </p:nvSpPr>
          <p:spPr>
            <a:xfrm>
              <a:off x="21479604" y="10080207"/>
              <a:ext cx="3119520" cy="1158149"/>
            </a:xfrm>
            <a:prstGeom prst="diamond">
              <a:avLst/>
            </a:prstGeom>
            <a:solidFill>
              <a:srgbClr val="92C4E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Arrow: Down 52">
              <a:extLst>
                <a:ext uri="{FF2B5EF4-FFF2-40B4-BE49-F238E27FC236}">
                  <a16:creationId xmlns:a16="http://schemas.microsoft.com/office/drawing/2014/main" id="{784BB909-95FF-1E00-C239-20F8577E55FF}"/>
                </a:ext>
              </a:extLst>
            </p:cNvPr>
            <p:cNvSpPr/>
            <p:nvPr/>
          </p:nvSpPr>
          <p:spPr>
            <a:xfrm flipV="1">
              <a:off x="21841894" y="1230880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row: Down 53">
              <a:extLst>
                <a:ext uri="{FF2B5EF4-FFF2-40B4-BE49-F238E27FC236}">
                  <a16:creationId xmlns:a16="http://schemas.microsoft.com/office/drawing/2014/main" id="{3DA976C3-6F1E-BEF2-EA1C-5735FF5086FF}"/>
                </a:ext>
              </a:extLst>
            </p:cNvPr>
            <p:cNvSpPr/>
            <p:nvPr/>
          </p:nvSpPr>
          <p:spPr>
            <a:xfrm flipV="1">
              <a:off x="22025727" y="12369933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row: Down 54">
              <a:extLst>
                <a:ext uri="{FF2B5EF4-FFF2-40B4-BE49-F238E27FC236}">
                  <a16:creationId xmlns:a16="http://schemas.microsoft.com/office/drawing/2014/main" id="{D916C796-6D73-0A9B-F0B4-8DC9507A6132}"/>
                </a:ext>
              </a:extLst>
            </p:cNvPr>
            <p:cNvSpPr/>
            <p:nvPr/>
          </p:nvSpPr>
          <p:spPr>
            <a:xfrm flipV="1">
              <a:off x="22189323" y="1243017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row: Down 55">
              <a:extLst>
                <a:ext uri="{FF2B5EF4-FFF2-40B4-BE49-F238E27FC236}">
                  <a16:creationId xmlns:a16="http://schemas.microsoft.com/office/drawing/2014/main" id="{0ABC1CB1-F22A-D872-479D-E19F2B5FE6C8}"/>
                </a:ext>
              </a:extLst>
            </p:cNvPr>
            <p:cNvSpPr/>
            <p:nvPr/>
          </p:nvSpPr>
          <p:spPr>
            <a:xfrm flipV="1">
              <a:off x="22536752" y="12569713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Arrow: Down 56">
              <a:extLst>
                <a:ext uri="{FF2B5EF4-FFF2-40B4-BE49-F238E27FC236}">
                  <a16:creationId xmlns:a16="http://schemas.microsoft.com/office/drawing/2014/main" id="{B9733377-5F69-084C-70FA-D7C6070E08CA}"/>
                </a:ext>
              </a:extLst>
            </p:cNvPr>
            <p:cNvSpPr/>
            <p:nvPr/>
          </p:nvSpPr>
          <p:spPr>
            <a:xfrm flipV="1">
              <a:off x="22710467" y="1263217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row: Down 57">
              <a:extLst>
                <a:ext uri="{FF2B5EF4-FFF2-40B4-BE49-F238E27FC236}">
                  <a16:creationId xmlns:a16="http://schemas.microsoft.com/office/drawing/2014/main" id="{EA824D53-D6D8-3437-8DAE-C28ACD84D56E}"/>
                </a:ext>
              </a:extLst>
            </p:cNvPr>
            <p:cNvSpPr/>
            <p:nvPr/>
          </p:nvSpPr>
          <p:spPr>
            <a:xfrm flipV="1">
              <a:off x="21494465" y="1217591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row: Down 58">
              <a:extLst>
                <a:ext uri="{FF2B5EF4-FFF2-40B4-BE49-F238E27FC236}">
                  <a16:creationId xmlns:a16="http://schemas.microsoft.com/office/drawing/2014/main" id="{E55CE19C-6CCA-CBC4-AC17-8382C15F4600}"/>
                </a:ext>
              </a:extLst>
            </p:cNvPr>
            <p:cNvSpPr/>
            <p:nvPr/>
          </p:nvSpPr>
          <p:spPr>
            <a:xfrm flipV="1">
              <a:off x="21668179" y="1223947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row: Down 59">
              <a:extLst>
                <a:ext uri="{FF2B5EF4-FFF2-40B4-BE49-F238E27FC236}">
                  <a16:creationId xmlns:a16="http://schemas.microsoft.com/office/drawing/2014/main" id="{0BFA2480-6443-A72C-6029-547514B1D125}"/>
                </a:ext>
              </a:extLst>
            </p:cNvPr>
            <p:cNvSpPr/>
            <p:nvPr/>
          </p:nvSpPr>
          <p:spPr>
            <a:xfrm flipV="1">
              <a:off x="21841894" y="12030613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row: Down 60">
              <a:extLst>
                <a:ext uri="{FF2B5EF4-FFF2-40B4-BE49-F238E27FC236}">
                  <a16:creationId xmlns:a16="http://schemas.microsoft.com/office/drawing/2014/main" id="{865DBE80-04AF-EB6A-59A2-554EB066CC7A}"/>
                </a:ext>
              </a:extLst>
            </p:cNvPr>
            <p:cNvSpPr/>
            <p:nvPr/>
          </p:nvSpPr>
          <p:spPr>
            <a:xfrm flipV="1">
              <a:off x="22025727" y="1209174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row: Down 61">
              <a:extLst>
                <a:ext uri="{FF2B5EF4-FFF2-40B4-BE49-F238E27FC236}">
                  <a16:creationId xmlns:a16="http://schemas.microsoft.com/office/drawing/2014/main" id="{34459179-30CD-F5D7-21C6-FA1D5D57CB42}"/>
                </a:ext>
              </a:extLst>
            </p:cNvPr>
            <p:cNvSpPr/>
            <p:nvPr/>
          </p:nvSpPr>
          <p:spPr>
            <a:xfrm flipV="1">
              <a:off x="22363038" y="1222463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Arrow: Down 62">
              <a:extLst>
                <a:ext uri="{FF2B5EF4-FFF2-40B4-BE49-F238E27FC236}">
                  <a16:creationId xmlns:a16="http://schemas.microsoft.com/office/drawing/2014/main" id="{AED1845B-B2CB-9668-A70B-83C6499592C8}"/>
                </a:ext>
              </a:extLst>
            </p:cNvPr>
            <p:cNvSpPr/>
            <p:nvPr/>
          </p:nvSpPr>
          <p:spPr>
            <a:xfrm flipV="1">
              <a:off x="22536752" y="1229152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Arrow: Down 63">
              <a:extLst>
                <a:ext uri="{FF2B5EF4-FFF2-40B4-BE49-F238E27FC236}">
                  <a16:creationId xmlns:a16="http://schemas.microsoft.com/office/drawing/2014/main" id="{607B7ED4-2ED0-1773-F42C-2DFAA67C3024}"/>
                </a:ext>
              </a:extLst>
            </p:cNvPr>
            <p:cNvSpPr/>
            <p:nvPr/>
          </p:nvSpPr>
          <p:spPr>
            <a:xfrm flipV="1">
              <a:off x="22710467" y="1235398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Arrow: Down 64">
              <a:extLst>
                <a:ext uri="{FF2B5EF4-FFF2-40B4-BE49-F238E27FC236}">
                  <a16:creationId xmlns:a16="http://schemas.microsoft.com/office/drawing/2014/main" id="{A9831217-7E9D-9F5C-EFDD-E7D2FB62834A}"/>
                </a:ext>
              </a:extLst>
            </p:cNvPr>
            <p:cNvSpPr/>
            <p:nvPr/>
          </p:nvSpPr>
          <p:spPr>
            <a:xfrm flipV="1">
              <a:off x="22884180" y="1242397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Arrow: Down 65">
              <a:extLst>
                <a:ext uri="{FF2B5EF4-FFF2-40B4-BE49-F238E27FC236}">
                  <a16:creationId xmlns:a16="http://schemas.microsoft.com/office/drawing/2014/main" id="{3B115CFC-77E0-CA3F-6498-933A044972AB}"/>
                </a:ext>
              </a:extLst>
            </p:cNvPr>
            <p:cNvSpPr/>
            <p:nvPr/>
          </p:nvSpPr>
          <p:spPr>
            <a:xfrm flipV="1">
              <a:off x="21494465" y="1189772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Arrow: Down 66">
              <a:extLst>
                <a:ext uri="{FF2B5EF4-FFF2-40B4-BE49-F238E27FC236}">
                  <a16:creationId xmlns:a16="http://schemas.microsoft.com/office/drawing/2014/main" id="{1663F7AA-0205-B237-2D38-46922CA5F7D6}"/>
                </a:ext>
              </a:extLst>
            </p:cNvPr>
            <p:cNvSpPr/>
            <p:nvPr/>
          </p:nvSpPr>
          <p:spPr>
            <a:xfrm flipV="1">
              <a:off x="21668179" y="1196128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Arrow: Down 67">
              <a:extLst>
                <a:ext uri="{FF2B5EF4-FFF2-40B4-BE49-F238E27FC236}">
                  <a16:creationId xmlns:a16="http://schemas.microsoft.com/office/drawing/2014/main" id="{BD8AC03D-AE6E-051A-CEA5-0B2CE4ECFC35}"/>
                </a:ext>
              </a:extLst>
            </p:cNvPr>
            <p:cNvSpPr/>
            <p:nvPr/>
          </p:nvSpPr>
          <p:spPr>
            <a:xfrm flipV="1">
              <a:off x="21841649" y="1172939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Arrow: Down 68">
              <a:extLst>
                <a:ext uri="{FF2B5EF4-FFF2-40B4-BE49-F238E27FC236}">
                  <a16:creationId xmlns:a16="http://schemas.microsoft.com/office/drawing/2014/main" id="{D9674734-C495-BB7C-EE0C-F420230A55F6}"/>
                </a:ext>
              </a:extLst>
            </p:cNvPr>
            <p:cNvSpPr/>
            <p:nvPr/>
          </p:nvSpPr>
          <p:spPr>
            <a:xfrm flipV="1">
              <a:off x="22025482" y="1179052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Arrow: Down 69">
              <a:extLst>
                <a:ext uri="{FF2B5EF4-FFF2-40B4-BE49-F238E27FC236}">
                  <a16:creationId xmlns:a16="http://schemas.microsoft.com/office/drawing/2014/main" id="{DE5A98B6-E3CA-B74E-7B83-FA7987148F09}"/>
                </a:ext>
              </a:extLst>
            </p:cNvPr>
            <p:cNvSpPr/>
            <p:nvPr/>
          </p:nvSpPr>
          <p:spPr>
            <a:xfrm flipV="1">
              <a:off x="22189078" y="1185077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Arrow: Down 70">
              <a:extLst>
                <a:ext uri="{FF2B5EF4-FFF2-40B4-BE49-F238E27FC236}">
                  <a16:creationId xmlns:a16="http://schemas.microsoft.com/office/drawing/2014/main" id="{86C4E888-2B95-672A-AE3D-C9FA38D73518}"/>
                </a:ext>
              </a:extLst>
            </p:cNvPr>
            <p:cNvSpPr/>
            <p:nvPr/>
          </p:nvSpPr>
          <p:spPr>
            <a:xfrm flipV="1">
              <a:off x="22362793" y="1192342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Arrow: Down 71">
              <a:extLst>
                <a:ext uri="{FF2B5EF4-FFF2-40B4-BE49-F238E27FC236}">
                  <a16:creationId xmlns:a16="http://schemas.microsoft.com/office/drawing/2014/main" id="{CA4E7345-58EF-DD5D-43E0-65169690F0FB}"/>
                </a:ext>
              </a:extLst>
            </p:cNvPr>
            <p:cNvSpPr/>
            <p:nvPr/>
          </p:nvSpPr>
          <p:spPr>
            <a:xfrm flipV="1">
              <a:off x="22536508" y="1199030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row: Down 72">
              <a:extLst>
                <a:ext uri="{FF2B5EF4-FFF2-40B4-BE49-F238E27FC236}">
                  <a16:creationId xmlns:a16="http://schemas.microsoft.com/office/drawing/2014/main" id="{BD3743F8-ECA8-55E4-9F59-71A74EE5048F}"/>
                </a:ext>
              </a:extLst>
            </p:cNvPr>
            <p:cNvSpPr/>
            <p:nvPr/>
          </p:nvSpPr>
          <p:spPr>
            <a:xfrm flipV="1">
              <a:off x="22710222" y="1205276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row: Down 73">
              <a:extLst>
                <a:ext uri="{FF2B5EF4-FFF2-40B4-BE49-F238E27FC236}">
                  <a16:creationId xmlns:a16="http://schemas.microsoft.com/office/drawing/2014/main" id="{104E3E09-6497-5819-6759-75E6C39EEE82}"/>
                </a:ext>
              </a:extLst>
            </p:cNvPr>
            <p:cNvSpPr/>
            <p:nvPr/>
          </p:nvSpPr>
          <p:spPr>
            <a:xfrm flipV="1">
              <a:off x="22883936" y="1212275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row: Down 74">
              <a:extLst>
                <a:ext uri="{FF2B5EF4-FFF2-40B4-BE49-F238E27FC236}">
                  <a16:creationId xmlns:a16="http://schemas.microsoft.com/office/drawing/2014/main" id="{59A0607A-F813-4174-E6EC-DFC6657DA620}"/>
                </a:ext>
              </a:extLst>
            </p:cNvPr>
            <p:cNvSpPr/>
            <p:nvPr/>
          </p:nvSpPr>
          <p:spPr>
            <a:xfrm flipV="1">
              <a:off x="21494220" y="1159651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Arrow: Down 75">
              <a:extLst>
                <a:ext uri="{FF2B5EF4-FFF2-40B4-BE49-F238E27FC236}">
                  <a16:creationId xmlns:a16="http://schemas.microsoft.com/office/drawing/2014/main" id="{62040CC6-60FE-9B12-BF24-D490BAF472D6}"/>
                </a:ext>
              </a:extLst>
            </p:cNvPr>
            <p:cNvSpPr/>
            <p:nvPr/>
          </p:nvSpPr>
          <p:spPr>
            <a:xfrm flipV="1">
              <a:off x="21845772" y="11415548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Arrow: Down 76">
              <a:extLst>
                <a:ext uri="{FF2B5EF4-FFF2-40B4-BE49-F238E27FC236}">
                  <a16:creationId xmlns:a16="http://schemas.microsoft.com/office/drawing/2014/main" id="{1A02C18F-B0EB-ACDD-CA72-2601B5C1193F}"/>
                </a:ext>
              </a:extLst>
            </p:cNvPr>
            <p:cNvSpPr/>
            <p:nvPr/>
          </p:nvSpPr>
          <p:spPr>
            <a:xfrm flipV="1">
              <a:off x="22029605" y="1147668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Arrow: Down 77">
              <a:extLst>
                <a:ext uri="{FF2B5EF4-FFF2-40B4-BE49-F238E27FC236}">
                  <a16:creationId xmlns:a16="http://schemas.microsoft.com/office/drawing/2014/main" id="{BBDC217E-86FB-EED3-C4C8-F9E55761D639}"/>
                </a:ext>
              </a:extLst>
            </p:cNvPr>
            <p:cNvSpPr/>
            <p:nvPr/>
          </p:nvSpPr>
          <p:spPr>
            <a:xfrm flipV="1">
              <a:off x="22366916" y="11609573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Arrow: Down 78">
              <a:extLst>
                <a:ext uri="{FF2B5EF4-FFF2-40B4-BE49-F238E27FC236}">
                  <a16:creationId xmlns:a16="http://schemas.microsoft.com/office/drawing/2014/main" id="{CB290F00-0430-9AC0-2B33-57D2CF39D8FC}"/>
                </a:ext>
              </a:extLst>
            </p:cNvPr>
            <p:cNvSpPr/>
            <p:nvPr/>
          </p:nvSpPr>
          <p:spPr>
            <a:xfrm flipV="1">
              <a:off x="22540630" y="1167646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Arrow: Down 79">
              <a:extLst>
                <a:ext uri="{FF2B5EF4-FFF2-40B4-BE49-F238E27FC236}">
                  <a16:creationId xmlns:a16="http://schemas.microsoft.com/office/drawing/2014/main" id="{16D13111-FB2B-62AD-97F1-364D9088B130}"/>
                </a:ext>
              </a:extLst>
            </p:cNvPr>
            <p:cNvSpPr/>
            <p:nvPr/>
          </p:nvSpPr>
          <p:spPr>
            <a:xfrm flipV="1">
              <a:off x="22714345" y="1173892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Arrow: Down 80">
              <a:extLst>
                <a:ext uri="{FF2B5EF4-FFF2-40B4-BE49-F238E27FC236}">
                  <a16:creationId xmlns:a16="http://schemas.microsoft.com/office/drawing/2014/main" id="{A443F3B4-D2A8-B2AB-DDBD-B029989A3D7B}"/>
                </a:ext>
              </a:extLst>
            </p:cNvPr>
            <p:cNvSpPr/>
            <p:nvPr/>
          </p:nvSpPr>
          <p:spPr>
            <a:xfrm flipV="1">
              <a:off x="22888059" y="1180891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Arrow: Down 81">
              <a:extLst>
                <a:ext uri="{FF2B5EF4-FFF2-40B4-BE49-F238E27FC236}">
                  <a16:creationId xmlns:a16="http://schemas.microsoft.com/office/drawing/2014/main" id="{C72F5774-FCE4-8819-46DF-7CB4B2D9FF23}"/>
                </a:ext>
              </a:extLst>
            </p:cNvPr>
            <p:cNvSpPr/>
            <p:nvPr/>
          </p:nvSpPr>
          <p:spPr>
            <a:xfrm flipV="1">
              <a:off x="21498343" y="1128266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Arrow: Down 82">
              <a:extLst>
                <a:ext uri="{FF2B5EF4-FFF2-40B4-BE49-F238E27FC236}">
                  <a16:creationId xmlns:a16="http://schemas.microsoft.com/office/drawing/2014/main" id="{BAC8CC40-BF6E-CBED-724F-96039D717552}"/>
                </a:ext>
              </a:extLst>
            </p:cNvPr>
            <p:cNvSpPr/>
            <p:nvPr/>
          </p:nvSpPr>
          <p:spPr>
            <a:xfrm flipV="1">
              <a:off x="21672057" y="1134622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row: Down 83">
              <a:extLst>
                <a:ext uri="{FF2B5EF4-FFF2-40B4-BE49-F238E27FC236}">
                  <a16:creationId xmlns:a16="http://schemas.microsoft.com/office/drawing/2014/main" id="{2E3FB51D-A1BA-B985-22BC-10DFC31A43AF}"/>
                </a:ext>
              </a:extLst>
            </p:cNvPr>
            <p:cNvSpPr/>
            <p:nvPr/>
          </p:nvSpPr>
          <p:spPr>
            <a:xfrm flipV="1">
              <a:off x="22041458" y="1119960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Arrow: Down 84">
              <a:extLst>
                <a:ext uri="{FF2B5EF4-FFF2-40B4-BE49-F238E27FC236}">
                  <a16:creationId xmlns:a16="http://schemas.microsoft.com/office/drawing/2014/main" id="{5EF44749-61A5-D2A9-5C75-5305616A1F19}"/>
                </a:ext>
              </a:extLst>
            </p:cNvPr>
            <p:cNvSpPr/>
            <p:nvPr/>
          </p:nvSpPr>
          <p:spPr>
            <a:xfrm flipV="1">
              <a:off x="22205054" y="1125984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row: Down 85">
              <a:extLst>
                <a:ext uri="{FF2B5EF4-FFF2-40B4-BE49-F238E27FC236}">
                  <a16:creationId xmlns:a16="http://schemas.microsoft.com/office/drawing/2014/main" id="{49D17347-FEEC-7EE8-0A70-4282A1474D3F}"/>
                </a:ext>
              </a:extLst>
            </p:cNvPr>
            <p:cNvSpPr/>
            <p:nvPr/>
          </p:nvSpPr>
          <p:spPr>
            <a:xfrm flipV="1">
              <a:off x="22378768" y="1133249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row: Down 86">
              <a:extLst>
                <a:ext uri="{FF2B5EF4-FFF2-40B4-BE49-F238E27FC236}">
                  <a16:creationId xmlns:a16="http://schemas.microsoft.com/office/drawing/2014/main" id="{B268D61E-6586-BEC2-A6E8-134BF760069C}"/>
                </a:ext>
              </a:extLst>
            </p:cNvPr>
            <p:cNvSpPr/>
            <p:nvPr/>
          </p:nvSpPr>
          <p:spPr>
            <a:xfrm flipV="1">
              <a:off x="22552483" y="1139938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Arrow: Down 87">
              <a:extLst>
                <a:ext uri="{FF2B5EF4-FFF2-40B4-BE49-F238E27FC236}">
                  <a16:creationId xmlns:a16="http://schemas.microsoft.com/office/drawing/2014/main" id="{2D7AEC1A-9967-E84E-409E-30315FF41030}"/>
                </a:ext>
              </a:extLst>
            </p:cNvPr>
            <p:cNvSpPr/>
            <p:nvPr/>
          </p:nvSpPr>
          <p:spPr>
            <a:xfrm flipV="1">
              <a:off x="22899911" y="11531832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Arrow: Down 88">
              <a:extLst>
                <a:ext uri="{FF2B5EF4-FFF2-40B4-BE49-F238E27FC236}">
                  <a16:creationId xmlns:a16="http://schemas.microsoft.com/office/drawing/2014/main" id="{9AA3DE5C-8C8A-260F-8E96-768A32DB6789}"/>
                </a:ext>
              </a:extLst>
            </p:cNvPr>
            <p:cNvSpPr/>
            <p:nvPr/>
          </p:nvSpPr>
          <p:spPr>
            <a:xfrm flipV="1">
              <a:off x="21510195" y="11005586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Arrow: Down 89">
              <a:extLst>
                <a:ext uri="{FF2B5EF4-FFF2-40B4-BE49-F238E27FC236}">
                  <a16:creationId xmlns:a16="http://schemas.microsoft.com/office/drawing/2014/main" id="{7CEC7A06-4E2D-02A6-D57A-D9E2F1C2C92A}"/>
                </a:ext>
              </a:extLst>
            </p:cNvPr>
            <p:cNvSpPr/>
            <p:nvPr/>
          </p:nvSpPr>
          <p:spPr>
            <a:xfrm flipV="1">
              <a:off x="21683910" y="11069144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Arrow: Down 90">
              <a:extLst>
                <a:ext uri="{FF2B5EF4-FFF2-40B4-BE49-F238E27FC236}">
                  <a16:creationId xmlns:a16="http://schemas.microsoft.com/office/drawing/2014/main" id="{61D816DB-7117-BE1A-51DC-CC4C206EDCA2}"/>
                </a:ext>
              </a:extLst>
            </p:cNvPr>
            <p:cNvSpPr/>
            <p:nvPr/>
          </p:nvSpPr>
          <p:spPr>
            <a:xfrm flipV="1">
              <a:off x="21857625" y="10861945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Arrow: Down 91">
              <a:extLst>
                <a:ext uri="{FF2B5EF4-FFF2-40B4-BE49-F238E27FC236}">
                  <a16:creationId xmlns:a16="http://schemas.microsoft.com/office/drawing/2014/main" id="{D9413AFB-F2C1-9D00-43DC-BF7BE4C14360}"/>
                </a:ext>
              </a:extLst>
            </p:cNvPr>
            <p:cNvSpPr/>
            <p:nvPr/>
          </p:nvSpPr>
          <p:spPr>
            <a:xfrm flipV="1">
              <a:off x="22205054" y="10983321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Arrow: Down 92">
              <a:extLst>
                <a:ext uri="{FF2B5EF4-FFF2-40B4-BE49-F238E27FC236}">
                  <a16:creationId xmlns:a16="http://schemas.microsoft.com/office/drawing/2014/main" id="{02607993-B787-4846-C241-6F32E8FC6BF8}"/>
                </a:ext>
              </a:extLst>
            </p:cNvPr>
            <p:cNvSpPr/>
            <p:nvPr/>
          </p:nvSpPr>
          <p:spPr>
            <a:xfrm flipV="1">
              <a:off x="22378768" y="11055969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Arrow: Down 93">
              <a:extLst>
                <a:ext uri="{FF2B5EF4-FFF2-40B4-BE49-F238E27FC236}">
                  <a16:creationId xmlns:a16="http://schemas.microsoft.com/office/drawing/2014/main" id="{1187FD05-E2FA-6D66-A9FD-D10CC313CAE2}"/>
                </a:ext>
              </a:extLst>
            </p:cNvPr>
            <p:cNvSpPr/>
            <p:nvPr/>
          </p:nvSpPr>
          <p:spPr>
            <a:xfrm flipV="1">
              <a:off x="22552483" y="1112285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Arrow: Down 94">
              <a:extLst>
                <a:ext uri="{FF2B5EF4-FFF2-40B4-BE49-F238E27FC236}">
                  <a16:creationId xmlns:a16="http://schemas.microsoft.com/office/drawing/2014/main" id="{D82D70B7-4BC2-8D77-BF88-50DE66114F15}"/>
                </a:ext>
              </a:extLst>
            </p:cNvPr>
            <p:cNvSpPr/>
            <p:nvPr/>
          </p:nvSpPr>
          <p:spPr>
            <a:xfrm flipV="1">
              <a:off x="22726198" y="1118531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Arrow: Down 95">
              <a:extLst>
                <a:ext uri="{FF2B5EF4-FFF2-40B4-BE49-F238E27FC236}">
                  <a16:creationId xmlns:a16="http://schemas.microsoft.com/office/drawing/2014/main" id="{CD86DD0F-592D-23F4-EE6A-3016694A5D4A}"/>
                </a:ext>
              </a:extLst>
            </p:cNvPr>
            <p:cNvSpPr/>
            <p:nvPr/>
          </p:nvSpPr>
          <p:spPr>
            <a:xfrm flipV="1">
              <a:off x="22899911" y="11255307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Arrow: Down 96">
              <a:extLst>
                <a:ext uri="{FF2B5EF4-FFF2-40B4-BE49-F238E27FC236}">
                  <a16:creationId xmlns:a16="http://schemas.microsoft.com/office/drawing/2014/main" id="{BD127C8A-4626-AB60-A19A-188799475DA4}"/>
                </a:ext>
              </a:extLst>
            </p:cNvPr>
            <p:cNvSpPr/>
            <p:nvPr/>
          </p:nvSpPr>
          <p:spPr>
            <a:xfrm flipV="1">
              <a:off x="21510195" y="10729060"/>
              <a:ext cx="132892" cy="22857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Arrow: Down 97">
              <a:extLst>
                <a:ext uri="{FF2B5EF4-FFF2-40B4-BE49-F238E27FC236}">
                  <a16:creationId xmlns:a16="http://schemas.microsoft.com/office/drawing/2014/main" id="{35A3773B-DD77-C85B-DED3-975DD392951A}"/>
                </a:ext>
              </a:extLst>
            </p:cNvPr>
            <p:cNvSpPr/>
            <p:nvPr/>
          </p:nvSpPr>
          <p:spPr>
            <a:xfrm>
              <a:off x="22033816" y="10935361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Arrow: Down 98">
              <a:extLst>
                <a:ext uri="{FF2B5EF4-FFF2-40B4-BE49-F238E27FC236}">
                  <a16:creationId xmlns:a16="http://schemas.microsoft.com/office/drawing/2014/main" id="{6F0073DC-250F-C5F4-AB9B-A4A34AA44902}"/>
                </a:ext>
              </a:extLst>
            </p:cNvPr>
            <p:cNvSpPr/>
            <p:nvPr/>
          </p:nvSpPr>
          <p:spPr>
            <a:xfrm>
              <a:off x="22362792" y="12513230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Arrow: Down 99">
              <a:extLst>
                <a:ext uri="{FF2B5EF4-FFF2-40B4-BE49-F238E27FC236}">
                  <a16:creationId xmlns:a16="http://schemas.microsoft.com/office/drawing/2014/main" id="{594A5D7A-8229-FC81-EC13-E7D27C9A27BD}"/>
                </a:ext>
              </a:extLst>
            </p:cNvPr>
            <p:cNvSpPr/>
            <p:nvPr/>
          </p:nvSpPr>
          <p:spPr>
            <a:xfrm>
              <a:off x="22195671" y="11577900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Arrow: Down 100">
              <a:extLst>
                <a:ext uri="{FF2B5EF4-FFF2-40B4-BE49-F238E27FC236}">
                  <a16:creationId xmlns:a16="http://schemas.microsoft.com/office/drawing/2014/main" id="{9285933C-9293-3ACD-B019-78737C3123CD}"/>
                </a:ext>
              </a:extLst>
            </p:cNvPr>
            <p:cNvSpPr/>
            <p:nvPr/>
          </p:nvSpPr>
          <p:spPr>
            <a:xfrm>
              <a:off x="22182850" y="12180113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Arrow: Down 101">
              <a:extLst>
                <a:ext uri="{FF2B5EF4-FFF2-40B4-BE49-F238E27FC236}">
                  <a16:creationId xmlns:a16="http://schemas.microsoft.com/office/drawing/2014/main" id="{CC1E3CF7-C968-EEDD-64D7-CEB57BA526E6}"/>
                </a:ext>
              </a:extLst>
            </p:cNvPr>
            <p:cNvSpPr/>
            <p:nvPr/>
          </p:nvSpPr>
          <p:spPr>
            <a:xfrm>
              <a:off x="21669831" y="11662507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Arrow: Down 102">
              <a:extLst>
                <a:ext uri="{FF2B5EF4-FFF2-40B4-BE49-F238E27FC236}">
                  <a16:creationId xmlns:a16="http://schemas.microsoft.com/office/drawing/2014/main" id="{EE97CC7E-7C68-94A2-2D4A-6B2C7BEFBB20}"/>
                </a:ext>
              </a:extLst>
            </p:cNvPr>
            <p:cNvSpPr/>
            <p:nvPr/>
          </p:nvSpPr>
          <p:spPr>
            <a:xfrm>
              <a:off x="21841678" y="11146335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Arrow: Down 103">
              <a:extLst>
                <a:ext uri="{FF2B5EF4-FFF2-40B4-BE49-F238E27FC236}">
                  <a16:creationId xmlns:a16="http://schemas.microsoft.com/office/drawing/2014/main" id="{6CF198D0-1313-A8DD-AFD2-63A26DAEB8B6}"/>
                </a:ext>
              </a:extLst>
            </p:cNvPr>
            <p:cNvSpPr/>
            <p:nvPr/>
          </p:nvSpPr>
          <p:spPr>
            <a:xfrm>
              <a:off x="21681848" y="10804022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Arrow: Down 104">
              <a:extLst>
                <a:ext uri="{FF2B5EF4-FFF2-40B4-BE49-F238E27FC236}">
                  <a16:creationId xmlns:a16="http://schemas.microsoft.com/office/drawing/2014/main" id="{B4BF66F3-BBB7-2F96-A8FD-E7FBF0A15B2E}"/>
                </a:ext>
              </a:extLst>
            </p:cNvPr>
            <p:cNvSpPr/>
            <p:nvPr/>
          </p:nvSpPr>
          <p:spPr>
            <a:xfrm>
              <a:off x="22876807" y="12700392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Arrow: Down 105">
              <a:extLst>
                <a:ext uri="{FF2B5EF4-FFF2-40B4-BE49-F238E27FC236}">
                  <a16:creationId xmlns:a16="http://schemas.microsoft.com/office/drawing/2014/main" id="{41B40FF4-E77B-410C-5463-BB4EF99EA291}"/>
                </a:ext>
              </a:extLst>
            </p:cNvPr>
            <p:cNvSpPr/>
            <p:nvPr/>
          </p:nvSpPr>
          <p:spPr>
            <a:xfrm>
              <a:off x="22730224" y="11475020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Arrow: Down 106">
              <a:extLst>
                <a:ext uri="{FF2B5EF4-FFF2-40B4-BE49-F238E27FC236}">
                  <a16:creationId xmlns:a16="http://schemas.microsoft.com/office/drawing/2014/main" id="{097DED5D-6426-0851-BF7F-B08D21BF9DA5}"/>
                </a:ext>
              </a:extLst>
            </p:cNvPr>
            <p:cNvSpPr/>
            <p:nvPr/>
          </p:nvSpPr>
          <p:spPr>
            <a:xfrm>
              <a:off x="23243366" y="11172350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Arrow: Down 107">
              <a:extLst>
                <a:ext uri="{FF2B5EF4-FFF2-40B4-BE49-F238E27FC236}">
                  <a16:creationId xmlns:a16="http://schemas.microsoft.com/office/drawing/2014/main" id="{F2058BF8-E8FA-E8C2-B25D-7D4797F5436D}"/>
                </a:ext>
              </a:extLst>
            </p:cNvPr>
            <p:cNvSpPr/>
            <p:nvPr/>
          </p:nvSpPr>
          <p:spPr>
            <a:xfrm>
              <a:off x="23243075" y="12644349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Arrow: Down 108">
              <a:extLst>
                <a:ext uri="{FF2B5EF4-FFF2-40B4-BE49-F238E27FC236}">
                  <a16:creationId xmlns:a16="http://schemas.microsoft.com/office/drawing/2014/main" id="{CE36DFBD-F417-1F7E-A04C-C00F451983A4}"/>
                </a:ext>
              </a:extLst>
            </p:cNvPr>
            <p:cNvSpPr/>
            <p:nvPr/>
          </p:nvSpPr>
          <p:spPr>
            <a:xfrm>
              <a:off x="23736213" y="11888868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Arrow: Down 109">
              <a:extLst>
                <a:ext uri="{FF2B5EF4-FFF2-40B4-BE49-F238E27FC236}">
                  <a16:creationId xmlns:a16="http://schemas.microsoft.com/office/drawing/2014/main" id="{1805B167-46DA-AF56-7E33-284B4BB997F8}"/>
                </a:ext>
              </a:extLst>
            </p:cNvPr>
            <p:cNvSpPr/>
            <p:nvPr/>
          </p:nvSpPr>
          <p:spPr>
            <a:xfrm>
              <a:off x="23411475" y="11706362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Arrow: Down 110">
              <a:extLst>
                <a:ext uri="{FF2B5EF4-FFF2-40B4-BE49-F238E27FC236}">
                  <a16:creationId xmlns:a16="http://schemas.microsoft.com/office/drawing/2014/main" id="{C1B8125B-596F-884D-C316-6853C680726F}"/>
                </a:ext>
              </a:extLst>
            </p:cNvPr>
            <p:cNvSpPr/>
            <p:nvPr/>
          </p:nvSpPr>
          <p:spPr>
            <a:xfrm>
              <a:off x="23569818" y="12247897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Arrow: Down 111">
              <a:extLst>
                <a:ext uri="{FF2B5EF4-FFF2-40B4-BE49-F238E27FC236}">
                  <a16:creationId xmlns:a16="http://schemas.microsoft.com/office/drawing/2014/main" id="{5F416586-7E1F-D6D7-F074-914257890147}"/>
                </a:ext>
              </a:extLst>
            </p:cNvPr>
            <p:cNvSpPr/>
            <p:nvPr/>
          </p:nvSpPr>
          <p:spPr>
            <a:xfrm>
              <a:off x="24397599" y="10728160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Arrow: Down 112">
              <a:extLst>
                <a:ext uri="{FF2B5EF4-FFF2-40B4-BE49-F238E27FC236}">
                  <a16:creationId xmlns:a16="http://schemas.microsoft.com/office/drawing/2014/main" id="{21BFAB9F-2992-5908-74A4-35003EBF5F49}"/>
                </a:ext>
              </a:extLst>
            </p:cNvPr>
            <p:cNvSpPr/>
            <p:nvPr/>
          </p:nvSpPr>
          <p:spPr>
            <a:xfrm>
              <a:off x="24068221" y="11162732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Arrow: Down 113">
              <a:extLst>
                <a:ext uri="{FF2B5EF4-FFF2-40B4-BE49-F238E27FC236}">
                  <a16:creationId xmlns:a16="http://schemas.microsoft.com/office/drawing/2014/main" id="{588F529C-4890-FA19-6EAF-F165603EF55B}"/>
                </a:ext>
              </a:extLst>
            </p:cNvPr>
            <p:cNvSpPr/>
            <p:nvPr/>
          </p:nvSpPr>
          <p:spPr>
            <a:xfrm>
              <a:off x="24237768" y="11984319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Arrow: Down 114">
              <a:extLst>
                <a:ext uri="{FF2B5EF4-FFF2-40B4-BE49-F238E27FC236}">
                  <a16:creationId xmlns:a16="http://schemas.microsoft.com/office/drawing/2014/main" id="{30B281F0-6BA2-818F-A65B-EC14C4EC2328}"/>
                </a:ext>
              </a:extLst>
            </p:cNvPr>
            <p:cNvSpPr/>
            <p:nvPr/>
          </p:nvSpPr>
          <p:spPr>
            <a:xfrm>
              <a:off x="24072152" y="12327406"/>
              <a:ext cx="132892" cy="228574"/>
            </a:xfrm>
            <a:prstGeom prst="down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4995876C-0A55-2F9A-DA68-8D483AECC29E}"/>
              </a:ext>
            </a:extLst>
          </p:cNvPr>
          <p:cNvCxnSpPr>
            <a:cxnSpLocks/>
          </p:cNvCxnSpPr>
          <p:nvPr/>
        </p:nvCxnSpPr>
        <p:spPr>
          <a:xfrm>
            <a:off x="484220" y="3309278"/>
            <a:ext cx="1308378" cy="70988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F79B2F7-61DA-90F3-22EE-86A7CCB7007C}"/>
              </a:ext>
            </a:extLst>
          </p:cNvPr>
          <p:cNvCxnSpPr>
            <a:cxnSpLocks/>
          </p:cNvCxnSpPr>
          <p:nvPr/>
        </p:nvCxnSpPr>
        <p:spPr>
          <a:xfrm>
            <a:off x="484220" y="3389026"/>
            <a:ext cx="176549" cy="158434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FCF39957-8266-1157-C93B-3A8BF88E61DB}"/>
                  </a:ext>
                </a:extLst>
              </p:cNvPr>
              <p:cNvSpPr txBox="1"/>
              <p:nvPr/>
            </p:nvSpPr>
            <p:spPr>
              <a:xfrm>
                <a:off x="2857233" y="4495221"/>
                <a:ext cx="1744837" cy="720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="1" dirty="0"/>
              </a:p>
            </p:txBody>
          </p:sp>
        </mc:Choice>
        <mc:Fallback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FCF39957-8266-1157-C93B-3A8BF88E6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233" y="4495221"/>
                <a:ext cx="1744837" cy="7203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TextBox 125">
            <a:extLst>
              <a:ext uri="{FF2B5EF4-FFF2-40B4-BE49-F238E27FC236}">
                <a16:creationId xmlns:a16="http://schemas.microsoft.com/office/drawing/2014/main" id="{4627222C-56BA-F71B-8D9F-62EE548E46C5}"/>
              </a:ext>
            </a:extLst>
          </p:cNvPr>
          <p:cNvSpPr txBox="1"/>
          <p:nvPr/>
        </p:nvSpPr>
        <p:spPr>
          <a:xfrm>
            <a:off x="2857233" y="4019159"/>
            <a:ext cx="209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polarization: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D53A8E0-4A44-447B-DE46-FCCB1FDE56BC}"/>
                  </a:ext>
                </a:extLst>
              </p:cNvPr>
              <p:cNvSpPr txBox="1"/>
              <p:nvPr/>
            </p:nvSpPr>
            <p:spPr>
              <a:xfrm>
                <a:off x="6534150" y="638175"/>
                <a:ext cx="3647281" cy="1292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Thermal polarization</a:t>
                </a:r>
              </a:p>
              <a:p>
                <a:endParaRPr lang="en-US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</m:oMath>
                  </m:oMathPara>
                </a14:m>
                <a:endParaRPr lang="en-US" sz="2400" b="0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Does not require sample preparation</a:t>
                </a:r>
              </a:p>
            </p:txBody>
          </p:sp>
        </mc:Choice>
        <mc:Fallback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D53A8E0-4A44-447B-DE46-FCCB1FDE5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150" y="638175"/>
                <a:ext cx="3647281" cy="1292662"/>
              </a:xfrm>
              <a:prstGeom prst="rect">
                <a:avLst/>
              </a:prstGeom>
              <a:blipFill>
                <a:blip r:embed="rId4"/>
                <a:stretch>
                  <a:fillRect l="-1505" t="-2830" r="-836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6D47E632-48B0-5C9E-4CA3-E4552B14DA69}"/>
                  </a:ext>
                </a:extLst>
              </p:cNvPr>
              <p:cNvSpPr txBox="1"/>
              <p:nvPr/>
            </p:nvSpPr>
            <p:spPr>
              <a:xfrm>
                <a:off x="6534150" y="2428875"/>
                <a:ext cx="361034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Hyperpolarized xenon-129</a:t>
                </a:r>
              </a:p>
              <a:p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≈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</m:oMath>
                </a14:m>
                <a:endParaRPr lang="en-US" b="1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Liquid at 160 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Long relaxation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≈1000 </m:t>
                    </m:r>
                  </m:oMath>
                </a14:m>
                <a:r>
                  <a:rPr lang="en-US" dirty="0"/>
                  <a:t>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dirty="0"/>
                  <a:t> hours when frozen</a:t>
                </a:r>
              </a:p>
            </p:txBody>
          </p:sp>
        </mc:Choice>
        <mc:Fallback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6D47E632-48B0-5C9E-4CA3-E4552B14D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150" y="2428875"/>
                <a:ext cx="3610347" cy="1754326"/>
              </a:xfrm>
              <a:prstGeom prst="rect">
                <a:avLst/>
              </a:prstGeom>
              <a:blipFill>
                <a:blip r:embed="rId5"/>
                <a:stretch>
                  <a:fillRect l="-1520" t="-1736" r="-507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65C4D3B1-3314-8206-4E14-62CAD1525324}"/>
                  </a:ext>
                </a:extLst>
              </p:cNvPr>
              <p:cNvSpPr txBox="1"/>
              <p:nvPr/>
            </p:nvSpPr>
            <p:spPr>
              <a:xfrm>
                <a:off x="6534150" y="4748586"/>
                <a:ext cx="38194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Hyperpolarized protons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≈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endParaRPr lang="en-US" b="1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Wide variety of molecules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Short relaxation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dirty="0"/>
                  <a:t> s</a:t>
                </a:r>
              </a:p>
            </p:txBody>
          </p:sp>
        </mc:Choice>
        <mc:Fallback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65C4D3B1-3314-8206-4E14-62CAD1525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150" y="4748586"/>
                <a:ext cx="3819400" cy="1477328"/>
              </a:xfrm>
              <a:prstGeom prst="rect">
                <a:avLst/>
              </a:prstGeom>
              <a:blipFill>
                <a:blip r:embed="rId6"/>
                <a:stretch>
                  <a:fillRect l="-1438" t="-2479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TextBox 130">
            <a:extLst>
              <a:ext uri="{FF2B5EF4-FFF2-40B4-BE49-F238E27FC236}">
                <a16:creationId xmlns:a16="http://schemas.microsoft.com/office/drawing/2014/main" id="{9BAF6526-7947-815C-8A53-FDE182F33821}"/>
              </a:ext>
            </a:extLst>
          </p:cNvPr>
          <p:cNvSpPr txBox="1"/>
          <p:nvPr/>
        </p:nvSpPr>
        <p:spPr>
          <a:xfrm rot="1803568">
            <a:off x="10169486" y="5271277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Ink Free" panose="03080402000500000000" pitchFamily="66" charset="0"/>
              </a:rPr>
              <a:t>Future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C763B3B-9B5F-3DCA-E4D6-80C638CE4ADC}"/>
              </a:ext>
            </a:extLst>
          </p:cNvPr>
          <p:cNvSpPr txBox="1"/>
          <p:nvPr/>
        </p:nvSpPr>
        <p:spPr>
          <a:xfrm rot="1932106">
            <a:off x="9763125" y="1177498"/>
            <a:ext cx="1911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Ink Free" panose="03080402000500000000" pitchFamily="66" charset="0"/>
              </a:rPr>
              <a:t>Current work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99517C7-5172-FD53-1DA6-9D65B9780E4A}"/>
              </a:ext>
            </a:extLst>
          </p:cNvPr>
          <p:cNvSpPr txBox="1"/>
          <p:nvPr/>
        </p:nvSpPr>
        <p:spPr>
          <a:xfrm rot="1803568">
            <a:off x="10169486" y="3049870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Ink Free" panose="03080402000500000000" pitchFamily="66" charset="0"/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71250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15E753-838C-45E1-B056-2509DD73D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97"/>
          <a:stretch/>
        </p:blipFill>
        <p:spPr>
          <a:xfrm>
            <a:off x="0" y="733630"/>
            <a:ext cx="6118132" cy="612436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12E392-A82E-4CE2-9980-2D3065B10D7A}"/>
              </a:ext>
            </a:extLst>
          </p:cNvPr>
          <p:cNvSpPr/>
          <p:nvPr/>
        </p:nvSpPr>
        <p:spPr>
          <a:xfrm>
            <a:off x="1956390" y="1077432"/>
            <a:ext cx="1499191" cy="4717312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26D77F-000A-4AA1-B789-1FF4518A3271}"/>
              </a:ext>
            </a:extLst>
          </p:cNvPr>
          <p:cNvSpPr txBox="1"/>
          <p:nvPr/>
        </p:nvSpPr>
        <p:spPr>
          <a:xfrm>
            <a:off x="6563755" y="573766"/>
            <a:ext cx="514531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 exchange optical pumping cell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Xe, N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He mixed with Rb vapor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Control pressure and flow rate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Interaction region for 795 nm laser light at D1 line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Polarize Rb atoms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 exchange between Rb and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Transfer polarization to </a:t>
            </a:r>
            <a:r>
              <a:rPr lang="en-US" baseline="30000" dirty="0">
                <a:solidFill>
                  <a:prstClr val="black"/>
                </a:solidFill>
              </a:rPr>
              <a:t>129</a:t>
            </a:r>
            <a:r>
              <a:rPr lang="en-US" dirty="0">
                <a:solidFill>
                  <a:prstClr val="black"/>
                </a:solidFill>
              </a:rPr>
              <a:t>Xe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229C73-70FF-4655-9ECB-D7002605A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356" y="3014216"/>
            <a:ext cx="5118843" cy="25026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9691C2-9852-48CE-90B9-36536CD27642}"/>
              </a:ext>
            </a:extLst>
          </p:cNvPr>
          <p:cNvSpPr txBox="1"/>
          <p:nvPr/>
        </p:nvSpPr>
        <p:spPr>
          <a:xfrm>
            <a:off x="6118132" y="5673001"/>
            <a:ext cx="6187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Imai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“Continuous Flow Production of Concentrated Hyperpolarized Xenon Gas from a Dilute Xenon Gas Mixture by Buffer Gas Condensation.”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Scientific Reports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7, no. 1 (2017): 7352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Kavtanyuk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“Production of Hyperpolarized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 Using Spin Exchange Optical Pumping.”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Journal of the Korean Phys. Soc.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73, no. 10 (2018): 1458–65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Hersman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“Large Production System for Hyperpolarized 129Xe for Human Lung Imaging Studies.”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 Radiology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15, no. 6 (2008): 683–92</a:t>
            </a:r>
          </a:p>
        </p:txBody>
      </p:sp>
      <p:sp>
        <p:nvSpPr>
          <p:cNvPr id="21" name="Slide Number Placeholder 60">
            <a:extLst>
              <a:ext uri="{FF2B5EF4-FFF2-40B4-BE49-F238E27FC236}">
                <a16:creationId xmlns:a16="http://schemas.microsoft.com/office/drawing/2014/main" id="{17EACDCB-5776-45B8-A9A0-F7FA7B4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31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2F261-FB20-4D10-A33C-82D4BC3CAF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26A356-6631-569C-3640-6D256F33CA6D}"/>
              </a:ext>
            </a:extLst>
          </p:cNvPr>
          <p:cNvSpPr txBox="1"/>
          <p:nvPr/>
        </p:nvSpPr>
        <p:spPr>
          <a:xfrm>
            <a:off x="308344" y="148856"/>
            <a:ext cx="54627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Hyperpolarization of xenon-129</a:t>
            </a:r>
          </a:p>
        </p:txBody>
      </p:sp>
    </p:spTree>
    <p:extLst>
      <p:ext uri="{BB962C8B-B14F-4D97-AF65-F5344CB8AC3E}">
        <p14:creationId xmlns:p14="http://schemas.microsoft.com/office/powerpoint/2010/main" val="267443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1071.9"/>
  <p:tag name="LATEXADDIN" val="\documentclass{article}&#10;\include{AlexTeXdefs}&#10;\pagestyle{empty}&#10;\begin{document}&#10;&#10;\begin{align*}&#10;\mathcal{H}_{\rm NMR}=-\hbar\gamma_I\bm{B}\cdot \bm{I}&#10;\end{align*}&#10;&#10;\end{document}"/>
  <p:tag name="IGUANATEXSIZE" val="18"/>
  <p:tag name="IGUANATEXCURSOR" val="120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33.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.5187"/>
  <p:tag name="ORIGINALWIDTH" val="1007.391"/>
  <p:tag name="LATEXADDIN" val="\documentclass{article}&#10;\include{AlexTeXdefs}&#10;\pagestyle{empty}&#10;\begin{document}&#10;&#10;\begin{align*}&#10;N = 3\times 10^{20}\uu{spins}&#10;\end{align*}&#10;&#10;\end{document}"/>
  <p:tag name="IGUANATEXSIZE" val="18"/>
  <p:tag name="IGUANATEXCURSOR" val="101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5157"/>
  <p:tag name="ORIGINALWIDTH" val="372.802"/>
  <p:tag name="LATEXADDIN" val="\documentclass{article}&#10;\include{AlexTeXdefs}&#10;\pagestyle{empty}&#10;\begin{document}&#10;&#10;\begin{align*}&#10;\approx 10^{-4}&#10;\end{align*}&#10;&#10;\end{document}"/>
  <p:tag name="IGUANATEXSIZE" val="18"/>
  <p:tag name="IGUANATEXCURSOR" val="112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0155"/>
  <p:tag name="ORIGINALWIDTH" val="1148.41"/>
  <p:tag name="LATEXADDIN" val="\documentclass{article}&#10;\include{AlexTeXdefs}&#10;\usepackage{amssymb,amsmath,bm}&#10;\pagestyle{empty}&#10;\begin{document}&#10;&#10;\begin{align*}&#10;\mathcal{H}_{aNN}=g_{aNN}\bm{\nabla}a \cdot \bm{I}&#10;\end{align*}&#10;&#10;\end{document}"/>
  <p:tag name="IGUANATEXSIZE" val="20"/>
  <p:tag name="IGUANATEXCURSOR" val="179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143.16"/>
  <p:tag name="LATEXADDIN" val="\documentclass{article}&#10;\include{AlexTeXdefs}&#10;\usepackage{amssymb,amsmath,bm}&#10;\pagestyle{empty}&#10;\begin{document}&#10;&#10;\begin{align*}&#10;\mathcal{H}_{\rm EDM}=g_{d}a\bm{E}^*\cdot \bm{I}/I&#10;\end{align*}&#10;&#10;\end{document}"/>
  <p:tag name="IGUANATEXSIZE" val="20"/>
  <p:tag name="IGUANATEXCURSOR" val="179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904.6262"/>
  <p:tag name="LATEXADDIN" val="\documentclass{article}&#10;\include{AlexTeXdefs}&#10;\pagestyle{empty}&#10;\begin{document}&#10;&#10;\begin{align*}&#10;E^*=340\uu{kV/cm}&#10;\end{align*}&#10;&#10;\end{document}"/>
  <p:tag name="IGUANATEXSIZE" val="18"/>
  <p:tag name="IGUANATEXCURSOR" val="104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00457"/>
  <p:tag name="ORIGINALWIDTH" val="485.525"/>
  <p:tag name="OUTPUTDPI" val="1200"/>
  <p:tag name="LATEXADDIN" val="\documentclass{article}&#10;\include{AlexTeXdefs}&#10;\pagestyle{empty}&#10;\begin{document}&#10;&#10;\begin{align*}&#10;3\times 10^{20}\uu{spins}&#10;\end{align*}&#10;&#10;\end{document}"/>
  <p:tag name="IGUANATEXSIZE" val="16"/>
  <p:tag name="IGUANATEXCURSOR" val="112"/>
  <p:tag name="TRANSPARENCY" val="True"/>
  <p:tag name="FILENAME" val=""/>
  <p:tag name="INPUTTYPE" val="0"/>
  <p:tag name="LATEXENGINEID" val="1"/>
  <p:tag name="TEMPFOLDER" val="C:\Program Files (x86)\IguanaTeX\Temp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691"/>
  <p:tag name="ORIGINALWIDTH" val="1875.262"/>
  <p:tag name="LATEXADDIN" val="\documentclass{article}&#10;\include{AlexTeXdefs}&#10;\pagestyle{empty}&#10;\begin{document}&#10;&#10;\begin{align*}&#10;\chem{(PbMg_{1/3}Nb_{2/3}O_3)_{2/3}(PbTiO_3)_{1/3}}&#10;\end{align*}&#10;&#10;\end{document}"/>
  <p:tag name="IGUANATEXSIZE" val="14"/>
  <p:tag name="IGUANATEXCURSOR" val="104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473.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143.16"/>
  <p:tag name="LATEXADDIN" val="\documentclass{article}&#10;\include{AlexTeXdefs}&#10;\usepackage{amssymb,amsmath,bm}&#10;\pagestyle{empty}&#10;\begin{document}&#10;&#10;\begin{align*}&#10;\mathcal{H}_{\rm EDM}=g_{d}a\bm{E}^*\cdot \bm{I}/I&#10;\end{align*}&#10;&#10;\end{document}"/>
  <p:tag name="IGUANATEXSIZE" val="20"/>
  <p:tag name="IGUANATEXCURSOR" val="179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515.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3.50481"/>
  <p:tag name="ORIGINALWIDTH" val="759.039"/>
  <p:tag name="OUTPUTDPI" val="1200"/>
  <p:tag name="LATEXADDIN" val="\documentclass{article}&#10;\include{AlexTeXdefs}&#10;\pagestyle{empty}&#10;\begin{document}&#10;&#10;\begin{align*}&#10;m_ac^2/h = 39.58\uu{MHz}&#10;\end{align*}&#10;&#10;\end{document}"/>
  <p:tag name="IGUANATEXSIZE" val="18"/>
  <p:tag name="IGUANATEXCURSOR" val="121"/>
  <p:tag name="TRANSPARENCY" val="True"/>
  <p:tag name="FILENAME" val=""/>
  <p:tag name="INPUTTYPE" val="0"/>
  <p:tag name="LATEXENGINEID" val="1"/>
  <p:tag name="TEMPFOLDER" val="C:\Program Files (x86)\IguanaTeX\Temp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0188"/>
  <p:tag name="ORIGINALWIDTH" val="1146.16"/>
  <p:tag name="LATEXADDIN" val="\documentclass{article}&#10;\include{AlexTeXdefs}&#10;\pagestyle{empty}&#10;\begin{document}&#10;&#10;\begin{align*}&#10;g_d = 3\times 10^{-3}\uu{GeV^{-2}}&#10;\end{align*}&#10;&#10;\end{document}"/>
  <p:tag name="IGUANATEXSIZE" val="18"/>
  <p:tag name="IGUANATEXCURSOR" val="117"/>
  <p:tag name="TRANSPARENCY" val="True"/>
  <p:tag name="FILENAME" val=""/>
  <p:tag name="LATEXENGINEID" val="1"/>
  <p:tag name="TEMPFOLDER" val="C:\Users\Alex\Documents\_Current\_WorkingFiles\TeX\IguanaTeX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4040</TotalTime>
  <Words>1109</Words>
  <Application>Microsoft Office PowerPoint</Application>
  <PresentationFormat>Widescreen</PresentationFormat>
  <Paragraphs>194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Ink Free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Hendrik Bekker</dc:creator>
  <cp:lastModifiedBy>Hendrik Bekker</cp:lastModifiedBy>
  <cp:revision>42</cp:revision>
  <dcterms:created xsi:type="dcterms:W3CDTF">2022-08-08T12:23:55Z</dcterms:created>
  <dcterms:modified xsi:type="dcterms:W3CDTF">2022-08-11T07:44:16Z</dcterms:modified>
</cp:coreProperties>
</file>