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1" r:id="rId4"/>
  </p:sldMasterIdLst>
  <p:notesMasterIdLst>
    <p:notesMasterId r:id="rId20"/>
  </p:notesMasterIdLst>
  <p:sldIdLst>
    <p:sldId id="2284" r:id="rId5"/>
    <p:sldId id="473" r:id="rId6"/>
    <p:sldId id="260" r:id="rId7"/>
    <p:sldId id="2350" r:id="rId8"/>
    <p:sldId id="414" r:id="rId9"/>
    <p:sldId id="415" r:id="rId10"/>
    <p:sldId id="419" r:id="rId11"/>
    <p:sldId id="2356" r:id="rId12"/>
    <p:sldId id="2285" r:id="rId13"/>
    <p:sldId id="284" r:id="rId14"/>
    <p:sldId id="2353" r:id="rId15"/>
    <p:sldId id="2357" r:id="rId16"/>
    <p:sldId id="2358" r:id="rId17"/>
    <p:sldId id="429" r:id="rId18"/>
    <p:sldId id="5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a-my.sharepoint.com/personal/inblee_iu_edu/Documents/FromBox/Research/ARIADNE/Weekly%20Meeting/2020/1125/pol%20data%20no%20offset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 baseline="30000" dirty="0"/>
              <a:t>3</a:t>
            </a:r>
            <a:r>
              <a:rPr lang="en-US" altLang="ko-KR" sz="2400" dirty="0"/>
              <a:t>He</a:t>
            </a:r>
            <a:r>
              <a:rPr lang="en-US" altLang="ko-KR" sz="2400" baseline="0" dirty="0"/>
              <a:t> hyper-polarization</a:t>
            </a:r>
            <a:endParaRPr lang="ko-KR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lvtemporary_609223!$D$2:$D$120</c:f>
              <c:numCache>
                <c:formatCode>General</c:formatCode>
                <c:ptCount val="119"/>
                <c:pt idx="0">
                  <c:v>0</c:v>
                </c:pt>
                <c:pt idx="1">
                  <c:v>0.75</c:v>
                </c:pt>
                <c:pt idx="2">
                  <c:v>1.5</c:v>
                </c:pt>
                <c:pt idx="3">
                  <c:v>2.25</c:v>
                </c:pt>
                <c:pt idx="4">
                  <c:v>3</c:v>
                </c:pt>
                <c:pt idx="5">
                  <c:v>3.75</c:v>
                </c:pt>
                <c:pt idx="6">
                  <c:v>4.5</c:v>
                </c:pt>
                <c:pt idx="7">
                  <c:v>5.25</c:v>
                </c:pt>
                <c:pt idx="8">
                  <c:v>6</c:v>
                </c:pt>
                <c:pt idx="9">
                  <c:v>6.75</c:v>
                </c:pt>
                <c:pt idx="10">
                  <c:v>7.5</c:v>
                </c:pt>
                <c:pt idx="11">
                  <c:v>8.25</c:v>
                </c:pt>
                <c:pt idx="12">
                  <c:v>9</c:v>
                </c:pt>
                <c:pt idx="13">
                  <c:v>9.75</c:v>
                </c:pt>
                <c:pt idx="14">
                  <c:v>10.5</c:v>
                </c:pt>
                <c:pt idx="15">
                  <c:v>11.25</c:v>
                </c:pt>
                <c:pt idx="16">
                  <c:v>12</c:v>
                </c:pt>
                <c:pt idx="17">
                  <c:v>12.75</c:v>
                </c:pt>
                <c:pt idx="18">
                  <c:v>13.5</c:v>
                </c:pt>
                <c:pt idx="19">
                  <c:v>14.25</c:v>
                </c:pt>
                <c:pt idx="20">
                  <c:v>15</c:v>
                </c:pt>
                <c:pt idx="21">
                  <c:v>15.75</c:v>
                </c:pt>
                <c:pt idx="22">
                  <c:v>16.5</c:v>
                </c:pt>
                <c:pt idx="23">
                  <c:v>17.25</c:v>
                </c:pt>
                <c:pt idx="24">
                  <c:v>18</c:v>
                </c:pt>
                <c:pt idx="25">
                  <c:v>18.75</c:v>
                </c:pt>
                <c:pt idx="26">
                  <c:v>19.5</c:v>
                </c:pt>
                <c:pt idx="27">
                  <c:v>20.25</c:v>
                </c:pt>
                <c:pt idx="28">
                  <c:v>21</c:v>
                </c:pt>
                <c:pt idx="29">
                  <c:v>21.75</c:v>
                </c:pt>
                <c:pt idx="30">
                  <c:v>22.5</c:v>
                </c:pt>
                <c:pt idx="31">
                  <c:v>23.25</c:v>
                </c:pt>
                <c:pt idx="32">
                  <c:v>24</c:v>
                </c:pt>
                <c:pt idx="33">
                  <c:v>24.75</c:v>
                </c:pt>
                <c:pt idx="34">
                  <c:v>25.5</c:v>
                </c:pt>
                <c:pt idx="35">
                  <c:v>26.25</c:v>
                </c:pt>
                <c:pt idx="36">
                  <c:v>27</c:v>
                </c:pt>
                <c:pt idx="37">
                  <c:v>27.75</c:v>
                </c:pt>
                <c:pt idx="38">
                  <c:v>28.5</c:v>
                </c:pt>
                <c:pt idx="39">
                  <c:v>29.25</c:v>
                </c:pt>
                <c:pt idx="40">
                  <c:v>30</c:v>
                </c:pt>
                <c:pt idx="41">
                  <c:v>30.75</c:v>
                </c:pt>
                <c:pt idx="42">
                  <c:v>31.5</c:v>
                </c:pt>
                <c:pt idx="43">
                  <c:v>32.25</c:v>
                </c:pt>
                <c:pt idx="44">
                  <c:v>33</c:v>
                </c:pt>
                <c:pt idx="45">
                  <c:v>33.75</c:v>
                </c:pt>
                <c:pt idx="46">
                  <c:v>34.5</c:v>
                </c:pt>
                <c:pt idx="47">
                  <c:v>35.25</c:v>
                </c:pt>
                <c:pt idx="48">
                  <c:v>36</c:v>
                </c:pt>
                <c:pt idx="49">
                  <c:v>36.75</c:v>
                </c:pt>
                <c:pt idx="50">
                  <c:v>37.5</c:v>
                </c:pt>
                <c:pt idx="51">
                  <c:v>38.25</c:v>
                </c:pt>
                <c:pt idx="52">
                  <c:v>39</c:v>
                </c:pt>
                <c:pt idx="53">
                  <c:v>39.75</c:v>
                </c:pt>
                <c:pt idx="54">
                  <c:v>40.5</c:v>
                </c:pt>
                <c:pt idx="55">
                  <c:v>41.25</c:v>
                </c:pt>
                <c:pt idx="56">
                  <c:v>42</c:v>
                </c:pt>
                <c:pt idx="57">
                  <c:v>42.75</c:v>
                </c:pt>
                <c:pt idx="58">
                  <c:v>43.5</c:v>
                </c:pt>
                <c:pt idx="59">
                  <c:v>44.25</c:v>
                </c:pt>
                <c:pt idx="60">
                  <c:v>45</c:v>
                </c:pt>
                <c:pt idx="61">
                  <c:v>45.75</c:v>
                </c:pt>
                <c:pt idx="62">
                  <c:v>46.5</c:v>
                </c:pt>
                <c:pt idx="63">
                  <c:v>47.25</c:v>
                </c:pt>
                <c:pt idx="64">
                  <c:v>48</c:v>
                </c:pt>
                <c:pt idx="65">
                  <c:v>48.75</c:v>
                </c:pt>
                <c:pt idx="66">
                  <c:v>49.5</c:v>
                </c:pt>
                <c:pt idx="67">
                  <c:v>50.25</c:v>
                </c:pt>
                <c:pt idx="68">
                  <c:v>51</c:v>
                </c:pt>
                <c:pt idx="69">
                  <c:v>51.75</c:v>
                </c:pt>
                <c:pt idx="70">
                  <c:v>52.5</c:v>
                </c:pt>
                <c:pt idx="71">
                  <c:v>53.25</c:v>
                </c:pt>
                <c:pt idx="72">
                  <c:v>54</c:v>
                </c:pt>
                <c:pt idx="73">
                  <c:v>54.75</c:v>
                </c:pt>
                <c:pt idx="74">
                  <c:v>55.5</c:v>
                </c:pt>
                <c:pt idx="75">
                  <c:v>56.25</c:v>
                </c:pt>
                <c:pt idx="76">
                  <c:v>57</c:v>
                </c:pt>
                <c:pt idx="77">
                  <c:v>57.75</c:v>
                </c:pt>
                <c:pt idx="78">
                  <c:v>58.5</c:v>
                </c:pt>
                <c:pt idx="79">
                  <c:v>59.25</c:v>
                </c:pt>
                <c:pt idx="80">
                  <c:v>60</c:v>
                </c:pt>
                <c:pt idx="81">
                  <c:v>60.75</c:v>
                </c:pt>
                <c:pt idx="82">
                  <c:v>61.5</c:v>
                </c:pt>
                <c:pt idx="83">
                  <c:v>62.25</c:v>
                </c:pt>
                <c:pt idx="84">
                  <c:v>63</c:v>
                </c:pt>
                <c:pt idx="85">
                  <c:v>63.75</c:v>
                </c:pt>
                <c:pt idx="86">
                  <c:v>64.5</c:v>
                </c:pt>
                <c:pt idx="87">
                  <c:v>65.25</c:v>
                </c:pt>
                <c:pt idx="88">
                  <c:v>66</c:v>
                </c:pt>
                <c:pt idx="89">
                  <c:v>66.75</c:v>
                </c:pt>
                <c:pt idx="90">
                  <c:v>67.5</c:v>
                </c:pt>
                <c:pt idx="91">
                  <c:v>68.25</c:v>
                </c:pt>
                <c:pt idx="92">
                  <c:v>69</c:v>
                </c:pt>
                <c:pt idx="93">
                  <c:v>69.75</c:v>
                </c:pt>
                <c:pt idx="94">
                  <c:v>70.5</c:v>
                </c:pt>
                <c:pt idx="95">
                  <c:v>71.25</c:v>
                </c:pt>
                <c:pt idx="96">
                  <c:v>72</c:v>
                </c:pt>
                <c:pt idx="97">
                  <c:v>72.75</c:v>
                </c:pt>
                <c:pt idx="98">
                  <c:v>73.5</c:v>
                </c:pt>
                <c:pt idx="99">
                  <c:v>74.25</c:v>
                </c:pt>
                <c:pt idx="100">
                  <c:v>75</c:v>
                </c:pt>
                <c:pt idx="101">
                  <c:v>75.75</c:v>
                </c:pt>
                <c:pt idx="102">
                  <c:v>76.5</c:v>
                </c:pt>
                <c:pt idx="103">
                  <c:v>77.25</c:v>
                </c:pt>
                <c:pt idx="104">
                  <c:v>78</c:v>
                </c:pt>
                <c:pt idx="105">
                  <c:v>78.75</c:v>
                </c:pt>
                <c:pt idx="106">
                  <c:v>79.5</c:v>
                </c:pt>
                <c:pt idx="107">
                  <c:v>80.25</c:v>
                </c:pt>
                <c:pt idx="108">
                  <c:v>81</c:v>
                </c:pt>
                <c:pt idx="109">
                  <c:v>81.75</c:v>
                </c:pt>
                <c:pt idx="110">
                  <c:v>82.5</c:v>
                </c:pt>
                <c:pt idx="111">
                  <c:v>83.25</c:v>
                </c:pt>
                <c:pt idx="112">
                  <c:v>84</c:v>
                </c:pt>
                <c:pt idx="113">
                  <c:v>84.75</c:v>
                </c:pt>
                <c:pt idx="114">
                  <c:v>85.5</c:v>
                </c:pt>
                <c:pt idx="115">
                  <c:v>86.25</c:v>
                </c:pt>
                <c:pt idx="116">
                  <c:v>87</c:v>
                </c:pt>
                <c:pt idx="117">
                  <c:v>87.75</c:v>
                </c:pt>
                <c:pt idx="118">
                  <c:v>88.5</c:v>
                </c:pt>
              </c:numCache>
            </c:numRef>
          </c:xVal>
          <c:yVal>
            <c:numRef>
              <c:f>lvtemporary_609223!$E$2:$E$120</c:f>
              <c:numCache>
                <c:formatCode>General</c:formatCode>
                <c:ptCount val="119"/>
                <c:pt idx="0">
                  <c:v>-2.5743300000000002</c:v>
                </c:pt>
                <c:pt idx="1">
                  <c:v>4.1542399999999997</c:v>
                </c:pt>
                <c:pt idx="2">
                  <c:v>1.18249</c:v>
                </c:pt>
                <c:pt idx="3">
                  <c:v>4.06928</c:v>
                </c:pt>
                <c:pt idx="4">
                  <c:v>-4.1606399999999999</c:v>
                </c:pt>
                <c:pt idx="5">
                  <c:v>-0.75396799999999997</c:v>
                </c:pt>
                <c:pt idx="6">
                  <c:v>5.0655299999999999</c:v>
                </c:pt>
                <c:pt idx="7">
                  <c:v>4.5456799999999999</c:v>
                </c:pt>
                <c:pt idx="8">
                  <c:v>4.2579099999999999</c:v>
                </c:pt>
                <c:pt idx="9">
                  <c:v>3.7545000000000002</c:v>
                </c:pt>
                <c:pt idx="10">
                  <c:v>-5.15374</c:v>
                </c:pt>
                <c:pt idx="11">
                  <c:v>0.94772000000000001</c:v>
                </c:pt>
                <c:pt idx="12">
                  <c:v>-2.6756100000000003</c:v>
                </c:pt>
                <c:pt idx="13">
                  <c:v>-1.52722</c:v>
                </c:pt>
                <c:pt idx="14">
                  <c:v>0.47361300000000001</c:v>
                </c:pt>
                <c:pt idx="15">
                  <c:v>-2.37738</c:v>
                </c:pt>
                <c:pt idx="16">
                  <c:v>6.9495299999999993</c:v>
                </c:pt>
                <c:pt idx="17">
                  <c:v>4.3642500000000002</c:v>
                </c:pt>
                <c:pt idx="18">
                  <c:v>4.2038799999999998</c:v>
                </c:pt>
                <c:pt idx="19">
                  <c:v>0.18062400000000001</c:v>
                </c:pt>
                <c:pt idx="20">
                  <c:v>15.901999999999999</c:v>
                </c:pt>
                <c:pt idx="21">
                  <c:v>19.741500000000002</c:v>
                </c:pt>
                <c:pt idx="22">
                  <c:v>23.870699999999999</c:v>
                </c:pt>
                <c:pt idx="23">
                  <c:v>25.173299999999998</c:v>
                </c:pt>
                <c:pt idx="24">
                  <c:v>33.962800000000001</c:v>
                </c:pt>
                <c:pt idx="25">
                  <c:v>35.358400000000003</c:v>
                </c:pt>
                <c:pt idx="26">
                  <c:v>33.278100000000002</c:v>
                </c:pt>
                <c:pt idx="27">
                  <c:v>31.3005</c:v>
                </c:pt>
                <c:pt idx="28">
                  <c:v>31.086200000000002</c:v>
                </c:pt>
                <c:pt idx="29">
                  <c:v>29.422599999999999</c:v>
                </c:pt>
                <c:pt idx="30">
                  <c:v>27.935900000000004</c:v>
                </c:pt>
                <c:pt idx="31">
                  <c:v>33.3703</c:v>
                </c:pt>
                <c:pt idx="32">
                  <c:v>31.444199999999999</c:v>
                </c:pt>
                <c:pt idx="33">
                  <c:v>29.555099999999999</c:v>
                </c:pt>
                <c:pt idx="34">
                  <c:v>30.6707</c:v>
                </c:pt>
                <c:pt idx="35">
                  <c:v>25.611499999999999</c:v>
                </c:pt>
                <c:pt idx="36">
                  <c:v>32.706699999999998</c:v>
                </c:pt>
                <c:pt idx="37">
                  <c:v>39.0869</c:v>
                </c:pt>
                <c:pt idx="38">
                  <c:v>27.4878</c:v>
                </c:pt>
                <c:pt idx="39">
                  <c:v>33.076299999999996</c:v>
                </c:pt>
                <c:pt idx="40">
                  <c:v>29.704599999999999</c:v>
                </c:pt>
                <c:pt idx="41">
                  <c:v>27.3215</c:v>
                </c:pt>
                <c:pt idx="42">
                  <c:v>31.055399999999999</c:v>
                </c:pt>
                <c:pt idx="43">
                  <c:v>30.254599999999996</c:v>
                </c:pt>
                <c:pt idx="44">
                  <c:v>34.096600000000002</c:v>
                </c:pt>
                <c:pt idx="45">
                  <c:v>33.69</c:v>
                </c:pt>
                <c:pt idx="46">
                  <c:v>28.770699999999998</c:v>
                </c:pt>
                <c:pt idx="47">
                  <c:v>29.462899999999998</c:v>
                </c:pt>
                <c:pt idx="48">
                  <c:v>36.971299999999999</c:v>
                </c:pt>
                <c:pt idx="49">
                  <c:v>30.9025</c:v>
                </c:pt>
                <c:pt idx="50">
                  <c:v>32.9116</c:v>
                </c:pt>
                <c:pt idx="51">
                  <c:v>29.032799999999998</c:v>
                </c:pt>
                <c:pt idx="52">
                  <c:v>29.843499999999999</c:v>
                </c:pt>
                <c:pt idx="53">
                  <c:v>29.801400000000001</c:v>
                </c:pt>
                <c:pt idx="54">
                  <c:v>27.411200000000001</c:v>
                </c:pt>
                <c:pt idx="55">
                  <c:v>30.616799999999998</c:v>
                </c:pt>
                <c:pt idx="56">
                  <c:v>29.389300000000002</c:v>
                </c:pt>
                <c:pt idx="57">
                  <c:v>33.275700000000001</c:v>
                </c:pt>
                <c:pt idx="58">
                  <c:v>23.951900000000002</c:v>
                </c:pt>
                <c:pt idx="59">
                  <c:v>26.9268</c:v>
                </c:pt>
                <c:pt idx="60">
                  <c:v>29.556900000000002</c:v>
                </c:pt>
                <c:pt idx="61">
                  <c:v>31.958500000000001</c:v>
                </c:pt>
                <c:pt idx="62">
                  <c:v>24.848700000000001</c:v>
                </c:pt>
                <c:pt idx="63">
                  <c:v>28.289100000000001</c:v>
                </c:pt>
                <c:pt idx="64">
                  <c:v>38.172400000000003</c:v>
                </c:pt>
                <c:pt idx="65">
                  <c:v>30.9832</c:v>
                </c:pt>
                <c:pt idx="66">
                  <c:v>28.409699999999997</c:v>
                </c:pt>
                <c:pt idx="67">
                  <c:v>34.0916</c:v>
                </c:pt>
                <c:pt idx="68">
                  <c:v>29.674800000000001</c:v>
                </c:pt>
                <c:pt idx="69">
                  <c:v>32.704000000000001</c:v>
                </c:pt>
                <c:pt idx="70">
                  <c:v>33.752900000000004</c:v>
                </c:pt>
                <c:pt idx="71">
                  <c:v>32.344200000000001</c:v>
                </c:pt>
                <c:pt idx="72">
                  <c:v>28.1235</c:v>
                </c:pt>
                <c:pt idx="73">
                  <c:v>32.607999999999997</c:v>
                </c:pt>
                <c:pt idx="74">
                  <c:v>25.132999999999999</c:v>
                </c:pt>
                <c:pt idx="75">
                  <c:v>21.5823</c:v>
                </c:pt>
                <c:pt idx="76">
                  <c:v>29.579899999999999</c:v>
                </c:pt>
                <c:pt idx="77">
                  <c:v>29.918400000000002</c:v>
                </c:pt>
                <c:pt idx="78">
                  <c:v>24.0716</c:v>
                </c:pt>
                <c:pt idx="79">
                  <c:v>35.571599999999997</c:v>
                </c:pt>
                <c:pt idx="80">
                  <c:v>24.615000000000002</c:v>
                </c:pt>
                <c:pt idx="81">
                  <c:v>41.373399999999997</c:v>
                </c:pt>
                <c:pt idx="82">
                  <c:v>31.441799999999997</c:v>
                </c:pt>
                <c:pt idx="83">
                  <c:v>30.057400000000001</c:v>
                </c:pt>
                <c:pt idx="84">
                  <c:v>30.836000000000002</c:v>
                </c:pt>
                <c:pt idx="85">
                  <c:v>27.032600000000002</c:v>
                </c:pt>
                <c:pt idx="86">
                  <c:v>27.482800000000001</c:v>
                </c:pt>
                <c:pt idx="87">
                  <c:v>34.119</c:v>
                </c:pt>
                <c:pt idx="88">
                  <c:v>32.462299999999999</c:v>
                </c:pt>
                <c:pt idx="89">
                  <c:v>28.333399999999997</c:v>
                </c:pt>
                <c:pt idx="90">
                  <c:v>31.570500000000003</c:v>
                </c:pt>
                <c:pt idx="91">
                  <c:v>29.799599999999998</c:v>
                </c:pt>
                <c:pt idx="92">
                  <c:v>31.019200000000001</c:v>
                </c:pt>
                <c:pt idx="93">
                  <c:v>30.481399999999997</c:v>
                </c:pt>
                <c:pt idx="94">
                  <c:v>29.979600000000001</c:v>
                </c:pt>
                <c:pt idx="95">
                  <c:v>33.7714</c:v>
                </c:pt>
                <c:pt idx="96">
                  <c:v>27.399699999999999</c:v>
                </c:pt>
                <c:pt idx="97">
                  <c:v>35.645500000000006</c:v>
                </c:pt>
                <c:pt idx="98">
                  <c:v>27.902999999999999</c:v>
                </c:pt>
                <c:pt idx="99">
                  <c:v>29.525499999999997</c:v>
                </c:pt>
                <c:pt idx="100">
                  <c:v>29.470700000000001</c:v>
                </c:pt>
                <c:pt idx="101">
                  <c:v>27.172800000000002</c:v>
                </c:pt>
                <c:pt idx="102">
                  <c:v>31.759500000000003</c:v>
                </c:pt>
                <c:pt idx="103">
                  <c:v>40.366</c:v>
                </c:pt>
                <c:pt idx="104">
                  <c:v>30.697000000000003</c:v>
                </c:pt>
                <c:pt idx="105">
                  <c:v>39.030100000000004</c:v>
                </c:pt>
                <c:pt idx="106">
                  <c:v>33.313800000000001</c:v>
                </c:pt>
                <c:pt idx="107">
                  <c:v>27.0731</c:v>
                </c:pt>
                <c:pt idx="108">
                  <c:v>28.862500000000001</c:v>
                </c:pt>
                <c:pt idx="109">
                  <c:v>31.6708</c:v>
                </c:pt>
                <c:pt idx="110">
                  <c:v>28.730499999999999</c:v>
                </c:pt>
                <c:pt idx="111">
                  <c:v>36.926199999999994</c:v>
                </c:pt>
                <c:pt idx="112">
                  <c:v>38.327199999999998</c:v>
                </c:pt>
                <c:pt idx="113">
                  <c:v>33.385799999999996</c:v>
                </c:pt>
                <c:pt idx="114">
                  <c:v>37.386899999999997</c:v>
                </c:pt>
                <c:pt idx="115">
                  <c:v>28.146999999999998</c:v>
                </c:pt>
                <c:pt idx="116">
                  <c:v>25.337799999999998</c:v>
                </c:pt>
                <c:pt idx="117">
                  <c:v>31.5672</c:v>
                </c:pt>
                <c:pt idx="118">
                  <c:v>28.913399999999999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78-4CF8-8943-4E44E9EB8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1986048"/>
        <c:axId val="167864896"/>
      </c:scatterChart>
      <c:valAx>
        <c:axId val="27198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600"/>
                  <a:t>Time (s)</a:t>
                </a:r>
              </a:p>
            </c:rich>
          </c:tx>
          <c:layout>
            <c:manualLayout>
              <c:xMode val="edge"/>
              <c:yMode val="edge"/>
              <c:x val="0.48237241206242837"/>
              <c:y val="0.90301009870065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64896"/>
        <c:crosses val="autoZero"/>
        <c:crossBetween val="midCat"/>
      </c:valAx>
      <c:valAx>
        <c:axId val="16786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600"/>
                  <a:t>Estimated Polarization (%)</a:t>
                </a:r>
                <a:endParaRPr lang="ko-KR" altLang="en-US" sz="1600"/>
              </a:p>
            </c:rich>
          </c:tx>
          <c:layout>
            <c:manualLayout>
              <c:xMode val="edge"/>
              <c:yMode val="edge"/>
              <c:x val="3.5189936232409756E-2"/>
              <c:y val="0.312095306580091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986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9C2A9-0ECC-4596-8C42-13C81B1DB4C8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D8729-7657-423C-A7BC-8AF986F7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9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6f0d510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46f0d510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37f35eab3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37f35eab3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99376-DDAF-4300-9D66-03A69C30B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01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techniques used</a:t>
            </a:r>
            <a:r>
              <a:rPr lang="en-US" baseline="0" dirty="0"/>
              <a:t> in short-range gravity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B55E9-B5DD-482C-9E24-D8DBE8A2B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83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03b32b682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03b32b682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37f35eab3_0_1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9" name="Google Shape;569;g837f35eab3_0_1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E1618-14EF-470D-A588-D6AACF8DD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01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19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097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8767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4" name="Google Shape;104;p2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57189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592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714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DC3F-6913-4936-93E5-9694F3258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A7DDA-36B3-42EB-A5F0-2DBA88FA3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55224-EFE6-445E-A275-FB66B0B4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0E3B3-F86D-43CA-9E98-DAADDFE6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BCC80-593C-46F3-8488-5B4CE999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9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3C8E-42E5-40E6-9445-9C5B10E1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F62C8-F913-45DB-8895-F873084DB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3C2E-C35C-4FA4-8098-B6F5763F1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84A4C-59B0-441F-8BE4-DE5CAB02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86A3D-237C-47B7-BAF4-E8FCB315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9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9016-F96E-415D-837F-539A89DD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C862C-074C-49E8-A376-59F26FFDF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8D07C-9A61-4527-8AC4-2707F93C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08589-5FAE-410D-BF1F-6F7B9BA5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3D8D1-8EB5-44A4-A2A7-2C2E69D2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8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FDBF-A08C-4854-835C-78BB4ACC8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04E09-913C-4EE1-BE1E-9569976BD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6EBDF-BB76-4509-A8B4-7D3B903C9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25DDB-364C-45BA-947A-3A37C527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67C-D0CB-4794-BCEA-718192BC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3EF54-22D6-4F33-A07B-75B87BD3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4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BC90-8F87-4F37-AD9A-3B268AEF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B3853-32C7-4695-9F4D-821BAD388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582AD-67A3-46B4-A5E0-2EB7BB380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7B843-535D-485E-8B64-AAE4BC0B5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8E71A-662E-424F-8BB6-AE96EC0DC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A5130-D754-4780-8DB8-03D6F32E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8E807E-1FC8-4A05-B99A-95CE0B5AF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F48D7-617F-486F-A510-33167BE2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D261-CD65-4894-90FB-05D59946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1EEDC-D6D9-4780-BE59-71761A79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2FA00-8457-4D69-847F-ADD1410F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3728E-23BA-42D2-8583-B943E60A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6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4988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68E5E-5B13-4699-8290-38531A59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B22BD-BFE9-44B3-87B4-69B92EC9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84230-B062-4862-9F9D-47D2DC6D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30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FC0F2-AA94-42F6-ACF9-54B26A55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E4C-15EC-4100-8E95-5C1BA138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EAD3B-6AB3-4BD1-BAC2-B85184C4A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248D7-2799-4F9F-B5F7-886AD1C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90B33-AF91-4271-B38E-E77675E8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74041-36D9-4F5E-87D9-E6B78216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4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D167-0FDB-4821-8D3E-AC59F5D4F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489CC-2F4C-4BCB-A5D7-9DC43EF9E5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85303-572E-465E-8872-7A9070A06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9C2D4-07BD-4EE7-853E-B875EF88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C4F3-AE9B-4A3B-8D2D-1F6C7B2C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2A02F-39F1-4FA0-BC72-E66572C99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4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6058-527F-46AD-9835-87BE9ACB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ADA1C-6760-4B98-92F9-F4A799A49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EEA05-D453-47B2-BB3F-D8E9BAA0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F8BC9-8AF0-4FA1-A69D-1D1D75DA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3508-A508-4EF8-9F76-32A23C4F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11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6136D-15CA-438F-987F-486585606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88C85-35D6-4FBF-9FEA-D0EBB0053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B3E7-7820-4C67-9A41-17B876FB8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EF30A-3BA5-49D3-B4A5-FD95B5B89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E941E-2E8A-4A11-955D-198AA574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6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9246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42002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6690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4906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304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575719" algn="l" rtl="0">
              <a:lnSpc>
                <a:spcPct val="115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5773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453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6196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1638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0090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039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1730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41853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507987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0914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541853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9514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1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541853" algn="l" rtl="0">
              <a:lnSpc>
                <a:spcPct val="115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marR="0" lvl="0" indent="-541853" algn="l" rtl="0">
              <a:lnSpc>
                <a:spcPct val="115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9273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3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61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13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59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113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83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8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961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143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334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lvl="0" indent="-4063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0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850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1271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F0FA3D-86F6-4DC7-A29D-9AE25EF5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FF428-115D-4BBC-8E1A-985DF09F5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4D826-E04E-4468-B3E9-D5C64B01F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A571C-0FE9-40D0-B685-93EDF1C51B32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01924-4618-4BE5-A5FC-E6A5CD5F4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6332D-CEA9-4C36-B2D7-1E810E92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7829A-B04F-43BB-8BD2-B5663498F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8169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20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jp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cid:image001.jpg@01D1793B.8CDFBEC0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1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5.bin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9156" y="5574000"/>
            <a:ext cx="845187" cy="117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7594" y="65780"/>
            <a:ext cx="1164433" cy="117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5565" y="4534729"/>
            <a:ext cx="972720" cy="10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2"/>
          <p:cNvPicPr preferRelativeResize="0"/>
          <p:nvPr/>
        </p:nvPicPr>
        <p:blipFill rotWithShape="1">
          <a:blip r:embed="rId6">
            <a:alphaModFix/>
          </a:blip>
          <a:srcRect r="65149" b="55818"/>
          <a:stretch/>
        </p:blipFill>
        <p:spPr>
          <a:xfrm>
            <a:off x="10694734" y="5574000"/>
            <a:ext cx="1116399" cy="1061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2"/>
          <p:cNvSpPr txBox="1"/>
          <p:nvPr/>
        </p:nvSpPr>
        <p:spPr>
          <a:xfrm>
            <a:off x="7675371" y="4169098"/>
            <a:ext cx="3758400" cy="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Center for Fundamental Physics (CFP)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1" name="Google Shape;181;p42"/>
          <p:cNvSpPr/>
          <p:nvPr/>
        </p:nvSpPr>
        <p:spPr>
          <a:xfrm>
            <a:off x="7547004" y="1568344"/>
            <a:ext cx="4835955" cy="455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800" tIns="304800" rIns="304800" bIns="3048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" sz="14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Collaborators</a:t>
            </a:r>
            <a:endParaRPr kumimoji="0" sz="14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Andrew Geraci,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Chloe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Lohmeyer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, Nancy Aggarwal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Asimina Arvanitaki</a:t>
            </a:r>
            <a:r>
              <a:rPr lang="en" sz="14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Aharon Kapitulnik , Alan Fang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Josh Long, Chen‐Yu Liu, Mike Snow, Inbum Lee, Justin Shortino </a:t>
            </a:r>
            <a:r>
              <a:rPr lang="en" sz="14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Yannis Semertzidis, Yun Shin,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Dongok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Kim,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Youngeun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Kim</a:t>
            </a:r>
            <a:r>
              <a:rPr lang="en-US" sz="14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Yong‐Ho Lee</a:t>
            </a:r>
            <a:r>
              <a:rPr lang="en" sz="14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Lutz Trahms, Wolfgang Kilian, Allard Schnabel, Jens Voigt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3" name="Google Shape;183;p42"/>
          <p:cNvPicPr preferRelativeResize="0"/>
          <p:nvPr/>
        </p:nvPicPr>
        <p:blipFill rotWithShape="1">
          <a:blip r:embed="rId7">
            <a:alphaModFix/>
          </a:blip>
          <a:srcRect t="15771" b="16802"/>
          <a:stretch/>
        </p:blipFill>
        <p:spPr>
          <a:xfrm>
            <a:off x="8033670" y="4551721"/>
            <a:ext cx="2365700" cy="106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2"/>
          <p:cNvPicPr preferRelativeResize="0"/>
          <p:nvPr/>
        </p:nvPicPr>
        <p:blipFill rotWithShape="1">
          <a:blip r:embed="rId8">
            <a:alphaModFix/>
          </a:blip>
          <a:srcRect l="3148" t="31026" r="3148" b="29171"/>
          <a:stretch/>
        </p:blipFill>
        <p:spPr>
          <a:xfrm>
            <a:off x="7696086" y="3602064"/>
            <a:ext cx="3240767" cy="722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2"/>
          <p:cNvSpPr txBox="1"/>
          <p:nvPr/>
        </p:nvSpPr>
        <p:spPr>
          <a:xfrm>
            <a:off x="300192" y="81026"/>
            <a:ext cx="10342102" cy="115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933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xion </a:t>
            </a: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esonant</a:t>
            </a: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I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nter</a:t>
            </a: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ction </a:t>
            </a: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D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etectio</a:t>
            </a: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kumimoji="0" lang="en" sz="36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kumimoji="0" lang="en" sz="36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xperiment (ARIADNE)</a:t>
            </a:r>
            <a:endParaRPr kumimoji="0" sz="3600" b="1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6" name="Google Shape;186;p42"/>
          <p:cNvSpPr txBox="1">
            <a:spLocks noGrp="1"/>
          </p:cNvSpPr>
          <p:nvPr>
            <p:ph type="sldNum" idx="12"/>
          </p:nvPr>
        </p:nvSpPr>
        <p:spPr>
          <a:xfrm>
            <a:off x="11499811" y="64208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</a:t>
            </a:fld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2E50C3F-2825-4511-BCC7-ECAAA55F9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35" y="5574000"/>
            <a:ext cx="1736844" cy="10651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8B6D67-3759-B9FA-4FD4-B9D1FF40A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64" y="1259537"/>
            <a:ext cx="4279028" cy="49770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9AFC4-60E1-6044-3986-BAF58BBBB5EF}"/>
              </a:ext>
            </a:extLst>
          </p:cNvPr>
          <p:cNvSpPr txBox="1"/>
          <p:nvPr/>
        </p:nvSpPr>
        <p:spPr>
          <a:xfrm>
            <a:off x="127591" y="6363326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PATRAS 2022, Mainz, Germany, Aug 8-12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89E86-A6D7-B773-E3A0-6C7EEA0B3B96}"/>
              </a:ext>
            </a:extLst>
          </p:cNvPr>
          <p:cNvSpPr txBox="1"/>
          <p:nvPr/>
        </p:nvSpPr>
        <p:spPr>
          <a:xfrm>
            <a:off x="120612" y="5993994"/>
            <a:ext cx="431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A. Geraci for the ARIADNE collaboration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3"/>
          <p:cNvSpPr txBox="1">
            <a:spLocks noGrp="1"/>
          </p:cNvSpPr>
          <p:nvPr>
            <p:ph type="title"/>
          </p:nvPr>
        </p:nvSpPr>
        <p:spPr>
          <a:xfrm>
            <a:off x="-408608" y="147224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" sz="4000" b="1" u="sng" dirty="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Quartz </a:t>
            </a:r>
            <a:r>
              <a:rPr lang="en" sz="4000" b="1" u="sng" dirty="0">
                <a:latin typeface="PT Sans Narrow"/>
                <a:ea typeface="PT Sans Narrow"/>
                <a:cs typeface="PT Sans Narrow"/>
                <a:sym typeface="PT Sans Narrow"/>
              </a:rPr>
              <a:t>Sample</a:t>
            </a:r>
            <a:br>
              <a:rPr lang="en" sz="4000" b="1" u="sng" dirty="0"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en" sz="4000" b="1" u="sng" dirty="0">
                <a:latin typeface="PT Sans Narrow"/>
                <a:ea typeface="PT Sans Narrow"/>
                <a:cs typeface="PT Sans Narrow"/>
                <a:sym typeface="PT Sans Narrow"/>
              </a:rPr>
              <a:t> Block</a:t>
            </a:r>
            <a:r>
              <a:rPr lang="en" sz="4000" b="1" u="sng" dirty="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" sz="4000" b="1" u="sng" dirty="0">
                <a:latin typeface="PT Sans Narrow"/>
                <a:ea typeface="PT Sans Narrow"/>
                <a:cs typeface="PT Sans Narrow"/>
                <a:sym typeface="PT Sans Narrow"/>
              </a:rPr>
              <a:t>A</a:t>
            </a:r>
            <a:r>
              <a:rPr lang="en" sz="4000" b="1" u="sng" dirty="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ssembly</a:t>
            </a:r>
            <a:endParaRPr sz="4000" b="1" u="sng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572" name="Google Shape;572;p83"/>
          <p:cNvPicPr preferRelativeResize="0"/>
          <p:nvPr/>
        </p:nvPicPr>
        <p:blipFill rotWithShape="1">
          <a:blip r:embed="rId3">
            <a:alphaModFix/>
          </a:blip>
          <a:srcRect r="1584"/>
          <a:stretch/>
        </p:blipFill>
        <p:spPr>
          <a:xfrm>
            <a:off x="561736" y="1763921"/>
            <a:ext cx="6299547" cy="333014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3" name="Google Shape;573;p83"/>
          <p:cNvSpPr txBox="1"/>
          <p:nvPr/>
        </p:nvSpPr>
        <p:spPr>
          <a:xfrm>
            <a:off x="2539025" y="6200280"/>
            <a:ext cx="5565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Fabrication in process- Sierra optics, inc.</a:t>
            </a:r>
            <a:endParaRPr sz="1867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4" name="Google Shape;574;p83"/>
          <p:cNvSpPr/>
          <p:nvPr/>
        </p:nvSpPr>
        <p:spPr>
          <a:xfrm>
            <a:off x="10641721" y="1981200"/>
            <a:ext cx="406400" cy="215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83"/>
          <p:cNvSpPr/>
          <p:nvPr/>
        </p:nvSpPr>
        <p:spPr>
          <a:xfrm rot="10800000">
            <a:off x="10435880" y="1981165"/>
            <a:ext cx="406400" cy="215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p83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33066" r="26259" b="25642"/>
          <a:stretch/>
        </p:blipFill>
        <p:spPr>
          <a:xfrm>
            <a:off x="9367963" y="2587751"/>
            <a:ext cx="2693504" cy="201094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8" name="Google Shape;578;p83"/>
          <p:cNvSpPr txBox="1">
            <a:spLocks noGrp="1"/>
          </p:cNvSpPr>
          <p:nvPr>
            <p:ph type="sldNum" idx="12"/>
          </p:nvPr>
        </p:nvSpPr>
        <p:spPr>
          <a:xfrm>
            <a:off x="9216667" y="6345151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1200"/>
              </a:pPr>
              <a:t>10</a:t>
            </a:fld>
            <a:endParaRPr/>
          </a:p>
        </p:txBody>
      </p:sp>
      <p:pic>
        <p:nvPicPr>
          <p:cNvPr id="579" name="Google Shape;579;p83"/>
          <p:cNvPicPr preferRelativeResize="0"/>
          <p:nvPr/>
        </p:nvPicPr>
        <p:blipFill rotWithShape="1">
          <a:blip r:embed="rId5">
            <a:alphaModFix/>
          </a:blip>
          <a:srcRect l="8656" t="15147" r="8031" b="17944"/>
          <a:stretch/>
        </p:blipFill>
        <p:spPr>
          <a:xfrm>
            <a:off x="115957" y="131141"/>
            <a:ext cx="1784368" cy="1403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80" name="Google Shape;580;p83"/>
          <p:cNvCxnSpPr>
            <a:stCxn id="572" idx="0"/>
          </p:cNvCxnSpPr>
          <p:nvPr/>
        </p:nvCxnSpPr>
        <p:spPr>
          <a:xfrm rot="10800000">
            <a:off x="1605509" y="1209521"/>
            <a:ext cx="2106000" cy="55440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" name="Picture 4" descr="Text, background pattern&#10;&#10;Description automatically generated">
            <a:extLst>
              <a:ext uri="{FF2B5EF4-FFF2-40B4-BE49-F238E27FC236}">
                <a16:creationId xmlns:a16="http://schemas.microsoft.com/office/drawing/2014/main" id="{C5DED2B1-D1C9-8B4D-BDC9-F13E5BBE3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57" y="3835562"/>
            <a:ext cx="3022998" cy="2267249"/>
          </a:xfrm>
          <a:prstGeom prst="rect">
            <a:avLst/>
          </a:prstGeom>
        </p:spPr>
      </p:pic>
      <p:pic>
        <p:nvPicPr>
          <p:cNvPr id="7" name="Picture 6" descr="Text, background pattern&#10;&#10;Description automatically generated">
            <a:extLst>
              <a:ext uri="{FF2B5EF4-FFF2-40B4-BE49-F238E27FC236}">
                <a16:creationId xmlns:a16="http://schemas.microsoft.com/office/drawing/2014/main" id="{5AF7DD2E-EDB9-1820-DABE-47B63F0190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30815" r="11868" b="31538"/>
          <a:stretch/>
        </p:blipFill>
        <p:spPr>
          <a:xfrm>
            <a:off x="8239039" y="5606585"/>
            <a:ext cx="3330562" cy="1155580"/>
          </a:xfrm>
          <a:prstGeom prst="rect">
            <a:avLst/>
          </a:prstGeom>
        </p:spPr>
      </p:pic>
      <p:pic>
        <p:nvPicPr>
          <p:cNvPr id="18" name="Picture 17" descr="Text, background pattern&#10;&#10;Description automatically generated">
            <a:extLst>
              <a:ext uri="{FF2B5EF4-FFF2-40B4-BE49-F238E27FC236}">
                <a16:creationId xmlns:a16="http://schemas.microsoft.com/office/drawing/2014/main" id="{C7F6BAA2-28F8-B4BA-C1EF-FBF8D2A379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5" t="88221"/>
          <a:stretch/>
        </p:blipFill>
        <p:spPr>
          <a:xfrm>
            <a:off x="10661054" y="6150213"/>
            <a:ext cx="774133" cy="361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C3A361-1562-AE24-1CF2-120E9A854BC0}"/>
              </a:ext>
            </a:extLst>
          </p:cNvPr>
          <p:cNvSpPr txBox="1"/>
          <p:nvPr/>
        </p:nvSpPr>
        <p:spPr>
          <a:xfrm>
            <a:off x="10039545" y="2237843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Half-spheroid pocket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E05E0-6BED-043B-AD73-5FC425739417}"/>
              </a:ext>
            </a:extLst>
          </p:cNvPr>
          <p:cNvSpPr txBox="1"/>
          <p:nvPr/>
        </p:nvSpPr>
        <p:spPr>
          <a:xfrm>
            <a:off x="7469545" y="3922165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Assembly for 3He filling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9F97CD-4D14-1534-0F93-E36F5E4C9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7218" y="56063"/>
            <a:ext cx="4372490" cy="2459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7ADCA9-2630-4BAD-83B7-816DF64760C0}"/>
              </a:ext>
            </a:extLst>
          </p:cNvPr>
          <p:cNvSpPr txBox="1"/>
          <p:nvPr/>
        </p:nvSpPr>
        <p:spPr>
          <a:xfrm flipH="1">
            <a:off x="561736" y="5198233"/>
            <a:ext cx="265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 shield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B194D9-F068-6E08-8F90-E929C5AB1A5A}"/>
              </a:ext>
            </a:extLst>
          </p:cNvPr>
          <p:cNvCxnSpPr>
            <a:cxnSpLocks/>
          </p:cNvCxnSpPr>
          <p:nvPr/>
        </p:nvCxnSpPr>
        <p:spPr>
          <a:xfrm flipV="1">
            <a:off x="1371600" y="4676793"/>
            <a:ext cx="329609" cy="5214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9949"/>
            <a:ext cx="10972800" cy="1143000"/>
          </a:xfrm>
        </p:spPr>
        <p:txBody>
          <a:bodyPr/>
          <a:lstStyle/>
          <a:p>
            <a:r>
              <a:rPr lang="en-US" dirty="0"/>
              <a:t>Experimental challenges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5A7D8E-C159-660E-D455-9E74F1670EB2}"/>
              </a:ext>
            </a:extLst>
          </p:cNvPr>
          <p:cNvGrpSpPr/>
          <p:nvPr/>
        </p:nvGrpSpPr>
        <p:grpSpPr>
          <a:xfrm>
            <a:off x="1735182" y="853173"/>
            <a:ext cx="9077325" cy="4229100"/>
            <a:chOff x="1567276" y="1361408"/>
            <a:chExt cx="9077325" cy="4229100"/>
          </a:xfrm>
        </p:grpSpPr>
        <p:pic>
          <p:nvPicPr>
            <p:cNvPr id="132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276" y="1361408"/>
              <a:ext cx="9077325" cy="422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9537EC-5C81-4163-8F1D-D4D05AB2656F}"/>
                </a:ext>
              </a:extLst>
            </p:cNvPr>
            <p:cNvSpPr txBox="1"/>
            <p:nvPr/>
          </p:nvSpPr>
          <p:spPr>
            <a:xfrm>
              <a:off x="6197600" y="5054600"/>
              <a:ext cx="508000" cy="2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9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D713FD-E0F4-1D98-E944-9134BF436EBC}"/>
              </a:ext>
            </a:extLst>
          </p:cNvPr>
          <p:cNvSpPr txBox="1"/>
          <p:nvPr/>
        </p:nvSpPr>
        <p:spPr>
          <a:xfrm>
            <a:off x="4516475" y="5015029"/>
            <a:ext cx="64286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Spin-speed stability of rotary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Wobble/vibration of source mass (in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Magnetic shielding factor tests for thin film Niobium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Tests for Magnetic impurities in Source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Trapped flux noise in Nb films, noise in squid loops (in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Calibri"/>
              </a:rPr>
              <a:t>Design/Simulation Work: Magnetic gradient reduction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85E4B-BE7B-5625-629A-E2631CD3F28D}"/>
              </a:ext>
            </a:extLst>
          </p:cNvPr>
          <p:cNvSpPr txBox="1"/>
          <p:nvPr/>
        </p:nvSpPr>
        <p:spPr>
          <a:xfrm>
            <a:off x="609600" y="5407753"/>
            <a:ext cx="3697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Testing </a:t>
            </a:r>
            <a:r>
              <a:rPr lang="en-US" sz="2800" dirty="0">
                <a:solidFill>
                  <a:srgbClr val="00B050"/>
                </a:solidFill>
              </a:rPr>
              <a:t>completed</a:t>
            </a:r>
          </a:p>
          <a:p>
            <a:r>
              <a:rPr lang="en-US" sz="2800" dirty="0"/>
              <a:t>or </a:t>
            </a:r>
            <a:r>
              <a:rPr lang="en-US" sz="2800" dirty="0">
                <a:solidFill>
                  <a:srgbClr val="FFC000"/>
                </a:solidFill>
              </a:rPr>
              <a:t>in process</a:t>
            </a:r>
            <a:r>
              <a:rPr lang="en-US" sz="2800" dirty="0"/>
              <a:t>: </a:t>
            </a:r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53CD78A4-EBBD-DEB4-11C7-6BF18E587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3095" y="4990919"/>
            <a:ext cx="304702" cy="304702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029E2FC0-FD1F-5E7A-1786-F00F476C9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6851" y="5580104"/>
            <a:ext cx="304702" cy="304702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840B6B88-084F-BE2F-5A71-AC59871A7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1173" y="5803508"/>
            <a:ext cx="304702" cy="304702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5181DBBC-C131-8811-9B12-8623B6FB5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5145" y="6361860"/>
            <a:ext cx="304702" cy="304702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221A37E5-8C9F-2EB8-8D6D-E320E581C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3677" y="2856468"/>
            <a:ext cx="304702" cy="304702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2A5D4CFB-30BF-0DF5-729E-0DE2316B6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6834" y="3401479"/>
            <a:ext cx="304702" cy="304702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B45DE875-CD32-CC10-6509-691EA82D3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3677" y="3086838"/>
            <a:ext cx="304702" cy="30470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DDD08E3C-2660-ED11-7913-C07AAD507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840" y="3706181"/>
            <a:ext cx="304702" cy="304702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0683301C-DD4E-BAF1-1436-2FE0E621C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2398" y="1171363"/>
            <a:ext cx="304702" cy="30470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2ADCDFA-F15D-9F63-794A-58BAFF47D201}"/>
              </a:ext>
            </a:extLst>
          </p:cNvPr>
          <p:cNvSpPr/>
          <p:nvPr/>
        </p:nvSpPr>
        <p:spPr>
          <a:xfrm>
            <a:off x="1861701" y="1593093"/>
            <a:ext cx="2543831" cy="30470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990EEE-6C58-2B32-0123-D924C5680E6E}"/>
              </a:ext>
            </a:extLst>
          </p:cNvPr>
          <p:cNvSpPr/>
          <p:nvPr/>
        </p:nvSpPr>
        <p:spPr>
          <a:xfrm>
            <a:off x="1861702" y="2554845"/>
            <a:ext cx="2543831" cy="30787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D349C1B-0172-AF10-B43F-55D9A34097DD}"/>
              </a:ext>
            </a:extLst>
          </p:cNvPr>
          <p:cNvSpPr/>
          <p:nvPr/>
        </p:nvSpPr>
        <p:spPr>
          <a:xfrm>
            <a:off x="1861701" y="2334161"/>
            <a:ext cx="2543831" cy="30470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710A4D-7545-CEB7-AB3E-E1458123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94" y="643410"/>
            <a:ext cx="4782408" cy="3134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BFAE5-5A14-AC55-D0AE-568776A2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" y="-237063"/>
            <a:ext cx="10515600" cy="1325563"/>
          </a:xfrm>
        </p:spPr>
        <p:txBody>
          <a:bodyPr/>
          <a:lstStyle/>
          <a:p>
            <a:r>
              <a:rPr lang="en-US" dirty="0"/>
              <a:t>Backgrounds and noise tests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8AA1F-051C-4972-6B5C-9A61E0682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206" y="3416408"/>
            <a:ext cx="8128000" cy="2374235"/>
          </a:xfrm>
        </p:spPr>
        <p:txBody>
          <a:bodyPr/>
          <a:lstStyle/>
          <a:p>
            <a:r>
              <a:rPr lang="en-US" dirty="0"/>
              <a:t>Magnetic impurities test  - tungsten source mass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D4F2BC-9C46-B63E-EB92-BE93127D8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0133" y="829973"/>
            <a:ext cx="5181600" cy="2374235"/>
          </a:xfrm>
        </p:spPr>
        <p:txBody>
          <a:bodyPr/>
          <a:lstStyle/>
          <a:p>
            <a:r>
              <a:rPr lang="en-US" dirty="0"/>
              <a:t>Superconducting shielding test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769966-ABC0-B0BE-5FF8-81B174DD9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" b="48414"/>
          <a:stretch/>
        </p:blipFill>
        <p:spPr>
          <a:xfrm>
            <a:off x="412899" y="3896038"/>
            <a:ext cx="81280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E6043-8D34-E8A5-F30E-9B866546A8FC}"/>
              </a:ext>
            </a:extLst>
          </p:cNvPr>
          <p:cNvSpPr txBox="1"/>
          <p:nvPr/>
        </p:nvSpPr>
        <p:spPr>
          <a:xfrm>
            <a:off x="362099" y="576085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Low-field, high-resolution optical magnetometry</a:t>
            </a:r>
          </a:p>
        </p:txBody>
      </p:sp>
      <p:pic>
        <p:nvPicPr>
          <p:cNvPr id="9" name="Google Shape;413;p66">
            <a:extLst>
              <a:ext uri="{FF2B5EF4-FFF2-40B4-BE49-F238E27FC236}">
                <a16:creationId xmlns:a16="http://schemas.microsoft.com/office/drawing/2014/main" id="{05585629-DF67-C464-6565-899D526B44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5363" y="3884132"/>
            <a:ext cx="1993900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F7A29E-85D9-0B9B-3ADE-12505DC6307E}"/>
              </a:ext>
            </a:extLst>
          </p:cNvPr>
          <p:cNvSpPr txBox="1"/>
          <p:nvPr/>
        </p:nvSpPr>
        <p:spPr>
          <a:xfrm>
            <a:off x="8540899" y="6321404"/>
            <a:ext cx="323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Meets spec for design sensitivity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2EB58-FD30-EA41-AB06-E45CCBA43717}"/>
              </a:ext>
            </a:extLst>
          </p:cNvPr>
          <p:cNvSpPr txBox="1"/>
          <p:nvPr/>
        </p:nvSpPr>
        <p:spPr>
          <a:xfrm>
            <a:off x="8700592" y="5398074"/>
            <a:ext cx="285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Consistent with Johnson noise plus a few (3) isolated surface magnetic domains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45A8F-8551-30D9-776B-EA6607B75DE0}"/>
              </a:ext>
            </a:extLst>
          </p:cNvPr>
          <p:cNvSpPr txBox="1"/>
          <p:nvPr/>
        </p:nvSpPr>
        <p:spPr>
          <a:xfrm>
            <a:off x="5139572" y="6526488"/>
            <a:ext cx="2988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Aggarwal,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et.al.,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 Rev Research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EACA78-10F4-0F33-E101-097785B8FB25}"/>
              </a:ext>
            </a:extLst>
          </p:cNvPr>
          <p:cNvSpPr txBox="1"/>
          <p:nvPr/>
        </p:nvSpPr>
        <p:spPr>
          <a:xfrm>
            <a:off x="412899" y="1296677"/>
            <a:ext cx="4403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Essential for eliminating magnetic backgrounds </a:t>
            </a:r>
          </a:p>
          <a:p>
            <a:r>
              <a:rPr lang="en-US" dirty="0"/>
              <a:t>(Johnson noise, magnetic susceptibility, impurities, Barnett effect)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1D80D-3CD2-26BE-CF09-2530AFA95A46}"/>
              </a:ext>
            </a:extLst>
          </p:cNvPr>
          <p:cNvSpPr txBox="1"/>
          <p:nvPr/>
        </p:nvSpPr>
        <p:spPr>
          <a:xfrm>
            <a:off x="1303518" y="2591469"/>
            <a:ext cx="3721083" cy="646331"/>
          </a:xfrm>
          <a:prstGeom prst="rect">
            <a:avLst/>
          </a:prstGeom>
          <a:noFill/>
          <a:ln w="19050">
            <a:solidFill>
              <a:schemeClr val="dk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Testing: sputtered Nb on quartz tubes</a:t>
            </a:r>
          </a:p>
          <a:p>
            <a:r>
              <a:rPr lang="en-US" dirty="0"/>
              <a:t>w/supplemental Pb foils</a:t>
            </a:r>
          </a:p>
        </p:txBody>
      </p:sp>
      <p:pic>
        <p:nvPicPr>
          <p:cNvPr id="15" name="Google Shape;259;p29">
            <a:extLst>
              <a:ext uri="{FF2B5EF4-FFF2-40B4-BE49-F238E27FC236}">
                <a16:creationId xmlns:a16="http://schemas.microsoft.com/office/drawing/2014/main" id="{2F8D94EE-12B6-8F19-C779-78577EE07C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4859" y="733230"/>
            <a:ext cx="1148937" cy="256772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CA71F4-1568-4FC4-8A9C-A50A3CA3232B}"/>
              </a:ext>
            </a:extLst>
          </p:cNvPr>
          <p:cNvSpPr txBox="1"/>
          <p:nvPr/>
        </p:nvSpPr>
        <p:spPr>
          <a:xfrm>
            <a:off x="8149847" y="2119026"/>
            <a:ext cx="323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~10</a:t>
            </a:r>
            <a:r>
              <a:rPr lang="en-US" baseline="30000" dirty="0">
                <a:highlight>
                  <a:srgbClr val="FFFF00"/>
                </a:highlight>
              </a:rPr>
              <a:t>8</a:t>
            </a:r>
            <a:r>
              <a:rPr lang="en-US" dirty="0">
                <a:highlight>
                  <a:srgbClr val="FFFF00"/>
                </a:highlight>
              </a:rPr>
              <a:t> achieved</a:t>
            </a:r>
          </a:p>
          <a:p>
            <a:r>
              <a:rPr lang="en-US" dirty="0">
                <a:highlight>
                  <a:srgbClr val="FFFF00"/>
                </a:highlight>
              </a:rPr>
              <a:t>Meets spec for design sensitivity</a:t>
            </a:r>
          </a:p>
        </p:txBody>
      </p:sp>
      <p:sp>
        <p:nvSpPr>
          <p:cNvPr id="18" name="Google Shape;668;p74">
            <a:extLst>
              <a:ext uri="{FF2B5EF4-FFF2-40B4-BE49-F238E27FC236}">
                <a16:creationId xmlns:a16="http://schemas.microsoft.com/office/drawing/2014/main" id="{76A01D8E-7168-F9AC-C506-CA57E187DF0C}"/>
              </a:ext>
            </a:extLst>
          </p:cNvPr>
          <p:cNvSpPr txBox="1"/>
          <p:nvPr/>
        </p:nvSpPr>
        <p:spPr>
          <a:xfrm>
            <a:off x="7640273" y="195629"/>
            <a:ext cx="4249843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en-US" sz="1100" kern="0" dirty="0">
                <a:latin typeface="Cambria"/>
                <a:ea typeface="Cambria"/>
                <a:cs typeface="Cambria"/>
                <a:sym typeface="Cambria"/>
              </a:rPr>
              <a:t>H. </a:t>
            </a:r>
            <a:r>
              <a:rPr lang="en-US" sz="1100" kern="0" dirty="0" err="1">
                <a:latin typeface="Cambria"/>
                <a:ea typeface="Cambria"/>
                <a:cs typeface="Cambria"/>
                <a:sym typeface="Cambria"/>
              </a:rPr>
              <a:t>Fosbinder</a:t>
            </a:r>
            <a:r>
              <a:rPr lang="en-US" sz="1100" kern="0" dirty="0">
                <a:latin typeface="Cambria"/>
                <a:ea typeface="Cambria"/>
                <a:cs typeface="Cambria"/>
                <a:sym typeface="Cambria"/>
              </a:rPr>
              <a:t>-Elkins, Y. Kim, J. </a:t>
            </a:r>
            <a:r>
              <a:rPr lang="en-US" sz="1100" kern="0" dirty="0" err="1">
                <a:latin typeface="Cambria"/>
                <a:ea typeface="Cambria"/>
                <a:cs typeface="Cambria"/>
                <a:sym typeface="Cambria"/>
              </a:rPr>
              <a:t>Dargert</a:t>
            </a:r>
            <a:r>
              <a:rPr lang="en-US" sz="1100" kern="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100" i="1" kern="0" dirty="0">
                <a:latin typeface="Cambria"/>
                <a:ea typeface="Cambria"/>
                <a:cs typeface="Cambria"/>
                <a:sym typeface="Cambria"/>
              </a:rPr>
              <a:t>et.al. </a:t>
            </a:r>
            <a:r>
              <a:rPr lang="en-US" sz="1100" kern="0" dirty="0">
                <a:latin typeface="Cambria"/>
                <a:ea typeface="Cambria"/>
                <a:cs typeface="Cambria"/>
                <a:sym typeface="Cambria"/>
              </a:rPr>
              <a:t>Quantum Sci. Technol. 7 014002 (2022).</a:t>
            </a:r>
          </a:p>
        </p:txBody>
      </p:sp>
    </p:spTree>
    <p:extLst>
      <p:ext uri="{BB962C8B-B14F-4D97-AF65-F5344CB8AC3E}">
        <p14:creationId xmlns:p14="http://schemas.microsoft.com/office/powerpoint/2010/main" val="23758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BC0DFE4-2D9B-702A-8239-9F933B6195D4}"/>
              </a:ext>
            </a:extLst>
          </p:cNvPr>
          <p:cNvSpPr txBox="1">
            <a:spLocks/>
          </p:cNvSpPr>
          <p:nvPr/>
        </p:nvSpPr>
        <p:spPr>
          <a:xfrm>
            <a:off x="382925" y="819285"/>
            <a:ext cx="5181600" cy="2374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Rotary stage stability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4DE6D2-027B-32D5-C4A0-649722485898}"/>
              </a:ext>
            </a:extLst>
          </p:cNvPr>
          <p:cNvSpPr txBox="1"/>
          <p:nvPr/>
        </p:nvSpPr>
        <p:spPr>
          <a:xfrm>
            <a:off x="8583320" y="2987117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 Benchtop optical test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wobble ~ +/- 40um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66ACB2-63E3-3BF8-4415-8CA7D9FCB952}"/>
              </a:ext>
            </a:extLst>
          </p:cNvPr>
          <p:cNvGrpSpPr/>
          <p:nvPr/>
        </p:nvGrpSpPr>
        <p:grpSpPr>
          <a:xfrm>
            <a:off x="641014" y="1119349"/>
            <a:ext cx="10754527" cy="5450857"/>
            <a:chOff x="1494677" y="787545"/>
            <a:chExt cx="10754527" cy="5450857"/>
          </a:xfrm>
        </p:grpSpPr>
        <p:pic>
          <p:nvPicPr>
            <p:cNvPr id="24" name="Google Shape;389;p65">
              <a:extLst>
                <a:ext uri="{FF2B5EF4-FFF2-40B4-BE49-F238E27FC236}">
                  <a16:creationId xmlns:a16="http://schemas.microsoft.com/office/drawing/2014/main" id="{F87EA56B-9D5B-D618-0B7C-5F9B1851141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9958" t="23714" b="1429"/>
            <a:stretch/>
          </p:blipFill>
          <p:spPr>
            <a:xfrm>
              <a:off x="4894598" y="3636656"/>
              <a:ext cx="2225500" cy="2466906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" name="Google Shape;391;p65" descr="badeditofspinningmass.jpg">
              <a:extLst>
                <a:ext uri="{FF2B5EF4-FFF2-40B4-BE49-F238E27FC236}">
                  <a16:creationId xmlns:a16="http://schemas.microsoft.com/office/drawing/2014/main" id="{CE236000-28CE-9233-E3B9-43D08B60B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09075" y="1855828"/>
              <a:ext cx="1911325" cy="1931048"/>
            </a:xfrm>
            <a:prstGeom prst="rect">
              <a:avLst/>
            </a:prstGeom>
            <a:noFill/>
            <a:ln w="19050" cap="flat" cmpd="sng">
              <a:solidFill>
                <a:srgbClr val="A7A7A7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26" name="Google Shape;392;p65">
              <a:extLst>
                <a:ext uri="{FF2B5EF4-FFF2-40B4-BE49-F238E27FC236}">
                  <a16:creationId xmlns:a16="http://schemas.microsoft.com/office/drawing/2014/main" id="{B27517F8-A2D1-C793-0D7C-28A54D0E41E3}"/>
                </a:ext>
              </a:extLst>
            </p:cNvPr>
            <p:cNvCxnSpPr/>
            <p:nvPr/>
          </p:nvCxnSpPr>
          <p:spPr>
            <a:xfrm rot="10800000">
              <a:off x="5320030" y="3494196"/>
              <a:ext cx="16400" cy="790400"/>
            </a:xfrm>
            <a:prstGeom prst="straightConnector1">
              <a:avLst/>
            </a:prstGeom>
            <a:noFill/>
            <a:ln w="28575" cap="flat" cmpd="sng">
              <a:solidFill>
                <a:srgbClr val="674EA7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7" name="Google Shape;393;p65">
              <a:extLst>
                <a:ext uri="{FF2B5EF4-FFF2-40B4-BE49-F238E27FC236}">
                  <a16:creationId xmlns:a16="http://schemas.microsoft.com/office/drawing/2014/main" id="{F005374A-4215-BAC4-6093-2D9936D0415B}"/>
                </a:ext>
              </a:extLst>
            </p:cNvPr>
            <p:cNvCxnSpPr/>
            <p:nvPr/>
          </p:nvCxnSpPr>
          <p:spPr>
            <a:xfrm rot="10800000">
              <a:off x="5833830" y="3494196"/>
              <a:ext cx="16400" cy="790400"/>
            </a:xfrm>
            <a:prstGeom prst="straightConnector1">
              <a:avLst/>
            </a:prstGeom>
            <a:noFill/>
            <a:ln w="28575" cap="flat" cmpd="sng">
              <a:solidFill>
                <a:srgbClr val="674EA7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28" name="Google Shape;394;p65">
              <a:extLst>
                <a:ext uri="{FF2B5EF4-FFF2-40B4-BE49-F238E27FC236}">
                  <a16:creationId xmlns:a16="http://schemas.microsoft.com/office/drawing/2014/main" id="{A0687F2E-708D-245C-C7B6-1BFC590659AF}"/>
                </a:ext>
              </a:extLst>
            </p:cNvPr>
            <p:cNvSpPr txBox="1"/>
            <p:nvPr/>
          </p:nvSpPr>
          <p:spPr>
            <a:xfrm>
              <a:off x="4906660" y="4183385"/>
              <a:ext cx="2015600" cy="5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r>
                <a:rPr kumimoji="0" lang="en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</a:rPr>
                <a:t>Interferometers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" name="Google Shape;402;p65">
              <a:extLst>
                <a:ext uri="{FF2B5EF4-FFF2-40B4-BE49-F238E27FC236}">
                  <a16:creationId xmlns:a16="http://schemas.microsoft.com/office/drawing/2014/main" id="{C5083DA2-8897-3BB8-50B7-5C5608963640}"/>
                </a:ext>
              </a:extLst>
            </p:cNvPr>
            <p:cNvSpPr txBox="1"/>
            <p:nvPr/>
          </p:nvSpPr>
          <p:spPr>
            <a:xfrm>
              <a:off x="1494677" y="4815796"/>
              <a:ext cx="3411983" cy="1422606"/>
            </a:xfrm>
            <a:prstGeom prst="rect">
              <a:avLst/>
            </a:prstGeom>
            <a:noFill/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86262" marR="0" lvl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tabLst/>
                <a:defRPr/>
              </a:pPr>
              <a:r>
                <a:rPr kumimoji="0" lang="en" sz="1867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Design spec: rotation “wobble” &lt; 50 um</a:t>
              </a:r>
            </a:p>
            <a:p>
              <a:pPr marL="186262" marR="0" lvl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86262" marR="0" lvl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tabLst/>
                <a:defRPr/>
              </a:pPr>
              <a:r>
                <a:rPr kumimoji="0" lang="en" sz="1867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Monitored </a:t>
              </a:r>
              <a:r>
                <a:rPr kumimoji="0" lang="en" sz="1867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in-situ</a:t>
              </a:r>
              <a:r>
                <a:rPr kumimoji="0" lang="en" sz="1867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with fiber optic interferometers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0" name="Picture 29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9611380B-5F2B-4CED-5D2E-FE9523EF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580" y="1916345"/>
              <a:ext cx="1797020" cy="1533743"/>
            </a:xfrm>
            <a:prstGeom prst="rect">
              <a:avLst/>
            </a:prstGeom>
          </p:spPr>
        </p:pic>
        <p:pic>
          <p:nvPicPr>
            <p:cNvPr id="31" name="Google Shape;945;p106">
              <a:extLst>
                <a:ext uri="{FF2B5EF4-FFF2-40B4-BE49-F238E27FC236}">
                  <a16:creationId xmlns:a16="http://schemas.microsoft.com/office/drawing/2014/main" id="{9CA87C79-91E2-AAA1-94C0-833535B0A83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12431" y="1026355"/>
              <a:ext cx="2746987" cy="366264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947;p106">
              <a:extLst>
                <a:ext uri="{FF2B5EF4-FFF2-40B4-BE49-F238E27FC236}">
                  <a16:creationId xmlns:a16="http://schemas.microsoft.com/office/drawing/2014/main" id="{EB62BB39-4FC8-ECA5-AE5E-F34D73B0F2F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540000" y="3327400"/>
              <a:ext cx="36800" cy="1260000"/>
            </a:xfrm>
            <a:prstGeom prst="straightConnector1">
              <a:avLst/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33" name="Google Shape;948;p106">
              <a:extLst>
                <a:ext uri="{FF2B5EF4-FFF2-40B4-BE49-F238E27FC236}">
                  <a16:creationId xmlns:a16="http://schemas.microsoft.com/office/drawing/2014/main" id="{42920FB5-53BA-B88A-64DC-AC8388C7D0D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48443" y="3300333"/>
              <a:ext cx="9600" cy="1273600"/>
            </a:xfrm>
            <a:prstGeom prst="straightConnector1">
              <a:avLst/>
            </a:prstGeom>
            <a:noFill/>
            <a:ln w="28575" cap="flat" cmpd="sng">
              <a:solidFill>
                <a:srgbClr val="9900FF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4" name="Google Shape;949;p106">
              <a:extLst>
                <a:ext uri="{FF2B5EF4-FFF2-40B4-BE49-F238E27FC236}">
                  <a16:creationId xmlns:a16="http://schemas.microsoft.com/office/drawing/2014/main" id="{F78BC6F1-6334-EAD4-75B3-F4DD980C0C8A}"/>
                </a:ext>
              </a:extLst>
            </p:cNvPr>
            <p:cNvSpPr txBox="1"/>
            <p:nvPr/>
          </p:nvSpPr>
          <p:spPr>
            <a:xfrm>
              <a:off x="2527069" y="4002472"/>
              <a:ext cx="1260153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9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fibers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779;p84">
              <a:extLst>
                <a:ext uri="{FF2B5EF4-FFF2-40B4-BE49-F238E27FC236}">
                  <a16:creationId xmlns:a16="http://schemas.microsoft.com/office/drawing/2014/main" id="{7B2A346E-7654-271A-2AF3-46E87A80BF1C}"/>
                </a:ext>
              </a:extLst>
            </p:cNvPr>
            <p:cNvSpPr txBox="1"/>
            <p:nvPr/>
          </p:nvSpPr>
          <p:spPr>
            <a:xfrm>
              <a:off x="6406139" y="787545"/>
              <a:ext cx="2540000" cy="1064800"/>
            </a:xfrm>
            <a:prstGeom prst="rect">
              <a:avLst/>
            </a:prstGeom>
            <a:solidFill>
              <a:srgbClr val="92D05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Rotation speed control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8.3 Hz ~ 1 part in 10000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RMS ~ 1 part in 3000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" name="Google Shape;787;p84">
              <a:extLst>
                <a:ext uri="{FF2B5EF4-FFF2-40B4-BE49-F238E27FC236}">
                  <a16:creationId xmlns:a16="http://schemas.microsoft.com/office/drawing/2014/main" id="{D2C6695E-13AB-7BE7-05C7-C7B14FE912C0}"/>
                </a:ext>
              </a:extLst>
            </p:cNvPr>
            <p:cNvSpPr txBox="1"/>
            <p:nvPr/>
          </p:nvSpPr>
          <p:spPr>
            <a:xfrm>
              <a:off x="9204482" y="892765"/>
              <a:ext cx="2331600" cy="682800"/>
            </a:xfrm>
            <a:prstGeom prst="rect">
              <a:avLst/>
            </a:prstGeom>
            <a:solidFill>
              <a:srgbClr val="92D05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Allows utilization of T</a:t>
              </a:r>
              <a:r>
                <a:rPr kumimoji="0" lang="en" sz="1867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kumimoji="0" lang="en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 &gt; 100s</a:t>
              </a:r>
              <a:endPara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3A9C60-155A-E079-EAFE-16FCB668BC7F}"/>
                </a:ext>
              </a:extLst>
            </p:cNvPr>
            <p:cNvSpPr txBox="1"/>
            <p:nvPr/>
          </p:nvSpPr>
          <p:spPr>
            <a:xfrm>
              <a:off x="8453062" y="1882326"/>
              <a:ext cx="36086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Preliminary benchtop optical test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wobble ~ +/- 40um</a:t>
              </a:r>
            </a:p>
          </p:txBody>
        </p:sp>
        <p:pic>
          <p:nvPicPr>
            <p:cNvPr id="38" name="Google Shape;56;p13">
              <a:extLst>
                <a:ext uri="{FF2B5EF4-FFF2-40B4-BE49-F238E27FC236}">
                  <a16:creationId xmlns:a16="http://schemas.microsoft.com/office/drawing/2014/main" id="{B6E11566-AB70-2DB5-BFA8-5ED3C297187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01005" y="3139603"/>
              <a:ext cx="4648199" cy="30987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489BA40-95B4-23C0-D1CB-9ADEE897801F}"/>
              </a:ext>
            </a:extLst>
          </p:cNvPr>
          <p:cNvSpPr txBox="1"/>
          <p:nvPr/>
        </p:nvSpPr>
        <p:spPr>
          <a:xfrm>
            <a:off x="7526242" y="2860461"/>
            <a:ext cx="453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Within factor of 2 of spec for design sensitivity</a:t>
            </a:r>
          </a:p>
          <a:p>
            <a:r>
              <a:rPr lang="en-US" dirty="0">
                <a:highlight>
                  <a:srgbClr val="FFFF00"/>
                </a:highlight>
              </a:rPr>
              <a:t>Balancing/wobble improvements in process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5FF4BE9-2C7B-A872-B015-DCF22CDC95BD}"/>
              </a:ext>
            </a:extLst>
          </p:cNvPr>
          <p:cNvSpPr txBox="1">
            <a:spLocks/>
          </p:cNvSpPr>
          <p:nvPr/>
        </p:nvSpPr>
        <p:spPr>
          <a:xfrm>
            <a:off x="177006" y="-2370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Backgrounds and noise tests</a:t>
            </a:r>
          </a:p>
        </p:txBody>
      </p:sp>
    </p:spTree>
    <p:extLst>
      <p:ext uri="{BB962C8B-B14F-4D97-AF65-F5344CB8AC3E}">
        <p14:creationId xmlns:p14="http://schemas.microsoft.com/office/powerpoint/2010/main" val="278039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60" y="-49545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4" y="1276018"/>
            <a:ext cx="7113181" cy="51566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dirty="0"/>
              <a:t>ARIADNE experiment: Fifth-force NMR search for QCD axion </a:t>
            </a:r>
          </a:p>
          <a:p>
            <a:pPr marL="0" indent="0">
              <a:buNone/>
            </a:pPr>
            <a:r>
              <a:rPr lang="en-US" sz="4600" dirty="0"/>
              <a:t>	</a:t>
            </a:r>
            <a:r>
              <a:rPr lang="en-US" sz="4600" dirty="0">
                <a:sym typeface="Wingdings" panose="05000000000000000000" pitchFamily="2" charset="2"/>
              </a:rPr>
              <a:t> lab-sourced search sensitive to QCD axion in under-explored mass range</a:t>
            </a:r>
            <a:endParaRPr lang="en-US" sz="4600" dirty="0"/>
          </a:p>
          <a:p>
            <a:pPr marL="0" indent="0">
              <a:buNone/>
            </a:pPr>
            <a:r>
              <a:rPr lang="en-US" sz="4600" dirty="0"/>
              <a:t>		100 µeV &lt; m</a:t>
            </a:r>
            <a:r>
              <a:rPr lang="en-US" sz="4600" baseline="-25000" dirty="0"/>
              <a:t>a</a:t>
            </a:r>
            <a:r>
              <a:rPr lang="en-US" sz="4600" dirty="0"/>
              <a:t> &lt; 10 </a:t>
            </a:r>
            <a:r>
              <a:rPr lang="en-US" sz="4600" dirty="0" err="1"/>
              <a:t>meV</a:t>
            </a:r>
            <a:endParaRPr lang="en-US" sz="4600" dirty="0"/>
          </a:p>
          <a:p>
            <a:pPr marL="0" indent="0">
              <a:buNone/>
            </a:pPr>
            <a:r>
              <a:rPr lang="en-US" sz="4600" dirty="0"/>
              <a:t>	</a:t>
            </a:r>
            <a:r>
              <a:rPr lang="en-US" sz="4600" dirty="0">
                <a:sym typeface="Wingdings" panose="05000000000000000000" pitchFamily="2" charset="2"/>
              </a:rPr>
              <a:t> </a:t>
            </a:r>
            <a:r>
              <a:rPr lang="en-US" sz="4600" dirty="0"/>
              <a:t>No need to scan mass, independent of local DM density</a:t>
            </a:r>
          </a:p>
          <a:p>
            <a:pPr marL="0" indent="0">
              <a:buNone/>
            </a:pPr>
            <a:r>
              <a:rPr lang="en-US" sz="4600" dirty="0">
                <a:solidFill>
                  <a:srgbClr val="0070C0"/>
                </a:solidFill>
              </a:rPr>
              <a:t>	</a:t>
            </a:r>
            <a:r>
              <a:rPr lang="en-US" sz="4600" dirty="0">
                <a:sym typeface="Wingdings" panose="05000000000000000000" pitchFamily="2" charset="2"/>
              </a:rPr>
              <a:t> </a:t>
            </a:r>
            <a:r>
              <a:rPr lang="en-US" sz="4600" dirty="0"/>
              <a:t>Complementary to neutron, proton EDM searches</a:t>
            </a:r>
            <a:r>
              <a:rPr lang="en-US" sz="5067" dirty="0"/>
              <a:t>	</a:t>
            </a:r>
            <a:r>
              <a:rPr lang="en-US" sz="5067" dirty="0">
                <a:sym typeface="Wingdings" panose="05000000000000000000" pitchFamily="2" charset="2"/>
              </a:rPr>
              <a:t> 	</a:t>
            </a:r>
          </a:p>
          <a:p>
            <a:pPr marL="0" indent="0">
              <a:buNone/>
            </a:pPr>
            <a:r>
              <a:rPr lang="en-US" sz="5067" dirty="0">
                <a:sym typeface="Wingdings" panose="05000000000000000000" pitchFamily="2" charset="2"/>
              </a:rPr>
              <a:t>	 </a:t>
            </a:r>
            <a:r>
              <a:rPr lang="en-US" sz="4600" dirty="0"/>
              <a:t>Covers entire QCD axion parameter	space when combined with </a:t>
            </a:r>
            <a:r>
              <a:rPr lang="en-US" sz="4600" dirty="0" err="1"/>
              <a:t>haloscope</a:t>
            </a:r>
            <a:r>
              <a:rPr lang="en-US" sz="4600" dirty="0"/>
              <a:t> and helioscope experiments</a:t>
            </a:r>
          </a:p>
        </p:txBody>
      </p:sp>
      <p:pic>
        <p:nvPicPr>
          <p:cNvPr id="4" name="Picture 3" descr="Chart, timeline&#10;&#10;Description automatically generated">
            <a:extLst>
              <a:ext uri="{FF2B5EF4-FFF2-40B4-BE49-F238E27FC236}">
                <a16:creationId xmlns:a16="http://schemas.microsoft.com/office/drawing/2014/main" id="{08DAC133-427E-6451-506D-979C9E1BF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31" y="2934587"/>
            <a:ext cx="5050069" cy="3923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9E086-0DBB-FE70-33AC-CD6FDCB2BDD1}"/>
              </a:ext>
            </a:extLst>
          </p:cNvPr>
          <p:cNvSpPr txBox="1"/>
          <p:nvPr/>
        </p:nvSpPr>
        <p:spPr>
          <a:xfrm>
            <a:off x="7626202" y="762093"/>
            <a:ext cx="4276061" cy="1754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Estimated Timeline: 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Cryostat completion: Fall 2022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Commissioning/</a:t>
            </a:r>
          </a:p>
          <a:p>
            <a:r>
              <a:rPr lang="en-US" dirty="0">
                <a:solidFill>
                  <a:srgbClr val="C00000"/>
                </a:solidFill>
              </a:rPr>
              <a:t>early data taking: 2023</a:t>
            </a:r>
          </a:p>
        </p:txBody>
      </p:sp>
    </p:spTree>
    <p:extLst>
      <p:ext uri="{BB962C8B-B14F-4D97-AF65-F5344CB8AC3E}">
        <p14:creationId xmlns:p14="http://schemas.microsoft.com/office/powerpoint/2010/main" val="25181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1289" y="5743820"/>
            <a:ext cx="7236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Group Members (left to right): </a:t>
            </a:r>
            <a:r>
              <a:rPr lang="en-US" sz="1600" b="1" dirty="0">
                <a:latin typeface="Cambria"/>
                <a:ea typeface="Cambria"/>
                <a:cs typeface="Cambria"/>
                <a:sym typeface="Cambria"/>
              </a:rPr>
              <a:t>Chloe </a:t>
            </a:r>
            <a:r>
              <a:rPr lang="en-US" sz="1600" b="1" dirty="0" err="1">
                <a:latin typeface="Cambria"/>
                <a:ea typeface="Cambria"/>
                <a:cs typeface="Cambria"/>
                <a:sym typeface="Cambria"/>
              </a:rPr>
              <a:t>Lohmeyer</a:t>
            </a:r>
            <a:r>
              <a:rPr lang="en-US" sz="1600" b="1" dirty="0">
                <a:latin typeface="Cambria"/>
                <a:ea typeface="Cambria"/>
                <a:cs typeface="Cambria"/>
                <a:sym typeface="Cambria"/>
              </a:rPr>
              <a:t> (G), 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Evan Weisman (PD), George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Winstone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(PD), </a:t>
            </a:r>
            <a:r>
              <a:rPr lang="en-US" sz="1600" b="1" dirty="0">
                <a:latin typeface="Cambria"/>
                <a:ea typeface="Cambria"/>
                <a:cs typeface="Cambria"/>
                <a:sym typeface="Cambria"/>
              </a:rPr>
              <a:t>Nancy Aggarwal (PD),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Cris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Montoya (PD), Daniel Grass (UG),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Chethn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Galla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(G), Eduardo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Allejandro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(G), William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Eom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(G), Andy Geraci (PI)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" y="651423"/>
            <a:ext cx="1080060" cy="1086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2209" y="591350"/>
            <a:ext cx="710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Acknowledgements</a:t>
            </a:r>
          </a:p>
        </p:txBody>
      </p:sp>
      <p:pic>
        <p:nvPicPr>
          <p:cNvPr id="8" name="Picture 7" descr="cid:image001.jpg@01D1793B.8CDFBEC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5" y="1839113"/>
            <a:ext cx="18288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439C3-7645-436B-8CD2-16B6DBD37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4" y="2371349"/>
            <a:ext cx="2183245" cy="995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FC460-36D6-470A-8614-60457B97AB2F}"/>
              </a:ext>
            </a:extLst>
          </p:cNvPr>
          <p:cNvSpPr txBox="1"/>
          <p:nvPr/>
        </p:nvSpPr>
        <p:spPr>
          <a:xfrm>
            <a:off x="5283202" y="1701802"/>
            <a:ext cx="218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Geraci Lab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989FC-3C4F-4A84-B121-88B447028CE8}"/>
              </a:ext>
            </a:extLst>
          </p:cNvPr>
          <p:cNvSpPr txBox="1"/>
          <p:nvPr/>
        </p:nvSpPr>
        <p:spPr>
          <a:xfrm>
            <a:off x="5844508" y="2407441"/>
            <a:ext cx="330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Geraci Lab Summer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E3923-C105-4172-8F8A-16A9AB5623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88" y="1327107"/>
            <a:ext cx="5840056" cy="4380043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BC79FBC5-EE91-4CFC-AC67-092F2D929B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" y="3587481"/>
            <a:ext cx="1239371" cy="12311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946D7B-0F96-458D-99C0-D9FB49CD5A17}"/>
              </a:ext>
            </a:extLst>
          </p:cNvPr>
          <p:cNvSpPr/>
          <p:nvPr/>
        </p:nvSpPr>
        <p:spPr>
          <a:xfrm>
            <a:off x="9130235" y="4460088"/>
            <a:ext cx="2986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Collaborators (GW):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Peter Barker (UCL)</a:t>
            </a:r>
          </a:p>
          <a:p>
            <a:pPr lvl="0">
              <a:buClr>
                <a:srgbClr val="000000"/>
              </a:buClr>
              <a:buSzPts val="1400"/>
            </a:pPr>
            <a:endParaRPr lang="en-US" sz="1600" dirty="0">
              <a:latin typeface="Cambria"/>
              <a:ea typeface="Cambria"/>
              <a:cs typeface="Cambria"/>
              <a:sym typeface="Cambria"/>
            </a:endParaRPr>
          </a:p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Astro Theory:</a:t>
            </a:r>
            <a:br>
              <a:rPr lang="en-US" sz="1600" dirty="0">
                <a:latin typeface="Cambria"/>
                <a:ea typeface="Cambria"/>
                <a:cs typeface="Cambria"/>
                <a:sym typeface="Cambria"/>
              </a:rPr>
            </a:b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Asimina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Arvanitaki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(Perimeter)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Masha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Baryakhtar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(Perimeter)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Mae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Hwee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Teo (Stanford)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Shane Larson (NU)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Vicky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Kalogera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(NU)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857BA58-F8C9-4F5B-BE77-AC82C8499C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2" y="4937139"/>
            <a:ext cx="1775273" cy="71011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DFE3001-953D-4151-8CD1-869896F25F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5" y="5765800"/>
            <a:ext cx="846747" cy="846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CCB99-DE8E-4233-BBC9-51EF357317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39" y="109213"/>
            <a:ext cx="4157832" cy="445047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459D4E-70BE-44AD-87DC-2CB1D14E2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7453" y="1992674"/>
            <a:ext cx="1004699" cy="12660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E08A45-DD3A-404E-ABC3-952EF324B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2153" y="759123"/>
            <a:ext cx="948499" cy="11925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F4F1A-666D-4219-8D70-114762E659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2615" y="759123"/>
            <a:ext cx="961192" cy="1219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D0E3DC-2A0C-43B0-A460-7705B9492E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2152" y="2014261"/>
            <a:ext cx="1150840" cy="11863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6BDC18-BFA3-4E0D-9535-9BFF690C66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32993" y="1978880"/>
            <a:ext cx="978971" cy="1266037"/>
          </a:xfrm>
          <a:prstGeom prst="rect">
            <a:avLst/>
          </a:prstGeom>
        </p:spPr>
      </p:pic>
      <p:pic>
        <p:nvPicPr>
          <p:cNvPr id="25" name="Picture 2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4E27F525-0693-4EC6-865C-93231B9344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93" y="785412"/>
            <a:ext cx="886880" cy="1139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0F0DE-5BC3-42BA-8501-9F0EF607CE91}"/>
              </a:ext>
            </a:extLst>
          </p:cNvPr>
          <p:cNvSpPr txBox="1"/>
          <p:nvPr/>
        </p:nvSpPr>
        <p:spPr>
          <a:xfrm>
            <a:off x="8692544" y="3269297"/>
            <a:ext cx="3030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Alexey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Grinin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(PD), Nia Burrell (G), Shelby Klomp (G), Aaron Wang (G), Andrew </a:t>
            </a:r>
            <a:r>
              <a:rPr lang="en-US" sz="1600" dirty="0" err="1">
                <a:latin typeface="Cambria"/>
                <a:ea typeface="Cambria"/>
                <a:cs typeface="Cambria"/>
                <a:sym typeface="Cambria"/>
              </a:rPr>
              <a:t>Laueger</a:t>
            </a:r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 (UG), </a:t>
            </a:r>
            <a:r>
              <a:rPr lang="en-US" sz="1600" b="1" dirty="0">
                <a:latin typeface="Cambria"/>
                <a:ea typeface="Cambria"/>
                <a:cs typeface="Cambria"/>
                <a:sym typeface="Cambria"/>
              </a:rPr>
              <a:t>Huan Zhang (G)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7046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4593"/>
            <a:ext cx="10972800" cy="1143000"/>
          </a:xfrm>
        </p:spPr>
        <p:txBody>
          <a:bodyPr/>
          <a:lstStyle/>
          <a:p>
            <a:r>
              <a:rPr lang="en-US" dirty="0" err="1"/>
              <a:t>Axions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052373"/>
            <a:ext cx="10464800" cy="3733799"/>
          </a:xfrm>
        </p:spPr>
        <p:txBody>
          <a:bodyPr>
            <a:normAutofit/>
          </a:bodyPr>
          <a:lstStyle/>
          <a:p>
            <a:r>
              <a:rPr lang="en-US" sz="3733" dirty="0"/>
              <a:t>Light </a:t>
            </a:r>
            <a:r>
              <a:rPr lang="en-US" sz="3733" dirty="0" err="1"/>
              <a:t>pseudoscalar</a:t>
            </a:r>
            <a:r>
              <a:rPr lang="en-US" sz="3733" dirty="0"/>
              <a:t> particles in many theories Beyond Standard model</a:t>
            </a:r>
          </a:p>
          <a:p>
            <a:r>
              <a:rPr lang="en-US" sz="3733" dirty="0" err="1"/>
              <a:t>Peccei</a:t>
            </a:r>
            <a:r>
              <a:rPr lang="en-US" sz="3733" dirty="0"/>
              <a:t>-Quinn Axion (QCD) solves strong CP problem</a:t>
            </a:r>
          </a:p>
          <a:p>
            <a:r>
              <a:rPr lang="en-US" sz="3733" dirty="0"/>
              <a:t>Dark matter candidate</a:t>
            </a:r>
          </a:p>
          <a:p>
            <a:endParaRPr lang="en-US" sz="3733" dirty="0"/>
          </a:p>
        </p:txBody>
      </p:sp>
      <p:sp>
        <p:nvSpPr>
          <p:cNvPr id="4" name="Rectangle 3"/>
          <p:cNvSpPr/>
          <p:nvPr/>
        </p:nvSpPr>
        <p:spPr>
          <a:xfrm>
            <a:off x="5791200" y="5713950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R. D.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Peccei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and H. R. Quinn, Phys. Rev.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Lett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. 38, 1440 (1977); 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S. Weinberg, Phys. </a:t>
            </a:r>
            <a:r>
              <a:rPr lang="nn-NO" sz="1400" dirty="0">
                <a:solidFill>
                  <a:prstClr val="black"/>
                </a:solidFill>
                <a:latin typeface="Calibri"/>
              </a:rPr>
              <a:t>Rev. Lett. 40, 223 (1978); 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nn-NO" sz="1400" dirty="0">
                <a:solidFill>
                  <a:prstClr val="black"/>
                </a:solidFill>
                <a:latin typeface="Calibri"/>
              </a:rPr>
              <a:t>F. Wilczek, Phys. Rev. Lett. 40, 279 (1978).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J. E. Moody and F.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Wilczek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Phys. Rev. D 30, 130 (1984).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8" b="18865"/>
          <a:stretch/>
        </p:blipFill>
        <p:spPr>
          <a:xfrm>
            <a:off x="6415897" y="3016197"/>
            <a:ext cx="2247900" cy="1652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7600" y="5975559"/>
            <a:ext cx="3026726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Can be sourced locally</a:t>
            </a:r>
          </a:p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No cosmological assumptions!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517900" y="3210615"/>
          <a:ext cx="1524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1760" imgH="253800" progId="Equation.3">
                  <p:embed/>
                </p:oleObj>
              </mc:Choice>
              <mc:Fallback>
                <p:oleObj name="Equation" r:id="rId3" imgW="761760" imgH="2538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3210615"/>
                        <a:ext cx="15240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141CFB-0768-4090-828F-7F68C498B94E}"/>
              </a:ext>
            </a:extLst>
          </p:cNvPr>
          <p:cNvSpPr txBox="1"/>
          <p:nvPr/>
        </p:nvSpPr>
        <p:spPr>
          <a:xfrm>
            <a:off x="863600" y="4588340"/>
            <a:ext cx="9237850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rgbClr val="00B050"/>
                </a:solidFill>
                <a:latin typeface="Calibri"/>
              </a:rPr>
              <a:t>Also mediates spin-dependent “fifth-forces” </a:t>
            </a:r>
          </a:p>
          <a:p>
            <a:pPr defTabSz="1219170"/>
            <a:r>
              <a:rPr lang="en-US" sz="3733" dirty="0">
                <a:solidFill>
                  <a:srgbClr val="00B050"/>
                </a:solidFill>
                <a:latin typeface="Calibri"/>
              </a:rPr>
              <a:t>   at short range (down to 30 µm) </a:t>
            </a:r>
          </a:p>
          <a:p>
            <a:pPr defTabSz="1219170"/>
            <a:endParaRPr lang="en-US" sz="3733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Google Shape;344;p53" descr="sredm.png">
            <a:extLst>
              <a:ext uri="{FF2B5EF4-FFF2-40B4-BE49-F238E27FC236}">
                <a16:creationId xmlns:a16="http://schemas.microsoft.com/office/drawing/2014/main" id="{642459A9-6A93-468B-84C3-93D0161A1B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24267" y="1722568"/>
            <a:ext cx="1561333" cy="1808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51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" name="Google Shape;276;p59"/>
          <p:cNvGraphicFramePr/>
          <p:nvPr>
            <p:extLst>
              <p:ext uri="{D42A27DB-BD31-4B8C-83A1-F6EECF244321}">
                <p14:modId xmlns:p14="http://schemas.microsoft.com/office/powerpoint/2010/main" val="2499935076"/>
              </p:ext>
            </p:extLst>
          </p:nvPr>
        </p:nvGraphicFramePr>
        <p:xfrm>
          <a:off x="1238900" y="1986467"/>
          <a:ext cx="9900999" cy="44657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0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3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02060"/>
                          </a:solidFill>
                        </a:rPr>
                        <a:t>Photons</a:t>
                      </a:r>
                      <a:endParaRPr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02060"/>
                          </a:solidFill>
                        </a:rPr>
                        <a:t>Nucleons</a:t>
                      </a:r>
                      <a:endParaRPr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02060"/>
                          </a:solidFill>
                        </a:rPr>
                        <a:t>Electrons</a:t>
                      </a:r>
                      <a:endParaRPr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00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Dark Matter (Cosmic) axions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/>
                        <a:t>ADMX, HAYSTAC, CAPP, ORGAN, DM Radio, LC Circuit, MADMAX</a:t>
                      </a:r>
                      <a:endParaRPr sz="1800" b="1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CASPEr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QUAX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2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Solar axions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CAST</a:t>
                      </a:r>
                      <a:endParaRPr sz="18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IAXO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218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Lab-produced axions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Light-shining-thru- walls (ALPS,    ALPS-II)</a:t>
                      </a:r>
                      <a:endParaRPr sz="1800" b="1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dirty="0">
                          <a:solidFill>
                            <a:srgbClr val="002060"/>
                          </a:solidFill>
                        </a:rPr>
                        <a:t>ARIADNE</a:t>
                      </a:r>
                      <a:endParaRPr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94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7" name="Google Shape;277;p59"/>
          <p:cNvSpPr/>
          <p:nvPr/>
        </p:nvSpPr>
        <p:spPr>
          <a:xfrm>
            <a:off x="1266000" y="1986367"/>
            <a:ext cx="2418000" cy="4332000"/>
          </a:xfrm>
          <a:prstGeom prst="flowChartAlternateProcess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8" name="Google Shape;278;p59"/>
          <p:cNvSpPr/>
          <p:nvPr/>
        </p:nvSpPr>
        <p:spPr>
          <a:xfrm>
            <a:off x="3739100" y="2027167"/>
            <a:ext cx="7400800" cy="4332000"/>
          </a:xfrm>
          <a:prstGeom prst="flowChartAlternateProcess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9" name="Google Shape;279;p59"/>
          <p:cNvSpPr txBox="1"/>
          <p:nvPr/>
        </p:nvSpPr>
        <p:spPr>
          <a:xfrm>
            <a:off x="6812633" y="1178367"/>
            <a:ext cx="2164800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" sz="3200" b="1">
                <a:solidFill>
                  <a:srgbClr val="55C9BD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Coupling</a:t>
            </a:r>
            <a:endParaRPr sz="3200" b="1">
              <a:solidFill>
                <a:srgbClr val="55C9BD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1219170"/>
            <a:endParaRPr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0" name="Google Shape;280;p59"/>
          <p:cNvSpPr txBox="1"/>
          <p:nvPr/>
        </p:nvSpPr>
        <p:spPr>
          <a:xfrm>
            <a:off x="1691724" y="1279967"/>
            <a:ext cx="1642933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r>
              <a:rPr lang="en" sz="3200" b="1" dirty="0">
                <a:solidFill>
                  <a:srgbClr val="4A86E8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Source</a:t>
            </a:r>
            <a:endParaRPr sz="3200" b="1" dirty="0">
              <a:solidFill>
                <a:srgbClr val="4A86E8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1" name="Google Shape;281;p59"/>
          <p:cNvSpPr txBox="1"/>
          <p:nvPr/>
        </p:nvSpPr>
        <p:spPr>
          <a:xfrm>
            <a:off x="108800" y="139167"/>
            <a:ext cx="11551200" cy="1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/>
            <a:r>
              <a:rPr lang="en" sz="4000" b="1" u="sng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Axion and ALP Searches</a:t>
            </a:r>
            <a:endParaRPr sz="4000" b="1" u="sng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7A67A-C1D8-4B49-5221-38AF4548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9" y="115577"/>
            <a:ext cx="11360800" cy="763600"/>
          </a:xfrm>
        </p:spPr>
        <p:txBody>
          <a:bodyPr/>
          <a:lstStyle/>
          <a:p>
            <a:r>
              <a:rPr lang="en-US" sz="3600" dirty="0"/>
              <a:t>QCD axion parameter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41074-9526-B43B-AC96-956982F07F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ADADA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4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8A6FA-9287-BB98-5346-09CB54E3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12" y="4232513"/>
            <a:ext cx="4644888" cy="2344668"/>
          </a:xfrm>
          <a:prstGeom prst="rect">
            <a:avLst/>
          </a:prstGeom>
        </p:spPr>
      </p:pic>
      <p:pic>
        <p:nvPicPr>
          <p:cNvPr id="10" name="Picture 9" descr="Chart, timeline&#10;&#10;Description automatically generated">
            <a:extLst>
              <a:ext uri="{FF2B5EF4-FFF2-40B4-BE49-F238E27FC236}">
                <a16:creationId xmlns:a16="http://schemas.microsoft.com/office/drawing/2014/main" id="{ADBE6A36-362D-020B-A588-DB0E3D8D1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81" y="975167"/>
            <a:ext cx="6852730" cy="5323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DEC16C-E049-204A-1DB4-4D117A44CB52}"/>
              </a:ext>
            </a:extLst>
          </p:cNvPr>
          <p:cNvSpPr txBox="1"/>
          <p:nvPr/>
        </p:nvSpPr>
        <p:spPr>
          <a:xfrm>
            <a:off x="1311966" y="2038488"/>
            <a:ext cx="2435282" cy="523220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~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QCD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1DC58-4960-202F-122E-192D0662A60B}"/>
              </a:ext>
            </a:extLst>
          </p:cNvPr>
          <p:cNvSpPr txBox="1"/>
          <p:nvPr/>
        </p:nvSpPr>
        <p:spPr>
          <a:xfrm>
            <a:off x="163789" y="2658440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Possible couplings: Gluons, photons, fermions</a:t>
            </a:r>
          </a:p>
        </p:txBody>
      </p:sp>
    </p:spTree>
    <p:extLst>
      <p:ext uri="{BB962C8B-B14F-4D97-AF65-F5344CB8AC3E}">
        <p14:creationId xmlns:p14="http://schemas.microsoft.com/office/powerpoint/2010/main" val="226824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9906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Axion-exchange between nucleons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5737" y="1524000"/>
                <a:ext cx="8229600" cy="2133600"/>
              </a:xfrm>
            </p:spPr>
            <p:txBody>
              <a:bodyPr/>
              <a:lstStyle/>
              <a:p>
                <a:r>
                  <a:rPr lang="en-US" sz="2667" dirty="0"/>
                  <a:t>Scalar coupling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sz="2667" dirty="0"/>
                  <a:t> </a:t>
                </a:r>
                <a:r>
                  <a:rPr lang="en-US" sz="2667" i="1" dirty="0">
                    <a:latin typeface="Symbol" panose="05050102010706020507" pitchFamily="18" charset="2"/>
                  </a:rPr>
                  <a:t>q</a:t>
                </a:r>
                <a:r>
                  <a:rPr lang="en-US" sz="2667" baseline="-25000" dirty="0"/>
                  <a:t>QCD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5737" y="1524000"/>
                <a:ext cx="8229600" cy="2133600"/>
              </a:xfrm>
              <a:blipFill>
                <a:blip r:embed="rId2"/>
                <a:stretch>
                  <a:fillRect l="-1259" t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371601"/>
            <a:ext cx="2038351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83509"/>
            <a:ext cx="2895600" cy="211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2" y="44958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75737" y="28956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/>
            <a:r>
              <a:rPr lang="en-US" sz="2667" dirty="0" err="1">
                <a:solidFill>
                  <a:prstClr val="black"/>
                </a:solidFill>
                <a:latin typeface="Calibri"/>
              </a:rPr>
              <a:t>Pseudoscalar</a:t>
            </a:r>
            <a:r>
              <a:rPr lang="en-US" sz="2667" dirty="0">
                <a:solidFill>
                  <a:prstClr val="black"/>
                </a:solidFill>
                <a:latin typeface="Calibri"/>
              </a:rPr>
              <a:t> coupling</a:t>
            </a:r>
          </a:p>
          <a:p>
            <a:pPr marL="457189" indent="-457189" defTabSz="1219170"/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457189" indent="-457189" defTabSz="121917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9325" y="5232400"/>
          <a:ext cx="52990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160" imgH="253800" progId="Equation.3">
                  <p:embed/>
                </p:oleObj>
              </mc:Choice>
              <mc:Fallback>
                <p:oleObj name="Equation" r:id="rId5" imgW="1892160" imgH="2538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59325" y="5232400"/>
                        <a:ext cx="52990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99265" y="6172200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Monopole-monopole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6839" y="617220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Monopole-dipole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63204" y="61722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dipole-dipole</a:t>
            </a:r>
          </a:p>
        </p:txBody>
      </p:sp>
      <p:sp>
        <p:nvSpPr>
          <p:cNvPr id="11" name="Oval 10"/>
          <p:cNvSpPr/>
          <p:nvPr/>
        </p:nvSpPr>
        <p:spPr>
          <a:xfrm>
            <a:off x="6324600" y="4953000"/>
            <a:ext cx="2209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0902" y="4419601"/>
            <a:ext cx="5958298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Axion acts a force mediator between nucleons</a:t>
            </a:r>
          </a:p>
        </p:txBody>
      </p:sp>
      <p:cxnSp>
        <p:nvCxnSpPr>
          <p:cNvPr id="19" name="Straight Connector 18"/>
          <p:cNvCxnSpPr>
            <a:stCxn id="12" idx="6"/>
            <a:endCxn id="17" idx="2"/>
          </p:cNvCxnSpPr>
          <p:nvPr/>
        </p:nvCxnSpPr>
        <p:spPr>
          <a:xfrm>
            <a:off x="2340281" y="5638800"/>
            <a:ext cx="707721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58485" y="5746565"/>
            <a:ext cx="175116" cy="6103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958485" y="5029200"/>
            <a:ext cx="229395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200400" y="5638800"/>
            <a:ext cx="304800" cy="7180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200400" y="5029200"/>
            <a:ext cx="152400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35479" y="5486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dirty="0">
                <a:solidFill>
                  <a:prstClr val="white"/>
                </a:solidFill>
                <a:latin typeface="Calibri"/>
              </a:rPr>
              <a:t>N</a:t>
            </a:r>
          </a:p>
        </p:txBody>
      </p:sp>
      <p:sp>
        <p:nvSpPr>
          <p:cNvPr id="17" name="Oval 16"/>
          <p:cNvSpPr/>
          <p:nvPr/>
        </p:nvSpPr>
        <p:spPr>
          <a:xfrm>
            <a:off x="3048000" y="5486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dirty="0">
                <a:solidFill>
                  <a:prstClr val="white"/>
                </a:solidFill>
                <a:latin typeface="Calibri"/>
              </a:rPr>
              <a:t>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D920DB-A949-101D-E386-578CB2BAFAA9}"/>
              </a:ext>
            </a:extLst>
          </p:cNvPr>
          <p:cNvSpPr txBox="1"/>
          <p:nvPr/>
        </p:nvSpPr>
        <p:spPr>
          <a:xfrm>
            <a:off x="15949" y="6488668"/>
            <a:ext cx="4801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axion mass search range: 100 µeV &lt; m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&lt; 10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Spin-dependent forces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2" y="2324985"/>
            <a:ext cx="332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Monopole-Dipole axion exchange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819275" y="2759077"/>
          <a:ext cx="4806951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01640" imgH="495000" progId="Equation.3">
                  <p:embed/>
                </p:oleObj>
              </mc:Choice>
              <mc:Fallback>
                <p:oleObj name="Equation" r:id="rId3" imgW="2501640" imgH="4950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9275" y="2759077"/>
                        <a:ext cx="4806951" cy="95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648200" y="1315695"/>
            <a:ext cx="2438400" cy="914400"/>
            <a:chOff x="3124200" y="1676400"/>
            <a:chExt cx="2438400" cy="914400"/>
          </a:xfrm>
        </p:grpSpPr>
        <p:sp>
          <p:nvSpPr>
            <p:cNvPr id="8" name="Oval 7"/>
            <p:cNvSpPr/>
            <p:nvPr/>
          </p:nvSpPr>
          <p:spPr>
            <a:xfrm>
              <a:off x="4648200" y="167640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124200" y="167640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96895" y="1948935"/>
              <a:ext cx="414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</a:rPr>
                <a:t>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43336" y="194893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dirty="0">
                  <a:solidFill>
                    <a:prstClr val="black"/>
                  </a:solidFill>
                  <a:latin typeface="Symbol" panose="05050102010706020507" pitchFamily="18" charset="2"/>
                </a:rPr>
                <a:t>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267200" y="2142226"/>
              <a:ext cx="381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076700" y="2142226"/>
              <a:ext cx="304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67200" y="1772895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dirty="0">
                  <a:solidFill>
                    <a:prstClr val="black"/>
                  </a:solidFill>
                  <a:latin typeface="Calibri"/>
                </a:rPr>
                <a:t>r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95501" y="3048000"/>
          <a:ext cx="1186531" cy="49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760" imgH="228600" progId="Equation.3">
                  <p:embed/>
                </p:oleObj>
              </mc:Choice>
              <mc:Fallback>
                <p:oleObj name="Equation" r:id="rId5" imgW="545760" imgH="2286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95501" y="3048000"/>
                        <a:ext cx="1186531" cy="496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49771" y="4208268"/>
            <a:ext cx="416985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Different than ordinary B field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Does not couple to angular momentum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Unaffected by magnetic shielding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3807" y="4485267"/>
            <a:ext cx="24212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Fictitious magnetic field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1302" y="38862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&gt; 30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388620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&lt; 6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meV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810001" y="4038600"/>
            <a:ext cx="552343" cy="13740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69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xion_spin_mass_NEW30000-036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660" t="15145" r="8027" b="17946"/>
          <a:stretch/>
        </p:blipFill>
        <p:spPr>
          <a:xfrm>
            <a:off x="2008291" y="2138032"/>
            <a:ext cx="3926805" cy="3088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3007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Concept for ARIADNE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7" y="1814866"/>
            <a:ext cx="314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Unpolarized (tungsten) </a:t>
            </a:r>
          </a:p>
          <a:p>
            <a:pPr defTabSz="1219170"/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segmented cylinder sources </a:t>
            </a:r>
            <a:r>
              <a:rPr lang="en-US" dirty="0" err="1">
                <a:solidFill>
                  <a:srgbClr val="F79646">
                    <a:lumMod val="50000"/>
                  </a:srgbClr>
                </a:solidFill>
                <a:latin typeface="Calibri"/>
              </a:rPr>
              <a:t>B</a:t>
            </a:r>
            <a:r>
              <a:rPr lang="en-US" baseline="-25000" dirty="0" err="1">
                <a:solidFill>
                  <a:srgbClr val="F79646">
                    <a:lumMod val="50000"/>
                  </a:srgbClr>
                </a:solidFill>
                <a:latin typeface="Calibri"/>
              </a:rPr>
              <a:t>eff</a:t>
            </a:r>
            <a:endParaRPr lang="en-US" baseline="-25000" dirty="0">
              <a:solidFill>
                <a:srgbClr val="F7964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304" y="3200400"/>
            <a:ext cx="444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srgbClr val="7030A0"/>
                </a:solidFill>
                <a:latin typeface="Calibri"/>
              </a:rPr>
              <a:t>Laser Polarized </a:t>
            </a:r>
            <a:r>
              <a:rPr lang="en-US" baseline="30000" dirty="0">
                <a:solidFill>
                  <a:srgbClr val="7030A0"/>
                </a:solidFill>
                <a:latin typeface="Calibri"/>
              </a:rPr>
              <a:t>3</a:t>
            </a:r>
            <a:r>
              <a:rPr lang="en-US" dirty="0">
                <a:solidFill>
                  <a:srgbClr val="7030A0"/>
                </a:solidFill>
                <a:latin typeface="Calibri"/>
              </a:rPr>
              <a:t>He gas senses </a:t>
            </a:r>
            <a:r>
              <a:rPr lang="en-US" dirty="0" err="1">
                <a:solidFill>
                  <a:srgbClr val="7030A0"/>
                </a:solidFill>
                <a:latin typeface="Calibri"/>
              </a:rPr>
              <a:t>B</a:t>
            </a:r>
            <a:r>
              <a:rPr lang="en-US" baseline="-25000" dirty="0" err="1">
                <a:solidFill>
                  <a:srgbClr val="7030A0"/>
                </a:solidFill>
                <a:latin typeface="Calibri"/>
              </a:rPr>
              <a:t>eff</a:t>
            </a:r>
            <a:r>
              <a:rPr lang="en-US" dirty="0">
                <a:solidFill>
                  <a:srgbClr val="7030A0"/>
                </a:solidFill>
                <a:latin typeface="Calibri"/>
              </a:rPr>
              <a:t> (Indiana U)</a:t>
            </a:r>
            <a:endParaRPr lang="en-US" baseline="-250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2" y="3767827"/>
            <a:ext cx="3926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SQUID pickup loop measures resulting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precessing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nuclear magnetization (CAPP)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38678" y="5763235"/>
            <a:ext cx="3578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/>
              </a:rPr>
              <a:t>Superconducting shielding to screen</a:t>
            </a:r>
          </a:p>
          <a:p>
            <a:pPr defTabSz="1219170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magnetic backgrounds (Stanford)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98203" y="2480095"/>
            <a:ext cx="0" cy="7620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80191" y="2491761"/>
            <a:ext cx="21737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srgbClr val="00B0F0"/>
                </a:solidFill>
                <a:latin typeface="Calibri"/>
              </a:rPr>
              <a:t>Applied Bias field </a:t>
            </a:r>
            <a:r>
              <a:rPr lang="en-US" dirty="0" err="1">
                <a:solidFill>
                  <a:srgbClr val="00B0F0"/>
                </a:solidFill>
                <a:latin typeface="Calibri"/>
              </a:rPr>
              <a:t>B</a:t>
            </a:r>
            <a:r>
              <a:rPr lang="en-US" baseline="-25000" dirty="0" err="1">
                <a:solidFill>
                  <a:srgbClr val="00B0F0"/>
                </a:solidFill>
                <a:latin typeface="Calibri"/>
              </a:rPr>
              <a:t>ext</a:t>
            </a:r>
            <a:endParaRPr lang="en-US" baseline="-25000" dirty="0">
              <a:solidFill>
                <a:srgbClr val="00B0F0"/>
              </a:solidFill>
              <a:latin typeface="Calibri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8242436" y="2149778"/>
          <a:ext cx="1475525" cy="653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393480" progId="Equation.3">
                  <p:embed/>
                </p:oleObj>
              </mc:Choice>
              <mc:Fallback>
                <p:oleObj name="Equation" r:id="rId6" imgW="888840" imgH="393480" progId="Equation.3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42436" y="2149778"/>
                        <a:ext cx="1475525" cy="653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>
            <a:cxnSpLocks/>
            <a:stCxn id="6" idx="2"/>
          </p:cNvCxnSpPr>
          <p:nvPr/>
        </p:nvCxnSpPr>
        <p:spPr>
          <a:xfrm>
            <a:off x="1574991" y="2461197"/>
            <a:ext cx="709619" cy="78089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495800" y="3385065"/>
            <a:ext cx="1295403" cy="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876800" y="3682319"/>
            <a:ext cx="838203" cy="4647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82274" y="5210175"/>
            <a:ext cx="118327" cy="6096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48400" y="4724401"/>
            <a:ext cx="4267200" cy="1893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210176"/>
            <a:ext cx="4067789" cy="125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324599" y="4857273"/>
            <a:ext cx="37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dirty="0">
                <a:solidFill>
                  <a:prstClr val="black"/>
                </a:solidFill>
                <a:latin typeface="Calibri"/>
              </a:rPr>
              <a:t>Limit: Transverse spin projection noise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8DBBE2-41CD-78D7-76B7-4B3A723817CF}"/>
              </a:ext>
            </a:extLst>
          </p:cNvPr>
          <p:cNvSpPr txBox="1"/>
          <p:nvPr/>
        </p:nvSpPr>
        <p:spPr>
          <a:xfrm>
            <a:off x="2434" y="6405381"/>
            <a:ext cx="479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Arvanitaki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Geraci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Phys. Rev. Lett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161801 (2014)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Geraci et.al,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1710.05413 (2017),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0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7" grpId="0" animBg="1"/>
      <p:bldP spid="30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/>
        </p:nvSpPr>
        <p:spPr>
          <a:xfrm>
            <a:off x="77951" y="9003"/>
            <a:ext cx="5713995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4000" b="1" u="sng" kern="0" dirty="0">
                <a:solidFill>
                  <a:schemeClr val="bg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Projected Sensitivity</a:t>
            </a:r>
            <a:endParaRPr sz="4000" b="1" u="sng" kern="0" dirty="0">
              <a:solidFill>
                <a:schemeClr val="bg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4461831" y="5969000"/>
            <a:ext cx="7437275" cy="8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" sz="12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[3] G. Raffelt, Phys. Rev. D 86, 015001 (2012)]  [4] G. Vasilakis, et. al, Phys. Rev. Lett. 103, 261801 (2009).</a:t>
            </a:r>
            <a:endParaRPr sz="1200" kern="0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" sz="12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[5] K. Tullney,et. al. Phys. Rev. Lett. 111, 100801 (2013)</a:t>
            </a:r>
            <a:r>
              <a:rPr lang="en" sz="1200" b="1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[6]</a:t>
            </a:r>
            <a:r>
              <a:rPr lang="en" sz="12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P.-H. Chu,et. al., Phys. Rev. D 87, 011105(R) (2013).</a:t>
            </a:r>
            <a:endParaRPr sz="1200" kern="0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" sz="12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[7] M. Bulatowicz, et. al., Phys. Rev. Lett. 111, 102001 (2013), [8] Lee, et.al. </a:t>
            </a:r>
            <a:r>
              <a:rPr lang="en-US" sz="12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Phys. </a:t>
            </a:r>
            <a:r>
              <a:rPr lang="en-US" sz="1200" kern="0" dirty="0" err="1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Rev.Lett</a:t>
            </a:r>
            <a:r>
              <a:rPr lang="en-US" sz="1200" kern="0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. 120, 161801 (2018).</a:t>
            </a:r>
            <a:endParaRPr sz="1200" kern="0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0" y="6187541"/>
            <a:ext cx="4859162" cy="115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6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A. Arvanitaki and AG.,  </a:t>
            </a:r>
            <a:r>
              <a:rPr lang="en" sz="1600" i="1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Phys. Rev. Lett</a:t>
            </a:r>
            <a:r>
              <a:rPr lang="en" sz="16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. 113,161801 (2014).</a:t>
            </a:r>
            <a:endParaRPr sz="16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23588-3D14-4F6C-83A1-5D4E10C4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035" y="683800"/>
            <a:ext cx="7139821" cy="5401141"/>
          </a:xfrm>
          <a:prstGeom prst="rect">
            <a:avLst/>
          </a:prstGeom>
        </p:spPr>
      </p:pic>
      <p:sp>
        <p:nvSpPr>
          <p:cNvPr id="179" name="Google Shape;179;p22"/>
          <p:cNvSpPr txBox="1"/>
          <p:nvPr/>
        </p:nvSpPr>
        <p:spPr>
          <a:xfrm>
            <a:off x="5620000" y="2363923"/>
            <a:ext cx="5096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3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7620000" y="2005905"/>
            <a:ext cx="1528400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[4],[5],[6],[7],[8]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95" y="-109232"/>
            <a:ext cx="8229600" cy="1143000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0911" y="4829516"/>
            <a:ext cx="40723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Tungsten source mass rotor </a:t>
            </a:r>
          </a:p>
          <a:p>
            <a:r>
              <a:rPr lang="en-US" dirty="0"/>
              <a:t>11 segments</a:t>
            </a:r>
          </a:p>
          <a:p>
            <a:r>
              <a:rPr lang="en-US" dirty="0"/>
              <a:t>100 Hz nuclear spin precession frequency</a:t>
            </a:r>
          </a:p>
          <a:p>
            <a:r>
              <a:rPr lang="en-US" dirty="0"/>
              <a:t>2 x 10</a:t>
            </a:r>
            <a:r>
              <a:rPr lang="en-US" baseline="30000" dirty="0"/>
              <a:t>21</a:t>
            </a:r>
            <a:r>
              <a:rPr lang="en-US" dirty="0"/>
              <a:t> / cc </a:t>
            </a:r>
            <a:r>
              <a:rPr lang="en-US" baseline="30000" dirty="0"/>
              <a:t>3</a:t>
            </a:r>
            <a:r>
              <a:rPr lang="en-US" dirty="0"/>
              <a:t>He density</a:t>
            </a:r>
          </a:p>
          <a:p>
            <a:r>
              <a:rPr lang="en-US" dirty="0"/>
              <a:t>3 mm x 3 mm x 150 µm volume</a:t>
            </a:r>
          </a:p>
          <a:p>
            <a:r>
              <a:rPr lang="en-US" dirty="0"/>
              <a:t>Separation ~200 µm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7762" y="3754703"/>
            <a:ext cx="133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 mass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4648201" y="3806902"/>
            <a:ext cx="569561" cy="13246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286;p32">
            <a:extLst>
              <a:ext uri="{FF2B5EF4-FFF2-40B4-BE49-F238E27FC236}">
                <a16:creationId xmlns:a16="http://schemas.microsoft.com/office/drawing/2014/main" id="{8D361025-C0C7-4812-B432-9020FFF11FA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8532" y="4771383"/>
            <a:ext cx="1952892" cy="1812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18441-FA7E-45CC-BE03-646B80FEE7DA}"/>
              </a:ext>
            </a:extLst>
          </p:cNvPr>
          <p:cNvSpPr txBox="1"/>
          <p:nvPr/>
        </p:nvSpPr>
        <p:spPr>
          <a:xfrm>
            <a:off x="508672" y="6127528"/>
            <a:ext cx="1599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/>
                <a:ea typeface="Cambria"/>
                <a:cs typeface="Cambria"/>
                <a:sym typeface="Cambria"/>
              </a:rPr>
              <a:t>3.8 cm diameter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69DCDB-D230-4E7C-862F-E23DC5510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745"/>
          <a:stretch/>
        </p:blipFill>
        <p:spPr>
          <a:xfrm>
            <a:off x="1630771" y="1073311"/>
            <a:ext cx="4889795" cy="3553656"/>
          </a:xfrm>
          <a:prstGeom prst="rect">
            <a:avLst/>
          </a:prstGeom>
        </p:spPr>
      </p:pic>
      <p:pic>
        <p:nvPicPr>
          <p:cNvPr id="12" name="Google Shape;377;p64">
            <a:extLst>
              <a:ext uri="{FF2B5EF4-FFF2-40B4-BE49-F238E27FC236}">
                <a16:creationId xmlns:a16="http://schemas.microsoft.com/office/drawing/2014/main" id="{F691A1F5-59AD-43B9-B93F-9F059FB17BA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8656" t="15147" r="8031" b="17944"/>
          <a:stretch/>
        </p:blipFill>
        <p:spPr>
          <a:xfrm>
            <a:off x="508672" y="1073311"/>
            <a:ext cx="1893768" cy="148950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" name="Google Shape;378;p64">
            <a:extLst>
              <a:ext uri="{FF2B5EF4-FFF2-40B4-BE49-F238E27FC236}">
                <a16:creationId xmlns:a16="http://schemas.microsoft.com/office/drawing/2014/main" id="{609F97C7-BFF1-4EF1-A2F4-BD03E1E71939}"/>
              </a:ext>
            </a:extLst>
          </p:cNvPr>
          <p:cNvCxnSpPr>
            <a:cxnSpLocks/>
          </p:cNvCxnSpPr>
          <p:nvPr/>
        </p:nvCxnSpPr>
        <p:spPr>
          <a:xfrm>
            <a:off x="1741548" y="1708244"/>
            <a:ext cx="1929003" cy="1791797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379;p64">
            <a:extLst>
              <a:ext uri="{FF2B5EF4-FFF2-40B4-BE49-F238E27FC236}">
                <a16:creationId xmlns:a16="http://schemas.microsoft.com/office/drawing/2014/main" id="{4AD79A1E-5B6B-42C5-9E79-AC54E39B3B4C}"/>
              </a:ext>
            </a:extLst>
          </p:cNvPr>
          <p:cNvCxnSpPr>
            <a:cxnSpLocks/>
          </p:cNvCxnSpPr>
          <p:nvPr/>
        </p:nvCxnSpPr>
        <p:spPr>
          <a:xfrm>
            <a:off x="1741549" y="1691790"/>
            <a:ext cx="1992465" cy="1614335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380;p64">
            <a:extLst>
              <a:ext uri="{FF2B5EF4-FFF2-40B4-BE49-F238E27FC236}">
                <a16:creationId xmlns:a16="http://schemas.microsoft.com/office/drawing/2014/main" id="{F8793910-563E-494A-9DCF-4B8E8EF687A5}"/>
              </a:ext>
            </a:extLst>
          </p:cNvPr>
          <p:cNvCxnSpPr>
            <a:cxnSpLocks/>
          </p:cNvCxnSpPr>
          <p:nvPr/>
        </p:nvCxnSpPr>
        <p:spPr>
          <a:xfrm>
            <a:off x="1131915" y="1746998"/>
            <a:ext cx="2322485" cy="1758204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382;p64">
            <a:extLst>
              <a:ext uri="{FF2B5EF4-FFF2-40B4-BE49-F238E27FC236}">
                <a16:creationId xmlns:a16="http://schemas.microsoft.com/office/drawing/2014/main" id="{50708528-E3DD-4F84-B226-F57AF7F6141B}"/>
              </a:ext>
            </a:extLst>
          </p:cNvPr>
          <p:cNvCxnSpPr>
            <a:cxnSpLocks/>
          </p:cNvCxnSpPr>
          <p:nvPr/>
        </p:nvCxnSpPr>
        <p:spPr>
          <a:xfrm>
            <a:off x="1725263" y="1698197"/>
            <a:ext cx="1027172" cy="1659763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20" name="차트 12">
            <a:extLst>
              <a:ext uri="{FF2B5EF4-FFF2-40B4-BE49-F238E27FC236}">
                <a16:creationId xmlns:a16="http://schemas.microsoft.com/office/drawing/2014/main" id="{2654EC11-66C1-784B-56A8-D61B6478E3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335085"/>
              </p:ext>
            </p:extLst>
          </p:nvPr>
        </p:nvGraphicFramePr>
        <p:xfrm>
          <a:off x="6840968" y="3500041"/>
          <a:ext cx="5293180" cy="325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Google Shape;511;p63">
            <a:extLst>
              <a:ext uri="{FF2B5EF4-FFF2-40B4-BE49-F238E27FC236}">
                <a16:creationId xmlns:a16="http://schemas.microsoft.com/office/drawing/2014/main" id="{56E606F5-F5F9-2472-FBAF-403BDCF16F3F}"/>
              </a:ext>
            </a:extLst>
          </p:cNvPr>
          <p:cNvSpPr txBox="1"/>
          <p:nvPr/>
        </p:nvSpPr>
        <p:spPr>
          <a:xfrm>
            <a:off x="7189152" y="1061429"/>
            <a:ext cx="6241600" cy="6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7189" indent="-440256" defTabSz="1219170">
              <a:buClr>
                <a:prstClr val="black"/>
              </a:buClr>
              <a:buSzPts val="1800"/>
              <a:buFont typeface="Cambria"/>
              <a:buChar char="•"/>
            </a:pPr>
            <a:r>
              <a:rPr lang="en" dirty="0">
                <a:solidFill>
                  <a:prstClr val="black"/>
                </a:solidFill>
                <a:latin typeface="Cambria"/>
                <a:ea typeface="Cambria"/>
                <a:cs typeface="Cambria"/>
                <a:sym typeface="Cambria"/>
              </a:rPr>
              <a:t>Metastability exchange optical pumping</a:t>
            </a:r>
            <a:endParaRPr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defTabSz="1219170">
              <a:buClr>
                <a:srgbClr val="000000"/>
              </a:buClr>
              <a:buSzPts val="1800"/>
            </a:pPr>
            <a:endParaRPr sz="2000" dirty="0">
              <a:solidFill>
                <a:prstClr val="black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" name="Google Shape;514;p63">
            <a:extLst>
              <a:ext uri="{FF2B5EF4-FFF2-40B4-BE49-F238E27FC236}">
                <a16:creationId xmlns:a16="http://schemas.microsoft.com/office/drawing/2014/main" id="{C08478A5-F1ED-4E21-B2A1-71642AED6F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6983" y="1462981"/>
            <a:ext cx="3866262" cy="189497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3" name="Straight Connector 7">
            <a:extLst>
              <a:ext uri="{FF2B5EF4-FFF2-40B4-BE49-F238E27FC236}">
                <a16:creationId xmlns:a16="http://schemas.microsoft.com/office/drawing/2014/main" id="{92398B89-8E55-405B-90D5-403792688AF4}"/>
              </a:ext>
            </a:extLst>
          </p:cNvPr>
          <p:cNvCxnSpPr>
            <a:cxnSpLocks/>
          </p:cNvCxnSpPr>
          <p:nvPr/>
        </p:nvCxnSpPr>
        <p:spPr>
          <a:xfrm>
            <a:off x="8217786" y="4475489"/>
            <a:ext cx="0" cy="179929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B436A5-1D96-CEBD-78AC-B4E66A1D65CE}"/>
                  </a:ext>
                </a:extLst>
              </p:cNvPr>
              <p:cNvSpPr txBox="1"/>
              <p:nvPr/>
            </p:nvSpPr>
            <p:spPr>
              <a:xfrm>
                <a:off x="8261766" y="5363669"/>
                <a:ext cx="1263273" cy="414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ko-KR" sz="1867" i="1">
                            <a:solidFill>
                              <a:srgbClr val="4F81B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ko-KR" altLang="en-US" sz="1867" i="1">
                            <a:solidFill>
                              <a:srgbClr val="4F81BD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867" dirty="0">
                    <a:solidFill>
                      <a:srgbClr val="4F81BD"/>
                    </a:solidFill>
                    <a:latin typeface="Calibri"/>
                  </a:rPr>
                  <a:t> field on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B436A5-1D96-CEBD-78AC-B4E66A1D6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766" y="5363669"/>
                <a:ext cx="1263273" cy="414537"/>
              </a:xfrm>
              <a:prstGeom prst="rect">
                <a:avLst/>
              </a:prstGeom>
              <a:blipFill>
                <a:blip r:embed="rId7"/>
                <a:stretch>
                  <a:fillRect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60B24DE-9B03-98BA-2C1B-BDCD10510FB3}"/>
              </a:ext>
            </a:extLst>
          </p:cNvPr>
          <p:cNvSpPr txBox="1"/>
          <p:nvPr/>
        </p:nvSpPr>
        <p:spPr>
          <a:xfrm>
            <a:off x="8261766" y="704699"/>
            <a:ext cx="2766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Laser-polarized</a:t>
            </a:r>
            <a:r>
              <a:rPr lang="en-US" sz="2000" b="1" dirty="0"/>
              <a:t> </a:t>
            </a:r>
            <a:r>
              <a:rPr lang="en-US" b="1" baseline="30000" dirty="0"/>
              <a:t>3</a:t>
            </a:r>
            <a:r>
              <a:rPr lang="en-US" b="1" dirty="0"/>
              <a:t>He sensor </a:t>
            </a:r>
          </a:p>
        </p:txBody>
      </p:sp>
    </p:spTree>
    <p:extLst>
      <p:ext uri="{BB962C8B-B14F-4D97-AF65-F5344CB8AC3E}">
        <p14:creationId xmlns:p14="http://schemas.microsoft.com/office/powerpoint/2010/main" val="1601886978"/>
      </p:ext>
    </p:extLst>
  </p:cSld>
  <p:clrMapOvr>
    <a:masterClrMapping/>
  </p:clrMapOvr>
</p:sld>
</file>

<file path=ppt/theme/theme1.xml><?xml version="1.0" encoding="utf-8"?>
<a:theme xmlns:a="http://schemas.openxmlformats.org/drawingml/2006/main" name="2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</TotalTime>
  <Words>1166</Words>
  <Application>Microsoft Office PowerPoint</Application>
  <PresentationFormat>Widescreen</PresentationFormat>
  <Paragraphs>173</Paragraphs>
  <Slides>15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PT Sans Narrow</vt:lpstr>
      <vt:lpstr>Symbol</vt:lpstr>
      <vt:lpstr>Times New Roman</vt:lpstr>
      <vt:lpstr>Trebuchet MS</vt:lpstr>
      <vt:lpstr>Wingdings</vt:lpstr>
      <vt:lpstr>2_Simple Dark</vt:lpstr>
      <vt:lpstr>1_Office Theme</vt:lpstr>
      <vt:lpstr>Simple Dark</vt:lpstr>
      <vt:lpstr>Office Theme</vt:lpstr>
      <vt:lpstr>Equation</vt:lpstr>
      <vt:lpstr>PowerPoint Presentation</vt:lpstr>
      <vt:lpstr>Axions</vt:lpstr>
      <vt:lpstr>PowerPoint Presentation</vt:lpstr>
      <vt:lpstr>QCD axion parameter space</vt:lpstr>
      <vt:lpstr>Axion-exchange between nucleons</vt:lpstr>
      <vt:lpstr>Spin-dependent forces</vt:lpstr>
      <vt:lpstr>Concept for ARIADNE</vt:lpstr>
      <vt:lpstr>PowerPoint Presentation</vt:lpstr>
      <vt:lpstr>Experimental setup</vt:lpstr>
      <vt:lpstr>Quartz Sample  Block Assembly</vt:lpstr>
      <vt:lpstr>Experimental challenges</vt:lpstr>
      <vt:lpstr>Backgrounds and noise tests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Geraci</dc:creator>
  <cp:lastModifiedBy>Andrew Geraci</cp:lastModifiedBy>
  <cp:revision>37</cp:revision>
  <dcterms:created xsi:type="dcterms:W3CDTF">2022-07-05T13:06:50Z</dcterms:created>
  <dcterms:modified xsi:type="dcterms:W3CDTF">2022-08-11T02:22:13Z</dcterms:modified>
</cp:coreProperties>
</file>