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1"/>
  </p:notesMasterIdLst>
  <p:sldIdLst>
    <p:sldId id="256" r:id="rId2"/>
    <p:sldId id="707" r:id="rId3"/>
    <p:sldId id="745" r:id="rId4"/>
    <p:sldId id="760" r:id="rId5"/>
    <p:sldId id="758" r:id="rId6"/>
    <p:sldId id="257" r:id="rId7"/>
    <p:sldId id="262" r:id="rId8"/>
    <p:sldId id="266" r:id="rId9"/>
    <p:sldId id="267" r:id="rId10"/>
    <p:sldId id="751" r:id="rId11"/>
    <p:sldId id="749" r:id="rId12"/>
    <p:sldId id="752" r:id="rId13"/>
    <p:sldId id="269" r:id="rId14"/>
    <p:sldId id="263" r:id="rId15"/>
    <p:sldId id="264" r:id="rId16"/>
    <p:sldId id="265" r:id="rId17"/>
    <p:sldId id="268" r:id="rId18"/>
    <p:sldId id="261" r:id="rId19"/>
    <p:sldId id="260" r:id="rId20"/>
    <p:sldId id="258" r:id="rId21"/>
    <p:sldId id="259" r:id="rId22"/>
    <p:sldId id="747" r:id="rId23"/>
    <p:sldId id="754" r:id="rId24"/>
    <p:sldId id="748" r:id="rId25"/>
    <p:sldId id="753" r:id="rId26"/>
    <p:sldId id="755" r:id="rId27"/>
    <p:sldId id="761" r:id="rId28"/>
    <p:sldId id="750" r:id="rId29"/>
    <p:sldId id="757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  <a:srgbClr val="00FA00"/>
    <a:srgbClr val="00FDFF"/>
    <a:srgbClr val="0432FF"/>
    <a:srgbClr val="FF9300"/>
    <a:srgbClr val="FF6700"/>
    <a:srgbClr val="FF2F92"/>
    <a:srgbClr val="D883FF"/>
    <a:srgbClr val="AB7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7163"/>
    <p:restoredTop sz="96281"/>
  </p:normalViewPr>
  <p:slideViewPr>
    <p:cSldViewPr snapToGrid="0" snapToObjects="1">
      <p:cViewPr varScale="1">
        <p:scale>
          <a:sx n="81" d="100"/>
          <a:sy n="81" d="100"/>
        </p:scale>
        <p:origin x="192" y="1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E2E04-DF45-2E4D-BCAF-20F3D6199801}" type="datetimeFigureOut">
              <a:rPr kumimoji="1" lang="ja-JP" altLang="en-US" smtClean="0"/>
              <a:t>2022/7/16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43F3CE-71B7-E741-8A53-956CD51DFD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1673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484540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53055-A6C1-CC4D-B706-1DBB3E43C14E}" type="datetime1">
              <a:rPr kumimoji="1" lang="ja-JP" altLang="en-US" smtClean="0"/>
              <a:t>2022/7/16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5E46-440D-2944-8FD0-3D948A582D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5705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0971-8D30-F045-90BB-63AE7955B1F4}" type="datetime1">
              <a:rPr kumimoji="1" lang="ja-JP" altLang="en-US" smtClean="0"/>
              <a:t>2022/7/16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5E46-440D-2944-8FD0-3D948A582D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7021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3EBC9-8A2A-EB47-B94F-4CA939B520EE}" type="datetime1">
              <a:rPr kumimoji="1" lang="ja-JP" altLang="en-US" smtClean="0"/>
              <a:t>2022/7/16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5E46-440D-2944-8FD0-3D948A582D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367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CD43-23A2-9947-9AEE-22B55253F1EF}" type="datetime1">
              <a:rPr kumimoji="1" lang="ja-JP" altLang="en-US" smtClean="0"/>
              <a:t>2022/7/16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01975E46-440D-2944-8FD0-3D948A582D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924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2DC24-C40A-B742-B9A6-DD0EAD45B6CD}" type="datetime1">
              <a:rPr kumimoji="1" lang="ja-JP" altLang="en-US" smtClean="0"/>
              <a:t>2022/7/16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5E46-440D-2944-8FD0-3D948A582D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674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E93CB-ECBE-9A44-8368-93E706F6401E}" type="datetime1">
              <a:rPr kumimoji="1" lang="ja-JP" altLang="en-US" smtClean="0"/>
              <a:t>2022/7/16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5E46-440D-2944-8FD0-3D948A582D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1139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EF9F4-55A5-5148-B518-4F536D8C82F1}" type="datetime1">
              <a:rPr kumimoji="1" lang="ja-JP" altLang="en-US" smtClean="0"/>
              <a:t>2022/7/16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5E46-440D-2944-8FD0-3D948A582D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4991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1168-7577-4E4B-9F6C-32CD592DABAE}" type="datetime1">
              <a:rPr kumimoji="1" lang="ja-JP" altLang="en-US" smtClean="0"/>
              <a:t>2022/7/16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5E46-440D-2944-8FD0-3D948A582D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6631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F5A78-4664-9247-867D-A8AFC9E406A4}" type="datetime1">
              <a:rPr kumimoji="1" lang="ja-JP" altLang="en-US" smtClean="0"/>
              <a:t>2022/7/16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5E46-440D-2944-8FD0-3D948A582D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2100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B2448-F006-FE41-9510-E7FFABC3E8F8}" type="datetime1">
              <a:rPr kumimoji="1" lang="ja-JP" altLang="en-US" smtClean="0"/>
              <a:t>2022/7/16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5E46-440D-2944-8FD0-3D948A582D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5702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B798-E4EF-3846-80C0-8271FE5B1264}" type="datetime1">
              <a:rPr kumimoji="1" lang="ja-JP" altLang="en-US" smtClean="0"/>
              <a:t>2022/7/16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5E46-440D-2944-8FD0-3D948A582D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1909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285" y="1825625"/>
            <a:ext cx="87399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 dirty="0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 dirty="0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 dirty="0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 dirty="0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fld id="{84E674A8-80AF-A94D-90F3-6C647531BB74}" type="datetime1">
              <a:rPr kumimoji="1" lang="ja-JP" altLang="en-US" smtClean="0"/>
              <a:t>2022/7/16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287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fld id="{01975E46-440D-2944-8FD0-3D948A582D0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438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lnSpc>
          <a:spcPct val="120000"/>
        </a:lnSpc>
        <a:spcBef>
          <a:spcPct val="0"/>
        </a:spcBef>
        <a:buNone/>
        <a:defRPr kumimoji="1" sz="4800" b="1" kern="1200">
          <a:solidFill>
            <a:schemeClr val="bg1"/>
          </a:solidFill>
          <a:latin typeface="Meiryo" panose="020B0604030504040204" pitchFamily="34" charset="-128"/>
          <a:ea typeface="Meiryo" panose="020B0604030504040204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kumimoji="1" sz="3200" kern="1200">
          <a:solidFill>
            <a:schemeClr val="bg1"/>
          </a:solidFill>
          <a:latin typeface="Meiryo" panose="020B0604030504040204" pitchFamily="34" charset="-128"/>
          <a:ea typeface="Meiryo" panose="020B0604030504040204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kumimoji="1" sz="2800" kern="1200">
          <a:solidFill>
            <a:schemeClr val="bg1"/>
          </a:solidFill>
          <a:latin typeface="Meiryo" panose="020B0604030504040204" pitchFamily="34" charset="-128"/>
          <a:ea typeface="Meiryo" panose="020B0604030504040204" pitchFamily="34" charset="-128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bg1"/>
          </a:solidFill>
          <a:latin typeface="Meiryo" panose="020B0604030504040204" pitchFamily="34" charset="-128"/>
          <a:ea typeface="Meiryo" panose="020B0604030504040204" pitchFamily="34" charset="-128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bg1"/>
          </a:solidFill>
          <a:latin typeface="Meiryo" panose="020B0604030504040204" pitchFamily="34" charset="-128"/>
          <a:ea typeface="Meiryo" panose="020B0604030504040204" pitchFamily="34" charset="-128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bg1"/>
          </a:solidFill>
          <a:latin typeface="Meiryo" panose="020B0604030504040204" pitchFamily="34" charset="-128"/>
          <a:ea typeface="Meiryo" panose="020B0604030504040204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5.03679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2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arxiv.org/abs/2205.0367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14.e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12" Type="http://schemas.openxmlformats.org/officeDocument/2006/relationships/image" Target="../media/image23.jpeg"/><Relationship Id="rId17" Type="http://schemas.openxmlformats.org/officeDocument/2006/relationships/image" Target="../media/image28.png"/><Relationship Id="rId2" Type="http://schemas.openxmlformats.org/officeDocument/2006/relationships/image" Target="../media/image15.jpg"/><Relationship Id="rId16" Type="http://schemas.openxmlformats.org/officeDocument/2006/relationships/image" Target="../media/image27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18.png"/><Relationship Id="rId15" Type="http://schemas.openxmlformats.org/officeDocument/2006/relationships/image" Target="../media/image26.jpeg"/><Relationship Id="rId10" Type="http://schemas.openxmlformats.org/officeDocument/2006/relationships/image" Target="../media/image22.png"/><Relationship Id="rId19" Type="http://schemas.openxmlformats.org/officeDocument/2006/relationships/image" Target="../media/image14.emf"/><Relationship Id="rId4" Type="http://schemas.openxmlformats.org/officeDocument/2006/relationships/image" Target="../media/image17.jpeg"/><Relationship Id="rId9" Type="http://schemas.openxmlformats.org/officeDocument/2006/relationships/image" Target="../media/image21.png"/><Relationship Id="rId1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547B9176-7A2C-4F87-3351-6FBF2F15D6B3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0" y="717698"/>
                <a:ext cx="9144000" cy="3080579"/>
              </a:xfrm>
            </p:spPr>
            <p:txBody>
              <a:bodyPr>
                <a:normAutofit fontScale="90000"/>
              </a:bodyPr>
              <a:lstStyle/>
              <a:p>
                <a:r>
                  <a:rPr kumimoji="1" lang="en-US" altLang="ja-JP" sz="5300" i="1" dirty="0"/>
                  <a:t>First Results of DOSUE-RR</a:t>
                </a:r>
                <a:br>
                  <a:rPr kumimoji="1" lang="en-US" altLang="ja-JP" sz="5300" dirty="0"/>
                </a:br>
                <a:br>
                  <a:rPr kumimoji="1" lang="en-US" altLang="ja-JP" sz="900" dirty="0"/>
                </a:br>
                <a:r>
                  <a:rPr lang="en" altLang="ja-JP" sz="4400" dirty="0">
                    <a:solidFill>
                      <a:srgbClr val="FFC000"/>
                    </a:solidFill>
                  </a:rPr>
                  <a:t>Search for dark photon CDM in the mass range </a:t>
                </a:r>
                <a14:m>
                  <m:oMath xmlns:m="http://schemas.openxmlformats.org/officeDocument/2006/math">
                    <m:r>
                      <a:rPr lang="en-US" altLang="ja-JP" sz="4400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𝟕𝟒</m:t>
                    </m:r>
                    <m:r>
                      <a:rPr lang="en-US" altLang="ja-JP" sz="4400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ja-JP" sz="4400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𝟏𝟏𝟎</m:t>
                    </m:r>
                    <m:r>
                      <a:rPr lang="en-US" altLang="ja-JP" sz="4400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4400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US" altLang="ja-JP" sz="4400" b="1" i="0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𝐞𝐕</m:t>
                    </m:r>
                    <m:r>
                      <a:rPr lang="en-US" altLang="ja-JP" sz="4400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ja-JP" sz="4400" b="1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4400" b="1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p>
                        <m:r>
                          <a:rPr lang="en-US" altLang="ja-JP" sz="4400" b="1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kumimoji="1" lang="ja-JP" altLang="en-US" i="1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547B9176-7A2C-4F87-3351-6FBF2F15D6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0" y="717698"/>
                <a:ext cx="9144000" cy="3080579"/>
              </a:xfrm>
              <a:blipFill>
                <a:blip r:embed="rId2"/>
                <a:stretch>
                  <a:fillRect l="-417" r="-556" b="-901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字幕 2">
            <a:extLst>
              <a:ext uri="{FF2B5EF4-FFF2-40B4-BE49-F238E27FC236}">
                <a16:creationId xmlns:a16="http://schemas.microsoft.com/office/drawing/2014/main" id="{8E938652-FA02-5108-6A33-6B5A284C3A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484540"/>
            <a:ext cx="9144000" cy="1655762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sz="3000" b="1" dirty="0">
                <a:solidFill>
                  <a:schemeClr val="accent1"/>
                </a:solidFill>
              </a:rPr>
              <a:t>Osamu TAJIMA (Kyoto U.)</a:t>
            </a:r>
          </a:p>
          <a:p>
            <a:r>
              <a:rPr lang="en-US" altLang="ja-JP" sz="3000" b="1" dirty="0">
                <a:solidFill>
                  <a:schemeClr val="accent1"/>
                </a:solidFill>
              </a:rPr>
              <a:t>On behalf of the DOSUE-RR collaboration</a:t>
            </a:r>
          </a:p>
          <a:p>
            <a:r>
              <a:rPr lang="en" altLang="ja-JP" sz="2600" i="1" dirty="0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https://arxiv.org/abs/2205.03679</a:t>
            </a:r>
            <a:r>
              <a:rPr lang="en" altLang="ja-JP" sz="2600" i="1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AE0DF57-035C-28FA-2F29-2DC2EAFA9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5E46-440D-2944-8FD0-3D948A582D0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8238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>
            <a:extLst>
              <a:ext uri="{FF2B5EF4-FFF2-40B4-BE49-F238E27FC236}">
                <a16:creationId xmlns:a16="http://schemas.microsoft.com/office/drawing/2014/main" id="{99993803-075F-3054-77AA-E896D832C2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2" r="25013"/>
          <a:stretch/>
        </p:blipFill>
        <p:spPr bwMode="auto">
          <a:xfrm>
            <a:off x="4850246" y="2141709"/>
            <a:ext cx="1474723" cy="387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1C89FC4-DC19-7D2D-E58F-DC0471C1D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Instruments cont.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B04E6BF-6C76-767D-7081-26C9E60CB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5E46-440D-2944-8FD0-3D948A582D09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1D0A8F5-1865-F48E-7042-C08B73FB4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2109" y="1796607"/>
            <a:ext cx="1535703" cy="462532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2D42D2A-8935-EE8B-17C1-A5F5B0CD3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9726" y="1548957"/>
            <a:ext cx="1477408" cy="4953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7837DCA-EC44-3383-2F9C-AD31807FA1D7}"/>
              </a:ext>
            </a:extLst>
          </p:cNvPr>
          <p:cNvSpPr txBox="1"/>
          <p:nvPr/>
        </p:nvSpPr>
        <p:spPr>
          <a:xfrm>
            <a:off x="1692234" y="1299014"/>
            <a:ext cx="1965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Aluminum plate</a:t>
            </a:r>
            <a:endParaRPr kumimoji="1" lang="ja-JP" altLang="en-US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F1BB572-EBD6-D4C0-EA54-C549F71CD8F7}"/>
              </a:ext>
            </a:extLst>
          </p:cNvPr>
          <p:cNvSpPr txBox="1"/>
          <p:nvPr/>
        </p:nvSpPr>
        <p:spPr>
          <a:xfrm>
            <a:off x="1969831" y="1838647"/>
            <a:ext cx="108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Window</a:t>
            </a:r>
            <a:endParaRPr kumimoji="1" lang="ja-JP" altLang="en-US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C704451-D8F7-556B-6BDC-75B5BF5C69E4}"/>
              </a:ext>
            </a:extLst>
          </p:cNvPr>
          <p:cNvSpPr txBox="1"/>
          <p:nvPr/>
        </p:nvSpPr>
        <p:spPr>
          <a:xfrm>
            <a:off x="2047283" y="2429992"/>
            <a:ext cx="1168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Vacuum</a:t>
            </a:r>
            <a:br>
              <a:rPr kumimoji="1" lang="en-US" altLang="ja-JP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kumimoji="1" lang="en-US" altLang="ja-JP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chamber</a:t>
            </a:r>
            <a:endParaRPr kumimoji="1" lang="ja-JP" altLang="en-US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E9EBB1B-0228-3EA6-DE49-2C877D78998C}"/>
              </a:ext>
            </a:extLst>
          </p:cNvPr>
          <p:cNvSpPr txBox="1"/>
          <p:nvPr/>
        </p:nvSpPr>
        <p:spPr>
          <a:xfrm>
            <a:off x="2025073" y="3263880"/>
            <a:ext cx="128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30 K shell</a:t>
            </a:r>
            <a:endParaRPr kumimoji="1" lang="ja-JP" altLang="en-US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1F3174E-FD1C-9AEE-87C6-B257867F82B1}"/>
              </a:ext>
            </a:extLst>
          </p:cNvPr>
          <p:cNvSpPr txBox="1"/>
          <p:nvPr/>
        </p:nvSpPr>
        <p:spPr>
          <a:xfrm>
            <a:off x="2096407" y="3879508"/>
            <a:ext cx="114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3 K shell</a:t>
            </a:r>
            <a:endParaRPr kumimoji="1" lang="ja-JP" altLang="en-US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0F6FAEC-F995-7A47-FC0F-93F724B69D25}"/>
              </a:ext>
            </a:extLst>
          </p:cNvPr>
          <p:cNvSpPr txBox="1"/>
          <p:nvPr/>
        </p:nvSpPr>
        <p:spPr>
          <a:xfrm>
            <a:off x="1866321" y="4554633"/>
            <a:ext cx="1728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Horn antenna</a:t>
            </a:r>
            <a:endParaRPr kumimoji="1" lang="ja-JP" altLang="en-US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54B56113-C2FC-4F09-F511-2E60B410FA92}"/>
              </a:ext>
            </a:extLst>
          </p:cNvPr>
          <p:cNvCxnSpPr>
            <a:cxnSpLocks/>
          </p:cNvCxnSpPr>
          <p:nvPr/>
        </p:nvCxnSpPr>
        <p:spPr>
          <a:xfrm flipH="1" flipV="1">
            <a:off x="973506" y="4560848"/>
            <a:ext cx="821446" cy="11895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3B650E2-C3A8-9209-0F12-A1C128E0F040}"/>
              </a:ext>
            </a:extLst>
          </p:cNvPr>
          <p:cNvSpPr txBox="1"/>
          <p:nvPr/>
        </p:nvSpPr>
        <p:spPr>
          <a:xfrm>
            <a:off x="1755539" y="5905235"/>
            <a:ext cx="1901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GM refrigerator</a:t>
            </a:r>
            <a:endParaRPr kumimoji="1" lang="ja-JP" altLang="en-US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5DF41DA7-1006-04D7-CBD5-95012EB04737}"/>
              </a:ext>
            </a:extLst>
          </p:cNvPr>
          <p:cNvCxnSpPr>
            <a:cxnSpLocks/>
          </p:cNvCxnSpPr>
          <p:nvPr/>
        </p:nvCxnSpPr>
        <p:spPr>
          <a:xfrm flipH="1" flipV="1">
            <a:off x="866679" y="6010335"/>
            <a:ext cx="831956" cy="3302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5E0FD8C8-3571-6E88-5F3A-A658178B4E30}"/>
              </a:ext>
            </a:extLst>
          </p:cNvPr>
          <p:cNvCxnSpPr>
            <a:cxnSpLocks/>
          </p:cNvCxnSpPr>
          <p:nvPr/>
        </p:nvCxnSpPr>
        <p:spPr>
          <a:xfrm flipH="1" flipV="1">
            <a:off x="1084694" y="3726865"/>
            <a:ext cx="918418" cy="30196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078E2EC5-B217-AFB6-F35D-363B7B3DCD89}"/>
              </a:ext>
            </a:extLst>
          </p:cNvPr>
          <p:cNvCxnSpPr>
            <a:cxnSpLocks/>
          </p:cNvCxnSpPr>
          <p:nvPr/>
        </p:nvCxnSpPr>
        <p:spPr>
          <a:xfrm flipH="1" flipV="1">
            <a:off x="1221978" y="3197410"/>
            <a:ext cx="758363" cy="21506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86081784-7569-B7CC-56CD-D6587B2C08A7}"/>
              </a:ext>
            </a:extLst>
          </p:cNvPr>
          <p:cNvCxnSpPr>
            <a:cxnSpLocks/>
          </p:cNvCxnSpPr>
          <p:nvPr/>
        </p:nvCxnSpPr>
        <p:spPr>
          <a:xfrm flipH="1" flipV="1">
            <a:off x="1343514" y="2447755"/>
            <a:ext cx="758363" cy="21506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5BD185D8-E469-9AD7-AAB6-0C16FC918028}"/>
              </a:ext>
            </a:extLst>
          </p:cNvPr>
          <p:cNvCxnSpPr>
            <a:cxnSpLocks/>
          </p:cNvCxnSpPr>
          <p:nvPr/>
        </p:nvCxnSpPr>
        <p:spPr>
          <a:xfrm flipH="1">
            <a:off x="1211468" y="1531191"/>
            <a:ext cx="490332" cy="1489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DA104D3A-ACA0-1057-9F6C-A3D0B67A5654}"/>
              </a:ext>
            </a:extLst>
          </p:cNvPr>
          <p:cNvCxnSpPr>
            <a:cxnSpLocks/>
          </p:cNvCxnSpPr>
          <p:nvPr/>
        </p:nvCxnSpPr>
        <p:spPr>
          <a:xfrm flipH="1" flipV="1">
            <a:off x="1110593" y="1946538"/>
            <a:ext cx="859238" cy="3473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図 47">
            <a:extLst>
              <a:ext uri="{FF2B5EF4-FFF2-40B4-BE49-F238E27FC236}">
                <a16:creationId xmlns:a16="http://schemas.microsoft.com/office/drawing/2014/main" id="{1BDFF452-D2EE-B343-5DA9-38FCB0102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66" y="-1942436"/>
            <a:ext cx="1463679" cy="1749202"/>
          </a:xfrm>
          <a:prstGeom prst="rect">
            <a:avLst/>
          </a:prstGeom>
        </p:spPr>
      </p:pic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5AC3B826-AE3C-C6B0-C1F0-EDC40E309438}"/>
              </a:ext>
            </a:extLst>
          </p:cNvPr>
          <p:cNvCxnSpPr>
            <a:cxnSpLocks/>
          </p:cNvCxnSpPr>
          <p:nvPr/>
        </p:nvCxnSpPr>
        <p:spPr>
          <a:xfrm>
            <a:off x="878916" y="1936753"/>
            <a:ext cx="0" cy="2531369"/>
          </a:xfrm>
          <a:prstGeom prst="straightConnector1">
            <a:avLst/>
          </a:prstGeom>
          <a:ln w="63500">
            <a:solidFill>
              <a:srgbClr val="00FDFF">
                <a:alpha val="70000"/>
              </a:srgbClr>
            </a:solidFill>
            <a:tailEnd type="triangle" w="med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14ACE02A-5C2F-A21C-E1E5-F46851D65270}"/>
              </a:ext>
            </a:extLst>
          </p:cNvPr>
          <p:cNvSpPr txBox="1"/>
          <p:nvPr/>
        </p:nvSpPr>
        <p:spPr>
          <a:xfrm rot="16200000">
            <a:off x="-274564" y="3135955"/>
            <a:ext cx="19747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>
                <a:solidFill>
                  <a:srgbClr val="00FDFF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Conversion photon</a:t>
            </a:r>
            <a:endParaRPr kumimoji="1" lang="ja-JP" altLang="en-US" sz="1400" b="1">
              <a:solidFill>
                <a:srgbClr val="00FDFF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DEDF4CD1-F257-2C8A-62D1-669BD15A5D2F}"/>
              </a:ext>
            </a:extLst>
          </p:cNvPr>
          <p:cNvCxnSpPr>
            <a:cxnSpLocks/>
          </p:cNvCxnSpPr>
          <p:nvPr/>
        </p:nvCxnSpPr>
        <p:spPr>
          <a:xfrm flipH="1" flipV="1">
            <a:off x="971611" y="4776517"/>
            <a:ext cx="773418" cy="2354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55696FA4-A324-660F-724C-A77012527DD0}"/>
              </a:ext>
            </a:extLst>
          </p:cNvPr>
          <p:cNvSpPr txBox="1"/>
          <p:nvPr/>
        </p:nvSpPr>
        <p:spPr>
          <a:xfrm>
            <a:off x="1748426" y="4955209"/>
            <a:ext cx="20193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C-LNA (+30 dB)</a:t>
            </a:r>
            <a:br>
              <a:rPr kumimoji="1" lang="en-US" altLang="ja-JP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kumimoji="1" lang="en-US" altLang="ja-JP" sz="1200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LNF-LNC15-29B</a:t>
            </a:r>
            <a:endParaRPr kumimoji="1" lang="en-US" altLang="ja-JP" sz="14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kumimoji="1" lang="en-US" altLang="ja-JP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set in cold box</a:t>
            </a:r>
          </a:p>
        </p:txBody>
      </p:sp>
      <p:pic>
        <p:nvPicPr>
          <p:cNvPr id="36" name="Picture 6">
            <a:extLst>
              <a:ext uri="{FF2B5EF4-FFF2-40B4-BE49-F238E27FC236}">
                <a16:creationId xmlns:a16="http://schemas.microsoft.com/office/drawing/2014/main" id="{2EE4E86C-B31A-A34E-54C4-D31453EB66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6" r="10303"/>
          <a:stretch/>
        </p:blipFill>
        <p:spPr bwMode="auto">
          <a:xfrm>
            <a:off x="6184113" y="1256831"/>
            <a:ext cx="2951925" cy="516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>
            <a:extLst>
              <a:ext uri="{FF2B5EF4-FFF2-40B4-BE49-F238E27FC236}">
                <a16:creationId xmlns:a16="http://schemas.microsoft.com/office/drawing/2014/main" id="{22ADF228-7513-012B-9209-B067B8EED4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6" r="8916" b="1392"/>
          <a:stretch/>
        </p:blipFill>
        <p:spPr bwMode="auto">
          <a:xfrm>
            <a:off x="3900953" y="4158978"/>
            <a:ext cx="1402910" cy="273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DEB0ACEB-A0E2-8D17-5215-FA8DE8238A14}"/>
              </a:ext>
            </a:extLst>
          </p:cNvPr>
          <p:cNvCxnSpPr>
            <a:cxnSpLocks/>
          </p:cNvCxnSpPr>
          <p:nvPr/>
        </p:nvCxnSpPr>
        <p:spPr>
          <a:xfrm flipV="1">
            <a:off x="3591094" y="4516533"/>
            <a:ext cx="802252" cy="20429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78A5706B-E5C7-7D2B-060A-EC5429AA2CB0}"/>
              </a:ext>
            </a:extLst>
          </p:cNvPr>
          <p:cNvCxnSpPr>
            <a:cxnSpLocks/>
          </p:cNvCxnSpPr>
          <p:nvPr/>
        </p:nvCxnSpPr>
        <p:spPr>
          <a:xfrm>
            <a:off x="3739649" y="5139613"/>
            <a:ext cx="523110" cy="7837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>
            <a:extLst>
              <a:ext uri="{FF2B5EF4-FFF2-40B4-BE49-F238E27FC236}">
                <a16:creationId xmlns:a16="http://schemas.microsoft.com/office/drawing/2014/main" id="{767C4059-47B6-8AE5-2D56-D12235AE18A3}"/>
              </a:ext>
            </a:extLst>
          </p:cNvPr>
          <p:cNvCxnSpPr>
            <a:cxnSpLocks/>
          </p:cNvCxnSpPr>
          <p:nvPr/>
        </p:nvCxnSpPr>
        <p:spPr>
          <a:xfrm flipV="1">
            <a:off x="3353624" y="3685615"/>
            <a:ext cx="2396979" cy="31826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矢印コネクタ 63">
            <a:extLst>
              <a:ext uri="{FF2B5EF4-FFF2-40B4-BE49-F238E27FC236}">
                <a16:creationId xmlns:a16="http://schemas.microsoft.com/office/drawing/2014/main" id="{11B91CC1-C5A1-9424-3E29-2A1824A5A1B8}"/>
              </a:ext>
            </a:extLst>
          </p:cNvPr>
          <p:cNvCxnSpPr>
            <a:cxnSpLocks/>
          </p:cNvCxnSpPr>
          <p:nvPr/>
        </p:nvCxnSpPr>
        <p:spPr>
          <a:xfrm flipV="1">
            <a:off x="3216193" y="1874850"/>
            <a:ext cx="4678248" cy="65953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円形吹き出し 75">
            <a:extLst>
              <a:ext uri="{FF2B5EF4-FFF2-40B4-BE49-F238E27FC236}">
                <a16:creationId xmlns:a16="http://schemas.microsoft.com/office/drawing/2014/main" id="{5FAA12FE-08E3-7945-3B0F-9A8A52A117FB}"/>
              </a:ext>
            </a:extLst>
          </p:cNvPr>
          <p:cNvSpPr/>
          <p:nvPr/>
        </p:nvSpPr>
        <p:spPr>
          <a:xfrm>
            <a:off x="4555054" y="1244576"/>
            <a:ext cx="2104672" cy="984278"/>
          </a:xfrm>
          <a:prstGeom prst="wedgeEllipseCallout">
            <a:avLst>
              <a:gd name="adj1" fmla="val 44539"/>
              <a:gd name="adj2" fmla="val 55072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ja-JP" sz="1600" b="1" dirty="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My master </a:t>
            </a:r>
          </a:p>
          <a:p>
            <a:pPr algn="ctr">
              <a:lnSpc>
                <a:spcPct val="120000"/>
              </a:lnSpc>
            </a:pPr>
            <a:r>
              <a:rPr kumimoji="1" lang="en-US" altLang="ja-JP" sz="1600" b="1" dirty="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thesis research</a:t>
            </a:r>
            <a:r>
              <a:rPr kumimoji="1" lang="en-US" altLang="ja-JP" sz="1600" b="1" dirty="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sym typeface="Wingdings" pitchFamily="2" charset="2"/>
              </a:rPr>
              <a:t>!</a:t>
            </a:r>
            <a:endParaRPr kumimoji="1" lang="en-US" altLang="ja-JP" sz="1600" b="1" dirty="0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77" name="Google Shape;126;p15">
            <a:extLst>
              <a:ext uri="{FF2B5EF4-FFF2-40B4-BE49-F238E27FC236}">
                <a16:creationId xmlns:a16="http://schemas.microsoft.com/office/drawing/2014/main" id="{6503E79C-0F06-81A4-23DE-9F5437E01CA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41586" y="-4922842"/>
            <a:ext cx="3238373" cy="4582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1829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71966F-E670-EFBB-69A4-01A520187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Calibration: gain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BA07E15-39DC-1BE0-DC78-D7614F8CB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5E46-440D-2944-8FD0-3D948A582D09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A5CEA50-83CD-0A98-7AF9-B68423AC8DD4}"/>
              </a:ext>
            </a:extLst>
          </p:cNvPr>
          <p:cNvSpPr/>
          <p:nvPr/>
        </p:nvSpPr>
        <p:spPr>
          <a:xfrm>
            <a:off x="2122873" y="2013410"/>
            <a:ext cx="1056533" cy="3433872"/>
          </a:xfrm>
          <a:prstGeom prst="rect">
            <a:avLst/>
          </a:prstGeom>
          <a:solidFill>
            <a:srgbClr val="7030A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BD222E54-4895-57F7-7D9F-3D7103A06FFA}"/>
              </a:ext>
            </a:extLst>
          </p:cNvPr>
          <p:cNvGrpSpPr/>
          <p:nvPr/>
        </p:nvGrpSpPr>
        <p:grpSpPr>
          <a:xfrm>
            <a:off x="86472" y="2107819"/>
            <a:ext cx="4406917" cy="4454386"/>
            <a:chOff x="-729310" y="1971853"/>
            <a:chExt cx="4406917" cy="4454386"/>
          </a:xfrm>
        </p:grpSpPr>
        <p:pic>
          <p:nvPicPr>
            <p:cNvPr id="10" name="Picture 2" descr="オシロスコープのイラスト | かわいいフリー素材集 いらすとや">
              <a:extLst>
                <a:ext uri="{FF2B5EF4-FFF2-40B4-BE49-F238E27FC236}">
                  <a16:creationId xmlns:a16="http://schemas.microsoft.com/office/drawing/2014/main" id="{65BB0998-48F4-1647-C537-ABD8B19A7F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4688" y="5411382"/>
              <a:ext cx="1241320" cy="1014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三角形 12">
              <a:extLst>
                <a:ext uri="{FF2B5EF4-FFF2-40B4-BE49-F238E27FC236}">
                  <a16:creationId xmlns:a16="http://schemas.microsoft.com/office/drawing/2014/main" id="{5700711F-E4F7-6E5D-2D39-0297E8BEE6F3}"/>
                </a:ext>
              </a:extLst>
            </p:cNvPr>
            <p:cNvSpPr/>
            <p:nvPr/>
          </p:nvSpPr>
          <p:spPr>
            <a:xfrm rot="10800000">
              <a:off x="1683441" y="3870766"/>
              <a:ext cx="319829" cy="563812"/>
            </a:xfrm>
            <a:prstGeom prst="triangle">
              <a:avLst/>
            </a:prstGeom>
            <a:solidFill>
              <a:srgbClr val="FFC000"/>
            </a:solidFill>
            <a:ln w="38100" cap="rnd">
              <a:solidFill>
                <a:srgbClr val="FFC000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34" charset="-128"/>
                <a:cs typeface="+mn-cs"/>
              </a:endParaRPr>
            </a:p>
          </p:txBody>
        </p:sp>
        <p:sp>
          <p:nvSpPr>
            <p:cNvPr id="14" name="三角形 13">
              <a:extLst>
                <a:ext uri="{FF2B5EF4-FFF2-40B4-BE49-F238E27FC236}">
                  <a16:creationId xmlns:a16="http://schemas.microsoft.com/office/drawing/2014/main" id="{21D171E3-98B5-24E9-DC10-05C3C19F2CCF}"/>
                </a:ext>
              </a:extLst>
            </p:cNvPr>
            <p:cNvSpPr/>
            <p:nvPr/>
          </p:nvSpPr>
          <p:spPr>
            <a:xfrm rot="10800000">
              <a:off x="1677152" y="4756403"/>
              <a:ext cx="332405" cy="293738"/>
            </a:xfrm>
            <a:prstGeom prst="triangle">
              <a:avLst/>
            </a:prstGeom>
            <a:solidFill>
              <a:srgbClr val="FFC000">
                <a:alpha val="50000"/>
              </a:srgbClr>
            </a:solidFill>
            <a:ln w="38100" cap="rnd">
              <a:solidFill>
                <a:srgbClr val="FFC000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34" charset="-128"/>
                <a:cs typeface="+mn-cs"/>
              </a:endParaRPr>
            </a:p>
          </p:txBody>
        </p: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72DC9036-A8C8-6952-1FBE-6C666FACA784}"/>
                </a:ext>
              </a:extLst>
            </p:cNvPr>
            <p:cNvCxnSpPr>
              <a:cxnSpLocks/>
              <a:stCxn id="13" idx="0"/>
              <a:endCxn id="14" idx="3"/>
            </p:cNvCxnSpPr>
            <p:nvPr/>
          </p:nvCxnSpPr>
          <p:spPr>
            <a:xfrm flipH="1">
              <a:off x="1843354" y="4434578"/>
              <a:ext cx="1" cy="32182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21F6139B-95AA-B633-6550-9C93C6EFDB74}"/>
                </a:ext>
              </a:extLst>
            </p:cNvPr>
            <p:cNvCxnSpPr>
              <a:cxnSpLocks/>
            </p:cNvCxnSpPr>
            <p:nvPr/>
          </p:nvCxnSpPr>
          <p:spPr>
            <a:xfrm>
              <a:off x="1843357" y="5022529"/>
              <a:ext cx="0" cy="50208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D85DB4E1-91BE-0C08-E76D-4D533F1EDE20}"/>
                </a:ext>
              </a:extLst>
            </p:cNvPr>
            <p:cNvSpPr txBox="1"/>
            <p:nvPr/>
          </p:nvSpPr>
          <p:spPr>
            <a:xfrm>
              <a:off x="-538716" y="4595491"/>
              <a:ext cx="2164672" cy="5651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tIns="7200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dirty="0">
                  <a:solidFill>
                    <a:schemeClr val="accent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millimeter-wave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dirty="0">
                  <a:solidFill>
                    <a:schemeClr val="accent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  Radio receiver </a:t>
              </a:r>
              <a:endPara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B55A9422-24A5-D437-C213-43D649D5FCD9}"/>
                </a:ext>
              </a:extLst>
            </p:cNvPr>
            <p:cNvSpPr txBox="1"/>
            <p:nvPr/>
          </p:nvSpPr>
          <p:spPr>
            <a:xfrm>
              <a:off x="-391691" y="3890726"/>
              <a:ext cx="2164672" cy="3804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tIns="7200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Horn antenna</a:t>
              </a: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279A7893-C39C-551F-19D3-FB3ABF9B922E}"/>
                </a:ext>
              </a:extLst>
            </p:cNvPr>
            <p:cNvSpPr txBox="1"/>
            <p:nvPr/>
          </p:nvSpPr>
          <p:spPr>
            <a:xfrm>
              <a:off x="-674263" y="5723571"/>
              <a:ext cx="2035628" cy="3804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tIns="72000" bIns="0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FA00"/>
                  </a:solidFill>
                  <a:effectLst/>
                  <a:uLnTx/>
                  <a:uFillTx/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Spectrometer</a:t>
              </a:r>
            </a:p>
          </p:txBody>
        </p:sp>
        <p:sp>
          <p:nvSpPr>
            <p:cNvPr id="22" name="角丸四角形 21">
              <a:extLst>
                <a:ext uri="{FF2B5EF4-FFF2-40B4-BE49-F238E27FC236}">
                  <a16:creationId xmlns:a16="http://schemas.microsoft.com/office/drawing/2014/main" id="{266D3CF3-4840-010F-B876-0CA7F105FDC8}"/>
                </a:ext>
              </a:extLst>
            </p:cNvPr>
            <p:cNvSpPr/>
            <p:nvPr/>
          </p:nvSpPr>
          <p:spPr>
            <a:xfrm>
              <a:off x="1578168" y="4434578"/>
              <a:ext cx="557934" cy="877889"/>
            </a:xfrm>
            <a:prstGeom prst="roundRect">
              <a:avLst>
                <a:gd name="adj" fmla="val 34085"/>
              </a:avLst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34" charset="-128"/>
                <a:cs typeface="+mn-cs"/>
              </a:endParaRPr>
            </a:p>
          </p:txBody>
        </p:sp>
        <p:cxnSp>
          <p:nvCxnSpPr>
            <p:cNvPr id="23" name="直線矢印コネクタ 22">
              <a:extLst>
                <a:ext uri="{FF2B5EF4-FFF2-40B4-BE49-F238E27FC236}">
                  <a16:creationId xmlns:a16="http://schemas.microsoft.com/office/drawing/2014/main" id="{409B7E77-B716-5CD4-9FB8-265FADF3851A}"/>
                </a:ext>
              </a:extLst>
            </p:cNvPr>
            <p:cNvCxnSpPr>
              <a:cxnSpLocks/>
            </p:cNvCxnSpPr>
            <p:nvPr/>
          </p:nvCxnSpPr>
          <p:spPr>
            <a:xfrm>
              <a:off x="1835357" y="1971853"/>
              <a:ext cx="5588" cy="1709544"/>
            </a:xfrm>
            <a:prstGeom prst="straightConnector1">
              <a:avLst/>
            </a:prstGeom>
            <a:ln w="101600" cmpd="sng">
              <a:solidFill>
                <a:srgbClr val="00FDFF"/>
              </a:solidFill>
              <a:prstDash val="solid"/>
              <a:bevel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0EC4FAFC-FD17-B2DD-36B6-7BC8FDE9B22F}"/>
                </a:ext>
              </a:extLst>
            </p:cNvPr>
            <p:cNvSpPr txBox="1"/>
            <p:nvPr/>
          </p:nvSpPr>
          <p:spPr>
            <a:xfrm>
              <a:off x="-729310" y="2487209"/>
              <a:ext cx="2164672" cy="9960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tIns="7200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D883FF"/>
                  </a:solidFill>
                  <a:effectLst/>
                  <a:uLnTx/>
                  <a:uFillTx/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Maintained in the cryogenic condition</a:t>
              </a:r>
              <a:endParaRPr kumimoji="1" lang="en-US" altLang="ja-JP" sz="2000" dirty="0">
                <a:solidFill>
                  <a:srgbClr val="D883FF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cxnSp>
          <p:nvCxnSpPr>
            <p:cNvPr id="46" name="直線矢印コネクタ 45">
              <a:extLst>
                <a:ext uri="{FF2B5EF4-FFF2-40B4-BE49-F238E27FC236}">
                  <a16:creationId xmlns:a16="http://schemas.microsoft.com/office/drawing/2014/main" id="{EBDFF742-37ED-C881-BE7D-9B98EBFCEA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73357" y="4271206"/>
              <a:ext cx="1104250" cy="1642605"/>
            </a:xfrm>
            <a:prstGeom prst="straightConnector1">
              <a:avLst/>
            </a:prstGeom>
            <a:ln w="82550" cmpd="sng">
              <a:solidFill>
                <a:srgbClr val="00FA00"/>
              </a:solidFill>
              <a:prstDash val="solid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8008D574-4193-C2CB-6B89-A2A9B7C30A67}"/>
                  </a:ext>
                </a:extLst>
              </p:cNvPr>
              <p:cNvSpPr txBox="1"/>
              <p:nvPr/>
            </p:nvSpPr>
            <p:spPr>
              <a:xfrm>
                <a:off x="3841079" y="-1206790"/>
                <a:ext cx="49628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kumimoji="1" lang="en-US" altLang="ja-JP" sz="3600" b="1" dirty="0">
                    <a:solidFill>
                      <a:schemeClr val="bg1"/>
                    </a:solidFill>
                    <a:ea typeface="Meiryo" panose="020B0604030504040204" pitchFamily="34" charset="-128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3600" b="1" i="0" smtClean="0">
                            <a:solidFill>
                              <a:srgbClr val="00FA00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</m:ctrlPr>
                      </m:sSubPr>
                      <m:e>
                        <m:r>
                          <a:rPr kumimoji="1" lang="en-US" altLang="ja-JP" sz="3600" b="1" i="0" smtClean="0">
                            <a:solidFill>
                              <a:srgbClr val="00FA00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𝐏</m:t>
                        </m:r>
                      </m:e>
                      <m:sub>
                        <m:r>
                          <a:rPr kumimoji="1" lang="en-US" altLang="ja-JP" sz="3600" b="1" i="0" smtClean="0">
                            <a:solidFill>
                              <a:srgbClr val="00FA00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𝐦𝐞𝐚𝐬</m:t>
                        </m:r>
                        <m:r>
                          <a:rPr kumimoji="1" lang="en-US" altLang="ja-JP" sz="3600" b="1" i="0" smtClean="0">
                            <a:solidFill>
                              <a:srgbClr val="00FA00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.</m:t>
                        </m:r>
                      </m:sub>
                    </m:sSub>
                    <m:r>
                      <a:rPr kumimoji="1" lang="en-US" altLang="ja-JP" sz="36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</a:rPr>
                      <m:t>=</m:t>
                    </m:r>
                    <m:r>
                      <a:rPr kumimoji="1" lang="en-US" altLang="ja-JP" sz="3600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</a:rPr>
                      <m:t>𝑮</m:t>
                    </m:r>
                    <m:r>
                      <a:rPr kumimoji="1" lang="en-US" altLang="ja-JP" sz="36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</a:rPr>
                      <m:t> ×</m:t>
                    </m:r>
                    <m:sSub>
                      <m:sSubPr>
                        <m:ctrlPr>
                          <a:rPr kumimoji="1" lang="en-US" altLang="ja-JP" sz="3600" b="1" i="1" smtClean="0">
                            <a:solidFill>
                              <a:srgbClr val="00FD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</m:ctrlPr>
                      </m:sSubPr>
                      <m:e>
                        <m:r>
                          <a:rPr kumimoji="1" lang="en-US" altLang="ja-JP" sz="3600" b="1" i="1" smtClean="0">
                            <a:solidFill>
                              <a:srgbClr val="00FD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𝑷</m:t>
                        </m:r>
                      </m:e>
                      <m:sub>
                        <m:r>
                          <a:rPr kumimoji="1" lang="en-US" altLang="ja-JP" sz="3600" b="1" i="0" smtClean="0">
                            <a:solidFill>
                              <a:srgbClr val="00FD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𝐢𝐧</m:t>
                        </m:r>
                      </m:sub>
                    </m:sSub>
                    <m:r>
                      <a:rPr kumimoji="1" lang="en-US" altLang="ja-JP" sz="36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</a:rPr>
                      <m:t>+</m:t>
                    </m:r>
                    <m:sSub>
                      <m:sSubPr>
                        <m:ctrlPr>
                          <a:rPr kumimoji="1" lang="en-US" altLang="ja-JP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</m:ctrlPr>
                      </m:sSubPr>
                      <m:e>
                        <m:r>
                          <a:rPr kumimoji="1" lang="en-US" altLang="ja-JP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𝑵</m:t>
                        </m:r>
                      </m:e>
                      <m:sub>
                        <m:r>
                          <a:rPr kumimoji="1" lang="en-US" altLang="ja-JP" sz="36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𝐫𝐞𝐜</m:t>
                        </m:r>
                        <m:r>
                          <a:rPr kumimoji="1" lang="en-US" altLang="ja-JP" sz="36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.</m:t>
                        </m:r>
                      </m:sub>
                    </m:sSub>
                  </m:oMath>
                </a14:m>
                <a:endParaRPr kumimoji="1" lang="en-US" altLang="ja-JP" sz="3600" b="1" i="1" dirty="0">
                  <a:solidFill>
                    <a:schemeClr val="bg1"/>
                  </a:solidFill>
                  <a:latin typeface="Cambria Math" panose="02040503050406030204" pitchFamily="18" charset="0"/>
                  <a:ea typeface="Meiryo" panose="020B0604030504040204" pitchFamily="34" charset="-128"/>
                </a:endParaRPr>
              </a:p>
            </p:txBody>
          </p:sp>
        </mc:Choice>
        <mc:Fallback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8008D574-4193-C2CB-6B89-A2A9B7C30A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1079" y="-1206790"/>
                <a:ext cx="4962898" cy="646331"/>
              </a:xfrm>
              <a:prstGeom prst="rect">
                <a:avLst/>
              </a:prstGeom>
              <a:blipFill>
                <a:blip r:embed="rId3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F0A90865-CDE9-7B63-4909-5E32DC502AB0}"/>
                  </a:ext>
                </a:extLst>
              </p:cNvPr>
              <p:cNvSpPr txBox="1"/>
              <p:nvPr/>
            </p:nvSpPr>
            <p:spPr>
              <a:xfrm>
                <a:off x="2929253" y="2501246"/>
                <a:ext cx="9428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3600" b="1" i="1" smtClean="0">
                              <a:solidFill>
                                <a:srgbClr val="00FDFF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</m:ctrlPr>
                        </m:sSubPr>
                        <m:e>
                          <m:r>
                            <a:rPr kumimoji="1" lang="en-US" altLang="ja-JP" sz="3600" b="1" i="1" smtClean="0">
                              <a:solidFill>
                                <a:srgbClr val="00FDFF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𝑷</m:t>
                          </m:r>
                        </m:e>
                        <m:sub>
                          <m:r>
                            <a:rPr kumimoji="1" lang="en-US" altLang="ja-JP" sz="3600" b="1" i="0" smtClean="0">
                              <a:solidFill>
                                <a:srgbClr val="00FDFF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𝐢𝐧</m:t>
                          </m:r>
                        </m:sub>
                      </m:sSub>
                    </m:oMath>
                  </m:oMathPara>
                </a14:m>
                <a:endParaRPr kumimoji="1" lang="en-US" altLang="ja-JP" sz="3600" b="1" i="1" dirty="0">
                  <a:solidFill>
                    <a:schemeClr val="bg1"/>
                  </a:solidFill>
                  <a:latin typeface="Cambria Math" panose="02040503050406030204" pitchFamily="18" charset="0"/>
                  <a:ea typeface="Meiryo" panose="020B0604030504040204" pitchFamily="34" charset="-128"/>
                </a:endParaRPr>
              </a:p>
            </p:txBody>
          </p:sp>
        </mc:Choice>
        <mc:Fallback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F0A90865-CDE9-7B63-4909-5E32DC502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9253" y="2501246"/>
                <a:ext cx="942822" cy="646331"/>
              </a:xfrm>
              <a:prstGeom prst="rect">
                <a:avLst/>
              </a:prstGeom>
              <a:blipFill>
                <a:blip r:embed="rId4"/>
                <a:stretch>
                  <a:fillRect l="-1333" b="-769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8609960A-8DAE-9662-F24E-64154B79E7DA}"/>
                  </a:ext>
                </a:extLst>
              </p:cNvPr>
              <p:cNvSpPr txBox="1"/>
              <p:nvPr/>
            </p:nvSpPr>
            <p:spPr>
              <a:xfrm>
                <a:off x="3686803" y="3671046"/>
                <a:ext cx="506388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kumimoji="1" lang="en-US" altLang="ja-JP" sz="3600" b="1" dirty="0">
                    <a:solidFill>
                      <a:schemeClr val="bg1"/>
                    </a:solidFill>
                    <a:ea typeface="Meiryo" panose="020B0604030504040204" pitchFamily="34" charset="-128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3600" b="1" i="0" smtClean="0">
                            <a:solidFill>
                              <a:srgbClr val="00FA00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</m:ctrlPr>
                      </m:sSubPr>
                      <m:e>
                        <m:r>
                          <a:rPr kumimoji="1" lang="en-US" altLang="ja-JP" sz="3600" b="1" i="0" smtClean="0">
                            <a:solidFill>
                              <a:srgbClr val="00FA00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𝐏</m:t>
                        </m:r>
                      </m:e>
                      <m:sub>
                        <m:r>
                          <a:rPr kumimoji="1" lang="en-US" altLang="ja-JP" sz="3600" b="1" i="0" smtClean="0">
                            <a:solidFill>
                              <a:srgbClr val="00FA00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𝐦𝐞𝐚𝐬</m:t>
                        </m:r>
                        <m:r>
                          <a:rPr kumimoji="1" lang="en-US" altLang="ja-JP" sz="3600" b="1" i="0" smtClean="0">
                            <a:solidFill>
                              <a:srgbClr val="00FA00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.</m:t>
                        </m:r>
                      </m:sub>
                    </m:sSub>
                    <m:r>
                      <a:rPr kumimoji="1" lang="en-US" altLang="ja-JP" sz="36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</a:rPr>
                      <m:t>=</m:t>
                    </m:r>
                    <m:r>
                      <a:rPr kumimoji="1" lang="en-US" altLang="ja-JP" sz="3600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</a:rPr>
                      <m:t>𝑮</m:t>
                    </m:r>
                    <m:r>
                      <a:rPr kumimoji="1" lang="en-US" altLang="ja-JP" sz="36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</a:rPr>
                      <m:t> × </m:t>
                    </m:r>
                    <m:sSub>
                      <m:sSubPr>
                        <m:ctrlPr>
                          <a:rPr kumimoji="1" lang="en-US" altLang="ja-JP" sz="3600" b="1" i="1" smtClean="0">
                            <a:solidFill>
                              <a:srgbClr val="00FD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</m:ctrlPr>
                      </m:sSubPr>
                      <m:e>
                        <m:r>
                          <a:rPr kumimoji="1" lang="en-US" altLang="ja-JP" sz="3600" b="1" i="1" smtClean="0">
                            <a:solidFill>
                              <a:srgbClr val="00FD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𝑷</m:t>
                        </m:r>
                      </m:e>
                      <m:sub>
                        <m:r>
                          <a:rPr kumimoji="1" lang="en-US" altLang="ja-JP" sz="3600" b="1" i="0" smtClean="0">
                            <a:solidFill>
                              <a:srgbClr val="00FD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𝐢𝐧</m:t>
                        </m:r>
                      </m:sub>
                    </m:sSub>
                    <m:r>
                      <a:rPr kumimoji="1" lang="en-US" altLang="ja-JP" sz="36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</a:rPr>
                      <m:t>+</m:t>
                    </m:r>
                    <m:sSub>
                      <m:sSubPr>
                        <m:ctrlPr>
                          <a:rPr kumimoji="1" lang="en-US" altLang="ja-JP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</m:ctrlPr>
                      </m:sSubPr>
                      <m:e>
                        <m:r>
                          <a:rPr kumimoji="1" lang="en-US" altLang="ja-JP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𝑵</m:t>
                        </m:r>
                      </m:e>
                      <m:sub>
                        <m:r>
                          <a:rPr kumimoji="1" lang="en-US" altLang="ja-JP" sz="36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𝐫𝐞𝐜</m:t>
                        </m:r>
                        <m:r>
                          <a:rPr kumimoji="1" lang="en-US" altLang="ja-JP" sz="36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.</m:t>
                        </m:r>
                      </m:sub>
                    </m:sSub>
                  </m:oMath>
                </a14:m>
                <a:endParaRPr kumimoji="1" lang="en-US" altLang="ja-JP" sz="3600" b="1" i="1" dirty="0">
                  <a:solidFill>
                    <a:schemeClr val="bg1"/>
                  </a:solidFill>
                  <a:latin typeface="Cambria Math" panose="02040503050406030204" pitchFamily="18" charset="0"/>
                  <a:ea typeface="Meiryo" panose="020B0604030504040204" pitchFamily="34" charset="-128"/>
                </a:endParaRPr>
              </a:p>
            </p:txBody>
          </p:sp>
        </mc:Choice>
        <mc:Fallback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8609960A-8DAE-9662-F24E-64154B79E7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6803" y="3671046"/>
                <a:ext cx="5063887" cy="646331"/>
              </a:xfrm>
              <a:prstGeom prst="rect">
                <a:avLst/>
              </a:prstGeom>
              <a:blipFill>
                <a:blip r:embed="rId5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436BD751-4F94-E225-D924-A72A1B4147F4}"/>
                  </a:ext>
                </a:extLst>
              </p:cNvPr>
              <p:cNvSpPr txBox="1"/>
              <p:nvPr/>
            </p:nvSpPr>
            <p:spPr>
              <a:xfrm>
                <a:off x="2958147" y="4386860"/>
                <a:ext cx="92685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36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×</m:t>
                      </m:r>
                      <m:r>
                        <a:rPr kumimoji="1" lang="en-US" altLang="ja-JP" sz="36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𝑮</m:t>
                      </m:r>
                    </m:oMath>
                  </m:oMathPara>
                </a14:m>
                <a:endParaRPr kumimoji="1" lang="en-US" altLang="ja-JP" sz="3600" b="1" i="1" dirty="0">
                  <a:solidFill>
                    <a:schemeClr val="bg1"/>
                  </a:solidFill>
                  <a:latin typeface="Cambria Math" panose="02040503050406030204" pitchFamily="18" charset="0"/>
                  <a:ea typeface="Meiryo" panose="020B0604030504040204" pitchFamily="34" charset="-128"/>
                </a:endParaRPr>
              </a:p>
            </p:txBody>
          </p:sp>
        </mc:Choice>
        <mc:Fallback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436BD751-4F94-E225-D924-A72A1B4147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8147" y="4386860"/>
                <a:ext cx="926856" cy="646331"/>
              </a:xfrm>
              <a:prstGeom prst="rect">
                <a:avLst/>
              </a:prstGeom>
              <a:blipFill>
                <a:blip r:embed="rId6"/>
                <a:stretch>
                  <a:fillRect r="-13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A299F4C8-BC5E-6F85-12D0-0C983F8C0DE1}"/>
                  </a:ext>
                </a:extLst>
              </p:cNvPr>
              <p:cNvSpPr txBox="1"/>
              <p:nvPr/>
            </p:nvSpPr>
            <p:spPr>
              <a:xfrm>
                <a:off x="2880792" y="4904412"/>
                <a:ext cx="1579214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3600" b="1" i="1" smtClean="0">
                          <a:solidFill>
                            <a:schemeClr val="bg1"/>
                          </a:solidFill>
                          <a:effectLst>
                            <a:glow rad="63500">
                              <a:schemeClr val="tx1"/>
                            </a:glow>
                          </a:effectLst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3600" b="1" i="1" smtClean="0">
                              <a:solidFill>
                                <a:schemeClr val="bg1"/>
                              </a:solidFill>
                              <a:effectLst>
                                <a:glow rad="63500">
                                  <a:schemeClr val="tx1"/>
                                </a:glow>
                              </a:effectLst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</m:ctrlPr>
                        </m:sSubPr>
                        <m:e>
                          <m:r>
                            <a:rPr kumimoji="1" lang="en-US" altLang="ja-JP" sz="3600" b="1" i="1" smtClean="0">
                              <a:solidFill>
                                <a:schemeClr val="bg1"/>
                              </a:solidFill>
                              <a:effectLst>
                                <a:glow rad="63500">
                                  <a:schemeClr val="tx1"/>
                                </a:glow>
                              </a:effectLst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𝑵</m:t>
                          </m:r>
                        </m:e>
                        <m:sub>
                          <m:r>
                            <a:rPr kumimoji="1" lang="en-US" altLang="ja-JP" sz="3600" b="1" i="0" smtClean="0">
                              <a:solidFill>
                                <a:schemeClr val="bg1"/>
                              </a:solidFill>
                              <a:effectLst>
                                <a:glow rad="63500">
                                  <a:schemeClr val="tx1"/>
                                </a:glow>
                              </a:effectLst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𝐫𝐞𝐜</m:t>
                          </m:r>
                          <m:r>
                            <a:rPr kumimoji="1" lang="en-US" altLang="ja-JP" sz="3600" b="1" i="0" smtClean="0">
                              <a:solidFill>
                                <a:schemeClr val="bg1"/>
                              </a:solidFill>
                              <a:effectLst>
                                <a:glow rad="63500">
                                  <a:schemeClr val="tx1"/>
                                </a:glow>
                              </a:effectLst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.</m:t>
                          </m:r>
                        </m:sub>
                      </m:sSub>
                    </m:oMath>
                  </m:oMathPara>
                </a14:m>
                <a:endParaRPr kumimoji="1" lang="en-US" altLang="ja-JP" sz="3600" b="1" i="1" dirty="0">
                  <a:solidFill>
                    <a:schemeClr val="bg1"/>
                  </a:solidFill>
                  <a:effectLst>
                    <a:glow rad="63500">
                      <a:schemeClr val="tx1"/>
                    </a:glow>
                  </a:effectLst>
                  <a:latin typeface="Cambria Math" panose="02040503050406030204" pitchFamily="18" charset="0"/>
                  <a:ea typeface="Meiryo" panose="020B0604030504040204" pitchFamily="34" charset="-128"/>
                </a:endParaRPr>
              </a:p>
            </p:txBody>
          </p:sp>
        </mc:Choice>
        <mc:Fallback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A299F4C8-BC5E-6F85-12D0-0C983F8C0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792" y="4904412"/>
                <a:ext cx="1579214" cy="646331"/>
              </a:xfrm>
              <a:prstGeom prst="rect">
                <a:avLst/>
              </a:prstGeom>
              <a:blipFill>
                <a:blip r:embed="rId7"/>
                <a:stretch>
                  <a:fillRect l="-3200" b="-7692"/>
                </a:stretch>
              </a:blipFill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7AE5213F-22E4-475F-AD23-1EDE85874AA7}"/>
              </a:ext>
            </a:extLst>
          </p:cNvPr>
          <p:cNvSpPr/>
          <p:nvPr/>
        </p:nvSpPr>
        <p:spPr>
          <a:xfrm>
            <a:off x="1894121" y="1907519"/>
            <a:ext cx="1602833" cy="90066"/>
          </a:xfrm>
          <a:prstGeom prst="rect">
            <a:avLst/>
          </a:prstGeom>
          <a:solidFill>
            <a:schemeClr val="accent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34" charset="-128"/>
              <a:cs typeface="+mn-cs"/>
            </a:endParaRPr>
          </a:p>
        </p:txBody>
      </p:sp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29C75076-0C32-2D89-5EF8-82CC35E8C2B3}"/>
              </a:ext>
            </a:extLst>
          </p:cNvPr>
          <p:cNvGrpSpPr/>
          <p:nvPr/>
        </p:nvGrpSpPr>
        <p:grpSpPr>
          <a:xfrm>
            <a:off x="1634627" y="1173814"/>
            <a:ext cx="7332149" cy="1796012"/>
            <a:chOff x="1681121" y="1173814"/>
            <a:chExt cx="7332149" cy="1796012"/>
          </a:xfrm>
        </p:grpSpPr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0AEF88E6-4B23-DD6D-DCC1-5F34EF019F8F}"/>
                </a:ext>
              </a:extLst>
            </p:cNvPr>
            <p:cNvGrpSpPr/>
            <p:nvPr/>
          </p:nvGrpSpPr>
          <p:grpSpPr>
            <a:xfrm>
              <a:off x="1681121" y="1173814"/>
              <a:ext cx="1960535" cy="816461"/>
              <a:chOff x="3277892" y="-1007390"/>
              <a:chExt cx="2407389" cy="785465"/>
            </a:xfrm>
          </p:grpSpPr>
          <p:sp>
            <p:nvSpPr>
              <p:cNvPr id="35" name="正方形/長方形 34">
                <a:extLst>
                  <a:ext uri="{FF2B5EF4-FFF2-40B4-BE49-F238E27FC236}">
                    <a16:creationId xmlns:a16="http://schemas.microsoft.com/office/drawing/2014/main" id="{C1DB7FDF-DED6-7D8C-12BA-F1F4B04919E2}"/>
                  </a:ext>
                </a:extLst>
              </p:cNvPr>
              <p:cNvSpPr/>
              <p:nvPr/>
            </p:nvSpPr>
            <p:spPr>
              <a:xfrm>
                <a:off x="3277892" y="-965844"/>
                <a:ext cx="2407389" cy="7439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glow rad="63500">
                  <a:schemeClr val="bg1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" name="正方形/長方形 32">
                <a:extLst>
                  <a:ext uri="{FF2B5EF4-FFF2-40B4-BE49-F238E27FC236}">
                    <a16:creationId xmlns:a16="http://schemas.microsoft.com/office/drawing/2014/main" id="{7CB0FFF3-2924-5901-796A-996511BFA0ED}"/>
                  </a:ext>
                </a:extLst>
              </p:cNvPr>
              <p:cNvSpPr/>
              <p:nvPr/>
            </p:nvSpPr>
            <p:spPr>
              <a:xfrm>
                <a:off x="3321790" y="-1007390"/>
                <a:ext cx="2319592" cy="743919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32" name="図 31">
                <a:extLst>
                  <a:ext uri="{FF2B5EF4-FFF2-40B4-BE49-F238E27FC236}">
                    <a16:creationId xmlns:a16="http://schemas.microsoft.com/office/drawing/2014/main" id="{7540016D-31D4-7AE8-8681-3F8C4E344E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52787" y="-918174"/>
                <a:ext cx="2286000" cy="609252"/>
              </a:xfrm>
              <a:prstGeom prst="rect">
                <a:avLst/>
              </a:prstGeom>
            </p:spPr>
          </p:pic>
        </p:grpSp>
        <p:pic>
          <p:nvPicPr>
            <p:cNvPr id="53" name="図 52">
              <a:extLst>
                <a:ext uri="{FF2B5EF4-FFF2-40B4-BE49-F238E27FC236}">
                  <a16:creationId xmlns:a16="http://schemas.microsoft.com/office/drawing/2014/main" id="{46FA9072-1BF8-674C-2721-3DBC8DA39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84543" y="1347916"/>
              <a:ext cx="2274744" cy="1580274"/>
            </a:xfrm>
            <a:prstGeom prst="rect">
              <a:avLst/>
            </a:prstGeom>
          </p:spPr>
        </p:pic>
        <p:cxnSp>
          <p:nvCxnSpPr>
            <p:cNvPr id="55" name="直線コネクタ 54">
              <a:extLst>
                <a:ext uri="{FF2B5EF4-FFF2-40B4-BE49-F238E27FC236}">
                  <a16:creationId xmlns:a16="http://schemas.microsoft.com/office/drawing/2014/main" id="{60857439-FE1E-3653-67AB-76FE40A64F2F}"/>
                </a:ext>
              </a:extLst>
            </p:cNvPr>
            <p:cNvCxnSpPr>
              <a:cxnSpLocks/>
            </p:cNvCxnSpPr>
            <p:nvPr/>
          </p:nvCxnSpPr>
          <p:spPr>
            <a:xfrm>
              <a:off x="3431660" y="1460712"/>
              <a:ext cx="1186834" cy="879532"/>
            </a:xfrm>
            <a:prstGeom prst="line">
              <a:avLst/>
            </a:prstGeom>
            <a:ln w="38100"/>
            <a:effectLst>
              <a:glow rad="63500">
                <a:schemeClr val="accent6">
                  <a:satMod val="175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5A46BF5B-E4DD-5630-F3F3-EA354635E56B}"/>
                </a:ext>
              </a:extLst>
            </p:cNvPr>
            <p:cNvSpPr txBox="1"/>
            <p:nvPr/>
          </p:nvSpPr>
          <p:spPr>
            <a:xfrm>
              <a:off x="6456160" y="1307833"/>
              <a:ext cx="2557110" cy="1661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kumimoji="1" lang="en-US" altLang="ja-JP" sz="2000" i="1" dirty="0">
                  <a:solidFill>
                    <a:srgbClr val="FFC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Blackbody source</a:t>
              </a:r>
            </a:p>
            <a:p>
              <a:pPr algn="ctr">
                <a:lnSpc>
                  <a:spcPct val="120000"/>
                </a:lnSpc>
              </a:pPr>
              <a:r>
                <a:rPr kumimoji="1" lang="en-US" altLang="ja-JP" sz="2400" b="1" dirty="0">
                  <a:solidFill>
                    <a:srgbClr val="FFC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Radio </a:t>
              </a:r>
              <a:r>
                <a:rPr kumimoji="1" lang="en-US" altLang="ja-JP" sz="2400" b="1" dirty="0" err="1">
                  <a:solidFill>
                    <a:srgbClr val="FFC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aborber</a:t>
              </a:r>
              <a:endParaRPr kumimoji="1" lang="en-US" altLang="ja-JP" sz="2400" b="1" dirty="0">
                <a:solidFill>
                  <a:srgbClr val="FFC000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  <a:p>
              <a:pPr algn="ctr">
                <a:lnSpc>
                  <a:spcPct val="120000"/>
                </a:lnSpc>
              </a:pPr>
              <a:r>
                <a:rPr kumimoji="1" lang="en-US" altLang="ja-JP" dirty="0">
                  <a:solidFill>
                    <a:srgbClr val="FFC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(ECOSORB  CV3)</a:t>
              </a:r>
            </a:p>
            <a:p>
              <a:pPr algn="ctr">
                <a:lnSpc>
                  <a:spcPct val="120000"/>
                </a:lnSpc>
              </a:pPr>
              <a:r>
                <a:rPr kumimoji="1" lang="en-US" altLang="ja-JP" sz="2400" b="1" dirty="0">
                  <a:solidFill>
                    <a:srgbClr val="FFC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@ 77K &amp; 290K</a:t>
              </a:r>
              <a:endParaRPr kumimoji="1" lang="ja-JP" altLang="en-US" sz="2400" b="1">
                <a:solidFill>
                  <a:srgbClr val="FFC000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</p:grp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F686788C-A82C-CBC6-1297-4A804E2A7DFB}"/>
              </a:ext>
            </a:extLst>
          </p:cNvPr>
          <p:cNvSpPr txBox="1"/>
          <p:nvPr/>
        </p:nvSpPr>
        <p:spPr>
          <a:xfrm>
            <a:off x="4855692" y="4398380"/>
            <a:ext cx="4258153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ja-JP" sz="2800" b="1" dirty="0">
                <a:solidFill>
                  <a:srgbClr val="FFC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Typical gain</a:t>
            </a:r>
          </a:p>
          <a:p>
            <a:pPr>
              <a:lnSpc>
                <a:spcPct val="120000"/>
              </a:lnSpc>
            </a:pPr>
            <a:r>
              <a:rPr kumimoji="1" lang="en-US" altLang="ja-JP" sz="2800" b="1" i="1" dirty="0">
                <a:solidFill>
                  <a:srgbClr val="FFC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 G</a:t>
            </a:r>
            <a:r>
              <a:rPr kumimoji="1" lang="en-US" altLang="ja-JP" sz="2800" b="1" dirty="0">
                <a:solidFill>
                  <a:srgbClr val="FFC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= +62 dB</a:t>
            </a:r>
          </a:p>
          <a:p>
            <a:pPr>
              <a:lnSpc>
                <a:spcPct val="120000"/>
              </a:lnSpc>
            </a:pPr>
            <a:r>
              <a:rPr kumimoji="1" lang="en-US" altLang="ja-JP" sz="2800" b="1" dirty="0">
                <a:solidFill>
                  <a:srgbClr val="FFC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Typical time variation</a:t>
            </a:r>
          </a:p>
          <a:p>
            <a:pPr>
              <a:lnSpc>
                <a:spcPct val="120000"/>
              </a:lnSpc>
            </a:pPr>
            <a:r>
              <a:rPr kumimoji="1" lang="en-US" altLang="ja-JP" sz="2800" b="1" dirty="0">
                <a:solidFill>
                  <a:srgbClr val="FFC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 &lt; 1% in hour-scale</a:t>
            </a:r>
            <a:endParaRPr kumimoji="1" lang="ja-JP" altLang="en-US" sz="2800" b="1">
              <a:solidFill>
                <a:srgbClr val="FFC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F8F737A9-CA3B-D10C-5940-15563CF8185B}"/>
              </a:ext>
            </a:extLst>
          </p:cNvPr>
          <p:cNvSpPr txBox="1"/>
          <p:nvPr/>
        </p:nvSpPr>
        <p:spPr>
          <a:xfrm>
            <a:off x="3835090" y="3295555"/>
            <a:ext cx="4937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00FA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Raw signal is amplified by LNAs</a:t>
            </a:r>
            <a:endParaRPr kumimoji="1" lang="ja-JP" altLang="en-US" sz="2400">
              <a:solidFill>
                <a:srgbClr val="00FA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648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73" name="テキスト ボックス 72">
                <a:extLst>
                  <a:ext uri="{FF2B5EF4-FFF2-40B4-BE49-F238E27FC236}">
                    <a16:creationId xmlns:a16="http://schemas.microsoft.com/office/drawing/2014/main" id="{CD15ED50-572C-B553-5FBA-FD471543D46E}"/>
                  </a:ext>
                </a:extLst>
              </p:cNvPr>
              <p:cNvSpPr txBox="1"/>
              <p:nvPr/>
            </p:nvSpPr>
            <p:spPr>
              <a:xfrm>
                <a:off x="3369204" y="1892462"/>
                <a:ext cx="5177854" cy="14759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kumimoji="1" lang="en-US" altLang="ja-JP" sz="2400" dirty="0">
                    <a:solidFill>
                      <a:srgbClr val="00FA00"/>
                    </a:solidFill>
                    <a:latin typeface="Meiryo" panose="020B0604030504040204" pitchFamily="34" charset="-128"/>
                    <a:ea typeface="Meiryo" panose="020B0604030504040204" pitchFamily="34" charset="-128"/>
                  </a:rPr>
                  <a:t>Effective aperture area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ja-JP" sz="2400" b="0" i="1" smtClean="0">
                            <a:solidFill>
                              <a:srgbClr val="00FA00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ja-JP" sz="2400" b="0" i="1" smtClean="0">
                                <a:solidFill>
                                  <a:srgbClr val="00FA00"/>
                                </a:solidFill>
                                <a:latin typeface="Cambria Math" panose="02040503050406030204" pitchFamily="18" charset="0"/>
                                <a:ea typeface="Meiryo" panose="020B0604030504040204" pitchFamily="34" charset="-128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smtClean="0">
                                <a:solidFill>
                                  <a:srgbClr val="00FA00"/>
                                </a:solidFill>
                                <a:latin typeface="Cambria Math" panose="02040503050406030204" pitchFamily="18" charset="0"/>
                                <a:ea typeface="Meiryo" panose="020B0604030504040204" pitchFamily="34" charset="-128"/>
                              </a:rPr>
                              <m:t>𝐴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ja-JP" sz="2400" b="0" i="0" smtClean="0">
                                <a:solidFill>
                                  <a:srgbClr val="00FA00"/>
                                </a:solidFill>
                                <a:latin typeface="Cambria Math" panose="02040503050406030204" pitchFamily="18" charset="0"/>
                                <a:ea typeface="Meiryo" panose="020B0604030504040204" pitchFamily="34" charset="-128"/>
                              </a:rPr>
                              <m:t>eff</m:t>
                            </m:r>
                          </m:sub>
                        </m:sSub>
                      </m:e>
                    </m:d>
                  </m:oMath>
                </a14:m>
                <a:r>
                  <a:rPr kumimoji="1" lang="en-US" altLang="ja-JP" sz="2400" dirty="0">
                    <a:solidFill>
                      <a:srgbClr val="00FA00"/>
                    </a:solidFill>
                    <a:latin typeface="Meiryo" panose="020B0604030504040204" pitchFamily="34" charset="-128"/>
                    <a:ea typeface="Meiryo" panose="020B0604030504040204" pitchFamily="34" charset="-128"/>
                  </a:rPr>
                  <a:t> is smaller than physical area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ja-JP" sz="2400" i="1">
                            <a:solidFill>
                              <a:srgbClr val="00FA00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ja-JP" sz="2400" i="1">
                                <a:solidFill>
                                  <a:srgbClr val="00FA00"/>
                                </a:solidFill>
                                <a:latin typeface="Cambria Math" panose="02040503050406030204" pitchFamily="18" charset="0"/>
                                <a:ea typeface="Meiryo" panose="020B0604030504040204" pitchFamily="34" charset="-128"/>
                              </a:rPr>
                            </m:ctrlPr>
                          </m:sSubPr>
                          <m:e>
                            <m:r>
                              <a:rPr kumimoji="1" lang="en-US" altLang="ja-JP" sz="2400" i="1">
                                <a:solidFill>
                                  <a:srgbClr val="00FA00"/>
                                </a:solidFill>
                                <a:latin typeface="Cambria Math" panose="02040503050406030204" pitchFamily="18" charset="0"/>
                                <a:ea typeface="Meiryo" panose="020B0604030504040204" pitchFamily="34" charset="-128"/>
                              </a:rPr>
                              <m:t>𝐴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ja-JP" sz="2400" b="0" i="0" smtClean="0">
                                <a:solidFill>
                                  <a:srgbClr val="00FA00"/>
                                </a:solidFill>
                                <a:latin typeface="Cambria Math" panose="02040503050406030204" pitchFamily="18" charset="0"/>
                                <a:ea typeface="Meiryo" panose="020B0604030504040204" pitchFamily="34" charset="-128"/>
                              </a:rPr>
                              <m:t>phys</m:t>
                            </m:r>
                          </m:sub>
                        </m:sSub>
                      </m:e>
                    </m:d>
                  </m:oMath>
                </a14:m>
                <a:r>
                  <a:rPr kumimoji="1" lang="en-US" altLang="ja-JP" sz="2400" dirty="0">
                    <a:solidFill>
                      <a:srgbClr val="00FA00"/>
                    </a:solidFill>
                    <a:latin typeface="Meiryo" panose="020B0604030504040204" pitchFamily="34" charset="-128"/>
                    <a:ea typeface="Meiryo" panose="020B0604030504040204" pitchFamily="34" charset="-128"/>
                  </a:rPr>
                  <a:t> because of finite beam resolution</a:t>
                </a:r>
                <a:endParaRPr kumimoji="1" lang="ja-JP" altLang="en-US" sz="2400">
                  <a:solidFill>
                    <a:srgbClr val="00FA00"/>
                  </a:solidFill>
                  <a:latin typeface="Meiryo" panose="020B0604030504040204" pitchFamily="34" charset="-128"/>
                  <a:ea typeface="Meiryo" panose="020B0604030504040204" pitchFamily="34" charset="-128"/>
                </a:endParaRPr>
              </a:p>
            </p:txBody>
          </p:sp>
        </mc:Choice>
        <mc:Fallback>
          <p:sp>
            <p:nvSpPr>
              <p:cNvPr id="73" name="テキスト ボックス 72">
                <a:extLst>
                  <a:ext uri="{FF2B5EF4-FFF2-40B4-BE49-F238E27FC236}">
                    <a16:creationId xmlns:a16="http://schemas.microsoft.com/office/drawing/2014/main" id="{CD15ED50-572C-B553-5FBA-FD471543D4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9204" y="1892462"/>
                <a:ext cx="5177854" cy="1475917"/>
              </a:xfrm>
              <a:prstGeom prst="rect">
                <a:avLst/>
              </a:prstGeom>
              <a:blipFill>
                <a:blip r:embed="rId2"/>
                <a:stretch>
                  <a:fillRect l="-1961" r="-1961" b="-762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>
            <a:extLst>
              <a:ext uri="{FF2B5EF4-FFF2-40B4-BE49-F238E27FC236}">
                <a16:creationId xmlns:a16="http://schemas.microsoft.com/office/drawing/2014/main" id="{7F71966F-E670-EFBB-69A4-01A520187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Calibration: </a:t>
            </a:r>
            <a:r>
              <a:rPr kumimoji="1" lang="en-US" altLang="ja-JP" i="1" dirty="0" err="1"/>
              <a:t>A</a:t>
            </a:r>
            <a:r>
              <a:rPr kumimoji="1" lang="en-US" altLang="ja-JP" baseline="-25000" dirty="0" err="1"/>
              <a:t>eff</a:t>
            </a:r>
            <a:endParaRPr kumimoji="1" lang="ja-JP" altLang="en-US" baseline="-250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BA07E15-39DC-1BE0-DC78-D7614F8CB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5E46-440D-2944-8FD0-3D948A582D09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11" name="三角形 10">
            <a:extLst>
              <a:ext uri="{FF2B5EF4-FFF2-40B4-BE49-F238E27FC236}">
                <a16:creationId xmlns:a16="http://schemas.microsoft.com/office/drawing/2014/main" id="{247BF3E4-CB78-67E2-E919-88538F049B4E}"/>
              </a:ext>
            </a:extLst>
          </p:cNvPr>
          <p:cNvSpPr/>
          <p:nvPr/>
        </p:nvSpPr>
        <p:spPr>
          <a:xfrm rot="10800000">
            <a:off x="1157289" y="5075071"/>
            <a:ext cx="900120" cy="1181144"/>
          </a:xfrm>
          <a:prstGeom prst="triangle">
            <a:avLst>
              <a:gd name="adj" fmla="val 48278"/>
            </a:avLst>
          </a:prstGeom>
          <a:solidFill>
            <a:srgbClr val="FFC000"/>
          </a:solidFill>
          <a:ln w="38100" cap="rnd">
            <a:solidFill>
              <a:srgbClr val="FFC00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34" charset="-128"/>
              <a:cs typeface="+mn-cs"/>
            </a:endParaRP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F0AE2ACF-A2BA-FC8F-AF7F-E23ED3046DAF}"/>
              </a:ext>
            </a:extLst>
          </p:cNvPr>
          <p:cNvCxnSpPr>
            <a:cxnSpLocks/>
            <a:stCxn id="11" idx="0"/>
          </p:cNvCxnSpPr>
          <p:nvPr/>
        </p:nvCxnSpPr>
        <p:spPr>
          <a:xfrm flipH="1">
            <a:off x="1622847" y="6256215"/>
            <a:ext cx="0" cy="31415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0AB23D7-669B-3A0F-9B89-BCD3D5DF9702}"/>
              </a:ext>
            </a:extLst>
          </p:cNvPr>
          <p:cNvSpPr txBox="1"/>
          <p:nvPr/>
        </p:nvSpPr>
        <p:spPr>
          <a:xfrm>
            <a:off x="580325" y="5891899"/>
            <a:ext cx="2460780" cy="442035"/>
          </a:xfrm>
          <a:prstGeom prst="rect">
            <a:avLst/>
          </a:prstGeom>
          <a:noFill/>
          <a:ln>
            <a:noFill/>
          </a:ln>
        </p:spPr>
        <p:txBody>
          <a:bodyPr wrap="square" tIns="7200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Horn</a:t>
            </a:r>
            <a:r>
              <a:rPr kumimoji="1" lang="en-US" altLang="ja-JP" sz="2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antenna</a:t>
            </a:r>
          </a:p>
        </p:txBody>
      </p: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E1CE62A1-5621-362C-2A52-742E7789196D}"/>
              </a:ext>
            </a:extLst>
          </p:cNvPr>
          <p:cNvCxnSpPr>
            <a:cxnSpLocks/>
          </p:cNvCxnSpPr>
          <p:nvPr/>
        </p:nvCxnSpPr>
        <p:spPr>
          <a:xfrm>
            <a:off x="1317357" y="2030899"/>
            <a:ext cx="0" cy="2903454"/>
          </a:xfrm>
          <a:prstGeom prst="line">
            <a:avLst/>
          </a:prstGeom>
          <a:ln w="63500" cap="rnd">
            <a:solidFill>
              <a:srgbClr val="00FA00"/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0C4122E8-814C-3917-CBF2-CDC3116FCD8B}"/>
              </a:ext>
            </a:extLst>
          </p:cNvPr>
          <p:cNvCxnSpPr>
            <a:cxnSpLocks/>
          </p:cNvCxnSpPr>
          <p:nvPr/>
        </p:nvCxnSpPr>
        <p:spPr>
          <a:xfrm>
            <a:off x="1888211" y="2028319"/>
            <a:ext cx="0" cy="2903454"/>
          </a:xfrm>
          <a:prstGeom prst="line">
            <a:avLst/>
          </a:prstGeom>
          <a:ln w="63500" cap="rnd">
            <a:solidFill>
              <a:srgbClr val="00FA00"/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98E95DED-0C29-2730-9ED1-3B9573A8522F}"/>
                  </a:ext>
                </a:extLst>
              </p:cNvPr>
              <p:cNvSpPr txBox="1"/>
              <p:nvPr/>
            </p:nvSpPr>
            <p:spPr>
              <a:xfrm>
                <a:off x="69096" y="3572340"/>
                <a:ext cx="102245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3200" b="1" i="1" smtClean="0">
                              <a:solidFill>
                                <a:srgbClr val="00FA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</m:ctrlPr>
                        </m:sSubPr>
                        <m:e>
                          <m:r>
                            <a:rPr kumimoji="1" lang="en-US" altLang="ja-JP" sz="3200" b="1" i="1" smtClean="0">
                              <a:solidFill>
                                <a:srgbClr val="00FA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𝑨</m:t>
                          </m:r>
                        </m:e>
                        <m:sub>
                          <m:r>
                            <a:rPr kumimoji="1" lang="en-US" altLang="ja-JP" sz="3200" b="1" i="0" smtClean="0">
                              <a:solidFill>
                                <a:srgbClr val="00FA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𝐞𝐟𝐟</m:t>
                          </m:r>
                        </m:sub>
                      </m:sSub>
                    </m:oMath>
                  </m:oMathPara>
                </a14:m>
                <a:endParaRPr kumimoji="1" lang="ja-JP" altLang="en-US" sz="3200" b="1">
                  <a:solidFill>
                    <a:srgbClr val="FF40FF"/>
                  </a:solidFill>
                  <a:latin typeface="Meiryo" panose="020B0604030504040204" pitchFamily="34" charset="-128"/>
                  <a:ea typeface="Meiryo" panose="020B0604030504040204" pitchFamily="34" charset="-128"/>
                </a:endParaRPr>
              </a:p>
            </p:txBody>
          </p:sp>
        </mc:Choice>
        <mc:Fallback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98E95DED-0C29-2730-9ED1-3B9573A852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96" y="3572340"/>
                <a:ext cx="1022459" cy="584775"/>
              </a:xfrm>
              <a:prstGeom prst="rect">
                <a:avLst/>
              </a:prstGeom>
              <a:blipFill>
                <a:blip r:embed="rId3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4A30D624-437B-E71C-58C1-53D4063CB8E0}"/>
              </a:ext>
            </a:extLst>
          </p:cNvPr>
          <p:cNvCxnSpPr>
            <a:cxnSpLocks/>
          </p:cNvCxnSpPr>
          <p:nvPr/>
        </p:nvCxnSpPr>
        <p:spPr>
          <a:xfrm>
            <a:off x="647020" y="4327334"/>
            <a:ext cx="572255" cy="2435"/>
          </a:xfrm>
          <a:prstGeom prst="line">
            <a:avLst/>
          </a:prstGeom>
          <a:ln w="63500" cap="rnd">
            <a:solidFill>
              <a:srgbClr val="00FA00"/>
            </a:solidFill>
            <a:prstDash val="solid"/>
            <a:tailEnd type="arrow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9C9E2C86-8A07-D70B-33DF-89C1861168B7}"/>
              </a:ext>
            </a:extLst>
          </p:cNvPr>
          <p:cNvCxnSpPr>
            <a:cxnSpLocks/>
          </p:cNvCxnSpPr>
          <p:nvPr/>
        </p:nvCxnSpPr>
        <p:spPr>
          <a:xfrm flipH="1">
            <a:off x="2012195" y="4327334"/>
            <a:ext cx="602183" cy="0"/>
          </a:xfrm>
          <a:prstGeom prst="line">
            <a:avLst/>
          </a:prstGeom>
          <a:ln w="63500" cap="rnd">
            <a:solidFill>
              <a:srgbClr val="00FA00"/>
            </a:solidFill>
            <a:prstDash val="solid"/>
            <a:tailEnd type="arrow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E5694AFD-724C-1AFB-1BDF-4B16EDC6A0EF}"/>
              </a:ext>
            </a:extLst>
          </p:cNvPr>
          <p:cNvCxnSpPr>
            <a:cxnSpLocks/>
          </p:cNvCxnSpPr>
          <p:nvPr/>
        </p:nvCxnSpPr>
        <p:spPr>
          <a:xfrm>
            <a:off x="449454" y="5075071"/>
            <a:ext cx="581262" cy="11534"/>
          </a:xfrm>
          <a:prstGeom prst="line">
            <a:avLst/>
          </a:prstGeom>
          <a:ln w="63500" cap="rnd">
            <a:solidFill>
              <a:schemeClr val="bg1"/>
            </a:solidFill>
            <a:prstDash val="solid"/>
            <a:tailEnd type="arrow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AC24DD89-0FDB-E028-DF42-A103157AC8F1}"/>
              </a:ext>
            </a:extLst>
          </p:cNvPr>
          <p:cNvCxnSpPr>
            <a:cxnSpLocks/>
          </p:cNvCxnSpPr>
          <p:nvPr/>
        </p:nvCxnSpPr>
        <p:spPr>
          <a:xfrm flipH="1">
            <a:off x="2164595" y="5099663"/>
            <a:ext cx="594108" cy="0"/>
          </a:xfrm>
          <a:prstGeom prst="line">
            <a:avLst/>
          </a:prstGeom>
          <a:ln w="63500" cap="rnd">
            <a:solidFill>
              <a:schemeClr val="bg1"/>
            </a:solidFill>
            <a:prstDash val="solid"/>
            <a:tailEnd type="arrow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図 46">
            <a:extLst>
              <a:ext uri="{FF2B5EF4-FFF2-40B4-BE49-F238E27FC236}">
                <a16:creationId xmlns:a16="http://schemas.microsoft.com/office/drawing/2014/main" id="{F57B68FE-B60F-2B39-4E7E-E1398E165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1518" y="4367850"/>
            <a:ext cx="5114635" cy="233429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4B4900A8-F113-1646-E76F-FC91F98F5A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2704" y="1310424"/>
            <a:ext cx="5177854" cy="2287150"/>
          </a:xfrm>
          <a:prstGeom prst="rect">
            <a:avLst/>
          </a:prstGeom>
        </p:spPr>
      </p:pic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5FBC7C55-8FEB-7F8E-C40C-279A3B623431}"/>
              </a:ext>
            </a:extLst>
          </p:cNvPr>
          <p:cNvCxnSpPr>
            <a:cxnSpLocks/>
          </p:cNvCxnSpPr>
          <p:nvPr/>
        </p:nvCxnSpPr>
        <p:spPr>
          <a:xfrm>
            <a:off x="5643977" y="5421485"/>
            <a:ext cx="1022877" cy="0"/>
          </a:xfrm>
          <a:prstGeom prst="line">
            <a:avLst/>
          </a:prstGeom>
          <a:ln w="38100" cap="rnd">
            <a:solidFill>
              <a:schemeClr val="tx1"/>
            </a:solidFill>
            <a:prstDash val="solid"/>
            <a:headEnd type="arrow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44FB1F35-CFBA-7825-15EC-97B60D41D41D}"/>
              </a:ext>
            </a:extLst>
          </p:cNvPr>
          <p:cNvSpPr txBox="1"/>
          <p:nvPr/>
        </p:nvSpPr>
        <p:spPr>
          <a:xfrm>
            <a:off x="5063309" y="5536436"/>
            <a:ext cx="2308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latin typeface="Meiryo" panose="020B0604030504040204" pitchFamily="34" charset="-128"/>
                <a:ea typeface="Meiryo" panose="020B0604030504040204" pitchFamily="34" charset="-128"/>
              </a:rPr>
              <a:t>Beam width</a:t>
            </a:r>
          </a:p>
        </p:txBody>
      </p:sp>
      <p:grpSp>
        <p:nvGrpSpPr>
          <p:cNvPr id="64" name="グループ化 63">
            <a:extLst>
              <a:ext uri="{FF2B5EF4-FFF2-40B4-BE49-F238E27FC236}">
                <a16:creationId xmlns:a16="http://schemas.microsoft.com/office/drawing/2014/main" id="{234375B1-D183-52EE-CEE6-8EC17063D57D}"/>
              </a:ext>
            </a:extLst>
          </p:cNvPr>
          <p:cNvGrpSpPr/>
          <p:nvPr/>
        </p:nvGrpSpPr>
        <p:grpSpPr>
          <a:xfrm>
            <a:off x="189249" y="347634"/>
            <a:ext cx="2836199" cy="2903454"/>
            <a:chOff x="-794290" y="330049"/>
            <a:chExt cx="2836199" cy="2903454"/>
          </a:xfrm>
        </p:grpSpPr>
        <p:sp>
          <p:nvSpPr>
            <p:cNvPr id="60" name="三角形 59">
              <a:extLst>
                <a:ext uri="{FF2B5EF4-FFF2-40B4-BE49-F238E27FC236}">
                  <a16:creationId xmlns:a16="http://schemas.microsoft.com/office/drawing/2014/main" id="{B7AE5164-6D6F-62FE-2E4B-372E5AB6DAE5}"/>
                </a:ext>
              </a:extLst>
            </p:cNvPr>
            <p:cNvSpPr/>
            <p:nvPr/>
          </p:nvSpPr>
          <p:spPr>
            <a:xfrm>
              <a:off x="156950" y="742156"/>
              <a:ext cx="900120" cy="1181144"/>
            </a:xfrm>
            <a:prstGeom prst="triangle">
              <a:avLst>
                <a:gd name="adj" fmla="val 48278"/>
              </a:avLst>
            </a:prstGeom>
            <a:solidFill>
              <a:srgbClr val="FFC000"/>
            </a:solidFill>
            <a:ln w="38100" cap="rnd">
              <a:solidFill>
                <a:srgbClr val="FFC000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34" charset="-128"/>
                <a:cs typeface="+mn-cs"/>
              </a:endParaRPr>
            </a:p>
          </p:txBody>
        </p:sp>
        <p:sp>
          <p:nvSpPr>
            <p:cNvPr id="61" name="円弧 60">
              <a:extLst>
                <a:ext uri="{FF2B5EF4-FFF2-40B4-BE49-F238E27FC236}">
                  <a16:creationId xmlns:a16="http://schemas.microsoft.com/office/drawing/2014/main" id="{8B19E52E-6BAE-1AED-5B3F-4D132F78F092}"/>
                </a:ext>
              </a:extLst>
            </p:cNvPr>
            <p:cNvSpPr/>
            <p:nvPr/>
          </p:nvSpPr>
          <p:spPr>
            <a:xfrm>
              <a:off x="15499" y="998571"/>
              <a:ext cx="1193372" cy="1302493"/>
            </a:xfrm>
            <a:prstGeom prst="arc">
              <a:avLst>
                <a:gd name="adj1" fmla="val 2955732"/>
                <a:gd name="adj2" fmla="val 7893136"/>
              </a:avLst>
            </a:prstGeom>
            <a:ln w="63500" cap="rnd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円弧 61">
              <a:extLst>
                <a:ext uri="{FF2B5EF4-FFF2-40B4-BE49-F238E27FC236}">
                  <a16:creationId xmlns:a16="http://schemas.microsoft.com/office/drawing/2014/main" id="{4FDF7E82-4E9D-0647-4527-1B598B590F18}"/>
                </a:ext>
              </a:extLst>
            </p:cNvPr>
            <p:cNvSpPr/>
            <p:nvPr/>
          </p:nvSpPr>
          <p:spPr>
            <a:xfrm>
              <a:off x="-364209" y="601786"/>
              <a:ext cx="1965249" cy="2161644"/>
            </a:xfrm>
            <a:prstGeom prst="arc">
              <a:avLst>
                <a:gd name="adj1" fmla="val 2955732"/>
                <a:gd name="adj2" fmla="val 7893136"/>
              </a:avLst>
            </a:prstGeom>
            <a:ln w="63500" cap="rnd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円弧 62">
              <a:extLst>
                <a:ext uri="{FF2B5EF4-FFF2-40B4-BE49-F238E27FC236}">
                  <a16:creationId xmlns:a16="http://schemas.microsoft.com/office/drawing/2014/main" id="{EC06A8F0-5941-8D47-29F1-55595255C283}"/>
                </a:ext>
              </a:extLst>
            </p:cNvPr>
            <p:cNvSpPr/>
            <p:nvPr/>
          </p:nvSpPr>
          <p:spPr>
            <a:xfrm>
              <a:off x="-794290" y="330049"/>
              <a:ext cx="2836199" cy="2903454"/>
            </a:xfrm>
            <a:prstGeom prst="arc">
              <a:avLst>
                <a:gd name="adj1" fmla="val 2955732"/>
                <a:gd name="adj2" fmla="val 7893136"/>
              </a:avLst>
            </a:prstGeom>
            <a:ln w="63500" cap="rnd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9" name="テキスト ボックス 68">
                <a:extLst>
                  <a:ext uri="{FF2B5EF4-FFF2-40B4-BE49-F238E27FC236}">
                    <a16:creationId xmlns:a16="http://schemas.microsoft.com/office/drawing/2014/main" id="{95E2C5D7-BE79-E246-BF1A-657DB2BC3861}"/>
                  </a:ext>
                </a:extLst>
              </p:cNvPr>
              <p:cNvSpPr txBox="1"/>
              <p:nvPr/>
            </p:nvSpPr>
            <p:spPr>
              <a:xfrm>
                <a:off x="3348380" y="3637765"/>
                <a:ext cx="4966296" cy="658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36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</m:ctrlPr>
                        </m:sSubPr>
                        <m:e>
                          <m:r>
                            <a:rPr kumimoji="1" lang="en-US" altLang="ja-JP" sz="36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𝑨</m:t>
                          </m:r>
                        </m:e>
                        <m:sub>
                          <m:r>
                            <a:rPr kumimoji="1" lang="en-US" altLang="ja-JP" sz="3600" b="1" i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𝐞𝐟𝐟</m:t>
                          </m:r>
                        </m:sub>
                      </m:sSub>
                      <m:r>
                        <a:rPr kumimoji="1" lang="en-US" altLang="ja-JP" sz="36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=</m:t>
                      </m:r>
                      <m:r>
                        <a:rPr kumimoji="1" lang="en-US" altLang="ja-JP" sz="36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𝟏𝟕</m:t>
                      </m:r>
                      <m:r>
                        <a:rPr kumimoji="1" lang="en-US" altLang="ja-JP" sz="36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.</m:t>
                      </m:r>
                      <m:r>
                        <a:rPr kumimoji="1" lang="en-US" altLang="ja-JP" sz="36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𝟒</m:t>
                      </m:r>
                      <m:r>
                        <a:rPr kumimoji="1" lang="en-US" altLang="ja-JP" sz="36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±</m:t>
                      </m:r>
                      <m:r>
                        <a:rPr kumimoji="1" lang="en-US" altLang="ja-JP" sz="36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𝟎</m:t>
                      </m:r>
                      <m:r>
                        <a:rPr kumimoji="1" lang="en-US" altLang="ja-JP" sz="36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.</m:t>
                      </m:r>
                      <m:r>
                        <a:rPr kumimoji="1" lang="en-US" altLang="ja-JP" sz="36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𝟑</m:t>
                      </m:r>
                      <m:r>
                        <a:rPr kumimoji="1" lang="en-US" altLang="ja-JP" sz="36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 </m:t>
                      </m:r>
                      <m:r>
                        <a:rPr kumimoji="1" lang="en-US" altLang="ja-JP" sz="36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𝐜</m:t>
                      </m:r>
                      <m:sSup>
                        <m:sSupPr>
                          <m:ctrlPr>
                            <a:rPr kumimoji="1" lang="en-US" altLang="ja-JP" sz="3600" b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</m:ctrlPr>
                        </m:sSupPr>
                        <m:e>
                          <m:r>
                            <a:rPr kumimoji="1" lang="en-US" altLang="ja-JP" sz="3600" b="1" i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𝐦</m:t>
                          </m:r>
                        </m:e>
                        <m:sup>
                          <m:r>
                            <a:rPr kumimoji="1" lang="en-US" altLang="ja-JP" sz="3600" b="1" i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kumimoji="1" lang="ja-JP" altLang="en-US" sz="3600" b="1">
                  <a:solidFill>
                    <a:srgbClr val="FFC000"/>
                  </a:solidFill>
                  <a:latin typeface="Meiryo" panose="020B0604030504040204" pitchFamily="34" charset="-128"/>
                  <a:ea typeface="Meiryo" panose="020B0604030504040204" pitchFamily="34" charset="-128"/>
                </a:endParaRPr>
              </a:p>
            </p:txBody>
          </p:sp>
        </mc:Choice>
        <mc:Fallback>
          <p:sp>
            <p:nvSpPr>
              <p:cNvPr id="69" name="テキスト ボックス 68">
                <a:extLst>
                  <a:ext uri="{FF2B5EF4-FFF2-40B4-BE49-F238E27FC236}">
                    <a16:creationId xmlns:a16="http://schemas.microsoft.com/office/drawing/2014/main" id="{95E2C5D7-BE79-E246-BF1A-657DB2BC38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8380" y="3637765"/>
                <a:ext cx="4966296" cy="658898"/>
              </a:xfrm>
              <a:prstGeom prst="rect">
                <a:avLst/>
              </a:prstGeom>
              <a:blipFill>
                <a:blip r:embed="rId6"/>
                <a:stretch>
                  <a:fillRect t="-1887" b="-2075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0" name="テキスト ボックス 69">
                <a:extLst>
                  <a:ext uri="{FF2B5EF4-FFF2-40B4-BE49-F238E27FC236}">
                    <a16:creationId xmlns:a16="http://schemas.microsoft.com/office/drawing/2014/main" id="{7B8BA704-D16F-46A3-3DED-C399DC671E71}"/>
                  </a:ext>
                </a:extLst>
              </p:cNvPr>
              <p:cNvSpPr txBox="1"/>
              <p:nvPr/>
            </p:nvSpPr>
            <p:spPr>
              <a:xfrm>
                <a:off x="13636" y="5190482"/>
                <a:ext cx="1278940" cy="629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</m:ctrlPr>
                        </m:sSubPr>
                        <m:e>
                          <m:r>
                            <a:rPr kumimoji="1" lang="en-US" altLang="ja-JP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𝑨</m:t>
                          </m:r>
                        </m:e>
                        <m:sub>
                          <m:r>
                            <a:rPr kumimoji="1" lang="en-US" altLang="ja-JP" sz="32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𝐩𝐡𝐲𝐬</m:t>
                          </m:r>
                        </m:sub>
                      </m:sSub>
                    </m:oMath>
                  </m:oMathPara>
                </a14:m>
                <a:endParaRPr kumimoji="1" lang="ja-JP" altLang="en-US" sz="3200" b="1">
                  <a:solidFill>
                    <a:srgbClr val="FF40FF"/>
                  </a:solidFill>
                  <a:latin typeface="Meiryo" panose="020B0604030504040204" pitchFamily="34" charset="-128"/>
                  <a:ea typeface="Meiryo" panose="020B0604030504040204" pitchFamily="34" charset="-128"/>
                </a:endParaRPr>
              </a:p>
            </p:txBody>
          </p:sp>
        </mc:Choice>
        <mc:Fallback>
          <p:sp>
            <p:nvSpPr>
              <p:cNvPr id="70" name="テキスト ボックス 69">
                <a:extLst>
                  <a:ext uri="{FF2B5EF4-FFF2-40B4-BE49-F238E27FC236}">
                    <a16:creationId xmlns:a16="http://schemas.microsoft.com/office/drawing/2014/main" id="{7B8BA704-D16F-46A3-3DED-C399DC671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6" y="5190482"/>
                <a:ext cx="1278940" cy="629916"/>
              </a:xfrm>
              <a:prstGeom prst="rect">
                <a:avLst/>
              </a:prstGeom>
              <a:blipFill>
                <a:blip r:embed="rId7"/>
                <a:stretch>
                  <a:fillRect b="-117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左カーブ矢印 70">
            <a:extLst>
              <a:ext uri="{FF2B5EF4-FFF2-40B4-BE49-F238E27FC236}">
                <a16:creationId xmlns:a16="http://schemas.microsoft.com/office/drawing/2014/main" id="{A03692E9-0CCA-A70B-327B-5CD43E6E9873}"/>
              </a:ext>
            </a:extLst>
          </p:cNvPr>
          <p:cNvSpPr/>
          <p:nvPr/>
        </p:nvSpPr>
        <p:spPr>
          <a:xfrm>
            <a:off x="8217891" y="2553201"/>
            <a:ext cx="717525" cy="1314179"/>
          </a:xfrm>
          <a:prstGeom prst="curvedLef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545A2104-E199-7FF1-3414-9FB731318F63}"/>
              </a:ext>
            </a:extLst>
          </p:cNvPr>
          <p:cNvSpPr txBox="1"/>
          <p:nvPr/>
        </p:nvSpPr>
        <p:spPr>
          <a:xfrm>
            <a:off x="7008780" y="4533093"/>
            <a:ext cx="1375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0432FF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Simulation</a:t>
            </a:r>
            <a:br>
              <a:rPr kumimoji="1" lang="en-US" altLang="ja-JP" dirty="0">
                <a:solidFill>
                  <a:srgbClr val="0432FF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kumimoji="1" lang="en-US" altLang="ja-JP" dirty="0">
                <a:solidFill>
                  <a:srgbClr val="0432FF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at 20 GHz</a:t>
            </a:r>
          </a:p>
        </p:txBody>
      </p:sp>
    </p:spTree>
    <p:extLst>
      <p:ext uri="{BB962C8B-B14F-4D97-AF65-F5344CB8AC3E}">
        <p14:creationId xmlns:p14="http://schemas.microsoft.com/office/powerpoint/2010/main" val="397898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44444E-6 1.48148E-6 C 0.06893 1.48148E-6 0.125 0.00139 0.125 0.00324 C 0.125 0.00509 0.06893 0.00671 -4.44444E-6 0.00671 C -0.06892 0.00671 -0.125 0.00509 -0.125 0.00324 C -0.125 0.00139 -0.06892 1.48148E-6 -4.44444E-6 1.48148E-6 Z " pathEditMode="relative" rAng="0" ptsTypes="AAAAA">
                                      <p:cBhvr>
                                        <p:cTn id="8" dur="3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C89FC4-DC19-7D2D-E58F-DC0471C1D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Data set for exploration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2C45181-A37E-C13B-AD49-0C8047741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0311"/>
            <a:ext cx="9143999" cy="5036652"/>
          </a:xfrm>
        </p:spPr>
        <p:txBody>
          <a:bodyPr>
            <a:normAutofit/>
          </a:bodyPr>
          <a:lstStyle/>
          <a:p>
            <a:r>
              <a:rPr lang="en-US" altLang="ja-JP" sz="2800" b="1" dirty="0"/>
              <a:t>Swept power from 18 GHz – 26.5 GHz</a:t>
            </a:r>
            <a:r>
              <a:rPr lang="en-US" altLang="ja-JP" sz="2800" dirty="0"/>
              <a:t> </a:t>
            </a:r>
          </a:p>
          <a:p>
            <a:pPr lvl="1"/>
            <a:r>
              <a:rPr lang="en-US" altLang="ja-JP" sz="2400" dirty="0"/>
              <a:t>Freq. limit by waveguide cutoff, capability of SA</a:t>
            </a:r>
          </a:p>
          <a:p>
            <a:pPr lvl="1"/>
            <a:r>
              <a:rPr lang="en-US" altLang="ja-JP" sz="2400" dirty="0"/>
              <a:t>FFT at RBW of 300 Hz (analysis bin width of 2 kHz)</a:t>
            </a:r>
          </a:p>
          <a:p>
            <a:pPr lvl="1"/>
            <a:r>
              <a:rPr kumimoji="1" lang="en-US" altLang="ja-JP" sz="2400" dirty="0">
                <a:solidFill>
                  <a:srgbClr val="00FDFF"/>
                </a:solidFill>
              </a:rPr>
              <a:t>Bandwidth of single FFT scan is limited at 2.5 MHz</a:t>
            </a:r>
            <a:endParaRPr kumimoji="1" lang="ja-JP" altLang="en-US" sz="2400">
              <a:solidFill>
                <a:srgbClr val="00FDFF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B04E6BF-6C76-767D-7081-26C9E60CB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5E46-440D-2944-8FD0-3D948A582D09}" type="slidenum">
              <a:rPr kumimoji="1" lang="ja-JP" altLang="en-US" smtClean="0"/>
              <a:t>13</a:t>
            </a:fld>
            <a:endParaRPr kumimoji="1" lang="ja-JP" altLang="en-US"/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59912F0B-A7CC-1FEE-F68D-99DF50779701}"/>
              </a:ext>
            </a:extLst>
          </p:cNvPr>
          <p:cNvCxnSpPr>
            <a:cxnSpLocks/>
          </p:cNvCxnSpPr>
          <p:nvPr/>
        </p:nvCxnSpPr>
        <p:spPr>
          <a:xfrm>
            <a:off x="558782" y="3896210"/>
            <a:ext cx="8047328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E78CFB0-07EC-5549-D4C4-E8EA5C6C6B47}"/>
              </a:ext>
            </a:extLst>
          </p:cNvPr>
          <p:cNvSpPr txBox="1"/>
          <p:nvPr/>
        </p:nvSpPr>
        <p:spPr>
          <a:xfrm>
            <a:off x="3181328" y="3417204"/>
            <a:ext cx="2086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Frequency (GHz)</a:t>
            </a:r>
            <a:endParaRPr kumimoji="1" lang="ja-JP" altLang="en-US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66654F89-5ED9-D170-AF40-1A10E6DA78E6}"/>
                  </a:ext>
                </a:extLst>
              </p:cNvPr>
              <p:cNvSpPr txBox="1"/>
              <p:nvPr/>
            </p:nvSpPr>
            <p:spPr>
              <a:xfrm rot="5400000">
                <a:off x="4206527" y="3851084"/>
                <a:ext cx="300933" cy="171838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lIns="108000" tIns="0" rIns="0" bIns="0" rtlCol="0" anchor="ctr" anchorCtr="1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1" lang="en-US" altLang="ja-JP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≈</m:t>
                      </m:r>
                    </m:oMath>
                  </m:oMathPara>
                </a14:m>
                <a:endParaRPr kumimoji="1" lang="en-US" altLang="ja-JP" sz="3600" b="0" dirty="0">
                  <a:solidFill>
                    <a:schemeClr val="bg1"/>
                  </a:solidFill>
                  <a:latin typeface="Meiryo" panose="020B0604030504040204" pitchFamily="34" charset="-128"/>
                  <a:ea typeface="Meiryo" panose="020B0604030504040204" pitchFamily="34" charset="-128"/>
                </a:endParaRPr>
              </a:p>
            </p:txBody>
          </p:sp>
        </mc:Choice>
        <mc:Fallback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66654F89-5ED9-D170-AF40-1A10E6DA78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4206527" y="3851084"/>
                <a:ext cx="300933" cy="171838"/>
              </a:xfrm>
              <a:prstGeom prst="rect">
                <a:avLst/>
              </a:prstGeom>
              <a:blipFill>
                <a:blip r:embed="rId2"/>
                <a:stretch>
                  <a:fillRect l="-85714" t="-48000" r="-35714" b="-32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A71A466-022A-DA9A-8682-DB25D4185EC3}"/>
              </a:ext>
            </a:extLst>
          </p:cNvPr>
          <p:cNvSpPr txBox="1"/>
          <p:nvPr/>
        </p:nvSpPr>
        <p:spPr>
          <a:xfrm>
            <a:off x="850200" y="3546300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18.0</a:t>
            </a:r>
            <a:endParaRPr kumimoji="1" lang="ja-JP" altLang="en-US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9F7A69F-1F8F-BFF3-5141-39CC45376161}"/>
              </a:ext>
            </a:extLst>
          </p:cNvPr>
          <p:cNvSpPr txBox="1"/>
          <p:nvPr/>
        </p:nvSpPr>
        <p:spPr>
          <a:xfrm>
            <a:off x="7201818" y="3546300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26.5</a:t>
            </a:r>
            <a:endParaRPr kumimoji="1" lang="ja-JP" altLang="en-US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B8F4E44-C749-F34E-64E3-85725584B8E3}"/>
              </a:ext>
            </a:extLst>
          </p:cNvPr>
          <p:cNvSpPr/>
          <p:nvPr/>
        </p:nvSpPr>
        <p:spPr>
          <a:xfrm>
            <a:off x="1141772" y="3915632"/>
            <a:ext cx="159900" cy="811606"/>
          </a:xfrm>
          <a:prstGeom prst="rect">
            <a:avLst/>
          </a:prstGeom>
          <a:solidFill>
            <a:srgbClr val="00FDFF">
              <a:alpha val="50000"/>
            </a:srgbClr>
          </a:solidFill>
          <a:ln w="25400">
            <a:solidFill>
              <a:srgbClr val="00F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AE06F9C-A4D0-FE82-FD2E-A2E614E2AADF}"/>
              </a:ext>
            </a:extLst>
          </p:cNvPr>
          <p:cNvSpPr/>
          <p:nvPr/>
        </p:nvSpPr>
        <p:spPr>
          <a:xfrm>
            <a:off x="1294172" y="3917425"/>
            <a:ext cx="159900" cy="811606"/>
          </a:xfrm>
          <a:prstGeom prst="rect">
            <a:avLst/>
          </a:prstGeom>
          <a:solidFill>
            <a:srgbClr val="00FDFF">
              <a:alpha val="50000"/>
            </a:srgbClr>
          </a:solidFill>
          <a:ln w="25400">
            <a:solidFill>
              <a:srgbClr val="00F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209052B-1473-D3FC-EE81-728FB3082B42}"/>
              </a:ext>
            </a:extLst>
          </p:cNvPr>
          <p:cNvSpPr/>
          <p:nvPr/>
        </p:nvSpPr>
        <p:spPr>
          <a:xfrm>
            <a:off x="1446572" y="3919214"/>
            <a:ext cx="159900" cy="811606"/>
          </a:xfrm>
          <a:prstGeom prst="rect">
            <a:avLst/>
          </a:prstGeom>
          <a:solidFill>
            <a:srgbClr val="00FDFF">
              <a:alpha val="50000"/>
            </a:srgbClr>
          </a:solidFill>
          <a:ln w="25400">
            <a:solidFill>
              <a:srgbClr val="00F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23FA412-C8D1-9404-9093-7C18D56DF523}"/>
              </a:ext>
            </a:extLst>
          </p:cNvPr>
          <p:cNvSpPr/>
          <p:nvPr/>
        </p:nvSpPr>
        <p:spPr>
          <a:xfrm>
            <a:off x="2221198" y="3915632"/>
            <a:ext cx="159900" cy="811606"/>
          </a:xfrm>
          <a:prstGeom prst="rect">
            <a:avLst/>
          </a:prstGeom>
          <a:solidFill>
            <a:srgbClr val="00FDFF">
              <a:alpha val="50000"/>
            </a:srgbClr>
          </a:solidFill>
          <a:ln w="25400">
            <a:solidFill>
              <a:srgbClr val="00F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67596EE-2B00-B9A7-C1A4-4DAC6C69F6EA}"/>
              </a:ext>
            </a:extLst>
          </p:cNvPr>
          <p:cNvSpPr txBox="1"/>
          <p:nvPr/>
        </p:nvSpPr>
        <p:spPr>
          <a:xfrm>
            <a:off x="1719292" y="417380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rgbClr val="00FDFF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…</a:t>
            </a:r>
            <a:endParaRPr kumimoji="1" lang="ja-JP" altLang="en-US" b="1">
              <a:solidFill>
                <a:srgbClr val="00FDFF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grpSp>
        <p:nvGrpSpPr>
          <p:cNvPr id="70" name="グループ化 69">
            <a:extLst>
              <a:ext uri="{FF2B5EF4-FFF2-40B4-BE49-F238E27FC236}">
                <a16:creationId xmlns:a16="http://schemas.microsoft.com/office/drawing/2014/main" id="{11113D0D-F698-30BD-839C-CC11BABFEF5C}"/>
              </a:ext>
            </a:extLst>
          </p:cNvPr>
          <p:cNvGrpSpPr/>
          <p:nvPr/>
        </p:nvGrpSpPr>
        <p:grpSpPr>
          <a:xfrm>
            <a:off x="2720528" y="3917724"/>
            <a:ext cx="4862650" cy="815188"/>
            <a:chOff x="2720528" y="4343406"/>
            <a:chExt cx="4862650" cy="815188"/>
          </a:xfrm>
        </p:grpSpPr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56C230C0-4279-05E4-0D7D-B6C56C81188E}"/>
                </a:ext>
              </a:extLst>
            </p:cNvPr>
            <p:cNvSpPr/>
            <p:nvPr/>
          </p:nvSpPr>
          <p:spPr>
            <a:xfrm>
              <a:off x="6343852" y="4343406"/>
              <a:ext cx="159900" cy="811606"/>
            </a:xfrm>
            <a:prstGeom prst="rect">
              <a:avLst/>
            </a:prstGeom>
            <a:solidFill>
              <a:srgbClr val="00FDFF">
                <a:alpha val="50000"/>
              </a:srgbClr>
            </a:solidFill>
            <a:ln w="25400">
              <a:solidFill>
                <a:srgbClr val="00F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12077CB1-C0B8-CC6C-70EA-1684722E6574}"/>
                </a:ext>
              </a:extLst>
            </p:cNvPr>
            <p:cNvSpPr/>
            <p:nvPr/>
          </p:nvSpPr>
          <p:spPr>
            <a:xfrm>
              <a:off x="6496252" y="4345199"/>
              <a:ext cx="159900" cy="811606"/>
            </a:xfrm>
            <a:prstGeom prst="rect">
              <a:avLst/>
            </a:prstGeom>
            <a:solidFill>
              <a:srgbClr val="00FDFF">
                <a:alpha val="50000"/>
              </a:srgbClr>
            </a:solidFill>
            <a:ln w="25400">
              <a:solidFill>
                <a:srgbClr val="00F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8C2A54DD-99C2-82B0-64C7-6EAD25E2293B}"/>
                </a:ext>
              </a:extLst>
            </p:cNvPr>
            <p:cNvSpPr/>
            <p:nvPr/>
          </p:nvSpPr>
          <p:spPr>
            <a:xfrm>
              <a:off x="6648652" y="4346988"/>
              <a:ext cx="159900" cy="811606"/>
            </a:xfrm>
            <a:prstGeom prst="rect">
              <a:avLst/>
            </a:prstGeom>
            <a:solidFill>
              <a:srgbClr val="00FDFF">
                <a:alpha val="50000"/>
              </a:srgbClr>
            </a:solidFill>
            <a:ln w="25400">
              <a:solidFill>
                <a:srgbClr val="00F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A54D7822-6091-D4A6-3860-2B19CCB8FA52}"/>
                </a:ext>
              </a:extLst>
            </p:cNvPr>
            <p:cNvSpPr/>
            <p:nvPr/>
          </p:nvSpPr>
          <p:spPr>
            <a:xfrm>
              <a:off x="7423278" y="4343406"/>
              <a:ext cx="159900" cy="811606"/>
            </a:xfrm>
            <a:prstGeom prst="rect">
              <a:avLst/>
            </a:prstGeom>
            <a:solidFill>
              <a:srgbClr val="00FDFF">
                <a:alpha val="50000"/>
              </a:srgbClr>
            </a:solidFill>
            <a:ln w="25400">
              <a:solidFill>
                <a:srgbClr val="00F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5C46FE5E-64A3-51B6-C8AB-A30B4D38B6A0}"/>
                </a:ext>
              </a:extLst>
            </p:cNvPr>
            <p:cNvSpPr txBox="1"/>
            <p:nvPr/>
          </p:nvSpPr>
          <p:spPr>
            <a:xfrm>
              <a:off x="6921372" y="4601579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b="1" dirty="0">
                  <a:solidFill>
                    <a:srgbClr val="00FDFF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…</a:t>
              </a:r>
              <a:endParaRPr kumimoji="1" lang="ja-JP" altLang="en-US" b="1">
                <a:solidFill>
                  <a:srgbClr val="00FDFF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cxnSp>
          <p:nvCxnSpPr>
            <p:cNvPr id="25" name="直線矢印コネクタ 24">
              <a:extLst>
                <a:ext uri="{FF2B5EF4-FFF2-40B4-BE49-F238E27FC236}">
                  <a16:creationId xmlns:a16="http://schemas.microsoft.com/office/drawing/2014/main" id="{E752FD8F-4E76-7051-ABF1-1C925C3B5503}"/>
                </a:ext>
              </a:extLst>
            </p:cNvPr>
            <p:cNvCxnSpPr>
              <a:cxnSpLocks/>
            </p:cNvCxnSpPr>
            <p:nvPr/>
          </p:nvCxnSpPr>
          <p:spPr>
            <a:xfrm>
              <a:off x="2720528" y="4784153"/>
              <a:ext cx="3185415" cy="0"/>
            </a:xfrm>
            <a:prstGeom prst="straightConnector1">
              <a:avLst/>
            </a:prstGeom>
            <a:ln w="60325">
              <a:solidFill>
                <a:srgbClr val="FF4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92EB5F77-F9D3-6094-0372-D373F9A51179}"/>
              </a:ext>
            </a:extLst>
          </p:cNvPr>
          <p:cNvGrpSpPr/>
          <p:nvPr/>
        </p:nvGrpSpPr>
        <p:grpSpPr>
          <a:xfrm>
            <a:off x="2379684" y="-912585"/>
            <a:ext cx="1239326" cy="815188"/>
            <a:chOff x="1530848" y="4041886"/>
            <a:chExt cx="1239326" cy="815188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4DC398EE-C8D3-89E1-39BC-729C8EE250E7}"/>
                </a:ext>
              </a:extLst>
            </p:cNvPr>
            <p:cNvSpPr/>
            <p:nvPr/>
          </p:nvSpPr>
          <p:spPr>
            <a:xfrm>
              <a:off x="1530848" y="4041886"/>
              <a:ext cx="159900" cy="811606"/>
            </a:xfrm>
            <a:prstGeom prst="rect">
              <a:avLst/>
            </a:prstGeom>
            <a:solidFill>
              <a:srgbClr val="00FDFF">
                <a:alpha val="50000"/>
              </a:srgbClr>
            </a:solidFill>
            <a:ln w="25400">
              <a:solidFill>
                <a:srgbClr val="00F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B960304C-601C-603B-199A-96D6168607D0}"/>
                </a:ext>
              </a:extLst>
            </p:cNvPr>
            <p:cNvSpPr/>
            <p:nvPr/>
          </p:nvSpPr>
          <p:spPr>
            <a:xfrm>
              <a:off x="1683248" y="4043679"/>
              <a:ext cx="159900" cy="811606"/>
            </a:xfrm>
            <a:prstGeom prst="rect">
              <a:avLst/>
            </a:prstGeom>
            <a:solidFill>
              <a:srgbClr val="00FDFF">
                <a:alpha val="50000"/>
              </a:srgbClr>
            </a:solidFill>
            <a:ln w="25400">
              <a:solidFill>
                <a:srgbClr val="00F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80CD6FAE-FA09-9FED-A1AC-BAD483482A63}"/>
                </a:ext>
              </a:extLst>
            </p:cNvPr>
            <p:cNvSpPr/>
            <p:nvPr/>
          </p:nvSpPr>
          <p:spPr>
            <a:xfrm>
              <a:off x="1835648" y="4045468"/>
              <a:ext cx="159900" cy="811606"/>
            </a:xfrm>
            <a:prstGeom prst="rect">
              <a:avLst/>
            </a:prstGeom>
            <a:solidFill>
              <a:srgbClr val="00FDFF">
                <a:alpha val="50000"/>
              </a:srgbClr>
            </a:solidFill>
            <a:ln w="25400">
              <a:solidFill>
                <a:srgbClr val="00F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DAA23571-4EA8-FC11-4627-D3B547790322}"/>
                </a:ext>
              </a:extLst>
            </p:cNvPr>
            <p:cNvSpPr/>
            <p:nvPr/>
          </p:nvSpPr>
          <p:spPr>
            <a:xfrm>
              <a:off x="2610274" y="4041886"/>
              <a:ext cx="159900" cy="811606"/>
            </a:xfrm>
            <a:prstGeom prst="rect">
              <a:avLst/>
            </a:prstGeom>
            <a:solidFill>
              <a:srgbClr val="00FDFF">
                <a:alpha val="50000"/>
              </a:srgbClr>
            </a:solidFill>
            <a:ln w="25400">
              <a:solidFill>
                <a:srgbClr val="00F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1A4DD8E8-A51E-A45C-1B1D-23668EE550FB}"/>
                </a:ext>
              </a:extLst>
            </p:cNvPr>
            <p:cNvSpPr txBox="1"/>
            <p:nvPr/>
          </p:nvSpPr>
          <p:spPr>
            <a:xfrm>
              <a:off x="2108368" y="4300059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b="1" dirty="0">
                  <a:solidFill>
                    <a:srgbClr val="00FDFF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…</a:t>
              </a:r>
              <a:endParaRPr kumimoji="1" lang="ja-JP" altLang="en-US" b="1">
                <a:solidFill>
                  <a:srgbClr val="00FDFF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</p:grp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5A71F6BF-F584-B488-90C5-F13C8A0BC207}"/>
              </a:ext>
            </a:extLst>
          </p:cNvPr>
          <p:cNvGrpSpPr/>
          <p:nvPr/>
        </p:nvGrpSpPr>
        <p:grpSpPr>
          <a:xfrm>
            <a:off x="294985" y="4752336"/>
            <a:ext cx="7293495" cy="1605396"/>
            <a:chOff x="531661" y="4726190"/>
            <a:chExt cx="7293495" cy="1605396"/>
          </a:xfrm>
        </p:grpSpPr>
        <p:cxnSp>
          <p:nvCxnSpPr>
            <p:cNvPr id="39" name="直線矢印コネクタ 38">
              <a:extLst>
                <a:ext uri="{FF2B5EF4-FFF2-40B4-BE49-F238E27FC236}">
                  <a16:creationId xmlns:a16="http://schemas.microsoft.com/office/drawing/2014/main" id="{DF9666D9-DC8D-527E-DECA-4E5FFD8561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62617" y="4726190"/>
              <a:ext cx="0" cy="541805"/>
            </a:xfrm>
            <a:prstGeom prst="straightConnector1">
              <a:avLst/>
            </a:prstGeom>
            <a:ln w="63500">
              <a:solidFill>
                <a:srgbClr val="FFFF00"/>
              </a:solidFill>
              <a:headEnd type="none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矢印コネクタ 45">
              <a:extLst>
                <a:ext uri="{FF2B5EF4-FFF2-40B4-BE49-F238E27FC236}">
                  <a16:creationId xmlns:a16="http://schemas.microsoft.com/office/drawing/2014/main" id="{3D87BF67-B27B-7AA5-3EDE-556554127B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12034" y="4736948"/>
              <a:ext cx="5302" cy="531047"/>
            </a:xfrm>
            <a:prstGeom prst="straightConnector1">
              <a:avLst/>
            </a:prstGeom>
            <a:ln w="63500">
              <a:solidFill>
                <a:srgbClr val="FFFF00"/>
              </a:solidFill>
              <a:headEnd type="none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CC9F90A2-6F23-8E89-AD0B-88FECAF90D18}"/>
                </a:ext>
              </a:extLst>
            </p:cNvPr>
            <p:cNvSpPr txBox="1"/>
            <p:nvPr/>
          </p:nvSpPr>
          <p:spPr>
            <a:xfrm>
              <a:off x="795458" y="5318026"/>
              <a:ext cx="23210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rgbClr val="FFFF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Gain calibration</a:t>
              </a:r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6F3CD8F5-0E91-032F-636E-482AC116232F}"/>
                </a:ext>
              </a:extLst>
            </p:cNvPr>
            <p:cNvSpPr txBox="1"/>
            <p:nvPr/>
          </p:nvSpPr>
          <p:spPr>
            <a:xfrm>
              <a:off x="531661" y="5685255"/>
              <a:ext cx="28010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>
                  <a:solidFill>
                    <a:srgbClr val="FFFF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Every 100 MHz interval</a:t>
              </a:r>
            </a:p>
            <a:p>
              <a:pPr algn="ctr"/>
              <a:r>
                <a:rPr kumimoji="1" lang="en-US" altLang="ja-JP" dirty="0">
                  <a:solidFill>
                    <a:srgbClr val="FFFF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(~40 min)</a:t>
              </a:r>
              <a:endParaRPr kumimoji="1" lang="ja-JP" altLang="en-US">
                <a:solidFill>
                  <a:srgbClr val="FFFF00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cxnSp>
          <p:nvCxnSpPr>
            <p:cNvPr id="58" name="直線矢印コネクタ 57">
              <a:extLst>
                <a:ext uri="{FF2B5EF4-FFF2-40B4-BE49-F238E27FC236}">
                  <a16:creationId xmlns:a16="http://schemas.microsoft.com/office/drawing/2014/main" id="{040BF5AB-6D29-E8D4-4202-80F7CDD3E4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70437" y="4745507"/>
              <a:ext cx="0" cy="541805"/>
            </a:xfrm>
            <a:prstGeom prst="straightConnector1">
              <a:avLst/>
            </a:prstGeom>
            <a:ln w="63500">
              <a:solidFill>
                <a:srgbClr val="FFFF00"/>
              </a:solidFill>
              <a:headEnd type="none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矢印コネクタ 58">
              <a:extLst>
                <a:ext uri="{FF2B5EF4-FFF2-40B4-BE49-F238E27FC236}">
                  <a16:creationId xmlns:a16="http://schemas.microsoft.com/office/drawing/2014/main" id="{4FF7484E-8B50-AFD3-8467-B2E1994C2C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9854" y="4756265"/>
              <a:ext cx="5302" cy="531047"/>
            </a:xfrm>
            <a:prstGeom prst="straightConnector1">
              <a:avLst/>
            </a:prstGeom>
            <a:ln w="63500">
              <a:solidFill>
                <a:srgbClr val="FFFF00"/>
              </a:solidFill>
              <a:headEnd type="none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9E945DCD-5230-13CF-E69F-BFFEB752442A}"/>
              </a:ext>
            </a:extLst>
          </p:cNvPr>
          <p:cNvSpPr txBox="1"/>
          <p:nvPr/>
        </p:nvSpPr>
        <p:spPr>
          <a:xfrm>
            <a:off x="2833816" y="6034566"/>
            <a:ext cx="6200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40FF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Took 12 days to explore whole range</a:t>
            </a:r>
          </a:p>
          <a:p>
            <a:r>
              <a:rPr kumimoji="1" lang="en-US" altLang="ja-JP" sz="1600" b="1" dirty="0">
                <a:solidFill>
                  <a:srgbClr val="FF40FF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Nov. 29 – Dec. 10, 2021</a:t>
            </a:r>
          </a:p>
        </p:txBody>
      </p:sp>
    </p:spTree>
    <p:extLst>
      <p:ext uri="{BB962C8B-B14F-4D97-AF65-F5344CB8AC3E}">
        <p14:creationId xmlns:p14="http://schemas.microsoft.com/office/powerpoint/2010/main" val="100732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/>
      <p:bldP spid="6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71966F-E670-EFBB-69A4-01A520187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An example of spectrum data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BA07E15-39DC-1BE0-DC78-D7614F8CB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5E46-440D-2944-8FD0-3D948A582D09}" type="slidenum">
              <a:rPr kumimoji="1" lang="ja-JP" altLang="en-US" smtClean="0"/>
              <a:t>14</a:t>
            </a:fld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86840B85-F577-0162-B3F0-A4D5B7176979}"/>
              </a:ext>
            </a:extLst>
          </p:cNvPr>
          <p:cNvGrpSpPr/>
          <p:nvPr/>
        </p:nvGrpSpPr>
        <p:grpSpPr>
          <a:xfrm>
            <a:off x="796066" y="1449593"/>
            <a:ext cx="7551868" cy="3958814"/>
            <a:chOff x="892885" y="1957892"/>
            <a:chExt cx="7551868" cy="3958814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8B8BDB17-6E03-4862-A4AB-8041DBB3F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7537" r="-1" b="-12892"/>
            <a:stretch/>
          </p:blipFill>
          <p:spPr>
            <a:xfrm>
              <a:off x="892885" y="1957892"/>
              <a:ext cx="7551868" cy="395881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0E81E61-71BD-C28E-352F-BC6A3DD97A8D}"/>
                </a:ext>
              </a:extLst>
            </p:cNvPr>
            <p:cNvSpPr txBox="1"/>
            <p:nvPr/>
          </p:nvSpPr>
          <p:spPr>
            <a:xfrm>
              <a:off x="3177459" y="5493584"/>
              <a:ext cx="34538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latin typeface="Meiryo" panose="020B0604030504040204" pitchFamily="34" charset="-128"/>
                  <a:ea typeface="Meiryo" panose="020B0604030504040204" pitchFamily="34" charset="-128"/>
                </a:rPr>
                <a:t>Frequency (kHz + 18 GHz)</a:t>
              </a:r>
              <a:endPara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820D221F-6A58-12C9-50FE-376038C96E7E}"/>
                </a:ext>
              </a:extLst>
            </p:cNvPr>
            <p:cNvSpPr txBox="1"/>
            <p:nvPr/>
          </p:nvSpPr>
          <p:spPr>
            <a:xfrm rot="16200000">
              <a:off x="57259" y="3591275"/>
              <a:ext cx="23095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latin typeface="Meiryo" panose="020B0604030504040204" pitchFamily="34" charset="-128"/>
                  <a:ea typeface="Meiryo" panose="020B0604030504040204" pitchFamily="34" charset="-128"/>
                </a:rPr>
                <a:t>Power (x10</a:t>
              </a:r>
              <a:r>
                <a:rPr kumimoji="1" lang="en-US" altLang="ja-JP" b="1" baseline="30000" dirty="0">
                  <a:latin typeface="Meiryo" panose="020B0604030504040204" pitchFamily="34" charset="-128"/>
                  <a:ea typeface="Meiryo" panose="020B0604030504040204" pitchFamily="34" charset="-128"/>
                </a:rPr>
                <a:t>-19</a:t>
              </a:r>
              <a:r>
                <a:rPr kumimoji="1" lang="en-US" altLang="ja-JP" b="1" dirty="0">
                  <a:latin typeface="Meiryo" panose="020B0604030504040204" pitchFamily="34" charset="-128"/>
                  <a:ea typeface="Meiryo" panose="020B0604030504040204" pitchFamily="34" charset="-128"/>
                </a:rPr>
                <a:t> W)</a:t>
              </a:r>
              <a:endPara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1C36EFCB-9776-3416-2117-38971F965932}"/>
              </a:ext>
            </a:extLst>
          </p:cNvPr>
          <p:cNvGrpSpPr/>
          <p:nvPr/>
        </p:nvGrpSpPr>
        <p:grpSpPr>
          <a:xfrm>
            <a:off x="1731981" y="2112870"/>
            <a:ext cx="6207163" cy="2502161"/>
            <a:chOff x="1731981" y="2112870"/>
            <a:chExt cx="6207163" cy="250216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B6B1C723-5F07-80ED-B2E4-2EB059CAAAF9}"/>
                    </a:ext>
                  </a:extLst>
                </p:cNvPr>
                <p:cNvSpPr txBox="1"/>
                <p:nvPr/>
              </p:nvSpPr>
              <p:spPr>
                <a:xfrm>
                  <a:off x="3299522" y="2238250"/>
                  <a:ext cx="3444020" cy="4700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400" b="1" dirty="0">
                      <a:solidFill>
                        <a:srgbClr val="FF0000"/>
                      </a:solidFill>
                      <a:latin typeface="Meiryo" panose="020B0604030504040204" pitchFamily="34" charset="-128"/>
                      <a:ea typeface="Meiryo" panose="020B0604030504040204" pitchFamily="34" charset="-128"/>
                    </a:rPr>
                    <a:t>stat. error </a:t>
                  </a:r>
                  <a14:m>
                    <m:oMath xmlns:m="http://schemas.openxmlformats.org/officeDocument/2006/math">
                      <m:r>
                        <a:rPr kumimoji="1" lang="en-US" altLang="ja-JP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≲</m:t>
                      </m:r>
                      <m:r>
                        <a:rPr kumimoji="1" lang="en-US" altLang="ja-JP" sz="2400" b="1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𝟏</m:t>
                      </m:r>
                      <m:sSup>
                        <m:sSupPr>
                          <m:ctrlPr>
                            <a:rPr kumimoji="1" lang="en-US" altLang="ja-JP" sz="24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</m:ctrlPr>
                        </m:sSupPr>
                        <m:e>
                          <m:r>
                            <a:rPr kumimoji="1" lang="en-US" altLang="ja-JP" sz="24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𝟎</m:t>
                          </m:r>
                        </m:e>
                        <m:sup>
                          <m:r>
                            <a:rPr kumimoji="1" lang="en-US" altLang="ja-JP" sz="24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−</m:t>
                          </m:r>
                          <m:r>
                            <a:rPr kumimoji="1" lang="en-US" altLang="ja-JP" sz="24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𝟏𝟗</m:t>
                          </m:r>
                        </m:sup>
                      </m:sSup>
                      <m:r>
                        <a:rPr kumimoji="1" lang="en-US" altLang="ja-JP" sz="2400" b="1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 </m:t>
                      </m:r>
                      <m:r>
                        <a:rPr kumimoji="1" lang="en-US" altLang="ja-JP" sz="2400" b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𝐖</m:t>
                      </m:r>
                    </m:oMath>
                  </a14:m>
                  <a:endParaRPr kumimoji="1" lang="ja-JP" altLang="en-US" sz="2400" b="1">
                    <a:solidFill>
                      <a:srgbClr val="FF0000"/>
                    </a:solidFill>
                    <a:latin typeface="Meiryo" panose="020B0604030504040204" pitchFamily="34" charset="-128"/>
                    <a:ea typeface="Meiryo" panose="020B0604030504040204" pitchFamily="34" charset="-128"/>
                  </a:endParaRPr>
                </a:p>
              </p:txBody>
            </p:sp>
          </mc:Choice>
          <mc:Fallback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B6B1C723-5F07-80ED-B2E4-2EB059CAAA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99522" y="2238250"/>
                  <a:ext cx="3444020" cy="470000"/>
                </a:xfrm>
                <a:prstGeom prst="rect">
                  <a:avLst/>
                </a:prstGeom>
                <a:blipFill>
                  <a:blip r:embed="rId3"/>
                  <a:stretch>
                    <a:fillRect l="-2574" t="-5263" b="-2894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EF209572-492E-7504-06EA-C001A2DCE57F}"/>
                </a:ext>
              </a:extLst>
            </p:cNvPr>
            <p:cNvCxnSpPr>
              <a:cxnSpLocks/>
            </p:cNvCxnSpPr>
            <p:nvPr/>
          </p:nvCxnSpPr>
          <p:spPr>
            <a:xfrm>
              <a:off x="3259568" y="2112870"/>
              <a:ext cx="0" cy="78530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矢印コネクタ 13">
              <a:extLst>
                <a:ext uri="{FF2B5EF4-FFF2-40B4-BE49-F238E27FC236}">
                  <a16:creationId xmlns:a16="http://schemas.microsoft.com/office/drawing/2014/main" id="{30D4301E-13E5-3587-87CE-D6514E167E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9568" y="3765176"/>
              <a:ext cx="0" cy="84985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23E8E3CE-AF49-6DDF-B057-8197AD3ECA44}"/>
                </a:ext>
              </a:extLst>
            </p:cNvPr>
            <p:cNvSpPr/>
            <p:nvPr/>
          </p:nvSpPr>
          <p:spPr>
            <a:xfrm>
              <a:off x="1731981" y="2984243"/>
              <a:ext cx="6207163" cy="679525"/>
            </a:xfrm>
            <a:prstGeom prst="rect">
              <a:avLst/>
            </a:prstGeom>
            <a:solidFill>
              <a:srgbClr val="FF00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F2838E96-8F0B-FB05-F30D-93D4B9FE81DD}"/>
                  </a:ext>
                </a:extLst>
              </p:cNvPr>
              <p:cNvSpPr txBox="1"/>
              <p:nvPr/>
            </p:nvSpPr>
            <p:spPr>
              <a:xfrm>
                <a:off x="657441" y="5581668"/>
                <a:ext cx="8387617" cy="532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800" b="1" dirty="0">
                    <a:solidFill>
                      <a:srgbClr val="FFFF00"/>
                    </a:solidFill>
                    <a:latin typeface="Meiryo" panose="020B0604030504040204" pitchFamily="34" charset="-128"/>
                    <a:ea typeface="Meiryo" panose="020B0604030504040204" pitchFamily="34" charset="-128"/>
                  </a:rPr>
                  <a:t>Expected sensitivity we achieved: </a:t>
                </a:r>
                <a14:m>
                  <m:oMath xmlns:m="http://schemas.openxmlformats.org/officeDocument/2006/math">
                    <m:r>
                      <a:rPr kumimoji="1" lang="en-US" altLang="ja-JP" sz="28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</a:rPr>
                      <m:t>𝝌</m:t>
                    </m:r>
                    <m:r>
                      <a:rPr kumimoji="1" lang="en-US" altLang="ja-JP" sz="28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sSup>
                      <m:sSupPr>
                        <m:ctrlPr>
                          <a:rPr kumimoji="1" lang="en-US" altLang="ja-JP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</m:ctrlPr>
                      </m:sSupPr>
                      <m:e>
                        <m:r>
                          <a:rPr kumimoji="1" lang="en-US" altLang="ja-JP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𝟏𝟎</m:t>
                        </m:r>
                      </m:e>
                      <m:sup>
                        <m:r>
                          <a:rPr kumimoji="1" lang="en-US" altLang="ja-JP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−</m:t>
                        </m:r>
                        <m:r>
                          <a:rPr kumimoji="1" lang="en-US" altLang="ja-JP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𝟏𝟎</m:t>
                        </m:r>
                      </m:sup>
                    </m:sSup>
                  </m:oMath>
                </a14:m>
                <a:endParaRPr kumimoji="1" lang="ja-JP" altLang="en-US" sz="3600">
                  <a:solidFill>
                    <a:srgbClr val="FFFF00"/>
                  </a:solidFill>
                  <a:latin typeface="Meiryo" panose="020B0604030504040204" pitchFamily="34" charset="-128"/>
                  <a:ea typeface="Meiryo" panose="020B0604030504040204" pitchFamily="34" charset="-128"/>
                </a:endParaRPr>
              </a:p>
            </p:txBody>
          </p:sp>
        </mc:Choice>
        <mc:Fallback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F2838E96-8F0B-FB05-F30D-93D4B9FE8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441" y="5581668"/>
                <a:ext cx="8387617" cy="532966"/>
              </a:xfrm>
              <a:prstGeom prst="rect">
                <a:avLst/>
              </a:prstGeom>
              <a:blipFill>
                <a:blip r:embed="rId4"/>
                <a:stretch>
                  <a:fillRect l="-1511" t="-9302" b="-325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C99AA7B2-1DB7-6A9C-F90C-6F76FCD297B2}"/>
                  </a:ext>
                </a:extLst>
              </p:cNvPr>
              <p:cNvSpPr txBox="1"/>
              <p:nvPr/>
            </p:nvSpPr>
            <p:spPr>
              <a:xfrm>
                <a:off x="4367165" y="6111440"/>
                <a:ext cx="45652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⇔</m:t>
                      </m:r>
                      <m:sSub>
                        <m:sSubPr>
                          <m:ctrlPr>
                            <a:rPr kumimoji="1" lang="en-US" altLang="ja-JP" sz="24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DP</m:t>
                          </m:r>
                        </m:sub>
                      </m:sSub>
                      <m:r>
                        <a:rPr kumimoji="1" lang="en-US" altLang="ja-JP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≃</m:t>
                      </m:r>
                      <m:sSup>
                        <m:sSupPr>
                          <m:ctrlPr>
                            <a:rPr kumimoji="1" lang="en-US" altLang="ja-JP" sz="24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−19</m:t>
                          </m:r>
                        </m:sup>
                      </m:sSup>
                      <m:r>
                        <a:rPr kumimoji="1" lang="en-US" altLang="ja-JP" sz="2400" b="0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sz="2400" b="0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W</m:t>
                      </m:r>
                      <m:r>
                        <a:rPr kumimoji="1" lang="en-US" altLang="ja-JP" sz="2400" b="0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 @</m:t>
                      </m:r>
                      <m:r>
                        <a:rPr kumimoji="1" lang="en-US" altLang="ja-JP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 </m:t>
                      </m:r>
                      <m:r>
                        <a:rPr kumimoji="1" lang="en-US" altLang="ja-JP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𝜒</m:t>
                      </m:r>
                      <m:r>
                        <a:rPr kumimoji="1" lang="en-US" altLang="ja-JP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sz="24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−10</m:t>
                          </m:r>
                        </m:sup>
                      </m:sSup>
                    </m:oMath>
                  </m:oMathPara>
                </a14:m>
                <a:endParaRPr kumimoji="1" lang="ja-JP" altLang="en-US" sz="3200">
                  <a:solidFill>
                    <a:srgbClr val="FFFF00"/>
                  </a:solidFill>
                  <a:latin typeface="Meiryo" panose="020B0604030504040204" pitchFamily="34" charset="-128"/>
                  <a:ea typeface="Meiryo" panose="020B0604030504040204" pitchFamily="34" charset="-128"/>
                </a:endParaRPr>
              </a:p>
            </p:txBody>
          </p:sp>
        </mc:Choice>
        <mc:Fallback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C99AA7B2-1DB7-6A9C-F90C-6F76FCD297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165" y="6111440"/>
                <a:ext cx="4565224" cy="461665"/>
              </a:xfrm>
              <a:prstGeom prst="rect">
                <a:avLst/>
              </a:prstGeom>
              <a:blipFill>
                <a:blip r:embed="rId5"/>
                <a:stretch>
                  <a:fillRect t="-2703" b="-1621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514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3EE7AA-DD00-EAEB-3391-3D856332C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9144000" cy="1130946"/>
          </a:xfrm>
        </p:spPr>
        <p:txBody>
          <a:bodyPr>
            <a:noAutofit/>
          </a:bodyPr>
          <a:lstStyle/>
          <a:p>
            <a:r>
              <a:rPr kumimoji="1" lang="en-US" altLang="ja-JP" sz="4000" dirty="0"/>
              <a:t>Methodology of Signal Extraction</a:t>
            </a:r>
            <a:endParaRPr kumimoji="1" lang="ja-JP" altLang="en-US" sz="40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38861A5-D308-45A0-8846-07FDEF0D8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5E46-440D-2944-8FD0-3D948A582D09}" type="slidenum">
              <a:rPr kumimoji="1" lang="ja-JP" altLang="en-US" smtClean="0"/>
              <a:t>15</a:t>
            </a:fld>
            <a:endParaRPr kumimoji="1" lang="ja-JP" altLang="en-US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FF959E60-2374-5823-CA12-5653E96C762F}"/>
              </a:ext>
            </a:extLst>
          </p:cNvPr>
          <p:cNvGrpSpPr/>
          <p:nvPr/>
        </p:nvGrpSpPr>
        <p:grpSpPr>
          <a:xfrm>
            <a:off x="1224364" y="3376652"/>
            <a:ext cx="6385939" cy="3308336"/>
            <a:chOff x="2832278" y="1705796"/>
            <a:chExt cx="6385939" cy="3308336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309A36F2-BE5C-D91A-CF95-BEDCA2CD09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4984" t="2" r="7972" b="-15918"/>
            <a:stretch/>
          </p:blipFill>
          <p:spPr>
            <a:xfrm>
              <a:off x="2832278" y="1705796"/>
              <a:ext cx="6385939" cy="3308336"/>
            </a:xfrm>
            <a:prstGeom prst="rect">
              <a:avLst/>
            </a:prstGeom>
            <a:solidFill>
              <a:schemeClr val="bg1"/>
            </a:solidFill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テキスト ボックス 10">
                  <a:extLst>
                    <a:ext uri="{FF2B5EF4-FFF2-40B4-BE49-F238E27FC236}">
                      <a16:creationId xmlns:a16="http://schemas.microsoft.com/office/drawing/2014/main" id="{F29BD254-6E2B-1AA7-BBA0-A064B71A7813}"/>
                    </a:ext>
                  </a:extLst>
                </p:cNvPr>
                <p:cNvSpPr txBox="1"/>
                <p:nvPr/>
              </p:nvSpPr>
              <p:spPr>
                <a:xfrm>
                  <a:off x="4382850" y="4492534"/>
                  <a:ext cx="3908570" cy="4891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800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メイリオ" panose="020B0604030504040204" pitchFamily="34" charset="-128"/>
                            <a:cs typeface="Arial" panose="020B0604020202020204" pitchFamily="34" charset="0"/>
                          </a:rPr>
                          <m:t>𝝂</m:t>
                        </m:r>
                        <m:r>
                          <a:rPr kumimoji="1" lang="en-US" altLang="ja-JP" sz="28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メイリオ" panose="020B0604030504040204" pitchFamily="34" charset="-128"/>
                            <a:cs typeface="Arial" panose="020B0604020202020204" pitchFamily="34" charset="0"/>
                          </a:rPr>
                          <m:t>−</m:t>
                        </m:r>
                        <m:sSub>
                          <m:sSubPr>
                            <m:ctrlPr>
                              <a:rPr kumimoji="1" lang="en-US" altLang="ja-JP" sz="2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メイリオ" panose="020B0604030504040204" pitchFamily="34" charset="-128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メイリオ" panose="020B0604030504040204" pitchFamily="34" charset="-128"/>
                                <a:cs typeface="Arial" panose="020B0604020202020204" pitchFamily="34" charset="0"/>
                              </a:rPr>
                              <m:t>𝝂</m:t>
                            </m:r>
                          </m:e>
                          <m:sub>
                            <m:r>
                              <a:rPr kumimoji="1" lang="en-US" altLang="ja-JP" sz="2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メイリオ" panose="020B0604030504040204" pitchFamily="34" charset="-128"/>
                                <a:cs typeface="Arial" panose="020B0604020202020204" pitchFamily="34" charset="0"/>
                              </a:rPr>
                              <m:t>𝟎</m:t>
                            </m:r>
                          </m:sub>
                        </m:sSub>
                        <m:r>
                          <a:rPr kumimoji="1" lang="en-US" altLang="ja-JP" sz="2800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メイリオ" panose="020B0604030504040204" pitchFamily="34" charset="-128"/>
                            <a:cs typeface="Arial" panose="020B0604020202020204" pitchFamily="34" charset="0"/>
                          </a:rPr>
                          <m:t> (</m:t>
                        </m:r>
                        <m:r>
                          <a:rPr kumimoji="1" lang="en-US" altLang="ja-JP" sz="28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メイリオ" panose="020B0604030504040204" pitchFamily="34" charset="-128"/>
                            <a:cs typeface="Arial" panose="020B0604020202020204" pitchFamily="34" charset="0"/>
                          </a:rPr>
                          <m:t>𝐤𝐇𝐳</m:t>
                        </m:r>
                        <m:r>
                          <a:rPr kumimoji="1" lang="en-US" altLang="ja-JP" sz="2800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メイリオ" panose="020B0604030504040204" pitchFamily="34" charset="-128"/>
                            <a:cs typeface="Arial" panose="020B0604020202020204" pitchFamily="34" charset="0"/>
                          </a:rPr>
                          <m:t>)</m:t>
                        </m:r>
                      </m:oMath>
                    </m:oMathPara>
                  </a14:m>
                  <a:endParaRPr kumimoji="1" lang="en-US" altLang="ja-JP" sz="28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メイリオ" panose="020B0604030504040204" pitchFamily="34" charset="-128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11" name="テキスト ボックス 10">
                  <a:extLst>
                    <a:ext uri="{FF2B5EF4-FFF2-40B4-BE49-F238E27FC236}">
                      <a16:creationId xmlns:a16="http://schemas.microsoft.com/office/drawing/2014/main" id="{F29BD254-6E2B-1AA7-BBA0-A064B71A78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82850" y="4492534"/>
                  <a:ext cx="3908570" cy="489109"/>
                </a:xfrm>
                <a:prstGeom prst="rect">
                  <a:avLst/>
                </a:prstGeom>
                <a:blipFill>
                  <a:blip r:embed="rId3"/>
                  <a:stretch>
                    <a:fillRect b="-33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FAABF9BC-5A4F-F13E-14CF-663CD94778DF}"/>
                </a:ext>
              </a:extLst>
            </p:cNvPr>
            <p:cNvSpPr txBox="1"/>
            <p:nvPr/>
          </p:nvSpPr>
          <p:spPr>
            <a:xfrm rot="16200000">
              <a:off x="2361474" y="2961777"/>
              <a:ext cx="1567102" cy="36512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メイリオ" panose="020B0604030504040204" pitchFamily="34" charset="-128"/>
                  <a:cs typeface="Arial" panose="020B0604020202020204" pitchFamily="34" charset="0"/>
                </a:rPr>
                <a:t>Power (W)</a:t>
              </a:r>
              <a:endParaRPr kumimoji="1" lang="ja-JP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34" charset="-128"/>
                <a:cs typeface="Arial" panose="020B0604020202020204" pitchFamily="34" charset="0"/>
              </a:endParaRPr>
            </a:p>
          </p:txBody>
        </p:sp>
      </p:grp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AF7F38C-CE4C-D275-D1FA-2F76E784999D}"/>
              </a:ext>
            </a:extLst>
          </p:cNvPr>
          <p:cNvSpPr txBox="1"/>
          <p:nvPr/>
        </p:nvSpPr>
        <p:spPr>
          <a:xfrm>
            <a:off x="355825" y="1804681"/>
            <a:ext cx="2037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Fit function</a:t>
            </a:r>
            <a:endParaRPr kumimoji="1" lang="ja-JP" altLang="en-US" sz="2400" b="1" i="1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2B4253C1-CFBA-450D-058D-F0E1BE907BAA}"/>
                  </a:ext>
                </a:extLst>
              </p:cNvPr>
              <p:cNvSpPr txBox="1"/>
              <p:nvPr/>
            </p:nvSpPr>
            <p:spPr>
              <a:xfrm>
                <a:off x="604696" y="2137784"/>
                <a:ext cx="855657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𝒇</m:t>
                      </m:r>
                      <m:d>
                        <m:dPr>
                          <m:ctrlPr>
                            <a:rPr kumimoji="1" lang="en-US" altLang="ja-JP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</m:ctrlPr>
                        </m:dPr>
                        <m:e>
                          <m:r>
                            <a:rPr kumimoji="1" lang="en-US" altLang="ja-JP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𝝂</m:t>
                          </m:r>
                        </m:e>
                      </m:d>
                      <m:r>
                        <a:rPr kumimoji="1" lang="en-US" altLang="ja-JP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36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</m:ctrlPr>
                        </m:sSubPr>
                        <m:e>
                          <m:r>
                            <a:rPr kumimoji="1" lang="en-US" altLang="ja-JP" sz="36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𝑷</m:t>
                          </m:r>
                        </m:e>
                        <m:sub>
                          <m:r>
                            <a:rPr kumimoji="1" lang="en-US" altLang="ja-JP" sz="3600" b="1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𝐃𝐏</m:t>
                          </m:r>
                        </m:sub>
                      </m:sSub>
                      <m:r>
                        <a:rPr kumimoji="1" lang="en-US" altLang="ja-JP" sz="3600" b="1" i="1" smtClean="0">
                          <a:solidFill>
                            <a:srgbClr val="00FA00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 </m:t>
                      </m:r>
                      <m:r>
                        <a:rPr kumimoji="1" lang="en-US" altLang="ja-JP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× </m:t>
                      </m:r>
                      <m:r>
                        <a:rPr kumimoji="1" lang="en-US" altLang="ja-JP" sz="36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𝑭</m:t>
                      </m:r>
                      <m:d>
                        <m:dPr>
                          <m:ctrlPr>
                            <a:rPr kumimoji="1" lang="en-US" altLang="ja-JP" sz="36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</m:ctrlPr>
                        </m:dPr>
                        <m:e>
                          <m:r>
                            <a:rPr kumimoji="1" lang="en-US" altLang="ja-JP" sz="36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𝝂</m:t>
                          </m:r>
                          <m:r>
                            <a:rPr kumimoji="1" lang="en-US" altLang="ja-JP" sz="36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;</m:t>
                          </m:r>
                          <m:sSub>
                            <m:sSubPr>
                              <m:ctrlPr>
                                <a:rPr kumimoji="1" lang="en-US" altLang="ja-JP" sz="3600" b="1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Meiryo" panose="020B0604030504040204" pitchFamily="34" charset="-128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3600" b="1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Meiryo" panose="020B0604030504040204" pitchFamily="34" charset="-128"/>
                                </a:rPr>
                                <m:t>𝝂</m:t>
                              </m:r>
                            </m:e>
                            <m:sub>
                              <m:r>
                                <a:rPr kumimoji="1" lang="en-US" altLang="ja-JP" sz="3600" b="1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Meiryo" panose="020B0604030504040204" pitchFamily="34" charset="-128"/>
                                </a:rPr>
                                <m:t>𝟎</m:t>
                              </m:r>
                            </m:sub>
                          </m:sSub>
                        </m:e>
                      </m:d>
                      <m:r>
                        <a:rPr kumimoji="1" lang="en-US" altLang="ja-JP" sz="3600" b="1" i="1" smtClean="0">
                          <a:solidFill>
                            <a:srgbClr val="00FDFF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 </m:t>
                      </m:r>
                      <m:r>
                        <a:rPr kumimoji="1" lang="en-US" altLang="ja-JP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JP" sz="36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</m:ctrlPr>
                        </m:dPr>
                        <m:e>
                          <m:r>
                            <a:rPr kumimoji="1" lang="en-US" altLang="ja-JP" sz="3600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𝒂</m:t>
                          </m:r>
                          <m:r>
                            <a:rPr kumimoji="1" lang="en-US" altLang="ja-JP" sz="3600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(</m:t>
                          </m:r>
                          <m:r>
                            <a:rPr kumimoji="1" lang="en-US" altLang="ja-JP" sz="3600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𝝂</m:t>
                          </m:r>
                          <m:r>
                            <a:rPr kumimoji="1" lang="en-US" altLang="ja-JP" sz="3600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1" lang="en-US" altLang="ja-JP" sz="3600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Meiryo" panose="020B0604030504040204" pitchFamily="34" charset="-128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3600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Meiryo" panose="020B0604030504040204" pitchFamily="34" charset="-128"/>
                                </a:rPr>
                                <m:t>𝝂</m:t>
                              </m:r>
                            </m:e>
                            <m:sub>
                              <m:r>
                                <a:rPr kumimoji="1" lang="en-US" altLang="ja-JP" sz="3600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Meiryo" panose="020B0604030504040204" pitchFamily="34" charset="-128"/>
                                </a:rPr>
                                <m:t>𝟎</m:t>
                              </m:r>
                            </m:sub>
                          </m:sSub>
                          <m:r>
                            <a:rPr kumimoji="1" lang="en-US" altLang="ja-JP" sz="3600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)+</m:t>
                          </m:r>
                          <m:r>
                            <a:rPr kumimoji="1" lang="en-US" altLang="ja-JP" sz="3600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𝒃</m:t>
                          </m:r>
                        </m:e>
                      </m:d>
                    </m:oMath>
                  </m:oMathPara>
                </a14:m>
                <a:endParaRPr kumimoji="1" lang="ja-JP" altLang="en-US" sz="3600" b="1">
                  <a:solidFill>
                    <a:schemeClr val="bg1"/>
                  </a:solidFill>
                  <a:latin typeface="Meiryo" panose="020B0604030504040204" pitchFamily="34" charset="-128"/>
                  <a:ea typeface="Meiryo" panose="020B0604030504040204" pitchFamily="34" charset="-128"/>
                </a:endParaRPr>
              </a:p>
            </p:txBody>
          </p:sp>
        </mc:Choice>
        <mc:Fallback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2B4253C1-CFBA-450D-058D-F0E1BE907B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696" y="2137784"/>
                <a:ext cx="8556573" cy="646331"/>
              </a:xfrm>
              <a:prstGeom prst="rect">
                <a:avLst/>
              </a:prstGeom>
              <a:blipFill>
                <a:blip r:embed="rId4"/>
                <a:stretch>
                  <a:fillRect t="-3846" b="-2115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56497B22-4590-BF8A-C9BF-DA091100422F}"/>
                  </a:ext>
                </a:extLst>
              </p:cNvPr>
              <p:cNvSpPr txBox="1"/>
              <p:nvPr/>
            </p:nvSpPr>
            <p:spPr>
              <a:xfrm>
                <a:off x="188902" y="974930"/>
                <a:ext cx="8941871" cy="6937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3200" b="1" dirty="0">
                    <a:solidFill>
                      <a:schemeClr val="bg1"/>
                    </a:solidFill>
                    <a:latin typeface="Meiryo" panose="020B0604030504040204" pitchFamily="34" charset="-128"/>
                    <a:ea typeface="Meiryo" panose="020B0604030504040204" pitchFamily="34" charset="-128"/>
                  </a:rPr>
                  <a:t>Extract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36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</m:ctrlPr>
                      </m:sSubPr>
                      <m:e>
                        <m:r>
                          <a:rPr kumimoji="1" lang="en-US" altLang="ja-JP" sz="36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𝑷</m:t>
                        </m:r>
                      </m:e>
                      <m:sub>
                        <m:r>
                          <a:rPr kumimoji="1" lang="en-US" altLang="ja-JP" sz="3600" b="1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𝐃𝐏</m:t>
                        </m:r>
                      </m:sub>
                    </m:sSub>
                  </m:oMath>
                </a14:m>
                <a:r>
                  <a:rPr kumimoji="1" lang="en-US" altLang="ja-JP" sz="3200" b="1" dirty="0">
                    <a:solidFill>
                      <a:schemeClr val="bg1"/>
                    </a:solidFill>
                    <a:latin typeface="Meiryo" panose="020B0604030504040204" pitchFamily="34" charset="-128"/>
                    <a:ea typeface="Meiryo" panose="020B0604030504040204" pitchFamily="34" charset="-128"/>
                  </a:rPr>
                  <a:t> for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40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</m:ctrlPr>
                      </m:sSubPr>
                      <m:e>
                        <m:r>
                          <a:rPr kumimoji="1" lang="en-US" altLang="ja-JP" sz="40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𝝂</m:t>
                        </m:r>
                      </m:e>
                      <m:sub>
                        <m:r>
                          <a:rPr kumimoji="1" lang="en-US" altLang="ja-JP" sz="40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𝟎</m:t>
                        </m:r>
                      </m:sub>
                    </m:sSub>
                  </m:oMath>
                </a14:m>
                <a:r>
                  <a:rPr kumimoji="1" lang="en-US" altLang="ja-JP" sz="3200" b="1" dirty="0">
                    <a:solidFill>
                      <a:schemeClr val="bg1"/>
                    </a:solidFill>
                    <a:latin typeface="Meiryo" panose="020B0604030504040204" pitchFamily="34" charset="-128"/>
                    <a:ea typeface="Meiryo" panose="020B0604030504040204" pitchFamily="34" charset="-128"/>
                  </a:rPr>
                  <a:t> </a:t>
                </a:r>
                <a:r>
                  <a:rPr kumimoji="1" lang="en-US" altLang="ja-JP" sz="2800" b="1" dirty="0">
                    <a:solidFill>
                      <a:schemeClr val="bg1"/>
                    </a:solidFill>
                    <a:latin typeface="Meiryo" panose="020B0604030504040204" pitchFamily="34" charset="-128"/>
                    <a:ea typeface="Meiryo" panose="020B0604030504040204" pitchFamily="34" charset="-128"/>
                  </a:rPr>
                  <a:t>, i.e., sweeping fits</a:t>
                </a:r>
                <a:endParaRPr kumimoji="1" lang="ja-JP" altLang="en-US" sz="3200" b="1">
                  <a:solidFill>
                    <a:schemeClr val="bg1"/>
                  </a:solidFill>
                  <a:latin typeface="Meiryo" panose="020B0604030504040204" pitchFamily="34" charset="-128"/>
                  <a:ea typeface="Meiryo" panose="020B0604030504040204" pitchFamily="34" charset="-128"/>
                </a:endParaRPr>
              </a:p>
            </p:txBody>
          </p:sp>
        </mc:Choice>
        <mc:Fallback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56497B22-4590-BF8A-C9BF-DA09110042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902" y="974930"/>
                <a:ext cx="8941871" cy="693716"/>
              </a:xfrm>
              <a:prstGeom prst="rect">
                <a:avLst/>
              </a:prstGeom>
              <a:blipFill>
                <a:blip r:embed="rId5"/>
                <a:stretch>
                  <a:fillRect l="-1700" r="-425" b="-267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615DD511-DA26-5307-CDE7-CBE8036AA48F}"/>
                  </a:ext>
                </a:extLst>
              </p:cNvPr>
              <p:cNvSpPr txBox="1"/>
              <p:nvPr/>
            </p:nvSpPr>
            <p:spPr>
              <a:xfrm>
                <a:off x="972657" y="2782726"/>
                <a:ext cx="36812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400" b="1" i="1" dirty="0">
                    <a:solidFill>
                      <a:schemeClr val="bg1"/>
                    </a:solidFill>
                    <a:latin typeface="Meiryo" panose="020B0604030504040204" pitchFamily="34" charset="-128"/>
                    <a:ea typeface="Meiryo" panose="020B0604030504040204" pitchFamily="34" charset="-128"/>
                  </a:rPr>
                  <a:t>Signal </a:t>
                </a:r>
                <a:r>
                  <a:rPr kumimoji="1" lang="en-US" altLang="ja-JP" sz="2400" b="1" i="1" dirty="0">
                    <a:solidFill>
                      <a:srgbClr val="FFFF00"/>
                    </a:solidFill>
                    <a:latin typeface="Meiryo" panose="020B0604030504040204" pitchFamily="34" charset="-128"/>
                    <a:ea typeface="Meiryo" panose="020B0604030504040204" pitchFamily="34" charset="-128"/>
                  </a:rPr>
                  <a:t>power</a:t>
                </a:r>
                <a:r>
                  <a:rPr kumimoji="1" lang="en-US" altLang="ja-JP" sz="2400" b="1" i="1" dirty="0">
                    <a:solidFill>
                      <a:schemeClr val="bg1"/>
                    </a:solidFill>
                    <a:latin typeface="Meiryo" panose="020B0604030504040204" pitchFamily="34" charset="-128"/>
                    <a:ea typeface="Meiryo" panose="020B0604030504040204" pitchFamily="34" charset="-128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ja-JP" sz="24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</a:rPr>
                      <m:t>×</m:t>
                    </m:r>
                  </m:oMath>
                </a14:m>
                <a:r>
                  <a:rPr kumimoji="1" lang="en-US" altLang="ja-JP" sz="2400" b="1" i="1" dirty="0">
                    <a:solidFill>
                      <a:schemeClr val="bg1"/>
                    </a:solidFill>
                    <a:latin typeface="Meiryo" panose="020B0604030504040204" pitchFamily="34" charset="-128"/>
                    <a:ea typeface="Meiryo" panose="020B0604030504040204" pitchFamily="34" charset="-128"/>
                  </a:rPr>
                  <a:t> </a:t>
                </a:r>
                <a:r>
                  <a:rPr kumimoji="1" lang="en-US" altLang="ja-JP" sz="2400" b="1" i="1" dirty="0">
                    <a:solidFill>
                      <a:srgbClr val="FFC000"/>
                    </a:solidFill>
                    <a:latin typeface="Meiryo" panose="020B0604030504040204" pitchFamily="34" charset="-128"/>
                    <a:ea typeface="Meiryo" panose="020B0604030504040204" pitchFamily="34" charset="-128"/>
                  </a:rPr>
                  <a:t>shape</a:t>
                </a:r>
              </a:p>
            </p:txBody>
          </p:sp>
        </mc:Choice>
        <mc:Fallback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615DD511-DA26-5307-CDE7-CBE8036AA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657" y="2782726"/>
                <a:ext cx="3681201" cy="461665"/>
              </a:xfrm>
              <a:prstGeom prst="rect">
                <a:avLst/>
              </a:prstGeom>
              <a:blipFill>
                <a:blip r:embed="rId6"/>
                <a:stretch>
                  <a:fillRect l="-2062" t="-5263" r="-2062" b="-28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B54E14D-7335-B900-91F5-992321AEDD82}"/>
              </a:ext>
            </a:extLst>
          </p:cNvPr>
          <p:cNvSpPr txBox="1"/>
          <p:nvPr/>
        </p:nvSpPr>
        <p:spPr>
          <a:xfrm>
            <a:off x="6182394" y="2768211"/>
            <a:ext cx="2576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i="1" dirty="0">
                <a:solidFill>
                  <a:srgbClr val="00B0F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Baseline offset</a:t>
            </a:r>
            <a:endParaRPr kumimoji="1" lang="en-US" altLang="ja-JP" b="1" i="1" dirty="0">
              <a:solidFill>
                <a:srgbClr val="00B0F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010A1FA-89CE-40C8-1740-67D2CFB5C652}"/>
              </a:ext>
            </a:extLst>
          </p:cNvPr>
          <p:cNvCxnSpPr>
            <a:cxnSpLocks/>
          </p:cNvCxnSpPr>
          <p:nvPr/>
        </p:nvCxnSpPr>
        <p:spPr>
          <a:xfrm>
            <a:off x="2960176" y="5424121"/>
            <a:ext cx="3810581" cy="0"/>
          </a:xfrm>
          <a:prstGeom prst="line">
            <a:avLst/>
          </a:prstGeom>
          <a:ln w="76200" cap="rnd">
            <a:solidFill>
              <a:srgbClr val="0432FF">
                <a:alpha val="75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B29D86F-EAA4-5DFF-2703-DB67DB7B7129}"/>
              </a:ext>
            </a:extLst>
          </p:cNvPr>
          <p:cNvSpPr txBox="1"/>
          <p:nvPr/>
        </p:nvSpPr>
        <p:spPr>
          <a:xfrm>
            <a:off x="3190554" y="1882969"/>
            <a:ext cx="2453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C000"/>
                </a:solidFill>
              </a:rPr>
              <a:t>The Maxwell-Boltzmann</a:t>
            </a:r>
          </a:p>
        </p:txBody>
      </p:sp>
      <p:sp>
        <p:nvSpPr>
          <p:cNvPr id="34" name="フリーフォーム 33">
            <a:extLst>
              <a:ext uri="{FF2B5EF4-FFF2-40B4-BE49-F238E27FC236}">
                <a16:creationId xmlns:a16="http://schemas.microsoft.com/office/drawing/2014/main" id="{3E384332-423D-7A67-1328-89F2E6BB62EE}"/>
              </a:ext>
            </a:extLst>
          </p:cNvPr>
          <p:cNvSpPr/>
          <p:nvPr/>
        </p:nvSpPr>
        <p:spPr>
          <a:xfrm>
            <a:off x="6848246" y="3151046"/>
            <a:ext cx="1582831" cy="2273065"/>
          </a:xfrm>
          <a:custGeom>
            <a:avLst/>
            <a:gdLst>
              <a:gd name="connsiteX0" fmla="*/ 1549831 w 1549831"/>
              <a:gd name="connsiteY0" fmla="*/ 0 h 2015004"/>
              <a:gd name="connsiteX1" fmla="*/ 1518834 w 1549831"/>
              <a:gd name="connsiteY1" fmla="*/ 309966 h 2015004"/>
              <a:gd name="connsiteX2" fmla="*/ 1441343 w 1549831"/>
              <a:gd name="connsiteY2" fmla="*/ 557939 h 2015004"/>
              <a:gd name="connsiteX3" fmla="*/ 1410346 w 1549831"/>
              <a:gd name="connsiteY3" fmla="*/ 666428 h 2015004"/>
              <a:gd name="connsiteX4" fmla="*/ 1363851 w 1549831"/>
              <a:gd name="connsiteY4" fmla="*/ 759417 h 2015004"/>
              <a:gd name="connsiteX5" fmla="*/ 1301858 w 1549831"/>
              <a:gd name="connsiteY5" fmla="*/ 914400 h 2015004"/>
              <a:gd name="connsiteX6" fmla="*/ 1255363 w 1549831"/>
              <a:gd name="connsiteY6" fmla="*/ 960895 h 2015004"/>
              <a:gd name="connsiteX7" fmla="*/ 1224366 w 1549831"/>
              <a:gd name="connsiteY7" fmla="*/ 1038387 h 2015004"/>
              <a:gd name="connsiteX8" fmla="*/ 1146875 w 1549831"/>
              <a:gd name="connsiteY8" fmla="*/ 1162373 h 2015004"/>
              <a:gd name="connsiteX9" fmla="*/ 1100380 w 1549831"/>
              <a:gd name="connsiteY9" fmla="*/ 1239865 h 2015004"/>
              <a:gd name="connsiteX10" fmla="*/ 1053885 w 1549831"/>
              <a:gd name="connsiteY10" fmla="*/ 1301858 h 2015004"/>
              <a:gd name="connsiteX11" fmla="*/ 991892 w 1549831"/>
              <a:gd name="connsiteY11" fmla="*/ 1394848 h 2015004"/>
              <a:gd name="connsiteX12" fmla="*/ 945397 w 1549831"/>
              <a:gd name="connsiteY12" fmla="*/ 1441343 h 2015004"/>
              <a:gd name="connsiteX13" fmla="*/ 852407 w 1549831"/>
              <a:gd name="connsiteY13" fmla="*/ 1565329 h 2015004"/>
              <a:gd name="connsiteX14" fmla="*/ 743919 w 1549831"/>
              <a:gd name="connsiteY14" fmla="*/ 1689316 h 2015004"/>
              <a:gd name="connsiteX15" fmla="*/ 712922 w 1549831"/>
              <a:gd name="connsiteY15" fmla="*/ 1735811 h 2015004"/>
              <a:gd name="connsiteX16" fmla="*/ 635431 w 1549831"/>
              <a:gd name="connsiteY16" fmla="*/ 1797804 h 2015004"/>
              <a:gd name="connsiteX17" fmla="*/ 511444 w 1549831"/>
              <a:gd name="connsiteY17" fmla="*/ 1906292 h 2015004"/>
              <a:gd name="connsiteX18" fmla="*/ 449451 w 1549831"/>
              <a:gd name="connsiteY18" fmla="*/ 1937289 h 2015004"/>
              <a:gd name="connsiteX19" fmla="*/ 356461 w 1549831"/>
              <a:gd name="connsiteY19" fmla="*/ 1999282 h 2015004"/>
              <a:gd name="connsiteX20" fmla="*/ 0 w 1549831"/>
              <a:gd name="connsiteY20" fmla="*/ 2014780 h 2015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549831" h="2015004">
                <a:moveTo>
                  <a:pt x="1549831" y="0"/>
                </a:moveTo>
                <a:cubicBezTo>
                  <a:pt x="1544743" y="61047"/>
                  <a:pt x="1532761" y="235688"/>
                  <a:pt x="1518834" y="309966"/>
                </a:cubicBezTo>
                <a:cubicBezTo>
                  <a:pt x="1492490" y="450469"/>
                  <a:pt x="1486882" y="421319"/>
                  <a:pt x="1441343" y="557939"/>
                </a:cubicBezTo>
                <a:cubicBezTo>
                  <a:pt x="1429450" y="593619"/>
                  <a:pt x="1423847" y="631325"/>
                  <a:pt x="1410346" y="666428"/>
                </a:cubicBezTo>
                <a:cubicBezTo>
                  <a:pt x="1397906" y="698773"/>
                  <a:pt x="1377180" y="727428"/>
                  <a:pt x="1363851" y="759417"/>
                </a:cubicBezTo>
                <a:cubicBezTo>
                  <a:pt x="1341268" y="813614"/>
                  <a:pt x="1336350" y="866111"/>
                  <a:pt x="1301858" y="914400"/>
                </a:cubicBezTo>
                <a:cubicBezTo>
                  <a:pt x="1289118" y="932235"/>
                  <a:pt x="1270861" y="945397"/>
                  <a:pt x="1255363" y="960895"/>
                </a:cubicBezTo>
                <a:cubicBezTo>
                  <a:pt x="1245031" y="986726"/>
                  <a:pt x="1237556" y="1013892"/>
                  <a:pt x="1224366" y="1038387"/>
                </a:cubicBezTo>
                <a:cubicBezTo>
                  <a:pt x="1201260" y="1081298"/>
                  <a:pt x="1171950" y="1120582"/>
                  <a:pt x="1146875" y="1162373"/>
                </a:cubicBezTo>
                <a:cubicBezTo>
                  <a:pt x="1131377" y="1188204"/>
                  <a:pt x="1117089" y="1214801"/>
                  <a:pt x="1100380" y="1239865"/>
                </a:cubicBezTo>
                <a:cubicBezTo>
                  <a:pt x="1086052" y="1261357"/>
                  <a:pt x="1068698" y="1280697"/>
                  <a:pt x="1053885" y="1301858"/>
                </a:cubicBezTo>
                <a:cubicBezTo>
                  <a:pt x="1032522" y="1332377"/>
                  <a:pt x="1018234" y="1368506"/>
                  <a:pt x="991892" y="1394848"/>
                </a:cubicBezTo>
                <a:cubicBezTo>
                  <a:pt x="976394" y="1410346"/>
                  <a:pt x="959830" y="1424848"/>
                  <a:pt x="945397" y="1441343"/>
                </a:cubicBezTo>
                <a:cubicBezTo>
                  <a:pt x="836515" y="1565779"/>
                  <a:pt x="921604" y="1473066"/>
                  <a:pt x="852407" y="1565329"/>
                </a:cubicBezTo>
                <a:cubicBezTo>
                  <a:pt x="665821" y="1814110"/>
                  <a:pt x="887286" y="1517276"/>
                  <a:pt x="743919" y="1689316"/>
                </a:cubicBezTo>
                <a:cubicBezTo>
                  <a:pt x="731994" y="1703625"/>
                  <a:pt x="726093" y="1722640"/>
                  <a:pt x="712922" y="1735811"/>
                </a:cubicBezTo>
                <a:cubicBezTo>
                  <a:pt x="689532" y="1759201"/>
                  <a:pt x="660155" y="1775828"/>
                  <a:pt x="635431" y="1797804"/>
                </a:cubicBezTo>
                <a:cubicBezTo>
                  <a:pt x="567134" y="1858512"/>
                  <a:pt x="586243" y="1859542"/>
                  <a:pt x="511444" y="1906292"/>
                </a:cubicBezTo>
                <a:cubicBezTo>
                  <a:pt x="491852" y="1918537"/>
                  <a:pt x="469262" y="1925402"/>
                  <a:pt x="449451" y="1937289"/>
                </a:cubicBezTo>
                <a:cubicBezTo>
                  <a:pt x="417507" y="1956456"/>
                  <a:pt x="393620" y="1996628"/>
                  <a:pt x="356461" y="1999282"/>
                </a:cubicBezTo>
                <a:cubicBezTo>
                  <a:pt x="93108" y="2018093"/>
                  <a:pt x="211995" y="2014780"/>
                  <a:pt x="0" y="2014780"/>
                </a:cubicBezTo>
              </a:path>
            </a:pathLst>
          </a:custGeom>
          <a:noFill/>
          <a:ln w="63500">
            <a:solidFill>
              <a:srgbClr val="00B0F0"/>
            </a:solidFill>
            <a:tailEnd type="arrow"/>
          </a:ln>
          <a:effectLst>
            <a:glow rad="25400">
              <a:schemeClr val="accent6">
                <a:satMod val="1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E8884061-FC0D-53CD-C75E-3DD930BA1D2F}"/>
                  </a:ext>
                </a:extLst>
              </p:cNvPr>
              <p:cNvSpPr txBox="1"/>
              <p:nvPr/>
            </p:nvSpPr>
            <p:spPr>
              <a:xfrm>
                <a:off x="4667229" y="3579858"/>
                <a:ext cx="2668841" cy="113441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square" rtlCol="0" anchor="ctr" anchorCtr="1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kumimoji="1" lang="en-US" altLang="ja-JP" sz="1600" b="1" dirty="0">
                    <a:solidFill>
                      <a:srgbClr val="0432FF"/>
                    </a:solidFill>
                    <a:latin typeface="Meiryo" panose="020B0604030504040204" pitchFamily="34" charset="-128"/>
                    <a:ea typeface="Meiryo" panose="020B0604030504040204" pitchFamily="34" charset="-128"/>
                  </a:rPr>
                  <a:t>Simulated spectrum of conversion photon</a:t>
                </a:r>
              </a:p>
              <a:p>
                <a:pPr algn="ctr"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kumimoji="1" lang="en-US" altLang="ja-JP" sz="1600" b="1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</a:rPr>
                      <m:t>𝚫</m:t>
                    </m:r>
                    <m:r>
                      <a:rPr kumimoji="1" lang="en-US" altLang="ja-JP" sz="1600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</a:rPr>
                      <m:t>𝝂</m:t>
                    </m:r>
                    <m:r>
                      <a:rPr kumimoji="1" lang="en-US" altLang="ja-JP" sz="1600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</a:rPr>
                      <m:t>/</m:t>
                    </m:r>
                    <m:sSub>
                      <m:sSubPr>
                        <m:ctrlPr>
                          <a:rPr kumimoji="1" lang="en-US" altLang="ja-JP" sz="16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</m:ctrlPr>
                      </m:sSubPr>
                      <m:e>
                        <m:r>
                          <a:rPr kumimoji="1" lang="en-US" altLang="ja-JP" sz="16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𝝂</m:t>
                        </m:r>
                      </m:e>
                      <m:sub>
                        <m:r>
                          <a:rPr kumimoji="1" lang="en-US" altLang="ja-JP" sz="16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𝟎</m:t>
                        </m:r>
                      </m:sub>
                    </m:sSub>
                  </m:oMath>
                </a14:m>
                <a:r>
                  <a:rPr kumimoji="1" lang="en-US" altLang="ja-JP" sz="1600" b="1" dirty="0">
                    <a:solidFill>
                      <a:srgbClr val="0432FF"/>
                    </a:solidFill>
                    <a:latin typeface="Meiryo" panose="020B0604030504040204" pitchFamily="34" charset="-128"/>
                    <a:ea typeface="Meiryo" panose="020B0604030504040204" pitchFamily="34" charset="-128"/>
                  </a:rPr>
                  <a:t> 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16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</m:ctrlPr>
                      </m:sSupPr>
                      <m:e>
                        <m:r>
                          <a:rPr kumimoji="1" lang="en-US" altLang="ja-JP" sz="16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𝜷</m:t>
                        </m:r>
                      </m:e>
                      <m:sup>
                        <m:r>
                          <a:rPr kumimoji="1" lang="en-US" altLang="ja-JP" sz="16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1" lang="en-US" altLang="ja-JP" sz="1600" b="1" dirty="0">
                    <a:solidFill>
                      <a:srgbClr val="0432FF"/>
                    </a:solidFill>
                    <a:latin typeface="Meiryo" panose="020B0604030504040204" pitchFamily="34" charset="-128"/>
                    <a:ea typeface="Meiryo" panose="020B0604030504040204" pitchFamily="34" charset="-128"/>
                  </a:rPr>
                  <a:t> ~ </a:t>
                </a:r>
                <a14:m>
                  <m:oMath xmlns:m="http://schemas.openxmlformats.org/officeDocument/2006/math">
                    <m:r>
                      <a:rPr kumimoji="1" lang="en-US" altLang="ja-JP" sz="1600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</a:rPr>
                      <m:t>𝟏</m:t>
                    </m:r>
                    <m:sSup>
                      <m:sSupPr>
                        <m:ctrlPr>
                          <a:rPr kumimoji="1" lang="en-US" altLang="ja-JP" sz="16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</m:ctrlPr>
                      </m:sSupPr>
                      <m:e>
                        <m:r>
                          <a:rPr kumimoji="1" lang="en-US" altLang="ja-JP" sz="16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𝟎</m:t>
                        </m:r>
                      </m:e>
                      <m:sup>
                        <m:r>
                          <a:rPr kumimoji="1" lang="en-US" altLang="ja-JP" sz="16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−</m:t>
                        </m:r>
                        <m:r>
                          <a:rPr kumimoji="1" lang="en-US" altLang="ja-JP" sz="16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𝟔</m:t>
                        </m:r>
                      </m:sup>
                    </m:sSup>
                  </m:oMath>
                </a14:m>
                <a:br>
                  <a:rPr kumimoji="1" lang="en-US" altLang="ja-JP" sz="1600" b="1" dirty="0">
                    <a:solidFill>
                      <a:srgbClr val="0432FF"/>
                    </a:solidFill>
                    <a:latin typeface="Meiryo" panose="020B0604030504040204" pitchFamily="34" charset="-128"/>
                    <a:ea typeface="Meiryo" panose="020B0604030504040204" pitchFamily="34" charset="-128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2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𝐞</m:t>
                      </m:r>
                      <m:r>
                        <a:rPr kumimoji="1" lang="en-US" altLang="ja-JP" sz="12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.</m:t>
                      </m:r>
                      <m:r>
                        <a:rPr kumimoji="1" lang="en-US" altLang="ja-JP" sz="12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𝐠</m:t>
                      </m:r>
                      <m:r>
                        <a:rPr kumimoji="1" lang="en-US" altLang="ja-JP" sz="12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., </m:t>
                      </m:r>
                      <m:r>
                        <a:rPr kumimoji="1" lang="en-US" altLang="ja-JP" sz="12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𝚫</m:t>
                      </m:r>
                      <m:r>
                        <a:rPr kumimoji="1" lang="en-US" altLang="ja-JP" sz="1200" b="1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𝝂</m:t>
                      </m:r>
                      <m:r>
                        <a:rPr kumimoji="1" lang="en-US" altLang="ja-JP" sz="1200" b="1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~</m:t>
                      </m:r>
                      <m:r>
                        <a:rPr kumimoji="1" lang="en-US" altLang="ja-JP" sz="1200" b="1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𝟐𝟎</m:t>
                      </m:r>
                      <m:r>
                        <a:rPr kumimoji="1" lang="en-US" altLang="ja-JP" sz="1200" b="1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 </m:t>
                      </m:r>
                      <m:r>
                        <a:rPr kumimoji="1" lang="en-US" altLang="ja-JP" sz="12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𝐤𝐇𝐳</m:t>
                      </m:r>
                      <m:r>
                        <a:rPr kumimoji="1" lang="en-US" altLang="ja-JP" sz="1200" b="1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 </m:t>
                      </m:r>
                      <m:r>
                        <a:rPr kumimoji="1" lang="en-US" altLang="ja-JP" sz="12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𝐟𝐨𝐫</m:t>
                      </m:r>
                      <m:r>
                        <a:rPr kumimoji="1" lang="en-US" altLang="ja-JP" sz="1200" b="1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 </m:t>
                      </m:r>
                      <m:sSub>
                        <m:sSubPr>
                          <m:ctrlPr>
                            <a:rPr kumimoji="1" lang="en-US" altLang="ja-JP" sz="1200" b="1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</m:ctrlPr>
                        </m:sSubPr>
                        <m:e>
                          <m:r>
                            <a:rPr kumimoji="1" lang="en-US" altLang="ja-JP" sz="1200" b="1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𝝂</m:t>
                          </m:r>
                        </m:e>
                        <m:sub>
                          <m:r>
                            <a:rPr kumimoji="1" lang="en-US" altLang="ja-JP" sz="1200" b="1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𝟎</m:t>
                          </m:r>
                        </m:sub>
                      </m:sSub>
                      <m:r>
                        <a:rPr kumimoji="1" lang="en-US" altLang="ja-JP" sz="1200" b="1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=</m:t>
                      </m:r>
                      <m:r>
                        <a:rPr kumimoji="1" lang="en-US" altLang="ja-JP" sz="1200" b="1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𝟐𝟎</m:t>
                      </m:r>
                      <m:r>
                        <a:rPr kumimoji="1" lang="en-US" altLang="ja-JP" sz="1200" b="1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 </m:t>
                      </m:r>
                      <m:r>
                        <a:rPr kumimoji="1" lang="en-US" altLang="ja-JP" sz="12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𝐆𝐇𝐳</m:t>
                      </m:r>
                    </m:oMath>
                  </m:oMathPara>
                </a14:m>
                <a:endParaRPr kumimoji="1" lang="ja-JP" altLang="en-US" sz="1600" b="1">
                  <a:solidFill>
                    <a:srgbClr val="0432FF"/>
                  </a:solidFill>
                  <a:latin typeface="Meiryo" panose="020B0604030504040204" pitchFamily="34" charset="-128"/>
                  <a:ea typeface="Meiryo" panose="020B0604030504040204" pitchFamily="34" charset="-128"/>
                </a:endParaRPr>
              </a:p>
            </p:txBody>
          </p:sp>
        </mc:Choice>
        <mc:Fallback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E8884061-FC0D-53CD-C75E-3DD930BA1D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229" y="3579858"/>
                <a:ext cx="2668841" cy="1134412"/>
              </a:xfrm>
              <a:prstGeom prst="rect">
                <a:avLst/>
              </a:prstGeom>
              <a:blipFill>
                <a:blip r:embed="rId7"/>
                <a:stretch>
                  <a:fillRect l="-474" t="-1099" r="-2844" b="-219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6EE93C08-AD27-9ABC-A3BB-1D1F982F2428}"/>
              </a:ext>
            </a:extLst>
          </p:cNvPr>
          <p:cNvSpPr txBox="1"/>
          <p:nvPr/>
        </p:nvSpPr>
        <p:spPr>
          <a:xfrm>
            <a:off x="3177327" y="1620260"/>
            <a:ext cx="24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C000"/>
                </a:solidFill>
              </a:rPr>
              <a:t>Isothermal perturbation</a:t>
            </a:r>
          </a:p>
        </p:txBody>
      </p:sp>
    </p:spTree>
    <p:extLst>
      <p:ext uri="{BB962C8B-B14F-4D97-AF65-F5344CB8AC3E}">
        <p14:creationId xmlns:p14="http://schemas.microsoft.com/office/powerpoint/2010/main" val="3962084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4F4D70B0-C37A-0DB7-6E5B-DBFF5512A87B}"/>
              </a:ext>
            </a:extLst>
          </p:cNvPr>
          <p:cNvGrpSpPr/>
          <p:nvPr/>
        </p:nvGrpSpPr>
        <p:grpSpPr>
          <a:xfrm>
            <a:off x="1320378" y="1211559"/>
            <a:ext cx="6255265" cy="2492091"/>
            <a:chOff x="1444367" y="1487346"/>
            <a:chExt cx="6255265" cy="2492091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DCFABDC9-D99D-6BEC-15A9-F14171AED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" b="44224"/>
            <a:stretch/>
          </p:blipFill>
          <p:spPr>
            <a:xfrm>
              <a:off x="1444367" y="1487346"/>
              <a:ext cx="6255265" cy="2492091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EA227EF1-9CFB-102B-D6BD-8CEF2B6E1F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313" t="85045" r="1944" b="3210"/>
            <a:stretch/>
          </p:blipFill>
          <p:spPr>
            <a:xfrm>
              <a:off x="2399189" y="3454593"/>
              <a:ext cx="5175823" cy="52484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77E534F1-8498-E3BA-4953-4EB62C43512E}"/>
                </a:ext>
              </a:extLst>
            </p:cNvPr>
            <p:cNvSpPr/>
            <p:nvPr/>
          </p:nvSpPr>
          <p:spPr>
            <a:xfrm>
              <a:off x="1829416" y="3517772"/>
              <a:ext cx="563047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1C0BEAB-C725-585D-32CC-F42C95648C62}"/>
              </a:ext>
            </a:extLst>
          </p:cNvPr>
          <p:cNvSpPr txBox="1"/>
          <p:nvPr/>
        </p:nvSpPr>
        <p:spPr>
          <a:xfrm>
            <a:off x="1397649" y="3782725"/>
            <a:ext cx="6237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No significant excess at specific freq.</a:t>
            </a:r>
            <a:endParaRPr kumimoji="1" lang="ja-JP" altLang="en-US" sz="2400" b="1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78110D4-EB67-C668-6E12-E0F5545E7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Results of Signal Extraction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502964F-B6ED-E7C9-2B12-5254F4CA2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5E46-440D-2944-8FD0-3D948A582D09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95CE64EC-5473-8C26-01DC-509DF6466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192" y="1213199"/>
            <a:ext cx="6247636" cy="4462597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EEC19D9B-EC77-B9B5-BC10-D52D9EBA8A76}"/>
                  </a:ext>
                </a:extLst>
              </p:cNvPr>
              <p:cNvSpPr txBox="1"/>
              <p:nvPr/>
            </p:nvSpPr>
            <p:spPr>
              <a:xfrm rot="16200000">
                <a:off x="988018" y="1538425"/>
                <a:ext cx="11270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↶</m:t>
                          </m:r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−18</m:t>
                          </m:r>
                        </m:sup>
                      </m:sSup>
                      <m:r>
                        <m:rPr>
                          <m:sty m:val="p"/>
                        </m:rPr>
                        <a:rPr kumimoji="1" lang="en-US" altLang="ja-JP" sz="1400" b="0" i="0" smtClean="0">
                          <a:latin typeface="Cambria Math" panose="02040503050406030204" pitchFamily="18" charset="0"/>
                        </a:rPr>
                        <m:t>W</m:t>
                      </m:r>
                    </m:oMath>
                  </m:oMathPara>
                </a14:m>
                <a:endParaRPr kumimoji="1" lang="ja-JP" altLang="en-US" sz="1400"/>
              </a:p>
            </p:txBody>
          </p:sp>
        </mc:Choice>
        <mc:Fallback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EEC19D9B-EC77-B9B5-BC10-D52D9EBA8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988018" y="1538425"/>
                <a:ext cx="1127040" cy="307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E198807-E5BB-A64A-FED5-B0F2427BC40C}"/>
              </a:ext>
            </a:extLst>
          </p:cNvPr>
          <p:cNvSpPr txBox="1"/>
          <p:nvPr/>
        </p:nvSpPr>
        <p:spPr>
          <a:xfrm>
            <a:off x="125842" y="5800506"/>
            <a:ext cx="8850115" cy="95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ja-JP" sz="2000" i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Taking into account “look-else-where” among all 4,250,000 fit results</a:t>
            </a:r>
          </a:p>
          <a:p>
            <a:pPr algn="ctr">
              <a:lnSpc>
                <a:spcPct val="120000"/>
              </a:lnSpc>
            </a:pPr>
            <a:r>
              <a:rPr kumimoji="1" lang="en-US" altLang="ja-JP" sz="2800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Global </a:t>
            </a:r>
            <a:r>
              <a:rPr kumimoji="1" lang="en-US" altLang="ja-JP" sz="2800" b="1" i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p</a:t>
            </a:r>
            <a:r>
              <a:rPr kumimoji="1" lang="en-US" altLang="ja-JP" sz="2800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-value under null hypothesis: 68%</a:t>
            </a:r>
            <a:endParaRPr kumimoji="1" lang="ja-JP" altLang="en-US" sz="2800" b="1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7" name="円形吹き出し 16">
            <a:extLst>
              <a:ext uri="{FF2B5EF4-FFF2-40B4-BE49-F238E27FC236}">
                <a16:creationId xmlns:a16="http://schemas.microsoft.com/office/drawing/2014/main" id="{19283752-894E-FAB9-339E-1CB168595530}"/>
              </a:ext>
            </a:extLst>
          </p:cNvPr>
          <p:cNvSpPr/>
          <p:nvPr/>
        </p:nvSpPr>
        <p:spPr>
          <a:xfrm>
            <a:off x="6564446" y="3396101"/>
            <a:ext cx="2510724" cy="2088132"/>
          </a:xfrm>
          <a:prstGeom prst="wedgeEllipseCallout">
            <a:avLst>
              <a:gd name="adj1" fmla="val -29475"/>
              <a:gd name="adj2" fmla="val 66953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72000" bIns="0" rtlCol="0" anchor="ctr"/>
          <a:lstStyle/>
          <a:p>
            <a:pPr algn="ctr"/>
            <a:r>
              <a:rPr kumimoji="1" lang="en-US" altLang="ja-JP" sz="2800" b="1" dirty="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Found NO</a:t>
            </a:r>
            <a:br>
              <a:rPr kumimoji="1" lang="en-US" altLang="ja-JP" sz="2800" b="1" dirty="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kumimoji="1" lang="en-US" altLang="ja-JP" sz="2800" b="1" dirty="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significant</a:t>
            </a:r>
          </a:p>
          <a:p>
            <a:pPr algn="ctr"/>
            <a:r>
              <a:rPr kumimoji="1" lang="en-US" altLang="ja-JP" sz="2800" b="1" dirty="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signal</a:t>
            </a:r>
            <a:endParaRPr kumimoji="1" lang="ja-JP" altLang="en-US" sz="2800" b="1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580704B-F283-7904-055C-44FB20241914}"/>
              </a:ext>
            </a:extLst>
          </p:cNvPr>
          <p:cNvSpPr txBox="1"/>
          <p:nvPr/>
        </p:nvSpPr>
        <p:spPr>
          <a:xfrm rot="16200000">
            <a:off x="549240" y="4077421"/>
            <a:ext cx="1768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Null signal hypothesis</a:t>
            </a:r>
            <a:endParaRPr kumimoji="1" lang="ja-JP" altLang="en-US" sz="1400"/>
          </a:p>
        </p:txBody>
      </p:sp>
    </p:spTree>
    <p:extLst>
      <p:ext uri="{BB962C8B-B14F-4D97-AF65-F5344CB8AC3E}">
        <p14:creationId xmlns:p14="http://schemas.microsoft.com/office/powerpoint/2010/main" val="244874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8110D4-EB67-C668-6E12-E0F5545E7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9729"/>
            <a:ext cx="9144000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kumimoji="1" lang="en-US" altLang="ja-JP" dirty="0"/>
              <a:t>Further investigation</a:t>
            </a:r>
            <a:br>
              <a:rPr kumimoji="1" lang="en-US" altLang="ja-JP" dirty="0"/>
            </a:br>
            <a:r>
              <a:rPr kumimoji="1" lang="en-US" altLang="ja-JP" dirty="0"/>
              <a:t>with more statistics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502964F-B6ED-E7C9-2B12-5254F4CA2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5E46-440D-2944-8FD0-3D948A582D09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D70F010-2100-3E57-18E1-7D2BC0B9CA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1" b="3215"/>
          <a:stretch/>
        </p:blipFill>
        <p:spPr>
          <a:xfrm>
            <a:off x="216977" y="1686510"/>
            <a:ext cx="4699136" cy="358290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C8D7623-D9BD-3E25-9873-164D0E9E73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1" b="3215"/>
          <a:stretch/>
        </p:blipFill>
        <p:spPr>
          <a:xfrm>
            <a:off x="216977" y="1686510"/>
            <a:ext cx="4699135" cy="3582905"/>
          </a:xfrm>
          <a:prstGeom prst="rect">
            <a:avLst/>
          </a:prstGeom>
        </p:spPr>
      </p:pic>
      <p:sp>
        <p:nvSpPr>
          <p:cNvPr id="11" name="円/楕円 10">
            <a:extLst>
              <a:ext uri="{FF2B5EF4-FFF2-40B4-BE49-F238E27FC236}">
                <a16:creationId xmlns:a16="http://schemas.microsoft.com/office/drawing/2014/main" id="{37726574-5056-A3C8-870F-F61FB3AA4B0D}"/>
              </a:ext>
            </a:extLst>
          </p:cNvPr>
          <p:cNvSpPr/>
          <p:nvPr/>
        </p:nvSpPr>
        <p:spPr>
          <a:xfrm>
            <a:off x="3146159" y="4401510"/>
            <a:ext cx="557938" cy="418455"/>
          </a:xfrm>
          <a:prstGeom prst="ellipse">
            <a:avLst/>
          </a:prstGeom>
          <a:noFill/>
          <a:ln w="101600">
            <a:solidFill>
              <a:srgbClr val="00FDFF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リーフォーム 12">
            <a:extLst>
              <a:ext uri="{FF2B5EF4-FFF2-40B4-BE49-F238E27FC236}">
                <a16:creationId xmlns:a16="http://schemas.microsoft.com/office/drawing/2014/main" id="{B4310EC1-BEDB-2C63-F4FD-519C76548CFE}"/>
              </a:ext>
            </a:extLst>
          </p:cNvPr>
          <p:cNvSpPr/>
          <p:nvPr/>
        </p:nvSpPr>
        <p:spPr>
          <a:xfrm>
            <a:off x="3626605" y="2603711"/>
            <a:ext cx="1584698" cy="1828798"/>
          </a:xfrm>
          <a:custGeom>
            <a:avLst/>
            <a:gdLst>
              <a:gd name="connsiteX0" fmla="*/ 0 w 1518834"/>
              <a:gd name="connsiteY0" fmla="*/ 1751309 h 1751309"/>
              <a:gd name="connsiteX1" fmla="*/ 697424 w 1518834"/>
              <a:gd name="connsiteY1" fmla="*/ 449451 h 1751309"/>
              <a:gd name="connsiteX2" fmla="*/ 1518834 w 1518834"/>
              <a:gd name="connsiteY2" fmla="*/ 0 h 1751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8834" h="1751309">
                <a:moveTo>
                  <a:pt x="0" y="1751309"/>
                </a:moveTo>
                <a:cubicBezTo>
                  <a:pt x="222142" y="1246322"/>
                  <a:pt x="444285" y="741336"/>
                  <a:pt x="697424" y="449451"/>
                </a:cubicBezTo>
                <a:cubicBezTo>
                  <a:pt x="950563" y="157566"/>
                  <a:pt x="1234698" y="78783"/>
                  <a:pt x="1518834" y="0"/>
                </a:cubicBezTo>
              </a:path>
            </a:pathLst>
          </a:custGeom>
          <a:noFill/>
          <a:ln w="101600">
            <a:solidFill>
              <a:srgbClr val="00B0F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>
            <a:extLst>
              <a:ext uri="{FF2B5EF4-FFF2-40B4-BE49-F238E27FC236}">
                <a16:creationId xmlns:a16="http://schemas.microsoft.com/office/drawing/2014/main" id="{36DC8E60-9C20-0553-F792-CFB1B314814B}"/>
              </a:ext>
            </a:extLst>
          </p:cNvPr>
          <p:cNvSpPr/>
          <p:nvPr/>
        </p:nvSpPr>
        <p:spPr>
          <a:xfrm>
            <a:off x="3146159" y="2074291"/>
            <a:ext cx="557938" cy="418455"/>
          </a:xfrm>
          <a:prstGeom prst="ellipse">
            <a:avLst/>
          </a:prstGeom>
          <a:noFill/>
          <a:ln w="101600">
            <a:solidFill>
              <a:srgbClr val="00FDFF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267C0DC4-749A-E806-C695-FD31B027047E}"/>
              </a:ext>
            </a:extLst>
          </p:cNvPr>
          <p:cNvGrpSpPr/>
          <p:nvPr/>
        </p:nvGrpSpPr>
        <p:grpSpPr>
          <a:xfrm>
            <a:off x="5195805" y="1593521"/>
            <a:ext cx="3781589" cy="2129280"/>
            <a:chOff x="5195805" y="1299059"/>
            <a:chExt cx="3781589" cy="2129280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C458A038-DCC2-7BB6-A271-85B42B526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689" t="1" b="55851"/>
            <a:stretch/>
          </p:blipFill>
          <p:spPr>
            <a:xfrm>
              <a:off x="5195806" y="1299059"/>
              <a:ext cx="3781588" cy="1716691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A0511DA4-E40E-4CFD-8CDF-0E40199641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689" t="83678" b="4796"/>
            <a:stretch/>
          </p:blipFill>
          <p:spPr>
            <a:xfrm>
              <a:off x="5195805" y="2980162"/>
              <a:ext cx="3781588" cy="448177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1C979EDF-5570-060D-0B32-239EDE753003}"/>
              </a:ext>
            </a:extLst>
          </p:cNvPr>
          <p:cNvGrpSpPr/>
          <p:nvPr/>
        </p:nvGrpSpPr>
        <p:grpSpPr>
          <a:xfrm>
            <a:off x="5195805" y="3740536"/>
            <a:ext cx="3928883" cy="2755296"/>
            <a:chOff x="5195805" y="3740536"/>
            <a:chExt cx="3928883" cy="2755296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119262F0-6DF7-EB8B-6AEC-793C8FC68D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689" t="45021" b="4797"/>
            <a:stretch/>
          </p:blipFill>
          <p:spPr>
            <a:xfrm>
              <a:off x="5195805" y="4544522"/>
              <a:ext cx="3781588" cy="195131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8" name="下矢印 17">
              <a:extLst>
                <a:ext uri="{FF2B5EF4-FFF2-40B4-BE49-F238E27FC236}">
                  <a16:creationId xmlns:a16="http://schemas.microsoft.com/office/drawing/2014/main" id="{94DBEAAE-F969-D197-57B4-199C3068B38A}"/>
                </a:ext>
              </a:extLst>
            </p:cNvPr>
            <p:cNvSpPr/>
            <p:nvPr/>
          </p:nvSpPr>
          <p:spPr>
            <a:xfrm>
              <a:off x="6059838" y="3835687"/>
              <a:ext cx="650932" cy="649800"/>
            </a:xfrm>
            <a:prstGeom prst="downArrow">
              <a:avLst/>
            </a:prstGeom>
            <a:solidFill>
              <a:srgbClr val="FF0000"/>
            </a:solidFill>
            <a:ln w="38100" cap="rnd">
              <a:solidFill>
                <a:schemeClr val="bg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00FA00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テキスト ボックス 18">
                  <a:extLst>
                    <a:ext uri="{FF2B5EF4-FFF2-40B4-BE49-F238E27FC236}">
                      <a16:creationId xmlns:a16="http://schemas.microsoft.com/office/drawing/2014/main" id="{D0EC5EFA-94C8-5AE5-8BFA-A7B8F38923A8}"/>
                    </a:ext>
                  </a:extLst>
                </p:cNvPr>
                <p:cNvSpPr txBox="1"/>
                <p:nvPr/>
              </p:nvSpPr>
              <p:spPr>
                <a:xfrm>
                  <a:off x="6772762" y="3740536"/>
                  <a:ext cx="2351926" cy="7863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kumimoji="1" lang="en-US" altLang="ja-JP" sz="2800" b="1" dirty="0">
                      <a:solidFill>
                        <a:srgbClr val="FF0000"/>
                      </a:solidFill>
                      <a:effectLst>
                        <a:glow rad="177800">
                          <a:schemeClr val="bg1"/>
                        </a:glow>
                      </a:effectLst>
                      <a:latin typeface="Meiryo" panose="020B0604030504040204" pitchFamily="34" charset="-128"/>
                      <a:ea typeface="Meiryo" panose="020B0604030504040204" pitchFamily="34" charset="-128"/>
                    </a:rPr>
                    <a:t>Stat. </a:t>
                  </a:r>
                  <a14:m>
                    <m:oMath xmlns:m="http://schemas.openxmlformats.org/officeDocument/2006/math">
                      <m:r>
                        <a:rPr kumimoji="1" lang="en-US" altLang="ja-JP" sz="2800" b="1" i="1" smtClean="0">
                          <a:solidFill>
                            <a:srgbClr val="FF0000"/>
                          </a:solidFill>
                          <a:effectLst>
                            <a:glow rad="177800">
                              <a:schemeClr val="bg1"/>
                            </a:glow>
                          </a:effectLst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×</m:t>
                      </m:r>
                      <m:r>
                        <a:rPr kumimoji="1" lang="en-US" altLang="ja-JP" sz="2800" b="1" i="1" smtClean="0">
                          <a:solidFill>
                            <a:srgbClr val="FF0000"/>
                          </a:solidFill>
                          <a:effectLst>
                            <a:glow rad="177800">
                              <a:schemeClr val="bg1"/>
                            </a:glow>
                          </a:effectLst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𝟏𝟏</m:t>
                      </m:r>
                    </m:oMath>
                  </a14:m>
                  <a:endParaRPr kumimoji="1" lang="en-US" altLang="ja-JP" sz="2800" b="1" dirty="0">
                    <a:solidFill>
                      <a:srgbClr val="FF0000"/>
                    </a:solidFill>
                    <a:effectLst>
                      <a:glow rad="177800">
                        <a:schemeClr val="bg1"/>
                      </a:glow>
                    </a:effectLst>
                    <a:latin typeface="Meiryo" panose="020B0604030504040204" pitchFamily="34" charset="-128"/>
                    <a:ea typeface="Meiryo" panose="020B0604030504040204" pitchFamily="34" charset="-128"/>
                  </a:endParaRPr>
                </a:p>
                <a:p>
                  <a:pPr>
                    <a:lnSpc>
                      <a:spcPct val="120000"/>
                    </a:lnSpc>
                  </a:pPr>
                  <a:r>
                    <a:rPr kumimoji="1" lang="en-US" altLang="ja-JP" sz="1000" b="1" dirty="0">
                      <a:solidFill>
                        <a:srgbClr val="FF0000"/>
                      </a:solidFill>
                      <a:effectLst>
                        <a:glow rad="177800">
                          <a:schemeClr val="bg1"/>
                        </a:glow>
                      </a:effectLst>
                      <a:latin typeface="Meiryo" panose="020B0604030504040204" pitchFamily="34" charset="-128"/>
                      <a:ea typeface="Meiryo" panose="020B0604030504040204" pitchFamily="34" charset="-128"/>
                    </a:rPr>
                    <a:t>Additional data in Jan. 17, 2022</a:t>
                  </a:r>
                  <a:endParaRPr kumimoji="1" lang="ja-JP" altLang="en-US" sz="2800" b="1">
                    <a:solidFill>
                      <a:srgbClr val="FF0000"/>
                    </a:solidFill>
                    <a:effectLst>
                      <a:glow rad="177800">
                        <a:schemeClr val="bg1"/>
                      </a:glow>
                    </a:effectLst>
                    <a:latin typeface="Meiryo" panose="020B0604030504040204" pitchFamily="34" charset="-128"/>
                    <a:ea typeface="Meiryo" panose="020B0604030504040204" pitchFamily="34" charset="-128"/>
                  </a:endParaRPr>
                </a:p>
              </p:txBody>
            </p:sp>
          </mc:Choice>
          <mc:Fallback>
            <p:sp>
              <p:nvSpPr>
                <p:cNvPr id="19" name="テキスト ボックス 18">
                  <a:extLst>
                    <a:ext uri="{FF2B5EF4-FFF2-40B4-BE49-F238E27FC236}">
                      <a16:creationId xmlns:a16="http://schemas.microsoft.com/office/drawing/2014/main" id="{D0EC5EFA-94C8-5AE5-8BFA-A7B8F38923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2762" y="3740536"/>
                  <a:ext cx="2351926" cy="786369"/>
                </a:xfrm>
                <a:prstGeom prst="rect">
                  <a:avLst/>
                </a:prstGeom>
                <a:blipFill>
                  <a:blip r:embed="rId5"/>
                  <a:stretch>
                    <a:fillRect l="-9140" t="-9524" r="-538" b="-1111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103C9C3E-6736-A721-042B-4C89C3FACEC6}"/>
                </a:ext>
              </a:extLst>
            </p:cNvPr>
            <p:cNvSpPr txBox="1"/>
            <p:nvPr/>
          </p:nvSpPr>
          <p:spPr>
            <a:xfrm>
              <a:off x="5521027" y="4685412"/>
              <a:ext cx="3518114" cy="517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kumimoji="1" lang="en-US" altLang="ja-JP" sz="2400" b="1" dirty="0">
                  <a:solidFill>
                    <a:srgbClr val="FF0000"/>
                  </a:solidFill>
                  <a:effectLst>
                    <a:glow rad="177800">
                      <a:schemeClr val="bg1"/>
                    </a:glow>
                  </a:effectLst>
                  <a:latin typeface="Meiryo" panose="020B0604030504040204" pitchFamily="34" charset="-128"/>
                  <a:ea typeface="Meiryo" panose="020B0604030504040204" pitchFamily="34" charset="-128"/>
                </a:rPr>
                <a:t>Confirmed NO signal</a:t>
              </a:r>
            </a:p>
          </p:txBody>
        </p:sp>
      </p:grp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EB20918-FF8F-B098-2C52-0C4E8EED7010}"/>
              </a:ext>
            </a:extLst>
          </p:cNvPr>
          <p:cNvSpPr txBox="1"/>
          <p:nvPr/>
        </p:nvSpPr>
        <p:spPr>
          <a:xfrm>
            <a:off x="5749877" y="1763424"/>
            <a:ext cx="2643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0432FF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No discovery??</a:t>
            </a:r>
            <a:endParaRPr kumimoji="1" lang="ja-JP" altLang="en-US" sz="2400" b="1">
              <a:solidFill>
                <a:srgbClr val="0432FF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138E9931-ACF5-CD43-7368-B51A8938D72C}"/>
                  </a:ext>
                </a:extLst>
              </p:cNvPr>
              <p:cNvSpPr txBox="1"/>
              <p:nvPr/>
            </p:nvSpPr>
            <p:spPr>
              <a:xfrm>
                <a:off x="146874" y="5318388"/>
                <a:ext cx="4924947" cy="865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dirty="0">
                    <a:solidFill>
                      <a:srgbClr val="00FDFF"/>
                    </a:solidFill>
                    <a:latin typeface="Meiryo" panose="020B0604030504040204" pitchFamily="34" charset="-128"/>
                    <a:ea typeface="Meiryo" panose="020B0604030504040204" pitchFamily="34" charset="-128"/>
                  </a:rPr>
                  <a:t>Even though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i="1" smtClean="0">
                            <a:solidFill>
                              <a:srgbClr val="00FD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solidFill>
                              <a:srgbClr val="00FD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solidFill>
                              <a:srgbClr val="00FD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global</m:t>
                        </m:r>
                      </m:sub>
                    </m:sSub>
                    <m:r>
                      <a:rPr kumimoji="1" lang="en-US" altLang="ja-JP" sz="2400" b="0" i="1" smtClean="0">
                        <a:solidFill>
                          <a:srgbClr val="00FDFF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</a:rPr>
                      <m:t>=68%⋯</m:t>
                    </m:r>
                  </m:oMath>
                </a14:m>
                <a:r>
                  <a:rPr kumimoji="1" lang="en-US" altLang="ja-JP" sz="2400" dirty="0">
                    <a:solidFill>
                      <a:srgbClr val="00FDFF"/>
                    </a:solidFill>
                    <a:latin typeface="Meiryo" panose="020B0604030504040204" pitchFamily="34" charset="-128"/>
                    <a:ea typeface="Meiryo" panose="020B0604030504040204" pitchFamily="34" charset="-128"/>
                  </a:rPr>
                  <a:t>,</a:t>
                </a:r>
                <a:br>
                  <a:rPr kumimoji="1" lang="en-US" altLang="ja-JP" sz="2400" dirty="0">
                    <a:solidFill>
                      <a:srgbClr val="00FDFF"/>
                    </a:solidFill>
                    <a:latin typeface="Meiryo" panose="020B0604030504040204" pitchFamily="34" charset="-128"/>
                    <a:ea typeface="Meiryo" panose="020B0604030504040204" pitchFamily="34" charset="-128"/>
                  </a:rPr>
                </a:br>
                <a:r>
                  <a:rPr kumimoji="1" lang="en-US" altLang="ja-JP" sz="2400" dirty="0">
                    <a:solidFill>
                      <a:srgbClr val="00FDFF"/>
                    </a:solidFill>
                    <a:latin typeface="Meiryo" panose="020B0604030504040204" pitchFamily="34" charset="-128"/>
                    <a:ea typeface="Meiryo" panose="020B0604030504040204" pitchFamily="34" charset="-128"/>
                  </a:rPr>
                  <a:t>we don’t </a:t>
                </a:r>
                <a:r>
                  <a:rPr kumimoji="1" lang="en-US" altLang="ja-JP" sz="2400" dirty="0" err="1">
                    <a:solidFill>
                      <a:srgbClr val="00FDFF"/>
                    </a:solidFill>
                    <a:latin typeface="Meiryo" panose="020B0604030504040204" pitchFamily="34" charset="-128"/>
                    <a:ea typeface="Meiryo" panose="020B0604030504040204" pitchFamily="34" charset="-128"/>
                  </a:rPr>
                  <a:t>wanna</a:t>
                </a:r>
                <a:r>
                  <a:rPr kumimoji="1" lang="en-US" altLang="ja-JP" sz="2400" dirty="0">
                    <a:solidFill>
                      <a:srgbClr val="00FDFF"/>
                    </a:solidFill>
                    <a:latin typeface="Meiryo" panose="020B0604030504040204" pitchFamily="34" charset="-128"/>
                    <a:ea typeface="Meiryo" panose="020B0604030504040204" pitchFamily="34" charset="-128"/>
                  </a:rPr>
                  <a:t> miss discovery</a:t>
                </a:r>
              </a:p>
            </p:txBody>
          </p:sp>
        </mc:Choice>
        <mc:Fallback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138E9931-ACF5-CD43-7368-B51A8938D7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874" y="5318388"/>
                <a:ext cx="4924947" cy="865878"/>
              </a:xfrm>
              <a:prstGeom prst="rect">
                <a:avLst/>
              </a:prstGeom>
              <a:blipFill>
                <a:blip r:embed="rId6"/>
                <a:stretch>
                  <a:fillRect l="-2057" b="-1594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0039BE8-E121-7D4D-C7F0-1B7A63722466}"/>
              </a:ext>
            </a:extLst>
          </p:cNvPr>
          <p:cNvSpPr txBox="1"/>
          <p:nvPr/>
        </p:nvSpPr>
        <p:spPr>
          <a:xfrm>
            <a:off x="127866" y="6188352"/>
            <a:ext cx="7454684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ja-JP" sz="2400" b="1" dirty="0">
                <a:solidFill>
                  <a:srgbClr val="FF0000"/>
                </a:solidFill>
                <a:effectLst>
                  <a:glow rad="177800">
                    <a:schemeClr val="bg1"/>
                  </a:glow>
                </a:effectLst>
                <a:latin typeface="Meiryo" panose="020B0604030504040204" pitchFamily="34" charset="-128"/>
                <a:ea typeface="Meiryo" panose="020B0604030504040204" pitchFamily="34" charset="-128"/>
              </a:rPr>
              <a:t>Confirmed zero-consistent results</a:t>
            </a:r>
          </a:p>
        </p:txBody>
      </p:sp>
    </p:spTree>
    <p:extLst>
      <p:ext uri="{BB962C8B-B14F-4D97-AF65-F5344CB8AC3E}">
        <p14:creationId xmlns:p14="http://schemas.microsoft.com/office/powerpoint/2010/main" val="261384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84ED80-8389-663C-FC52-F2612EABF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Systematic Errors</a:t>
            </a:r>
            <a:endParaRPr kumimoji="1" lang="ja-JP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表 5">
                <a:extLst>
                  <a:ext uri="{FF2B5EF4-FFF2-40B4-BE49-F238E27FC236}">
                    <a16:creationId xmlns:a16="http://schemas.microsoft.com/office/drawing/2014/main" id="{D465EA82-63A9-EA24-100F-D9E50228CA71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708333101"/>
                  </p:ext>
                </p:extLst>
              </p:nvPr>
            </p:nvGraphicFramePr>
            <p:xfrm>
              <a:off x="360204" y="1395226"/>
              <a:ext cx="8418808" cy="4032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838700">
                      <a:extLst>
                        <a:ext uri="{9D8B030D-6E8A-4147-A177-3AD203B41FA5}">
                          <a16:colId xmlns:a16="http://schemas.microsoft.com/office/drawing/2014/main" val="131767854"/>
                        </a:ext>
                      </a:extLst>
                    </a:gridCol>
                    <a:gridCol w="3580108">
                      <a:extLst>
                        <a:ext uri="{9D8B030D-6E8A-4147-A177-3AD203B41FA5}">
                          <a16:colId xmlns:a16="http://schemas.microsoft.com/office/drawing/2014/main" val="2625676240"/>
                        </a:ext>
                      </a:extLst>
                    </a:gridCol>
                  </a:tblGrid>
                  <a:tr h="5040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400" dirty="0">
                              <a:solidFill>
                                <a:schemeClr val="accent1"/>
                              </a:solidFill>
                              <a:latin typeface="Meiryo" panose="020B0604030504040204" pitchFamily="34" charset="-128"/>
                              <a:ea typeface="Meiryo" panose="020B0604030504040204" pitchFamily="34" charset="-128"/>
                            </a:rPr>
                            <a:t>Source</a:t>
                          </a:r>
                          <a:endParaRPr kumimoji="1" lang="ja-JP" altLang="en-US" sz="2400">
                            <a:solidFill>
                              <a:schemeClr val="accent1"/>
                            </a:solidFill>
                            <a:latin typeface="Meiryo" panose="020B0604030504040204" pitchFamily="34" charset="-128"/>
                            <a:ea typeface="Meiryo" panose="020B0604030504040204" pitchFamily="34" charset="-128"/>
                          </a:endParaRPr>
                        </a:p>
                      </a:txBody>
                      <a:tcPr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>
                              <a:solidFill>
                                <a:schemeClr val="accent1"/>
                              </a:solidFill>
                              <a:latin typeface="Meiryo" panose="020B0604030504040204" pitchFamily="34" charset="-128"/>
                              <a:ea typeface="Meiryo" panose="020B0604030504040204" pitchFamily="34" charset="-128"/>
                            </a:rPr>
                            <a:t>Syst. error for 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ja-JP" sz="24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𝝌</m:t>
                              </m:r>
                              <m:r>
                                <a:rPr kumimoji="1" lang="en-US" altLang="ja-JP" sz="24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(%)</m:t>
                              </m:r>
                            </m:oMath>
                          </a14:m>
                          <a:endParaRPr kumimoji="1" lang="ja-JP" altLang="en-US" sz="2400">
                            <a:solidFill>
                              <a:schemeClr val="accent1"/>
                            </a:solidFill>
                            <a:latin typeface="Meiryo" panose="020B0604030504040204" pitchFamily="34" charset="-128"/>
                            <a:ea typeface="Meiryo" panose="020B0604030504040204" pitchFamily="34" charset="-128"/>
                          </a:endParaRPr>
                        </a:p>
                      </a:txBody>
                      <a:tcPr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47273639"/>
                      </a:ext>
                    </a:extLst>
                  </a:tr>
                  <a:tr h="5040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400" dirty="0">
                              <a:solidFill>
                                <a:srgbClr val="FFC000"/>
                              </a:solidFill>
                              <a:latin typeface="Meiryo" panose="020B0604030504040204" pitchFamily="34" charset="-128"/>
                              <a:ea typeface="Meiryo" panose="020B0604030504040204" pitchFamily="34" charset="-128"/>
                            </a:rPr>
                            <a:t>Gain</a:t>
                          </a:r>
                          <a:endParaRPr kumimoji="1" lang="ja-JP" altLang="en-US" sz="2400">
                            <a:solidFill>
                              <a:srgbClr val="FFC000"/>
                            </a:solidFill>
                            <a:latin typeface="Meiryo" panose="020B0604030504040204" pitchFamily="34" charset="-128"/>
                            <a:ea typeface="Meiryo" panose="020B0604030504040204" pitchFamily="34" charset="-128"/>
                          </a:endParaRPr>
                        </a:p>
                      </a:txBody>
                      <a:tcPr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>
                              <a:solidFill>
                                <a:schemeClr val="bg1"/>
                              </a:solidFill>
                              <a:latin typeface="Meiryo" panose="020B0604030504040204" pitchFamily="34" charset="-128"/>
                              <a:ea typeface="Meiryo" panose="020B0604030504040204" pitchFamily="34" charset="-128"/>
                            </a:rPr>
                            <a:t>   4.0</a:t>
                          </a:r>
                        </a:p>
                      </a:txBody>
                      <a:tcPr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85298905"/>
                      </a:ext>
                    </a:extLst>
                  </a:tr>
                  <a:tr h="5040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400" i="1" dirty="0" err="1">
                              <a:solidFill>
                                <a:srgbClr val="FFC000"/>
                              </a:solidFill>
                              <a:latin typeface="Meiryo" panose="020B0604030504040204" pitchFamily="34" charset="-128"/>
                              <a:ea typeface="Meiryo" panose="020B0604030504040204" pitchFamily="34" charset="-128"/>
                            </a:rPr>
                            <a:t>A</a:t>
                          </a:r>
                          <a:r>
                            <a:rPr kumimoji="1" lang="en-US" altLang="ja-JP" sz="2400" baseline="-25000" dirty="0" err="1">
                              <a:solidFill>
                                <a:srgbClr val="FFC000"/>
                              </a:solidFill>
                              <a:latin typeface="Meiryo" panose="020B0604030504040204" pitchFamily="34" charset="-128"/>
                              <a:ea typeface="Meiryo" panose="020B0604030504040204" pitchFamily="34" charset="-128"/>
                            </a:rPr>
                            <a:t>eff</a:t>
                          </a:r>
                          <a:endParaRPr kumimoji="1" lang="ja-JP" altLang="en-US" sz="2400" baseline="-25000">
                            <a:solidFill>
                              <a:srgbClr val="FFC000"/>
                            </a:solidFill>
                            <a:latin typeface="Meiryo" panose="020B0604030504040204" pitchFamily="34" charset="-128"/>
                            <a:ea typeface="Meiryo" panose="020B0604030504040204" pitchFamily="34" charset="-128"/>
                          </a:endParaRPr>
                        </a:p>
                      </a:txBody>
                      <a:tcPr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635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>
                              <a:solidFill>
                                <a:schemeClr val="bg1"/>
                              </a:solidFill>
                              <a:latin typeface="Meiryo" panose="020B0604030504040204" pitchFamily="34" charset="-128"/>
                              <a:ea typeface="Meiryo" panose="020B0604030504040204" pitchFamily="34" charset="-128"/>
                            </a:rPr>
                            <a:t>   4.2</a:t>
                          </a:r>
                          <a:endParaRPr kumimoji="1" lang="ja-JP" altLang="en-US" sz="2400">
                            <a:solidFill>
                              <a:schemeClr val="bg1"/>
                            </a:solidFill>
                            <a:latin typeface="Meiryo" panose="020B0604030504040204" pitchFamily="34" charset="-128"/>
                            <a:ea typeface="Meiryo" panose="020B0604030504040204" pitchFamily="34" charset="-128"/>
                          </a:endParaRPr>
                        </a:p>
                      </a:txBody>
                      <a:tcPr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635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14352435"/>
                      </a:ext>
                    </a:extLst>
                  </a:tr>
                  <a:tr h="5040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400" i="1" dirty="0">
                              <a:solidFill>
                                <a:srgbClr val="00B0F0"/>
                              </a:solidFill>
                              <a:latin typeface="Meiryo" panose="020B0604030504040204" pitchFamily="34" charset="-128"/>
                              <a:ea typeface="Meiryo" panose="020B0604030504040204" pitchFamily="34" charset="-128"/>
                            </a:rPr>
                            <a:t>⍴</a:t>
                          </a:r>
                          <a:r>
                            <a:rPr kumimoji="1" lang="en-US" altLang="ja-JP" sz="2400" baseline="-25000" dirty="0">
                              <a:solidFill>
                                <a:srgbClr val="00B0F0"/>
                              </a:solidFill>
                              <a:latin typeface="Meiryo" panose="020B0604030504040204" pitchFamily="34" charset="-128"/>
                              <a:ea typeface="Meiryo" panose="020B0604030504040204" pitchFamily="34" charset="-128"/>
                            </a:rPr>
                            <a:t>CDM</a:t>
                          </a:r>
                          <a:endParaRPr kumimoji="1" lang="ja-JP" altLang="en-US" sz="2400" baseline="-25000">
                            <a:solidFill>
                              <a:srgbClr val="00B0F0"/>
                            </a:solidFill>
                            <a:latin typeface="Meiryo" panose="020B0604030504040204" pitchFamily="34" charset="-128"/>
                            <a:ea typeface="Meiryo" panose="020B0604030504040204" pitchFamily="34" charset="-128"/>
                          </a:endParaRPr>
                        </a:p>
                      </a:txBody>
                      <a:tcPr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635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>
                              <a:solidFill>
                                <a:schemeClr val="bg1"/>
                              </a:solidFill>
                              <a:latin typeface="Meiryo" panose="020B0604030504040204" pitchFamily="34" charset="-128"/>
                              <a:ea typeface="Meiryo" panose="020B0604030504040204" pitchFamily="34" charset="-128"/>
                            </a:rPr>
                            <a:t>   3.9</a:t>
                          </a:r>
                          <a:endParaRPr kumimoji="1" lang="ja-JP" altLang="en-US" sz="2400">
                            <a:solidFill>
                              <a:schemeClr val="bg1"/>
                            </a:solidFill>
                            <a:latin typeface="Meiryo" panose="020B0604030504040204" pitchFamily="34" charset="-128"/>
                            <a:ea typeface="Meiryo" panose="020B0604030504040204" pitchFamily="34" charset="-128"/>
                          </a:endParaRPr>
                        </a:p>
                      </a:txBody>
                      <a:tcPr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635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0600554"/>
                      </a:ext>
                    </a:extLst>
                  </a:tr>
                  <a:tr h="5040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400" dirty="0">
                              <a:solidFill>
                                <a:schemeClr val="bg1"/>
                              </a:solidFill>
                              <a:latin typeface="Meiryo" panose="020B0604030504040204" pitchFamily="34" charset="-128"/>
                              <a:ea typeface="Meiryo" panose="020B0604030504040204" pitchFamily="34" charset="-128"/>
                            </a:rPr>
                            <a:t>Frequency resolution</a:t>
                          </a:r>
                          <a:endParaRPr kumimoji="1" lang="ja-JP" altLang="en-US" sz="2400">
                            <a:solidFill>
                              <a:schemeClr val="bg1"/>
                            </a:solidFill>
                            <a:latin typeface="Meiryo" panose="020B0604030504040204" pitchFamily="34" charset="-128"/>
                            <a:ea typeface="Meiryo" panose="020B0604030504040204" pitchFamily="34" charset="-128"/>
                          </a:endParaRPr>
                        </a:p>
                      </a:txBody>
                      <a:tcPr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635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>
                              <a:solidFill>
                                <a:schemeClr val="bg1"/>
                              </a:solidFill>
                              <a:latin typeface="Meiryo" panose="020B0604030504040204" pitchFamily="34" charset="-128"/>
                              <a:ea typeface="Meiryo" panose="020B0604030504040204" pitchFamily="34" charset="-128"/>
                            </a:rPr>
                            <a:t>   0.6</a:t>
                          </a:r>
                          <a:endParaRPr kumimoji="1" lang="ja-JP" altLang="en-US" sz="2400">
                            <a:solidFill>
                              <a:schemeClr val="bg1"/>
                            </a:solidFill>
                            <a:latin typeface="Meiryo" panose="020B0604030504040204" pitchFamily="34" charset="-128"/>
                            <a:ea typeface="Meiryo" panose="020B0604030504040204" pitchFamily="34" charset="-128"/>
                          </a:endParaRPr>
                        </a:p>
                      </a:txBody>
                      <a:tcPr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635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9930039"/>
                      </a:ext>
                    </a:extLst>
                  </a:tr>
                  <a:tr h="5040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400" dirty="0">
                              <a:solidFill>
                                <a:schemeClr val="bg1"/>
                              </a:solidFill>
                              <a:latin typeface="Meiryo" panose="020B0604030504040204" pitchFamily="34" charset="-128"/>
                              <a:ea typeface="Meiryo" panose="020B0604030504040204" pitchFamily="34" charset="-128"/>
                            </a:rPr>
                            <a:t>Alignment of instruments</a:t>
                          </a:r>
                          <a:endParaRPr kumimoji="1" lang="ja-JP" altLang="en-US" sz="2400">
                            <a:solidFill>
                              <a:schemeClr val="bg1"/>
                            </a:solidFill>
                            <a:latin typeface="Meiryo" panose="020B0604030504040204" pitchFamily="34" charset="-128"/>
                            <a:ea typeface="Meiryo" panose="020B0604030504040204" pitchFamily="34" charset="-128"/>
                          </a:endParaRPr>
                        </a:p>
                      </a:txBody>
                      <a:tcPr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635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>
                              <a:solidFill>
                                <a:schemeClr val="bg1"/>
                              </a:solidFill>
                              <a:latin typeface="Meiryo" panose="020B0604030504040204" pitchFamily="34" charset="-128"/>
                              <a:ea typeface="Meiryo" panose="020B0604030504040204" pitchFamily="34" charset="-128"/>
                            </a:rPr>
                            <a:t>&lt; 0.1</a:t>
                          </a:r>
                          <a:endParaRPr kumimoji="1" lang="ja-JP" altLang="en-US" sz="2400">
                            <a:solidFill>
                              <a:schemeClr val="bg1"/>
                            </a:solidFill>
                            <a:latin typeface="Meiryo" panose="020B0604030504040204" pitchFamily="34" charset="-128"/>
                            <a:ea typeface="Meiryo" panose="020B0604030504040204" pitchFamily="34" charset="-128"/>
                          </a:endParaRPr>
                        </a:p>
                      </a:txBody>
                      <a:tcPr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635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77501480"/>
                      </a:ext>
                    </a:extLst>
                  </a:tr>
                  <a:tr h="5040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400" dirty="0">
                              <a:solidFill>
                                <a:schemeClr val="bg1"/>
                              </a:solidFill>
                              <a:latin typeface="Meiryo" panose="020B0604030504040204" pitchFamily="34" charset="-128"/>
                              <a:ea typeface="Meiryo" panose="020B0604030504040204" pitchFamily="34" charset="-128"/>
                            </a:rPr>
                            <a:t>Direction of conversion photon</a:t>
                          </a:r>
                          <a:endParaRPr kumimoji="1" lang="ja-JP" altLang="en-US" sz="2400">
                            <a:solidFill>
                              <a:schemeClr val="bg1"/>
                            </a:solidFill>
                            <a:latin typeface="Meiryo" panose="020B0604030504040204" pitchFamily="34" charset="-128"/>
                            <a:ea typeface="Meiryo" panose="020B0604030504040204" pitchFamily="34" charset="-128"/>
                          </a:endParaRPr>
                        </a:p>
                      </a:txBody>
                      <a:tcPr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635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>
                              <a:solidFill>
                                <a:schemeClr val="bg1"/>
                              </a:solidFill>
                              <a:latin typeface="Meiryo" panose="020B0604030504040204" pitchFamily="34" charset="-128"/>
                              <a:ea typeface="Meiryo" panose="020B0604030504040204" pitchFamily="34" charset="-128"/>
                            </a:rPr>
                            <a:t>&lt; 0.1</a:t>
                          </a:r>
                          <a:endParaRPr kumimoji="1" lang="ja-JP" altLang="en-US" sz="2400">
                            <a:solidFill>
                              <a:schemeClr val="bg1"/>
                            </a:solidFill>
                            <a:latin typeface="Meiryo" panose="020B0604030504040204" pitchFamily="34" charset="-128"/>
                            <a:ea typeface="Meiryo" panose="020B0604030504040204" pitchFamily="34" charset="-128"/>
                          </a:endParaRPr>
                        </a:p>
                      </a:txBody>
                      <a:tcPr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635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48934620"/>
                      </a:ext>
                    </a:extLst>
                  </a:tr>
                  <a:tr h="5040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400" dirty="0">
                              <a:solidFill>
                                <a:schemeClr val="bg1"/>
                              </a:solidFill>
                              <a:latin typeface="Meiryo" panose="020B0604030504040204" pitchFamily="34" charset="-128"/>
                              <a:ea typeface="Meiryo" panose="020B0604030504040204" pitchFamily="34" charset="-128"/>
                            </a:rPr>
                            <a:t>Total</a:t>
                          </a:r>
                          <a:endParaRPr kumimoji="1" lang="ja-JP" altLang="en-US" sz="2400">
                            <a:solidFill>
                              <a:schemeClr val="bg1"/>
                            </a:solidFill>
                            <a:latin typeface="Meiryo" panose="020B0604030504040204" pitchFamily="34" charset="-128"/>
                            <a:ea typeface="Meiryo" panose="020B0604030504040204" pitchFamily="34" charset="-128"/>
                          </a:endParaRPr>
                        </a:p>
                      </a:txBody>
                      <a:tcPr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>
                              <a:solidFill>
                                <a:schemeClr val="bg1"/>
                              </a:solidFill>
                              <a:latin typeface="Meiryo" panose="020B0604030504040204" pitchFamily="34" charset="-128"/>
                              <a:ea typeface="Meiryo" panose="020B0604030504040204" pitchFamily="34" charset="-128"/>
                            </a:rPr>
                            <a:t>   7.0</a:t>
                          </a:r>
                          <a:endParaRPr kumimoji="1" lang="ja-JP" altLang="en-US" sz="2400">
                            <a:solidFill>
                              <a:schemeClr val="bg1"/>
                            </a:solidFill>
                            <a:latin typeface="Meiryo" panose="020B0604030504040204" pitchFamily="34" charset="-128"/>
                            <a:ea typeface="Meiryo" panose="020B0604030504040204" pitchFamily="34" charset="-128"/>
                          </a:endParaRPr>
                        </a:p>
                      </a:txBody>
                      <a:tcPr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3803635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表 5">
                <a:extLst>
                  <a:ext uri="{FF2B5EF4-FFF2-40B4-BE49-F238E27FC236}">
                    <a16:creationId xmlns:a16="http://schemas.microsoft.com/office/drawing/2014/main" id="{D465EA82-63A9-EA24-100F-D9E50228CA71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708333101"/>
                  </p:ext>
                </p:extLst>
              </p:nvPr>
            </p:nvGraphicFramePr>
            <p:xfrm>
              <a:off x="360204" y="1395226"/>
              <a:ext cx="8418808" cy="4032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838700">
                      <a:extLst>
                        <a:ext uri="{9D8B030D-6E8A-4147-A177-3AD203B41FA5}">
                          <a16:colId xmlns:a16="http://schemas.microsoft.com/office/drawing/2014/main" val="131767854"/>
                        </a:ext>
                      </a:extLst>
                    </a:gridCol>
                    <a:gridCol w="3580108">
                      <a:extLst>
                        <a:ext uri="{9D8B030D-6E8A-4147-A177-3AD203B41FA5}">
                          <a16:colId xmlns:a16="http://schemas.microsoft.com/office/drawing/2014/main" val="2625676240"/>
                        </a:ext>
                      </a:extLst>
                    </a:gridCol>
                  </a:tblGrid>
                  <a:tr h="5040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400" dirty="0">
                              <a:solidFill>
                                <a:schemeClr val="accent1"/>
                              </a:solidFill>
                              <a:latin typeface="Meiryo" panose="020B0604030504040204" pitchFamily="34" charset="-128"/>
                              <a:ea typeface="Meiryo" panose="020B0604030504040204" pitchFamily="34" charset="-128"/>
                            </a:rPr>
                            <a:t>Source</a:t>
                          </a:r>
                          <a:endParaRPr kumimoji="1" lang="ja-JP" altLang="en-US" sz="2400">
                            <a:solidFill>
                              <a:schemeClr val="accent1"/>
                            </a:solidFill>
                            <a:latin typeface="Meiryo" panose="020B0604030504040204" pitchFamily="34" charset="-128"/>
                            <a:ea typeface="Meiryo" panose="020B0604030504040204" pitchFamily="34" charset="-128"/>
                          </a:endParaRPr>
                        </a:p>
                      </a:txBody>
                      <a:tcPr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35461" t="-2500" r="-709" b="-72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7273639"/>
                      </a:ext>
                    </a:extLst>
                  </a:tr>
                  <a:tr h="5040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400" dirty="0">
                              <a:solidFill>
                                <a:srgbClr val="FFC000"/>
                              </a:solidFill>
                              <a:latin typeface="Meiryo" panose="020B0604030504040204" pitchFamily="34" charset="-128"/>
                              <a:ea typeface="Meiryo" panose="020B0604030504040204" pitchFamily="34" charset="-128"/>
                            </a:rPr>
                            <a:t>Gain</a:t>
                          </a:r>
                          <a:endParaRPr kumimoji="1" lang="ja-JP" altLang="en-US" sz="2400">
                            <a:solidFill>
                              <a:srgbClr val="FFC000"/>
                            </a:solidFill>
                            <a:latin typeface="Meiryo" panose="020B0604030504040204" pitchFamily="34" charset="-128"/>
                            <a:ea typeface="Meiryo" panose="020B0604030504040204" pitchFamily="34" charset="-128"/>
                          </a:endParaRPr>
                        </a:p>
                      </a:txBody>
                      <a:tcPr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>
                              <a:solidFill>
                                <a:schemeClr val="bg1"/>
                              </a:solidFill>
                              <a:latin typeface="Meiryo" panose="020B0604030504040204" pitchFamily="34" charset="-128"/>
                              <a:ea typeface="Meiryo" panose="020B0604030504040204" pitchFamily="34" charset="-128"/>
                            </a:rPr>
                            <a:t>   4.0</a:t>
                          </a:r>
                        </a:p>
                      </a:txBody>
                      <a:tcPr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85298905"/>
                      </a:ext>
                    </a:extLst>
                  </a:tr>
                  <a:tr h="5040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400" i="1" dirty="0" err="1">
                              <a:solidFill>
                                <a:srgbClr val="FFC000"/>
                              </a:solidFill>
                              <a:latin typeface="Meiryo" panose="020B0604030504040204" pitchFamily="34" charset="-128"/>
                              <a:ea typeface="Meiryo" panose="020B0604030504040204" pitchFamily="34" charset="-128"/>
                            </a:rPr>
                            <a:t>A</a:t>
                          </a:r>
                          <a:r>
                            <a:rPr kumimoji="1" lang="en-US" altLang="ja-JP" sz="2400" baseline="-25000" dirty="0" err="1">
                              <a:solidFill>
                                <a:srgbClr val="FFC000"/>
                              </a:solidFill>
                              <a:latin typeface="Meiryo" panose="020B0604030504040204" pitchFamily="34" charset="-128"/>
                              <a:ea typeface="Meiryo" panose="020B0604030504040204" pitchFamily="34" charset="-128"/>
                            </a:rPr>
                            <a:t>eff</a:t>
                          </a:r>
                          <a:endParaRPr kumimoji="1" lang="ja-JP" altLang="en-US" sz="2400" baseline="-25000">
                            <a:solidFill>
                              <a:srgbClr val="FFC000"/>
                            </a:solidFill>
                            <a:latin typeface="Meiryo" panose="020B0604030504040204" pitchFamily="34" charset="-128"/>
                            <a:ea typeface="Meiryo" panose="020B0604030504040204" pitchFamily="34" charset="-128"/>
                          </a:endParaRPr>
                        </a:p>
                      </a:txBody>
                      <a:tcPr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635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>
                              <a:solidFill>
                                <a:schemeClr val="bg1"/>
                              </a:solidFill>
                              <a:latin typeface="Meiryo" panose="020B0604030504040204" pitchFamily="34" charset="-128"/>
                              <a:ea typeface="Meiryo" panose="020B0604030504040204" pitchFamily="34" charset="-128"/>
                            </a:rPr>
                            <a:t>   4.2</a:t>
                          </a:r>
                          <a:endParaRPr kumimoji="1" lang="ja-JP" altLang="en-US" sz="2400">
                            <a:solidFill>
                              <a:schemeClr val="bg1"/>
                            </a:solidFill>
                            <a:latin typeface="Meiryo" panose="020B0604030504040204" pitchFamily="34" charset="-128"/>
                            <a:ea typeface="Meiryo" panose="020B0604030504040204" pitchFamily="34" charset="-128"/>
                          </a:endParaRPr>
                        </a:p>
                      </a:txBody>
                      <a:tcPr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635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14352435"/>
                      </a:ext>
                    </a:extLst>
                  </a:tr>
                  <a:tr h="5040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400" i="1" dirty="0">
                              <a:solidFill>
                                <a:srgbClr val="00B0F0"/>
                              </a:solidFill>
                              <a:latin typeface="Meiryo" panose="020B0604030504040204" pitchFamily="34" charset="-128"/>
                              <a:ea typeface="Meiryo" panose="020B0604030504040204" pitchFamily="34" charset="-128"/>
                            </a:rPr>
                            <a:t>⍴</a:t>
                          </a:r>
                          <a:r>
                            <a:rPr kumimoji="1" lang="en-US" altLang="ja-JP" sz="2400" baseline="-25000" dirty="0">
                              <a:solidFill>
                                <a:srgbClr val="00B0F0"/>
                              </a:solidFill>
                              <a:latin typeface="Meiryo" panose="020B0604030504040204" pitchFamily="34" charset="-128"/>
                              <a:ea typeface="Meiryo" panose="020B0604030504040204" pitchFamily="34" charset="-128"/>
                            </a:rPr>
                            <a:t>CDM</a:t>
                          </a:r>
                          <a:endParaRPr kumimoji="1" lang="ja-JP" altLang="en-US" sz="2400" baseline="-25000">
                            <a:solidFill>
                              <a:srgbClr val="00B0F0"/>
                            </a:solidFill>
                            <a:latin typeface="Meiryo" panose="020B0604030504040204" pitchFamily="34" charset="-128"/>
                            <a:ea typeface="Meiryo" panose="020B0604030504040204" pitchFamily="34" charset="-128"/>
                          </a:endParaRPr>
                        </a:p>
                      </a:txBody>
                      <a:tcPr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635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>
                              <a:solidFill>
                                <a:schemeClr val="bg1"/>
                              </a:solidFill>
                              <a:latin typeface="Meiryo" panose="020B0604030504040204" pitchFamily="34" charset="-128"/>
                              <a:ea typeface="Meiryo" panose="020B0604030504040204" pitchFamily="34" charset="-128"/>
                            </a:rPr>
                            <a:t>   3.9</a:t>
                          </a:r>
                          <a:endParaRPr kumimoji="1" lang="ja-JP" altLang="en-US" sz="2400">
                            <a:solidFill>
                              <a:schemeClr val="bg1"/>
                            </a:solidFill>
                            <a:latin typeface="Meiryo" panose="020B0604030504040204" pitchFamily="34" charset="-128"/>
                            <a:ea typeface="Meiryo" panose="020B0604030504040204" pitchFamily="34" charset="-128"/>
                          </a:endParaRPr>
                        </a:p>
                      </a:txBody>
                      <a:tcPr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635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0600554"/>
                      </a:ext>
                    </a:extLst>
                  </a:tr>
                  <a:tr h="5040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400" dirty="0">
                              <a:solidFill>
                                <a:schemeClr val="bg1"/>
                              </a:solidFill>
                              <a:latin typeface="Meiryo" panose="020B0604030504040204" pitchFamily="34" charset="-128"/>
                              <a:ea typeface="Meiryo" panose="020B0604030504040204" pitchFamily="34" charset="-128"/>
                            </a:rPr>
                            <a:t>Frequency resolution</a:t>
                          </a:r>
                          <a:endParaRPr kumimoji="1" lang="ja-JP" altLang="en-US" sz="2400">
                            <a:solidFill>
                              <a:schemeClr val="bg1"/>
                            </a:solidFill>
                            <a:latin typeface="Meiryo" panose="020B0604030504040204" pitchFamily="34" charset="-128"/>
                            <a:ea typeface="Meiryo" panose="020B0604030504040204" pitchFamily="34" charset="-128"/>
                          </a:endParaRPr>
                        </a:p>
                      </a:txBody>
                      <a:tcPr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635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>
                              <a:solidFill>
                                <a:schemeClr val="bg1"/>
                              </a:solidFill>
                              <a:latin typeface="Meiryo" panose="020B0604030504040204" pitchFamily="34" charset="-128"/>
                              <a:ea typeface="Meiryo" panose="020B0604030504040204" pitchFamily="34" charset="-128"/>
                            </a:rPr>
                            <a:t>   0.6</a:t>
                          </a:r>
                          <a:endParaRPr kumimoji="1" lang="ja-JP" altLang="en-US" sz="2400">
                            <a:solidFill>
                              <a:schemeClr val="bg1"/>
                            </a:solidFill>
                            <a:latin typeface="Meiryo" panose="020B0604030504040204" pitchFamily="34" charset="-128"/>
                            <a:ea typeface="Meiryo" panose="020B0604030504040204" pitchFamily="34" charset="-128"/>
                          </a:endParaRPr>
                        </a:p>
                      </a:txBody>
                      <a:tcPr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635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9930039"/>
                      </a:ext>
                    </a:extLst>
                  </a:tr>
                  <a:tr h="5040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400" dirty="0">
                              <a:solidFill>
                                <a:schemeClr val="bg1"/>
                              </a:solidFill>
                              <a:latin typeface="Meiryo" panose="020B0604030504040204" pitchFamily="34" charset="-128"/>
                              <a:ea typeface="Meiryo" panose="020B0604030504040204" pitchFamily="34" charset="-128"/>
                            </a:rPr>
                            <a:t>Alignment of instruments</a:t>
                          </a:r>
                          <a:endParaRPr kumimoji="1" lang="ja-JP" altLang="en-US" sz="2400">
                            <a:solidFill>
                              <a:schemeClr val="bg1"/>
                            </a:solidFill>
                            <a:latin typeface="Meiryo" panose="020B0604030504040204" pitchFamily="34" charset="-128"/>
                            <a:ea typeface="Meiryo" panose="020B0604030504040204" pitchFamily="34" charset="-128"/>
                          </a:endParaRPr>
                        </a:p>
                      </a:txBody>
                      <a:tcPr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635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>
                              <a:solidFill>
                                <a:schemeClr val="bg1"/>
                              </a:solidFill>
                              <a:latin typeface="Meiryo" panose="020B0604030504040204" pitchFamily="34" charset="-128"/>
                              <a:ea typeface="Meiryo" panose="020B0604030504040204" pitchFamily="34" charset="-128"/>
                            </a:rPr>
                            <a:t>&lt; 0.1</a:t>
                          </a:r>
                          <a:endParaRPr kumimoji="1" lang="ja-JP" altLang="en-US" sz="2400">
                            <a:solidFill>
                              <a:schemeClr val="bg1"/>
                            </a:solidFill>
                            <a:latin typeface="Meiryo" panose="020B0604030504040204" pitchFamily="34" charset="-128"/>
                            <a:ea typeface="Meiryo" panose="020B0604030504040204" pitchFamily="34" charset="-128"/>
                          </a:endParaRPr>
                        </a:p>
                      </a:txBody>
                      <a:tcPr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635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77501480"/>
                      </a:ext>
                    </a:extLst>
                  </a:tr>
                  <a:tr h="5040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400" dirty="0">
                              <a:solidFill>
                                <a:schemeClr val="bg1"/>
                              </a:solidFill>
                              <a:latin typeface="Meiryo" panose="020B0604030504040204" pitchFamily="34" charset="-128"/>
                              <a:ea typeface="Meiryo" panose="020B0604030504040204" pitchFamily="34" charset="-128"/>
                            </a:rPr>
                            <a:t>Direction of conversion photon</a:t>
                          </a:r>
                          <a:endParaRPr kumimoji="1" lang="ja-JP" altLang="en-US" sz="2400">
                            <a:solidFill>
                              <a:schemeClr val="bg1"/>
                            </a:solidFill>
                            <a:latin typeface="Meiryo" panose="020B0604030504040204" pitchFamily="34" charset="-128"/>
                            <a:ea typeface="Meiryo" panose="020B0604030504040204" pitchFamily="34" charset="-128"/>
                          </a:endParaRPr>
                        </a:p>
                      </a:txBody>
                      <a:tcPr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635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>
                              <a:solidFill>
                                <a:schemeClr val="bg1"/>
                              </a:solidFill>
                              <a:latin typeface="Meiryo" panose="020B0604030504040204" pitchFamily="34" charset="-128"/>
                              <a:ea typeface="Meiryo" panose="020B0604030504040204" pitchFamily="34" charset="-128"/>
                            </a:rPr>
                            <a:t>&lt; 0.1</a:t>
                          </a:r>
                          <a:endParaRPr kumimoji="1" lang="ja-JP" altLang="en-US" sz="2400">
                            <a:solidFill>
                              <a:schemeClr val="bg1"/>
                            </a:solidFill>
                            <a:latin typeface="Meiryo" panose="020B0604030504040204" pitchFamily="34" charset="-128"/>
                            <a:ea typeface="Meiryo" panose="020B0604030504040204" pitchFamily="34" charset="-128"/>
                          </a:endParaRPr>
                        </a:p>
                      </a:txBody>
                      <a:tcPr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635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48934620"/>
                      </a:ext>
                    </a:extLst>
                  </a:tr>
                  <a:tr h="5040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400" dirty="0">
                              <a:solidFill>
                                <a:schemeClr val="bg1"/>
                              </a:solidFill>
                              <a:latin typeface="Meiryo" panose="020B0604030504040204" pitchFamily="34" charset="-128"/>
                              <a:ea typeface="Meiryo" panose="020B0604030504040204" pitchFamily="34" charset="-128"/>
                            </a:rPr>
                            <a:t>Total</a:t>
                          </a:r>
                          <a:endParaRPr kumimoji="1" lang="ja-JP" altLang="en-US" sz="2400">
                            <a:solidFill>
                              <a:schemeClr val="bg1"/>
                            </a:solidFill>
                            <a:latin typeface="Meiryo" panose="020B0604030504040204" pitchFamily="34" charset="-128"/>
                            <a:ea typeface="Meiryo" panose="020B0604030504040204" pitchFamily="34" charset="-128"/>
                          </a:endParaRPr>
                        </a:p>
                      </a:txBody>
                      <a:tcPr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>
                              <a:solidFill>
                                <a:schemeClr val="bg1"/>
                              </a:solidFill>
                              <a:latin typeface="Meiryo" panose="020B0604030504040204" pitchFamily="34" charset="-128"/>
                              <a:ea typeface="Meiryo" panose="020B0604030504040204" pitchFamily="34" charset="-128"/>
                            </a:rPr>
                            <a:t>   7.0</a:t>
                          </a:r>
                          <a:endParaRPr kumimoji="1" lang="ja-JP" altLang="en-US" sz="2400">
                            <a:solidFill>
                              <a:schemeClr val="bg1"/>
                            </a:solidFill>
                            <a:latin typeface="Meiryo" panose="020B0604030504040204" pitchFamily="34" charset="-128"/>
                            <a:ea typeface="Meiryo" panose="020B0604030504040204" pitchFamily="34" charset="-128"/>
                          </a:endParaRPr>
                        </a:p>
                      </a:txBody>
                      <a:tcPr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3803635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B7B2055-F396-3EAE-163D-B7D39252A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5E46-440D-2944-8FD0-3D948A582D09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B7677E7-B509-8856-F95A-EEE8CB80CA41}"/>
              </a:ext>
            </a:extLst>
          </p:cNvPr>
          <p:cNvSpPr txBox="1"/>
          <p:nvPr/>
        </p:nvSpPr>
        <p:spPr>
          <a:xfrm>
            <a:off x="2769373" y="2022238"/>
            <a:ext cx="2562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FFC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Uncertainty of calibration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49EC9EB-95DF-C785-FD29-04BB28F83473}"/>
              </a:ext>
            </a:extLst>
          </p:cNvPr>
          <p:cNvSpPr txBox="1"/>
          <p:nvPr/>
        </p:nvSpPr>
        <p:spPr>
          <a:xfrm>
            <a:off x="2572714" y="2977219"/>
            <a:ext cx="3333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00B0F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Model uncertainty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9ACFCC35-70B4-9112-3418-D7201AD7EAD8}"/>
                  </a:ext>
                </a:extLst>
              </p:cNvPr>
              <p:cNvSpPr txBox="1"/>
              <p:nvPr/>
            </p:nvSpPr>
            <p:spPr>
              <a:xfrm>
                <a:off x="444410" y="5635243"/>
                <a:ext cx="8231356" cy="1116373"/>
              </a:xfrm>
              <a:prstGeom prst="rect">
                <a:avLst/>
              </a:prstGeom>
              <a:noFill/>
              <a:ln w="63500" cap="rnd">
                <a:solidFill>
                  <a:srgbClr val="FF40FF">
                    <a:alpha val="50000"/>
                  </a:srgbClr>
                </a:solidFill>
              </a:ln>
            </p:spPr>
            <p:txBody>
              <a:bodyPr wrap="none" tIns="72000" bIns="10800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𝝌</m:t>
                      </m:r>
                      <m:r>
                        <a:rPr kumimoji="1" lang="en-US" altLang="ja-JP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=</m:t>
                      </m:r>
                      <m:r>
                        <a:rPr kumimoji="1" lang="en-US" altLang="ja-JP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𝟏</m:t>
                      </m:r>
                      <m:r>
                        <a:rPr kumimoji="1" lang="en-US" altLang="ja-JP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.</m:t>
                      </m:r>
                      <m:r>
                        <a:rPr kumimoji="1" lang="en-US" altLang="ja-JP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𝟎</m:t>
                      </m:r>
                      <m:r>
                        <a:rPr kumimoji="1" lang="en-US" altLang="ja-JP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 ×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𝟏𝟎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−</m:t>
                          </m:r>
                          <m:r>
                            <a:rPr kumimoji="1" lang="en-US" altLang="ja-JP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𝟏𝟎</m:t>
                          </m:r>
                        </m:sup>
                      </m:sSup>
                      <m:r>
                        <a:rPr kumimoji="1" lang="en-US" altLang="ja-JP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 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JP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Meiryo" panose="020B0604030504040204" pitchFamily="34" charset="-128"/>
                                </a:rPr>
                              </m:ctrlPr>
                            </m:dPr>
                            <m:e>
                              <m:r>
                                <a:rPr kumimoji="1" lang="en-US" altLang="ja-JP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Meiryo" panose="020B0604030504040204" pitchFamily="34" charset="-128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kumimoji="1" lang="en-US" altLang="ja-JP" sz="2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Meiryo" panose="020B0604030504040204" pitchFamily="34" charset="-128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kumimoji="1" lang="en-US" altLang="ja-JP" sz="2400" b="1" i="1" smtClean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Meiryo" panose="020B0604030504040204" pitchFamily="34" charset="-128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sz="2400" b="1" i="1" smtClean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Meiryo" panose="020B0604030504040204" pitchFamily="34" charset="-128"/>
                                        </a:rPr>
                                        <m:t>𝑷</m:t>
                                      </m:r>
                                    </m:e>
                                    <m:sub>
                                      <m:r>
                                        <a:rPr kumimoji="1" lang="en-US" altLang="ja-JP" sz="2400" b="1" i="0" smtClean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Meiryo" panose="020B0604030504040204" pitchFamily="34" charset="-128"/>
                                        </a:rPr>
                                        <m:t>𝐃𝐏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kumimoji="1" lang="en-US" altLang="ja-JP" sz="24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Meiryo" panose="020B0604030504040204" pitchFamily="34" charset="-128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sz="24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Meiryo" panose="020B0604030504040204" pitchFamily="34" charset="-128"/>
                                        </a:rPr>
                                        <m:t>𝟏𝟎</m:t>
                                      </m:r>
                                    </m:e>
                                    <m:sup>
                                      <m:r>
                                        <a:rPr kumimoji="1" lang="en-US" altLang="ja-JP" sz="24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Meiryo" panose="020B0604030504040204" pitchFamily="34" charset="-128"/>
                                        </a:rPr>
                                        <m:t>−</m:t>
                                      </m:r>
                                      <m:r>
                                        <a:rPr kumimoji="1" lang="en-US" altLang="ja-JP" sz="24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Meiryo" panose="020B0604030504040204" pitchFamily="34" charset="-128"/>
                                        </a:rPr>
                                        <m:t>𝟏𝟗</m:t>
                                      </m:r>
                                    </m:sup>
                                  </m:sSup>
                                  <m:r>
                                    <a:rPr kumimoji="1" lang="en-US" altLang="ja-JP" sz="2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Meiryo" panose="020B0604030504040204" pitchFamily="34" charset="-128"/>
                                    </a:rPr>
                                    <m:t> </m:t>
                                  </m:r>
                                  <m:r>
                                    <a:rPr kumimoji="1" lang="en-US" altLang="ja-JP" sz="2400" b="1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Meiryo" panose="020B0604030504040204" pitchFamily="34" charset="-128"/>
                                    </a:rPr>
                                    <m:t>𝐖</m:t>
                                  </m:r>
                                </m:den>
                              </m:f>
                              <m:r>
                                <a:rPr kumimoji="1" lang="en-US" altLang="ja-JP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Meiryo" panose="020B0604030504040204" pitchFamily="34" charset="-128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kumimoji="1" lang="en-US" altLang="ja-JP" sz="2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Meiryo" panose="020B0604030504040204" pitchFamily="34" charset="-128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JP" sz="2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Meiryo" panose="020B0604030504040204" pitchFamily="34" charset="-128"/>
                                    </a:rPr>
                                    <m:t>𝟏𝟕</m:t>
                                  </m:r>
                                  <m:r>
                                    <a:rPr kumimoji="1" lang="en-US" altLang="ja-JP" sz="2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Meiryo" panose="020B0604030504040204" pitchFamily="34" charset="-128"/>
                                    </a:rPr>
                                    <m:t>.</m:t>
                                  </m:r>
                                  <m:r>
                                    <a:rPr kumimoji="1" lang="en-US" altLang="ja-JP" sz="2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Meiryo" panose="020B0604030504040204" pitchFamily="34" charset="-128"/>
                                    </a:rPr>
                                    <m:t>𝟒</m:t>
                                  </m:r>
                                  <m:r>
                                    <a:rPr kumimoji="1" lang="en-US" altLang="ja-JP" sz="2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Meiryo" panose="020B0604030504040204" pitchFamily="34" charset="-128"/>
                                    </a:rPr>
                                    <m:t> </m:t>
                                  </m:r>
                                  <m:r>
                                    <a:rPr kumimoji="1" lang="en-US" altLang="ja-JP" sz="2400" b="1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Meiryo" panose="020B0604030504040204" pitchFamily="34" charset="-128"/>
                                    </a:rPr>
                                    <m:t>𝐜</m:t>
                                  </m:r>
                                  <m:sSup>
                                    <m:sSupPr>
                                      <m:ctrlPr>
                                        <a:rPr kumimoji="1" lang="en-US" altLang="ja-JP" sz="2400" b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Meiryo" panose="020B0604030504040204" pitchFamily="34" charset="-128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sz="2400" b="1" i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Meiryo" panose="020B0604030504040204" pitchFamily="34" charset="-128"/>
                                        </a:rPr>
                                        <m:t>𝐦</m:t>
                                      </m:r>
                                    </m:e>
                                    <m:sup>
                                      <m:r>
                                        <a:rPr kumimoji="1" lang="en-US" altLang="ja-JP" sz="2400" b="1" i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Meiryo" panose="020B0604030504040204" pitchFamily="34" charset="-128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sSub>
                                    <m:sSubPr>
                                      <m:ctrlPr>
                                        <a:rPr kumimoji="1" lang="en-US" altLang="ja-JP" sz="2400" b="1" i="1" smtClean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Meiryo" panose="020B0604030504040204" pitchFamily="34" charset="-128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sz="2400" b="1" i="1" smtClean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Meiryo" panose="020B0604030504040204" pitchFamily="34" charset="-128"/>
                                        </a:rPr>
                                        <m:t>𝑨</m:t>
                                      </m:r>
                                    </m:e>
                                    <m:sub>
                                      <m:r>
                                        <a:rPr kumimoji="1" lang="en-US" altLang="ja-JP" sz="2400" b="1" i="0" smtClean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Meiryo" panose="020B0604030504040204" pitchFamily="34" charset="-128"/>
                                        </a:rPr>
                                        <m:t>𝐞𝐟𝐟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kumimoji="1" lang="en-US" altLang="ja-JP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Meiryo" panose="020B0604030504040204" pitchFamily="34" charset="-128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kumimoji="1" lang="en-US" altLang="ja-JP" sz="2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Meiryo" panose="020B0604030504040204" pitchFamily="34" charset="-128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JP" sz="2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Meiryo" panose="020B0604030504040204" pitchFamily="34" charset="-128"/>
                                    </a:rPr>
                                    <m:t>𝟎</m:t>
                                  </m:r>
                                  <m:r>
                                    <a:rPr kumimoji="1" lang="en-US" altLang="ja-JP" sz="2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Meiryo" panose="020B0604030504040204" pitchFamily="34" charset="-128"/>
                                    </a:rPr>
                                    <m:t>.</m:t>
                                  </m:r>
                                  <m:r>
                                    <a:rPr kumimoji="1" lang="en-US" altLang="ja-JP" sz="2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Meiryo" panose="020B0604030504040204" pitchFamily="34" charset="-128"/>
                                    </a:rPr>
                                    <m:t>𝟑𝟗</m:t>
                                  </m:r>
                                  <m:r>
                                    <a:rPr kumimoji="1" lang="en-US" altLang="ja-JP" sz="2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Meiryo" panose="020B0604030504040204" pitchFamily="34" charset="-128"/>
                                    </a:rPr>
                                    <m:t> </m:t>
                                  </m:r>
                                  <m:r>
                                    <a:rPr kumimoji="1" lang="en-US" altLang="ja-JP" sz="2400" b="1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Meiryo" panose="020B0604030504040204" pitchFamily="34" charset="-128"/>
                                    </a:rPr>
                                    <m:t>𝐆𝐞𝐕</m:t>
                                  </m:r>
                                  <m:r>
                                    <a:rPr kumimoji="1" lang="en-US" altLang="ja-JP" sz="2400" b="1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Meiryo" panose="020B0604030504040204" pitchFamily="34" charset="-128"/>
                                    </a:rPr>
                                    <m:t>/</m:t>
                                  </m:r>
                                  <m:r>
                                    <a:rPr kumimoji="1" lang="en-US" altLang="ja-JP" sz="2400" b="1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Meiryo" panose="020B0604030504040204" pitchFamily="34" charset="-128"/>
                                    </a:rPr>
                                    <m:t>𝐜</m:t>
                                  </m:r>
                                  <m:sSup>
                                    <m:sSupPr>
                                      <m:ctrlPr>
                                        <a:rPr kumimoji="1" lang="en-US" altLang="ja-JP" sz="2400" b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Meiryo" panose="020B0604030504040204" pitchFamily="34" charset="-128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sz="2400" b="1" i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Meiryo" panose="020B0604030504040204" pitchFamily="34" charset="-128"/>
                                        </a:rPr>
                                        <m:t>𝐦</m:t>
                                      </m:r>
                                    </m:e>
                                    <m:sup>
                                      <m:r>
                                        <a:rPr kumimoji="1" lang="en-US" altLang="ja-JP" sz="2400" b="1" i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Meiryo" panose="020B0604030504040204" pitchFamily="34" charset="-128"/>
                                        </a:rPr>
                                        <m:t>𝟑</m:t>
                                      </m:r>
                                    </m:sup>
                                  </m:sSup>
                                </m:num>
                                <m:den>
                                  <m:sSub>
                                    <m:sSubPr>
                                      <m:ctrlPr>
                                        <a:rPr kumimoji="1" lang="en-US" altLang="ja-JP" sz="2400" b="1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  <a:ea typeface="Meiryo" panose="020B0604030504040204" pitchFamily="34" charset="-128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sz="2400" b="1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  <a:ea typeface="Meiryo" panose="020B0604030504040204" pitchFamily="34" charset="-128"/>
                                        </a:rPr>
                                        <m:t>𝝆</m:t>
                                      </m:r>
                                    </m:e>
                                    <m:sub>
                                      <m:r>
                                        <a:rPr kumimoji="1" lang="en-US" altLang="ja-JP" sz="2400" b="1" i="0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  <a:ea typeface="Meiryo" panose="020B0604030504040204" pitchFamily="34" charset="-128"/>
                                        </a:rPr>
                                        <m:t>𝐂𝐃𝐌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kumimoji="1" lang="en-US" altLang="ja-JP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Meiryo" panose="020B0604030504040204" pitchFamily="34" charset="-128"/>
                                </a:rPr>
                                <m:t> </m:t>
                              </m:r>
                            </m:e>
                          </m:d>
                        </m:e>
                        <m:sup>
                          <m:r>
                            <a:rPr kumimoji="1" lang="en-US" altLang="ja-JP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𝟏</m:t>
                          </m:r>
                          <m:r>
                            <a:rPr kumimoji="1" lang="en-US" altLang="ja-JP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/</m:t>
                          </m:r>
                          <m:r>
                            <a:rPr kumimoji="1" lang="en-US" altLang="ja-JP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kumimoji="1" lang="ja-JP" altLang="en-US" sz="2400" b="1">
                  <a:solidFill>
                    <a:schemeClr val="bg1"/>
                  </a:solidFill>
                  <a:latin typeface="Meiryo" panose="020B0604030504040204" pitchFamily="34" charset="-128"/>
                  <a:ea typeface="Meiryo" panose="020B0604030504040204" pitchFamily="34" charset="-128"/>
                </a:endParaRPr>
              </a:p>
            </p:txBody>
          </p:sp>
        </mc:Choice>
        <mc:Fallback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9ACFCC35-70B4-9112-3418-D7201AD7EA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410" y="5635243"/>
                <a:ext cx="8231356" cy="11163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63500" cap="rnd">
                <a:solidFill>
                  <a:srgbClr val="FF40FF">
                    <a:alpha val="50000"/>
                  </a:srgb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8574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D9141F-6D02-D6E5-D753-39AE0AE8D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Upper limits at 95% C.L.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4E6CE38-D306-6927-1FCA-888A8466B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5E46-440D-2944-8FD0-3D948A582D09}" type="slidenum">
              <a:rPr kumimoji="1" lang="ja-JP" altLang="en-US" smtClean="0"/>
              <a:t>19</a:t>
            </a:fld>
            <a:endParaRPr kumimoji="1" lang="ja-JP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BA45F879-38A1-EED2-D17F-54AF922667B0}"/>
                  </a:ext>
                </a:extLst>
              </p:cNvPr>
              <p:cNvSpPr txBox="1"/>
              <p:nvPr/>
            </p:nvSpPr>
            <p:spPr>
              <a:xfrm>
                <a:off x="1038387" y="5294273"/>
                <a:ext cx="7491854" cy="1413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kumimoji="1" lang="en-US" altLang="ja-JP" sz="2400" b="1" dirty="0">
                    <a:solidFill>
                      <a:srgbClr val="FFC000"/>
                    </a:solidFill>
                    <a:latin typeface="Meiryo" panose="020B0604030504040204" pitchFamily="34" charset="-128"/>
                    <a:ea typeface="Meiryo" panose="020B0604030504040204" pitchFamily="34" charset="-128"/>
                  </a:rPr>
                  <a:t>The first exploration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</m:ctrlPr>
                      </m:sSubPr>
                      <m:e>
                        <m:r>
                          <a:rPr kumimoji="1" lang="en-US" altLang="ja-JP" sz="2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𝒎</m:t>
                        </m:r>
                      </m:e>
                      <m:sub>
                        <m:r>
                          <a:rPr kumimoji="1" lang="en-US" altLang="ja-JP" sz="2400" b="1" i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𝐃𝐏</m:t>
                        </m:r>
                      </m:sub>
                    </m:sSub>
                    <m:r>
                      <a:rPr kumimoji="1" lang="en-US" altLang="ja-JP" sz="2400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</a:rPr>
                      <m:t>=</m:t>
                    </m:r>
                    <m:r>
                      <a:rPr kumimoji="1" lang="en-US" altLang="ja-JP" sz="2400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</a:rPr>
                      <m:t>𝟕𝟒</m:t>
                    </m:r>
                    <m:r>
                      <a:rPr kumimoji="1" lang="en-US" altLang="ja-JP" sz="2400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</a:rPr>
                      <m:t>−</m:t>
                    </m:r>
                    <m:r>
                      <a:rPr kumimoji="1" lang="en-US" altLang="ja-JP" sz="2400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</a:rPr>
                      <m:t>𝟏𝟏𝟎</m:t>
                    </m:r>
                    <m:r>
                      <a:rPr kumimoji="1" lang="en-US" altLang="ja-JP" sz="2400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</a:rPr>
                      <m:t> </m:t>
                    </m:r>
                    <m:r>
                      <a:rPr kumimoji="1" lang="en-US" altLang="ja-JP" sz="2400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</a:rPr>
                      <m:t>𝝁</m:t>
                    </m:r>
                    <m:r>
                      <a:rPr kumimoji="1" lang="en-US" altLang="ja-JP" sz="2400" b="1" i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</a:rPr>
                      <m:t>𝐞𝐕</m:t>
                    </m:r>
                    <m:r>
                      <a:rPr kumimoji="1" lang="en-US" altLang="ja-JP" sz="2400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</a:rPr>
                      <m:t>/</m:t>
                    </m:r>
                    <m:sSup>
                      <m:sSupPr>
                        <m:ctrlPr>
                          <a:rPr kumimoji="1" lang="en-US" altLang="ja-JP" sz="2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</m:ctrlPr>
                      </m:sSupPr>
                      <m:e>
                        <m:r>
                          <a:rPr kumimoji="1" lang="en-US" altLang="ja-JP" sz="2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𝒄</m:t>
                        </m:r>
                      </m:e>
                      <m:sup>
                        <m:r>
                          <a:rPr kumimoji="1" lang="en-US" altLang="ja-JP" sz="2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𝟐</m:t>
                        </m:r>
                      </m:sup>
                    </m:sSup>
                  </m:oMath>
                </a14:m>
                <a:endParaRPr kumimoji="1" lang="en-US" altLang="ja-JP" sz="2400" b="1" dirty="0">
                  <a:solidFill>
                    <a:srgbClr val="FFC000"/>
                  </a:solidFill>
                  <a:latin typeface="Meiryo" panose="020B0604030504040204" pitchFamily="34" charset="-128"/>
                  <a:ea typeface="Meiryo" panose="020B0604030504040204" pitchFamily="34" charset="-128"/>
                </a:endParaRPr>
              </a:p>
              <a:p>
                <a:pPr>
                  <a:lnSpc>
                    <a:spcPct val="120000"/>
                  </a:lnSpc>
                </a:pPr>
                <a:r>
                  <a:rPr kumimoji="1" lang="en-US" altLang="ja-JP" sz="2400" b="1" dirty="0">
                    <a:solidFill>
                      <a:srgbClr val="FFC000"/>
                    </a:solidFill>
                    <a:latin typeface="Meiryo" panose="020B0604030504040204" pitchFamily="34" charset="-128"/>
                    <a:ea typeface="Meiryo" panose="020B0604030504040204" pitchFamily="34" charset="-128"/>
                  </a:rPr>
                  <a:t>The most stringent constraint to date, </a:t>
                </a:r>
                <a:br>
                  <a:rPr kumimoji="1" lang="en-US" altLang="ja-JP" sz="2400" b="1" dirty="0">
                    <a:solidFill>
                      <a:srgbClr val="FFC000"/>
                    </a:solidFill>
                    <a:latin typeface="Meiryo" panose="020B0604030504040204" pitchFamily="34" charset="-128"/>
                    <a:ea typeface="Meiryo" panose="020B0604030504040204" pitchFamily="34" charset="-128"/>
                  </a:rPr>
                </a:br>
                <a:r>
                  <a:rPr kumimoji="1" lang="en-US" altLang="ja-JP" sz="2400" b="1" dirty="0">
                    <a:solidFill>
                      <a:srgbClr val="FFC000"/>
                    </a:solidFill>
                    <a:latin typeface="Meiryo" panose="020B0604030504040204" pitchFamily="34" charset="-128"/>
                    <a:ea typeface="Meiryo" panose="020B0604030504040204" pitchFamily="34" charset="-128"/>
                  </a:rPr>
                  <a:t>and tighter than cosmological constraints</a:t>
                </a:r>
              </a:p>
            </p:txBody>
          </p:sp>
        </mc:Choice>
        <mc:Fallback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BA45F879-38A1-EED2-D17F-54AF922667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387" y="5294273"/>
                <a:ext cx="7491854" cy="1413464"/>
              </a:xfrm>
              <a:prstGeom prst="rect">
                <a:avLst/>
              </a:prstGeom>
              <a:blipFill>
                <a:blip r:embed="rId2"/>
                <a:stretch>
                  <a:fillRect l="-1184" b="-98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>
            <a:extLst>
              <a:ext uri="{FF2B5EF4-FFF2-40B4-BE49-F238E27FC236}">
                <a16:creationId xmlns:a16="http://schemas.microsoft.com/office/drawing/2014/main" id="{4C1FE69F-7AD0-76E3-E8CF-C138277EE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387" y="1249726"/>
            <a:ext cx="7014284" cy="400816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0482DF8-48EF-A8D9-C71F-3E3D3710B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387" y="1249726"/>
            <a:ext cx="7014284" cy="4008162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7EA65FD-2DC2-C39B-F75F-624E3B307B17}"/>
              </a:ext>
            </a:extLst>
          </p:cNvPr>
          <p:cNvSpPr txBox="1"/>
          <p:nvPr/>
        </p:nvSpPr>
        <p:spPr>
          <a:xfrm rot="19270170">
            <a:off x="3397554" y="2309587"/>
            <a:ext cx="1490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1" lang="en-US" altLang="ja-JP" sz="1600" dirty="0">
                <a:solidFill>
                  <a:prstClr val="black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CMB</a:t>
            </a:r>
            <a:r>
              <a:rPr kumimoji="1" lang="ja-JP" altLang="en-US" sz="1600">
                <a:solidFill>
                  <a:prstClr val="black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kumimoji="1" lang="en-US" altLang="ja-JP" sz="1600" dirty="0">
                <a:solidFill>
                  <a:prstClr val="black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etc.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F65B832-5470-3506-F203-EAD389923D25}"/>
              </a:ext>
            </a:extLst>
          </p:cNvPr>
          <p:cNvSpPr txBox="1"/>
          <p:nvPr/>
        </p:nvSpPr>
        <p:spPr>
          <a:xfrm rot="1945811">
            <a:off x="4996190" y="2615995"/>
            <a:ext cx="2728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kumimoji="1" lang="en-US" altLang="ja-JP" dirty="0">
                <a:solidFill>
                  <a:srgbClr val="000000"/>
                </a:solidFill>
                <a:latin typeface="Meiryo" panose="020B0604030504040204" pitchFamily="34" charset="-128"/>
              </a:rPr>
              <a:t>Solar lifetime</a:t>
            </a:r>
            <a:endParaRPr kumimoji="1" lang="ja-JP" altLang="en-US" dirty="0">
              <a:solidFill>
                <a:srgbClr val="000000"/>
              </a:solidFill>
              <a:latin typeface="Meiryo" panose="020B0604030504040204" pitchFamily="34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7370EC9-D2FF-FFF3-7236-649D6F77871F}"/>
              </a:ext>
            </a:extLst>
          </p:cNvPr>
          <p:cNvSpPr txBox="1"/>
          <p:nvPr/>
        </p:nvSpPr>
        <p:spPr>
          <a:xfrm>
            <a:off x="2014873" y="3734569"/>
            <a:ext cx="1259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i="1" dirty="0">
                <a:effectLst>
                  <a:glow rad="63500">
                    <a:schemeClr val="bg1"/>
                  </a:glow>
                </a:effectLst>
              </a:rPr>
              <a:t>Axion</a:t>
            </a:r>
          </a:p>
          <a:p>
            <a:pPr algn="ctr"/>
            <a:r>
              <a:rPr kumimoji="1" lang="en-US" altLang="ja-JP" i="1" dirty="0" err="1">
                <a:effectLst>
                  <a:glow rad="63500">
                    <a:schemeClr val="bg1"/>
                  </a:glow>
                </a:effectLst>
              </a:rPr>
              <a:t>Haloscope</a:t>
            </a:r>
            <a:endParaRPr kumimoji="1" lang="ja-JP" altLang="en-US" i="1"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C3E81C9-C27E-ECB5-B81D-814E82A61A15}"/>
              </a:ext>
            </a:extLst>
          </p:cNvPr>
          <p:cNvSpPr txBox="1"/>
          <p:nvPr/>
        </p:nvSpPr>
        <p:spPr>
          <a:xfrm rot="16200000">
            <a:off x="2796852" y="3286672"/>
            <a:ext cx="1479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i="1" dirty="0">
                <a:effectLst>
                  <a:glow rad="63500">
                    <a:schemeClr val="bg1"/>
                  </a:glow>
                </a:effectLst>
              </a:rPr>
              <a:t>Dish antenna</a:t>
            </a:r>
            <a:endParaRPr kumimoji="1" lang="ja-JP" altLang="en-US" i="1"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4B5E460-434D-3E0D-9BBB-4414E4D0AF07}"/>
              </a:ext>
            </a:extLst>
          </p:cNvPr>
          <p:cNvSpPr txBox="1"/>
          <p:nvPr/>
        </p:nvSpPr>
        <p:spPr>
          <a:xfrm>
            <a:off x="3784169" y="3739805"/>
            <a:ext cx="2173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This work!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02C61D30-A917-FDEF-B5AA-BBD96C3EDF7F}"/>
                  </a:ext>
                </a:extLst>
              </p:cNvPr>
              <p:cNvSpPr txBox="1"/>
              <p:nvPr/>
            </p:nvSpPr>
            <p:spPr>
              <a:xfrm>
                <a:off x="3739870" y="4089780"/>
                <a:ext cx="4074833" cy="4070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𝝌</m:t>
                      </m:r>
                      <m:r>
                        <a:rPr kumimoji="1" lang="en-US" altLang="ja-JP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&lt;</m:t>
                      </m:r>
                      <m:d>
                        <m:dPr>
                          <m:ctrlPr>
                            <a:rPr kumimoji="1" lang="en-US" altLang="ja-JP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</m:ctrlPr>
                        </m:dPr>
                        <m:e>
                          <m:r>
                            <a:rPr kumimoji="1" lang="en-US" altLang="ja-JP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𝟎</m:t>
                          </m:r>
                          <m:r>
                            <a:rPr kumimoji="1" lang="en-US" altLang="ja-JP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.</m:t>
                          </m:r>
                          <m:r>
                            <a:rPr kumimoji="1" lang="en-US" altLang="ja-JP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𝟑</m:t>
                          </m:r>
                          <m:r>
                            <a:rPr kumimoji="1" lang="en-US" altLang="ja-JP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−</m:t>
                          </m:r>
                          <m:r>
                            <a:rPr kumimoji="1" lang="en-US" altLang="ja-JP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𝟐</m:t>
                          </m:r>
                          <m:r>
                            <a:rPr kumimoji="1" lang="en-US" altLang="ja-JP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.</m:t>
                          </m:r>
                          <m:r>
                            <a:rPr kumimoji="1" lang="en-US" altLang="ja-JP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𝟎</m:t>
                          </m:r>
                        </m:e>
                      </m:d>
                      <m:r>
                        <a:rPr kumimoji="1" lang="en-US" altLang="ja-JP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×</m:t>
                      </m:r>
                      <m:r>
                        <a:rPr kumimoji="1" lang="en-US" altLang="ja-JP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𝟏</m:t>
                      </m:r>
                      <m:sSup>
                        <m:sSupPr>
                          <m:ctrlPr>
                            <a:rPr kumimoji="1" lang="en-US" altLang="ja-JP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</m:ctrlPr>
                        </m:sSupPr>
                        <m:e>
                          <m:r>
                            <a:rPr kumimoji="1" lang="en-US" altLang="ja-JP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𝟎</m:t>
                          </m:r>
                        </m:e>
                        <m:sup>
                          <m:r>
                            <a:rPr kumimoji="1" lang="en-US" altLang="ja-JP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−</m:t>
                          </m:r>
                          <m:r>
                            <a:rPr kumimoji="1" lang="en-US" altLang="ja-JP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𝟏𝟎</m:t>
                          </m:r>
                        </m:sup>
                      </m:sSup>
                      <m:r>
                        <a:rPr kumimoji="1" lang="en-US" altLang="ja-JP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 @</m:t>
                      </m:r>
                      <m:r>
                        <a:rPr kumimoji="1" lang="en-US" altLang="ja-JP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𝟗𝟓</m:t>
                      </m:r>
                      <m:r>
                        <a:rPr kumimoji="1" lang="en-US" altLang="ja-JP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%</m:t>
                      </m:r>
                      <m:r>
                        <a:rPr kumimoji="1" lang="en-US" altLang="ja-JP" sz="2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𝐂𝐋</m:t>
                      </m:r>
                    </m:oMath>
                  </m:oMathPara>
                </a14:m>
                <a:endParaRPr kumimoji="1" lang="ja-JP" altLang="en-US" sz="2000" b="1">
                  <a:solidFill>
                    <a:srgbClr val="FF0000"/>
                  </a:solidFill>
                  <a:latin typeface="Meiryo" panose="020B0604030504040204" pitchFamily="34" charset="-128"/>
                  <a:ea typeface="Meiryo" panose="020B0604030504040204" pitchFamily="34" charset="-128"/>
                </a:endParaRPr>
              </a:p>
            </p:txBody>
          </p:sp>
        </mc:Choice>
        <mc:Fallback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02C61D30-A917-FDEF-B5AA-BBD96C3EDF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9870" y="4089780"/>
                <a:ext cx="4074833" cy="407099"/>
              </a:xfrm>
              <a:prstGeom prst="rect">
                <a:avLst/>
              </a:prstGeom>
              <a:blipFill>
                <a:blip r:embed="rId5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839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4BFB30-6E62-4541-96C0-9ED007238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72"/>
            <a:ext cx="9144000" cy="1325563"/>
          </a:xfrm>
        </p:spPr>
        <p:txBody>
          <a:bodyPr/>
          <a:lstStyle/>
          <a:p>
            <a:r>
              <a:rPr lang="en-US" altLang="ja-JP" dirty="0"/>
              <a:t>What’s DP-CDM?</a:t>
            </a:r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3F14461-2EE9-B941-9012-AE07E282E5DD}"/>
              </a:ext>
            </a:extLst>
          </p:cNvPr>
          <p:cNvSpPr txBox="1"/>
          <p:nvPr/>
        </p:nvSpPr>
        <p:spPr>
          <a:xfrm>
            <a:off x="4023851" y="87080"/>
            <a:ext cx="1276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Dark-photon</a:t>
            </a:r>
            <a:endParaRPr kumimoji="1" lang="ja-JP" altLang="en-US" sz="140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6FB82663-F944-A643-BCD9-27303C079876}"/>
              </a:ext>
            </a:extLst>
          </p:cNvPr>
          <p:cNvSpPr txBox="1"/>
          <p:nvPr/>
        </p:nvSpPr>
        <p:spPr>
          <a:xfrm>
            <a:off x="5342721" y="907968"/>
            <a:ext cx="381707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D. Horns et al. , JCAP 1304, 016 (2013)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grpSp>
        <p:nvGrpSpPr>
          <p:cNvPr id="66" name="図形グループ 19">
            <a:extLst>
              <a:ext uri="{FF2B5EF4-FFF2-40B4-BE49-F238E27FC236}">
                <a16:creationId xmlns:a16="http://schemas.microsoft.com/office/drawing/2014/main" id="{D194A55C-DB69-4345-AB10-5E765A5E82A6}"/>
              </a:ext>
            </a:extLst>
          </p:cNvPr>
          <p:cNvGrpSpPr/>
          <p:nvPr/>
        </p:nvGrpSpPr>
        <p:grpSpPr>
          <a:xfrm>
            <a:off x="540464" y="3045834"/>
            <a:ext cx="8146335" cy="1816505"/>
            <a:chOff x="540464" y="3255903"/>
            <a:chExt cx="8146335" cy="1816505"/>
          </a:xfrm>
        </p:grpSpPr>
        <p:sp>
          <p:nvSpPr>
            <p:cNvPr id="67" name="正方形/長方形 66">
              <a:extLst>
                <a:ext uri="{FF2B5EF4-FFF2-40B4-BE49-F238E27FC236}">
                  <a16:creationId xmlns:a16="http://schemas.microsoft.com/office/drawing/2014/main" id="{1A4CCB54-6B62-AC4D-93A4-3A25FEEAC4AC}"/>
                </a:ext>
              </a:extLst>
            </p:cNvPr>
            <p:cNvSpPr/>
            <p:nvPr/>
          </p:nvSpPr>
          <p:spPr>
            <a:xfrm>
              <a:off x="540464" y="3255903"/>
              <a:ext cx="8146335" cy="1796827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8" name="テキスト ボックス 67">
                  <a:extLst>
                    <a:ext uri="{FF2B5EF4-FFF2-40B4-BE49-F238E27FC236}">
                      <a16:creationId xmlns:a16="http://schemas.microsoft.com/office/drawing/2014/main" id="{9CC310EF-38D1-4943-B79C-D953BF1276B6}"/>
                    </a:ext>
                  </a:extLst>
                </p:cNvPr>
                <p:cNvSpPr txBox="1"/>
                <p:nvPr/>
              </p:nvSpPr>
              <p:spPr>
                <a:xfrm>
                  <a:off x="5073257" y="4241411"/>
                  <a:ext cx="3593612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altLang="ja-JP" sz="2400" b="1" kern="0" dirty="0">
                      <a:latin typeface="Meiryo" panose="020B0604030504040204" pitchFamily="34" charset="-128"/>
                      <a:ea typeface="Meiryo" panose="020B0604030504040204" pitchFamily="34" charset="-128"/>
                    </a:rPr>
                    <a:t>Boundary condition</a:t>
                  </a:r>
                  <a:br>
                    <a:rPr lang="en-US" altLang="ja-JP" sz="2400" b="1" kern="0" dirty="0">
                      <a:latin typeface="Meiryo" panose="020B0604030504040204" pitchFamily="34" charset="-128"/>
                      <a:ea typeface="Meiryo" panose="020B0604030504040204" pitchFamily="34" charset="-128"/>
                    </a:rPr>
                  </a:br>
                  <a:r>
                    <a:rPr lang="en-US" altLang="ja-JP" sz="2400" b="1" kern="0" dirty="0">
                      <a:latin typeface="Meiryo" panose="020B0604030504040204" pitchFamily="34" charset="-128"/>
                      <a:ea typeface="Meiryo" panose="020B0604030504040204" pitchFamily="34" charset="-128"/>
                    </a:rPr>
                    <a:t>at the surface,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ja-JP" sz="2400" b="1" i="0" kern="0" smtClean="0"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</m:ctrlPr>
                        </m:sSubPr>
                        <m:e>
                          <m:r>
                            <a:rPr lang="en-US" altLang="ja-JP" sz="2400" b="1" i="1" kern="0" smtClean="0"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𝑬</m:t>
                          </m:r>
                        </m:e>
                        <m:sub>
                          <m:r>
                            <a:rPr lang="en-US" altLang="ja-JP" sz="2400" b="1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r>
                        <a:rPr lang="en-US" altLang="ja-JP" sz="2400" b="1" i="0" kern="0" smtClean="0"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=</m:t>
                      </m:r>
                      <m:r>
                        <a:rPr lang="en-US" altLang="ja-JP" sz="2400" b="1" i="0" kern="0" smtClean="0"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𝟎</m:t>
                      </m:r>
                    </m:oMath>
                  </a14:m>
                  <a:endParaRPr kumimoji="0" lang="ja-JP" altLang="en-US" sz="24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Meiryo" panose="020B0604030504040204" pitchFamily="34" charset="-128"/>
                    <a:ea typeface="Meiryo" panose="020B0604030504040204" pitchFamily="34" charset="-128"/>
                  </a:endParaRPr>
                </a:p>
              </p:txBody>
            </p:sp>
          </mc:Choice>
          <mc:Fallback>
            <p:sp>
              <p:nvSpPr>
                <p:cNvPr id="68" name="テキスト ボックス 67">
                  <a:extLst>
                    <a:ext uri="{FF2B5EF4-FFF2-40B4-BE49-F238E27FC236}">
                      <a16:creationId xmlns:a16="http://schemas.microsoft.com/office/drawing/2014/main" id="{9CC310EF-38D1-4943-B79C-D953BF1276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3257" y="4241411"/>
                  <a:ext cx="3593612" cy="830997"/>
                </a:xfrm>
                <a:prstGeom prst="rect">
                  <a:avLst/>
                </a:prstGeom>
                <a:blipFill>
                  <a:blip r:embed="rId2"/>
                  <a:stretch>
                    <a:fillRect l="-1761" t="-5970" b="-1492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9" name="テキスト ボックス 68">
                <a:extLst>
                  <a:ext uri="{FF2B5EF4-FFF2-40B4-BE49-F238E27FC236}">
                    <a16:creationId xmlns:a16="http://schemas.microsoft.com/office/drawing/2014/main" id="{06F9DE06-D763-C64D-B285-2BCE9C6AE3DB}"/>
                  </a:ext>
                </a:extLst>
              </p:cNvPr>
              <p:cNvSpPr txBox="1"/>
              <p:nvPr/>
            </p:nvSpPr>
            <p:spPr>
              <a:xfrm>
                <a:off x="103434" y="1340838"/>
                <a:ext cx="9049721" cy="1138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>
                  <a:defRPr/>
                </a:pPr>
                <a:r>
                  <a:rPr lang="en-US" altLang="ja-JP" sz="2800" b="1" dirty="0">
                    <a:solidFill>
                      <a:schemeClr val="bg1"/>
                    </a:solidFill>
                    <a:latin typeface="Meiryo" panose="020B0604030504040204" pitchFamily="34" charset="-128"/>
                    <a:ea typeface="Meiryo" panose="020B0604030504040204" pitchFamily="34" charset="-128"/>
                    <a:cs typeface="Times"/>
                  </a:rPr>
                  <a:t>EM-fields of DP-CDM appear via Kinetic mixing</a:t>
                </a:r>
              </a:p>
              <a:p>
                <a:pPr defTabSz="45720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40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  <a:cs typeface="Times"/>
                            </a:rPr>
                          </m:ctrlPr>
                        </m:sSubPr>
                        <m:e>
                          <m:r>
                            <a:rPr lang="en-US" altLang="ja-JP" sz="40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  <a:cs typeface="Times"/>
                            </a:rPr>
                            <m:t>𝑬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4000" b="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  <a:cs typeface="Times"/>
                            </a:rPr>
                            <m:t>DP</m:t>
                          </m:r>
                        </m:sub>
                      </m:sSub>
                      <m:r>
                        <a:rPr lang="en-US" altLang="ja-JP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  <a:cs typeface="Times"/>
                        </a:rPr>
                        <m:t>=</m:t>
                      </m:r>
                      <m:sSub>
                        <m:sSubPr>
                          <m:ctrlPr>
                            <a:rPr lang="en-US" altLang="ja-JP" sz="40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eiryo" panose="020B0604030504040204" pitchFamily="34" charset="-128"/>
                              <a:cs typeface="Times"/>
                            </a:rPr>
                          </m:ctrlPr>
                        </m:sSubPr>
                        <m:e>
                          <m:r>
                            <a:rPr lang="en-US" altLang="ja-JP" sz="40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eiryo" panose="020B0604030504040204" pitchFamily="34" charset="-128"/>
                              <a:cs typeface="Times"/>
                            </a:rPr>
                            <m:t>𝜒</m:t>
                          </m:r>
                          <m:r>
                            <a:rPr lang="ja-JP" altLang="en-US" sz="40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eiryo" panose="020B0604030504040204" pitchFamily="34" charset="-128"/>
                              <a:cs typeface="Times"/>
                            </a:rPr>
                            <m:t> </m:t>
                          </m:r>
                          <m:r>
                            <a:rPr lang="en-US" altLang="ja-JP" sz="40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eiryo" panose="020B0604030504040204" pitchFamily="34" charset="-128"/>
                              <a:cs typeface="Times"/>
                            </a:rPr>
                            <m:t>𝑚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4000" b="0" i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eiryo" panose="020B0604030504040204" pitchFamily="34" charset="-128"/>
                              <a:cs typeface="Times"/>
                            </a:rPr>
                            <m:t>DP</m:t>
                          </m:r>
                        </m:sub>
                      </m:sSub>
                      <m:r>
                        <a:rPr lang="en-US" altLang="ja-JP" sz="40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Meiryo" panose="020B0604030504040204" pitchFamily="34" charset="-128"/>
                          <a:cs typeface="Times"/>
                        </a:rPr>
                        <m:t> </m:t>
                      </m:r>
                      <m:sSub>
                        <m:sSubPr>
                          <m:ctrlPr>
                            <a:rPr lang="en-US" altLang="ja-JP" sz="40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eiryo" panose="020B0604030504040204" pitchFamily="34" charset="-128"/>
                              <a:cs typeface="Times"/>
                            </a:rPr>
                          </m:ctrlPr>
                        </m:sSubPr>
                        <m:e>
                          <m:r>
                            <a:rPr lang="en-US" altLang="ja-JP" sz="4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eiryo" panose="020B0604030504040204" pitchFamily="34" charset="-128"/>
                              <a:cs typeface="Times"/>
                            </a:rPr>
                            <m:t>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4000" b="0" i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eiryo" panose="020B0604030504040204" pitchFamily="34" charset="-128"/>
                              <a:cs typeface="Times"/>
                            </a:rPr>
                            <m:t>DP</m:t>
                          </m:r>
                        </m:sub>
                      </m:sSub>
                    </m:oMath>
                  </m:oMathPara>
                </a14:m>
                <a:endParaRPr lang="ja-JP" altLang="en-US" sz="4000" dirty="0">
                  <a:solidFill>
                    <a:schemeClr val="bg1"/>
                  </a:solidFill>
                  <a:latin typeface="Meiryo" panose="020B0604030504040204" pitchFamily="34" charset="-128"/>
                  <a:ea typeface="Meiryo" panose="020B0604030504040204" pitchFamily="34" charset="-128"/>
                  <a:cs typeface="Times"/>
                </a:endParaRPr>
              </a:p>
            </p:txBody>
          </p:sp>
        </mc:Choice>
        <mc:Fallback>
          <p:sp>
            <p:nvSpPr>
              <p:cNvPr id="69" name="テキスト ボックス 68">
                <a:extLst>
                  <a:ext uri="{FF2B5EF4-FFF2-40B4-BE49-F238E27FC236}">
                    <a16:creationId xmlns:a16="http://schemas.microsoft.com/office/drawing/2014/main" id="{06F9DE06-D763-C64D-B285-2BCE9C6AE3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34" y="1340838"/>
                <a:ext cx="9049721" cy="1138773"/>
              </a:xfrm>
              <a:prstGeom prst="rect">
                <a:avLst/>
              </a:prstGeom>
              <a:blipFill>
                <a:blip r:embed="rId3"/>
                <a:stretch>
                  <a:fillRect l="-1403" t="-5495" r="-421" b="-1318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1" name="直線矢印コネクタ 70">
            <a:extLst>
              <a:ext uri="{FF2B5EF4-FFF2-40B4-BE49-F238E27FC236}">
                <a16:creationId xmlns:a16="http://schemas.microsoft.com/office/drawing/2014/main" id="{21C66E14-4A21-DF48-8BDB-87A94A69BD3E}"/>
              </a:ext>
            </a:extLst>
          </p:cNvPr>
          <p:cNvCxnSpPr/>
          <p:nvPr/>
        </p:nvCxnSpPr>
        <p:spPr>
          <a:xfrm flipH="1">
            <a:off x="1607877" y="2812717"/>
            <a:ext cx="3810282" cy="3333564"/>
          </a:xfrm>
          <a:prstGeom prst="straightConnector1">
            <a:avLst/>
          </a:prstGeom>
          <a:noFill/>
          <a:ln w="76200" cap="rnd" cmpd="sng" algn="ctr">
            <a:solidFill>
              <a:srgbClr val="FF0000"/>
            </a:solidFill>
            <a:prstDash val="sysDash"/>
            <a:tailEnd type="triangle" w="lg" len="lg"/>
          </a:ln>
          <a:effectLst/>
        </p:spPr>
      </p:cxn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FB99E928-0EFA-F443-AF60-2FE4C240024A}"/>
              </a:ext>
            </a:extLst>
          </p:cNvPr>
          <p:cNvSpPr txBox="1"/>
          <p:nvPr/>
        </p:nvSpPr>
        <p:spPr>
          <a:xfrm>
            <a:off x="5141711" y="2213635"/>
            <a:ext cx="2406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altLang="ja-JP" sz="4000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DP-CDM</a:t>
            </a:r>
            <a:endParaRPr lang="ja-JP" altLang="en-US" sz="4000" b="1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3" name="フリーフォーム 72">
            <a:extLst>
              <a:ext uri="{FF2B5EF4-FFF2-40B4-BE49-F238E27FC236}">
                <a16:creationId xmlns:a16="http://schemas.microsoft.com/office/drawing/2014/main" id="{16137FF7-8090-3847-AE91-C2C217857373}"/>
              </a:ext>
            </a:extLst>
          </p:cNvPr>
          <p:cNvSpPr/>
          <p:nvPr/>
        </p:nvSpPr>
        <p:spPr>
          <a:xfrm rot="19040382" flipV="1">
            <a:off x="2130148" y="2906750"/>
            <a:ext cx="3269816" cy="2171653"/>
          </a:xfrm>
          <a:custGeom>
            <a:avLst/>
            <a:gdLst>
              <a:gd name="connsiteX0" fmla="*/ 0 w 3269816"/>
              <a:gd name="connsiteY0" fmla="*/ 540664 h 1188961"/>
              <a:gd name="connsiteX1" fmla="*/ 243210 w 3269816"/>
              <a:gd name="connsiteY1" fmla="*/ 1175633 h 1188961"/>
              <a:gd name="connsiteX2" fmla="*/ 797187 w 3269816"/>
              <a:gd name="connsiteY2" fmla="*/ 13775 h 1188961"/>
              <a:gd name="connsiteX3" fmla="*/ 1310629 w 3269816"/>
              <a:gd name="connsiteY3" fmla="*/ 1108083 h 1188961"/>
              <a:gd name="connsiteX4" fmla="*/ 1688955 w 3269816"/>
              <a:gd name="connsiteY4" fmla="*/ 13775 h 1188961"/>
              <a:gd name="connsiteX5" fmla="*/ 2134839 w 3269816"/>
              <a:gd name="connsiteY5" fmla="*/ 1067553 h 1188961"/>
              <a:gd name="connsiteX6" fmla="*/ 2526676 w 3269816"/>
              <a:gd name="connsiteY6" fmla="*/ 265 h 1188961"/>
              <a:gd name="connsiteX7" fmla="*/ 3026607 w 3269816"/>
              <a:gd name="connsiteY7" fmla="*/ 959473 h 1188961"/>
              <a:gd name="connsiteX8" fmla="*/ 3269816 w 3269816"/>
              <a:gd name="connsiteY8" fmla="*/ 446094 h 1188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9816" h="1188961">
                <a:moveTo>
                  <a:pt x="0" y="540664"/>
                </a:moveTo>
                <a:cubicBezTo>
                  <a:pt x="55173" y="902056"/>
                  <a:pt x="110346" y="1263448"/>
                  <a:pt x="243210" y="1175633"/>
                </a:cubicBezTo>
                <a:cubicBezTo>
                  <a:pt x="376074" y="1087818"/>
                  <a:pt x="619284" y="25033"/>
                  <a:pt x="797187" y="13775"/>
                </a:cubicBezTo>
                <a:cubicBezTo>
                  <a:pt x="975090" y="2517"/>
                  <a:pt x="1162001" y="1108083"/>
                  <a:pt x="1310629" y="1108083"/>
                </a:cubicBezTo>
                <a:cubicBezTo>
                  <a:pt x="1459257" y="1108083"/>
                  <a:pt x="1551587" y="20530"/>
                  <a:pt x="1688955" y="13775"/>
                </a:cubicBezTo>
                <a:cubicBezTo>
                  <a:pt x="1826323" y="7020"/>
                  <a:pt x="1995219" y="1069805"/>
                  <a:pt x="2134839" y="1067553"/>
                </a:cubicBezTo>
                <a:cubicBezTo>
                  <a:pt x="2274459" y="1065301"/>
                  <a:pt x="2378048" y="18278"/>
                  <a:pt x="2526676" y="265"/>
                </a:cubicBezTo>
                <a:cubicBezTo>
                  <a:pt x="2675304" y="-17748"/>
                  <a:pt x="2902750" y="885168"/>
                  <a:pt x="3026607" y="959473"/>
                </a:cubicBezTo>
                <a:cubicBezTo>
                  <a:pt x="3150464" y="1033778"/>
                  <a:pt x="3269816" y="446094"/>
                  <a:pt x="3269816" y="446094"/>
                </a:cubicBezTo>
              </a:path>
            </a:pathLst>
          </a:custGeom>
          <a:noFill/>
          <a:ln w="635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cxnSp>
        <p:nvCxnSpPr>
          <p:cNvPr id="75" name="直線矢印コネクタ 74">
            <a:extLst>
              <a:ext uri="{FF2B5EF4-FFF2-40B4-BE49-F238E27FC236}">
                <a16:creationId xmlns:a16="http://schemas.microsoft.com/office/drawing/2014/main" id="{40034B47-0191-8E4B-8534-E3879DDE7168}"/>
              </a:ext>
            </a:extLst>
          </p:cNvPr>
          <p:cNvCxnSpPr>
            <a:cxnSpLocks/>
          </p:cNvCxnSpPr>
          <p:nvPr/>
        </p:nvCxnSpPr>
        <p:spPr>
          <a:xfrm>
            <a:off x="3069174" y="4842056"/>
            <a:ext cx="0" cy="1874354"/>
          </a:xfrm>
          <a:prstGeom prst="straightConnector1">
            <a:avLst/>
          </a:prstGeom>
          <a:noFill/>
          <a:ln w="101600" cap="flat" cmpd="sng" algn="ctr">
            <a:solidFill>
              <a:srgbClr val="00FDFF"/>
            </a:solidFill>
            <a:prstDash val="solid"/>
            <a:tailEnd type="arrow" w="med" len="sm"/>
          </a:ln>
          <a:effectLst/>
        </p:spPr>
      </p:cxn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470092A1-D355-5640-868A-39052B51F631}"/>
              </a:ext>
            </a:extLst>
          </p:cNvPr>
          <p:cNvSpPr txBox="1"/>
          <p:nvPr/>
        </p:nvSpPr>
        <p:spPr>
          <a:xfrm>
            <a:off x="3142991" y="5540345"/>
            <a:ext cx="5905848" cy="1029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lnSpc>
                <a:spcPct val="105000"/>
              </a:lnSpc>
              <a:defRPr/>
            </a:pPr>
            <a:r>
              <a:rPr lang="en-US" altLang="ja-JP" dirty="0">
                <a:solidFill>
                  <a:srgbClr val="00FDFF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Almost perpendicularly emitted from the boundary</a:t>
            </a:r>
          </a:p>
          <a:p>
            <a:pPr algn="ctr" defTabSz="457200">
              <a:lnSpc>
                <a:spcPct val="105000"/>
              </a:lnSpc>
              <a:defRPr/>
            </a:pPr>
            <a:r>
              <a:rPr lang="en-US" altLang="ja-JP" sz="4000" b="1" dirty="0">
                <a:solidFill>
                  <a:srgbClr val="00FDFF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“Conversion photon”</a:t>
            </a:r>
          </a:p>
        </p:txBody>
      </p: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70271A84-1871-FA47-82F6-030FE4AC3026}"/>
              </a:ext>
            </a:extLst>
          </p:cNvPr>
          <p:cNvSpPr txBox="1"/>
          <p:nvPr/>
        </p:nvSpPr>
        <p:spPr>
          <a:xfrm>
            <a:off x="489033" y="3403987"/>
            <a:ext cx="2764673" cy="749812"/>
          </a:xfrm>
          <a:prstGeom prst="rect">
            <a:avLst/>
          </a:prstGeom>
          <a:noFill/>
          <a:ln>
            <a:noFill/>
          </a:ln>
        </p:spPr>
        <p:txBody>
          <a:bodyPr wrap="square" tIns="7200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Metal plate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(Boundary of EM field)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4D3D0E4-31DB-EC4B-B9F6-EFC0D0AFD8DA}"/>
              </a:ext>
            </a:extLst>
          </p:cNvPr>
          <p:cNvSpPr txBox="1"/>
          <p:nvPr/>
        </p:nvSpPr>
        <p:spPr>
          <a:xfrm>
            <a:off x="5394958" y="108540"/>
            <a:ext cx="1665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Cold Dark Matter</a:t>
            </a:r>
            <a:endParaRPr kumimoji="1" lang="ja-JP" altLang="en-US" sz="140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0C521AD-3046-AD61-854D-A9B20949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5E46-440D-2944-8FD0-3D948A582D09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28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E922BE-667D-3119-CB50-9D7065F2D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7165"/>
            <a:ext cx="9144000" cy="961853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First Results of DOSUE-RR</a:t>
            </a:r>
            <a:endParaRPr kumimoji="1" lang="ja-JP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0293668F-ACA4-34DA-240E-2C4C003829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2598" y="1562579"/>
                <a:ext cx="9028258" cy="5102042"/>
              </a:xfrm>
            </p:spPr>
            <p:txBody>
              <a:bodyPr>
                <a:noAutofit/>
              </a:bodyPr>
              <a:lstStyle/>
              <a:p>
                <a:r>
                  <a:rPr kumimoji="1" lang="en-US" altLang="ja-JP" sz="2800" b="1" dirty="0">
                    <a:solidFill>
                      <a:schemeClr val="accent1"/>
                    </a:solidFill>
                  </a:rPr>
                  <a:t>Searched for DP-CDM using </a:t>
                </a:r>
                <a:r>
                  <a:rPr kumimoji="1" lang="en-US" altLang="ja-JP" sz="2800" b="1" dirty="0">
                    <a:solidFill>
                      <a:srgbClr val="FFFF00"/>
                    </a:solidFill>
                  </a:rPr>
                  <a:t>cryogenic, i.e., low thermal noise, millimeter-wave system</a:t>
                </a:r>
              </a:p>
              <a:p>
                <a:r>
                  <a:rPr kumimoji="1" lang="en-US" altLang="ja-JP" sz="2800" b="1" dirty="0">
                    <a:solidFill>
                      <a:schemeClr val="accent1"/>
                    </a:solidFill>
                  </a:rPr>
                  <a:t>Found NO significant signal</a:t>
                </a:r>
                <a:br>
                  <a:rPr kumimoji="1" lang="en-US" altLang="ja-JP" sz="2800" b="1" dirty="0"/>
                </a:br>
                <a:r>
                  <a:rPr kumimoji="1" lang="en-US" altLang="ja-JP" sz="2800" b="1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1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kumimoji="1" lang="en-US" altLang="ja-JP" sz="2800" b="1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𝐃𝐏</m:t>
                        </m:r>
                      </m:sub>
                    </m:sSub>
                    <m:r>
                      <a:rPr kumimoji="1" lang="en-US" altLang="ja-JP" sz="28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sz="28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𝟕𝟒</m:t>
                    </m:r>
                    <m:r>
                      <a:rPr kumimoji="1" lang="en-US" altLang="ja-JP" sz="28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kumimoji="1" lang="en-US" altLang="ja-JP" sz="28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𝟏𝟏𝟎</m:t>
                    </m:r>
                    <m:r>
                      <a:rPr kumimoji="1" lang="en-US" altLang="ja-JP" sz="28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ja-JP" sz="28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𝝁</m:t>
                    </m:r>
                    <m:r>
                      <a:rPr kumimoji="1" lang="en-US" altLang="ja-JP" sz="28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𝐞𝐕</m:t>
                    </m:r>
                    <m:r>
                      <a:rPr kumimoji="1" lang="en-US" altLang="ja-JP" sz="28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kumimoji="1" lang="en-US" altLang="ja-JP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p>
                        <m:r>
                          <a:rPr kumimoji="1" lang="en-US" altLang="ja-JP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1" lang="en-US" altLang="ja-JP" sz="2800" b="1" dirty="0">
                    <a:solidFill>
                      <a:srgbClr val="FFFF00"/>
                    </a:solidFill>
                  </a:rPr>
                  <a:t> </a:t>
                </a:r>
                <a:br>
                  <a:rPr kumimoji="1" lang="en-US" altLang="ja-JP" sz="2800" b="1" dirty="0">
                    <a:solidFill>
                      <a:srgbClr val="FFFF00"/>
                    </a:solidFill>
                  </a:rPr>
                </a:br>
                <a:r>
                  <a:rPr kumimoji="1" lang="en-US" altLang="ja-JP" sz="2800" b="1" dirty="0">
                    <a:solidFill>
                      <a:srgbClr val="FFFF00"/>
                    </a:solidFill>
                  </a:rPr>
                  <a:t>        </a:t>
                </a:r>
                <a14:m>
                  <m:oMath xmlns:m="http://schemas.openxmlformats.org/officeDocument/2006/math">
                    <m:r>
                      <a:rPr kumimoji="1" lang="en-US" altLang="ja-JP" sz="2800" b="1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⇔</m:t>
                    </m:r>
                    <m:r>
                      <a:rPr kumimoji="1" lang="en-US" altLang="ja-JP" sz="2800" b="1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𝟏𝟖</m:t>
                    </m:r>
                    <m:r>
                      <a:rPr kumimoji="1" lang="en-US" altLang="ja-JP" sz="2800" b="1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kumimoji="1" lang="en-US" altLang="ja-JP" sz="2800" b="1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𝟐𝟔</m:t>
                    </m:r>
                    <m:r>
                      <a:rPr kumimoji="1" lang="en-US" altLang="ja-JP" sz="2800" b="1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ja-JP" sz="2800" b="1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kumimoji="1" lang="en-US" altLang="ja-JP" sz="2800" b="1" i="0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ja-JP" sz="2800" b="1" i="0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𝐆𝐇𝐳</m:t>
                    </m:r>
                    <m:r>
                      <a:rPr kumimoji="1" lang="en-US" altLang="ja-JP" sz="2800" b="1" i="0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ja-JP" sz="2800" b="1" i="0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𝐟𝐨𝐫</m:t>
                    </m:r>
                    <m:r>
                      <a:rPr kumimoji="1" lang="en-US" altLang="ja-JP" sz="2800" b="1" i="0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ja-JP" sz="2800" b="1" i="0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𝐜𝐨𝐧𝐯𝐞𝐫𝐬𝐢𝐨𝐧</m:t>
                    </m:r>
                    <m:r>
                      <a:rPr kumimoji="1" lang="en-US" altLang="ja-JP" sz="2800" b="1" i="0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ja-JP" sz="2800" b="1" i="0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𝐩𝐡𝐨𝐭𝐨𝐧</m:t>
                    </m:r>
                  </m:oMath>
                </a14:m>
                <a:r>
                  <a:rPr kumimoji="1" lang="en-US" altLang="ja-JP" sz="2800" b="1" dirty="0"/>
                  <a:t> </a:t>
                </a:r>
              </a:p>
              <a:p>
                <a:r>
                  <a:rPr lang="en-US" altLang="ja-JP" sz="2800" b="1" dirty="0">
                    <a:solidFill>
                      <a:schemeClr val="accent1"/>
                    </a:solidFill>
                  </a:rPr>
                  <a:t>Set the most stringent limits to date</a:t>
                </a:r>
                <a:br>
                  <a:rPr lang="en-US" altLang="ja-JP" sz="2800" b="1" dirty="0"/>
                </a:br>
                <a:r>
                  <a:rPr lang="en-US" altLang="ja-JP" sz="2800" b="1" dirty="0"/>
                  <a:t>  </a:t>
                </a:r>
                <a14:m>
                  <m:oMath xmlns:m="http://schemas.openxmlformats.org/officeDocument/2006/math">
                    <m:r>
                      <a:rPr lang="en-US" altLang="ja-JP" sz="28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𝝌</m:t>
                    </m:r>
                    <m:r>
                      <a:rPr lang="en-US" altLang="ja-JP" sz="28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d>
                      <m:dPr>
                        <m:ctrlPr>
                          <a:rPr lang="en-US" altLang="ja-JP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ja-JP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ja-JP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altLang="ja-JP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en-US" altLang="ja-JP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altLang="ja-JP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ja-JP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d>
                    <m:r>
                      <a:rPr lang="en-US" altLang="ja-JP" sz="28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ja-JP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ja-JP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ja-JP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sup>
                    </m:sSup>
                    <m:r>
                      <a:rPr lang="en-US" altLang="ja-JP" sz="28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@ </m:t>
                    </m:r>
                    <m:r>
                      <a:rPr lang="en-US" altLang="ja-JP" sz="28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𝟗𝟓</m:t>
                    </m:r>
                    <m:r>
                      <a:rPr lang="en-US" altLang="ja-JP" sz="28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% </m:t>
                    </m:r>
                    <m:r>
                      <a:rPr lang="en-US" altLang="ja-JP" sz="28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𝐂</m:t>
                    </m:r>
                    <m:r>
                      <a:rPr lang="en-US" altLang="ja-JP" sz="28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8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𝐋</m:t>
                    </m:r>
                    <m:r>
                      <a:rPr lang="en-US" altLang="ja-JP" sz="28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kumimoji="1" lang="en-US" altLang="ja-JP" sz="2800" b="1" dirty="0">
                    <a:solidFill>
                      <a:srgbClr val="FFFF00"/>
                    </a:solidFill>
                  </a:rPr>
                  <a:t> </a:t>
                </a:r>
                <a:br>
                  <a:rPr kumimoji="1" lang="en-US" altLang="ja-JP" sz="2800" b="1" dirty="0">
                    <a:solidFill>
                      <a:srgbClr val="FFFF00"/>
                    </a:solidFill>
                  </a:rPr>
                </a:br>
                <a:r>
                  <a:rPr kumimoji="1" lang="en-US" altLang="ja-JP" sz="2800" b="1" dirty="0">
                    <a:solidFill>
                      <a:schemeClr val="accent1"/>
                    </a:solidFill>
                  </a:rPr>
                  <a:t>Tighter than cosmological constraints</a:t>
                </a:r>
              </a:p>
              <a:p>
                <a:pPr marL="0" indent="0" algn="ctr">
                  <a:buNone/>
                </a:pPr>
                <a:r>
                  <a:rPr lang="en" altLang="ja-JP" sz="2400" i="1" dirty="0">
                    <a:solidFill>
                      <a:srgbClr val="FFC000"/>
                    </a:solidFill>
                    <a:hlinkClick r:id="rId2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https://arxiv.org/abs/2205.03679</a:t>
                </a:r>
                <a:r>
                  <a:rPr lang="en" altLang="ja-JP" sz="2400" i="1" dirty="0">
                    <a:solidFill>
                      <a:srgbClr val="FFC000"/>
                    </a:solidFill>
                  </a:rPr>
                  <a:t> </a:t>
                </a:r>
                <a:endParaRPr kumimoji="1" lang="ja-JP" altLang="en-US" sz="2400" i="1">
                  <a:solidFill>
                    <a:srgbClr val="FFC000"/>
                  </a:solidFill>
                </a:endParaRPr>
              </a:p>
            </p:txBody>
          </p:sp>
        </mc:Choice>
        <mc:Fallback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0293668F-ACA4-34DA-240E-2C4C003829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2598" y="1562579"/>
                <a:ext cx="9028258" cy="5102042"/>
              </a:xfrm>
              <a:blipFill>
                <a:blip r:embed="rId3"/>
                <a:stretch>
                  <a:fillRect l="-1264" b="-99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53BAAC1-2115-8B17-97D5-2E306AD4C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5E46-440D-2944-8FD0-3D948A582D09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360E607-F328-BC17-B53F-ABE43D35B843}"/>
              </a:ext>
            </a:extLst>
          </p:cNvPr>
          <p:cNvSpPr txBox="1"/>
          <p:nvPr/>
        </p:nvSpPr>
        <p:spPr>
          <a:xfrm>
            <a:off x="92598" y="123929"/>
            <a:ext cx="22781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i="1" dirty="0">
                <a:solidFill>
                  <a:schemeClr val="accent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Summary</a:t>
            </a:r>
            <a:endParaRPr kumimoji="1" lang="ja-JP" altLang="en-US" sz="3200" b="1" i="1">
              <a:solidFill>
                <a:schemeClr val="accent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D858FB2-3A36-CE9F-F6AC-9F73EC6E52D4}"/>
              </a:ext>
            </a:extLst>
          </p:cNvPr>
          <p:cNvSpPr txBox="1"/>
          <p:nvPr/>
        </p:nvSpPr>
        <p:spPr>
          <a:xfrm>
            <a:off x="2241338" y="-610269"/>
            <a:ext cx="5734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i="1" dirty="0">
                <a:solidFill>
                  <a:schemeClr val="accent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Dark photon/dark matter Observing System for Un-Explored Radio Range </a:t>
            </a:r>
            <a:endParaRPr kumimoji="1" lang="ja-JP" altLang="en-US" sz="1100" b="1" i="1">
              <a:solidFill>
                <a:schemeClr val="accent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8B35254-C30C-C06A-ED73-A13E435CAE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100000"/>
          </a:blip>
          <a:srcRect t="84196" r="83066"/>
          <a:stretch/>
        </p:blipFill>
        <p:spPr>
          <a:xfrm>
            <a:off x="3172752" y="-2189903"/>
            <a:ext cx="856326" cy="11217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0782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35515BF-63FB-62AA-7F22-CB3F1DB1D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Stay Tuned!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0264938-A7E1-8817-B6A4-03DEB0FA1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5E46-440D-2944-8FD0-3D948A582D09}" type="slidenum">
              <a:rPr kumimoji="1" lang="ja-JP" altLang="en-US" smtClean="0"/>
              <a:t>21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8D21F1C-AE2B-54BF-56DD-D207246C3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23" y="1343818"/>
            <a:ext cx="8230553" cy="470659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1CE5742-FF45-86B5-3047-FEC8FA2C44BC}"/>
              </a:ext>
            </a:extLst>
          </p:cNvPr>
          <p:cNvSpPr/>
          <p:nvPr/>
        </p:nvSpPr>
        <p:spPr>
          <a:xfrm>
            <a:off x="3811991" y="2161320"/>
            <a:ext cx="1894328" cy="2187869"/>
          </a:xfrm>
          <a:prstGeom prst="rect">
            <a:avLst/>
          </a:prstGeom>
          <a:solidFill>
            <a:srgbClr val="00FDFF">
              <a:alpha val="25000"/>
            </a:srgbClr>
          </a:solidFill>
          <a:ln>
            <a:noFill/>
          </a:ln>
          <a:effectLst>
            <a:glow rad="63500">
              <a:srgbClr val="00FDFF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195469A-79A4-FEFD-FA94-D8B7BD207FAB}"/>
              </a:ext>
            </a:extLst>
          </p:cNvPr>
          <p:cNvSpPr txBox="1"/>
          <p:nvPr/>
        </p:nvSpPr>
        <p:spPr>
          <a:xfrm>
            <a:off x="4544461" y="2738532"/>
            <a:ext cx="17572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latin typeface="Meiryo" panose="020B0604030504040204" pitchFamily="34" charset="-128"/>
                <a:ea typeface="Meiryo" panose="020B0604030504040204" pitchFamily="34" charset="-128"/>
              </a:rPr>
              <a:t>This results</a:t>
            </a:r>
          </a:p>
          <a:p>
            <a:r>
              <a:rPr kumimoji="1" lang="en-US" altLang="ja-JP" sz="2000" b="1" dirty="0">
                <a:latin typeface="Meiryo" panose="020B0604030504040204" pitchFamily="34" charset="-128"/>
                <a:ea typeface="Meiryo" panose="020B0604030504040204" pitchFamily="34" charset="-128"/>
              </a:rPr>
              <a:t>(K-band)</a:t>
            </a:r>
            <a:endParaRPr kumimoji="1" lang="ja-JP" altLang="en-US" sz="20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7E84DC57-9206-547C-D3B3-2884B720E347}"/>
              </a:ext>
            </a:extLst>
          </p:cNvPr>
          <p:cNvCxnSpPr>
            <a:cxnSpLocks/>
          </p:cNvCxnSpPr>
          <p:nvPr/>
        </p:nvCxnSpPr>
        <p:spPr>
          <a:xfrm flipH="1">
            <a:off x="4247909" y="3000875"/>
            <a:ext cx="324090" cy="22220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FA4E613-ABFA-A050-915B-750F54E7170E}"/>
              </a:ext>
            </a:extLst>
          </p:cNvPr>
          <p:cNvSpPr txBox="1"/>
          <p:nvPr/>
        </p:nvSpPr>
        <p:spPr>
          <a:xfrm>
            <a:off x="3831362" y="3462988"/>
            <a:ext cx="37112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>
                <a:effectLst>
                  <a:glow rad="38100">
                    <a:schemeClr val="bg1"/>
                  </a:glow>
                </a:effectLst>
                <a:latin typeface="Meiryo" panose="020B0604030504040204" pitchFamily="34" charset="-128"/>
                <a:ea typeface="Meiryo" panose="020B0604030504040204" pitchFamily="34" charset="-128"/>
              </a:rPr>
              <a:t>DOSUE-RR is </a:t>
            </a:r>
          </a:p>
          <a:p>
            <a:r>
              <a:rPr kumimoji="1" lang="en-US" altLang="ja-JP" sz="2400" b="1" i="1" dirty="0">
                <a:effectLst>
                  <a:glow rad="38100">
                    <a:schemeClr val="bg1"/>
                  </a:glow>
                </a:effectLst>
                <a:latin typeface="Meiryo" panose="020B0604030504040204" pitchFamily="34" charset="-128"/>
                <a:ea typeface="Meiryo" panose="020B0604030504040204" pitchFamily="34" charset="-128"/>
              </a:rPr>
              <a:t>series of experiments</a:t>
            </a:r>
            <a:endParaRPr kumimoji="1" lang="ja-JP" altLang="en-US" sz="2400" b="1" i="1">
              <a:effectLst>
                <a:glow rad="38100">
                  <a:schemeClr val="bg1"/>
                </a:glow>
              </a:effectLst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7D0589C-7DF3-67EA-4803-D26FA0C2A126}"/>
              </a:ext>
            </a:extLst>
          </p:cNvPr>
          <p:cNvSpPr txBox="1"/>
          <p:nvPr/>
        </p:nvSpPr>
        <p:spPr>
          <a:xfrm>
            <a:off x="190109" y="6202728"/>
            <a:ext cx="890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solidFill>
                  <a:srgbClr val="00B0F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Systems for 8 – 18 GHz (J-band) &amp; 170 – 260 GHz (Y-band) are in prep.</a:t>
            </a:r>
            <a:endParaRPr kumimoji="1" lang="ja-JP" altLang="en-US" b="1" i="1">
              <a:solidFill>
                <a:srgbClr val="00B0F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568BE064-93F7-9067-B466-1E9F7602367A}"/>
              </a:ext>
            </a:extLst>
          </p:cNvPr>
          <p:cNvCxnSpPr>
            <a:cxnSpLocks/>
          </p:cNvCxnSpPr>
          <p:nvPr/>
        </p:nvCxnSpPr>
        <p:spPr>
          <a:xfrm flipV="1">
            <a:off x="3067291" y="4670851"/>
            <a:ext cx="893306" cy="1531877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右中かっこ 23">
            <a:extLst>
              <a:ext uri="{FF2B5EF4-FFF2-40B4-BE49-F238E27FC236}">
                <a16:creationId xmlns:a16="http://schemas.microsoft.com/office/drawing/2014/main" id="{FE60AC92-6207-125E-3862-82646480FAEA}"/>
              </a:ext>
            </a:extLst>
          </p:cNvPr>
          <p:cNvSpPr/>
          <p:nvPr/>
        </p:nvSpPr>
        <p:spPr>
          <a:xfrm rot="5400000">
            <a:off x="3842565" y="4380785"/>
            <a:ext cx="236065" cy="258470"/>
          </a:xfrm>
          <a:prstGeom prst="rightBrace">
            <a:avLst>
              <a:gd name="adj1" fmla="val 16533"/>
              <a:gd name="adj2" fmla="val 50000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右中かっこ 26">
            <a:extLst>
              <a:ext uri="{FF2B5EF4-FFF2-40B4-BE49-F238E27FC236}">
                <a16:creationId xmlns:a16="http://schemas.microsoft.com/office/drawing/2014/main" id="{9B2D4423-4939-818C-0DFD-4D4FE6F8E674}"/>
              </a:ext>
            </a:extLst>
          </p:cNvPr>
          <p:cNvSpPr/>
          <p:nvPr/>
        </p:nvSpPr>
        <p:spPr>
          <a:xfrm rot="5400000">
            <a:off x="5432027" y="4392009"/>
            <a:ext cx="236066" cy="243068"/>
          </a:xfrm>
          <a:prstGeom prst="rightBrace">
            <a:avLst>
              <a:gd name="adj1" fmla="val 16533"/>
              <a:gd name="adj2" fmla="val 50000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D6221A08-CA05-8115-53B4-50A3ECBF5C33}"/>
              </a:ext>
            </a:extLst>
          </p:cNvPr>
          <p:cNvCxnSpPr>
            <a:cxnSpLocks/>
          </p:cNvCxnSpPr>
          <p:nvPr/>
        </p:nvCxnSpPr>
        <p:spPr>
          <a:xfrm flipV="1">
            <a:off x="5289630" y="4712622"/>
            <a:ext cx="243068" cy="1524831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図 36">
            <a:extLst>
              <a:ext uri="{FF2B5EF4-FFF2-40B4-BE49-F238E27FC236}">
                <a16:creationId xmlns:a16="http://schemas.microsoft.com/office/drawing/2014/main" id="{DFF6ECA0-2B5C-F514-D129-AFD58A83DE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9632" b="26730"/>
          <a:stretch/>
        </p:blipFill>
        <p:spPr>
          <a:xfrm>
            <a:off x="6301107" y="2279688"/>
            <a:ext cx="2589733" cy="1184524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6F511A6D-B02B-575C-872D-E489832F12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827" r="3848" b="17826"/>
          <a:stretch/>
        </p:blipFill>
        <p:spPr>
          <a:xfrm>
            <a:off x="945397" y="4717661"/>
            <a:ext cx="1772140" cy="1433841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82B72FE8-0527-CEED-9355-17C078DEF2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1165" y="4841341"/>
            <a:ext cx="971469" cy="1267622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F26796B2-6066-1AD9-CBFD-7DCA3CE647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 bright="100000"/>
          </a:blip>
          <a:srcRect t="84196" r="83066"/>
          <a:stretch/>
        </p:blipFill>
        <p:spPr>
          <a:xfrm>
            <a:off x="1232976" y="-20580"/>
            <a:ext cx="1094599" cy="14338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939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  <p:bldP spid="17" grpId="0"/>
      <p:bldP spid="24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A3F1E5-8481-10BA-4AD4-B72014B12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9144000" cy="1325563"/>
          </a:xfrm>
        </p:spPr>
        <p:txBody>
          <a:bodyPr/>
          <a:lstStyle/>
          <a:p>
            <a:r>
              <a:rPr kumimoji="1" lang="en-US" altLang="ja-JP" dirty="0"/>
              <a:t>Extra Slides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79F0F09-4090-C319-83F9-002D95DFF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5E46-440D-2944-8FD0-3D948A582D09}" type="slidenum">
              <a:rPr kumimoji="1" lang="ja-JP" altLang="en-US" smtClean="0"/>
              <a:t>22</a:t>
            </a:fld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1039D795-0B99-D8D6-A8AD-A80F680499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100000"/>
          </a:blip>
          <a:srcRect t="84196" r="83066"/>
          <a:stretch/>
        </p:blipFill>
        <p:spPr>
          <a:xfrm>
            <a:off x="3632595" y="4031777"/>
            <a:ext cx="1878809" cy="24610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6988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61C59C-4004-1117-B1DE-D2C02BA0F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5E46-440D-2944-8FD0-3D948A582D09}" type="slidenum">
              <a:rPr kumimoji="1" lang="ja-JP" altLang="en-US" smtClean="0"/>
              <a:t>23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FF764A6-7E12-70DC-41F5-E07E1D7BA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885" y="172194"/>
            <a:ext cx="7023315" cy="650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428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A79EBC-CF8F-BF06-4678-C7231A5D5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“Null Samples”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93D6D48-B1E3-1CC0-2E15-6D256ADE0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5E46-440D-2944-8FD0-3D948A582D09}" type="slidenum">
              <a:rPr kumimoji="1" lang="ja-JP" altLang="en-US" smtClean="0"/>
              <a:t>24</a:t>
            </a:fld>
            <a:endParaRPr kumimoji="1" lang="ja-JP" altLang="en-US"/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F7F7BF18-8555-686A-DADE-CE59F4039CBF}"/>
              </a:ext>
            </a:extLst>
          </p:cNvPr>
          <p:cNvGrpSpPr/>
          <p:nvPr/>
        </p:nvGrpSpPr>
        <p:grpSpPr>
          <a:xfrm>
            <a:off x="375075" y="1534332"/>
            <a:ext cx="2371239" cy="2185261"/>
            <a:chOff x="375075" y="1534332"/>
            <a:chExt cx="2631596" cy="2185261"/>
          </a:xfrm>
        </p:grpSpPr>
        <p:sp>
          <p:nvSpPr>
            <p:cNvPr id="23" name="フローチャート: 処理 22">
              <a:extLst>
                <a:ext uri="{FF2B5EF4-FFF2-40B4-BE49-F238E27FC236}">
                  <a16:creationId xmlns:a16="http://schemas.microsoft.com/office/drawing/2014/main" id="{7F3BE128-61B9-9191-2DFB-9CF2C017D27E}"/>
                </a:ext>
              </a:extLst>
            </p:cNvPr>
            <p:cNvSpPr/>
            <p:nvPr/>
          </p:nvSpPr>
          <p:spPr>
            <a:xfrm>
              <a:off x="375075" y="1534332"/>
              <a:ext cx="2631596" cy="218526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直角三角形 8">
              <a:extLst>
                <a:ext uri="{FF2B5EF4-FFF2-40B4-BE49-F238E27FC236}">
                  <a16:creationId xmlns:a16="http://schemas.microsoft.com/office/drawing/2014/main" id="{0F3D6872-F792-0F9E-F1F7-294E5EB12BCE}"/>
                </a:ext>
              </a:extLst>
            </p:cNvPr>
            <p:cNvSpPr/>
            <p:nvPr/>
          </p:nvSpPr>
          <p:spPr>
            <a:xfrm rot="252674">
              <a:off x="1495827" y="2043175"/>
              <a:ext cx="355992" cy="1189488"/>
            </a:xfrm>
            <a:prstGeom prst="rt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フリーフォーム 4">
              <a:extLst>
                <a:ext uri="{FF2B5EF4-FFF2-40B4-BE49-F238E27FC236}">
                  <a16:creationId xmlns:a16="http://schemas.microsoft.com/office/drawing/2014/main" id="{B2989649-ECAF-5CC6-4EB9-714397560F57}"/>
                </a:ext>
              </a:extLst>
            </p:cNvPr>
            <p:cNvSpPr/>
            <p:nvPr/>
          </p:nvSpPr>
          <p:spPr>
            <a:xfrm>
              <a:off x="759418" y="2017067"/>
              <a:ext cx="1840036" cy="1247625"/>
            </a:xfrm>
            <a:custGeom>
              <a:avLst/>
              <a:gdLst>
                <a:gd name="connsiteX0" fmla="*/ 0 w 2340244"/>
                <a:gd name="connsiteY0" fmla="*/ 1456841 h 1534332"/>
                <a:gd name="connsiteX1" fmla="*/ 108488 w 2340244"/>
                <a:gd name="connsiteY1" fmla="*/ 1177871 h 1534332"/>
                <a:gd name="connsiteX2" fmla="*/ 185980 w 2340244"/>
                <a:gd name="connsiteY2" fmla="*/ 1022888 h 1534332"/>
                <a:gd name="connsiteX3" fmla="*/ 201478 w 2340244"/>
                <a:gd name="connsiteY3" fmla="*/ 976394 h 1534332"/>
                <a:gd name="connsiteX4" fmla="*/ 201478 w 2340244"/>
                <a:gd name="connsiteY4" fmla="*/ 1270861 h 1534332"/>
                <a:gd name="connsiteX5" fmla="*/ 216976 w 2340244"/>
                <a:gd name="connsiteY5" fmla="*/ 1487838 h 1534332"/>
                <a:gd name="connsiteX6" fmla="*/ 232474 w 2340244"/>
                <a:gd name="connsiteY6" fmla="*/ 1363851 h 1534332"/>
                <a:gd name="connsiteX7" fmla="*/ 247973 w 2340244"/>
                <a:gd name="connsiteY7" fmla="*/ 1270861 h 1534332"/>
                <a:gd name="connsiteX8" fmla="*/ 278969 w 2340244"/>
                <a:gd name="connsiteY8" fmla="*/ 1146875 h 1534332"/>
                <a:gd name="connsiteX9" fmla="*/ 309966 w 2340244"/>
                <a:gd name="connsiteY9" fmla="*/ 1100380 h 1534332"/>
                <a:gd name="connsiteX10" fmla="*/ 325464 w 2340244"/>
                <a:gd name="connsiteY10" fmla="*/ 1301858 h 1534332"/>
                <a:gd name="connsiteX11" fmla="*/ 356461 w 2340244"/>
                <a:gd name="connsiteY11" fmla="*/ 1456841 h 1534332"/>
                <a:gd name="connsiteX12" fmla="*/ 387457 w 2340244"/>
                <a:gd name="connsiteY12" fmla="*/ 1410346 h 1534332"/>
                <a:gd name="connsiteX13" fmla="*/ 402956 w 2340244"/>
                <a:gd name="connsiteY13" fmla="*/ 1332855 h 1534332"/>
                <a:gd name="connsiteX14" fmla="*/ 418454 w 2340244"/>
                <a:gd name="connsiteY14" fmla="*/ 1208868 h 1534332"/>
                <a:gd name="connsiteX15" fmla="*/ 433952 w 2340244"/>
                <a:gd name="connsiteY15" fmla="*/ 1115878 h 1534332"/>
                <a:gd name="connsiteX16" fmla="*/ 464949 w 2340244"/>
                <a:gd name="connsiteY16" fmla="*/ 1286360 h 1534332"/>
                <a:gd name="connsiteX17" fmla="*/ 480447 w 2340244"/>
                <a:gd name="connsiteY17" fmla="*/ 1441343 h 1534332"/>
                <a:gd name="connsiteX18" fmla="*/ 511444 w 2340244"/>
                <a:gd name="connsiteY18" fmla="*/ 1487838 h 1534332"/>
                <a:gd name="connsiteX19" fmla="*/ 526942 w 2340244"/>
                <a:gd name="connsiteY19" fmla="*/ 1441343 h 1534332"/>
                <a:gd name="connsiteX20" fmla="*/ 557939 w 2340244"/>
                <a:gd name="connsiteY20" fmla="*/ 1115878 h 1534332"/>
                <a:gd name="connsiteX21" fmla="*/ 604434 w 2340244"/>
                <a:gd name="connsiteY21" fmla="*/ 1131377 h 1534332"/>
                <a:gd name="connsiteX22" fmla="*/ 635430 w 2340244"/>
                <a:gd name="connsiteY22" fmla="*/ 1317356 h 1534332"/>
                <a:gd name="connsiteX23" fmla="*/ 650929 w 2340244"/>
                <a:gd name="connsiteY23" fmla="*/ 1425844 h 1534332"/>
                <a:gd name="connsiteX24" fmla="*/ 666427 w 2340244"/>
                <a:gd name="connsiteY24" fmla="*/ 1472339 h 1534332"/>
                <a:gd name="connsiteX25" fmla="*/ 681925 w 2340244"/>
                <a:gd name="connsiteY25" fmla="*/ 1534332 h 1534332"/>
                <a:gd name="connsiteX26" fmla="*/ 697424 w 2340244"/>
                <a:gd name="connsiteY26" fmla="*/ 1456841 h 1534332"/>
                <a:gd name="connsiteX27" fmla="*/ 712922 w 2340244"/>
                <a:gd name="connsiteY27" fmla="*/ 1410346 h 1534332"/>
                <a:gd name="connsiteX28" fmla="*/ 728420 w 2340244"/>
                <a:gd name="connsiteY28" fmla="*/ 1348353 h 1534332"/>
                <a:gd name="connsiteX29" fmla="*/ 743919 w 2340244"/>
                <a:gd name="connsiteY29" fmla="*/ 1069383 h 1534332"/>
                <a:gd name="connsiteX30" fmla="*/ 759417 w 2340244"/>
                <a:gd name="connsiteY30" fmla="*/ 1115878 h 1534332"/>
                <a:gd name="connsiteX31" fmla="*/ 821410 w 2340244"/>
                <a:gd name="connsiteY31" fmla="*/ 1224366 h 1534332"/>
                <a:gd name="connsiteX32" fmla="*/ 867905 w 2340244"/>
                <a:gd name="connsiteY32" fmla="*/ 1317356 h 1534332"/>
                <a:gd name="connsiteX33" fmla="*/ 914400 w 2340244"/>
                <a:gd name="connsiteY33" fmla="*/ 1255363 h 1534332"/>
                <a:gd name="connsiteX34" fmla="*/ 929898 w 2340244"/>
                <a:gd name="connsiteY34" fmla="*/ 1053885 h 1534332"/>
                <a:gd name="connsiteX35" fmla="*/ 945396 w 2340244"/>
                <a:gd name="connsiteY35" fmla="*/ 542441 h 1534332"/>
                <a:gd name="connsiteX36" fmla="*/ 976393 w 2340244"/>
                <a:gd name="connsiteY36" fmla="*/ 232475 h 1534332"/>
                <a:gd name="connsiteX37" fmla="*/ 991891 w 2340244"/>
                <a:gd name="connsiteY37" fmla="*/ 0 h 1534332"/>
                <a:gd name="connsiteX38" fmla="*/ 1038386 w 2340244"/>
                <a:gd name="connsiteY38" fmla="*/ 154983 h 1534332"/>
                <a:gd name="connsiteX39" fmla="*/ 1053885 w 2340244"/>
                <a:gd name="connsiteY39" fmla="*/ 232475 h 1534332"/>
                <a:gd name="connsiteX40" fmla="*/ 1084881 w 2340244"/>
                <a:gd name="connsiteY40" fmla="*/ 309966 h 1534332"/>
                <a:gd name="connsiteX41" fmla="*/ 1131376 w 2340244"/>
                <a:gd name="connsiteY41" fmla="*/ 495946 h 1534332"/>
                <a:gd name="connsiteX42" fmla="*/ 1146874 w 2340244"/>
                <a:gd name="connsiteY42" fmla="*/ 588936 h 1534332"/>
                <a:gd name="connsiteX43" fmla="*/ 1193369 w 2340244"/>
                <a:gd name="connsiteY43" fmla="*/ 790414 h 1534332"/>
                <a:gd name="connsiteX44" fmla="*/ 1208868 w 2340244"/>
                <a:gd name="connsiteY44" fmla="*/ 898902 h 1534332"/>
                <a:gd name="connsiteX45" fmla="*/ 1239864 w 2340244"/>
                <a:gd name="connsiteY45" fmla="*/ 1084882 h 1534332"/>
                <a:gd name="connsiteX46" fmla="*/ 1255363 w 2340244"/>
                <a:gd name="connsiteY46" fmla="*/ 1208868 h 1534332"/>
                <a:gd name="connsiteX47" fmla="*/ 1286359 w 2340244"/>
                <a:gd name="connsiteY47" fmla="*/ 1301858 h 1534332"/>
                <a:gd name="connsiteX48" fmla="*/ 1317356 w 2340244"/>
                <a:gd name="connsiteY48" fmla="*/ 1131377 h 1534332"/>
                <a:gd name="connsiteX49" fmla="*/ 1348352 w 2340244"/>
                <a:gd name="connsiteY49" fmla="*/ 1022888 h 1534332"/>
                <a:gd name="connsiteX50" fmla="*/ 1363851 w 2340244"/>
                <a:gd name="connsiteY50" fmla="*/ 1146875 h 1534332"/>
                <a:gd name="connsiteX51" fmla="*/ 1379349 w 2340244"/>
                <a:gd name="connsiteY51" fmla="*/ 1239865 h 1534332"/>
                <a:gd name="connsiteX52" fmla="*/ 1394847 w 2340244"/>
                <a:gd name="connsiteY52" fmla="*/ 1394848 h 1534332"/>
                <a:gd name="connsiteX53" fmla="*/ 1425844 w 2340244"/>
                <a:gd name="connsiteY53" fmla="*/ 1503336 h 1534332"/>
                <a:gd name="connsiteX54" fmla="*/ 1456841 w 2340244"/>
                <a:gd name="connsiteY54" fmla="*/ 1255363 h 1534332"/>
                <a:gd name="connsiteX55" fmla="*/ 1487837 w 2340244"/>
                <a:gd name="connsiteY55" fmla="*/ 1162373 h 1534332"/>
                <a:gd name="connsiteX56" fmla="*/ 1534332 w 2340244"/>
                <a:gd name="connsiteY56" fmla="*/ 1193370 h 1534332"/>
                <a:gd name="connsiteX57" fmla="*/ 1549830 w 2340244"/>
                <a:gd name="connsiteY57" fmla="*/ 1255363 h 1534332"/>
                <a:gd name="connsiteX58" fmla="*/ 1580827 w 2340244"/>
                <a:gd name="connsiteY58" fmla="*/ 1317356 h 1534332"/>
                <a:gd name="connsiteX59" fmla="*/ 1596325 w 2340244"/>
                <a:gd name="connsiteY59" fmla="*/ 1379349 h 1534332"/>
                <a:gd name="connsiteX60" fmla="*/ 1642820 w 2340244"/>
                <a:gd name="connsiteY60" fmla="*/ 1348353 h 1534332"/>
                <a:gd name="connsiteX61" fmla="*/ 1658319 w 2340244"/>
                <a:gd name="connsiteY61" fmla="*/ 1224366 h 1534332"/>
                <a:gd name="connsiteX62" fmla="*/ 1673817 w 2340244"/>
                <a:gd name="connsiteY62" fmla="*/ 1131377 h 1534332"/>
                <a:gd name="connsiteX63" fmla="*/ 1813302 w 2340244"/>
                <a:gd name="connsiteY63" fmla="*/ 1317356 h 1534332"/>
                <a:gd name="connsiteX64" fmla="*/ 1828800 w 2340244"/>
                <a:gd name="connsiteY64" fmla="*/ 1363851 h 1534332"/>
                <a:gd name="connsiteX65" fmla="*/ 1875295 w 2340244"/>
                <a:gd name="connsiteY65" fmla="*/ 1425844 h 1534332"/>
                <a:gd name="connsiteX66" fmla="*/ 1890793 w 2340244"/>
                <a:gd name="connsiteY66" fmla="*/ 1348353 h 1534332"/>
                <a:gd name="connsiteX67" fmla="*/ 1875295 w 2340244"/>
                <a:gd name="connsiteY67" fmla="*/ 1208868 h 1534332"/>
                <a:gd name="connsiteX68" fmla="*/ 1906291 w 2340244"/>
                <a:gd name="connsiteY68" fmla="*/ 1363851 h 1534332"/>
                <a:gd name="connsiteX69" fmla="*/ 1921790 w 2340244"/>
                <a:gd name="connsiteY69" fmla="*/ 1425844 h 1534332"/>
                <a:gd name="connsiteX70" fmla="*/ 1937288 w 2340244"/>
                <a:gd name="connsiteY70" fmla="*/ 1518834 h 1534332"/>
                <a:gd name="connsiteX71" fmla="*/ 1983783 w 2340244"/>
                <a:gd name="connsiteY71" fmla="*/ 1534332 h 1534332"/>
                <a:gd name="connsiteX72" fmla="*/ 2076773 w 2340244"/>
                <a:gd name="connsiteY72" fmla="*/ 1379349 h 1534332"/>
                <a:gd name="connsiteX73" fmla="*/ 2092271 w 2340244"/>
                <a:gd name="connsiteY73" fmla="*/ 1332855 h 1534332"/>
                <a:gd name="connsiteX74" fmla="*/ 2138766 w 2340244"/>
                <a:gd name="connsiteY74" fmla="*/ 1301858 h 1534332"/>
                <a:gd name="connsiteX75" fmla="*/ 2169763 w 2340244"/>
                <a:gd name="connsiteY75" fmla="*/ 1363851 h 1534332"/>
                <a:gd name="connsiteX76" fmla="*/ 2200759 w 2340244"/>
                <a:gd name="connsiteY76" fmla="*/ 1487838 h 1534332"/>
                <a:gd name="connsiteX77" fmla="*/ 2216257 w 2340244"/>
                <a:gd name="connsiteY77" fmla="*/ 1255363 h 1534332"/>
                <a:gd name="connsiteX78" fmla="*/ 2231756 w 2340244"/>
                <a:gd name="connsiteY78" fmla="*/ 1301858 h 1534332"/>
                <a:gd name="connsiteX79" fmla="*/ 2278251 w 2340244"/>
                <a:gd name="connsiteY79" fmla="*/ 1332855 h 1534332"/>
                <a:gd name="connsiteX80" fmla="*/ 2340244 w 2340244"/>
                <a:gd name="connsiteY80" fmla="*/ 1270861 h 153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2340244" h="1534332">
                  <a:moveTo>
                    <a:pt x="0" y="1456841"/>
                  </a:moveTo>
                  <a:cubicBezTo>
                    <a:pt x="93285" y="1114796"/>
                    <a:pt x="-8065" y="1430403"/>
                    <a:pt x="108488" y="1177871"/>
                  </a:cubicBezTo>
                  <a:cubicBezTo>
                    <a:pt x="186817" y="1008158"/>
                    <a:pt x="88919" y="1152304"/>
                    <a:pt x="185980" y="1022888"/>
                  </a:cubicBezTo>
                  <a:cubicBezTo>
                    <a:pt x="191146" y="1007390"/>
                    <a:pt x="192416" y="962801"/>
                    <a:pt x="201478" y="976394"/>
                  </a:cubicBezTo>
                  <a:cubicBezTo>
                    <a:pt x="236296" y="1028622"/>
                    <a:pt x="201710" y="1267843"/>
                    <a:pt x="201478" y="1270861"/>
                  </a:cubicBezTo>
                  <a:cubicBezTo>
                    <a:pt x="206644" y="1343187"/>
                    <a:pt x="194047" y="1419049"/>
                    <a:pt x="216976" y="1487838"/>
                  </a:cubicBezTo>
                  <a:cubicBezTo>
                    <a:pt x="230147" y="1527351"/>
                    <a:pt x="226584" y="1405083"/>
                    <a:pt x="232474" y="1363851"/>
                  </a:cubicBezTo>
                  <a:cubicBezTo>
                    <a:pt x="236918" y="1332743"/>
                    <a:pt x="242352" y="1301778"/>
                    <a:pt x="247973" y="1270861"/>
                  </a:cubicBezTo>
                  <a:cubicBezTo>
                    <a:pt x="253025" y="1243073"/>
                    <a:pt x="263606" y="1177601"/>
                    <a:pt x="278969" y="1146875"/>
                  </a:cubicBezTo>
                  <a:cubicBezTo>
                    <a:pt x="287299" y="1130215"/>
                    <a:pt x="299634" y="1115878"/>
                    <a:pt x="309966" y="1100380"/>
                  </a:cubicBezTo>
                  <a:cubicBezTo>
                    <a:pt x="315132" y="1167539"/>
                    <a:pt x="318413" y="1234870"/>
                    <a:pt x="325464" y="1301858"/>
                  </a:cubicBezTo>
                  <a:cubicBezTo>
                    <a:pt x="332373" y="1367488"/>
                    <a:pt x="341538" y="1397149"/>
                    <a:pt x="356461" y="1456841"/>
                  </a:cubicBezTo>
                  <a:cubicBezTo>
                    <a:pt x="366793" y="1441343"/>
                    <a:pt x="380917" y="1427787"/>
                    <a:pt x="387457" y="1410346"/>
                  </a:cubicBezTo>
                  <a:cubicBezTo>
                    <a:pt x="396706" y="1385681"/>
                    <a:pt x="398950" y="1358891"/>
                    <a:pt x="402956" y="1332855"/>
                  </a:cubicBezTo>
                  <a:cubicBezTo>
                    <a:pt x="409289" y="1291689"/>
                    <a:pt x="412564" y="1250100"/>
                    <a:pt x="418454" y="1208868"/>
                  </a:cubicBezTo>
                  <a:cubicBezTo>
                    <a:pt x="422898" y="1177760"/>
                    <a:pt x="428786" y="1146875"/>
                    <a:pt x="433952" y="1115878"/>
                  </a:cubicBezTo>
                  <a:cubicBezTo>
                    <a:pt x="461477" y="1198450"/>
                    <a:pt x="450345" y="1154924"/>
                    <a:pt x="464949" y="1286360"/>
                  </a:cubicBezTo>
                  <a:cubicBezTo>
                    <a:pt x="470682" y="1337961"/>
                    <a:pt x="468773" y="1390754"/>
                    <a:pt x="480447" y="1441343"/>
                  </a:cubicBezTo>
                  <a:cubicBezTo>
                    <a:pt x="484635" y="1459493"/>
                    <a:pt x="501112" y="1472340"/>
                    <a:pt x="511444" y="1487838"/>
                  </a:cubicBezTo>
                  <a:cubicBezTo>
                    <a:pt x="516610" y="1472340"/>
                    <a:pt x="525393" y="1457606"/>
                    <a:pt x="526942" y="1441343"/>
                  </a:cubicBezTo>
                  <a:cubicBezTo>
                    <a:pt x="559751" y="1096848"/>
                    <a:pt x="510113" y="1259360"/>
                    <a:pt x="557939" y="1115878"/>
                  </a:cubicBezTo>
                  <a:cubicBezTo>
                    <a:pt x="573437" y="1121044"/>
                    <a:pt x="598569" y="1116129"/>
                    <a:pt x="604434" y="1131377"/>
                  </a:cubicBezTo>
                  <a:cubicBezTo>
                    <a:pt x="626995" y="1190036"/>
                    <a:pt x="626542" y="1255140"/>
                    <a:pt x="635430" y="1317356"/>
                  </a:cubicBezTo>
                  <a:cubicBezTo>
                    <a:pt x="640596" y="1353519"/>
                    <a:pt x="643765" y="1390024"/>
                    <a:pt x="650929" y="1425844"/>
                  </a:cubicBezTo>
                  <a:cubicBezTo>
                    <a:pt x="654133" y="1441863"/>
                    <a:pt x="661939" y="1456631"/>
                    <a:pt x="666427" y="1472339"/>
                  </a:cubicBezTo>
                  <a:cubicBezTo>
                    <a:pt x="672279" y="1492820"/>
                    <a:pt x="676759" y="1513668"/>
                    <a:pt x="681925" y="1534332"/>
                  </a:cubicBezTo>
                  <a:cubicBezTo>
                    <a:pt x="687091" y="1508502"/>
                    <a:pt x="691035" y="1482396"/>
                    <a:pt x="697424" y="1456841"/>
                  </a:cubicBezTo>
                  <a:cubicBezTo>
                    <a:pt x="701386" y="1440992"/>
                    <a:pt x="708434" y="1426054"/>
                    <a:pt x="712922" y="1410346"/>
                  </a:cubicBezTo>
                  <a:cubicBezTo>
                    <a:pt x="718774" y="1389865"/>
                    <a:pt x="723254" y="1369017"/>
                    <a:pt x="728420" y="1348353"/>
                  </a:cubicBezTo>
                  <a:cubicBezTo>
                    <a:pt x="733586" y="1255363"/>
                    <a:pt x="731610" y="1161699"/>
                    <a:pt x="743919" y="1069383"/>
                  </a:cubicBezTo>
                  <a:cubicBezTo>
                    <a:pt x="746078" y="1053190"/>
                    <a:pt x="752982" y="1100862"/>
                    <a:pt x="759417" y="1115878"/>
                  </a:cubicBezTo>
                  <a:cubicBezTo>
                    <a:pt x="783013" y="1170937"/>
                    <a:pt x="790279" y="1177671"/>
                    <a:pt x="821410" y="1224366"/>
                  </a:cubicBezTo>
                  <a:cubicBezTo>
                    <a:pt x="824134" y="1232538"/>
                    <a:pt x="849127" y="1321112"/>
                    <a:pt x="867905" y="1317356"/>
                  </a:cubicBezTo>
                  <a:cubicBezTo>
                    <a:pt x="893234" y="1312290"/>
                    <a:pt x="898902" y="1276027"/>
                    <a:pt x="914400" y="1255363"/>
                  </a:cubicBezTo>
                  <a:cubicBezTo>
                    <a:pt x="919566" y="1188204"/>
                    <a:pt x="926972" y="1121179"/>
                    <a:pt x="929898" y="1053885"/>
                  </a:cubicBezTo>
                  <a:cubicBezTo>
                    <a:pt x="937306" y="883486"/>
                    <a:pt x="935757" y="712728"/>
                    <a:pt x="945396" y="542441"/>
                  </a:cubicBezTo>
                  <a:cubicBezTo>
                    <a:pt x="951264" y="438770"/>
                    <a:pt x="969486" y="336082"/>
                    <a:pt x="976393" y="232475"/>
                  </a:cubicBezTo>
                  <a:lnTo>
                    <a:pt x="991891" y="0"/>
                  </a:lnTo>
                  <a:cubicBezTo>
                    <a:pt x="1031614" y="238329"/>
                    <a:pt x="978320" y="-25216"/>
                    <a:pt x="1038386" y="154983"/>
                  </a:cubicBezTo>
                  <a:cubicBezTo>
                    <a:pt x="1046716" y="179973"/>
                    <a:pt x="1046316" y="207244"/>
                    <a:pt x="1053885" y="232475"/>
                  </a:cubicBezTo>
                  <a:cubicBezTo>
                    <a:pt x="1061879" y="259122"/>
                    <a:pt x="1074549" y="284136"/>
                    <a:pt x="1084881" y="309966"/>
                  </a:cubicBezTo>
                  <a:cubicBezTo>
                    <a:pt x="1125440" y="553307"/>
                    <a:pt x="1069972" y="250327"/>
                    <a:pt x="1131376" y="495946"/>
                  </a:cubicBezTo>
                  <a:cubicBezTo>
                    <a:pt x="1138997" y="526432"/>
                    <a:pt x="1141083" y="558050"/>
                    <a:pt x="1146874" y="588936"/>
                  </a:cubicBezTo>
                  <a:cubicBezTo>
                    <a:pt x="1176188" y="745278"/>
                    <a:pt x="1162726" y="698484"/>
                    <a:pt x="1193369" y="790414"/>
                  </a:cubicBezTo>
                  <a:cubicBezTo>
                    <a:pt x="1198535" y="826577"/>
                    <a:pt x="1202862" y="862869"/>
                    <a:pt x="1208868" y="898902"/>
                  </a:cubicBezTo>
                  <a:cubicBezTo>
                    <a:pt x="1242017" y="1097792"/>
                    <a:pt x="1206098" y="831642"/>
                    <a:pt x="1239864" y="1084882"/>
                  </a:cubicBezTo>
                  <a:cubicBezTo>
                    <a:pt x="1245369" y="1126167"/>
                    <a:pt x="1246636" y="1168142"/>
                    <a:pt x="1255363" y="1208868"/>
                  </a:cubicBezTo>
                  <a:cubicBezTo>
                    <a:pt x="1262209" y="1240816"/>
                    <a:pt x="1286359" y="1301858"/>
                    <a:pt x="1286359" y="1301858"/>
                  </a:cubicBezTo>
                  <a:cubicBezTo>
                    <a:pt x="1321509" y="1161254"/>
                    <a:pt x="1280335" y="1334990"/>
                    <a:pt x="1317356" y="1131377"/>
                  </a:cubicBezTo>
                  <a:cubicBezTo>
                    <a:pt x="1325141" y="1088560"/>
                    <a:pt x="1335073" y="1062727"/>
                    <a:pt x="1348352" y="1022888"/>
                  </a:cubicBezTo>
                  <a:cubicBezTo>
                    <a:pt x="1353518" y="1064217"/>
                    <a:pt x="1357961" y="1105643"/>
                    <a:pt x="1363851" y="1146875"/>
                  </a:cubicBezTo>
                  <a:cubicBezTo>
                    <a:pt x="1368295" y="1177983"/>
                    <a:pt x="1375451" y="1208683"/>
                    <a:pt x="1379349" y="1239865"/>
                  </a:cubicBezTo>
                  <a:cubicBezTo>
                    <a:pt x="1385789" y="1291383"/>
                    <a:pt x="1387504" y="1343451"/>
                    <a:pt x="1394847" y="1394848"/>
                  </a:cubicBezTo>
                  <a:cubicBezTo>
                    <a:pt x="1399711" y="1428898"/>
                    <a:pt x="1414806" y="1470221"/>
                    <a:pt x="1425844" y="1503336"/>
                  </a:cubicBezTo>
                  <a:cubicBezTo>
                    <a:pt x="1470767" y="1368563"/>
                    <a:pt x="1406587" y="1573637"/>
                    <a:pt x="1456841" y="1255363"/>
                  </a:cubicBezTo>
                  <a:cubicBezTo>
                    <a:pt x="1461937" y="1223090"/>
                    <a:pt x="1487837" y="1162373"/>
                    <a:pt x="1487837" y="1162373"/>
                  </a:cubicBezTo>
                  <a:cubicBezTo>
                    <a:pt x="1503335" y="1172705"/>
                    <a:pt x="1524000" y="1177872"/>
                    <a:pt x="1534332" y="1193370"/>
                  </a:cubicBezTo>
                  <a:cubicBezTo>
                    <a:pt x="1546147" y="1211093"/>
                    <a:pt x="1542351" y="1235419"/>
                    <a:pt x="1549830" y="1255363"/>
                  </a:cubicBezTo>
                  <a:cubicBezTo>
                    <a:pt x="1557942" y="1276995"/>
                    <a:pt x="1570495" y="1296692"/>
                    <a:pt x="1580827" y="1317356"/>
                  </a:cubicBezTo>
                  <a:cubicBezTo>
                    <a:pt x="1585993" y="1338020"/>
                    <a:pt x="1577274" y="1369823"/>
                    <a:pt x="1596325" y="1379349"/>
                  </a:cubicBezTo>
                  <a:cubicBezTo>
                    <a:pt x="1612985" y="1387679"/>
                    <a:pt x="1635902" y="1365647"/>
                    <a:pt x="1642820" y="1348353"/>
                  </a:cubicBezTo>
                  <a:cubicBezTo>
                    <a:pt x="1658289" y="1309681"/>
                    <a:pt x="1652429" y="1265598"/>
                    <a:pt x="1658319" y="1224366"/>
                  </a:cubicBezTo>
                  <a:cubicBezTo>
                    <a:pt x="1662763" y="1193258"/>
                    <a:pt x="1668651" y="1162373"/>
                    <a:pt x="1673817" y="1131377"/>
                  </a:cubicBezTo>
                  <a:cubicBezTo>
                    <a:pt x="1752319" y="1183710"/>
                    <a:pt x="1769343" y="1185476"/>
                    <a:pt x="1813302" y="1317356"/>
                  </a:cubicBezTo>
                  <a:cubicBezTo>
                    <a:pt x="1818468" y="1332854"/>
                    <a:pt x="1820695" y="1349667"/>
                    <a:pt x="1828800" y="1363851"/>
                  </a:cubicBezTo>
                  <a:cubicBezTo>
                    <a:pt x="1841615" y="1386278"/>
                    <a:pt x="1859797" y="1405180"/>
                    <a:pt x="1875295" y="1425844"/>
                  </a:cubicBezTo>
                  <a:cubicBezTo>
                    <a:pt x="1880461" y="1400014"/>
                    <a:pt x="1890793" y="1374695"/>
                    <a:pt x="1890793" y="1348353"/>
                  </a:cubicBezTo>
                  <a:cubicBezTo>
                    <a:pt x="1890793" y="1301572"/>
                    <a:pt x="1842216" y="1175789"/>
                    <a:pt x="1875295" y="1208868"/>
                  </a:cubicBezTo>
                  <a:cubicBezTo>
                    <a:pt x="1912548" y="1246121"/>
                    <a:pt x="1893513" y="1312740"/>
                    <a:pt x="1906291" y="1363851"/>
                  </a:cubicBezTo>
                  <a:cubicBezTo>
                    <a:pt x="1911457" y="1384515"/>
                    <a:pt x="1917613" y="1404957"/>
                    <a:pt x="1921790" y="1425844"/>
                  </a:cubicBezTo>
                  <a:cubicBezTo>
                    <a:pt x="1927953" y="1456658"/>
                    <a:pt x="1921697" y="1491550"/>
                    <a:pt x="1937288" y="1518834"/>
                  </a:cubicBezTo>
                  <a:cubicBezTo>
                    <a:pt x="1945393" y="1533018"/>
                    <a:pt x="1968285" y="1529166"/>
                    <a:pt x="1983783" y="1534332"/>
                  </a:cubicBezTo>
                  <a:cubicBezTo>
                    <a:pt x="2027855" y="1468224"/>
                    <a:pt x="2048178" y="1446070"/>
                    <a:pt x="2076773" y="1379349"/>
                  </a:cubicBezTo>
                  <a:cubicBezTo>
                    <a:pt x="2083208" y="1364334"/>
                    <a:pt x="2082066" y="1345612"/>
                    <a:pt x="2092271" y="1332855"/>
                  </a:cubicBezTo>
                  <a:cubicBezTo>
                    <a:pt x="2103907" y="1318310"/>
                    <a:pt x="2123268" y="1312190"/>
                    <a:pt x="2138766" y="1301858"/>
                  </a:cubicBezTo>
                  <a:cubicBezTo>
                    <a:pt x="2149098" y="1322522"/>
                    <a:pt x="2160662" y="1342616"/>
                    <a:pt x="2169763" y="1363851"/>
                  </a:cubicBezTo>
                  <a:cubicBezTo>
                    <a:pt x="2187634" y="1405549"/>
                    <a:pt x="2191663" y="1442358"/>
                    <a:pt x="2200759" y="1487838"/>
                  </a:cubicBezTo>
                  <a:cubicBezTo>
                    <a:pt x="2205925" y="1410346"/>
                    <a:pt x="2203489" y="1331970"/>
                    <a:pt x="2216257" y="1255363"/>
                  </a:cubicBezTo>
                  <a:cubicBezTo>
                    <a:pt x="2218943" y="1239249"/>
                    <a:pt x="2221550" y="1289101"/>
                    <a:pt x="2231756" y="1301858"/>
                  </a:cubicBezTo>
                  <a:cubicBezTo>
                    <a:pt x="2243392" y="1316403"/>
                    <a:pt x="2262753" y="1322523"/>
                    <a:pt x="2278251" y="1332855"/>
                  </a:cubicBezTo>
                  <a:cubicBezTo>
                    <a:pt x="2334358" y="1295450"/>
                    <a:pt x="2316416" y="1318518"/>
                    <a:pt x="2340244" y="1270861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2" name="直線矢印コネクタ 11">
              <a:extLst>
                <a:ext uri="{FF2B5EF4-FFF2-40B4-BE49-F238E27FC236}">
                  <a16:creationId xmlns:a16="http://schemas.microsoft.com/office/drawing/2014/main" id="{A886EBFE-1C27-F8A3-BC32-7A4D7B0D2A0A}"/>
                </a:ext>
              </a:extLst>
            </p:cNvPr>
            <p:cNvCxnSpPr/>
            <p:nvPr/>
          </p:nvCxnSpPr>
          <p:spPr>
            <a:xfrm flipV="1">
              <a:off x="573435" y="1782302"/>
              <a:ext cx="0" cy="178618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16">
              <a:extLst>
                <a:ext uri="{FF2B5EF4-FFF2-40B4-BE49-F238E27FC236}">
                  <a16:creationId xmlns:a16="http://schemas.microsoft.com/office/drawing/2014/main" id="{DC288EA1-FAE3-4E11-C1C4-7C2A39BEB4EC}"/>
                </a:ext>
              </a:extLst>
            </p:cNvPr>
            <p:cNvCxnSpPr>
              <a:cxnSpLocks/>
            </p:cNvCxnSpPr>
            <p:nvPr/>
          </p:nvCxnSpPr>
          <p:spPr>
            <a:xfrm>
              <a:off x="464949" y="3470554"/>
              <a:ext cx="2402237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5D2D308C-1956-A448-80CE-B81F6EA1CA75}"/>
              </a:ext>
            </a:extLst>
          </p:cNvPr>
          <p:cNvGrpSpPr/>
          <p:nvPr/>
        </p:nvGrpSpPr>
        <p:grpSpPr>
          <a:xfrm>
            <a:off x="3281912" y="1549829"/>
            <a:ext cx="2371239" cy="2185261"/>
            <a:chOff x="3064936" y="1534331"/>
            <a:chExt cx="2631596" cy="2185261"/>
          </a:xfrm>
        </p:grpSpPr>
        <p:sp>
          <p:nvSpPr>
            <p:cNvPr id="24" name="フローチャート: 処理 23">
              <a:extLst>
                <a:ext uri="{FF2B5EF4-FFF2-40B4-BE49-F238E27FC236}">
                  <a16:creationId xmlns:a16="http://schemas.microsoft.com/office/drawing/2014/main" id="{3E329A0D-F309-70A2-D461-BC88507C55DB}"/>
                </a:ext>
              </a:extLst>
            </p:cNvPr>
            <p:cNvSpPr/>
            <p:nvPr/>
          </p:nvSpPr>
          <p:spPr>
            <a:xfrm>
              <a:off x="3064936" y="1534331"/>
              <a:ext cx="2631596" cy="218526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直角三角形 9">
              <a:extLst>
                <a:ext uri="{FF2B5EF4-FFF2-40B4-BE49-F238E27FC236}">
                  <a16:creationId xmlns:a16="http://schemas.microsoft.com/office/drawing/2014/main" id="{D59ABDC6-4E21-62EE-947E-8AFF1CC0CDD8}"/>
                </a:ext>
              </a:extLst>
            </p:cNvPr>
            <p:cNvSpPr/>
            <p:nvPr/>
          </p:nvSpPr>
          <p:spPr>
            <a:xfrm rot="252674">
              <a:off x="4110972" y="2089473"/>
              <a:ext cx="355992" cy="1189488"/>
            </a:xfrm>
            <a:prstGeom prst="rt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フリーフォーム 6">
              <a:extLst>
                <a:ext uri="{FF2B5EF4-FFF2-40B4-BE49-F238E27FC236}">
                  <a16:creationId xmlns:a16="http://schemas.microsoft.com/office/drawing/2014/main" id="{D0728E17-A211-4CC7-06EB-5D6715434247}"/>
                </a:ext>
              </a:extLst>
            </p:cNvPr>
            <p:cNvSpPr/>
            <p:nvPr/>
          </p:nvSpPr>
          <p:spPr>
            <a:xfrm>
              <a:off x="3378630" y="2067477"/>
              <a:ext cx="1876593" cy="1197216"/>
            </a:xfrm>
            <a:custGeom>
              <a:avLst/>
              <a:gdLst>
                <a:gd name="connsiteX0" fmla="*/ 0 w 2386739"/>
                <a:gd name="connsiteY0" fmla="*/ 929898 h 1472339"/>
                <a:gd name="connsiteX1" fmla="*/ 15499 w 2386739"/>
                <a:gd name="connsiteY1" fmla="*/ 1410346 h 1472339"/>
                <a:gd name="connsiteX2" fmla="*/ 46495 w 2386739"/>
                <a:gd name="connsiteY2" fmla="*/ 1456841 h 1472339"/>
                <a:gd name="connsiteX3" fmla="*/ 92990 w 2386739"/>
                <a:gd name="connsiteY3" fmla="*/ 1472339 h 1472339"/>
                <a:gd name="connsiteX4" fmla="*/ 108488 w 2386739"/>
                <a:gd name="connsiteY4" fmla="*/ 1394847 h 1472339"/>
                <a:gd name="connsiteX5" fmla="*/ 154983 w 2386739"/>
                <a:gd name="connsiteY5" fmla="*/ 1146875 h 1472339"/>
                <a:gd name="connsiteX6" fmla="*/ 216977 w 2386739"/>
                <a:gd name="connsiteY6" fmla="*/ 1022888 h 1472339"/>
                <a:gd name="connsiteX7" fmla="*/ 278970 w 2386739"/>
                <a:gd name="connsiteY7" fmla="*/ 929898 h 1472339"/>
                <a:gd name="connsiteX8" fmla="*/ 340963 w 2386739"/>
                <a:gd name="connsiteY8" fmla="*/ 1053885 h 1472339"/>
                <a:gd name="connsiteX9" fmla="*/ 371960 w 2386739"/>
                <a:gd name="connsiteY9" fmla="*/ 1239864 h 1472339"/>
                <a:gd name="connsiteX10" fmla="*/ 387458 w 2386739"/>
                <a:gd name="connsiteY10" fmla="*/ 1193370 h 1472339"/>
                <a:gd name="connsiteX11" fmla="*/ 418454 w 2386739"/>
                <a:gd name="connsiteY11" fmla="*/ 1146875 h 1472339"/>
                <a:gd name="connsiteX12" fmla="*/ 433953 w 2386739"/>
                <a:gd name="connsiteY12" fmla="*/ 1410346 h 1472339"/>
                <a:gd name="connsiteX13" fmla="*/ 464949 w 2386739"/>
                <a:gd name="connsiteY13" fmla="*/ 1317356 h 1472339"/>
                <a:gd name="connsiteX14" fmla="*/ 480448 w 2386739"/>
                <a:gd name="connsiteY14" fmla="*/ 1255363 h 1472339"/>
                <a:gd name="connsiteX15" fmla="*/ 511444 w 2386739"/>
                <a:gd name="connsiteY15" fmla="*/ 1162373 h 1472339"/>
                <a:gd name="connsiteX16" fmla="*/ 526943 w 2386739"/>
                <a:gd name="connsiteY16" fmla="*/ 1208868 h 1472339"/>
                <a:gd name="connsiteX17" fmla="*/ 542441 w 2386739"/>
                <a:gd name="connsiteY17" fmla="*/ 1363851 h 1472339"/>
                <a:gd name="connsiteX18" fmla="*/ 604434 w 2386739"/>
                <a:gd name="connsiteY18" fmla="*/ 1239864 h 1472339"/>
                <a:gd name="connsiteX19" fmla="*/ 681926 w 2386739"/>
                <a:gd name="connsiteY19" fmla="*/ 1162373 h 1472339"/>
                <a:gd name="connsiteX20" fmla="*/ 712922 w 2386739"/>
                <a:gd name="connsiteY20" fmla="*/ 1146875 h 1472339"/>
                <a:gd name="connsiteX21" fmla="*/ 743919 w 2386739"/>
                <a:gd name="connsiteY21" fmla="*/ 1224366 h 1472339"/>
                <a:gd name="connsiteX22" fmla="*/ 790414 w 2386739"/>
                <a:gd name="connsiteY22" fmla="*/ 1286359 h 1472339"/>
                <a:gd name="connsiteX23" fmla="*/ 836909 w 2386739"/>
                <a:gd name="connsiteY23" fmla="*/ 1255363 h 1472339"/>
                <a:gd name="connsiteX24" fmla="*/ 867905 w 2386739"/>
                <a:gd name="connsiteY24" fmla="*/ 1301858 h 1472339"/>
                <a:gd name="connsiteX25" fmla="*/ 883404 w 2386739"/>
                <a:gd name="connsiteY25" fmla="*/ 1239864 h 1472339"/>
                <a:gd name="connsiteX26" fmla="*/ 898902 w 2386739"/>
                <a:gd name="connsiteY26" fmla="*/ 1162373 h 1472339"/>
                <a:gd name="connsiteX27" fmla="*/ 914400 w 2386739"/>
                <a:gd name="connsiteY27" fmla="*/ 1007390 h 1472339"/>
                <a:gd name="connsiteX28" fmla="*/ 929899 w 2386739"/>
                <a:gd name="connsiteY28" fmla="*/ 883403 h 1472339"/>
                <a:gd name="connsiteX29" fmla="*/ 945397 w 2386739"/>
                <a:gd name="connsiteY29" fmla="*/ 263471 h 1472339"/>
                <a:gd name="connsiteX30" fmla="*/ 960895 w 2386739"/>
                <a:gd name="connsiteY30" fmla="*/ 0 h 1472339"/>
                <a:gd name="connsiteX31" fmla="*/ 991892 w 2386739"/>
                <a:gd name="connsiteY31" fmla="*/ 61993 h 1472339"/>
                <a:gd name="connsiteX32" fmla="*/ 1007390 w 2386739"/>
                <a:gd name="connsiteY32" fmla="*/ 108488 h 1472339"/>
                <a:gd name="connsiteX33" fmla="*/ 1038387 w 2386739"/>
                <a:gd name="connsiteY33" fmla="*/ 170481 h 1472339"/>
                <a:gd name="connsiteX34" fmla="*/ 1069383 w 2386739"/>
                <a:gd name="connsiteY34" fmla="*/ 309966 h 1472339"/>
                <a:gd name="connsiteX35" fmla="*/ 1084882 w 2386739"/>
                <a:gd name="connsiteY35" fmla="*/ 356461 h 1472339"/>
                <a:gd name="connsiteX36" fmla="*/ 1100380 w 2386739"/>
                <a:gd name="connsiteY36" fmla="*/ 464949 h 1472339"/>
                <a:gd name="connsiteX37" fmla="*/ 1115878 w 2386739"/>
                <a:gd name="connsiteY37" fmla="*/ 511444 h 1472339"/>
                <a:gd name="connsiteX38" fmla="*/ 1131377 w 2386739"/>
                <a:gd name="connsiteY38" fmla="*/ 573437 h 1472339"/>
                <a:gd name="connsiteX39" fmla="*/ 1146875 w 2386739"/>
                <a:gd name="connsiteY39" fmla="*/ 619932 h 1472339"/>
                <a:gd name="connsiteX40" fmla="*/ 1162373 w 2386739"/>
                <a:gd name="connsiteY40" fmla="*/ 712922 h 1472339"/>
                <a:gd name="connsiteX41" fmla="*/ 1177871 w 2386739"/>
                <a:gd name="connsiteY41" fmla="*/ 790414 h 1472339"/>
                <a:gd name="connsiteX42" fmla="*/ 1208868 w 2386739"/>
                <a:gd name="connsiteY42" fmla="*/ 1022888 h 1472339"/>
                <a:gd name="connsiteX43" fmla="*/ 1224366 w 2386739"/>
                <a:gd name="connsiteY43" fmla="*/ 1131376 h 1472339"/>
                <a:gd name="connsiteX44" fmla="*/ 1239865 w 2386739"/>
                <a:gd name="connsiteY44" fmla="*/ 1425844 h 1472339"/>
                <a:gd name="connsiteX45" fmla="*/ 1255363 w 2386739"/>
                <a:gd name="connsiteY45" fmla="*/ 1379349 h 1472339"/>
                <a:gd name="connsiteX46" fmla="*/ 1270861 w 2386739"/>
                <a:gd name="connsiteY46" fmla="*/ 1317356 h 1472339"/>
                <a:gd name="connsiteX47" fmla="*/ 1332854 w 2386739"/>
                <a:gd name="connsiteY47" fmla="*/ 1177871 h 1472339"/>
                <a:gd name="connsiteX48" fmla="*/ 1348353 w 2386739"/>
                <a:gd name="connsiteY48" fmla="*/ 1131376 h 1472339"/>
                <a:gd name="connsiteX49" fmla="*/ 1410346 w 2386739"/>
                <a:gd name="connsiteY49" fmla="*/ 1038386 h 1472339"/>
                <a:gd name="connsiteX50" fmla="*/ 1425844 w 2386739"/>
                <a:gd name="connsiteY50" fmla="*/ 991892 h 1472339"/>
                <a:gd name="connsiteX51" fmla="*/ 1456841 w 2386739"/>
                <a:gd name="connsiteY51" fmla="*/ 1053885 h 1472339"/>
                <a:gd name="connsiteX52" fmla="*/ 1472339 w 2386739"/>
                <a:gd name="connsiteY52" fmla="*/ 1286359 h 1472339"/>
                <a:gd name="connsiteX53" fmla="*/ 1503336 w 2386739"/>
                <a:gd name="connsiteY53" fmla="*/ 1177871 h 1472339"/>
                <a:gd name="connsiteX54" fmla="*/ 1534332 w 2386739"/>
                <a:gd name="connsiteY54" fmla="*/ 1131376 h 1472339"/>
                <a:gd name="connsiteX55" fmla="*/ 1565329 w 2386739"/>
                <a:gd name="connsiteY55" fmla="*/ 1208868 h 1472339"/>
                <a:gd name="connsiteX56" fmla="*/ 1580827 w 2386739"/>
                <a:gd name="connsiteY56" fmla="*/ 1363851 h 1472339"/>
                <a:gd name="connsiteX57" fmla="*/ 1596326 w 2386739"/>
                <a:gd name="connsiteY57" fmla="*/ 1317356 h 1472339"/>
                <a:gd name="connsiteX58" fmla="*/ 1611824 w 2386739"/>
                <a:gd name="connsiteY58" fmla="*/ 1239864 h 1472339"/>
                <a:gd name="connsiteX59" fmla="*/ 1658319 w 2386739"/>
                <a:gd name="connsiteY59" fmla="*/ 1208868 h 1472339"/>
                <a:gd name="connsiteX60" fmla="*/ 1751309 w 2386739"/>
                <a:gd name="connsiteY60" fmla="*/ 1301858 h 1472339"/>
                <a:gd name="connsiteX61" fmla="*/ 1797804 w 2386739"/>
                <a:gd name="connsiteY61" fmla="*/ 1363851 h 1472339"/>
                <a:gd name="connsiteX62" fmla="*/ 1890793 w 2386739"/>
                <a:gd name="connsiteY62" fmla="*/ 1456841 h 1472339"/>
                <a:gd name="connsiteX63" fmla="*/ 1921790 w 2386739"/>
                <a:gd name="connsiteY63" fmla="*/ 1410346 h 1472339"/>
                <a:gd name="connsiteX64" fmla="*/ 1890793 w 2386739"/>
                <a:gd name="connsiteY64" fmla="*/ 1208868 h 1472339"/>
                <a:gd name="connsiteX65" fmla="*/ 1906292 w 2386739"/>
                <a:gd name="connsiteY65" fmla="*/ 1162373 h 1472339"/>
                <a:gd name="connsiteX66" fmla="*/ 1937288 w 2386739"/>
                <a:gd name="connsiteY66" fmla="*/ 1224366 h 1472339"/>
                <a:gd name="connsiteX67" fmla="*/ 2030278 w 2386739"/>
                <a:gd name="connsiteY67" fmla="*/ 1348353 h 1472339"/>
                <a:gd name="connsiteX68" fmla="*/ 2061275 w 2386739"/>
                <a:gd name="connsiteY68" fmla="*/ 1301858 h 1472339"/>
                <a:gd name="connsiteX69" fmla="*/ 2030278 w 2386739"/>
                <a:gd name="connsiteY69" fmla="*/ 1193370 h 1472339"/>
                <a:gd name="connsiteX70" fmla="*/ 2045777 w 2386739"/>
                <a:gd name="connsiteY70" fmla="*/ 1131376 h 1472339"/>
                <a:gd name="connsiteX71" fmla="*/ 2092271 w 2386739"/>
                <a:gd name="connsiteY71" fmla="*/ 1146875 h 1472339"/>
                <a:gd name="connsiteX72" fmla="*/ 2138766 w 2386739"/>
                <a:gd name="connsiteY72" fmla="*/ 1224366 h 1472339"/>
                <a:gd name="connsiteX73" fmla="*/ 2231756 w 2386739"/>
                <a:gd name="connsiteY73" fmla="*/ 1348353 h 1472339"/>
                <a:gd name="connsiteX74" fmla="*/ 2293749 w 2386739"/>
                <a:gd name="connsiteY74" fmla="*/ 1456841 h 1472339"/>
                <a:gd name="connsiteX75" fmla="*/ 2309248 w 2386739"/>
                <a:gd name="connsiteY75" fmla="*/ 1379349 h 1472339"/>
                <a:gd name="connsiteX76" fmla="*/ 2340244 w 2386739"/>
                <a:gd name="connsiteY76" fmla="*/ 1208868 h 1472339"/>
                <a:gd name="connsiteX77" fmla="*/ 2386739 w 2386739"/>
                <a:gd name="connsiteY77" fmla="*/ 1146875 h 1472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386739" h="1472339">
                  <a:moveTo>
                    <a:pt x="0" y="929898"/>
                  </a:moveTo>
                  <a:cubicBezTo>
                    <a:pt x="5166" y="1090047"/>
                    <a:pt x="1416" y="1250733"/>
                    <a:pt x="15499" y="1410346"/>
                  </a:cubicBezTo>
                  <a:cubicBezTo>
                    <a:pt x="17136" y="1428900"/>
                    <a:pt x="31950" y="1445205"/>
                    <a:pt x="46495" y="1456841"/>
                  </a:cubicBezTo>
                  <a:cubicBezTo>
                    <a:pt x="59252" y="1467046"/>
                    <a:pt x="77492" y="1467173"/>
                    <a:pt x="92990" y="1472339"/>
                  </a:cubicBezTo>
                  <a:cubicBezTo>
                    <a:pt x="98156" y="1446508"/>
                    <a:pt x="104482" y="1420883"/>
                    <a:pt x="108488" y="1394847"/>
                  </a:cubicBezTo>
                  <a:cubicBezTo>
                    <a:pt x="123425" y="1297756"/>
                    <a:pt x="119865" y="1240524"/>
                    <a:pt x="154983" y="1146875"/>
                  </a:cubicBezTo>
                  <a:cubicBezTo>
                    <a:pt x="171207" y="1103610"/>
                    <a:pt x="191346" y="1061335"/>
                    <a:pt x="216977" y="1022888"/>
                  </a:cubicBezTo>
                  <a:lnTo>
                    <a:pt x="278970" y="929898"/>
                  </a:lnTo>
                  <a:cubicBezTo>
                    <a:pt x="341739" y="992667"/>
                    <a:pt x="323994" y="957728"/>
                    <a:pt x="340963" y="1053885"/>
                  </a:cubicBezTo>
                  <a:cubicBezTo>
                    <a:pt x="351885" y="1115777"/>
                    <a:pt x="371960" y="1239864"/>
                    <a:pt x="371960" y="1239864"/>
                  </a:cubicBezTo>
                  <a:cubicBezTo>
                    <a:pt x="377126" y="1224366"/>
                    <a:pt x="380152" y="1207982"/>
                    <a:pt x="387458" y="1193370"/>
                  </a:cubicBezTo>
                  <a:cubicBezTo>
                    <a:pt x="395788" y="1176710"/>
                    <a:pt x="414551" y="1128662"/>
                    <a:pt x="418454" y="1146875"/>
                  </a:cubicBezTo>
                  <a:cubicBezTo>
                    <a:pt x="436887" y="1232898"/>
                    <a:pt x="428787" y="1322522"/>
                    <a:pt x="433953" y="1410346"/>
                  </a:cubicBezTo>
                  <a:cubicBezTo>
                    <a:pt x="444285" y="1379349"/>
                    <a:pt x="457024" y="1349054"/>
                    <a:pt x="464949" y="1317356"/>
                  </a:cubicBezTo>
                  <a:cubicBezTo>
                    <a:pt x="470115" y="1296692"/>
                    <a:pt x="474327" y="1275765"/>
                    <a:pt x="480448" y="1255363"/>
                  </a:cubicBezTo>
                  <a:cubicBezTo>
                    <a:pt x="489837" y="1224068"/>
                    <a:pt x="511444" y="1162373"/>
                    <a:pt x="511444" y="1162373"/>
                  </a:cubicBezTo>
                  <a:cubicBezTo>
                    <a:pt x="516610" y="1177871"/>
                    <a:pt x="524459" y="1192721"/>
                    <a:pt x="526943" y="1208868"/>
                  </a:cubicBezTo>
                  <a:cubicBezTo>
                    <a:pt x="534838" y="1260183"/>
                    <a:pt x="494236" y="1344569"/>
                    <a:pt x="542441" y="1363851"/>
                  </a:cubicBezTo>
                  <a:cubicBezTo>
                    <a:pt x="585343" y="1381012"/>
                    <a:pt x="578802" y="1278310"/>
                    <a:pt x="604434" y="1239864"/>
                  </a:cubicBezTo>
                  <a:cubicBezTo>
                    <a:pt x="645763" y="1177872"/>
                    <a:pt x="619933" y="1203702"/>
                    <a:pt x="681926" y="1162373"/>
                  </a:cubicBezTo>
                  <a:cubicBezTo>
                    <a:pt x="728413" y="1301837"/>
                    <a:pt x="661840" y="1129848"/>
                    <a:pt x="712922" y="1146875"/>
                  </a:cubicBezTo>
                  <a:cubicBezTo>
                    <a:pt x="739315" y="1155672"/>
                    <a:pt x="733587" y="1198536"/>
                    <a:pt x="743919" y="1224366"/>
                  </a:cubicBezTo>
                  <a:cubicBezTo>
                    <a:pt x="770062" y="1433512"/>
                    <a:pt x="736475" y="1351085"/>
                    <a:pt x="790414" y="1286359"/>
                  </a:cubicBezTo>
                  <a:cubicBezTo>
                    <a:pt x="802338" y="1272050"/>
                    <a:pt x="821411" y="1265695"/>
                    <a:pt x="836909" y="1255363"/>
                  </a:cubicBezTo>
                  <a:cubicBezTo>
                    <a:pt x="847241" y="1270861"/>
                    <a:pt x="850234" y="1307748"/>
                    <a:pt x="867905" y="1301858"/>
                  </a:cubicBezTo>
                  <a:cubicBezTo>
                    <a:pt x="888113" y="1295122"/>
                    <a:pt x="878783" y="1260657"/>
                    <a:pt x="883404" y="1239864"/>
                  </a:cubicBezTo>
                  <a:cubicBezTo>
                    <a:pt x="889118" y="1214149"/>
                    <a:pt x="893736" y="1188203"/>
                    <a:pt x="898902" y="1162373"/>
                  </a:cubicBezTo>
                  <a:cubicBezTo>
                    <a:pt x="904068" y="1110712"/>
                    <a:pt x="908666" y="1058991"/>
                    <a:pt x="914400" y="1007390"/>
                  </a:cubicBezTo>
                  <a:cubicBezTo>
                    <a:pt x="919000" y="965994"/>
                    <a:pt x="928165" y="925018"/>
                    <a:pt x="929899" y="883403"/>
                  </a:cubicBezTo>
                  <a:cubicBezTo>
                    <a:pt x="938504" y="676874"/>
                    <a:pt x="938149" y="470052"/>
                    <a:pt x="945397" y="263471"/>
                  </a:cubicBezTo>
                  <a:cubicBezTo>
                    <a:pt x="948482" y="175550"/>
                    <a:pt x="955729" y="87824"/>
                    <a:pt x="960895" y="0"/>
                  </a:cubicBezTo>
                  <a:cubicBezTo>
                    <a:pt x="971227" y="20664"/>
                    <a:pt x="982791" y="40758"/>
                    <a:pt x="991892" y="61993"/>
                  </a:cubicBezTo>
                  <a:cubicBezTo>
                    <a:pt x="998327" y="77009"/>
                    <a:pt x="1000955" y="93472"/>
                    <a:pt x="1007390" y="108488"/>
                  </a:cubicBezTo>
                  <a:cubicBezTo>
                    <a:pt x="1016491" y="129723"/>
                    <a:pt x="1028055" y="149817"/>
                    <a:pt x="1038387" y="170481"/>
                  </a:cubicBezTo>
                  <a:cubicBezTo>
                    <a:pt x="1049039" y="223741"/>
                    <a:pt x="1054793" y="258900"/>
                    <a:pt x="1069383" y="309966"/>
                  </a:cubicBezTo>
                  <a:cubicBezTo>
                    <a:pt x="1073871" y="325674"/>
                    <a:pt x="1079716" y="340963"/>
                    <a:pt x="1084882" y="356461"/>
                  </a:cubicBezTo>
                  <a:cubicBezTo>
                    <a:pt x="1090048" y="392624"/>
                    <a:pt x="1093216" y="429129"/>
                    <a:pt x="1100380" y="464949"/>
                  </a:cubicBezTo>
                  <a:cubicBezTo>
                    <a:pt x="1103584" y="480968"/>
                    <a:pt x="1111390" y="495736"/>
                    <a:pt x="1115878" y="511444"/>
                  </a:cubicBezTo>
                  <a:cubicBezTo>
                    <a:pt x="1121730" y="531925"/>
                    <a:pt x="1125525" y="552956"/>
                    <a:pt x="1131377" y="573437"/>
                  </a:cubicBezTo>
                  <a:cubicBezTo>
                    <a:pt x="1135865" y="589145"/>
                    <a:pt x="1143331" y="603984"/>
                    <a:pt x="1146875" y="619932"/>
                  </a:cubicBezTo>
                  <a:cubicBezTo>
                    <a:pt x="1153692" y="650608"/>
                    <a:pt x="1156752" y="682005"/>
                    <a:pt x="1162373" y="712922"/>
                  </a:cubicBezTo>
                  <a:cubicBezTo>
                    <a:pt x="1167085" y="738839"/>
                    <a:pt x="1173540" y="764430"/>
                    <a:pt x="1177871" y="790414"/>
                  </a:cubicBezTo>
                  <a:cubicBezTo>
                    <a:pt x="1190861" y="868354"/>
                    <a:pt x="1198416" y="944495"/>
                    <a:pt x="1208868" y="1022888"/>
                  </a:cubicBezTo>
                  <a:cubicBezTo>
                    <a:pt x="1213696" y="1059097"/>
                    <a:pt x="1219200" y="1095213"/>
                    <a:pt x="1224366" y="1131376"/>
                  </a:cubicBezTo>
                  <a:cubicBezTo>
                    <a:pt x="1229532" y="1229532"/>
                    <a:pt x="1227673" y="1328311"/>
                    <a:pt x="1239865" y="1425844"/>
                  </a:cubicBezTo>
                  <a:cubicBezTo>
                    <a:pt x="1241891" y="1442054"/>
                    <a:pt x="1250875" y="1395057"/>
                    <a:pt x="1255363" y="1379349"/>
                  </a:cubicBezTo>
                  <a:cubicBezTo>
                    <a:pt x="1261215" y="1358868"/>
                    <a:pt x="1264125" y="1337563"/>
                    <a:pt x="1270861" y="1317356"/>
                  </a:cubicBezTo>
                  <a:cubicBezTo>
                    <a:pt x="1306905" y="1209225"/>
                    <a:pt x="1292351" y="1272377"/>
                    <a:pt x="1332854" y="1177871"/>
                  </a:cubicBezTo>
                  <a:cubicBezTo>
                    <a:pt x="1339289" y="1162855"/>
                    <a:pt x="1340419" y="1145657"/>
                    <a:pt x="1348353" y="1131376"/>
                  </a:cubicBezTo>
                  <a:cubicBezTo>
                    <a:pt x="1366445" y="1098811"/>
                    <a:pt x="1410346" y="1038386"/>
                    <a:pt x="1410346" y="1038386"/>
                  </a:cubicBezTo>
                  <a:cubicBezTo>
                    <a:pt x="1415512" y="1022888"/>
                    <a:pt x="1410346" y="986726"/>
                    <a:pt x="1425844" y="991892"/>
                  </a:cubicBezTo>
                  <a:cubicBezTo>
                    <a:pt x="1447762" y="999198"/>
                    <a:pt x="1453238" y="1031064"/>
                    <a:pt x="1456841" y="1053885"/>
                  </a:cubicBezTo>
                  <a:cubicBezTo>
                    <a:pt x="1468954" y="1130598"/>
                    <a:pt x="1467173" y="1208868"/>
                    <a:pt x="1472339" y="1286359"/>
                  </a:cubicBezTo>
                  <a:cubicBezTo>
                    <a:pt x="1477304" y="1266501"/>
                    <a:pt x="1492221" y="1200102"/>
                    <a:pt x="1503336" y="1177871"/>
                  </a:cubicBezTo>
                  <a:cubicBezTo>
                    <a:pt x="1511666" y="1161211"/>
                    <a:pt x="1524000" y="1146874"/>
                    <a:pt x="1534332" y="1131376"/>
                  </a:cubicBezTo>
                  <a:cubicBezTo>
                    <a:pt x="1544664" y="1157207"/>
                    <a:pt x="1559873" y="1181588"/>
                    <a:pt x="1565329" y="1208868"/>
                  </a:cubicBezTo>
                  <a:cubicBezTo>
                    <a:pt x="1575511" y="1259778"/>
                    <a:pt x="1566564" y="1313930"/>
                    <a:pt x="1580827" y="1363851"/>
                  </a:cubicBezTo>
                  <a:cubicBezTo>
                    <a:pt x="1585315" y="1379559"/>
                    <a:pt x="1592364" y="1333205"/>
                    <a:pt x="1596326" y="1317356"/>
                  </a:cubicBezTo>
                  <a:cubicBezTo>
                    <a:pt x="1602715" y="1291800"/>
                    <a:pt x="1598755" y="1262735"/>
                    <a:pt x="1611824" y="1239864"/>
                  </a:cubicBezTo>
                  <a:cubicBezTo>
                    <a:pt x="1621065" y="1223692"/>
                    <a:pt x="1642821" y="1219200"/>
                    <a:pt x="1658319" y="1208868"/>
                  </a:cubicBezTo>
                  <a:cubicBezTo>
                    <a:pt x="1689316" y="1239865"/>
                    <a:pt x="1725007" y="1266789"/>
                    <a:pt x="1751309" y="1301858"/>
                  </a:cubicBezTo>
                  <a:cubicBezTo>
                    <a:pt x="1766807" y="1322522"/>
                    <a:pt x="1780524" y="1344651"/>
                    <a:pt x="1797804" y="1363851"/>
                  </a:cubicBezTo>
                  <a:cubicBezTo>
                    <a:pt x="1827128" y="1396434"/>
                    <a:pt x="1890793" y="1456841"/>
                    <a:pt x="1890793" y="1456841"/>
                  </a:cubicBezTo>
                  <a:cubicBezTo>
                    <a:pt x="1901125" y="1441343"/>
                    <a:pt x="1920104" y="1428896"/>
                    <a:pt x="1921790" y="1410346"/>
                  </a:cubicBezTo>
                  <a:cubicBezTo>
                    <a:pt x="1925309" y="1371637"/>
                    <a:pt x="1900367" y="1256736"/>
                    <a:pt x="1890793" y="1208868"/>
                  </a:cubicBezTo>
                  <a:cubicBezTo>
                    <a:pt x="1895959" y="1193370"/>
                    <a:pt x="1890794" y="1157207"/>
                    <a:pt x="1906292" y="1162373"/>
                  </a:cubicBezTo>
                  <a:cubicBezTo>
                    <a:pt x="1928210" y="1169679"/>
                    <a:pt x="1924473" y="1205143"/>
                    <a:pt x="1937288" y="1224366"/>
                  </a:cubicBezTo>
                  <a:cubicBezTo>
                    <a:pt x="1965944" y="1267351"/>
                    <a:pt x="2030278" y="1348353"/>
                    <a:pt x="2030278" y="1348353"/>
                  </a:cubicBezTo>
                  <a:cubicBezTo>
                    <a:pt x="2040610" y="1332855"/>
                    <a:pt x="2058641" y="1320298"/>
                    <a:pt x="2061275" y="1301858"/>
                  </a:cubicBezTo>
                  <a:cubicBezTo>
                    <a:pt x="2063222" y="1288231"/>
                    <a:pt x="2036095" y="1210821"/>
                    <a:pt x="2030278" y="1193370"/>
                  </a:cubicBezTo>
                  <a:cubicBezTo>
                    <a:pt x="2035444" y="1172705"/>
                    <a:pt x="2028736" y="1144156"/>
                    <a:pt x="2045777" y="1131376"/>
                  </a:cubicBezTo>
                  <a:cubicBezTo>
                    <a:pt x="2058846" y="1121574"/>
                    <a:pt x="2080719" y="1135323"/>
                    <a:pt x="2092271" y="1146875"/>
                  </a:cubicBezTo>
                  <a:cubicBezTo>
                    <a:pt x="2113571" y="1168175"/>
                    <a:pt x="2121620" y="1199599"/>
                    <a:pt x="2138766" y="1224366"/>
                  </a:cubicBezTo>
                  <a:cubicBezTo>
                    <a:pt x="2168172" y="1266841"/>
                    <a:pt x="2208652" y="1302146"/>
                    <a:pt x="2231756" y="1348353"/>
                  </a:cubicBezTo>
                  <a:cubicBezTo>
                    <a:pt x="2271083" y="1427006"/>
                    <a:pt x="2249938" y="1391123"/>
                    <a:pt x="2293749" y="1456841"/>
                  </a:cubicBezTo>
                  <a:cubicBezTo>
                    <a:pt x="2298915" y="1431010"/>
                    <a:pt x="2304917" y="1405333"/>
                    <a:pt x="2309248" y="1379349"/>
                  </a:cubicBezTo>
                  <a:cubicBezTo>
                    <a:pt x="2313819" y="1351925"/>
                    <a:pt x="2324014" y="1246737"/>
                    <a:pt x="2340244" y="1208868"/>
                  </a:cubicBezTo>
                  <a:cubicBezTo>
                    <a:pt x="2353387" y="1178201"/>
                    <a:pt x="2366662" y="1166952"/>
                    <a:pt x="2386739" y="1146875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3" name="直線矢印コネクタ 12">
              <a:extLst>
                <a:ext uri="{FF2B5EF4-FFF2-40B4-BE49-F238E27FC236}">
                  <a16:creationId xmlns:a16="http://schemas.microsoft.com/office/drawing/2014/main" id="{743723BD-45BC-9F7F-1C4B-30BA5179276E}"/>
                </a:ext>
              </a:extLst>
            </p:cNvPr>
            <p:cNvCxnSpPr/>
            <p:nvPr/>
          </p:nvCxnSpPr>
          <p:spPr>
            <a:xfrm flipV="1">
              <a:off x="3252059" y="1746366"/>
              <a:ext cx="0" cy="178618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矢印コネクタ 20">
              <a:extLst>
                <a:ext uri="{FF2B5EF4-FFF2-40B4-BE49-F238E27FC236}">
                  <a16:creationId xmlns:a16="http://schemas.microsoft.com/office/drawing/2014/main" id="{97091FCD-9382-BD52-ABD3-F49B603EE8EF}"/>
                </a:ext>
              </a:extLst>
            </p:cNvPr>
            <p:cNvCxnSpPr>
              <a:cxnSpLocks/>
            </p:cNvCxnSpPr>
            <p:nvPr/>
          </p:nvCxnSpPr>
          <p:spPr>
            <a:xfrm>
              <a:off x="3159071" y="3429000"/>
              <a:ext cx="2402237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041A25CC-F66A-B7C3-96CB-A5F51F424965}"/>
              </a:ext>
            </a:extLst>
          </p:cNvPr>
          <p:cNvGrpSpPr/>
          <p:nvPr/>
        </p:nvGrpSpPr>
        <p:grpSpPr>
          <a:xfrm>
            <a:off x="6307812" y="1546825"/>
            <a:ext cx="2371239" cy="2185261"/>
            <a:chOff x="6137331" y="1546825"/>
            <a:chExt cx="2631596" cy="2185261"/>
          </a:xfrm>
        </p:grpSpPr>
        <p:sp>
          <p:nvSpPr>
            <p:cNvPr id="25" name="フローチャート: 処理 24">
              <a:extLst>
                <a:ext uri="{FF2B5EF4-FFF2-40B4-BE49-F238E27FC236}">
                  <a16:creationId xmlns:a16="http://schemas.microsoft.com/office/drawing/2014/main" id="{3CD741B6-6CBC-71AD-FC82-036320F9344A}"/>
                </a:ext>
              </a:extLst>
            </p:cNvPr>
            <p:cNvSpPr/>
            <p:nvPr/>
          </p:nvSpPr>
          <p:spPr>
            <a:xfrm>
              <a:off x="6137331" y="1546825"/>
              <a:ext cx="2631596" cy="218526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フリーフォーム 7">
              <a:extLst>
                <a:ext uri="{FF2B5EF4-FFF2-40B4-BE49-F238E27FC236}">
                  <a16:creationId xmlns:a16="http://schemas.microsoft.com/office/drawing/2014/main" id="{0A45ED26-8688-5034-FEA6-6214F4D3274D}"/>
                </a:ext>
              </a:extLst>
            </p:cNvPr>
            <p:cNvSpPr/>
            <p:nvPr/>
          </p:nvSpPr>
          <p:spPr>
            <a:xfrm>
              <a:off x="6478293" y="2836215"/>
              <a:ext cx="1828800" cy="428477"/>
            </a:xfrm>
            <a:custGeom>
              <a:avLst/>
              <a:gdLst>
                <a:gd name="connsiteX0" fmla="*/ 0 w 2325954"/>
                <a:gd name="connsiteY0" fmla="*/ 340962 h 526942"/>
                <a:gd name="connsiteX1" fmla="*/ 46495 w 2325954"/>
                <a:gd name="connsiteY1" fmla="*/ 170481 h 526942"/>
                <a:gd name="connsiteX2" fmla="*/ 139484 w 2325954"/>
                <a:gd name="connsiteY2" fmla="*/ 0 h 526942"/>
                <a:gd name="connsiteX3" fmla="*/ 170481 w 2325954"/>
                <a:gd name="connsiteY3" fmla="*/ 108488 h 526942"/>
                <a:gd name="connsiteX4" fmla="*/ 185979 w 2325954"/>
                <a:gd name="connsiteY4" fmla="*/ 278969 h 526942"/>
                <a:gd name="connsiteX5" fmla="*/ 232474 w 2325954"/>
                <a:gd name="connsiteY5" fmla="*/ 449450 h 526942"/>
                <a:gd name="connsiteX6" fmla="*/ 278969 w 2325954"/>
                <a:gd name="connsiteY6" fmla="*/ 433952 h 526942"/>
                <a:gd name="connsiteX7" fmla="*/ 294467 w 2325954"/>
                <a:gd name="connsiteY7" fmla="*/ 371959 h 526942"/>
                <a:gd name="connsiteX8" fmla="*/ 325464 w 2325954"/>
                <a:gd name="connsiteY8" fmla="*/ 278969 h 526942"/>
                <a:gd name="connsiteX9" fmla="*/ 356461 w 2325954"/>
                <a:gd name="connsiteY9" fmla="*/ 216976 h 526942"/>
                <a:gd name="connsiteX10" fmla="*/ 387457 w 2325954"/>
                <a:gd name="connsiteY10" fmla="*/ 123986 h 526942"/>
                <a:gd name="connsiteX11" fmla="*/ 433952 w 2325954"/>
                <a:gd name="connsiteY11" fmla="*/ 92989 h 526942"/>
                <a:gd name="connsiteX12" fmla="*/ 464949 w 2325954"/>
                <a:gd name="connsiteY12" fmla="*/ 185979 h 526942"/>
                <a:gd name="connsiteX13" fmla="*/ 526942 w 2325954"/>
                <a:gd name="connsiteY13" fmla="*/ 340962 h 526942"/>
                <a:gd name="connsiteX14" fmla="*/ 557939 w 2325954"/>
                <a:gd name="connsiteY14" fmla="*/ 480447 h 526942"/>
                <a:gd name="connsiteX15" fmla="*/ 604433 w 2325954"/>
                <a:gd name="connsiteY15" fmla="*/ 449450 h 526942"/>
                <a:gd name="connsiteX16" fmla="*/ 635430 w 2325954"/>
                <a:gd name="connsiteY16" fmla="*/ 325464 h 526942"/>
                <a:gd name="connsiteX17" fmla="*/ 666427 w 2325954"/>
                <a:gd name="connsiteY17" fmla="*/ 278969 h 526942"/>
                <a:gd name="connsiteX18" fmla="*/ 728420 w 2325954"/>
                <a:gd name="connsiteY18" fmla="*/ 139484 h 526942"/>
                <a:gd name="connsiteX19" fmla="*/ 774915 w 2325954"/>
                <a:gd name="connsiteY19" fmla="*/ 123986 h 526942"/>
                <a:gd name="connsiteX20" fmla="*/ 805911 w 2325954"/>
                <a:gd name="connsiteY20" fmla="*/ 232474 h 526942"/>
                <a:gd name="connsiteX21" fmla="*/ 836908 w 2325954"/>
                <a:gd name="connsiteY21" fmla="*/ 294467 h 526942"/>
                <a:gd name="connsiteX22" fmla="*/ 867905 w 2325954"/>
                <a:gd name="connsiteY22" fmla="*/ 433952 h 526942"/>
                <a:gd name="connsiteX23" fmla="*/ 898901 w 2325954"/>
                <a:gd name="connsiteY23" fmla="*/ 526942 h 526942"/>
                <a:gd name="connsiteX24" fmla="*/ 945396 w 2325954"/>
                <a:gd name="connsiteY24" fmla="*/ 387457 h 526942"/>
                <a:gd name="connsiteX25" fmla="*/ 976393 w 2325954"/>
                <a:gd name="connsiteY25" fmla="*/ 216976 h 526942"/>
                <a:gd name="connsiteX26" fmla="*/ 1022888 w 2325954"/>
                <a:gd name="connsiteY26" fmla="*/ 154983 h 526942"/>
                <a:gd name="connsiteX27" fmla="*/ 1053884 w 2325954"/>
                <a:gd name="connsiteY27" fmla="*/ 108488 h 526942"/>
                <a:gd name="connsiteX28" fmla="*/ 1069383 w 2325954"/>
                <a:gd name="connsiteY28" fmla="*/ 61993 h 526942"/>
                <a:gd name="connsiteX29" fmla="*/ 1115878 w 2325954"/>
                <a:gd name="connsiteY29" fmla="*/ 46494 h 526942"/>
                <a:gd name="connsiteX30" fmla="*/ 1146874 w 2325954"/>
                <a:gd name="connsiteY30" fmla="*/ 108488 h 526942"/>
                <a:gd name="connsiteX31" fmla="*/ 1177871 w 2325954"/>
                <a:gd name="connsiteY31" fmla="*/ 216976 h 526942"/>
                <a:gd name="connsiteX32" fmla="*/ 1208867 w 2325954"/>
                <a:gd name="connsiteY32" fmla="*/ 278969 h 526942"/>
                <a:gd name="connsiteX33" fmla="*/ 1224366 w 2325954"/>
                <a:gd name="connsiteY33" fmla="*/ 356461 h 526942"/>
                <a:gd name="connsiteX34" fmla="*/ 1255362 w 2325954"/>
                <a:gd name="connsiteY34" fmla="*/ 402955 h 526942"/>
                <a:gd name="connsiteX35" fmla="*/ 1270861 w 2325954"/>
                <a:gd name="connsiteY35" fmla="*/ 464949 h 526942"/>
                <a:gd name="connsiteX36" fmla="*/ 1317356 w 2325954"/>
                <a:gd name="connsiteY36" fmla="*/ 402955 h 526942"/>
                <a:gd name="connsiteX37" fmla="*/ 1332854 w 2325954"/>
                <a:gd name="connsiteY37" fmla="*/ 309966 h 526942"/>
                <a:gd name="connsiteX38" fmla="*/ 1348352 w 2325954"/>
                <a:gd name="connsiteY38" fmla="*/ 263471 h 526942"/>
                <a:gd name="connsiteX39" fmla="*/ 1379349 w 2325954"/>
                <a:gd name="connsiteY39" fmla="*/ 201477 h 526942"/>
                <a:gd name="connsiteX40" fmla="*/ 1425844 w 2325954"/>
                <a:gd name="connsiteY40" fmla="*/ 139484 h 526942"/>
                <a:gd name="connsiteX41" fmla="*/ 1456840 w 2325954"/>
                <a:gd name="connsiteY41" fmla="*/ 92989 h 526942"/>
                <a:gd name="connsiteX42" fmla="*/ 1487837 w 2325954"/>
                <a:gd name="connsiteY42" fmla="*/ 154983 h 526942"/>
                <a:gd name="connsiteX43" fmla="*/ 1503335 w 2325954"/>
                <a:gd name="connsiteY43" fmla="*/ 247972 h 526942"/>
                <a:gd name="connsiteX44" fmla="*/ 1518833 w 2325954"/>
                <a:gd name="connsiteY44" fmla="*/ 309966 h 526942"/>
                <a:gd name="connsiteX45" fmla="*/ 1534332 w 2325954"/>
                <a:gd name="connsiteY45" fmla="*/ 387457 h 526942"/>
                <a:gd name="connsiteX46" fmla="*/ 1580827 w 2325954"/>
                <a:gd name="connsiteY46" fmla="*/ 356461 h 526942"/>
                <a:gd name="connsiteX47" fmla="*/ 1596325 w 2325954"/>
                <a:gd name="connsiteY47" fmla="*/ 278969 h 526942"/>
                <a:gd name="connsiteX48" fmla="*/ 1627322 w 2325954"/>
                <a:gd name="connsiteY48" fmla="*/ 92989 h 526942"/>
                <a:gd name="connsiteX49" fmla="*/ 1673817 w 2325954"/>
                <a:gd name="connsiteY49" fmla="*/ 154983 h 526942"/>
                <a:gd name="connsiteX50" fmla="*/ 1689315 w 2325954"/>
                <a:gd name="connsiteY50" fmla="*/ 247972 h 526942"/>
                <a:gd name="connsiteX51" fmla="*/ 1720311 w 2325954"/>
                <a:gd name="connsiteY51" fmla="*/ 340962 h 526942"/>
                <a:gd name="connsiteX52" fmla="*/ 1751308 w 2325954"/>
                <a:gd name="connsiteY52" fmla="*/ 449450 h 526942"/>
                <a:gd name="connsiteX53" fmla="*/ 1782305 w 2325954"/>
                <a:gd name="connsiteY53" fmla="*/ 387457 h 526942"/>
                <a:gd name="connsiteX54" fmla="*/ 1797803 w 2325954"/>
                <a:gd name="connsiteY54" fmla="*/ 294467 h 526942"/>
                <a:gd name="connsiteX55" fmla="*/ 1828800 w 2325954"/>
                <a:gd name="connsiteY55" fmla="*/ 170481 h 526942"/>
                <a:gd name="connsiteX56" fmla="*/ 1859796 w 2325954"/>
                <a:gd name="connsiteY56" fmla="*/ 77491 h 526942"/>
                <a:gd name="connsiteX57" fmla="*/ 1906291 w 2325954"/>
                <a:gd name="connsiteY57" fmla="*/ 123986 h 526942"/>
                <a:gd name="connsiteX58" fmla="*/ 1921789 w 2325954"/>
                <a:gd name="connsiteY58" fmla="*/ 185979 h 526942"/>
                <a:gd name="connsiteX59" fmla="*/ 1983783 w 2325954"/>
                <a:gd name="connsiteY59" fmla="*/ 294467 h 526942"/>
                <a:gd name="connsiteX60" fmla="*/ 2045776 w 2325954"/>
                <a:gd name="connsiteY60" fmla="*/ 387457 h 526942"/>
                <a:gd name="connsiteX61" fmla="*/ 2092271 w 2325954"/>
                <a:gd name="connsiteY61" fmla="*/ 371959 h 526942"/>
                <a:gd name="connsiteX62" fmla="*/ 2107769 w 2325954"/>
                <a:gd name="connsiteY62" fmla="*/ 263471 h 526942"/>
                <a:gd name="connsiteX63" fmla="*/ 2123267 w 2325954"/>
                <a:gd name="connsiteY63" fmla="*/ 170481 h 526942"/>
                <a:gd name="connsiteX64" fmla="*/ 2169762 w 2325954"/>
                <a:gd name="connsiteY64" fmla="*/ 247972 h 526942"/>
                <a:gd name="connsiteX65" fmla="*/ 2216257 w 2325954"/>
                <a:gd name="connsiteY65" fmla="*/ 356461 h 526942"/>
                <a:gd name="connsiteX66" fmla="*/ 2262752 w 2325954"/>
                <a:gd name="connsiteY66" fmla="*/ 495945 h 526942"/>
                <a:gd name="connsiteX67" fmla="*/ 2309247 w 2325954"/>
                <a:gd name="connsiteY67" fmla="*/ 449450 h 526942"/>
                <a:gd name="connsiteX68" fmla="*/ 2324745 w 2325954"/>
                <a:gd name="connsiteY68" fmla="*/ 216976 h 526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2325954" h="526942">
                  <a:moveTo>
                    <a:pt x="0" y="340962"/>
                  </a:moveTo>
                  <a:cubicBezTo>
                    <a:pt x="15498" y="284135"/>
                    <a:pt x="26132" y="225752"/>
                    <a:pt x="46495" y="170481"/>
                  </a:cubicBezTo>
                  <a:cubicBezTo>
                    <a:pt x="75452" y="91883"/>
                    <a:pt x="99532" y="59929"/>
                    <a:pt x="139484" y="0"/>
                  </a:cubicBezTo>
                  <a:cubicBezTo>
                    <a:pt x="150112" y="31882"/>
                    <a:pt x="166155" y="76046"/>
                    <a:pt x="170481" y="108488"/>
                  </a:cubicBezTo>
                  <a:cubicBezTo>
                    <a:pt x="178022" y="165049"/>
                    <a:pt x="177080" y="222606"/>
                    <a:pt x="185979" y="278969"/>
                  </a:cubicBezTo>
                  <a:cubicBezTo>
                    <a:pt x="196466" y="345385"/>
                    <a:pt x="212890" y="390695"/>
                    <a:pt x="232474" y="449450"/>
                  </a:cubicBezTo>
                  <a:cubicBezTo>
                    <a:pt x="247972" y="444284"/>
                    <a:pt x="268764" y="446709"/>
                    <a:pt x="278969" y="433952"/>
                  </a:cubicBezTo>
                  <a:cubicBezTo>
                    <a:pt x="292275" y="417319"/>
                    <a:pt x="288346" y="392361"/>
                    <a:pt x="294467" y="371959"/>
                  </a:cubicBezTo>
                  <a:cubicBezTo>
                    <a:pt x="303856" y="340664"/>
                    <a:pt x="313329" y="309305"/>
                    <a:pt x="325464" y="278969"/>
                  </a:cubicBezTo>
                  <a:cubicBezTo>
                    <a:pt x="334045" y="257518"/>
                    <a:pt x="347881" y="238427"/>
                    <a:pt x="356461" y="216976"/>
                  </a:cubicBezTo>
                  <a:cubicBezTo>
                    <a:pt x="368596" y="186640"/>
                    <a:pt x="360271" y="142110"/>
                    <a:pt x="387457" y="123986"/>
                  </a:cubicBezTo>
                  <a:lnTo>
                    <a:pt x="433952" y="92989"/>
                  </a:lnTo>
                  <a:cubicBezTo>
                    <a:pt x="444284" y="123986"/>
                    <a:pt x="450337" y="156755"/>
                    <a:pt x="464949" y="185979"/>
                  </a:cubicBezTo>
                  <a:cubicBezTo>
                    <a:pt x="490243" y="236568"/>
                    <a:pt x="517367" y="283511"/>
                    <a:pt x="526942" y="340962"/>
                  </a:cubicBezTo>
                  <a:cubicBezTo>
                    <a:pt x="545126" y="450066"/>
                    <a:pt x="532502" y="404141"/>
                    <a:pt x="557939" y="480447"/>
                  </a:cubicBezTo>
                  <a:cubicBezTo>
                    <a:pt x="573437" y="470115"/>
                    <a:pt x="596103" y="466110"/>
                    <a:pt x="604433" y="449450"/>
                  </a:cubicBezTo>
                  <a:cubicBezTo>
                    <a:pt x="623484" y="411347"/>
                    <a:pt x="611799" y="360910"/>
                    <a:pt x="635430" y="325464"/>
                  </a:cubicBezTo>
                  <a:lnTo>
                    <a:pt x="666427" y="278969"/>
                  </a:lnTo>
                  <a:cubicBezTo>
                    <a:pt x="675899" y="250553"/>
                    <a:pt x="694928" y="166278"/>
                    <a:pt x="728420" y="139484"/>
                  </a:cubicBezTo>
                  <a:cubicBezTo>
                    <a:pt x="741177" y="129279"/>
                    <a:pt x="759417" y="129152"/>
                    <a:pt x="774915" y="123986"/>
                  </a:cubicBezTo>
                  <a:cubicBezTo>
                    <a:pt x="782779" y="155442"/>
                    <a:pt x="792571" y="201348"/>
                    <a:pt x="805911" y="232474"/>
                  </a:cubicBezTo>
                  <a:cubicBezTo>
                    <a:pt x="815012" y="253709"/>
                    <a:pt x="826576" y="273803"/>
                    <a:pt x="836908" y="294467"/>
                  </a:cubicBezTo>
                  <a:cubicBezTo>
                    <a:pt x="845759" y="338726"/>
                    <a:pt x="854769" y="390165"/>
                    <a:pt x="867905" y="433952"/>
                  </a:cubicBezTo>
                  <a:cubicBezTo>
                    <a:pt x="877294" y="465247"/>
                    <a:pt x="898901" y="526942"/>
                    <a:pt x="898901" y="526942"/>
                  </a:cubicBezTo>
                  <a:cubicBezTo>
                    <a:pt x="937288" y="450169"/>
                    <a:pt x="930373" y="477591"/>
                    <a:pt x="945396" y="387457"/>
                  </a:cubicBezTo>
                  <a:cubicBezTo>
                    <a:pt x="947647" y="373954"/>
                    <a:pt x="961517" y="246728"/>
                    <a:pt x="976393" y="216976"/>
                  </a:cubicBezTo>
                  <a:cubicBezTo>
                    <a:pt x="987945" y="193873"/>
                    <a:pt x="1007874" y="176002"/>
                    <a:pt x="1022888" y="154983"/>
                  </a:cubicBezTo>
                  <a:cubicBezTo>
                    <a:pt x="1033714" y="139826"/>
                    <a:pt x="1045554" y="125148"/>
                    <a:pt x="1053884" y="108488"/>
                  </a:cubicBezTo>
                  <a:cubicBezTo>
                    <a:pt x="1061190" y="93876"/>
                    <a:pt x="1057831" y="73545"/>
                    <a:pt x="1069383" y="61993"/>
                  </a:cubicBezTo>
                  <a:cubicBezTo>
                    <a:pt x="1080935" y="50441"/>
                    <a:pt x="1100380" y="51660"/>
                    <a:pt x="1115878" y="46494"/>
                  </a:cubicBezTo>
                  <a:cubicBezTo>
                    <a:pt x="1126210" y="67159"/>
                    <a:pt x="1137773" y="87252"/>
                    <a:pt x="1146874" y="108488"/>
                  </a:cubicBezTo>
                  <a:cubicBezTo>
                    <a:pt x="1184341" y="195913"/>
                    <a:pt x="1138548" y="112115"/>
                    <a:pt x="1177871" y="216976"/>
                  </a:cubicBezTo>
                  <a:cubicBezTo>
                    <a:pt x="1185983" y="238608"/>
                    <a:pt x="1198535" y="258305"/>
                    <a:pt x="1208867" y="278969"/>
                  </a:cubicBezTo>
                  <a:cubicBezTo>
                    <a:pt x="1214033" y="304800"/>
                    <a:pt x="1215117" y="331796"/>
                    <a:pt x="1224366" y="356461"/>
                  </a:cubicBezTo>
                  <a:cubicBezTo>
                    <a:pt x="1230906" y="373901"/>
                    <a:pt x="1248025" y="385835"/>
                    <a:pt x="1255362" y="402955"/>
                  </a:cubicBezTo>
                  <a:cubicBezTo>
                    <a:pt x="1263753" y="422533"/>
                    <a:pt x="1265695" y="444284"/>
                    <a:pt x="1270861" y="464949"/>
                  </a:cubicBezTo>
                  <a:cubicBezTo>
                    <a:pt x="1286359" y="444284"/>
                    <a:pt x="1307763" y="426938"/>
                    <a:pt x="1317356" y="402955"/>
                  </a:cubicBezTo>
                  <a:cubicBezTo>
                    <a:pt x="1329027" y="373779"/>
                    <a:pt x="1326037" y="340642"/>
                    <a:pt x="1332854" y="309966"/>
                  </a:cubicBezTo>
                  <a:cubicBezTo>
                    <a:pt x="1336398" y="294018"/>
                    <a:pt x="1341917" y="278487"/>
                    <a:pt x="1348352" y="263471"/>
                  </a:cubicBezTo>
                  <a:cubicBezTo>
                    <a:pt x="1357453" y="242235"/>
                    <a:pt x="1367104" y="221069"/>
                    <a:pt x="1379349" y="201477"/>
                  </a:cubicBezTo>
                  <a:cubicBezTo>
                    <a:pt x="1393039" y="179573"/>
                    <a:pt x="1410830" y="160503"/>
                    <a:pt x="1425844" y="139484"/>
                  </a:cubicBezTo>
                  <a:cubicBezTo>
                    <a:pt x="1436670" y="124327"/>
                    <a:pt x="1446508" y="108487"/>
                    <a:pt x="1456840" y="92989"/>
                  </a:cubicBezTo>
                  <a:cubicBezTo>
                    <a:pt x="1467172" y="113654"/>
                    <a:pt x="1481198" y="132854"/>
                    <a:pt x="1487837" y="154983"/>
                  </a:cubicBezTo>
                  <a:cubicBezTo>
                    <a:pt x="1496867" y="185082"/>
                    <a:pt x="1497172" y="217158"/>
                    <a:pt x="1503335" y="247972"/>
                  </a:cubicBezTo>
                  <a:cubicBezTo>
                    <a:pt x="1507512" y="268859"/>
                    <a:pt x="1514212" y="289173"/>
                    <a:pt x="1518833" y="309966"/>
                  </a:cubicBezTo>
                  <a:cubicBezTo>
                    <a:pt x="1524547" y="335681"/>
                    <a:pt x="1529166" y="361627"/>
                    <a:pt x="1534332" y="387457"/>
                  </a:cubicBezTo>
                  <a:cubicBezTo>
                    <a:pt x="1549830" y="377125"/>
                    <a:pt x="1571586" y="372633"/>
                    <a:pt x="1580827" y="356461"/>
                  </a:cubicBezTo>
                  <a:cubicBezTo>
                    <a:pt x="1593896" y="333590"/>
                    <a:pt x="1592600" y="305046"/>
                    <a:pt x="1596325" y="278969"/>
                  </a:cubicBezTo>
                  <a:cubicBezTo>
                    <a:pt x="1622278" y="97297"/>
                    <a:pt x="1594008" y="192927"/>
                    <a:pt x="1627322" y="92989"/>
                  </a:cubicBezTo>
                  <a:cubicBezTo>
                    <a:pt x="1642820" y="113654"/>
                    <a:pt x="1664224" y="131000"/>
                    <a:pt x="1673817" y="154983"/>
                  </a:cubicBezTo>
                  <a:cubicBezTo>
                    <a:pt x="1685488" y="184159"/>
                    <a:pt x="1681694" y="217486"/>
                    <a:pt x="1689315" y="247972"/>
                  </a:cubicBezTo>
                  <a:cubicBezTo>
                    <a:pt x="1697239" y="279670"/>
                    <a:pt x="1712386" y="309264"/>
                    <a:pt x="1720311" y="340962"/>
                  </a:cubicBezTo>
                  <a:cubicBezTo>
                    <a:pt x="1739772" y="418804"/>
                    <a:pt x="1729074" y="382748"/>
                    <a:pt x="1751308" y="449450"/>
                  </a:cubicBezTo>
                  <a:cubicBezTo>
                    <a:pt x="1761640" y="428786"/>
                    <a:pt x="1775666" y="409586"/>
                    <a:pt x="1782305" y="387457"/>
                  </a:cubicBezTo>
                  <a:cubicBezTo>
                    <a:pt x="1791335" y="357358"/>
                    <a:pt x="1791219" y="325194"/>
                    <a:pt x="1797803" y="294467"/>
                  </a:cubicBezTo>
                  <a:cubicBezTo>
                    <a:pt x="1806729" y="252812"/>
                    <a:pt x="1815329" y="210896"/>
                    <a:pt x="1828800" y="170481"/>
                  </a:cubicBezTo>
                  <a:lnTo>
                    <a:pt x="1859796" y="77491"/>
                  </a:lnTo>
                  <a:cubicBezTo>
                    <a:pt x="1875294" y="92989"/>
                    <a:pt x="1895417" y="104956"/>
                    <a:pt x="1906291" y="123986"/>
                  </a:cubicBezTo>
                  <a:cubicBezTo>
                    <a:pt x="1916859" y="142480"/>
                    <a:pt x="1914310" y="166035"/>
                    <a:pt x="1921789" y="185979"/>
                  </a:cubicBezTo>
                  <a:cubicBezTo>
                    <a:pt x="1938643" y="230923"/>
                    <a:pt x="1958089" y="255926"/>
                    <a:pt x="1983783" y="294467"/>
                  </a:cubicBezTo>
                  <a:cubicBezTo>
                    <a:pt x="1995396" y="329306"/>
                    <a:pt x="2002241" y="372945"/>
                    <a:pt x="2045776" y="387457"/>
                  </a:cubicBezTo>
                  <a:lnTo>
                    <a:pt x="2092271" y="371959"/>
                  </a:lnTo>
                  <a:cubicBezTo>
                    <a:pt x="2097437" y="335796"/>
                    <a:pt x="2102214" y="299576"/>
                    <a:pt x="2107769" y="263471"/>
                  </a:cubicBezTo>
                  <a:cubicBezTo>
                    <a:pt x="2112547" y="232412"/>
                    <a:pt x="2092781" y="178103"/>
                    <a:pt x="2123267" y="170481"/>
                  </a:cubicBezTo>
                  <a:cubicBezTo>
                    <a:pt x="2152491" y="163175"/>
                    <a:pt x="2155133" y="221640"/>
                    <a:pt x="2169762" y="247972"/>
                  </a:cubicBezTo>
                  <a:cubicBezTo>
                    <a:pt x="2211632" y="323338"/>
                    <a:pt x="2190931" y="288924"/>
                    <a:pt x="2216257" y="356461"/>
                  </a:cubicBezTo>
                  <a:cubicBezTo>
                    <a:pt x="2260029" y="473186"/>
                    <a:pt x="2236782" y="392065"/>
                    <a:pt x="2262752" y="495945"/>
                  </a:cubicBezTo>
                  <a:cubicBezTo>
                    <a:pt x="2278250" y="480447"/>
                    <a:pt x="2300345" y="469479"/>
                    <a:pt x="2309247" y="449450"/>
                  </a:cubicBezTo>
                  <a:cubicBezTo>
                    <a:pt x="2332389" y="397381"/>
                    <a:pt x="2324745" y="259480"/>
                    <a:pt x="2324745" y="216976"/>
                  </a:cubicBezTo>
                </a:path>
              </a:pathLst>
            </a:custGeom>
            <a:noFill/>
            <a:ln w="38100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6" name="直線矢印コネクタ 15">
              <a:extLst>
                <a:ext uri="{FF2B5EF4-FFF2-40B4-BE49-F238E27FC236}">
                  <a16:creationId xmlns:a16="http://schemas.microsoft.com/office/drawing/2014/main" id="{413B92CD-89C9-DF53-AB67-88A62663EE6B}"/>
                </a:ext>
              </a:extLst>
            </p:cNvPr>
            <p:cNvCxnSpPr/>
            <p:nvPr/>
          </p:nvCxnSpPr>
          <p:spPr>
            <a:xfrm flipV="1">
              <a:off x="6349137" y="1735021"/>
              <a:ext cx="0" cy="178618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矢印コネクタ 21">
              <a:extLst>
                <a:ext uri="{FF2B5EF4-FFF2-40B4-BE49-F238E27FC236}">
                  <a16:creationId xmlns:a16="http://schemas.microsoft.com/office/drawing/2014/main" id="{48FDDAF5-333B-9E14-AE86-4D823598F1C3}"/>
                </a:ext>
              </a:extLst>
            </p:cNvPr>
            <p:cNvCxnSpPr>
              <a:cxnSpLocks/>
            </p:cNvCxnSpPr>
            <p:nvPr/>
          </p:nvCxnSpPr>
          <p:spPr>
            <a:xfrm>
              <a:off x="6271647" y="3429000"/>
              <a:ext cx="2402237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減算記号 28">
            <a:extLst>
              <a:ext uri="{FF2B5EF4-FFF2-40B4-BE49-F238E27FC236}">
                <a16:creationId xmlns:a16="http://schemas.microsoft.com/office/drawing/2014/main" id="{97C9AB94-E18C-AEC9-FA92-58A9B4DBE617}"/>
              </a:ext>
            </a:extLst>
          </p:cNvPr>
          <p:cNvSpPr/>
          <p:nvPr/>
        </p:nvSpPr>
        <p:spPr>
          <a:xfrm>
            <a:off x="2774200" y="2510724"/>
            <a:ext cx="507712" cy="452461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等号 29">
            <a:extLst>
              <a:ext uri="{FF2B5EF4-FFF2-40B4-BE49-F238E27FC236}">
                <a16:creationId xmlns:a16="http://schemas.microsoft.com/office/drawing/2014/main" id="{2E1C180E-F1C4-10DE-D0C3-8960D9215572}"/>
              </a:ext>
            </a:extLst>
          </p:cNvPr>
          <p:cNvSpPr/>
          <p:nvPr/>
        </p:nvSpPr>
        <p:spPr>
          <a:xfrm>
            <a:off x="5691946" y="2544730"/>
            <a:ext cx="588499" cy="399971"/>
          </a:xfrm>
          <a:prstGeom prst="mathEqual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8A30676-0805-8C7A-FDBD-01443F357B33}"/>
              </a:ext>
            </a:extLst>
          </p:cNvPr>
          <p:cNvSpPr txBox="1"/>
          <p:nvPr/>
        </p:nvSpPr>
        <p:spPr>
          <a:xfrm>
            <a:off x="590356" y="1704206"/>
            <a:ext cx="2157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C0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Signal</a:t>
            </a:r>
            <a:r>
              <a:rPr kumimoji="1" lang="en-US" altLang="ja-JP" sz="2000" b="1" dirty="0">
                <a:latin typeface="Meiryo" panose="020B0604030504040204" pitchFamily="34" charset="-128"/>
                <a:ea typeface="Meiryo" panose="020B0604030504040204" pitchFamily="34" charset="-128"/>
              </a:rPr>
              <a:t> + Noise</a:t>
            </a:r>
            <a:endParaRPr kumimoji="1" lang="ja-JP" altLang="en-US" sz="20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581FA2AB-F3C1-FBE9-5DD2-E996931165BD}"/>
              </a:ext>
            </a:extLst>
          </p:cNvPr>
          <p:cNvSpPr txBox="1"/>
          <p:nvPr/>
        </p:nvSpPr>
        <p:spPr>
          <a:xfrm>
            <a:off x="3490220" y="1715967"/>
            <a:ext cx="2233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C0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Signal</a:t>
            </a:r>
            <a:r>
              <a:rPr kumimoji="1" lang="en-US" altLang="ja-JP" sz="2000" b="1" dirty="0">
                <a:latin typeface="Meiryo" panose="020B0604030504040204" pitchFamily="34" charset="-128"/>
                <a:ea typeface="Meiryo" panose="020B0604030504040204" pitchFamily="34" charset="-128"/>
              </a:rPr>
              <a:t> + Noise’</a:t>
            </a:r>
            <a:endParaRPr kumimoji="1" lang="ja-JP" altLang="en-US" sz="20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B0BF6893-F834-8288-27EC-76E9C0F71A08}"/>
              </a:ext>
            </a:extLst>
          </p:cNvPr>
          <p:cNvSpPr txBox="1"/>
          <p:nvPr/>
        </p:nvSpPr>
        <p:spPr>
          <a:xfrm>
            <a:off x="6615943" y="2109507"/>
            <a:ext cx="1883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0432FF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Noise only</a:t>
            </a:r>
            <a:endParaRPr kumimoji="1" lang="ja-JP" altLang="en-US" sz="2400" b="1">
              <a:solidFill>
                <a:srgbClr val="0432FF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F4FA480-AC3E-63B5-B945-42FEBE477C1E}"/>
              </a:ext>
            </a:extLst>
          </p:cNvPr>
          <p:cNvSpPr txBox="1"/>
          <p:nvPr/>
        </p:nvSpPr>
        <p:spPr>
          <a:xfrm>
            <a:off x="736049" y="3771551"/>
            <a:ext cx="1587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Data set A</a:t>
            </a:r>
            <a:endParaRPr kumimoji="1" lang="ja-JP" altLang="en-US" sz="2000" b="1" i="1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3EDF485-5DD0-5D5B-3A0F-C09EFF5936C8}"/>
              </a:ext>
            </a:extLst>
          </p:cNvPr>
          <p:cNvSpPr txBox="1"/>
          <p:nvPr/>
        </p:nvSpPr>
        <p:spPr>
          <a:xfrm>
            <a:off x="3596390" y="3764197"/>
            <a:ext cx="1585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Data set B</a:t>
            </a:r>
            <a:endParaRPr kumimoji="1" lang="ja-JP" altLang="en-US" sz="2000" b="1" i="1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7BB57ED-4AAE-0D8B-3E19-683CFD1DD3CC}"/>
              </a:ext>
            </a:extLst>
          </p:cNvPr>
          <p:cNvSpPr txBox="1"/>
          <p:nvPr/>
        </p:nvSpPr>
        <p:spPr>
          <a:xfrm>
            <a:off x="6162268" y="3818835"/>
            <a:ext cx="2611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Null sample (A-B)</a:t>
            </a:r>
            <a:endParaRPr kumimoji="1" lang="ja-JP" altLang="en-US" sz="2000" b="1" i="1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295D2E9C-F3CD-7EC4-6446-11C39806B3EC}"/>
              </a:ext>
            </a:extLst>
          </p:cNvPr>
          <p:cNvSpPr txBox="1"/>
          <p:nvPr/>
        </p:nvSpPr>
        <p:spPr>
          <a:xfrm>
            <a:off x="291272" y="4247813"/>
            <a:ext cx="7485767" cy="22898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ja-JP" sz="2400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We have 12 data samples</a:t>
            </a: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à"/>
            </a:pPr>
            <a:r>
              <a:rPr kumimoji="1" lang="en-US" altLang="ja-JP" sz="2400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sym typeface="Wingdings" pitchFamily="2" charset="2"/>
              </a:rPr>
              <a:t>462 combinations for making null samples</a:t>
            </a: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ü"/>
            </a:pPr>
            <a:r>
              <a:rPr kumimoji="1" lang="en-US" altLang="ja-JP" sz="2400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sym typeface="Wingdings" pitchFamily="2" charset="2"/>
              </a:rPr>
              <a:t>Checking potential systematics </a:t>
            </a: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ü"/>
            </a:pPr>
            <a:r>
              <a:rPr kumimoji="1" lang="en-US" altLang="ja-JP" sz="2400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sym typeface="Wingdings" pitchFamily="2" charset="2"/>
              </a:rPr>
              <a:t>Optimizing analysis</a:t>
            </a: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ü"/>
            </a:pPr>
            <a:r>
              <a:rPr kumimoji="1" lang="en-US" altLang="ja-JP" sz="2400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sym typeface="Wingdings" pitchFamily="2" charset="2"/>
              </a:rPr>
              <a:t>Calculation of statistical significance</a:t>
            </a:r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4F2390F0-E9F0-F592-A561-80B46711232C}"/>
              </a:ext>
            </a:extLst>
          </p:cNvPr>
          <p:cNvGrpSpPr/>
          <p:nvPr/>
        </p:nvGrpSpPr>
        <p:grpSpPr>
          <a:xfrm>
            <a:off x="6721463" y="5233356"/>
            <a:ext cx="2422538" cy="1648859"/>
            <a:chOff x="564329" y="2641537"/>
            <a:chExt cx="8579675" cy="2584079"/>
          </a:xfrm>
        </p:grpSpPr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0F2A4EEC-8573-A563-D92B-2B6FB54467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0254" t="2" r="-1" b="-17508"/>
            <a:stretch/>
          </p:blipFill>
          <p:spPr>
            <a:xfrm>
              <a:off x="771039" y="2641537"/>
              <a:ext cx="8372965" cy="2581391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DBE633D5-AB5C-BC26-F283-3CEE5541B5F6}"/>
                </a:ext>
              </a:extLst>
            </p:cNvPr>
            <p:cNvSpPr txBox="1"/>
            <p:nvPr/>
          </p:nvSpPr>
          <p:spPr>
            <a:xfrm rot="16200000">
              <a:off x="527513" y="3247446"/>
              <a:ext cx="1163657" cy="10900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latin typeface="Arial" panose="020B0604020202020204" pitchFamily="34" charset="0"/>
                  <a:cs typeface="Arial" panose="020B0604020202020204" pitchFamily="34" charset="0"/>
                </a:rPr>
                <a:t>Entries</a:t>
              </a:r>
              <a:endParaRPr kumimoji="1" lang="ja-JP" alt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7" name="テキスト ボックス 46">
                  <a:extLst>
                    <a:ext uri="{FF2B5EF4-FFF2-40B4-BE49-F238E27FC236}">
                      <a16:creationId xmlns:a16="http://schemas.microsoft.com/office/drawing/2014/main" id="{1C60F419-ED22-4284-DF83-1E8443082BA7}"/>
                    </a:ext>
                  </a:extLst>
                </p:cNvPr>
                <p:cNvSpPr txBox="1"/>
                <p:nvPr/>
              </p:nvSpPr>
              <p:spPr>
                <a:xfrm>
                  <a:off x="3891158" y="4743270"/>
                  <a:ext cx="3493755" cy="4823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1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1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ja-JP" sz="1400" b="0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DP</m:t>
                            </m:r>
                          </m:sub>
                        </m:sSub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kumimoji="1" lang="en-US" altLang="ja-JP" sz="1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Δ</m:t>
                        </m:r>
                        <m:sSub>
                          <m:sSubPr>
                            <m:ctrlPr>
                              <a:rPr kumimoji="1" lang="en-US" altLang="ja-JP" sz="1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1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ja-JP" sz="1400" b="0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DP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1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47" name="テキスト ボックス 46">
                  <a:extLst>
                    <a:ext uri="{FF2B5EF4-FFF2-40B4-BE49-F238E27FC236}">
                      <a16:creationId xmlns:a16="http://schemas.microsoft.com/office/drawing/2014/main" id="{1C60F419-ED22-4284-DF83-1E8443082B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1158" y="4743270"/>
                  <a:ext cx="3493755" cy="482346"/>
                </a:xfrm>
                <a:prstGeom prst="rect">
                  <a:avLst/>
                </a:prstGeom>
                <a:blipFill>
                  <a:blip r:embed="rId3"/>
                  <a:stretch>
                    <a:fillRect b="-12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639080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A79EBC-CF8F-BF06-4678-C7231A5D5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Freq. bin</a:t>
            </a:r>
            <a:r>
              <a:rPr lang="en-US" altLang="ja-JP" dirty="0"/>
              <a:t>-width for analysis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E8E8DE8-E123-E4FD-76D6-F19C08A8B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454" y="1355841"/>
            <a:ext cx="8920715" cy="5483904"/>
          </a:xfrm>
        </p:spPr>
        <p:txBody>
          <a:bodyPr>
            <a:normAutofit lnSpcReduction="10000"/>
          </a:bodyPr>
          <a:lstStyle/>
          <a:p>
            <a:pPr algn="just"/>
            <a:r>
              <a:rPr kumimoji="1" lang="en-US" altLang="ja-JP" sz="2400" dirty="0"/>
              <a:t>Raw data (interval 76.3 Hz) has correlations among neighbor bins because of the window function (RBW 300 Hz) is not perfect top-hat shape.</a:t>
            </a:r>
            <a:r>
              <a:rPr kumimoji="1" lang="ja-JP" altLang="en-US" sz="2400"/>
              <a:t> </a:t>
            </a:r>
            <a:r>
              <a:rPr kumimoji="1" lang="en-US" altLang="ja-JP" sz="2400" dirty="0"/>
              <a:t>This makes a bias for error estimation in the fits for signal extraction </a:t>
            </a:r>
          </a:p>
          <a:p>
            <a:pPr algn="just"/>
            <a:endParaRPr lang="en-US" altLang="ja-JP" sz="2400" dirty="0"/>
          </a:p>
          <a:p>
            <a:pPr algn="just"/>
            <a:endParaRPr kumimoji="1" lang="en-US" altLang="ja-JP" sz="2400" dirty="0"/>
          </a:p>
          <a:p>
            <a:pPr algn="just"/>
            <a:endParaRPr lang="en-US" altLang="ja-JP" sz="2400" dirty="0"/>
          </a:p>
          <a:p>
            <a:pPr algn="just"/>
            <a:endParaRPr kumimoji="1" lang="en-US" altLang="ja-JP" sz="2400" dirty="0"/>
          </a:p>
          <a:p>
            <a:pPr algn="just"/>
            <a:r>
              <a:rPr lang="en-US" altLang="ja-JP" sz="2400" dirty="0"/>
              <a:t>Taking wider bin (i.e., re-binning) mitigates the effect of the correlation in the raw data</a:t>
            </a:r>
          </a:p>
          <a:p>
            <a:pPr algn="just"/>
            <a:r>
              <a:rPr kumimoji="1" lang="en-US" altLang="ja-JP" sz="2400" dirty="0"/>
              <a:t>Optimized bin-width using ”null samples”</a:t>
            </a:r>
            <a:endParaRPr kumimoji="1" lang="ja-JP" altLang="en-US" sz="24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93D6D48-B1E3-1CC0-2E15-6D256ADE0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5E46-440D-2944-8FD0-3D948A582D09}" type="slidenum">
              <a:rPr kumimoji="1" lang="ja-JP" altLang="en-US" smtClean="0"/>
              <a:t>25</a:t>
            </a:fld>
            <a:endParaRPr kumimoji="1" lang="ja-JP" altLang="en-US"/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DCB0E18E-2A10-C6EF-19A0-C01E96F83B92}"/>
              </a:ext>
            </a:extLst>
          </p:cNvPr>
          <p:cNvGrpSpPr/>
          <p:nvPr/>
        </p:nvGrpSpPr>
        <p:grpSpPr>
          <a:xfrm>
            <a:off x="366222" y="3304909"/>
            <a:ext cx="8462153" cy="1793241"/>
            <a:chOff x="394141" y="5002811"/>
            <a:chExt cx="8462153" cy="1793241"/>
          </a:xfrm>
        </p:grpSpPr>
        <p:sp>
          <p:nvSpPr>
            <p:cNvPr id="5" name="フリーフォーム 4">
              <a:extLst>
                <a:ext uri="{FF2B5EF4-FFF2-40B4-BE49-F238E27FC236}">
                  <a16:creationId xmlns:a16="http://schemas.microsoft.com/office/drawing/2014/main" id="{2AC8AB97-379A-1540-4214-28A53423A906}"/>
                </a:ext>
              </a:extLst>
            </p:cNvPr>
            <p:cNvSpPr/>
            <p:nvPr/>
          </p:nvSpPr>
          <p:spPr>
            <a:xfrm>
              <a:off x="536022" y="5528589"/>
              <a:ext cx="2727435" cy="210056"/>
            </a:xfrm>
            <a:custGeom>
              <a:avLst/>
              <a:gdLst>
                <a:gd name="connsiteX0" fmla="*/ 0 w 2774731"/>
                <a:gd name="connsiteY0" fmla="*/ 194290 h 194290"/>
                <a:gd name="connsiteX1" fmla="*/ 472966 w 2774731"/>
                <a:gd name="connsiteY1" fmla="*/ 36635 h 194290"/>
                <a:gd name="connsiteX2" fmla="*/ 1056290 w 2774731"/>
                <a:gd name="connsiteY2" fmla="*/ 83931 h 194290"/>
                <a:gd name="connsiteX3" fmla="*/ 1308538 w 2774731"/>
                <a:gd name="connsiteY3" fmla="*/ 131228 h 194290"/>
                <a:gd name="connsiteX4" fmla="*/ 1970690 w 2774731"/>
                <a:gd name="connsiteY4" fmla="*/ 5104 h 194290"/>
                <a:gd name="connsiteX5" fmla="*/ 2774731 w 2774731"/>
                <a:gd name="connsiteY5" fmla="*/ 36635 h 19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74731" h="194290">
                  <a:moveTo>
                    <a:pt x="0" y="194290"/>
                  </a:moveTo>
                  <a:cubicBezTo>
                    <a:pt x="148459" y="124659"/>
                    <a:pt x="296918" y="55028"/>
                    <a:pt x="472966" y="36635"/>
                  </a:cubicBezTo>
                  <a:cubicBezTo>
                    <a:pt x="649014" y="18242"/>
                    <a:pt x="917028" y="68165"/>
                    <a:pt x="1056290" y="83931"/>
                  </a:cubicBezTo>
                  <a:cubicBezTo>
                    <a:pt x="1195552" y="99696"/>
                    <a:pt x="1156138" y="144366"/>
                    <a:pt x="1308538" y="131228"/>
                  </a:cubicBezTo>
                  <a:cubicBezTo>
                    <a:pt x="1460938" y="118090"/>
                    <a:pt x="1726325" y="20869"/>
                    <a:pt x="1970690" y="5104"/>
                  </a:cubicBezTo>
                  <a:cubicBezTo>
                    <a:pt x="2215055" y="-10661"/>
                    <a:pt x="2494893" y="12987"/>
                    <a:pt x="2774731" y="36635"/>
                  </a:cubicBezTo>
                </a:path>
              </a:pathLst>
            </a:custGeom>
            <a:noFill/>
            <a:ln w="38100" cap="rnd">
              <a:solidFill>
                <a:srgbClr val="00FDF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BD1B3F50-1100-4DB3-2DAC-6B6B158E8CCD}"/>
                </a:ext>
              </a:extLst>
            </p:cNvPr>
            <p:cNvCxnSpPr>
              <a:cxnSpLocks/>
            </p:cNvCxnSpPr>
            <p:nvPr/>
          </p:nvCxnSpPr>
          <p:spPr>
            <a:xfrm>
              <a:off x="394141" y="6069723"/>
              <a:ext cx="457200" cy="0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矢印コネクタ 11">
              <a:extLst>
                <a:ext uri="{FF2B5EF4-FFF2-40B4-BE49-F238E27FC236}">
                  <a16:creationId xmlns:a16="http://schemas.microsoft.com/office/drawing/2014/main" id="{985B3227-93EA-F90E-4C41-7C04988A54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87075" y="6095995"/>
              <a:ext cx="525517" cy="0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8EC87BAC-3F9D-CF10-224C-7451312AAB1E}"/>
                </a:ext>
              </a:extLst>
            </p:cNvPr>
            <p:cNvSpPr txBox="1"/>
            <p:nvPr/>
          </p:nvSpPr>
          <p:spPr>
            <a:xfrm>
              <a:off x="470890" y="6426720"/>
              <a:ext cx="16017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FFFF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RBW 300 Hz</a:t>
              </a:r>
              <a:endParaRPr kumimoji="1" lang="ja-JP" altLang="en-US">
                <a:solidFill>
                  <a:srgbClr val="FFFF00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E4C04845-8CA8-12B1-64C0-56E4AE65457F}"/>
                </a:ext>
              </a:extLst>
            </p:cNvPr>
            <p:cNvSpPr txBox="1"/>
            <p:nvPr/>
          </p:nvSpPr>
          <p:spPr>
            <a:xfrm>
              <a:off x="456463" y="5062524"/>
              <a:ext cx="16161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>
                  <a:solidFill>
                    <a:srgbClr val="00FDFF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Correlations </a:t>
              </a:r>
              <a:endParaRPr kumimoji="1" lang="ja-JP" altLang="en-US">
                <a:solidFill>
                  <a:srgbClr val="00FDFF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cxnSp>
          <p:nvCxnSpPr>
            <p:cNvPr id="16" name="直線矢印コネクタ 15">
              <a:extLst>
                <a:ext uri="{FF2B5EF4-FFF2-40B4-BE49-F238E27FC236}">
                  <a16:creationId xmlns:a16="http://schemas.microsoft.com/office/drawing/2014/main" id="{84E5E9B3-A39D-A4C2-5436-DA26DB83063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0212" y="5421340"/>
              <a:ext cx="855308" cy="10516"/>
            </a:xfrm>
            <a:prstGeom prst="straightConnector1">
              <a:avLst/>
            </a:prstGeom>
            <a:ln w="25400">
              <a:solidFill>
                <a:srgbClr val="00FDFF"/>
              </a:solidFill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フリーフォーム 17">
              <a:extLst>
                <a:ext uri="{FF2B5EF4-FFF2-40B4-BE49-F238E27FC236}">
                  <a16:creationId xmlns:a16="http://schemas.microsoft.com/office/drawing/2014/main" id="{DA129D3F-2A16-ECE9-26A6-AB1109DA4BE2}"/>
                </a:ext>
              </a:extLst>
            </p:cNvPr>
            <p:cNvSpPr/>
            <p:nvPr/>
          </p:nvSpPr>
          <p:spPr>
            <a:xfrm>
              <a:off x="5687411" y="5620625"/>
              <a:ext cx="2443655" cy="45719"/>
            </a:xfrm>
            <a:custGeom>
              <a:avLst/>
              <a:gdLst>
                <a:gd name="connsiteX0" fmla="*/ 0 w 2333296"/>
                <a:gd name="connsiteY0" fmla="*/ 138260 h 138260"/>
                <a:gd name="connsiteX1" fmla="*/ 1072055 w 2333296"/>
                <a:gd name="connsiteY1" fmla="*/ 12136 h 138260"/>
                <a:gd name="connsiteX2" fmla="*/ 2333296 w 2333296"/>
                <a:gd name="connsiteY2" fmla="*/ 12136 h 138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3296" h="138260">
                  <a:moveTo>
                    <a:pt x="0" y="138260"/>
                  </a:moveTo>
                  <a:cubicBezTo>
                    <a:pt x="341586" y="85708"/>
                    <a:pt x="683172" y="33157"/>
                    <a:pt x="1072055" y="12136"/>
                  </a:cubicBezTo>
                  <a:cubicBezTo>
                    <a:pt x="1460938" y="-8885"/>
                    <a:pt x="1897117" y="1625"/>
                    <a:pt x="2333296" y="12136"/>
                  </a:cubicBezTo>
                </a:path>
              </a:pathLst>
            </a:custGeom>
            <a:noFill/>
            <a:ln w="381000" cap="rnd">
              <a:solidFill>
                <a:srgbClr val="00FA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台形 19">
              <a:extLst>
                <a:ext uri="{FF2B5EF4-FFF2-40B4-BE49-F238E27FC236}">
                  <a16:creationId xmlns:a16="http://schemas.microsoft.com/office/drawing/2014/main" id="{322F799F-0C67-23A7-79A6-B5BF437D2473}"/>
                </a:ext>
              </a:extLst>
            </p:cNvPr>
            <p:cNvSpPr/>
            <p:nvPr/>
          </p:nvSpPr>
          <p:spPr>
            <a:xfrm>
              <a:off x="5309041" y="6013588"/>
              <a:ext cx="791485" cy="540818"/>
            </a:xfrm>
            <a:prstGeom prst="trapezoid">
              <a:avLst>
                <a:gd name="adj" fmla="val 8837"/>
              </a:avLst>
            </a:prstGeom>
            <a:solidFill>
              <a:srgbClr val="FFFF00">
                <a:alpha val="50000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台形 21">
              <a:extLst>
                <a:ext uri="{FF2B5EF4-FFF2-40B4-BE49-F238E27FC236}">
                  <a16:creationId xmlns:a16="http://schemas.microsoft.com/office/drawing/2014/main" id="{6088C9AD-AEFA-6BB5-9DF9-FC14C8771AAD}"/>
                </a:ext>
              </a:extLst>
            </p:cNvPr>
            <p:cNvSpPr/>
            <p:nvPr/>
          </p:nvSpPr>
          <p:spPr>
            <a:xfrm>
              <a:off x="6051304" y="6013588"/>
              <a:ext cx="791485" cy="540818"/>
            </a:xfrm>
            <a:prstGeom prst="trapezoid">
              <a:avLst>
                <a:gd name="adj" fmla="val 8837"/>
              </a:avLst>
            </a:prstGeom>
            <a:solidFill>
              <a:srgbClr val="FFFF00">
                <a:alpha val="50000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台形 22">
              <a:extLst>
                <a:ext uri="{FF2B5EF4-FFF2-40B4-BE49-F238E27FC236}">
                  <a16:creationId xmlns:a16="http://schemas.microsoft.com/office/drawing/2014/main" id="{6F1D2081-7400-558B-1031-6D909A9D764B}"/>
                </a:ext>
              </a:extLst>
            </p:cNvPr>
            <p:cNvSpPr/>
            <p:nvPr/>
          </p:nvSpPr>
          <p:spPr>
            <a:xfrm>
              <a:off x="6804427" y="6014508"/>
              <a:ext cx="791485" cy="540818"/>
            </a:xfrm>
            <a:prstGeom prst="trapezoid">
              <a:avLst>
                <a:gd name="adj" fmla="val 8837"/>
              </a:avLst>
            </a:prstGeom>
            <a:solidFill>
              <a:srgbClr val="FFFF00">
                <a:alpha val="50000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台形 23">
              <a:extLst>
                <a:ext uri="{FF2B5EF4-FFF2-40B4-BE49-F238E27FC236}">
                  <a16:creationId xmlns:a16="http://schemas.microsoft.com/office/drawing/2014/main" id="{1E69449C-3B82-B775-49CF-33C33E00F04E}"/>
                </a:ext>
              </a:extLst>
            </p:cNvPr>
            <p:cNvSpPr/>
            <p:nvPr/>
          </p:nvSpPr>
          <p:spPr>
            <a:xfrm>
              <a:off x="7557550" y="5999662"/>
              <a:ext cx="791485" cy="540818"/>
            </a:xfrm>
            <a:prstGeom prst="trapezoid">
              <a:avLst>
                <a:gd name="adj" fmla="val 8837"/>
              </a:avLst>
            </a:prstGeom>
            <a:solidFill>
              <a:srgbClr val="FFFF00">
                <a:alpha val="50000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右矢印 24">
              <a:extLst>
                <a:ext uri="{FF2B5EF4-FFF2-40B4-BE49-F238E27FC236}">
                  <a16:creationId xmlns:a16="http://schemas.microsoft.com/office/drawing/2014/main" id="{10566FC2-1664-24D9-F5DB-FBB8D4F0E4AC}"/>
                </a:ext>
              </a:extLst>
            </p:cNvPr>
            <p:cNvSpPr/>
            <p:nvPr/>
          </p:nvSpPr>
          <p:spPr>
            <a:xfrm>
              <a:off x="3389585" y="5446596"/>
              <a:ext cx="1714511" cy="872250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72000" rIns="0" bIns="0" rtlCol="0" anchor="ctr"/>
            <a:lstStyle/>
            <a:p>
              <a:pPr algn="r"/>
              <a:r>
                <a:rPr kumimoji="1" lang="en-US" altLang="ja-JP" sz="2000" b="1" dirty="0">
                  <a:solidFill>
                    <a:schemeClr val="tx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Re-binning</a:t>
              </a:r>
              <a:endParaRPr kumimoji="1" lang="ja-JP" altLang="en-US" sz="2000" b="1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C8430092-EFEA-90F1-36E3-7A8E00CC93B0}"/>
                </a:ext>
              </a:extLst>
            </p:cNvPr>
            <p:cNvSpPr txBox="1"/>
            <p:nvPr/>
          </p:nvSpPr>
          <p:spPr>
            <a:xfrm>
              <a:off x="4826088" y="5002811"/>
              <a:ext cx="4030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>
                  <a:solidFill>
                    <a:srgbClr val="00FA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Data samples for signal extraction</a:t>
              </a:r>
              <a:endParaRPr kumimoji="1" lang="ja-JP" altLang="en-US">
                <a:solidFill>
                  <a:srgbClr val="00FA00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28" name="台形 27">
              <a:extLst>
                <a:ext uri="{FF2B5EF4-FFF2-40B4-BE49-F238E27FC236}">
                  <a16:creationId xmlns:a16="http://schemas.microsoft.com/office/drawing/2014/main" id="{78D226CE-E24C-A576-E3EB-094E0F520106}"/>
                </a:ext>
              </a:extLst>
            </p:cNvPr>
            <p:cNvSpPr/>
            <p:nvPr/>
          </p:nvSpPr>
          <p:spPr>
            <a:xfrm>
              <a:off x="661611" y="5834585"/>
              <a:ext cx="1090707" cy="540818"/>
            </a:xfrm>
            <a:prstGeom prst="trapezoid">
              <a:avLst>
                <a:gd name="adj" fmla="val 78461"/>
              </a:avLst>
            </a:prstGeom>
            <a:solidFill>
              <a:srgbClr val="FFFF00">
                <a:alpha val="50000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044699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A79EBC-CF8F-BF06-4678-C7231A5D5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Statistical analysis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93D6D48-B1E3-1CC0-2E15-6D256ADE0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5E46-440D-2944-8FD0-3D948A582D09}" type="slidenum">
              <a:rPr kumimoji="1" lang="ja-JP" altLang="en-US" smtClean="0"/>
              <a:t>26</a:t>
            </a:fld>
            <a:endParaRPr kumimoji="1" lang="ja-JP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0BFAFC4F-F0AA-F084-7A2F-9FC3E57D901F}"/>
                  </a:ext>
                </a:extLst>
              </p:cNvPr>
              <p:cNvSpPr txBox="1"/>
              <p:nvPr/>
            </p:nvSpPr>
            <p:spPr>
              <a:xfrm>
                <a:off x="185543" y="1282557"/>
                <a:ext cx="87729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>
                    <a:solidFill>
                      <a:schemeClr val="bg1"/>
                    </a:solidFill>
                    <a:latin typeface="Meiryo" panose="020B0604030504040204" pitchFamily="34" charset="-128"/>
                    <a:ea typeface="Meiryo" panose="020B0604030504040204" pitchFamily="34" charset="-128"/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local</m:t>
                        </m:r>
                      </m:sub>
                    </m:sSub>
                  </m:oMath>
                </a14:m>
                <a:r>
                  <a:rPr kumimoji="1" lang="en-US" altLang="ja-JP" sz="2400" dirty="0">
                    <a:solidFill>
                      <a:schemeClr val="bg1"/>
                    </a:solidFill>
                    <a:latin typeface="Meiryo" panose="020B0604030504040204" pitchFamily="34" charset="-128"/>
                    <a:ea typeface="Meiryo" panose="020B0604030504040204" pitchFamily="34" charset="-128"/>
                  </a:rPr>
                  <a:t> is obtained using the fit results for null samples</a:t>
                </a:r>
                <a:endParaRPr kumimoji="1" lang="ja-JP" altLang="en-US" sz="2400">
                  <a:solidFill>
                    <a:schemeClr val="bg1"/>
                  </a:solidFill>
                  <a:latin typeface="Meiryo" panose="020B0604030504040204" pitchFamily="34" charset="-128"/>
                  <a:ea typeface="Meiryo" panose="020B0604030504040204" pitchFamily="34" charset="-128"/>
                </a:endParaRPr>
              </a:p>
            </p:txBody>
          </p:sp>
        </mc:Choice>
        <mc:Fallback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0BFAFC4F-F0AA-F084-7A2F-9FC3E57D9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543" y="1282557"/>
                <a:ext cx="8772914" cy="461665"/>
              </a:xfrm>
              <a:prstGeom prst="rect">
                <a:avLst/>
              </a:prstGeom>
              <a:blipFill>
                <a:blip r:embed="rId2"/>
                <a:stretch>
                  <a:fillRect l="-1012" t="-7895" r="-145" b="-28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2D14B35B-4BF0-DA43-78EA-01A43DC16C40}"/>
              </a:ext>
            </a:extLst>
          </p:cNvPr>
          <p:cNvGrpSpPr/>
          <p:nvPr/>
        </p:nvGrpSpPr>
        <p:grpSpPr>
          <a:xfrm>
            <a:off x="356461" y="2544868"/>
            <a:ext cx="8090115" cy="3678609"/>
            <a:chOff x="356461" y="2219406"/>
            <a:chExt cx="8090115" cy="3678609"/>
          </a:xfrm>
        </p:grpSpPr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9F97A17A-AD6C-1BE8-D904-D14CEE543FAF}"/>
                </a:ext>
              </a:extLst>
            </p:cNvPr>
            <p:cNvGrpSpPr/>
            <p:nvPr/>
          </p:nvGrpSpPr>
          <p:grpSpPr>
            <a:xfrm>
              <a:off x="356461" y="2219406"/>
              <a:ext cx="8090115" cy="3678609"/>
              <a:chOff x="1053885" y="1544319"/>
              <a:chExt cx="8090115" cy="3678609"/>
            </a:xfrm>
          </p:grpSpPr>
          <p:pic>
            <p:nvPicPr>
              <p:cNvPr id="5" name="図 4">
                <a:extLst>
                  <a:ext uri="{FF2B5EF4-FFF2-40B4-BE49-F238E27FC236}">
                    <a16:creationId xmlns:a16="http://schemas.microsoft.com/office/drawing/2014/main" id="{64744C4D-AB1B-479A-EE8C-63CF45D4B8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-6530" t="2" b="-17508"/>
              <a:stretch/>
            </p:blipFill>
            <p:spPr>
              <a:xfrm>
                <a:off x="1053885" y="1544319"/>
                <a:ext cx="8090115" cy="3678609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91A11341-D007-0473-E736-0DBEED561954}"/>
                  </a:ext>
                </a:extLst>
              </p:cNvPr>
              <p:cNvSpPr txBox="1"/>
              <p:nvPr/>
            </p:nvSpPr>
            <p:spPr>
              <a:xfrm rot="16200000">
                <a:off x="744415" y="2982311"/>
                <a:ext cx="11432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Entries</a:t>
                </a:r>
                <a:endParaRPr kumimoji="1" lang="ja-JP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" name="テキスト ボックス 6">
                    <a:extLst>
                      <a:ext uri="{FF2B5EF4-FFF2-40B4-BE49-F238E27FC236}">
                        <a16:creationId xmlns:a16="http://schemas.microsoft.com/office/drawing/2014/main" id="{326BF3E3-9EEF-BD0A-F905-BBF0C856CCD8}"/>
                      </a:ext>
                    </a:extLst>
                  </p:cNvPr>
                  <p:cNvSpPr txBox="1"/>
                  <p:nvPr/>
                </p:nvSpPr>
                <p:spPr>
                  <a:xfrm>
                    <a:off x="4786891" y="4651801"/>
                    <a:ext cx="1566776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sz="2400" b="0" i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DP</m:t>
                              </m:r>
                            </m:sub>
                          </m:s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sz="2400" b="0" i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DP</m:t>
                              </m:r>
                            </m:sub>
                          </m:sSub>
                        </m:oMath>
                      </m:oMathPara>
                    </a14:m>
                    <a:endParaRPr kumimoji="1" lang="ja-JP" altLang="en-US" sz="24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>
              <p:sp>
                <p:nvSpPr>
                  <p:cNvPr id="7" name="テキスト ボックス 6">
                    <a:extLst>
                      <a:ext uri="{FF2B5EF4-FFF2-40B4-BE49-F238E27FC236}">
                        <a16:creationId xmlns:a16="http://schemas.microsoft.com/office/drawing/2014/main" id="{326BF3E3-9EEF-BD0A-F905-BBF0C856CCD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86891" y="4651801"/>
                    <a:ext cx="1566776" cy="461665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15789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CB38092B-856B-FF58-715B-279E8C0B3D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3309" y="3429000"/>
              <a:ext cx="0" cy="1592451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E1620DDF-CACC-DCB5-21E2-5C366BA6D4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3309" y="3888230"/>
              <a:ext cx="340962" cy="336995"/>
            </a:xfrm>
            <a:prstGeom prst="line">
              <a:avLst/>
            </a:prstGeom>
            <a:ln w="25400">
              <a:solidFill>
                <a:srgbClr val="FF0000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55384C89-864C-CE13-7058-C2A2FE72FD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3309" y="4197197"/>
              <a:ext cx="492994" cy="487258"/>
            </a:xfrm>
            <a:prstGeom prst="line">
              <a:avLst/>
            </a:prstGeom>
            <a:ln w="25400">
              <a:solidFill>
                <a:srgbClr val="FF0000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0A74840E-1D5D-E436-D32B-A3A4A54E3E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93790" y="4440826"/>
              <a:ext cx="540652" cy="534362"/>
            </a:xfrm>
            <a:prstGeom prst="line">
              <a:avLst/>
            </a:prstGeom>
            <a:ln w="25400">
              <a:solidFill>
                <a:srgbClr val="FF0000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D27488D1-827C-7E18-063B-FFB468E271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85580" y="4737837"/>
              <a:ext cx="312990" cy="309349"/>
            </a:xfrm>
            <a:prstGeom prst="line">
              <a:avLst/>
            </a:prstGeom>
            <a:ln w="25400">
              <a:solidFill>
                <a:srgbClr val="FF0000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DDD753F6-2ED5-E357-86EF-816DA3212BA3}"/>
                  </a:ext>
                </a:extLst>
              </p:cNvPr>
              <p:cNvSpPr txBox="1"/>
              <p:nvPr/>
            </p:nvSpPr>
            <p:spPr>
              <a:xfrm>
                <a:off x="434284" y="1925377"/>
                <a:ext cx="814184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>
                    <a:solidFill>
                      <a:schemeClr val="bg1"/>
                    </a:solidFill>
                    <a:latin typeface="Meiryo" panose="020B0604030504040204" pitchFamily="34" charset="-128"/>
                    <a:ea typeface="Meiryo" panose="020B0604030504040204" pitchFamily="34" charset="-128"/>
                  </a:rPr>
                  <a:t>Given by the fraction above each fit result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ja-JP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DP</m:t>
                        </m:r>
                      </m:sub>
                    </m:sSub>
                    <m:r>
                      <a:rPr kumimoji="1" lang="en-US" altLang="ja-JP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m:rPr>
                        <m:sty m:val="p"/>
                      </m:rPr>
                      <a:rPr kumimoji="1" lang="en-US" altLang="ja-JP" sz="240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Δ</m:t>
                    </m:r>
                    <m:sSub>
                      <m:sSubPr>
                        <m:ctrlPr>
                          <a:rPr kumimoji="1" lang="en-US" altLang="ja-JP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ja-JP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DP</m:t>
                        </m:r>
                      </m:sub>
                    </m:sSub>
                  </m:oMath>
                </a14:m>
                <a:r>
                  <a:rPr kumimoji="1" lang="en-US" altLang="ja-JP" sz="2400" dirty="0">
                    <a:solidFill>
                      <a:schemeClr val="bg1"/>
                    </a:solidFill>
                    <a:latin typeface="Meiryo" panose="020B0604030504040204" pitchFamily="34" charset="-128"/>
                    <a:ea typeface="Meiryo" panose="020B0604030504040204" pitchFamily="34" charset="-128"/>
                  </a:rPr>
                  <a:t>)</a:t>
                </a:r>
                <a:endParaRPr kumimoji="1" lang="ja-JP" altLang="en-US" sz="2400">
                  <a:solidFill>
                    <a:schemeClr val="bg1"/>
                  </a:solidFill>
                  <a:latin typeface="Meiryo" panose="020B0604030504040204" pitchFamily="34" charset="-128"/>
                  <a:ea typeface="Meiryo" panose="020B0604030504040204" pitchFamily="34" charset="-128"/>
                </a:endParaRPr>
              </a:p>
            </p:txBody>
          </p:sp>
        </mc:Choice>
        <mc:Fallback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DDD753F6-2ED5-E357-86EF-816DA3212B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284" y="1925377"/>
                <a:ext cx="8141844" cy="461665"/>
              </a:xfrm>
              <a:prstGeom prst="rect">
                <a:avLst/>
              </a:prstGeom>
              <a:blipFill>
                <a:blip r:embed="rId5"/>
                <a:stretch>
                  <a:fillRect l="-1246" t="-7895" r="-156" b="-2631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左カーブ矢印 27">
            <a:extLst>
              <a:ext uri="{FF2B5EF4-FFF2-40B4-BE49-F238E27FC236}">
                <a16:creationId xmlns:a16="http://schemas.microsoft.com/office/drawing/2014/main" id="{2A0C4142-7755-256D-4F6C-1339250C71B2}"/>
              </a:ext>
            </a:extLst>
          </p:cNvPr>
          <p:cNvSpPr/>
          <p:nvPr/>
        </p:nvSpPr>
        <p:spPr>
          <a:xfrm>
            <a:off x="6962151" y="2387043"/>
            <a:ext cx="1081463" cy="2347384"/>
          </a:xfrm>
          <a:prstGeom prst="curvedLeftArrow">
            <a:avLst/>
          </a:prstGeom>
          <a:solidFill>
            <a:schemeClr val="bg1"/>
          </a:solidFill>
          <a:ln w="38100" cap="rnd">
            <a:solidFill>
              <a:srgbClr val="FF000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2583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07D200-FB3D-AEEC-EAF8-CB5BAB398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Statistical analysis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D860C2F-AB47-B669-FDC0-24E9A1EB7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5E46-440D-2944-8FD0-3D948A582D09}" type="slidenum">
              <a:rPr kumimoji="1" lang="ja-JP" altLang="en-US" smtClean="0"/>
              <a:t>27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1C85DE1-E96C-BB9B-8528-53A648FA8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504" y="1972618"/>
            <a:ext cx="7556991" cy="335612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F9B542A-2C91-5E01-7ECC-88EE163F9370}"/>
              </a:ext>
            </a:extLst>
          </p:cNvPr>
          <p:cNvSpPr txBox="1"/>
          <p:nvPr/>
        </p:nvSpPr>
        <p:spPr>
          <a:xfrm>
            <a:off x="184932" y="5757489"/>
            <a:ext cx="8774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kumimoji="1" lang="en-US" altLang="ja-JP" sz="2000" b="1" dirty="0">
                <a:solidFill>
                  <a:srgbClr val="FFC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Consistency between the explored samples and null samples</a:t>
            </a:r>
            <a:endParaRPr kumimoji="1" lang="ja-JP" altLang="en-US" sz="2000" b="1">
              <a:solidFill>
                <a:srgbClr val="FFC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42855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A79EBC-CF8F-BF06-4678-C7231A5D5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“</a:t>
            </a:r>
            <a:r>
              <a:rPr kumimoji="1" lang="en-US" altLang="ja-JP" dirty="0" err="1"/>
              <a:t>dSpec</a:t>
            </a:r>
            <a:r>
              <a:rPr kumimoji="1" lang="en-US" altLang="ja-JP" dirty="0"/>
              <a:t>”, DAQ speed x1000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E8E8DE8-E123-E4FD-76D6-F19C08A8B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err="1"/>
              <a:t>RFSoC</a:t>
            </a:r>
            <a:r>
              <a:rPr kumimoji="1" lang="en-US" altLang="ja-JP" dirty="0"/>
              <a:t> based spectrometer is underdevelopment</a:t>
            </a:r>
          </a:p>
          <a:p>
            <a:r>
              <a:rPr lang="en-US" altLang="ja-JP" dirty="0"/>
              <a:t>Wideband width ~2 GHz</a:t>
            </a:r>
            <a:br>
              <a:rPr lang="en-US" altLang="ja-JP" dirty="0"/>
            </a:br>
            <a:r>
              <a:rPr lang="en-US" altLang="ja-JP" dirty="0">
                <a:sym typeface="Wingdings" pitchFamily="2" charset="2"/>
              </a:rPr>
              <a:t> DAQ speed x1000 comparing to the commercial signal analyzer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93D6D48-B1E3-1CC0-2E15-6D256ADE0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5E46-440D-2944-8FD0-3D948A582D09}" type="slidenum">
              <a:rPr kumimoji="1" lang="ja-JP" altLang="en-US" smtClean="0"/>
              <a:t>28</a:t>
            </a:fld>
            <a:endParaRPr kumimoji="1" lang="ja-JP" alt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8CE9762-81FC-D422-E43D-ECFEF78B2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979" y="1363279"/>
            <a:ext cx="2204736" cy="22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5058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4BFB30-6E62-4541-96C0-9ED007238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72"/>
            <a:ext cx="9144000" cy="1325563"/>
          </a:xfrm>
        </p:spPr>
        <p:txBody>
          <a:bodyPr/>
          <a:lstStyle/>
          <a:p>
            <a:r>
              <a:rPr lang="en-US" altLang="ja-JP" dirty="0"/>
              <a:t>What’s DP-CDM?</a:t>
            </a:r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3F14461-2EE9-B941-9012-AE07E282E5DD}"/>
              </a:ext>
            </a:extLst>
          </p:cNvPr>
          <p:cNvSpPr txBox="1"/>
          <p:nvPr/>
        </p:nvSpPr>
        <p:spPr>
          <a:xfrm>
            <a:off x="4023851" y="87080"/>
            <a:ext cx="1276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Dark-photon</a:t>
            </a:r>
            <a:endParaRPr kumimoji="1" lang="ja-JP" altLang="en-US" sz="140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6FB82663-F944-A643-BCD9-27303C079876}"/>
              </a:ext>
            </a:extLst>
          </p:cNvPr>
          <p:cNvSpPr txBox="1"/>
          <p:nvPr/>
        </p:nvSpPr>
        <p:spPr>
          <a:xfrm>
            <a:off x="5342721" y="907968"/>
            <a:ext cx="381707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D. Horns et al. , JCAP 1304, 016 (2013)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grpSp>
        <p:nvGrpSpPr>
          <p:cNvPr id="66" name="図形グループ 19">
            <a:extLst>
              <a:ext uri="{FF2B5EF4-FFF2-40B4-BE49-F238E27FC236}">
                <a16:creationId xmlns:a16="http://schemas.microsoft.com/office/drawing/2014/main" id="{D194A55C-DB69-4345-AB10-5E765A5E82A6}"/>
              </a:ext>
            </a:extLst>
          </p:cNvPr>
          <p:cNvGrpSpPr/>
          <p:nvPr/>
        </p:nvGrpSpPr>
        <p:grpSpPr>
          <a:xfrm>
            <a:off x="540464" y="3045834"/>
            <a:ext cx="8146335" cy="1816505"/>
            <a:chOff x="540464" y="3255903"/>
            <a:chExt cx="8146335" cy="1816505"/>
          </a:xfrm>
        </p:grpSpPr>
        <p:sp>
          <p:nvSpPr>
            <p:cNvPr id="67" name="正方形/長方形 66">
              <a:extLst>
                <a:ext uri="{FF2B5EF4-FFF2-40B4-BE49-F238E27FC236}">
                  <a16:creationId xmlns:a16="http://schemas.microsoft.com/office/drawing/2014/main" id="{1A4CCB54-6B62-AC4D-93A4-3A25FEEAC4AC}"/>
                </a:ext>
              </a:extLst>
            </p:cNvPr>
            <p:cNvSpPr/>
            <p:nvPr/>
          </p:nvSpPr>
          <p:spPr>
            <a:xfrm>
              <a:off x="540464" y="3255903"/>
              <a:ext cx="8146335" cy="1796827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8" name="テキスト ボックス 67">
                  <a:extLst>
                    <a:ext uri="{FF2B5EF4-FFF2-40B4-BE49-F238E27FC236}">
                      <a16:creationId xmlns:a16="http://schemas.microsoft.com/office/drawing/2014/main" id="{9CC310EF-38D1-4943-B79C-D953BF1276B6}"/>
                    </a:ext>
                  </a:extLst>
                </p:cNvPr>
                <p:cNvSpPr txBox="1"/>
                <p:nvPr/>
              </p:nvSpPr>
              <p:spPr>
                <a:xfrm>
                  <a:off x="5073257" y="4241411"/>
                  <a:ext cx="3593612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altLang="ja-JP" sz="2400" b="1" kern="0" dirty="0">
                      <a:latin typeface="Meiryo" panose="020B0604030504040204" pitchFamily="34" charset="-128"/>
                      <a:ea typeface="Meiryo" panose="020B0604030504040204" pitchFamily="34" charset="-128"/>
                    </a:rPr>
                    <a:t>Boundary condition</a:t>
                  </a:r>
                  <a:br>
                    <a:rPr lang="en-US" altLang="ja-JP" sz="2400" b="1" kern="0" dirty="0">
                      <a:latin typeface="Meiryo" panose="020B0604030504040204" pitchFamily="34" charset="-128"/>
                      <a:ea typeface="Meiryo" panose="020B0604030504040204" pitchFamily="34" charset="-128"/>
                    </a:rPr>
                  </a:br>
                  <a:r>
                    <a:rPr lang="en-US" altLang="ja-JP" sz="2400" b="1" kern="0" dirty="0">
                      <a:latin typeface="Meiryo" panose="020B0604030504040204" pitchFamily="34" charset="-128"/>
                      <a:ea typeface="Meiryo" panose="020B0604030504040204" pitchFamily="34" charset="-128"/>
                    </a:rPr>
                    <a:t>at the surface,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ja-JP" sz="2400" b="1" i="1" kern="0" smtClean="0"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</m:ctrlPr>
                        </m:sSubPr>
                        <m:e>
                          <m:r>
                            <a:rPr lang="en-US" altLang="ja-JP" sz="2400" b="1" i="1" kern="0" smtClean="0"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𝑬</m:t>
                          </m:r>
                        </m:e>
                        <m:sub>
                          <m:r>
                            <a:rPr lang="en-US" altLang="ja-JP" sz="2400" b="1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r>
                        <a:rPr lang="en-US" altLang="ja-JP" sz="2400" b="1" i="0" kern="0" smtClean="0"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=</m:t>
                      </m:r>
                      <m:r>
                        <a:rPr lang="en-US" altLang="ja-JP" sz="2400" b="1" i="0" kern="0" smtClean="0"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𝟎</m:t>
                      </m:r>
                    </m:oMath>
                  </a14:m>
                  <a:endParaRPr kumimoji="0" lang="ja-JP" altLang="en-US" sz="24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Meiryo" panose="020B0604030504040204" pitchFamily="34" charset="-128"/>
                    <a:ea typeface="Meiryo" panose="020B0604030504040204" pitchFamily="34" charset="-128"/>
                  </a:endParaRPr>
                </a:p>
              </p:txBody>
            </p:sp>
          </mc:Choice>
          <mc:Fallback>
            <p:sp>
              <p:nvSpPr>
                <p:cNvPr id="68" name="テキスト ボックス 67">
                  <a:extLst>
                    <a:ext uri="{FF2B5EF4-FFF2-40B4-BE49-F238E27FC236}">
                      <a16:creationId xmlns:a16="http://schemas.microsoft.com/office/drawing/2014/main" id="{9CC310EF-38D1-4943-B79C-D953BF1276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3257" y="4241411"/>
                  <a:ext cx="3593612" cy="830997"/>
                </a:xfrm>
                <a:prstGeom prst="rect">
                  <a:avLst/>
                </a:prstGeom>
                <a:blipFill>
                  <a:blip r:embed="rId2"/>
                  <a:stretch>
                    <a:fillRect l="-1761" t="-5970" b="-1492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9" name="テキスト ボックス 68">
                <a:extLst>
                  <a:ext uri="{FF2B5EF4-FFF2-40B4-BE49-F238E27FC236}">
                    <a16:creationId xmlns:a16="http://schemas.microsoft.com/office/drawing/2014/main" id="{06F9DE06-D763-C64D-B285-2BCE9C6AE3DB}"/>
                  </a:ext>
                </a:extLst>
              </p:cNvPr>
              <p:cNvSpPr txBox="1"/>
              <p:nvPr/>
            </p:nvSpPr>
            <p:spPr>
              <a:xfrm>
                <a:off x="103434" y="1340838"/>
                <a:ext cx="9049721" cy="1138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>
                  <a:defRPr/>
                </a:pPr>
                <a:r>
                  <a:rPr lang="en-US" altLang="ja-JP" sz="2800" b="1" dirty="0">
                    <a:solidFill>
                      <a:schemeClr val="bg1"/>
                    </a:solidFill>
                    <a:latin typeface="Meiryo" panose="020B0604030504040204" pitchFamily="34" charset="-128"/>
                    <a:ea typeface="Meiryo" panose="020B0604030504040204" pitchFamily="34" charset="-128"/>
                    <a:cs typeface="Times"/>
                  </a:rPr>
                  <a:t>EM-fields of DP-CDM appear via Kinetic mixing</a:t>
                </a:r>
              </a:p>
              <a:p>
                <a:pPr defTabSz="45720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40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  <a:cs typeface="Times"/>
                            </a:rPr>
                          </m:ctrlPr>
                        </m:sSubPr>
                        <m:e>
                          <m:r>
                            <a:rPr lang="en-US" altLang="ja-JP" sz="40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  <a:cs typeface="Times"/>
                            </a:rPr>
                            <m:t>𝑬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4000" b="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  <a:cs typeface="Times"/>
                            </a:rPr>
                            <m:t>DP</m:t>
                          </m:r>
                        </m:sub>
                      </m:sSub>
                      <m:r>
                        <a:rPr lang="en-US" altLang="ja-JP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  <a:cs typeface="Times"/>
                        </a:rPr>
                        <m:t>=</m:t>
                      </m:r>
                      <m:sSub>
                        <m:sSubPr>
                          <m:ctrlPr>
                            <a:rPr lang="en-US" altLang="ja-JP" sz="40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eiryo" panose="020B0604030504040204" pitchFamily="34" charset="-128"/>
                              <a:cs typeface="Times"/>
                            </a:rPr>
                          </m:ctrlPr>
                        </m:sSubPr>
                        <m:e>
                          <m:r>
                            <a:rPr lang="en-US" altLang="ja-JP" sz="40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eiryo" panose="020B0604030504040204" pitchFamily="34" charset="-128"/>
                              <a:cs typeface="Times"/>
                            </a:rPr>
                            <m:t>𝜒</m:t>
                          </m:r>
                          <m:r>
                            <a:rPr lang="ja-JP" altLang="en-US" sz="40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eiryo" panose="020B0604030504040204" pitchFamily="34" charset="-128"/>
                              <a:cs typeface="Times"/>
                            </a:rPr>
                            <m:t> </m:t>
                          </m:r>
                          <m:r>
                            <a:rPr lang="en-US" altLang="ja-JP" sz="40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eiryo" panose="020B0604030504040204" pitchFamily="34" charset="-128"/>
                              <a:cs typeface="Times"/>
                            </a:rPr>
                            <m:t>𝑚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4000" b="0" i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eiryo" panose="020B0604030504040204" pitchFamily="34" charset="-128"/>
                              <a:cs typeface="Times"/>
                            </a:rPr>
                            <m:t>DP</m:t>
                          </m:r>
                        </m:sub>
                      </m:sSub>
                      <m:r>
                        <a:rPr lang="en-US" altLang="ja-JP" sz="40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Meiryo" panose="020B0604030504040204" pitchFamily="34" charset="-128"/>
                          <a:cs typeface="Times"/>
                        </a:rPr>
                        <m:t> </m:t>
                      </m:r>
                      <m:sSub>
                        <m:sSubPr>
                          <m:ctrlPr>
                            <a:rPr lang="en-US" altLang="ja-JP" sz="40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eiryo" panose="020B0604030504040204" pitchFamily="34" charset="-128"/>
                              <a:cs typeface="Times"/>
                            </a:rPr>
                          </m:ctrlPr>
                        </m:sSubPr>
                        <m:e>
                          <m:r>
                            <a:rPr lang="en-US" altLang="ja-JP" sz="4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eiryo" panose="020B0604030504040204" pitchFamily="34" charset="-128"/>
                              <a:cs typeface="Times"/>
                            </a:rPr>
                            <m:t>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4000" b="0" i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eiryo" panose="020B0604030504040204" pitchFamily="34" charset="-128"/>
                              <a:cs typeface="Times"/>
                            </a:rPr>
                            <m:t>DP</m:t>
                          </m:r>
                        </m:sub>
                      </m:sSub>
                    </m:oMath>
                  </m:oMathPara>
                </a14:m>
                <a:endParaRPr lang="ja-JP" altLang="en-US" sz="4000" dirty="0">
                  <a:solidFill>
                    <a:schemeClr val="bg1"/>
                  </a:solidFill>
                  <a:latin typeface="Meiryo" panose="020B0604030504040204" pitchFamily="34" charset="-128"/>
                  <a:ea typeface="Meiryo" panose="020B0604030504040204" pitchFamily="34" charset="-128"/>
                  <a:cs typeface="Times"/>
                </a:endParaRPr>
              </a:p>
            </p:txBody>
          </p:sp>
        </mc:Choice>
        <mc:Fallback>
          <p:sp>
            <p:nvSpPr>
              <p:cNvPr id="69" name="テキスト ボックス 68">
                <a:extLst>
                  <a:ext uri="{FF2B5EF4-FFF2-40B4-BE49-F238E27FC236}">
                    <a16:creationId xmlns:a16="http://schemas.microsoft.com/office/drawing/2014/main" id="{06F9DE06-D763-C64D-B285-2BCE9C6AE3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34" y="1340838"/>
                <a:ext cx="9049721" cy="1138773"/>
              </a:xfrm>
              <a:prstGeom prst="rect">
                <a:avLst/>
              </a:prstGeom>
              <a:blipFill>
                <a:blip r:embed="rId3"/>
                <a:stretch>
                  <a:fillRect l="-1403" t="-5495" r="-421" b="-1318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円/楕円 69">
            <a:extLst>
              <a:ext uri="{FF2B5EF4-FFF2-40B4-BE49-F238E27FC236}">
                <a16:creationId xmlns:a16="http://schemas.microsoft.com/office/drawing/2014/main" id="{F365A6E9-83B1-744B-8911-70E41D596860}"/>
              </a:ext>
            </a:extLst>
          </p:cNvPr>
          <p:cNvSpPr>
            <a:spLocks noChangeAspect="1"/>
          </p:cNvSpPr>
          <p:nvPr/>
        </p:nvSpPr>
        <p:spPr>
          <a:xfrm>
            <a:off x="4242643" y="4315771"/>
            <a:ext cx="180000" cy="1800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cxnSp>
        <p:nvCxnSpPr>
          <p:cNvPr id="71" name="直線矢印コネクタ 70">
            <a:extLst>
              <a:ext uri="{FF2B5EF4-FFF2-40B4-BE49-F238E27FC236}">
                <a16:creationId xmlns:a16="http://schemas.microsoft.com/office/drawing/2014/main" id="{21C66E14-4A21-DF48-8BDB-87A94A69BD3E}"/>
              </a:ext>
            </a:extLst>
          </p:cNvPr>
          <p:cNvCxnSpPr/>
          <p:nvPr/>
        </p:nvCxnSpPr>
        <p:spPr>
          <a:xfrm flipH="1">
            <a:off x="1607877" y="2812717"/>
            <a:ext cx="3810282" cy="3333564"/>
          </a:xfrm>
          <a:prstGeom prst="straightConnector1">
            <a:avLst/>
          </a:prstGeom>
          <a:noFill/>
          <a:ln w="76200" cap="rnd" cmpd="sng" algn="ctr">
            <a:solidFill>
              <a:srgbClr val="FF0000"/>
            </a:solidFill>
            <a:prstDash val="sysDash"/>
            <a:tailEnd type="triangle" w="lg" len="lg"/>
          </a:ln>
          <a:effectLst/>
        </p:spPr>
      </p:cxn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FB99E928-0EFA-F443-AF60-2FE4C240024A}"/>
              </a:ext>
            </a:extLst>
          </p:cNvPr>
          <p:cNvSpPr txBox="1"/>
          <p:nvPr/>
        </p:nvSpPr>
        <p:spPr>
          <a:xfrm>
            <a:off x="5141711" y="2213635"/>
            <a:ext cx="2406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altLang="ja-JP" sz="4000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DP-CDM</a:t>
            </a:r>
            <a:endParaRPr lang="ja-JP" altLang="en-US" sz="4000" b="1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3" name="フリーフォーム 72">
            <a:extLst>
              <a:ext uri="{FF2B5EF4-FFF2-40B4-BE49-F238E27FC236}">
                <a16:creationId xmlns:a16="http://schemas.microsoft.com/office/drawing/2014/main" id="{16137FF7-8090-3847-AE91-C2C217857373}"/>
              </a:ext>
            </a:extLst>
          </p:cNvPr>
          <p:cNvSpPr/>
          <p:nvPr/>
        </p:nvSpPr>
        <p:spPr>
          <a:xfrm rot="19040382" flipV="1">
            <a:off x="2130148" y="2906750"/>
            <a:ext cx="3269816" cy="2171653"/>
          </a:xfrm>
          <a:custGeom>
            <a:avLst/>
            <a:gdLst>
              <a:gd name="connsiteX0" fmla="*/ 0 w 3269816"/>
              <a:gd name="connsiteY0" fmla="*/ 540664 h 1188961"/>
              <a:gd name="connsiteX1" fmla="*/ 243210 w 3269816"/>
              <a:gd name="connsiteY1" fmla="*/ 1175633 h 1188961"/>
              <a:gd name="connsiteX2" fmla="*/ 797187 w 3269816"/>
              <a:gd name="connsiteY2" fmla="*/ 13775 h 1188961"/>
              <a:gd name="connsiteX3" fmla="*/ 1310629 w 3269816"/>
              <a:gd name="connsiteY3" fmla="*/ 1108083 h 1188961"/>
              <a:gd name="connsiteX4" fmla="*/ 1688955 w 3269816"/>
              <a:gd name="connsiteY4" fmla="*/ 13775 h 1188961"/>
              <a:gd name="connsiteX5" fmla="*/ 2134839 w 3269816"/>
              <a:gd name="connsiteY5" fmla="*/ 1067553 h 1188961"/>
              <a:gd name="connsiteX6" fmla="*/ 2526676 w 3269816"/>
              <a:gd name="connsiteY6" fmla="*/ 265 h 1188961"/>
              <a:gd name="connsiteX7" fmla="*/ 3026607 w 3269816"/>
              <a:gd name="connsiteY7" fmla="*/ 959473 h 1188961"/>
              <a:gd name="connsiteX8" fmla="*/ 3269816 w 3269816"/>
              <a:gd name="connsiteY8" fmla="*/ 446094 h 1188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9816" h="1188961">
                <a:moveTo>
                  <a:pt x="0" y="540664"/>
                </a:moveTo>
                <a:cubicBezTo>
                  <a:pt x="55173" y="902056"/>
                  <a:pt x="110346" y="1263448"/>
                  <a:pt x="243210" y="1175633"/>
                </a:cubicBezTo>
                <a:cubicBezTo>
                  <a:pt x="376074" y="1087818"/>
                  <a:pt x="619284" y="25033"/>
                  <a:pt x="797187" y="13775"/>
                </a:cubicBezTo>
                <a:cubicBezTo>
                  <a:pt x="975090" y="2517"/>
                  <a:pt x="1162001" y="1108083"/>
                  <a:pt x="1310629" y="1108083"/>
                </a:cubicBezTo>
                <a:cubicBezTo>
                  <a:pt x="1459257" y="1108083"/>
                  <a:pt x="1551587" y="20530"/>
                  <a:pt x="1688955" y="13775"/>
                </a:cubicBezTo>
                <a:cubicBezTo>
                  <a:pt x="1826323" y="7020"/>
                  <a:pt x="1995219" y="1069805"/>
                  <a:pt x="2134839" y="1067553"/>
                </a:cubicBezTo>
                <a:cubicBezTo>
                  <a:pt x="2274459" y="1065301"/>
                  <a:pt x="2378048" y="18278"/>
                  <a:pt x="2526676" y="265"/>
                </a:cubicBezTo>
                <a:cubicBezTo>
                  <a:pt x="2675304" y="-17748"/>
                  <a:pt x="2902750" y="885168"/>
                  <a:pt x="3026607" y="959473"/>
                </a:cubicBezTo>
                <a:cubicBezTo>
                  <a:pt x="3150464" y="1033778"/>
                  <a:pt x="3269816" y="446094"/>
                  <a:pt x="3269816" y="446094"/>
                </a:cubicBezTo>
              </a:path>
            </a:pathLst>
          </a:custGeom>
          <a:noFill/>
          <a:ln w="635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4" name="円/楕円 73">
            <a:extLst>
              <a:ext uri="{FF2B5EF4-FFF2-40B4-BE49-F238E27FC236}">
                <a16:creationId xmlns:a16="http://schemas.microsoft.com/office/drawing/2014/main" id="{D7D3A0E3-0097-E144-B057-A964D50DAE49}"/>
              </a:ext>
            </a:extLst>
          </p:cNvPr>
          <p:cNvSpPr>
            <a:spLocks noChangeAspect="1"/>
          </p:cNvSpPr>
          <p:nvPr/>
        </p:nvSpPr>
        <p:spPr>
          <a:xfrm>
            <a:off x="3002276" y="4715436"/>
            <a:ext cx="180000" cy="1800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cxnSp>
        <p:nvCxnSpPr>
          <p:cNvPr id="75" name="直線矢印コネクタ 74">
            <a:extLst>
              <a:ext uri="{FF2B5EF4-FFF2-40B4-BE49-F238E27FC236}">
                <a16:creationId xmlns:a16="http://schemas.microsoft.com/office/drawing/2014/main" id="{40034B47-0191-8E4B-8534-E3879DDE7168}"/>
              </a:ext>
            </a:extLst>
          </p:cNvPr>
          <p:cNvCxnSpPr>
            <a:cxnSpLocks/>
          </p:cNvCxnSpPr>
          <p:nvPr/>
        </p:nvCxnSpPr>
        <p:spPr>
          <a:xfrm>
            <a:off x="3069174" y="4842056"/>
            <a:ext cx="0" cy="1874354"/>
          </a:xfrm>
          <a:prstGeom prst="straightConnector1">
            <a:avLst/>
          </a:prstGeom>
          <a:noFill/>
          <a:ln w="101600" cap="flat" cmpd="sng" algn="ctr">
            <a:solidFill>
              <a:srgbClr val="00FDFF"/>
            </a:solidFill>
            <a:prstDash val="solid"/>
            <a:tailEnd type="arrow" w="med" len="sm"/>
          </a:ln>
          <a:effectLst/>
        </p:spPr>
      </p:cxn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470092A1-D355-5640-868A-39052B51F631}"/>
              </a:ext>
            </a:extLst>
          </p:cNvPr>
          <p:cNvSpPr txBox="1"/>
          <p:nvPr/>
        </p:nvSpPr>
        <p:spPr>
          <a:xfrm>
            <a:off x="3182276" y="5637431"/>
            <a:ext cx="5905848" cy="998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ct val="105000"/>
              </a:lnSpc>
              <a:defRPr/>
            </a:pPr>
            <a:r>
              <a:rPr lang="en-US" altLang="ja-JP" dirty="0">
                <a:solidFill>
                  <a:srgbClr val="00FDFF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Almost perpendicularly emitted from the boundary</a:t>
            </a:r>
          </a:p>
          <a:p>
            <a:pPr defTabSz="457200">
              <a:defRPr/>
            </a:pPr>
            <a:r>
              <a:rPr lang="en-US" altLang="ja-JP" sz="4000" b="1" dirty="0">
                <a:solidFill>
                  <a:srgbClr val="00FDFF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“Conversion photon”</a:t>
            </a:r>
          </a:p>
        </p:txBody>
      </p: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70271A84-1871-FA47-82F6-030FE4AC3026}"/>
              </a:ext>
            </a:extLst>
          </p:cNvPr>
          <p:cNvSpPr txBox="1"/>
          <p:nvPr/>
        </p:nvSpPr>
        <p:spPr>
          <a:xfrm>
            <a:off x="489033" y="3403987"/>
            <a:ext cx="2764673" cy="749812"/>
          </a:xfrm>
          <a:prstGeom prst="rect">
            <a:avLst/>
          </a:prstGeom>
          <a:noFill/>
          <a:ln>
            <a:noFill/>
          </a:ln>
        </p:spPr>
        <p:txBody>
          <a:bodyPr wrap="square" tIns="7200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Metal plate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(Boundary of EM field)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4D3D0E4-31DB-EC4B-B9F6-EFC0D0AFD8DA}"/>
              </a:ext>
            </a:extLst>
          </p:cNvPr>
          <p:cNvSpPr txBox="1"/>
          <p:nvPr/>
        </p:nvSpPr>
        <p:spPr>
          <a:xfrm>
            <a:off x="5394958" y="108540"/>
            <a:ext cx="1665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Cold Dark Matter</a:t>
            </a:r>
            <a:endParaRPr kumimoji="1" lang="ja-JP" altLang="en-US" sz="140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0C521AD-3046-AD61-854D-A9B20949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5E46-440D-2944-8FD0-3D948A582D09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312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11111E-6 C 0.01945 -1.11111E-6 0.03507 0.00116 0.03507 0.00301 C 0.03507 0.00463 0.01945 0.00625 -4.72222E-6 0.00625 C -0.01909 0.00625 -0.03454 0.00463 -0.03454 0.00301 C -0.03454 0.00116 -0.01909 -1.11111E-6 -4.72222E-6 -1.11111E-6 Z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" y="30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44444E-6 C 0.01945 -4.44444E-6 0.03507 0.00116 0.03507 0.00301 C 0.03507 0.00463 0.01945 0.00625 -4.44444E-6 0.00625 C -0.01909 0.00625 -0.03454 0.00463 -0.03454 0.00301 C -0.03454 0.00116 -0.01909 -4.44444E-6 -4.44444E-6 -4.44444E-6 Z " pathEditMode="relative" rAng="0" ptsTypes="AAAAA">
                                      <p:cBhvr>
                                        <p:cTn id="23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" y="301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0" grpId="1" animBg="1"/>
      <p:bldP spid="70" grpId="2" animBg="1"/>
      <p:bldP spid="73" grpId="0" animBg="1"/>
      <p:bldP spid="74" grpId="0" animBg="1"/>
      <p:bldP spid="74" grpId="1" animBg="1"/>
      <p:bldP spid="7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9D104EE-E227-A798-0D1B-5B2A0F37E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836" t="1" r="7973" b="-19237"/>
          <a:stretch/>
        </p:blipFill>
        <p:spPr>
          <a:xfrm>
            <a:off x="3807388" y="2154328"/>
            <a:ext cx="5102161" cy="281014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B4BFB30-6E62-4541-96C0-9ED007238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72"/>
            <a:ext cx="9144000" cy="1325563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Detection principle of DP-CDM</a:t>
            </a:r>
            <a:endParaRPr kumimoji="1" lang="ja-JP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4AE4C11B-682E-E74F-B095-D57CE871E2C8}"/>
                  </a:ext>
                </a:extLst>
              </p:cNvPr>
              <p:cNvSpPr txBox="1"/>
              <p:nvPr/>
            </p:nvSpPr>
            <p:spPr>
              <a:xfrm>
                <a:off x="4615322" y="4459126"/>
                <a:ext cx="3791857" cy="3651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noProof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メイリオ" panose="020B0604030504040204" pitchFamily="34" charset="-128"/>
                          <a:cs typeface="Arial" panose="020B0604020202020204" pitchFamily="34" charset="0"/>
                        </a:rPr>
                        <m:t>𝝂</m:t>
                      </m:r>
                      <m:r>
                        <a:rPr kumimoji="1" lang="en-US" altLang="ja-JP" sz="2400" b="1" i="1" noProof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メイリオ" panose="020B0604030504040204" pitchFamily="34" charset="-128"/>
                          <a:cs typeface="Arial" panose="020B0604020202020204" pitchFamily="34" charset="0"/>
                        </a:rPr>
                        <m:t>−</m:t>
                      </m:r>
                      <m:sSub>
                        <m:sSubPr>
                          <m:ctrlPr>
                            <a:rPr kumimoji="1" lang="en-US" altLang="ja-JP" sz="2400" b="1" i="1" noProof="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メイリオ" panose="020B0604030504040204" pitchFamily="34" charset="-128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1" lang="en-US" altLang="ja-JP" sz="2400" b="1" i="1" noProof="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メイリオ" panose="020B0604030504040204" pitchFamily="34" charset="-128"/>
                              <a:cs typeface="Arial" panose="020B0604020202020204" pitchFamily="34" charset="0"/>
                            </a:rPr>
                            <m:t>𝝂</m:t>
                          </m:r>
                        </m:e>
                        <m:sub>
                          <m:r>
                            <a:rPr kumimoji="1" lang="en-US" altLang="ja-JP" sz="2400" b="1" i="1" noProof="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メイリオ" panose="020B0604030504040204" pitchFamily="34" charset="-128"/>
                              <a:cs typeface="Arial" panose="020B0604020202020204" pitchFamily="34" charset="0"/>
                            </a:rPr>
                            <m:t>𝟎</m:t>
                          </m:r>
                        </m:sub>
                      </m:sSub>
                      <m:r>
                        <a:rPr kumimoji="1" lang="en-US" altLang="ja-JP" sz="2400" b="1" i="1" noProof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メイリオ" panose="020B0604030504040204" pitchFamily="34" charset="-128"/>
                          <a:cs typeface="Arial" panose="020B0604020202020204" pitchFamily="34" charset="0"/>
                        </a:rPr>
                        <m:t> (</m:t>
                      </m:r>
                      <m:r>
                        <a:rPr kumimoji="1" lang="en-US" altLang="ja-JP" sz="2400" b="1" i="0" noProof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メイリオ" panose="020B0604030504040204" pitchFamily="34" charset="-128"/>
                          <a:cs typeface="Arial" panose="020B0604020202020204" pitchFamily="34" charset="0"/>
                        </a:rPr>
                        <m:t>𝐤𝐇𝐳</m:t>
                      </m:r>
                      <m:r>
                        <a:rPr kumimoji="1" lang="en-US" altLang="ja-JP" sz="2400" b="1" i="1" noProof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メイリオ" panose="020B0604030504040204" pitchFamily="34" charset="-128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kumimoji="1" lang="ja-JP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メイリオ" panose="020B0604030504040204" pitchFamily="34" charset="-128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4AE4C11B-682E-E74F-B095-D57CE871E2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5322" y="4459126"/>
                <a:ext cx="3791857" cy="365125"/>
              </a:xfrm>
              <a:prstGeom prst="rect">
                <a:avLst/>
              </a:prstGeom>
              <a:blipFill>
                <a:blip r:embed="rId3"/>
                <a:stretch>
                  <a:fillRect b="-5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AD182C7-A50F-2745-8A0A-47EB2632188D}"/>
              </a:ext>
            </a:extLst>
          </p:cNvPr>
          <p:cNvSpPr txBox="1"/>
          <p:nvPr/>
        </p:nvSpPr>
        <p:spPr>
          <a:xfrm>
            <a:off x="4572000" y="-348396"/>
            <a:ext cx="445833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N. Tomita, S. 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Oguri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, et al. , JCAP 09, 012 (2020)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4D3397BD-C3A8-584C-8D3C-5BB4A4BDD6D2}"/>
              </a:ext>
            </a:extLst>
          </p:cNvPr>
          <p:cNvGrpSpPr/>
          <p:nvPr/>
        </p:nvGrpSpPr>
        <p:grpSpPr>
          <a:xfrm>
            <a:off x="141519" y="1068256"/>
            <a:ext cx="3355435" cy="5493949"/>
            <a:chOff x="-674263" y="932290"/>
            <a:chExt cx="3355435" cy="5493949"/>
          </a:xfrm>
        </p:grpSpPr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F44CE85C-66B9-D448-8BE2-BABD780F5189}"/>
                </a:ext>
              </a:extLst>
            </p:cNvPr>
            <p:cNvSpPr/>
            <p:nvPr/>
          </p:nvSpPr>
          <p:spPr>
            <a:xfrm>
              <a:off x="1078339" y="1771553"/>
              <a:ext cx="1602833" cy="9006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34" charset="-128"/>
                <a:cs typeface="+mn-cs"/>
              </a:endParaRPr>
            </a:p>
          </p:txBody>
        </p:sp>
        <p:cxnSp>
          <p:nvCxnSpPr>
            <p:cNvPr id="39" name="直線矢印コネクタ 38">
              <a:extLst>
                <a:ext uri="{FF2B5EF4-FFF2-40B4-BE49-F238E27FC236}">
                  <a16:creationId xmlns:a16="http://schemas.microsoft.com/office/drawing/2014/main" id="{292735AB-4716-DF47-9299-18002CA35B0C}"/>
                </a:ext>
              </a:extLst>
            </p:cNvPr>
            <p:cNvCxnSpPr>
              <a:cxnSpLocks/>
            </p:cNvCxnSpPr>
            <p:nvPr/>
          </p:nvCxnSpPr>
          <p:spPr>
            <a:xfrm>
              <a:off x="1472611" y="1069460"/>
              <a:ext cx="750085" cy="1361939"/>
            </a:xfrm>
            <a:prstGeom prst="straightConnector1">
              <a:avLst/>
            </a:prstGeom>
            <a:ln w="82550" cmpd="sng">
              <a:solidFill>
                <a:srgbClr val="FF0000">
                  <a:alpha val="75000"/>
                </a:srgbClr>
              </a:solidFill>
              <a:prstDash val="sysDash"/>
              <a:tailEnd type="triangle" w="med" len="sm"/>
            </a:ln>
            <a:effectLst>
              <a:glow rad="63500">
                <a:schemeClr val="bg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オシロスコープのイラスト | かわいいフリー素材集 いらすとや">
              <a:extLst>
                <a:ext uri="{FF2B5EF4-FFF2-40B4-BE49-F238E27FC236}">
                  <a16:creationId xmlns:a16="http://schemas.microsoft.com/office/drawing/2014/main" id="{6A9AA70D-2F20-3140-A0D9-402855865A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4688" y="5411382"/>
              <a:ext cx="1241320" cy="1014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7968BC15-AC6A-8A40-A4A0-65BE59E66EFB}"/>
                </a:ext>
              </a:extLst>
            </p:cNvPr>
            <p:cNvSpPr txBox="1"/>
            <p:nvPr/>
          </p:nvSpPr>
          <p:spPr>
            <a:xfrm>
              <a:off x="-565760" y="1432283"/>
              <a:ext cx="1568513" cy="7498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tIns="72000" bIns="0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converter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Metal plate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(boundary of EM)</a:t>
              </a:r>
            </a:p>
          </p:txBody>
        </p:sp>
        <p:grpSp>
          <p:nvGrpSpPr>
            <p:cNvPr id="30" name="グループ化 29">
              <a:extLst>
                <a:ext uri="{FF2B5EF4-FFF2-40B4-BE49-F238E27FC236}">
                  <a16:creationId xmlns:a16="http://schemas.microsoft.com/office/drawing/2014/main" id="{FF664A7B-4814-CE43-A08A-1C4FA49C15DD}"/>
                </a:ext>
              </a:extLst>
            </p:cNvPr>
            <p:cNvGrpSpPr/>
            <p:nvPr/>
          </p:nvGrpSpPr>
          <p:grpSpPr>
            <a:xfrm>
              <a:off x="1625620" y="2040358"/>
              <a:ext cx="432004" cy="1299447"/>
              <a:chOff x="1593721" y="2019092"/>
              <a:chExt cx="432004" cy="1299447"/>
            </a:xfrm>
          </p:grpSpPr>
          <p:cxnSp>
            <p:nvCxnSpPr>
              <p:cNvPr id="49" name="直線コネクタ 48">
                <a:extLst>
                  <a:ext uri="{FF2B5EF4-FFF2-40B4-BE49-F238E27FC236}">
                    <a16:creationId xmlns:a16="http://schemas.microsoft.com/office/drawing/2014/main" id="{A5607795-8128-EE47-A583-26DB7FB51259}"/>
                  </a:ext>
                </a:extLst>
              </p:cNvPr>
              <p:cNvCxnSpPr/>
              <p:nvPr/>
            </p:nvCxnSpPr>
            <p:spPr>
              <a:xfrm>
                <a:off x="1593725" y="2574260"/>
                <a:ext cx="432000" cy="0"/>
              </a:xfrm>
              <a:prstGeom prst="line">
                <a:avLst/>
              </a:prstGeom>
              <a:ln w="38100" cap="rnd">
                <a:solidFill>
                  <a:srgbClr val="00FDFF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コネクタ 49">
                <a:extLst>
                  <a:ext uri="{FF2B5EF4-FFF2-40B4-BE49-F238E27FC236}">
                    <a16:creationId xmlns:a16="http://schemas.microsoft.com/office/drawing/2014/main" id="{E3D3275B-3E21-8B44-A0CF-7F2E68889892}"/>
                  </a:ext>
                </a:extLst>
              </p:cNvPr>
              <p:cNvCxnSpPr/>
              <p:nvPr/>
            </p:nvCxnSpPr>
            <p:spPr>
              <a:xfrm>
                <a:off x="1593725" y="2822353"/>
                <a:ext cx="432000" cy="0"/>
              </a:xfrm>
              <a:prstGeom prst="line">
                <a:avLst/>
              </a:prstGeom>
              <a:ln w="38100" cap="rnd">
                <a:solidFill>
                  <a:srgbClr val="00FDFF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コネクタ 50">
                <a:extLst>
                  <a:ext uri="{FF2B5EF4-FFF2-40B4-BE49-F238E27FC236}">
                    <a16:creationId xmlns:a16="http://schemas.microsoft.com/office/drawing/2014/main" id="{400A80B8-5D1D-9043-B2C9-F3BE3DEA1072}"/>
                  </a:ext>
                </a:extLst>
              </p:cNvPr>
              <p:cNvCxnSpPr/>
              <p:nvPr/>
            </p:nvCxnSpPr>
            <p:spPr>
              <a:xfrm>
                <a:off x="1593725" y="3070446"/>
                <a:ext cx="432000" cy="0"/>
              </a:xfrm>
              <a:prstGeom prst="line">
                <a:avLst/>
              </a:prstGeom>
              <a:ln w="38100" cap="rnd">
                <a:solidFill>
                  <a:srgbClr val="00FDFF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コネクタ 51">
                <a:extLst>
                  <a:ext uri="{FF2B5EF4-FFF2-40B4-BE49-F238E27FC236}">
                    <a16:creationId xmlns:a16="http://schemas.microsoft.com/office/drawing/2014/main" id="{587A8BA7-FFA5-F042-B454-D02B3A531DDB}"/>
                  </a:ext>
                </a:extLst>
              </p:cNvPr>
              <p:cNvCxnSpPr/>
              <p:nvPr/>
            </p:nvCxnSpPr>
            <p:spPr>
              <a:xfrm>
                <a:off x="1593725" y="3318539"/>
                <a:ext cx="432000" cy="0"/>
              </a:xfrm>
              <a:prstGeom prst="line">
                <a:avLst/>
              </a:prstGeom>
              <a:ln w="38100" cap="rnd">
                <a:solidFill>
                  <a:srgbClr val="00FDFF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コネクタ 44">
                <a:extLst>
                  <a:ext uri="{FF2B5EF4-FFF2-40B4-BE49-F238E27FC236}">
                    <a16:creationId xmlns:a16="http://schemas.microsoft.com/office/drawing/2014/main" id="{65A6C8B3-FD53-524B-642C-494422A2D5EA}"/>
                  </a:ext>
                </a:extLst>
              </p:cNvPr>
              <p:cNvCxnSpPr/>
              <p:nvPr/>
            </p:nvCxnSpPr>
            <p:spPr>
              <a:xfrm>
                <a:off x="1593723" y="2302119"/>
                <a:ext cx="432000" cy="0"/>
              </a:xfrm>
              <a:prstGeom prst="line">
                <a:avLst/>
              </a:prstGeom>
              <a:ln w="38100" cap="rnd">
                <a:solidFill>
                  <a:srgbClr val="00FDFF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コネクタ 45">
                <a:extLst>
                  <a:ext uri="{FF2B5EF4-FFF2-40B4-BE49-F238E27FC236}">
                    <a16:creationId xmlns:a16="http://schemas.microsoft.com/office/drawing/2014/main" id="{390B5934-C3F7-95B1-6A5D-F81F3CA2AB7A}"/>
                  </a:ext>
                </a:extLst>
              </p:cNvPr>
              <p:cNvCxnSpPr/>
              <p:nvPr/>
            </p:nvCxnSpPr>
            <p:spPr>
              <a:xfrm>
                <a:off x="1593721" y="2019092"/>
                <a:ext cx="432000" cy="0"/>
              </a:xfrm>
              <a:prstGeom prst="line">
                <a:avLst/>
              </a:prstGeom>
              <a:ln w="38100" cap="rnd">
                <a:solidFill>
                  <a:srgbClr val="00FDFF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三角形 31">
              <a:extLst>
                <a:ext uri="{FF2B5EF4-FFF2-40B4-BE49-F238E27FC236}">
                  <a16:creationId xmlns:a16="http://schemas.microsoft.com/office/drawing/2014/main" id="{8EB4AB3D-F1DB-064E-8B4B-E5149A8134A3}"/>
                </a:ext>
              </a:extLst>
            </p:cNvPr>
            <p:cNvSpPr/>
            <p:nvPr/>
          </p:nvSpPr>
          <p:spPr>
            <a:xfrm rot="10800000">
              <a:off x="1683441" y="3870766"/>
              <a:ext cx="319829" cy="563812"/>
            </a:xfrm>
            <a:prstGeom prst="triangle">
              <a:avLst/>
            </a:prstGeom>
            <a:solidFill>
              <a:srgbClr val="FFC000"/>
            </a:solidFill>
            <a:ln w="38100" cap="rnd">
              <a:solidFill>
                <a:srgbClr val="FFC000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34" charset="-128"/>
                <a:cs typeface="+mn-cs"/>
              </a:endParaRPr>
            </a:p>
          </p:txBody>
        </p:sp>
        <p:sp>
          <p:nvSpPr>
            <p:cNvPr id="33" name="三角形 32">
              <a:extLst>
                <a:ext uri="{FF2B5EF4-FFF2-40B4-BE49-F238E27FC236}">
                  <a16:creationId xmlns:a16="http://schemas.microsoft.com/office/drawing/2014/main" id="{E62FC39D-1958-1943-8200-3B08E056DC11}"/>
                </a:ext>
              </a:extLst>
            </p:cNvPr>
            <p:cNvSpPr/>
            <p:nvPr/>
          </p:nvSpPr>
          <p:spPr>
            <a:xfrm rot="10800000">
              <a:off x="1677152" y="4756403"/>
              <a:ext cx="332405" cy="293738"/>
            </a:xfrm>
            <a:prstGeom prst="triangle">
              <a:avLst/>
            </a:prstGeom>
            <a:solidFill>
              <a:srgbClr val="FFC000">
                <a:alpha val="50000"/>
              </a:srgbClr>
            </a:solidFill>
            <a:ln w="38100" cap="rnd">
              <a:solidFill>
                <a:srgbClr val="FFC000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34" charset="-128"/>
                <a:cs typeface="+mn-cs"/>
              </a:endParaRPr>
            </a:p>
          </p:txBody>
        </p:sp>
        <p:cxnSp>
          <p:nvCxnSpPr>
            <p:cNvPr id="34" name="直線コネクタ 33">
              <a:extLst>
                <a:ext uri="{FF2B5EF4-FFF2-40B4-BE49-F238E27FC236}">
                  <a16:creationId xmlns:a16="http://schemas.microsoft.com/office/drawing/2014/main" id="{BD651D94-EA98-7A4F-9379-84B75E5AFC1F}"/>
                </a:ext>
              </a:extLst>
            </p:cNvPr>
            <p:cNvCxnSpPr>
              <a:cxnSpLocks/>
              <a:stCxn id="32" idx="0"/>
              <a:endCxn id="33" idx="3"/>
            </p:cNvCxnSpPr>
            <p:nvPr/>
          </p:nvCxnSpPr>
          <p:spPr>
            <a:xfrm flipH="1">
              <a:off x="1843354" y="4434578"/>
              <a:ext cx="1" cy="32182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B7AB037F-95D8-6C4D-8001-9D405EAFD578}"/>
                </a:ext>
              </a:extLst>
            </p:cNvPr>
            <p:cNvCxnSpPr>
              <a:cxnSpLocks/>
            </p:cNvCxnSpPr>
            <p:nvPr/>
          </p:nvCxnSpPr>
          <p:spPr>
            <a:xfrm>
              <a:off x="1843357" y="5022529"/>
              <a:ext cx="0" cy="50208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A456DF1F-9AE7-6A4E-8782-4DDB5F3E984B}"/>
                </a:ext>
              </a:extLst>
            </p:cNvPr>
            <p:cNvSpPr txBox="1"/>
            <p:nvPr/>
          </p:nvSpPr>
          <p:spPr>
            <a:xfrm>
              <a:off x="-538716" y="4595491"/>
              <a:ext cx="2164672" cy="5651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tIns="7200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dirty="0">
                  <a:solidFill>
                    <a:schemeClr val="accent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millimeter-wave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dirty="0">
                  <a:solidFill>
                    <a:schemeClr val="accent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  Radio receiver </a:t>
              </a:r>
              <a:endPara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DCA87F33-6CF4-9542-9660-0DC7DF14D5F9}"/>
                </a:ext>
              </a:extLst>
            </p:cNvPr>
            <p:cNvSpPr txBox="1"/>
            <p:nvPr/>
          </p:nvSpPr>
          <p:spPr>
            <a:xfrm>
              <a:off x="-391691" y="3890726"/>
              <a:ext cx="2164672" cy="3804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tIns="7200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Horn antenna</a:t>
              </a: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9A5BA692-141D-2948-BDA1-205AA10A41A3}"/>
                </a:ext>
              </a:extLst>
            </p:cNvPr>
            <p:cNvSpPr txBox="1"/>
            <p:nvPr/>
          </p:nvSpPr>
          <p:spPr>
            <a:xfrm>
              <a:off x="-174800" y="932290"/>
              <a:ext cx="1568513" cy="4420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tIns="7200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DP-CDM</a:t>
              </a:r>
              <a:endPara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EA483FCD-C66F-9B49-ADF6-01C18F14A127}"/>
                </a:ext>
              </a:extLst>
            </p:cNvPr>
            <p:cNvSpPr txBox="1"/>
            <p:nvPr/>
          </p:nvSpPr>
          <p:spPr>
            <a:xfrm>
              <a:off x="-674263" y="5723571"/>
              <a:ext cx="2035628" cy="3804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tIns="72000" bIns="0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FA00"/>
                  </a:solidFill>
                  <a:effectLst/>
                  <a:uLnTx/>
                  <a:uFillTx/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Spectrometer</a:t>
              </a: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9A8D5B11-71A8-2840-823C-C4072B9920E5}"/>
                </a:ext>
              </a:extLst>
            </p:cNvPr>
            <p:cNvSpPr txBox="1"/>
            <p:nvPr/>
          </p:nvSpPr>
          <p:spPr>
            <a:xfrm>
              <a:off x="-669930" y="2481261"/>
              <a:ext cx="2231116" cy="9960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tIns="7200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FDFF"/>
                  </a:solidFill>
                  <a:effectLst/>
                  <a:uLnTx/>
                  <a:uFillTx/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Conversion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dirty="0">
                  <a:solidFill>
                    <a:srgbClr val="00FDFF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photon</a:t>
              </a:r>
              <a:br>
                <a:rPr kumimoji="1" lang="en-US" altLang="ja-JP" sz="2400" b="1" dirty="0">
                  <a:solidFill>
                    <a:srgbClr val="00FDFF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</a:br>
              <a:r>
                <a:rPr kumimoji="1" lang="en-US" altLang="ja-JP" sz="1200" dirty="0">
                  <a:solidFill>
                    <a:srgbClr val="00FDFF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(perpendicular within 0.1˚)</a:t>
              </a:r>
              <a:endParaRPr kumimoji="1" lang="en-US" altLang="ja-JP" sz="2400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endParaRPr>
            </a:p>
          </p:txBody>
        </p:sp>
        <p:sp>
          <p:nvSpPr>
            <p:cNvPr id="43" name="角丸四角形 42">
              <a:extLst>
                <a:ext uri="{FF2B5EF4-FFF2-40B4-BE49-F238E27FC236}">
                  <a16:creationId xmlns:a16="http://schemas.microsoft.com/office/drawing/2014/main" id="{3EC93B87-04D4-C64C-B72D-BDD3D45A3A2C}"/>
                </a:ext>
              </a:extLst>
            </p:cNvPr>
            <p:cNvSpPr/>
            <p:nvPr/>
          </p:nvSpPr>
          <p:spPr>
            <a:xfrm>
              <a:off x="1578168" y="4434578"/>
              <a:ext cx="557934" cy="877889"/>
            </a:xfrm>
            <a:prstGeom prst="roundRect">
              <a:avLst>
                <a:gd name="adj" fmla="val 34085"/>
              </a:avLst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34" charset="-128"/>
                <a:cs typeface="+mn-cs"/>
              </a:endParaRPr>
            </a:p>
          </p:txBody>
        </p:sp>
        <p:cxnSp>
          <p:nvCxnSpPr>
            <p:cNvPr id="40" name="直線矢印コネクタ 39">
              <a:extLst>
                <a:ext uri="{FF2B5EF4-FFF2-40B4-BE49-F238E27FC236}">
                  <a16:creationId xmlns:a16="http://schemas.microsoft.com/office/drawing/2014/main" id="{0D6A3E3C-7E2B-284E-BE02-4B5C673F97D7}"/>
                </a:ext>
              </a:extLst>
            </p:cNvPr>
            <p:cNvCxnSpPr>
              <a:cxnSpLocks/>
            </p:cNvCxnSpPr>
            <p:nvPr/>
          </p:nvCxnSpPr>
          <p:spPr>
            <a:xfrm>
              <a:off x="1840945" y="2521794"/>
              <a:ext cx="0" cy="1190599"/>
            </a:xfrm>
            <a:prstGeom prst="straightConnector1">
              <a:avLst/>
            </a:prstGeom>
            <a:ln w="82550" cmpd="sng">
              <a:solidFill>
                <a:srgbClr val="00FDFF">
                  <a:alpha val="75000"/>
                </a:srgbClr>
              </a:solidFill>
              <a:prstDash val="solid"/>
              <a:tailEnd type="triangle" w="med" len="sm"/>
            </a:ln>
            <a:effectLst>
              <a:glow rad="63500">
                <a:schemeClr val="bg1">
                  <a:alpha val="9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DA39CACE-2432-CB41-AEF1-C1D8A85B9B2C}"/>
                  </a:ext>
                </a:extLst>
              </p:cNvPr>
              <p:cNvSpPr txBox="1"/>
              <p:nvPr/>
            </p:nvSpPr>
            <p:spPr>
              <a:xfrm>
                <a:off x="2846045" y="-795428"/>
                <a:ext cx="1912083" cy="747124"/>
              </a:xfrm>
              <a:prstGeom prst="rect">
                <a:avLst/>
              </a:prstGeom>
              <a:noFill/>
              <a:ln w="38100" cap="rnd">
                <a:noFill/>
                <a:bevel/>
              </a:ln>
            </p:spPr>
            <p:txBody>
              <a:bodyPr wrap="none" lIns="251999" tIns="108000" bIns="72000" rtlCol="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FD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1" lang="en-US" altLang="ja-JP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FD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𝑷</m:t>
                          </m:r>
                        </m:e>
                        <m:sub>
                          <m:r>
                            <a:rPr kumimoji="1" lang="en-US" altLang="ja-JP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FD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𝒐𝒃𝒔</m:t>
                          </m:r>
                        </m:sub>
                      </m:sSub>
                      <m:r>
                        <a:rPr kumimoji="1" lang="en-US" altLang="ja-JP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FD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∝</m:t>
                      </m:r>
                      <m:sSup>
                        <m:sSupPr>
                          <m:ctrlPr>
                            <a:rPr kumimoji="1" lang="en-US" altLang="ja-JP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FD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1" lang="en-US" altLang="ja-JP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FD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𝝌</m:t>
                          </m:r>
                        </m:e>
                        <m:sup>
                          <m:r>
                            <a:rPr kumimoji="1" lang="en-US" altLang="ja-JP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FD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  <m:r>
                            <a:rPr kumimoji="1" lang="en-US" altLang="ja-JP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FD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kumimoji="1" lang="ja-JP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endParaRPr>
              </a:p>
            </p:txBody>
          </p:sp>
        </mc:Choice>
        <mc:Fallback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DA39CACE-2432-CB41-AEF1-C1D8A85B9B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6045" y="-795428"/>
                <a:ext cx="1912083" cy="747124"/>
              </a:xfrm>
              <a:prstGeom prst="rect">
                <a:avLst/>
              </a:prstGeom>
              <a:blipFill>
                <a:blip r:embed="rId5"/>
                <a:stretch>
                  <a:fillRect l="-11921" r="-11921" b="-5000"/>
                </a:stretch>
              </a:blipFill>
              <a:ln w="38100" cap="rnd">
                <a:noFill/>
                <a:beve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6FB82663-F944-A643-BCD9-27303C079876}"/>
              </a:ext>
            </a:extLst>
          </p:cNvPr>
          <p:cNvSpPr txBox="1"/>
          <p:nvPr/>
        </p:nvSpPr>
        <p:spPr>
          <a:xfrm>
            <a:off x="5342721" y="907968"/>
            <a:ext cx="381707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D. Horns et al. , JCAP 1304, 016 (2013)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5" name="スライド番号プレースホルダー 14">
            <a:extLst>
              <a:ext uri="{FF2B5EF4-FFF2-40B4-BE49-F238E27FC236}">
                <a16:creationId xmlns:a16="http://schemas.microsoft.com/office/drawing/2014/main" id="{62B7F2B4-CB15-A74A-1B5E-DF4BFFCF8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5E46-440D-2944-8FD0-3D948A582D09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C659F68-34AE-1F47-BD0A-F838A7F63563}"/>
              </a:ext>
            </a:extLst>
          </p:cNvPr>
          <p:cNvSpPr txBox="1"/>
          <p:nvPr/>
        </p:nvSpPr>
        <p:spPr>
          <a:xfrm rot="16200000">
            <a:off x="3183754" y="3182911"/>
            <a:ext cx="1567102" cy="36512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34" charset="-128"/>
                <a:cs typeface="Arial" panose="020B0604020202020204" pitchFamily="34" charset="0"/>
              </a:rPr>
              <a:t>Power (W)</a:t>
            </a: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34" charset="-128"/>
              <a:cs typeface="Arial" panose="020B0604020202020204" pitchFamily="34" charset="0"/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B10FFA72-4785-0E44-9F30-B6B435DC025F}"/>
              </a:ext>
            </a:extLst>
          </p:cNvPr>
          <p:cNvCxnSpPr>
            <a:cxnSpLocks/>
          </p:cNvCxnSpPr>
          <p:nvPr/>
        </p:nvCxnSpPr>
        <p:spPr>
          <a:xfrm flipH="1">
            <a:off x="5630850" y="3031354"/>
            <a:ext cx="13904" cy="799014"/>
          </a:xfrm>
          <a:prstGeom prst="straightConnector1">
            <a:avLst/>
          </a:prstGeom>
          <a:ln w="63500" cap="rnd">
            <a:solidFill>
              <a:srgbClr val="00FDFF"/>
            </a:solidFill>
            <a:bevel/>
            <a:headEnd type="arrow" w="sm" len="sm"/>
            <a:tailEnd type="arrow" w="sm" len="sm"/>
          </a:ln>
          <a:effectLst>
            <a:glow rad="63500">
              <a:srgbClr val="00B0F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右カーブ矢印 17">
            <a:extLst>
              <a:ext uri="{FF2B5EF4-FFF2-40B4-BE49-F238E27FC236}">
                <a16:creationId xmlns:a16="http://schemas.microsoft.com/office/drawing/2014/main" id="{63EF9095-A605-F347-9631-C190D3CB5879}"/>
              </a:ext>
            </a:extLst>
          </p:cNvPr>
          <p:cNvSpPr/>
          <p:nvPr/>
        </p:nvSpPr>
        <p:spPr>
          <a:xfrm rot="19231576">
            <a:off x="4415587" y="2054667"/>
            <a:ext cx="681547" cy="1864602"/>
          </a:xfrm>
          <a:prstGeom prst="curvedRightArrow">
            <a:avLst/>
          </a:prstGeom>
          <a:solidFill>
            <a:srgbClr val="00FDFF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34" charset="-128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59104520-FEAF-9949-AC93-01E0B4103F91}"/>
                  </a:ext>
                </a:extLst>
              </p:cNvPr>
              <p:cNvSpPr txBox="1"/>
              <p:nvPr/>
            </p:nvSpPr>
            <p:spPr>
              <a:xfrm>
                <a:off x="4145873" y="1363062"/>
                <a:ext cx="3969420" cy="7218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FDFF"/>
                    </a:solidFill>
                    <a:effectLst/>
                    <a:uLnTx/>
                    <a:uFillTx/>
                    <a:latin typeface="Meiryo" panose="020B0604030504040204" pitchFamily="34" charset="-128"/>
                    <a:ea typeface="Meiryo" panose="020B0604030504040204" pitchFamily="34" charset="-128"/>
                    <a:cs typeface="+mn-cs"/>
                  </a:rPr>
                  <a:t>Peak height </a:t>
                </a:r>
                <a14:m>
                  <m:oMath xmlns:m="http://schemas.openxmlformats.org/officeDocument/2006/math">
                    <m:r>
                      <a:rPr kumimoji="1" lang="en-US" altLang="ja-JP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FD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eiryo" panose="020B0604030504040204" pitchFamily="34" charset="-128"/>
                        <a:cs typeface="+mn-cs"/>
                      </a:rPr>
                      <m:t>∝</m:t>
                    </m:r>
                    <m:sSup>
                      <m:sSupPr>
                        <m:ctrlPr>
                          <a:rPr kumimoji="1" lang="en-US" altLang="ja-JP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FD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eiryo" panose="020B0604030504040204" pitchFamily="34" charset="-128"/>
                            <a:cs typeface="+mn-cs"/>
                          </a:rPr>
                        </m:ctrlPr>
                      </m:sSupPr>
                      <m:e>
                        <m:r>
                          <a:rPr kumimoji="1" lang="en-US" altLang="ja-JP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FD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eiryo" panose="020B0604030504040204" pitchFamily="34" charset="-128"/>
                            <a:cs typeface="+mn-cs"/>
                          </a:rPr>
                          <m:t>𝝌</m:t>
                        </m:r>
                      </m:e>
                      <m:sup>
                        <m:r>
                          <a:rPr kumimoji="1" lang="en-US" altLang="ja-JP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FD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eiryo" panose="020B0604030504040204" pitchFamily="34" charset="-128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endParaRPr kumimoji="1" lang="ja-JP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FDFF"/>
                  </a:solidFill>
                  <a:effectLst/>
                  <a:uLnTx/>
                  <a:uFillTx/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endParaRPr>
              </a:p>
            </p:txBody>
          </p:sp>
        </mc:Choice>
        <mc:Fallback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59104520-FEAF-9949-AC93-01E0B4103F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5873" y="1363062"/>
                <a:ext cx="3969420" cy="721801"/>
              </a:xfrm>
              <a:prstGeom prst="rect">
                <a:avLst/>
              </a:prstGeom>
              <a:blipFill>
                <a:blip r:embed="rId6"/>
                <a:stretch>
                  <a:fillRect l="-3834" b="-2241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4B86598A-D3E6-8747-8E26-F1D8852BD67D}"/>
                  </a:ext>
                </a:extLst>
              </p:cNvPr>
              <p:cNvSpPr txBox="1"/>
              <p:nvPr/>
            </p:nvSpPr>
            <p:spPr>
              <a:xfrm>
                <a:off x="3790790" y="5001037"/>
                <a:ext cx="5277663" cy="1815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FDFF"/>
                    </a:solidFill>
                    <a:effectLst/>
                    <a:uLnTx/>
                    <a:uFillTx/>
                    <a:latin typeface="Meiryo" panose="020B0604030504040204" pitchFamily="34" charset="-128"/>
                    <a:ea typeface="Meiryo" panose="020B0604030504040204" pitchFamily="34" charset="-128"/>
                    <a:cs typeface="+mn-cs"/>
                  </a:rPr>
                  <a:t>Peak </a:t>
                </a:r>
                <a:r>
                  <a:rPr kumimoji="1" lang="en-US" altLang="ja-JP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FDFF"/>
                    </a:solidFill>
                    <a:effectLst/>
                    <a:uLnTx/>
                    <a:uFillTx/>
                    <a:latin typeface="Meiryo" panose="020B0604030504040204" pitchFamily="34" charset="-128"/>
                    <a:ea typeface="Meiryo" panose="020B0604030504040204" pitchFamily="34" charset="-128"/>
                    <a:cs typeface="+mn-cs"/>
                  </a:rPr>
                  <a:t>fre</a:t>
                </a:r>
                <a:r>
                  <a:rPr kumimoji="1" lang="en-US" altLang="ja-JP" sz="3200" b="1" dirty="0">
                    <a:solidFill>
                      <a:srgbClr val="00FDFF"/>
                    </a:solidFill>
                    <a:latin typeface="Meiryo" panose="020B0604030504040204" pitchFamily="34" charset="-128"/>
                    <a:ea typeface="Meiryo" panose="020B0604030504040204" pitchFamily="34" charset="-128"/>
                  </a:rPr>
                  <a:t>q.</a:t>
                </a:r>
                <a:r>
                  <a:rPr kumimoji="1" lang="en-US" altLang="ja-JP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FDFF"/>
                    </a:solidFill>
                    <a:effectLst/>
                    <a:uLnTx/>
                    <a:uFillTx/>
                    <a:latin typeface="Meiryo" panose="020B0604030504040204" pitchFamily="34" charset="-128"/>
                    <a:ea typeface="Meiryo" panose="020B0604030504040204" pitchFamily="34" charset="-128"/>
                    <a:cs typeface="+mn-cs"/>
                  </a:rPr>
                  <a:t> </a:t>
                </a:r>
                <a:r>
                  <a:rPr kumimoji="1" lang="en-US" altLang="ja-JP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FDFF"/>
                    </a:solidFill>
                    <a:effectLst/>
                    <a:uLnTx/>
                    <a:uFillTx/>
                    <a:latin typeface="Meiryo" panose="020B0604030504040204" pitchFamily="34" charset="-128"/>
                    <a:ea typeface="Meiryo" panose="020B0604030504040204" pitchFamily="34" charset="-128"/>
                    <a:cs typeface="+mn-cs"/>
                    <a:sym typeface="Wingdings" pitchFamily="2" charset="2"/>
                  </a:rPr>
                  <a:t> mass</a:t>
                </a:r>
                <a:endParaRPr lang="en-US" altLang="ja-JP" sz="3200" b="1" dirty="0">
                  <a:solidFill>
                    <a:srgbClr val="00FDFF"/>
                  </a:solidFill>
                  <a:latin typeface="Meiryo" panose="020B0604030504040204" pitchFamily="34" charset="-128"/>
                  <a:ea typeface="Meiryo" panose="020B0604030504040204" pitchFamily="34" charset="-128"/>
                  <a:sym typeface="Wingdings" pitchFamily="2" charset="2"/>
                </a:endParaRPr>
              </a:p>
              <a:p>
                <a:pPr marL="0" marR="0" lvl="0" indent="0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FDFF"/>
                    </a:solidFill>
                    <a:effectLst/>
                    <a:uLnTx/>
                    <a:uFillTx/>
                    <a:ea typeface="Meiryo" panose="020B0604030504040204" pitchFamily="34" charset="-128"/>
                    <a:cs typeface="+mn-cs"/>
                    <a:sym typeface="Wingdings" pitchFamily="2" charset="2"/>
                  </a:rPr>
                  <a:t>           </a:t>
                </a:r>
                <a14:m>
                  <m:oMath xmlns:m="http://schemas.openxmlformats.org/officeDocument/2006/math">
                    <m:r>
                      <a:rPr kumimoji="1" lang="en-US" altLang="ja-JP" sz="400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FD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eiryo" panose="020B0604030504040204" pitchFamily="34" charset="-128"/>
                        <a:cs typeface="+mn-cs"/>
                        <a:sym typeface="Wingdings" pitchFamily="2" charset="2"/>
                      </a:rPr>
                      <m:t>h</m:t>
                    </m:r>
                    <m:sSub>
                      <m:sSubPr>
                        <m:ctrlPr>
                          <a:rPr kumimoji="1" lang="en-US" altLang="ja-JP" sz="40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FD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eiryo" panose="020B0604030504040204" pitchFamily="34" charset="-128"/>
                            <a:cs typeface="+mn-cs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kumimoji="1" lang="en-US" altLang="ja-JP" sz="40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FD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eiryo" panose="020B0604030504040204" pitchFamily="34" charset="-128"/>
                            <a:cs typeface="+mn-cs"/>
                            <a:sym typeface="Wingdings" pitchFamily="2" charset="2"/>
                          </a:rPr>
                          <m:t>𝝂</m:t>
                        </m:r>
                      </m:e>
                      <m:sub>
                        <m:r>
                          <a:rPr kumimoji="1" lang="en-US" altLang="ja-JP" sz="40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FD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eiryo" panose="020B0604030504040204" pitchFamily="34" charset="-128"/>
                            <a:cs typeface="+mn-cs"/>
                            <a:sym typeface="Wingdings" pitchFamily="2" charset="2"/>
                          </a:rPr>
                          <m:t>𝟎</m:t>
                        </m:r>
                      </m:sub>
                    </m:sSub>
                    <m:r>
                      <a:rPr kumimoji="1" lang="en-US" altLang="ja-JP" sz="4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FD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eiryo" panose="020B0604030504040204" pitchFamily="34" charset="-128"/>
                        <a:cs typeface="+mn-cs"/>
                        <a:sym typeface="Wingdings" pitchFamily="2" charset="2"/>
                      </a:rPr>
                      <m:t> ≃ </m:t>
                    </m:r>
                    <m:sSub>
                      <m:sSubPr>
                        <m:ctrlPr>
                          <a:rPr kumimoji="1" lang="en-US" altLang="ja-JP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FD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eiryo" panose="020B0604030504040204" pitchFamily="34" charset="-128"/>
                            <a:cs typeface="+mn-cs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kumimoji="1" lang="en-US" altLang="ja-JP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FD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eiryo" panose="020B0604030504040204" pitchFamily="34" charset="-128"/>
                            <a:cs typeface="+mn-cs"/>
                            <a:sym typeface="Wingdings" pitchFamily="2" charset="2"/>
                          </a:rPr>
                          <m:t>𝒎</m:t>
                        </m:r>
                      </m:e>
                      <m:sub>
                        <m:r>
                          <a:rPr kumimoji="1" lang="en-US" altLang="ja-JP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FD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eiryo" panose="020B0604030504040204" pitchFamily="34" charset="-128"/>
                            <a:cs typeface="+mn-cs"/>
                            <a:sym typeface="Wingdings" pitchFamily="2" charset="2"/>
                          </a:rPr>
                          <m:t>𝐃𝐏</m:t>
                        </m:r>
                      </m:sub>
                    </m:sSub>
                    <m:sSup>
                      <m:sSupPr>
                        <m:ctrlPr>
                          <a:rPr kumimoji="1" lang="en-US" altLang="ja-JP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FD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eiryo" panose="020B0604030504040204" pitchFamily="34" charset="-128"/>
                            <a:cs typeface="+mn-cs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kumimoji="1" lang="en-US" altLang="ja-JP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FD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eiryo" panose="020B0604030504040204" pitchFamily="34" charset="-128"/>
                            <a:cs typeface="+mn-cs"/>
                            <a:sym typeface="Wingdings" pitchFamily="2" charset="2"/>
                          </a:rPr>
                          <m:t>𝑐</m:t>
                        </m:r>
                      </m:e>
                      <m:sup>
                        <m:r>
                          <a:rPr kumimoji="1" lang="en-US" altLang="ja-JP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FD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eiryo" panose="020B0604030504040204" pitchFamily="34" charset="-128"/>
                            <a:cs typeface="+mn-cs"/>
                            <a:sym typeface="Wingdings" pitchFamily="2" charset="2"/>
                          </a:rPr>
                          <m:t>2</m:t>
                        </m:r>
                      </m:sup>
                    </m:sSup>
                  </m:oMath>
                </a14:m>
                <a:endParaRPr kumimoji="1" lang="en-US" altLang="ja-JP" sz="4000" i="0" u="none" strike="noStrike" kern="1200" cap="none" spc="0" normalizeH="0" baseline="0" noProof="0" dirty="0">
                  <a:ln>
                    <a:noFill/>
                  </a:ln>
                  <a:solidFill>
                    <a:srgbClr val="00FDFF"/>
                  </a:solidFill>
                  <a:effectLst/>
                  <a:uLnTx/>
                  <a:uFillTx/>
                  <a:latin typeface="Meiryo" panose="020B0604030504040204" pitchFamily="34" charset="-128"/>
                  <a:ea typeface="Meiryo" panose="020B0604030504040204" pitchFamily="34" charset="-128"/>
                  <a:cs typeface="+mn-cs"/>
                  <a:sym typeface="Wingdings" pitchFamily="2" charset="2"/>
                </a:endParaRPr>
              </a:p>
              <a:p>
                <a:pPr marL="0" marR="0" lvl="0" indent="0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noProof="0" dirty="0">
                    <a:solidFill>
                      <a:srgbClr val="00FDFF"/>
                    </a:solidFill>
                    <a:latin typeface="Meiryo" panose="020B0604030504040204" pitchFamily="34" charset="-128"/>
                    <a:ea typeface="Meiryo" panose="020B0604030504040204" pitchFamily="34" charset="-128"/>
                    <a:sym typeface="Wingdings" pitchFamily="2" charset="2"/>
                  </a:rPr>
                  <a:t> e.g.,</a:t>
                </a:r>
                <a:r>
                  <a:rPr kumimoji="1" lang="en-US" altLang="ja-JP" sz="4000" noProof="0" dirty="0">
                    <a:solidFill>
                      <a:srgbClr val="00FDFF"/>
                    </a:solidFill>
                    <a:latin typeface="Meiryo" panose="020B0604030504040204" pitchFamily="34" charset="-128"/>
                    <a:ea typeface="Meiryo" panose="020B0604030504040204" pitchFamily="34" charset="-128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ja-JP" sz="3200" b="0" i="1" noProof="0" smtClean="0">
                        <a:solidFill>
                          <a:srgbClr val="00FDFF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  <a:sym typeface="Wingdings" pitchFamily="2" charset="2"/>
                      </a:rPr>
                      <m:t>24 </m:t>
                    </m:r>
                    <m:r>
                      <m:rPr>
                        <m:sty m:val="p"/>
                      </m:rPr>
                      <a:rPr kumimoji="1" lang="en-US" altLang="ja-JP" sz="3200" b="0" i="0" noProof="0" smtClean="0">
                        <a:solidFill>
                          <a:srgbClr val="00FDFF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  <a:sym typeface="Wingdings" pitchFamily="2" charset="2"/>
                      </a:rPr>
                      <m:t>GHz</m:t>
                    </m:r>
                    <m:r>
                      <a:rPr kumimoji="1" lang="en-US" altLang="ja-JP" sz="3200" b="0" i="0" noProof="0" smtClean="0">
                        <a:solidFill>
                          <a:srgbClr val="00FDFF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  <a:sym typeface="Wingdings" pitchFamily="2" charset="2"/>
                      </a:rPr>
                      <m:t> </m:t>
                    </m:r>
                    <m:r>
                      <a:rPr kumimoji="1" lang="en-US" altLang="ja-JP" sz="3200" b="0" i="1" noProof="0" smtClean="0">
                        <a:solidFill>
                          <a:srgbClr val="00FDFF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  <a:sym typeface="Wingdings" pitchFamily="2" charset="2"/>
                      </a:rPr>
                      <m:t>⇔ 100 </m:t>
                    </m:r>
                    <m:r>
                      <a:rPr kumimoji="1" lang="en-US" altLang="ja-JP" sz="3200" b="0" i="1" noProof="0" smtClean="0">
                        <a:solidFill>
                          <a:srgbClr val="00FDFF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  <a:sym typeface="Wingdings" pitchFamily="2" charset="2"/>
                      </a:rPr>
                      <m:t>𝜇</m:t>
                    </m:r>
                    <m:r>
                      <m:rPr>
                        <m:sty m:val="p"/>
                      </m:rPr>
                      <a:rPr kumimoji="1" lang="en-US" altLang="ja-JP" sz="3200" b="0" i="0" noProof="0" smtClean="0">
                        <a:solidFill>
                          <a:srgbClr val="00FDFF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  <a:sym typeface="Wingdings" pitchFamily="2" charset="2"/>
                      </a:rPr>
                      <m:t>eV</m:t>
                    </m:r>
                    <m:r>
                      <a:rPr kumimoji="1" lang="en-US" altLang="ja-JP" sz="3200" b="0" i="1" noProof="0" smtClean="0">
                        <a:solidFill>
                          <a:srgbClr val="00FDFF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  <a:sym typeface="Wingdings" pitchFamily="2" charset="2"/>
                      </a:rPr>
                      <m:t>/</m:t>
                    </m:r>
                    <m:sSup>
                      <m:sSupPr>
                        <m:ctrlPr>
                          <a:rPr kumimoji="1" lang="en-US" altLang="ja-JP" sz="3200" b="0" i="1" noProof="0" smtClean="0">
                            <a:solidFill>
                              <a:srgbClr val="00FD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kumimoji="1" lang="en-US" altLang="ja-JP" sz="3200" b="0" i="1" noProof="0" smtClean="0">
                            <a:solidFill>
                              <a:srgbClr val="00FD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  <a:sym typeface="Wingdings" pitchFamily="2" charset="2"/>
                          </a:rPr>
                          <m:t>𝑐</m:t>
                        </m:r>
                      </m:e>
                      <m:sup>
                        <m:r>
                          <a:rPr kumimoji="1" lang="en-US" altLang="ja-JP" sz="3200" b="0" i="1" noProof="0" smtClean="0">
                            <a:solidFill>
                              <a:srgbClr val="00FD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  <a:sym typeface="Wingdings" pitchFamily="2" charset="2"/>
                          </a:rPr>
                          <m:t>2</m:t>
                        </m:r>
                      </m:sup>
                    </m:sSup>
                  </m:oMath>
                </a14:m>
                <a:endParaRPr kumimoji="1" lang="en-US" altLang="ja-JP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FDFF"/>
                  </a:solidFill>
                  <a:effectLst/>
                  <a:uLnTx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Wingdings" pitchFamily="2" charset="2"/>
                </a:endParaRPr>
              </a:p>
            </p:txBody>
          </p:sp>
        </mc:Choice>
        <mc:Fallback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4B86598A-D3E6-8747-8E26-F1D8852BD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0790" y="5001037"/>
                <a:ext cx="5277663" cy="1815882"/>
              </a:xfrm>
              <a:prstGeom prst="rect">
                <a:avLst/>
              </a:prstGeom>
              <a:blipFill>
                <a:blip r:embed="rId7"/>
                <a:stretch>
                  <a:fillRect l="-2878" t="-6250" b="-27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2FEA655E-BFF7-70F8-0E79-740849F5106B}"/>
                  </a:ext>
                </a:extLst>
              </p:cNvPr>
              <p:cNvSpPr txBox="1"/>
              <p:nvPr/>
            </p:nvSpPr>
            <p:spPr>
              <a:xfrm>
                <a:off x="6198997" y="2255485"/>
                <a:ext cx="2668841" cy="113441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square" rtlCol="0" anchor="ctr" anchorCtr="1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kumimoji="1" lang="en-US" altLang="ja-JP" sz="1600" b="1" dirty="0">
                    <a:solidFill>
                      <a:srgbClr val="0432FF"/>
                    </a:solidFill>
                    <a:latin typeface="Meiryo" panose="020B0604030504040204" pitchFamily="34" charset="-128"/>
                    <a:ea typeface="Meiryo" panose="020B0604030504040204" pitchFamily="34" charset="-128"/>
                  </a:rPr>
                  <a:t>Simulated spectrum of conversion photon</a:t>
                </a:r>
              </a:p>
              <a:p>
                <a:pPr algn="ctr"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kumimoji="1" lang="en-US" altLang="ja-JP" sz="1600" b="1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</a:rPr>
                      <m:t>𝚫</m:t>
                    </m:r>
                    <m:r>
                      <a:rPr kumimoji="1" lang="en-US" altLang="ja-JP" sz="1600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</a:rPr>
                      <m:t>𝝂</m:t>
                    </m:r>
                    <m:r>
                      <a:rPr kumimoji="1" lang="en-US" altLang="ja-JP" sz="1600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</a:rPr>
                      <m:t>/</m:t>
                    </m:r>
                    <m:sSub>
                      <m:sSubPr>
                        <m:ctrlPr>
                          <a:rPr kumimoji="1" lang="en-US" altLang="ja-JP" sz="16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</m:ctrlPr>
                      </m:sSubPr>
                      <m:e>
                        <m:r>
                          <a:rPr kumimoji="1" lang="en-US" altLang="ja-JP" sz="16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𝝂</m:t>
                        </m:r>
                      </m:e>
                      <m:sub>
                        <m:r>
                          <a:rPr kumimoji="1" lang="en-US" altLang="ja-JP" sz="16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𝟎</m:t>
                        </m:r>
                      </m:sub>
                    </m:sSub>
                  </m:oMath>
                </a14:m>
                <a:r>
                  <a:rPr kumimoji="1" lang="en-US" altLang="ja-JP" sz="1600" b="1" dirty="0">
                    <a:solidFill>
                      <a:srgbClr val="0432FF"/>
                    </a:solidFill>
                    <a:latin typeface="Meiryo" panose="020B0604030504040204" pitchFamily="34" charset="-128"/>
                    <a:ea typeface="Meiryo" panose="020B0604030504040204" pitchFamily="34" charset="-128"/>
                  </a:rPr>
                  <a:t> 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16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</m:ctrlPr>
                      </m:sSupPr>
                      <m:e>
                        <m:r>
                          <a:rPr kumimoji="1" lang="en-US" altLang="ja-JP" sz="16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𝜷</m:t>
                        </m:r>
                      </m:e>
                      <m:sup>
                        <m:r>
                          <a:rPr kumimoji="1" lang="en-US" altLang="ja-JP" sz="16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1" lang="en-US" altLang="ja-JP" sz="1600" b="1" dirty="0">
                    <a:solidFill>
                      <a:srgbClr val="0432FF"/>
                    </a:solidFill>
                    <a:latin typeface="Meiryo" panose="020B0604030504040204" pitchFamily="34" charset="-128"/>
                    <a:ea typeface="Meiryo" panose="020B0604030504040204" pitchFamily="34" charset="-128"/>
                  </a:rPr>
                  <a:t> ~ </a:t>
                </a:r>
                <a14:m>
                  <m:oMath xmlns:m="http://schemas.openxmlformats.org/officeDocument/2006/math">
                    <m:r>
                      <a:rPr kumimoji="1" lang="en-US" altLang="ja-JP" sz="1600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</a:rPr>
                      <m:t>𝟏</m:t>
                    </m:r>
                    <m:sSup>
                      <m:sSupPr>
                        <m:ctrlPr>
                          <a:rPr kumimoji="1" lang="en-US" altLang="ja-JP" sz="16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</m:ctrlPr>
                      </m:sSupPr>
                      <m:e>
                        <m:r>
                          <a:rPr kumimoji="1" lang="en-US" altLang="ja-JP" sz="16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𝟎</m:t>
                        </m:r>
                      </m:e>
                      <m:sup>
                        <m:r>
                          <a:rPr kumimoji="1" lang="en-US" altLang="ja-JP" sz="16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−</m:t>
                        </m:r>
                        <m:r>
                          <a:rPr kumimoji="1" lang="en-US" altLang="ja-JP" sz="16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𝟔</m:t>
                        </m:r>
                      </m:sup>
                    </m:sSup>
                  </m:oMath>
                </a14:m>
                <a:br>
                  <a:rPr kumimoji="1" lang="en-US" altLang="ja-JP" sz="1600" b="1" dirty="0">
                    <a:solidFill>
                      <a:srgbClr val="0432FF"/>
                    </a:solidFill>
                    <a:latin typeface="Meiryo" panose="020B0604030504040204" pitchFamily="34" charset="-128"/>
                    <a:ea typeface="Meiryo" panose="020B0604030504040204" pitchFamily="34" charset="-128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2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𝐞</m:t>
                      </m:r>
                      <m:r>
                        <a:rPr kumimoji="1" lang="en-US" altLang="ja-JP" sz="12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.</m:t>
                      </m:r>
                      <m:r>
                        <a:rPr kumimoji="1" lang="en-US" altLang="ja-JP" sz="12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𝐠</m:t>
                      </m:r>
                      <m:r>
                        <a:rPr kumimoji="1" lang="en-US" altLang="ja-JP" sz="12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., </m:t>
                      </m:r>
                      <m:r>
                        <a:rPr kumimoji="1" lang="en-US" altLang="ja-JP" sz="12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𝚫</m:t>
                      </m:r>
                      <m:r>
                        <a:rPr kumimoji="1" lang="en-US" altLang="ja-JP" sz="1200" b="1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𝝂</m:t>
                      </m:r>
                      <m:r>
                        <a:rPr kumimoji="1" lang="en-US" altLang="ja-JP" sz="1200" b="1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~</m:t>
                      </m:r>
                      <m:r>
                        <a:rPr kumimoji="1" lang="en-US" altLang="ja-JP" sz="1200" b="1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𝟐𝟎</m:t>
                      </m:r>
                      <m:r>
                        <a:rPr kumimoji="1" lang="en-US" altLang="ja-JP" sz="1200" b="1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 </m:t>
                      </m:r>
                      <m:r>
                        <a:rPr kumimoji="1" lang="en-US" altLang="ja-JP" sz="12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𝐤𝐇𝐳</m:t>
                      </m:r>
                      <m:r>
                        <a:rPr kumimoji="1" lang="en-US" altLang="ja-JP" sz="1200" b="1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 </m:t>
                      </m:r>
                      <m:r>
                        <a:rPr kumimoji="1" lang="en-US" altLang="ja-JP" sz="12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𝐟𝐨𝐫</m:t>
                      </m:r>
                      <m:r>
                        <a:rPr kumimoji="1" lang="en-US" altLang="ja-JP" sz="1200" b="1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 </m:t>
                      </m:r>
                      <m:sSub>
                        <m:sSubPr>
                          <m:ctrlPr>
                            <a:rPr kumimoji="1" lang="en-US" altLang="ja-JP" sz="1200" b="1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</m:ctrlPr>
                        </m:sSubPr>
                        <m:e>
                          <m:r>
                            <a:rPr kumimoji="1" lang="en-US" altLang="ja-JP" sz="1200" b="1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𝝂</m:t>
                          </m:r>
                        </m:e>
                        <m:sub>
                          <m:r>
                            <a:rPr kumimoji="1" lang="en-US" altLang="ja-JP" sz="1200" b="1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𝟎</m:t>
                          </m:r>
                        </m:sub>
                      </m:sSub>
                      <m:r>
                        <a:rPr kumimoji="1" lang="en-US" altLang="ja-JP" sz="1200" b="1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=</m:t>
                      </m:r>
                      <m:r>
                        <a:rPr kumimoji="1" lang="en-US" altLang="ja-JP" sz="1200" b="1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𝟐𝟎</m:t>
                      </m:r>
                      <m:r>
                        <a:rPr kumimoji="1" lang="en-US" altLang="ja-JP" sz="1200" b="1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 </m:t>
                      </m:r>
                      <m:r>
                        <a:rPr kumimoji="1" lang="en-US" altLang="ja-JP" sz="12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𝐆𝐇𝐳</m:t>
                      </m:r>
                    </m:oMath>
                  </m:oMathPara>
                </a14:m>
                <a:endParaRPr kumimoji="1" lang="ja-JP" altLang="en-US" sz="1600" b="1">
                  <a:solidFill>
                    <a:srgbClr val="0432FF"/>
                  </a:solidFill>
                  <a:latin typeface="Meiryo" panose="020B0604030504040204" pitchFamily="34" charset="-128"/>
                  <a:ea typeface="Meiryo" panose="020B0604030504040204" pitchFamily="34" charset="-128"/>
                </a:endParaRPr>
              </a:p>
            </p:txBody>
          </p:sp>
        </mc:Choice>
        <mc:Fallback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2FEA655E-BFF7-70F8-0E79-740849F51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997" y="2255485"/>
                <a:ext cx="2668841" cy="1134412"/>
              </a:xfrm>
              <a:prstGeom prst="rect">
                <a:avLst/>
              </a:prstGeom>
              <a:blipFill>
                <a:blip r:embed="rId8"/>
                <a:stretch>
                  <a:fillRect l="-474" t="-2222" r="-2844" b="-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532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4" grpId="0"/>
      <p:bldP spid="18" grpId="0" animBg="1"/>
      <p:bldP spid="3" grpId="0"/>
      <p:bldP spid="23" grpId="0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86B2A1-5307-E786-D3DB-211897FC4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Constraints to date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BEAF970-6893-1CA1-CA43-7783E7FB1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5E46-440D-2944-8FD0-3D948A582D09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42ADCD2-EA1F-F3DA-452C-22F57F733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69" y="1901639"/>
            <a:ext cx="7394875" cy="422564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FAEB393-C24B-44F4-855E-3F01BD995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69" y="1901639"/>
            <a:ext cx="7394875" cy="422564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8DFA3E0-B6F2-C8DA-C779-E0F76119A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069" y="1901639"/>
            <a:ext cx="7394875" cy="4225643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5085135-150C-272D-24B5-30B1751F2827}"/>
              </a:ext>
            </a:extLst>
          </p:cNvPr>
          <p:cNvSpPr txBox="1"/>
          <p:nvPr/>
        </p:nvSpPr>
        <p:spPr>
          <a:xfrm rot="19270170">
            <a:off x="3330598" y="2968157"/>
            <a:ext cx="1372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1" lang="en-US" altLang="ja-JP" sz="1600" dirty="0">
                <a:solidFill>
                  <a:prstClr val="black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CMB</a:t>
            </a:r>
            <a:r>
              <a:rPr kumimoji="1" lang="ja-JP" altLang="en-US" sz="1600">
                <a:solidFill>
                  <a:prstClr val="black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kumimoji="1" lang="en-US" altLang="ja-JP" sz="1600" dirty="0">
                <a:solidFill>
                  <a:prstClr val="black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etc.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6C93E72E-C5A8-144E-38D7-684645CA896C}"/>
              </a:ext>
            </a:extLst>
          </p:cNvPr>
          <p:cNvSpPr txBox="1"/>
          <p:nvPr/>
        </p:nvSpPr>
        <p:spPr>
          <a:xfrm rot="1945811">
            <a:off x="5171426" y="3376766"/>
            <a:ext cx="2511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kumimoji="1" lang="en-US" altLang="ja-JP" dirty="0">
                <a:solidFill>
                  <a:srgbClr val="000000"/>
                </a:solidFill>
                <a:latin typeface="Meiryo" panose="020B0604030504040204" pitchFamily="34" charset="-128"/>
              </a:rPr>
              <a:t>Solar lifetime</a:t>
            </a:r>
            <a:endParaRPr kumimoji="1" lang="ja-JP" altLang="en-US" dirty="0">
              <a:solidFill>
                <a:srgbClr val="000000"/>
              </a:solidFill>
              <a:latin typeface="Meiryo" panose="020B0604030504040204" pitchFamily="34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70B138B-78FF-FF9E-3B99-AD976685B6F7}"/>
              </a:ext>
            </a:extLst>
          </p:cNvPr>
          <p:cNvSpPr txBox="1"/>
          <p:nvPr/>
        </p:nvSpPr>
        <p:spPr>
          <a:xfrm>
            <a:off x="1897379" y="4319727"/>
            <a:ext cx="1158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i="1" dirty="0">
                <a:effectLst>
                  <a:glow rad="63500">
                    <a:schemeClr val="bg1"/>
                  </a:glow>
                </a:effectLst>
              </a:rPr>
              <a:t>Axion</a:t>
            </a:r>
          </a:p>
          <a:p>
            <a:pPr algn="ctr"/>
            <a:r>
              <a:rPr kumimoji="1" lang="en-US" altLang="ja-JP" i="1" dirty="0" err="1">
                <a:effectLst>
                  <a:glow rad="63500">
                    <a:schemeClr val="bg1"/>
                  </a:glow>
                </a:effectLst>
              </a:rPr>
              <a:t>Haloscope</a:t>
            </a:r>
            <a:endParaRPr kumimoji="1" lang="ja-JP" altLang="en-US" i="1"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D4AA715-7C64-CF89-4987-9E0C2E306DCF}"/>
              </a:ext>
            </a:extLst>
          </p:cNvPr>
          <p:cNvSpPr txBox="1"/>
          <p:nvPr/>
        </p:nvSpPr>
        <p:spPr>
          <a:xfrm rot="16200000">
            <a:off x="2747862" y="4019978"/>
            <a:ext cx="1417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i="1" dirty="0">
                <a:effectLst>
                  <a:glow rad="63500">
                    <a:schemeClr val="bg1"/>
                  </a:glow>
                </a:effectLst>
              </a:rPr>
              <a:t>Dish antenna</a:t>
            </a:r>
            <a:endParaRPr kumimoji="1" lang="ja-JP" altLang="en-US" i="1"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25BBD19-21FB-CFAB-2141-A144202E3590}"/>
              </a:ext>
            </a:extLst>
          </p:cNvPr>
          <p:cNvSpPr txBox="1"/>
          <p:nvPr/>
        </p:nvSpPr>
        <p:spPr>
          <a:xfrm>
            <a:off x="4303902" y="3262389"/>
            <a:ext cx="1345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i="1" dirty="0">
                <a:effectLst>
                  <a:glow rad="63500">
                    <a:schemeClr val="bg1"/>
                  </a:glow>
                </a:effectLst>
              </a:rPr>
              <a:t>Tomita et al.</a:t>
            </a:r>
            <a:endParaRPr kumimoji="1" lang="ja-JP" altLang="en-US" i="1">
              <a:effectLst>
                <a:glow rad="63500">
                  <a:schemeClr val="bg1"/>
                </a:glow>
              </a:effectLst>
            </a:endParaRP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6A1D0F41-D234-E4DF-5CDB-A6AAAEA405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4196" r="83066"/>
          <a:stretch/>
        </p:blipFill>
        <p:spPr>
          <a:xfrm>
            <a:off x="373906" y="-1497053"/>
            <a:ext cx="856326" cy="11217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9244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86B2A1-5307-E786-D3DB-211897FC4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Constraints to date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BEAF970-6893-1CA1-CA43-7783E7FB1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5E46-440D-2944-8FD0-3D948A582D09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28082C77-43F2-B475-9126-1D2A81D43D14}"/>
              </a:ext>
            </a:extLst>
          </p:cNvPr>
          <p:cNvSpPr txBox="1"/>
          <p:nvPr/>
        </p:nvSpPr>
        <p:spPr>
          <a:xfrm>
            <a:off x="919911" y="6171317"/>
            <a:ext cx="7277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i="1" dirty="0">
                <a:solidFill>
                  <a:srgbClr val="FFC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* Motivations from string theories and inflation models,</a:t>
            </a:r>
            <a:br>
              <a:rPr kumimoji="1" lang="en-US" altLang="ja-JP" sz="2000" i="1" dirty="0">
                <a:solidFill>
                  <a:srgbClr val="FFC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kumimoji="1" lang="en-US" altLang="ja-JP" sz="1600" i="1" dirty="0">
                <a:solidFill>
                  <a:srgbClr val="FFC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e.g., JCAP 1304, 016 (2013), Phys. Rev. D 93, 103520 (2016).</a:t>
            </a:r>
            <a:endParaRPr kumimoji="1" lang="ja-JP" altLang="en-US" sz="1600" i="1">
              <a:solidFill>
                <a:srgbClr val="FFC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42ADCD2-EA1F-F3DA-452C-22F57F733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69" y="1901639"/>
            <a:ext cx="7394875" cy="422564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FAEB393-C24B-44F4-855E-3F01BD995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69" y="1901639"/>
            <a:ext cx="7394875" cy="422564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8DFA3E0-B6F2-C8DA-C779-E0F76119A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069" y="1901639"/>
            <a:ext cx="7394875" cy="4225643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5085135-150C-272D-24B5-30B1751F2827}"/>
              </a:ext>
            </a:extLst>
          </p:cNvPr>
          <p:cNvSpPr txBox="1"/>
          <p:nvPr/>
        </p:nvSpPr>
        <p:spPr>
          <a:xfrm rot="19270170">
            <a:off x="3330598" y="2968157"/>
            <a:ext cx="1372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1" lang="en-US" altLang="ja-JP" sz="1600" dirty="0">
                <a:solidFill>
                  <a:prstClr val="black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CMB</a:t>
            </a:r>
            <a:r>
              <a:rPr kumimoji="1" lang="ja-JP" altLang="en-US" sz="1600">
                <a:solidFill>
                  <a:prstClr val="black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kumimoji="1" lang="en-US" altLang="ja-JP" sz="1600" dirty="0">
                <a:solidFill>
                  <a:prstClr val="black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etc.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6C93E72E-C5A8-144E-38D7-684645CA896C}"/>
              </a:ext>
            </a:extLst>
          </p:cNvPr>
          <p:cNvSpPr txBox="1"/>
          <p:nvPr/>
        </p:nvSpPr>
        <p:spPr>
          <a:xfrm rot="1945811">
            <a:off x="5171426" y="3376766"/>
            <a:ext cx="2511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kumimoji="1" lang="en-US" altLang="ja-JP" dirty="0">
                <a:solidFill>
                  <a:srgbClr val="000000"/>
                </a:solidFill>
                <a:latin typeface="Meiryo" panose="020B0604030504040204" pitchFamily="34" charset="-128"/>
              </a:rPr>
              <a:t>Solar lifetime</a:t>
            </a:r>
            <a:endParaRPr kumimoji="1" lang="ja-JP" altLang="en-US" dirty="0">
              <a:solidFill>
                <a:srgbClr val="000000"/>
              </a:solidFill>
              <a:latin typeface="Meiryo" panose="020B0604030504040204" pitchFamily="34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70B138B-78FF-FF9E-3B99-AD976685B6F7}"/>
              </a:ext>
            </a:extLst>
          </p:cNvPr>
          <p:cNvSpPr txBox="1"/>
          <p:nvPr/>
        </p:nvSpPr>
        <p:spPr>
          <a:xfrm>
            <a:off x="1897379" y="4319727"/>
            <a:ext cx="1158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i="1" dirty="0">
                <a:effectLst>
                  <a:glow rad="63500">
                    <a:schemeClr val="bg1"/>
                  </a:glow>
                </a:effectLst>
              </a:rPr>
              <a:t>Axion</a:t>
            </a:r>
          </a:p>
          <a:p>
            <a:pPr algn="ctr"/>
            <a:r>
              <a:rPr kumimoji="1" lang="en-US" altLang="ja-JP" i="1" dirty="0" err="1">
                <a:effectLst>
                  <a:glow rad="63500">
                    <a:schemeClr val="bg1"/>
                  </a:glow>
                </a:effectLst>
              </a:rPr>
              <a:t>Haloscope</a:t>
            </a:r>
            <a:endParaRPr kumimoji="1" lang="ja-JP" altLang="en-US" i="1"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D4AA715-7C64-CF89-4987-9E0C2E306DCF}"/>
              </a:ext>
            </a:extLst>
          </p:cNvPr>
          <p:cNvSpPr txBox="1"/>
          <p:nvPr/>
        </p:nvSpPr>
        <p:spPr>
          <a:xfrm rot="16200000">
            <a:off x="2747862" y="4019978"/>
            <a:ext cx="1417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i="1" dirty="0">
                <a:effectLst>
                  <a:glow rad="63500">
                    <a:schemeClr val="bg1"/>
                  </a:glow>
                </a:effectLst>
              </a:rPr>
              <a:t>Dish antenna</a:t>
            </a:r>
            <a:endParaRPr kumimoji="1" lang="ja-JP" altLang="en-US" i="1"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25BBD19-21FB-CFAB-2141-A144202E3590}"/>
              </a:ext>
            </a:extLst>
          </p:cNvPr>
          <p:cNvSpPr txBox="1"/>
          <p:nvPr/>
        </p:nvSpPr>
        <p:spPr>
          <a:xfrm>
            <a:off x="4303902" y="3262389"/>
            <a:ext cx="1345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i="1" dirty="0">
                <a:effectLst>
                  <a:glow rad="63500">
                    <a:schemeClr val="bg1"/>
                  </a:glow>
                </a:effectLst>
              </a:rPr>
              <a:t>Tomita et al.</a:t>
            </a:r>
            <a:endParaRPr kumimoji="1" lang="ja-JP" altLang="en-US" i="1"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5E2850F6-06EF-DC50-FFD2-EACBD08948A4}"/>
              </a:ext>
            </a:extLst>
          </p:cNvPr>
          <p:cNvSpPr/>
          <p:nvPr/>
        </p:nvSpPr>
        <p:spPr>
          <a:xfrm>
            <a:off x="3814793" y="2638228"/>
            <a:ext cx="1689631" cy="2336924"/>
          </a:xfrm>
          <a:prstGeom prst="rect">
            <a:avLst/>
          </a:prstGeom>
          <a:solidFill>
            <a:srgbClr val="00FDFF">
              <a:alpha val="30000"/>
            </a:srgbClr>
          </a:solidFill>
          <a:ln>
            <a:noFill/>
          </a:ln>
          <a:effectLst>
            <a:glow rad="63500">
              <a:srgbClr val="00FDFF">
                <a:alpha val="2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5BBD1806-17F7-8B4C-8E07-A0EEF51528C2}"/>
              </a:ext>
            </a:extLst>
          </p:cNvPr>
          <p:cNvSpPr txBox="1"/>
          <p:nvPr/>
        </p:nvSpPr>
        <p:spPr>
          <a:xfrm>
            <a:off x="3836567" y="3885475"/>
            <a:ext cx="1919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i="1" dirty="0">
                <a:solidFill>
                  <a:srgbClr val="FF93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No strong constraint here*</a:t>
            </a:r>
            <a:endParaRPr kumimoji="1" lang="ja-JP" altLang="en-US" sz="2400" b="1" i="1">
              <a:solidFill>
                <a:srgbClr val="FF93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6A1D0F41-D234-E4DF-5CDB-A6AAAEA405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4196" r="83066"/>
          <a:stretch/>
        </p:blipFill>
        <p:spPr>
          <a:xfrm>
            <a:off x="373906" y="-1497053"/>
            <a:ext cx="856326" cy="1121722"/>
          </a:xfrm>
          <a:prstGeom prst="rect">
            <a:avLst/>
          </a:prstGeom>
          <a:noFill/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9FD108B2-E09A-2B0C-6FD4-DEF7B1A1A6A2}"/>
              </a:ext>
            </a:extLst>
          </p:cNvPr>
          <p:cNvSpPr txBox="1"/>
          <p:nvPr/>
        </p:nvSpPr>
        <p:spPr>
          <a:xfrm>
            <a:off x="195200" y="1035902"/>
            <a:ext cx="87927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600" b="1" dirty="0">
                <a:solidFill>
                  <a:srgbClr val="00FDFF"/>
                </a:solidFill>
                <a:effectLst>
                  <a:glow rad="76200">
                    <a:schemeClr val="accent6">
                      <a:satMod val="175000"/>
                    </a:schemeClr>
                  </a:glow>
                </a:effectLst>
                <a:latin typeface="Meiryo" panose="020B0604030504040204" pitchFamily="34" charset="-128"/>
                <a:ea typeface="Meiryo" panose="020B0604030504040204" pitchFamily="34" charset="-128"/>
              </a:rPr>
              <a:t>DOSUE-RR is series of experiments</a:t>
            </a:r>
          </a:p>
          <a:p>
            <a:pPr algn="ctr"/>
            <a:r>
              <a:rPr kumimoji="1" lang="en-US" altLang="ja-JP" sz="3600" b="1" dirty="0">
                <a:solidFill>
                  <a:srgbClr val="00FDFF"/>
                </a:solidFill>
                <a:effectLst>
                  <a:glow rad="76200">
                    <a:schemeClr val="accent6">
                      <a:satMod val="175000"/>
                    </a:schemeClr>
                  </a:glow>
                </a:effectLst>
                <a:latin typeface="Meiryo" panose="020B0604030504040204" pitchFamily="34" charset="-128"/>
                <a:ea typeface="Meiryo" panose="020B0604030504040204" pitchFamily="34" charset="-128"/>
              </a:rPr>
              <a:t> to explore wide region!</a:t>
            </a:r>
            <a:endParaRPr kumimoji="1" lang="ja-JP" altLang="en-US" sz="3600" b="1">
              <a:solidFill>
                <a:srgbClr val="00FDFF"/>
              </a:solidFill>
              <a:effectLst>
                <a:glow rad="76200">
                  <a:schemeClr val="accent6">
                    <a:satMod val="175000"/>
                  </a:schemeClr>
                </a:glow>
              </a:effectLst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546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4" grpId="0"/>
      <p:bldP spid="10" grpId="0"/>
      <p:bldP spid="25" grpId="0"/>
      <p:bldP spid="26" grpId="0"/>
      <p:bldP spid="30" grpId="0" animBg="1"/>
      <p:bldP spid="31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62D2C0C5-B085-D3BA-0E3F-94A307D7A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5388" y="3854028"/>
            <a:ext cx="1057215" cy="11520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0920AA7-D82B-8454-4DA7-5C0345696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249" y="2255832"/>
            <a:ext cx="2781037" cy="418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D7E904F-C27C-F686-BEA5-6E083F336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9144000" cy="1070316"/>
          </a:xfrm>
        </p:spPr>
        <p:txBody>
          <a:bodyPr>
            <a:normAutofit/>
          </a:bodyPr>
          <a:lstStyle/>
          <a:p>
            <a:r>
              <a:rPr kumimoji="1" lang="en-US" altLang="ja-JP" sz="4400" dirty="0"/>
              <a:t>The </a:t>
            </a:r>
            <a:r>
              <a:rPr kumimoji="1" lang="en-US" altLang="ja-JP" sz="4400" dirty="0">
                <a:solidFill>
                  <a:srgbClr val="FFFF00"/>
                </a:solidFill>
              </a:rPr>
              <a:t>DOSUE-RR</a:t>
            </a:r>
            <a:r>
              <a:rPr kumimoji="1" lang="en-US" altLang="ja-JP" sz="4400" dirty="0"/>
              <a:t> Collaboration</a:t>
            </a:r>
            <a:endParaRPr kumimoji="1" lang="ja-JP" altLang="en-US" sz="440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9897696-FECA-0445-0BB4-0735CD45BD50}"/>
              </a:ext>
            </a:extLst>
          </p:cNvPr>
          <p:cNvSpPr txBox="1"/>
          <p:nvPr/>
        </p:nvSpPr>
        <p:spPr>
          <a:xfrm>
            <a:off x="163284" y="1365741"/>
            <a:ext cx="2867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>
                <a:solidFill>
                  <a:srgbClr val="00B0F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Kyoto University</a:t>
            </a:r>
            <a:endParaRPr kumimoji="1" lang="ja-JP" altLang="en-US" sz="2400" b="1" i="1">
              <a:solidFill>
                <a:srgbClr val="00B0F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C05DEBB-F7A1-9723-094C-B7659601AE00}"/>
              </a:ext>
            </a:extLst>
          </p:cNvPr>
          <p:cNvSpPr txBox="1"/>
          <p:nvPr/>
        </p:nvSpPr>
        <p:spPr>
          <a:xfrm>
            <a:off x="163284" y="5539415"/>
            <a:ext cx="3694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>
                <a:solidFill>
                  <a:srgbClr val="00B0F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University of Tsukuba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99EA32F-42B0-3EE0-7571-6820DD8EA9DB}"/>
              </a:ext>
            </a:extLst>
          </p:cNvPr>
          <p:cNvSpPr txBox="1"/>
          <p:nvPr/>
        </p:nvSpPr>
        <p:spPr>
          <a:xfrm>
            <a:off x="425137" y="5961868"/>
            <a:ext cx="828747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ja-JP" sz="2000" b="1" dirty="0" err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Shunsuke</a:t>
            </a:r>
            <a:r>
              <a:rPr kumimoji="1" lang="en-US" altLang="ja-JP" sz="2000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Honda</a:t>
            </a:r>
            <a:br>
              <a:rPr kumimoji="1" lang="en-US" altLang="ja-JP" sz="2000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kumimoji="1" lang="en-US" altLang="ja-JP" sz="2000" i="1" dirty="0">
                <a:solidFill>
                  <a:srgbClr val="00B0F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Recently moved from Instituto de </a:t>
            </a:r>
            <a:r>
              <a:rPr kumimoji="1" lang="en-US" altLang="ja-JP" sz="2000" i="1" dirty="0" err="1">
                <a:solidFill>
                  <a:srgbClr val="00B0F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Astrofisica</a:t>
            </a:r>
            <a:r>
              <a:rPr kumimoji="1" lang="en-US" altLang="ja-JP" sz="2000" i="1" dirty="0">
                <a:solidFill>
                  <a:srgbClr val="00B0F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de Canarias (IAC)</a:t>
            </a:r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AA0FD041-A00A-A5D7-91CB-C2B074BE4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5E46-440D-2944-8FD0-3D948A582D09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18" name="Picture 4" descr="清野">
            <a:extLst>
              <a:ext uri="{FF2B5EF4-FFF2-40B4-BE49-F238E27FC236}">
                <a16:creationId xmlns:a16="http://schemas.microsoft.com/office/drawing/2014/main" id="{CD8DA3D0-FD66-6C85-3B42-EAC88337D8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4" t="29079" r="7015" b="40480"/>
          <a:stretch/>
        </p:blipFill>
        <p:spPr bwMode="auto">
          <a:xfrm>
            <a:off x="3717953" y="1321834"/>
            <a:ext cx="1235212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F4ADC768-663C-FCEE-66BC-F36531C742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3392" y="3861200"/>
            <a:ext cx="1215628" cy="1152000"/>
          </a:xfrm>
          <a:prstGeom prst="rect">
            <a:avLst/>
          </a:prstGeom>
        </p:spPr>
      </p:pic>
      <p:pic>
        <p:nvPicPr>
          <p:cNvPr id="20" name="Picture 2" descr="田島">
            <a:extLst>
              <a:ext uri="{FF2B5EF4-FFF2-40B4-BE49-F238E27FC236}">
                <a16:creationId xmlns:a16="http://schemas.microsoft.com/office/drawing/2014/main" id="{2384B73D-B5CD-F5BF-9719-5550D2E4C1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7" t="26767" r="20436" b="33902"/>
          <a:stretch/>
        </p:blipFill>
        <p:spPr bwMode="auto">
          <a:xfrm>
            <a:off x="6446129" y="3861200"/>
            <a:ext cx="1266438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>
            <a:extLst>
              <a:ext uri="{FF2B5EF4-FFF2-40B4-BE49-F238E27FC236}">
                <a16:creationId xmlns:a16="http://schemas.microsoft.com/office/drawing/2014/main" id="{3452FB1A-C3B5-86E0-9498-3F6B862112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3" t="68021" r="46982" b="5911"/>
          <a:stretch/>
        </p:blipFill>
        <p:spPr bwMode="auto">
          <a:xfrm>
            <a:off x="5084724" y="2587931"/>
            <a:ext cx="1203977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EF451F45-BFBA-2B4C-159C-0D14ED443D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9511" y="1321834"/>
            <a:ext cx="1266438" cy="1152000"/>
          </a:xfrm>
          <a:prstGeom prst="rect">
            <a:avLst/>
          </a:prstGeom>
        </p:spPr>
      </p:pic>
      <p:pic>
        <p:nvPicPr>
          <p:cNvPr id="13" name="Picture 6" descr="末野">
            <a:extLst>
              <a:ext uri="{FF2B5EF4-FFF2-40B4-BE49-F238E27FC236}">
                <a16:creationId xmlns:a16="http://schemas.microsoft.com/office/drawing/2014/main" id="{04CAA4FF-E6CA-B1DF-3077-EEC30C79AD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39" t="32141" r="51203" b="41775"/>
          <a:stretch/>
        </p:blipFill>
        <p:spPr bwMode="auto">
          <a:xfrm>
            <a:off x="6443926" y="2587931"/>
            <a:ext cx="1263572" cy="115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本多">
            <a:extLst>
              <a:ext uri="{FF2B5EF4-FFF2-40B4-BE49-F238E27FC236}">
                <a16:creationId xmlns:a16="http://schemas.microsoft.com/office/drawing/2014/main" id="{4A8F0E09-6C0A-78C8-820E-7372EBCCFE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6" b="12877"/>
          <a:stretch/>
        </p:blipFill>
        <p:spPr bwMode="auto">
          <a:xfrm>
            <a:off x="5084724" y="5133138"/>
            <a:ext cx="1239054" cy="115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6BC847A7-5151-4CFB-E5D3-38539BC1B8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9" t="16202" r="57232" b="62392"/>
          <a:stretch/>
        </p:blipFill>
        <p:spPr bwMode="auto">
          <a:xfrm>
            <a:off x="6474179" y="1343606"/>
            <a:ext cx="1088969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3082B94-6908-CF73-D443-F7E875DBC2CF}"/>
              </a:ext>
            </a:extLst>
          </p:cNvPr>
          <p:cNvSpPr txBox="1"/>
          <p:nvPr/>
        </p:nvSpPr>
        <p:spPr>
          <a:xfrm>
            <a:off x="228724" y="892231"/>
            <a:ext cx="8636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u="sng" dirty="0">
                <a:solidFill>
                  <a:srgbClr val="FFFF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D</a:t>
            </a:r>
            <a:r>
              <a:rPr kumimoji="1" lang="en-US" altLang="ja-JP" dirty="0">
                <a:solidFill>
                  <a:schemeClr val="accent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ark-photon/dark-matter </a:t>
            </a:r>
            <a:r>
              <a:rPr kumimoji="1" lang="en-US" altLang="ja-JP" b="1" u="sng" dirty="0">
                <a:solidFill>
                  <a:srgbClr val="FFFF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O</a:t>
            </a:r>
            <a:r>
              <a:rPr kumimoji="1" lang="en-US" altLang="ja-JP" dirty="0">
                <a:solidFill>
                  <a:schemeClr val="accent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bserving </a:t>
            </a:r>
            <a:r>
              <a:rPr kumimoji="1" lang="en-US" altLang="ja-JP" b="1" u="sng" dirty="0">
                <a:solidFill>
                  <a:srgbClr val="FFFF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S</a:t>
            </a:r>
            <a:r>
              <a:rPr kumimoji="1" lang="en-US" altLang="ja-JP" dirty="0">
                <a:solidFill>
                  <a:schemeClr val="accent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ystem for </a:t>
            </a:r>
            <a:r>
              <a:rPr kumimoji="1" lang="en-US" altLang="ja-JP" b="1" u="sng" dirty="0">
                <a:solidFill>
                  <a:srgbClr val="FFFF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U</a:t>
            </a:r>
            <a:r>
              <a:rPr kumimoji="1" lang="en-US" altLang="ja-JP" dirty="0">
                <a:solidFill>
                  <a:schemeClr val="accent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n-</a:t>
            </a:r>
            <a:r>
              <a:rPr kumimoji="1" lang="en-US" altLang="ja-JP" b="1" u="sng" dirty="0">
                <a:solidFill>
                  <a:srgbClr val="FFFF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E</a:t>
            </a:r>
            <a:r>
              <a:rPr kumimoji="1" lang="en-US" altLang="ja-JP" dirty="0">
                <a:solidFill>
                  <a:schemeClr val="accent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xplored </a:t>
            </a:r>
            <a:r>
              <a:rPr kumimoji="1" lang="en-US" altLang="ja-JP" b="1" u="sng" dirty="0">
                <a:solidFill>
                  <a:srgbClr val="FFFF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R</a:t>
            </a:r>
            <a:r>
              <a:rPr kumimoji="1" lang="en-US" altLang="ja-JP" dirty="0">
                <a:solidFill>
                  <a:schemeClr val="accent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adio-</a:t>
            </a:r>
            <a:r>
              <a:rPr kumimoji="1" lang="en-US" altLang="ja-JP" b="1" u="sng" dirty="0">
                <a:solidFill>
                  <a:srgbClr val="FFFF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R</a:t>
            </a:r>
            <a:r>
              <a:rPr kumimoji="1" lang="en-US" altLang="ja-JP" dirty="0">
                <a:solidFill>
                  <a:schemeClr val="accent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ange</a:t>
            </a:r>
            <a:endParaRPr kumimoji="1" lang="ja-JP" altLang="en-US">
              <a:solidFill>
                <a:schemeClr val="accent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026" name="Picture 2" descr="スタッフ P1 : (理論) 福間、川合、（実験) 市川 P2 : (理論) 畑、（実験) 隅田、中家 P1,P2での理論">
            <a:extLst>
              <a:ext uri="{FF2B5EF4-FFF2-40B4-BE49-F238E27FC236}">
                <a16:creationId xmlns:a16="http://schemas.microsoft.com/office/drawing/2014/main" id="{04C800EE-2003-5F43-3B71-21F4F9FB25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0" b="10896"/>
          <a:stretch/>
        </p:blipFill>
        <p:spPr bwMode="auto">
          <a:xfrm>
            <a:off x="7862723" y="2587931"/>
            <a:ext cx="1122546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9918BA6-E31D-8464-6323-BF803954A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1"/>
          <a:stretch/>
        </p:blipFill>
        <p:spPr bwMode="auto">
          <a:xfrm>
            <a:off x="5093392" y="1337947"/>
            <a:ext cx="1233808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6A61969-D4FA-07A6-F4DD-4E253A96F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353" y="-1767656"/>
            <a:ext cx="1149866" cy="1152000"/>
          </a:xfrm>
          <a:prstGeom prst="rect">
            <a:avLst/>
          </a:prstGeom>
          <a:solidFill>
            <a:schemeClr val="accent1"/>
          </a:solidFill>
          <a:effectLst/>
        </p:spPr>
      </p:pic>
      <p:sp>
        <p:nvSpPr>
          <p:cNvPr id="4" name="円形吹き出し 3">
            <a:extLst>
              <a:ext uri="{FF2B5EF4-FFF2-40B4-BE49-F238E27FC236}">
                <a16:creationId xmlns:a16="http://schemas.microsoft.com/office/drawing/2014/main" id="{A7EC6421-6165-227E-1441-A2FF55609A82}"/>
              </a:ext>
            </a:extLst>
          </p:cNvPr>
          <p:cNvSpPr/>
          <p:nvPr/>
        </p:nvSpPr>
        <p:spPr>
          <a:xfrm>
            <a:off x="2738377" y="3909829"/>
            <a:ext cx="1215628" cy="939209"/>
          </a:xfrm>
          <a:prstGeom prst="wedgeEllipseCallout">
            <a:avLst>
              <a:gd name="adj1" fmla="val 51188"/>
              <a:gd name="adj2" fmla="val -45353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72000" bIns="0" rtlCol="0" anchor="ctr"/>
          <a:lstStyle/>
          <a:p>
            <a:pPr algn="ctr"/>
            <a:r>
              <a:rPr kumimoji="1" lang="en-US" altLang="ja-JP" sz="1400" b="1" dirty="0">
                <a:solidFill>
                  <a:schemeClr val="tx1"/>
                </a:solidFill>
                <a:latin typeface="Chalkboard" panose="03050602040202020205" pitchFamily="66" charset="0"/>
                <a:ea typeface="Meiryo" panose="020B0604030504040204" pitchFamily="34" charset="-128"/>
              </a:rPr>
              <a:t>__</a:t>
            </a:r>
            <a:r>
              <a:rPr kumimoji="1" lang="ja-JP" altLang="en-US" sz="1400" b="1">
                <a:solidFill>
                  <a:schemeClr val="tx1"/>
                </a:solidFill>
                <a:latin typeface="Chalkboard" panose="03050602040202020205" pitchFamily="66" charset="0"/>
                <a:ea typeface="Meiryo" panose="020B0604030504040204" pitchFamily="34" charset="-128"/>
              </a:rPr>
              <a:t> </a:t>
            </a:r>
            <a:r>
              <a:rPr kumimoji="1" lang="en-US" altLang="ja-JP" sz="1400" b="1" dirty="0">
                <a:solidFill>
                  <a:schemeClr val="tx1"/>
                </a:solidFill>
                <a:latin typeface="Chalkboard" panose="03050602040202020205" pitchFamily="66" charset="0"/>
                <a:ea typeface="Meiryo" panose="020B0604030504040204" pitchFamily="34" charset="-128"/>
              </a:rPr>
              <a:t>Do-</a:t>
            </a:r>
            <a:r>
              <a:rPr kumimoji="1" lang="en-US" altLang="ja-JP" sz="1400" b="1" dirty="0" err="1">
                <a:solidFill>
                  <a:schemeClr val="tx1"/>
                </a:solidFill>
                <a:latin typeface="Chalkboard" panose="03050602040202020205" pitchFamily="66" charset="0"/>
                <a:ea typeface="Meiryo" panose="020B0604030504040204" pitchFamily="34" charset="-128"/>
              </a:rPr>
              <a:t>Su</a:t>
            </a:r>
            <a:r>
              <a:rPr kumimoji="1" lang="en-US" altLang="ja-JP" sz="1400" b="1" dirty="0">
                <a:solidFill>
                  <a:schemeClr val="tx1"/>
                </a:solidFill>
                <a:latin typeface="Chalkboard" panose="03050602040202020205" pitchFamily="66" charset="0"/>
                <a:ea typeface="Meiryo" panose="020B0604030504040204" pitchFamily="34" charset="-128"/>
              </a:rPr>
              <a:t>-E.</a:t>
            </a:r>
          </a:p>
          <a:p>
            <a:pPr algn="ctr"/>
            <a:r>
              <a:rPr kumimoji="1" lang="en-US" altLang="ja-JP" sz="1200" b="1" dirty="0">
                <a:solidFill>
                  <a:schemeClr val="tx1"/>
                </a:solidFill>
                <a:latin typeface="Chalkboard" panose="03050602040202020205" pitchFamily="66" charset="0"/>
                <a:ea typeface="Meiryo" panose="020B0604030504040204" pitchFamily="34" charset="-128"/>
              </a:rPr>
              <a:t>(local phrase</a:t>
            </a:r>
          </a:p>
          <a:p>
            <a:pPr algn="ctr"/>
            <a:r>
              <a:rPr kumimoji="1" lang="en-US" altLang="ja-JP" sz="1200" b="1" dirty="0">
                <a:solidFill>
                  <a:schemeClr val="tx1"/>
                </a:solidFill>
                <a:latin typeface="Chalkboard" panose="03050602040202020205" pitchFamily="66" charset="0"/>
                <a:ea typeface="Meiryo" panose="020B0604030504040204" pitchFamily="34" charset="-128"/>
              </a:rPr>
              <a:t>in Kyoto)</a:t>
            </a:r>
            <a:endParaRPr kumimoji="1" lang="ja-JP" altLang="en-US" sz="1200" b="1">
              <a:solidFill>
                <a:schemeClr val="tx1"/>
              </a:solidFill>
              <a:latin typeface="Chalkboard" panose="03050602040202020205" pitchFamily="66" charset="0"/>
              <a:ea typeface="Meiryo" panose="020B0604030504040204" pitchFamily="34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FCF27EB-CA27-2F89-A89C-E5018F42A663}"/>
              </a:ext>
            </a:extLst>
          </p:cNvPr>
          <p:cNvSpPr txBox="1"/>
          <p:nvPr/>
        </p:nvSpPr>
        <p:spPr>
          <a:xfrm>
            <a:off x="417336" y="1764544"/>
            <a:ext cx="2834174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ja-JP" sz="2000" b="1" dirty="0" err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Shunsuke</a:t>
            </a:r>
            <a:r>
              <a:rPr kumimoji="1" lang="en-US" altLang="ja-JP" sz="2000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Adachi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ja-JP" sz="2000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Ryo </a:t>
            </a:r>
            <a:r>
              <a:rPr kumimoji="1" lang="en-US" altLang="ja-JP" sz="2000" b="1" dirty="0" err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Fujinaka</a:t>
            </a:r>
            <a:endParaRPr kumimoji="1" lang="en-US" altLang="ja-JP" sz="2000" b="1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ja-JP" sz="2000" b="1" dirty="0" err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Shumpei</a:t>
            </a:r>
            <a:r>
              <a:rPr kumimoji="1" lang="en-US" altLang="ja-JP" sz="2000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kumimoji="1" lang="en-US" altLang="ja-JP" sz="2000" b="1" dirty="0" err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Kotaka</a:t>
            </a:r>
            <a:endParaRPr kumimoji="1" lang="en-US" altLang="ja-JP" sz="2000" b="1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ja-JP" sz="2000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Hironobu Nakata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ja-JP" sz="2000" b="1" dirty="0" err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Yudai</a:t>
            </a:r>
            <a:r>
              <a:rPr kumimoji="1" lang="en-US" altLang="ja-JP" sz="2000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Seino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ja-JP" sz="2000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Yoshinori </a:t>
            </a:r>
            <a:r>
              <a:rPr kumimoji="1" lang="en-US" altLang="ja-JP" sz="2000" b="1" dirty="0" err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Sueno</a:t>
            </a:r>
            <a:endParaRPr kumimoji="1" lang="en-US" altLang="ja-JP" sz="2000" b="1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ja-JP" sz="2000" b="1" dirty="0" err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Toshi</a:t>
            </a:r>
            <a:r>
              <a:rPr kumimoji="1" lang="en-US" altLang="ja-JP" sz="2000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Sumida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ja-JP" sz="2000" b="1" dirty="0" err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Junya</a:t>
            </a:r>
            <a:r>
              <a:rPr kumimoji="1" lang="en-US" altLang="ja-JP" sz="2000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Suzuki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ja-JP" sz="2000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Osamu Tajima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ja-JP" sz="2000" b="1" dirty="0" err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Soichiro</a:t>
            </a:r>
            <a:r>
              <a:rPr kumimoji="1" lang="en-US" altLang="ja-JP" sz="2000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kumimoji="1" lang="en-US" altLang="ja-JP" sz="2000" b="1" dirty="0" err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Takeichi</a:t>
            </a:r>
            <a:r>
              <a:rPr kumimoji="1" lang="en-US" altLang="ja-JP" sz="2000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endParaRPr kumimoji="1" lang="ja-JP" altLang="en-US" sz="2000" b="1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8F4664E8-71C7-899C-A18D-424580D312BD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28306" b="21444"/>
          <a:stretch/>
        </p:blipFill>
        <p:spPr>
          <a:xfrm>
            <a:off x="6282653" y="-1884112"/>
            <a:ext cx="1719432" cy="1152000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5AC42BD2-0331-4B64-98CE-7E5DBCFDF8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6" r="8916" b="47489"/>
          <a:stretch/>
        </p:blipFill>
        <p:spPr bwMode="auto">
          <a:xfrm>
            <a:off x="7862723" y="5138476"/>
            <a:ext cx="1122546" cy="116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E6A47FF0-5CE7-B0DD-FAF1-BDE1F258965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lum bright="100000"/>
          </a:blip>
          <a:srcRect t="84196" r="83066"/>
          <a:stretch/>
        </p:blipFill>
        <p:spPr>
          <a:xfrm>
            <a:off x="6519873" y="4953646"/>
            <a:ext cx="1207079" cy="1581181"/>
          </a:xfrm>
          <a:prstGeom prst="rect">
            <a:avLst/>
          </a:prstGeom>
          <a:noFill/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E2A59E81-F03E-792C-818C-0DCD1CD87E42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9076" t="3766" r="38706" b="60966"/>
          <a:stretch/>
        </p:blipFill>
        <p:spPr>
          <a:xfrm>
            <a:off x="4985113" y="2103740"/>
            <a:ext cx="430681" cy="45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3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09F403-83E8-DC12-72C6-9345B5288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9144000" cy="1316641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Major Noise</a:t>
            </a:r>
            <a:r>
              <a:rPr lang="en-US" altLang="ja-JP" dirty="0"/>
              <a:t>?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36F9398-FFA6-0AB7-AE28-49D15C81E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5E46-440D-2944-8FD0-3D948A582D09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0841903-9C1E-AD86-35C6-08FABBA9988E}"/>
              </a:ext>
            </a:extLst>
          </p:cNvPr>
          <p:cNvSpPr txBox="1"/>
          <p:nvPr/>
        </p:nvSpPr>
        <p:spPr>
          <a:xfrm>
            <a:off x="4318867" y="1583542"/>
            <a:ext cx="47973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FF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Thermal radiation from ambient is major noise</a:t>
            </a:r>
            <a:endParaRPr kumimoji="1" lang="ja-JP" altLang="en-US" sz="2800" b="1">
              <a:solidFill>
                <a:srgbClr val="FFFF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5540C6B9-1768-075A-1922-4E6386119E24}"/>
                  </a:ext>
                </a:extLst>
              </p:cNvPr>
              <p:cNvSpPr txBox="1"/>
              <p:nvPr/>
            </p:nvSpPr>
            <p:spPr>
              <a:xfrm>
                <a:off x="3397721" y="4089240"/>
                <a:ext cx="5666423" cy="1264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800" b="1" dirty="0">
                    <a:solidFill>
                      <a:srgbClr val="00FDFF"/>
                    </a:solidFill>
                    <a:latin typeface="Meiryo" panose="020B0604030504040204" pitchFamily="34" charset="-128"/>
                    <a:ea typeface="Meiryo" panose="020B0604030504040204" pitchFamily="34" charset="-128"/>
                  </a:rPr>
                  <a:t>Conversion photon is faint!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1" i="1" smtClean="0">
                            <a:solidFill>
                              <a:srgbClr val="00FD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</m:ctrlPr>
                      </m:sSubPr>
                      <m:e>
                        <m:r>
                          <a:rPr kumimoji="1" lang="en-US" altLang="ja-JP" sz="2800" b="1" i="1" smtClean="0">
                            <a:solidFill>
                              <a:srgbClr val="00FD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𝑷</m:t>
                        </m:r>
                      </m:e>
                      <m:sub>
                        <m:r>
                          <a:rPr kumimoji="1" lang="en-US" altLang="ja-JP" sz="2800" b="1" i="0" smtClean="0">
                            <a:solidFill>
                              <a:srgbClr val="00FD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𝐃𝐏</m:t>
                        </m:r>
                      </m:sub>
                    </m:sSub>
                    <m:r>
                      <a:rPr kumimoji="1" lang="en-US" altLang="ja-JP" sz="2800" b="1" i="1" smtClean="0">
                        <a:solidFill>
                          <a:srgbClr val="00FDFF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</a:rPr>
                      <m:t>≃</m:t>
                    </m:r>
                    <m:r>
                      <a:rPr kumimoji="1" lang="en-US" altLang="ja-JP" sz="2800" b="1" i="1" smtClean="0">
                        <a:solidFill>
                          <a:srgbClr val="00FDFF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</a:rPr>
                      <m:t>𝟏</m:t>
                    </m:r>
                    <m:sSup>
                      <m:sSupPr>
                        <m:ctrlPr>
                          <a:rPr kumimoji="1" lang="en-US" altLang="ja-JP" sz="2800" b="1" i="1" smtClean="0">
                            <a:solidFill>
                              <a:srgbClr val="00FD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</m:ctrlPr>
                      </m:sSupPr>
                      <m:e>
                        <m:r>
                          <a:rPr kumimoji="1" lang="en-US" altLang="ja-JP" sz="2800" b="1" i="1" smtClean="0">
                            <a:solidFill>
                              <a:srgbClr val="00FD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𝟎</m:t>
                        </m:r>
                      </m:e>
                      <m:sup>
                        <m:r>
                          <a:rPr kumimoji="1" lang="en-US" altLang="ja-JP" sz="2800" b="1" i="1" smtClean="0">
                            <a:solidFill>
                              <a:srgbClr val="00FD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−</m:t>
                        </m:r>
                        <m:r>
                          <a:rPr kumimoji="1" lang="en-US" altLang="ja-JP" sz="2800" b="1" i="1" smtClean="0">
                            <a:solidFill>
                              <a:srgbClr val="00FD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𝟏𝟗</m:t>
                        </m:r>
                      </m:sup>
                    </m:sSup>
                    <m:r>
                      <a:rPr kumimoji="1" lang="en-US" altLang="ja-JP" sz="2800" b="1" i="1" smtClean="0">
                        <a:solidFill>
                          <a:srgbClr val="00FDFF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</a:rPr>
                      <m:t> </m:t>
                    </m:r>
                    <m:r>
                      <a:rPr kumimoji="1" lang="en-US" altLang="ja-JP" sz="2800" b="1" i="0" smtClean="0">
                        <a:solidFill>
                          <a:srgbClr val="00FDFF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</a:rPr>
                      <m:t>𝐖</m:t>
                    </m:r>
                    <m:r>
                      <a:rPr kumimoji="1" lang="en-US" altLang="ja-JP" sz="2800" b="1" i="1" smtClean="0">
                        <a:solidFill>
                          <a:srgbClr val="00FDFF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</a:rPr>
                      <m:t> </m:t>
                    </m:r>
                    <m:sSup>
                      <m:sSupPr>
                        <m:ctrlPr>
                          <a:rPr kumimoji="1" lang="en-US" altLang="ja-JP" sz="2800" b="1" i="1" smtClean="0">
                            <a:solidFill>
                              <a:srgbClr val="00FD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ja-JP" sz="2800" b="1" i="1">
                                <a:solidFill>
                                  <a:srgbClr val="00FDFF"/>
                                </a:solidFill>
                                <a:latin typeface="Cambria Math" panose="02040503050406030204" pitchFamily="18" charset="0"/>
                                <a:ea typeface="Meiryo" panose="020B0604030504040204" pitchFamily="34" charset="-128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kumimoji="1" lang="en-US" altLang="ja-JP" sz="2800" b="1" i="1">
                                    <a:solidFill>
                                      <a:srgbClr val="00FDFF"/>
                                    </a:solidFill>
                                    <a:latin typeface="Cambria Math" panose="02040503050406030204" pitchFamily="18" charset="0"/>
                                    <a:ea typeface="Meiryo" panose="020B0604030504040204" pitchFamily="34" charset="-128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ja-JP" sz="2800" b="1" i="1" smtClean="0">
                                    <a:solidFill>
                                      <a:srgbClr val="00FDFF"/>
                                    </a:solidFill>
                                    <a:latin typeface="Cambria Math" panose="02040503050406030204" pitchFamily="18" charset="0"/>
                                    <a:ea typeface="Meiryo" panose="020B0604030504040204" pitchFamily="34" charset="-128"/>
                                  </a:rPr>
                                  <m:t>𝝌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kumimoji="1" lang="en-US" altLang="ja-JP" sz="2800" b="1" i="1" smtClean="0">
                                        <a:solidFill>
                                          <a:srgbClr val="00FDFF"/>
                                        </a:solidFill>
                                        <a:latin typeface="Cambria Math" panose="02040503050406030204" pitchFamily="18" charset="0"/>
                                        <a:ea typeface="Meiryo" panose="020B0604030504040204" pitchFamily="34" charset="-128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sz="2800" b="1" i="1" smtClean="0">
                                        <a:solidFill>
                                          <a:srgbClr val="00FDFF"/>
                                        </a:solidFill>
                                        <a:latin typeface="Cambria Math" panose="02040503050406030204" pitchFamily="18" charset="0"/>
                                        <a:ea typeface="Meiryo" panose="020B0604030504040204" pitchFamily="34" charset="-128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kumimoji="1" lang="en-US" altLang="ja-JP" sz="2800" b="1" i="1" smtClean="0">
                                        <a:solidFill>
                                          <a:srgbClr val="00FDFF"/>
                                        </a:solidFill>
                                        <a:latin typeface="Cambria Math" panose="02040503050406030204" pitchFamily="18" charset="0"/>
                                        <a:ea typeface="Meiryo" panose="020B0604030504040204" pitchFamily="34" charset="-128"/>
                                      </a:rPr>
                                      <m:t>−</m:t>
                                    </m:r>
                                    <m:r>
                                      <a:rPr kumimoji="1" lang="en-US" altLang="ja-JP" sz="2800" b="1" i="1" smtClean="0">
                                        <a:solidFill>
                                          <a:srgbClr val="00FDFF"/>
                                        </a:solidFill>
                                        <a:latin typeface="Cambria Math" panose="02040503050406030204" pitchFamily="18" charset="0"/>
                                        <a:ea typeface="Meiryo" panose="020B0604030504040204" pitchFamily="34" charset="-128"/>
                                      </a:rPr>
                                      <m:t>𝟏𝟎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  <m:sup>
                        <m:r>
                          <a:rPr kumimoji="1" lang="en-US" altLang="ja-JP" sz="2800" b="1" i="1" smtClean="0">
                            <a:solidFill>
                              <a:srgbClr val="00FD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𝟐</m:t>
                        </m:r>
                      </m:sup>
                    </m:sSup>
                    <m:d>
                      <m:dPr>
                        <m:ctrlPr>
                          <a:rPr kumimoji="1" lang="en-US" altLang="ja-JP" sz="2800" b="1" i="1" smtClean="0">
                            <a:solidFill>
                              <a:srgbClr val="00FD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1" lang="en-US" altLang="ja-JP" sz="2800" b="1" i="1" smtClean="0">
                                <a:solidFill>
                                  <a:srgbClr val="00FDFF"/>
                                </a:solidFill>
                                <a:latin typeface="Cambria Math" panose="02040503050406030204" pitchFamily="18" charset="0"/>
                                <a:ea typeface="Meiryo" panose="020B0604030504040204" pitchFamily="34" charset="-128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kumimoji="1" lang="en-US" altLang="ja-JP" sz="2800" b="1" i="1" smtClean="0">
                                    <a:solidFill>
                                      <a:srgbClr val="00FDFF"/>
                                    </a:solidFill>
                                    <a:latin typeface="Cambria Math" panose="02040503050406030204" pitchFamily="18" charset="0"/>
                                    <a:ea typeface="Meiryo" panose="020B0604030504040204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800" b="1" i="1" smtClean="0">
                                    <a:solidFill>
                                      <a:srgbClr val="00FDFF"/>
                                    </a:solidFill>
                                    <a:latin typeface="Cambria Math" panose="02040503050406030204" pitchFamily="18" charset="0"/>
                                    <a:ea typeface="Meiryo" panose="020B0604030504040204" pitchFamily="34" charset="-128"/>
                                  </a:rPr>
                                  <m:t>𝑨</m:t>
                                </m:r>
                              </m:e>
                              <m:sub>
                                <m:r>
                                  <a:rPr kumimoji="1" lang="en-US" altLang="ja-JP" sz="2800" b="1" i="0" smtClean="0">
                                    <a:solidFill>
                                      <a:srgbClr val="00FDFF"/>
                                    </a:solidFill>
                                    <a:latin typeface="Cambria Math" panose="02040503050406030204" pitchFamily="18" charset="0"/>
                                    <a:ea typeface="Meiryo" panose="020B0604030504040204" pitchFamily="34" charset="-128"/>
                                  </a:rPr>
                                  <m:t>𝐞𝐟𝐟</m:t>
                                </m:r>
                              </m:sub>
                            </m:sSub>
                          </m:num>
                          <m:den>
                            <m:r>
                              <a:rPr kumimoji="1" lang="en-US" altLang="ja-JP" sz="2800" b="1" i="1" smtClean="0">
                                <a:solidFill>
                                  <a:srgbClr val="00FDFF"/>
                                </a:solidFill>
                                <a:latin typeface="Cambria Math" panose="02040503050406030204" pitchFamily="18" charset="0"/>
                                <a:ea typeface="Meiryo" panose="020B0604030504040204" pitchFamily="34" charset="-128"/>
                              </a:rPr>
                              <m:t>𝟏𝟕</m:t>
                            </m:r>
                            <m:r>
                              <a:rPr kumimoji="1" lang="en-US" altLang="ja-JP" sz="2800" b="1" i="1" smtClean="0">
                                <a:solidFill>
                                  <a:srgbClr val="00FDFF"/>
                                </a:solidFill>
                                <a:latin typeface="Cambria Math" panose="02040503050406030204" pitchFamily="18" charset="0"/>
                                <a:ea typeface="Meiryo" panose="020B0604030504040204" pitchFamily="34" charset="-128"/>
                              </a:rPr>
                              <m:t>.</m:t>
                            </m:r>
                            <m:r>
                              <a:rPr kumimoji="1" lang="en-US" altLang="ja-JP" sz="2800" b="1" i="1" smtClean="0">
                                <a:solidFill>
                                  <a:srgbClr val="00FDFF"/>
                                </a:solidFill>
                                <a:latin typeface="Cambria Math" panose="02040503050406030204" pitchFamily="18" charset="0"/>
                                <a:ea typeface="Meiryo" panose="020B0604030504040204" pitchFamily="34" charset="-128"/>
                              </a:rPr>
                              <m:t>𝟒</m:t>
                            </m:r>
                            <m:r>
                              <a:rPr kumimoji="1" lang="en-US" altLang="ja-JP" sz="2800" b="1" i="1" smtClean="0">
                                <a:solidFill>
                                  <a:srgbClr val="00FDFF"/>
                                </a:solidFill>
                                <a:latin typeface="Cambria Math" panose="02040503050406030204" pitchFamily="18" charset="0"/>
                                <a:ea typeface="Meiryo" panose="020B0604030504040204" pitchFamily="34" charset="-128"/>
                              </a:rPr>
                              <m:t> </m:t>
                            </m:r>
                            <m:r>
                              <a:rPr kumimoji="1" lang="en-US" altLang="ja-JP" sz="2800" b="1" i="0" smtClean="0">
                                <a:solidFill>
                                  <a:srgbClr val="00FDFF"/>
                                </a:solidFill>
                                <a:latin typeface="Cambria Math" panose="02040503050406030204" pitchFamily="18" charset="0"/>
                                <a:ea typeface="Meiryo" panose="020B0604030504040204" pitchFamily="34" charset="-128"/>
                              </a:rPr>
                              <m:t>𝐜</m:t>
                            </m:r>
                            <m:sSup>
                              <m:sSupPr>
                                <m:ctrlPr>
                                  <a:rPr kumimoji="1" lang="en-US" altLang="ja-JP" sz="2800" b="1" smtClean="0">
                                    <a:solidFill>
                                      <a:srgbClr val="00FDFF"/>
                                    </a:solidFill>
                                    <a:latin typeface="Cambria Math" panose="02040503050406030204" pitchFamily="18" charset="0"/>
                                    <a:ea typeface="Meiryo" panose="020B0604030504040204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sz="2800" b="1" i="0" smtClean="0">
                                    <a:solidFill>
                                      <a:srgbClr val="00FDFF"/>
                                    </a:solidFill>
                                    <a:latin typeface="Cambria Math" panose="02040503050406030204" pitchFamily="18" charset="0"/>
                                    <a:ea typeface="Meiryo" panose="020B0604030504040204" pitchFamily="34" charset="-128"/>
                                  </a:rPr>
                                  <m:t>𝐦</m:t>
                                </m:r>
                              </m:e>
                              <m:sup>
                                <m:r>
                                  <a:rPr kumimoji="1" lang="en-US" altLang="ja-JP" sz="2800" b="1" i="0" smtClean="0">
                                    <a:solidFill>
                                      <a:srgbClr val="00FDFF"/>
                                    </a:solidFill>
                                    <a:latin typeface="Cambria Math" panose="02040503050406030204" pitchFamily="18" charset="0"/>
                                    <a:ea typeface="Meiryo" panose="020B0604030504040204" pitchFamily="34" charset="-128"/>
                                  </a:rPr>
                                  <m:t>𝟐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kumimoji="1" lang="en-US" altLang="ja-JP" sz="2800" b="1" dirty="0">
                    <a:solidFill>
                      <a:srgbClr val="00FDFF"/>
                    </a:solidFill>
                    <a:latin typeface="Meiryo" panose="020B0604030504040204" pitchFamily="34" charset="-128"/>
                    <a:ea typeface="Meiryo" panose="020B0604030504040204" pitchFamily="34" charset="-128"/>
                  </a:rPr>
                  <a:t> </a:t>
                </a:r>
                <a:endParaRPr kumimoji="1" lang="ja-JP" altLang="en-US" sz="2800" b="1">
                  <a:solidFill>
                    <a:srgbClr val="00FDFF"/>
                  </a:solidFill>
                  <a:latin typeface="Meiryo" panose="020B0604030504040204" pitchFamily="34" charset="-128"/>
                  <a:ea typeface="Meiryo" panose="020B0604030504040204" pitchFamily="34" charset="-128"/>
                </a:endParaRPr>
              </a:p>
            </p:txBody>
          </p:sp>
        </mc:Choice>
        <mc:Fallback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5540C6B9-1768-075A-1922-4E6386119E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7721" y="4089240"/>
                <a:ext cx="5666423" cy="1264192"/>
              </a:xfrm>
              <a:prstGeom prst="rect">
                <a:avLst/>
              </a:prstGeom>
              <a:blipFill>
                <a:blip r:embed="rId2"/>
                <a:stretch>
                  <a:fillRect l="-2237" t="-6000" b="-9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334E5BAB-C278-423D-EA81-722462A69BBD}"/>
                  </a:ext>
                </a:extLst>
              </p:cNvPr>
              <p:cNvSpPr txBox="1"/>
              <p:nvPr/>
            </p:nvSpPr>
            <p:spPr>
              <a:xfrm>
                <a:off x="4318867" y="5436052"/>
                <a:ext cx="4030788" cy="120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i="0" dirty="0">
                    <a:solidFill>
                      <a:srgbClr val="00FDFF"/>
                    </a:solidFill>
                    <a:latin typeface="Cambria Math" panose="02040503050406030204" pitchFamily="18" charset="0"/>
                    <a:ea typeface="Meiryo" panose="020B0604030504040204" pitchFamily="34" charset="-128"/>
                  </a:rPr>
                  <a:t>Under standard assumption</a:t>
                </a:r>
                <a:br>
                  <a:rPr kumimoji="1" lang="en-US" altLang="ja-JP" sz="2400" i="0" dirty="0">
                    <a:solidFill>
                      <a:srgbClr val="00FDFF"/>
                    </a:solidFill>
                    <a:latin typeface="Cambria Math" panose="02040503050406030204" pitchFamily="18" charset="0"/>
                    <a:ea typeface="Meiryo" panose="020B0604030504040204" pitchFamily="34" charset="-128"/>
                  </a:rPr>
                </a:br>
                <a:r>
                  <a:rPr kumimoji="1" lang="en-US" altLang="ja-JP" sz="2400" i="0" dirty="0">
                    <a:solidFill>
                      <a:srgbClr val="00FDFF"/>
                    </a:solidFill>
                    <a:latin typeface="Cambria Math" panose="02040503050406030204" pitchFamily="18" charset="0"/>
                    <a:ea typeface="Meiryo" panose="020B0604030504040204" pitchFamily="34" charset="-128"/>
                  </a:rPr>
                  <a:t>-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2400" b="0" i="0" smtClean="0">
                        <a:solidFill>
                          <a:srgbClr val="00FDFF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</a:rPr>
                      <m:t>random</m:t>
                    </m:r>
                    <m:r>
                      <a:rPr kumimoji="1" lang="en-US" altLang="ja-JP" sz="2400" b="0" i="0" smtClean="0">
                        <a:solidFill>
                          <a:srgbClr val="00FDFF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ja-JP" sz="2400" b="0" i="0" smtClean="0">
                        <a:solidFill>
                          <a:srgbClr val="00FDFF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</a:rPr>
                      <m:t>pol</m:t>
                    </m:r>
                    <m:r>
                      <a:rPr kumimoji="1" lang="en-US" altLang="ja-JP" sz="2400" b="0" i="0" smtClean="0">
                        <a:solidFill>
                          <a:srgbClr val="00FDFF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</a:rPr>
                      <m:t>. </m:t>
                    </m:r>
                    <m:r>
                      <m:rPr>
                        <m:sty m:val="p"/>
                      </m:rPr>
                      <a:rPr kumimoji="1" lang="en-US" altLang="ja-JP" sz="2400" b="0" i="0" smtClean="0">
                        <a:solidFill>
                          <a:srgbClr val="00FDFF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</a:rPr>
                      <m:t>orientation</m:t>
                    </m:r>
                  </m:oMath>
                </a14:m>
                <a:br>
                  <a:rPr kumimoji="1" lang="en-US" altLang="ja-JP" sz="2400" dirty="0">
                    <a:solidFill>
                      <a:srgbClr val="00FDFF"/>
                    </a:solidFill>
                    <a:latin typeface="Cambria Math" panose="02040503050406030204" pitchFamily="18" charset="0"/>
                    <a:ea typeface="Meiryo" panose="020B0604030504040204" pitchFamily="34" charset="-128"/>
                  </a:rPr>
                </a:br>
                <a:r>
                  <a:rPr kumimoji="1" lang="en-US" altLang="ja-JP" sz="2400" dirty="0">
                    <a:solidFill>
                      <a:srgbClr val="00FDFF"/>
                    </a:solidFill>
                    <a:latin typeface="Cambria Math" panose="02040503050406030204" pitchFamily="18" charset="0"/>
                    <a:ea typeface="Meiryo" panose="020B0604030504040204" pitchFamily="34" charset="-128"/>
                  </a:rPr>
                  <a:t>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0" smtClean="0">
                            <a:solidFill>
                              <a:srgbClr val="00FD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solidFill>
                              <a:srgbClr val="00FD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solidFill>
                              <a:srgbClr val="00FD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CDM</m:t>
                        </m:r>
                      </m:sub>
                    </m:sSub>
                    <m:r>
                      <a:rPr kumimoji="1" lang="en-US" altLang="ja-JP" sz="2400" b="0" i="0" smtClean="0">
                        <a:solidFill>
                          <a:srgbClr val="00FDFF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</a:rPr>
                      <m:t>=0.39 </m:t>
                    </m:r>
                    <m:r>
                      <m:rPr>
                        <m:sty m:val="p"/>
                      </m:rPr>
                      <a:rPr kumimoji="1" lang="en-US" altLang="ja-JP" sz="2400" b="0" i="0" smtClean="0">
                        <a:solidFill>
                          <a:srgbClr val="00FDFF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</a:rPr>
                      <m:t>GeV</m:t>
                    </m:r>
                    <m:r>
                      <a:rPr kumimoji="1" lang="en-US" altLang="ja-JP" sz="2400" b="0" i="0" smtClean="0">
                        <a:solidFill>
                          <a:srgbClr val="00FDFF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</a:rPr>
                      <m:t>/</m:t>
                    </m:r>
                    <m:r>
                      <m:rPr>
                        <m:sty m:val="p"/>
                      </m:rPr>
                      <a:rPr kumimoji="1" lang="en-US" altLang="ja-JP" sz="2400" b="0" i="0" smtClean="0">
                        <a:solidFill>
                          <a:srgbClr val="00FDFF"/>
                        </a:solidFill>
                        <a:latin typeface="Cambria Math" panose="02040503050406030204" pitchFamily="18" charset="0"/>
                        <a:ea typeface="Meiryo" panose="020B0604030504040204" pitchFamily="34" charset="-128"/>
                      </a:rPr>
                      <m:t>c</m:t>
                    </m:r>
                    <m:sSup>
                      <m:sSupPr>
                        <m:ctrlPr>
                          <a:rPr kumimoji="1" lang="en-US" altLang="ja-JP" sz="2400" smtClean="0">
                            <a:solidFill>
                              <a:srgbClr val="00FD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solidFill>
                              <a:srgbClr val="00FD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m</m:t>
                        </m:r>
                      </m:e>
                      <m:sup>
                        <m:r>
                          <a:rPr kumimoji="1" lang="en-US" altLang="ja-JP" sz="2400" b="0" i="0" smtClean="0">
                            <a:solidFill>
                              <a:srgbClr val="00FDFF"/>
                            </a:solidFill>
                            <a:latin typeface="Cambria Math" panose="02040503050406030204" pitchFamily="18" charset="0"/>
                            <a:ea typeface="Meiryo" panose="020B0604030504040204" pitchFamily="34" charset="-128"/>
                          </a:rPr>
                          <m:t>3</m:t>
                        </m:r>
                      </m:sup>
                    </m:sSup>
                  </m:oMath>
                </a14:m>
                <a:endParaRPr kumimoji="1" lang="en-US" altLang="ja-JP" sz="2400" dirty="0">
                  <a:solidFill>
                    <a:srgbClr val="00FDFF"/>
                  </a:solidFill>
                  <a:latin typeface="Meiryo" panose="020B0604030504040204" pitchFamily="34" charset="-128"/>
                  <a:ea typeface="Meiryo" panose="020B0604030504040204" pitchFamily="34" charset="-128"/>
                </a:endParaRPr>
              </a:p>
            </p:txBody>
          </p:sp>
        </mc:Choice>
        <mc:Fallback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334E5BAB-C278-423D-EA81-722462A69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8867" y="5436052"/>
                <a:ext cx="4030788" cy="1208664"/>
              </a:xfrm>
              <a:prstGeom prst="rect">
                <a:avLst/>
              </a:prstGeom>
              <a:blipFill>
                <a:blip r:embed="rId3"/>
                <a:stretch>
                  <a:fillRect l="-2194" t="-4167" b="-8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1F9D3836-B651-8589-627B-97F3796C09F4}"/>
                  </a:ext>
                </a:extLst>
              </p:cNvPr>
              <p:cNvSpPr txBox="1"/>
              <p:nvPr/>
            </p:nvSpPr>
            <p:spPr>
              <a:xfrm>
                <a:off x="1912923" y="-1111625"/>
                <a:ext cx="1531958" cy="1052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kumimoji="1" lang="en-US" altLang="ja-JP" sz="2400" dirty="0">
                    <a:solidFill>
                      <a:srgbClr val="00FDFF"/>
                    </a:solidFill>
                    <a:latin typeface="Cambria Math" panose="02040503050406030204" pitchFamily="18" charset="0"/>
                    <a:ea typeface="Meiryo" panose="020B0604030504040204" pitchFamily="34" charset="-128"/>
                  </a:rPr>
                  <a:t>_____</a:t>
                </a:r>
                <a:endParaRPr kumimoji="1" lang="en-US" altLang="ja-JP" sz="2400" b="0" dirty="0">
                  <a:solidFill>
                    <a:srgbClr val="00FDFF"/>
                  </a:solidFill>
                  <a:latin typeface="Cambria Math" panose="02040503050406030204" pitchFamily="18" charset="0"/>
                  <a:ea typeface="Meiryo" panose="020B0604030504040204" pitchFamily="34" charset="-128"/>
                </a:endParaRPr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400" b="0" smtClean="0">
                              <a:solidFill>
                                <a:srgbClr val="00FDFF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</m:ctrlPr>
                        </m:sSupPr>
                        <m:e>
                          <m:r>
                            <a:rPr kumimoji="1" lang="en-US" altLang="ja-JP" sz="2400" b="0" i="0" smtClean="0">
                              <a:solidFill>
                                <a:srgbClr val="00FDFF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sz="2400" b="0" i="0" smtClean="0">
                              <a:solidFill>
                                <a:srgbClr val="00FDFF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</a:rPr>
                            <m:t>−18</m:t>
                          </m:r>
                        </m:sup>
                      </m:sSup>
                      <m:r>
                        <a:rPr kumimoji="1" lang="en-US" altLang="ja-JP" sz="2400" b="0" i="0" smtClean="0">
                          <a:solidFill>
                            <a:srgbClr val="00FDFF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sz="2400" b="0" i="0" smtClean="0">
                          <a:solidFill>
                            <a:srgbClr val="00FDFF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</a:rPr>
                        <m:t>W</m:t>
                      </m:r>
                    </m:oMath>
                  </m:oMathPara>
                </a14:m>
                <a:endParaRPr kumimoji="1" lang="ja-JP" altLang="en-US" sz="2400">
                  <a:solidFill>
                    <a:srgbClr val="00FDFF"/>
                  </a:solidFill>
                  <a:latin typeface="Meiryo" panose="020B0604030504040204" pitchFamily="34" charset="-128"/>
                  <a:ea typeface="Meiryo" panose="020B0604030504040204" pitchFamily="34" charset="-128"/>
                </a:endParaRPr>
              </a:p>
            </p:txBody>
          </p:sp>
        </mc:Choice>
        <mc:Fallback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1F9D3836-B651-8589-627B-97F3796C09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2923" y="-1111625"/>
                <a:ext cx="1531958" cy="1052596"/>
              </a:xfrm>
              <a:prstGeom prst="rect">
                <a:avLst/>
              </a:prstGeom>
              <a:blipFill>
                <a:blip r:embed="rId4"/>
                <a:stretch>
                  <a:fillRect l="-5738" b="-35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稲妻 33">
            <a:extLst>
              <a:ext uri="{FF2B5EF4-FFF2-40B4-BE49-F238E27FC236}">
                <a16:creationId xmlns:a16="http://schemas.microsoft.com/office/drawing/2014/main" id="{F09059B0-87B5-728A-D0AB-2D45E2CFD378}"/>
              </a:ext>
            </a:extLst>
          </p:cNvPr>
          <p:cNvSpPr/>
          <p:nvPr/>
        </p:nvSpPr>
        <p:spPr>
          <a:xfrm rot="6576490">
            <a:off x="3233419" y="2732786"/>
            <a:ext cx="1484577" cy="1120422"/>
          </a:xfrm>
          <a:prstGeom prst="lightningBol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585578F4-942D-6046-CAB3-585C97A8B0CB}"/>
                  </a:ext>
                </a:extLst>
              </p:cNvPr>
              <p:cNvSpPr txBox="1"/>
              <p:nvPr/>
            </p:nvSpPr>
            <p:spPr>
              <a:xfrm>
                <a:off x="4805872" y="2352624"/>
                <a:ext cx="4388766" cy="11341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1" lang="en-US" altLang="ja-JP" sz="2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  <a:cs typeface="Arial" panose="020B0604020202020204" pitchFamily="34" charset="0"/>
                            </a:rPr>
                            <m:t>𝒌</m:t>
                          </m:r>
                        </m:e>
                        <m:sub>
                          <m:r>
                            <a:rPr kumimoji="1" lang="en-US" altLang="ja-JP" sz="2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  <a:cs typeface="Arial" panose="020B0604020202020204" pitchFamily="34" charset="0"/>
                            </a:rPr>
                            <m:t>𝑩</m:t>
                          </m:r>
                        </m:sub>
                      </m:sSub>
                      <m:sSub>
                        <m:sSubPr>
                          <m:ctrlPr>
                            <a:rPr kumimoji="1" lang="en-US" altLang="ja-JP" sz="2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1" lang="en-US" altLang="ja-JP" sz="2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  <a:cs typeface="Arial" panose="020B0604020202020204" pitchFamily="34" charset="0"/>
                            </a:rPr>
                            <m:t>𝑻</m:t>
                          </m:r>
                        </m:e>
                        <m:sub>
                          <m:r>
                            <a:rPr kumimoji="1" lang="en-US" altLang="ja-JP" sz="2800" b="1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  <a:cs typeface="Arial" panose="020B0604020202020204" pitchFamily="34" charset="0"/>
                            </a:rPr>
                            <m:t>𝟑𝟎𝟎𝐊</m:t>
                          </m:r>
                        </m:sub>
                      </m:sSub>
                      <m:r>
                        <a:rPr kumimoji="1" lang="en-US" altLang="ja-JP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  <a:cs typeface="Arial" panose="020B0604020202020204" pitchFamily="34" charset="0"/>
                        </a:rPr>
                        <m:t>𝚫</m:t>
                      </m:r>
                      <m:r>
                        <a:rPr kumimoji="1" lang="en-US" altLang="ja-JP" sz="28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  <a:cs typeface="Arial" panose="020B0604020202020204" pitchFamily="34" charset="0"/>
                        </a:rPr>
                        <m:t>𝝂</m:t>
                      </m:r>
                      <m:r>
                        <a:rPr kumimoji="1" lang="en-US" altLang="ja-JP" sz="28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  <a:cs typeface="Arial" panose="020B0604020202020204" pitchFamily="34" charset="0"/>
                        </a:rPr>
                        <m:t>≈</m:t>
                      </m:r>
                      <m:r>
                        <a:rPr kumimoji="1" lang="en-US" altLang="ja-JP" sz="28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  <a:cs typeface="Arial" panose="020B0604020202020204" pitchFamily="34" charset="0"/>
                        </a:rPr>
                        <m:t>𝟏</m:t>
                      </m:r>
                      <m:sSup>
                        <m:sSupPr>
                          <m:ctrlPr>
                            <a:rPr kumimoji="1" lang="en-US" altLang="ja-JP" sz="2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1" lang="en-US" altLang="ja-JP" sz="2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  <a:cs typeface="Arial" panose="020B0604020202020204" pitchFamily="34" charset="0"/>
                            </a:rPr>
                            <m:t>𝟎</m:t>
                          </m:r>
                        </m:e>
                        <m:sup>
                          <m:r>
                            <a:rPr kumimoji="1" lang="en-US" altLang="ja-JP" sz="2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kumimoji="1" lang="en-US" altLang="ja-JP" sz="2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Meiryo" panose="020B0604030504040204" pitchFamily="34" charset="-128"/>
                              <a:cs typeface="Arial" panose="020B0604020202020204" pitchFamily="34" charset="0"/>
                            </a:rPr>
                            <m:t>𝟏𝟕</m:t>
                          </m:r>
                        </m:sup>
                      </m:sSup>
                      <m:r>
                        <a:rPr kumimoji="1" lang="en-US" altLang="ja-JP" sz="28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  <a:cs typeface="Arial" panose="020B0604020202020204" pitchFamily="34" charset="0"/>
                        </a:rPr>
                        <m:t> </m:t>
                      </m:r>
                      <m:r>
                        <a:rPr kumimoji="1" lang="en-US" altLang="ja-JP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Meiryo" panose="020B0604030504040204" pitchFamily="34" charset="-128"/>
                          <a:cs typeface="Arial" panose="020B0604020202020204" pitchFamily="34" charset="0"/>
                        </a:rPr>
                        <m:t>𝐖</m:t>
                      </m:r>
                    </m:oMath>
                  </m:oMathPara>
                </a14:m>
                <a:endParaRPr kumimoji="1" lang="en-US" altLang="ja-JP" dirty="0">
                  <a:solidFill>
                    <a:srgbClr val="FFFF00"/>
                  </a:solidFill>
                  <a:latin typeface="Meiryo" panose="020B0604030504040204" pitchFamily="34" charset="-128"/>
                  <a:ea typeface="Meiryo" panose="020B0604030504040204" pitchFamily="34" charset="-128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kumimoji="1" lang="en-US" altLang="ja-JP" dirty="0">
                    <a:solidFill>
                      <a:srgbClr val="FFFF00"/>
                    </a:solidFill>
                    <a:latin typeface="Meiryo" panose="020B0604030504040204" pitchFamily="34" charset="-128"/>
                    <a:ea typeface="Meiryo" panose="020B0604030504040204" pitchFamily="34" charset="-128"/>
                    <a:cs typeface="Arial" panose="020B0604020202020204" pitchFamily="34" charset="0"/>
                  </a:rPr>
                  <a:t>for spectrum bin width of 2 </a:t>
                </a:r>
                <a:r>
                  <a:rPr kumimoji="1" lang="en-US" altLang="ja-JP" dirty="0" err="1">
                    <a:solidFill>
                      <a:srgbClr val="FFFF00"/>
                    </a:solidFill>
                    <a:latin typeface="Meiryo" panose="020B0604030504040204" pitchFamily="34" charset="-128"/>
                    <a:ea typeface="Meiryo" panose="020B0604030504040204" pitchFamily="34" charset="-128"/>
                    <a:cs typeface="Arial" panose="020B0604020202020204" pitchFamily="34" charset="0"/>
                  </a:rPr>
                  <a:t>kH</a:t>
                </a:r>
                <a:endParaRPr kumimoji="1" lang="ja-JP" altLang="en-US">
                  <a:solidFill>
                    <a:srgbClr val="FFFF00"/>
                  </a:solidFill>
                  <a:latin typeface="Meiryo" panose="020B0604030504040204" pitchFamily="34" charset="-128"/>
                  <a:ea typeface="Meiryo" panose="020B0604030504040204" pitchFamily="34" charset="-128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585578F4-942D-6046-CAB3-585C97A8B0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5872" y="2352624"/>
                <a:ext cx="4388766" cy="1134157"/>
              </a:xfrm>
              <a:prstGeom prst="rect">
                <a:avLst/>
              </a:prstGeom>
              <a:blipFill>
                <a:blip r:embed="rId5"/>
                <a:stretch>
                  <a:fillRect l="-1156" b="-77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CAADB0EE-ACEC-E068-A9A0-A9A1CB556D05}"/>
              </a:ext>
            </a:extLst>
          </p:cNvPr>
          <p:cNvGrpSpPr/>
          <p:nvPr/>
        </p:nvGrpSpPr>
        <p:grpSpPr>
          <a:xfrm>
            <a:off x="141519" y="1068256"/>
            <a:ext cx="3355435" cy="5493949"/>
            <a:chOff x="-674263" y="932290"/>
            <a:chExt cx="3355435" cy="5493949"/>
          </a:xfrm>
        </p:grpSpPr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A92630D8-6129-045F-905E-980474F7EEBB}"/>
                </a:ext>
              </a:extLst>
            </p:cNvPr>
            <p:cNvSpPr/>
            <p:nvPr/>
          </p:nvSpPr>
          <p:spPr>
            <a:xfrm>
              <a:off x="1078339" y="1771553"/>
              <a:ext cx="1602833" cy="9006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34" charset="-128"/>
                <a:cs typeface="+mn-cs"/>
              </a:endParaRPr>
            </a:p>
          </p:txBody>
        </p:sp>
        <p:cxnSp>
          <p:nvCxnSpPr>
            <p:cNvPr id="38" name="直線矢印コネクタ 37">
              <a:extLst>
                <a:ext uri="{FF2B5EF4-FFF2-40B4-BE49-F238E27FC236}">
                  <a16:creationId xmlns:a16="http://schemas.microsoft.com/office/drawing/2014/main" id="{9B96F11A-DFDE-6908-BB16-4D3731BC7CD4}"/>
                </a:ext>
              </a:extLst>
            </p:cNvPr>
            <p:cNvCxnSpPr>
              <a:cxnSpLocks/>
            </p:cNvCxnSpPr>
            <p:nvPr/>
          </p:nvCxnSpPr>
          <p:spPr>
            <a:xfrm>
              <a:off x="1472611" y="1069460"/>
              <a:ext cx="750085" cy="1361939"/>
            </a:xfrm>
            <a:prstGeom prst="straightConnector1">
              <a:avLst/>
            </a:prstGeom>
            <a:ln w="82550" cmpd="sng">
              <a:solidFill>
                <a:srgbClr val="FF0000">
                  <a:alpha val="75000"/>
                </a:srgbClr>
              </a:solidFill>
              <a:prstDash val="sysDash"/>
              <a:tailEnd type="triangle" w="med" len="sm"/>
            </a:ln>
            <a:effectLst>
              <a:glow rad="63500">
                <a:schemeClr val="bg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Picture 2" descr="オシロスコープのイラスト | かわいいフリー素材集 いらすとや">
              <a:extLst>
                <a:ext uri="{FF2B5EF4-FFF2-40B4-BE49-F238E27FC236}">
                  <a16:creationId xmlns:a16="http://schemas.microsoft.com/office/drawing/2014/main" id="{A08C8CF9-FE57-47C5-9042-14C57A451D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4688" y="5411382"/>
              <a:ext cx="1241320" cy="1014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8A40D0EB-2B85-335D-F3E7-3A3EDF16C27E}"/>
                </a:ext>
              </a:extLst>
            </p:cNvPr>
            <p:cNvSpPr txBox="1"/>
            <p:nvPr/>
          </p:nvSpPr>
          <p:spPr>
            <a:xfrm>
              <a:off x="-565760" y="1432283"/>
              <a:ext cx="1568513" cy="7498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tIns="72000" bIns="0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converter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Metal plate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(boundary of EM)</a:t>
              </a:r>
            </a:p>
          </p:txBody>
        </p:sp>
        <p:grpSp>
          <p:nvGrpSpPr>
            <p:cNvPr id="41" name="グループ化 40">
              <a:extLst>
                <a:ext uri="{FF2B5EF4-FFF2-40B4-BE49-F238E27FC236}">
                  <a16:creationId xmlns:a16="http://schemas.microsoft.com/office/drawing/2014/main" id="{E3E0333C-3884-0336-3F6B-8252196E20CC}"/>
                </a:ext>
              </a:extLst>
            </p:cNvPr>
            <p:cNvGrpSpPr/>
            <p:nvPr/>
          </p:nvGrpSpPr>
          <p:grpSpPr>
            <a:xfrm>
              <a:off x="1625620" y="2040358"/>
              <a:ext cx="432004" cy="1299447"/>
              <a:chOff x="1593721" y="2019092"/>
              <a:chExt cx="432004" cy="1299447"/>
            </a:xfrm>
          </p:grpSpPr>
          <p:cxnSp>
            <p:nvCxnSpPr>
              <p:cNvPr id="53" name="直線コネクタ 52">
                <a:extLst>
                  <a:ext uri="{FF2B5EF4-FFF2-40B4-BE49-F238E27FC236}">
                    <a16:creationId xmlns:a16="http://schemas.microsoft.com/office/drawing/2014/main" id="{FE38545F-545B-B303-924E-5D7323706B11}"/>
                  </a:ext>
                </a:extLst>
              </p:cNvPr>
              <p:cNvCxnSpPr/>
              <p:nvPr/>
            </p:nvCxnSpPr>
            <p:spPr>
              <a:xfrm>
                <a:off x="1593725" y="2574260"/>
                <a:ext cx="432000" cy="0"/>
              </a:xfrm>
              <a:prstGeom prst="line">
                <a:avLst/>
              </a:prstGeom>
              <a:ln w="38100" cap="rnd">
                <a:solidFill>
                  <a:srgbClr val="00FDFF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コネクタ 53">
                <a:extLst>
                  <a:ext uri="{FF2B5EF4-FFF2-40B4-BE49-F238E27FC236}">
                    <a16:creationId xmlns:a16="http://schemas.microsoft.com/office/drawing/2014/main" id="{E5B32AA9-25DC-6068-A412-E94BFC5C37AC}"/>
                  </a:ext>
                </a:extLst>
              </p:cNvPr>
              <p:cNvCxnSpPr/>
              <p:nvPr/>
            </p:nvCxnSpPr>
            <p:spPr>
              <a:xfrm>
                <a:off x="1593725" y="2822353"/>
                <a:ext cx="432000" cy="0"/>
              </a:xfrm>
              <a:prstGeom prst="line">
                <a:avLst/>
              </a:prstGeom>
              <a:ln w="38100" cap="rnd">
                <a:solidFill>
                  <a:srgbClr val="00FDFF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線コネクタ 54">
                <a:extLst>
                  <a:ext uri="{FF2B5EF4-FFF2-40B4-BE49-F238E27FC236}">
                    <a16:creationId xmlns:a16="http://schemas.microsoft.com/office/drawing/2014/main" id="{BE843313-ADEC-D09D-7DD4-68C67CB682FD}"/>
                  </a:ext>
                </a:extLst>
              </p:cNvPr>
              <p:cNvCxnSpPr/>
              <p:nvPr/>
            </p:nvCxnSpPr>
            <p:spPr>
              <a:xfrm>
                <a:off x="1593725" y="3070446"/>
                <a:ext cx="432000" cy="0"/>
              </a:xfrm>
              <a:prstGeom prst="line">
                <a:avLst/>
              </a:prstGeom>
              <a:ln w="38100" cap="rnd">
                <a:solidFill>
                  <a:srgbClr val="00FDFF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コネクタ 55">
                <a:extLst>
                  <a:ext uri="{FF2B5EF4-FFF2-40B4-BE49-F238E27FC236}">
                    <a16:creationId xmlns:a16="http://schemas.microsoft.com/office/drawing/2014/main" id="{009E03F1-78E3-EF2E-BEB3-C671067C788D}"/>
                  </a:ext>
                </a:extLst>
              </p:cNvPr>
              <p:cNvCxnSpPr/>
              <p:nvPr/>
            </p:nvCxnSpPr>
            <p:spPr>
              <a:xfrm>
                <a:off x="1593725" y="3318539"/>
                <a:ext cx="432000" cy="0"/>
              </a:xfrm>
              <a:prstGeom prst="line">
                <a:avLst/>
              </a:prstGeom>
              <a:ln w="38100" cap="rnd">
                <a:solidFill>
                  <a:srgbClr val="00FDFF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線コネクタ 56">
                <a:extLst>
                  <a:ext uri="{FF2B5EF4-FFF2-40B4-BE49-F238E27FC236}">
                    <a16:creationId xmlns:a16="http://schemas.microsoft.com/office/drawing/2014/main" id="{F1435252-C63B-CA10-AAF0-FF85F567C93B}"/>
                  </a:ext>
                </a:extLst>
              </p:cNvPr>
              <p:cNvCxnSpPr/>
              <p:nvPr/>
            </p:nvCxnSpPr>
            <p:spPr>
              <a:xfrm>
                <a:off x="1593723" y="2302119"/>
                <a:ext cx="432000" cy="0"/>
              </a:xfrm>
              <a:prstGeom prst="line">
                <a:avLst/>
              </a:prstGeom>
              <a:ln w="38100" cap="rnd">
                <a:solidFill>
                  <a:srgbClr val="00FDFF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線コネクタ 57">
                <a:extLst>
                  <a:ext uri="{FF2B5EF4-FFF2-40B4-BE49-F238E27FC236}">
                    <a16:creationId xmlns:a16="http://schemas.microsoft.com/office/drawing/2014/main" id="{D403FC7B-B2D5-EA12-8F2F-D51F8418FD07}"/>
                  </a:ext>
                </a:extLst>
              </p:cNvPr>
              <p:cNvCxnSpPr/>
              <p:nvPr/>
            </p:nvCxnSpPr>
            <p:spPr>
              <a:xfrm>
                <a:off x="1593721" y="2019092"/>
                <a:ext cx="432000" cy="0"/>
              </a:xfrm>
              <a:prstGeom prst="line">
                <a:avLst/>
              </a:prstGeom>
              <a:ln w="38100" cap="rnd">
                <a:solidFill>
                  <a:srgbClr val="00FDFF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三角形 41">
              <a:extLst>
                <a:ext uri="{FF2B5EF4-FFF2-40B4-BE49-F238E27FC236}">
                  <a16:creationId xmlns:a16="http://schemas.microsoft.com/office/drawing/2014/main" id="{F85313D2-B90B-6A1E-D071-7BA09F649533}"/>
                </a:ext>
              </a:extLst>
            </p:cNvPr>
            <p:cNvSpPr/>
            <p:nvPr/>
          </p:nvSpPr>
          <p:spPr>
            <a:xfrm rot="10800000">
              <a:off x="1683441" y="3870766"/>
              <a:ext cx="319829" cy="563812"/>
            </a:xfrm>
            <a:prstGeom prst="triangle">
              <a:avLst/>
            </a:prstGeom>
            <a:solidFill>
              <a:srgbClr val="FFC000"/>
            </a:solidFill>
            <a:ln w="38100" cap="rnd">
              <a:solidFill>
                <a:srgbClr val="FFC000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34" charset="-128"/>
                <a:cs typeface="+mn-cs"/>
              </a:endParaRPr>
            </a:p>
          </p:txBody>
        </p:sp>
        <p:sp>
          <p:nvSpPr>
            <p:cNvPr id="43" name="三角形 42">
              <a:extLst>
                <a:ext uri="{FF2B5EF4-FFF2-40B4-BE49-F238E27FC236}">
                  <a16:creationId xmlns:a16="http://schemas.microsoft.com/office/drawing/2014/main" id="{ED58795B-4B04-3F13-1610-7A7976BD3A37}"/>
                </a:ext>
              </a:extLst>
            </p:cNvPr>
            <p:cNvSpPr/>
            <p:nvPr/>
          </p:nvSpPr>
          <p:spPr>
            <a:xfrm rot="10800000">
              <a:off x="1677152" y="4756403"/>
              <a:ext cx="332405" cy="293738"/>
            </a:xfrm>
            <a:prstGeom prst="triangle">
              <a:avLst/>
            </a:prstGeom>
            <a:solidFill>
              <a:srgbClr val="FFC000">
                <a:alpha val="50000"/>
              </a:srgbClr>
            </a:solidFill>
            <a:ln w="38100" cap="rnd">
              <a:solidFill>
                <a:srgbClr val="FFC000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34" charset="-128"/>
                <a:cs typeface="+mn-cs"/>
              </a:endParaRPr>
            </a:p>
          </p:txBody>
        </p: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C8287E51-DFC5-F6F0-D565-DC5F05B7BF78}"/>
                </a:ext>
              </a:extLst>
            </p:cNvPr>
            <p:cNvCxnSpPr>
              <a:cxnSpLocks/>
              <a:stCxn id="42" idx="0"/>
              <a:endCxn id="43" idx="3"/>
            </p:cNvCxnSpPr>
            <p:nvPr/>
          </p:nvCxnSpPr>
          <p:spPr>
            <a:xfrm flipH="1">
              <a:off x="1843354" y="4434578"/>
              <a:ext cx="1" cy="32182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>
              <a:extLst>
                <a:ext uri="{FF2B5EF4-FFF2-40B4-BE49-F238E27FC236}">
                  <a16:creationId xmlns:a16="http://schemas.microsoft.com/office/drawing/2014/main" id="{C2246056-4AF8-3E9A-D2CE-C708D84A9A7E}"/>
                </a:ext>
              </a:extLst>
            </p:cNvPr>
            <p:cNvCxnSpPr>
              <a:cxnSpLocks/>
            </p:cNvCxnSpPr>
            <p:nvPr/>
          </p:nvCxnSpPr>
          <p:spPr>
            <a:xfrm>
              <a:off x="1843357" y="5022529"/>
              <a:ext cx="0" cy="50208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65B12552-150A-1862-EDD7-014D687D9F1A}"/>
                </a:ext>
              </a:extLst>
            </p:cNvPr>
            <p:cNvSpPr txBox="1"/>
            <p:nvPr/>
          </p:nvSpPr>
          <p:spPr>
            <a:xfrm>
              <a:off x="-538716" y="4595491"/>
              <a:ext cx="2164672" cy="5651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tIns="7200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dirty="0">
                  <a:solidFill>
                    <a:schemeClr val="accent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millimeter-wave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dirty="0">
                  <a:solidFill>
                    <a:schemeClr val="accent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  Radio receiver </a:t>
              </a:r>
              <a:endPara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endParaRP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B26C1329-A4F5-29D1-4A74-E844FEB09ECB}"/>
                </a:ext>
              </a:extLst>
            </p:cNvPr>
            <p:cNvSpPr txBox="1"/>
            <p:nvPr/>
          </p:nvSpPr>
          <p:spPr>
            <a:xfrm>
              <a:off x="-391691" y="3890726"/>
              <a:ext cx="2164672" cy="3804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tIns="7200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Horn antenna</a:t>
              </a: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28EFC508-4C90-2EBA-70D4-24E84CE50904}"/>
                </a:ext>
              </a:extLst>
            </p:cNvPr>
            <p:cNvSpPr txBox="1"/>
            <p:nvPr/>
          </p:nvSpPr>
          <p:spPr>
            <a:xfrm>
              <a:off x="-174800" y="932290"/>
              <a:ext cx="1568513" cy="4420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tIns="7200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DP-CDM</a:t>
              </a:r>
              <a:endPara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endParaRPr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F7397AFB-BDA3-17AD-4B22-C443767C5D0B}"/>
                </a:ext>
              </a:extLst>
            </p:cNvPr>
            <p:cNvSpPr txBox="1"/>
            <p:nvPr/>
          </p:nvSpPr>
          <p:spPr>
            <a:xfrm>
              <a:off x="-674263" y="5723571"/>
              <a:ext cx="2035628" cy="3804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tIns="72000" bIns="0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FA00"/>
                  </a:solidFill>
                  <a:effectLst/>
                  <a:uLnTx/>
                  <a:uFillTx/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Spectrometer</a:t>
              </a:r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ECAF2799-032D-1837-630F-0320E68396D3}"/>
                </a:ext>
              </a:extLst>
            </p:cNvPr>
            <p:cNvSpPr txBox="1"/>
            <p:nvPr/>
          </p:nvSpPr>
          <p:spPr>
            <a:xfrm>
              <a:off x="-669930" y="2481261"/>
              <a:ext cx="2231116" cy="9960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tIns="7200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FDFF"/>
                  </a:solidFill>
                  <a:effectLst/>
                  <a:uLnTx/>
                  <a:uFillTx/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Conversion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dirty="0">
                  <a:solidFill>
                    <a:srgbClr val="00FDFF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photon</a:t>
              </a:r>
              <a:br>
                <a:rPr kumimoji="1" lang="en-US" altLang="ja-JP" sz="2400" b="1" dirty="0">
                  <a:solidFill>
                    <a:srgbClr val="00FDFF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</a:br>
              <a:r>
                <a:rPr kumimoji="1" lang="en-US" altLang="ja-JP" sz="1200" dirty="0">
                  <a:solidFill>
                    <a:srgbClr val="00FDFF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(perpendicular within 0.1˚)</a:t>
              </a:r>
              <a:endParaRPr kumimoji="1" lang="en-US" altLang="ja-JP" sz="2400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endParaRPr>
            </a:p>
          </p:txBody>
        </p:sp>
        <p:sp>
          <p:nvSpPr>
            <p:cNvPr id="51" name="角丸四角形 50">
              <a:extLst>
                <a:ext uri="{FF2B5EF4-FFF2-40B4-BE49-F238E27FC236}">
                  <a16:creationId xmlns:a16="http://schemas.microsoft.com/office/drawing/2014/main" id="{A7A0660D-9738-6B4B-8D0B-096A539ECCE7}"/>
                </a:ext>
              </a:extLst>
            </p:cNvPr>
            <p:cNvSpPr/>
            <p:nvPr/>
          </p:nvSpPr>
          <p:spPr>
            <a:xfrm>
              <a:off x="1578168" y="4434578"/>
              <a:ext cx="557934" cy="877889"/>
            </a:xfrm>
            <a:prstGeom prst="roundRect">
              <a:avLst>
                <a:gd name="adj" fmla="val 34085"/>
              </a:avLst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34" charset="-128"/>
                <a:cs typeface="+mn-cs"/>
              </a:endParaRPr>
            </a:p>
          </p:txBody>
        </p:sp>
        <p:cxnSp>
          <p:nvCxnSpPr>
            <p:cNvPr id="52" name="直線矢印コネクタ 51">
              <a:extLst>
                <a:ext uri="{FF2B5EF4-FFF2-40B4-BE49-F238E27FC236}">
                  <a16:creationId xmlns:a16="http://schemas.microsoft.com/office/drawing/2014/main" id="{A4B02112-F166-32F6-7786-4B2819E1FC64}"/>
                </a:ext>
              </a:extLst>
            </p:cNvPr>
            <p:cNvCxnSpPr>
              <a:cxnSpLocks/>
            </p:cNvCxnSpPr>
            <p:nvPr/>
          </p:nvCxnSpPr>
          <p:spPr>
            <a:xfrm>
              <a:off x="1840945" y="2521794"/>
              <a:ext cx="0" cy="1190599"/>
            </a:xfrm>
            <a:prstGeom prst="straightConnector1">
              <a:avLst/>
            </a:prstGeom>
            <a:ln w="82550" cmpd="sng">
              <a:solidFill>
                <a:srgbClr val="00FDFF">
                  <a:alpha val="75000"/>
                </a:srgbClr>
              </a:solidFill>
              <a:prstDash val="solid"/>
              <a:tailEnd type="triangle" w="med" len="sm"/>
            </a:ln>
            <a:effectLst>
              <a:glow rad="63500">
                <a:schemeClr val="bg1">
                  <a:alpha val="9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8499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4" grpId="0" animBg="1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E5F738AB-B49B-DB2D-55EA-C91C97D65D3B}"/>
              </a:ext>
            </a:extLst>
          </p:cNvPr>
          <p:cNvSpPr/>
          <p:nvPr/>
        </p:nvSpPr>
        <p:spPr>
          <a:xfrm>
            <a:off x="2122873" y="2013410"/>
            <a:ext cx="1056533" cy="3433872"/>
          </a:xfrm>
          <a:prstGeom prst="rect">
            <a:avLst/>
          </a:prstGeom>
          <a:solidFill>
            <a:srgbClr val="7030A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1C89FC4-DC19-7D2D-E58F-DC0471C1D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Instrumental concepts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B04E6BF-6C76-767D-7081-26C9E60CB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5E46-440D-2944-8FD0-3D948A582D09}" type="slidenum">
              <a:rPr kumimoji="1" lang="ja-JP" altLang="en-US" smtClean="0"/>
              <a:t>8</a:t>
            </a:fld>
            <a:endParaRPr kumimoji="1" lang="ja-JP" altLang="en-US"/>
          </a:p>
        </p:txBody>
      </p: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DD6A93FB-B8CF-F652-1207-6CDFE29FD31D}"/>
              </a:ext>
            </a:extLst>
          </p:cNvPr>
          <p:cNvGrpSpPr/>
          <p:nvPr/>
        </p:nvGrpSpPr>
        <p:grpSpPr>
          <a:xfrm>
            <a:off x="141519" y="1068256"/>
            <a:ext cx="3355435" cy="5493949"/>
            <a:chOff x="-674263" y="932290"/>
            <a:chExt cx="3355435" cy="5493949"/>
          </a:xfrm>
        </p:grpSpPr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C51E2CA2-8ED5-E110-C473-6C05245CE9B4}"/>
                </a:ext>
              </a:extLst>
            </p:cNvPr>
            <p:cNvSpPr/>
            <p:nvPr/>
          </p:nvSpPr>
          <p:spPr>
            <a:xfrm>
              <a:off x="1078339" y="1771553"/>
              <a:ext cx="1602833" cy="9006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34" charset="-128"/>
                <a:cs typeface="+mn-cs"/>
              </a:endParaRPr>
            </a:p>
          </p:txBody>
        </p:sp>
        <p:cxnSp>
          <p:nvCxnSpPr>
            <p:cNvPr id="36" name="直線矢印コネクタ 35">
              <a:extLst>
                <a:ext uri="{FF2B5EF4-FFF2-40B4-BE49-F238E27FC236}">
                  <a16:creationId xmlns:a16="http://schemas.microsoft.com/office/drawing/2014/main" id="{FD356A28-64EC-6621-CBC1-6C8CC401A7F0}"/>
                </a:ext>
              </a:extLst>
            </p:cNvPr>
            <p:cNvCxnSpPr>
              <a:cxnSpLocks/>
            </p:cNvCxnSpPr>
            <p:nvPr/>
          </p:nvCxnSpPr>
          <p:spPr>
            <a:xfrm>
              <a:off x="1472611" y="1069460"/>
              <a:ext cx="750085" cy="1361939"/>
            </a:xfrm>
            <a:prstGeom prst="straightConnector1">
              <a:avLst/>
            </a:prstGeom>
            <a:ln w="82550" cmpd="sng">
              <a:solidFill>
                <a:srgbClr val="FF0000">
                  <a:alpha val="75000"/>
                </a:srgbClr>
              </a:solidFill>
              <a:prstDash val="sysDash"/>
              <a:tailEnd type="triangle" w="med" len="sm"/>
            </a:ln>
            <a:effectLst>
              <a:glow rad="63500">
                <a:schemeClr val="bg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2" descr="オシロスコープのイラスト | かわいいフリー素材集 いらすとや">
              <a:extLst>
                <a:ext uri="{FF2B5EF4-FFF2-40B4-BE49-F238E27FC236}">
                  <a16:creationId xmlns:a16="http://schemas.microsoft.com/office/drawing/2014/main" id="{B3D43034-0996-6A8F-FB4B-D75EB7D74C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4688" y="5411382"/>
              <a:ext cx="1241320" cy="1014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C93C56EF-C088-9416-AAF7-0E25FBA227A1}"/>
                </a:ext>
              </a:extLst>
            </p:cNvPr>
            <p:cNvSpPr txBox="1"/>
            <p:nvPr/>
          </p:nvSpPr>
          <p:spPr>
            <a:xfrm>
              <a:off x="-565760" y="1432283"/>
              <a:ext cx="1568513" cy="7498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tIns="72000" bIns="0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converter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Metal plate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(boundary of EM)</a:t>
              </a:r>
            </a:p>
          </p:txBody>
        </p:sp>
        <p:grpSp>
          <p:nvGrpSpPr>
            <p:cNvPr id="39" name="グループ化 38">
              <a:extLst>
                <a:ext uri="{FF2B5EF4-FFF2-40B4-BE49-F238E27FC236}">
                  <a16:creationId xmlns:a16="http://schemas.microsoft.com/office/drawing/2014/main" id="{91071A1A-0AD6-5460-435D-7D04EEE21490}"/>
                </a:ext>
              </a:extLst>
            </p:cNvPr>
            <p:cNvGrpSpPr/>
            <p:nvPr/>
          </p:nvGrpSpPr>
          <p:grpSpPr>
            <a:xfrm>
              <a:off x="1625620" y="2040358"/>
              <a:ext cx="432004" cy="1299447"/>
              <a:chOff x="1593721" y="2019092"/>
              <a:chExt cx="432004" cy="1299447"/>
            </a:xfrm>
          </p:grpSpPr>
          <p:cxnSp>
            <p:nvCxnSpPr>
              <p:cNvPr id="51" name="直線コネクタ 50">
                <a:extLst>
                  <a:ext uri="{FF2B5EF4-FFF2-40B4-BE49-F238E27FC236}">
                    <a16:creationId xmlns:a16="http://schemas.microsoft.com/office/drawing/2014/main" id="{758435AD-DE7C-0D2E-5278-9DB4269DEC08}"/>
                  </a:ext>
                </a:extLst>
              </p:cNvPr>
              <p:cNvCxnSpPr/>
              <p:nvPr/>
            </p:nvCxnSpPr>
            <p:spPr>
              <a:xfrm>
                <a:off x="1593725" y="2574260"/>
                <a:ext cx="432000" cy="0"/>
              </a:xfrm>
              <a:prstGeom prst="line">
                <a:avLst/>
              </a:prstGeom>
              <a:ln w="38100" cap="rnd">
                <a:solidFill>
                  <a:srgbClr val="00FDFF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コネクタ 51">
                <a:extLst>
                  <a:ext uri="{FF2B5EF4-FFF2-40B4-BE49-F238E27FC236}">
                    <a16:creationId xmlns:a16="http://schemas.microsoft.com/office/drawing/2014/main" id="{A1BE8967-DF2E-FFB2-F3A7-FB6510982C63}"/>
                  </a:ext>
                </a:extLst>
              </p:cNvPr>
              <p:cNvCxnSpPr/>
              <p:nvPr/>
            </p:nvCxnSpPr>
            <p:spPr>
              <a:xfrm>
                <a:off x="1593725" y="2822353"/>
                <a:ext cx="432000" cy="0"/>
              </a:xfrm>
              <a:prstGeom prst="line">
                <a:avLst/>
              </a:prstGeom>
              <a:ln w="38100" cap="rnd">
                <a:solidFill>
                  <a:srgbClr val="00FDFF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コネクタ 52">
                <a:extLst>
                  <a:ext uri="{FF2B5EF4-FFF2-40B4-BE49-F238E27FC236}">
                    <a16:creationId xmlns:a16="http://schemas.microsoft.com/office/drawing/2014/main" id="{B88C4BF3-2724-8515-BE97-6CF3A34C6135}"/>
                  </a:ext>
                </a:extLst>
              </p:cNvPr>
              <p:cNvCxnSpPr/>
              <p:nvPr/>
            </p:nvCxnSpPr>
            <p:spPr>
              <a:xfrm>
                <a:off x="1593725" y="3070446"/>
                <a:ext cx="432000" cy="0"/>
              </a:xfrm>
              <a:prstGeom prst="line">
                <a:avLst/>
              </a:prstGeom>
              <a:ln w="38100" cap="rnd">
                <a:solidFill>
                  <a:srgbClr val="00FDFF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コネクタ 53">
                <a:extLst>
                  <a:ext uri="{FF2B5EF4-FFF2-40B4-BE49-F238E27FC236}">
                    <a16:creationId xmlns:a16="http://schemas.microsoft.com/office/drawing/2014/main" id="{F9FD1562-DD74-B84B-290C-18599459D068}"/>
                  </a:ext>
                </a:extLst>
              </p:cNvPr>
              <p:cNvCxnSpPr/>
              <p:nvPr/>
            </p:nvCxnSpPr>
            <p:spPr>
              <a:xfrm>
                <a:off x="1593725" y="3318539"/>
                <a:ext cx="432000" cy="0"/>
              </a:xfrm>
              <a:prstGeom prst="line">
                <a:avLst/>
              </a:prstGeom>
              <a:ln w="38100" cap="rnd">
                <a:solidFill>
                  <a:srgbClr val="00FDFF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線コネクタ 54">
                <a:extLst>
                  <a:ext uri="{FF2B5EF4-FFF2-40B4-BE49-F238E27FC236}">
                    <a16:creationId xmlns:a16="http://schemas.microsoft.com/office/drawing/2014/main" id="{D8F550C2-7292-E618-52BA-F36731B5893A}"/>
                  </a:ext>
                </a:extLst>
              </p:cNvPr>
              <p:cNvCxnSpPr/>
              <p:nvPr/>
            </p:nvCxnSpPr>
            <p:spPr>
              <a:xfrm>
                <a:off x="1593723" y="2302119"/>
                <a:ext cx="432000" cy="0"/>
              </a:xfrm>
              <a:prstGeom prst="line">
                <a:avLst/>
              </a:prstGeom>
              <a:ln w="38100" cap="rnd">
                <a:solidFill>
                  <a:srgbClr val="00FDFF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コネクタ 55">
                <a:extLst>
                  <a:ext uri="{FF2B5EF4-FFF2-40B4-BE49-F238E27FC236}">
                    <a16:creationId xmlns:a16="http://schemas.microsoft.com/office/drawing/2014/main" id="{52D40700-4696-8B92-BDDE-DCFE4CB7C86C}"/>
                  </a:ext>
                </a:extLst>
              </p:cNvPr>
              <p:cNvCxnSpPr/>
              <p:nvPr/>
            </p:nvCxnSpPr>
            <p:spPr>
              <a:xfrm>
                <a:off x="1593721" y="2019092"/>
                <a:ext cx="432000" cy="0"/>
              </a:xfrm>
              <a:prstGeom prst="line">
                <a:avLst/>
              </a:prstGeom>
              <a:ln w="38100" cap="rnd">
                <a:solidFill>
                  <a:srgbClr val="00FDFF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三角形 39">
              <a:extLst>
                <a:ext uri="{FF2B5EF4-FFF2-40B4-BE49-F238E27FC236}">
                  <a16:creationId xmlns:a16="http://schemas.microsoft.com/office/drawing/2014/main" id="{8E0CB56C-3C44-284C-22AB-C5D5254D58BB}"/>
                </a:ext>
              </a:extLst>
            </p:cNvPr>
            <p:cNvSpPr/>
            <p:nvPr/>
          </p:nvSpPr>
          <p:spPr>
            <a:xfrm rot="10800000">
              <a:off x="1683441" y="3870766"/>
              <a:ext cx="319829" cy="563812"/>
            </a:xfrm>
            <a:prstGeom prst="triangle">
              <a:avLst/>
            </a:prstGeom>
            <a:solidFill>
              <a:srgbClr val="FFC000"/>
            </a:solidFill>
            <a:ln w="38100" cap="rnd">
              <a:solidFill>
                <a:srgbClr val="FFC000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34" charset="-128"/>
                <a:cs typeface="+mn-cs"/>
              </a:endParaRPr>
            </a:p>
          </p:txBody>
        </p:sp>
        <p:sp>
          <p:nvSpPr>
            <p:cNvPr id="41" name="三角形 40">
              <a:extLst>
                <a:ext uri="{FF2B5EF4-FFF2-40B4-BE49-F238E27FC236}">
                  <a16:creationId xmlns:a16="http://schemas.microsoft.com/office/drawing/2014/main" id="{A41D9285-4E85-94CA-0B38-4A5F65E00996}"/>
                </a:ext>
              </a:extLst>
            </p:cNvPr>
            <p:cNvSpPr/>
            <p:nvPr/>
          </p:nvSpPr>
          <p:spPr>
            <a:xfrm rot="10800000">
              <a:off x="1677152" y="4756403"/>
              <a:ext cx="332405" cy="293738"/>
            </a:xfrm>
            <a:prstGeom prst="triangle">
              <a:avLst/>
            </a:prstGeom>
            <a:solidFill>
              <a:srgbClr val="FFC000">
                <a:alpha val="50000"/>
              </a:srgbClr>
            </a:solidFill>
            <a:ln w="38100" cap="rnd">
              <a:solidFill>
                <a:srgbClr val="FFC000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34" charset="-128"/>
                <a:cs typeface="+mn-cs"/>
              </a:endParaRPr>
            </a:p>
          </p:txBody>
        </p:sp>
        <p:cxnSp>
          <p:nvCxnSpPr>
            <p:cNvPr id="42" name="直線コネクタ 41">
              <a:extLst>
                <a:ext uri="{FF2B5EF4-FFF2-40B4-BE49-F238E27FC236}">
                  <a16:creationId xmlns:a16="http://schemas.microsoft.com/office/drawing/2014/main" id="{73F7D359-CF84-10C4-4524-450E07C3189D}"/>
                </a:ext>
              </a:extLst>
            </p:cNvPr>
            <p:cNvCxnSpPr>
              <a:cxnSpLocks/>
              <a:stCxn id="40" idx="0"/>
              <a:endCxn id="41" idx="3"/>
            </p:cNvCxnSpPr>
            <p:nvPr/>
          </p:nvCxnSpPr>
          <p:spPr>
            <a:xfrm flipH="1">
              <a:off x="1843354" y="4434578"/>
              <a:ext cx="1" cy="32182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>
              <a:extLst>
                <a:ext uri="{FF2B5EF4-FFF2-40B4-BE49-F238E27FC236}">
                  <a16:creationId xmlns:a16="http://schemas.microsoft.com/office/drawing/2014/main" id="{F5E0D8A0-AA69-36C4-1FC4-1065D9611457}"/>
                </a:ext>
              </a:extLst>
            </p:cNvPr>
            <p:cNvCxnSpPr>
              <a:cxnSpLocks/>
            </p:cNvCxnSpPr>
            <p:nvPr/>
          </p:nvCxnSpPr>
          <p:spPr>
            <a:xfrm>
              <a:off x="1843357" y="5022529"/>
              <a:ext cx="0" cy="50208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6F02DA6E-888C-C6A5-FFA3-A3336653C9D3}"/>
                </a:ext>
              </a:extLst>
            </p:cNvPr>
            <p:cNvSpPr txBox="1"/>
            <p:nvPr/>
          </p:nvSpPr>
          <p:spPr>
            <a:xfrm>
              <a:off x="-538716" y="4595491"/>
              <a:ext cx="2164672" cy="5651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tIns="7200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dirty="0">
                  <a:solidFill>
                    <a:schemeClr val="accent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millimeter-wave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dirty="0">
                  <a:solidFill>
                    <a:schemeClr val="accent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  Radio receiver </a:t>
              </a:r>
              <a:endPara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endParaRP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5DAB30B9-A95C-68A6-37C4-BAB3CA094CBA}"/>
                </a:ext>
              </a:extLst>
            </p:cNvPr>
            <p:cNvSpPr txBox="1"/>
            <p:nvPr/>
          </p:nvSpPr>
          <p:spPr>
            <a:xfrm>
              <a:off x="-391691" y="3890726"/>
              <a:ext cx="2164672" cy="3804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tIns="7200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Horn antenna</a:t>
              </a: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C86931C3-D976-232F-BBEF-A9E608EFAD6E}"/>
                </a:ext>
              </a:extLst>
            </p:cNvPr>
            <p:cNvSpPr txBox="1"/>
            <p:nvPr/>
          </p:nvSpPr>
          <p:spPr>
            <a:xfrm>
              <a:off x="-174800" y="932290"/>
              <a:ext cx="1568513" cy="4420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tIns="7200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DP-CDM</a:t>
              </a:r>
              <a:endPara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endParaRP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9B62C998-742B-5BFF-6839-2668CDEB4654}"/>
                </a:ext>
              </a:extLst>
            </p:cNvPr>
            <p:cNvSpPr txBox="1"/>
            <p:nvPr/>
          </p:nvSpPr>
          <p:spPr>
            <a:xfrm>
              <a:off x="-674263" y="5723571"/>
              <a:ext cx="2035628" cy="3804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tIns="72000" bIns="0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FA00"/>
                  </a:solidFill>
                  <a:effectLst/>
                  <a:uLnTx/>
                  <a:uFillTx/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Spectrometer</a:t>
              </a: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039D0F43-B40B-980B-E294-9FA70B1CCCE1}"/>
                </a:ext>
              </a:extLst>
            </p:cNvPr>
            <p:cNvSpPr txBox="1"/>
            <p:nvPr/>
          </p:nvSpPr>
          <p:spPr>
            <a:xfrm>
              <a:off x="-669930" y="2481261"/>
              <a:ext cx="2231116" cy="9960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tIns="7200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FDFF"/>
                  </a:solidFill>
                  <a:effectLst/>
                  <a:uLnTx/>
                  <a:uFillTx/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Conversion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dirty="0">
                  <a:solidFill>
                    <a:srgbClr val="00FDFF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photon</a:t>
              </a:r>
              <a:br>
                <a:rPr kumimoji="1" lang="en-US" altLang="ja-JP" sz="2400" b="1" dirty="0">
                  <a:solidFill>
                    <a:srgbClr val="00FDFF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</a:br>
              <a:r>
                <a:rPr kumimoji="1" lang="en-US" altLang="ja-JP" sz="1200" dirty="0">
                  <a:solidFill>
                    <a:srgbClr val="00FDFF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(perpendicular within 0.1˚)</a:t>
              </a:r>
              <a:endParaRPr kumimoji="1" lang="en-US" altLang="ja-JP" sz="2400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endParaRPr>
            </a:p>
          </p:txBody>
        </p:sp>
        <p:sp>
          <p:nvSpPr>
            <p:cNvPr id="49" name="角丸四角形 48">
              <a:extLst>
                <a:ext uri="{FF2B5EF4-FFF2-40B4-BE49-F238E27FC236}">
                  <a16:creationId xmlns:a16="http://schemas.microsoft.com/office/drawing/2014/main" id="{B067EDCD-D945-ACF6-80BB-5D50D3A8D77E}"/>
                </a:ext>
              </a:extLst>
            </p:cNvPr>
            <p:cNvSpPr/>
            <p:nvPr/>
          </p:nvSpPr>
          <p:spPr>
            <a:xfrm>
              <a:off x="1578168" y="4434578"/>
              <a:ext cx="557934" cy="877889"/>
            </a:xfrm>
            <a:prstGeom prst="roundRect">
              <a:avLst>
                <a:gd name="adj" fmla="val 34085"/>
              </a:avLst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34" charset="-128"/>
                <a:cs typeface="+mn-cs"/>
              </a:endParaRPr>
            </a:p>
          </p:txBody>
        </p:sp>
        <p:cxnSp>
          <p:nvCxnSpPr>
            <p:cNvPr id="50" name="直線矢印コネクタ 49">
              <a:extLst>
                <a:ext uri="{FF2B5EF4-FFF2-40B4-BE49-F238E27FC236}">
                  <a16:creationId xmlns:a16="http://schemas.microsoft.com/office/drawing/2014/main" id="{610E954C-2158-080B-0EE7-11E7AE0B53B8}"/>
                </a:ext>
              </a:extLst>
            </p:cNvPr>
            <p:cNvCxnSpPr>
              <a:cxnSpLocks/>
            </p:cNvCxnSpPr>
            <p:nvPr/>
          </p:nvCxnSpPr>
          <p:spPr>
            <a:xfrm>
              <a:off x="1840945" y="2521794"/>
              <a:ext cx="0" cy="1190599"/>
            </a:xfrm>
            <a:prstGeom prst="straightConnector1">
              <a:avLst/>
            </a:prstGeom>
            <a:ln w="82550" cmpd="sng">
              <a:solidFill>
                <a:srgbClr val="00FDFF">
                  <a:alpha val="75000"/>
                </a:srgbClr>
              </a:solidFill>
              <a:prstDash val="solid"/>
              <a:tailEnd type="triangle" w="med" len="sm"/>
            </a:ln>
            <a:effectLst>
              <a:glow rad="63500">
                <a:schemeClr val="bg1">
                  <a:alpha val="9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稲妻 60">
            <a:extLst>
              <a:ext uri="{FF2B5EF4-FFF2-40B4-BE49-F238E27FC236}">
                <a16:creationId xmlns:a16="http://schemas.microsoft.com/office/drawing/2014/main" id="{B5C2CC84-25DD-8645-6146-7B2144EEF66A}"/>
              </a:ext>
            </a:extLst>
          </p:cNvPr>
          <p:cNvSpPr/>
          <p:nvPr/>
        </p:nvSpPr>
        <p:spPr>
          <a:xfrm rot="6576490">
            <a:off x="3233419" y="2732786"/>
            <a:ext cx="1484577" cy="1120422"/>
          </a:xfrm>
          <a:prstGeom prst="lightningBol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7E6A3C3-E1C3-977B-2C6B-754F9565CE48}"/>
              </a:ext>
            </a:extLst>
          </p:cNvPr>
          <p:cNvSpPr txBox="1"/>
          <p:nvPr/>
        </p:nvSpPr>
        <p:spPr>
          <a:xfrm>
            <a:off x="3604357" y="4737633"/>
            <a:ext cx="4825930" cy="1447883"/>
          </a:xfrm>
          <a:prstGeom prst="rect">
            <a:avLst/>
          </a:prstGeom>
          <a:solidFill>
            <a:srgbClr val="7030A0"/>
          </a:solidFill>
        </p:spPr>
        <p:txBody>
          <a:bodyPr wrap="square" tIns="108000" rtlCol="0">
            <a:spAutoFit/>
          </a:bodyPr>
          <a:lstStyle/>
          <a:p>
            <a:pPr algn="just"/>
            <a:r>
              <a:rPr kumimoji="1" lang="en-US" altLang="ja-JP" sz="2800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Maintenance the system and optical path in the cryogenic shield at ~3 K</a:t>
            </a:r>
            <a:endParaRPr kumimoji="1" lang="ja-JP" altLang="en-US" sz="2800" b="1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9" name="乗算記号 58">
            <a:extLst>
              <a:ext uri="{FF2B5EF4-FFF2-40B4-BE49-F238E27FC236}">
                <a16:creationId xmlns:a16="http://schemas.microsoft.com/office/drawing/2014/main" id="{B86DA7FE-0E6E-8591-6ADE-BADBEF11500B}"/>
              </a:ext>
            </a:extLst>
          </p:cNvPr>
          <p:cNvSpPr/>
          <p:nvPr/>
        </p:nvSpPr>
        <p:spPr>
          <a:xfrm rot="20728707">
            <a:off x="2943918" y="2433935"/>
            <a:ext cx="1957898" cy="1829287"/>
          </a:xfrm>
          <a:prstGeom prst="mathMultiply">
            <a:avLst>
              <a:gd name="adj1" fmla="val 9141"/>
            </a:avLst>
          </a:prstGeom>
          <a:solidFill>
            <a:schemeClr val="bg1">
              <a:alpha val="85000"/>
            </a:schemeClr>
          </a:solidFill>
          <a:ln w="63500">
            <a:solidFill>
              <a:srgbClr val="7030A0">
                <a:alpha val="85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9706ABD8-56EE-2AF5-4E9C-F59490028139}"/>
              </a:ext>
            </a:extLst>
          </p:cNvPr>
          <p:cNvSpPr txBox="1"/>
          <p:nvPr/>
        </p:nvSpPr>
        <p:spPr>
          <a:xfrm>
            <a:off x="4318867" y="1583542"/>
            <a:ext cx="47973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FF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Thermal radiation from ambient is major noise</a:t>
            </a:r>
            <a:endParaRPr kumimoji="1" lang="ja-JP" altLang="en-US" sz="2800" b="1">
              <a:solidFill>
                <a:srgbClr val="FFFF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2" name="乗算記号 61">
            <a:extLst>
              <a:ext uri="{FF2B5EF4-FFF2-40B4-BE49-F238E27FC236}">
                <a16:creationId xmlns:a16="http://schemas.microsoft.com/office/drawing/2014/main" id="{9B1F8301-F8A5-2FB8-051D-6130609033B7}"/>
              </a:ext>
            </a:extLst>
          </p:cNvPr>
          <p:cNvSpPr/>
          <p:nvPr/>
        </p:nvSpPr>
        <p:spPr>
          <a:xfrm rot="20728707">
            <a:off x="5038019" y="744737"/>
            <a:ext cx="2949941" cy="2652945"/>
          </a:xfrm>
          <a:prstGeom prst="mathMultiply">
            <a:avLst>
              <a:gd name="adj1" fmla="val 9141"/>
            </a:avLst>
          </a:prstGeom>
          <a:solidFill>
            <a:schemeClr val="bg1">
              <a:alpha val="85000"/>
            </a:schemeClr>
          </a:solidFill>
          <a:ln w="63500">
            <a:solidFill>
              <a:srgbClr val="7030A0">
                <a:alpha val="85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9E548368-3401-7278-E9EF-D73BBE99B974}"/>
              </a:ext>
            </a:extLst>
          </p:cNvPr>
          <p:cNvSpPr txBox="1"/>
          <p:nvPr/>
        </p:nvSpPr>
        <p:spPr>
          <a:xfrm>
            <a:off x="4840635" y="3052625"/>
            <a:ext cx="327514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i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Suppression of thermal noise</a:t>
            </a:r>
          </a:p>
          <a:p>
            <a:pPr algn="ctr"/>
            <a:r>
              <a:rPr kumimoji="1" lang="en-US" altLang="ja-JP" i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(same strategy as recent CMB experiments)</a:t>
            </a:r>
            <a:endParaRPr kumimoji="1" lang="ja-JP" altLang="en-US" i="1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647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59" grpId="0" animBg="1"/>
      <p:bldP spid="62" grpId="0" animBg="1"/>
      <p:bldP spid="6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C89FC4-DC19-7D2D-E58F-DC0471C1D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Instruments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B04E6BF-6C76-767D-7081-26C9E60CB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75E46-440D-2944-8FD0-3D948A582D09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66A7115-028E-E0F0-55AE-4F1ACB002C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85"/>
          <a:stretch/>
        </p:blipFill>
        <p:spPr>
          <a:xfrm>
            <a:off x="231231" y="1433453"/>
            <a:ext cx="5118538" cy="499336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1D0A8F5-1865-F48E-7042-C08B73FB4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496909" y="1511602"/>
            <a:ext cx="1535703" cy="462532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2D42D2A-8935-EE8B-17C1-A5F5B0CD3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494526" y="1263952"/>
            <a:ext cx="1477408" cy="4953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7837DCA-EC44-3383-2F9C-AD31807FA1D7}"/>
              </a:ext>
            </a:extLst>
          </p:cNvPr>
          <p:cNvSpPr txBox="1"/>
          <p:nvPr/>
        </p:nvSpPr>
        <p:spPr>
          <a:xfrm>
            <a:off x="7077034" y="1014009"/>
            <a:ext cx="1965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Aluminum plate</a:t>
            </a:r>
            <a:endParaRPr kumimoji="1" lang="ja-JP" altLang="en-US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F1BB572-EBD6-D4C0-EA54-C549F71CD8F7}"/>
              </a:ext>
            </a:extLst>
          </p:cNvPr>
          <p:cNvSpPr txBox="1"/>
          <p:nvPr/>
        </p:nvSpPr>
        <p:spPr>
          <a:xfrm>
            <a:off x="7354631" y="1553642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Window</a:t>
            </a:r>
            <a:endParaRPr kumimoji="1" lang="ja-JP" altLang="en-US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C704451-D8F7-556B-6BDC-75B5BF5C69E4}"/>
              </a:ext>
            </a:extLst>
          </p:cNvPr>
          <p:cNvSpPr txBox="1"/>
          <p:nvPr/>
        </p:nvSpPr>
        <p:spPr>
          <a:xfrm>
            <a:off x="7432083" y="2144987"/>
            <a:ext cx="1168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Vacuum</a:t>
            </a:r>
            <a:br>
              <a:rPr kumimoji="1" lang="en-US" altLang="ja-JP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kumimoji="1" lang="en-US" altLang="ja-JP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chamber</a:t>
            </a:r>
            <a:endParaRPr kumimoji="1" lang="ja-JP" altLang="en-US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E9EBB1B-0228-3EA6-DE49-2C877D78998C}"/>
              </a:ext>
            </a:extLst>
          </p:cNvPr>
          <p:cNvSpPr txBox="1"/>
          <p:nvPr/>
        </p:nvSpPr>
        <p:spPr>
          <a:xfrm>
            <a:off x="7409873" y="2978875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30 K shell</a:t>
            </a:r>
            <a:endParaRPr kumimoji="1" lang="ja-JP" altLang="en-US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1F3174E-FD1C-9AEE-87C6-B257867F82B1}"/>
              </a:ext>
            </a:extLst>
          </p:cNvPr>
          <p:cNvSpPr txBox="1"/>
          <p:nvPr/>
        </p:nvSpPr>
        <p:spPr>
          <a:xfrm>
            <a:off x="7481207" y="3594503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3 K shell</a:t>
            </a:r>
            <a:endParaRPr kumimoji="1" lang="ja-JP" altLang="en-US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0F6FAEC-F995-7A47-FC0F-93F724B69D25}"/>
              </a:ext>
            </a:extLst>
          </p:cNvPr>
          <p:cNvSpPr txBox="1"/>
          <p:nvPr/>
        </p:nvSpPr>
        <p:spPr>
          <a:xfrm>
            <a:off x="7251121" y="4269628"/>
            <a:ext cx="1728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Horn antenna</a:t>
            </a:r>
            <a:endParaRPr kumimoji="1" lang="ja-JP" altLang="en-US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54B56113-C2FC-4F09-F511-2E60B410FA92}"/>
              </a:ext>
            </a:extLst>
          </p:cNvPr>
          <p:cNvCxnSpPr>
            <a:cxnSpLocks/>
          </p:cNvCxnSpPr>
          <p:nvPr/>
        </p:nvCxnSpPr>
        <p:spPr>
          <a:xfrm flipH="1" flipV="1">
            <a:off x="6358306" y="4275843"/>
            <a:ext cx="821446" cy="11895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3B650E2-C3A8-9209-0F12-A1C128E0F040}"/>
              </a:ext>
            </a:extLst>
          </p:cNvPr>
          <p:cNvSpPr txBox="1"/>
          <p:nvPr/>
        </p:nvSpPr>
        <p:spPr>
          <a:xfrm>
            <a:off x="7140339" y="5620230"/>
            <a:ext cx="1901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GM refrigerator</a:t>
            </a:r>
            <a:endParaRPr kumimoji="1" lang="ja-JP" altLang="en-US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5DF41DA7-1006-04D7-CBD5-95012EB04737}"/>
              </a:ext>
            </a:extLst>
          </p:cNvPr>
          <p:cNvCxnSpPr>
            <a:cxnSpLocks/>
          </p:cNvCxnSpPr>
          <p:nvPr/>
        </p:nvCxnSpPr>
        <p:spPr>
          <a:xfrm flipH="1" flipV="1">
            <a:off x="6251479" y="5725330"/>
            <a:ext cx="831956" cy="3302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5E0FD8C8-3571-6E88-5F3A-A658178B4E30}"/>
              </a:ext>
            </a:extLst>
          </p:cNvPr>
          <p:cNvCxnSpPr>
            <a:cxnSpLocks/>
          </p:cNvCxnSpPr>
          <p:nvPr/>
        </p:nvCxnSpPr>
        <p:spPr>
          <a:xfrm flipH="1" flipV="1">
            <a:off x="6469494" y="3441860"/>
            <a:ext cx="918418" cy="30196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078E2EC5-B217-AFB6-F35D-363B7B3DCD89}"/>
              </a:ext>
            </a:extLst>
          </p:cNvPr>
          <p:cNvCxnSpPr>
            <a:cxnSpLocks/>
          </p:cNvCxnSpPr>
          <p:nvPr/>
        </p:nvCxnSpPr>
        <p:spPr>
          <a:xfrm flipH="1" flipV="1">
            <a:off x="6606778" y="2912405"/>
            <a:ext cx="758363" cy="21506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86081784-7569-B7CC-56CD-D6587B2C08A7}"/>
              </a:ext>
            </a:extLst>
          </p:cNvPr>
          <p:cNvCxnSpPr>
            <a:cxnSpLocks/>
          </p:cNvCxnSpPr>
          <p:nvPr/>
        </p:nvCxnSpPr>
        <p:spPr>
          <a:xfrm flipH="1" flipV="1">
            <a:off x="6728314" y="2162750"/>
            <a:ext cx="758363" cy="21506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5BD185D8-E469-9AD7-AAB6-0C16FC918028}"/>
              </a:ext>
            </a:extLst>
          </p:cNvPr>
          <p:cNvCxnSpPr>
            <a:cxnSpLocks/>
          </p:cNvCxnSpPr>
          <p:nvPr/>
        </p:nvCxnSpPr>
        <p:spPr>
          <a:xfrm flipH="1">
            <a:off x="6596268" y="1246186"/>
            <a:ext cx="490332" cy="1489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DA104D3A-ACA0-1057-9F6C-A3D0B67A5654}"/>
              </a:ext>
            </a:extLst>
          </p:cNvPr>
          <p:cNvCxnSpPr>
            <a:cxnSpLocks/>
          </p:cNvCxnSpPr>
          <p:nvPr/>
        </p:nvCxnSpPr>
        <p:spPr>
          <a:xfrm flipH="1" flipV="1">
            <a:off x="6495393" y="1661533"/>
            <a:ext cx="859238" cy="3473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AB26486C-7914-7DC1-A465-83B48EB84DE1}"/>
              </a:ext>
            </a:extLst>
          </p:cNvPr>
          <p:cNvCxnSpPr>
            <a:cxnSpLocks/>
          </p:cNvCxnSpPr>
          <p:nvPr/>
        </p:nvCxnSpPr>
        <p:spPr>
          <a:xfrm flipH="1" flipV="1">
            <a:off x="4800225" y="1759252"/>
            <a:ext cx="35503" cy="452459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E624B729-6110-D68B-82E8-7027C355F154}"/>
              </a:ext>
            </a:extLst>
          </p:cNvPr>
          <p:cNvSpPr txBox="1"/>
          <p:nvPr/>
        </p:nvSpPr>
        <p:spPr>
          <a:xfrm>
            <a:off x="4800225" y="3509619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Meiryo" panose="020B0604030504040204" pitchFamily="34" charset="-128"/>
                <a:ea typeface="Meiryo" panose="020B0604030504040204" pitchFamily="34" charset="-128"/>
              </a:rPr>
              <a:t>1.7 m</a:t>
            </a:r>
            <a:endParaRPr kumimoji="1" lang="ja-JP" altLang="en-US" b="1">
              <a:solidFill>
                <a:srgbClr val="FF0000"/>
              </a:solidFill>
              <a:effectLst>
                <a:glow rad="63500">
                  <a:schemeClr val="bg1"/>
                </a:glow>
              </a:effectLst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6E160568-547B-51A9-30FE-66850CCC323D}"/>
              </a:ext>
            </a:extLst>
          </p:cNvPr>
          <p:cNvCxnSpPr>
            <a:cxnSpLocks/>
          </p:cNvCxnSpPr>
          <p:nvPr/>
        </p:nvCxnSpPr>
        <p:spPr>
          <a:xfrm flipH="1">
            <a:off x="3815258" y="1553642"/>
            <a:ext cx="1020470" cy="142626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A0972484-65B0-528A-724A-4713848117C5}"/>
              </a:ext>
            </a:extLst>
          </p:cNvPr>
          <p:cNvSpPr txBox="1"/>
          <p:nvPr/>
        </p:nvSpPr>
        <p:spPr>
          <a:xfrm rot="20937044">
            <a:off x="3822889" y="1222136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Meiryo" panose="020B0604030504040204" pitchFamily="34" charset="-128"/>
                <a:ea typeface="Meiryo" panose="020B0604030504040204" pitchFamily="34" charset="-128"/>
              </a:rPr>
              <a:t>0.4 m</a:t>
            </a:r>
            <a:endParaRPr kumimoji="1" lang="ja-JP" altLang="en-US" b="1">
              <a:solidFill>
                <a:srgbClr val="FF0000"/>
              </a:solidFill>
              <a:effectLst>
                <a:glow rad="63500">
                  <a:schemeClr val="bg1"/>
                </a:glow>
              </a:effectLst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6AEE914D-7F48-1E03-7DB2-0B001018BCAD}"/>
              </a:ext>
            </a:extLst>
          </p:cNvPr>
          <p:cNvSpPr txBox="1"/>
          <p:nvPr/>
        </p:nvSpPr>
        <p:spPr>
          <a:xfrm>
            <a:off x="81332" y="6066313"/>
            <a:ext cx="20574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Meiryo" panose="020B0604030504040204" pitchFamily="34" charset="-128"/>
                <a:ea typeface="Meiryo" panose="020B0604030504040204" pitchFamily="34" charset="-128"/>
              </a:rPr>
              <a:t>Signal analyzer</a:t>
            </a:r>
          </a:p>
          <a:p>
            <a:pPr algn="ctr"/>
            <a:r>
              <a:rPr kumimoji="1" lang="en-US" altLang="ja-JP" sz="1200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Meiryo" panose="020B0604030504040204" pitchFamily="34" charset="-128"/>
                <a:ea typeface="Meiryo" panose="020B0604030504040204" pitchFamily="34" charset="-128"/>
              </a:rPr>
              <a:t>ANRITSU MS2840A</a:t>
            </a:r>
            <a:endParaRPr kumimoji="1" lang="ja-JP" altLang="en-US" sz="1200" b="1">
              <a:solidFill>
                <a:srgbClr val="FF0000"/>
              </a:solidFill>
              <a:effectLst>
                <a:glow rad="63500">
                  <a:schemeClr val="bg1"/>
                </a:glow>
              </a:effectLst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48" name="図 47">
            <a:extLst>
              <a:ext uri="{FF2B5EF4-FFF2-40B4-BE49-F238E27FC236}">
                <a16:creationId xmlns:a16="http://schemas.microsoft.com/office/drawing/2014/main" id="{1BDFF452-D2EE-B343-5DA9-38FCB0102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66" y="-1942436"/>
            <a:ext cx="1463679" cy="1749202"/>
          </a:xfrm>
          <a:prstGeom prst="rect">
            <a:avLst/>
          </a:prstGeom>
        </p:spPr>
      </p:pic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5AC3B826-AE3C-C6B0-C1F0-EDC40E309438}"/>
              </a:ext>
            </a:extLst>
          </p:cNvPr>
          <p:cNvCxnSpPr>
            <a:cxnSpLocks/>
          </p:cNvCxnSpPr>
          <p:nvPr/>
        </p:nvCxnSpPr>
        <p:spPr>
          <a:xfrm>
            <a:off x="6263716" y="1651748"/>
            <a:ext cx="0" cy="2531369"/>
          </a:xfrm>
          <a:prstGeom prst="straightConnector1">
            <a:avLst/>
          </a:prstGeom>
          <a:ln w="63500">
            <a:solidFill>
              <a:srgbClr val="00FDFF">
                <a:alpha val="70000"/>
              </a:srgbClr>
            </a:solidFill>
            <a:tailEnd type="triangle" w="med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14ACE02A-5C2F-A21C-E1E5-F46851D65270}"/>
              </a:ext>
            </a:extLst>
          </p:cNvPr>
          <p:cNvSpPr txBox="1"/>
          <p:nvPr/>
        </p:nvSpPr>
        <p:spPr>
          <a:xfrm rot="16200000">
            <a:off x="5110236" y="2850950"/>
            <a:ext cx="1974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00FDFF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Conversion photon</a:t>
            </a:r>
            <a:endParaRPr kumimoji="1" lang="ja-JP" altLang="en-US" sz="1400" b="1">
              <a:solidFill>
                <a:srgbClr val="00FDFF"/>
              </a:solidFill>
              <a:effectLst/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DEDF4CD1-F257-2C8A-62D1-669BD15A5D2F}"/>
              </a:ext>
            </a:extLst>
          </p:cNvPr>
          <p:cNvCxnSpPr>
            <a:cxnSpLocks/>
          </p:cNvCxnSpPr>
          <p:nvPr/>
        </p:nvCxnSpPr>
        <p:spPr>
          <a:xfrm flipH="1" flipV="1">
            <a:off x="6356411" y="4491512"/>
            <a:ext cx="773418" cy="2354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55696FA4-A324-660F-724C-A77012527DD0}"/>
              </a:ext>
            </a:extLst>
          </p:cNvPr>
          <p:cNvSpPr txBox="1"/>
          <p:nvPr/>
        </p:nvSpPr>
        <p:spPr>
          <a:xfrm>
            <a:off x="7133226" y="4670204"/>
            <a:ext cx="201939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C-LNA (+30 dB)</a:t>
            </a:r>
            <a:br>
              <a:rPr kumimoji="1" lang="en-US" altLang="ja-JP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kumimoji="1" lang="en-US" altLang="ja-JP" sz="1200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LNF-LNC15-29B</a:t>
            </a:r>
            <a:endParaRPr kumimoji="1" lang="en-US" altLang="ja-JP" sz="14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kumimoji="1" lang="en-US" altLang="ja-JP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set in cold box</a:t>
            </a: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9D6D3822-E62A-1310-22A6-2E1842082FAD}"/>
              </a:ext>
            </a:extLst>
          </p:cNvPr>
          <p:cNvSpPr txBox="1"/>
          <p:nvPr/>
        </p:nvSpPr>
        <p:spPr>
          <a:xfrm>
            <a:off x="1602754" y="4292855"/>
            <a:ext cx="178016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b="1" dirty="0">
                <a:solidFill>
                  <a:srgbClr val="C00000"/>
                </a:solidFill>
                <a:effectLst>
                  <a:glow rad="63500">
                    <a:schemeClr val="bg1"/>
                  </a:glow>
                </a:effectLst>
                <a:latin typeface="Meiryo" panose="020B0604030504040204" pitchFamily="34" charset="-128"/>
                <a:ea typeface="Meiryo" panose="020B0604030504040204" pitchFamily="34" charset="-128"/>
              </a:rPr>
              <a:t>Bias electronics</a:t>
            </a:r>
          </a:p>
          <a:p>
            <a:pPr algn="ctr"/>
            <a:endParaRPr kumimoji="1" lang="en-US" altLang="ja-JP" sz="1400" b="1" dirty="0">
              <a:solidFill>
                <a:srgbClr val="C00000"/>
              </a:solidFill>
              <a:effectLst>
                <a:glow rad="63500">
                  <a:schemeClr val="bg1"/>
                </a:glow>
              </a:effectLst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kumimoji="1" lang="en-US" altLang="ja-JP" sz="1400" b="1" dirty="0">
                <a:solidFill>
                  <a:srgbClr val="C00000"/>
                </a:solidFill>
                <a:effectLst>
                  <a:glow rad="63500">
                    <a:schemeClr val="bg1"/>
                  </a:glow>
                </a:effectLst>
                <a:latin typeface="Meiryo" panose="020B0604030504040204" pitchFamily="34" charset="-128"/>
                <a:ea typeface="Meiryo" panose="020B0604030504040204" pitchFamily="34" charset="-128"/>
              </a:rPr>
              <a:t>W-LNA (+40 dB)</a:t>
            </a:r>
            <a:br>
              <a:rPr kumimoji="1" lang="en-US" altLang="ja-JP" sz="1400" b="1" dirty="0">
                <a:solidFill>
                  <a:srgbClr val="C00000"/>
                </a:solidFill>
                <a:effectLst>
                  <a:glow rad="63500">
                    <a:schemeClr val="bg1"/>
                  </a:glow>
                </a:effectLst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kumimoji="1" lang="en-US" altLang="ja-JP" sz="1000" b="1" dirty="0" err="1">
                <a:solidFill>
                  <a:srgbClr val="C00000"/>
                </a:solidFill>
                <a:effectLst>
                  <a:glow rad="63500">
                    <a:schemeClr val="bg1"/>
                  </a:glow>
                </a:effectLst>
                <a:latin typeface="Meiryo" panose="020B0604030504040204" pitchFamily="34" charset="-128"/>
                <a:ea typeface="Meiryo" panose="020B0604030504040204" pitchFamily="34" charset="-128"/>
              </a:rPr>
              <a:t>Aldetec</a:t>
            </a:r>
            <a:r>
              <a:rPr kumimoji="1" lang="en-US" altLang="ja-JP" sz="1000" b="1" dirty="0">
                <a:solidFill>
                  <a:srgbClr val="C00000"/>
                </a:solidFill>
                <a:effectLst>
                  <a:glow rad="63500">
                    <a:schemeClr val="bg1"/>
                  </a:glow>
                </a:effectLst>
                <a:latin typeface="Meiryo" panose="020B0604030504040204" pitchFamily="34" charset="-128"/>
                <a:ea typeface="Meiryo" panose="020B0604030504040204" pitchFamily="34" charset="-128"/>
              </a:rPr>
              <a:t> ALM-1826S210</a:t>
            </a:r>
            <a:endParaRPr kumimoji="1" lang="en-US" altLang="ja-JP" sz="1400" b="1" dirty="0">
              <a:solidFill>
                <a:srgbClr val="C00000"/>
              </a:solidFill>
              <a:effectLst>
                <a:glow rad="63500">
                  <a:schemeClr val="bg1"/>
                </a:glow>
              </a:effectLst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85EA34F7-8011-FEA6-9143-E3DAFC61B6DD}"/>
              </a:ext>
            </a:extLst>
          </p:cNvPr>
          <p:cNvSpPr txBox="1"/>
          <p:nvPr/>
        </p:nvSpPr>
        <p:spPr>
          <a:xfrm>
            <a:off x="1430739" y="3630388"/>
            <a:ext cx="1615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>
                <a:solidFill>
                  <a:srgbClr val="C00000"/>
                </a:solidFill>
                <a:effectLst>
                  <a:glow rad="63500">
                    <a:schemeClr val="bg1"/>
                  </a:glow>
                </a:effectLst>
                <a:latin typeface="Meiryo" panose="020B0604030504040204" pitchFamily="34" charset="-128"/>
                <a:ea typeface="Meiryo" panose="020B0604030504040204" pitchFamily="34" charset="-128"/>
              </a:rPr>
              <a:t>Vacuum gauge monitor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B340CF92-7C61-6134-35B7-B00D89D22E08}"/>
              </a:ext>
            </a:extLst>
          </p:cNvPr>
          <p:cNvSpPr txBox="1"/>
          <p:nvPr/>
        </p:nvSpPr>
        <p:spPr>
          <a:xfrm rot="306031">
            <a:off x="101982" y="3258061"/>
            <a:ext cx="1615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>
                <a:solidFill>
                  <a:srgbClr val="C00000"/>
                </a:solidFill>
                <a:effectLst>
                  <a:glow rad="63500">
                    <a:schemeClr val="bg1"/>
                  </a:glow>
                </a:effectLst>
                <a:latin typeface="Meiryo" panose="020B0604030504040204" pitchFamily="34" charset="-128"/>
                <a:ea typeface="Meiryo" panose="020B0604030504040204" pitchFamily="34" charset="-128"/>
              </a:rPr>
              <a:t>Thermometer monitor</a:t>
            </a:r>
          </a:p>
        </p:txBody>
      </p:sp>
      <p:cxnSp>
        <p:nvCxnSpPr>
          <p:cNvPr id="63" name="直線矢印コネクタ 62">
            <a:extLst>
              <a:ext uri="{FF2B5EF4-FFF2-40B4-BE49-F238E27FC236}">
                <a16:creationId xmlns:a16="http://schemas.microsoft.com/office/drawing/2014/main" id="{5B839757-991B-856E-1956-3368595D4886}"/>
              </a:ext>
            </a:extLst>
          </p:cNvPr>
          <p:cNvCxnSpPr>
            <a:cxnSpLocks/>
          </p:cNvCxnSpPr>
          <p:nvPr/>
        </p:nvCxnSpPr>
        <p:spPr>
          <a:xfrm flipH="1" flipV="1">
            <a:off x="4267708" y="5692302"/>
            <a:ext cx="1838358" cy="33028"/>
          </a:xfrm>
          <a:prstGeom prst="straightConnector1">
            <a:avLst/>
          </a:prstGeom>
          <a:ln w="38100">
            <a:solidFill>
              <a:schemeClr val="tx1">
                <a:alpha val="75000"/>
              </a:schemeClr>
            </a:solidFill>
            <a:tailEnd type="arrow"/>
          </a:ln>
          <a:effectLst>
            <a:glow rad="63500">
              <a:schemeClr val="bg1">
                <a:alpha val="5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4" name="テキスト ボックス 73">
                <a:extLst>
                  <a:ext uri="{FF2B5EF4-FFF2-40B4-BE49-F238E27FC236}">
                    <a16:creationId xmlns:a16="http://schemas.microsoft.com/office/drawing/2014/main" id="{BCB46DDD-405B-1B00-BEB6-F5534C9423B0}"/>
                  </a:ext>
                </a:extLst>
              </p:cNvPr>
              <p:cNvSpPr txBox="1"/>
              <p:nvPr/>
            </p:nvSpPr>
            <p:spPr>
              <a:xfrm>
                <a:off x="119142" y="2245554"/>
                <a:ext cx="3889478" cy="123520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tIns="72000" rtlCol="0">
                <a:spAutoFit/>
              </a:bodyPr>
              <a:lstStyle/>
              <a:p>
                <a:pPr algn="ctr"/>
                <a:r>
                  <a:rPr kumimoji="1" lang="en-US" altLang="ja-JP" sz="2400" b="1" dirty="0">
                    <a:solidFill>
                      <a:schemeClr val="tx1"/>
                    </a:solidFill>
                    <a:latin typeface="Meiryo" panose="020B0604030504040204" pitchFamily="34" charset="-128"/>
                    <a:ea typeface="Meiryo" panose="020B0604030504040204" pitchFamily="34" charset="-128"/>
                  </a:rPr>
                  <a:t>Success to achieve low system noise </a:t>
                </a:r>
                <a14:m>
                  <m:oMath xmlns:m="http://schemas.openxmlformats.org/officeDocument/2006/math">
                    <m:r>
                      <a:rPr kumimoji="1" lang="en-US" altLang="ja-JP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kumimoji="1" lang="en-US" altLang="ja-JP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kumimoji="1" lang="en-US" altLang="ja-JP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ja-JP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sup>
                    </m:sSup>
                    <m:r>
                      <a:rPr kumimoji="1" lang="en-US" altLang="ja-JP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ja-JP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𝐖</m:t>
                    </m:r>
                  </m:oMath>
                </a14:m>
                <a:r>
                  <a:rPr kumimoji="1" lang="en-US" altLang="ja-JP" sz="2400" b="1" dirty="0">
                    <a:latin typeface="Meiryo" panose="020B0604030504040204" pitchFamily="34" charset="-128"/>
                    <a:ea typeface="Meiryo" panose="020B0604030504040204" pitchFamily="34" charset="-128"/>
                  </a:rPr>
                  <a:t> </a:t>
                </a:r>
                <a:r>
                  <a:rPr kumimoji="1" lang="en-US" altLang="ja-JP" sz="2400" dirty="0">
                    <a:latin typeface="Meiryo" panose="020B0604030504040204" pitchFamily="34" charset="-128"/>
                    <a:ea typeface="Meiryo" panose="020B0604030504040204" pitchFamily="34" charset="-128"/>
                  </a:rPr>
                  <a:t>(</a:t>
                </a:r>
                <a14:m>
                  <m:oMath xmlns:m="http://schemas.openxmlformats.org/officeDocument/2006/math">
                    <m:r>
                      <a:rPr kumimoji="1" lang="en-US" altLang="ja-JP" sz="2400" b="0" i="1" dirty="0" smtClean="0">
                        <a:latin typeface="Cambria Math" panose="02040503050406030204" pitchFamily="18" charset="0"/>
                        <a:ea typeface="Meiryo" panose="020B0604030504040204" pitchFamily="34" charset="-128"/>
                      </a:rPr>
                      <m:t>≈1/10</m:t>
                    </m:r>
                  </m:oMath>
                </a14:m>
                <a:r>
                  <a:rPr kumimoji="1" lang="en-US" altLang="ja-JP" sz="2400" dirty="0">
                    <a:latin typeface="Meiryo" panose="020B0604030504040204" pitchFamily="34" charset="-128"/>
                    <a:ea typeface="Meiryo" panose="020B0604030504040204" pitchFamily="34" charset="-128"/>
                  </a:rPr>
                  <a:t> of ambient)</a:t>
                </a:r>
                <a:endParaRPr kumimoji="1" lang="en-US" altLang="ja-JP" sz="2400" dirty="0">
                  <a:solidFill>
                    <a:schemeClr val="tx1"/>
                  </a:solidFill>
                  <a:latin typeface="Meiryo" panose="020B0604030504040204" pitchFamily="34" charset="-128"/>
                  <a:ea typeface="Meiryo" panose="020B0604030504040204" pitchFamily="34" charset="-128"/>
                </a:endParaRPr>
              </a:p>
            </p:txBody>
          </p:sp>
        </mc:Choice>
        <mc:Fallback>
          <p:sp>
            <p:nvSpPr>
              <p:cNvPr id="74" name="テキスト ボックス 73">
                <a:extLst>
                  <a:ext uri="{FF2B5EF4-FFF2-40B4-BE49-F238E27FC236}">
                    <a16:creationId xmlns:a16="http://schemas.microsoft.com/office/drawing/2014/main" id="{BCB46DDD-405B-1B00-BEB6-F5534C9423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42" y="2245554"/>
                <a:ext cx="3889478" cy="1235201"/>
              </a:xfrm>
              <a:prstGeom prst="rect">
                <a:avLst/>
              </a:prstGeom>
              <a:blipFill>
                <a:blip r:embed="rId6"/>
                <a:stretch>
                  <a:fillRect l="-2280" t="-1010" r="-4886" b="-101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986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theme/theme1.xml><?xml version="1.0" encoding="utf-8"?>
<a:theme xmlns:a="http://schemas.openxmlformats.org/drawingml/2006/main" name="2021_1204">
  <a:themeElements>
    <a:clrScheme name="グレースケール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_1204" id="{3CD982F1-D260-6545-9459-A748A04ED716}" vid="{09F0CA3D-495A-4748-84F4-3F87397B2CE2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2021_1204</Template>
  <TotalTime>36051</TotalTime>
  <Words>1534</Words>
  <Application>Microsoft Macintosh PowerPoint</Application>
  <PresentationFormat>画面に合わせる (4:3)</PresentationFormat>
  <Paragraphs>341</Paragraphs>
  <Slides>29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29</vt:i4>
      </vt:variant>
    </vt:vector>
  </HeadingPairs>
  <TitlesOfParts>
    <vt:vector size="37" baseType="lpstr">
      <vt:lpstr>Meiryo</vt:lpstr>
      <vt:lpstr>游ゴシック</vt:lpstr>
      <vt:lpstr>Arial</vt:lpstr>
      <vt:lpstr>Calibri</vt:lpstr>
      <vt:lpstr>Cambria Math</vt:lpstr>
      <vt:lpstr>Chalkboard</vt:lpstr>
      <vt:lpstr>Wingdings</vt:lpstr>
      <vt:lpstr>2021_1204</vt:lpstr>
      <vt:lpstr>First Results of DOSUE-RR  Search for dark photon CDM in the mass range 74-110 μeV/c^2</vt:lpstr>
      <vt:lpstr>What’s DP-CDM?</vt:lpstr>
      <vt:lpstr>Detection principle of DP-CDM</vt:lpstr>
      <vt:lpstr>Constraints to date</vt:lpstr>
      <vt:lpstr>Constraints to date</vt:lpstr>
      <vt:lpstr>The DOSUE-RR Collaboration</vt:lpstr>
      <vt:lpstr>Major Noise?</vt:lpstr>
      <vt:lpstr>Instrumental concepts</vt:lpstr>
      <vt:lpstr>Instruments</vt:lpstr>
      <vt:lpstr>Instruments cont.</vt:lpstr>
      <vt:lpstr>Calibration: gain</vt:lpstr>
      <vt:lpstr>Calibration: Aeff</vt:lpstr>
      <vt:lpstr>Data set for exploration</vt:lpstr>
      <vt:lpstr>An example of spectrum data</vt:lpstr>
      <vt:lpstr>Methodology of Signal Extraction</vt:lpstr>
      <vt:lpstr>Results of Signal Extraction</vt:lpstr>
      <vt:lpstr>Further investigation with more statistics</vt:lpstr>
      <vt:lpstr>Systematic Errors</vt:lpstr>
      <vt:lpstr>Upper limits at 95% C.L.</vt:lpstr>
      <vt:lpstr>First Results of DOSUE-RR</vt:lpstr>
      <vt:lpstr>Stay Tuned!</vt:lpstr>
      <vt:lpstr>Extra Slides</vt:lpstr>
      <vt:lpstr>PowerPoint プレゼンテーション</vt:lpstr>
      <vt:lpstr>“Null Samples”</vt:lpstr>
      <vt:lpstr>Freq. bin-width for analysis</vt:lpstr>
      <vt:lpstr>Statistical analysis</vt:lpstr>
      <vt:lpstr>Statistical analysis</vt:lpstr>
      <vt:lpstr>“dSpec”, DAQ speed x1000</vt:lpstr>
      <vt:lpstr>What’s DP-CDM?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results of DOSUE-RR experiment search for dark photon CDM in the mass range 74-110 μeV/c^2</dc:title>
  <dc:creator>Microsoft Office User</dc:creator>
  <cp:lastModifiedBy>Microsoft Office User</cp:lastModifiedBy>
  <cp:revision>322</cp:revision>
  <dcterms:created xsi:type="dcterms:W3CDTF">2022-07-16T06:40:51Z</dcterms:created>
  <dcterms:modified xsi:type="dcterms:W3CDTF">2022-08-10T07:33:50Z</dcterms:modified>
</cp:coreProperties>
</file>