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6" r:id="rId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ia Roig, Hector" initials="MRH" lastIdx="1" clrIdx="0">
    <p:extLst>
      <p:ext uri="{19B8F6BF-5375-455C-9EA6-DF929625EA0E}">
        <p15:presenceInfo xmlns:p15="http://schemas.microsoft.com/office/powerpoint/2012/main" userId="Masia Roig, Hec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E24"/>
    <a:srgbClr val="472F7D"/>
    <a:srgbClr val="7655BF"/>
    <a:srgbClr val="FB3434"/>
    <a:srgbClr val="CACACB"/>
    <a:srgbClr val="9D92B0"/>
    <a:srgbClr val="D30000"/>
    <a:srgbClr val="1F77B4"/>
    <a:srgbClr val="8B18BE"/>
    <a:srgbClr val="AD2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85542-3A9C-4690-90A8-325630DB9A60}" type="datetimeFigureOut">
              <a:rPr lang="en-DE" smtClean="0"/>
              <a:t>08/09/2022</a:t>
            </a:fld>
            <a:endParaRPr lang="en-D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2991C-B5E0-472F-987F-29D0BE2B131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203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BCF7A-74BF-4E12-AC79-19BA29459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8F4AAA-A448-45F1-B9B0-CC3E64695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D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FC6D13-936D-4563-AFF5-710E3706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896A-9DFE-4D59-85B2-C0C14A03B80B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6E0B6-3FBF-4E9B-9E84-AEB977F7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C1A1D7-EA0A-4F12-8879-62F4253F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0110-2247-4FBE-A46B-6FBD007F13B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4524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591C8-8522-4A51-9439-1B9C4B8E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DDA158-26A0-4B5B-9721-15EB63915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61A80D-A2A4-47BC-9F48-5CD50F75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11EDB-DD9E-4307-A810-6E1E92865685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A8048-A1D3-43CD-B72E-63D821E6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1149C-360D-4232-B882-795249D2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0110-2247-4FBE-A46B-6FBD007F13B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8373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037255-8159-4824-81A3-A78E4FEE1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487341-E1D7-4144-B2EE-9CDBE052C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BA864C-3EB7-4095-ACB4-FA6EC19A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BF9-F6C2-4700-BE5B-441F1B2124EA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FF528B-CC97-4C2D-B34E-054743DB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7A5EE5-BA1D-4AAD-BB92-847405A3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0110-2247-4FBE-A46B-6FBD007F13B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5548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7DCD0-78A7-45F9-8A02-D99E15C5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BBDBA-3EF7-471B-87FD-2BB659121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47CB4-84FB-4E91-8CF5-6B201442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E781-E613-4C0A-B196-ED03AEF1E835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02E0D-109B-4B2D-94FF-61961DAA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0C2003-D3EF-4F33-ACE8-5B388A28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50110-2247-4FBE-A46B-6FBD007F13B6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2293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674F0-8175-4FB2-851B-632DA11C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90CD68-E318-48A9-B739-9BB24505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33125E-FC60-4017-891F-09D5106A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593B-53F9-4213-9292-DEA57387E950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25BBE0-5B69-4CA1-BB66-8FE764FF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71825-55B1-43C0-8594-446F4B0C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0110-2247-4FBE-A46B-6FBD007F13B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1071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6CC6C-2D49-44A0-BDAE-F5E5E58B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FAAA56-893F-47C3-B25B-5F0CF6543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E0947A-72E6-41F9-AA98-71C7115D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A9E138-C6B1-49DA-A3C8-720AEE8F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369-24EE-4964-96D3-E2F2D08B2FFA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11AB01-A4F2-4B9A-9106-4D34B652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4601AE-F693-4F01-B1D1-565B37B8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0110-2247-4FBE-A46B-6FBD007F13B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9513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6BB46-7EF9-4CC8-9F16-FEA397C2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ADF700-2913-401D-84AD-994404F16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D79537-879A-4FF2-9470-4E5C2353E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592F83-54F3-4311-8639-0C12CD197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561802-226A-499D-9636-715D9CF7C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D4197B-E7A2-44F4-B2D8-B2BB5624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AA7F-D49F-4A48-A676-94E254B11E08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850143-5898-413E-BD17-9C757D1A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012821-266D-4578-8774-29CB2AC0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0110-2247-4FBE-A46B-6FBD007F13B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4549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22DB4-7327-4D72-BB08-FCB00436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6DCD9F-3FCB-43CC-85C4-097E4500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5CCD-B40F-4B74-8925-176889968C3E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98465B-88CD-4ACB-822B-70E8B41F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A7D748-9F05-40BC-94B9-D33D84C0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0110-2247-4FBE-A46B-6FBD007F13B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2223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D3946D-E7F6-4342-B063-4762BE6C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06B8-FDAD-4F73-9F6B-4F10D7865331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D55AE1-367A-4EED-8141-1CB9D915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3FA775-DFE1-47A7-8BC4-52E0DE1B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0110-2247-4FBE-A46B-6FBD007F13B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799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94332-D22C-43C3-A9AD-B3F3ED60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59A63-E460-4A12-868E-E71FFCE3E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DE1667-C6A0-44AE-A96C-AE1BDB47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787243-9E16-40F9-B441-5FBF63C4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1C1A-4DC6-457B-B507-6E2B5B41B0F6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E4E700-F245-42EB-82C8-40E15AC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809E4B-9156-4B69-ACF6-0B61CEEF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0110-2247-4FBE-A46B-6FBD007F13B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1120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392C7-EA3A-4E30-BD0B-D279B793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6E4DD4-E946-4B2E-BE2C-A36B0082A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E8CC47-ABE2-4288-9166-A91734C7A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22F684-88C2-4DB7-932D-B1D7FA91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40B1-ED84-4FCD-BF86-FC242433377E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60C797-6BAC-4F1D-9440-45BC8711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09E962-97BA-4DF3-9001-EFF9F5E2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0110-2247-4FBE-A46B-6FBD007F13B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3624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949A6A-96F2-4068-B8CD-44762EDA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AD5DA5-5A7C-4E7E-9713-AEAFA1749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7E01F3-7D61-4EC7-92E3-C942D3474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E75F-FFF3-4BCD-B209-8929E9ED28B7}" type="datetime8">
              <a:rPr lang="en-DE" smtClean="0"/>
              <a:t>08/09/2022 11:51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7E73E0-3535-44E0-8A51-96264F52C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454FE-72E4-4682-8C2F-13B40C777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50110-2247-4FBE-A46B-6FBD007F13B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4834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ti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GNOME-logo.jpg">
            <a:extLst>
              <a:ext uri="{FF2B5EF4-FFF2-40B4-BE49-F238E27FC236}">
                <a16:creationId xmlns:a16="http://schemas.microsoft.com/office/drawing/2014/main" id="{3B2CBF4F-7BE0-45E5-8407-D8BB325A64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8978"/>
          <a:stretch/>
        </p:blipFill>
        <p:spPr>
          <a:xfrm>
            <a:off x="0" y="2308"/>
            <a:ext cx="3188043" cy="68533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C1A348-2704-4CB4-8F73-EB216C69B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2259" y="132549"/>
            <a:ext cx="6779741" cy="174258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2D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 Interferometry </a:t>
            </a:r>
            <a:br>
              <a:rPr lang="en-US" sz="4000" dirty="0">
                <a:solidFill>
                  <a:srgbClr val="C2DE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2D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Ultralight Bosonic Dark Matter Detection</a:t>
            </a:r>
            <a:endParaRPr lang="en-DE" sz="4000" dirty="0">
              <a:solidFill>
                <a:srgbClr val="C2DE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C2B46C-0993-4BAA-B2D0-D71C067BC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128" y="3636085"/>
            <a:ext cx="5860580" cy="1655762"/>
          </a:xfrm>
        </p:spPr>
        <p:txBody>
          <a:bodyPr>
            <a:normAutofit fontScale="92500"/>
          </a:bodyPr>
          <a:lstStyle/>
          <a:p>
            <a:r>
              <a:rPr lang="en-US" b="1" u="sng" dirty="0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Masia Roig</a:t>
            </a:r>
            <a:r>
              <a:rPr lang="en-US" dirty="0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Figueroa Leigh, A. Bordon, J. A. </a:t>
            </a:r>
            <a:r>
              <a:rPr lang="en-US" dirty="0" err="1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Smiga</a:t>
            </a:r>
            <a:r>
              <a:rPr lang="en-US" dirty="0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Y. V. Stadnik, D. </a:t>
            </a:r>
            <a:r>
              <a:rPr lang="en-US" dirty="0" err="1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Budker</a:t>
            </a:r>
            <a:r>
              <a:rPr lang="en-US" dirty="0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P. Centers, A. V. </a:t>
            </a:r>
            <a:r>
              <a:rPr lang="en-US" dirty="0" err="1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Gramolin</a:t>
            </a:r>
            <a:r>
              <a:rPr lang="en-US" dirty="0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S. Hamilton, S. Khamis, C. A. Palm, S. </a:t>
            </a:r>
            <a:r>
              <a:rPr lang="en-US" dirty="0" err="1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Pustelny</a:t>
            </a:r>
            <a:r>
              <a:rPr lang="en-US" dirty="0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dirty="0" err="1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Sushkov</a:t>
            </a:r>
            <a:r>
              <a:rPr lang="en-US" dirty="0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dirty="0" err="1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Wickenbrock</a:t>
            </a:r>
            <a:r>
              <a:rPr lang="en-US" dirty="0">
                <a:solidFill>
                  <a:srgbClr val="CACA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J. Kimball</a:t>
            </a:r>
            <a:endParaRPr lang="en-DE" dirty="0">
              <a:solidFill>
                <a:srgbClr val="CACA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81D93B3-FCC6-4C5C-812B-06AB1BA2B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9004" y="5460537"/>
            <a:ext cx="2495649" cy="1449560"/>
          </a:xfrm>
          <a:prstGeom prst="rect">
            <a:avLst/>
          </a:prstGeom>
        </p:spPr>
      </p:pic>
      <p:pic>
        <p:nvPicPr>
          <p:cNvPr id="9" name="Imagen 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9A20C50-6856-4ADC-89A0-BE461AD4C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27" y="5145798"/>
            <a:ext cx="2804473" cy="190700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BFB71CD-4B73-ED28-1CC6-FAC9ACD95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8619">
            <a:off x="1599076" y="319684"/>
            <a:ext cx="5292769" cy="2980547"/>
          </a:xfrm>
          <a:prstGeom prst="rect">
            <a:avLst/>
          </a:prstGeom>
        </p:spPr>
      </p:pic>
      <p:grpSp>
        <p:nvGrpSpPr>
          <p:cNvPr id="11" name="Grupo 18">
            <a:extLst>
              <a:ext uri="{FF2B5EF4-FFF2-40B4-BE49-F238E27FC236}">
                <a16:creationId xmlns:a16="http://schemas.microsoft.com/office/drawing/2014/main" id="{57DB8EE5-FDF2-C153-A178-E49C634265C9}"/>
              </a:ext>
            </a:extLst>
          </p:cNvPr>
          <p:cNvGrpSpPr>
            <a:grpSpLocks noChangeAspect="1"/>
          </p:cNvGrpSpPr>
          <p:nvPr/>
        </p:nvGrpSpPr>
        <p:grpSpPr>
          <a:xfrm>
            <a:off x="717931" y="4337589"/>
            <a:ext cx="2219822" cy="2258089"/>
            <a:chOff x="902146" y="1811515"/>
            <a:chExt cx="3204488" cy="3234970"/>
          </a:xfrm>
        </p:grpSpPr>
        <p:sp>
          <p:nvSpPr>
            <p:cNvPr id="12" name="Elipse 16">
              <a:extLst>
                <a:ext uri="{FF2B5EF4-FFF2-40B4-BE49-F238E27FC236}">
                  <a16:creationId xmlns:a16="http://schemas.microsoft.com/office/drawing/2014/main" id="{CFA16481-1500-4980-1E8E-BE59334A0E42}"/>
                </a:ext>
              </a:extLst>
            </p:cNvPr>
            <p:cNvSpPr/>
            <p:nvPr/>
          </p:nvSpPr>
          <p:spPr>
            <a:xfrm>
              <a:off x="972065" y="1895476"/>
              <a:ext cx="3107428" cy="30307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3" name="Imagen 12" descr="Imagen que contiene azul, foto, pastel, iluminado&#10;&#10;Descripción generada automáticamente">
              <a:extLst>
                <a:ext uri="{FF2B5EF4-FFF2-40B4-BE49-F238E27FC236}">
                  <a16:creationId xmlns:a16="http://schemas.microsoft.com/office/drawing/2014/main" id="{7C41271F-51DB-48EA-2272-AF138BC37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46" y="1811515"/>
              <a:ext cx="3204488" cy="323497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3C41F8-1CCC-A9B7-6EAC-E1FAA77D577D}"/>
              </a:ext>
            </a:extLst>
          </p:cNvPr>
          <p:cNvSpPr txBox="1"/>
          <p:nvPr/>
        </p:nvSpPr>
        <p:spPr>
          <a:xfrm>
            <a:off x="10984653" y="5986767"/>
            <a:ext cx="1442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400" dirty="0">
                <a:solidFill>
                  <a:schemeClr val="bg1">
                    <a:lumMod val="85000"/>
                  </a:schemeClr>
                </a:solidFill>
              </a:rPr>
              <a:t>#54</a:t>
            </a:r>
          </a:p>
        </p:txBody>
      </p:sp>
    </p:spTree>
    <p:extLst>
      <p:ext uri="{BB962C8B-B14F-4D97-AF65-F5344CB8AC3E}">
        <p14:creationId xmlns:p14="http://schemas.microsoft.com/office/powerpoint/2010/main" val="329298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47A20-81F7-43EB-BBC7-04BAD7F5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1" y="316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2D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Ultra-Light Bosonic Dark Matter Field</a:t>
            </a:r>
            <a:endParaRPr lang="en-DE" dirty="0">
              <a:solidFill>
                <a:srgbClr val="C2DE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2E548A9-3F8C-D837-DD25-00365567B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8619">
            <a:off x="69928" y="2871558"/>
            <a:ext cx="5494406" cy="309409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A6903553-2A50-0BA2-759C-55187628A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5643" y="2169105"/>
            <a:ext cx="6814705" cy="421717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BE2FEF8-4EA3-82DB-38F8-5C9F1743370E}"/>
              </a:ext>
            </a:extLst>
          </p:cNvPr>
          <p:cNvSpPr txBox="1"/>
          <p:nvPr/>
        </p:nvSpPr>
        <p:spPr>
          <a:xfrm>
            <a:off x="5842220" y="1186892"/>
            <a:ext cx="6069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Quadratic coupling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Near-zero frequency component</a:t>
            </a:r>
            <a:endParaRPr lang="en-DE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4E4B4CB-C2B8-33F4-4222-77982C6EF2D9}"/>
              </a:ext>
            </a:extLst>
          </p:cNvPr>
          <p:cNvSpPr txBox="1"/>
          <p:nvPr/>
        </p:nvSpPr>
        <p:spPr>
          <a:xfrm>
            <a:off x="197617" y="5863657"/>
            <a:ext cx="2695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Interference</a:t>
            </a:r>
            <a:endParaRPr lang="en-DE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" name="Grupo 18">
            <a:extLst>
              <a:ext uri="{FF2B5EF4-FFF2-40B4-BE49-F238E27FC236}">
                <a16:creationId xmlns:a16="http://schemas.microsoft.com/office/drawing/2014/main" id="{23254C2F-20A9-4546-402B-89B727C20A26}"/>
              </a:ext>
            </a:extLst>
          </p:cNvPr>
          <p:cNvGrpSpPr>
            <a:grpSpLocks noChangeAspect="1"/>
          </p:cNvGrpSpPr>
          <p:nvPr/>
        </p:nvGrpSpPr>
        <p:grpSpPr>
          <a:xfrm>
            <a:off x="3755278" y="3741143"/>
            <a:ext cx="390762" cy="397498"/>
            <a:chOff x="902146" y="1811515"/>
            <a:chExt cx="3204488" cy="3234970"/>
          </a:xfrm>
        </p:grpSpPr>
        <p:sp>
          <p:nvSpPr>
            <p:cNvPr id="11" name="Elipse 16">
              <a:extLst>
                <a:ext uri="{FF2B5EF4-FFF2-40B4-BE49-F238E27FC236}">
                  <a16:creationId xmlns:a16="http://schemas.microsoft.com/office/drawing/2014/main" id="{FC8D7163-6C29-2355-C42F-4D33E4F86883}"/>
                </a:ext>
              </a:extLst>
            </p:cNvPr>
            <p:cNvSpPr/>
            <p:nvPr/>
          </p:nvSpPr>
          <p:spPr>
            <a:xfrm>
              <a:off x="972065" y="1895476"/>
              <a:ext cx="3107428" cy="30307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2" name="Imagen 12" descr="Imagen que contiene azul, foto, pastel, iluminado&#10;&#10;Descripción generada automáticamente">
              <a:extLst>
                <a:ext uri="{FF2B5EF4-FFF2-40B4-BE49-F238E27FC236}">
                  <a16:creationId xmlns:a16="http://schemas.microsoft.com/office/drawing/2014/main" id="{5E0FA48E-DEF8-9530-926A-AC303D452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46" y="1811515"/>
              <a:ext cx="3204488" cy="3234970"/>
            </a:xfrm>
            <a:prstGeom prst="rect">
              <a:avLst/>
            </a:prstGeom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741917-CEBC-B94D-3AA7-198C61D27469}"/>
              </a:ext>
            </a:extLst>
          </p:cNvPr>
          <p:cNvCxnSpPr>
            <a:cxnSpLocks/>
          </p:cNvCxnSpPr>
          <p:nvPr/>
        </p:nvCxnSpPr>
        <p:spPr>
          <a:xfrm>
            <a:off x="4043625" y="4035984"/>
            <a:ext cx="217090" cy="189814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FEFB3B8-5412-F8F7-A891-C24F1A61E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1" y="1296675"/>
            <a:ext cx="5274231" cy="872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349166-2633-C1FB-3AC3-D6FAFBE6F49D}"/>
              </a:ext>
            </a:extLst>
          </p:cNvPr>
          <p:cNvSpPr txBox="1"/>
          <p:nvPr/>
        </p:nvSpPr>
        <p:spPr>
          <a:xfrm>
            <a:off x="10984653" y="5986767"/>
            <a:ext cx="1442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400" dirty="0">
                <a:solidFill>
                  <a:schemeClr val="bg1">
                    <a:lumMod val="85000"/>
                  </a:schemeClr>
                </a:solidFill>
              </a:rPr>
              <a:t>#54</a:t>
            </a:r>
          </a:p>
        </p:txBody>
      </p:sp>
    </p:spTree>
    <p:extLst>
      <p:ext uri="{BB962C8B-B14F-4D97-AF65-F5344CB8AC3E}">
        <p14:creationId xmlns:p14="http://schemas.microsoft.com/office/powerpoint/2010/main" val="253871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47A20-81F7-43EB-BBC7-04BAD7F5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4" y="316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2D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 of Quantum Sensor</a:t>
            </a:r>
            <a:endParaRPr lang="en-DE" dirty="0">
              <a:solidFill>
                <a:srgbClr val="C2DE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91CD812-DDF1-5C96-0EF4-937011424CBB}"/>
              </a:ext>
            </a:extLst>
          </p:cNvPr>
          <p:cNvGrpSpPr/>
          <p:nvPr/>
        </p:nvGrpSpPr>
        <p:grpSpPr>
          <a:xfrm>
            <a:off x="1172906" y="2597016"/>
            <a:ext cx="2920210" cy="2970550"/>
            <a:chOff x="902146" y="1811515"/>
            <a:chExt cx="3204488" cy="323497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EAEC8D46-4216-9EA8-2110-F0B8D5CA8E87}"/>
                </a:ext>
              </a:extLst>
            </p:cNvPr>
            <p:cNvSpPr/>
            <p:nvPr/>
          </p:nvSpPr>
          <p:spPr>
            <a:xfrm>
              <a:off x="972065" y="1895476"/>
              <a:ext cx="3107428" cy="30307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13" name="Imagen 12" descr="Imagen que contiene azul, foto, pastel, iluminado&#10;&#10;Descripción generada automáticamente">
              <a:extLst>
                <a:ext uri="{FF2B5EF4-FFF2-40B4-BE49-F238E27FC236}">
                  <a16:creationId xmlns:a16="http://schemas.microsoft.com/office/drawing/2014/main" id="{2874FA04-8339-3390-2AD2-3681F3D9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46" y="1811515"/>
              <a:ext cx="3204488" cy="3234970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5746CAD-E802-C1AD-6BEF-A4772BC2382B}"/>
              </a:ext>
            </a:extLst>
          </p:cNvPr>
          <p:cNvSpPr txBox="1"/>
          <p:nvPr/>
        </p:nvSpPr>
        <p:spPr>
          <a:xfrm>
            <a:off x="82181" y="1792618"/>
            <a:ext cx="3536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Correlate sensors</a:t>
            </a:r>
            <a:endParaRPr lang="en-DE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B97789-E866-6B9A-0485-11ABEB1DD057}"/>
              </a:ext>
            </a:extLst>
          </p:cNvPr>
          <p:cNvSpPr txBox="1"/>
          <p:nvPr/>
        </p:nvSpPr>
        <p:spPr>
          <a:xfrm>
            <a:off x="4093116" y="1123711"/>
            <a:ext cx="8098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Signature stochastic dark matter background</a:t>
            </a:r>
            <a:endParaRPr lang="en-DE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6D7E92FB-EDE8-ED00-011A-27472BCD0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9262" y="1792618"/>
            <a:ext cx="7170366" cy="4437267"/>
          </a:xfrm>
          <a:prstGeom prst="rect">
            <a:avLst/>
          </a:prstGeom>
        </p:spPr>
      </p:pic>
      <p:sp>
        <p:nvSpPr>
          <p:cNvPr id="10" name="CuadroTexto 21">
            <a:extLst>
              <a:ext uri="{FF2B5EF4-FFF2-40B4-BE49-F238E27FC236}">
                <a16:creationId xmlns:a16="http://schemas.microsoft.com/office/drawing/2014/main" id="{6428ACDC-1D67-961E-5C1A-6B473D30CFB9}"/>
              </a:ext>
            </a:extLst>
          </p:cNvPr>
          <p:cNvSpPr txBox="1"/>
          <p:nvPr/>
        </p:nvSpPr>
        <p:spPr>
          <a:xfrm>
            <a:off x="575561" y="6031455"/>
            <a:ext cx="7404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B3434"/>
                </a:solidFill>
              </a:rPr>
              <a:t>Explore beyond cosmological constraints</a:t>
            </a:r>
            <a:endParaRPr lang="en-DE" sz="3200" dirty="0">
              <a:solidFill>
                <a:srgbClr val="FB343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57A21-C0EF-16B9-5674-904081D471E7}"/>
              </a:ext>
            </a:extLst>
          </p:cNvPr>
          <p:cNvSpPr txBox="1"/>
          <p:nvPr/>
        </p:nvSpPr>
        <p:spPr>
          <a:xfrm>
            <a:off x="10984653" y="5986767"/>
            <a:ext cx="1442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400" dirty="0">
                <a:solidFill>
                  <a:schemeClr val="bg1">
                    <a:lumMod val="85000"/>
                  </a:schemeClr>
                </a:solidFill>
              </a:rPr>
              <a:t>#54</a:t>
            </a:r>
          </a:p>
        </p:txBody>
      </p:sp>
    </p:spTree>
    <p:extLst>
      <p:ext uri="{BB962C8B-B14F-4D97-AF65-F5344CB8AC3E}">
        <p14:creationId xmlns:p14="http://schemas.microsoft.com/office/powerpoint/2010/main" val="3714183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Intensity Interferometry  for Ultralight Bosonic Dark Matter Detection</vt:lpstr>
      <vt:lpstr>Ultra-Light Bosonic Dark Matter Field</vt:lpstr>
      <vt:lpstr>Global Network of Quantum Sensor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Axion domain walls using the Global Network of Optical Magnetometers for Exotic physics</dc:title>
  <dc:creator>Masia Roig, Hector</dc:creator>
  <cp:lastModifiedBy>Masia Roig, Hector</cp:lastModifiedBy>
  <cp:revision>38</cp:revision>
  <dcterms:created xsi:type="dcterms:W3CDTF">2021-06-11T06:43:18Z</dcterms:created>
  <dcterms:modified xsi:type="dcterms:W3CDTF">2022-08-09T10:34:22Z</dcterms:modified>
</cp:coreProperties>
</file>