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9" r:id="rId4"/>
    <p:sldId id="260" r:id="rId5"/>
    <p:sldId id="261" r:id="rId6"/>
    <p:sldId id="272" r:id="rId7"/>
    <p:sldId id="274" r:id="rId8"/>
    <p:sldId id="287" r:id="rId9"/>
    <p:sldId id="262" r:id="rId10"/>
    <p:sldId id="263" r:id="rId11"/>
    <p:sldId id="290" r:id="rId12"/>
    <p:sldId id="265" r:id="rId13"/>
    <p:sldId id="266" r:id="rId14"/>
    <p:sldId id="267" r:id="rId15"/>
    <p:sldId id="268" r:id="rId16"/>
    <p:sldId id="285" r:id="rId17"/>
    <p:sldId id="269" r:id="rId18"/>
    <p:sldId id="270" r:id="rId19"/>
    <p:sldId id="288" r:id="rId20"/>
    <p:sldId id="277" r:id="rId21"/>
    <p:sldId id="286" r:id="rId22"/>
    <p:sldId id="284" r:id="rId23"/>
    <p:sldId id="283" r:id="rId24"/>
    <p:sldId id="289" r:id="rId25"/>
  </p:sldIdLst>
  <p:sldSz cx="12192000" cy="6858000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11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75B78-4561-4CD9-B230-0F926A8675AD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705413-8A3A-4536-A1C8-F69D2B643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794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6"/>
          <p:cNvPicPr/>
          <p:nvPr/>
        </p:nvPicPr>
        <p:blipFill>
          <a:blip r:embed="rId14"/>
          <a:stretch/>
        </p:blipFill>
        <p:spPr>
          <a:xfrm>
            <a:off x="9448560" y="206280"/>
            <a:ext cx="2373480" cy="791640"/>
          </a:xfrm>
          <a:prstGeom prst="rect">
            <a:avLst/>
          </a:prstGeom>
          <a:ln>
            <a:noFill/>
          </a:ln>
        </p:spPr>
      </p:pic>
      <p:pic>
        <p:nvPicPr>
          <p:cNvPr id="7" name="Grafik 7"/>
          <p:cNvPicPr/>
          <p:nvPr/>
        </p:nvPicPr>
        <p:blipFill>
          <a:blip r:embed="rId15"/>
          <a:stretch/>
        </p:blipFill>
        <p:spPr>
          <a:xfrm>
            <a:off x="380880" y="233640"/>
            <a:ext cx="2360880" cy="764280"/>
          </a:xfrm>
          <a:prstGeom prst="rect">
            <a:avLst/>
          </a:prstGeom>
          <a:ln>
            <a:noFill/>
          </a:ln>
        </p:spPr>
      </p:pic>
      <p:sp>
        <p:nvSpPr>
          <p:cNvPr id="2" name="CustomShape 1"/>
          <p:cNvSpPr/>
          <p:nvPr/>
        </p:nvSpPr>
        <p:spPr>
          <a:xfrm>
            <a:off x="0" y="1097640"/>
            <a:ext cx="12190680" cy="105840"/>
          </a:xfrm>
          <a:prstGeom prst="rect">
            <a:avLst/>
          </a:prstGeom>
          <a:gradFill rotWithShape="0">
            <a:gsLst>
              <a:gs pos="0">
                <a:srgbClr val="E2001A"/>
              </a:gs>
              <a:gs pos="100000">
                <a:srgbClr val="7F7F7E"/>
              </a:gs>
            </a:gsLst>
            <a:lin ang="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CustomShape 2"/>
          <p:cNvSpPr/>
          <p:nvPr/>
        </p:nvSpPr>
        <p:spPr>
          <a:xfrm>
            <a:off x="0" y="6317280"/>
            <a:ext cx="12190680" cy="105840"/>
          </a:xfrm>
          <a:prstGeom prst="rect">
            <a:avLst/>
          </a:prstGeom>
          <a:gradFill rotWithShape="0">
            <a:gsLst>
              <a:gs pos="0">
                <a:srgbClr val="E2001A"/>
              </a:gs>
              <a:gs pos="100000">
                <a:srgbClr val="7F7F7E"/>
              </a:gs>
            </a:gsLst>
            <a:lin ang="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hyperlink" Target="https://cajohare.github.io/AxionLimits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12" Type="http://schemas.openxmlformats.org/officeDocument/2006/relationships/image" Target="../media/image114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26" Type="http://schemas.openxmlformats.org/officeDocument/2006/relationships/image" Target="../media/image55.png"/><Relationship Id="rId3" Type="http://schemas.openxmlformats.org/officeDocument/2006/relationships/image" Target="../media/image32.png"/><Relationship Id="rId21" Type="http://schemas.openxmlformats.org/officeDocument/2006/relationships/image" Target="../media/image50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5" Type="http://schemas.openxmlformats.org/officeDocument/2006/relationships/image" Target="../media/image54.png"/><Relationship Id="rId2" Type="http://schemas.openxmlformats.org/officeDocument/2006/relationships/image" Target="../media/image31.png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24" Type="http://schemas.openxmlformats.org/officeDocument/2006/relationships/image" Target="../media/image53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23" Type="http://schemas.openxmlformats.org/officeDocument/2006/relationships/image" Target="../media/image52.pn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Relationship Id="rId22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ustomShape 1"/>
          <p:cNvSpPr/>
          <p:nvPr/>
        </p:nvSpPr>
        <p:spPr>
          <a:xfrm>
            <a:off x="838440" y="365400"/>
            <a:ext cx="10513440" cy="88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" name="CustomShape 4"/>
          <p:cNvSpPr/>
          <p:nvPr/>
        </p:nvSpPr>
        <p:spPr>
          <a:xfrm>
            <a:off x="476052" y="3067500"/>
            <a:ext cx="11521080" cy="30787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720" tIns="54360" rIns="108720" bIns="54360"/>
          <a:lstStyle/>
          <a:p>
            <a:pPr algn="ctr">
              <a:lnSpc>
                <a:spcPct val="100000"/>
              </a:lnSpc>
            </a:pPr>
            <a:r>
              <a:rPr lang="en-US" sz="2400" b="0" strike="noStrike" spc="-1" dirty="0">
                <a:solidFill>
                  <a:srgbClr val="000000"/>
                </a:solidFill>
                <a:ea typeface="DejaVu Sans"/>
              </a:rPr>
              <a:t>Antonios Gardikiotis</a:t>
            </a:r>
          </a:p>
          <a:p>
            <a:pPr algn="ctr"/>
            <a:r>
              <a:rPr lang="en-US" sz="2400" strike="noStrike" spc="-1" dirty="0">
                <a:uFillTx/>
                <a:ea typeface="DejaVu Sans"/>
              </a:rPr>
              <a:t>Universität Hamburg</a:t>
            </a:r>
            <a:endParaRPr lang="en-US" sz="2400" strike="noStrike" spc="-1" dirty="0"/>
          </a:p>
          <a:p>
            <a:pPr algn="ctr">
              <a:lnSpc>
                <a:spcPct val="100000"/>
              </a:lnSpc>
            </a:pPr>
            <a:endParaRPr lang="en-US" sz="2400" b="0" strike="noStrike" spc="-1" dirty="0"/>
          </a:p>
          <a:p>
            <a:pPr algn="ctr">
              <a:lnSpc>
                <a:spcPct val="100000"/>
              </a:lnSpc>
            </a:pPr>
            <a:r>
              <a:rPr lang="en-US" sz="2400" b="0" strike="noStrike" spc="-1" dirty="0">
                <a:solidFill>
                  <a:srgbClr val="000000"/>
                </a:solidFill>
                <a:ea typeface="DejaVu Sans"/>
              </a:rPr>
              <a:t>On behalf of the MADMAX Collaboration</a:t>
            </a:r>
          </a:p>
          <a:p>
            <a:pPr algn="ctr">
              <a:lnSpc>
                <a:spcPct val="100000"/>
              </a:lnSpc>
            </a:pPr>
            <a:endParaRPr lang="en-US" sz="2400" spc="-1" dirty="0">
              <a:solidFill>
                <a:srgbClr val="000000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en-US" sz="2400" b="0" strike="noStrike" spc="-1" dirty="0"/>
              <a:t>11</a:t>
            </a:r>
            <a:r>
              <a:rPr lang="en-US" sz="2400" b="0" strike="noStrike" spc="-1" baseline="30000" dirty="0"/>
              <a:t>th</a:t>
            </a:r>
            <a:r>
              <a:rPr lang="en-US" sz="2400" b="0" strike="noStrike" spc="-1" dirty="0"/>
              <a:t> August 2022</a:t>
            </a:r>
          </a:p>
          <a:p>
            <a:pPr algn="ctr"/>
            <a:r>
              <a:rPr lang="en-US" sz="2800" dirty="0"/>
              <a:t>17</a:t>
            </a:r>
            <a:r>
              <a:rPr lang="en-US" sz="2800" baseline="30000" dirty="0"/>
              <a:t>th</a:t>
            </a:r>
            <a:r>
              <a:rPr lang="en-US" sz="2800" dirty="0"/>
              <a:t> Patras Workshop on Axions, WIMPs and WISPs</a:t>
            </a:r>
          </a:p>
          <a:p>
            <a:pPr algn="ctr"/>
            <a:r>
              <a:rPr lang="en-US" sz="2400" dirty="0"/>
              <a:t>Mainz </a:t>
            </a:r>
          </a:p>
          <a:p>
            <a:pPr algn="ctr">
              <a:lnSpc>
                <a:spcPct val="100000"/>
              </a:lnSpc>
            </a:pPr>
            <a:endParaRPr lang="en-US" sz="2420" b="0" strike="noStrike" spc="-1" dirty="0"/>
          </a:p>
          <a:p>
            <a:pPr algn="ctr">
              <a:lnSpc>
                <a:spcPct val="100000"/>
              </a:lnSpc>
            </a:pPr>
            <a:endParaRPr lang="en-US" sz="2420" b="0" strike="noStrike" spc="-1" dirty="0"/>
          </a:p>
          <a:p>
            <a:pPr algn="ctr">
              <a:lnSpc>
                <a:spcPct val="100000"/>
              </a:lnSpc>
            </a:pPr>
            <a:endParaRPr lang="en-US" sz="2420" b="0" strike="noStrike" spc="-1" dirty="0"/>
          </a:p>
          <a:p>
            <a:pPr algn="ctr">
              <a:lnSpc>
                <a:spcPct val="100000"/>
              </a:lnSpc>
            </a:pPr>
            <a:endParaRPr lang="en-US" sz="2420" b="0" strike="noStrike" spc="-1" dirty="0"/>
          </a:p>
          <a:p>
            <a:pPr algn="ctr">
              <a:lnSpc>
                <a:spcPct val="100000"/>
              </a:lnSpc>
            </a:pPr>
            <a:endParaRPr lang="en-US" sz="2420" b="0" strike="noStrike" spc="-1" dirty="0"/>
          </a:p>
          <a:p>
            <a:pPr algn="ctr">
              <a:lnSpc>
                <a:spcPct val="100000"/>
              </a:lnSpc>
            </a:pPr>
            <a:endParaRPr lang="en-US" sz="2420" b="0" strike="noStrike" spc="-1" dirty="0"/>
          </a:p>
        </p:txBody>
      </p:sp>
      <p:sp>
        <p:nvSpPr>
          <p:cNvPr id="88" name="Line 5"/>
          <p:cNvSpPr/>
          <p:nvPr/>
        </p:nvSpPr>
        <p:spPr>
          <a:xfrm>
            <a:off x="562439" y="2998235"/>
            <a:ext cx="10968480" cy="360"/>
          </a:xfrm>
          <a:prstGeom prst="line">
            <a:avLst/>
          </a:prstGeom>
          <a:ln w="34920">
            <a:solidFill>
              <a:srgbClr val="3F6EC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" name="CustomShape 6"/>
          <p:cNvSpPr/>
          <p:nvPr/>
        </p:nvSpPr>
        <p:spPr>
          <a:xfrm>
            <a:off x="582576" y="1870494"/>
            <a:ext cx="11246760" cy="771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720" tIns="54360" rIns="108720" bIns="54360"/>
          <a:lstStyle/>
          <a:p>
            <a:pPr algn="ctr">
              <a:lnSpc>
                <a:spcPct val="100000"/>
              </a:lnSpc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Advances in searching for galactic axions with a Dielectric Haloscope (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MADMAX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)</a:t>
            </a:r>
            <a:endParaRPr lang="en-US" sz="2800" b="0" strike="noStrike" spc="-1" dirty="0">
              <a:latin typeface="Arial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8DD753DB-9C9A-0F29-F788-BBF6075CF9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2938595"/>
              </p:ext>
            </p:extLst>
          </p:nvPr>
        </p:nvGraphicFramePr>
        <p:xfrm>
          <a:off x="47328" y="6453336"/>
          <a:ext cx="1204116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3723">
                  <a:extLst>
                    <a:ext uri="{9D8B030D-6E8A-4147-A177-3AD203B41FA5}">
                      <a16:colId xmlns:a16="http://schemas.microsoft.com/office/drawing/2014/main" val="1381935228"/>
                    </a:ext>
                  </a:extLst>
                </a:gridCol>
                <a:gridCol w="4013723">
                  <a:extLst>
                    <a:ext uri="{9D8B030D-6E8A-4147-A177-3AD203B41FA5}">
                      <a16:colId xmlns:a16="http://schemas.microsoft.com/office/drawing/2014/main" val="3118566186"/>
                    </a:ext>
                  </a:extLst>
                </a:gridCol>
                <a:gridCol w="4013723">
                  <a:extLst>
                    <a:ext uri="{9D8B030D-6E8A-4147-A177-3AD203B41FA5}">
                      <a16:colId xmlns:a16="http://schemas.microsoft.com/office/drawing/2014/main" val="40870864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11-08-2022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Antonios Gardikiotis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453265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icture 148"/>
          <p:cNvPicPr/>
          <p:nvPr/>
        </p:nvPicPr>
        <p:blipFill>
          <a:blip r:embed="rId2"/>
          <a:stretch/>
        </p:blipFill>
        <p:spPr>
          <a:xfrm>
            <a:off x="3619893" y="1289587"/>
            <a:ext cx="3310200" cy="2413440"/>
          </a:xfrm>
          <a:prstGeom prst="rect">
            <a:avLst/>
          </a:prstGeom>
          <a:ln>
            <a:noFill/>
          </a:ln>
        </p:spPr>
      </p:pic>
      <p:pic>
        <p:nvPicPr>
          <p:cNvPr id="150" name="Picture 149"/>
          <p:cNvPicPr/>
          <p:nvPr/>
        </p:nvPicPr>
        <p:blipFill>
          <a:blip r:embed="rId3"/>
          <a:stretch/>
        </p:blipFill>
        <p:spPr>
          <a:xfrm>
            <a:off x="6841080" y="1202400"/>
            <a:ext cx="5303520" cy="3081240"/>
          </a:xfrm>
          <a:prstGeom prst="rect">
            <a:avLst/>
          </a:prstGeom>
          <a:ln>
            <a:noFill/>
          </a:ln>
        </p:spPr>
      </p:pic>
      <p:pic>
        <p:nvPicPr>
          <p:cNvPr id="151" name="Picture 150"/>
          <p:cNvPicPr/>
          <p:nvPr/>
        </p:nvPicPr>
        <p:blipFill>
          <a:blip r:embed="rId4"/>
          <a:stretch/>
        </p:blipFill>
        <p:spPr>
          <a:xfrm>
            <a:off x="9059158" y="3959258"/>
            <a:ext cx="3132841" cy="2286942"/>
          </a:xfrm>
          <a:prstGeom prst="rect">
            <a:avLst/>
          </a:prstGeom>
          <a:ln>
            <a:noFill/>
          </a:ln>
        </p:spPr>
      </p:pic>
      <p:pic>
        <p:nvPicPr>
          <p:cNvPr id="152" name="Picture 151"/>
          <p:cNvPicPr/>
          <p:nvPr/>
        </p:nvPicPr>
        <p:blipFill>
          <a:blip r:embed="rId5"/>
          <a:stretch/>
        </p:blipFill>
        <p:spPr>
          <a:xfrm>
            <a:off x="152640" y="1280160"/>
            <a:ext cx="3139200" cy="2354400"/>
          </a:xfrm>
          <a:prstGeom prst="rect">
            <a:avLst/>
          </a:prstGeom>
          <a:ln>
            <a:noFill/>
          </a:ln>
        </p:spPr>
      </p:pic>
      <p:sp>
        <p:nvSpPr>
          <p:cNvPr id="153" name="TextShape 1"/>
          <p:cNvSpPr txBox="1"/>
          <p:nvPr/>
        </p:nvSpPr>
        <p:spPr>
          <a:xfrm>
            <a:off x="9040305" y="4045042"/>
            <a:ext cx="3151695" cy="34488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1600" b="1" strike="noStrike" spc="-1" dirty="0"/>
              <a:t>MORPURGO</a:t>
            </a:r>
            <a:r>
              <a:rPr lang="en-US" sz="1600" b="0" strike="noStrike" spc="-1" dirty="0"/>
              <a:t> magnet @ CERN</a:t>
            </a:r>
          </a:p>
        </p:txBody>
      </p:sp>
      <p:sp>
        <p:nvSpPr>
          <p:cNvPr id="154" name="Line 2"/>
          <p:cNvSpPr/>
          <p:nvPr/>
        </p:nvSpPr>
        <p:spPr>
          <a:xfrm flipH="1">
            <a:off x="10607040" y="2468880"/>
            <a:ext cx="91440" cy="1348560"/>
          </a:xfrm>
          <a:prstGeom prst="line">
            <a:avLst/>
          </a:prstGeom>
          <a:ln w="38100">
            <a:solidFill>
              <a:srgbClr val="ED1C24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55" name="Picture 154"/>
          <p:cNvPicPr/>
          <p:nvPr/>
        </p:nvPicPr>
        <p:blipFill>
          <a:blip r:embed="rId6"/>
          <a:stretch/>
        </p:blipFill>
        <p:spPr>
          <a:xfrm>
            <a:off x="45720" y="3714160"/>
            <a:ext cx="3913538" cy="2595199"/>
          </a:xfrm>
          <a:prstGeom prst="rect">
            <a:avLst/>
          </a:prstGeom>
          <a:ln>
            <a:noFill/>
          </a:ln>
        </p:spPr>
      </p:pic>
      <p:sp>
        <p:nvSpPr>
          <p:cNvPr id="156" name="TextShape 3"/>
          <p:cNvSpPr txBox="1"/>
          <p:nvPr/>
        </p:nvSpPr>
        <p:spPr>
          <a:xfrm>
            <a:off x="457200" y="5852160"/>
            <a:ext cx="3291840" cy="346320"/>
          </a:xfrm>
          <a:prstGeom prst="rect">
            <a:avLst/>
          </a:prstGeom>
          <a:solidFill>
            <a:srgbClr val="FFFFFF">
              <a:alpha val="24000"/>
            </a:srgbClr>
          </a:solidFill>
          <a:ln>
            <a:noFill/>
          </a:ln>
        </p:spPr>
        <p:txBody>
          <a:bodyPr lIns="90000" tIns="45000" rIns="90000" bIns="45000"/>
          <a:lstStyle/>
          <a:p>
            <a:r>
              <a:rPr lang="en-US" b="0" strike="noStrike" spc="-1" dirty="0">
                <a:latin typeface="Arial"/>
              </a:rPr>
              <a:t>Shielded RF lab in Hamburg</a:t>
            </a:r>
          </a:p>
        </p:txBody>
      </p:sp>
      <p:sp>
        <p:nvSpPr>
          <p:cNvPr id="157" name="TextShape 4"/>
          <p:cNvSpPr txBox="1"/>
          <p:nvPr/>
        </p:nvSpPr>
        <p:spPr>
          <a:xfrm>
            <a:off x="3927209" y="306386"/>
            <a:ext cx="4297680" cy="469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spcBef>
                <a:spcPts val="1191"/>
              </a:spcBef>
              <a:spcAft>
                <a:spcPts val="992"/>
              </a:spcAft>
            </a:pPr>
            <a:r>
              <a:rPr lang="en-US" sz="2600" b="0" strike="noStrike" spc="-1" dirty="0">
                <a:latin typeface="+mj-lt"/>
              </a:rPr>
              <a:t>The MADMAX Prototype</a:t>
            </a:r>
          </a:p>
        </p:txBody>
      </p:sp>
      <p:graphicFrame>
        <p:nvGraphicFramePr>
          <p:cNvPr id="12" name="Table 2">
            <a:extLst>
              <a:ext uri="{FF2B5EF4-FFF2-40B4-BE49-F238E27FC236}">
                <a16:creationId xmlns:a16="http://schemas.microsoft.com/office/drawing/2014/main" id="{04577AD5-ABD0-D044-7157-E621DD8AB8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6762962"/>
              </p:ext>
            </p:extLst>
          </p:nvPr>
        </p:nvGraphicFramePr>
        <p:xfrm>
          <a:off x="47328" y="6453336"/>
          <a:ext cx="1204116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3723">
                  <a:extLst>
                    <a:ext uri="{9D8B030D-6E8A-4147-A177-3AD203B41FA5}">
                      <a16:colId xmlns:a16="http://schemas.microsoft.com/office/drawing/2014/main" val="1381935228"/>
                    </a:ext>
                  </a:extLst>
                </a:gridCol>
                <a:gridCol w="4013723">
                  <a:extLst>
                    <a:ext uri="{9D8B030D-6E8A-4147-A177-3AD203B41FA5}">
                      <a16:colId xmlns:a16="http://schemas.microsoft.com/office/drawing/2014/main" val="3118566186"/>
                    </a:ext>
                  </a:extLst>
                </a:gridCol>
                <a:gridCol w="4013723">
                  <a:extLst>
                    <a:ext uri="{9D8B030D-6E8A-4147-A177-3AD203B41FA5}">
                      <a16:colId xmlns:a16="http://schemas.microsoft.com/office/drawing/2014/main" val="40870864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11-08-2022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Antonios Gardikiotis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4532657"/>
                  </a:ext>
                </a:extLst>
              </a:tr>
            </a:tbl>
          </a:graphicData>
        </a:graphic>
      </p:graphicFrame>
      <p:sp>
        <p:nvSpPr>
          <p:cNvPr id="13" name="TextShape 4">
            <a:extLst>
              <a:ext uri="{FF2B5EF4-FFF2-40B4-BE49-F238E27FC236}">
                <a16:creationId xmlns:a16="http://schemas.microsoft.com/office/drawing/2014/main" id="{7162C2FA-4698-5659-323D-1C1379A79274}"/>
              </a:ext>
            </a:extLst>
          </p:cNvPr>
          <p:cNvSpPr txBox="1"/>
          <p:nvPr/>
        </p:nvSpPr>
        <p:spPr>
          <a:xfrm>
            <a:off x="4045476" y="4251497"/>
            <a:ext cx="5023110" cy="199847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800" b="1" strike="noStrike" spc="-1" dirty="0">
                <a:latin typeface="Arial"/>
              </a:rPr>
              <a:t>MADMAX Prototype </a:t>
            </a:r>
            <a:r>
              <a:rPr lang="en-US" sz="1800" b="0" strike="noStrike" spc="-1" dirty="0">
                <a:latin typeface="Arial"/>
              </a:rPr>
              <a:t>to be installed in the Shielded Experimental </a:t>
            </a:r>
            <a:r>
              <a:rPr lang="en-US" sz="1800" b="0" strike="noStrike" spc="-1" dirty="0" err="1">
                <a:latin typeface="Arial"/>
              </a:rPr>
              <a:t>HaLL</a:t>
            </a:r>
            <a:r>
              <a:rPr lang="en-US" sz="1800" b="0" strike="noStrike" spc="-1" dirty="0">
                <a:latin typeface="Arial"/>
              </a:rPr>
              <a:t> (SHELL) @ DESY</a:t>
            </a:r>
          </a:p>
          <a:p>
            <a:r>
              <a:rPr lang="en-US" sz="1800" b="0" strike="noStrike" spc="-1" dirty="0">
                <a:latin typeface="Arial"/>
              </a:rPr>
              <a:t>• Commissioning begin of 2023</a:t>
            </a:r>
          </a:p>
          <a:p>
            <a:endParaRPr lang="en-US" sz="1800" b="0" strike="noStrike" spc="-1" dirty="0">
              <a:latin typeface="Arial"/>
            </a:endParaRPr>
          </a:p>
          <a:p>
            <a:r>
              <a:rPr lang="en-US" sz="1800" b="0" strike="noStrike" spc="-1" dirty="0">
                <a:latin typeface="Arial"/>
              </a:rPr>
              <a:t>First axion physics measurements in </a:t>
            </a:r>
            <a:r>
              <a:rPr lang="en-US" sz="1800" b="1" strike="noStrike" spc="-1" dirty="0">
                <a:latin typeface="Arial"/>
              </a:rPr>
              <a:t>MORPURGO magnet </a:t>
            </a:r>
            <a:r>
              <a:rPr lang="en-US" sz="1800" b="0" strike="noStrike" spc="-1" dirty="0">
                <a:latin typeface="Arial"/>
              </a:rPr>
              <a:t>@ CERN</a:t>
            </a:r>
          </a:p>
          <a:p>
            <a:r>
              <a:rPr lang="en-US" sz="1800" b="0" strike="noStrike" spc="-1" dirty="0">
                <a:latin typeface="Arial"/>
              </a:rPr>
              <a:t>• Physics runs at CERN in 2024 &amp; 2025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5" name="Table 1"/>
          <p:cNvGraphicFramePr/>
          <p:nvPr/>
        </p:nvGraphicFramePr>
        <p:xfrm>
          <a:off x="11520" y="6558840"/>
          <a:ext cx="12114000" cy="243840"/>
        </p:xfrm>
        <a:graphic>
          <a:graphicData uri="http://schemas.openxmlformats.org/drawingml/2006/table">
            <a:tbl>
              <a:tblPr/>
              <a:tblGrid>
                <a:gridCol w="313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36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9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9920">
                <a:tc>
                  <a:txBody>
                    <a:bodyPr/>
                    <a:lstStyle/>
                    <a:p>
                      <a:pPr marL="127080">
                        <a:lnSpc>
                          <a:spcPts val="1239"/>
                        </a:lnSpc>
                      </a:pPr>
                      <a:r>
                        <a:rPr lang="en-US" sz="1200" b="0" strike="noStrike" spc="-12">
                          <a:solidFill>
                            <a:srgbClr val="000000"/>
                          </a:solidFill>
                          <a:latin typeface="Arial MT"/>
                        </a:rPr>
                        <a:t>11-08-2022</a:t>
                      </a:r>
                      <a:endParaRPr lang="en-US" sz="1200" b="0" strike="noStrike" spc="-1">
                        <a:latin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39"/>
                        </a:lnSpc>
                      </a:pPr>
                      <a:r>
                        <a:rPr lang="en-US" sz="1200" b="0" strike="noStrike" spc="-4">
                          <a:solidFill>
                            <a:srgbClr val="000000"/>
                          </a:solidFill>
                          <a:latin typeface="Arial MT"/>
                        </a:rPr>
                        <a:t>Antonios</a:t>
                      </a:r>
                      <a:r>
                        <a:rPr lang="en-US" sz="1200" b="0" strike="noStrike" spc="-29">
                          <a:solidFill>
                            <a:srgbClr val="000000"/>
                          </a:solidFill>
                          <a:latin typeface="Arial MT"/>
                        </a:rPr>
                        <a:t> </a:t>
                      </a:r>
                      <a:r>
                        <a:rPr lang="en-US" sz="1200" b="0" strike="noStrike" spc="-4">
                          <a:solidFill>
                            <a:srgbClr val="000000"/>
                          </a:solidFill>
                          <a:latin typeface="Arial MT"/>
                        </a:rPr>
                        <a:t>Gardikiotis</a:t>
                      </a:r>
                      <a:endParaRPr lang="en-US" sz="1200" b="0" strike="noStrike" spc="-1">
                        <a:latin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39"/>
                        </a:lnSpc>
                      </a:pPr>
                      <a:fld id="{73951D4C-DC35-404D-A931-57D268AEFE2F}" type="slidenum">
                        <a:rPr lang="en-US" sz="1200" b="0" strike="noStrike" spc="-4">
                          <a:solidFill>
                            <a:srgbClr val="000000"/>
                          </a:solidFill>
                          <a:latin typeface="Arial MT"/>
                        </a:rPr>
                        <a:t>11</a:t>
                      </a:fld>
                      <a:endParaRPr lang="en-US" sz="1200" b="0" strike="noStrike" spc="-1" dirty="0">
                        <a:latin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17" name="object 3"/>
          <p:cNvPicPr/>
          <p:nvPr/>
        </p:nvPicPr>
        <p:blipFill>
          <a:blip r:embed="rId2"/>
          <a:stretch/>
        </p:blipFill>
        <p:spPr>
          <a:xfrm>
            <a:off x="0" y="1555423"/>
            <a:ext cx="3102934" cy="2083905"/>
          </a:xfrm>
          <a:prstGeom prst="rect">
            <a:avLst/>
          </a:prstGeom>
          <a:ln>
            <a:noFill/>
          </a:ln>
        </p:spPr>
      </p:pic>
      <p:sp>
        <p:nvSpPr>
          <p:cNvPr id="419" name="TextShape 2"/>
          <p:cNvSpPr txBox="1"/>
          <p:nvPr/>
        </p:nvSpPr>
        <p:spPr>
          <a:xfrm>
            <a:off x="2603202" y="329359"/>
            <a:ext cx="6927298" cy="348840"/>
          </a:xfrm>
          <a:prstGeom prst="rect">
            <a:avLst/>
          </a:prstGeom>
          <a:noFill/>
          <a:ln>
            <a:noFill/>
          </a:ln>
        </p:spPr>
        <p:txBody>
          <a:bodyPr lIns="0" tIns="13320" rIns="0" bIns="0"/>
          <a:lstStyle/>
          <a:p>
            <a:pPr marL="12600" algn="ctr">
              <a:lnSpc>
                <a:spcPct val="100000"/>
              </a:lnSpc>
              <a:spcBef>
                <a:spcPts val="105"/>
              </a:spcBef>
            </a:pPr>
            <a:r>
              <a:rPr lang="en-US" sz="2600" b="0" strike="noStrike" spc="-1" dirty="0">
                <a:solidFill>
                  <a:srgbClr val="000000"/>
                </a:solidFill>
                <a:latin typeface="+mj-lt"/>
              </a:rPr>
              <a:t>Prototyping strategy: MADMAX test setups</a:t>
            </a:r>
            <a:endParaRPr lang="en-US" sz="2600" b="0" strike="noStrike" spc="-1" dirty="0">
              <a:latin typeface="+mj-lt"/>
            </a:endParaRPr>
          </a:p>
        </p:txBody>
      </p:sp>
      <p:sp>
        <p:nvSpPr>
          <p:cNvPr id="420" name="CustomShape 3"/>
          <p:cNvSpPr/>
          <p:nvPr/>
        </p:nvSpPr>
        <p:spPr>
          <a:xfrm>
            <a:off x="177223" y="3759437"/>
            <a:ext cx="2396293" cy="28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 algn="ctr">
              <a:lnSpc>
                <a:spcPct val="100000"/>
              </a:lnSpc>
              <a:spcBef>
                <a:spcPts val="99"/>
              </a:spcBef>
            </a:pPr>
            <a:r>
              <a:rPr lang="en-US" sz="1800" b="1" strike="noStrike" spc="-4" dirty="0"/>
              <a:t>P</a:t>
            </a:r>
            <a:r>
              <a:rPr lang="en-US" b="1" spc="-1" dirty="0"/>
              <a:t>rototype </a:t>
            </a:r>
            <a:r>
              <a:rPr lang="en-US" sz="1800" b="1" strike="noStrike" spc="-4" dirty="0"/>
              <a:t>b</a:t>
            </a:r>
            <a:r>
              <a:rPr lang="en-US" sz="1800" b="1" strike="noStrike" spc="-12" dirty="0"/>
              <a:t>o</a:t>
            </a:r>
            <a:r>
              <a:rPr lang="en-US" sz="1800" b="1" strike="noStrike" spc="-4" dirty="0"/>
              <a:t>ost</a:t>
            </a:r>
            <a:r>
              <a:rPr lang="en-US" sz="1800" b="1" strike="noStrike" spc="-12" dirty="0"/>
              <a:t>e</a:t>
            </a:r>
            <a:r>
              <a:rPr lang="en-US" sz="1800" b="1" strike="noStrike" spc="-1" dirty="0"/>
              <a:t>r</a:t>
            </a:r>
          </a:p>
        </p:txBody>
      </p:sp>
      <p:sp>
        <p:nvSpPr>
          <p:cNvPr id="421" name="CustomShape 4"/>
          <p:cNvSpPr/>
          <p:nvPr/>
        </p:nvSpPr>
        <p:spPr>
          <a:xfrm>
            <a:off x="4029016" y="4419399"/>
            <a:ext cx="2098407" cy="15477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05480" rIns="0" bIns="0"/>
          <a:lstStyle/>
          <a:p>
            <a:pPr marL="713160">
              <a:lnSpc>
                <a:spcPct val="100000"/>
              </a:lnSpc>
              <a:spcBef>
                <a:spcPts val="831"/>
              </a:spcBef>
            </a:pPr>
            <a:r>
              <a:rPr lang="en-US" sz="1800" b="1" strike="noStrike" spc="-4" dirty="0">
                <a:latin typeface="Arial MT"/>
              </a:rPr>
              <a:t>CB100</a:t>
            </a:r>
            <a:endParaRPr lang="en-US" sz="1800" b="1" strike="noStrike" spc="-1" dirty="0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570"/>
              </a:spcBef>
            </a:pPr>
            <a:r>
              <a:rPr lang="en-US" sz="1600" b="1" strike="noStrike" spc="-4" dirty="0"/>
              <a:t>Closed</a:t>
            </a:r>
            <a:r>
              <a:rPr lang="en-US" sz="1600" b="1" strike="noStrike" spc="-63" dirty="0"/>
              <a:t> </a:t>
            </a:r>
            <a:r>
              <a:rPr lang="en-US" sz="1600" b="1" strike="noStrike" spc="-4" dirty="0"/>
              <a:t>booster</a:t>
            </a:r>
            <a:endParaRPr lang="en-US" sz="1600" b="0" strike="noStrike" spc="-1" dirty="0"/>
          </a:p>
          <a:p>
            <a:pPr marL="12600">
              <a:lnSpc>
                <a:spcPct val="100000"/>
              </a:lnSpc>
            </a:pPr>
            <a:r>
              <a:rPr lang="en-US" sz="1600" b="0" strike="noStrike" spc="-4" dirty="0"/>
              <a:t>Cu</a:t>
            </a:r>
            <a:r>
              <a:rPr lang="en-US" sz="1600" b="0" strike="noStrike" spc="-52" dirty="0"/>
              <a:t> </a:t>
            </a:r>
            <a:r>
              <a:rPr lang="en-US" sz="1600" b="0" strike="noStrike" spc="-1" dirty="0"/>
              <a:t>mirror</a:t>
            </a:r>
          </a:p>
          <a:p>
            <a:pPr marL="12600">
              <a:lnSpc>
                <a:spcPct val="100000"/>
              </a:lnSpc>
            </a:pPr>
            <a:r>
              <a:rPr lang="en-US" sz="1600" b="1" strike="noStrike" spc="-1" dirty="0"/>
              <a:t>3</a:t>
            </a:r>
            <a:r>
              <a:rPr lang="en-US" sz="1600" b="1" strike="noStrike" spc="384" dirty="0"/>
              <a:t> </a:t>
            </a:r>
            <a:r>
              <a:rPr lang="en-US" sz="1600" b="0" strike="noStrike" spc="-1" dirty="0"/>
              <a:t>Ø100 </a:t>
            </a:r>
            <a:r>
              <a:rPr lang="en-US" sz="1600" b="0" strike="noStrike" spc="-4" dirty="0"/>
              <a:t>mm </a:t>
            </a:r>
            <a:r>
              <a:rPr lang="en-US" sz="1600" b="0" strike="noStrike" spc="-1" dirty="0"/>
              <a:t>discs </a:t>
            </a:r>
            <a:r>
              <a:rPr lang="en-US" sz="1600" b="0" strike="noStrike" spc="4" dirty="0"/>
              <a:t> </a:t>
            </a:r>
          </a:p>
          <a:p>
            <a:pPr marL="12600">
              <a:lnSpc>
                <a:spcPct val="100000"/>
              </a:lnSpc>
            </a:pPr>
            <a:r>
              <a:rPr lang="en-US" sz="1600" b="0" strike="noStrike" spc="-4" dirty="0"/>
              <a:t>fixed </a:t>
            </a:r>
            <a:r>
              <a:rPr lang="en-US" sz="1600" b="0" strike="noStrike" spc="-1" dirty="0"/>
              <a:t>disc spacing </a:t>
            </a:r>
            <a:r>
              <a:rPr lang="en-US" sz="1600" b="0" strike="noStrike" spc="4" dirty="0"/>
              <a:t> </a:t>
            </a:r>
          </a:p>
          <a:p>
            <a:pPr marL="12600">
              <a:lnSpc>
                <a:spcPct val="100000"/>
              </a:lnSpc>
            </a:pPr>
            <a:r>
              <a:rPr lang="en-US" sz="1600" b="0" strike="noStrike" spc="-1" dirty="0"/>
              <a:t>Optimized</a:t>
            </a:r>
            <a:r>
              <a:rPr lang="en-US" sz="1600" b="0" strike="noStrike" spc="-83" dirty="0"/>
              <a:t> </a:t>
            </a:r>
            <a:r>
              <a:rPr lang="en-US" sz="1600" b="0" strike="noStrike" spc="4" dirty="0"/>
              <a:t>@</a:t>
            </a:r>
            <a:r>
              <a:rPr lang="en-US" sz="1600" b="0" strike="noStrike" spc="-29" dirty="0"/>
              <a:t> </a:t>
            </a:r>
            <a:r>
              <a:rPr lang="en-US" sz="1600" b="0" strike="noStrike" spc="-1" dirty="0"/>
              <a:t>~19</a:t>
            </a:r>
            <a:r>
              <a:rPr lang="en-US" sz="1600" b="0" strike="noStrike" spc="-49" dirty="0"/>
              <a:t> </a:t>
            </a:r>
            <a:r>
              <a:rPr lang="en-US" sz="1600" b="0" strike="noStrike" spc="-1" dirty="0"/>
              <a:t>GHz</a:t>
            </a:r>
          </a:p>
        </p:txBody>
      </p:sp>
      <p:sp>
        <p:nvSpPr>
          <p:cNvPr id="424" name="CustomShape 7"/>
          <p:cNvSpPr/>
          <p:nvPr/>
        </p:nvSpPr>
        <p:spPr>
          <a:xfrm>
            <a:off x="10089508" y="3924616"/>
            <a:ext cx="1577880" cy="95846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 algn="ctr">
              <a:lnSpc>
                <a:spcPct val="100000"/>
              </a:lnSpc>
              <a:spcBef>
                <a:spcPts val="99"/>
              </a:spcBef>
            </a:pPr>
            <a:r>
              <a:rPr lang="en-US" b="1" strike="noStrike" spc="-4" dirty="0"/>
              <a:t>P200</a:t>
            </a:r>
            <a:endParaRPr lang="en-US" b="1" strike="noStrike" spc="-1" dirty="0"/>
          </a:p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US" sz="1600" b="1" strike="noStrike" spc="-1" dirty="0"/>
              <a:t>Open</a:t>
            </a:r>
            <a:r>
              <a:rPr lang="en-US" sz="1600" b="1" strike="noStrike" spc="-58" dirty="0"/>
              <a:t> </a:t>
            </a:r>
            <a:r>
              <a:rPr lang="en-US" sz="1600" b="1" strike="noStrike" spc="-4" dirty="0"/>
              <a:t>booster</a:t>
            </a:r>
            <a:endParaRPr lang="en-US" sz="1600" b="0" strike="noStrike" spc="-1" dirty="0"/>
          </a:p>
          <a:p>
            <a:pPr marL="12600">
              <a:lnSpc>
                <a:spcPct val="100000"/>
              </a:lnSpc>
              <a:spcBef>
                <a:spcPts val="6"/>
              </a:spcBef>
            </a:pPr>
            <a:r>
              <a:rPr lang="en-US" sz="1600" b="0" strike="noStrike" spc="-4" dirty="0"/>
              <a:t>Cu</a:t>
            </a:r>
            <a:r>
              <a:rPr lang="en-US" sz="1600" b="0" strike="noStrike" spc="-52" dirty="0"/>
              <a:t> </a:t>
            </a:r>
            <a:r>
              <a:rPr lang="en-US" sz="1600" b="0" strike="noStrike" spc="-1" dirty="0"/>
              <a:t>mirror</a:t>
            </a:r>
          </a:p>
          <a:p>
            <a:pPr marL="12600">
              <a:lnSpc>
                <a:spcPct val="100000"/>
              </a:lnSpc>
            </a:pPr>
            <a:r>
              <a:rPr lang="en-US" sz="1600" strike="noStrike" spc="-1" dirty="0"/>
              <a:t>1</a:t>
            </a:r>
            <a:r>
              <a:rPr lang="en-US" sz="1600" b="1" strike="noStrike" spc="-32" dirty="0"/>
              <a:t> </a:t>
            </a:r>
            <a:r>
              <a:rPr lang="en-US" sz="1600" b="0" strike="noStrike" spc="-1" dirty="0"/>
              <a:t>Ø200</a:t>
            </a:r>
            <a:r>
              <a:rPr lang="en-US" sz="1600" b="0" strike="noStrike" spc="-58" dirty="0"/>
              <a:t> </a:t>
            </a:r>
            <a:r>
              <a:rPr lang="en-US" sz="1600" b="0" strike="noStrike" spc="-1" dirty="0"/>
              <a:t>mm</a:t>
            </a:r>
            <a:r>
              <a:rPr lang="en-US" sz="1600" b="0" strike="noStrike" spc="-32" dirty="0"/>
              <a:t> </a:t>
            </a:r>
            <a:r>
              <a:rPr lang="en-US" sz="1600" b="0" strike="noStrike" spc="-4" dirty="0"/>
              <a:t>disc</a:t>
            </a:r>
            <a:endParaRPr lang="en-US" sz="1600" b="0" strike="noStrike" spc="-1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4968D69-AAEC-2C15-874C-65684DCAB041}"/>
              </a:ext>
            </a:extLst>
          </p:cNvPr>
          <p:cNvGrpSpPr/>
          <p:nvPr/>
        </p:nvGrpSpPr>
        <p:grpSpPr>
          <a:xfrm>
            <a:off x="9898144" y="1740186"/>
            <a:ext cx="2393674" cy="1955119"/>
            <a:chOff x="6098040" y="3474719"/>
            <a:chExt cx="2206240" cy="1670535"/>
          </a:xfrm>
        </p:grpSpPr>
        <p:pic>
          <p:nvPicPr>
            <p:cNvPr id="418" name="object 6"/>
            <p:cNvPicPr/>
            <p:nvPr/>
          </p:nvPicPr>
          <p:blipFill>
            <a:blip r:embed="rId3"/>
            <a:stretch/>
          </p:blipFill>
          <p:spPr>
            <a:xfrm>
              <a:off x="6098040" y="3474719"/>
              <a:ext cx="1650843" cy="1670535"/>
            </a:xfrm>
            <a:prstGeom prst="rect">
              <a:avLst/>
            </a:prstGeom>
            <a:ln>
              <a:noFill/>
            </a:ln>
          </p:spPr>
        </p:pic>
        <p:sp>
          <p:nvSpPr>
            <p:cNvPr id="427" name="CustomShape 10"/>
            <p:cNvSpPr/>
            <p:nvPr/>
          </p:nvSpPr>
          <p:spPr>
            <a:xfrm>
              <a:off x="7715360" y="3616853"/>
              <a:ext cx="85320" cy="1311480"/>
            </a:xfrm>
            <a:custGeom>
              <a:avLst/>
              <a:gdLst/>
              <a:ahLst/>
              <a:cxnLst/>
              <a:rect l="l" t="t" r="r" b="b"/>
              <a:pathLst>
                <a:path w="85725" h="1311910">
                  <a:moveTo>
                    <a:pt x="28575" y="1226185"/>
                  </a:moveTo>
                  <a:lnTo>
                    <a:pt x="0" y="1226185"/>
                  </a:lnTo>
                  <a:lnTo>
                    <a:pt x="42925" y="1311910"/>
                  </a:lnTo>
                  <a:lnTo>
                    <a:pt x="78623" y="1240409"/>
                  </a:lnTo>
                  <a:lnTo>
                    <a:pt x="28575" y="1240409"/>
                  </a:lnTo>
                  <a:lnTo>
                    <a:pt x="28575" y="1226185"/>
                  </a:lnTo>
                  <a:close/>
                  <a:moveTo>
                    <a:pt x="57150" y="71374"/>
                  </a:moveTo>
                  <a:lnTo>
                    <a:pt x="28575" y="71374"/>
                  </a:lnTo>
                  <a:lnTo>
                    <a:pt x="28575" y="1240409"/>
                  </a:lnTo>
                  <a:lnTo>
                    <a:pt x="57150" y="1240409"/>
                  </a:lnTo>
                  <a:lnTo>
                    <a:pt x="57150" y="71374"/>
                  </a:lnTo>
                  <a:close/>
                  <a:moveTo>
                    <a:pt x="85725" y="1226185"/>
                  </a:moveTo>
                  <a:lnTo>
                    <a:pt x="57150" y="1226185"/>
                  </a:lnTo>
                  <a:lnTo>
                    <a:pt x="57150" y="1240409"/>
                  </a:lnTo>
                  <a:lnTo>
                    <a:pt x="78623" y="1240409"/>
                  </a:lnTo>
                  <a:lnTo>
                    <a:pt x="85725" y="1226185"/>
                  </a:lnTo>
                  <a:close/>
                  <a:moveTo>
                    <a:pt x="42925" y="0"/>
                  </a:moveTo>
                  <a:lnTo>
                    <a:pt x="0" y="85725"/>
                  </a:lnTo>
                  <a:lnTo>
                    <a:pt x="28575" y="85725"/>
                  </a:lnTo>
                  <a:lnTo>
                    <a:pt x="28575" y="71374"/>
                  </a:lnTo>
                  <a:lnTo>
                    <a:pt x="78560" y="71374"/>
                  </a:lnTo>
                  <a:lnTo>
                    <a:pt x="42925" y="0"/>
                  </a:lnTo>
                  <a:close/>
                  <a:moveTo>
                    <a:pt x="78560" y="71374"/>
                  </a:moveTo>
                  <a:lnTo>
                    <a:pt x="57150" y="71374"/>
                  </a:lnTo>
                  <a:lnTo>
                    <a:pt x="57150" y="85725"/>
                  </a:lnTo>
                  <a:lnTo>
                    <a:pt x="85725" y="85725"/>
                  </a:lnTo>
                  <a:lnTo>
                    <a:pt x="78560" y="713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8" name="CustomShape 11"/>
            <p:cNvSpPr/>
            <p:nvPr/>
          </p:nvSpPr>
          <p:spPr>
            <a:xfrm rot="16200000">
              <a:off x="7744120" y="3861627"/>
              <a:ext cx="280800" cy="8395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rot="16200000" vert="vert270" lIns="0" tIns="0" rIns="0" bIns="0"/>
            <a:lstStyle/>
            <a:p>
              <a:pPr marL="12600">
                <a:lnSpc>
                  <a:spcPts val="2089"/>
                </a:lnSpc>
              </a:pPr>
              <a:r>
                <a:rPr lang="en-US" sz="1800" b="0" strike="noStrike" spc="-4" dirty="0">
                  <a:latin typeface="Arial MT"/>
                </a:rPr>
                <a:t>0.3</a:t>
              </a:r>
              <a:r>
                <a:rPr lang="en-US" sz="1800" b="0" strike="noStrike" spc="-77" dirty="0">
                  <a:latin typeface="Arial MT"/>
                </a:rPr>
                <a:t> </a:t>
              </a:r>
              <a:r>
                <a:rPr lang="en-US" sz="1800" b="0" strike="noStrike" spc="-1" dirty="0">
                  <a:latin typeface="Arial MT"/>
                </a:rPr>
                <a:t>m</a:t>
              </a:r>
              <a:endParaRPr lang="en-US" sz="1800" b="0" strike="noStrike" spc="-1" dirty="0">
                <a:latin typeface="Arial"/>
              </a:endParaRPr>
            </a:p>
          </p:txBody>
        </p:sp>
      </p:grpSp>
      <p:grpSp>
        <p:nvGrpSpPr>
          <p:cNvPr id="429" name="Group 12"/>
          <p:cNvGrpSpPr/>
          <p:nvPr/>
        </p:nvGrpSpPr>
        <p:grpSpPr>
          <a:xfrm>
            <a:off x="6919273" y="1549355"/>
            <a:ext cx="1830686" cy="2202511"/>
            <a:chOff x="3566160" y="3491280"/>
            <a:chExt cx="1554480" cy="2086560"/>
          </a:xfrm>
        </p:grpSpPr>
        <p:pic>
          <p:nvPicPr>
            <p:cNvPr id="430" name="object 9"/>
            <p:cNvPicPr/>
            <p:nvPr/>
          </p:nvPicPr>
          <p:blipFill>
            <a:blip r:embed="rId4"/>
            <a:stretch/>
          </p:blipFill>
          <p:spPr>
            <a:xfrm>
              <a:off x="3644280" y="3643200"/>
              <a:ext cx="1476360" cy="19346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1" name="object 10"/>
            <p:cNvPicPr/>
            <p:nvPr/>
          </p:nvPicPr>
          <p:blipFill>
            <a:blip r:embed="rId5"/>
            <a:stretch/>
          </p:blipFill>
          <p:spPr>
            <a:xfrm>
              <a:off x="3566160" y="3491280"/>
              <a:ext cx="1288800" cy="13050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32" name="TextShape 13"/>
          <p:cNvSpPr txBox="1"/>
          <p:nvPr/>
        </p:nvSpPr>
        <p:spPr>
          <a:xfrm>
            <a:off x="6996728" y="4076148"/>
            <a:ext cx="1911602" cy="120286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1800" b="1" strike="noStrike" spc="-4" dirty="0"/>
              <a:t>CB200</a:t>
            </a:r>
            <a:endParaRPr lang="en-US" sz="1800" b="1" strike="noStrike" spc="-1" dirty="0"/>
          </a:p>
          <a:p>
            <a:r>
              <a:rPr lang="en-US" sz="1600" b="1" strike="noStrike" spc="-4" dirty="0"/>
              <a:t>Closed</a:t>
            </a:r>
            <a:r>
              <a:rPr lang="en-US" sz="1600" b="1" strike="noStrike" spc="-63" dirty="0"/>
              <a:t> </a:t>
            </a:r>
            <a:r>
              <a:rPr lang="en-US" sz="1600" b="1" strike="noStrike" spc="-4" dirty="0"/>
              <a:t>booster</a:t>
            </a:r>
          </a:p>
          <a:p>
            <a:r>
              <a:rPr lang="en-US" sz="1600" b="0" strike="noStrike" spc="-4" dirty="0"/>
              <a:t>Cu</a:t>
            </a:r>
            <a:r>
              <a:rPr lang="en-US" sz="1600" b="0" strike="noStrike" spc="-52" dirty="0"/>
              <a:t> </a:t>
            </a:r>
            <a:r>
              <a:rPr lang="en-US" sz="1600" b="0" strike="noStrike" spc="-1" dirty="0"/>
              <a:t>mirror</a:t>
            </a:r>
          </a:p>
          <a:p>
            <a:r>
              <a:rPr lang="en-US" sz="1600" b="0" strike="noStrike" spc="-4" dirty="0">
                <a:solidFill>
                  <a:srgbClr val="000000"/>
                </a:solidFill>
              </a:rPr>
              <a:t>≥3</a:t>
            </a:r>
            <a:r>
              <a:rPr lang="el-GR" sz="1600" b="0" strike="noStrike" spc="-4" dirty="0">
                <a:solidFill>
                  <a:srgbClr val="000000"/>
                </a:solidFill>
              </a:rPr>
              <a:t> </a:t>
            </a:r>
            <a:r>
              <a:rPr lang="en-US" sz="1600" b="0" strike="noStrike" spc="-1" dirty="0"/>
              <a:t>Ø</a:t>
            </a:r>
            <a:r>
              <a:rPr lang="el-GR" sz="1600" b="0" strike="noStrike" spc="-1" dirty="0"/>
              <a:t>2</a:t>
            </a:r>
            <a:r>
              <a:rPr lang="en-US" sz="1600" b="0" strike="noStrike" spc="-1" dirty="0"/>
              <a:t>00 </a:t>
            </a:r>
            <a:r>
              <a:rPr lang="en-US" sz="1600" b="0" strike="noStrike" spc="-4" dirty="0"/>
              <a:t>mm </a:t>
            </a:r>
            <a:r>
              <a:rPr lang="en-US" sz="1600" b="0" strike="noStrike" spc="-1" dirty="0"/>
              <a:t>discs </a:t>
            </a:r>
          </a:p>
          <a:p>
            <a:endParaRPr lang="en-US" sz="1400" b="0" strike="noStrike" spc="-1" dirty="0">
              <a:latin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0CED494-615E-6951-4577-393B72218503}"/>
              </a:ext>
            </a:extLst>
          </p:cNvPr>
          <p:cNvSpPr txBox="1"/>
          <p:nvPr/>
        </p:nvSpPr>
        <p:spPr>
          <a:xfrm>
            <a:off x="0" y="3962409"/>
            <a:ext cx="343135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Operating conditions:</a:t>
            </a:r>
          </a:p>
          <a:p>
            <a:r>
              <a:rPr lang="en-US" sz="1600" dirty="0"/>
              <a:t>− Cryogenic temperatures: 4 K</a:t>
            </a:r>
          </a:p>
          <a:p>
            <a:r>
              <a:rPr lang="en-US" sz="1600" dirty="0"/>
              <a:t>− High magnetic field: up to ~10 T</a:t>
            </a:r>
          </a:p>
          <a:p>
            <a:r>
              <a:rPr lang="en-US" sz="1600" dirty="0"/>
              <a:t>− Vacuum or cold He exchange gas</a:t>
            </a:r>
          </a:p>
          <a:p>
            <a:endParaRPr lang="en-US" sz="1600" dirty="0"/>
          </a:p>
          <a:p>
            <a:r>
              <a:rPr lang="en-US" sz="1600" dirty="0"/>
              <a:t>Single Sapphire </a:t>
            </a:r>
            <a:r>
              <a:rPr lang="en-US" sz="1600" b="0" strike="noStrike" spc="-1" dirty="0"/>
              <a:t>Ø</a:t>
            </a:r>
            <a:r>
              <a:rPr lang="en-US" sz="1600" dirty="0"/>
              <a:t>300 mm discs </a:t>
            </a:r>
          </a:p>
          <a:p>
            <a:r>
              <a:rPr lang="en-US" sz="1600" dirty="0"/>
              <a:t>or </a:t>
            </a:r>
          </a:p>
          <a:p>
            <a:r>
              <a:rPr lang="en-US" sz="1600" b="1" dirty="0"/>
              <a:t>Tiled</a:t>
            </a:r>
            <a:r>
              <a:rPr lang="en-US" sz="1600" dirty="0"/>
              <a:t> discs made of LaAlO</a:t>
            </a:r>
            <a:r>
              <a:rPr lang="en-US" sz="1600" baseline="-25000" dirty="0"/>
              <a:t>3 </a:t>
            </a:r>
            <a:r>
              <a:rPr lang="en-US" sz="1600" dirty="0"/>
              <a:t>3</a:t>
            </a:r>
            <a:r>
              <a:rPr lang="el-GR" sz="1600" dirty="0"/>
              <a:t>’’ </a:t>
            </a:r>
            <a:r>
              <a:rPr lang="en-US" sz="1600" dirty="0"/>
              <a:t>wafers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F6F8730-5A6C-628E-6E17-3159895109E2}"/>
              </a:ext>
            </a:extLst>
          </p:cNvPr>
          <p:cNvGrpSpPr/>
          <p:nvPr/>
        </p:nvGrpSpPr>
        <p:grpSpPr>
          <a:xfrm>
            <a:off x="3454924" y="1296185"/>
            <a:ext cx="3062766" cy="3119051"/>
            <a:chOff x="3247535" y="1296185"/>
            <a:chExt cx="3062766" cy="3119051"/>
          </a:xfrm>
        </p:grpSpPr>
        <p:pic>
          <p:nvPicPr>
            <p:cNvPr id="416" name="object 2"/>
            <p:cNvPicPr/>
            <p:nvPr/>
          </p:nvPicPr>
          <p:blipFill rotWithShape="1">
            <a:blip r:embed="rId6"/>
            <a:srcRect l="59480" r="4459"/>
            <a:stretch/>
          </p:blipFill>
          <p:spPr>
            <a:xfrm>
              <a:off x="5123134" y="1661945"/>
              <a:ext cx="936000" cy="2669040"/>
            </a:xfrm>
            <a:prstGeom prst="rect">
              <a:avLst/>
            </a:prstGeom>
            <a:ln>
              <a:noFill/>
            </a:ln>
          </p:spPr>
        </p:pic>
        <p:sp>
          <p:nvSpPr>
            <p:cNvPr id="425" name="CustomShape 8"/>
            <p:cNvSpPr/>
            <p:nvPr/>
          </p:nvSpPr>
          <p:spPr>
            <a:xfrm>
              <a:off x="5149301" y="1570505"/>
              <a:ext cx="886680" cy="91440"/>
            </a:xfrm>
            <a:custGeom>
              <a:avLst/>
              <a:gdLst/>
              <a:ahLst/>
              <a:cxnLst/>
              <a:rect l="l" t="t" r="r" b="b"/>
              <a:pathLst>
                <a:path w="612775" h="86360">
                  <a:moveTo>
                    <a:pt x="527050" y="57273"/>
                  </a:moveTo>
                  <a:lnTo>
                    <a:pt x="527050" y="85851"/>
                  </a:lnTo>
                  <a:lnTo>
                    <a:pt x="584115" y="57276"/>
                  </a:lnTo>
                  <a:lnTo>
                    <a:pt x="527050" y="57273"/>
                  </a:lnTo>
                  <a:close/>
                  <a:moveTo>
                    <a:pt x="85725" y="0"/>
                  </a:moveTo>
                  <a:lnTo>
                    <a:pt x="0" y="42925"/>
                  </a:lnTo>
                  <a:lnTo>
                    <a:pt x="85725" y="85725"/>
                  </a:lnTo>
                  <a:lnTo>
                    <a:pt x="85725" y="57153"/>
                  </a:lnTo>
                  <a:lnTo>
                    <a:pt x="71374" y="57150"/>
                  </a:lnTo>
                  <a:lnTo>
                    <a:pt x="71374" y="28575"/>
                  </a:lnTo>
                  <a:lnTo>
                    <a:pt x="85725" y="28575"/>
                  </a:lnTo>
                  <a:lnTo>
                    <a:pt x="85725" y="0"/>
                  </a:lnTo>
                  <a:close/>
                  <a:moveTo>
                    <a:pt x="527050" y="28698"/>
                  </a:moveTo>
                  <a:lnTo>
                    <a:pt x="527050" y="57273"/>
                  </a:lnTo>
                  <a:lnTo>
                    <a:pt x="541274" y="57276"/>
                  </a:lnTo>
                  <a:lnTo>
                    <a:pt x="541274" y="28701"/>
                  </a:lnTo>
                  <a:lnTo>
                    <a:pt x="527050" y="28698"/>
                  </a:lnTo>
                  <a:close/>
                  <a:moveTo>
                    <a:pt x="527050" y="0"/>
                  </a:moveTo>
                  <a:lnTo>
                    <a:pt x="527050" y="28698"/>
                  </a:lnTo>
                  <a:lnTo>
                    <a:pt x="541274" y="28701"/>
                  </a:lnTo>
                  <a:lnTo>
                    <a:pt x="541274" y="57276"/>
                  </a:lnTo>
                  <a:lnTo>
                    <a:pt x="584123" y="57273"/>
                  </a:lnTo>
                  <a:lnTo>
                    <a:pt x="612775" y="42925"/>
                  </a:lnTo>
                  <a:lnTo>
                    <a:pt x="527050" y="0"/>
                  </a:lnTo>
                  <a:close/>
                  <a:moveTo>
                    <a:pt x="85725" y="28578"/>
                  </a:moveTo>
                  <a:lnTo>
                    <a:pt x="85725" y="57153"/>
                  </a:lnTo>
                  <a:lnTo>
                    <a:pt x="527050" y="57273"/>
                  </a:lnTo>
                  <a:lnTo>
                    <a:pt x="527050" y="28698"/>
                  </a:lnTo>
                  <a:lnTo>
                    <a:pt x="85725" y="28578"/>
                  </a:lnTo>
                  <a:close/>
                  <a:moveTo>
                    <a:pt x="71374" y="28575"/>
                  </a:moveTo>
                  <a:lnTo>
                    <a:pt x="71374" y="57150"/>
                  </a:lnTo>
                  <a:lnTo>
                    <a:pt x="85725" y="57153"/>
                  </a:lnTo>
                  <a:lnTo>
                    <a:pt x="85725" y="28578"/>
                  </a:lnTo>
                  <a:lnTo>
                    <a:pt x="71374" y="28575"/>
                  </a:lnTo>
                  <a:close/>
                  <a:moveTo>
                    <a:pt x="85725" y="28575"/>
                  </a:moveTo>
                  <a:lnTo>
                    <a:pt x="71374" y="28575"/>
                  </a:lnTo>
                  <a:lnTo>
                    <a:pt x="85725" y="2857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6" name="CustomShape 9"/>
            <p:cNvSpPr/>
            <p:nvPr/>
          </p:nvSpPr>
          <p:spPr>
            <a:xfrm>
              <a:off x="5256581" y="1296185"/>
              <a:ext cx="1053720" cy="2872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12600" rIns="0" bIns="0"/>
            <a:lstStyle/>
            <a:p>
              <a:pPr marL="12600">
                <a:lnSpc>
                  <a:spcPct val="100000"/>
                </a:lnSpc>
                <a:spcBef>
                  <a:spcPts val="99"/>
                </a:spcBef>
              </a:pPr>
              <a:r>
                <a:rPr lang="en-US" sz="1800" b="0" strike="noStrike" spc="-4" dirty="0">
                  <a:latin typeface="Arial MT"/>
                </a:rPr>
                <a:t>0.1</a:t>
              </a:r>
              <a:r>
                <a:rPr lang="en-US" sz="1800" b="0" strike="noStrike" spc="-77" dirty="0">
                  <a:latin typeface="Arial MT"/>
                </a:rPr>
                <a:t> </a:t>
              </a:r>
              <a:r>
                <a:rPr lang="en-US" sz="1800" b="0" strike="noStrike" spc="-1" dirty="0">
                  <a:latin typeface="Arial MT"/>
                </a:rPr>
                <a:t>m</a:t>
              </a:r>
              <a:endParaRPr lang="en-US" sz="1800" b="0" strike="noStrike" spc="-1" dirty="0">
                <a:latin typeface="Arial"/>
              </a:endParaRPr>
            </a:p>
          </p:txBody>
        </p:sp>
        <p:pic>
          <p:nvPicPr>
            <p:cNvPr id="27" name="Picture 201">
              <a:extLst>
                <a:ext uri="{FF2B5EF4-FFF2-40B4-BE49-F238E27FC236}">
                  <a16:creationId xmlns:a16="http://schemas.microsoft.com/office/drawing/2014/main" id="{FDCA5139-E2CB-A8D2-8466-84D435DE215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6200000">
              <a:off x="3218131" y="2654769"/>
              <a:ext cx="2822107" cy="698828"/>
            </a:xfrm>
            <a:prstGeom prst="rect">
              <a:avLst/>
            </a:prstGeom>
            <a:noFill/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7FC1F7E-1026-11FE-1513-0B9A90FAA41F}"/>
                </a:ext>
              </a:extLst>
            </p:cNvPr>
            <p:cNvSpPr txBox="1"/>
            <p:nvPr/>
          </p:nvSpPr>
          <p:spPr>
            <a:xfrm>
              <a:off x="3247535" y="2445411"/>
              <a:ext cx="113593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Clr>
                  <a:srgbClr val="000000"/>
                </a:buClr>
                <a:buSzPct val="45000"/>
              </a:pPr>
              <a:r>
                <a:rPr lang="en-US" sz="1100" b="0" strike="noStrike" spc="-9" dirty="0"/>
                <a:t>Parabolic</a:t>
              </a:r>
              <a:r>
                <a:rPr lang="en-US" sz="1100" b="0" strike="noStrike" spc="-24" dirty="0"/>
                <a:t> </a:t>
              </a:r>
              <a:r>
                <a:rPr lang="en-US" sz="1100" b="0" strike="noStrike" spc="-4" dirty="0"/>
                <a:t>taper</a:t>
              </a:r>
              <a:endParaRPr lang="en-US" sz="1100" b="0" strike="noStrike" spc="-1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FF1E6DA-0A93-47BC-9B0B-2B31EAF9CB28}"/>
                </a:ext>
              </a:extLst>
            </p:cNvPr>
            <p:cNvSpPr txBox="1"/>
            <p:nvPr/>
          </p:nvSpPr>
          <p:spPr>
            <a:xfrm>
              <a:off x="3371653" y="2786347"/>
              <a:ext cx="1021238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Clr>
                  <a:srgbClr val="000000"/>
                </a:buClr>
                <a:buSzPct val="45000"/>
              </a:pPr>
              <a:r>
                <a:rPr lang="en-US" sz="1100" b="0" strike="noStrike" spc="-9" dirty="0"/>
                <a:t>Spacing ring</a:t>
              </a:r>
              <a:endParaRPr lang="en-US" sz="1100" b="0" strike="noStrike" spc="-1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1A34A04-4B10-3E86-80B4-D45BC341704C}"/>
                </a:ext>
              </a:extLst>
            </p:cNvPr>
            <p:cNvSpPr txBox="1"/>
            <p:nvPr/>
          </p:nvSpPr>
          <p:spPr>
            <a:xfrm>
              <a:off x="3599468" y="3014161"/>
              <a:ext cx="80285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Clr>
                  <a:srgbClr val="000000"/>
                </a:buClr>
                <a:buSzPct val="45000"/>
              </a:pPr>
              <a:r>
                <a:rPr lang="en-US" sz="1100" b="0" strike="noStrike" spc="-9" dirty="0"/>
                <a:t>Sapphire</a:t>
              </a:r>
              <a:endParaRPr lang="en-US" sz="1100" b="0" strike="noStrike" spc="-1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9AA8802-4CFF-1F72-DF6B-573AE05FCA32}"/>
                </a:ext>
              </a:extLst>
            </p:cNvPr>
            <p:cNvSpPr txBox="1"/>
            <p:nvPr/>
          </p:nvSpPr>
          <p:spPr>
            <a:xfrm>
              <a:off x="3588470" y="4115526"/>
              <a:ext cx="832701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Clr>
                  <a:srgbClr val="000000"/>
                </a:buClr>
                <a:buSzPct val="45000"/>
              </a:pPr>
              <a:r>
                <a:rPr lang="en-US" sz="1100" b="0" strike="noStrike" spc="-9" dirty="0"/>
                <a:t>Cu mirror</a:t>
              </a:r>
              <a:endParaRPr lang="en-US" sz="1100" b="0" strike="noStrike" spc="-1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98B6141-BE8A-5F54-7220-8B747561B148}"/>
              </a:ext>
            </a:extLst>
          </p:cNvPr>
          <p:cNvSpPr txBox="1"/>
          <p:nvPr/>
        </p:nvSpPr>
        <p:spPr>
          <a:xfrm>
            <a:off x="6466788" y="5401560"/>
            <a:ext cx="56089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Test setups to assess</a:t>
            </a:r>
            <a:r>
              <a:rPr lang="en-US" dirty="0">
                <a:effectLst/>
                <a:latin typeface="Arial" panose="020B0604020202020204" pitchFamily="34" charset="0"/>
              </a:rPr>
              <a:t> the RF response to small changes (or inaccuracies) in the hardware potentially effecting the boost factor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129368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extShape 20"/>
          <p:cNvSpPr txBox="1"/>
          <p:nvPr/>
        </p:nvSpPr>
        <p:spPr>
          <a:xfrm>
            <a:off x="2524331" y="412627"/>
            <a:ext cx="7017480" cy="602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2600" b="0" strike="noStrike" spc="-1" dirty="0">
                <a:latin typeface="Arial"/>
              </a:rPr>
              <a:t>Mechanics Prototype: Project 200</a:t>
            </a:r>
          </a:p>
        </p:txBody>
      </p:sp>
      <p:sp>
        <p:nvSpPr>
          <p:cNvPr id="191" name="TextShape 21"/>
          <p:cNvSpPr txBox="1"/>
          <p:nvPr/>
        </p:nvSpPr>
        <p:spPr>
          <a:xfrm>
            <a:off x="4950958" y="5990734"/>
            <a:ext cx="5943600" cy="365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1800" b="1" strike="noStrike" spc="-1" dirty="0">
                <a:latin typeface="Arial"/>
              </a:rPr>
              <a:t>Mechanical feasibility R&amp;D Milestones achieved</a:t>
            </a:r>
          </a:p>
        </p:txBody>
      </p:sp>
      <p:pic>
        <p:nvPicPr>
          <p:cNvPr id="196" name="object 14"/>
          <p:cNvPicPr/>
          <p:nvPr/>
        </p:nvPicPr>
        <p:blipFill rotWithShape="1">
          <a:blip r:embed="rId2"/>
          <a:srcRect t="-1" b="2928"/>
          <a:stretch/>
        </p:blipFill>
        <p:spPr>
          <a:xfrm>
            <a:off x="5907778" y="2960015"/>
            <a:ext cx="3679282" cy="2799763"/>
          </a:xfrm>
          <a:prstGeom prst="rect">
            <a:avLst/>
          </a:prstGeom>
          <a:ln>
            <a:noFill/>
          </a:ln>
        </p:spPr>
      </p:pic>
      <p:pic>
        <p:nvPicPr>
          <p:cNvPr id="201" name="object 4"/>
          <p:cNvPicPr/>
          <p:nvPr/>
        </p:nvPicPr>
        <p:blipFill>
          <a:blip r:embed="rId3"/>
          <a:stretch/>
        </p:blipFill>
        <p:spPr>
          <a:xfrm>
            <a:off x="10001840" y="3063710"/>
            <a:ext cx="1951346" cy="2856320"/>
          </a:xfrm>
          <a:prstGeom prst="rect">
            <a:avLst/>
          </a:prstGeom>
          <a:ln>
            <a:noFill/>
          </a:ln>
        </p:spPr>
      </p:pic>
      <p:grpSp>
        <p:nvGrpSpPr>
          <p:cNvPr id="171" name="Group 2"/>
          <p:cNvGrpSpPr/>
          <p:nvPr/>
        </p:nvGrpSpPr>
        <p:grpSpPr>
          <a:xfrm>
            <a:off x="271728" y="1179291"/>
            <a:ext cx="3935768" cy="2031665"/>
            <a:chOff x="7916400" y="1188720"/>
            <a:chExt cx="4153680" cy="2102040"/>
          </a:xfrm>
        </p:grpSpPr>
        <p:grpSp>
          <p:nvGrpSpPr>
            <p:cNvPr id="172" name="Group 3"/>
            <p:cNvGrpSpPr/>
            <p:nvPr/>
          </p:nvGrpSpPr>
          <p:grpSpPr>
            <a:xfrm>
              <a:off x="7916400" y="1480320"/>
              <a:ext cx="4153680" cy="1810440"/>
              <a:chOff x="7916400" y="1480320"/>
              <a:chExt cx="4153680" cy="1810440"/>
            </a:xfrm>
          </p:grpSpPr>
          <p:pic>
            <p:nvPicPr>
              <p:cNvPr id="173" name="Grafik 28"/>
              <p:cNvPicPr/>
              <p:nvPr/>
            </p:nvPicPr>
            <p:blipFill>
              <a:blip r:embed="rId4"/>
              <a:stretch/>
            </p:blipFill>
            <p:spPr>
              <a:xfrm>
                <a:off x="7916400" y="1480320"/>
                <a:ext cx="4153680" cy="181044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74" name="CustomShape 4"/>
              <p:cNvSpPr/>
              <p:nvPr/>
            </p:nvSpPr>
            <p:spPr>
              <a:xfrm>
                <a:off x="11123280" y="2382120"/>
                <a:ext cx="691560" cy="3193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  <p:sp>
          <p:nvSpPr>
            <p:cNvPr id="175" name="CustomShape 5"/>
            <p:cNvSpPr/>
            <p:nvPr/>
          </p:nvSpPr>
          <p:spPr>
            <a:xfrm>
              <a:off x="9227160" y="1893960"/>
              <a:ext cx="306000" cy="3639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en-US" sz="1800" b="0" strike="noStrike" spc="-1">
                  <a:solidFill>
                    <a:srgbClr val="000000"/>
                  </a:solidFill>
                  <a:latin typeface="Arial"/>
                </a:rPr>
                <a:t>1</a:t>
              </a:r>
              <a:endParaRPr lang="en-US" sz="1800" b="0" strike="noStrike" spc="-1">
                <a:latin typeface="Arial"/>
              </a:endParaRPr>
            </a:p>
          </p:txBody>
        </p:sp>
        <p:sp>
          <p:nvSpPr>
            <p:cNvPr id="176" name="CustomShape 6"/>
            <p:cNvSpPr/>
            <p:nvPr/>
          </p:nvSpPr>
          <p:spPr>
            <a:xfrm>
              <a:off x="9754920" y="2541960"/>
              <a:ext cx="306000" cy="3639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en-US" sz="1800" b="0" strike="noStrike" spc="-1">
                  <a:solidFill>
                    <a:srgbClr val="000000"/>
                  </a:solidFill>
                  <a:latin typeface="Arial"/>
                </a:rPr>
                <a:t>2</a:t>
              </a:r>
              <a:endParaRPr lang="en-US" sz="1800" b="0" strike="noStrike" spc="-1">
                <a:latin typeface="Arial"/>
              </a:endParaRPr>
            </a:p>
          </p:txBody>
        </p:sp>
        <p:sp>
          <p:nvSpPr>
            <p:cNvPr id="177" name="CustomShape 7"/>
            <p:cNvSpPr/>
            <p:nvPr/>
          </p:nvSpPr>
          <p:spPr>
            <a:xfrm>
              <a:off x="9312840" y="1222920"/>
              <a:ext cx="306000" cy="3639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en-US" sz="1800" b="0" strike="noStrike" spc="-1">
                  <a:solidFill>
                    <a:srgbClr val="000000"/>
                  </a:solidFill>
                  <a:latin typeface="Arial"/>
                </a:rPr>
                <a:t>3</a:t>
              </a:r>
              <a:endParaRPr lang="en-US" sz="1800" b="0" strike="noStrike" spc="-1">
                <a:latin typeface="Arial"/>
              </a:endParaRPr>
            </a:p>
          </p:txBody>
        </p:sp>
        <p:sp>
          <p:nvSpPr>
            <p:cNvPr id="178" name="CustomShape 8"/>
            <p:cNvSpPr/>
            <p:nvPr/>
          </p:nvSpPr>
          <p:spPr>
            <a:xfrm>
              <a:off x="9565920" y="1343520"/>
              <a:ext cx="142200" cy="2260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26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79" name="CustomShape 9"/>
            <p:cNvSpPr/>
            <p:nvPr/>
          </p:nvSpPr>
          <p:spPr>
            <a:xfrm>
              <a:off x="10277640" y="1188720"/>
              <a:ext cx="306000" cy="3639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en-US" sz="1800" b="0" strike="noStrike" spc="-1">
                  <a:solidFill>
                    <a:srgbClr val="000000"/>
                  </a:solidFill>
                  <a:latin typeface="Arial"/>
                </a:rPr>
                <a:t>4</a:t>
              </a:r>
              <a:endParaRPr lang="en-US" sz="1800" b="0" strike="noStrike" spc="-1">
                <a:latin typeface="Arial"/>
              </a:endParaRPr>
            </a:p>
          </p:txBody>
        </p:sp>
        <p:sp>
          <p:nvSpPr>
            <p:cNvPr id="180" name="CustomShape 10"/>
            <p:cNvSpPr/>
            <p:nvPr/>
          </p:nvSpPr>
          <p:spPr>
            <a:xfrm flipH="1">
              <a:off x="9993240" y="1309320"/>
              <a:ext cx="336960" cy="3344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26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183" name="Group 13"/>
          <p:cNvGrpSpPr/>
          <p:nvPr/>
        </p:nvGrpSpPr>
        <p:grpSpPr>
          <a:xfrm>
            <a:off x="868336" y="3269760"/>
            <a:ext cx="2850003" cy="321851"/>
            <a:chOff x="8546040" y="3351600"/>
            <a:chExt cx="3007800" cy="333000"/>
          </a:xfrm>
        </p:grpSpPr>
        <p:sp>
          <p:nvSpPr>
            <p:cNvPr id="184" name="CustomShape 14"/>
            <p:cNvSpPr/>
            <p:nvPr/>
          </p:nvSpPr>
          <p:spPr>
            <a:xfrm flipV="1">
              <a:off x="8546040" y="3416760"/>
              <a:ext cx="3007800" cy="140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584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85" name="CustomShape 15"/>
            <p:cNvSpPr/>
            <p:nvPr/>
          </p:nvSpPr>
          <p:spPr>
            <a:xfrm>
              <a:off x="9683280" y="3351600"/>
              <a:ext cx="854640" cy="33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en-US" sz="1600" b="0" strike="noStrike" spc="-1" dirty="0">
                  <a:solidFill>
                    <a:srgbClr val="000000"/>
                  </a:solidFill>
                  <a:latin typeface="Calibri"/>
                </a:rPr>
                <a:t>530 mm</a:t>
              </a:r>
              <a:endParaRPr lang="en-US" sz="1600" b="0" strike="noStrike" spc="-1" dirty="0">
                <a:latin typeface="Arial"/>
              </a:endParaRPr>
            </a:p>
          </p:txBody>
        </p:sp>
      </p:grpSp>
      <p:grpSp>
        <p:nvGrpSpPr>
          <p:cNvPr id="186" name="Group 16"/>
          <p:cNvGrpSpPr/>
          <p:nvPr/>
        </p:nvGrpSpPr>
        <p:grpSpPr>
          <a:xfrm>
            <a:off x="169053" y="1505318"/>
            <a:ext cx="287218" cy="1705639"/>
            <a:chOff x="7808040" y="1526040"/>
            <a:chExt cx="303120" cy="1764720"/>
          </a:xfrm>
        </p:grpSpPr>
        <p:sp>
          <p:nvSpPr>
            <p:cNvPr id="187" name="CustomShape 17"/>
            <p:cNvSpPr/>
            <p:nvPr/>
          </p:nvSpPr>
          <p:spPr>
            <a:xfrm flipH="1" flipV="1">
              <a:off x="7912440" y="1526040"/>
              <a:ext cx="3600" cy="1764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584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88" name="CustomShape 18"/>
            <p:cNvSpPr/>
            <p:nvPr/>
          </p:nvSpPr>
          <p:spPr>
            <a:xfrm rot="16200000">
              <a:off x="7572960" y="2332440"/>
              <a:ext cx="772920" cy="303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en-US" sz="1400" b="0" strike="noStrike" spc="-1" dirty="0">
                  <a:solidFill>
                    <a:srgbClr val="000000"/>
                  </a:solidFill>
                  <a:latin typeface="Calibri"/>
                </a:rPr>
                <a:t>300 mm</a:t>
              </a:r>
              <a:endParaRPr lang="en-US" sz="1400" b="0" strike="noStrike" spc="-1" dirty="0">
                <a:latin typeface="Arial"/>
              </a:endParaRPr>
            </a:p>
          </p:txBody>
        </p:sp>
      </p:grpSp>
      <p:sp>
        <p:nvSpPr>
          <p:cNvPr id="189" name="CustomShape 19"/>
          <p:cNvSpPr/>
          <p:nvPr/>
        </p:nvSpPr>
        <p:spPr>
          <a:xfrm>
            <a:off x="179109" y="3903637"/>
            <a:ext cx="3833880" cy="20069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Arial"/>
              </a:rPr>
              <a:t>1 - 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Cu mirror (fixed position)</a:t>
            </a:r>
            <a:endParaRPr lang="en-US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2 - Sapphire disc (adjustable positions)</a:t>
            </a:r>
            <a:endParaRPr lang="en-US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3 - P200 support structure</a:t>
            </a:r>
            <a:endParaRPr lang="en-US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4 - (3x)  JPE piezo motors</a:t>
            </a:r>
            <a:endParaRPr lang="en-US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6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– speed of &gt; 100 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Arial"/>
              </a:rPr>
              <a:t>μm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/s in cold</a:t>
            </a:r>
            <a:endParaRPr lang="en-US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– position accuracy &lt;</a:t>
            </a:r>
            <a:r>
              <a:rPr lang="el-GR" sz="16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2 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Arial"/>
              </a:rPr>
              <a:t>μm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 in cold</a:t>
            </a:r>
            <a:endParaRPr lang="en-US" sz="1600" b="0" strike="noStrike" spc="-1" dirty="0">
              <a:latin typeface="Arial"/>
            </a:endParaRPr>
          </a:p>
        </p:txBody>
      </p:sp>
      <p:pic>
        <p:nvPicPr>
          <p:cNvPr id="199" name="object 10"/>
          <p:cNvPicPr/>
          <p:nvPr/>
        </p:nvPicPr>
        <p:blipFill>
          <a:blip r:embed="rId5"/>
          <a:stretch/>
        </p:blipFill>
        <p:spPr>
          <a:xfrm>
            <a:off x="3633375" y="4184558"/>
            <a:ext cx="1347120" cy="914400"/>
          </a:xfrm>
          <a:prstGeom prst="rect">
            <a:avLst/>
          </a:prstGeom>
          <a:ln>
            <a:noFill/>
          </a:ln>
        </p:spPr>
      </p:pic>
      <p:pic>
        <p:nvPicPr>
          <p:cNvPr id="200" name="Picture 1"/>
          <p:cNvPicPr/>
          <p:nvPr/>
        </p:nvPicPr>
        <p:blipFill>
          <a:blip r:embed="rId6"/>
          <a:stretch/>
        </p:blipFill>
        <p:spPr>
          <a:xfrm>
            <a:off x="3498192" y="5313889"/>
            <a:ext cx="1429200" cy="981360"/>
          </a:xfrm>
          <a:prstGeom prst="rect">
            <a:avLst/>
          </a:prstGeom>
          <a:ln>
            <a:noFill/>
          </a:ln>
        </p:spPr>
      </p:pic>
      <p:sp>
        <p:nvSpPr>
          <p:cNvPr id="202" name="Line 25"/>
          <p:cNvSpPr/>
          <p:nvPr/>
        </p:nvSpPr>
        <p:spPr>
          <a:xfrm flipV="1">
            <a:off x="2639505" y="4788813"/>
            <a:ext cx="904974" cy="28282"/>
          </a:xfrm>
          <a:prstGeom prst="line">
            <a:avLst/>
          </a:prstGeom>
          <a:ln>
            <a:solidFill>
              <a:srgbClr val="EF413D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3" name="Line 26"/>
          <p:cNvSpPr/>
          <p:nvPr/>
        </p:nvSpPr>
        <p:spPr>
          <a:xfrm flipH="1">
            <a:off x="3817854" y="5062192"/>
            <a:ext cx="47136" cy="292231"/>
          </a:xfrm>
          <a:prstGeom prst="line">
            <a:avLst/>
          </a:prstGeom>
          <a:ln>
            <a:solidFill>
              <a:srgbClr val="EF413D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aphicFrame>
        <p:nvGraphicFramePr>
          <p:cNvPr id="35" name="Table 2">
            <a:extLst>
              <a:ext uri="{FF2B5EF4-FFF2-40B4-BE49-F238E27FC236}">
                <a16:creationId xmlns:a16="http://schemas.microsoft.com/office/drawing/2014/main" id="{D258BF9D-7445-80A2-B7D0-456409B5F1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0169094"/>
              </p:ext>
            </p:extLst>
          </p:nvPr>
        </p:nvGraphicFramePr>
        <p:xfrm>
          <a:off x="47328" y="6453336"/>
          <a:ext cx="1204116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3723">
                  <a:extLst>
                    <a:ext uri="{9D8B030D-6E8A-4147-A177-3AD203B41FA5}">
                      <a16:colId xmlns:a16="http://schemas.microsoft.com/office/drawing/2014/main" val="1381935228"/>
                    </a:ext>
                  </a:extLst>
                </a:gridCol>
                <a:gridCol w="4013723">
                  <a:extLst>
                    <a:ext uri="{9D8B030D-6E8A-4147-A177-3AD203B41FA5}">
                      <a16:colId xmlns:a16="http://schemas.microsoft.com/office/drawing/2014/main" val="3118566186"/>
                    </a:ext>
                  </a:extLst>
                </a:gridCol>
                <a:gridCol w="4013723">
                  <a:extLst>
                    <a:ext uri="{9D8B030D-6E8A-4147-A177-3AD203B41FA5}">
                      <a16:colId xmlns:a16="http://schemas.microsoft.com/office/drawing/2014/main" val="40870864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11-08-2022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Antonios Gardikiotis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4532657"/>
                  </a:ext>
                </a:extLst>
              </a:tr>
            </a:tbl>
          </a:graphicData>
        </a:graphic>
      </p:graphicFrame>
      <p:sp>
        <p:nvSpPr>
          <p:cNvPr id="36" name="CustomShape 37">
            <a:extLst>
              <a:ext uri="{FF2B5EF4-FFF2-40B4-BE49-F238E27FC236}">
                <a16:creationId xmlns:a16="http://schemas.microsoft.com/office/drawing/2014/main" id="{A0F2C922-274C-3E9F-6306-B816384210F8}"/>
              </a:ext>
            </a:extLst>
          </p:cNvPr>
          <p:cNvSpPr/>
          <p:nvPr/>
        </p:nvSpPr>
        <p:spPr>
          <a:xfrm>
            <a:off x="4176075" y="1299975"/>
            <a:ext cx="7927941" cy="16223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64080" rIns="0" bIns="0"/>
          <a:lstStyle/>
          <a:p>
            <a:pPr marL="228600" indent="-216000">
              <a:spcBef>
                <a:spcPts val="505"/>
              </a:spcBef>
              <a:buClr>
                <a:srgbClr val="000000"/>
              </a:buClr>
              <a:buSzPct val="42000"/>
              <a:buFont typeface="Wingdings" charset="2"/>
              <a:buChar char=""/>
            </a:pPr>
            <a:r>
              <a:rPr lang="en-US" sz="1600" b="1" strike="noStrike" spc="-1" dirty="0"/>
              <a:t>Piezo-</a:t>
            </a:r>
            <a:r>
              <a:rPr lang="en-US" sz="1600" b="1" strike="noStrike" spc="-9" dirty="0"/>
              <a:t>m</a:t>
            </a:r>
            <a:r>
              <a:rPr lang="en-US" sz="1600" b="1" strike="noStrike" spc="-1" dirty="0"/>
              <a:t>o</a:t>
            </a:r>
            <a:r>
              <a:rPr lang="en-US" sz="1600" b="1" strike="noStrike" spc="-9" dirty="0"/>
              <a:t>t</a:t>
            </a:r>
            <a:r>
              <a:rPr lang="en-US" sz="1600" b="1" strike="noStrike" spc="-1" dirty="0"/>
              <a:t>or</a:t>
            </a:r>
            <a:r>
              <a:rPr lang="en-US" sz="1600" b="1" strike="noStrike" spc="-52" dirty="0"/>
              <a:t> </a:t>
            </a:r>
            <a:r>
              <a:rPr lang="en-US" sz="1600" b="1" strike="noStrike" spc="-1" dirty="0"/>
              <a:t>operated</a:t>
            </a:r>
            <a:r>
              <a:rPr lang="en-US" sz="1600" b="1" strike="noStrike" spc="-52" dirty="0"/>
              <a:t> </a:t>
            </a:r>
            <a:r>
              <a:rPr lang="en-US" sz="1600" b="1" strike="noStrike" spc="-1" dirty="0"/>
              <a:t>inside</a:t>
            </a:r>
            <a:r>
              <a:rPr lang="en-US" sz="1600" b="1" strike="noStrike" spc="-29" dirty="0"/>
              <a:t> </a:t>
            </a:r>
            <a:r>
              <a:rPr lang="en-US" sz="1600" b="1" strike="noStrike" spc="-1" dirty="0"/>
              <a:t>the</a:t>
            </a:r>
            <a:r>
              <a:rPr lang="en-US" sz="1600" b="1" strike="noStrike" spc="-18" dirty="0"/>
              <a:t> </a:t>
            </a:r>
            <a:r>
              <a:rPr lang="en-US" sz="1600" b="1" strike="noStrike" spc="-1" dirty="0"/>
              <a:t>5.3</a:t>
            </a:r>
            <a:r>
              <a:rPr lang="en-US" sz="1600" b="1" strike="noStrike" spc="-52" dirty="0"/>
              <a:t> </a:t>
            </a:r>
            <a:r>
              <a:rPr lang="en-US" sz="1600" b="1" strike="noStrike" spc="-1" dirty="0"/>
              <a:t>T</a:t>
            </a:r>
            <a:r>
              <a:rPr lang="en-US" sz="1600" b="1" strike="noStrike" spc="-117" dirty="0"/>
              <a:t> </a:t>
            </a:r>
            <a:r>
              <a:rPr lang="en-US" sz="1600" b="1" strike="noStrike" spc="-1" dirty="0"/>
              <a:t>ALPS</a:t>
            </a:r>
            <a:r>
              <a:rPr lang="en-US" sz="1600" b="1" strike="noStrike" spc="-9" dirty="0"/>
              <a:t> </a:t>
            </a:r>
            <a:r>
              <a:rPr lang="en-US" sz="1600" b="1" strike="noStrike" spc="-1" dirty="0"/>
              <a:t>II</a:t>
            </a:r>
            <a:r>
              <a:rPr lang="en-US" sz="1600" b="1" strike="noStrike" spc="-12" dirty="0"/>
              <a:t> </a:t>
            </a:r>
            <a:r>
              <a:rPr lang="en-US" sz="1600" b="1" strike="noStrike" spc="-9" dirty="0"/>
              <a:t>m</a:t>
            </a:r>
            <a:r>
              <a:rPr lang="en-US" sz="1600" b="1" strike="noStrike" spc="-1" dirty="0"/>
              <a:t>agnet</a:t>
            </a:r>
            <a:r>
              <a:rPr lang="en-US" sz="1600" b="1" strike="noStrike" spc="-38" dirty="0"/>
              <a:t> </a:t>
            </a:r>
            <a:r>
              <a:rPr lang="en-US" sz="1600" b="1" strike="noStrike" spc="-1" dirty="0"/>
              <a:t>@ 5</a:t>
            </a:r>
            <a:r>
              <a:rPr lang="en-US" sz="1600" b="1" strike="noStrike" spc="-9" dirty="0"/>
              <a:t> </a:t>
            </a:r>
            <a:r>
              <a:rPr lang="en-US" sz="1600" b="1" strike="noStrike" spc="-1" dirty="0"/>
              <a:t>K</a:t>
            </a:r>
            <a:endParaRPr lang="en-US" sz="1600" b="0" strike="noStrike" spc="-1" dirty="0"/>
          </a:p>
          <a:p>
            <a:pPr marL="228600" indent="-216000">
              <a:spcBef>
                <a:spcPts val="394"/>
              </a:spcBef>
              <a:buClr>
                <a:srgbClr val="000000"/>
              </a:buClr>
              <a:buSzPct val="42000"/>
              <a:buFont typeface="Wingdings" charset="2"/>
              <a:buChar char=""/>
            </a:pPr>
            <a:r>
              <a:rPr lang="en-US" sz="1600" b="0" strike="noStrike" spc="-1" dirty="0"/>
              <a:t>Project200</a:t>
            </a:r>
            <a:r>
              <a:rPr lang="en-US" sz="1600" b="0" strike="noStrike" spc="-32" dirty="0"/>
              <a:t> </a:t>
            </a:r>
            <a:r>
              <a:rPr lang="en-US" sz="1600" b="1" strike="noStrike" spc="-9" dirty="0"/>
              <a:t>successfully</a:t>
            </a:r>
            <a:r>
              <a:rPr lang="en-US" sz="1600" b="1" strike="noStrike" spc="-32" dirty="0"/>
              <a:t> </a:t>
            </a:r>
            <a:r>
              <a:rPr lang="en-US" sz="1600" b="1" strike="noStrike" spc="-1" dirty="0"/>
              <a:t>tested</a:t>
            </a:r>
            <a:r>
              <a:rPr lang="en-US" sz="1600" b="1" strike="noStrike" spc="-43" dirty="0"/>
              <a:t> </a:t>
            </a:r>
            <a:r>
              <a:rPr lang="en-US" sz="1600" b="1" strike="noStrike" spc="-4" dirty="0"/>
              <a:t>at</a:t>
            </a:r>
            <a:r>
              <a:rPr lang="en-US" sz="1600" b="1" strike="noStrike" spc="-9" dirty="0"/>
              <a:t> </a:t>
            </a:r>
            <a:r>
              <a:rPr lang="en-US" sz="1600" b="1" strike="noStrike" spc="-12" dirty="0"/>
              <a:t>CERN’s</a:t>
            </a:r>
            <a:r>
              <a:rPr lang="en-US" sz="1600" b="1" strike="noStrike" spc="4" dirty="0"/>
              <a:t> </a:t>
            </a:r>
            <a:r>
              <a:rPr lang="en-US" sz="1600" b="1" strike="noStrike" spc="-9" dirty="0" err="1"/>
              <a:t>cryolab</a:t>
            </a:r>
            <a:r>
              <a:rPr lang="en-US" sz="1600" b="1" strike="noStrike" spc="9" dirty="0"/>
              <a:t> </a:t>
            </a:r>
            <a:r>
              <a:rPr lang="en-US" sz="1600" b="1" strike="noStrike" spc="-4" dirty="0"/>
              <a:t>and</a:t>
            </a:r>
            <a:r>
              <a:rPr lang="en-US" sz="1600" b="1" strike="noStrike" spc="384" dirty="0"/>
              <a:t> </a:t>
            </a:r>
            <a:r>
              <a:rPr lang="en-US" sz="1600" b="1" strike="noStrike" spc="-1" dirty="0"/>
              <a:t>in</a:t>
            </a:r>
            <a:r>
              <a:rPr lang="en-US" sz="1600" b="1" strike="noStrike" spc="-12" dirty="0"/>
              <a:t> </a:t>
            </a:r>
            <a:r>
              <a:rPr lang="en-US" sz="1600" b="1" strike="noStrike" spc="-1" dirty="0"/>
              <a:t>1.6</a:t>
            </a:r>
            <a:r>
              <a:rPr lang="en-US" sz="1600" b="1" strike="noStrike" spc="-24" dirty="0"/>
              <a:t> </a:t>
            </a:r>
            <a:r>
              <a:rPr lang="en-US" sz="1600" b="1" strike="noStrike" spc="-1" dirty="0"/>
              <a:t>T </a:t>
            </a:r>
            <a:r>
              <a:rPr lang="en-US" sz="1600" b="1" strike="noStrike" spc="-4" dirty="0"/>
              <a:t>Morpurgo</a:t>
            </a:r>
            <a:r>
              <a:rPr lang="en-US" sz="1600" b="1" strike="noStrike" spc="-38" dirty="0"/>
              <a:t> </a:t>
            </a:r>
            <a:r>
              <a:rPr lang="en-US" sz="1600" b="1" strike="noStrike" spc="-4" dirty="0"/>
              <a:t>magnet</a:t>
            </a:r>
            <a:endParaRPr lang="en-US" sz="1600" b="0" strike="noStrike" spc="-1" dirty="0"/>
          </a:p>
          <a:p>
            <a:pPr marL="228600" indent="-216000">
              <a:spcBef>
                <a:spcPts val="400"/>
              </a:spcBef>
              <a:buClr>
                <a:srgbClr val="000000"/>
              </a:buClr>
              <a:buSzPct val="42000"/>
              <a:buFont typeface="Wingdings" charset="2"/>
              <a:buChar char=""/>
            </a:pPr>
            <a:r>
              <a:rPr lang="en-US" sz="1600" b="0" strike="noStrike" spc="-1" dirty="0" err="1"/>
              <a:t>Attocube</a:t>
            </a:r>
            <a:r>
              <a:rPr lang="en-US" sz="1600" b="0" strike="noStrike" spc="-38" dirty="0"/>
              <a:t> </a:t>
            </a:r>
            <a:r>
              <a:rPr lang="en-US" sz="1600" b="0" strike="noStrike" spc="-1" dirty="0"/>
              <a:t>laser</a:t>
            </a:r>
            <a:r>
              <a:rPr lang="en-US" sz="1600" b="0" strike="noStrike" spc="-24" dirty="0"/>
              <a:t> </a:t>
            </a:r>
            <a:r>
              <a:rPr lang="en-US" sz="1600" b="0" strike="noStrike" spc="-4" dirty="0"/>
              <a:t>interferometer</a:t>
            </a:r>
            <a:r>
              <a:rPr lang="en-US" sz="1600" b="0" strike="noStrike" spc="-43" dirty="0"/>
              <a:t> </a:t>
            </a:r>
            <a:r>
              <a:rPr lang="en-US" sz="1600" b="0" strike="noStrike" spc="-4" dirty="0"/>
              <a:t>works</a:t>
            </a:r>
            <a:r>
              <a:rPr lang="en-US" sz="1600" b="0" strike="noStrike" spc="-9" dirty="0"/>
              <a:t> </a:t>
            </a:r>
            <a:r>
              <a:rPr lang="en-US" sz="1600" b="0" strike="noStrike" spc="-1" dirty="0"/>
              <a:t>at</a:t>
            </a:r>
            <a:r>
              <a:rPr lang="en-US" sz="1600" b="0" strike="noStrike" spc="-12" dirty="0"/>
              <a:t> </a:t>
            </a:r>
            <a:r>
              <a:rPr lang="en-US" sz="1600" b="0" strike="noStrike" spc="-4" dirty="0"/>
              <a:t>cryogenic</a:t>
            </a:r>
            <a:r>
              <a:rPr lang="en-US" sz="1600" b="0" strike="noStrike" spc="-32" dirty="0"/>
              <a:t> </a:t>
            </a:r>
            <a:r>
              <a:rPr lang="en-US" sz="1600" b="0" strike="noStrike" spc="-4" dirty="0"/>
              <a:t>temperatures</a:t>
            </a:r>
            <a:endParaRPr lang="en-US" sz="1600" b="0" strike="noStrike" spc="-1" dirty="0"/>
          </a:p>
          <a:p>
            <a:pPr marL="228600" indent="-216000">
              <a:spcBef>
                <a:spcPts val="405"/>
              </a:spcBef>
              <a:buClr>
                <a:srgbClr val="000000"/>
              </a:buClr>
              <a:buSzPct val="42000"/>
              <a:buFont typeface="Wingdings" charset="2"/>
              <a:buChar char=""/>
            </a:pPr>
            <a:r>
              <a:rPr lang="en-US" sz="1600" b="0" strike="noStrike" spc="-1" dirty="0"/>
              <a:t>P200</a:t>
            </a:r>
            <a:r>
              <a:rPr lang="en-US" sz="1600" b="0" strike="noStrike" spc="-38" dirty="0"/>
              <a:t> </a:t>
            </a:r>
            <a:r>
              <a:rPr lang="en-US" sz="1600" b="0" strike="noStrike" spc="-1" dirty="0"/>
              <a:t>backbone</a:t>
            </a:r>
            <a:r>
              <a:rPr lang="en-US" sz="1600" b="0" strike="noStrike" spc="-49" dirty="0"/>
              <a:t> </a:t>
            </a:r>
            <a:r>
              <a:rPr lang="en-US" sz="1600" b="0" strike="noStrike" spc="-4" dirty="0"/>
              <a:t>structure</a:t>
            </a:r>
            <a:r>
              <a:rPr lang="en-US" sz="1600" b="0" strike="noStrike" spc="-29" dirty="0"/>
              <a:t> </a:t>
            </a:r>
            <a:r>
              <a:rPr lang="en-US" sz="1600" b="1" strike="noStrike" spc="-1" dirty="0"/>
              <a:t>keeps</a:t>
            </a:r>
            <a:r>
              <a:rPr lang="en-US" sz="1600" b="1" strike="noStrike" spc="-24" dirty="0"/>
              <a:t> </a:t>
            </a:r>
            <a:r>
              <a:rPr lang="en-US" sz="1600" b="1" strike="noStrike" spc="-4" dirty="0"/>
              <a:t>optics</a:t>
            </a:r>
            <a:r>
              <a:rPr lang="en-US" sz="1600" b="1" strike="noStrike" spc="-38" dirty="0"/>
              <a:t> </a:t>
            </a:r>
            <a:r>
              <a:rPr lang="en-US" sz="1600" b="1" strike="noStrike" spc="-4" dirty="0"/>
              <a:t>alignment</a:t>
            </a:r>
            <a:r>
              <a:rPr lang="en-US" sz="1600" b="1" strike="noStrike" spc="-38" dirty="0"/>
              <a:t> </a:t>
            </a:r>
            <a:r>
              <a:rPr lang="en-US" sz="1600" b="1" strike="noStrike" spc="-4" dirty="0"/>
              <a:t>during</a:t>
            </a:r>
            <a:r>
              <a:rPr lang="en-US" sz="1600" b="1" strike="noStrike" spc="-32" dirty="0"/>
              <a:t> </a:t>
            </a:r>
            <a:r>
              <a:rPr lang="en-US" sz="1600" b="1" strike="noStrike" spc="-4" dirty="0"/>
              <a:t>cool-down</a:t>
            </a:r>
            <a:endParaRPr lang="en-US" sz="1600" b="0" strike="noStrike" spc="-1" dirty="0"/>
          </a:p>
          <a:p>
            <a:pPr marL="228600" indent="-216000">
              <a:spcBef>
                <a:spcPts val="394"/>
              </a:spcBef>
              <a:buClr>
                <a:srgbClr val="000000"/>
              </a:buClr>
              <a:buSzPct val="42000"/>
              <a:buFont typeface="Wingdings" charset="2"/>
              <a:buChar char=""/>
            </a:pPr>
            <a:r>
              <a:rPr lang="en-US" sz="1600" b="0" strike="noStrike" spc="-1" dirty="0"/>
              <a:t>A</a:t>
            </a:r>
            <a:r>
              <a:rPr lang="en-US" sz="1600" b="0" strike="noStrike" spc="-77" dirty="0"/>
              <a:t> </a:t>
            </a:r>
            <a:r>
              <a:rPr lang="en-US" sz="1600" b="0" strike="noStrike" spc="-1" dirty="0"/>
              <a:t>disk</a:t>
            </a:r>
            <a:r>
              <a:rPr lang="en-US" sz="1600" b="0" strike="noStrike" spc="-32" dirty="0"/>
              <a:t> </a:t>
            </a:r>
            <a:r>
              <a:rPr lang="en-US" sz="1600" b="0" strike="noStrike" spc="-1" dirty="0"/>
              <a:t>can</a:t>
            </a:r>
            <a:r>
              <a:rPr lang="en-US" sz="1600" b="0" strike="noStrike" spc="-29" dirty="0"/>
              <a:t> </a:t>
            </a:r>
            <a:r>
              <a:rPr lang="en-US" sz="1600" b="0" strike="noStrike" spc="-1" dirty="0"/>
              <a:t>be</a:t>
            </a:r>
            <a:r>
              <a:rPr lang="en-US" sz="1600" b="0" strike="noStrike" spc="-9" dirty="0"/>
              <a:t> </a:t>
            </a:r>
            <a:r>
              <a:rPr lang="en-US" sz="1600" b="0" strike="noStrike" spc="-4" dirty="0"/>
              <a:t>moved</a:t>
            </a:r>
            <a:r>
              <a:rPr lang="en-US" sz="1600" b="0" strike="noStrike" spc="-18" dirty="0"/>
              <a:t> </a:t>
            </a:r>
            <a:r>
              <a:rPr lang="en-US" sz="1600" b="0" strike="noStrike" spc="-4" dirty="0"/>
              <a:t>with</a:t>
            </a:r>
            <a:r>
              <a:rPr lang="en-US" sz="1600" b="0" strike="noStrike" spc="4" dirty="0"/>
              <a:t> </a:t>
            </a:r>
            <a:r>
              <a:rPr lang="en-US" sz="1600" b="0" strike="noStrike" spc="-1" dirty="0"/>
              <a:t>three</a:t>
            </a:r>
            <a:r>
              <a:rPr lang="en-US" sz="1600" b="0" strike="noStrike" spc="-43" dirty="0"/>
              <a:t> </a:t>
            </a:r>
            <a:r>
              <a:rPr lang="en-US" sz="1600" b="0" strike="noStrike" spc="-1" dirty="0"/>
              <a:t>motors</a:t>
            </a:r>
            <a:r>
              <a:rPr lang="en-US" sz="1600" b="0" strike="noStrike" spc="-38" dirty="0"/>
              <a:t> </a:t>
            </a:r>
            <a:r>
              <a:rPr lang="en-US" sz="1600" b="0" strike="noStrike" spc="-1" dirty="0"/>
              <a:t>using</a:t>
            </a:r>
            <a:r>
              <a:rPr lang="en-US" sz="1600" b="0" strike="noStrike" spc="-29" dirty="0"/>
              <a:t> </a:t>
            </a:r>
            <a:r>
              <a:rPr lang="en-US" sz="1600" b="0" strike="noStrike" spc="-1" dirty="0"/>
              <a:t>the</a:t>
            </a:r>
            <a:r>
              <a:rPr lang="en-US" sz="1600" b="0" strike="noStrike" spc="-29" dirty="0"/>
              <a:t> </a:t>
            </a:r>
            <a:r>
              <a:rPr lang="en-US" sz="1600" b="0" strike="noStrike" spc="-1" dirty="0"/>
              <a:t>laser</a:t>
            </a:r>
            <a:r>
              <a:rPr lang="en-US" sz="1600" b="0" strike="noStrike" spc="-29" dirty="0"/>
              <a:t> </a:t>
            </a:r>
            <a:r>
              <a:rPr lang="en-US" sz="1600" b="0" strike="noStrike" spc="-4" dirty="0"/>
              <a:t>interferometer</a:t>
            </a:r>
            <a:r>
              <a:rPr lang="en-US" sz="1600" b="0" strike="noStrike" spc="-43" dirty="0"/>
              <a:t> </a:t>
            </a:r>
            <a:r>
              <a:rPr lang="en-US" sz="1600" b="0" strike="noStrike" spc="-1" dirty="0"/>
              <a:t>feedback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A3AAD70-8255-62A5-CEBE-B79ACE1BDDF6}"/>
              </a:ext>
            </a:extLst>
          </p:cNvPr>
          <p:cNvSpPr txBox="1"/>
          <p:nvPr/>
        </p:nvSpPr>
        <p:spPr>
          <a:xfrm rot="16200000">
            <a:off x="9178451" y="4267363"/>
            <a:ext cx="2085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</a:rPr>
              <a:t>CERN cryostat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object 10"/>
          <p:cNvPicPr/>
          <p:nvPr/>
        </p:nvPicPr>
        <p:blipFill>
          <a:blip r:embed="rId2"/>
          <a:stretch/>
        </p:blipFill>
        <p:spPr>
          <a:xfrm>
            <a:off x="7268066" y="1319753"/>
            <a:ext cx="4923933" cy="3412503"/>
          </a:xfrm>
          <a:prstGeom prst="rect">
            <a:avLst/>
          </a:prstGeom>
          <a:ln>
            <a:noFill/>
          </a:ln>
        </p:spPr>
      </p:pic>
      <p:sp>
        <p:nvSpPr>
          <p:cNvPr id="205" name="TextShape 1"/>
          <p:cNvSpPr txBox="1"/>
          <p:nvPr/>
        </p:nvSpPr>
        <p:spPr>
          <a:xfrm>
            <a:off x="3529396" y="357933"/>
            <a:ext cx="5120640" cy="427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2600" b="0" strike="noStrike" spc="-1" dirty="0">
                <a:latin typeface="+mj-lt"/>
              </a:rPr>
              <a:t>Project200 RF studies @ SHELL </a:t>
            </a:r>
          </a:p>
        </p:txBody>
      </p:sp>
      <p:sp>
        <p:nvSpPr>
          <p:cNvPr id="206" name="TextShape 2"/>
          <p:cNvSpPr txBox="1"/>
          <p:nvPr/>
        </p:nvSpPr>
        <p:spPr>
          <a:xfrm>
            <a:off x="3629319" y="4506014"/>
            <a:ext cx="5030142" cy="1762811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216000" indent="-216000"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 dirty="0"/>
              <a:t>Test Prototype antenna</a:t>
            </a:r>
            <a:endParaRPr lang="en-US" sz="1600" b="0" strike="noStrike" spc="-1" dirty="0">
              <a:ea typeface="Noto Sans CJK SC"/>
            </a:endParaRPr>
          </a:p>
          <a:p>
            <a:pPr marL="216000" indent="-21600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 dirty="0"/>
              <a:t>Reflectivity measurements of the (P200 – ellipsoid mirror- antenna) system for losses estimation</a:t>
            </a:r>
            <a:endParaRPr lang="en-US" sz="1600" b="0" strike="noStrike" spc="-1" dirty="0">
              <a:ea typeface="Noto Sans CJK SC"/>
            </a:endParaRPr>
          </a:p>
          <a:p>
            <a:pPr marL="216000" indent="-21600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 dirty="0"/>
              <a:t>3D CST MWS  and COMSOL simulations </a:t>
            </a:r>
            <a:endParaRPr lang="en-US" sz="1600" b="0" strike="noStrike" spc="-1" dirty="0">
              <a:ea typeface="Noto Sans CJK SC"/>
            </a:endParaRPr>
          </a:p>
          <a:p>
            <a:pPr marL="216000" indent="-21600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 dirty="0"/>
              <a:t>Measurements and simulations of tiled discs</a:t>
            </a:r>
            <a:endParaRPr lang="en-US" sz="1600" b="0" strike="noStrike" spc="-1" dirty="0">
              <a:ea typeface="Noto Sans CJK SC"/>
            </a:endParaRPr>
          </a:p>
        </p:txBody>
      </p:sp>
      <p:sp>
        <p:nvSpPr>
          <p:cNvPr id="210" name="TextShape 5"/>
          <p:cNvSpPr txBox="1"/>
          <p:nvPr/>
        </p:nvSpPr>
        <p:spPr>
          <a:xfrm>
            <a:off x="0" y="5193088"/>
            <a:ext cx="3271101" cy="103803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400" b="1" strike="noStrike" spc="-1" dirty="0">
                <a:latin typeface="Arial"/>
              </a:rPr>
              <a:t>Simulated</a:t>
            </a:r>
            <a:r>
              <a:rPr lang="en-US" sz="1400" b="0" strike="noStrike" spc="-1" dirty="0">
                <a:latin typeface="Arial"/>
              </a:rPr>
              <a:t> Gaussian beam from: </a:t>
            </a:r>
          </a:p>
          <a:p>
            <a:pPr marL="179388" indent="-179388"/>
            <a:r>
              <a:rPr lang="en-US" sz="1400" b="0" strike="noStrike" spc="-1" dirty="0">
                <a:latin typeface="Arial"/>
              </a:rPr>
              <a:t>1. Phase center of the K-band antenna to  </a:t>
            </a:r>
          </a:p>
          <a:p>
            <a:r>
              <a:rPr lang="en-US" sz="1400" b="0" strike="noStrike" spc="-1" dirty="0">
                <a:latin typeface="Arial"/>
              </a:rPr>
              <a:t>2.  Booster’s nominal phase center </a:t>
            </a:r>
          </a:p>
        </p:txBody>
      </p:sp>
      <p:sp>
        <p:nvSpPr>
          <p:cNvPr id="215" name="TextShape 8"/>
          <p:cNvSpPr txBox="1"/>
          <p:nvPr/>
        </p:nvSpPr>
        <p:spPr>
          <a:xfrm>
            <a:off x="211160" y="1497615"/>
            <a:ext cx="2651760" cy="343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800" b="0" strike="noStrike" spc="-1" dirty="0">
                <a:ea typeface="Noto Sans CJK SC"/>
              </a:rPr>
              <a:t>COMSOL 2D simulation</a:t>
            </a:r>
            <a:endParaRPr lang="en-US" sz="1800" b="0" strike="noStrike" spc="-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32B9385-0414-B079-ED48-AFF42FAE1643}"/>
              </a:ext>
            </a:extLst>
          </p:cNvPr>
          <p:cNvGrpSpPr/>
          <p:nvPr/>
        </p:nvGrpSpPr>
        <p:grpSpPr>
          <a:xfrm>
            <a:off x="122548" y="1955237"/>
            <a:ext cx="3346515" cy="3220078"/>
            <a:chOff x="91440" y="3011040"/>
            <a:chExt cx="2834280" cy="2932560"/>
          </a:xfrm>
        </p:grpSpPr>
        <p:pic>
          <p:nvPicPr>
            <p:cNvPr id="208" name="Picture 207"/>
            <p:cNvPicPr/>
            <p:nvPr/>
          </p:nvPicPr>
          <p:blipFill>
            <a:blip r:embed="rId3"/>
            <a:srcRect r="27277"/>
            <a:stretch/>
          </p:blipFill>
          <p:spPr>
            <a:xfrm>
              <a:off x="91440" y="3011040"/>
              <a:ext cx="2834280" cy="2932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C174DF82-F350-67B5-596B-2E94BFB2C3B1}"/>
                </a:ext>
              </a:extLst>
            </p:cNvPr>
            <p:cNvSpPr/>
            <p:nvPr/>
          </p:nvSpPr>
          <p:spPr>
            <a:xfrm>
              <a:off x="1921163" y="3786909"/>
              <a:ext cx="277091" cy="21243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75D92E-7601-0E2C-8F77-AB325FB4CD8D}"/>
                </a:ext>
              </a:extLst>
            </p:cNvPr>
            <p:cNvSpPr txBox="1"/>
            <p:nvPr/>
          </p:nvSpPr>
          <p:spPr>
            <a:xfrm>
              <a:off x="2309566" y="3695306"/>
              <a:ext cx="2733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EB293DB-2B28-E5F7-5421-614E66119C41}"/>
                </a:ext>
              </a:extLst>
            </p:cNvPr>
            <p:cNvSpPr txBox="1"/>
            <p:nvPr/>
          </p:nvSpPr>
          <p:spPr>
            <a:xfrm>
              <a:off x="1208201" y="4733825"/>
              <a:ext cx="2733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4654FFA-BBB0-0C4E-CCFF-A9420A6E333C}"/>
                </a:ext>
              </a:extLst>
            </p:cNvPr>
            <p:cNvSpPr/>
            <p:nvPr/>
          </p:nvSpPr>
          <p:spPr>
            <a:xfrm>
              <a:off x="1253431" y="4504917"/>
              <a:ext cx="277091" cy="21243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21" name="Table 2">
            <a:extLst>
              <a:ext uri="{FF2B5EF4-FFF2-40B4-BE49-F238E27FC236}">
                <a16:creationId xmlns:a16="http://schemas.microsoft.com/office/drawing/2014/main" id="{F278D860-4A37-02F9-FAD3-1B9CABE4AC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6251885"/>
              </p:ext>
            </p:extLst>
          </p:nvPr>
        </p:nvGraphicFramePr>
        <p:xfrm>
          <a:off x="47328" y="6453336"/>
          <a:ext cx="1204116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3723">
                  <a:extLst>
                    <a:ext uri="{9D8B030D-6E8A-4147-A177-3AD203B41FA5}">
                      <a16:colId xmlns:a16="http://schemas.microsoft.com/office/drawing/2014/main" val="1381935228"/>
                    </a:ext>
                  </a:extLst>
                </a:gridCol>
                <a:gridCol w="4013723">
                  <a:extLst>
                    <a:ext uri="{9D8B030D-6E8A-4147-A177-3AD203B41FA5}">
                      <a16:colId xmlns:a16="http://schemas.microsoft.com/office/drawing/2014/main" val="3118566186"/>
                    </a:ext>
                  </a:extLst>
                </a:gridCol>
                <a:gridCol w="4013723">
                  <a:extLst>
                    <a:ext uri="{9D8B030D-6E8A-4147-A177-3AD203B41FA5}">
                      <a16:colId xmlns:a16="http://schemas.microsoft.com/office/drawing/2014/main" val="40870864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11-08-2022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Antonios Gardikiotis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4532657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AAAD08F3-BD33-587F-91FE-C0A2158C52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0149" y="1491458"/>
            <a:ext cx="3170449" cy="2114293"/>
          </a:xfrm>
          <a:prstGeom prst="rect">
            <a:avLst/>
          </a:prstGeom>
        </p:spPr>
      </p:pic>
      <p:sp>
        <p:nvSpPr>
          <p:cNvPr id="213" name="TextShape 7"/>
          <p:cNvSpPr txBox="1"/>
          <p:nvPr/>
        </p:nvSpPr>
        <p:spPr>
          <a:xfrm>
            <a:off x="4136481" y="1549768"/>
            <a:ext cx="214177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1800" b="1" strike="noStrike" spc="-1" dirty="0">
                <a:latin typeface="Arial"/>
              </a:rPr>
              <a:t>K-band antenna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2910A4-D8C4-00FD-D016-62FEF6D49A7B}"/>
              </a:ext>
            </a:extLst>
          </p:cNvPr>
          <p:cNvSpPr txBox="1"/>
          <p:nvPr/>
        </p:nvSpPr>
        <p:spPr>
          <a:xfrm>
            <a:off x="10548596" y="4440026"/>
            <a:ext cx="1508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Jens </a:t>
            </a:r>
            <a:r>
              <a:rPr lang="en-US" sz="1200" b="1" dirty="0" err="1">
                <a:solidFill>
                  <a:schemeClr val="bg1"/>
                </a:solidFill>
              </a:rPr>
              <a:t>Ruessmann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216"/>
          <p:cNvPicPr/>
          <p:nvPr/>
        </p:nvPicPr>
        <p:blipFill>
          <a:blip r:embed="rId2"/>
          <a:stretch/>
        </p:blipFill>
        <p:spPr>
          <a:xfrm>
            <a:off x="4194930" y="1687397"/>
            <a:ext cx="1762812" cy="2116451"/>
          </a:xfrm>
          <a:prstGeom prst="rect">
            <a:avLst/>
          </a:prstGeom>
          <a:ln>
            <a:noFill/>
          </a:ln>
        </p:spPr>
      </p:pic>
      <p:pic>
        <p:nvPicPr>
          <p:cNvPr id="218" name="Picture 217"/>
          <p:cNvPicPr/>
          <p:nvPr/>
        </p:nvPicPr>
        <p:blipFill>
          <a:blip r:embed="rId3"/>
          <a:stretch/>
        </p:blipFill>
        <p:spPr>
          <a:xfrm>
            <a:off x="874552" y="1736653"/>
            <a:ext cx="1000440" cy="2186757"/>
          </a:xfrm>
          <a:prstGeom prst="rect">
            <a:avLst/>
          </a:prstGeom>
          <a:ln>
            <a:noFill/>
          </a:ln>
        </p:spPr>
      </p:pic>
      <p:pic>
        <p:nvPicPr>
          <p:cNvPr id="219" name="Picture 218"/>
          <p:cNvPicPr/>
          <p:nvPr/>
        </p:nvPicPr>
        <p:blipFill>
          <a:blip r:embed="rId4"/>
          <a:stretch/>
        </p:blipFill>
        <p:spPr>
          <a:xfrm>
            <a:off x="7682794" y="1781665"/>
            <a:ext cx="2837520" cy="2144598"/>
          </a:xfrm>
          <a:prstGeom prst="rect">
            <a:avLst/>
          </a:prstGeom>
          <a:ln>
            <a:noFill/>
          </a:ln>
        </p:spPr>
      </p:pic>
      <p:sp>
        <p:nvSpPr>
          <p:cNvPr id="220" name="TextShape 1"/>
          <p:cNvSpPr txBox="1"/>
          <p:nvPr/>
        </p:nvSpPr>
        <p:spPr>
          <a:xfrm>
            <a:off x="2787504" y="280919"/>
            <a:ext cx="6695861" cy="427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2600" b="0" strike="noStrike" spc="-1" dirty="0">
                <a:latin typeface="+mj-lt"/>
              </a:rPr>
              <a:t>Understanding  the RF behavior of boosters </a:t>
            </a:r>
          </a:p>
        </p:txBody>
      </p:sp>
      <p:sp>
        <p:nvSpPr>
          <p:cNvPr id="221" name="TextShape 2"/>
          <p:cNvSpPr txBox="1"/>
          <p:nvPr/>
        </p:nvSpPr>
        <p:spPr>
          <a:xfrm>
            <a:off x="896489" y="1328463"/>
            <a:ext cx="979446" cy="346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800" b="0" strike="noStrike" spc="-1" dirty="0">
                <a:latin typeface="Arial"/>
              </a:rPr>
              <a:t>CB100</a:t>
            </a:r>
          </a:p>
        </p:txBody>
      </p:sp>
      <p:sp>
        <p:nvSpPr>
          <p:cNvPr id="222" name="TextShape 3"/>
          <p:cNvSpPr txBox="1"/>
          <p:nvPr/>
        </p:nvSpPr>
        <p:spPr>
          <a:xfrm>
            <a:off x="3985401" y="1338250"/>
            <a:ext cx="219456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1800" b="0" strike="noStrike" spc="-1" dirty="0">
                <a:latin typeface="Arial"/>
              </a:rPr>
              <a:t>P200</a:t>
            </a:r>
          </a:p>
        </p:txBody>
      </p:sp>
      <p:sp>
        <p:nvSpPr>
          <p:cNvPr id="223" name="TextShape 4"/>
          <p:cNvSpPr txBox="1"/>
          <p:nvPr/>
        </p:nvSpPr>
        <p:spPr>
          <a:xfrm>
            <a:off x="7903407" y="1337890"/>
            <a:ext cx="235836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800" b="0" strike="noStrike" spc="-1" dirty="0">
                <a:latin typeface="Arial"/>
              </a:rPr>
              <a:t>R / P  - booster</a:t>
            </a:r>
          </a:p>
        </p:txBody>
      </p:sp>
      <p:sp>
        <p:nvSpPr>
          <p:cNvPr id="224" name="TextShape 5"/>
          <p:cNvSpPr txBox="1"/>
          <p:nvPr/>
        </p:nvSpPr>
        <p:spPr>
          <a:xfrm>
            <a:off x="1903270" y="4174474"/>
            <a:ext cx="6644880" cy="395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1800" b="1" strike="noStrike" spc="-9" dirty="0"/>
              <a:t>Gradually</a:t>
            </a:r>
            <a:r>
              <a:rPr lang="en-US" sz="1800" b="1" strike="noStrike" spc="-1" dirty="0"/>
              <a:t> </a:t>
            </a:r>
            <a:r>
              <a:rPr lang="en-US" sz="1800" b="1" strike="noStrike" spc="-9" dirty="0"/>
              <a:t>study</a:t>
            </a:r>
            <a:r>
              <a:rPr lang="en-US" sz="1800" b="1" strike="noStrike" spc="-1" dirty="0"/>
              <a:t> </a:t>
            </a:r>
            <a:r>
              <a:rPr lang="en-US" sz="1800" b="1" strike="noStrike" spc="-12" dirty="0"/>
              <a:t>effects</a:t>
            </a:r>
            <a:r>
              <a:rPr lang="en-US" sz="1800" b="1" strike="noStrike" spc="4" dirty="0"/>
              <a:t> </a:t>
            </a:r>
            <a:r>
              <a:rPr lang="en-US" sz="1800" b="1" strike="noStrike" spc="-1" dirty="0"/>
              <a:t>of</a:t>
            </a:r>
            <a:r>
              <a:rPr lang="en-US" sz="1800" b="1" strike="noStrike" spc="-18" dirty="0"/>
              <a:t> </a:t>
            </a:r>
            <a:r>
              <a:rPr lang="en-US" sz="1800" b="1" strike="noStrike" spc="-1" dirty="0"/>
              <a:t>open</a:t>
            </a:r>
            <a:r>
              <a:rPr lang="en-US" sz="1800" b="1" strike="noStrike" spc="4" dirty="0"/>
              <a:t> </a:t>
            </a:r>
            <a:r>
              <a:rPr lang="en-US" sz="1800" b="1" strike="noStrike" spc="-4" dirty="0"/>
              <a:t>boundary</a:t>
            </a:r>
            <a:r>
              <a:rPr lang="en-US" sz="1800" b="1" strike="noStrike" spc="-1" dirty="0"/>
              <a:t> </a:t>
            </a:r>
            <a:r>
              <a:rPr lang="en-US" sz="1800" b="1" strike="noStrike" spc="-4" dirty="0"/>
              <a:t>conditions</a:t>
            </a:r>
            <a:endParaRPr lang="en-US" sz="1800" b="0" strike="noStrike" spc="-1" dirty="0"/>
          </a:p>
        </p:txBody>
      </p:sp>
      <p:sp>
        <p:nvSpPr>
          <p:cNvPr id="225" name="CustomShape 6"/>
          <p:cNvSpPr/>
          <p:nvPr/>
        </p:nvSpPr>
        <p:spPr>
          <a:xfrm>
            <a:off x="2103119" y="4108475"/>
            <a:ext cx="7069161" cy="152440"/>
          </a:xfrm>
          <a:custGeom>
            <a:avLst/>
            <a:gdLst/>
            <a:ahLst/>
            <a:cxnLst/>
            <a:rect l="l" t="t" r="r" b="b"/>
            <a:pathLst>
              <a:path w="5296534" h="151129">
                <a:moveTo>
                  <a:pt x="5145278" y="0"/>
                </a:moveTo>
                <a:lnTo>
                  <a:pt x="5145278" y="150875"/>
                </a:lnTo>
                <a:lnTo>
                  <a:pt x="5245861" y="100583"/>
                </a:lnTo>
                <a:lnTo>
                  <a:pt x="5170424" y="100583"/>
                </a:lnTo>
                <a:lnTo>
                  <a:pt x="5170424" y="50291"/>
                </a:lnTo>
                <a:lnTo>
                  <a:pt x="5245861" y="50291"/>
                </a:lnTo>
                <a:lnTo>
                  <a:pt x="5145278" y="0"/>
                </a:lnTo>
                <a:close/>
                <a:moveTo>
                  <a:pt x="5145278" y="50291"/>
                </a:moveTo>
                <a:lnTo>
                  <a:pt x="0" y="50291"/>
                </a:lnTo>
                <a:lnTo>
                  <a:pt x="0" y="100583"/>
                </a:lnTo>
                <a:lnTo>
                  <a:pt x="5145278" y="100583"/>
                </a:lnTo>
                <a:lnTo>
                  <a:pt x="5145278" y="50291"/>
                </a:lnTo>
                <a:close/>
                <a:moveTo>
                  <a:pt x="5245861" y="50291"/>
                </a:moveTo>
                <a:lnTo>
                  <a:pt x="5170424" y="50291"/>
                </a:lnTo>
                <a:lnTo>
                  <a:pt x="5170424" y="100583"/>
                </a:lnTo>
                <a:lnTo>
                  <a:pt x="5245861" y="100583"/>
                </a:lnTo>
                <a:lnTo>
                  <a:pt x="5296154" y="75437"/>
                </a:lnTo>
                <a:lnTo>
                  <a:pt x="5245861" y="5029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6" name="TextShape 7"/>
          <p:cNvSpPr txBox="1"/>
          <p:nvPr/>
        </p:nvSpPr>
        <p:spPr>
          <a:xfrm>
            <a:off x="4439981" y="3860409"/>
            <a:ext cx="1883520" cy="38165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2000" b="1" strike="noStrike" spc="-9" dirty="0">
                <a:cs typeface="Calibri" panose="020F0502020204030204" pitchFamily="34" charset="0"/>
              </a:rPr>
              <a:t>2022</a:t>
            </a:r>
            <a:r>
              <a:rPr lang="en-US" sz="2000" b="1" strike="noStrike" spc="9" dirty="0">
                <a:cs typeface="Calibri" panose="020F0502020204030204" pitchFamily="34" charset="0"/>
              </a:rPr>
              <a:t> </a:t>
            </a:r>
            <a:r>
              <a:rPr lang="en-US" sz="2000" b="1" strike="noStrike" spc="-4" dirty="0">
                <a:cs typeface="Calibri" panose="020F0502020204030204" pitchFamily="34" charset="0"/>
              </a:rPr>
              <a:t>- </a:t>
            </a:r>
            <a:r>
              <a:rPr lang="en-US" sz="2000" b="1" strike="noStrike" spc="-9" dirty="0">
                <a:cs typeface="Calibri" panose="020F0502020204030204" pitchFamily="34" charset="0"/>
              </a:rPr>
              <a:t>2023</a:t>
            </a:r>
            <a:endParaRPr lang="en-US" sz="2000" b="0" strike="noStrike" spc="-1" dirty="0">
              <a:cs typeface="Calibri" panose="020F0502020204030204" pitchFamily="34" charset="0"/>
            </a:endParaRPr>
          </a:p>
        </p:txBody>
      </p:sp>
      <p:sp>
        <p:nvSpPr>
          <p:cNvPr id="228" name="TextShape 8"/>
          <p:cNvSpPr txBox="1"/>
          <p:nvPr/>
        </p:nvSpPr>
        <p:spPr>
          <a:xfrm>
            <a:off x="0" y="4498969"/>
            <a:ext cx="8823489" cy="16808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215900" indent="-215900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latin typeface="Arial"/>
              </a:rPr>
              <a:t>Reflectivity and noise power measurements in CB100</a:t>
            </a:r>
          </a:p>
          <a:p>
            <a:pPr marL="215900" indent="-215900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 err="1">
                <a:latin typeface="Arial"/>
              </a:rPr>
              <a:t>T</a:t>
            </a:r>
            <a:r>
              <a:rPr lang="en-US" sz="1800" b="0" strike="noStrike" spc="-1" baseline="-33000" dirty="0" err="1">
                <a:latin typeface="Arial"/>
              </a:rPr>
              <a:t>sys</a:t>
            </a:r>
            <a:r>
              <a:rPr lang="en-US" sz="1800" b="0" strike="noStrike" spc="-1" dirty="0">
                <a:latin typeface="Arial"/>
              </a:rPr>
              <a:t> gives valuable information on the system response and the boost factor   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dirty="0"/>
              <a:t>A promising approach under investigation:</a:t>
            </a:r>
          </a:p>
          <a:p>
            <a:pPr marL="179388" indent="-179388">
              <a:buClr>
                <a:srgbClr val="000000"/>
              </a:buClr>
              <a:buSzPct val="45000"/>
            </a:pPr>
            <a:r>
              <a:rPr lang="en-US" sz="1800" b="0" strike="noStrike" spc="-1" dirty="0">
                <a:latin typeface="Arial"/>
              </a:rPr>
              <a:t>    reciprocity* between axion-induced and reflectivity-induced electromagnetic fields</a:t>
            </a:r>
          </a:p>
          <a:p>
            <a:endParaRPr lang="en-US" sz="1800" b="0" strike="noStrike" spc="-1" dirty="0">
              <a:latin typeface="Arial"/>
            </a:endParaRPr>
          </a:p>
        </p:txBody>
      </p:sp>
      <p:sp>
        <p:nvSpPr>
          <p:cNvPr id="230" name="TextShape 9"/>
          <p:cNvSpPr txBox="1"/>
          <p:nvPr/>
        </p:nvSpPr>
        <p:spPr>
          <a:xfrm>
            <a:off x="1376313" y="6019485"/>
            <a:ext cx="5687505" cy="305901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400" b="0" strike="noStrike" spc="-1" dirty="0">
                <a:latin typeface="TiMES NEW ROMAN"/>
              </a:rPr>
              <a:t>* </a:t>
            </a:r>
            <a:r>
              <a:rPr lang="en-US" sz="1400" spc="-1" dirty="0">
                <a:latin typeface="TiMES NEW ROMAN"/>
              </a:rPr>
              <a:t>See </a:t>
            </a:r>
            <a:r>
              <a:rPr lang="en-US" sz="1400" b="0" strike="noStrike" spc="-1" dirty="0">
                <a:latin typeface="TiMES NEW ROMAN"/>
              </a:rPr>
              <a:t>Poster  “Axion Haloscope Calibration from Reciprocity” by J. </a:t>
            </a:r>
            <a:r>
              <a:rPr lang="en-US" sz="1400" b="0" strike="noStrike" spc="-1" dirty="0" err="1">
                <a:latin typeface="TiMES NEW ROMAN"/>
              </a:rPr>
              <a:t>Egge</a:t>
            </a:r>
            <a:r>
              <a:rPr lang="en-US" sz="1400" b="0" strike="noStrike" spc="-1" dirty="0">
                <a:latin typeface="TiMES NEW ROMAN"/>
              </a:rPr>
              <a:t> </a:t>
            </a:r>
          </a:p>
        </p:txBody>
      </p:sp>
      <p:graphicFrame>
        <p:nvGraphicFramePr>
          <p:cNvPr id="18" name="Table 2">
            <a:extLst>
              <a:ext uri="{FF2B5EF4-FFF2-40B4-BE49-F238E27FC236}">
                <a16:creationId xmlns:a16="http://schemas.microsoft.com/office/drawing/2014/main" id="{D308BAD4-138D-FE60-43A1-6757F3A4B6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0728434"/>
              </p:ext>
            </p:extLst>
          </p:nvPr>
        </p:nvGraphicFramePr>
        <p:xfrm>
          <a:off x="47328" y="6453336"/>
          <a:ext cx="1204116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3723">
                  <a:extLst>
                    <a:ext uri="{9D8B030D-6E8A-4147-A177-3AD203B41FA5}">
                      <a16:colId xmlns:a16="http://schemas.microsoft.com/office/drawing/2014/main" val="1381935228"/>
                    </a:ext>
                  </a:extLst>
                </a:gridCol>
                <a:gridCol w="4013723">
                  <a:extLst>
                    <a:ext uri="{9D8B030D-6E8A-4147-A177-3AD203B41FA5}">
                      <a16:colId xmlns:a16="http://schemas.microsoft.com/office/drawing/2014/main" val="3118566186"/>
                    </a:ext>
                  </a:extLst>
                </a:gridCol>
                <a:gridCol w="4013723">
                  <a:extLst>
                    <a:ext uri="{9D8B030D-6E8A-4147-A177-3AD203B41FA5}">
                      <a16:colId xmlns:a16="http://schemas.microsoft.com/office/drawing/2014/main" val="40870864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11-08-2022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Antonios Gardikiotis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453265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Picture 235"/>
          <p:cNvPicPr/>
          <p:nvPr/>
        </p:nvPicPr>
        <p:blipFill>
          <a:blip r:embed="rId2"/>
          <a:stretch/>
        </p:blipFill>
        <p:spPr>
          <a:xfrm>
            <a:off x="7767687" y="3836708"/>
            <a:ext cx="4223208" cy="2441544"/>
          </a:xfrm>
          <a:prstGeom prst="rect">
            <a:avLst/>
          </a:prstGeom>
          <a:ln>
            <a:noFill/>
          </a:ln>
        </p:spPr>
      </p:pic>
      <p:sp>
        <p:nvSpPr>
          <p:cNvPr id="232" name="TextShape 1"/>
          <p:cNvSpPr txBox="1"/>
          <p:nvPr/>
        </p:nvSpPr>
        <p:spPr>
          <a:xfrm>
            <a:off x="2614053" y="126320"/>
            <a:ext cx="6980760" cy="7578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2600" b="0" strike="noStrike" spc="-1" dirty="0">
                <a:latin typeface="+mj-lt"/>
              </a:rPr>
              <a:t>Closed Booster simulations &amp; measurements</a:t>
            </a:r>
          </a:p>
        </p:txBody>
      </p:sp>
      <p:sp>
        <p:nvSpPr>
          <p:cNvPr id="234" name="TextShape 3"/>
          <p:cNvSpPr txBox="1"/>
          <p:nvPr/>
        </p:nvSpPr>
        <p:spPr>
          <a:xfrm>
            <a:off x="3247534" y="1115192"/>
            <a:ext cx="7197365" cy="213705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/>
              <a:t>A small &amp; simple dielectric haloscope</a:t>
            </a:r>
            <a:endParaRPr lang="en-US" sz="1800" b="0" strike="noStrike" spc="-1" dirty="0">
              <a:ea typeface="Noto Sans CJK SC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/>
              <a:t>“Closed”: conducting boundary </a:t>
            </a:r>
          </a:p>
          <a:p>
            <a:pPr>
              <a:buClr>
                <a:srgbClr val="000000"/>
              </a:buClr>
              <a:buSzPct val="45000"/>
            </a:pPr>
            <a:r>
              <a:rPr lang="en-US" sz="1800" b="0" strike="noStrike" spc="-1" dirty="0"/>
              <a:t>    (understand and mitigate transverse losses)</a:t>
            </a:r>
            <a:endParaRPr lang="en-US" sz="1800" b="0" strike="noStrike" spc="-1" dirty="0">
              <a:ea typeface="Noto Sans CJK SC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/>
              <a:t>Can be operated at cryogenic temperatures</a:t>
            </a:r>
            <a:endParaRPr lang="en-US" sz="1800" b="0" strike="noStrike" spc="-1" dirty="0">
              <a:ea typeface="Noto Sans CJK SC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1" strike="noStrike" spc="-4" dirty="0">
                <a:ea typeface="Noto Sans CJK SC"/>
              </a:rPr>
              <a:t>Good </a:t>
            </a:r>
            <a:r>
              <a:rPr lang="en-US" sz="1800" b="1" strike="noStrike" spc="-9" dirty="0">
                <a:ea typeface="Noto Sans CJK SC"/>
              </a:rPr>
              <a:t>qualitative </a:t>
            </a:r>
            <a:r>
              <a:rPr lang="en-US" sz="1800" b="1" strike="noStrike" spc="-12" dirty="0">
                <a:ea typeface="Noto Sans CJK SC"/>
              </a:rPr>
              <a:t>match </a:t>
            </a:r>
            <a:r>
              <a:rPr lang="en-US" sz="1800" b="1" strike="noStrike" spc="-437" dirty="0">
                <a:ea typeface="Noto Sans CJK SC"/>
              </a:rPr>
              <a:t> </a:t>
            </a:r>
            <a:r>
              <a:rPr lang="en-US" sz="1800" b="1" strike="noStrike" spc="-4" dirty="0">
                <a:ea typeface="Noto Sans CJK SC"/>
              </a:rPr>
              <a:t>between simulation </a:t>
            </a:r>
            <a:r>
              <a:rPr lang="en-US" sz="1800" b="1" strike="noStrike" spc="-1" dirty="0">
                <a:ea typeface="Noto Sans CJK SC"/>
              </a:rPr>
              <a:t>&amp; </a:t>
            </a:r>
            <a:r>
              <a:rPr lang="en-US" sz="1800" b="1" strike="noStrike" spc="4" dirty="0">
                <a:ea typeface="Noto Sans CJK SC"/>
              </a:rPr>
              <a:t> </a:t>
            </a:r>
            <a:r>
              <a:rPr lang="en-US" sz="1800" b="1" strike="noStrike" spc="-4" dirty="0">
                <a:ea typeface="Noto Sans CJK SC"/>
              </a:rPr>
              <a:t>measurement</a:t>
            </a: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800" b="0" strike="noStrike" spc="-1" dirty="0">
              <a:ea typeface="Noto Sans CJK SC"/>
            </a:endParaRPr>
          </a:p>
          <a:p>
            <a:pPr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en-US" sz="1800" b="1" strike="noStrike" spc="-1" dirty="0"/>
              <a:t># First Hidden Photon search @ MPP</a:t>
            </a:r>
            <a:endParaRPr lang="en-US" sz="1800" b="1" strike="noStrike" spc="-1" dirty="0">
              <a:ea typeface="Noto Sans CJK SC"/>
            </a:endParaRPr>
          </a:p>
          <a:p>
            <a:pPr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en-US" sz="1800" b="1" strike="noStrike" spc="-1" dirty="0"/>
              <a:t># First ALP search in MORPURGO magnet @ CERN </a:t>
            </a:r>
            <a:endParaRPr lang="en-US" sz="1800" b="1" strike="noStrike" spc="-1" dirty="0">
              <a:ea typeface="Noto Sans CJK SC"/>
            </a:endParaRPr>
          </a:p>
        </p:txBody>
      </p:sp>
      <p:pic>
        <p:nvPicPr>
          <p:cNvPr id="235" name="Picture 3"/>
          <p:cNvPicPr/>
          <p:nvPr/>
        </p:nvPicPr>
        <p:blipFill>
          <a:blip r:embed="rId3"/>
          <a:srcRect r="65705"/>
          <a:stretch/>
        </p:blipFill>
        <p:spPr>
          <a:xfrm>
            <a:off x="39960" y="1359360"/>
            <a:ext cx="1240200" cy="3669840"/>
          </a:xfrm>
          <a:prstGeom prst="rect">
            <a:avLst/>
          </a:prstGeom>
          <a:ln>
            <a:noFill/>
          </a:ln>
        </p:spPr>
      </p:pic>
      <p:sp>
        <p:nvSpPr>
          <p:cNvPr id="238" name="TextShape 4"/>
          <p:cNvSpPr txBox="1"/>
          <p:nvPr/>
        </p:nvSpPr>
        <p:spPr>
          <a:xfrm>
            <a:off x="8465269" y="3737727"/>
            <a:ext cx="3271101" cy="2901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600" b="1" strike="noStrike" spc="-1" dirty="0">
                <a:latin typeface="Arial"/>
              </a:rPr>
              <a:t>Simulated</a:t>
            </a:r>
            <a:r>
              <a:rPr lang="en-US" sz="1600" b="0" strike="noStrike" spc="-1" dirty="0">
                <a:latin typeface="Arial"/>
              </a:rPr>
              <a:t> boost factor of CB100</a:t>
            </a:r>
          </a:p>
        </p:txBody>
      </p:sp>
      <p:pic>
        <p:nvPicPr>
          <p:cNvPr id="241" name="Picture 240"/>
          <p:cNvPicPr/>
          <p:nvPr/>
        </p:nvPicPr>
        <p:blipFill>
          <a:blip r:embed="rId4"/>
          <a:stretch/>
        </p:blipFill>
        <p:spPr>
          <a:xfrm>
            <a:off x="91440" y="5109120"/>
            <a:ext cx="1280160" cy="1108800"/>
          </a:xfrm>
          <a:prstGeom prst="rect">
            <a:avLst/>
          </a:prstGeom>
          <a:ln>
            <a:noFill/>
          </a:ln>
        </p:spPr>
      </p:pic>
      <p:sp>
        <p:nvSpPr>
          <p:cNvPr id="243" name="TextShape 6"/>
          <p:cNvSpPr txBox="1"/>
          <p:nvPr/>
        </p:nvSpPr>
        <p:spPr>
          <a:xfrm>
            <a:off x="1280160" y="2346120"/>
            <a:ext cx="1828800" cy="993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"/>
            </a:pPr>
            <a:r>
              <a:rPr lang="en-US" sz="1600" b="0" strike="noStrike" spc="-9" dirty="0"/>
              <a:t>Receiver</a:t>
            </a:r>
            <a:endParaRPr lang="en-US" sz="1600" b="0" strike="noStrike" spc="-1" dirty="0"/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"/>
            </a:pPr>
            <a:r>
              <a:rPr lang="en-US" sz="1600" b="0" strike="noStrike" spc="-9" dirty="0"/>
              <a:t>Parabolic</a:t>
            </a:r>
            <a:r>
              <a:rPr lang="en-US" sz="1600" b="0" strike="noStrike" spc="-24" dirty="0"/>
              <a:t> </a:t>
            </a:r>
            <a:r>
              <a:rPr lang="en-US" sz="1600" b="0" strike="noStrike" spc="-4" dirty="0"/>
              <a:t>taper</a:t>
            </a:r>
            <a:endParaRPr lang="en-US" sz="1600" b="0" strike="noStrike" spc="-1" dirty="0"/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"/>
            </a:pPr>
            <a:r>
              <a:rPr lang="en-US" sz="1600" b="0" strike="noStrike" spc="-1" dirty="0"/>
              <a:t>3x</a:t>
            </a:r>
            <a:r>
              <a:rPr lang="en-US" sz="1600" b="0" strike="noStrike" spc="-24" dirty="0"/>
              <a:t> </a:t>
            </a:r>
            <a:r>
              <a:rPr lang="en-US" sz="1600" b="0" strike="noStrike" spc="-1" dirty="0"/>
              <a:t>Ø100</a:t>
            </a:r>
            <a:r>
              <a:rPr lang="en-US" sz="1600" b="0" strike="noStrike" spc="-38" dirty="0"/>
              <a:t> </a:t>
            </a:r>
            <a:r>
              <a:rPr lang="en-US" sz="1600" b="0" strike="noStrike" spc="-1" dirty="0"/>
              <a:t>mm</a:t>
            </a:r>
            <a:r>
              <a:rPr lang="en-US" sz="1600" b="0" strike="noStrike" spc="-12" dirty="0"/>
              <a:t> </a:t>
            </a:r>
            <a:r>
              <a:rPr lang="en-US" sz="1600" b="0" strike="noStrike" spc="-4" dirty="0"/>
              <a:t>sapphire</a:t>
            </a:r>
            <a:r>
              <a:rPr lang="en-US" sz="1600" b="0" strike="noStrike" spc="-12" dirty="0"/>
              <a:t> </a:t>
            </a:r>
            <a:r>
              <a:rPr lang="en-US" sz="1600" b="0" strike="noStrike" spc="-9" dirty="0"/>
              <a:t>disks</a:t>
            </a:r>
            <a:endParaRPr lang="en-US" sz="1600" b="0" strike="noStrike" spc="-1" dirty="0"/>
          </a:p>
        </p:txBody>
      </p:sp>
      <p:sp>
        <p:nvSpPr>
          <p:cNvPr id="244" name="Line 7"/>
          <p:cNvSpPr/>
          <p:nvPr/>
        </p:nvSpPr>
        <p:spPr>
          <a:xfrm flipH="1" flipV="1">
            <a:off x="731520" y="1737359"/>
            <a:ext cx="635367" cy="779597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5" name="Line 8"/>
          <p:cNvSpPr/>
          <p:nvPr/>
        </p:nvSpPr>
        <p:spPr>
          <a:xfrm flipH="1">
            <a:off x="731520" y="2799760"/>
            <a:ext cx="616513" cy="492079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6" name="Line 9"/>
          <p:cNvSpPr/>
          <p:nvPr/>
        </p:nvSpPr>
        <p:spPr>
          <a:xfrm flipH="1">
            <a:off x="731520" y="3017520"/>
            <a:ext cx="640080" cy="118872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81D86E1-E8ED-4178-EA73-ADCD53C8B9C2}"/>
              </a:ext>
            </a:extLst>
          </p:cNvPr>
          <p:cNvGrpSpPr/>
          <p:nvPr/>
        </p:nvGrpSpPr>
        <p:grpSpPr>
          <a:xfrm>
            <a:off x="2019150" y="4197544"/>
            <a:ext cx="5039640" cy="1951560"/>
            <a:chOff x="2160552" y="4046715"/>
            <a:chExt cx="5039640" cy="1951560"/>
          </a:xfrm>
        </p:grpSpPr>
        <p:pic>
          <p:nvPicPr>
            <p:cNvPr id="242" name="object 2"/>
            <p:cNvPicPr/>
            <p:nvPr/>
          </p:nvPicPr>
          <p:blipFill>
            <a:blip r:embed="rId5"/>
            <a:stretch/>
          </p:blipFill>
          <p:spPr>
            <a:xfrm>
              <a:off x="2160552" y="4046715"/>
              <a:ext cx="5039640" cy="1951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247" name="TextShape 10"/>
            <p:cNvSpPr txBox="1"/>
            <p:nvPr/>
          </p:nvSpPr>
          <p:spPr>
            <a:xfrm>
              <a:off x="3191915" y="4386292"/>
              <a:ext cx="822960" cy="8582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/>
            <a:lstStyle/>
            <a:p>
              <a:r>
                <a:rPr lang="en-US" sz="1800" b="0" strike="noStrike" spc="-1" dirty="0">
                  <a:solidFill>
                    <a:srgbClr val="F58220"/>
                  </a:solidFill>
                  <a:latin typeface="Arial"/>
                </a:rPr>
                <a:t>Sim</a:t>
              </a:r>
              <a:endParaRPr lang="en-US" sz="1800" b="0" strike="noStrike" spc="-1" dirty="0">
                <a:latin typeface="Arial"/>
              </a:endParaRPr>
            </a:p>
            <a:p>
              <a:r>
                <a:rPr lang="en-US" sz="1800" b="0" strike="noStrike" spc="-1" dirty="0">
                  <a:solidFill>
                    <a:srgbClr val="21409A"/>
                  </a:solidFill>
                  <a:latin typeface="Arial"/>
                </a:rPr>
                <a:t>Data</a:t>
              </a:r>
              <a:endParaRPr lang="en-US" sz="1800" b="0" strike="noStrike" spc="-1" dirty="0">
                <a:latin typeface="Arial"/>
              </a:endParaRPr>
            </a:p>
          </p:txBody>
        </p:sp>
      </p:grpSp>
      <p:graphicFrame>
        <p:nvGraphicFramePr>
          <p:cNvPr id="18" name="Table 2">
            <a:extLst>
              <a:ext uri="{FF2B5EF4-FFF2-40B4-BE49-F238E27FC236}">
                <a16:creationId xmlns:a16="http://schemas.microsoft.com/office/drawing/2014/main" id="{1D96376C-0E4D-0347-0754-FE4A850664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118543"/>
              </p:ext>
            </p:extLst>
          </p:nvPr>
        </p:nvGraphicFramePr>
        <p:xfrm>
          <a:off x="47328" y="6453336"/>
          <a:ext cx="1204116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3723">
                  <a:extLst>
                    <a:ext uri="{9D8B030D-6E8A-4147-A177-3AD203B41FA5}">
                      <a16:colId xmlns:a16="http://schemas.microsoft.com/office/drawing/2014/main" val="1381935228"/>
                    </a:ext>
                  </a:extLst>
                </a:gridCol>
                <a:gridCol w="4013723">
                  <a:extLst>
                    <a:ext uri="{9D8B030D-6E8A-4147-A177-3AD203B41FA5}">
                      <a16:colId xmlns:a16="http://schemas.microsoft.com/office/drawing/2014/main" val="3118566186"/>
                    </a:ext>
                  </a:extLst>
                </a:gridCol>
                <a:gridCol w="4013723">
                  <a:extLst>
                    <a:ext uri="{9D8B030D-6E8A-4147-A177-3AD203B41FA5}">
                      <a16:colId xmlns:a16="http://schemas.microsoft.com/office/drawing/2014/main" val="40870864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11-08-2022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Antonios Gardikiotis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453265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97">
            <a:extLst>
              <a:ext uri="{FF2B5EF4-FFF2-40B4-BE49-F238E27FC236}">
                <a16:creationId xmlns:a16="http://schemas.microsoft.com/office/drawing/2014/main" id="{C278A5B9-F270-4204-CE35-E1BEA384E65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73419" y="3007151"/>
            <a:ext cx="4518581" cy="3312546"/>
          </a:xfrm>
          <a:prstGeom prst="rect">
            <a:avLst/>
          </a:prstGeom>
          <a:noFill/>
        </p:spPr>
      </p:pic>
      <p:pic>
        <p:nvPicPr>
          <p:cNvPr id="16" name="Picture 653">
            <a:extLst>
              <a:ext uri="{FF2B5EF4-FFF2-40B4-BE49-F238E27FC236}">
                <a16:creationId xmlns:a16="http://schemas.microsoft.com/office/drawing/2014/main" id="{89322E80-4870-A40C-3263-C1BC98379C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" t="9474" r="-40" b="-8148"/>
          <a:stretch/>
        </p:blipFill>
        <p:spPr>
          <a:xfrm>
            <a:off x="2708561" y="1273738"/>
            <a:ext cx="6516638" cy="1398163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08D625-F340-BEBC-AFED-7287AD281ABF}"/>
              </a:ext>
            </a:extLst>
          </p:cNvPr>
          <p:cNvSpPr txBox="1"/>
          <p:nvPr/>
        </p:nvSpPr>
        <p:spPr>
          <a:xfrm>
            <a:off x="2545237" y="267821"/>
            <a:ext cx="70394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effectLst/>
                <a:latin typeface="+mj-lt"/>
                <a:cs typeface="Times New Roman" panose="02020603050405020304" pitchFamily="18" charset="0"/>
              </a:rPr>
              <a:t>CB100 temperature/Reflectivity measurements</a:t>
            </a:r>
            <a:endParaRPr lang="en-US" sz="24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FA5958AA-2C06-3BDA-B27F-77D081AEBB0E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0" y="3157979"/>
            <a:ext cx="3996965" cy="2535811"/>
          </a:xfrm>
          <a:prstGeom prst="rect">
            <a:avLst/>
          </a:prstGeom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8F86B61-0A03-E0D7-F304-FABE2293FF61}"/>
              </a:ext>
            </a:extLst>
          </p:cNvPr>
          <p:cNvSpPr txBox="1"/>
          <p:nvPr/>
        </p:nvSpPr>
        <p:spPr>
          <a:xfrm>
            <a:off x="897903" y="2238021"/>
            <a:ext cx="209039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Detection system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FBF891-E509-1F88-DEE5-5BBF38A1C9ED}"/>
              </a:ext>
            </a:extLst>
          </p:cNvPr>
          <p:cNvSpPr txBox="1"/>
          <p:nvPr/>
        </p:nvSpPr>
        <p:spPr>
          <a:xfrm>
            <a:off x="1331535" y="1221392"/>
            <a:ext cx="1468225" cy="646331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effectLst/>
                <a:latin typeface="Times New Roman" panose="02020603050405020304" pitchFamily="18" charset="0"/>
              </a:rPr>
              <a:t>Pre-Amplifier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</a:rPr>
              <a:t>10-20 GHz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B5E360B-8124-26AE-B386-70A97D7162FA}"/>
              </a:ext>
            </a:extLst>
          </p:cNvPr>
          <p:cNvGrpSpPr/>
          <p:nvPr/>
        </p:nvGrpSpPr>
        <p:grpSpPr>
          <a:xfrm>
            <a:off x="7921659" y="1901692"/>
            <a:ext cx="2375554" cy="646331"/>
            <a:chOff x="9816446" y="2420166"/>
            <a:chExt cx="2375554" cy="64633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BA801A2-B95B-8324-0A57-2DE8DB365D12}"/>
                </a:ext>
              </a:extLst>
            </p:cNvPr>
            <p:cNvSpPr txBox="1"/>
            <p:nvPr/>
          </p:nvSpPr>
          <p:spPr>
            <a:xfrm>
              <a:off x="10090607" y="2420166"/>
              <a:ext cx="186257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effectLst/>
                  <a:latin typeface="Times New Roman" panose="02020603050405020304" pitchFamily="18" charset="0"/>
                </a:rPr>
                <a:t>Signal Analy</a:t>
              </a:r>
              <a:r>
                <a:rPr lang="en-US" dirty="0">
                  <a:latin typeface="Times New Roman" panose="02020603050405020304" pitchFamily="18" charset="0"/>
                </a:rPr>
                <a:t>z</a:t>
              </a:r>
              <a:r>
                <a:rPr lang="en-US" dirty="0">
                  <a:effectLst/>
                  <a:latin typeface="Times New Roman" panose="02020603050405020304" pitchFamily="18" charset="0"/>
                </a:rPr>
                <a:t>er</a:t>
              </a:r>
            </a:p>
            <a:p>
              <a:pPr algn="ctr"/>
              <a:r>
                <a:rPr lang="en-US" dirty="0">
                  <a:latin typeface="Times New Roman" panose="02020603050405020304" pitchFamily="18" charset="0"/>
                </a:rPr>
                <a:t>0-50 MHz</a:t>
              </a:r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C0B7C28-9B16-DCE9-1D50-2494AA373E91}"/>
                </a:ext>
              </a:extLst>
            </p:cNvPr>
            <p:cNvSpPr/>
            <p:nvPr/>
          </p:nvSpPr>
          <p:spPr>
            <a:xfrm>
              <a:off x="9816446" y="2441541"/>
              <a:ext cx="2375554" cy="57503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0CBDA56-D17C-66B2-1F25-60575C7214B9}"/>
              </a:ext>
            </a:extLst>
          </p:cNvPr>
          <p:cNvSpPr txBox="1"/>
          <p:nvPr/>
        </p:nvSpPr>
        <p:spPr>
          <a:xfrm>
            <a:off x="4053527" y="3274969"/>
            <a:ext cx="3733014" cy="2308324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marL="84138" indent="-8413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Arial" panose="020B0604020202020204" pitchFamily="34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</a:rPr>
              <a:t>T</a:t>
            </a:r>
            <a:r>
              <a:rPr lang="en-US" sz="1600" baseline="-25000" dirty="0" err="1">
                <a:effectLst/>
                <a:latin typeface="Arial" panose="020B0604020202020204" pitchFamily="34" charset="0"/>
              </a:rPr>
              <a:t>sys</a:t>
            </a:r>
            <a:r>
              <a:rPr lang="en-US" sz="1600" dirty="0">
                <a:effectLst/>
                <a:latin typeface="Arial" panose="020B0604020202020204" pitchFamily="34" charset="0"/>
              </a:rPr>
              <a:t> behavior at  5 RT measurements  </a:t>
            </a:r>
          </a:p>
          <a:p>
            <a:pPr marL="84138" indent="-8413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latin typeface="Arial" panose="020B0604020202020204" pitchFamily="34" charset="0"/>
              </a:rPr>
              <a:t>T</a:t>
            </a:r>
            <a:r>
              <a:rPr lang="en-US" sz="1600" baseline="-25000" dirty="0" err="1">
                <a:latin typeface="Arial" panose="020B0604020202020204" pitchFamily="34" charset="0"/>
              </a:rPr>
              <a:t>sys</a:t>
            </a:r>
            <a:r>
              <a:rPr lang="en-US" sz="1600" dirty="0">
                <a:latin typeface="Arial" panose="020B0604020202020204" pitchFamily="34" charset="0"/>
              </a:rPr>
              <a:t> calibration with a noise source </a:t>
            </a:r>
          </a:p>
          <a:p>
            <a:pPr marL="84138" indent="-8413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Dip in </a:t>
            </a:r>
            <a:r>
              <a:rPr lang="en-US" sz="1600" dirty="0" err="1">
                <a:latin typeface="Arial" panose="020B0604020202020204" pitchFamily="34" charset="0"/>
              </a:rPr>
              <a:t>T</a:t>
            </a:r>
            <a:r>
              <a:rPr lang="en-US" sz="1600" baseline="-25000" dirty="0" err="1">
                <a:latin typeface="Arial" panose="020B0604020202020204" pitchFamily="34" charset="0"/>
              </a:rPr>
              <a:t>sys</a:t>
            </a:r>
            <a:r>
              <a:rPr lang="en-US" sz="1600" dirty="0">
                <a:latin typeface="Arial" panose="020B0604020202020204" pitchFamily="34" charset="0"/>
              </a:rPr>
              <a:t> corresponds to the dip of the Reflectivity measurement</a:t>
            </a:r>
          </a:p>
          <a:p>
            <a:pPr marL="84138" indent="-84138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effectLst/>
              </a:rPr>
              <a:t>Infer </a:t>
            </a:r>
            <a:r>
              <a:rPr lang="en-US" sz="1600" b="1" i="0" dirty="0">
                <a:solidFill>
                  <a:srgbClr val="000000"/>
                </a:solidFill>
                <a:effectLst/>
              </a:rPr>
              <a:t>boost factor </a:t>
            </a:r>
            <a:r>
              <a:rPr lang="en-US" sz="1600" b="0" i="0" dirty="0">
                <a:solidFill>
                  <a:srgbClr val="000000"/>
                </a:solidFill>
                <a:effectLst/>
              </a:rPr>
              <a:t>using model with parameters inferred from thermal and RF measurements</a:t>
            </a:r>
            <a:endParaRPr lang="en-US" sz="1600" dirty="0"/>
          </a:p>
        </p:txBody>
      </p:sp>
      <p:graphicFrame>
        <p:nvGraphicFramePr>
          <p:cNvPr id="20" name="Table 2">
            <a:extLst>
              <a:ext uri="{FF2B5EF4-FFF2-40B4-BE49-F238E27FC236}">
                <a16:creationId xmlns:a16="http://schemas.microsoft.com/office/drawing/2014/main" id="{CE40BB9F-EA6D-682E-24FE-BDB54D3330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1910550"/>
              </p:ext>
            </p:extLst>
          </p:nvPr>
        </p:nvGraphicFramePr>
        <p:xfrm>
          <a:off x="47328" y="6453336"/>
          <a:ext cx="1204116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3723">
                  <a:extLst>
                    <a:ext uri="{9D8B030D-6E8A-4147-A177-3AD203B41FA5}">
                      <a16:colId xmlns:a16="http://schemas.microsoft.com/office/drawing/2014/main" val="1381935228"/>
                    </a:ext>
                  </a:extLst>
                </a:gridCol>
                <a:gridCol w="4013723">
                  <a:extLst>
                    <a:ext uri="{9D8B030D-6E8A-4147-A177-3AD203B41FA5}">
                      <a16:colId xmlns:a16="http://schemas.microsoft.com/office/drawing/2014/main" val="3118566186"/>
                    </a:ext>
                  </a:extLst>
                </a:gridCol>
                <a:gridCol w="4013723">
                  <a:extLst>
                    <a:ext uri="{9D8B030D-6E8A-4147-A177-3AD203B41FA5}">
                      <a16:colId xmlns:a16="http://schemas.microsoft.com/office/drawing/2014/main" val="40870864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11-08-2022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Antonios Gardikiotis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4532657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299A5524-CF25-3B94-03EA-59EEDC82544D}"/>
              </a:ext>
            </a:extLst>
          </p:cNvPr>
          <p:cNvSpPr txBox="1"/>
          <p:nvPr/>
        </p:nvSpPr>
        <p:spPr>
          <a:xfrm>
            <a:off x="2" y="5687514"/>
            <a:ext cx="42797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Test setup with 4 samplers and fake axion injection:</a:t>
            </a:r>
          </a:p>
          <a:p>
            <a:r>
              <a:rPr lang="en-US" sz="1400" dirty="0"/>
              <a:t>Detection of 1.2 x 10</a:t>
            </a:r>
            <a:r>
              <a:rPr lang="en-US" sz="1400" baseline="30000" dirty="0"/>
              <a:t>-22</a:t>
            </a:r>
            <a:r>
              <a:rPr lang="en-US" sz="1400" dirty="0"/>
              <a:t> W signal within few days</a:t>
            </a:r>
          </a:p>
        </p:txBody>
      </p:sp>
    </p:spTree>
    <p:extLst>
      <p:ext uri="{BB962C8B-B14F-4D97-AF65-F5344CB8AC3E}">
        <p14:creationId xmlns:p14="http://schemas.microsoft.com/office/powerpoint/2010/main" val="2058970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extShape 1"/>
          <p:cNvSpPr txBox="1"/>
          <p:nvPr/>
        </p:nvSpPr>
        <p:spPr>
          <a:xfrm>
            <a:off x="2563147" y="352920"/>
            <a:ext cx="7040880" cy="427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2600" b="0" strike="noStrike" spc="-1" dirty="0">
                <a:latin typeface="+mj-lt"/>
              </a:rPr>
              <a:t>Hidden photon  search</a:t>
            </a:r>
          </a:p>
        </p:txBody>
      </p:sp>
      <p:pic>
        <p:nvPicPr>
          <p:cNvPr id="249" name="Picture 248"/>
          <p:cNvPicPr/>
          <p:nvPr/>
        </p:nvPicPr>
        <p:blipFill>
          <a:blip r:embed="rId2"/>
          <a:stretch/>
        </p:blipFill>
        <p:spPr>
          <a:xfrm>
            <a:off x="468001" y="2752725"/>
            <a:ext cx="5065532" cy="3516100"/>
          </a:xfrm>
          <a:prstGeom prst="rect">
            <a:avLst/>
          </a:prstGeom>
          <a:ln>
            <a:noFill/>
          </a:ln>
        </p:spPr>
      </p:pic>
      <p:pic>
        <p:nvPicPr>
          <p:cNvPr id="250" name="Picture 249"/>
          <p:cNvPicPr/>
          <p:nvPr/>
        </p:nvPicPr>
        <p:blipFill>
          <a:blip r:embed="rId3"/>
          <a:stretch/>
        </p:blipFill>
        <p:spPr>
          <a:xfrm>
            <a:off x="6834433" y="2164320"/>
            <a:ext cx="5235647" cy="3652018"/>
          </a:xfrm>
          <a:prstGeom prst="rect">
            <a:avLst/>
          </a:prstGeom>
          <a:ln>
            <a:noFill/>
          </a:ln>
        </p:spPr>
      </p:pic>
      <p:sp>
        <p:nvSpPr>
          <p:cNvPr id="251" name="TextShape 2"/>
          <p:cNvSpPr txBox="1"/>
          <p:nvPr/>
        </p:nvSpPr>
        <p:spPr>
          <a:xfrm>
            <a:off x="544025" y="1249412"/>
            <a:ext cx="6365822" cy="13701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800" b="0" strike="noStrike" spc="-1" dirty="0">
                <a:latin typeface="Arial"/>
              </a:rPr>
              <a:t>Hidden photon to microwave conversion w/o B field @ RT</a:t>
            </a:r>
          </a:p>
          <a:p>
            <a:endParaRPr lang="en-US" sz="1800" b="0" strike="noStrike" spc="-1" dirty="0">
              <a:latin typeface="Arial"/>
            </a:endParaRPr>
          </a:p>
          <a:p>
            <a:r>
              <a:rPr lang="en-US" sz="1800" b="0" strike="noStrike" spc="-1" dirty="0">
                <a:latin typeface="Arial"/>
              </a:rPr>
              <a:t>•  32 days of data taking 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latin typeface="Arial"/>
              </a:rPr>
              <a:t>Noise temperature ~ 200K </a:t>
            </a:r>
          </a:p>
          <a:p>
            <a:r>
              <a:rPr lang="en-US" sz="1800" b="0" strike="noStrike" spc="-1" dirty="0">
                <a:latin typeface="Arial"/>
              </a:rPr>
              <a:t>•  No excess power observed</a:t>
            </a:r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14418A89-A5AA-1C25-53BB-6EFF646437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4651618"/>
              </p:ext>
            </p:extLst>
          </p:nvPr>
        </p:nvGraphicFramePr>
        <p:xfrm>
          <a:off x="47328" y="6453336"/>
          <a:ext cx="1204116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3723">
                  <a:extLst>
                    <a:ext uri="{9D8B030D-6E8A-4147-A177-3AD203B41FA5}">
                      <a16:colId xmlns:a16="http://schemas.microsoft.com/office/drawing/2014/main" val="1381935228"/>
                    </a:ext>
                  </a:extLst>
                </a:gridCol>
                <a:gridCol w="4013723">
                  <a:extLst>
                    <a:ext uri="{9D8B030D-6E8A-4147-A177-3AD203B41FA5}">
                      <a16:colId xmlns:a16="http://schemas.microsoft.com/office/drawing/2014/main" val="3118566186"/>
                    </a:ext>
                  </a:extLst>
                </a:gridCol>
                <a:gridCol w="4013723">
                  <a:extLst>
                    <a:ext uri="{9D8B030D-6E8A-4147-A177-3AD203B41FA5}">
                      <a16:colId xmlns:a16="http://schemas.microsoft.com/office/drawing/2014/main" val="40870864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11-08-2022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Antonios Gardikiotis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453265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11F91EB-29D6-9F97-D624-3C1587D72B2D}"/>
              </a:ext>
            </a:extLst>
          </p:cNvPr>
          <p:cNvSpPr txBox="1"/>
          <p:nvPr/>
        </p:nvSpPr>
        <p:spPr>
          <a:xfrm>
            <a:off x="7892592" y="1625281"/>
            <a:ext cx="36081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</a:rPr>
              <a:t>SENSITIVITY: 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</a:rPr>
              <a:t>stringent analysis on the way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Picture 251"/>
          <p:cNvPicPr/>
          <p:nvPr/>
        </p:nvPicPr>
        <p:blipFill>
          <a:blip r:embed="rId2"/>
          <a:stretch/>
        </p:blipFill>
        <p:spPr>
          <a:xfrm>
            <a:off x="6400800" y="1920240"/>
            <a:ext cx="5486040" cy="3590640"/>
          </a:xfrm>
          <a:prstGeom prst="rect">
            <a:avLst/>
          </a:prstGeom>
          <a:ln>
            <a:noFill/>
          </a:ln>
        </p:spPr>
      </p:pic>
      <p:sp>
        <p:nvSpPr>
          <p:cNvPr id="253" name="TextShape 1"/>
          <p:cNvSpPr txBox="1"/>
          <p:nvPr/>
        </p:nvSpPr>
        <p:spPr>
          <a:xfrm>
            <a:off x="318135" y="4935854"/>
            <a:ext cx="5120640" cy="1182141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latin typeface="Arial"/>
              </a:rPr>
              <a:t>10 </a:t>
            </a:r>
            <a:r>
              <a:rPr lang="en-US" sz="1800" b="0" strike="noStrike" spc="-1" dirty="0" err="1">
                <a:latin typeface="Arial"/>
              </a:rPr>
              <a:t>hrs</a:t>
            </a:r>
            <a:r>
              <a:rPr lang="en-US" sz="1800" b="0" strike="noStrike" spc="-1" dirty="0">
                <a:latin typeface="Arial"/>
              </a:rPr>
              <a:t> @ 1.6T, with ~200 K noise temperature 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latin typeface="Arial"/>
              </a:rPr>
              <a:t> No excess power found.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800" b="0" strike="noStrike" spc="-1" dirty="0">
              <a:latin typeface="Arial"/>
            </a:endParaRPr>
          </a:p>
          <a:p>
            <a:r>
              <a:rPr lang="en-US" sz="1800" b="0" strike="noStrike" spc="-1" dirty="0">
                <a:latin typeface="Arial"/>
              </a:rPr>
              <a:t> Planning upgrade with a T &lt; 10 K  system</a:t>
            </a:r>
          </a:p>
        </p:txBody>
      </p:sp>
      <p:sp>
        <p:nvSpPr>
          <p:cNvPr id="254" name="TextShape 2"/>
          <p:cNvSpPr txBox="1"/>
          <p:nvPr/>
        </p:nvSpPr>
        <p:spPr>
          <a:xfrm>
            <a:off x="2553721" y="296002"/>
            <a:ext cx="7040880" cy="427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2600" b="0" strike="noStrike" spc="-1" dirty="0">
                <a:latin typeface="+mj-lt"/>
              </a:rPr>
              <a:t>First ALP search</a:t>
            </a:r>
          </a:p>
        </p:txBody>
      </p:sp>
      <p:sp>
        <p:nvSpPr>
          <p:cNvPr id="255" name="TextShape 3"/>
          <p:cNvSpPr txBox="1"/>
          <p:nvPr/>
        </p:nvSpPr>
        <p:spPr>
          <a:xfrm>
            <a:off x="249162" y="1194926"/>
            <a:ext cx="7066038" cy="365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800" b="0" strike="noStrike" spc="-1" dirty="0">
                <a:latin typeface="Arial"/>
              </a:rPr>
              <a:t>ALP search in CERN ’s Morpurgo magnet (1.6 T) in Mar/Apr 2022</a:t>
            </a:r>
          </a:p>
        </p:txBody>
      </p:sp>
      <p:pic>
        <p:nvPicPr>
          <p:cNvPr id="256" name="object 3"/>
          <p:cNvPicPr/>
          <p:nvPr/>
        </p:nvPicPr>
        <p:blipFill>
          <a:blip r:embed="rId3"/>
          <a:stretch/>
        </p:blipFill>
        <p:spPr>
          <a:xfrm>
            <a:off x="640080" y="1645920"/>
            <a:ext cx="4579620" cy="3173730"/>
          </a:xfrm>
          <a:prstGeom prst="rect">
            <a:avLst/>
          </a:prstGeom>
          <a:ln>
            <a:noFill/>
          </a:ln>
        </p:spPr>
      </p:pic>
      <p:sp>
        <p:nvSpPr>
          <p:cNvPr id="257" name="CustomShape 4"/>
          <p:cNvSpPr/>
          <p:nvPr/>
        </p:nvSpPr>
        <p:spPr>
          <a:xfrm>
            <a:off x="900720" y="1664280"/>
            <a:ext cx="1019520" cy="25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240" rIns="0" bIns="0"/>
          <a:lstStyle/>
          <a:p>
            <a:pPr marL="12600">
              <a:lnSpc>
                <a:spcPct val="100000"/>
              </a:lnSpc>
              <a:spcBef>
                <a:spcPts val="96"/>
              </a:spcBef>
            </a:pPr>
            <a:r>
              <a:rPr lang="en-US" sz="1600" b="0" strike="noStrike" spc="-18">
                <a:solidFill>
                  <a:srgbClr val="FFFF00"/>
                </a:solidFill>
                <a:latin typeface="Calibri"/>
              </a:rPr>
              <a:t>DAQ</a:t>
            </a:r>
            <a:r>
              <a:rPr lang="en-US" sz="1600" b="0" strike="noStrike" spc="-58">
                <a:solidFill>
                  <a:srgbClr val="FFFF00"/>
                </a:solidFill>
                <a:latin typeface="Calibri"/>
              </a:rPr>
              <a:t> </a:t>
            </a:r>
            <a:r>
              <a:rPr lang="en-US" sz="1600" b="0" strike="noStrike" spc="-12">
                <a:solidFill>
                  <a:srgbClr val="FFFF00"/>
                </a:solidFill>
                <a:latin typeface="Calibri"/>
              </a:rPr>
              <a:t>system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258" name="CustomShape 5"/>
          <p:cNvSpPr/>
          <p:nvPr/>
        </p:nvSpPr>
        <p:spPr>
          <a:xfrm>
            <a:off x="3138480" y="1920240"/>
            <a:ext cx="1616400" cy="25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240" rIns="0" bIns="0"/>
          <a:lstStyle/>
          <a:p>
            <a:pPr marL="12600">
              <a:lnSpc>
                <a:spcPct val="100000"/>
              </a:lnSpc>
              <a:spcBef>
                <a:spcPts val="96"/>
              </a:spcBef>
            </a:pPr>
            <a:r>
              <a:rPr lang="en-US" sz="1600" b="0" strike="noStrike" spc="-4">
                <a:solidFill>
                  <a:srgbClr val="FFFF00"/>
                </a:solidFill>
                <a:latin typeface="Calibri"/>
              </a:rPr>
              <a:t>Closed</a:t>
            </a:r>
            <a:r>
              <a:rPr lang="en-US" sz="1600" b="0" strike="noStrike" spc="-24">
                <a:solidFill>
                  <a:srgbClr val="FFFF00"/>
                </a:solidFill>
                <a:latin typeface="Calibri"/>
              </a:rPr>
              <a:t> </a:t>
            </a:r>
            <a:r>
              <a:rPr lang="en-US" sz="1600" b="0" strike="noStrike" spc="-9">
                <a:solidFill>
                  <a:srgbClr val="FFFF00"/>
                </a:solidFill>
                <a:latin typeface="Calibri"/>
              </a:rPr>
              <a:t>Booster 100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259" name="Line 6"/>
          <p:cNvSpPr/>
          <p:nvPr/>
        </p:nvSpPr>
        <p:spPr>
          <a:xfrm>
            <a:off x="4114800" y="2176200"/>
            <a:ext cx="0" cy="384120"/>
          </a:xfrm>
          <a:prstGeom prst="line">
            <a:avLst/>
          </a:prstGeom>
          <a:ln w="19080">
            <a:solidFill>
              <a:srgbClr val="FFF2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aphicFrame>
        <p:nvGraphicFramePr>
          <p:cNvPr id="10" name="Table 2">
            <a:extLst>
              <a:ext uri="{FF2B5EF4-FFF2-40B4-BE49-F238E27FC236}">
                <a16:creationId xmlns:a16="http://schemas.microsoft.com/office/drawing/2014/main" id="{AD0EFB35-BA55-52E1-F5C4-B4EB527438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669112"/>
              </p:ext>
            </p:extLst>
          </p:nvPr>
        </p:nvGraphicFramePr>
        <p:xfrm>
          <a:off x="47328" y="6453336"/>
          <a:ext cx="1204116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3723">
                  <a:extLst>
                    <a:ext uri="{9D8B030D-6E8A-4147-A177-3AD203B41FA5}">
                      <a16:colId xmlns:a16="http://schemas.microsoft.com/office/drawing/2014/main" val="1381935228"/>
                    </a:ext>
                  </a:extLst>
                </a:gridCol>
                <a:gridCol w="4013723">
                  <a:extLst>
                    <a:ext uri="{9D8B030D-6E8A-4147-A177-3AD203B41FA5}">
                      <a16:colId xmlns:a16="http://schemas.microsoft.com/office/drawing/2014/main" val="3118566186"/>
                    </a:ext>
                  </a:extLst>
                </a:gridCol>
                <a:gridCol w="4013723">
                  <a:extLst>
                    <a:ext uri="{9D8B030D-6E8A-4147-A177-3AD203B41FA5}">
                      <a16:colId xmlns:a16="http://schemas.microsoft.com/office/drawing/2014/main" val="40870864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11-08-2022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Antonios Gardikiotis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453265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931AEF1-195A-8C4C-398E-685A54DCB33E}"/>
              </a:ext>
            </a:extLst>
          </p:cNvPr>
          <p:cNvSpPr txBox="1"/>
          <p:nvPr/>
        </p:nvSpPr>
        <p:spPr>
          <a:xfrm>
            <a:off x="7920873" y="1380184"/>
            <a:ext cx="36081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</a:rPr>
              <a:t>SENSITIVITY: 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</a:rPr>
              <a:t>stringent analysis on the way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75D1AF9-51A0-5639-30B2-23EFA3ADF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52" y="1241078"/>
            <a:ext cx="6369590" cy="4932902"/>
          </a:xfrm>
          <a:prstGeom prst="rect">
            <a:avLst/>
          </a:prstGeom>
        </p:spPr>
      </p:pic>
      <p:pic>
        <p:nvPicPr>
          <p:cNvPr id="8" name="Picture 697">
            <a:extLst>
              <a:ext uri="{FF2B5EF4-FFF2-40B4-BE49-F238E27FC236}">
                <a16:creationId xmlns:a16="http://schemas.microsoft.com/office/drawing/2014/main" id="{BFC8567C-05BC-5262-E4C9-8349E6D8BFA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1101" y="2007908"/>
            <a:ext cx="3789575" cy="556183"/>
          </a:xfrm>
          <a:prstGeom prst="rect">
            <a:avLst/>
          </a:prstGeom>
          <a:noFill/>
        </p:spPr>
      </p:pic>
      <p:pic>
        <p:nvPicPr>
          <p:cNvPr id="9" name="Picture 698">
            <a:extLst>
              <a:ext uri="{FF2B5EF4-FFF2-40B4-BE49-F238E27FC236}">
                <a16:creationId xmlns:a16="http://schemas.microsoft.com/office/drawing/2014/main" id="{ED9E1CC0-35D6-223E-C915-5AD2AA8A3800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1076">
            <a:off x="3715665" y="3775956"/>
            <a:ext cx="5058998" cy="219813"/>
          </a:xfrm>
          <a:prstGeom prst="rect">
            <a:avLst/>
          </a:prstGeom>
          <a:noFill/>
        </p:spPr>
      </p:pic>
      <p:sp>
        <p:nvSpPr>
          <p:cNvPr id="10" name="Freeform 699">
            <a:extLst>
              <a:ext uri="{FF2B5EF4-FFF2-40B4-BE49-F238E27FC236}">
                <a16:creationId xmlns:a16="http://schemas.microsoft.com/office/drawing/2014/main" id="{F7B96E5E-AAE9-E0FE-750F-20DD718B9AF2}"/>
              </a:ext>
            </a:extLst>
          </p:cNvPr>
          <p:cNvSpPr/>
          <p:nvPr/>
        </p:nvSpPr>
        <p:spPr>
          <a:xfrm>
            <a:off x="5346679" y="4221984"/>
            <a:ext cx="2692907" cy="1200912"/>
          </a:xfrm>
          <a:custGeom>
            <a:avLst/>
            <a:gdLst/>
            <a:ahLst/>
            <a:cxnLst/>
            <a:rect l="0" t="0" r="0" b="0"/>
            <a:pathLst>
              <a:path w="2692907" h="1200912">
                <a:moveTo>
                  <a:pt x="0" y="1200912"/>
                </a:moveTo>
                <a:lnTo>
                  <a:pt x="2692907" y="1200912"/>
                </a:lnTo>
                <a:lnTo>
                  <a:pt x="2692907" y="0"/>
                </a:lnTo>
                <a:lnTo>
                  <a:pt x="0" y="0"/>
                </a:lnTo>
                <a:lnTo>
                  <a:pt x="0" y="1200912"/>
                </a:lnTo>
                <a:close/>
              </a:path>
            </a:pathLst>
          </a:custGeom>
          <a:solidFill>
            <a:srgbClr val="585958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702">
            <a:extLst>
              <a:ext uri="{FF2B5EF4-FFF2-40B4-BE49-F238E27FC236}">
                <a16:creationId xmlns:a16="http://schemas.microsoft.com/office/drawing/2014/main" id="{D17B3C71-11A7-1F77-8437-5D2A04D57C10}"/>
              </a:ext>
            </a:extLst>
          </p:cNvPr>
          <p:cNvSpPr/>
          <p:nvPr/>
        </p:nvSpPr>
        <p:spPr>
          <a:xfrm>
            <a:off x="8850034" y="3939280"/>
            <a:ext cx="1868242" cy="13849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/>
            <a:r>
              <a:rPr lang="en-US" b="0" i="0" spc="0" baseline="0" dirty="0"/>
              <a:t>MADMAX:</a:t>
            </a:r>
          </a:p>
          <a:p>
            <a:pPr marL="0"/>
            <a:r>
              <a:rPr lang="en-US" b="0" i="0" spc="0" baseline="0" dirty="0"/>
              <a:t>𝑁</a:t>
            </a:r>
            <a:r>
              <a:rPr lang="en-US" b="0" i="0" spc="0" baseline="-28082" dirty="0"/>
              <a:t>dis</a:t>
            </a:r>
            <a:r>
              <a:rPr lang="en-US" b="0" i="0" spc="775" baseline="-28082" dirty="0"/>
              <a:t>k</a:t>
            </a:r>
            <a:r>
              <a:rPr lang="en-US" b="0" i="0" spc="655" baseline="0" dirty="0"/>
              <a:t>=</a:t>
            </a:r>
            <a:r>
              <a:rPr lang="en-US" b="0" i="0" spc="0" baseline="0" dirty="0"/>
              <a:t>80</a:t>
            </a:r>
          </a:p>
          <a:p>
            <a:pPr marL="0"/>
            <a:r>
              <a:rPr lang="en-US" b="0" i="0" spc="0" baseline="0" dirty="0"/>
              <a:t>𝐴</a:t>
            </a:r>
            <a:r>
              <a:rPr lang="en-US" b="0" i="0" spc="0" baseline="-28043" dirty="0"/>
              <a:t>dis</a:t>
            </a:r>
            <a:r>
              <a:rPr lang="en-US" b="0" i="0" spc="767" baseline="-28043" dirty="0"/>
              <a:t>k</a:t>
            </a:r>
            <a:r>
              <a:rPr lang="en-US" b="0" i="0" spc="665" baseline="0" dirty="0"/>
              <a:t>=</a:t>
            </a:r>
            <a:r>
              <a:rPr lang="en-US" b="0" i="0" spc="0" baseline="0" dirty="0"/>
              <a:t>1.</a:t>
            </a:r>
            <a:r>
              <a:rPr lang="en-US" b="0" i="0" spc="517" baseline="0" dirty="0"/>
              <a:t>2</a:t>
            </a:r>
            <a:r>
              <a:rPr lang="en-US" b="0" i="0" spc="0" baseline="0" dirty="0"/>
              <a:t>m</a:t>
            </a:r>
            <a:r>
              <a:rPr lang="en-US" b="0" i="0" spc="0" baseline="30071" dirty="0"/>
              <a:t>2</a:t>
            </a:r>
          </a:p>
          <a:p>
            <a:pPr marL="0"/>
            <a:r>
              <a:rPr lang="en-US" b="0" i="0" spc="0" baseline="0" dirty="0"/>
              <a:t>𝐵</a:t>
            </a:r>
            <a:r>
              <a:rPr lang="en-US" b="0" i="0" spc="771" baseline="-28082" dirty="0"/>
              <a:t>∥</a:t>
            </a:r>
            <a:r>
              <a:rPr lang="en-US" b="0" i="0" spc="655" baseline="0" dirty="0"/>
              <a:t>=</a:t>
            </a:r>
            <a:r>
              <a:rPr lang="en-US" b="0" i="0" spc="530" baseline="0" dirty="0"/>
              <a:t>9</a:t>
            </a:r>
            <a:r>
              <a:rPr lang="en-US" b="0" i="0" spc="0" baseline="0" dirty="0"/>
              <a:t>T</a:t>
            </a:r>
          </a:p>
          <a:p>
            <a:pPr marL="0"/>
            <a:r>
              <a:rPr lang="en-US" b="0" i="0" spc="0" baseline="0" dirty="0"/>
              <a:t>𝑇</a:t>
            </a:r>
            <a:r>
              <a:rPr lang="en-US" b="0" i="0" spc="0" baseline="-28093" dirty="0"/>
              <a:t>sy</a:t>
            </a:r>
            <a:r>
              <a:rPr lang="en-US" b="0" i="0" spc="786" baseline="-28093" dirty="0"/>
              <a:t>s</a:t>
            </a:r>
            <a:r>
              <a:rPr lang="en-US" b="0" i="0" spc="655" baseline="0" dirty="0"/>
              <a:t>=</a:t>
            </a:r>
            <a:r>
              <a:rPr lang="en-US" b="0" i="0" spc="530" baseline="0" dirty="0"/>
              <a:t>8</a:t>
            </a:r>
            <a:r>
              <a:rPr lang="en-US" b="0" i="0" spc="0" baseline="0" dirty="0"/>
              <a:t>K</a:t>
            </a:r>
          </a:p>
        </p:txBody>
      </p:sp>
      <p:sp>
        <p:nvSpPr>
          <p:cNvPr id="12" name="Rectangle 705">
            <a:extLst>
              <a:ext uri="{FF2B5EF4-FFF2-40B4-BE49-F238E27FC236}">
                <a16:creationId xmlns:a16="http://schemas.microsoft.com/office/drawing/2014/main" id="{D059AF37-B85D-8158-B401-8482F35C6FDD}"/>
              </a:ext>
            </a:extLst>
          </p:cNvPr>
          <p:cNvSpPr/>
          <p:nvPr/>
        </p:nvSpPr>
        <p:spPr>
          <a:xfrm>
            <a:off x="7066576" y="1945441"/>
            <a:ext cx="2613921" cy="13849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/>
            <a:r>
              <a:rPr lang="en-US" b="0" i="0" spc="0" baseline="0" dirty="0"/>
              <a:t>MADMAX</a:t>
            </a:r>
            <a:r>
              <a:rPr lang="en-US" b="0" i="0" spc="-14" baseline="0" dirty="0"/>
              <a:t> </a:t>
            </a:r>
            <a:r>
              <a:rPr lang="en-US" b="0" i="0" spc="0" baseline="0" dirty="0"/>
              <a:t>P</a:t>
            </a:r>
            <a:r>
              <a:rPr lang="en-US" b="0" i="0" spc="-38" baseline="0" dirty="0"/>
              <a:t>r</a:t>
            </a:r>
            <a:r>
              <a:rPr lang="en-US" b="0" i="0" spc="0" baseline="0" dirty="0"/>
              <a:t>o</a:t>
            </a:r>
            <a:r>
              <a:rPr lang="en-US" b="0" i="0" spc="-28" baseline="0" dirty="0"/>
              <a:t>t</a:t>
            </a:r>
            <a:r>
              <a:rPr lang="en-US" b="0" i="0" spc="0" baseline="0" dirty="0"/>
              <a:t>otype:</a:t>
            </a:r>
          </a:p>
          <a:p>
            <a:pPr marL="0"/>
            <a:r>
              <a:rPr lang="en-US" b="0" i="0" spc="0" baseline="0" dirty="0"/>
              <a:t>𝑁</a:t>
            </a:r>
            <a:r>
              <a:rPr lang="en-US" b="0" i="0" spc="0" baseline="-28082" dirty="0"/>
              <a:t>dis</a:t>
            </a:r>
            <a:r>
              <a:rPr lang="en-US" b="0" i="0" spc="771" baseline="-28082" dirty="0"/>
              <a:t>k</a:t>
            </a:r>
            <a:r>
              <a:rPr lang="en-US" b="0" i="0" spc="655" baseline="0" dirty="0"/>
              <a:t>=</a:t>
            </a:r>
            <a:r>
              <a:rPr lang="en-US" b="0" i="0" spc="0" baseline="0" dirty="0"/>
              <a:t>20</a:t>
            </a:r>
          </a:p>
          <a:p>
            <a:pPr marL="0"/>
            <a:r>
              <a:rPr lang="en-US" b="0" i="0" spc="0" baseline="0" dirty="0"/>
              <a:t>𝐴</a:t>
            </a:r>
            <a:r>
              <a:rPr lang="en-US" b="0" i="0" spc="0" baseline="-28082" dirty="0"/>
              <a:t>dis</a:t>
            </a:r>
            <a:r>
              <a:rPr lang="en-US" b="0" i="0" spc="775" baseline="-28082" dirty="0"/>
              <a:t>k</a:t>
            </a:r>
            <a:r>
              <a:rPr lang="en-US" b="0" i="0" spc="667" baseline="0" dirty="0"/>
              <a:t>=</a:t>
            </a:r>
            <a:r>
              <a:rPr lang="en-US" b="0" i="0" spc="0" baseline="0" dirty="0"/>
              <a:t>0.0</a:t>
            </a:r>
            <a:r>
              <a:rPr lang="en-US" b="0" i="0" spc="518" baseline="0" dirty="0"/>
              <a:t>7</a:t>
            </a:r>
            <a:r>
              <a:rPr lang="en-US" b="0" i="0" spc="0" baseline="0" dirty="0"/>
              <a:t>m</a:t>
            </a:r>
            <a:r>
              <a:rPr lang="en-US" b="0" i="0" spc="0" baseline="30071" dirty="0"/>
              <a:t>2</a:t>
            </a:r>
          </a:p>
          <a:p>
            <a:pPr marL="0"/>
            <a:r>
              <a:rPr lang="en-US" b="0" i="0" spc="0" baseline="0" dirty="0"/>
              <a:t>𝐵</a:t>
            </a:r>
            <a:r>
              <a:rPr lang="en-US" b="0" i="0" spc="760" baseline="-28043" dirty="0"/>
              <a:t>∥</a:t>
            </a:r>
            <a:r>
              <a:rPr lang="en-US" b="0" i="0" spc="665" baseline="0" dirty="0"/>
              <a:t>=</a:t>
            </a:r>
            <a:r>
              <a:rPr lang="en-US" b="0" i="0" spc="0" baseline="0" dirty="0"/>
              <a:t>1.</a:t>
            </a:r>
            <a:r>
              <a:rPr lang="en-US" b="0" i="0" spc="517" baseline="0" dirty="0"/>
              <a:t>6</a:t>
            </a:r>
            <a:r>
              <a:rPr lang="en-US" b="0" i="0" spc="0" baseline="0" dirty="0"/>
              <a:t>T</a:t>
            </a:r>
          </a:p>
          <a:p>
            <a:pPr marL="0"/>
            <a:r>
              <a:rPr lang="en-US" b="0" i="0" spc="0" baseline="0" dirty="0"/>
              <a:t>𝑇</a:t>
            </a:r>
            <a:r>
              <a:rPr lang="en-US" b="0" i="0" spc="0" baseline="-28082" dirty="0"/>
              <a:t>sy</a:t>
            </a:r>
            <a:r>
              <a:rPr lang="en-US" b="0" i="0" spc="784" baseline="-28082" dirty="0"/>
              <a:t>s</a:t>
            </a:r>
            <a:r>
              <a:rPr lang="en-US" b="0" i="0" spc="655" baseline="0" dirty="0"/>
              <a:t>=</a:t>
            </a:r>
            <a:r>
              <a:rPr lang="en-US" b="0" i="0" spc="530" baseline="0" dirty="0"/>
              <a:t>8</a:t>
            </a:r>
            <a:r>
              <a:rPr lang="en-US" b="0" i="0" spc="0" baseline="0" dirty="0"/>
              <a:t>K</a:t>
            </a:r>
          </a:p>
        </p:txBody>
      </p:sp>
      <p:sp>
        <p:nvSpPr>
          <p:cNvPr id="13" name="Rectangle 710">
            <a:extLst>
              <a:ext uri="{FF2B5EF4-FFF2-40B4-BE49-F238E27FC236}">
                <a16:creationId xmlns:a16="http://schemas.microsoft.com/office/drawing/2014/main" id="{0A50BFCD-4CBE-7B62-B24C-C5FD8CCBC042}"/>
              </a:ext>
            </a:extLst>
          </p:cNvPr>
          <p:cNvSpPr/>
          <p:nvPr/>
        </p:nvSpPr>
        <p:spPr>
          <a:xfrm>
            <a:off x="109844" y="6009916"/>
            <a:ext cx="1765122" cy="27432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0" baseline="0" dirty="0">
                <a:latin typeface="Calibri"/>
              </a:rPr>
              <a:t>[arXiv:2003.10894]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E642C0-FE5B-1B70-A357-8A03001BCDB1}"/>
              </a:ext>
            </a:extLst>
          </p:cNvPr>
          <p:cNvSpPr txBox="1"/>
          <p:nvPr/>
        </p:nvSpPr>
        <p:spPr>
          <a:xfrm>
            <a:off x="5413343" y="4214047"/>
            <a:ext cx="2674855" cy="1206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alibri"/>
              </a:rPr>
              <a:t>al</a:t>
            </a:r>
            <a:r>
              <a:rPr kumimoji="0" lang="en-US" sz="1800" b="0" i="0" u="none" strike="noStrike" kern="0" cap="none" spc="-32" normalizeH="0" baseline="0" noProof="0" dirty="0" err="1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alibri"/>
              </a:rPr>
              <a:t>r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alibri"/>
              </a:rPr>
              <a:t>ead</a:t>
            </a:r>
            <a:r>
              <a:rPr kumimoji="0" lang="en-US" sz="1800" b="0" i="0" u="none" strike="noStrike" kern="0" cap="none" spc="409" normalizeH="0" baseline="0" noProof="0" dirty="0" err="1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alibri"/>
              </a:rPr>
              <a:t>y</a:t>
            </a:r>
            <a:r>
              <a:rPr kumimoji="0" lang="en-US" sz="1800" b="0" i="0" u="none" strike="noStrike" kern="0" cap="none" spc="-19" normalizeH="0" baseline="0" noProof="0" dirty="0" err="1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alibri"/>
              </a:rPr>
              <a:t>e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alibri"/>
              </a:rPr>
              <a:t>xplo</a:t>
            </a:r>
            <a:r>
              <a:rPr kumimoji="0" lang="en-US" sz="1800" b="0" i="0" u="none" strike="noStrike" kern="0" cap="none" spc="-30" normalizeH="0" baseline="0" noProof="0" dirty="0" err="1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alibri"/>
              </a:rPr>
              <a:t>r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alibri"/>
              </a:rPr>
              <a:t>ed</a:t>
            </a:r>
            <a:r>
              <a:rPr kumimoji="0" lang="en-US" sz="1800" b="0" i="0" u="none" strike="noStrike" kern="0" cap="none" spc="-34" normalizeH="0" baseline="0" noProof="0" dirty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alibri"/>
              </a:rPr>
              <a:t>/</a:t>
            </a:r>
            <a:r>
              <a:rPr kumimoji="0" lang="en-US" sz="1800" b="0" i="0" u="none" strike="noStrike" kern="0" cap="none" spc="-19" normalizeH="0" baseline="0" noProof="0" dirty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alibri"/>
              </a:rPr>
              <a:t>e</a:t>
            </a:r>
            <a:r>
              <a:rPr kumimoji="0" lang="en-US" sz="1800" b="0" i="0" u="none" strike="noStrike" kern="0" cap="none" spc="-36" normalizeH="0" baseline="0" noProof="0" dirty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alibri"/>
              </a:rPr>
              <a:t>x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alibri"/>
              </a:rPr>
              <a:t>cluded</a:t>
            </a:r>
          </a:p>
          <a:p>
            <a:pPr marL="0" marR="0" lvl="0" indent="0" defTabSz="914400" eaLnBrk="1" fontAlgn="auto" latinLnBrk="0" hangingPunct="1">
              <a:lnSpc>
                <a:spcPts val="21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B2"/>
                </a:solidFill>
                <a:effectLst/>
                <a:uLnTx/>
                <a:uFillTx/>
                <a:latin typeface="Calibri"/>
              </a:rPr>
              <a:t>theor</a:t>
            </a:r>
            <a:r>
              <a:rPr kumimoji="0" lang="en-US" sz="1800" b="0" i="0" u="none" strike="noStrike" kern="0" cap="none" spc="410" normalizeH="0" baseline="0" noProof="0" dirty="0" err="1">
                <a:ln>
                  <a:noFill/>
                </a:ln>
                <a:solidFill>
                  <a:srgbClr val="FFFFB2"/>
                </a:solidFill>
                <a:effectLst/>
                <a:uLnTx/>
                <a:uFillTx/>
                <a:latin typeface="Calibri"/>
              </a:rPr>
              <a:t>y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B2"/>
                </a:solidFill>
                <a:effectLst/>
                <a:uLnTx/>
                <a:uFillTx/>
                <a:latin typeface="Calibri"/>
              </a:rPr>
              <a:t>p</a:t>
            </a:r>
            <a:r>
              <a:rPr kumimoji="0" lang="en-US" sz="1800" b="0" i="0" u="none" strike="noStrike" kern="0" cap="none" spc="-25" normalizeH="0" baseline="0" noProof="0" dirty="0" err="1">
                <a:ln>
                  <a:noFill/>
                </a:ln>
                <a:solidFill>
                  <a:srgbClr val="FFFFB2"/>
                </a:solidFill>
                <a:effectLst/>
                <a:uLnTx/>
                <a:uFillTx/>
                <a:latin typeface="Calibri"/>
              </a:rPr>
              <a:t>r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B2"/>
                </a:solidFill>
                <a:effectLst/>
                <a:uLnTx/>
                <a:uFillTx/>
                <a:latin typeface="Calibri"/>
              </a:rPr>
              <a:t>ediction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B2"/>
              </a:solidFill>
              <a:effectLst/>
              <a:uLnTx/>
              <a:uFillTx/>
              <a:latin typeface="Calibri"/>
            </a:endParaRPr>
          </a:p>
          <a:p>
            <a:pPr marL="0" marR="0" lvl="0" indent="0" defTabSz="914400" eaLnBrk="1" fontAlgn="auto" latinLnBrk="0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9FE4"/>
                </a:solidFill>
                <a:effectLst/>
                <a:uLnTx/>
                <a:uFillTx/>
                <a:latin typeface="Calibri"/>
              </a:rPr>
              <a:t>MADMAX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FEFF"/>
                </a:solidFill>
                <a:effectLst/>
                <a:uLnTx/>
                <a:uFillTx/>
                <a:latin typeface="Calibri"/>
              </a:rPr>
              <a:t>(</a:t>
            </a:r>
            <a:r>
              <a:rPr kumimoji="0" lang="en-US" sz="1800" b="0" i="0" u="none" strike="noStrike" kern="0" cap="none" spc="-12" normalizeH="0" baseline="0" noProof="0" dirty="0">
                <a:ln>
                  <a:noFill/>
                </a:ln>
                <a:solidFill>
                  <a:srgbClr val="00FEFF"/>
                </a:solidFill>
                <a:effectLst/>
                <a:uLnTx/>
                <a:uFillTx/>
                <a:latin typeface="Calibri"/>
              </a:rPr>
              <a:t>P</a:t>
            </a:r>
            <a:r>
              <a:rPr kumimoji="0" lang="en-US" sz="1800" b="0" i="0" u="none" strike="noStrike" kern="0" cap="none" spc="-28" normalizeH="0" baseline="0" noProof="0" dirty="0">
                <a:ln>
                  <a:noFill/>
                </a:ln>
                <a:solidFill>
                  <a:srgbClr val="00FEFF"/>
                </a:solidFill>
                <a:effectLst/>
                <a:uLnTx/>
                <a:uFillTx/>
                <a:latin typeface="Calibri"/>
              </a:rPr>
              <a:t>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FEFF"/>
                </a:solidFill>
                <a:effectLst/>
                <a:uLnTx/>
                <a:uFillTx/>
                <a:latin typeface="Calibri"/>
              </a:rPr>
              <a:t>o</a:t>
            </a:r>
            <a:r>
              <a:rPr kumimoji="0" lang="en-US" sz="1800" b="0" i="0" u="none" strike="noStrike" kern="0" cap="none" spc="-16" normalizeH="0" baseline="0" noProof="0" dirty="0">
                <a:ln>
                  <a:noFill/>
                </a:ln>
                <a:solidFill>
                  <a:srgbClr val="00FEFF"/>
                </a:solidFill>
                <a:effectLst/>
                <a:uLnTx/>
                <a:uFillTx/>
                <a:latin typeface="Calibri"/>
              </a:rPr>
              <a:t>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FEFF"/>
                </a:solidFill>
                <a:effectLst/>
                <a:uLnTx/>
                <a:uFillTx/>
                <a:latin typeface="Calibri"/>
              </a:rPr>
              <a:t>otype)</a:t>
            </a:r>
          </a:p>
          <a:p>
            <a:pPr marL="0" marR="0" lvl="0" indent="0" defTabSz="914400" eaLnBrk="1" fontAlgn="auto" latinLnBrk="0" hangingPunct="1">
              <a:lnSpc>
                <a:spcPts val="21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3FFB2"/>
                </a:solidFill>
                <a:effectLst/>
                <a:uLnTx/>
                <a:uFillTx/>
                <a:latin typeface="Calibri"/>
              </a:rPr>
              <a:t>othe</a:t>
            </a:r>
            <a:r>
              <a:rPr kumimoji="0" lang="en-US" sz="1800" b="0" i="0" u="none" strike="noStrike" kern="0" cap="none" spc="418" normalizeH="0" baseline="0" noProof="0" dirty="0" err="1">
                <a:ln>
                  <a:noFill/>
                </a:ln>
                <a:solidFill>
                  <a:srgbClr val="53FFB2"/>
                </a:solidFill>
                <a:effectLst/>
                <a:uLnTx/>
                <a:uFillTx/>
                <a:latin typeface="Calibri"/>
              </a:rPr>
              <a:t>r</a:t>
            </a:r>
            <a:r>
              <a:rPr kumimoji="0" lang="en-US" sz="1800" b="0" i="0" u="none" strike="noStrike" kern="0" cap="none" spc="-10" normalizeH="0" baseline="0" noProof="0" dirty="0" err="1">
                <a:ln>
                  <a:noFill/>
                </a:ln>
                <a:solidFill>
                  <a:srgbClr val="53FFB2"/>
                </a:solidFill>
                <a:effectLst/>
                <a:uLnTx/>
                <a:uFillTx/>
                <a:latin typeface="Calibri"/>
              </a:rPr>
              <a:t>a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3FFB2"/>
                </a:solidFill>
                <a:effectLst/>
                <a:uLnTx/>
                <a:uFillTx/>
                <a:latin typeface="Calibri"/>
              </a:rPr>
              <a:t>xio</a:t>
            </a:r>
            <a:r>
              <a:rPr kumimoji="0" lang="en-US" sz="1800" b="0" i="0" u="none" strike="noStrike" kern="0" cap="none" spc="413" normalizeH="0" baseline="0" noProof="0" dirty="0" err="1">
                <a:ln>
                  <a:noFill/>
                </a:ln>
                <a:solidFill>
                  <a:srgbClr val="53FFB2"/>
                </a:solidFill>
                <a:effectLst/>
                <a:uLnTx/>
                <a:uFillTx/>
                <a:latin typeface="Calibri"/>
              </a:rPr>
              <a:t>n</a:t>
            </a:r>
            <a:r>
              <a:rPr kumimoji="0" lang="en-US" sz="1800" b="0" i="0" u="none" strike="noStrike" kern="0" cap="none" spc="-19" normalizeH="0" baseline="0" noProof="0" dirty="0" err="1">
                <a:ln>
                  <a:noFill/>
                </a:ln>
                <a:solidFill>
                  <a:srgbClr val="53FFB2"/>
                </a:solidFill>
                <a:effectLst/>
                <a:uLnTx/>
                <a:uFillTx/>
                <a:latin typeface="Calibri"/>
              </a:rPr>
              <a:t>e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3FFB2"/>
                </a:solidFill>
                <a:effectLst/>
                <a:uLnTx/>
                <a:uFillTx/>
                <a:latin typeface="Calibri"/>
              </a:rPr>
              <a:t>xper</a:t>
            </a:r>
            <a:r>
              <a:rPr kumimoji="0" lang="en-US" sz="1800" b="0" i="0" u="none" strike="noStrike" kern="0" cap="none" spc="-10" normalizeH="0" baseline="0" noProof="0" dirty="0" err="1">
                <a:ln>
                  <a:noFill/>
                </a:ln>
                <a:solidFill>
                  <a:srgbClr val="53FFB2"/>
                </a:solidFill>
                <a:effectLst/>
                <a:uLnTx/>
                <a:uFillTx/>
                <a:latin typeface="Calibri"/>
              </a:rPr>
              <a:t>i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3FFB2"/>
                </a:solidFill>
                <a:effectLst/>
                <a:uLnTx/>
                <a:uFillTx/>
                <a:latin typeface="Calibri"/>
              </a:rPr>
              <a:t>ments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53FFB2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042A76-EE73-2476-A209-813B53A28B83}"/>
              </a:ext>
            </a:extLst>
          </p:cNvPr>
          <p:cNvSpPr txBox="1"/>
          <p:nvPr/>
        </p:nvSpPr>
        <p:spPr>
          <a:xfrm>
            <a:off x="4329261" y="277247"/>
            <a:ext cx="351384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/>
            <a:r>
              <a:rPr lang="en-US" sz="2600" b="0" i="0" spc="0" baseline="0" dirty="0">
                <a:latin typeface="+mj-lt"/>
              </a:rPr>
              <a:t>MADMAX Sensitivity</a:t>
            </a:r>
          </a:p>
        </p:txBody>
      </p:sp>
      <p:graphicFrame>
        <p:nvGraphicFramePr>
          <p:cNvPr id="21" name="Table 2">
            <a:extLst>
              <a:ext uri="{FF2B5EF4-FFF2-40B4-BE49-F238E27FC236}">
                <a16:creationId xmlns:a16="http://schemas.microsoft.com/office/drawing/2014/main" id="{5E5F7194-CD92-DCE5-D157-242B2A297E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6267758"/>
              </p:ext>
            </p:extLst>
          </p:nvPr>
        </p:nvGraphicFramePr>
        <p:xfrm>
          <a:off x="47328" y="6453336"/>
          <a:ext cx="1204116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3723">
                  <a:extLst>
                    <a:ext uri="{9D8B030D-6E8A-4147-A177-3AD203B41FA5}">
                      <a16:colId xmlns:a16="http://schemas.microsoft.com/office/drawing/2014/main" val="1381935228"/>
                    </a:ext>
                  </a:extLst>
                </a:gridCol>
                <a:gridCol w="4013723">
                  <a:extLst>
                    <a:ext uri="{9D8B030D-6E8A-4147-A177-3AD203B41FA5}">
                      <a16:colId xmlns:a16="http://schemas.microsoft.com/office/drawing/2014/main" val="3118566186"/>
                    </a:ext>
                  </a:extLst>
                </a:gridCol>
                <a:gridCol w="4013723">
                  <a:extLst>
                    <a:ext uri="{9D8B030D-6E8A-4147-A177-3AD203B41FA5}">
                      <a16:colId xmlns:a16="http://schemas.microsoft.com/office/drawing/2014/main" val="40870864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11-08-2022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Antonios Gardikiotis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453265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BF2F94E-D174-622B-7766-3645239FF0E0}"/>
              </a:ext>
            </a:extLst>
          </p:cNvPr>
          <p:cNvSpPr txBox="1"/>
          <p:nvPr/>
        </p:nvSpPr>
        <p:spPr>
          <a:xfrm>
            <a:off x="7466030" y="1201074"/>
            <a:ext cx="44305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>
                <a:effectLst/>
                <a:latin typeface="Arial" panose="020B0604020202020204" pitchFamily="34" charset="0"/>
              </a:rPr>
              <a:t>5σ </a:t>
            </a:r>
            <a:r>
              <a:rPr lang="en-US" sz="1400" dirty="0">
                <a:effectLst/>
                <a:latin typeface="Arial" panose="020B0604020202020204" pitchFamily="34" charset="0"/>
              </a:rPr>
              <a:t>above system noise temperature</a:t>
            </a:r>
          </a:p>
          <a:p>
            <a:r>
              <a:rPr lang="en-US" sz="1400" dirty="0">
                <a:effectLst/>
                <a:latin typeface="Arial" panose="020B0604020202020204" pitchFamily="34" charset="0"/>
              </a:rPr>
              <a:t>50 % of the theoretically obtainable maximum power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99175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Shape 2"/>
          <p:cNvSpPr txBox="1"/>
          <p:nvPr/>
        </p:nvSpPr>
        <p:spPr>
          <a:xfrm>
            <a:off x="0" y="4955145"/>
            <a:ext cx="5043340" cy="346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dirty="0">
                <a:effectLst/>
                <a:latin typeface="Arial" panose="020B0604020202020204" pitchFamily="34" charset="0"/>
              </a:rPr>
              <a:t>Axion-Maxwell equation under external B-field:</a:t>
            </a:r>
            <a:endParaRPr lang="en-US" sz="1800" b="0" strike="noStrike" spc="-1" dirty="0">
              <a:latin typeface="Arial"/>
            </a:endParaRPr>
          </a:p>
        </p:txBody>
      </p:sp>
      <p:pic>
        <p:nvPicPr>
          <p:cNvPr id="94" name="Picture 93"/>
          <p:cNvPicPr/>
          <p:nvPr/>
        </p:nvPicPr>
        <p:blipFill>
          <a:blip r:embed="rId2"/>
          <a:stretch/>
        </p:blipFill>
        <p:spPr>
          <a:xfrm>
            <a:off x="5655426" y="4729018"/>
            <a:ext cx="1872211" cy="1318029"/>
          </a:xfrm>
          <a:prstGeom prst="rect">
            <a:avLst/>
          </a:prstGeom>
          <a:ln>
            <a:noFill/>
          </a:ln>
        </p:spPr>
      </p:pic>
      <p:sp>
        <p:nvSpPr>
          <p:cNvPr id="95" name="TextShape 3"/>
          <p:cNvSpPr txBox="1"/>
          <p:nvPr/>
        </p:nvSpPr>
        <p:spPr>
          <a:xfrm>
            <a:off x="0" y="1452004"/>
            <a:ext cx="5394960" cy="3258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800" b="0" strike="noStrike" spc="-1" dirty="0">
                <a:latin typeface="Arial"/>
              </a:rPr>
              <a:t>The Axion:</a:t>
            </a:r>
          </a:p>
          <a:p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</a:pPr>
            <a:r>
              <a:rPr lang="en-US" sz="1800" b="0" strike="noStrike" spc="-1" dirty="0">
                <a:latin typeface="Arial"/>
              </a:rPr>
              <a:t>• Pseudo Nambu-Goldstone boson</a:t>
            </a:r>
            <a:endParaRPr lang="en-US" sz="1800" b="0" strike="noStrike" spc="-1" dirty="0">
              <a:latin typeface="Arial"/>
              <a:ea typeface="Noto Sans CJK SC"/>
            </a:endParaRPr>
          </a:p>
          <a:p>
            <a:pPr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</a:pPr>
            <a:r>
              <a:rPr lang="en-US" sz="1800" b="0" strike="noStrike" spc="-1" dirty="0">
                <a:latin typeface="Arial"/>
              </a:rPr>
              <a:t>• Small mass and weak couplings</a:t>
            </a:r>
            <a:endParaRPr lang="en-US" sz="1800" b="0" strike="noStrike" spc="-1" dirty="0">
              <a:latin typeface="Arial"/>
              <a:ea typeface="Noto Sans CJK SC"/>
            </a:endParaRPr>
          </a:p>
          <a:p>
            <a:pPr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</a:pPr>
            <a:r>
              <a:rPr lang="en-US" sz="1800" b="0" strike="noStrike" spc="-1" dirty="0">
                <a:latin typeface="Arial"/>
              </a:rPr>
              <a:t>• Elegant solution of the strong CP problem</a:t>
            </a:r>
            <a:endParaRPr lang="en-US" sz="1800" b="0" strike="noStrike" spc="-1" dirty="0">
              <a:latin typeface="Arial"/>
              <a:ea typeface="Noto Sans CJK SC"/>
            </a:endParaRPr>
          </a:p>
          <a:p>
            <a:pPr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</a:pPr>
            <a:r>
              <a:rPr lang="en-US" sz="1800" b="0" strike="noStrike" spc="-1" dirty="0">
                <a:latin typeface="Arial"/>
              </a:rPr>
              <a:t>• </a:t>
            </a:r>
            <a:r>
              <a:rPr lang="en-US" sz="1800" b="0" strike="noStrike" spc="-1" dirty="0" err="1">
                <a:latin typeface="Arial"/>
              </a:rPr>
              <a:t>Primakoff</a:t>
            </a:r>
            <a:r>
              <a:rPr lang="el-GR" sz="1800" b="0" strike="noStrike" spc="-1" dirty="0">
                <a:latin typeface="Arial"/>
              </a:rPr>
              <a:t>/</a:t>
            </a:r>
            <a:r>
              <a:rPr lang="en-US" sz="1800" b="0" strike="noStrike" spc="-1" dirty="0" err="1">
                <a:latin typeface="Arial"/>
              </a:rPr>
              <a:t>Sikivie</a:t>
            </a:r>
            <a:r>
              <a:rPr lang="en-US" sz="1800" b="0" strike="noStrike" spc="-1" dirty="0">
                <a:latin typeface="Arial"/>
              </a:rPr>
              <a:t> effect: </a:t>
            </a:r>
          </a:p>
          <a:p>
            <a:pPr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</a:pPr>
            <a:r>
              <a:rPr lang="en-US" sz="1800" b="0" strike="noStrike" spc="-1" dirty="0">
                <a:latin typeface="Arial"/>
              </a:rPr>
              <a:t>  Photon-Axion conversion in strong EM fields</a:t>
            </a:r>
            <a:endParaRPr lang="en-US" sz="1800" b="0" strike="noStrike" spc="-1" dirty="0">
              <a:latin typeface="Arial"/>
              <a:ea typeface="Noto Sans CJK SC"/>
            </a:endParaRPr>
          </a:p>
          <a:p>
            <a:pPr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</a:pPr>
            <a:r>
              <a:rPr lang="en-US" sz="1800" b="0" strike="noStrike" spc="-1" dirty="0">
                <a:latin typeface="Arial"/>
              </a:rPr>
              <a:t>• Axion can explain the observed DM density</a:t>
            </a:r>
            <a:endParaRPr lang="en-US" sz="1800" b="0" strike="noStrike" spc="-1" dirty="0">
              <a:latin typeface="Arial"/>
              <a:ea typeface="Noto Sans CJK SC"/>
            </a:endParaRPr>
          </a:p>
          <a:p>
            <a:endParaRPr lang="en-US" sz="1800" b="0" strike="noStrike" spc="-1" dirty="0">
              <a:latin typeface="Arial"/>
            </a:endParaRPr>
          </a:p>
        </p:txBody>
      </p:sp>
      <p:sp>
        <p:nvSpPr>
          <p:cNvPr id="96" name="TextShape 4"/>
          <p:cNvSpPr txBox="1"/>
          <p:nvPr/>
        </p:nvSpPr>
        <p:spPr>
          <a:xfrm>
            <a:off x="4110086" y="309199"/>
            <a:ext cx="3931920" cy="427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2600" b="0" strike="noStrike" spc="-1" dirty="0">
                <a:latin typeface="+mj-lt"/>
              </a:rPr>
              <a:t>The Axion</a:t>
            </a:r>
          </a:p>
        </p:txBody>
      </p:sp>
      <p:pic>
        <p:nvPicPr>
          <p:cNvPr id="97" name="object 19"/>
          <p:cNvPicPr/>
          <p:nvPr/>
        </p:nvPicPr>
        <p:blipFill>
          <a:blip r:embed="rId3"/>
          <a:stretch/>
        </p:blipFill>
        <p:spPr>
          <a:xfrm>
            <a:off x="1588654" y="1274619"/>
            <a:ext cx="736752" cy="882072"/>
          </a:xfrm>
          <a:prstGeom prst="rect">
            <a:avLst/>
          </a:prstGeom>
          <a:ln>
            <a:noFill/>
          </a:ln>
        </p:spPr>
      </p:pic>
      <p:graphicFrame>
        <p:nvGraphicFramePr>
          <p:cNvPr id="10" name="Table 2">
            <a:extLst>
              <a:ext uri="{FF2B5EF4-FFF2-40B4-BE49-F238E27FC236}">
                <a16:creationId xmlns:a16="http://schemas.microsoft.com/office/drawing/2014/main" id="{4827C2B3-0D4D-6E4C-AE89-AE02A6B9E8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858409"/>
              </p:ext>
            </p:extLst>
          </p:nvPr>
        </p:nvGraphicFramePr>
        <p:xfrm>
          <a:off x="47328" y="6453336"/>
          <a:ext cx="1204116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3723">
                  <a:extLst>
                    <a:ext uri="{9D8B030D-6E8A-4147-A177-3AD203B41FA5}">
                      <a16:colId xmlns:a16="http://schemas.microsoft.com/office/drawing/2014/main" val="1381935228"/>
                    </a:ext>
                  </a:extLst>
                </a:gridCol>
                <a:gridCol w="4013723">
                  <a:extLst>
                    <a:ext uri="{9D8B030D-6E8A-4147-A177-3AD203B41FA5}">
                      <a16:colId xmlns:a16="http://schemas.microsoft.com/office/drawing/2014/main" val="3118566186"/>
                    </a:ext>
                  </a:extLst>
                </a:gridCol>
                <a:gridCol w="4013723">
                  <a:extLst>
                    <a:ext uri="{9D8B030D-6E8A-4147-A177-3AD203B41FA5}">
                      <a16:colId xmlns:a16="http://schemas.microsoft.com/office/drawing/2014/main" val="40870864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11-08-2022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Antonios Gardikiotis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453265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9803912-F1B6-32DB-AF53-EB527B887C71}"/>
                  </a:ext>
                </a:extLst>
              </p:cNvPr>
              <p:cNvSpPr txBox="1"/>
              <p:nvPr/>
            </p:nvSpPr>
            <p:spPr>
              <a:xfrm>
                <a:off x="552088" y="5333713"/>
                <a:ext cx="3543278" cy="4190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̇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l-GR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𝛼𝛾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B</m:t>
                          </m:r>
                        </m:e>
                        <m:sub>
                          <m:r>
                            <a:rPr lang="el-GR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acc>
                        <m:accPr>
                          <m:chr m:val="̇"/>
                          <m:ctrlP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l-GR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ac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9803912-F1B6-32DB-AF53-EB527B887C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88" y="5333713"/>
                <a:ext cx="3543278" cy="4190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9ABF0036-2E68-7087-FE2E-E6A0D9C02B40}"/>
              </a:ext>
            </a:extLst>
          </p:cNvPr>
          <p:cNvGrpSpPr/>
          <p:nvPr/>
        </p:nvGrpSpPr>
        <p:grpSpPr>
          <a:xfrm>
            <a:off x="4888520" y="1302654"/>
            <a:ext cx="7137225" cy="4912758"/>
            <a:chOff x="5054775" y="1367309"/>
            <a:chExt cx="7137225" cy="4912758"/>
          </a:xfrm>
        </p:grpSpPr>
        <p:pic>
          <p:nvPicPr>
            <p:cNvPr id="12" name="Picture 11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7ABB31B9-FA76-2589-1E73-2D207732D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4775" y="1367309"/>
              <a:ext cx="7137225" cy="491275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06409DB-8D2D-E388-B7E8-40656964A416}"/>
                </a:ext>
              </a:extLst>
            </p:cNvPr>
            <p:cNvGrpSpPr/>
            <p:nvPr/>
          </p:nvGrpSpPr>
          <p:grpSpPr>
            <a:xfrm>
              <a:off x="7019638" y="3157076"/>
              <a:ext cx="4237262" cy="2319020"/>
              <a:chOff x="6663070" y="3181350"/>
              <a:chExt cx="4237262" cy="2319020"/>
            </a:xfrm>
          </p:grpSpPr>
          <p:sp>
            <p:nvSpPr>
              <p:cNvPr id="14" name="Freeform 119">
                <a:extLst>
                  <a:ext uri="{FF2B5EF4-FFF2-40B4-BE49-F238E27FC236}">
                    <a16:creationId xmlns:a16="http://schemas.microsoft.com/office/drawing/2014/main" id="{40F3E2FB-AEFB-5478-303C-80264A94DF38}"/>
                  </a:ext>
                </a:extLst>
              </p:cNvPr>
              <p:cNvSpPr/>
              <p:nvPr/>
            </p:nvSpPr>
            <p:spPr>
              <a:xfrm>
                <a:off x="8069580" y="3454909"/>
                <a:ext cx="190500" cy="594359"/>
              </a:xfrm>
              <a:custGeom>
                <a:avLst/>
                <a:gdLst/>
                <a:ahLst/>
                <a:cxnLst/>
                <a:rect l="0" t="0" r="0" b="0"/>
                <a:pathLst>
                  <a:path w="190500" h="594359">
                    <a:moveTo>
                      <a:pt x="0" y="297180"/>
                    </a:moveTo>
                    <a:cubicBezTo>
                      <a:pt x="0" y="133095"/>
                      <a:pt x="42672" y="0"/>
                      <a:pt x="95250" y="0"/>
                    </a:cubicBezTo>
                    <a:cubicBezTo>
                      <a:pt x="147827" y="0"/>
                      <a:pt x="190500" y="133095"/>
                      <a:pt x="190500" y="297180"/>
                    </a:cubicBezTo>
                    <a:cubicBezTo>
                      <a:pt x="190500" y="461264"/>
                      <a:pt x="147827" y="594359"/>
                      <a:pt x="95250" y="594359"/>
                    </a:cubicBezTo>
                    <a:cubicBezTo>
                      <a:pt x="42672" y="594359"/>
                      <a:pt x="0" y="461264"/>
                      <a:pt x="0" y="297180"/>
                    </a:cubicBezTo>
                    <a:close/>
                  </a:path>
                </a:pathLst>
              </a:custGeom>
              <a:solidFill>
                <a:srgbClr val="1F4E79">
                  <a:alpha val="70196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5" name="Freeform 122">
                <a:extLst>
                  <a:ext uri="{FF2B5EF4-FFF2-40B4-BE49-F238E27FC236}">
                    <a16:creationId xmlns:a16="http://schemas.microsoft.com/office/drawing/2014/main" id="{080E5A3A-5868-BA8E-C336-C50E22375889}"/>
                  </a:ext>
                </a:extLst>
              </p:cNvPr>
              <p:cNvSpPr/>
              <p:nvPr/>
            </p:nvSpPr>
            <p:spPr>
              <a:xfrm>
                <a:off x="8024621" y="3181350"/>
                <a:ext cx="0" cy="2319020"/>
              </a:xfrm>
              <a:custGeom>
                <a:avLst/>
                <a:gdLst/>
                <a:ahLst/>
                <a:cxnLst/>
                <a:rect l="0" t="0" r="0" b="0"/>
                <a:pathLst>
                  <a:path h="2319020">
                    <a:moveTo>
                      <a:pt x="0" y="0"/>
                    </a:moveTo>
                    <a:lnTo>
                      <a:pt x="0" y="2319020"/>
                    </a:lnTo>
                  </a:path>
                </a:pathLst>
              </a:custGeom>
              <a:noFill/>
              <a:ln w="28575" cap="flat" cmpd="sng">
                <a:solidFill>
                  <a:srgbClr val="1F4E79">
                    <a:alpha val="100000"/>
                  </a:srgbClr>
                </a:solidFill>
                <a:custDash>
                  <a:ds d="400000" sp="300000"/>
                </a:custDash>
                <a:miter lim="127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16" name="Picture 123">
                <a:extLst>
                  <a:ext uri="{FF2B5EF4-FFF2-40B4-BE49-F238E27FC236}">
                    <a16:creationId xmlns:a16="http://schemas.microsoft.com/office/drawing/2014/main" id="{9E46F837-9AD2-C703-B3B9-8BAEC59270F0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779006" y="4322065"/>
                <a:ext cx="1258569" cy="111125"/>
              </a:xfrm>
              <a:prstGeom prst="rect">
                <a:avLst/>
              </a:prstGeom>
              <a:noFill/>
            </p:spPr>
          </p:pic>
          <p:pic>
            <p:nvPicPr>
              <p:cNvPr id="17" name="Picture 124">
                <a:extLst>
                  <a:ext uri="{FF2B5EF4-FFF2-40B4-BE49-F238E27FC236}">
                    <a16:creationId xmlns:a16="http://schemas.microsoft.com/office/drawing/2014/main" id="{9B3F98BD-86AC-F78D-6C9A-6F9B84BF57F3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011921" y="5116068"/>
                <a:ext cx="1258570" cy="111125"/>
              </a:xfrm>
              <a:prstGeom prst="rect">
                <a:avLst/>
              </a:prstGeom>
              <a:noFill/>
            </p:spPr>
          </p:pic>
          <p:pic>
            <p:nvPicPr>
              <p:cNvPr id="18" name="Picture 128">
                <a:extLst>
                  <a:ext uri="{FF2B5EF4-FFF2-40B4-BE49-F238E27FC236}">
                    <a16:creationId xmlns:a16="http://schemas.microsoft.com/office/drawing/2014/main" id="{BB1896A5-9088-9D21-6379-244664474BFD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254144" y="3601939"/>
                <a:ext cx="395986" cy="208788"/>
              </a:xfrm>
              <a:prstGeom prst="rect">
                <a:avLst/>
              </a:prstGeom>
              <a:noFill/>
            </p:spPr>
          </p:pic>
          <p:sp>
            <p:nvSpPr>
              <p:cNvPr id="19" name="Rectangle 137">
                <a:extLst>
                  <a:ext uri="{FF2B5EF4-FFF2-40B4-BE49-F238E27FC236}">
                    <a16:creationId xmlns:a16="http://schemas.microsoft.com/office/drawing/2014/main" id="{FD7DDC51-1F71-2A0D-87CE-9FCD34679CF3}"/>
                  </a:ext>
                </a:extLst>
              </p:cNvPr>
              <p:cNvSpPr/>
              <p:nvPr/>
            </p:nvSpPr>
            <p:spPr>
              <a:xfrm>
                <a:off x="6663070" y="3766973"/>
                <a:ext cx="4237262" cy="1004890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1763648"/>
                <a:r>
                  <a:rPr lang="en-US" sz="2004" b="0" i="0" spc="0" baseline="0" dirty="0">
                    <a:solidFill>
                      <a:srgbClr val="FF0000"/>
                    </a:solidFill>
                    <a:latin typeface="Calibri"/>
                  </a:rPr>
                  <a:t>40</a:t>
                </a:r>
                <a:r>
                  <a:rPr lang="en-US" sz="2004" b="0" i="0" spc="-20" baseline="0" dirty="0">
                    <a:solidFill>
                      <a:srgbClr val="FF0000"/>
                    </a:solidFill>
                    <a:latin typeface="Calibri"/>
                  </a:rPr>
                  <a:t> </a:t>
                </a:r>
                <a:r>
                  <a:rPr lang="en-US" sz="2004" b="0" i="0" spc="-24" baseline="0" dirty="0">
                    <a:solidFill>
                      <a:srgbClr val="FF0000"/>
                    </a:solidFill>
                    <a:latin typeface="Calibri"/>
                  </a:rPr>
                  <a:t>t</a:t>
                </a:r>
                <a:r>
                  <a:rPr lang="en-US" sz="2004" b="0" i="0" spc="0" baseline="0" dirty="0">
                    <a:solidFill>
                      <a:srgbClr val="FF0000"/>
                    </a:solidFill>
                    <a:latin typeface="Calibri"/>
                  </a:rPr>
                  <a:t>o 180</a:t>
                </a:r>
                <a:r>
                  <a:rPr lang="en-US" sz="2004" b="0" i="0" spc="-32" baseline="0" dirty="0">
                    <a:solidFill>
                      <a:srgbClr val="FF0000"/>
                    </a:solidFill>
                    <a:latin typeface="Calibri"/>
                  </a:rPr>
                  <a:t> </a:t>
                </a:r>
                <a:r>
                  <a:rPr lang="en-US" sz="2004" b="0" i="0" spc="0" baseline="0" dirty="0">
                    <a:solidFill>
                      <a:srgbClr val="FF0000"/>
                    </a:solidFill>
                    <a:latin typeface="Calibri"/>
                  </a:rPr>
                  <a:t>µeV </a:t>
                </a:r>
              </a:p>
              <a:p>
                <a:pPr marL="0">
                  <a:tabLst>
                    <a:tab pos="1115948" algn="l"/>
                  </a:tabLst>
                </a:pPr>
                <a:r>
                  <a:rPr lang="en-US" sz="3039" b="0" i="0" spc="0" baseline="847" dirty="0">
                    <a:solidFill>
                      <a:srgbClr val="1F4E79"/>
                    </a:solidFill>
                    <a:latin typeface="Calibri"/>
                  </a:rPr>
                  <a:t>c</a:t>
                </a:r>
                <a:r>
                  <a:rPr lang="en-US" sz="3039" b="0" i="0" spc="-36" baseline="847" dirty="0">
                    <a:solidFill>
                      <a:srgbClr val="1F4E79"/>
                    </a:solidFill>
                    <a:latin typeface="Calibri"/>
                  </a:rPr>
                  <a:t>a</a:t>
                </a:r>
                <a:r>
                  <a:rPr lang="en-US" sz="3039" b="0" i="0" spc="0" baseline="847" dirty="0">
                    <a:solidFill>
                      <a:srgbClr val="1F4E79"/>
                    </a:solidFill>
                    <a:latin typeface="Calibri"/>
                  </a:rPr>
                  <a:t>vit</a:t>
                </a:r>
                <a:r>
                  <a:rPr lang="en-US" sz="3039" b="0" i="0" spc="-12" baseline="847" dirty="0">
                    <a:solidFill>
                      <a:srgbClr val="1F4E79"/>
                    </a:solidFill>
                    <a:latin typeface="Calibri"/>
                  </a:rPr>
                  <a:t>i</a:t>
                </a:r>
                <a:r>
                  <a:rPr lang="en-US" sz="3039" b="0" i="0" spc="0" baseline="847" dirty="0">
                    <a:solidFill>
                      <a:srgbClr val="1F4E79"/>
                    </a:solidFill>
                    <a:latin typeface="Calibri"/>
                  </a:rPr>
                  <a:t>es	     </a:t>
                </a:r>
                <a:r>
                  <a:rPr lang="en-US" sz="2004" b="0" i="0" spc="0" baseline="0" dirty="0">
                    <a:solidFill>
                      <a:srgbClr val="FF0000"/>
                    </a:solidFill>
                    <a:latin typeface="Calibri"/>
                  </a:rPr>
                  <a:t>(po</a:t>
                </a:r>
                <a:r>
                  <a:rPr lang="en-US" sz="2004" b="0" i="0" spc="-28" baseline="0" dirty="0">
                    <a:solidFill>
                      <a:srgbClr val="FF0000"/>
                    </a:solidFill>
                    <a:latin typeface="Calibri"/>
                  </a:rPr>
                  <a:t>s</a:t>
                </a:r>
                <a:r>
                  <a:rPr lang="en-US" sz="2004" b="0" i="0" spc="0" baseline="0" dirty="0">
                    <a:solidFill>
                      <a:srgbClr val="FF0000"/>
                    </a:solidFill>
                    <a:latin typeface="Calibri"/>
                  </a:rPr>
                  <a:t>t-i</a:t>
                </a:r>
                <a:r>
                  <a:rPr lang="en-US" sz="2004" b="0" i="0" spc="-12" baseline="0" dirty="0">
                    <a:solidFill>
                      <a:srgbClr val="FF0000"/>
                    </a:solidFill>
                    <a:latin typeface="Calibri"/>
                  </a:rPr>
                  <a:t>n</a:t>
                </a:r>
                <a:r>
                  <a:rPr lang="en-US" sz="2004" b="0" i="0" spc="0" baseline="0" dirty="0">
                    <a:solidFill>
                      <a:srgbClr val="FF0000"/>
                    </a:solidFill>
                    <a:latin typeface="Calibri"/>
                  </a:rPr>
                  <a:t>fl</a:t>
                </a:r>
                <a:r>
                  <a:rPr lang="en-US" sz="2004" b="0" i="0" spc="-28" baseline="0" dirty="0">
                    <a:solidFill>
                      <a:srgbClr val="FF0000"/>
                    </a:solidFill>
                    <a:latin typeface="Calibri"/>
                  </a:rPr>
                  <a:t>at</a:t>
                </a:r>
                <a:r>
                  <a:rPr lang="en-US" sz="2004" b="0" i="0" spc="0" baseline="0" dirty="0">
                    <a:solidFill>
                      <a:srgbClr val="FF0000"/>
                    </a:solidFill>
                    <a:latin typeface="Calibri"/>
                  </a:rPr>
                  <a:t>ionary scenario)</a:t>
                </a:r>
              </a:p>
              <a:p>
                <a:pPr marL="0">
                  <a:tabLst>
                    <a:tab pos="1115948" algn="l"/>
                  </a:tabLst>
                </a:pPr>
                <a:r>
                  <a:rPr lang="en-US" sz="1400" dirty="0">
                    <a:solidFill>
                      <a:srgbClr val="FF0000"/>
                    </a:solidFill>
                    <a:latin typeface="Calibri"/>
                  </a:rPr>
                  <a:t>	        </a:t>
                </a:r>
                <a:r>
                  <a:rPr lang="fr-FR" sz="1400" dirty="0">
                    <a:solidFill>
                      <a:srgbClr val="FF0000"/>
                    </a:solidFill>
                    <a:latin typeface="Calibri"/>
                  </a:rPr>
                  <a:t>Nat. Commun. </a:t>
                </a:r>
                <a:r>
                  <a:rPr lang="fr-FR" sz="1400" b="1" dirty="0">
                    <a:solidFill>
                      <a:srgbClr val="FF0000"/>
                    </a:solidFill>
                    <a:latin typeface="Calibri"/>
                  </a:rPr>
                  <a:t>13</a:t>
                </a:r>
                <a:r>
                  <a:rPr lang="fr-FR" sz="1400" dirty="0">
                    <a:solidFill>
                      <a:srgbClr val="FF0000"/>
                    </a:solidFill>
                    <a:latin typeface="Calibri"/>
                  </a:rPr>
                  <a:t>, 1049 (</a:t>
                </a:r>
                <a:r>
                  <a:rPr lang="fr-FR" sz="1400" b="1" dirty="0">
                    <a:solidFill>
                      <a:srgbClr val="FF0000"/>
                    </a:solidFill>
                    <a:latin typeface="Calibri"/>
                  </a:rPr>
                  <a:t>2022</a:t>
                </a:r>
                <a:r>
                  <a:rPr lang="fr-FR" sz="1400" dirty="0">
                    <a:solidFill>
                      <a:srgbClr val="FF0000"/>
                    </a:solidFill>
                    <a:latin typeface="Calibri"/>
                  </a:rPr>
                  <a:t>)</a:t>
                </a:r>
              </a:p>
              <a:p>
                <a:pPr marL="0" algn="ctr">
                  <a:tabLst>
                    <a:tab pos="1115948" algn="l"/>
                  </a:tabLst>
                </a:pPr>
                <a:r>
                  <a:rPr lang="fr-FR" sz="1100" dirty="0">
                    <a:solidFill>
                      <a:srgbClr val="FF0000"/>
                    </a:solidFill>
                    <a:latin typeface="Calibri"/>
                  </a:rPr>
                  <a:t>                                        (https://doi.org/10.1038/s41467-022-28669-y)</a:t>
                </a:r>
                <a:endParaRPr lang="en-US" sz="1100" b="0" i="0" spc="0" baseline="0" dirty="0">
                  <a:solidFill>
                    <a:srgbClr val="FF0000"/>
                  </a:solidFill>
                  <a:latin typeface="Calibri"/>
                </a:endParaRPr>
              </a:p>
            </p:txBody>
          </p:sp>
          <p:sp>
            <p:nvSpPr>
              <p:cNvPr id="20" name="Rectangle 138">
                <a:extLst>
                  <a:ext uri="{FF2B5EF4-FFF2-40B4-BE49-F238E27FC236}">
                    <a16:creationId xmlns:a16="http://schemas.microsoft.com/office/drawing/2014/main" id="{D4D05B85-8E07-7BC2-148E-B9767DD25B41}"/>
                  </a:ext>
                </a:extLst>
              </p:cNvPr>
              <p:cNvSpPr/>
              <p:nvPr/>
            </p:nvSpPr>
            <p:spPr>
              <a:xfrm>
                <a:off x="8234426" y="4853524"/>
                <a:ext cx="1939520" cy="274685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marL="0"/>
                <a:r>
                  <a:rPr lang="en-US" sz="1802" b="0" i="0" spc="0" baseline="0" dirty="0">
                    <a:solidFill>
                      <a:srgbClr val="1F4E79"/>
                    </a:solidFill>
                    <a:latin typeface="Calibri"/>
                  </a:rPr>
                  <a:t>dielectr</a:t>
                </a:r>
                <a:r>
                  <a:rPr lang="en-US" sz="1802" b="0" i="0" spc="-10" baseline="0" dirty="0">
                    <a:solidFill>
                      <a:srgbClr val="1F4E79"/>
                    </a:solidFill>
                    <a:latin typeface="Calibri"/>
                  </a:rPr>
                  <a:t>i</a:t>
                </a:r>
                <a:r>
                  <a:rPr lang="en-US" sz="1802" b="0" i="0" spc="0" baseline="0" dirty="0">
                    <a:solidFill>
                      <a:srgbClr val="1F4E79"/>
                    </a:solidFill>
                    <a:latin typeface="Calibri"/>
                  </a:rPr>
                  <a:t>c halos</a:t>
                </a:r>
                <a:r>
                  <a:rPr lang="en-US" sz="1802" b="0" i="0" spc="-14" baseline="0" dirty="0">
                    <a:solidFill>
                      <a:srgbClr val="1F4E79"/>
                    </a:solidFill>
                    <a:latin typeface="Calibri"/>
                  </a:rPr>
                  <a:t>c</a:t>
                </a:r>
                <a:r>
                  <a:rPr lang="en-US" sz="1802" b="0" i="0" spc="0" baseline="0" dirty="0">
                    <a:solidFill>
                      <a:srgbClr val="1F4E79"/>
                    </a:solidFill>
                    <a:latin typeface="Calibri"/>
                  </a:rPr>
                  <a:t>opes</a:t>
                </a:r>
              </a:p>
            </p:txBody>
          </p:sp>
        </p:grpSp>
      </p:grpSp>
      <p:sp>
        <p:nvSpPr>
          <p:cNvPr id="6" name="Rectangle 130">
            <a:extLst>
              <a:ext uri="{FF2B5EF4-FFF2-40B4-BE49-F238E27FC236}">
                <a16:creationId xmlns:a16="http://schemas.microsoft.com/office/drawing/2014/main" id="{B64E7BE9-3D3C-F8DC-D481-8E637A7BA583}"/>
              </a:ext>
            </a:extLst>
          </p:cNvPr>
          <p:cNvSpPr/>
          <p:nvPr/>
        </p:nvSpPr>
        <p:spPr>
          <a:xfrm rot="-5400000">
            <a:off x="9987813" y="3437639"/>
            <a:ext cx="4035394" cy="2432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596" b="0" i="1" spc="0" baseline="0" dirty="0">
                <a:latin typeface="Calibri-Italic"/>
              </a:rPr>
              <a:t>Plot from </a:t>
            </a:r>
            <a:r>
              <a:rPr lang="en-US" sz="1596" b="0" i="1" spc="-17" baseline="0" dirty="0">
                <a:latin typeface="Calibri-Italic"/>
                <a:hlinkClick r:id="rId9"/>
              </a:rPr>
              <a:t>h</a:t>
            </a:r>
            <a:r>
              <a:rPr lang="en-US" sz="1596" b="0" i="1" spc="0" baseline="0" dirty="0">
                <a:latin typeface="Calibri-Italic"/>
                <a:hlinkClick r:id="rId9"/>
              </a:rPr>
              <a:t>tt</a:t>
            </a:r>
            <a:r>
              <a:rPr lang="en-US" sz="1596" b="0" i="1" spc="-15" baseline="0" dirty="0">
                <a:latin typeface="Calibri-Italic"/>
                <a:hlinkClick r:id="rId9"/>
              </a:rPr>
              <a:t>p</a:t>
            </a:r>
            <a:r>
              <a:rPr lang="en-US" sz="1596" b="0" i="1" spc="0" baseline="0" dirty="0">
                <a:latin typeface="Calibri-Italic"/>
                <a:hlinkClick r:id="rId9"/>
              </a:rPr>
              <a:t>s:/</a:t>
            </a:r>
            <a:r>
              <a:rPr lang="en-US" sz="1596" b="0" i="1" spc="-14" baseline="0" dirty="0">
                <a:latin typeface="Calibri-Italic"/>
                <a:hlinkClick r:id="rId9"/>
              </a:rPr>
              <a:t>/</a:t>
            </a:r>
            <a:r>
              <a:rPr lang="en-US" sz="1596" b="0" i="1" spc="-15" baseline="0" dirty="0">
                <a:latin typeface="Calibri-Italic"/>
                <a:hlinkClick r:id="rId9"/>
              </a:rPr>
              <a:t>c</a:t>
            </a:r>
            <a:r>
              <a:rPr lang="en-US" sz="1596" b="0" i="1" spc="0" baseline="0" dirty="0">
                <a:latin typeface="Calibri-Italic"/>
                <a:hlinkClick r:id="rId9"/>
              </a:rPr>
              <a:t>ajohare.github.io</a:t>
            </a:r>
            <a:r>
              <a:rPr lang="en-US" sz="1596" b="0" i="1" spc="-57" baseline="0" dirty="0">
                <a:latin typeface="Calibri-Italic"/>
                <a:hlinkClick r:id="rId9"/>
              </a:rPr>
              <a:t>/</a:t>
            </a:r>
            <a:r>
              <a:rPr lang="en-US" sz="1596" b="0" i="1" spc="0" baseline="0" dirty="0">
                <a:latin typeface="Calibri-Italic"/>
                <a:hlinkClick r:id="rId9"/>
              </a:rPr>
              <a:t>AxionLimits/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DE82D2B1-7E47-5DAB-1D8A-38E941B1B1BF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8144759" y="1967373"/>
            <a:ext cx="4047241" cy="2830869"/>
          </a:xfrm>
          <a:prstGeom prst="rect">
            <a:avLst/>
          </a:prstGeom>
          <a:ln>
            <a:noFill/>
          </a:ln>
        </p:spPr>
      </p:pic>
      <p:sp>
        <p:nvSpPr>
          <p:cNvPr id="353" name="TextShape 1"/>
          <p:cNvSpPr txBox="1"/>
          <p:nvPr/>
        </p:nvSpPr>
        <p:spPr>
          <a:xfrm>
            <a:off x="3474720" y="274320"/>
            <a:ext cx="5029200" cy="427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2400" b="0" strike="noStrike" spc="-1" dirty="0">
                <a:latin typeface="+mj-lt"/>
              </a:rPr>
              <a:t>Summary &amp; Conclusion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CA9EC7-21A5-71CF-29F0-DA5D96880AA2}"/>
              </a:ext>
            </a:extLst>
          </p:cNvPr>
          <p:cNvSpPr txBox="1"/>
          <p:nvPr/>
        </p:nvSpPr>
        <p:spPr>
          <a:xfrm>
            <a:off x="169683" y="1263192"/>
            <a:ext cx="9653047" cy="2949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</a:rPr>
              <a:t>MADMAX prototype </a:t>
            </a:r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</a:rPr>
              <a:t>cryostat</a:t>
            </a:r>
            <a:r>
              <a:rPr lang="en-US" b="1" dirty="0">
                <a:latin typeface="Arial" panose="020B0604020202020204" pitchFamily="34" charset="0"/>
              </a:rPr>
              <a:t> to be delivered 2023 at UHH</a:t>
            </a:r>
            <a:endParaRPr lang="en-US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effectLst/>
                <a:latin typeface="Arial" panose="020B0604020202020204" pitchFamily="34" charset="0"/>
              </a:rPr>
              <a:t>Major R&amp;D </a:t>
            </a: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milestones</a:t>
            </a:r>
            <a:r>
              <a:rPr lang="en-US" b="1" dirty="0">
                <a:effectLst/>
                <a:latin typeface="Arial" panose="020B0604020202020204" pitchFamily="34" charset="0"/>
              </a:rPr>
              <a:t> reached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effectLst/>
                <a:latin typeface="Arial" panose="020B0604020202020204" pitchFamily="34" charset="0"/>
              </a:rPr>
              <a:t>Feasibility of 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</a:rPr>
              <a:t>piezo</a:t>
            </a:r>
            <a:r>
              <a:rPr lang="en-US" b="1" dirty="0">
                <a:effectLst/>
                <a:latin typeface="Arial" panose="020B0604020202020204" pitchFamily="34" charset="0"/>
              </a:rPr>
              <a:t> actuators at 5 K &amp; 5.3 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effectLst/>
                <a:latin typeface="Arial" panose="020B0604020202020204" pitchFamily="34" charset="0"/>
              </a:rPr>
              <a:t>Mechanical concept of  </a:t>
            </a:r>
            <a:r>
              <a:rPr lang="en-US" b="1" dirty="0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MADMAX</a:t>
            </a:r>
            <a:r>
              <a:rPr lang="en-US" b="1" dirty="0">
                <a:effectLst/>
                <a:latin typeface="Arial" panose="020B0604020202020204" pitchFamily="34" charset="0"/>
              </a:rPr>
              <a:t> baseline design verified</a:t>
            </a:r>
            <a:r>
              <a:rPr lang="en-US" b="1" dirty="0">
                <a:effectLst/>
                <a:latin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b="1" dirty="0">
                <a:effectLst/>
                <a:latin typeface="Arial" panose="020B0604020202020204" pitchFamily="34" charset="0"/>
              </a:rPr>
              <a:t> P200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effectLst/>
                <a:latin typeface="Arial" panose="020B0604020202020204" pitchFamily="34" charset="0"/>
              </a:rPr>
              <a:t>Highest technological risk for magnet eliminated </a:t>
            </a:r>
            <a:r>
              <a:rPr lang="en-US" b="1" dirty="0">
                <a:effectLst/>
                <a:latin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MACQU</a:t>
            </a:r>
            <a:r>
              <a:rPr lang="en-US" b="1" dirty="0">
                <a:latin typeface="Arial" panose="020B0604020202020204" pitchFamily="34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Booster</a:t>
            </a:r>
            <a:r>
              <a:rPr lang="en-US" b="1" dirty="0">
                <a:effectLst/>
                <a:latin typeface="Arial" panose="020B0604020202020204" pitchFamily="34" charset="0"/>
              </a:rPr>
              <a:t> understanding well under way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effectLst/>
                <a:latin typeface="Arial" panose="020B0604020202020204" pitchFamily="34" charset="0"/>
              </a:rPr>
              <a:t>First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physics measurements </a:t>
            </a:r>
            <a:r>
              <a:rPr lang="en-US" b="1" dirty="0">
                <a:effectLst/>
                <a:latin typeface="Arial" panose="020B0604020202020204" pitchFamily="34" charset="0"/>
              </a:rPr>
              <a:t>with CB100 in CERN MORPURGO magnet</a:t>
            </a:r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02E8426A-2E0F-365D-ED9D-CA6A0302FB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1331088"/>
              </p:ext>
            </p:extLst>
          </p:nvPr>
        </p:nvGraphicFramePr>
        <p:xfrm>
          <a:off x="47328" y="6453336"/>
          <a:ext cx="1204116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3723">
                  <a:extLst>
                    <a:ext uri="{9D8B030D-6E8A-4147-A177-3AD203B41FA5}">
                      <a16:colId xmlns:a16="http://schemas.microsoft.com/office/drawing/2014/main" val="1381935228"/>
                    </a:ext>
                  </a:extLst>
                </a:gridCol>
                <a:gridCol w="4013723">
                  <a:extLst>
                    <a:ext uri="{9D8B030D-6E8A-4147-A177-3AD203B41FA5}">
                      <a16:colId xmlns:a16="http://schemas.microsoft.com/office/drawing/2014/main" val="3118566186"/>
                    </a:ext>
                  </a:extLst>
                </a:gridCol>
                <a:gridCol w="4013723">
                  <a:extLst>
                    <a:ext uri="{9D8B030D-6E8A-4147-A177-3AD203B41FA5}">
                      <a16:colId xmlns:a16="http://schemas.microsoft.com/office/drawing/2014/main" val="40870864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11-08-2022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Antonios Gardikiotis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4532657"/>
                  </a:ext>
                </a:extLst>
              </a:tr>
            </a:tbl>
          </a:graphicData>
        </a:graphic>
      </p:graphicFrame>
      <p:pic>
        <p:nvPicPr>
          <p:cNvPr id="17" name="Picture 717">
            <a:extLst>
              <a:ext uri="{FF2B5EF4-FFF2-40B4-BE49-F238E27FC236}">
                <a16:creationId xmlns:a16="http://schemas.microsoft.com/office/drawing/2014/main" id="{7C2A8C12-0C51-3894-7751-DC526192986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9772" y="5485159"/>
            <a:ext cx="1859279" cy="809244"/>
          </a:xfrm>
          <a:prstGeom prst="rect">
            <a:avLst/>
          </a:prstGeom>
          <a:noFill/>
        </p:spPr>
      </p:pic>
      <p:pic>
        <p:nvPicPr>
          <p:cNvPr id="18" name="Picture 718">
            <a:extLst>
              <a:ext uri="{FF2B5EF4-FFF2-40B4-BE49-F238E27FC236}">
                <a16:creationId xmlns:a16="http://schemas.microsoft.com/office/drawing/2014/main" id="{CF90CE27-C631-4A51-97A4-9EBE4E226E3E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90551" y="4767120"/>
            <a:ext cx="1630679" cy="419100"/>
          </a:xfrm>
          <a:prstGeom prst="rect">
            <a:avLst/>
          </a:prstGeom>
          <a:noFill/>
        </p:spPr>
      </p:pic>
      <p:pic>
        <p:nvPicPr>
          <p:cNvPr id="19" name="Picture 719">
            <a:extLst>
              <a:ext uri="{FF2B5EF4-FFF2-40B4-BE49-F238E27FC236}">
                <a16:creationId xmlns:a16="http://schemas.microsoft.com/office/drawing/2014/main" id="{A19F6CEC-C7AF-8134-679D-2AE1D2ACF9C0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71077" y="5578297"/>
            <a:ext cx="2456688" cy="717804"/>
          </a:xfrm>
          <a:prstGeom prst="rect">
            <a:avLst/>
          </a:prstGeom>
          <a:noFill/>
        </p:spPr>
      </p:pic>
      <p:pic>
        <p:nvPicPr>
          <p:cNvPr id="20" name="Picture 720">
            <a:extLst>
              <a:ext uri="{FF2B5EF4-FFF2-40B4-BE49-F238E27FC236}">
                <a16:creationId xmlns:a16="http://schemas.microsoft.com/office/drawing/2014/main" id="{58ACC19B-192B-142B-56C0-F1407C7D1E73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1725" y="4614955"/>
            <a:ext cx="742187" cy="743712"/>
          </a:xfrm>
          <a:prstGeom prst="rect">
            <a:avLst/>
          </a:prstGeom>
          <a:noFill/>
        </p:spPr>
      </p:pic>
      <p:pic>
        <p:nvPicPr>
          <p:cNvPr id="21" name="Picture 721">
            <a:extLst>
              <a:ext uri="{FF2B5EF4-FFF2-40B4-BE49-F238E27FC236}">
                <a16:creationId xmlns:a16="http://schemas.microsoft.com/office/drawing/2014/main" id="{B420FED8-E063-CF38-F442-5B70508DE91B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401" y="5572027"/>
            <a:ext cx="1961388" cy="635508"/>
          </a:xfrm>
          <a:prstGeom prst="rect">
            <a:avLst/>
          </a:prstGeom>
          <a:noFill/>
        </p:spPr>
      </p:pic>
      <p:pic>
        <p:nvPicPr>
          <p:cNvPr id="23" name="Picture 723">
            <a:extLst>
              <a:ext uri="{FF2B5EF4-FFF2-40B4-BE49-F238E27FC236}">
                <a16:creationId xmlns:a16="http://schemas.microsoft.com/office/drawing/2014/main" id="{41A63871-9994-612D-6C6A-829D499B724D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8713" y="4686583"/>
            <a:ext cx="691895" cy="835152"/>
          </a:xfrm>
          <a:prstGeom prst="rect">
            <a:avLst/>
          </a:prstGeom>
          <a:noFill/>
        </p:spPr>
      </p:pic>
      <p:pic>
        <p:nvPicPr>
          <p:cNvPr id="24" name="Picture 724">
            <a:extLst>
              <a:ext uri="{FF2B5EF4-FFF2-40B4-BE49-F238E27FC236}">
                <a16:creationId xmlns:a16="http://schemas.microsoft.com/office/drawing/2014/main" id="{E01CB555-5166-8551-513C-9FBDE8F858C4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44870" y="4620423"/>
            <a:ext cx="3418332" cy="749808"/>
          </a:xfrm>
          <a:prstGeom prst="rect">
            <a:avLst/>
          </a:prstGeom>
          <a:noFill/>
        </p:spPr>
      </p:pic>
      <p:pic>
        <p:nvPicPr>
          <p:cNvPr id="25" name="Picture 725">
            <a:extLst>
              <a:ext uri="{FF2B5EF4-FFF2-40B4-BE49-F238E27FC236}">
                <a16:creationId xmlns:a16="http://schemas.microsoft.com/office/drawing/2014/main" id="{88FE37EE-5D33-9F78-AEBF-09192996EA32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59533" y="5570504"/>
            <a:ext cx="1234439" cy="637031"/>
          </a:xfrm>
          <a:prstGeom prst="rect">
            <a:avLst/>
          </a:prstGeom>
          <a:noFill/>
        </p:spPr>
      </p:pic>
      <p:pic>
        <p:nvPicPr>
          <p:cNvPr id="26" name="Picture 726">
            <a:extLst>
              <a:ext uri="{FF2B5EF4-FFF2-40B4-BE49-F238E27FC236}">
                <a16:creationId xmlns:a16="http://schemas.microsoft.com/office/drawing/2014/main" id="{9FDE92D2-BA11-C892-4D10-AAA8720A6819}"/>
              </a:ext>
            </a:extLst>
          </p:cNvPr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1148" y="5620796"/>
            <a:ext cx="3438144" cy="5867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20480-41A1-3B01-BBE0-674195F04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1658" y="245321"/>
            <a:ext cx="6705720" cy="555959"/>
          </a:xfrm>
        </p:spPr>
        <p:txBody>
          <a:bodyPr/>
          <a:lstStyle/>
          <a:p>
            <a:pPr algn="ctr"/>
            <a:r>
              <a:rPr lang="en-US" sz="2600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23835710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3">
            <a:extLst>
              <a:ext uri="{FF2B5EF4-FFF2-40B4-BE49-F238E27FC236}">
                <a16:creationId xmlns:a16="http://schemas.microsoft.com/office/drawing/2014/main" id="{5045E11B-39B9-6334-5CCC-9F443F8488B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39" y="1890903"/>
            <a:ext cx="3956686" cy="2223897"/>
          </a:xfrm>
          <a:prstGeom prst="rect">
            <a:avLst/>
          </a:prstGeom>
          <a:noFill/>
        </p:spPr>
      </p:pic>
      <p:sp>
        <p:nvSpPr>
          <p:cNvPr id="6" name="Rectangle 116">
            <a:extLst>
              <a:ext uri="{FF2B5EF4-FFF2-40B4-BE49-F238E27FC236}">
                <a16:creationId xmlns:a16="http://schemas.microsoft.com/office/drawing/2014/main" id="{5AEB441F-CCB0-3CFD-6F01-D34F8AF9724A}"/>
              </a:ext>
            </a:extLst>
          </p:cNvPr>
          <p:cNvSpPr/>
          <p:nvPr/>
        </p:nvSpPr>
        <p:spPr>
          <a:xfrm>
            <a:off x="367667" y="1507183"/>
            <a:ext cx="772995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>
              <a:tabLst>
                <a:tab pos="4760903" algn="l"/>
              </a:tabLst>
            </a:pPr>
            <a:r>
              <a:rPr lang="en-US" b="0" i="0" spc="0" baseline="0" dirty="0">
                <a:latin typeface="+mj-lt"/>
                <a:cs typeface="Times New Roman" panose="02020603050405020304" pitchFamily="18" charset="0"/>
              </a:rPr>
              <a:t>2022+2023</a:t>
            </a:r>
            <a:r>
              <a:rPr lang="en-US" b="0" i="0" spc="-41" baseline="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0" i="0" spc="0" baseline="0" dirty="0">
                <a:latin typeface="+mj-lt"/>
                <a:cs typeface="Times New Roman" panose="02020603050405020304" pitchFamily="18" charset="0"/>
              </a:rPr>
              <a:t>warm tests	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2023/24+2024/25 cold tests</a:t>
            </a:r>
          </a:p>
        </p:txBody>
      </p:sp>
      <p:pic>
        <p:nvPicPr>
          <p:cNvPr id="8" name="Picture 105">
            <a:extLst>
              <a:ext uri="{FF2B5EF4-FFF2-40B4-BE49-F238E27FC236}">
                <a16:creationId xmlns:a16="http://schemas.microsoft.com/office/drawing/2014/main" id="{B8455A59-CE62-EF6A-B0A0-DD7DFA116B7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2821" y="1781555"/>
            <a:ext cx="3918204" cy="2485645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79AF36-5DDD-11EA-00BC-F3FB0EC16BD4}"/>
              </a:ext>
            </a:extLst>
          </p:cNvPr>
          <p:cNvSpPr txBox="1"/>
          <p:nvPr/>
        </p:nvSpPr>
        <p:spPr>
          <a:xfrm>
            <a:off x="3111631" y="32889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spc="-11" baseline="0" dirty="0">
                <a:latin typeface="+mj-lt"/>
                <a:cs typeface="Times New Roman" panose="02020603050405020304" pitchFamily="18" charset="0"/>
              </a:rPr>
              <a:t>M</a:t>
            </a:r>
            <a:r>
              <a:rPr lang="en-US" sz="2400" b="0" i="0" spc="0" baseline="0" dirty="0">
                <a:latin typeface="+mj-lt"/>
                <a:cs typeface="Times New Roman" panose="02020603050405020304" pitchFamily="18" charset="0"/>
              </a:rPr>
              <a:t>orpurgo </a:t>
            </a:r>
            <a:r>
              <a:rPr lang="en-US" sz="2400" b="0" i="0" spc="-11" baseline="0" dirty="0">
                <a:latin typeface="+mj-lt"/>
                <a:cs typeface="Times New Roman" panose="02020603050405020304" pitchFamily="18" charset="0"/>
              </a:rPr>
              <a:t>M</a:t>
            </a:r>
            <a:r>
              <a:rPr lang="en-US" sz="2400" b="0" i="0" spc="0" baseline="0" dirty="0">
                <a:latin typeface="+mj-lt"/>
                <a:cs typeface="Times New Roman" panose="02020603050405020304" pitchFamily="18" charset="0"/>
              </a:rPr>
              <a:t>agn</a:t>
            </a:r>
            <a:r>
              <a:rPr lang="en-US" sz="2400" b="0" i="0" spc="-23" baseline="0" dirty="0">
                <a:latin typeface="+mj-lt"/>
                <a:cs typeface="Times New Roman" panose="02020603050405020304" pitchFamily="18" charset="0"/>
              </a:rPr>
              <a:t>e</a:t>
            </a:r>
            <a:r>
              <a:rPr lang="en-US" sz="2400" b="0" i="0" spc="-11" baseline="0" dirty="0">
                <a:latin typeface="+mj-lt"/>
                <a:cs typeface="Times New Roman" panose="02020603050405020304" pitchFamily="18" charset="0"/>
              </a:rPr>
              <a:t>t at CERN</a:t>
            </a:r>
            <a:r>
              <a:rPr lang="en-US" sz="2400" b="0" i="0" spc="0" baseline="0" dirty="0">
                <a:latin typeface="+mj-lt"/>
                <a:cs typeface="Times New Roman" panose="02020603050405020304" pitchFamily="18" charset="0"/>
              </a:rPr>
              <a:t> </a:t>
            </a:r>
            <a:endParaRPr lang="en-US" sz="24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1" name="Picture 7340">
            <a:extLst>
              <a:ext uri="{FF2B5EF4-FFF2-40B4-BE49-F238E27FC236}">
                <a16:creationId xmlns:a16="http://schemas.microsoft.com/office/drawing/2014/main" id="{D469CED2-587D-BBDE-3E1D-BC0724F50922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44539" y="1400863"/>
            <a:ext cx="3228975" cy="2847975"/>
          </a:xfrm>
          <a:prstGeom prst="rect">
            <a:avLst/>
          </a:prstGeom>
          <a:noFill/>
        </p:spPr>
      </p:pic>
      <p:sp>
        <p:nvSpPr>
          <p:cNvPr id="12" name="Rectangle 626">
            <a:extLst>
              <a:ext uri="{FF2B5EF4-FFF2-40B4-BE49-F238E27FC236}">
                <a16:creationId xmlns:a16="http://schemas.microsoft.com/office/drawing/2014/main" id="{2627CE97-9E55-27C3-84B9-C72A66B81DE4}"/>
              </a:ext>
            </a:extLst>
          </p:cNvPr>
          <p:cNvSpPr/>
          <p:nvPr/>
        </p:nvSpPr>
        <p:spPr>
          <a:xfrm>
            <a:off x="3902697" y="5928162"/>
            <a:ext cx="4523070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0" rIns="0" bIns="0">
            <a:spAutoFit/>
          </a:bodyPr>
          <a:lstStyle/>
          <a:p>
            <a:pPr marL="0" algn="ctr"/>
            <a:r>
              <a:rPr lang="en-US" b="1" i="0" spc="0" baseline="0" dirty="0">
                <a:solidFill>
                  <a:srgbClr val="3333CC"/>
                </a:solidFill>
                <a:latin typeface="+mj-lt"/>
                <a:cs typeface="Times New Roman" panose="02020603050405020304" pitchFamily="18" charset="0"/>
              </a:rPr>
              <a:t>Tim</a:t>
            </a:r>
            <a:r>
              <a:rPr lang="en-US" b="1" i="0" spc="-12" baseline="0" dirty="0">
                <a:solidFill>
                  <a:srgbClr val="3333CC"/>
                </a:solidFill>
                <a:latin typeface="+mj-lt"/>
                <a:cs typeface="Times New Roman" panose="02020603050405020304" pitchFamily="18" charset="0"/>
              </a:rPr>
              <a:t>e</a:t>
            </a:r>
            <a:r>
              <a:rPr lang="en-US" b="1" i="0" spc="0" baseline="0" dirty="0">
                <a:solidFill>
                  <a:srgbClr val="3333CC"/>
                </a:solidFill>
                <a:latin typeface="+mj-lt"/>
                <a:cs typeface="Times New Roman" panose="02020603050405020304" pitchFamily="18" charset="0"/>
              </a:rPr>
              <a:t> slots</a:t>
            </a:r>
            <a:r>
              <a:rPr lang="en-US" b="1" i="0" spc="-10" baseline="0" dirty="0">
                <a:solidFill>
                  <a:srgbClr val="3333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i="0" spc="-44" baseline="0" dirty="0">
                <a:solidFill>
                  <a:srgbClr val="3333CC"/>
                </a:solidFill>
                <a:latin typeface="+mj-lt"/>
                <a:cs typeface="Times New Roman" panose="02020603050405020304" pitchFamily="18" charset="0"/>
              </a:rPr>
              <a:t>f</a:t>
            </a:r>
            <a:r>
              <a:rPr lang="en-US" b="1" i="0" spc="0" baseline="0" dirty="0">
                <a:solidFill>
                  <a:srgbClr val="3333CC"/>
                </a:solidFill>
                <a:latin typeface="+mj-lt"/>
                <a:cs typeface="Times New Roman" panose="02020603050405020304" pitchFamily="18" charset="0"/>
              </a:rPr>
              <a:t>or MADM</a:t>
            </a:r>
            <a:r>
              <a:rPr lang="en-US" b="1" i="0" spc="-14" baseline="0" dirty="0">
                <a:solidFill>
                  <a:srgbClr val="3333CC"/>
                </a:solidFill>
                <a:latin typeface="+mj-lt"/>
                <a:cs typeface="Times New Roman" panose="02020603050405020304" pitchFamily="18" charset="0"/>
              </a:rPr>
              <a:t>A</a:t>
            </a:r>
            <a:r>
              <a:rPr lang="en-US" b="1" i="0" spc="0" baseline="0" dirty="0">
                <a:solidFill>
                  <a:srgbClr val="3333CC"/>
                </a:solidFill>
                <a:latin typeface="+mj-lt"/>
                <a:cs typeface="Times New Roman" panose="02020603050405020304" pitchFamily="18" charset="0"/>
              </a:rPr>
              <a:t>X</a:t>
            </a:r>
            <a:r>
              <a:rPr lang="en-US" b="1" i="0" spc="-10" baseline="0" dirty="0">
                <a:solidFill>
                  <a:srgbClr val="3333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i="0" spc="-15" baseline="0" dirty="0">
                <a:solidFill>
                  <a:srgbClr val="3333CC"/>
                </a:solidFill>
                <a:latin typeface="+mj-lt"/>
                <a:cs typeface="Times New Roman" panose="02020603050405020304" pitchFamily="18" charset="0"/>
              </a:rPr>
              <a:t>a</a:t>
            </a:r>
            <a:r>
              <a:rPr lang="en-US" b="1" i="0" spc="0" baseline="0" dirty="0">
                <a:solidFill>
                  <a:srgbClr val="3333CC"/>
                </a:solidFill>
                <a:latin typeface="+mj-lt"/>
                <a:cs typeface="Times New Roman" panose="02020603050405020304" pitchFamily="18" charset="0"/>
              </a:rPr>
              <a:t>t</a:t>
            </a:r>
            <a:r>
              <a:rPr lang="en-US" b="1" i="0" spc="-10" baseline="0" dirty="0">
                <a:solidFill>
                  <a:srgbClr val="3333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i="0" spc="0" baseline="0" dirty="0">
                <a:solidFill>
                  <a:srgbClr val="3333CC"/>
                </a:solidFill>
                <a:latin typeface="+mj-lt"/>
                <a:cs typeface="Times New Roman" panose="02020603050405020304" pitchFamily="18" charset="0"/>
              </a:rPr>
              <a:t>MORPURGO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AF5EC9D-CB97-5102-E083-B2DE1E9696A4}"/>
              </a:ext>
            </a:extLst>
          </p:cNvPr>
          <p:cNvGrpSpPr/>
          <p:nvPr/>
        </p:nvGrpSpPr>
        <p:grpSpPr>
          <a:xfrm>
            <a:off x="103250" y="4326805"/>
            <a:ext cx="8088250" cy="1766323"/>
            <a:chOff x="303275" y="4671060"/>
            <a:chExt cx="10082784" cy="2105413"/>
          </a:xfrm>
        </p:grpSpPr>
        <p:pic>
          <p:nvPicPr>
            <p:cNvPr id="14" name="Picture 613">
              <a:extLst>
                <a:ext uri="{FF2B5EF4-FFF2-40B4-BE49-F238E27FC236}">
                  <a16:creationId xmlns:a16="http://schemas.microsoft.com/office/drawing/2014/main" id="{B3B4173C-6D9D-BBDF-3090-D222C6C43B28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03275" y="4671060"/>
              <a:ext cx="10082784" cy="1616963"/>
            </a:xfrm>
            <a:prstGeom prst="rect">
              <a:avLst/>
            </a:prstGeom>
            <a:noFill/>
          </p:spPr>
        </p:pic>
        <p:pic>
          <p:nvPicPr>
            <p:cNvPr id="15" name="Picture 614">
              <a:extLst>
                <a:ext uri="{FF2B5EF4-FFF2-40B4-BE49-F238E27FC236}">
                  <a16:creationId xmlns:a16="http://schemas.microsoft.com/office/drawing/2014/main" id="{87DF3713-F680-EAE9-C20D-5234D60B9E9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41879" y="5094224"/>
              <a:ext cx="557276" cy="1105916"/>
            </a:xfrm>
            <a:prstGeom prst="rect">
              <a:avLst/>
            </a:prstGeom>
            <a:noFill/>
          </p:spPr>
        </p:pic>
        <p:pic>
          <p:nvPicPr>
            <p:cNvPr id="16" name="Picture 615">
              <a:extLst>
                <a:ext uri="{FF2B5EF4-FFF2-40B4-BE49-F238E27FC236}">
                  <a16:creationId xmlns:a16="http://schemas.microsoft.com/office/drawing/2014/main" id="{BBDC55B2-6473-BC73-B4F2-3B65652D7FAC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314704" y="5094224"/>
              <a:ext cx="558800" cy="1105916"/>
            </a:xfrm>
            <a:prstGeom prst="rect">
              <a:avLst/>
            </a:prstGeom>
            <a:noFill/>
          </p:spPr>
        </p:pic>
        <p:pic>
          <p:nvPicPr>
            <p:cNvPr id="17" name="Picture 616">
              <a:extLst>
                <a:ext uri="{FF2B5EF4-FFF2-40B4-BE49-F238E27FC236}">
                  <a16:creationId xmlns:a16="http://schemas.microsoft.com/office/drawing/2014/main" id="{E5D9EC20-65F4-C74C-6D6C-D91A54D1F2F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431540" y="5094224"/>
              <a:ext cx="686816" cy="1105916"/>
            </a:xfrm>
            <a:prstGeom prst="rect">
              <a:avLst/>
            </a:prstGeom>
            <a:noFill/>
          </p:spPr>
        </p:pic>
        <p:pic>
          <p:nvPicPr>
            <p:cNvPr id="18" name="Picture 617">
              <a:extLst>
                <a:ext uri="{FF2B5EF4-FFF2-40B4-BE49-F238E27FC236}">
                  <a16:creationId xmlns:a16="http://schemas.microsoft.com/office/drawing/2014/main" id="{BEE80509-CE2E-A2A9-8EB0-DA4222C028E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541011" y="5094224"/>
              <a:ext cx="558800" cy="1105916"/>
            </a:xfrm>
            <a:prstGeom prst="rect">
              <a:avLst/>
            </a:prstGeom>
            <a:noFill/>
          </p:spPr>
        </p:pic>
        <p:pic>
          <p:nvPicPr>
            <p:cNvPr id="19" name="Picture 618">
              <a:extLst>
                <a:ext uri="{FF2B5EF4-FFF2-40B4-BE49-F238E27FC236}">
                  <a16:creationId xmlns:a16="http://schemas.microsoft.com/office/drawing/2014/main" id="{10F5C1A8-5F11-1CC3-B890-18702C5A86A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674867" y="5074412"/>
              <a:ext cx="558800" cy="1108963"/>
            </a:xfrm>
            <a:prstGeom prst="rect">
              <a:avLst/>
            </a:prstGeom>
            <a:noFill/>
          </p:spPr>
        </p:pic>
        <p:sp>
          <p:nvSpPr>
            <p:cNvPr id="20" name="Freeform 620">
              <a:extLst>
                <a:ext uri="{FF2B5EF4-FFF2-40B4-BE49-F238E27FC236}">
                  <a16:creationId xmlns:a16="http://schemas.microsoft.com/office/drawing/2014/main" id="{84A04197-657B-9DC0-C9A6-5359806B2D69}"/>
                </a:ext>
              </a:extLst>
            </p:cNvPr>
            <p:cNvSpPr/>
            <p:nvPr/>
          </p:nvSpPr>
          <p:spPr>
            <a:xfrm flipV="1">
              <a:off x="1609344" y="5504689"/>
              <a:ext cx="124967" cy="137159"/>
            </a:xfrm>
            <a:custGeom>
              <a:avLst/>
              <a:gdLst/>
              <a:ahLst/>
              <a:cxnLst/>
              <a:rect l="0" t="0" r="0" b="0"/>
              <a:pathLst>
                <a:path w="166623" h="182879">
                  <a:moveTo>
                    <a:pt x="0" y="111760"/>
                  </a:moveTo>
                  <a:lnTo>
                    <a:pt x="62992" y="111760"/>
                  </a:lnTo>
                  <a:lnTo>
                    <a:pt x="83311" y="182879"/>
                  </a:lnTo>
                  <a:lnTo>
                    <a:pt x="101600" y="111760"/>
                  </a:lnTo>
                  <a:lnTo>
                    <a:pt x="166623" y="111760"/>
                  </a:lnTo>
                  <a:lnTo>
                    <a:pt x="113792" y="69089"/>
                  </a:lnTo>
                  <a:lnTo>
                    <a:pt x="134112" y="0"/>
                  </a:lnTo>
                  <a:lnTo>
                    <a:pt x="83311" y="42672"/>
                  </a:lnTo>
                  <a:lnTo>
                    <a:pt x="32511" y="0"/>
                  </a:lnTo>
                  <a:lnTo>
                    <a:pt x="50800" y="69089"/>
                  </a:lnTo>
                  <a:close/>
                </a:path>
              </a:pathLst>
            </a:custGeom>
            <a:solidFill>
              <a:srgbClr val="FF0000">
                <a:alpha val="100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pic>
          <p:nvPicPr>
            <p:cNvPr id="21" name="Picture 621">
              <a:extLst>
                <a:ext uri="{FF2B5EF4-FFF2-40B4-BE49-F238E27FC236}">
                  <a16:creationId xmlns:a16="http://schemas.microsoft.com/office/drawing/2014/main" id="{21705C88-9DB2-7A94-ABDF-360C9A33398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582927" y="5473700"/>
              <a:ext cx="177800" cy="196088"/>
            </a:xfrm>
            <a:prstGeom prst="rect">
              <a:avLst/>
            </a:prstGeom>
            <a:noFill/>
          </p:spPr>
        </p:pic>
        <p:sp>
          <p:nvSpPr>
            <p:cNvPr id="22" name="Rectangle 627">
              <a:extLst>
                <a:ext uri="{FF2B5EF4-FFF2-40B4-BE49-F238E27FC236}">
                  <a16:creationId xmlns:a16="http://schemas.microsoft.com/office/drawing/2014/main" id="{80582106-B1EB-FEFC-00A3-681DBE790FDC}"/>
                </a:ext>
              </a:extLst>
            </p:cNvPr>
            <p:cNvSpPr/>
            <p:nvPr/>
          </p:nvSpPr>
          <p:spPr>
            <a:xfrm>
              <a:off x="2371355" y="6124073"/>
              <a:ext cx="438546" cy="44817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/>
              <a:r>
                <a:rPr lang="en-US" sz="1320" b="0" i="0" spc="0" baseline="0" dirty="0">
                  <a:latin typeface="CIDFont+F9"/>
                </a:rPr>
                <a:t>CB200</a:t>
              </a:r>
            </a:p>
            <a:p>
              <a:pPr marL="0">
                <a:lnSpc>
                  <a:spcPts val="1596"/>
                </a:lnSpc>
              </a:pPr>
              <a:r>
                <a:rPr lang="en-US" sz="1320" b="0" i="0" spc="0" baseline="0" dirty="0">
                  <a:latin typeface="CIDFont+F9"/>
                </a:rPr>
                <a:t>P200</a:t>
              </a:r>
            </a:p>
          </p:txBody>
        </p:sp>
        <p:sp>
          <p:nvSpPr>
            <p:cNvPr id="23" name="Rectangle 628">
              <a:extLst>
                <a:ext uri="{FF2B5EF4-FFF2-40B4-BE49-F238E27FC236}">
                  <a16:creationId xmlns:a16="http://schemas.microsoft.com/office/drawing/2014/main" id="{92E7E771-1789-6B39-737C-54D0CA0C9A44}"/>
                </a:ext>
              </a:extLst>
            </p:cNvPr>
            <p:cNvSpPr/>
            <p:nvPr/>
          </p:nvSpPr>
          <p:spPr>
            <a:xfrm>
              <a:off x="1386878" y="6162238"/>
              <a:ext cx="5060122" cy="41302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>
                <a:tabLst>
                  <a:tab pos="2058913" algn="l"/>
                  <a:tab pos="3133349" algn="l"/>
                  <a:tab pos="4288474" algn="l"/>
                </a:tabLst>
              </a:pPr>
              <a:r>
                <a:rPr lang="en-US" sz="2000" b="0" i="0" spc="0" baseline="20904" dirty="0">
                  <a:latin typeface="CIDFont+F9"/>
                </a:rPr>
                <a:t>EMC	</a:t>
              </a:r>
              <a:r>
                <a:rPr lang="en-US" sz="1320" b="0" i="0" spc="0" baseline="0" dirty="0">
                  <a:latin typeface="CIDFont+F9"/>
                </a:rPr>
                <a:t>r-Boo</a:t>
              </a:r>
              <a:r>
                <a:rPr lang="en-US" sz="1320" b="0" i="0" spc="-10" baseline="0" dirty="0">
                  <a:latin typeface="CIDFont+F9"/>
                </a:rPr>
                <a:t>s</a:t>
              </a:r>
              <a:r>
                <a:rPr lang="en-US" sz="1320" b="0" i="0" spc="0" baseline="0" dirty="0">
                  <a:latin typeface="CIDFont+F9"/>
                </a:rPr>
                <a:t>ter	</a:t>
              </a:r>
              <a:r>
                <a:rPr lang="en-US" sz="2000" b="0" i="0" spc="0" baseline="5493" dirty="0">
                  <a:latin typeface="CIDFont+F9"/>
                </a:rPr>
                <a:t>P-Boo</a:t>
              </a:r>
              <a:r>
                <a:rPr lang="en-US" sz="2000" b="0" i="0" spc="-10" baseline="5493" dirty="0">
                  <a:latin typeface="CIDFont+F9"/>
                </a:rPr>
                <a:t>s</a:t>
              </a:r>
              <a:r>
                <a:rPr lang="en-US" sz="2000" b="0" i="0" spc="0" baseline="5493" dirty="0">
                  <a:latin typeface="CIDFont+F9"/>
                </a:rPr>
                <a:t>ter	</a:t>
              </a:r>
              <a:r>
                <a:rPr lang="en-US" sz="2000" b="0" i="0" spc="0" baseline="1831" dirty="0">
                  <a:latin typeface="CIDFont+F9"/>
                </a:rPr>
                <a:t>? Inte</a:t>
              </a:r>
              <a:r>
                <a:rPr lang="en-US" sz="2000" b="0" i="0" spc="-19" baseline="1831" dirty="0">
                  <a:latin typeface="CIDFont+F9"/>
                </a:rPr>
                <a:t>r</a:t>
              </a:r>
              <a:r>
                <a:rPr lang="en-US" sz="2000" b="0" i="0" spc="0" baseline="1831" dirty="0">
                  <a:latin typeface="CIDFont+F9"/>
                </a:rPr>
                <a:t>e</a:t>
              </a:r>
              <a:r>
                <a:rPr lang="en-US" sz="2000" b="0" i="0" spc="-10" baseline="1831" dirty="0">
                  <a:latin typeface="CIDFont+F9"/>
                </a:rPr>
                <a:t>s</a:t>
              </a:r>
              <a:r>
                <a:rPr lang="en-US" sz="2000" b="0" i="0" spc="0" baseline="1831" dirty="0">
                  <a:latin typeface="CIDFont+F9"/>
                </a:rPr>
                <a:t>t ?</a:t>
              </a:r>
            </a:p>
            <a:p>
              <a:pPr marL="0">
                <a:lnSpc>
                  <a:spcPts val="1319"/>
                </a:lnSpc>
              </a:pPr>
              <a:r>
                <a:rPr lang="en-US" sz="1320" b="0" i="0" spc="0" baseline="0" dirty="0">
                  <a:latin typeface="CIDFont+F9"/>
                </a:rPr>
                <a:t>CB100</a:t>
              </a:r>
            </a:p>
          </p:txBody>
        </p:sp>
        <p:sp>
          <p:nvSpPr>
            <p:cNvPr id="24" name="Rectangle 629">
              <a:extLst>
                <a:ext uri="{FF2B5EF4-FFF2-40B4-BE49-F238E27FC236}">
                  <a16:creationId xmlns:a16="http://schemas.microsoft.com/office/drawing/2014/main" id="{8F87518A-E325-D218-964D-52CB9D6A79EA}"/>
                </a:ext>
              </a:extLst>
            </p:cNvPr>
            <p:cNvSpPr/>
            <p:nvPr/>
          </p:nvSpPr>
          <p:spPr>
            <a:xfrm>
              <a:off x="1386878" y="6531049"/>
              <a:ext cx="344668" cy="24542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/>
              <a:r>
                <a:rPr lang="en-US" sz="1320" b="0" i="0" spc="0" baseline="0" dirty="0">
                  <a:latin typeface="CIDFont+F9"/>
                </a:rPr>
                <a:t>P200</a:t>
              </a:r>
            </a:p>
          </p:txBody>
        </p:sp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6FA4197-9F96-2FBB-28A0-03EB876B1506}"/>
              </a:ext>
            </a:extLst>
          </p:cNvPr>
          <p:cNvCxnSpPr>
            <a:cxnSpLocks/>
          </p:cNvCxnSpPr>
          <p:nvPr/>
        </p:nvCxnSpPr>
        <p:spPr>
          <a:xfrm flipV="1">
            <a:off x="10482606" y="2450968"/>
            <a:ext cx="923828" cy="9426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B39C5AD-6B63-10CC-2499-70412A3205B5}"/>
              </a:ext>
            </a:extLst>
          </p:cNvPr>
          <p:cNvSpPr txBox="1"/>
          <p:nvPr/>
        </p:nvSpPr>
        <p:spPr>
          <a:xfrm>
            <a:off x="10567446" y="2177594"/>
            <a:ext cx="829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1.6 m</a:t>
            </a:r>
          </a:p>
        </p:txBody>
      </p:sp>
      <p:graphicFrame>
        <p:nvGraphicFramePr>
          <p:cNvPr id="27" name="Table 2">
            <a:extLst>
              <a:ext uri="{FF2B5EF4-FFF2-40B4-BE49-F238E27FC236}">
                <a16:creationId xmlns:a16="http://schemas.microsoft.com/office/drawing/2014/main" id="{B5BB6588-C73A-C4F2-9ACC-EE1D28C607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4218869"/>
              </p:ext>
            </p:extLst>
          </p:nvPr>
        </p:nvGraphicFramePr>
        <p:xfrm>
          <a:off x="47328" y="6453336"/>
          <a:ext cx="1204116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3723">
                  <a:extLst>
                    <a:ext uri="{9D8B030D-6E8A-4147-A177-3AD203B41FA5}">
                      <a16:colId xmlns:a16="http://schemas.microsoft.com/office/drawing/2014/main" val="1381935228"/>
                    </a:ext>
                  </a:extLst>
                </a:gridCol>
                <a:gridCol w="4013723">
                  <a:extLst>
                    <a:ext uri="{9D8B030D-6E8A-4147-A177-3AD203B41FA5}">
                      <a16:colId xmlns:a16="http://schemas.microsoft.com/office/drawing/2014/main" val="3118566186"/>
                    </a:ext>
                  </a:extLst>
                </a:gridCol>
                <a:gridCol w="4013723">
                  <a:extLst>
                    <a:ext uri="{9D8B030D-6E8A-4147-A177-3AD203B41FA5}">
                      <a16:colId xmlns:a16="http://schemas.microsoft.com/office/drawing/2014/main" val="40870864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11-08-2022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Antonios Gardikiotis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4532657"/>
                  </a:ext>
                </a:extLst>
              </a:tr>
            </a:tbl>
          </a:graphicData>
        </a:graphic>
      </p:graphicFrame>
      <p:pic>
        <p:nvPicPr>
          <p:cNvPr id="28" name="Picture 196">
            <a:extLst>
              <a:ext uri="{FF2B5EF4-FFF2-40B4-BE49-F238E27FC236}">
                <a16:creationId xmlns:a16="http://schemas.microsoft.com/office/drawing/2014/main" id="{1D70BD30-A729-981B-95BB-9FF009ADD27B}"/>
              </a:ext>
            </a:extLst>
          </p:cNvPr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04255" y="4270343"/>
            <a:ext cx="2724345" cy="2052018"/>
          </a:xfrm>
          <a:prstGeom prst="rect">
            <a:avLst/>
          </a:prstGeom>
          <a:noFill/>
        </p:spPr>
      </p:pic>
      <p:sp>
        <p:nvSpPr>
          <p:cNvPr id="9" name="Arrow: Up 8">
            <a:extLst>
              <a:ext uri="{FF2B5EF4-FFF2-40B4-BE49-F238E27FC236}">
                <a16:creationId xmlns:a16="http://schemas.microsoft.com/office/drawing/2014/main" id="{D2486A65-6575-A0BF-2B83-3DD7010859B9}"/>
              </a:ext>
            </a:extLst>
          </p:cNvPr>
          <p:cNvSpPr/>
          <p:nvPr/>
        </p:nvSpPr>
        <p:spPr>
          <a:xfrm>
            <a:off x="10850252" y="3186261"/>
            <a:ext cx="113122" cy="1659116"/>
          </a:xfrm>
          <a:prstGeom prst="up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5365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1C23BAE8-9047-6646-9264-0F29F8C143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334" y="1272628"/>
            <a:ext cx="7032481" cy="484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598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5" name="Table 1"/>
          <p:cNvGraphicFramePr/>
          <p:nvPr/>
        </p:nvGraphicFramePr>
        <p:xfrm>
          <a:off x="11520" y="6558840"/>
          <a:ext cx="12114000" cy="243840"/>
        </p:xfrm>
        <a:graphic>
          <a:graphicData uri="http://schemas.openxmlformats.org/drawingml/2006/table">
            <a:tbl>
              <a:tblPr/>
              <a:tblGrid>
                <a:gridCol w="313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36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9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9920">
                <a:tc>
                  <a:txBody>
                    <a:bodyPr/>
                    <a:lstStyle/>
                    <a:p>
                      <a:pPr marL="127080">
                        <a:lnSpc>
                          <a:spcPts val="1239"/>
                        </a:lnSpc>
                      </a:pPr>
                      <a:r>
                        <a:rPr lang="en-US" sz="1200" b="0" strike="noStrike" spc="-12">
                          <a:solidFill>
                            <a:srgbClr val="000000"/>
                          </a:solidFill>
                          <a:latin typeface="Arial MT"/>
                        </a:rPr>
                        <a:t>11-08-2022</a:t>
                      </a:r>
                      <a:endParaRPr lang="en-US" sz="1200" b="0" strike="noStrike" spc="-1">
                        <a:latin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39"/>
                        </a:lnSpc>
                      </a:pPr>
                      <a:r>
                        <a:rPr lang="en-US" sz="1200" b="0" strike="noStrike" spc="-4">
                          <a:solidFill>
                            <a:srgbClr val="000000"/>
                          </a:solidFill>
                          <a:latin typeface="Arial MT"/>
                        </a:rPr>
                        <a:t>Antonios</a:t>
                      </a:r>
                      <a:r>
                        <a:rPr lang="en-US" sz="1200" b="0" strike="noStrike" spc="-29">
                          <a:solidFill>
                            <a:srgbClr val="000000"/>
                          </a:solidFill>
                          <a:latin typeface="Arial MT"/>
                        </a:rPr>
                        <a:t> </a:t>
                      </a:r>
                      <a:r>
                        <a:rPr lang="en-US" sz="1200" b="0" strike="noStrike" spc="-4">
                          <a:solidFill>
                            <a:srgbClr val="000000"/>
                          </a:solidFill>
                          <a:latin typeface="Arial MT"/>
                        </a:rPr>
                        <a:t>Gardikiotis</a:t>
                      </a:r>
                      <a:endParaRPr lang="en-US" sz="1200" b="0" strike="noStrike" spc="-1">
                        <a:latin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39"/>
                        </a:lnSpc>
                      </a:pPr>
                      <a:fld id="{73951D4C-DC35-404D-A931-57D268AEFE2F}" type="slidenum">
                        <a:rPr lang="en-US" sz="1200" b="0" strike="noStrike" spc="-4">
                          <a:solidFill>
                            <a:srgbClr val="000000"/>
                          </a:solidFill>
                          <a:latin typeface="Arial MT"/>
                        </a:rPr>
                        <a:t>24</a:t>
                      </a:fld>
                      <a:endParaRPr lang="en-US" sz="1200" b="0" strike="noStrike" spc="-1" dirty="0">
                        <a:latin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19" name="TextShape 2"/>
          <p:cNvSpPr txBox="1"/>
          <p:nvPr/>
        </p:nvSpPr>
        <p:spPr>
          <a:xfrm>
            <a:off x="2876579" y="348213"/>
            <a:ext cx="6927298" cy="348840"/>
          </a:xfrm>
          <a:prstGeom prst="rect">
            <a:avLst/>
          </a:prstGeom>
          <a:noFill/>
          <a:ln>
            <a:noFill/>
          </a:ln>
        </p:spPr>
        <p:txBody>
          <a:bodyPr lIns="0" tIns="13320" rIns="0" bIns="0"/>
          <a:lstStyle/>
          <a:p>
            <a:pPr marL="12600">
              <a:lnSpc>
                <a:spcPct val="100000"/>
              </a:lnSpc>
              <a:spcBef>
                <a:spcPts val="105"/>
              </a:spcBef>
            </a:pPr>
            <a:r>
              <a:rPr lang="en-US" sz="2600" b="0" strike="noStrike" spc="-1" dirty="0">
                <a:solidFill>
                  <a:srgbClr val="000000"/>
                </a:solidFill>
                <a:latin typeface="+mj-lt"/>
              </a:rPr>
              <a:t>Prototyping strategy: MADMAX test setups</a:t>
            </a:r>
            <a:endParaRPr lang="en-US" sz="2600" b="0" strike="noStrike" spc="-1" dirty="0">
              <a:latin typeface="+mj-lt"/>
            </a:endParaRPr>
          </a:p>
        </p:txBody>
      </p:sp>
      <p:graphicFrame>
        <p:nvGraphicFramePr>
          <p:cNvPr id="423" name="Table 6"/>
          <p:cNvGraphicFramePr/>
          <p:nvPr/>
        </p:nvGraphicFramePr>
        <p:xfrm>
          <a:off x="3227571" y="2501298"/>
          <a:ext cx="6008040" cy="2125280"/>
        </p:xfrm>
        <a:graphic>
          <a:graphicData uri="http://schemas.openxmlformats.org/drawingml/2006/table">
            <a:tbl>
              <a:tblPr/>
              <a:tblGrid>
                <a:gridCol w="1727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0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4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83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7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1760">
                <a:tc>
                  <a:txBody>
                    <a:bodyPr/>
                    <a:lstStyle/>
                    <a:p>
                      <a:pPr marL="33120" algn="ctr">
                        <a:lnSpc>
                          <a:spcPts val="1551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Name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9680" algn="ctr">
                        <a:lnSpc>
                          <a:spcPts val="1551"/>
                        </a:lnSpc>
                      </a:pPr>
                      <a:r>
                        <a:rPr lang="en-US" sz="1400" b="1" strike="noStrike" spc="-4">
                          <a:solidFill>
                            <a:srgbClr val="000000"/>
                          </a:solidFill>
                          <a:latin typeface="Times New Roman"/>
                        </a:rPr>
                        <a:t>acronym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51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disc</a:t>
                      </a:r>
                      <a:r>
                        <a:rPr lang="en-US" sz="1400" b="1" strike="noStrike" spc="-38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1400" b="1" strike="noStrike" spc="-4">
                          <a:solidFill>
                            <a:srgbClr val="000000"/>
                          </a:solidFill>
                          <a:latin typeface="Times New Roman"/>
                        </a:rPr>
                        <a:t>diameter</a:t>
                      </a:r>
                      <a:endParaRPr lang="en-US" sz="14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9">
                          <a:solidFill>
                            <a:srgbClr val="000000"/>
                          </a:solidFill>
                          <a:latin typeface="Times New Roman"/>
                        </a:rPr>
                        <a:t>[mm]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66320">
                        <a:lnSpc>
                          <a:spcPts val="1551"/>
                        </a:lnSpc>
                      </a:pPr>
                      <a:r>
                        <a:rPr lang="en-US" sz="1400" b="1" strike="noStrike" spc="-49">
                          <a:solidFill>
                            <a:srgbClr val="000000"/>
                          </a:solidFill>
                          <a:latin typeface="Times New Roman"/>
                        </a:rPr>
                        <a:t>Nr.</a:t>
                      </a:r>
                      <a:r>
                        <a:rPr lang="en-US" sz="1400" b="1" strike="noStrike" spc="-32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of</a:t>
                      </a:r>
                      <a:endParaRPr lang="en-US" sz="1400" b="0" strike="noStrike" spc="-1">
                        <a:latin typeface="Arial"/>
                      </a:endParaRPr>
                    </a:p>
                    <a:p>
                      <a:pPr marL="197640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discs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360" algn="ctr">
                        <a:lnSpc>
                          <a:spcPts val="1551"/>
                        </a:lnSpc>
                      </a:pPr>
                      <a:r>
                        <a:rPr lang="en-US" sz="1400" b="1" strike="noStrike" spc="-12">
                          <a:solidFill>
                            <a:srgbClr val="000000"/>
                          </a:solidFill>
                          <a:latin typeface="Times New Roman"/>
                        </a:rPr>
                        <a:t>Availability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800">
                <a:tc>
                  <a:txBody>
                    <a:bodyPr/>
                    <a:lstStyle/>
                    <a:p>
                      <a:pPr marL="28440" algn="ctr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Closed</a:t>
                      </a:r>
                      <a:r>
                        <a:rPr lang="en-US" sz="1400" b="0" strike="noStrike" spc="-43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booster</a:t>
                      </a:r>
                      <a:r>
                        <a:rPr lang="en-US" sz="1400" b="0" strike="noStrike" spc="-63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8240" algn="ctr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CB100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90320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lang="en-US" sz="1400" b="0" strike="noStrike" spc="4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endParaRPr lang="en-US" sz="1400" b="0" strike="noStrike" spc="-1" dirty="0">
                        <a:latin typeface="Arial"/>
                      </a:endParaRPr>
                    </a:p>
                  </a:txBody>
                  <a:tcP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4160" algn="ctr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lang="en-US" sz="1400" b="1" strike="noStrike" spc="4">
                          <a:solidFill>
                            <a:srgbClr val="000000"/>
                          </a:solidFill>
                          <a:latin typeface="Times New Roman"/>
                        </a:rPr>
                        <a:t>2021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7160">
                <a:tc>
                  <a:txBody>
                    <a:bodyPr/>
                    <a:lstStyle/>
                    <a:p>
                      <a:pPr marL="28440" algn="ctr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Closed</a:t>
                      </a:r>
                      <a:r>
                        <a:rPr lang="en-US" sz="1400" b="0" strike="noStrike" spc="-43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booster</a:t>
                      </a:r>
                      <a:r>
                        <a:rPr lang="en-US" sz="1400" b="0" strike="noStrike" spc="-63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200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8240" algn="ctr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CB200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90320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lang="en-US" sz="1400" b="0" strike="noStrike" spc="4">
                          <a:solidFill>
                            <a:srgbClr val="000000"/>
                          </a:solidFill>
                          <a:latin typeface="Times New Roman"/>
                        </a:rPr>
                        <a:t>200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lang="en-US" sz="1400" b="0" strike="noStrike" spc="-4" dirty="0">
                          <a:solidFill>
                            <a:srgbClr val="000000"/>
                          </a:solidFill>
                          <a:latin typeface="Times New Roman"/>
                        </a:rPr>
                        <a:t>≥3</a:t>
                      </a:r>
                      <a:endParaRPr lang="en-US" sz="1400" b="0" strike="noStrike" spc="-1" dirty="0">
                        <a:latin typeface="Arial"/>
                      </a:endParaRPr>
                    </a:p>
                  </a:txBody>
                  <a:tcP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4160" algn="ctr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lang="en-US" sz="1400" b="1" strike="noStrike" spc="4">
                          <a:solidFill>
                            <a:srgbClr val="000000"/>
                          </a:solidFill>
                          <a:latin typeface="Times New Roman"/>
                        </a:rPr>
                        <a:t>2022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800">
                <a:tc>
                  <a:txBody>
                    <a:bodyPr/>
                    <a:lstStyle/>
                    <a:p>
                      <a:pPr marL="31680" algn="ctr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Project</a:t>
                      </a:r>
                      <a:r>
                        <a:rPr lang="en-US" sz="1400" b="0" strike="noStrike" spc="-58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200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7160" algn="ctr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lang="en-US" sz="1400" b="1" strike="noStrike" spc="-4">
                          <a:solidFill>
                            <a:srgbClr val="000000"/>
                          </a:solidFill>
                          <a:latin typeface="Times New Roman"/>
                        </a:rPr>
                        <a:t>P200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90320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lang="en-US" sz="1400" b="0" strike="noStrike" spc="4">
                          <a:solidFill>
                            <a:srgbClr val="000000"/>
                          </a:solidFill>
                          <a:latin typeface="Times New Roman"/>
                        </a:rPr>
                        <a:t>200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4160" algn="ctr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lang="en-US" sz="1400" b="1" strike="noStrike" spc="4">
                          <a:solidFill>
                            <a:srgbClr val="000000"/>
                          </a:solidFill>
                          <a:latin typeface="Times New Roman"/>
                        </a:rPr>
                        <a:t>2021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880">
                <a:tc>
                  <a:txBody>
                    <a:bodyPr/>
                    <a:lstStyle/>
                    <a:p>
                      <a:pPr marL="31680" algn="ctr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Reduced</a:t>
                      </a:r>
                      <a:r>
                        <a:rPr lang="en-US" sz="1400" b="0" strike="noStrike" spc="-52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booster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8240" algn="ctr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R-booster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90320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lang="en-US" sz="1400" b="0" strike="noStrike" spc="4">
                          <a:solidFill>
                            <a:srgbClr val="000000"/>
                          </a:solidFill>
                          <a:latin typeface="Times New Roman"/>
                        </a:rPr>
                        <a:t>300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lang="en-US" sz="1400" b="0" strike="noStrike" spc="-4" dirty="0">
                          <a:solidFill>
                            <a:srgbClr val="000000"/>
                          </a:solidFill>
                          <a:latin typeface="Times New Roman"/>
                        </a:rPr>
                        <a:t>≥3</a:t>
                      </a:r>
                      <a:endParaRPr lang="en-US" sz="1400" b="0" strike="noStrike" spc="-1" dirty="0">
                        <a:latin typeface="Arial"/>
                      </a:endParaRPr>
                    </a:p>
                  </a:txBody>
                  <a:tcP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4160" algn="ctr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lang="en-US" sz="1400" b="1" strike="noStrike" spc="4">
                          <a:solidFill>
                            <a:srgbClr val="000000"/>
                          </a:solidFill>
                          <a:latin typeface="Times New Roman"/>
                        </a:rPr>
                        <a:t>2023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360">
                <a:tc>
                  <a:txBody>
                    <a:bodyPr/>
                    <a:lstStyle/>
                    <a:p>
                      <a:pPr marL="30600" algn="ctr">
                        <a:lnSpc>
                          <a:spcPts val="1604"/>
                        </a:lnSpc>
                        <a:spcBef>
                          <a:spcPts val="414"/>
                        </a:spcBef>
                      </a:pPr>
                      <a:r>
                        <a:rPr lang="en-US" sz="1400" b="0" strike="noStrike" spc="-4">
                          <a:solidFill>
                            <a:srgbClr val="000000"/>
                          </a:solidFill>
                          <a:latin typeface="Times New Roman"/>
                        </a:rPr>
                        <a:t>Prototype</a:t>
                      </a:r>
                      <a:r>
                        <a:rPr lang="en-US" sz="1400" b="0" strike="noStrike" spc="-63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booster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>
                    <a:lnT w="1224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48960" algn="ctr">
                        <a:lnSpc>
                          <a:spcPts val="1604"/>
                        </a:lnSpc>
                        <a:spcBef>
                          <a:spcPts val="414"/>
                        </a:spcBef>
                      </a:pPr>
                      <a:r>
                        <a:rPr lang="en-US" sz="1400" b="1" strike="noStrike" spc="-4">
                          <a:solidFill>
                            <a:srgbClr val="000000"/>
                          </a:solidFill>
                          <a:latin typeface="Times New Roman"/>
                        </a:rPr>
                        <a:t>P-booster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>
                    <a:lnT w="1224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490320">
                        <a:lnSpc>
                          <a:spcPts val="1604"/>
                        </a:lnSpc>
                        <a:spcBef>
                          <a:spcPts val="414"/>
                        </a:spcBef>
                      </a:pPr>
                      <a:r>
                        <a:rPr lang="en-US" sz="1400" b="0" strike="noStrike" spc="4">
                          <a:solidFill>
                            <a:srgbClr val="000000"/>
                          </a:solidFill>
                          <a:latin typeface="Times New Roman"/>
                        </a:rPr>
                        <a:t>300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>
                    <a:lnT w="1224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4"/>
                        </a:lnSpc>
                        <a:spcBef>
                          <a:spcPts val="414"/>
                        </a:spcBef>
                      </a:pPr>
                      <a:r>
                        <a:rPr lang="en-US" sz="1400" b="0" strike="noStrike" spc="4" dirty="0">
                          <a:solidFill>
                            <a:srgbClr val="000000"/>
                          </a:solidFill>
                          <a:latin typeface="Times New Roman"/>
                        </a:rPr>
                        <a:t>20</a:t>
                      </a:r>
                      <a:endParaRPr lang="en-US" sz="1400" b="0" strike="noStrike" spc="-1" dirty="0">
                        <a:latin typeface="Arial"/>
                      </a:endParaRPr>
                    </a:p>
                  </a:txBody>
                  <a:tcPr>
                    <a:lnT w="1224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74160" algn="ctr">
                        <a:lnSpc>
                          <a:spcPts val="1604"/>
                        </a:lnSpc>
                        <a:spcBef>
                          <a:spcPts val="414"/>
                        </a:spcBef>
                      </a:pPr>
                      <a:r>
                        <a:rPr lang="en-US" sz="1400" b="1" strike="noStrike" spc="4" dirty="0">
                          <a:solidFill>
                            <a:srgbClr val="000000"/>
                          </a:solidFill>
                          <a:latin typeface="Times New Roman"/>
                        </a:rPr>
                        <a:t>2024</a:t>
                      </a:r>
                      <a:endParaRPr lang="en-US" sz="1400" b="0" strike="noStrike" spc="-1" dirty="0">
                        <a:latin typeface="Arial"/>
                      </a:endParaRPr>
                    </a:p>
                  </a:txBody>
                  <a:tcPr>
                    <a:lnT w="12240">
                      <a:solidFill>
                        <a:srgbClr val="000000"/>
                      </a:solidFill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999347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93"/>
          <p:cNvPicPr/>
          <p:nvPr/>
        </p:nvPicPr>
        <p:blipFill>
          <a:blip r:embed="rId2"/>
          <a:stretch/>
        </p:blipFill>
        <p:spPr>
          <a:xfrm>
            <a:off x="131975" y="1923069"/>
            <a:ext cx="5622326" cy="3852600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4" name="CustomShape 1"/>
              <p:cNvSpPr/>
              <p:nvPr/>
            </p:nvSpPr>
            <p:spPr>
              <a:xfrm>
                <a:off x="5495827" y="1451457"/>
                <a:ext cx="6620758" cy="24795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/>
              <a:lstStyle/>
              <a:p>
                <a:pPr>
                  <a:lnSpc>
                    <a:spcPct val="100000"/>
                  </a:lnSpc>
                </a:pPr>
                <a:r>
                  <a:rPr lang="en-US" sz="1800" b="0" strike="noStrike" spc="-1" dirty="0">
                    <a:solidFill>
                      <a:srgbClr val="000000"/>
                    </a:solidFill>
                    <a:latin typeface="Arial"/>
                    <a:ea typeface="DejaVu Sans"/>
                  </a:rPr>
                  <a:t>The cosmological axion field </a:t>
                </a:r>
                <a:r>
                  <a:rPr lang="en-US" sz="1800" b="1" strike="noStrike" spc="-1" dirty="0">
                    <a:solidFill>
                      <a:srgbClr val="00A65D"/>
                    </a:solidFill>
                    <a:latin typeface="Arial"/>
                    <a:ea typeface="DejaVu Sans"/>
                  </a:rPr>
                  <a:t>a(t)</a:t>
                </a:r>
                <a:r>
                  <a:rPr lang="en-US" sz="1800" b="0" strike="noStrike" spc="-1" dirty="0">
                    <a:solidFill>
                      <a:srgbClr val="000000"/>
                    </a:solidFill>
                    <a:latin typeface="Arial"/>
                    <a:ea typeface="DejaVu Sans"/>
                  </a:rPr>
                  <a:t> inside an  external magnetic field </a:t>
                </a:r>
                <a:r>
                  <a:rPr lang="en-US" sz="1800" b="1" strike="noStrike" spc="-1" dirty="0">
                    <a:solidFill>
                      <a:srgbClr val="ED1C24"/>
                    </a:solidFill>
                    <a:latin typeface="Arial"/>
                    <a:ea typeface="DejaVu Sans"/>
                  </a:rPr>
                  <a:t>B</a:t>
                </a:r>
                <a:r>
                  <a:rPr lang="en-US" sz="1800" b="1" strike="noStrike" spc="-1" baseline="-33000" dirty="0">
                    <a:solidFill>
                      <a:srgbClr val="ED1C24"/>
                    </a:solidFill>
                    <a:latin typeface="Arial"/>
                    <a:ea typeface="DejaVu Sans"/>
                  </a:rPr>
                  <a:t>e</a:t>
                </a:r>
                <a:r>
                  <a:rPr lang="en-US" sz="1800" b="0" strike="noStrike" spc="-1" dirty="0">
                    <a:solidFill>
                      <a:srgbClr val="000000"/>
                    </a:solidFill>
                    <a:latin typeface="Arial"/>
                    <a:ea typeface="DejaVu Sans"/>
                  </a:rPr>
                  <a:t> sources a tiny axion induced electric field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>
                            <a:solidFill>
                              <a:srgbClr val="2B2B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>
                            <a:solidFill>
                              <a:srgbClr val="2B2B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l-GR" sz="2000">
                            <a:solidFill>
                              <a:srgbClr val="2B2B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𝜶</m:t>
                        </m:r>
                      </m:sub>
                    </m:sSub>
                    <m:r>
                      <a:rPr lang="el-GR" sz="2000">
                        <a:solidFill>
                          <a:srgbClr val="2B2B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>
                  <a:solidFill>
                    <a:srgbClr val="2B2BFF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00000"/>
                  </a:lnSpc>
                </a:pPr>
                <a:endParaRPr lang="en-US" spc="-1" dirty="0">
                  <a:latin typeface="Arial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000">
                            <a:solidFill>
                              <a:srgbClr val="2B2B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>
                            <a:solidFill>
                              <a:srgbClr val="2B2B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l-GR" sz="2000">
                            <a:solidFill>
                              <a:srgbClr val="2B2B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𝜶</m:t>
                        </m:r>
                      </m:sub>
                    </m:sSub>
                    <m:r>
                      <a:rPr lang="el-GR" sz="2000">
                        <a:solidFill>
                          <a:srgbClr val="2B2B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b="1" strike="noStrike" spc="-1" dirty="0">
                    <a:solidFill>
                      <a:srgbClr val="21409A"/>
                    </a:solidFill>
                    <a:latin typeface="Arial"/>
                    <a:ea typeface="DejaVu Sans"/>
                  </a:rPr>
                  <a:t>~</a:t>
                </a:r>
                <a:r>
                  <a:rPr lang="en-US" sz="1800" b="1" strike="noStrike" spc="-1" dirty="0">
                    <a:solidFill>
                      <a:srgbClr val="000000"/>
                    </a:solidFill>
                    <a:latin typeface="Arial"/>
                    <a:ea typeface="DejaVu Sans"/>
                  </a:rPr>
                  <a:t>  </a:t>
                </a:r>
                <a:r>
                  <a:rPr lang="en-US" sz="1800" strike="noStrike" spc="-1" dirty="0">
                    <a:solidFill>
                      <a:srgbClr val="000000"/>
                    </a:solidFill>
                    <a:latin typeface="Arial"/>
                    <a:ea typeface="DejaVu Sans"/>
                  </a:rPr>
                  <a:t>10</a:t>
                </a:r>
                <a:r>
                  <a:rPr lang="en-US" sz="1800" strike="noStrike" spc="-1" baseline="33000" dirty="0">
                    <a:solidFill>
                      <a:srgbClr val="000000"/>
                    </a:solidFill>
                    <a:latin typeface="Arial"/>
                    <a:ea typeface="DejaVu Sans"/>
                  </a:rPr>
                  <a:t>−12</a:t>
                </a:r>
                <a:r>
                  <a:rPr lang="en-US" sz="1800" strike="noStrike" spc="-1" dirty="0">
                    <a:solidFill>
                      <a:srgbClr val="000000"/>
                    </a:solidFill>
                    <a:latin typeface="Arial"/>
                    <a:ea typeface="DejaVu Sans"/>
                  </a:rPr>
                  <a:t> V/m for 10 T in vacuum</a:t>
                </a:r>
                <a:endParaRPr lang="en-US" sz="1800" strike="noStrike" spc="-1" dirty="0">
                  <a:latin typeface="Arial"/>
                </a:endParaRPr>
              </a:p>
              <a:p>
                <a:pPr algn="ctr">
                  <a:lnSpc>
                    <a:spcPct val="100000"/>
                  </a:lnSpc>
                </a:pPr>
                <a:endParaRPr lang="en-US" sz="1800" b="0" strike="noStrike" spc="-1" dirty="0">
                  <a:latin typeface="Arial"/>
                </a:endParaRPr>
              </a:p>
              <a:p>
                <a:r>
                  <a:rPr lang="en-US" b="0" strike="noStrike" spc="-1" dirty="0"/>
                  <a:t>	</a:t>
                </a:r>
                <a:r>
                  <a:rPr lang="en-US" sz="2000" b="0" i="0" spc="0" baseline="0" dirty="0">
                    <a:solidFill>
                      <a:srgbClr val="2B2B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𝑬</a:t>
                </a:r>
                <a:r>
                  <a:rPr lang="en-US" sz="2000" b="0" i="0" spc="0" baseline="-28082" dirty="0">
                    <a:solidFill>
                      <a:srgbClr val="2B2B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𝒂</a:t>
                </a:r>
                <a:r>
                  <a:rPr lang="en-US" b="0" i="0" spc="0" baseline="-28082" dirty="0">
                    <a:solidFill>
                      <a:srgbClr val="2B2B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:r>
                  <a:rPr lang="en-US" b="0" i="0" spc="0" baseline="0" dirty="0"/>
                  <a:t>is di</a:t>
                </a:r>
                <a:r>
                  <a:rPr lang="en-US" b="0" i="0" spc="-28" baseline="0" dirty="0"/>
                  <a:t>f</a:t>
                </a:r>
                <a:r>
                  <a:rPr lang="en-US" b="0" i="0" spc="-59" baseline="0" dirty="0"/>
                  <a:t>f</a:t>
                </a:r>
                <a:r>
                  <a:rPr lang="en-US" b="0" i="0" spc="0" baseline="0" dirty="0"/>
                  <a:t>e</a:t>
                </a:r>
                <a:r>
                  <a:rPr lang="en-US" b="0" i="0" spc="-28" baseline="0" dirty="0"/>
                  <a:t>r</a:t>
                </a:r>
                <a:r>
                  <a:rPr lang="en-US" b="0" i="0" spc="0" baseline="0" dirty="0"/>
                  <a:t>e</a:t>
                </a:r>
                <a:r>
                  <a:rPr lang="en-US" b="0" i="0" spc="-19" baseline="0" dirty="0"/>
                  <a:t>n</a:t>
                </a:r>
                <a:r>
                  <a:rPr lang="en-US" b="0" i="0" spc="0" baseline="0" dirty="0"/>
                  <a:t>t in m</a:t>
                </a:r>
                <a:r>
                  <a:rPr lang="en-US" b="0" i="0" spc="-24" baseline="0" dirty="0"/>
                  <a:t>a</a:t>
                </a:r>
                <a:r>
                  <a:rPr lang="en-US" b="0" i="0" spc="-23" baseline="0" dirty="0"/>
                  <a:t>t</a:t>
                </a:r>
                <a:r>
                  <a:rPr lang="en-US" b="0" i="0" spc="0" baseline="0" dirty="0"/>
                  <a:t>erials</a:t>
                </a:r>
                <a:r>
                  <a:rPr lang="en-US" b="0" i="0" spc="-26" baseline="0" dirty="0"/>
                  <a:t> </a:t>
                </a:r>
                <a:r>
                  <a:rPr lang="en-US" b="0" i="0" spc="0" baseline="0" dirty="0"/>
                  <a:t>with di</a:t>
                </a:r>
                <a:r>
                  <a:rPr lang="en-US" b="0" i="0" spc="-26" baseline="0" dirty="0"/>
                  <a:t>f</a:t>
                </a:r>
                <a:r>
                  <a:rPr lang="en-US" b="0" i="0" spc="-59" baseline="0" dirty="0"/>
                  <a:t>f</a:t>
                </a:r>
                <a:r>
                  <a:rPr lang="en-US" b="0" i="0" spc="0" baseline="0" dirty="0"/>
                  <a:t>e</a:t>
                </a:r>
                <a:r>
                  <a:rPr lang="en-US" b="0" i="0" spc="-28" baseline="0" dirty="0"/>
                  <a:t>r</a:t>
                </a:r>
                <a:r>
                  <a:rPr lang="en-US" b="0" i="0" spc="0" baseline="0" dirty="0"/>
                  <a:t>e</a:t>
                </a:r>
                <a:r>
                  <a:rPr lang="en-US" b="0" i="0" spc="-19" baseline="0" dirty="0"/>
                  <a:t>n</a:t>
                </a:r>
                <a:r>
                  <a:rPr lang="en-US" b="0" i="0" spc="0" baseline="0" dirty="0"/>
                  <a:t>t </a:t>
                </a:r>
                <a:r>
                  <a:rPr lang="en-US" sz="2000" b="0" i="0" spc="0" baseline="0" dirty="0"/>
                  <a:t>𝜀</a:t>
                </a:r>
                <a:endParaRPr lang="en-US" b="0" i="0" spc="0" baseline="0" dirty="0"/>
              </a:p>
              <a:p>
                <a:endParaRPr lang="en-US" b="0" i="0" spc="0" baseline="0" dirty="0"/>
              </a:p>
              <a:p>
                <a:pPr>
                  <a:lnSpc>
                    <a:spcPct val="100000"/>
                  </a:lnSpc>
                </a:pPr>
                <a:r>
                  <a:rPr lang="en-US" sz="1800" b="0" strike="noStrike" spc="-1" dirty="0">
                    <a:solidFill>
                      <a:srgbClr val="000000"/>
                    </a:solidFill>
                    <a:latin typeface="Arial"/>
                    <a:ea typeface="DejaVu Sans"/>
                  </a:rPr>
                  <a:t>	</a:t>
                </a:r>
                <a:r>
                  <a:rPr lang="en-US" sz="2000" b="1" dirty="0">
                    <a:solidFill>
                      <a:srgbClr val="2B2B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E</a:t>
                </a:r>
                <a:r>
                  <a:rPr lang="en-US" sz="2000" baseline="-25000" dirty="0">
                    <a:solidFill>
                      <a:srgbClr val="2B2B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||</a:t>
                </a:r>
                <a:r>
                  <a:rPr lang="en-US" sz="2000" dirty="0">
                    <a:solidFill>
                      <a:srgbClr val="2B2B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1800" b="0" strike="noStrike" spc="-1" dirty="0">
                    <a:solidFill>
                      <a:srgbClr val="000000"/>
                    </a:solidFill>
                    <a:latin typeface="Arial"/>
                    <a:ea typeface="DejaVu Sans"/>
                  </a:rPr>
                  <a:t>must be continuous at the </a:t>
                </a:r>
                <a:r>
                  <a:rPr lang="en-US" sz="1800" b="1" strike="noStrike" spc="-1" dirty="0">
                    <a:solidFill>
                      <a:srgbClr val="000000"/>
                    </a:solidFill>
                    <a:latin typeface="Arial"/>
                    <a:ea typeface="DejaVu Sans"/>
                  </a:rPr>
                  <a:t>boundaries </a:t>
                </a:r>
                <a:endParaRPr lang="en-US" sz="1800" b="0" strike="noStrike" spc="-1" dirty="0">
                  <a:latin typeface="Arial"/>
                </a:endParaRPr>
              </a:p>
            </p:txBody>
          </p:sp>
        </mc:Choice>
        <mc:Fallback>
          <p:sp>
            <p:nvSpPr>
              <p:cNvPr id="104" name="CustomShap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5827" y="1451457"/>
                <a:ext cx="6620758" cy="2479520"/>
              </a:xfrm>
              <a:prstGeom prst="rect">
                <a:avLst/>
              </a:prstGeom>
              <a:blipFill>
                <a:blip r:embed="rId3"/>
                <a:stretch>
                  <a:fillRect l="-829" t="-1474" b="-9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5" name="CustomShape 2"/>
          <p:cNvSpPr/>
          <p:nvPr/>
        </p:nvSpPr>
        <p:spPr>
          <a:xfrm>
            <a:off x="5747040" y="2406960"/>
            <a:ext cx="719280" cy="35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8" name="TextShape 4"/>
          <p:cNvSpPr txBox="1"/>
          <p:nvPr/>
        </p:nvSpPr>
        <p:spPr>
          <a:xfrm>
            <a:off x="2611673" y="277957"/>
            <a:ext cx="7040880" cy="457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spcBef>
                <a:spcPts val="1191"/>
              </a:spcBef>
              <a:spcAft>
                <a:spcPts val="992"/>
              </a:spcAft>
            </a:pPr>
            <a:r>
              <a:rPr lang="en-US" sz="2600" b="0" strike="noStrike" spc="-1" dirty="0">
                <a:latin typeface="+mj-lt"/>
              </a:rPr>
              <a:t> Dielectric Haloscope</a:t>
            </a:r>
          </a:p>
        </p:txBody>
      </p:sp>
      <p:sp>
        <p:nvSpPr>
          <p:cNvPr id="110" name="TextShape 5"/>
          <p:cNvSpPr txBox="1"/>
          <p:nvPr/>
        </p:nvSpPr>
        <p:spPr>
          <a:xfrm>
            <a:off x="6930967" y="4816425"/>
            <a:ext cx="402336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800" b="0" strike="noStrike" spc="-1" dirty="0">
                <a:latin typeface="Arial"/>
              </a:rPr>
              <a:t>Power emitted from a single surface:  </a:t>
            </a:r>
          </a:p>
        </p:txBody>
      </p:sp>
      <p:graphicFrame>
        <p:nvGraphicFramePr>
          <p:cNvPr id="11" name="Table 2">
            <a:extLst>
              <a:ext uri="{FF2B5EF4-FFF2-40B4-BE49-F238E27FC236}">
                <a16:creationId xmlns:a16="http://schemas.microsoft.com/office/drawing/2014/main" id="{B0BAFC5F-8301-E3FA-B7B8-9B4778C710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1515687"/>
              </p:ext>
            </p:extLst>
          </p:nvPr>
        </p:nvGraphicFramePr>
        <p:xfrm>
          <a:off x="47328" y="6453336"/>
          <a:ext cx="1204116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3723">
                  <a:extLst>
                    <a:ext uri="{9D8B030D-6E8A-4147-A177-3AD203B41FA5}">
                      <a16:colId xmlns:a16="http://schemas.microsoft.com/office/drawing/2014/main" val="1381935228"/>
                    </a:ext>
                  </a:extLst>
                </a:gridCol>
                <a:gridCol w="4013723">
                  <a:extLst>
                    <a:ext uri="{9D8B030D-6E8A-4147-A177-3AD203B41FA5}">
                      <a16:colId xmlns:a16="http://schemas.microsoft.com/office/drawing/2014/main" val="3118566186"/>
                    </a:ext>
                  </a:extLst>
                </a:gridCol>
                <a:gridCol w="4013723">
                  <a:extLst>
                    <a:ext uri="{9D8B030D-6E8A-4147-A177-3AD203B41FA5}">
                      <a16:colId xmlns:a16="http://schemas.microsoft.com/office/drawing/2014/main" val="40870864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11-08-2022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Antonios Gardikiotis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4532657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39FA1D9-2EEC-23E0-2684-7DF8E9761DD9}"/>
                  </a:ext>
                </a:extLst>
              </p:cNvPr>
              <p:cNvSpPr txBox="1"/>
              <p:nvPr/>
            </p:nvSpPr>
            <p:spPr>
              <a:xfrm>
                <a:off x="6516872" y="3998630"/>
                <a:ext cx="2073897" cy="5849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l-GR" sz="20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r>
                        <a:rPr lang="el-GR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l-GR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l-GR" sz="2000" b="0" i="1" smtClean="0">
                                  <a:latin typeface="Cambria Math" panose="02040503050406030204" pitchFamily="18" charset="0"/>
                                </a:rPr>
                                <m:t>𝛼𝛾</m:t>
                              </m:r>
                            </m:sub>
                          </m:sSub>
                          <m:sSub>
                            <m:sSubPr>
                              <m:ctrlPr>
                                <a:rPr lang="el-G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nor/>
                            </m:rPr>
                            <a:rPr lang="en-US" sz="2000" dirty="0"/>
                            <m:t>𝜀</m:t>
                          </m:r>
                        </m:den>
                      </m:f>
                      <m:r>
                        <a:rPr lang="el-G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39FA1D9-2EEC-23E0-2684-7DF8E9761D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872" y="3998630"/>
                <a:ext cx="2073897" cy="58496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C65BFDA-06A9-80AC-C62B-94667F2C8619}"/>
                  </a:ext>
                </a:extLst>
              </p:cNvPr>
              <p:cNvSpPr txBox="1"/>
              <p:nvPr/>
            </p:nvSpPr>
            <p:spPr>
              <a:xfrm>
                <a:off x="9191896" y="4151973"/>
                <a:ext cx="191898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l-G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l-G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l-G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C65BFDA-06A9-80AC-C62B-94667F2C86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1896" y="4151973"/>
                <a:ext cx="1918987" cy="307777"/>
              </a:xfrm>
              <a:prstGeom prst="rect">
                <a:avLst/>
              </a:prstGeom>
              <a:blipFill>
                <a:blip r:embed="rId5"/>
                <a:stretch>
                  <a:fillRect l="-1270" r="-3810" b="-37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F390F73-F19D-3D20-47F9-5FF65D4A7B85}"/>
                  </a:ext>
                </a:extLst>
              </p:cNvPr>
              <p:cNvSpPr txBox="1"/>
              <p:nvPr/>
            </p:nvSpPr>
            <p:spPr>
              <a:xfrm>
                <a:off x="6890994" y="5330858"/>
                <a:ext cx="3936912" cy="7171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𝑠𝑖𝑔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=2.2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−27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F390F73-F19D-3D20-47F9-5FF65D4A7B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0994" y="5330858"/>
                <a:ext cx="3936912" cy="71711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102"/>
          <p:cNvPicPr/>
          <p:nvPr/>
        </p:nvPicPr>
        <p:blipFill>
          <a:blip r:embed="rId2"/>
          <a:stretch/>
        </p:blipFill>
        <p:spPr>
          <a:xfrm>
            <a:off x="565608" y="1348544"/>
            <a:ext cx="3487919" cy="546243"/>
          </a:xfrm>
          <a:prstGeom prst="rect">
            <a:avLst/>
          </a:prstGeom>
          <a:ln>
            <a:noFill/>
          </a:ln>
        </p:spPr>
      </p:pic>
      <p:sp>
        <p:nvSpPr>
          <p:cNvPr id="114" name="CustomShape 1"/>
          <p:cNvSpPr/>
          <p:nvPr/>
        </p:nvSpPr>
        <p:spPr>
          <a:xfrm>
            <a:off x="7275634" y="3551829"/>
            <a:ext cx="3208680" cy="40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FF0000"/>
                </a:solidFill>
                <a:latin typeface="Arial"/>
                <a:ea typeface="DejaVu Sans"/>
              </a:rPr>
              <a:t>power “Boost factor” 𝛽</a:t>
            </a:r>
            <a:r>
              <a:rPr lang="en-US" sz="1800" b="0" strike="noStrike" spc="-1" baseline="30000" dirty="0">
                <a:solidFill>
                  <a:srgbClr val="FF0000"/>
                </a:solidFill>
                <a:latin typeface="Arial"/>
                <a:ea typeface="DejaVu Sans"/>
              </a:rPr>
              <a:t>2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115" name="CustomShape 2"/>
          <p:cNvSpPr/>
          <p:nvPr/>
        </p:nvSpPr>
        <p:spPr>
          <a:xfrm>
            <a:off x="6268824" y="4873970"/>
            <a:ext cx="5806911" cy="14325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0" strike="noStrike" spc="-1" dirty="0">
                <a:solidFill>
                  <a:srgbClr val="000000"/>
                </a:solidFill>
                <a:ea typeface="DejaVu Sans"/>
                <a:cs typeface="Times New Roman" panose="02020603050405020304" pitchFamily="18" charset="0"/>
              </a:rPr>
              <a:t>Simulations indicate:</a:t>
            </a:r>
          </a:p>
          <a:p>
            <a:pPr>
              <a:lnSpc>
                <a:spcPct val="100000"/>
              </a:lnSpc>
            </a:pPr>
            <a:r>
              <a:rPr lang="en-US" b="0" strike="noStrike" spc="-1" dirty="0">
                <a:solidFill>
                  <a:srgbClr val="000000"/>
                </a:solidFill>
                <a:ea typeface="DejaVu Sans"/>
                <a:cs typeface="Times New Roman" panose="02020603050405020304" pitchFamily="18" charset="0"/>
              </a:rPr>
              <a:t>|</a:t>
            </a:r>
            <a:r>
              <a:rPr lang="en-US" b="0" i="1" strike="noStrike" spc="-1" dirty="0">
                <a:solidFill>
                  <a:srgbClr val="FF0000"/>
                </a:solidFill>
                <a:ea typeface="DejaVu Sans"/>
                <a:cs typeface="Times New Roman" panose="02020603050405020304" pitchFamily="18" charset="0"/>
              </a:rPr>
              <a:t>β</a:t>
            </a:r>
            <a:r>
              <a:rPr lang="en-US" b="0" i="1" strike="noStrike" spc="-1" baseline="30000" dirty="0">
                <a:solidFill>
                  <a:srgbClr val="FF0000"/>
                </a:solidFill>
                <a:ea typeface="DejaVu Sans"/>
                <a:cs typeface="Times New Roman" panose="02020603050405020304" pitchFamily="18" charset="0"/>
              </a:rPr>
              <a:t>2</a:t>
            </a:r>
            <a:r>
              <a:rPr lang="en-US" b="0" strike="noStrike" spc="-1" dirty="0">
                <a:solidFill>
                  <a:srgbClr val="000000"/>
                </a:solidFill>
                <a:ea typeface="DejaVu Sans"/>
                <a:cs typeface="Times New Roman" panose="02020603050405020304" pitchFamily="18" charset="0"/>
              </a:rPr>
              <a:t>| &gt; 10</a:t>
            </a:r>
            <a:r>
              <a:rPr lang="en-US" b="0" strike="noStrike" spc="-1" baseline="30000" dirty="0">
                <a:solidFill>
                  <a:srgbClr val="000000"/>
                </a:solidFill>
                <a:ea typeface="DejaVu Sans"/>
                <a:cs typeface="Times New Roman" panose="02020603050405020304" pitchFamily="18" charset="0"/>
              </a:rPr>
              <a:t>4</a:t>
            </a:r>
            <a:r>
              <a:rPr lang="en-US" b="0" strike="noStrike" spc="-1" dirty="0">
                <a:solidFill>
                  <a:srgbClr val="000000"/>
                </a:solidFill>
                <a:ea typeface="DejaVu Sans"/>
                <a:cs typeface="Times New Roman" panose="02020603050405020304" pitchFamily="18" charset="0"/>
              </a:rPr>
              <a:t> achievable with 80 discs </a:t>
            </a:r>
          </a:p>
          <a:p>
            <a:pPr>
              <a:lnSpc>
                <a:spcPct val="100000"/>
              </a:lnSpc>
            </a:pPr>
            <a:r>
              <a:rPr lang="en-US" b="0" strike="noStrike" spc="-1" dirty="0">
                <a:solidFill>
                  <a:srgbClr val="000000"/>
                </a:solidFill>
                <a:ea typeface="DejaVu Sans"/>
                <a:cs typeface="Times New Roman" panose="02020603050405020304" pitchFamily="18" charset="0"/>
              </a:rPr>
              <a:t>with dielectric constant ε~ 24 (LaAlO</a:t>
            </a:r>
            <a:r>
              <a:rPr lang="en-US" b="0" strike="noStrike" spc="-1" baseline="-25000" dirty="0">
                <a:solidFill>
                  <a:srgbClr val="000000"/>
                </a:solidFill>
                <a:ea typeface="DejaVu Sans"/>
                <a:cs typeface="Times New Roman" panose="02020603050405020304" pitchFamily="18" charset="0"/>
              </a:rPr>
              <a:t>3</a:t>
            </a:r>
            <a:r>
              <a:rPr lang="en-US" b="0" strike="noStrike" spc="-1" dirty="0">
                <a:solidFill>
                  <a:srgbClr val="000000"/>
                </a:solidFill>
                <a:ea typeface="DejaVu Sans"/>
                <a:cs typeface="Times New Roman" panose="02020603050405020304" pitchFamily="18" charset="0"/>
              </a:rPr>
              <a:t>)</a:t>
            </a:r>
            <a:endParaRPr lang="en-US" b="0" strike="noStrike" spc="-1" dirty="0"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b="0" i="1" strike="noStrike" spc="-1" dirty="0">
                <a:solidFill>
                  <a:srgbClr val="FF0000"/>
                </a:solidFill>
                <a:ea typeface="DejaVu Sans"/>
                <a:cs typeface="Times New Roman" panose="02020603050405020304" pitchFamily="18" charset="0"/>
              </a:rPr>
              <a:t>β</a:t>
            </a:r>
            <a:r>
              <a:rPr lang="en-US" b="0" i="1" strike="noStrike" spc="-1" baseline="30000" dirty="0">
                <a:solidFill>
                  <a:srgbClr val="FF0000"/>
                </a:solidFill>
                <a:ea typeface="DejaVu Sans"/>
                <a:cs typeface="Times New Roman" panose="02020603050405020304" pitchFamily="18" charset="0"/>
              </a:rPr>
              <a:t>2</a:t>
            </a:r>
            <a:r>
              <a:rPr lang="en-US" b="0" i="1" strike="noStrike" spc="-1" baseline="30000" dirty="0">
                <a:solidFill>
                  <a:srgbClr val="000000"/>
                </a:solidFill>
                <a:ea typeface="DejaVu Sans"/>
                <a:cs typeface="Times New Roman" panose="02020603050405020304" pitchFamily="18" charset="0"/>
              </a:rPr>
              <a:t>  </a:t>
            </a:r>
            <a:r>
              <a:rPr lang="en-US" b="0" strike="noStrike" spc="-1" dirty="0">
                <a:solidFill>
                  <a:srgbClr val="000000"/>
                </a:solidFill>
                <a:ea typeface="DejaVu Sans"/>
                <a:cs typeface="Times New Roman" panose="02020603050405020304" pitchFamily="18" charset="0"/>
              </a:rPr>
              <a:t>is affected by BC’s inaccuracies of the discs: disc</a:t>
            </a:r>
            <a:br>
              <a:rPr dirty="0">
                <a:cs typeface="Times New Roman" panose="02020603050405020304" pitchFamily="18" charset="0"/>
              </a:rPr>
            </a:br>
            <a:r>
              <a:rPr lang="en-US" b="0" strike="noStrike" spc="-1" dirty="0">
                <a:solidFill>
                  <a:srgbClr val="000000"/>
                </a:solidFill>
                <a:ea typeface="DejaVu Sans"/>
                <a:cs typeface="Times New Roman" panose="02020603050405020304" pitchFamily="18" charset="0"/>
              </a:rPr>
              <a:t>mis-positioning, tilting, thickness variations</a:t>
            </a:r>
            <a:r>
              <a:rPr lang="en-US" sz="1600" b="0" strike="noStrike" spc="-1" dirty="0">
                <a:solidFill>
                  <a:srgbClr val="000000"/>
                </a:solidFill>
                <a:ea typeface="DejaVu Sans"/>
              </a:rPr>
              <a:t>	 </a:t>
            </a:r>
            <a:endParaRPr lang="en-US" sz="1600" b="0" strike="noStrike" spc="-1" dirty="0"/>
          </a:p>
        </p:txBody>
      </p:sp>
      <p:sp>
        <p:nvSpPr>
          <p:cNvPr id="117" name="CustomShape 4"/>
          <p:cNvSpPr/>
          <p:nvPr/>
        </p:nvSpPr>
        <p:spPr>
          <a:xfrm>
            <a:off x="7863840" y="1280160"/>
            <a:ext cx="4023000" cy="60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1" name="CustomShape 7"/>
          <p:cNvSpPr/>
          <p:nvPr/>
        </p:nvSpPr>
        <p:spPr>
          <a:xfrm>
            <a:off x="8331120" y="4165560"/>
            <a:ext cx="23918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3" name="TextShape 9"/>
          <p:cNvSpPr txBox="1"/>
          <p:nvPr/>
        </p:nvSpPr>
        <p:spPr>
          <a:xfrm>
            <a:off x="6410227" y="1280160"/>
            <a:ext cx="5202653" cy="1209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r>
              <a:rPr lang="en-US" b="1" strike="noStrike" spc="-1" dirty="0"/>
              <a:t>Boosted</a:t>
            </a:r>
            <a:r>
              <a:rPr lang="en-US" b="0" strike="noStrike" spc="-1" dirty="0"/>
              <a:t> emitted power : </a:t>
            </a:r>
            <a:endParaRPr lang="en-US" b="0" strike="noStrike" spc="-1" dirty="0">
              <a:ea typeface="Noto Sans CJK SC"/>
            </a:endParaRPr>
          </a:p>
          <a:p>
            <a:pPr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r>
              <a:rPr lang="en-US" b="0" strike="noStrike" spc="-1" dirty="0"/>
              <a:t>•   coherent emission from multiple interfaces by </a:t>
            </a:r>
            <a:endParaRPr lang="en-US" b="0" strike="noStrike" spc="-1" dirty="0">
              <a:ea typeface="Noto Sans CJK SC"/>
            </a:endParaRPr>
          </a:p>
          <a:p>
            <a:pPr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r>
              <a:rPr lang="en-US" b="0" strike="noStrike" spc="-1" dirty="0"/>
              <a:t>    controlling the discs separations and </a:t>
            </a:r>
            <a:endParaRPr lang="en-US" b="0" strike="noStrike" spc="-1" dirty="0">
              <a:ea typeface="Noto Sans CJK SC"/>
            </a:endParaRPr>
          </a:p>
          <a:p>
            <a:pPr marL="216000" indent="-21600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b="0" strike="noStrike" spc="-1" dirty="0"/>
              <a:t>constructive interference</a:t>
            </a:r>
            <a:endParaRPr lang="en-US" b="0" strike="noStrike" spc="-1" dirty="0">
              <a:ea typeface="Noto Sans CJK SC"/>
            </a:endParaRPr>
          </a:p>
        </p:txBody>
      </p:sp>
      <p:sp>
        <p:nvSpPr>
          <p:cNvPr id="124" name="TextShape 10"/>
          <p:cNvSpPr txBox="1"/>
          <p:nvPr/>
        </p:nvSpPr>
        <p:spPr>
          <a:xfrm>
            <a:off x="171040" y="5206539"/>
            <a:ext cx="5428481" cy="67981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600" b="0" strike="noStrike" spc="-1" dirty="0"/>
              <a:t>• EM radiation escapes at open end </a:t>
            </a:r>
          </a:p>
          <a:p>
            <a:pPr marL="87313" indent="-87313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896938" algn="l"/>
              </a:tabLst>
            </a:pPr>
            <a:r>
              <a:rPr lang="en-US" sz="1600" b="0" strike="noStrike" spc="-1" dirty="0">
                <a:solidFill>
                  <a:srgbClr val="000000"/>
                </a:solidFill>
                <a:ea typeface="DejaVu Sans"/>
              </a:rPr>
              <a:t> Detect Traveling wave instead of standing wave modes</a:t>
            </a:r>
            <a:endParaRPr lang="en-US" sz="1600" b="0" strike="noStrike" spc="-1" dirty="0"/>
          </a:p>
        </p:txBody>
      </p:sp>
      <p:sp>
        <p:nvSpPr>
          <p:cNvPr id="125" name="TextShape 11"/>
          <p:cNvSpPr txBox="1"/>
          <p:nvPr/>
        </p:nvSpPr>
        <p:spPr>
          <a:xfrm>
            <a:off x="3565219" y="356334"/>
            <a:ext cx="5120640" cy="548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spcBef>
                <a:spcPts val="1191"/>
              </a:spcBef>
              <a:spcAft>
                <a:spcPts val="992"/>
              </a:spcAft>
            </a:pPr>
            <a:r>
              <a:rPr lang="en-US" sz="2400" b="0" strike="noStrike" spc="-1" dirty="0">
                <a:latin typeface="+mj-lt"/>
              </a:rPr>
              <a:t>Dielectric Haloscope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DCC2D2E-73BF-6967-E295-3C2A7C4B524A}"/>
                  </a:ext>
                </a:extLst>
              </p:cNvPr>
              <p:cNvSpPr txBox="1"/>
              <p:nvPr/>
            </p:nvSpPr>
            <p:spPr>
              <a:xfrm>
                <a:off x="7831832" y="4098101"/>
                <a:ext cx="1481849" cy="6373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𝑠𝑖𝑔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𝑚𝑖𝑟𝑟𝑜𝑟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DCC2D2E-73BF-6967-E295-3C2A7C4B52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1832" y="4098101"/>
                <a:ext cx="1481849" cy="6373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F848502-FC75-D490-95CF-D882EC389DBC}"/>
              </a:ext>
            </a:extLst>
          </p:cNvPr>
          <p:cNvCxnSpPr>
            <a:cxnSpLocks/>
          </p:cNvCxnSpPr>
          <p:nvPr/>
        </p:nvCxnSpPr>
        <p:spPr>
          <a:xfrm>
            <a:off x="531620" y="2080496"/>
            <a:ext cx="2843176" cy="0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Table 2">
            <a:extLst>
              <a:ext uri="{FF2B5EF4-FFF2-40B4-BE49-F238E27FC236}">
                <a16:creationId xmlns:a16="http://schemas.microsoft.com/office/drawing/2014/main" id="{392B5485-E2AF-B767-6B1F-43B94E55F8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9447238"/>
              </p:ext>
            </p:extLst>
          </p:nvPr>
        </p:nvGraphicFramePr>
        <p:xfrm>
          <a:off x="47328" y="6453336"/>
          <a:ext cx="1204116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3723">
                  <a:extLst>
                    <a:ext uri="{9D8B030D-6E8A-4147-A177-3AD203B41FA5}">
                      <a16:colId xmlns:a16="http://schemas.microsoft.com/office/drawing/2014/main" val="1381935228"/>
                    </a:ext>
                  </a:extLst>
                </a:gridCol>
                <a:gridCol w="4013723">
                  <a:extLst>
                    <a:ext uri="{9D8B030D-6E8A-4147-A177-3AD203B41FA5}">
                      <a16:colId xmlns:a16="http://schemas.microsoft.com/office/drawing/2014/main" val="3118566186"/>
                    </a:ext>
                  </a:extLst>
                </a:gridCol>
                <a:gridCol w="4013723">
                  <a:extLst>
                    <a:ext uri="{9D8B030D-6E8A-4147-A177-3AD203B41FA5}">
                      <a16:colId xmlns:a16="http://schemas.microsoft.com/office/drawing/2014/main" val="40870864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11-08-2022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Antonios Gardikiotis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453265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408D613-D79F-64E9-5A9E-5A5A82F5188E}"/>
              </a:ext>
            </a:extLst>
          </p:cNvPr>
          <p:cNvSpPr txBox="1"/>
          <p:nvPr/>
        </p:nvSpPr>
        <p:spPr>
          <a:xfrm>
            <a:off x="1953856" y="1890384"/>
            <a:ext cx="409575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88AA11B-8719-F361-6ED6-E71EFD86892B}"/>
                  </a:ext>
                </a:extLst>
              </p:cNvPr>
              <p:cNvSpPr txBox="1"/>
              <p:nvPr/>
            </p:nvSpPr>
            <p:spPr>
              <a:xfrm>
                <a:off x="6862714" y="2766767"/>
                <a:ext cx="4540858" cy="7171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𝑠𝑖𝑔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=2.2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−27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88AA11B-8719-F361-6ED6-E71EFD8689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2714" y="2766767"/>
                <a:ext cx="4540858" cy="71711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177">
            <a:extLst>
              <a:ext uri="{FF2B5EF4-FFF2-40B4-BE49-F238E27FC236}">
                <a16:creationId xmlns:a16="http://schemas.microsoft.com/office/drawing/2014/main" id="{0DC9AF4C-09FC-0E75-BF00-B8CE8B5379D3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68"/>
          <a:stretch/>
        </p:blipFill>
        <p:spPr>
          <a:xfrm>
            <a:off x="0" y="2245008"/>
            <a:ext cx="5910958" cy="2779479"/>
          </a:xfrm>
          <a:prstGeom prst="rect">
            <a:avLst/>
          </a:prstGeom>
          <a:noFill/>
        </p:spPr>
      </p:pic>
      <p:sp>
        <p:nvSpPr>
          <p:cNvPr id="118" name="CustomShape 5"/>
          <p:cNvSpPr/>
          <p:nvPr/>
        </p:nvSpPr>
        <p:spPr>
          <a:xfrm>
            <a:off x="3817856" y="1843744"/>
            <a:ext cx="1523520" cy="40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𝐿 &lt; 𝜆</a:t>
            </a:r>
            <a:r>
              <a:rPr lang="en-US" sz="1800" b="0" strike="noStrike" spc="-1" baseline="-25000" dirty="0" err="1">
                <a:solidFill>
                  <a:srgbClr val="000000"/>
                </a:solidFill>
                <a:latin typeface="Arial"/>
                <a:ea typeface="DejaVu Sans"/>
              </a:rPr>
              <a:t>deBroglie</a:t>
            </a:r>
            <a:endParaRPr lang="en-US" sz="18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2E564B-9EE3-7D87-94B8-84C4A27CF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078" y="1560037"/>
            <a:ext cx="9456997" cy="4737287"/>
          </a:xfrm>
          <a:prstGeom prst="rect">
            <a:avLst/>
          </a:prstGeom>
        </p:spPr>
      </p:pic>
      <p:sp>
        <p:nvSpPr>
          <p:cNvPr id="128" name="TextShape 1"/>
          <p:cNvSpPr txBox="1"/>
          <p:nvPr/>
        </p:nvSpPr>
        <p:spPr>
          <a:xfrm>
            <a:off x="3962408" y="350774"/>
            <a:ext cx="4267191" cy="427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2600" b="0" strike="noStrike" spc="-1" dirty="0">
                <a:latin typeface="+mj-lt"/>
              </a:rPr>
              <a:t>The MADMAX Experiment</a:t>
            </a:r>
          </a:p>
        </p:txBody>
      </p:sp>
      <p:sp>
        <p:nvSpPr>
          <p:cNvPr id="129" name="TextShape 2"/>
          <p:cNvSpPr txBox="1"/>
          <p:nvPr/>
        </p:nvSpPr>
        <p:spPr>
          <a:xfrm>
            <a:off x="9265472" y="1372858"/>
            <a:ext cx="2621280" cy="492034"/>
          </a:xfrm>
          <a:prstGeom prst="rect">
            <a:avLst/>
          </a:prstGeom>
          <a:solidFill>
            <a:srgbClr val="FFFFFF"/>
          </a:solidFill>
          <a:ln>
            <a:solidFill>
              <a:srgbClr val="3465A4"/>
            </a:solidFill>
          </a:ln>
        </p:spPr>
        <p:txBody>
          <a:bodyPr lIns="90000" tIns="45000" rIns="90000" bIns="45000"/>
          <a:lstStyle/>
          <a:p>
            <a:r>
              <a:rPr lang="en-US" sz="1400" b="1" strike="noStrike" spc="-1" dirty="0">
                <a:solidFill>
                  <a:srgbClr val="000000"/>
                </a:solidFill>
                <a:latin typeface="Arial"/>
              </a:rPr>
              <a:t>MADMAX White Paper</a:t>
            </a:r>
            <a:endParaRPr lang="en-US" sz="1400" b="0" strike="noStrike" spc="-1" dirty="0">
              <a:latin typeface="Arial"/>
            </a:endParaRPr>
          </a:p>
          <a:p>
            <a:r>
              <a:rPr lang="en-US" sz="1400" b="0" strike="noStrike" spc="-1" dirty="0">
                <a:solidFill>
                  <a:srgbClr val="000000"/>
                </a:solidFill>
                <a:latin typeface="Arial"/>
              </a:rPr>
              <a:t>Eur. Phys. J. C. 79 (2019) 186</a:t>
            </a:r>
            <a:endParaRPr lang="en-US" sz="1400" b="0" strike="noStrike" spc="-1" dirty="0">
              <a:latin typeface="Arial"/>
            </a:endParaRPr>
          </a:p>
        </p:txBody>
      </p:sp>
      <p:sp>
        <p:nvSpPr>
          <p:cNvPr id="130" name="CustomShape 3"/>
          <p:cNvSpPr/>
          <p:nvPr/>
        </p:nvSpPr>
        <p:spPr>
          <a:xfrm>
            <a:off x="112958" y="2437267"/>
            <a:ext cx="4374200" cy="228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1" strike="noStrike" spc="-1" dirty="0">
                <a:latin typeface="Arial"/>
              </a:rPr>
              <a:t>Main challenges</a:t>
            </a:r>
            <a:endParaRPr lang="en-US" sz="1800" b="0" strike="noStrike" spc="-1" dirty="0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2F5597"/>
              </a:buClr>
              <a:buFont typeface="Wingdings" charset="2"/>
              <a:buChar char=""/>
            </a:pPr>
            <a:r>
              <a:rPr lang="en-US" sz="1800" b="0" strike="noStrike" spc="-1" dirty="0">
                <a:latin typeface="Arial"/>
              </a:rPr>
              <a:t>Booster mechanics</a:t>
            </a:r>
          </a:p>
          <a:p>
            <a:pPr marL="285840" indent="-285480">
              <a:lnSpc>
                <a:spcPct val="100000"/>
              </a:lnSpc>
              <a:buClr>
                <a:srgbClr val="2F5597"/>
              </a:buClr>
              <a:buFont typeface="Wingdings" charset="2"/>
              <a:buChar char=""/>
            </a:pPr>
            <a:r>
              <a:rPr lang="en-US" sz="1800" b="0" strike="noStrike" spc="-1" dirty="0">
                <a:latin typeface="Arial"/>
              </a:rPr>
              <a:t>Magnet </a:t>
            </a:r>
          </a:p>
          <a:p>
            <a:pPr marL="285840" indent="-285480">
              <a:lnSpc>
                <a:spcPct val="100000"/>
              </a:lnSpc>
              <a:buClr>
                <a:srgbClr val="2F5597"/>
              </a:buClr>
              <a:buFont typeface="Wingdings" charset="2"/>
              <a:buChar char=""/>
            </a:pPr>
            <a:r>
              <a:rPr lang="en-US" sz="1800" b="0" strike="noStrike" spc="-1" dirty="0">
                <a:latin typeface="Arial"/>
              </a:rPr>
              <a:t>Receiver at cold, </a:t>
            </a:r>
          </a:p>
          <a:p>
            <a:pPr marL="360">
              <a:lnSpc>
                <a:spcPct val="100000"/>
              </a:lnSpc>
              <a:buClr>
                <a:srgbClr val="2F5597"/>
              </a:buClr>
            </a:pPr>
            <a:r>
              <a:rPr lang="en-US" spc="-1" dirty="0">
                <a:latin typeface="Arial"/>
              </a:rPr>
              <a:t>     </a:t>
            </a:r>
            <a:r>
              <a:rPr lang="en-US" sz="1800" b="0" strike="noStrike" spc="-1" dirty="0">
                <a:latin typeface="Arial"/>
              </a:rPr>
              <a:t>B-field environment</a:t>
            </a:r>
          </a:p>
          <a:p>
            <a:pPr>
              <a:lnSpc>
                <a:spcPct val="100000"/>
              </a:lnSpc>
            </a:pP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1" strike="noStrike" spc="-1" dirty="0">
                <a:latin typeface="Arial"/>
              </a:rPr>
              <a:t>Start with prototypes to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1" strike="noStrike" spc="-1" dirty="0">
                <a:latin typeface="Arial"/>
              </a:rPr>
              <a:t>validate concepts</a:t>
            </a:r>
            <a:endParaRPr lang="en-US" sz="1800" b="0" strike="noStrike" spc="-1" dirty="0">
              <a:latin typeface="Arial"/>
            </a:endParaRPr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07512DD-A0F8-2DF3-9CBE-AEEA60BE06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1752349"/>
              </p:ext>
            </p:extLst>
          </p:nvPr>
        </p:nvGraphicFramePr>
        <p:xfrm>
          <a:off x="47328" y="6453336"/>
          <a:ext cx="1204116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3723">
                  <a:extLst>
                    <a:ext uri="{9D8B030D-6E8A-4147-A177-3AD203B41FA5}">
                      <a16:colId xmlns:a16="http://schemas.microsoft.com/office/drawing/2014/main" val="1381935228"/>
                    </a:ext>
                  </a:extLst>
                </a:gridCol>
                <a:gridCol w="4013723">
                  <a:extLst>
                    <a:ext uri="{9D8B030D-6E8A-4147-A177-3AD203B41FA5}">
                      <a16:colId xmlns:a16="http://schemas.microsoft.com/office/drawing/2014/main" val="3118566186"/>
                    </a:ext>
                  </a:extLst>
                </a:gridCol>
                <a:gridCol w="4013723">
                  <a:extLst>
                    <a:ext uri="{9D8B030D-6E8A-4147-A177-3AD203B41FA5}">
                      <a16:colId xmlns:a16="http://schemas.microsoft.com/office/drawing/2014/main" val="40870864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11-08-2022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Antonios Gardikiotis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453265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DC5655-1BC2-FC81-F44F-5256D447C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8705" y="3591308"/>
            <a:ext cx="2987463" cy="2734717"/>
          </a:xfrm>
          <a:prstGeom prst="rect">
            <a:avLst/>
          </a:prstGeom>
        </p:spPr>
      </p:pic>
      <p:pic>
        <p:nvPicPr>
          <p:cNvPr id="20" name="Image 6">
            <a:extLst>
              <a:ext uri="{FF2B5EF4-FFF2-40B4-BE49-F238E27FC236}">
                <a16:creationId xmlns:a16="http://schemas.microsoft.com/office/drawing/2014/main" id="{89F16EC7-73CC-A46D-2260-8B5C7C0010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765" y="3431356"/>
            <a:ext cx="3783291" cy="2837468"/>
          </a:xfrm>
          <a:prstGeom prst="rect">
            <a:avLst/>
          </a:prstGeom>
        </p:spPr>
      </p:pic>
      <p:pic>
        <p:nvPicPr>
          <p:cNvPr id="262" name="Picture 261"/>
          <p:cNvPicPr/>
          <p:nvPr/>
        </p:nvPicPr>
        <p:blipFill>
          <a:blip r:embed="rId4"/>
          <a:stretch/>
        </p:blipFill>
        <p:spPr>
          <a:xfrm>
            <a:off x="1344218" y="5394959"/>
            <a:ext cx="784080" cy="640080"/>
          </a:xfrm>
          <a:prstGeom prst="rect">
            <a:avLst/>
          </a:prstGeom>
          <a:ln>
            <a:noFill/>
          </a:ln>
        </p:spPr>
      </p:pic>
      <p:pic>
        <p:nvPicPr>
          <p:cNvPr id="263" name="Image 12"/>
          <p:cNvPicPr/>
          <p:nvPr/>
        </p:nvPicPr>
        <p:blipFill>
          <a:blip r:embed="rId5"/>
          <a:srcRect l="21431" t="5943" r="29295" b="2857"/>
          <a:stretch/>
        </p:blipFill>
        <p:spPr>
          <a:xfrm>
            <a:off x="9426803" y="1491556"/>
            <a:ext cx="2571929" cy="2269740"/>
          </a:xfrm>
          <a:prstGeom prst="rect">
            <a:avLst/>
          </a:prstGeom>
          <a:ln>
            <a:noFill/>
          </a:ln>
        </p:spPr>
      </p:pic>
      <p:pic>
        <p:nvPicPr>
          <p:cNvPr id="264" name="Image 13"/>
          <p:cNvPicPr/>
          <p:nvPr/>
        </p:nvPicPr>
        <p:blipFill>
          <a:blip r:embed="rId6"/>
          <a:stretch/>
        </p:blipFill>
        <p:spPr>
          <a:xfrm>
            <a:off x="10240162" y="4158497"/>
            <a:ext cx="1722454" cy="1507012"/>
          </a:xfrm>
          <a:prstGeom prst="rect">
            <a:avLst/>
          </a:prstGeom>
          <a:ln>
            <a:noFill/>
          </a:ln>
        </p:spPr>
      </p:pic>
      <p:sp>
        <p:nvSpPr>
          <p:cNvPr id="266" name="TextShape 1"/>
          <p:cNvSpPr txBox="1"/>
          <p:nvPr/>
        </p:nvSpPr>
        <p:spPr>
          <a:xfrm>
            <a:off x="3864990" y="356332"/>
            <a:ext cx="4480560" cy="520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MADMAX Magnet Update</a:t>
            </a:r>
          </a:p>
        </p:txBody>
      </p:sp>
      <p:pic>
        <p:nvPicPr>
          <p:cNvPr id="267" name="Picture 266"/>
          <p:cNvPicPr/>
          <p:nvPr/>
        </p:nvPicPr>
        <p:blipFill>
          <a:blip r:embed="rId7"/>
          <a:stretch/>
        </p:blipFill>
        <p:spPr>
          <a:xfrm>
            <a:off x="201893" y="5344999"/>
            <a:ext cx="938751" cy="690041"/>
          </a:xfrm>
          <a:prstGeom prst="rect">
            <a:avLst/>
          </a:prstGeom>
          <a:ln>
            <a:noFill/>
          </a:ln>
        </p:spPr>
      </p:pic>
      <p:sp>
        <p:nvSpPr>
          <p:cNvPr id="269" name="TextShape 3"/>
          <p:cNvSpPr txBox="1"/>
          <p:nvPr/>
        </p:nvSpPr>
        <p:spPr>
          <a:xfrm>
            <a:off x="3030813" y="1215036"/>
            <a:ext cx="7084147" cy="224460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45000"/>
              <a:tabLst/>
              <a:defRPr/>
            </a:pPr>
            <a:r>
              <a:rPr kumimoji="0" lang="en-US" sz="1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sym typeface="Wingdings" panose="05000000000000000000" pitchFamily="2" charset="2"/>
              </a:rPr>
              <a:t> </a:t>
            </a:r>
            <a:r>
              <a:rPr kumimoji="0" lang="en-US" sz="1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Main Challenges :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n-US" sz="1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Reliable quench protection </a:t>
            </a:r>
            <a:endParaRPr kumimoji="0" lang="en-US" sz="1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Noto Sans CJK SC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n-US" sz="16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Feasibility of conductor production (CICC)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n-US" sz="1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Quench</a:t>
            </a:r>
            <a:r>
              <a:rPr kumimoji="0" lang="en-US" sz="16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1600" b="0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propagation</a:t>
            </a:r>
            <a:r>
              <a:rPr kumimoji="0" lang="en-US" sz="1600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1600" b="0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velocity</a:t>
            </a:r>
            <a:r>
              <a:rPr kumimoji="0" lang="en-US" sz="1600" b="0" i="0" u="none" strike="noStrike" kern="1200" cap="none" spc="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1600" b="0" i="0" u="none" strike="noStrike" kern="1200" cap="none" spc="-1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were</a:t>
            </a:r>
            <a:r>
              <a:rPr kumimoji="0" lang="en-US" sz="1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16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measured</a:t>
            </a:r>
            <a:r>
              <a:rPr kumimoji="0" lang="en-US" sz="1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in a</a:t>
            </a:r>
            <a:endParaRPr kumimoji="0" lang="en-US" sz="1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Noto Sans CJK S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600" b="0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   dedicated</a:t>
            </a:r>
            <a:r>
              <a:rPr kumimoji="0" lang="en-US" sz="1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16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setup:</a:t>
            </a:r>
            <a:r>
              <a:rPr kumimoji="0" lang="en-US" sz="160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1600" b="1" i="0" u="none" strike="noStrike" kern="1200" cap="none" spc="-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MA</a:t>
            </a:r>
            <a:r>
              <a:rPr kumimoji="0" lang="en-US" sz="1600" b="0" i="0" u="none" strike="noStrike" kern="1200" cap="none" spc="-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dmax</a:t>
            </a:r>
            <a:r>
              <a:rPr kumimoji="0" lang="en-US" sz="160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1600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C</a:t>
            </a:r>
            <a:r>
              <a:rPr kumimoji="0" lang="en-US" sz="16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oil</a:t>
            </a:r>
            <a:r>
              <a:rPr kumimoji="0" lang="en-US" sz="160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1600" b="0" i="0" u="none" strike="noStrike" kern="1200" cap="none" spc="-1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for</a:t>
            </a:r>
            <a:r>
              <a:rPr kumimoji="0" lang="en-US" sz="1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16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Q</a:t>
            </a:r>
            <a:r>
              <a:rPr kumimoji="0" lang="en-US" sz="1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uench</a:t>
            </a:r>
            <a:r>
              <a:rPr kumimoji="0" lang="en-US" sz="1600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1600" b="1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U</a:t>
            </a:r>
            <a:r>
              <a:rPr kumimoji="0" lang="en-US" sz="1600" b="0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nderstanding</a:t>
            </a:r>
          </a:p>
          <a:p>
            <a:pPr marL="12600" marR="0" lvl="0" indent="0" algn="l" defTabSz="914400" rtl="0" eaLnBrk="1" fontAlgn="auto" latinLnBrk="0" hangingPunct="1">
              <a:lnSpc>
                <a:spcPts val="2395"/>
              </a:lnSpc>
              <a:spcBef>
                <a:spcPts val="105"/>
              </a:spcBef>
              <a:spcAft>
                <a:spcPts val="0"/>
              </a:spcAft>
              <a:buClr>
                <a:srgbClr val="000000"/>
              </a:buClr>
              <a:buSzPct val="45000"/>
              <a:tabLst/>
              <a:defRPr/>
            </a:pPr>
            <a:r>
              <a:rPr kumimoji="0" lang="en-US" sz="1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sym typeface="Wingdings" panose="05000000000000000000" pitchFamily="2" charset="2"/>
              </a:rPr>
              <a:t> </a:t>
            </a:r>
            <a:r>
              <a:rPr kumimoji="0" lang="en-US" sz="1600" b="0" i="0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Noto Sans CJK SC"/>
              </a:rPr>
              <a:t>Main</a:t>
            </a:r>
            <a:r>
              <a:rPr kumimoji="0" lang="en-US" sz="1600" b="0" i="0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Noto Sans CJK SC"/>
              </a:rPr>
              <a:t> project</a:t>
            </a:r>
            <a:r>
              <a:rPr kumimoji="0" lang="en-US" sz="1600" b="0" i="0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Noto Sans CJK SC"/>
              </a:rPr>
              <a:t> </a:t>
            </a:r>
            <a:r>
              <a:rPr kumimoji="0" lang="en-US" sz="1600" b="0" i="0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Noto Sans CJK SC"/>
              </a:rPr>
              <a:t>risk</a:t>
            </a:r>
            <a:r>
              <a:rPr kumimoji="0" lang="en-US" sz="1600" b="0" i="0" strike="noStrike" kern="1200" cap="none" spc="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Noto Sans CJK SC"/>
              </a:rPr>
              <a:t> </a:t>
            </a:r>
            <a:r>
              <a:rPr kumimoji="0" lang="en-US" sz="1600" b="0" i="0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Noto Sans CJK SC"/>
              </a:rPr>
              <a:t>mitigated: </a:t>
            </a:r>
          </a:p>
          <a:p>
            <a:pPr marL="12600" marR="0" lvl="0" algn="l" defTabSz="914400" rtl="0" eaLnBrk="1" fontAlgn="auto" latinLnBrk="0" hangingPunct="1">
              <a:lnSpc>
                <a:spcPts val="2395"/>
              </a:lnSpc>
              <a:spcBef>
                <a:spcPts val="105"/>
              </a:spcBef>
              <a:spcAft>
                <a:spcPts val="0"/>
              </a:spcAft>
              <a:buClr>
                <a:srgbClr val="000000"/>
              </a:buClr>
              <a:buSzPct val="45000"/>
              <a:tabLst/>
              <a:defRPr/>
            </a:pPr>
            <a:r>
              <a:rPr kumimoji="0" lang="en-US" sz="1600" b="1" i="0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Noto Sans CJK SC"/>
              </a:rPr>
              <a:t>Quench propagation according to requirements for safe operation</a:t>
            </a:r>
            <a:r>
              <a:rPr kumimoji="0" lang="en-US" sz="1600" b="1" i="0" strike="noStrike" kern="1200" cap="none" spc="3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Noto Sans CJK SC"/>
              </a:rPr>
              <a:t> </a:t>
            </a:r>
            <a:endParaRPr kumimoji="0" lang="en-US" sz="1600" b="1" i="0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Noto Sans CJK SC"/>
            </a:endParaRPr>
          </a:p>
        </p:txBody>
      </p:sp>
      <p:sp>
        <p:nvSpPr>
          <p:cNvPr id="272" name="TextShape 5"/>
          <p:cNvSpPr txBox="1"/>
          <p:nvPr/>
        </p:nvSpPr>
        <p:spPr>
          <a:xfrm>
            <a:off x="7244498" y="3758719"/>
            <a:ext cx="1729820" cy="333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Quench velocity</a:t>
            </a:r>
          </a:p>
        </p:txBody>
      </p:sp>
      <p:sp>
        <p:nvSpPr>
          <p:cNvPr id="273" name="TextShape 6"/>
          <p:cNvSpPr txBox="1"/>
          <p:nvPr/>
        </p:nvSpPr>
        <p:spPr>
          <a:xfrm rot="19880400">
            <a:off x="4742678" y="4895214"/>
            <a:ext cx="1188720" cy="316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simulation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4" name="Formula 7"/>
              <p:cNvSpPr txBox="1"/>
              <p:nvPr/>
            </p:nvSpPr>
            <p:spPr>
              <a:xfrm>
                <a:off x="5653800" y="3116520"/>
                <a:ext cx="719640" cy="359640"/>
              </a:xfrm>
              <a:prstGeom prst="rect">
                <a:avLst/>
              </a:prstGeom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mc:Choice>
        <mc:Fallback xmlns:p15="http://schemas.microsoft.com/office/powerpoint/2012/main" xmlns:p14="http://schemas.microsoft.com/office/powerpoint/2010/main" xmlns=""/>
      </mc:AlternateContent>
      <p:sp>
        <p:nvSpPr>
          <p:cNvPr id="277" name="CustomShape 9"/>
          <p:cNvSpPr/>
          <p:nvPr/>
        </p:nvSpPr>
        <p:spPr>
          <a:xfrm>
            <a:off x="10364018" y="1261399"/>
            <a:ext cx="772560" cy="28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 marR="0" lvl="0" indent="0" algn="l" defTabSz="914400" rtl="0" eaLnBrk="1" fontAlgn="auto" latinLnBrk="0" hangingPunct="1">
              <a:lnSpc>
                <a:spcPct val="100000"/>
              </a:lnSpc>
              <a:spcBef>
                <a:spcPts val="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</a:t>
            </a:r>
            <a:r>
              <a:rPr kumimoji="0" lang="en-US" sz="1800" b="1" i="0" u="none" strike="noStrike" kern="1200" cap="none" spc="-1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AC</a:t>
            </a:r>
            <a:r>
              <a:rPr kumimoji="0" lang="en-US" sz="18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QU</a:t>
            </a:r>
            <a:endParaRPr kumimoji="0" lang="en-US" sz="1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graphicFrame>
        <p:nvGraphicFramePr>
          <p:cNvPr id="19" name="Table 2">
            <a:extLst>
              <a:ext uri="{FF2B5EF4-FFF2-40B4-BE49-F238E27FC236}">
                <a16:creationId xmlns:a16="http://schemas.microsoft.com/office/drawing/2014/main" id="{CCB102E3-25A5-9847-0E4E-930208F783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5913429"/>
              </p:ext>
            </p:extLst>
          </p:nvPr>
        </p:nvGraphicFramePr>
        <p:xfrm>
          <a:off x="47328" y="6453336"/>
          <a:ext cx="1204116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3723">
                  <a:extLst>
                    <a:ext uri="{9D8B030D-6E8A-4147-A177-3AD203B41FA5}">
                      <a16:colId xmlns:a16="http://schemas.microsoft.com/office/drawing/2014/main" val="1381935228"/>
                    </a:ext>
                  </a:extLst>
                </a:gridCol>
                <a:gridCol w="4013723">
                  <a:extLst>
                    <a:ext uri="{9D8B030D-6E8A-4147-A177-3AD203B41FA5}">
                      <a16:colId xmlns:a16="http://schemas.microsoft.com/office/drawing/2014/main" val="3118566186"/>
                    </a:ext>
                  </a:extLst>
                </a:gridCol>
                <a:gridCol w="4013723">
                  <a:extLst>
                    <a:ext uri="{9D8B030D-6E8A-4147-A177-3AD203B41FA5}">
                      <a16:colId xmlns:a16="http://schemas.microsoft.com/office/drawing/2014/main" val="40870864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11-08-2022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Antonios Gardikiotis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4532657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FC03F7CB-898D-398E-E09E-FDA4FC8A39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02" y="1274830"/>
            <a:ext cx="2914745" cy="2617184"/>
          </a:xfrm>
          <a:prstGeom prst="rect">
            <a:avLst/>
          </a:prstGeom>
        </p:spPr>
      </p:pic>
      <p:sp>
        <p:nvSpPr>
          <p:cNvPr id="24" name="Rectangle 265">
            <a:extLst>
              <a:ext uri="{FF2B5EF4-FFF2-40B4-BE49-F238E27FC236}">
                <a16:creationId xmlns:a16="http://schemas.microsoft.com/office/drawing/2014/main" id="{34166729-5950-4574-1EB4-77A713C75D3C}"/>
              </a:ext>
            </a:extLst>
          </p:cNvPr>
          <p:cNvSpPr/>
          <p:nvPr/>
        </p:nvSpPr>
        <p:spPr>
          <a:xfrm>
            <a:off x="84841" y="3877356"/>
            <a:ext cx="3037435" cy="215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D</a:t>
            </a:r>
            <a:r>
              <a:rPr kumimoji="0" lang="en-US" sz="1400" b="0" i="0" u="none" strike="noStrike" kern="1200" cap="none" spc="-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ev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elopme</a:t>
            </a:r>
            <a:r>
              <a:rPr kumimoji="0" lang="en-US" sz="1400" b="0" i="0" u="none" strike="noStrike" kern="1200" cap="none" spc="-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t in inn</a:t>
            </a:r>
            <a:r>
              <a:rPr kumimoji="0" lang="en-US" sz="1400" b="0" i="0" u="none" strike="noStrike" kern="1200" cap="none" spc="-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o</a:t>
            </a:r>
            <a:r>
              <a:rPr kumimoji="0" lang="en-US" sz="1400" b="0" i="0" u="none" strike="noStrike" kern="1200" cap="none" spc="-2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ation</a:t>
            </a:r>
            <a:r>
              <a:rPr kumimoji="0" lang="en-US" sz="1400" b="0" i="0" u="none" strike="noStrike" kern="1200" cap="none" spc="-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partne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ship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828A6A-C4A3-4190-6D59-9049E983F9D1}"/>
              </a:ext>
            </a:extLst>
          </p:cNvPr>
          <p:cNvSpPr txBox="1"/>
          <p:nvPr/>
        </p:nvSpPr>
        <p:spPr>
          <a:xfrm>
            <a:off x="10007337" y="5782500"/>
            <a:ext cx="21846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Novel conductor: </a:t>
            </a:r>
          </a:p>
          <a:p>
            <a:r>
              <a:rPr lang="en-US" sz="1400" b="1" dirty="0"/>
              <a:t>C</a:t>
            </a:r>
            <a:r>
              <a:rPr lang="en-US" sz="1400" dirty="0"/>
              <a:t>able </a:t>
            </a:r>
            <a:r>
              <a:rPr lang="en-US" sz="1400" b="1" dirty="0"/>
              <a:t>I</a:t>
            </a:r>
            <a:r>
              <a:rPr lang="en-US" sz="1400" dirty="0"/>
              <a:t>n </a:t>
            </a:r>
            <a:r>
              <a:rPr lang="en-US" sz="1400" b="1" dirty="0"/>
              <a:t>C</a:t>
            </a:r>
            <a:r>
              <a:rPr lang="en-US" sz="1400" dirty="0"/>
              <a:t>opper </a:t>
            </a:r>
            <a:r>
              <a:rPr lang="en-US" sz="1400" b="1" dirty="0"/>
              <a:t>C</a:t>
            </a:r>
            <a:r>
              <a:rPr lang="en-US" sz="1400" dirty="0"/>
              <a:t>onduit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60B74CC-F80D-3F19-D2AA-3B8983594BE3}"/>
              </a:ext>
            </a:extLst>
          </p:cNvPr>
          <p:cNvSpPr txBox="1"/>
          <p:nvPr/>
        </p:nvSpPr>
        <p:spPr>
          <a:xfrm>
            <a:off x="4696907" y="3746310"/>
            <a:ext cx="13079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4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Quench </a:t>
            </a:r>
          </a:p>
          <a:p>
            <a:r>
              <a:rPr kumimoji="0" lang="en-US" sz="14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propagation </a:t>
            </a:r>
            <a:endParaRPr lang="en-US" sz="1400" dirty="0"/>
          </a:p>
        </p:txBody>
      </p:sp>
      <p:pic>
        <p:nvPicPr>
          <p:cNvPr id="11" name="Picture 10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2B5611C9-368F-6D1C-E804-6EE903E2D8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16" y="4625512"/>
            <a:ext cx="1817802" cy="618053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913729C-E83D-479E-487B-14D0914ABE09}"/>
              </a:ext>
            </a:extLst>
          </p:cNvPr>
          <p:cNvCxnSpPr/>
          <p:nvPr/>
        </p:nvCxnSpPr>
        <p:spPr>
          <a:xfrm>
            <a:off x="8597245" y="2648932"/>
            <a:ext cx="593889" cy="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100630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Picture 4"/>
          <p:cNvPicPr/>
          <p:nvPr/>
        </p:nvPicPr>
        <p:blipFill>
          <a:blip r:embed="rId2"/>
          <a:stretch/>
        </p:blipFill>
        <p:spPr>
          <a:xfrm>
            <a:off x="6854190" y="2947560"/>
            <a:ext cx="4523400" cy="3255120"/>
          </a:xfrm>
          <a:prstGeom prst="rect">
            <a:avLst/>
          </a:prstGeom>
          <a:ln>
            <a:noFill/>
          </a:ln>
        </p:spPr>
      </p:pic>
      <p:grpSp>
        <p:nvGrpSpPr>
          <p:cNvPr id="297" name="Group 1"/>
          <p:cNvGrpSpPr/>
          <p:nvPr/>
        </p:nvGrpSpPr>
        <p:grpSpPr>
          <a:xfrm>
            <a:off x="792694" y="1334814"/>
            <a:ext cx="4038120" cy="4813920"/>
            <a:chOff x="745560" y="1344240"/>
            <a:chExt cx="4038120" cy="4813920"/>
          </a:xfrm>
        </p:grpSpPr>
        <p:pic>
          <p:nvPicPr>
            <p:cNvPr id="298" name="object 4"/>
            <p:cNvPicPr/>
            <p:nvPr/>
          </p:nvPicPr>
          <p:blipFill>
            <a:blip r:embed="rId3"/>
            <a:stretch/>
          </p:blipFill>
          <p:spPr>
            <a:xfrm>
              <a:off x="745560" y="1344240"/>
              <a:ext cx="4038120" cy="4813920"/>
            </a:xfrm>
            <a:prstGeom prst="rect">
              <a:avLst/>
            </a:prstGeom>
            <a:ln>
              <a:noFill/>
            </a:ln>
          </p:spPr>
        </p:pic>
        <p:sp>
          <p:nvSpPr>
            <p:cNvPr id="299" name="CustomShape 2"/>
            <p:cNvSpPr/>
            <p:nvPr/>
          </p:nvSpPr>
          <p:spPr>
            <a:xfrm>
              <a:off x="1150200" y="1598040"/>
              <a:ext cx="2157840" cy="4448520"/>
            </a:xfrm>
            <a:custGeom>
              <a:avLst/>
              <a:gdLst/>
              <a:ahLst/>
              <a:cxnLst/>
              <a:rect l="l" t="t" r="r" b="b"/>
              <a:pathLst>
                <a:path w="2158365" h="4448810">
                  <a:moveTo>
                    <a:pt x="1459992" y="172974"/>
                  </a:moveTo>
                  <a:lnTo>
                    <a:pt x="1466172" y="127000"/>
                  </a:lnTo>
                  <a:lnTo>
                    <a:pt x="1483614" y="85682"/>
                  </a:lnTo>
                  <a:lnTo>
                    <a:pt x="1510665" y="50673"/>
                  </a:lnTo>
                  <a:lnTo>
                    <a:pt x="1545674" y="23622"/>
                  </a:lnTo>
                  <a:lnTo>
                    <a:pt x="1586992" y="6180"/>
                  </a:lnTo>
                  <a:lnTo>
                    <a:pt x="1632965" y="0"/>
                  </a:lnTo>
                  <a:lnTo>
                    <a:pt x="1678939" y="6180"/>
                  </a:lnTo>
                  <a:lnTo>
                    <a:pt x="1720257" y="23622"/>
                  </a:lnTo>
                  <a:lnTo>
                    <a:pt x="1755266" y="50673"/>
                  </a:lnTo>
                  <a:lnTo>
                    <a:pt x="1782317" y="85682"/>
                  </a:lnTo>
                  <a:lnTo>
                    <a:pt x="1799759" y="127000"/>
                  </a:lnTo>
                  <a:lnTo>
                    <a:pt x="1805939" y="172974"/>
                  </a:lnTo>
                  <a:lnTo>
                    <a:pt x="1799759" y="218948"/>
                  </a:lnTo>
                  <a:lnTo>
                    <a:pt x="1782317" y="260265"/>
                  </a:lnTo>
                  <a:lnTo>
                    <a:pt x="1755266" y="295275"/>
                  </a:lnTo>
                  <a:lnTo>
                    <a:pt x="1720257" y="322325"/>
                  </a:lnTo>
                  <a:lnTo>
                    <a:pt x="1678939" y="339767"/>
                  </a:lnTo>
                  <a:lnTo>
                    <a:pt x="1632965" y="345948"/>
                  </a:lnTo>
                  <a:lnTo>
                    <a:pt x="1586992" y="339767"/>
                  </a:lnTo>
                  <a:lnTo>
                    <a:pt x="1545674" y="322325"/>
                  </a:lnTo>
                  <a:lnTo>
                    <a:pt x="1510665" y="295275"/>
                  </a:lnTo>
                  <a:lnTo>
                    <a:pt x="1483614" y="260265"/>
                  </a:lnTo>
                  <a:lnTo>
                    <a:pt x="1466172" y="218948"/>
                  </a:lnTo>
                  <a:lnTo>
                    <a:pt x="1459992" y="172974"/>
                  </a:lnTo>
                  <a:close/>
                  <a:moveTo>
                    <a:pt x="0" y="3399281"/>
                  </a:moveTo>
                  <a:lnTo>
                    <a:pt x="1110" y="3351251"/>
                  </a:lnTo>
                  <a:lnTo>
                    <a:pt x="4409" y="3303776"/>
                  </a:lnTo>
                  <a:lnTo>
                    <a:pt x="9850" y="3256901"/>
                  </a:lnTo>
                  <a:lnTo>
                    <a:pt x="17384" y="3210672"/>
                  </a:lnTo>
                  <a:lnTo>
                    <a:pt x="26965" y="3165137"/>
                  </a:lnTo>
                  <a:lnTo>
                    <a:pt x="38544" y="3120342"/>
                  </a:lnTo>
                  <a:lnTo>
                    <a:pt x="52074" y="3076332"/>
                  </a:lnTo>
                  <a:lnTo>
                    <a:pt x="67507" y="3033155"/>
                  </a:lnTo>
                  <a:lnTo>
                    <a:pt x="84796" y="2990855"/>
                  </a:lnTo>
                  <a:lnTo>
                    <a:pt x="103893" y="2949481"/>
                  </a:lnTo>
                  <a:lnTo>
                    <a:pt x="124750" y="2909078"/>
                  </a:lnTo>
                  <a:lnTo>
                    <a:pt x="147320" y="2869692"/>
                  </a:lnTo>
                  <a:lnTo>
                    <a:pt x="171554" y="2831369"/>
                  </a:lnTo>
                  <a:lnTo>
                    <a:pt x="197407" y="2794156"/>
                  </a:lnTo>
                  <a:lnTo>
                    <a:pt x="224829" y="2758100"/>
                  </a:lnTo>
                  <a:lnTo>
                    <a:pt x="253774" y="2723246"/>
                  </a:lnTo>
                  <a:lnTo>
                    <a:pt x="284193" y="2689641"/>
                  </a:lnTo>
                  <a:lnTo>
                    <a:pt x="316039" y="2657332"/>
                  </a:lnTo>
                  <a:lnTo>
                    <a:pt x="349264" y="2626363"/>
                  </a:lnTo>
                  <a:lnTo>
                    <a:pt x="383822" y="2596783"/>
                  </a:lnTo>
                  <a:lnTo>
                    <a:pt x="419663" y="2568636"/>
                  </a:lnTo>
                  <a:lnTo>
                    <a:pt x="456741" y="2541970"/>
                  </a:lnTo>
                  <a:lnTo>
                    <a:pt x="495008" y="2516830"/>
                  </a:lnTo>
                  <a:lnTo>
                    <a:pt x="534415" y="2493264"/>
                  </a:lnTo>
                  <a:lnTo>
                    <a:pt x="574917" y="2471316"/>
                  </a:lnTo>
                  <a:lnTo>
                    <a:pt x="616465" y="2451034"/>
                  </a:lnTo>
                  <a:lnTo>
                    <a:pt x="659010" y="2432464"/>
                  </a:lnTo>
                  <a:lnTo>
                    <a:pt x="702507" y="2415652"/>
                  </a:lnTo>
                  <a:lnTo>
                    <a:pt x="746907" y="2400645"/>
                  </a:lnTo>
                  <a:lnTo>
                    <a:pt x="792162" y="2387488"/>
                  </a:lnTo>
                  <a:lnTo>
                    <a:pt x="838225" y="2376229"/>
                  </a:lnTo>
                  <a:lnTo>
                    <a:pt x="885048" y="2366913"/>
                  </a:lnTo>
                  <a:lnTo>
                    <a:pt x="932584" y="2359586"/>
                  </a:lnTo>
                  <a:lnTo>
                    <a:pt x="980785" y="2354296"/>
                  </a:lnTo>
                  <a:lnTo>
                    <a:pt x="1029603" y="2351087"/>
                  </a:lnTo>
                  <a:lnTo>
                    <a:pt x="1078992" y="2350008"/>
                  </a:lnTo>
                  <a:lnTo>
                    <a:pt x="1128380" y="2351087"/>
                  </a:lnTo>
                  <a:lnTo>
                    <a:pt x="1177198" y="2354296"/>
                  </a:lnTo>
                  <a:lnTo>
                    <a:pt x="1225399" y="2359586"/>
                  </a:lnTo>
                  <a:lnTo>
                    <a:pt x="1272935" y="2366913"/>
                  </a:lnTo>
                  <a:lnTo>
                    <a:pt x="1319758" y="2376229"/>
                  </a:lnTo>
                  <a:lnTo>
                    <a:pt x="1365821" y="2387488"/>
                  </a:lnTo>
                  <a:lnTo>
                    <a:pt x="1411076" y="2400645"/>
                  </a:lnTo>
                  <a:lnTo>
                    <a:pt x="1455476" y="2415652"/>
                  </a:lnTo>
                  <a:lnTo>
                    <a:pt x="1498973" y="2432464"/>
                  </a:lnTo>
                  <a:lnTo>
                    <a:pt x="1541518" y="2451034"/>
                  </a:lnTo>
                  <a:lnTo>
                    <a:pt x="1583066" y="2471316"/>
                  </a:lnTo>
                  <a:lnTo>
                    <a:pt x="1623567" y="2493264"/>
                  </a:lnTo>
                  <a:lnTo>
                    <a:pt x="1662975" y="2516830"/>
                  </a:lnTo>
                  <a:lnTo>
                    <a:pt x="1701242" y="2541970"/>
                  </a:lnTo>
                  <a:lnTo>
                    <a:pt x="1738320" y="2568636"/>
                  </a:lnTo>
                  <a:lnTo>
                    <a:pt x="1774161" y="2596783"/>
                  </a:lnTo>
                  <a:lnTo>
                    <a:pt x="1808719" y="2626363"/>
                  </a:lnTo>
                  <a:lnTo>
                    <a:pt x="1841944" y="2657332"/>
                  </a:lnTo>
                  <a:lnTo>
                    <a:pt x="1873790" y="2689641"/>
                  </a:lnTo>
                  <a:lnTo>
                    <a:pt x="1904209" y="2723246"/>
                  </a:lnTo>
                  <a:lnTo>
                    <a:pt x="1933154" y="2758100"/>
                  </a:lnTo>
                  <a:lnTo>
                    <a:pt x="1960576" y="2794156"/>
                  </a:lnTo>
                  <a:lnTo>
                    <a:pt x="1986429" y="2831369"/>
                  </a:lnTo>
                  <a:lnTo>
                    <a:pt x="2010664" y="2869692"/>
                  </a:lnTo>
                  <a:lnTo>
                    <a:pt x="2033233" y="2909078"/>
                  </a:lnTo>
                  <a:lnTo>
                    <a:pt x="2054090" y="2949481"/>
                  </a:lnTo>
                  <a:lnTo>
                    <a:pt x="2073187" y="2990855"/>
                  </a:lnTo>
                  <a:lnTo>
                    <a:pt x="2090476" y="3033155"/>
                  </a:lnTo>
                  <a:lnTo>
                    <a:pt x="2105909" y="3076332"/>
                  </a:lnTo>
                  <a:lnTo>
                    <a:pt x="2119439" y="3120342"/>
                  </a:lnTo>
                  <a:lnTo>
                    <a:pt x="2131018" y="3165137"/>
                  </a:lnTo>
                  <a:lnTo>
                    <a:pt x="2140599" y="3210672"/>
                  </a:lnTo>
                  <a:lnTo>
                    <a:pt x="2148133" y="3256901"/>
                  </a:lnTo>
                  <a:lnTo>
                    <a:pt x="2153574" y="3303776"/>
                  </a:lnTo>
                  <a:lnTo>
                    <a:pt x="2156873" y="3351251"/>
                  </a:lnTo>
                  <a:lnTo>
                    <a:pt x="2157983" y="3399281"/>
                  </a:lnTo>
                  <a:lnTo>
                    <a:pt x="2156873" y="3447312"/>
                  </a:lnTo>
                  <a:lnTo>
                    <a:pt x="2153574" y="3494787"/>
                  </a:lnTo>
                  <a:lnTo>
                    <a:pt x="2148133" y="3541662"/>
                  </a:lnTo>
                  <a:lnTo>
                    <a:pt x="2140599" y="3587891"/>
                  </a:lnTo>
                  <a:lnTo>
                    <a:pt x="2131018" y="3633426"/>
                  </a:lnTo>
                  <a:lnTo>
                    <a:pt x="2119439" y="3678221"/>
                  </a:lnTo>
                  <a:lnTo>
                    <a:pt x="2105909" y="3722231"/>
                  </a:lnTo>
                  <a:lnTo>
                    <a:pt x="2090476" y="3765408"/>
                  </a:lnTo>
                  <a:lnTo>
                    <a:pt x="2073187" y="3807708"/>
                  </a:lnTo>
                  <a:lnTo>
                    <a:pt x="2054090" y="3849082"/>
                  </a:lnTo>
                  <a:lnTo>
                    <a:pt x="2033233" y="3889485"/>
                  </a:lnTo>
                  <a:lnTo>
                    <a:pt x="2010664" y="3928872"/>
                  </a:lnTo>
                  <a:lnTo>
                    <a:pt x="1986429" y="3967194"/>
                  </a:lnTo>
                  <a:lnTo>
                    <a:pt x="1960576" y="4004407"/>
                  </a:lnTo>
                  <a:lnTo>
                    <a:pt x="1933154" y="4040463"/>
                  </a:lnTo>
                  <a:lnTo>
                    <a:pt x="1904209" y="4075317"/>
                  </a:lnTo>
                  <a:lnTo>
                    <a:pt x="1873790" y="4108922"/>
                  </a:lnTo>
                  <a:lnTo>
                    <a:pt x="1841944" y="4141231"/>
                  </a:lnTo>
                  <a:lnTo>
                    <a:pt x="1808719" y="4172200"/>
                  </a:lnTo>
                  <a:lnTo>
                    <a:pt x="1774161" y="4201780"/>
                  </a:lnTo>
                  <a:lnTo>
                    <a:pt x="1738320" y="4229927"/>
                  </a:lnTo>
                  <a:lnTo>
                    <a:pt x="1701242" y="4256593"/>
                  </a:lnTo>
                  <a:lnTo>
                    <a:pt x="1662975" y="4281733"/>
                  </a:lnTo>
                  <a:lnTo>
                    <a:pt x="1623568" y="4305300"/>
                  </a:lnTo>
                  <a:lnTo>
                    <a:pt x="1583066" y="4327247"/>
                  </a:lnTo>
                  <a:lnTo>
                    <a:pt x="1541518" y="4347529"/>
                  </a:lnTo>
                  <a:lnTo>
                    <a:pt x="1498973" y="4366099"/>
                  </a:lnTo>
                  <a:lnTo>
                    <a:pt x="1455476" y="4382911"/>
                  </a:lnTo>
                  <a:lnTo>
                    <a:pt x="1411076" y="4397918"/>
                  </a:lnTo>
                  <a:lnTo>
                    <a:pt x="1365821" y="4411075"/>
                  </a:lnTo>
                  <a:lnTo>
                    <a:pt x="1319758" y="4422334"/>
                  </a:lnTo>
                  <a:lnTo>
                    <a:pt x="1272935" y="4431650"/>
                  </a:lnTo>
                  <a:lnTo>
                    <a:pt x="1225399" y="4438977"/>
                  </a:lnTo>
                  <a:lnTo>
                    <a:pt x="1177198" y="4444267"/>
                  </a:lnTo>
                  <a:lnTo>
                    <a:pt x="1128380" y="4447476"/>
                  </a:lnTo>
                  <a:lnTo>
                    <a:pt x="1078992" y="4448556"/>
                  </a:lnTo>
                  <a:lnTo>
                    <a:pt x="1029603" y="4447476"/>
                  </a:lnTo>
                  <a:lnTo>
                    <a:pt x="980785" y="4444267"/>
                  </a:lnTo>
                  <a:lnTo>
                    <a:pt x="932584" y="4438977"/>
                  </a:lnTo>
                  <a:lnTo>
                    <a:pt x="885048" y="4431650"/>
                  </a:lnTo>
                  <a:lnTo>
                    <a:pt x="838225" y="4422334"/>
                  </a:lnTo>
                  <a:lnTo>
                    <a:pt x="792162" y="4411075"/>
                  </a:lnTo>
                  <a:lnTo>
                    <a:pt x="746907" y="4397918"/>
                  </a:lnTo>
                  <a:lnTo>
                    <a:pt x="702507" y="4382911"/>
                  </a:lnTo>
                  <a:lnTo>
                    <a:pt x="659010" y="4366099"/>
                  </a:lnTo>
                  <a:lnTo>
                    <a:pt x="616465" y="4347529"/>
                  </a:lnTo>
                  <a:lnTo>
                    <a:pt x="574917" y="4327247"/>
                  </a:lnTo>
                  <a:lnTo>
                    <a:pt x="534416" y="4305300"/>
                  </a:lnTo>
                  <a:lnTo>
                    <a:pt x="495008" y="4281733"/>
                  </a:lnTo>
                  <a:lnTo>
                    <a:pt x="456741" y="4256593"/>
                  </a:lnTo>
                  <a:lnTo>
                    <a:pt x="419663" y="4229927"/>
                  </a:lnTo>
                  <a:lnTo>
                    <a:pt x="383822" y="4201780"/>
                  </a:lnTo>
                  <a:lnTo>
                    <a:pt x="349264" y="4172200"/>
                  </a:lnTo>
                  <a:lnTo>
                    <a:pt x="316039" y="4141231"/>
                  </a:lnTo>
                  <a:lnTo>
                    <a:pt x="284193" y="4108922"/>
                  </a:lnTo>
                  <a:lnTo>
                    <a:pt x="253774" y="4075317"/>
                  </a:lnTo>
                  <a:lnTo>
                    <a:pt x="224829" y="4040463"/>
                  </a:lnTo>
                  <a:lnTo>
                    <a:pt x="197407" y="4004407"/>
                  </a:lnTo>
                  <a:lnTo>
                    <a:pt x="171554" y="3967194"/>
                  </a:lnTo>
                  <a:lnTo>
                    <a:pt x="147320" y="3928871"/>
                  </a:lnTo>
                  <a:lnTo>
                    <a:pt x="124750" y="3889485"/>
                  </a:lnTo>
                  <a:lnTo>
                    <a:pt x="103893" y="3849082"/>
                  </a:lnTo>
                  <a:lnTo>
                    <a:pt x="84796" y="3807708"/>
                  </a:lnTo>
                  <a:lnTo>
                    <a:pt x="67507" y="3765408"/>
                  </a:lnTo>
                  <a:lnTo>
                    <a:pt x="52074" y="3722231"/>
                  </a:lnTo>
                  <a:lnTo>
                    <a:pt x="38544" y="3678221"/>
                  </a:lnTo>
                  <a:lnTo>
                    <a:pt x="26965" y="3633426"/>
                  </a:lnTo>
                  <a:lnTo>
                    <a:pt x="17384" y="3587891"/>
                  </a:lnTo>
                  <a:lnTo>
                    <a:pt x="9850" y="3541662"/>
                  </a:lnTo>
                  <a:lnTo>
                    <a:pt x="4409" y="3494787"/>
                  </a:lnTo>
                  <a:lnTo>
                    <a:pt x="1110" y="3447312"/>
                  </a:lnTo>
                  <a:lnTo>
                    <a:pt x="0" y="3399281"/>
                  </a:lnTo>
                  <a:close/>
                </a:path>
              </a:pathLst>
            </a:custGeom>
            <a:noFill/>
            <a:ln w="38160">
              <a:solidFill>
                <a:srgbClr val="FF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300" name="object 15"/>
          <p:cNvPicPr/>
          <p:nvPr/>
        </p:nvPicPr>
        <p:blipFill>
          <a:blip r:embed="rId4"/>
          <a:stretch/>
        </p:blipFill>
        <p:spPr>
          <a:xfrm>
            <a:off x="10914480" y="1403280"/>
            <a:ext cx="1064160" cy="1065600"/>
          </a:xfrm>
          <a:prstGeom prst="rect">
            <a:avLst/>
          </a:prstGeom>
          <a:ln>
            <a:noFill/>
          </a:ln>
        </p:spPr>
      </p:pic>
      <p:sp>
        <p:nvSpPr>
          <p:cNvPr id="301" name="TextShape 3"/>
          <p:cNvSpPr txBox="1"/>
          <p:nvPr/>
        </p:nvSpPr>
        <p:spPr>
          <a:xfrm>
            <a:off x="5202555" y="1373085"/>
            <a:ext cx="5143320" cy="1318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MADMAX</a:t>
            </a:r>
            <a:r>
              <a:rPr kumimoji="0" lang="en-US" sz="1800" b="0" i="0" u="none" strike="noStrike" kern="1200" cap="none" spc="-2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to</a:t>
            </a:r>
            <a:r>
              <a:rPr kumimoji="0" lang="en-US" sz="1800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be</a:t>
            </a:r>
            <a:r>
              <a:rPr kumimoji="0" lang="en-US" sz="1800" b="0" i="0" u="none" strike="noStrike" kern="1200" cap="none" spc="-1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built</a:t>
            </a:r>
            <a:r>
              <a:rPr kumimoji="0" lang="en-US" sz="1800" b="0" i="0" u="none" strike="noStrike" kern="1200" cap="none" spc="-2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at</a:t>
            </a:r>
            <a:r>
              <a:rPr kumimoji="0" lang="en-US" sz="1800" b="0" i="0" u="none" strike="noStrike" kern="1200" cap="none" spc="-2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HERA</a:t>
            </a:r>
            <a:r>
              <a:rPr kumimoji="0" lang="en-US" sz="1800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Hall</a:t>
            </a:r>
            <a:r>
              <a:rPr kumimoji="0" lang="en-US" sz="1800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1800" b="0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North</a:t>
            </a:r>
            <a:endParaRPr kumimoji="0" lang="en-US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Noto Sans CJK SC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Make</a:t>
            </a:r>
            <a:r>
              <a:rPr kumimoji="0" lang="en-US" sz="1800" b="0" i="0" u="none" strike="noStrike" kern="1200" cap="none" spc="-4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use</a:t>
            </a:r>
            <a:r>
              <a:rPr kumimoji="0" lang="en-US" sz="1800" b="0" i="0" u="none" strike="noStrike" kern="1200" cap="none" spc="-3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of</a:t>
            </a:r>
            <a:r>
              <a:rPr kumimoji="0" lang="en-US" sz="1800" b="0" i="0" u="none" strike="noStrike" kern="1200" cap="none" spc="-4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DESY</a:t>
            </a:r>
            <a:r>
              <a:rPr kumimoji="0" lang="en-US" sz="1800" b="0" i="0" u="none" strike="noStrike" kern="1200" cap="none" spc="-3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1800" b="0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infrastructure</a:t>
            </a:r>
            <a:endParaRPr kumimoji="0" lang="en-US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Noto Sans CJK SC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Benefit:</a:t>
            </a:r>
            <a:r>
              <a:rPr kumimoji="0" lang="en-US" sz="1800" b="0" i="0" u="none" strike="noStrike" kern="1200" cap="none" spc="-5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1800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re-</a:t>
            </a: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use</a:t>
            </a:r>
            <a:r>
              <a:rPr kumimoji="0" lang="en-US" sz="1800" b="0" i="0" u="none" strike="noStrike" kern="1200" cap="none" spc="-2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H1</a:t>
            </a:r>
            <a:r>
              <a:rPr kumimoji="0" lang="en-US" sz="1800" b="0" i="0" u="none" strike="noStrike" kern="1200" cap="none" spc="-3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yoke</a:t>
            </a:r>
            <a:r>
              <a:rPr kumimoji="0" lang="en-US" sz="1800" b="0" i="0" u="none" strike="noStrike" kern="1200" cap="none" spc="-3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as</a:t>
            </a:r>
            <a:r>
              <a:rPr kumimoji="0" lang="en-US" sz="1800" b="0" i="0" u="none" strike="noStrike" kern="1200" cap="none" spc="-4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1800" b="0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magnetic</a:t>
            </a:r>
            <a:endParaRPr kumimoji="0" lang="en-US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Noto Sans CJK S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   shielding</a:t>
            </a:r>
            <a:r>
              <a:rPr kumimoji="0" lang="en-US" sz="1800" b="0" i="0" u="none" strike="noStrike" kern="1200" cap="none" spc="-3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to</a:t>
            </a:r>
            <a:r>
              <a:rPr kumimoji="0" lang="en-US" sz="1800" b="0" i="0" u="none" strike="noStrike" kern="1200" cap="none" spc="-5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reduce</a:t>
            </a:r>
            <a:r>
              <a:rPr kumimoji="0" lang="en-US" sz="1800" b="0" i="0" u="none" strike="noStrike" kern="1200" cap="none" spc="-3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fringe</a:t>
            </a:r>
            <a:r>
              <a:rPr kumimoji="0" lang="en-US" sz="1800" b="0" i="0" u="none" strike="noStrike" kern="1200" cap="none" spc="-2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1800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field</a:t>
            </a:r>
            <a:endParaRPr kumimoji="0" lang="en-US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Noto Sans CJK SC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40D82A-C981-57E3-3226-59191E61A6FE}"/>
              </a:ext>
            </a:extLst>
          </p:cNvPr>
          <p:cNvSpPr txBox="1"/>
          <p:nvPr/>
        </p:nvSpPr>
        <p:spPr>
          <a:xfrm>
            <a:off x="3055954" y="41550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Designated Experimental Site @ DESY</a:t>
            </a:r>
          </a:p>
        </p:txBody>
      </p:sp>
      <p:graphicFrame>
        <p:nvGraphicFramePr>
          <p:cNvPr id="10" name="Table 2">
            <a:extLst>
              <a:ext uri="{FF2B5EF4-FFF2-40B4-BE49-F238E27FC236}">
                <a16:creationId xmlns:a16="http://schemas.microsoft.com/office/drawing/2014/main" id="{69C62C7C-7601-7178-BA59-795F284CD1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9743701"/>
              </p:ext>
            </p:extLst>
          </p:nvPr>
        </p:nvGraphicFramePr>
        <p:xfrm>
          <a:off x="47328" y="6453336"/>
          <a:ext cx="1204116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3723">
                  <a:extLst>
                    <a:ext uri="{9D8B030D-6E8A-4147-A177-3AD203B41FA5}">
                      <a16:colId xmlns:a16="http://schemas.microsoft.com/office/drawing/2014/main" val="1381935228"/>
                    </a:ext>
                  </a:extLst>
                </a:gridCol>
                <a:gridCol w="4013723">
                  <a:extLst>
                    <a:ext uri="{9D8B030D-6E8A-4147-A177-3AD203B41FA5}">
                      <a16:colId xmlns:a16="http://schemas.microsoft.com/office/drawing/2014/main" val="3118566186"/>
                    </a:ext>
                  </a:extLst>
                </a:gridCol>
                <a:gridCol w="4013723">
                  <a:extLst>
                    <a:ext uri="{9D8B030D-6E8A-4147-A177-3AD203B41FA5}">
                      <a16:colId xmlns:a16="http://schemas.microsoft.com/office/drawing/2014/main" val="40870864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11-08-2022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Antonios Gardikiotis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4532657"/>
                  </a:ext>
                </a:extLst>
              </a:tr>
            </a:tbl>
          </a:graphicData>
        </a:graphic>
      </p:graphicFrame>
      <p:sp>
        <p:nvSpPr>
          <p:cNvPr id="11" name="Rectangle 285">
            <a:extLst>
              <a:ext uri="{FF2B5EF4-FFF2-40B4-BE49-F238E27FC236}">
                <a16:creationId xmlns:a16="http://schemas.microsoft.com/office/drawing/2014/main" id="{4955A6EF-AE04-8B07-4EE0-AC216EA33717}"/>
              </a:ext>
            </a:extLst>
          </p:cNvPr>
          <p:cNvSpPr/>
          <p:nvPr/>
        </p:nvSpPr>
        <p:spPr>
          <a:xfrm>
            <a:off x="2103120" y="1966687"/>
            <a:ext cx="1514434" cy="2746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HE</a:t>
            </a:r>
            <a:r>
              <a:rPr kumimoji="0" lang="en-US" sz="1802" b="0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R</a:t>
            </a:r>
            <a:r>
              <a:rPr kumimoji="0" lang="en-US" sz="180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A Hall North</a:t>
            </a:r>
          </a:p>
        </p:txBody>
      </p:sp>
      <p:sp>
        <p:nvSpPr>
          <p:cNvPr id="12" name="Rectangle 284">
            <a:extLst>
              <a:ext uri="{FF2B5EF4-FFF2-40B4-BE49-F238E27FC236}">
                <a16:creationId xmlns:a16="http://schemas.microsoft.com/office/drawing/2014/main" id="{B46C5368-B735-15AB-79E1-A5A13FB9B738}"/>
              </a:ext>
            </a:extLst>
          </p:cNvPr>
          <p:cNvSpPr/>
          <p:nvPr/>
        </p:nvSpPr>
        <p:spPr>
          <a:xfrm>
            <a:off x="1240536" y="5131146"/>
            <a:ext cx="465134" cy="2746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D</a:t>
            </a:r>
            <a:r>
              <a:rPr kumimoji="0" lang="en-US" sz="1802" b="0" i="0" u="none" strike="noStrike" kern="1200" cap="none" spc="-19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E</a:t>
            </a:r>
            <a:r>
              <a:rPr kumimoji="0" lang="en-US" sz="1802" b="0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S</a:t>
            </a:r>
            <a:r>
              <a:rPr kumimoji="0" lang="en-US" sz="180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C5D1F0-E832-B09A-29E2-001FCBA5308D}"/>
              </a:ext>
            </a:extLst>
          </p:cNvPr>
          <p:cNvSpPr txBox="1"/>
          <p:nvPr/>
        </p:nvSpPr>
        <p:spPr>
          <a:xfrm>
            <a:off x="2481607" y="4509882"/>
            <a:ext cx="7517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UHH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F9B888-3886-F679-4BB9-3E1D1FBBDC40}"/>
              </a:ext>
            </a:extLst>
          </p:cNvPr>
          <p:cNvSpPr txBox="1"/>
          <p:nvPr/>
        </p:nvSpPr>
        <p:spPr>
          <a:xfrm rot="16200000">
            <a:off x="9813304" y="3846136"/>
            <a:ext cx="1310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H1 Yoke</a:t>
            </a:r>
          </a:p>
        </p:txBody>
      </p:sp>
    </p:spTree>
    <p:extLst>
      <p:ext uri="{BB962C8B-B14F-4D97-AF65-F5344CB8AC3E}">
        <p14:creationId xmlns:p14="http://schemas.microsoft.com/office/powerpoint/2010/main" val="116921744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22">
            <a:extLst>
              <a:ext uri="{FF2B5EF4-FFF2-40B4-BE49-F238E27FC236}">
                <a16:creationId xmlns:a16="http://schemas.microsoft.com/office/drawing/2014/main" id="{4F229B4A-0B4B-41F6-E2D7-DAA80A2DAD9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36699" y="3682699"/>
            <a:ext cx="2187843" cy="1103337"/>
          </a:xfrm>
          <a:prstGeom prst="rect">
            <a:avLst/>
          </a:prstGeom>
          <a:noFill/>
          <a:effectDag name="">
            <a:xfrm kx="2"/>
          </a:effectDag>
        </p:spPr>
      </p:pic>
      <p:pic>
        <p:nvPicPr>
          <p:cNvPr id="5" name="Picture 296">
            <a:extLst>
              <a:ext uri="{FF2B5EF4-FFF2-40B4-BE49-F238E27FC236}">
                <a16:creationId xmlns:a16="http://schemas.microsoft.com/office/drawing/2014/main" id="{FF1EA5D8-B495-AD0B-45D8-C2621CFD25E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6145" y="3022076"/>
            <a:ext cx="1374647" cy="1351788"/>
          </a:xfrm>
          <a:prstGeom prst="rect">
            <a:avLst/>
          </a:prstGeom>
          <a:noFill/>
        </p:spPr>
      </p:pic>
      <p:sp>
        <p:nvSpPr>
          <p:cNvPr id="6" name="Freeform 297">
            <a:extLst>
              <a:ext uri="{FF2B5EF4-FFF2-40B4-BE49-F238E27FC236}">
                <a16:creationId xmlns:a16="http://schemas.microsoft.com/office/drawing/2014/main" id="{3A727172-CC81-4571-7BE1-92A637D4DEFA}"/>
              </a:ext>
            </a:extLst>
          </p:cNvPr>
          <p:cNvSpPr/>
          <p:nvPr/>
        </p:nvSpPr>
        <p:spPr>
          <a:xfrm>
            <a:off x="243077" y="2756154"/>
            <a:ext cx="0" cy="717931"/>
          </a:xfrm>
          <a:custGeom>
            <a:avLst/>
            <a:gdLst/>
            <a:ahLst/>
            <a:cxnLst/>
            <a:rect l="0" t="0" r="0" b="0"/>
            <a:pathLst>
              <a:path h="717931">
                <a:moveTo>
                  <a:pt x="0" y="717931"/>
                </a:move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Freeform 298">
            <a:extLst>
              <a:ext uri="{FF2B5EF4-FFF2-40B4-BE49-F238E27FC236}">
                <a16:creationId xmlns:a16="http://schemas.microsoft.com/office/drawing/2014/main" id="{9911D408-995D-BB46-796B-42F0DFA66498}"/>
              </a:ext>
            </a:extLst>
          </p:cNvPr>
          <p:cNvSpPr/>
          <p:nvPr/>
        </p:nvSpPr>
        <p:spPr>
          <a:xfrm>
            <a:off x="1209294" y="2756154"/>
            <a:ext cx="0" cy="717931"/>
          </a:xfrm>
          <a:custGeom>
            <a:avLst/>
            <a:gdLst/>
            <a:ahLst/>
            <a:cxnLst/>
            <a:rect l="0" t="0" r="0" b="0"/>
            <a:pathLst>
              <a:path h="717931">
                <a:moveTo>
                  <a:pt x="0" y="717931"/>
                </a:move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Freeform 299">
            <a:extLst>
              <a:ext uri="{FF2B5EF4-FFF2-40B4-BE49-F238E27FC236}">
                <a16:creationId xmlns:a16="http://schemas.microsoft.com/office/drawing/2014/main" id="{18C3D62F-8D40-C7A8-5783-D477F731978A}"/>
              </a:ext>
            </a:extLst>
          </p:cNvPr>
          <p:cNvSpPr/>
          <p:nvPr/>
        </p:nvSpPr>
        <p:spPr>
          <a:xfrm>
            <a:off x="2173985" y="2756154"/>
            <a:ext cx="0" cy="717931"/>
          </a:xfrm>
          <a:custGeom>
            <a:avLst/>
            <a:gdLst/>
            <a:ahLst/>
            <a:cxnLst/>
            <a:rect l="0" t="0" r="0" b="0"/>
            <a:pathLst>
              <a:path h="717931">
                <a:moveTo>
                  <a:pt x="0" y="717931"/>
                </a:move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Freeform 300">
            <a:extLst>
              <a:ext uri="{FF2B5EF4-FFF2-40B4-BE49-F238E27FC236}">
                <a16:creationId xmlns:a16="http://schemas.microsoft.com/office/drawing/2014/main" id="{9730CC90-3F90-AC8F-45B7-7E748E010AD3}"/>
              </a:ext>
            </a:extLst>
          </p:cNvPr>
          <p:cNvSpPr/>
          <p:nvPr/>
        </p:nvSpPr>
        <p:spPr>
          <a:xfrm>
            <a:off x="3138677" y="2756154"/>
            <a:ext cx="0" cy="717931"/>
          </a:xfrm>
          <a:custGeom>
            <a:avLst/>
            <a:gdLst/>
            <a:ahLst/>
            <a:cxnLst/>
            <a:rect l="0" t="0" r="0" b="0"/>
            <a:pathLst>
              <a:path h="717931">
                <a:moveTo>
                  <a:pt x="0" y="717931"/>
                </a:move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301">
            <a:extLst>
              <a:ext uri="{FF2B5EF4-FFF2-40B4-BE49-F238E27FC236}">
                <a16:creationId xmlns:a16="http://schemas.microsoft.com/office/drawing/2014/main" id="{2D1D30C1-E539-650E-38A4-E5CC5C68311D}"/>
              </a:ext>
            </a:extLst>
          </p:cNvPr>
          <p:cNvSpPr/>
          <p:nvPr/>
        </p:nvSpPr>
        <p:spPr>
          <a:xfrm>
            <a:off x="4101846" y="2756154"/>
            <a:ext cx="0" cy="717931"/>
          </a:xfrm>
          <a:custGeom>
            <a:avLst/>
            <a:gdLst/>
            <a:ahLst/>
            <a:cxnLst/>
            <a:rect l="0" t="0" r="0" b="0"/>
            <a:pathLst>
              <a:path h="717931">
                <a:moveTo>
                  <a:pt x="0" y="717931"/>
                </a:move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302">
            <a:extLst>
              <a:ext uri="{FF2B5EF4-FFF2-40B4-BE49-F238E27FC236}">
                <a16:creationId xmlns:a16="http://schemas.microsoft.com/office/drawing/2014/main" id="{4F60B7CF-5718-4403-FFAF-6FB63A30EF55}"/>
              </a:ext>
            </a:extLst>
          </p:cNvPr>
          <p:cNvSpPr/>
          <p:nvPr/>
        </p:nvSpPr>
        <p:spPr>
          <a:xfrm>
            <a:off x="5065014" y="2756154"/>
            <a:ext cx="0" cy="717931"/>
          </a:xfrm>
          <a:custGeom>
            <a:avLst/>
            <a:gdLst/>
            <a:ahLst/>
            <a:cxnLst/>
            <a:rect l="0" t="0" r="0" b="0"/>
            <a:pathLst>
              <a:path h="717931">
                <a:moveTo>
                  <a:pt x="0" y="717931"/>
                </a:move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Freeform 303">
            <a:extLst>
              <a:ext uri="{FF2B5EF4-FFF2-40B4-BE49-F238E27FC236}">
                <a16:creationId xmlns:a16="http://schemas.microsoft.com/office/drawing/2014/main" id="{B41700D0-AB74-6617-D4F2-05DDD2D91388}"/>
              </a:ext>
            </a:extLst>
          </p:cNvPr>
          <p:cNvSpPr/>
          <p:nvPr/>
        </p:nvSpPr>
        <p:spPr>
          <a:xfrm>
            <a:off x="6028182" y="2756154"/>
            <a:ext cx="0" cy="717931"/>
          </a:xfrm>
          <a:custGeom>
            <a:avLst/>
            <a:gdLst/>
            <a:ahLst/>
            <a:cxnLst/>
            <a:rect l="0" t="0" r="0" b="0"/>
            <a:pathLst>
              <a:path h="717931">
                <a:moveTo>
                  <a:pt x="0" y="717931"/>
                </a:move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Freeform 304">
            <a:extLst>
              <a:ext uri="{FF2B5EF4-FFF2-40B4-BE49-F238E27FC236}">
                <a16:creationId xmlns:a16="http://schemas.microsoft.com/office/drawing/2014/main" id="{444D3E37-4154-B7F3-1BF3-FA65D7D49939}"/>
              </a:ext>
            </a:extLst>
          </p:cNvPr>
          <p:cNvSpPr/>
          <p:nvPr/>
        </p:nvSpPr>
        <p:spPr>
          <a:xfrm>
            <a:off x="6991350" y="2756154"/>
            <a:ext cx="0" cy="717931"/>
          </a:xfrm>
          <a:custGeom>
            <a:avLst/>
            <a:gdLst/>
            <a:ahLst/>
            <a:cxnLst/>
            <a:rect l="0" t="0" r="0" b="0"/>
            <a:pathLst>
              <a:path h="717931">
                <a:moveTo>
                  <a:pt x="0" y="717931"/>
                </a:move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305">
            <a:extLst>
              <a:ext uri="{FF2B5EF4-FFF2-40B4-BE49-F238E27FC236}">
                <a16:creationId xmlns:a16="http://schemas.microsoft.com/office/drawing/2014/main" id="{18CB6F2C-8A2C-4F52-DB13-D7AF2098F11A}"/>
              </a:ext>
            </a:extLst>
          </p:cNvPr>
          <p:cNvSpPr/>
          <p:nvPr/>
        </p:nvSpPr>
        <p:spPr>
          <a:xfrm>
            <a:off x="7954518" y="2756154"/>
            <a:ext cx="0" cy="717931"/>
          </a:xfrm>
          <a:custGeom>
            <a:avLst/>
            <a:gdLst/>
            <a:ahLst/>
            <a:cxnLst/>
            <a:rect l="0" t="0" r="0" b="0"/>
            <a:pathLst>
              <a:path h="717931">
                <a:moveTo>
                  <a:pt x="0" y="717931"/>
                </a:move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Freeform 306">
            <a:extLst>
              <a:ext uri="{FF2B5EF4-FFF2-40B4-BE49-F238E27FC236}">
                <a16:creationId xmlns:a16="http://schemas.microsoft.com/office/drawing/2014/main" id="{2EE8BC8A-C2C8-DF95-1CEF-FDD54C65A17F}"/>
              </a:ext>
            </a:extLst>
          </p:cNvPr>
          <p:cNvSpPr/>
          <p:nvPr/>
        </p:nvSpPr>
        <p:spPr>
          <a:xfrm>
            <a:off x="8917685" y="2756154"/>
            <a:ext cx="0" cy="717931"/>
          </a:xfrm>
          <a:custGeom>
            <a:avLst/>
            <a:gdLst/>
            <a:ahLst/>
            <a:cxnLst/>
            <a:rect l="0" t="0" r="0" b="0"/>
            <a:pathLst>
              <a:path h="717931">
                <a:moveTo>
                  <a:pt x="0" y="717931"/>
                </a:move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Freeform 307">
            <a:extLst>
              <a:ext uri="{FF2B5EF4-FFF2-40B4-BE49-F238E27FC236}">
                <a16:creationId xmlns:a16="http://schemas.microsoft.com/office/drawing/2014/main" id="{2C3060DB-DBBC-2A9C-D4F3-90E8C9361D70}"/>
              </a:ext>
            </a:extLst>
          </p:cNvPr>
          <p:cNvSpPr/>
          <p:nvPr/>
        </p:nvSpPr>
        <p:spPr>
          <a:xfrm>
            <a:off x="9882378" y="2756154"/>
            <a:ext cx="0" cy="717931"/>
          </a:xfrm>
          <a:custGeom>
            <a:avLst/>
            <a:gdLst/>
            <a:ahLst/>
            <a:cxnLst/>
            <a:rect l="0" t="0" r="0" b="0"/>
            <a:pathLst>
              <a:path h="717931">
                <a:moveTo>
                  <a:pt x="0" y="717931"/>
                </a:move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Freeform 308">
            <a:extLst>
              <a:ext uri="{FF2B5EF4-FFF2-40B4-BE49-F238E27FC236}">
                <a16:creationId xmlns:a16="http://schemas.microsoft.com/office/drawing/2014/main" id="{7FB38B6C-338F-D7BB-9CB9-3BF523D3B259}"/>
              </a:ext>
            </a:extLst>
          </p:cNvPr>
          <p:cNvSpPr/>
          <p:nvPr/>
        </p:nvSpPr>
        <p:spPr>
          <a:xfrm>
            <a:off x="10845545" y="2756154"/>
            <a:ext cx="0" cy="717931"/>
          </a:xfrm>
          <a:custGeom>
            <a:avLst/>
            <a:gdLst/>
            <a:ahLst/>
            <a:cxnLst/>
            <a:rect l="0" t="0" r="0" b="0"/>
            <a:pathLst>
              <a:path h="717931">
                <a:moveTo>
                  <a:pt x="0" y="717931"/>
                </a:move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Freeform 309">
            <a:extLst>
              <a:ext uri="{FF2B5EF4-FFF2-40B4-BE49-F238E27FC236}">
                <a16:creationId xmlns:a16="http://schemas.microsoft.com/office/drawing/2014/main" id="{23A811B4-C714-D7E1-963F-F8DA49CEDEAC}"/>
              </a:ext>
            </a:extLst>
          </p:cNvPr>
          <p:cNvSpPr/>
          <p:nvPr/>
        </p:nvSpPr>
        <p:spPr>
          <a:xfrm>
            <a:off x="39623" y="2726437"/>
            <a:ext cx="11401044" cy="460248"/>
          </a:xfrm>
          <a:custGeom>
            <a:avLst/>
            <a:gdLst/>
            <a:ahLst/>
            <a:cxnLst/>
            <a:rect l="0" t="0" r="0" b="0"/>
            <a:pathLst>
              <a:path w="11401044" h="460248">
                <a:moveTo>
                  <a:pt x="0" y="460248"/>
                </a:moveTo>
                <a:lnTo>
                  <a:pt x="11401044" y="460248"/>
                </a:lnTo>
                <a:lnTo>
                  <a:pt x="11401044" y="0"/>
                </a:lnTo>
                <a:lnTo>
                  <a:pt x="0" y="0"/>
                </a:lnTo>
                <a:lnTo>
                  <a:pt x="0" y="460248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9" name="Picture 310">
            <a:extLst>
              <a:ext uri="{FF2B5EF4-FFF2-40B4-BE49-F238E27FC236}">
                <a16:creationId xmlns:a16="http://schemas.microsoft.com/office/drawing/2014/main" id="{5F68417D-20E2-6320-4DC1-57C4F59C2D6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16100"/>
            <a:ext cx="12192000" cy="1124203"/>
          </a:xfrm>
          <a:prstGeom prst="rect">
            <a:avLst/>
          </a:prstGeom>
          <a:noFill/>
        </p:spPr>
      </p:pic>
      <p:sp>
        <p:nvSpPr>
          <p:cNvPr id="20" name="Freeform 311">
            <a:extLst>
              <a:ext uri="{FF2B5EF4-FFF2-40B4-BE49-F238E27FC236}">
                <a16:creationId xmlns:a16="http://schemas.microsoft.com/office/drawing/2014/main" id="{25052BC7-1D04-611B-CD36-BB72C3C45750}"/>
              </a:ext>
            </a:extLst>
          </p:cNvPr>
          <p:cNvSpPr/>
          <p:nvPr/>
        </p:nvSpPr>
        <p:spPr>
          <a:xfrm>
            <a:off x="243077" y="1928622"/>
            <a:ext cx="0" cy="717932"/>
          </a:xfrm>
          <a:custGeom>
            <a:avLst/>
            <a:gdLst/>
            <a:ahLst/>
            <a:cxnLst/>
            <a:rect l="0" t="0" r="0" b="0"/>
            <a:pathLst>
              <a:path h="717932">
                <a:moveTo>
                  <a:pt x="0" y="717932"/>
                </a:move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1" name="Picture 312">
            <a:extLst>
              <a:ext uri="{FF2B5EF4-FFF2-40B4-BE49-F238E27FC236}">
                <a16:creationId xmlns:a16="http://schemas.microsoft.com/office/drawing/2014/main" id="{FBF672BB-92A7-6DB1-475A-3CD4932440CA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8193" y="1439038"/>
            <a:ext cx="429455" cy="481964"/>
          </a:xfrm>
          <a:prstGeom prst="rect">
            <a:avLst/>
          </a:prstGeom>
          <a:noFill/>
        </p:spPr>
      </p:pic>
      <p:sp>
        <p:nvSpPr>
          <p:cNvPr id="22" name="Freeform 313">
            <a:extLst>
              <a:ext uri="{FF2B5EF4-FFF2-40B4-BE49-F238E27FC236}">
                <a16:creationId xmlns:a16="http://schemas.microsoft.com/office/drawing/2014/main" id="{C1A7BDFE-AB81-91BC-D634-9A18056BCB94}"/>
              </a:ext>
            </a:extLst>
          </p:cNvPr>
          <p:cNvSpPr/>
          <p:nvPr/>
        </p:nvSpPr>
        <p:spPr>
          <a:xfrm>
            <a:off x="1209294" y="1928622"/>
            <a:ext cx="0" cy="717932"/>
          </a:xfrm>
          <a:custGeom>
            <a:avLst/>
            <a:gdLst/>
            <a:ahLst/>
            <a:cxnLst/>
            <a:rect l="0" t="0" r="0" b="0"/>
            <a:pathLst>
              <a:path h="717932">
                <a:moveTo>
                  <a:pt x="0" y="717932"/>
                </a:move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3" name="Picture 314">
            <a:extLst>
              <a:ext uri="{FF2B5EF4-FFF2-40B4-BE49-F238E27FC236}">
                <a16:creationId xmlns:a16="http://schemas.microsoft.com/office/drawing/2014/main" id="{CEFA28B5-8F4E-31E8-95BD-7759F05DB12F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4194" y="1453802"/>
            <a:ext cx="459348" cy="467200"/>
          </a:xfrm>
          <a:prstGeom prst="rect">
            <a:avLst/>
          </a:prstGeom>
          <a:noFill/>
        </p:spPr>
      </p:pic>
      <p:sp>
        <p:nvSpPr>
          <p:cNvPr id="24" name="Freeform 315">
            <a:extLst>
              <a:ext uri="{FF2B5EF4-FFF2-40B4-BE49-F238E27FC236}">
                <a16:creationId xmlns:a16="http://schemas.microsoft.com/office/drawing/2014/main" id="{C289ABBE-DFCA-E5AC-C18F-E71A53B184BE}"/>
              </a:ext>
            </a:extLst>
          </p:cNvPr>
          <p:cNvSpPr/>
          <p:nvPr/>
        </p:nvSpPr>
        <p:spPr>
          <a:xfrm>
            <a:off x="2173985" y="1928622"/>
            <a:ext cx="0" cy="717932"/>
          </a:xfrm>
          <a:custGeom>
            <a:avLst/>
            <a:gdLst/>
            <a:ahLst/>
            <a:cxnLst/>
            <a:rect l="0" t="0" r="0" b="0"/>
            <a:pathLst>
              <a:path h="717932">
                <a:moveTo>
                  <a:pt x="0" y="717932"/>
                </a:move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5" name="Picture 316">
            <a:extLst>
              <a:ext uri="{FF2B5EF4-FFF2-40B4-BE49-F238E27FC236}">
                <a16:creationId xmlns:a16="http://schemas.microsoft.com/office/drawing/2014/main" id="{12C6356B-F529-F9C6-03A7-2AE7FA244ACC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50184" y="1457384"/>
            <a:ext cx="447535" cy="463618"/>
          </a:xfrm>
          <a:prstGeom prst="rect">
            <a:avLst/>
          </a:prstGeom>
          <a:noFill/>
        </p:spPr>
      </p:pic>
      <p:sp>
        <p:nvSpPr>
          <p:cNvPr id="26" name="Freeform 317">
            <a:extLst>
              <a:ext uri="{FF2B5EF4-FFF2-40B4-BE49-F238E27FC236}">
                <a16:creationId xmlns:a16="http://schemas.microsoft.com/office/drawing/2014/main" id="{0E59B0A7-F6EC-8A64-72D9-BD67D09050AF}"/>
              </a:ext>
            </a:extLst>
          </p:cNvPr>
          <p:cNvSpPr/>
          <p:nvPr/>
        </p:nvSpPr>
        <p:spPr>
          <a:xfrm>
            <a:off x="3138677" y="1928622"/>
            <a:ext cx="0" cy="717932"/>
          </a:xfrm>
          <a:custGeom>
            <a:avLst/>
            <a:gdLst/>
            <a:ahLst/>
            <a:cxnLst/>
            <a:rect l="0" t="0" r="0" b="0"/>
            <a:pathLst>
              <a:path h="717932">
                <a:moveTo>
                  <a:pt x="0" y="717932"/>
                </a:move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7" name="Picture 318">
            <a:extLst>
              <a:ext uri="{FF2B5EF4-FFF2-40B4-BE49-F238E27FC236}">
                <a16:creationId xmlns:a16="http://schemas.microsoft.com/office/drawing/2014/main" id="{6418C144-5868-ADDA-17F3-AF50C03DDF57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3575" y="1455059"/>
            <a:ext cx="454653" cy="465944"/>
          </a:xfrm>
          <a:prstGeom prst="rect">
            <a:avLst/>
          </a:prstGeom>
          <a:noFill/>
        </p:spPr>
      </p:pic>
      <p:sp>
        <p:nvSpPr>
          <p:cNvPr id="28" name="Freeform 319">
            <a:extLst>
              <a:ext uri="{FF2B5EF4-FFF2-40B4-BE49-F238E27FC236}">
                <a16:creationId xmlns:a16="http://schemas.microsoft.com/office/drawing/2014/main" id="{D50DFA21-728C-FF1E-4B01-D04D9FD0EC61}"/>
              </a:ext>
            </a:extLst>
          </p:cNvPr>
          <p:cNvSpPr/>
          <p:nvPr/>
        </p:nvSpPr>
        <p:spPr>
          <a:xfrm>
            <a:off x="4101846" y="1928622"/>
            <a:ext cx="0" cy="717932"/>
          </a:xfrm>
          <a:custGeom>
            <a:avLst/>
            <a:gdLst/>
            <a:ahLst/>
            <a:cxnLst/>
            <a:rect l="0" t="0" r="0" b="0"/>
            <a:pathLst>
              <a:path h="717932">
                <a:moveTo>
                  <a:pt x="0" y="717932"/>
                </a:move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9" name="Picture 320">
            <a:extLst>
              <a:ext uri="{FF2B5EF4-FFF2-40B4-BE49-F238E27FC236}">
                <a16:creationId xmlns:a16="http://schemas.microsoft.com/office/drawing/2014/main" id="{4AA226D6-0B91-0CF0-F463-F45769F2DF68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76953" y="1462838"/>
            <a:ext cx="471138" cy="458165"/>
          </a:xfrm>
          <a:prstGeom prst="rect">
            <a:avLst/>
          </a:prstGeom>
          <a:noFill/>
        </p:spPr>
      </p:pic>
      <p:sp>
        <p:nvSpPr>
          <p:cNvPr id="30" name="Freeform 321">
            <a:extLst>
              <a:ext uri="{FF2B5EF4-FFF2-40B4-BE49-F238E27FC236}">
                <a16:creationId xmlns:a16="http://schemas.microsoft.com/office/drawing/2014/main" id="{F8D473DC-F042-996D-D036-A1D9B1589284}"/>
              </a:ext>
            </a:extLst>
          </p:cNvPr>
          <p:cNvSpPr/>
          <p:nvPr/>
        </p:nvSpPr>
        <p:spPr>
          <a:xfrm>
            <a:off x="5065014" y="1928622"/>
            <a:ext cx="0" cy="717932"/>
          </a:xfrm>
          <a:custGeom>
            <a:avLst/>
            <a:gdLst/>
            <a:ahLst/>
            <a:cxnLst/>
            <a:rect l="0" t="0" r="0" b="0"/>
            <a:pathLst>
              <a:path h="717932">
                <a:moveTo>
                  <a:pt x="0" y="717932"/>
                </a:move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" name="Picture 322">
            <a:extLst>
              <a:ext uri="{FF2B5EF4-FFF2-40B4-BE49-F238E27FC236}">
                <a16:creationId xmlns:a16="http://schemas.microsoft.com/office/drawing/2014/main" id="{350A33A6-1DD9-45F1-278D-DDB41158F016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40323" y="1458849"/>
            <a:ext cx="470853" cy="462153"/>
          </a:xfrm>
          <a:prstGeom prst="rect">
            <a:avLst/>
          </a:prstGeom>
          <a:noFill/>
        </p:spPr>
      </p:pic>
      <p:sp>
        <p:nvSpPr>
          <p:cNvPr id="32" name="Freeform 323">
            <a:extLst>
              <a:ext uri="{FF2B5EF4-FFF2-40B4-BE49-F238E27FC236}">
                <a16:creationId xmlns:a16="http://schemas.microsoft.com/office/drawing/2014/main" id="{575D6575-D86C-DD4D-38DE-24F4339A26FD}"/>
              </a:ext>
            </a:extLst>
          </p:cNvPr>
          <p:cNvSpPr/>
          <p:nvPr/>
        </p:nvSpPr>
        <p:spPr>
          <a:xfrm>
            <a:off x="6028182" y="1928622"/>
            <a:ext cx="0" cy="717932"/>
          </a:xfrm>
          <a:custGeom>
            <a:avLst/>
            <a:gdLst/>
            <a:ahLst/>
            <a:cxnLst/>
            <a:rect l="0" t="0" r="0" b="0"/>
            <a:pathLst>
              <a:path h="717932">
                <a:moveTo>
                  <a:pt x="0" y="717932"/>
                </a:move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3" name="Picture 324">
            <a:extLst>
              <a:ext uri="{FF2B5EF4-FFF2-40B4-BE49-F238E27FC236}">
                <a16:creationId xmlns:a16="http://schemas.microsoft.com/office/drawing/2014/main" id="{F1E9AB0D-2026-4FBF-823F-FB1F8219FC04}"/>
              </a:ext>
            </a:extLst>
          </p:cNvPr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03714" y="1458681"/>
            <a:ext cx="454066" cy="462321"/>
          </a:xfrm>
          <a:prstGeom prst="rect">
            <a:avLst/>
          </a:prstGeom>
          <a:noFill/>
        </p:spPr>
      </p:pic>
      <p:sp>
        <p:nvSpPr>
          <p:cNvPr id="34" name="Freeform 325">
            <a:extLst>
              <a:ext uri="{FF2B5EF4-FFF2-40B4-BE49-F238E27FC236}">
                <a16:creationId xmlns:a16="http://schemas.microsoft.com/office/drawing/2014/main" id="{D52B13F1-32BE-6552-BB62-92E21478F2AC}"/>
              </a:ext>
            </a:extLst>
          </p:cNvPr>
          <p:cNvSpPr/>
          <p:nvPr/>
        </p:nvSpPr>
        <p:spPr>
          <a:xfrm>
            <a:off x="6991350" y="1928622"/>
            <a:ext cx="0" cy="717932"/>
          </a:xfrm>
          <a:custGeom>
            <a:avLst/>
            <a:gdLst/>
            <a:ahLst/>
            <a:cxnLst/>
            <a:rect l="0" t="0" r="0" b="0"/>
            <a:pathLst>
              <a:path h="717932">
                <a:moveTo>
                  <a:pt x="0" y="717932"/>
                </a:move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5" name="Picture 326">
            <a:extLst>
              <a:ext uri="{FF2B5EF4-FFF2-40B4-BE49-F238E27FC236}">
                <a16:creationId xmlns:a16="http://schemas.microsoft.com/office/drawing/2014/main" id="{06619663-8517-E401-A1C0-1BD8CFD99A4F}"/>
              </a:ext>
            </a:extLst>
          </p:cNvPr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67093" y="1451705"/>
            <a:ext cx="460375" cy="469298"/>
          </a:xfrm>
          <a:prstGeom prst="rect">
            <a:avLst/>
          </a:prstGeom>
          <a:noFill/>
        </p:spPr>
      </p:pic>
      <p:sp>
        <p:nvSpPr>
          <p:cNvPr id="36" name="Freeform 327">
            <a:extLst>
              <a:ext uri="{FF2B5EF4-FFF2-40B4-BE49-F238E27FC236}">
                <a16:creationId xmlns:a16="http://schemas.microsoft.com/office/drawing/2014/main" id="{0B41A8BD-B84F-57D1-9FEF-702B09CB887F}"/>
              </a:ext>
            </a:extLst>
          </p:cNvPr>
          <p:cNvSpPr/>
          <p:nvPr/>
        </p:nvSpPr>
        <p:spPr>
          <a:xfrm>
            <a:off x="7954518" y="1928622"/>
            <a:ext cx="0" cy="717932"/>
          </a:xfrm>
          <a:custGeom>
            <a:avLst/>
            <a:gdLst/>
            <a:ahLst/>
            <a:cxnLst/>
            <a:rect l="0" t="0" r="0" b="0"/>
            <a:pathLst>
              <a:path h="717932">
                <a:moveTo>
                  <a:pt x="0" y="717932"/>
                </a:move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7" name="Picture 328">
            <a:extLst>
              <a:ext uri="{FF2B5EF4-FFF2-40B4-BE49-F238E27FC236}">
                <a16:creationId xmlns:a16="http://schemas.microsoft.com/office/drawing/2014/main" id="{E8770E9D-0BC0-0DFC-B4A4-23D6AE2F33F7}"/>
              </a:ext>
            </a:extLst>
          </p:cNvPr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0462" y="1448352"/>
            <a:ext cx="452552" cy="472650"/>
          </a:xfrm>
          <a:prstGeom prst="rect">
            <a:avLst/>
          </a:prstGeom>
          <a:noFill/>
        </p:spPr>
      </p:pic>
      <p:sp>
        <p:nvSpPr>
          <p:cNvPr id="38" name="Freeform 329">
            <a:extLst>
              <a:ext uri="{FF2B5EF4-FFF2-40B4-BE49-F238E27FC236}">
                <a16:creationId xmlns:a16="http://schemas.microsoft.com/office/drawing/2014/main" id="{359B129B-B3FC-CAD0-E414-A3D600AD1187}"/>
              </a:ext>
            </a:extLst>
          </p:cNvPr>
          <p:cNvSpPr/>
          <p:nvPr/>
        </p:nvSpPr>
        <p:spPr>
          <a:xfrm>
            <a:off x="8917685" y="1928622"/>
            <a:ext cx="0" cy="717932"/>
          </a:xfrm>
          <a:custGeom>
            <a:avLst/>
            <a:gdLst/>
            <a:ahLst/>
            <a:cxnLst/>
            <a:rect l="0" t="0" r="0" b="0"/>
            <a:pathLst>
              <a:path h="717932">
                <a:moveTo>
                  <a:pt x="0" y="717932"/>
                </a:move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9" name="Picture 330">
            <a:extLst>
              <a:ext uri="{FF2B5EF4-FFF2-40B4-BE49-F238E27FC236}">
                <a16:creationId xmlns:a16="http://schemas.microsoft.com/office/drawing/2014/main" id="{C74BF030-7D6F-664B-71B1-2827FB8983FF}"/>
              </a:ext>
            </a:extLst>
          </p:cNvPr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93853" y="1445515"/>
            <a:ext cx="456593" cy="475488"/>
          </a:xfrm>
          <a:prstGeom prst="rect">
            <a:avLst/>
          </a:prstGeom>
          <a:noFill/>
        </p:spPr>
      </p:pic>
      <p:sp>
        <p:nvSpPr>
          <p:cNvPr id="40" name="Freeform 331">
            <a:extLst>
              <a:ext uri="{FF2B5EF4-FFF2-40B4-BE49-F238E27FC236}">
                <a16:creationId xmlns:a16="http://schemas.microsoft.com/office/drawing/2014/main" id="{795C4D23-2A4D-CA19-600B-C0CE81865D1B}"/>
              </a:ext>
            </a:extLst>
          </p:cNvPr>
          <p:cNvSpPr/>
          <p:nvPr/>
        </p:nvSpPr>
        <p:spPr>
          <a:xfrm>
            <a:off x="9882378" y="1928622"/>
            <a:ext cx="0" cy="717932"/>
          </a:xfrm>
          <a:custGeom>
            <a:avLst/>
            <a:gdLst/>
            <a:ahLst/>
            <a:cxnLst/>
            <a:rect l="0" t="0" r="0" b="0"/>
            <a:pathLst>
              <a:path h="717932">
                <a:moveTo>
                  <a:pt x="0" y="717932"/>
                </a:move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1" name="Picture 332">
            <a:extLst>
              <a:ext uri="{FF2B5EF4-FFF2-40B4-BE49-F238E27FC236}">
                <a16:creationId xmlns:a16="http://schemas.microsoft.com/office/drawing/2014/main" id="{9EEF82F7-E686-43C4-03FA-CC543856EEE7}"/>
              </a:ext>
            </a:extLst>
          </p:cNvPr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57231" y="1439038"/>
            <a:ext cx="429514" cy="481964"/>
          </a:xfrm>
          <a:prstGeom prst="rect">
            <a:avLst/>
          </a:prstGeom>
          <a:noFill/>
        </p:spPr>
      </p:pic>
      <p:sp>
        <p:nvSpPr>
          <p:cNvPr id="42" name="Freeform 333">
            <a:extLst>
              <a:ext uri="{FF2B5EF4-FFF2-40B4-BE49-F238E27FC236}">
                <a16:creationId xmlns:a16="http://schemas.microsoft.com/office/drawing/2014/main" id="{59182870-73C9-1EFA-3DD0-2783CC939101}"/>
              </a:ext>
            </a:extLst>
          </p:cNvPr>
          <p:cNvSpPr/>
          <p:nvPr/>
        </p:nvSpPr>
        <p:spPr>
          <a:xfrm>
            <a:off x="10845545" y="1928622"/>
            <a:ext cx="0" cy="717932"/>
          </a:xfrm>
          <a:custGeom>
            <a:avLst/>
            <a:gdLst/>
            <a:ahLst/>
            <a:cxnLst/>
            <a:rect l="0" t="0" r="0" b="0"/>
            <a:pathLst>
              <a:path h="717932">
                <a:moveTo>
                  <a:pt x="0" y="717932"/>
                </a:move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3" name="Picture 334">
            <a:extLst>
              <a:ext uri="{FF2B5EF4-FFF2-40B4-BE49-F238E27FC236}">
                <a16:creationId xmlns:a16="http://schemas.microsoft.com/office/drawing/2014/main" id="{A11A7658-C2F9-06BF-9B4A-500AD71D38C7}"/>
              </a:ext>
            </a:extLst>
          </p:cNvPr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29511" y="1681130"/>
            <a:ext cx="249236" cy="249430"/>
          </a:xfrm>
          <a:prstGeom prst="rect">
            <a:avLst/>
          </a:prstGeom>
          <a:noFill/>
        </p:spPr>
      </p:pic>
      <p:pic>
        <p:nvPicPr>
          <p:cNvPr id="44" name="Picture 335">
            <a:extLst>
              <a:ext uri="{FF2B5EF4-FFF2-40B4-BE49-F238E27FC236}">
                <a16:creationId xmlns:a16="http://schemas.microsoft.com/office/drawing/2014/main" id="{046059FA-AB36-C122-F521-D646F71BD36D}"/>
              </a:ext>
            </a:extLst>
          </p:cNvPr>
          <p:cNvPicPr>
            <a:picLocks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40437" y="1249332"/>
            <a:ext cx="459392" cy="467200"/>
          </a:xfrm>
          <a:prstGeom prst="rect">
            <a:avLst/>
          </a:prstGeom>
          <a:noFill/>
        </p:spPr>
      </p:pic>
      <p:pic>
        <p:nvPicPr>
          <p:cNvPr id="45" name="Picture 336">
            <a:extLst>
              <a:ext uri="{FF2B5EF4-FFF2-40B4-BE49-F238E27FC236}">
                <a16:creationId xmlns:a16="http://schemas.microsoft.com/office/drawing/2014/main" id="{267E8B5F-F454-36BD-8D99-0B9DDEA7464B}"/>
              </a:ext>
            </a:extLst>
          </p:cNvPr>
          <p:cNvPicPr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676" y="4751833"/>
            <a:ext cx="1133855" cy="1510283"/>
          </a:xfrm>
          <a:prstGeom prst="rect">
            <a:avLst/>
          </a:prstGeom>
          <a:noFill/>
        </p:spPr>
      </p:pic>
      <p:pic>
        <p:nvPicPr>
          <p:cNvPr id="46" name="Picture 337">
            <a:extLst>
              <a:ext uri="{FF2B5EF4-FFF2-40B4-BE49-F238E27FC236}">
                <a16:creationId xmlns:a16="http://schemas.microsoft.com/office/drawing/2014/main" id="{196F7175-A84B-F43E-6A91-CA789EEC8187}"/>
              </a:ext>
            </a:extLst>
          </p:cNvPr>
          <p:cNvPicPr>
            <a:picLocks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5039" y="3264662"/>
            <a:ext cx="139700" cy="579120"/>
          </a:xfrm>
          <a:prstGeom prst="rect">
            <a:avLst/>
          </a:prstGeom>
          <a:noFill/>
        </p:spPr>
      </p:pic>
      <p:pic>
        <p:nvPicPr>
          <p:cNvPr id="47" name="Picture 338">
            <a:extLst>
              <a:ext uri="{FF2B5EF4-FFF2-40B4-BE49-F238E27FC236}">
                <a16:creationId xmlns:a16="http://schemas.microsoft.com/office/drawing/2014/main" id="{6DEEC55A-8E12-3157-C862-998FB246F835}"/>
              </a:ext>
            </a:extLst>
          </p:cNvPr>
          <p:cNvPicPr>
            <a:picLocks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7626" y="3285998"/>
            <a:ext cx="139700" cy="1374648"/>
          </a:xfrm>
          <a:prstGeom prst="rect">
            <a:avLst/>
          </a:prstGeom>
          <a:noFill/>
        </p:spPr>
      </p:pic>
      <p:pic>
        <p:nvPicPr>
          <p:cNvPr id="48" name="Picture 339">
            <a:extLst>
              <a:ext uri="{FF2B5EF4-FFF2-40B4-BE49-F238E27FC236}">
                <a16:creationId xmlns:a16="http://schemas.microsoft.com/office/drawing/2014/main" id="{12FF070D-12AF-E122-7BD1-CD403D57E1A3}"/>
              </a:ext>
            </a:extLst>
          </p:cNvPr>
          <p:cNvPicPr>
            <a:picLocks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22415" y="3339339"/>
            <a:ext cx="393700" cy="1429638"/>
          </a:xfrm>
          <a:prstGeom prst="rect">
            <a:avLst/>
          </a:prstGeom>
          <a:noFill/>
        </p:spPr>
      </p:pic>
      <p:pic>
        <p:nvPicPr>
          <p:cNvPr id="49" name="Picture 340">
            <a:extLst>
              <a:ext uri="{FF2B5EF4-FFF2-40B4-BE49-F238E27FC236}">
                <a16:creationId xmlns:a16="http://schemas.microsoft.com/office/drawing/2014/main" id="{945BA96F-578F-7625-B3D9-1E5FA1683139}"/>
              </a:ext>
            </a:extLst>
          </p:cNvPr>
          <p:cNvPicPr>
            <a:picLocks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12784" y="3302762"/>
            <a:ext cx="546754" cy="958153"/>
          </a:xfrm>
          <a:prstGeom prst="rect">
            <a:avLst/>
          </a:prstGeom>
          <a:noFill/>
        </p:spPr>
      </p:pic>
      <p:pic>
        <p:nvPicPr>
          <p:cNvPr id="51" name="Picture 342">
            <a:extLst>
              <a:ext uri="{FF2B5EF4-FFF2-40B4-BE49-F238E27FC236}">
                <a16:creationId xmlns:a16="http://schemas.microsoft.com/office/drawing/2014/main" id="{F35CEB43-3826-EB75-17BC-7E72235CF338}"/>
              </a:ext>
            </a:extLst>
          </p:cNvPr>
          <p:cNvPicPr>
            <a:picLocks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5029" y="5363852"/>
            <a:ext cx="3506864" cy="214496"/>
          </a:xfrm>
          <a:prstGeom prst="rect">
            <a:avLst/>
          </a:prstGeom>
          <a:noFill/>
        </p:spPr>
      </p:pic>
      <p:pic>
        <p:nvPicPr>
          <p:cNvPr id="52" name="Picture 343">
            <a:extLst>
              <a:ext uri="{FF2B5EF4-FFF2-40B4-BE49-F238E27FC236}">
                <a16:creationId xmlns:a16="http://schemas.microsoft.com/office/drawing/2014/main" id="{B814816A-A947-584A-95DE-11319D8697B3}"/>
              </a:ext>
            </a:extLst>
          </p:cNvPr>
          <p:cNvPicPr>
            <a:picLocks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41035" y="3215641"/>
            <a:ext cx="751331" cy="560831"/>
          </a:xfrm>
          <a:prstGeom prst="rect">
            <a:avLst/>
          </a:prstGeom>
          <a:noFill/>
        </p:spPr>
      </p:pic>
      <p:pic>
        <p:nvPicPr>
          <p:cNvPr id="53" name="Picture 344">
            <a:extLst>
              <a:ext uri="{FF2B5EF4-FFF2-40B4-BE49-F238E27FC236}">
                <a16:creationId xmlns:a16="http://schemas.microsoft.com/office/drawing/2014/main" id="{6FB6C8E5-B21A-002E-25F3-582B0754D153}"/>
              </a:ext>
            </a:extLst>
          </p:cNvPr>
          <p:cNvPicPr>
            <a:picLocks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9372" y="3790570"/>
            <a:ext cx="777459" cy="761619"/>
          </a:xfrm>
          <a:prstGeom prst="rect">
            <a:avLst/>
          </a:prstGeom>
          <a:noFill/>
        </p:spPr>
      </p:pic>
      <p:pic>
        <p:nvPicPr>
          <p:cNvPr id="54" name="Picture 345">
            <a:extLst>
              <a:ext uri="{FF2B5EF4-FFF2-40B4-BE49-F238E27FC236}">
                <a16:creationId xmlns:a16="http://schemas.microsoft.com/office/drawing/2014/main" id="{E9C9EB6F-325C-2889-D39C-AAAC194FAC08}"/>
              </a:ext>
            </a:extLst>
          </p:cNvPr>
          <p:cNvPicPr>
            <a:picLocks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9409" y="3319527"/>
            <a:ext cx="550163" cy="493141"/>
          </a:xfrm>
          <a:prstGeom prst="rect">
            <a:avLst/>
          </a:prstGeom>
          <a:noFill/>
        </p:spPr>
      </p:pic>
      <p:sp>
        <p:nvSpPr>
          <p:cNvPr id="55" name="Rectangle 348">
            <a:extLst>
              <a:ext uri="{FF2B5EF4-FFF2-40B4-BE49-F238E27FC236}">
                <a16:creationId xmlns:a16="http://schemas.microsoft.com/office/drawing/2014/main" id="{5B997DE0-5AA2-14DB-1403-C937B30CD22C}"/>
              </a:ext>
            </a:extLst>
          </p:cNvPr>
          <p:cNvSpPr/>
          <p:nvPr/>
        </p:nvSpPr>
        <p:spPr>
          <a:xfrm>
            <a:off x="895502" y="2737069"/>
            <a:ext cx="10393358" cy="37330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723106" algn="l"/>
                <a:tab pos="7648676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Design Phase	</a:t>
            </a:r>
            <a:r>
              <a:rPr kumimoji="0" lang="en-US" sz="3600" b="0" i="0" u="none" strike="noStrike" kern="1200" cap="none" spc="0" normalizeH="0" baseline="87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</a:t>
            </a:r>
            <a:r>
              <a:rPr kumimoji="0" lang="en-US" sz="3600" b="0" i="0" u="none" strike="noStrike" kern="1200" cap="none" spc="-38" normalizeH="0" baseline="87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</a:t>
            </a:r>
            <a:r>
              <a:rPr kumimoji="0" lang="en-US" sz="3600" b="0" i="0" u="none" strike="noStrike" kern="1200" cap="none" spc="0" normalizeH="0" baseline="87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</a:t>
            </a:r>
            <a:r>
              <a:rPr kumimoji="0" lang="en-US" sz="3600" b="0" i="0" u="none" strike="noStrike" kern="1200" cap="none" spc="-28" normalizeH="0" baseline="87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</a:t>
            </a:r>
            <a:r>
              <a:rPr kumimoji="0" lang="en-US" sz="3600" b="0" i="0" u="none" strike="noStrike" kern="1200" cap="none" spc="0" normalizeH="0" baseline="87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otypin</a:t>
            </a:r>
            <a:r>
              <a:rPr kumimoji="0" lang="en-US" sz="3600" b="0" i="0" u="none" strike="noStrike" kern="1200" cap="none" spc="528" normalizeH="0" baseline="87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</a:t>
            </a:r>
            <a:r>
              <a:rPr kumimoji="0" lang="en-US" sz="3600" b="0" i="0" u="none" strike="noStrike" kern="1200" cap="none" spc="0" normalizeH="0" baseline="87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Phase	</a:t>
            </a:r>
            <a:r>
              <a:rPr kumimoji="0" lang="en-US" sz="3600" b="0" i="0" u="none" strike="noStrike" kern="1200" cap="none" spc="0" normalizeH="0" baseline="9989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Con</a:t>
            </a:r>
            <a:r>
              <a:rPr kumimoji="0" lang="en-US" sz="3600" b="0" i="0" u="none" strike="noStrike" kern="1200" cap="none" spc="-31" normalizeH="0" baseline="9989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</a:t>
            </a:r>
            <a:r>
              <a:rPr kumimoji="0" lang="en-US" sz="3600" b="0" i="0" u="none" strike="noStrike" kern="1200" cap="none" spc="0" normalizeH="0" baseline="9989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tructio</a:t>
            </a:r>
            <a:r>
              <a:rPr kumimoji="0" lang="en-US" sz="3600" b="0" i="0" u="none" strike="noStrike" kern="1200" cap="none" spc="512" normalizeH="0" baseline="9989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</a:t>
            </a:r>
            <a:r>
              <a:rPr kumimoji="0" lang="en-US" sz="3600" b="0" i="0" u="none" strike="noStrike" kern="1200" cap="none" spc="0" normalizeH="0" baseline="9989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Phase</a:t>
            </a:r>
          </a:p>
        </p:txBody>
      </p:sp>
      <p:sp>
        <p:nvSpPr>
          <p:cNvPr id="56" name="Rectangle 349">
            <a:extLst>
              <a:ext uri="{FF2B5EF4-FFF2-40B4-BE49-F238E27FC236}">
                <a16:creationId xmlns:a16="http://schemas.microsoft.com/office/drawing/2014/main" id="{2CCC7D2D-0858-05C1-F8DB-E106EAE7999E}"/>
              </a:ext>
            </a:extLst>
          </p:cNvPr>
          <p:cNvSpPr/>
          <p:nvPr/>
        </p:nvSpPr>
        <p:spPr>
          <a:xfrm>
            <a:off x="271575" y="3830600"/>
            <a:ext cx="1849455" cy="8681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ound</a:t>
            </a:r>
            <a:r>
              <a:rPr kumimoji="0" lang="en-US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tio</a:t>
            </a:r>
            <a:r>
              <a:rPr kumimoji="0" lang="en-US" b="0" i="0" u="none" strike="noStrike" kern="1200" cap="none" spc="43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of</a:t>
            </a:r>
          </a:p>
          <a:p>
            <a:pPr marL="214884" marR="0" lvl="0" indent="0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MADMAX</a:t>
            </a:r>
          </a:p>
          <a:p>
            <a:pPr marL="214884">
              <a:lnSpc>
                <a:spcPts val="2400"/>
              </a:lnSpc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Collabo</a:t>
            </a:r>
            <a:r>
              <a:rPr kumimoji="0" lang="en-US" b="0" i="0" u="none" strike="noStrike" kern="1200" cap="none" spc="-3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</a:t>
            </a:r>
            <a:r>
              <a:rPr kumimoji="0" lang="en-US" b="0" i="0" u="none" strike="noStrike" kern="1200" cap="none" spc="-2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tion</a:t>
            </a:r>
          </a:p>
        </p:txBody>
      </p:sp>
      <p:sp>
        <p:nvSpPr>
          <p:cNvPr id="58" name="Rectangle 351">
            <a:extLst>
              <a:ext uri="{FF2B5EF4-FFF2-40B4-BE49-F238E27FC236}">
                <a16:creationId xmlns:a16="http://schemas.microsoft.com/office/drawing/2014/main" id="{7EF7674D-9469-5F96-8777-D991591BFE36}"/>
              </a:ext>
            </a:extLst>
          </p:cNvPr>
          <p:cNvSpPr/>
          <p:nvPr/>
        </p:nvSpPr>
        <p:spPr>
          <a:xfrm>
            <a:off x="1962657" y="4689882"/>
            <a:ext cx="1842299" cy="5604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Fi</a:t>
            </a:r>
            <a:r>
              <a:rPr kumimoji="0" lang="en-US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</a:t>
            </a:r>
            <a:r>
              <a:rPr kumimoji="0" lang="en-US" b="0" i="0" u="none" strike="noStrike" kern="1200" cap="none" spc="-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 endo</a:t>
            </a:r>
            <a:r>
              <a:rPr kumimoji="0" lang="en-US" b="0" i="0" u="none" strike="noStrike" kern="1200" cap="none" spc="-3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se</a:t>
            </a:r>
            <a:r>
              <a:rPr kumimoji="0" lang="en-US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</a:t>
            </a:r>
            <a:r>
              <a:rPr kumimoji="0" lang="en-US" b="0" i="0" u="none" strike="noStrike" kern="1200" cap="none" spc="-2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</a:t>
            </a:r>
          </a:p>
          <a:p>
            <a:pPr marL="330708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</a:t>
            </a:r>
            <a:r>
              <a:rPr kumimoji="0" lang="en-US" b="0" i="0" u="none" strike="noStrike" kern="1200" cap="none" spc="4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y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</a:t>
            </a:r>
            <a:r>
              <a:rPr kumimoji="0" lang="en-US" b="0" i="0" u="none" strike="noStrike" kern="1200" cap="none" spc="-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</a:t>
            </a:r>
            <a:r>
              <a:rPr kumimoji="0" lang="en-US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Y</a:t>
            </a:r>
            <a:r>
              <a:rPr kumimoji="0" lang="en-US" b="0" i="0" u="none" strike="noStrike" kern="1200" cap="none" spc="-1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</a:t>
            </a:r>
            <a:r>
              <a:rPr kumimoji="0" lang="en-US" b="0" i="0" u="none" strike="noStrike" kern="1200" cap="none" spc="-1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</a:t>
            </a:r>
          </a:p>
        </p:txBody>
      </p:sp>
      <p:sp>
        <p:nvSpPr>
          <p:cNvPr id="59" name="Rectangle 352">
            <a:extLst>
              <a:ext uri="{FF2B5EF4-FFF2-40B4-BE49-F238E27FC236}">
                <a16:creationId xmlns:a16="http://schemas.microsoft.com/office/drawing/2014/main" id="{DF3E12DD-A329-4EB2-59F0-AF6CC96BBF53}"/>
              </a:ext>
            </a:extLst>
          </p:cNvPr>
          <p:cNvSpPr/>
          <p:nvPr/>
        </p:nvSpPr>
        <p:spPr>
          <a:xfrm>
            <a:off x="4662551" y="4779798"/>
            <a:ext cx="2862579" cy="61619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</a:t>
            </a:r>
            <a:r>
              <a:rPr kumimoji="0" lang="en-US" sz="2000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</a:t>
            </a:r>
            <a:r>
              <a:rPr kumimoji="0" lang="en-US" sz="2000" b="0" i="0" u="none" strike="noStrike" kern="1200" cap="none" spc="-2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otype com</a:t>
            </a:r>
            <a:r>
              <a:rPr kumimoji="0" lang="en-US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issioning</a:t>
            </a:r>
          </a:p>
          <a:p>
            <a:pPr marL="524255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2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</a:t>
            </a:r>
            <a:r>
              <a:rPr kumimoji="0" lang="en-US" sz="2000" b="0" i="0" u="none" strike="noStrike" kern="1200" cap="none" spc="4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</a:t>
            </a:r>
            <a:r>
              <a:rPr kumimoji="0" lang="en-US" sz="2000" b="0" i="0" u="none" strike="noStrike" kern="1200" cap="none" spc="-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</a:t>
            </a:r>
            <a:r>
              <a:rPr kumimoji="0" lang="en-US" sz="2000" b="0" i="0" u="none" strike="noStrike" kern="1200" cap="none" spc="-2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ar</a:t>
            </a:r>
            <a:r>
              <a:rPr kumimoji="0" lang="en-US" sz="2000" b="0" i="0" u="none" strike="noStrike" kern="1200" cap="none" spc="46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 2023</a:t>
            </a:r>
          </a:p>
        </p:txBody>
      </p:sp>
      <p:sp>
        <p:nvSpPr>
          <p:cNvPr id="60" name="Rectangle 353">
            <a:extLst>
              <a:ext uri="{FF2B5EF4-FFF2-40B4-BE49-F238E27FC236}">
                <a16:creationId xmlns:a16="http://schemas.microsoft.com/office/drawing/2014/main" id="{5C49EDEC-89F0-5B56-D282-8C20105D303F}"/>
              </a:ext>
            </a:extLst>
          </p:cNvPr>
          <p:cNvSpPr/>
          <p:nvPr/>
        </p:nvSpPr>
        <p:spPr>
          <a:xfrm>
            <a:off x="7387890" y="4256959"/>
            <a:ext cx="2840192" cy="9252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Fi</a:t>
            </a:r>
            <a:r>
              <a:rPr kumimoji="0" lang="en-US" sz="2004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</a:t>
            </a:r>
            <a:r>
              <a:rPr kumimoji="0" lang="en-US" sz="2004" b="0" i="0" u="none" strike="noStrike" kern="1200" cap="none" spc="-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</a:t>
            </a:r>
            <a:r>
              <a:rPr kumimoji="0" lang="en-US" sz="200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 </a:t>
            </a:r>
            <a:r>
              <a:rPr kumimoji="0" lang="en-US" sz="2004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</a:t>
            </a:r>
            <a:r>
              <a:rPr kumimoji="0" lang="en-US" sz="2004" b="0" i="0" u="none" strike="noStrike" kern="1200" cap="none" spc="-3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</a:t>
            </a:r>
            <a:r>
              <a:rPr kumimoji="0" lang="en-US" sz="2004" b="0" i="0" u="none" strike="noStrike" kern="1200" cap="none" spc="-18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y</a:t>
            </a:r>
            <a:r>
              <a:rPr kumimoji="0" lang="en-US" sz="2004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sic</a:t>
            </a:r>
            <a:r>
              <a:rPr kumimoji="0" lang="en-US" sz="2004" b="0" i="0" u="none" strike="noStrike" kern="1200" cap="none" spc="437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</a:t>
            </a:r>
            <a:r>
              <a:rPr kumimoji="0" lang="en-US" sz="2004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</a:t>
            </a:r>
            <a:r>
              <a:rPr kumimoji="0" lang="en-US" sz="2004" b="0" i="0" u="none" strike="noStrike" kern="1200" cap="none" spc="-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</a:t>
            </a:r>
            <a:r>
              <a:rPr kumimoji="0" lang="en-US" sz="2004" b="0" i="0" u="none" strike="noStrike" kern="1200" cap="none" spc="-2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</a:t>
            </a:r>
            <a:r>
              <a:rPr kumimoji="0" lang="en-US" sz="2004" b="0" i="0" u="none" strike="noStrike" kern="1200" cap="none" spc="456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</a:t>
            </a:r>
            <a:r>
              <a:rPr kumimoji="0" lang="en-US" sz="2004" b="0" i="0" u="none" strike="noStrike" kern="1200" cap="none" spc="-2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</a:t>
            </a:r>
            <a:r>
              <a:rPr kumimoji="0" lang="en-US" sz="2004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aking</a:t>
            </a:r>
            <a:endParaRPr kumimoji="0" lang="en-US" sz="200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at cold @ CERN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3" name="Rectangle 356">
            <a:extLst>
              <a:ext uri="{FF2B5EF4-FFF2-40B4-BE49-F238E27FC236}">
                <a16:creationId xmlns:a16="http://schemas.microsoft.com/office/drawing/2014/main" id="{EAA10A1C-ABFD-4C27-A678-2F9E0712027D}"/>
              </a:ext>
            </a:extLst>
          </p:cNvPr>
          <p:cNvSpPr/>
          <p:nvPr/>
        </p:nvSpPr>
        <p:spPr>
          <a:xfrm>
            <a:off x="4140095" y="5642709"/>
            <a:ext cx="4220130" cy="560410"/>
          </a:xfrm>
          <a:prstGeom prst="rect">
            <a:avLst/>
          </a:prstGeom>
          <a:ln>
            <a:noFill/>
          </a:ln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Usag</a:t>
            </a:r>
            <a:r>
              <a:rPr kumimoji="0" lang="en-US" b="0" i="0" u="none" strike="noStrike" kern="1200" cap="none" spc="454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o</a:t>
            </a:r>
            <a:r>
              <a:rPr kumimoji="0" lang="en-US" b="0" i="0" u="none" strike="noStrike" kern="1200" cap="none" spc="444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f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MORPU</a:t>
            </a:r>
            <a:r>
              <a:rPr kumimoji="0" lang="en-US" b="0" i="0" u="none" strike="noStrike" kern="1200" cap="none" spc="-22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R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GO</a:t>
            </a:r>
            <a:r>
              <a:rPr kumimoji="0" lang="en-US" b="0" i="0" u="none" strike="noStrike" kern="1200" cap="none" spc="-17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magn</a:t>
            </a:r>
            <a:r>
              <a:rPr kumimoji="0" lang="en-US" b="0" i="0" u="none" strike="noStrike" kern="1200" cap="none" spc="-12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e</a:t>
            </a:r>
            <a:r>
              <a:rPr kumimoji="0" lang="en-US" b="0" i="0" u="none" strike="noStrike" kern="1200" cap="none" spc="457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app</a:t>
            </a:r>
            <a:r>
              <a:rPr kumimoji="0" lang="en-US" b="0" i="0" u="none" strike="noStrike" kern="1200" cap="none" spc="-4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r</a:t>
            </a:r>
            <a:r>
              <a:rPr kumimoji="0" lang="en-US" b="0" i="0" u="none" strike="noStrike" kern="1200" cap="none" spc="-12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o</a:t>
            </a:r>
            <a:r>
              <a:rPr kumimoji="0" lang="en-US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v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ed</a:t>
            </a:r>
          </a:p>
          <a:p>
            <a:pPr marL="64008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</a:t>
            </a:r>
            <a:r>
              <a:rPr kumimoji="0" lang="en-US" b="0" i="0" u="none" strike="noStrike" kern="1200" cap="none" spc="43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y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CERN</a:t>
            </a:r>
            <a:r>
              <a:rPr kumimoji="0" lang="en-US" b="0" i="0" u="none" strike="noStrike" kern="1200" cap="none" spc="-28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</a:t>
            </a:r>
            <a:r>
              <a:rPr kumimoji="0" lang="en-US" b="0" i="0" u="none" strike="noStrike" kern="1200" cap="none" spc="-34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R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esea</a:t>
            </a:r>
            <a:r>
              <a:rPr kumimoji="0" lang="en-US" b="0" i="0" u="none" strike="noStrike" kern="1200" cap="none" spc="-32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r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ch Boa</a:t>
            </a:r>
            <a:r>
              <a:rPr kumimoji="0" lang="en-US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r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d </a:t>
            </a:r>
            <a:r>
              <a:rPr kumimoji="0" lang="en-US" b="0" i="0" u="none" strike="noStrike" kern="1200" cap="none" spc="-36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f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o</a:t>
            </a:r>
            <a:r>
              <a:rPr kumimoji="0" lang="en-US" b="0" i="0" u="none" strike="noStrike" kern="1200" cap="none" spc="438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r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2021-</a:t>
            </a:r>
            <a:r>
              <a:rPr kumimoji="0" lang="en-US" b="0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2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025</a:t>
            </a:r>
          </a:p>
        </p:txBody>
      </p:sp>
      <p:sp>
        <p:nvSpPr>
          <p:cNvPr id="64" name="Rectangle 357">
            <a:extLst>
              <a:ext uri="{FF2B5EF4-FFF2-40B4-BE49-F238E27FC236}">
                <a16:creationId xmlns:a16="http://schemas.microsoft.com/office/drawing/2014/main" id="{9EB083C6-F953-BD8A-1F5F-8F4060DEABD3}"/>
              </a:ext>
            </a:extLst>
          </p:cNvPr>
          <p:cNvSpPr/>
          <p:nvPr/>
        </p:nvSpPr>
        <p:spPr>
          <a:xfrm>
            <a:off x="3431357" y="3780308"/>
            <a:ext cx="2015427" cy="5604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Fi</a:t>
            </a:r>
            <a:r>
              <a:rPr kumimoji="0" lang="en-US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</a:t>
            </a:r>
            <a:r>
              <a:rPr kumimoji="0" lang="en-US" b="0" i="0" u="none" strike="noStrike" kern="1200" cap="none" spc="-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 ALP</a:t>
            </a:r>
            <a:r>
              <a:rPr kumimoji="0" lang="en-US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measu</a:t>
            </a:r>
            <a:r>
              <a:rPr kumimoji="0" lang="en-US" b="0" i="0" u="none" strike="noStrike" kern="1200" cap="none" spc="-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e-</a:t>
            </a:r>
          </a:p>
          <a:p>
            <a:pPr marL="24384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me</a:t>
            </a:r>
            <a:r>
              <a:rPr kumimoji="0" lang="en-US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</a:t>
            </a:r>
            <a:r>
              <a:rPr kumimoji="0" lang="en-US" b="0" i="0" u="none" strike="noStrike" kern="1200" cap="none" spc="45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</a:t>
            </a:r>
            <a:r>
              <a:rPr kumimoji="0" lang="en-US" b="0" i="0" u="none" strike="noStrike" kern="1200" cap="none" spc="-2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 CERN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BA9506D-0B90-9F1B-747B-C169800E0DCC}"/>
              </a:ext>
            </a:extLst>
          </p:cNvPr>
          <p:cNvSpPr txBox="1"/>
          <p:nvPr/>
        </p:nvSpPr>
        <p:spPr>
          <a:xfrm>
            <a:off x="2978649" y="320846"/>
            <a:ext cx="6205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Time Scale</a:t>
            </a:r>
          </a:p>
        </p:txBody>
      </p:sp>
      <p:graphicFrame>
        <p:nvGraphicFramePr>
          <p:cNvPr id="66" name="Table 2">
            <a:extLst>
              <a:ext uri="{FF2B5EF4-FFF2-40B4-BE49-F238E27FC236}">
                <a16:creationId xmlns:a16="http://schemas.microsoft.com/office/drawing/2014/main" id="{2E0EB713-E0E2-B814-DE16-39A541F192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4459782"/>
              </p:ext>
            </p:extLst>
          </p:nvPr>
        </p:nvGraphicFramePr>
        <p:xfrm>
          <a:off x="47328" y="6453336"/>
          <a:ext cx="1204116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3723">
                  <a:extLst>
                    <a:ext uri="{9D8B030D-6E8A-4147-A177-3AD203B41FA5}">
                      <a16:colId xmlns:a16="http://schemas.microsoft.com/office/drawing/2014/main" val="1381935228"/>
                    </a:ext>
                  </a:extLst>
                </a:gridCol>
                <a:gridCol w="4013723">
                  <a:extLst>
                    <a:ext uri="{9D8B030D-6E8A-4147-A177-3AD203B41FA5}">
                      <a16:colId xmlns:a16="http://schemas.microsoft.com/office/drawing/2014/main" val="3118566186"/>
                    </a:ext>
                  </a:extLst>
                </a:gridCol>
                <a:gridCol w="4013723">
                  <a:extLst>
                    <a:ext uri="{9D8B030D-6E8A-4147-A177-3AD203B41FA5}">
                      <a16:colId xmlns:a16="http://schemas.microsoft.com/office/drawing/2014/main" val="40870864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11-08-2022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Antonios Gardikiotis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4532657"/>
                  </a:ext>
                </a:extLst>
              </a:tr>
            </a:tbl>
          </a:graphicData>
        </a:graphic>
      </p:graphicFrame>
      <p:pic>
        <p:nvPicPr>
          <p:cNvPr id="67" name="Picture 340">
            <a:extLst>
              <a:ext uri="{FF2B5EF4-FFF2-40B4-BE49-F238E27FC236}">
                <a16:creationId xmlns:a16="http://schemas.microsoft.com/office/drawing/2014/main" id="{690FEDBC-A444-3A84-F135-517F509AD600}"/>
              </a:ext>
            </a:extLst>
          </p:cNvPr>
          <p:cNvPicPr>
            <a:picLocks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73064" y="3125223"/>
            <a:ext cx="525599" cy="2087799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DAC647-75D6-3EA7-E794-099EDEC451EA}"/>
              </a:ext>
            </a:extLst>
          </p:cNvPr>
          <p:cNvSpPr txBox="1"/>
          <p:nvPr/>
        </p:nvSpPr>
        <p:spPr>
          <a:xfrm>
            <a:off x="9492793" y="5250730"/>
            <a:ext cx="2573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Full-size MADMAX</a:t>
            </a:r>
          </a:p>
          <a:p>
            <a:r>
              <a:rPr lang="en-US" dirty="0"/>
              <a:t>magnet commissioning </a:t>
            </a:r>
          </a:p>
        </p:txBody>
      </p:sp>
    </p:spTree>
    <p:extLst>
      <p:ext uri="{BB962C8B-B14F-4D97-AF65-F5344CB8AC3E}">
        <p14:creationId xmlns:p14="http://schemas.microsoft.com/office/powerpoint/2010/main" val="37237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roup 1"/>
          <p:cNvGrpSpPr/>
          <p:nvPr/>
        </p:nvGrpSpPr>
        <p:grpSpPr>
          <a:xfrm>
            <a:off x="365400" y="1280160"/>
            <a:ext cx="4663800" cy="4937760"/>
            <a:chOff x="365400" y="1280160"/>
            <a:chExt cx="4663800" cy="4937760"/>
          </a:xfrm>
        </p:grpSpPr>
        <p:pic>
          <p:nvPicPr>
            <p:cNvPr id="132" name="object 4"/>
            <p:cNvPicPr/>
            <p:nvPr/>
          </p:nvPicPr>
          <p:blipFill>
            <a:blip r:embed="rId2"/>
            <a:stretch/>
          </p:blipFill>
          <p:spPr>
            <a:xfrm>
              <a:off x="4036680" y="1287720"/>
              <a:ext cx="924480" cy="3207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3" name="object 5"/>
            <p:cNvPicPr/>
            <p:nvPr/>
          </p:nvPicPr>
          <p:blipFill>
            <a:blip r:embed="rId3"/>
            <a:stretch/>
          </p:blipFill>
          <p:spPr>
            <a:xfrm>
              <a:off x="365400" y="1280160"/>
              <a:ext cx="4663800" cy="493776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34" name="TextShape 2"/>
          <p:cNvSpPr txBox="1"/>
          <p:nvPr/>
        </p:nvSpPr>
        <p:spPr>
          <a:xfrm>
            <a:off x="3296554" y="353505"/>
            <a:ext cx="5577840" cy="456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spcBef>
                <a:spcPts val="1191"/>
              </a:spcBef>
              <a:spcAft>
                <a:spcPts val="992"/>
              </a:spcAft>
            </a:pPr>
            <a:r>
              <a:rPr lang="en-US" sz="2600" b="0" strike="noStrike" spc="-1" dirty="0">
                <a:latin typeface="+mj-lt"/>
              </a:rPr>
              <a:t>The MADMAX Prototype</a:t>
            </a:r>
          </a:p>
        </p:txBody>
      </p:sp>
      <p:sp>
        <p:nvSpPr>
          <p:cNvPr id="135" name="TextShape 3"/>
          <p:cNvSpPr txBox="1"/>
          <p:nvPr/>
        </p:nvSpPr>
        <p:spPr>
          <a:xfrm>
            <a:off x="4901938" y="1395167"/>
            <a:ext cx="7189824" cy="367645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1800" b="0" strike="noStrike" spc="-1" dirty="0">
                <a:latin typeface="Arial"/>
              </a:rPr>
              <a:t>Scaled down prototype of MADMAX</a:t>
            </a:r>
          </a:p>
          <a:p>
            <a:pPr algn="ctr"/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r>
              <a:rPr lang="en-US" sz="1800" b="0" strike="noStrike" spc="-1" dirty="0">
                <a:latin typeface="Arial"/>
              </a:rPr>
              <a:t>– Booster with up to 20 dielectric discs 300 mm in diameter</a:t>
            </a:r>
            <a:endParaRPr lang="en-US" sz="1800" b="0" strike="noStrike" spc="-1" dirty="0">
              <a:latin typeface="Arial"/>
              <a:ea typeface="Noto Sans CJK SC"/>
            </a:endParaRPr>
          </a:p>
          <a:p>
            <a:pPr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r>
              <a:rPr lang="en-US" sz="1800" b="0" strike="noStrike" spc="-1" dirty="0">
                <a:latin typeface="Arial"/>
              </a:rPr>
              <a:t>– Cryostat will be delivered at DESY @ 2022-2023</a:t>
            </a:r>
            <a:endParaRPr lang="en-US" sz="1800" b="0" strike="noStrike" spc="-1" dirty="0">
              <a:latin typeface="Arial"/>
              <a:ea typeface="Noto Sans CJK SC"/>
            </a:endParaRPr>
          </a:p>
          <a:p>
            <a:pPr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r>
              <a:rPr lang="en-US" sz="1800" b="0" strike="noStrike" spc="-1" dirty="0">
                <a:latin typeface="Arial"/>
              </a:rPr>
              <a:t>– Receiver cryostat designed</a:t>
            </a:r>
            <a:r>
              <a:rPr lang="el-GR" sz="1800" b="0" strike="noStrike" spc="-1" dirty="0">
                <a:latin typeface="Arial"/>
              </a:rPr>
              <a:t> </a:t>
            </a:r>
            <a:r>
              <a:rPr lang="en-US" sz="1800" b="0" strike="noStrike" spc="-1" dirty="0">
                <a:latin typeface="Arial"/>
              </a:rPr>
              <a:t>and flexible in use</a:t>
            </a:r>
          </a:p>
          <a:p>
            <a:pPr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r>
              <a:rPr lang="en-US" sz="1800" b="0" strike="noStrike" spc="-1" dirty="0">
                <a:latin typeface="Arial"/>
              </a:rPr>
              <a:t>– K-band Antenna received</a:t>
            </a:r>
            <a:endParaRPr lang="en-US" sz="1800" b="0" strike="noStrike" spc="-1" dirty="0">
              <a:latin typeface="Arial"/>
              <a:ea typeface="Noto Sans CJK SC"/>
            </a:endParaRPr>
          </a:p>
          <a:p>
            <a:pPr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r>
              <a:rPr lang="en-US" sz="1800" b="0" strike="noStrike" spc="-1" dirty="0">
                <a:latin typeface="Arial"/>
              </a:rPr>
              <a:t>– Optical system components under construction</a:t>
            </a:r>
          </a:p>
          <a:p>
            <a:endParaRPr lang="en-US" sz="18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1800" b="1" strike="noStrike" spc="-1" dirty="0">
                <a:latin typeface="Arial"/>
              </a:rPr>
              <a:t># Demonstrating the feasibility of key technologies for MADMAX </a:t>
            </a:r>
          </a:p>
          <a:p>
            <a:pPr>
              <a:lnSpc>
                <a:spcPct val="150000"/>
              </a:lnSpc>
            </a:pPr>
            <a:r>
              <a:rPr lang="en-US" sz="1800" b="1" strike="noStrike" spc="-1" dirty="0">
                <a:latin typeface="Arial"/>
              </a:rPr>
              <a:t># Competitive ALP search with a dielectric haloscope</a:t>
            </a:r>
          </a:p>
        </p:txBody>
      </p:sp>
      <p:sp>
        <p:nvSpPr>
          <p:cNvPr id="137" name="Line 5"/>
          <p:cNvSpPr/>
          <p:nvPr/>
        </p:nvSpPr>
        <p:spPr>
          <a:xfrm flipH="1" flipV="1">
            <a:off x="4114800" y="5212080"/>
            <a:ext cx="274320" cy="640080"/>
          </a:xfrm>
          <a:prstGeom prst="line">
            <a:avLst/>
          </a:prstGeom>
          <a:ln w="19080">
            <a:solidFill>
              <a:srgbClr val="F5822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" name="TextShape 6"/>
          <p:cNvSpPr txBox="1"/>
          <p:nvPr/>
        </p:nvSpPr>
        <p:spPr>
          <a:xfrm>
            <a:off x="4023360" y="5943600"/>
            <a:ext cx="201168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400" b="0" strike="noStrike" spc="-1" dirty="0"/>
              <a:t>Receiver cryostat</a:t>
            </a:r>
          </a:p>
        </p:txBody>
      </p:sp>
      <p:sp>
        <p:nvSpPr>
          <p:cNvPr id="139" name="TextShape 7"/>
          <p:cNvSpPr txBox="1"/>
          <p:nvPr/>
        </p:nvSpPr>
        <p:spPr>
          <a:xfrm>
            <a:off x="822960" y="1253880"/>
            <a:ext cx="3017520" cy="4834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1400" b="0" strike="noStrike" spc="-1" dirty="0"/>
              <a:t>Prototype Cryostat </a:t>
            </a:r>
          </a:p>
          <a:p>
            <a:pPr algn="ctr"/>
            <a:r>
              <a:rPr lang="en-US" sz="1400" b="0" strike="noStrike" spc="-1" dirty="0"/>
              <a:t>(4 K, thermosyphon principle)</a:t>
            </a:r>
          </a:p>
        </p:txBody>
      </p:sp>
      <p:pic>
        <p:nvPicPr>
          <p:cNvPr id="140" name="object 11"/>
          <p:cNvPicPr/>
          <p:nvPr/>
        </p:nvPicPr>
        <p:blipFill>
          <a:blip r:embed="rId4"/>
          <a:stretch/>
        </p:blipFill>
        <p:spPr>
          <a:xfrm>
            <a:off x="182880" y="2468880"/>
            <a:ext cx="1920240" cy="1233360"/>
          </a:xfrm>
          <a:prstGeom prst="rect">
            <a:avLst/>
          </a:prstGeom>
          <a:ln>
            <a:noFill/>
          </a:ln>
        </p:spPr>
      </p:pic>
      <p:sp>
        <p:nvSpPr>
          <p:cNvPr id="141" name="Line 8"/>
          <p:cNvSpPr/>
          <p:nvPr/>
        </p:nvSpPr>
        <p:spPr>
          <a:xfrm>
            <a:off x="1280160" y="3474720"/>
            <a:ext cx="457200" cy="1554480"/>
          </a:xfrm>
          <a:prstGeom prst="line">
            <a:avLst/>
          </a:prstGeom>
          <a:ln w="19050">
            <a:solidFill>
              <a:srgbClr val="F5822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2" name="Line 9"/>
          <p:cNvSpPr/>
          <p:nvPr/>
        </p:nvSpPr>
        <p:spPr>
          <a:xfrm>
            <a:off x="2834640" y="1737360"/>
            <a:ext cx="640080" cy="640080"/>
          </a:xfrm>
          <a:prstGeom prst="line">
            <a:avLst/>
          </a:prstGeom>
          <a:ln w="12600">
            <a:solidFill>
              <a:srgbClr val="F5822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3" name="TextShape 10"/>
          <p:cNvSpPr txBox="1"/>
          <p:nvPr/>
        </p:nvSpPr>
        <p:spPr>
          <a:xfrm>
            <a:off x="274320" y="2011680"/>
            <a:ext cx="1188720" cy="346320"/>
          </a:xfrm>
          <a:prstGeom prst="rect">
            <a:avLst/>
          </a:prstGeom>
          <a:noFill/>
          <a:ln>
            <a:noFill/>
          </a:ln>
        </p:spPr>
      </p:sp>
      <p:sp>
        <p:nvSpPr>
          <p:cNvPr id="144" name="TextShape 11"/>
          <p:cNvSpPr txBox="1"/>
          <p:nvPr/>
        </p:nvSpPr>
        <p:spPr>
          <a:xfrm>
            <a:off x="182880" y="1828800"/>
            <a:ext cx="1920240" cy="6800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400" b="0" strike="noStrike" spc="-1" dirty="0">
                <a:ea typeface="Noto Sans CJK SC"/>
              </a:rPr>
              <a:t>– 20 </a:t>
            </a:r>
            <a:r>
              <a:rPr lang="en-US" sz="1400" b="0" strike="noStrike" spc="-1" dirty="0">
                <a:solidFill>
                  <a:srgbClr val="000000"/>
                </a:solidFill>
              </a:rPr>
              <a:t>Ø300 mm discs </a:t>
            </a:r>
            <a:endParaRPr lang="en-US" sz="1400" b="0" strike="noStrike" spc="-1" dirty="0"/>
          </a:p>
          <a:p>
            <a:r>
              <a:rPr lang="en-US" sz="1400" b="0" strike="noStrike" spc="-1" dirty="0">
                <a:solidFill>
                  <a:srgbClr val="000000"/>
                </a:solidFill>
              </a:rPr>
              <a:t>– piezo positioners</a:t>
            </a:r>
            <a:endParaRPr lang="en-US" sz="1400" b="0" strike="noStrike" spc="-1" dirty="0"/>
          </a:p>
          <a:p>
            <a:r>
              <a:rPr lang="en-US" sz="1400" b="0" strike="noStrike" spc="-1" dirty="0">
                <a:solidFill>
                  <a:srgbClr val="000000"/>
                </a:solidFill>
              </a:rPr>
              <a:t>– laser interferometer </a:t>
            </a:r>
            <a:endParaRPr lang="en-US" sz="1400" b="0" strike="noStrike" spc="-1" dirty="0"/>
          </a:p>
        </p:txBody>
      </p:sp>
      <p:sp>
        <p:nvSpPr>
          <p:cNvPr id="145" name="Line 12"/>
          <p:cNvSpPr/>
          <p:nvPr/>
        </p:nvSpPr>
        <p:spPr>
          <a:xfrm>
            <a:off x="182880" y="5029200"/>
            <a:ext cx="731520" cy="1280160"/>
          </a:xfrm>
          <a:prstGeom prst="line">
            <a:avLst/>
          </a:prstGeom>
          <a:ln w="19050">
            <a:solidFill>
              <a:srgbClr val="F58220"/>
            </a:solidFill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6" name="TextShape 13"/>
          <p:cNvSpPr txBox="1"/>
          <p:nvPr/>
        </p:nvSpPr>
        <p:spPr>
          <a:xfrm rot="3508792">
            <a:off x="-40462" y="5600700"/>
            <a:ext cx="822960" cy="365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400" b="0" strike="noStrike" spc="-1" dirty="0">
                <a:solidFill>
                  <a:srgbClr val="000000"/>
                </a:solidFill>
              </a:rPr>
              <a:t>Ø 1.2 m</a:t>
            </a:r>
            <a:endParaRPr lang="en-US" sz="1400" b="0" strike="noStrike" spc="-1" dirty="0"/>
          </a:p>
        </p:txBody>
      </p:sp>
      <p:sp>
        <p:nvSpPr>
          <p:cNvPr id="147" name="TextShape 14"/>
          <p:cNvSpPr txBox="1"/>
          <p:nvPr/>
        </p:nvSpPr>
        <p:spPr>
          <a:xfrm>
            <a:off x="2286000" y="5852160"/>
            <a:ext cx="1463040" cy="3920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400" b="0" strike="noStrike" spc="-1" dirty="0">
                <a:cs typeface="Times New Roman" panose="02020603050405020304" pitchFamily="18" charset="0"/>
              </a:rPr>
              <a:t>Focusing mirror</a:t>
            </a:r>
          </a:p>
        </p:txBody>
      </p:sp>
      <p:sp>
        <p:nvSpPr>
          <p:cNvPr id="148" name="Line 15"/>
          <p:cNvSpPr/>
          <p:nvPr/>
        </p:nvSpPr>
        <p:spPr>
          <a:xfrm flipV="1">
            <a:off x="3291840" y="4754880"/>
            <a:ext cx="91440" cy="1188720"/>
          </a:xfrm>
          <a:prstGeom prst="line">
            <a:avLst/>
          </a:prstGeom>
          <a:ln w="19080">
            <a:solidFill>
              <a:srgbClr val="F5822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aphicFrame>
        <p:nvGraphicFramePr>
          <p:cNvPr id="20" name="Table 2">
            <a:extLst>
              <a:ext uri="{FF2B5EF4-FFF2-40B4-BE49-F238E27FC236}">
                <a16:creationId xmlns:a16="http://schemas.microsoft.com/office/drawing/2014/main" id="{D169A9A4-B754-16B6-E99A-FC1AFEC3E1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4471122"/>
              </p:ext>
            </p:extLst>
          </p:nvPr>
        </p:nvGraphicFramePr>
        <p:xfrm>
          <a:off x="47328" y="6453336"/>
          <a:ext cx="1204116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3723">
                  <a:extLst>
                    <a:ext uri="{9D8B030D-6E8A-4147-A177-3AD203B41FA5}">
                      <a16:colId xmlns:a16="http://schemas.microsoft.com/office/drawing/2014/main" val="1381935228"/>
                    </a:ext>
                  </a:extLst>
                </a:gridCol>
                <a:gridCol w="4013723">
                  <a:extLst>
                    <a:ext uri="{9D8B030D-6E8A-4147-A177-3AD203B41FA5}">
                      <a16:colId xmlns:a16="http://schemas.microsoft.com/office/drawing/2014/main" val="3118566186"/>
                    </a:ext>
                  </a:extLst>
                </a:gridCol>
                <a:gridCol w="4013723">
                  <a:extLst>
                    <a:ext uri="{9D8B030D-6E8A-4147-A177-3AD203B41FA5}">
                      <a16:colId xmlns:a16="http://schemas.microsoft.com/office/drawing/2014/main" val="40870864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11-08-2022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Antonios Gardikiotis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453265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19351</TotalTime>
  <Words>1555</Words>
  <Application>Microsoft Office PowerPoint</Application>
  <PresentationFormat>Widescreen</PresentationFormat>
  <Paragraphs>393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Arial</vt:lpstr>
      <vt:lpstr>Arial MT</vt:lpstr>
      <vt:lpstr>Calibri</vt:lpstr>
      <vt:lpstr>Calibri-Italic</vt:lpstr>
      <vt:lpstr>Cambria Math</vt:lpstr>
      <vt:lpstr>CIDFont+F9</vt:lpstr>
      <vt:lpstr>Symbol</vt:lpstr>
      <vt:lpstr>Times new roman</vt:lpstr>
      <vt:lpstr>Times new roman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Backup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antonios gardikiotis</dc:creator>
  <dc:description/>
  <cp:lastModifiedBy>antonios gardikiotis</cp:lastModifiedBy>
  <cp:revision>198</cp:revision>
  <dcterms:created xsi:type="dcterms:W3CDTF">2022-03-07T21:59:42Z</dcterms:created>
  <dcterms:modified xsi:type="dcterms:W3CDTF">2022-08-11T06:21:11Z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7</vt:i4>
  </property>
</Properties>
</file>