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4" r:id="rId3"/>
    <p:sldId id="265" r:id="rId4"/>
    <p:sldId id="264" r:id="rId5"/>
    <p:sldId id="266" r:id="rId6"/>
    <p:sldId id="273" r:id="rId7"/>
    <p:sldId id="275" r:id="rId8"/>
    <p:sldId id="276" r:id="rId9"/>
    <p:sldId id="277" r:id="rId10"/>
    <p:sldId id="283" r:id="rId11"/>
    <p:sldId id="278" r:id="rId12"/>
    <p:sldId id="279" r:id="rId13"/>
    <p:sldId id="280" r:id="rId14"/>
    <p:sldId id="284" r:id="rId15"/>
    <p:sldId id="281" r:id="rId16"/>
    <p:sldId id="292" r:id="rId17"/>
    <p:sldId id="270" r:id="rId18"/>
    <p:sldId id="293" r:id="rId19"/>
    <p:sldId id="287" r:id="rId20"/>
    <p:sldId id="288" r:id="rId21"/>
    <p:sldId id="289" r:id="rId22"/>
    <p:sldId id="290" r:id="rId23"/>
    <p:sldId id="29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20C559-65A6-4D87-8259-6FFD8988F1B1}" type="datetimeFigureOut">
              <a:rPr lang="en-US" smtClean="0"/>
              <a:t>8/8/2022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873468-FD58-4861-B110-1325BAEB46C9}" type="slidenum">
              <a:rPr lang="en-US" smtClean="0"/>
              <a:t>‹#›</a:t>
            </a:fld>
            <a:endParaRPr lang="en-US"/>
          </a:p>
        </p:txBody>
      </p:sp>
    </p:spTree>
    <p:extLst>
      <p:ext uri="{BB962C8B-B14F-4D97-AF65-F5344CB8AC3E}">
        <p14:creationId xmlns:p14="http://schemas.microsoft.com/office/powerpoint/2010/main" val="854538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12F049-4F78-4C1C-B90B-74972BA4C78E}" type="datetime1">
              <a:rPr lang="en-US" smtClean="0"/>
              <a:t>8/8/2022</a:t>
            </a:fld>
            <a:endParaRPr lang="en-US"/>
          </a:p>
        </p:txBody>
      </p:sp>
      <p:sp>
        <p:nvSpPr>
          <p:cNvPr id="5" name="Footer Placeholder 4"/>
          <p:cNvSpPr>
            <a:spLocks noGrp="1"/>
          </p:cNvSpPr>
          <p:nvPr>
            <p:ph type="ftr" sz="quarter" idx="11"/>
          </p:nvPr>
        </p:nvSpPr>
        <p:spPr/>
        <p:txBody>
          <a:bodyPr/>
          <a:lstStyle/>
          <a:p>
            <a:r>
              <a:rPr lang="en-US" smtClean="0"/>
              <a:t>17th Patras Workshop,   Mainz, Germany</a:t>
            </a:r>
            <a:endParaRPr lang="en-US"/>
          </a:p>
        </p:txBody>
      </p:sp>
      <p:sp>
        <p:nvSpPr>
          <p:cNvPr id="6" name="Slide Number Placeholder 5"/>
          <p:cNvSpPr>
            <a:spLocks noGrp="1"/>
          </p:cNvSpPr>
          <p:nvPr>
            <p:ph type="sldNum" sz="quarter" idx="12"/>
          </p:nvPr>
        </p:nvSpPr>
        <p:spPr/>
        <p:txBody>
          <a:bodyPr/>
          <a:lstStyle/>
          <a:p>
            <a:fld id="{90BAD3EE-235B-4003-AE57-C261AED3C79E}" type="slidenum">
              <a:rPr lang="en-US" smtClean="0"/>
              <a:t>‹#›</a:t>
            </a:fld>
            <a:endParaRPr lang="en-US"/>
          </a:p>
        </p:txBody>
      </p:sp>
    </p:spTree>
    <p:extLst>
      <p:ext uri="{BB962C8B-B14F-4D97-AF65-F5344CB8AC3E}">
        <p14:creationId xmlns:p14="http://schemas.microsoft.com/office/powerpoint/2010/main" val="2670986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19057A-C6AE-4E7E-86AA-DCB50807897C}" type="datetime1">
              <a:rPr lang="en-US" smtClean="0"/>
              <a:t>8/8/2022</a:t>
            </a:fld>
            <a:endParaRPr lang="en-US"/>
          </a:p>
        </p:txBody>
      </p:sp>
      <p:sp>
        <p:nvSpPr>
          <p:cNvPr id="5" name="Footer Placeholder 4"/>
          <p:cNvSpPr>
            <a:spLocks noGrp="1"/>
          </p:cNvSpPr>
          <p:nvPr>
            <p:ph type="ftr" sz="quarter" idx="11"/>
          </p:nvPr>
        </p:nvSpPr>
        <p:spPr/>
        <p:txBody>
          <a:bodyPr/>
          <a:lstStyle/>
          <a:p>
            <a:r>
              <a:rPr lang="en-US" smtClean="0"/>
              <a:t>17th Patras Workshop,   Mainz, Germany</a:t>
            </a:r>
            <a:endParaRPr lang="en-US"/>
          </a:p>
        </p:txBody>
      </p:sp>
      <p:sp>
        <p:nvSpPr>
          <p:cNvPr id="6" name="Slide Number Placeholder 5"/>
          <p:cNvSpPr>
            <a:spLocks noGrp="1"/>
          </p:cNvSpPr>
          <p:nvPr>
            <p:ph type="sldNum" sz="quarter" idx="12"/>
          </p:nvPr>
        </p:nvSpPr>
        <p:spPr/>
        <p:txBody>
          <a:bodyPr/>
          <a:lstStyle/>
          <a:p>
            <a:fld id="{90BAD3EE-235B-4003-AE57-C261AED3C79E}" type="slidenum">
              <a:rPr lang="en-US" smtClean="0"/>
              <a:t>‹#›</a:t>
            </a:fld>
            <a:endParaRPr lang="en-US"/>
          </a:p>
        </p:txBody>
      </p:sp>
    </p:spTree>
    <p:extLst>
      <p:ext uri="{BB962C8B-B14F-4D97-AF65-F5344CB8AC3E}">
        <p14:creationId xmlns:p14="http://schemas.microsoft.com/office/powerpoint/2010/main" val="1544512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630DA0-1957-46AB-9292-414454BD4887}" type="datetime1">
              <a:rPr lang="en-US" smtClean="0"/>
              <a:t>8/8/2022</a:t>
            </a:fld>
            <a:endParaRPr lang="en-US"/>
          </a:p>
        </p:txBody>
      </p:sp>
      <p:sp>
        <p:nvSpPr>
          <p:cNvPr id="5" name="Footer Placeholder 4"/>
          <p:cNvSpPr>
            <a:spLocks noGrp="1"/>
          </p:cNvSpPr>
          <p:nvPr>
            <p:ph type="ftr" sz="quarter" idx="11"/>
          </p:nvPr>
        </p:nvSpPr>
        <p:spPr/>
        <p:txBody>
          <a:bodyPr/>
          <a:lstStyle/>
          <a:p>
            <a:r>
              <a:rPr lang="en-US" smtClean="0"/>
              <a:t>17th Patras Workshop,   Mainz, Germany</a:t>
            </a:r>
            <a:endParaRPr lang="en-US"/>
          </a:p>
        </p:txBody>
      </p:sp>
      <p:sp>
        <p:nvSpPr>
          <p:cNvPr id="6" name="Slide Number Placeholder 5"/>
          <p:cNvSpPr>
            <a:spLocks noGrp="1"/>
          </p:cNvSpPr>
          <p:nvPr>
            <p:ph type="sldNum" sz="quarter" idx="12"/>
          </p:nvPr>
        </p:nvSpPr>
        <p:spPr/>
        <p:txBody>
          <a:bodyPr/>
          <a:lstStyle/>
          <a:p>
            <a:fld id="{90BAD3EE-235B-4003-AE57-C261AED3C79E}" type="slidenum">
              <a:rPr lang="en-US" smtClean="0"/>
              <a:t>‹#›</a:t>
            </a:fld>
            <a:endParaRPr lang="en-US"/>
          </a:p>
        </p:txBody>
      </p:sp>
    </p:spTree>
    <p:extLst>
      <p:ext uri="{BB962C8B-B14F-4D97-AF65-F5344CB8AC3E}">
        <p14:creationId xmlns:p14="http://schemas.microsoft.com/office/powerpoint/2010/main" val="93198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9102577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3416262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0AEB80-DEF8-40EF-90E3-70B143ADFCF1}" type="datetime1">
              <a:rPr lang="en-US" smtClean="0"/>
              <a:t>8/8/2022</a:t>
            </a:fld>
            <a:endParaRPr lang="en-US"/>
          </a:p>
        </p:txBody>
      </p:sp>
      <p:sp>
        <p:nvSpPr>
          <p:cNvPr id="5" name="Footer Placeholder 4"/>
          <p:cNvSpPr>
            <a:spLocks noGrp="1"/>
          </p:cNvSpPr>
          <p:nvPr>
            <p:ph type="ftr" sz="quarter" idx="11"/>
          </p:nvPr>
        </p:nvSpPr>
        <p:spPr/>
        <p:txBody>
          <a:bodyPr/>
          <a:lstStyle/>
          <a:p>
            <a:r>
              <a:rPr lang="en-US" smtClean="0"/>
              <a:t>17th Patras Workshop,   Mainz, Germany</a:t>
            </a:r>
            <a:endParaRPr lang="en-US"/>
          </a:p>
        </p:txBody>
      </p:sp>
      <p:sp>
        <p:nvSpPr>
          <p:cNvPr id="6" name="Slide Number Placeholder 5"/>
          <p:cNvSpPr>
            <a:spLocks noGrp="1"/>
          </p:cNvSpPr>
          <p:nvPr>
            <p:ph type="sldNum" sz="quarter" idx="12"/>
          </p:nvPr>
        </p:nvSpPr>
        <p:spPr/>
        <p:txBody>
          <a:bodyPr/>
          <a:lstStyle/>
          <a:p>
            <a:fld id="{90BAD3EE-235B-4003-AE57-C261AED3C79E}" type="slidenum">
              <a:rPr lang="en-US" smtClean="0"/>
              <a:t>‹#›</a:t>
            </a:fld>
            <a:endParaRPr lang="en-US"/>
          </a:p>
        </p:txBody>
      </p:sp>
    </p:spTree>
    <p:extLst>
      <p:ext uri="{BB962C8B-B14F-4D97-AF65-F5344CB8AC3E}">
        <p14:creationId xmlns:p14="http://schemas.microsoft.com/office/powerpoint/2010/main" val="444322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0FF878-1F79-4A01-8295-9B8C95310196}" type="datetime1">
              <a:rPr lang="en-US" smtClean="0"/>
              <a:t>8/8/2022</a:t>
            </a:fld>
            <a:endParaRPr lang="en-US"/>
          </a:p>
        </p:txBody>
      </p:sp>
      <p:sp>
        <p:nvSpPr>
          <p:cNvPr id="5" name="Footer Placeholder 4"/>
          <p:cNvSpPr>
            <a:spLocks noGrp="1"/>
          </p:cNvSpPr>
          <p:nvPr>
            <p:ph type="ftr" sz="quarter" idx="11"/>
          </p:nvPr>
        </p:nvSpPr>
        <p:spPr/>
        <p:txBody>
          <a:bodyPr/>
          <a:lstStyle/>
          <a:p>
            <a:r>
              <a:rPr lang="en-US" smtClean="0"/>
              <a:t>17th Patras Workshop,   Mainz, Germany</a:t>
            </a:r>
            <a:endParaRPr lang="en-US"/>
          </a:p>
        </p:txBody>
      </p:sp>
      <p:sp>
        <p:nvSpPr>
          <p:cNvPr id="6" name="Slide Number Placeholder 5"/>
          <p:cNvSpPr>
            <a:spLocks noGrp="1"/>
          </p:cNvSpPr>
          <p:nvPr>
            <p:ph type="sldNum" sz="quarter" idx="12"/>
          </p:nvPr>
        </p:nvSpPr>
        <p:spPr/>
        <p:txBody>
          <a:bodyPr/>
          <a:lstStyle/>
          <a:p>
            <a:fld id="{90BAD3EE-235B-4003-AE57-C261AED3C79E}" type="slidenum">
              <a:rPr lang="en-US" smtClean="0"/>
              <a:t>‹#›</a:t>
            </a:fld>
            <a:endParaRPr lang="en-US"/>
          </a:p>
        </p:txBody>
      </p:sp>
    </p:spTree>
    <p:extLst>
      <p:ext uri="{BB962C8B-B14F-4D97-AF65-F5344CB8AC3E}">
        <p14:creationId xmlns:p14="http://schemas.microsoft.com/office/powerpoint/2010/main" val="844674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B8C935-AEBD-4718-8B33-5EC8FAD210D6}" type="datetime1">
              <a:rPr lang="en-US" smtClean="0"/>
              <a:t>8/8/2022</a:t>
            </a:fld>
            <a:endParaRPr lang="en-US"/>
          </a:p>
        </p:txBody>
      </p:sp>
      <p:sp>
        <p:nvSpPr>
          <p:cNvPr id="6" name="Footer Placeholder 5"/>
          <p:cNvSpPr>
            <a:spLocks noGrp="1"/>
          </p:cNvSpPr>
          <p:nvPr>
            <p:ph type="ftr" sz="quarter" idx="11"/>
          </p:nvPr>
        </p:nvSpPr>
        <p:spPr/>
        <p:txBody>
          <a:bodyPr/>
          <a:lstStyle/>
          <a:p>
            <a:r>
              <a:rPr lang="en-US" smtClean="0"/>
              <a:t>17th Patras Workshop,   Mainz, Germany</a:t>
            </a:r>
            <a:endParaRPr lang="en-US"/>
          </a:p>
        </p:txBody>
      </p:sp>
      <p:sp>
        <p:nvSpPr>
          <p:cNvPr id="7" name="Slide Number Placeholder 6"/>
          <p:cNvSpPr>
            <a:spLocks noGrp="1"/>
          </p:cNvSpPr>
          <p:nvPr>
            <p:ph type="sldNum" sz="quarter" idx="12"/>
          </p:nvPr>
        </p:nvSpPr>
        <p:spPr/>
        <p:txBody>
          <a:bodyPr/>
          <a:lstStyle/>
          <a:p>
            <a:fld id="{90BAD3EE-235B-4003-AE57-C261AED3C79E}" type="slidenum">
              <a:rPr lang="en-US" smtClean="0"/>
              <a:t>‹#›</a:t>
            </a:fld>
            <a:endParaRPr lang="en-US"/>
          </a:p>
        </p:txBody>
      </p:sp>
    </p:spTree>
    <p:extLst>
      <p:ext uri="{BB962C8B-B14F-4D97-AF65-F5344CB8AC3E}">
        <p14:creationId xmlns:p14="http://schemas.microsoft.com/office/powerpoint/2010/main" val="2588893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4E81DC-7D2B-4BCB-BE0B-AD7507607F60}" type="datetime1">
              <a:rPr lang="en-US" smtClean="0"/>
              <a:t>8/8/2022</a:t>
            </a:fld>
            <a:endParaRPr lang="en-US"/>
          </a:p>
        </p:txBody>
      </p:sp>
      <p:sp>
        <p:nvSpPr>
          <p:cNvPr id="8" name="Footer Placeholder 7"/>
          <p:cNvSpPr>
            <a:spLocks noGrp="1"/>
          </p:cNvSpPr>
          <p:nvPr>
            <p:ph type="ftr" sz="quarter" idx="11"/>
          </p:nvPr>
        </p:nvSpPr>
        <p:spPr/>
        <p:txBody>
          <a:bodyPr/>
          <a:lstStyle/>
          <a:p>
            <a:r>
              <a:rPr lang="en-US" smtClean="0"/>
              <a:t>17th Patras Workshop,   Mainz, Germany</a:t>
            </a:r>
            <a:endParaRPr lang="en-US"/>
          </a:p>
        </p:txBody>
      </p:sp>
      <p:sp>
        <p:nvSpPr>
          <p:cNvPr id="9" name="Slide Number Placeholder 8"/>
          <p:cNvSpPr>
            <a:spLocks noGrp="1"/>
          </p:cNvSpPr>
          <p:nvPr>
            <p:ph type="sldNum" sz="quarter" idx="12"/>
          </p:nvPr>
        </p:nvSpPr>
        <p:spPr/>
        <p:txBody>
          <a:bodyPr/>
          <a:lstStyle/>
          <a:p>
            <a:fld id="{90BAD3EE-235B-4003-AE57-C261AED3C79E}" type="slidenum">
              <a:rPr lang="en-US" smtClean="0"/>
              <a:t>‹#›</a:t>
            </a:fld>
            <a:endParaRPr lang="en-US"/>
          </a:p>
        </p:txBody>
      </p:sp>
    </p:spTree>
    <p:extLst>
      <p:ext uri="{BB962C8B-B14F-4D97-AF65-F5344CB8AC3E}">
        <p14:creationId xmlns:p14="http://schemas.microsoft.com/office/powerpoint/2010/main" val="3453342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0123F-CE2A-4BF2-8DAB-AE628F9890F7}" type="datetime1">
              <a:rPr lang="en-US" smtClean="0"/>
              <a:t>8/8/2022</a:t>
            </a:fld>
            <a:endParaRPr lang="en-US"/>
          </a:p>
        </p:txBody>
      </p:sp>
      <p:sp>
        <p:nvSpPr>
          <p:cNvPr id="4" name="Footer Placeholder 3"/>
          <p:cNvSpPr>
            <a:spLocks noGrp="1"/>
          </p:cNvSpPr>
          <p:nvPr>
            <p:ph type="ftr" sz="quarter" idx="11"/>
          </p:nvPr>
        </p:nvSpPr>
        <p:spPr/>
        <p:txBody>
          <a:bodyPr/>
          <a:lstStyle/>
          <a:p>
            <a:r>
              <a:rPr lang="en-US" smtClean="0"/>
              <a:t>17th Patras Workshop,   Mainz, Germany</a:t>
            </a:r>
            <a:endParaRPr lang="en-US"/>
          </a:p>
        </p:txBody>
      </p:sp>
      <p:sp>
        <p:nvSpPr>
          <p:cNvPr id="5" name="Slide Number Placeholder 4"/>
          <p:cNvSpPr>
            <a:spLocks noGrp="1"/>
          </p:cNvSpPr>
          <p:nvPr>
            <p:ph type="sldNum" sz="quarter" idx="12"/>
          </p:nvPr>
        </p:nvSpPr>
        <p:spPr/>
        <p:txBody>
          <a:bodyPr/>
          <a:lstStyle/>
          <a:p>
            <a:fld id="{90BAD3EE-235B-4003-AE57-C261AED3C79E}" type="slidenum">
              <a:rPr lang="en-US" smtClean="0"/>
              <a:t>‹#›</a:t>
            </a:fld>
            <a:endParaRPr lang="en-US"/>
          </a:p>
        </p:txBody>
      </p:sp>
    </p:spTree>
    <p:extLst>
      <p:ext uri="{BB962C8B-B14F-4D97-AF65-F5344CB8AC3E}">
        <p14:creationId xmlns:p14="http://schemas.microsoft.com/office/powerpoint/2010/main" val="1442315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B52F25-94A5-44F2-90DD-79EF9F73535E}" type="datetime1">
              <a:rPr lang="en-US" smtClean="0"/>
              <a:t>8/8/2022</a:t>
            </a:fld>
            <a:endParaRPr lang="en-US"/>
          </a:p>
        </p:txBody>
      </p:sp>
      <p:sp>
        <p:nvSpPr>
          <p:cNvPr id="3" name="Footer Placeholder 2"/>
          <p:cNvSpPr>
            <a:spLocks noGrp="1"/>
          </p:cNvSpPr>
          <p:nvPr>
            <p:ph type="ftr" sz="quarter" idx="11"/>
          </p:nvPr>
        </p:nvSpPr>
        <p:spPr/>
        <p:txBody>
          <a:bodyPr/>
          <a:lstStyle/>
          <a:p>
            <a:r>
              <a:rPr lang="en-US" smtClean="0"/>
              <a:t>17th Patras Workshop,   Mainz, Germany</a:t>
            </a:r>
            <a:endParaRPr lang="en-US"/>
          </a:p>
        </p:txBody>
      </p:sp>
      <p:sp>
        <p:nvSpPr>
          <p:cNvPr id="4" name="Slide Number Placeholder 3"/>
          <p:cNvSpPr>
            <a:spLocks noGrp="1"/>
          </p:cNvSpPr>
          <p:nvPr>
            <p:ph type="sldNum" sz="quarter" idx="12"/>
          </p:nvPr>
        </p:nvSpPr>
        <p:spPr/>
        <p:txBody>
          <a:bodyPr/>
          <a:lstStyle/>
          <a:p>
            <a:fld id="{90BAD3EE-235B-4003-AE57-C261AED3C79E}" type="slidenum">
              <a:rPr lang="en-US" smtClean="0"/>
              <a:t>‹#›</a:t>
            </a:fld>
            <a:endParaRPr lang="en-US"/>
          </a:p>
        </p:txBody>
      </p:sp>
    </p:spTree>
    <p:extLst>
      <p:ext uri="{BB962C8B-B14F-4D97-AF65-F5344CB8AC3E}">
        <p14:creationId xmlns:p14="http://schemas.microsoft.com/office/powerpoint/2010/main" val="3320906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038E9B-9CED-46F6-9916-919B2AA9FF88}" type="datetime1">
              <a:rPr lang="en-US" smtClean="0"/>
              <a:t>8/8/2022</a:t>
            </a:fld>
            <a:endParaRPr lang="en-US"/>
          </a:p>
        </p:txBody>
      </p:sp>
      <p:sp>
        <p:nvSpPr>
          <p:cNvPr id="6" name="Footer Placeholder 5"/>
          <p:cNvSpPr>
            <a:spLocks noGrp="1"/>
          </p:cNvSpPr>
          <p:nvPr>
            <p:ph type="ftr" sz="quarter" idx="11"/>
          </p:nvPr>
        </p:nvSpPr>
        <p:spPr/>
        <p:txBody>
          <a:bodyPr/>
          <a:lstStyle/>
          <a:p>
            <a:r>
              <a:rPr lang="en-US" smtClean="0"/>
              <a:t>17th Patras Workshop,   Mainz, Germany</a:t>
            </a:r>
            <a:endParaRPr lang="en-US"/>
          </a:p>
        </p:txBody>
      </p:sp>
      <p:sp>
        <p:nvSpPr>
          <p:cNvPr id="7" name="Slide Number Placeholder 6"/>
          <p:cNvSpPr>
            <a:spLocks noGrp="1"/>
          </p:cNvSpPr>
          <p:nvPr>
            <p:ph type="sldNum" sz="quarter" idx="12"/>
          </p:nvPr>
        </p:nvSpPr>
        <p:spPr/>
        <p:txBody>
          <a:bodyPr/>
          <a:lstStyle/>
          <a:p>
            <a:fld id="{90BAD3EE-235B-4003-AE57-C261AED3C79E}" type="slidenum">
              <a:rPr lang="en-US" smtClean="0"/>
              <a:t>‹#›</a:t>
            </a:fld>
            <a:endParaRPr lang="en-US"/>
          </a:p>
        </p:txBody>
      </p:sp>
    </p:spTree>
    <p:extLst>
      <p:ext uri="{BB962C8B-B14F-4D97-AF65-F5344CB8AC3E}">
        <p14:creationId xmlns:p14="http://schemas.microsoft.com/office/powerpoint/2010/main" val="2973758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9871FD-A34A-4095-A8C8-3A2A3C3B3506}" type="datetime1">
              <a:rPr lang="en-US" smtClean="0"/>
              <a:t>8/8/2022</a:t>
            </a:fld>
            <a:endParaRPr lang="en-US"/>
          </a:p>
        </p:txBody>
      </p:sp>
      <p:sp>
        <p:nvSpPr>
          <p:cNvPr id="6" name="Footer Placeholder 5"/>
          <p:cNvSpPr>
            <a:spLocks noGrp="1"/>
          </p:cNvSpPr>
          <p:nvPr>
            <p:ph type="ftr" sz="quarter" idx="11"/>
          </p:nvPr>
        </p:nvSpPr>
        <p:spPr/>
        <p:txBody>
          <a:bodyPr/>
          <a:lstStyle/>
          <a:p>
            <a:r>
              <a:rPr lang="en-US" smtClean="0"/>
              <a:t>17th Patras Workshop,   Mainz, Germany</a:t>
            </a:r>
            <a:endParaRPr lang="en-US"/>
          </a:p>
        </p:txBody>
      </p:sp>
      <p:sp>
        <p:nvSpPr>
          <p:cNvPr id="7" name="Slide Number Placeholder 6"/>
          <p:cNvSpPr>
            <a:spLocks noGrp="1"/>
          </p:cNvSpPr>
          <p:nvPr>
            <p:ph type="sldNum" sz="quarter" idx="12"/>
          </p:nvPr>
        </p:nvSpPr>
        <p:spPr/>
        <p:txBody>
          <a:bodyPr/>
          <a:lstStyle/>
          <a:p>
            <a:fld id="{90BAD3EE-235B-4003-AE57-C261AED3C79E}" type="slidenum">
              <a:rPr lang="en-US" smtClean="0"/>
              <a:t>‹#›</a:t>
            </a:fld>
            <a:endParaRPr lang="en-US"/>
          </a:p>
        </p:txBody>
      </p:sp>
    </p:spTree>
    <p:extLst>
      <p:ext uri="{BB962C8B-B14F-4D97-AF65-F5344CB8AC3E}">
        <p14:creationId xmlns:p14="http://schemas.microsoft.com/office/powerpoint/2010/main" val="3099681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E10B2E-779C-4FF9-828D-D12D3117C376}" type="datetime1">
              <a:rPr lang="en-US" smtClean="0"/>
              <a:t>8/8/2022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17th Patras Workshop,   Mainz, Germany</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BAD3EE-235B-4003-AE57-C261AED3C79E}" type="slidenum">
              <a:rPr lang="en-US" smtClean="0"/>
              <a:t>‹#›</a:t>
            </a:fld>
            <a:endParaRPr lang="en-US"/>
          </a:p>
        </p:txBody>
      </p:sp>
    </p:spTree>
    <p:extLst>
      <p:ext uri="{BB962C8B-B14F-4D97-AF65-F5344CB8AC3E}">
        <p14:creationId xmlns:p14="http://schemas.microsoft.com/office/powerpoint/2010/main" val="1012659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1.png"/><Relationship Id="rId7" Type="http://schemas.openxmlformats.org/officeDocument/2006/relationships/image" Target="../media/image38.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3.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12.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3" Type="http://schemas.openxmlformats.org/officeDocument/2006/relationships/image" Target="../media/image50.png"/><Relationship Id="rId7" Type="http://schemas.openxmlformats.org/officeDocument/2006/relationships/image" Target="../media/image53.png"/><Relationship Id="rId12" Type="http://schemas.openxmlformats.org/officeDocument/2006/relationships/image" Target="../media/image58.png"/><Relationship Id="rId17" Type="http://schemas.openxmlformats.org/officeDocument/2006/relationships/image" Target="../media/image63.png"/><Relationship Id="rId2" Type="http://schemas.openxmlformats.org/officeDocument/2006/relationships/image" Target="../media/image49.png"/><Relationship Id="rId16" Type="http://schemas.openxmlformats.org/officeDocument/2006/relationships/image" Target="../media/image62.png"/><Relationship Id="rId1" Type="http://schemas.openxmlformats.org/officeDocument/2006/relationships/slideLayout" Target="../slideLayouts/slideLayout13.xml"/><Relationship Id="rId6" Type="http://schemas.openxmlformats.org/officeDocument/2006/relationships/image" Target="../media/image41.png"/><Relationship Id="rId11" Type="http://schemas.openxmlformats.org/officeDocument/2006/relationships/image" Target="../media/image57.png"/><Relationship Id="rId5" Type="http://schemas.openxmlformats.org/officeDocument/2006/relationships/image" Target="../media/image52.png"/><Relationship Id="rId15" Type="http://schemas.openxmlformats.org/officeDocument/2006/relationships/image" Target="../media/image61.png"/><Relationship Id="rId10" Type="http://schemas.openxmlformats.org/officeDocument/2006/relationships/image" Target="../media/image56.png"/><Relationship Id="rId4" Type="http://schemas.openxmlformats.org/officeDocument/2006/relationships/image" Target="../media/image51.png"/><Relationship Id="rId9" Type="http://schemas.openxmlformats.org/officeDocument/2006/relationships/image" Target="../media/image55.png"/><Relationship Id="rId14" Type="http://schemas.openxmlformats.org/officeDocument/2006/relationships/image" Target="../media/image60.png"/></Relationships>
</file>

<file path=ppt/slides/_rels/slide21.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13.xml"/><Relationship Id="rId6" Type="http://schemas.openxmlformats.org/officeDocument/2006/relationships/image" Target="../media/image68.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s>
</file>

<file path=ppt/slides/_rels/slide2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1125" y="363567"/>
            <a:ext cx="10840719" cy="2123658"/>
          </a:xfrm>
          <a:prstGeom prst="rect">
            <a:avLst/>
          </a:prstGeom>
        </p:spPr>
        <p:txBody>
          <a:bodyPr wrap="square">
            <a:spAutoFit/>
          </a:bodyPr>
          <a:lstStyle/>
          <a:p>
            <a:r>
              <a:rPr lang="en-US" sz="4400" dirty="0">
                <a:latin typeface="Bahnschrift SemiBold SemiConden" panose="020B0502040204020203" pitchFamily="34" charset="0"/>
              </a:rPr>
              <a:t>Gravitational Focusing of Dark Matter Streams in Solar Neighborhood and Implications for Detection</a:t>
            </a:r>
          </a:p>
        </p:txBody>
      </p:sp>
      <p:sp>
        <p:nvSpPr>
          <p:cNvPr id="5" name="TextBox 4"/>
          <p:cNvSpPr txBox="1"/>
          <p:nvPr/>
        </p:nvSpPr>
        <p:spPr>
          <a:xfrm>
            <a:off x="561961" y="3044369"/>
            <a:ext cx="10132291" cy="523220"/>
          </a:xfrm>
          <a:prstGeom prst="rect">
            <a:avLst/>
          </a:prstGeom>
          <a:noFill/>
        </p:spPr>
        <p:txBody>
          <a:bodyPr wrap="square" rtlCol="0">
            <a:spAutoFit/>
          </a:bodyPr>
          <a:lstStyle/>
          <a:p>
            <a:r>
              <a:rPr lang="en-US" sz="2800" dirty="0">
                <a:latin typeface="Sitka Banner" panose="02000505000000020004" pitchFamily="2" charset="0"/>
              </a:rPr>
              <a:t>Abaz </a:t>
            </a:r>
            <a:r>
              <a:rPr lang="en-US" sz="2800" dirty="0" smtClean="0">
                <a:latin typeface="Sitka Banner" panose="02000505000000020004" pitchFamily="2" charset="0"/>
              </a:rPr>
              <a:t>Kryemadhi</a:t>
            </a:r>
            <a:r>
              <a:rPr lang="en-US" sz="2800" dirty="0">
                <a:latin typeface="Sitka Banner" panose="02000505000000020004" pitchFamily="2" charset="0"/>
              </a:rPr>
              <a:t>, Andreas </a:t>
            </a:r>
            <a:r>
              <a:rPr lang="en-US" sz="2800" dirty="0" smtClean="0">
                <a:latin typeface="Sitka Banner" panose="02000505000000020004" pitchFamily="2" charset="0"/>
              </a:rPr>
              <a:t>Mastronikolis, </a:t>
            </a:r>
            <a:r>
              <a:rPr lang="en-US" sz="2800" dirty="0" smtClean="0">
                <a:latin typeface="Sitka Banner" panose="02000505000000020004" pitchFamily="2" charset="0"/>
              </a:rPr>
              <a:t>Konstantin Zioutas</a:t>
            </a:r>
            <a:endParaRPr lang="en-US" sz="2800" dirty="0">
              <a:latin typeface="Sitka Banner" panose="02000505000000020004" pitchFamily="2" charset="0"/>
            </a:endParaRPr>
          </a:p>
        </p:txBody>
      </p:sp>
      <p:sp>
        <p:nvSpPr>
          <p:cNvPr id="8" name="TextBox 7"/>
          <p:cNvSpPr txBox="1"/>
          <p:nvPr/>
        </p:nvSpPr>
        <p:spPr>
          <a:xfrm>
            <a:off x="230345" y="6134899"/>
            <a:ext cx="11961655" cy="400110"/>
          </a:xfrm>
          <a:prstGeom prst="rect">
            <a:avLst/>
          </a:prstGeom>
          <a:noFill/>
        </p:spPr>
        <p:txBody>
          <a:bodyPr wrap="square" rtlCol="0">
            <a:spAutoFit/>
          </a:bodyPr>
          <a:lstStyle/>
          <a:p>
            <a:pPr algn="ctr"/>
            <a:r>
              <a:rPr lang="en-US" sz="2000" b="1" dirty="0" smtClean="0">
                <a:solidFill>
                  <a:schemeClr val="accent1">
                    <a:lumMod val="50000"/>
                  </a:schemeClr>
                </a:solidFill>
                <a:latin typeface="Sitka Banner" panose="02000505000000020004" pitchFamily="2" charset="0"/>
              </a:rPr>
              <a:t>17</a:t>
            </a:r>
            <a:r>
              <a:rPr lang="en-US" sz="2000" b="1" baseline="30000" dirty="0" smtClean="0">
                <a:solidFill>
                  <a:schemeClr val="accent1">
                    <a:lumMod val="50000"/>
                  </a:schemeClr>
                </a:solidFill>
                <a:latin typeface="Sitka Banner" panose="02000505000000020004" pitchFamily="2" charset="0"/>
              </a:rPr>
              <a:t>th</a:t>
            </a:r>
            <a:r>
              <a:rPr lang="en-US" sz="2000" b="1" dirty="0" smtClean="0">
                <a:solidFill>
                  <a:schemeClr val="accent1">
                    <a:lumMod val="50000"/>
                  </a:schemeClr>
                </a:solidFill>
                <a:latin typeface="Sitka Banner" panose="02000505000000020004" pitchFamily="2" charset="0"/>
              </a:rPr>
              <a:t> </a:t>
            </a:r>
            <a:r>
              <a:rPr lang="en-US" sz="2000" b="1" dirty="0" err="1">
                <a:solidFill>
                  <a:schemeClr val="accent1">
                    <a:lumMod val="50000"/>
                  </a:schemeClr>
                </a:solidFill>
                <a:latin typeface="Sitka Banner" panose="02000505000000020004" pitchFamily="2" charset="0"/>
              </a:rPr>
              <a:t>Patras</a:t>
            </a:r>
            <a:r>
              <a:rPr lang="en-US" sz="2000" b="1" dirty="0">
                <a:solidFill>
                  <a:schemeClr val="accent1">
                    <a:lumMod val="50000"/>
                  </a:schemeClr>
                </a:solidFill>
                <a:latin typeface="Sitka Banner" panose="02000505000000020004" pitchFamily="2" charset="0"/>
              </a:rPr>
              <a:t> workshop on </a:t>
            </a:r>
            <a:r>
              <a:rPr lang="en-US" sz="2000" b="1" dirty="0" err="1">
                <a:solidFill>
                  <a:schemeClr val="accent1">
                    <a:lumMod val="50000"/>
                  </a:schemeClr>
                </a:solidFill>
                <a:latin typeface="Sitka Banner" panose="02000505000000020004" pitchFamily="2" charset="0"/>
              </a:rPr>
              <a:t>Axions</a:t>
            </a:r>
            <a:r>
              <a:rPr lang="en-US" sz="2000" b="1" dirty="0">
                <a:solidFill>
                  <a:schemeClr val="accent1">
                    <a:lumMod val="50000"/>
                  </a:schemeClr>
                </a:solidFill>
                <a:latin typeface="Sitka Banner" panose="02000505000000020004" pitchFamily="2" charset="0"/>
              </a:rPr>
              <a:t>, WIMPS, and WISPS, </a:t>
            </a:r>
            <a:r>
              <a:rPr lang="en-US" sz="2000" b="1" dirty="0" smtClean="0">
                <a:solidFill>
                  <a:schemeClr val="accent1">
                    <a:lumMod val="50000"/>
                  </a:schemeClr>
                </a:solidFill>
                <a:latin typeface="Sitka Banner" panose="02000505000000020004" pitchFamily="2" charset="0"/>
              </a:rPr>
              <a:t>Aug</a:t>
            </a:r>
            <a:r>
              <a:rPr lang="en-US" sz="2000" b="1" dirty="0" smtClean="0">
                <a:solidFill>
                  <a:schemeClr val="accent1">
                    <a:lumMod val="50000"/>
                  </a:schemeClr>
                </a:solidFill>
                <a:latin typeface="Sitka Banner" panose="02000505000000020004" pitchFamily="2" charset="0"/>
              </a:rPr>
              <a:t> 8-12, 2022, Mainz Germany</a:t>
            </a:r>
            <a:endParaRPr lang="en-US" sz="2000" b="1" dirty="0">
              <a:solidFill>
                <a:schemeClr val="accent1">
                  <a:lumMod val="50000"/>
                </a:schemeClr>
              </a:solidFill>
              <a:latin typeface="Sitka Banner" panose="02000505000000020004" pitchFamily="2"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2182" y="3614679"/>
            <a:ext cx="2946400" cy="235796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9445" y="3933733"/>
            <a:ext cx="2579789" cy="1719859"/>
          </a:xfrm>
          <a:prstGeom prst="rect">
            <a:avLst/>
          </a:prstGeom>
        </p:spPr>
      </p:pic>
      <p:sp>
        <p:nvSpPr>
          <p:cNvPr id="7" name="Slide Number Placeholder 6"/>
          <p:cNvSpPr>
            <a:spLocks noGrp="1"/>
          </p:cNvSpPr>
          <p:nvPr>
            <p:ph type="sldNum" sz="quarter" idx="12"/>
          </p:nvPr>
        </p:nvSpPr>
        <p:spPr/>
        <p:txBody>
          <a:bodyPr/>
          <a:lstStyle/>
          <a:p>
            <a:fld id="{90BAD3EE-235B-4003-AE57-C261AED3C79E}" type="slidenum">
              <a:rPr lang="en-US" smtClean="0"/>
              <a:t>1</a:t>
            </a:fld>
            <a:endParaRPr lang="en-US"/>
          </a:p>
        </p:txBody>
      </p:sp>
      <p:sp>
        <p:nvSpPr>
          <p:cNvPr id="9" name="TextBox 8"/>
          <p:cNvSpPr txBox="1"/>
          <p:nvPr/>
        </p:nvSpPr>
        <p:spPr>
          <a:xfrm>
            <a:off x="2817090" y="3614679"/>
            <a:ext cx="4387273" cy="461665"/>
          </a:xfrm>
          <a:prstGeom prst="rect">
            <a:avLst/>
          </a:prstGeom>
          <a:noFill/>
        </p:spPr>
        <p:txBody>
          <a:bodyPr wrap="square" rtlCol="0">
            <a:spAutoFit/>
          </a:bodyPr>
          <a:lstStyle/>
          <a:p>
            <a:r>
              <a:rPr lang="en-US" sz="2400" dirty="0" smtClean="0"/>
              <a:t>Profited from Mark Vogelsberger</a:t>
            </a:r>
            <a:endParaRPr lang="en-US" sz="2400" dirty="0"/>
          </a:p>
        </p:txBody>
      </p:sp>
    </p:spTree>
    <p:extLst>
      <p:ext uri="{BB962C8B-B14F-4D97-AF65-F5344CB8AC3E}">
        <p14:creationId xmlns:p14="http://schemas.microsoft.com/office/powerpoint/2010/main" val="627023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31528" y="619649"/>
            <a:ext cx="5350225" cy="3252661"/>
          </a:xfrm>
          <a:prstGeom prst="rect">
            <a:avLst/>
          </a:prstGeom>
        </p:spPr>
      </p:pic>
      <p:pic>
        <p:nvPicPr>
          <p:cNvPr id="5" name="Picture 4"/>
          <p:cNvPicPr>
            <a:picLocks noChangeAspect="1"/>
          </p:cNvPicPr>
          <p:nvPr/>
        </p:nvPicPr>
        <p:blipFill>
          <a:blip r:embed="rId3"/>
          <a:stretch>
            <a:fillRect/>
          </a:stretch>
        </p:blipFill>
        <p:spPr>
          <a:xfrm>
            <a:off x="556690" y="4378775"/>
            <a:ext cx="11231418" cy="1851584"/>
          </a:xfrm>
          <a:prstGeom prst="rect">
            <a:avLst/>
          </a:prstGeom>
        </p:spPr>
      </p:pic>
      <p:sp>
        <p:nvSpPr>
          <p:cNvPr id="7" name="Slide Number Placeholder 6"/>
          <p:cNvSpPr>
            <a:spLocks noGrp="1"/>
          </p:cNvSpPr>
          <p:nvPr>
            <p:ph type="sldNum" sz="quarter" idx="12"/>
          </p:nvPr>
        </p:nvSpPr>
        <p:spPr/>
        <p:txBody>
          <a:bodyPr/>
          <a:lstStyle/>
          <a:p>
            <a:fld id="{90BAD3EE-235B-4003-AE57-C261AED3C79E}" type="slidenum">
              <a:rPr lang="en-US" smtClean="0"/>
              <a:t>10</a:t>
            </a:fld>
            <a:endParaRPr lang="en-US"/>
          </a:p>
        </p:txBody>
      </p:sp>
    </p:spTree>
    <p:extLst>
      <p:ext uri="{BB962C8B-B14F-4D97-AF65-F5344CB8AC3E}">
        <p14:creationId xmlns:p14="http://schemas.microsoft.com/office/powerpoint/2010/main" val="385026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7634"/>
            <a:ext cx="11369964" cy="5392612"/>
          </a:xfrm>
          <a:prstGeom prst="rect">
            <a:avLst/>
          </a:prstGeom>
        </p:spPr>
      </p:pic>
      <p:sp>
        <p:nvSpPr>
          <p:cNvPr id="6" name="TextBox 5"/>
          <p:cNvSpPr txBox="1"/>
          <p:nvPr/>
        </p:nvSpPr>
        <p:spPr>
          <a:xfrm>
            <a:off x="1381760" y="284480"/>
            <a:ext cx="4450080" cy="461665"/>
          </a:xfrm>
          <a:prstGeom prst="rect">
            <a:avLst/>
          </a:prstGeom>
          <a:noFill/>
        </p:spPr>
        <p:txBody>
          <a:bodyPr wrap="square" rtlCol="0">
            <a:spAutoFit/>
          </a:bodyPr>
          <a:lstStyle/>
          <a:p>
            <a:r>
              <a:rPr lang="en-US" sz="2400" dirty="0" smtClean="0"/>
              <a:t>Max amplification </a:t>
            </a:r>
            <a:r>
              <a:rPr lang="en-US" sz="2400" dirty="0" err="1" smtClean="0"/>
              <a:t>axions</a:t>
            </a:r>
            <a:r>
              <a:rPr lang="en-US" sz="2400" dirty="0" smtClean="0"/>
              <a:t> ~ 10</a:t>
            </a:r>
            <a:r>
              <a:rPr lang="en-US" sz="2400" baseline="30000" dirty="0" smtClean="0"/>
              <a:t>9</a:t>
            </a:r>
            <a:endParaRPr lang="en-US" sz="2400" dirty="0"/>
          </a:p>
        </p:txBody>
      </p:sp>
      <p:sp>
        <p:nvSpPr>
          <p:cNvPr id="7" name="TextBox 6"/>
          <p:cNvSpPr txBox="1"/>
          <p:nvPr/>
        </p:nvSpPr>
        <p:spPr>
          <a:xfrm>
            <a:off x="6654800" y="284479"/>
            <a:ext cx="4450080" cy="461665"/>
          </a:xfrm>
          <a:prstGeom prst="rect">
            <a:avLst/>
          </a:prstGeom>
          <a:noFill/>
        </p:spPr>
        <p:txBody>
          <a:bodyPr wrap="square" rtlCol="0">
            <a:spAutoFit/>
          </a:bodyPr>
          <a:lstStyle/>
          <a:p>
            <a:r>
              <a:rPr lang="en-US" sz="2400" dirty="0" smtClean="0"/>
              <a:t>Max amplification WIMPs ~ 10</a:t>
            </a:r>
            <a:r>
              <a:rPr lang="en-US" sz="2400" baseline="30000" dirty="0"/>
              <a:t>8</a:t>
            </a:r>
            <a:endParaRPr lang="en-US" sz="2400" dirty="0"/>
          </a:p>
        </p:txBody>
      </p:sp>
      <p:sp>
        <p:nvSpPr>
          <p:cNvPr id="9" name="Slide Number Placeholder 8"/>
          <p:cNvSpPr>
            <a:spLocks noGrp="1"/>
          </p:cNvSpPr>
          <p:nvPr>
            <p:ph type="sldNum" sz="quarter" idx="12"/>
          </p:nvPr>
        </p:nvSpPr>
        <p:spPr/>
        <p:txBody>
          <a:bodyPr/>
          <a:lstStyle/>
          <a:p>
            <a:fld id="{90BAD3EE-235B-4003-AE57-C261AED3C79E}" type="slidenum">
              <a:rPr lang="en-US" smtClean="0"/>
              <a:t>11</a:t>
            </a:fld>
            <a:endParaRPr lang="en-US"/>
          </a:p>
        </p:txBody>
      </p:sp>
    </p:spTree>
    <p:extLst>
      <p:ext uri="{BB962C8B-B14F-4D97-AF65-F5344CB8AC3E}">
        <p14:creationId xmlns:p14="http://schemas.microsoft.com/office/powerpoint/2010/main" val="1610851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944" y="1106665"/>
            <a:ext cx="11443855" cy="5091348"/>
          </a:xfrm>
          <a:prstGeom prst="rect">
            <a:avLst/>
          </a:prstGeom>
        </p:spPr>
      </p:pic>
      <p:sp>
        <p:nvSpPr>
          <p:cNvPr id="5" name="TextBox 4"/>
          <p:cNvSpPr txBox="1"/>
          <p:nvPr/>
        </p:nvSpPr>
        <p:spPr>
          <a:xfrm>
            <a:off x="1534160" y="142240"/>
            <a:ext cx="8107680" cy="830997"/>
          </a:xfrm>
          <a:prstGeom prst="rect">
            <a:avLst/>
          </a:prstGeom>
          <a:noFill/>
        </p:spPr>
        <p:txBody>
          <a:bodyPr wrap="square" rtlCol="0">
            <a:spAutoFit/>
          </a:bodyPr>
          <a:lstStyle/>
          <a:p>
            <a:r>
              <a:rPr lang="en-US" sz="2400" dirty="0" smtClean="0"/>
              <a:t>Number of streams with particular density, and amplifications where density enhancements are located within one R</a:t>
            </a:r>
            <a:r>
              <a:rPr lang="en-US" sz="2400" baseline="-25000" dirty="0" smtClean="0"/>
              <a:t>E</a:t>
            </a:r>
            <a:endParaRPr lang="en-US" sz="2400" dirty="0"/>
          </a:p>
        </p:txBody>
      </p:sp>
      <p:sp>
        <p:nvSpPr>
          <p:cNvPr id="6" name="Oval 5"/>
          <p:cNvSpPr/>
          <p:nvPr/>
        </p:nvSpPr>
        <p:spPr>
          <a:xfrm flipV="1">
            <a:off x="3713018" y="2822634"/>
            <a:ext cx="332509" cy="34174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1534160" y="2993506"/>
            <a:ext cx="2255520" cy="29011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9" name="TextBox 8"/>
              <p:cNvSpPr txBox="1"/>
              <p:nvPr/>
            </p:nvSpPr>
            <p:spPr>
              <a:xfrm>
                <a:off x="416560" y="6261246"/>
                <a:ext cx="4490720" cy="461665"/>
              </a:xfrm>
              <a:prstGeom prst="rect">
                <a:avLst/>
              </a:prstGeom>
              <a:noFill/>
            </p:spPr>
            <p:txBody>
              <a:bodyPr wrap="square" rtlCol="0">
                <a:spAutoFit/>
              </a:bodyPr>
              <a:lstStyle/>
              <a:p>
                <a:r>
                  <a:rPr lang="en-US" sz="2400" dirty="0" smtClean="0"/>
                  <a:t>Few streams with density 10 </a:t>
                </a:r>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rPr>
                          <m:t>0</m:t>
                        </m:r>
                      </m:sub>
                    </m:sSub>
                  </m:oMath>
                </a14:m>
                <a:endParaRPr lang="en-US" sz="2400" dirty="0"/>
              </a:p>
            </p:txBody>
          </p:sp>
        </mc:Choice>
        <mc:Fallback>
          <p:sp>
            <p:nvSpPr>
              <p:cNvPr id="9" name="TextBox 8"/>
              <p:cNvSpPr txBox="1">
                <a:spLocks noRot="1" noChangeAspect="1" noMove="1" noResize="1" noEditPoints="1" noAdjustHandles="1" noChangeArrowheads="1" noChangeShapeType="1" noTextEdit="1"/>
              </p:cNvSpPr>
              <p:nvPr/>
            </p:nvSpPr>
            <p:spPr>
              <a:xfrm>
                <a:off x="416560" y="6261246"/>
                <a:ext cx="4490720" cy="461665"/>
              </a:xfrm>
              <a:prstGeom prst="rect">
                <a:avLst/>
              </a:prstGeom>
              <a:blipFill>
                <a:blip r:embed="rId3"/>
                <a:stretch>
                  <a:fillRect l="-2035" t="-10526" b="-289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6106160" y="6236085"/>
                <a:ext cx="5486400" cy="461665"/>
              </a:xfrm>
              <a:prstGeom prst="rect">
                <a:avLst/>
              </a:prstGeom>
              <a:noFill/>
            </p:spPr>
            <p:txBody>
              <a:bodyPr wrap="square" rtlCol="0">
                <a:spAutoFit/>
              </a:bodyPr>
              <a:lstStyle/>
              <a:p>
                <a:r>
                  <a:rPr lang="en-US" sz="2400" dirty="0" smtClean="0"/>
                  <a:t>About 50 streams with density 10 </a:t>
                </a:r>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rPr>
                          <m:t>0</m:t>
                        </m:r>
                      </m:sub>
                    </m:sSub>
                  </m:oMath>
                </a14:m>
                <a:endParaRPr lang="en-US" sz="2400" dirty="0"/>
              </a:p>
            </p:txBody>
          </p:sp>
        </mc:Choice>
        <mc:Fallback>
          <p:sp>
            <p:nvSpPr>
              <p:cNvPr id="10" name="TextBox 9"/>
              <p:cNvSpPr txBox="1">
                <a:spLocks noRot="1" noChangeAspect="1" noMove="1" noResize="1" noEditPoints="1" noAdjustHandles="1" noChangeArrowheads="1" noChangeShapeType="1" noTextEdit="1"/>
              </p:cNvSpPr>
              <p:nvPr/>
            </p:nvSpPr>
            <p:spPr>
              <a:xfrm>
                <a:off x="6106160" y="6236085"/>
                <a:ext cx="5486400" cy="461665"/>
              </a:xfrm>
              <a:prstGeom prst="rect">
                <a:avLst/>
              </a:prstGeom>
              <a:blipFill>
                <a:blip r:embed="rId4"/>
                <a:stretch>
                  <a:fillRect l="-1778" t="-10526" b="-28947"/>
                </a:stretch>
              </a:blipFill>
            </p:spPr>
            <p:txBody>
              <a:bodyPr/>
              <a:lstStyle/>
              <a:p>
                <a:r>
                  <a:rPr lang="en-US">
                    <a:noFill/>
                  </a:rPr>
                  <a:t> </a:t>
                </a:r>
              </a:p>
            </p:txBody>
          </p:sp>
        </mc:Fallback>
      </mc:AlternateContent>
      <p:sp>
        <p:nvSpPr>
          <p:cNvPr id="11" name="Oval 10"/>
          <p:cNvSpPr/>
          <p:nvPr/>
        </p:nvSpPr>
        <p:spPr>
          <a:xfrm flipV="1">
            <a:off x="9475585" y="2799045"/>
            <a:ext cx="332509" cy="34174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p:cNvSpPr>
            <a:spLocks noGrp="1"/>
          </p:cNvSpPr>
          <p:nvPr>
            <p:ph type="sldNum" sz="quarter" idx="12"/>
          </p:nvPr>
        </p:nvSpPr>
        <p:spPr/>
        <p:txBody>
          <a:bodyPr/>
          <a:lstStyle/>
          <a:p>
            <a:fld id="{90BAD3EE-235B-4003-AE57-C261AED3C79E}" type="slidenum">
              <a:rPr lang="en-US" smtClean="0"/>
              <a:t>12</a:t>
            </a:fld>
            <a:endParaRPr lang="en-US" dirty="0"/>
          </a:p>
        </p:txBody>
      </p:sp>
    </p:spTree>
    <p:extLst>
      <p:ext uri="{BB962C8B-B14F-4D97-AF65-F5344CB8AC3E}">
        <p14:creationId xmlns:p14="http://schemas.microsoft.com/office/powerpoint/2010/main" val="4287150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37" y="1165145"/>
            <a:ext cx="11554691" cy="5140659"/>
          </a:xfrm>
          <a:prstGeom prst="rect">
            <a:avLst/>
          </a:prstGeom>
        </p:spPr>
      </p:pic>
      <p:sp>
        <p:nvSpPr>
          <p:cNvPr id="5" name="TextBox 4"/>
          <p:cNvSpPr txBox="1"/>
          <p:nvPr/>
        </p:nvSpPr>
        <p:spPr>
          <a:xfrm>
            <a:off x="1534160" y="142240"/>
            <a:ext cx="8107680" cy="830997"/>
          </a:xfrm>
          <a:prstGeom prst="rect">
            <a:avLst/>
          </a:prstGeom>
          <a:noFill/>
        </p:spPr>
        <p:txBody>
          <a:bodyPr wrap="square" rtlCol="0">
            <a:spAutoFit/>
          </a:bodyPr>
          <a:lstStyle/>
          <a:p>
            <a:r>
              <a:rPr lang="en-US" sz="2400" dirty="0" smtClean="0"/>
              <a:t>Number of streams with particular density, and amplifications where density enhancements are located within one 5R</a:t>
            </a:r>
            <a:r>
              <a:rPr lang="en-US" sz="2400" baseline="-25000" dirty="0" smtClean="0"/>
              <a:t>E</a:t>
            </a:r>
            <a:endParaRPr lang="en-US" sz="2400" dirty="0"/>
          </a:p>
        </p:txBody>
      </p:sp>
      <p:sp>
        <p:nvSpPr>
          <p:cNvPr id="7" name="Slide Number Placeholder 6"/>
          <p:cNvSpPr>
            <a:spLocks noGrp="1"/>
          </p:cNvSpPr>
          <p:nvPr>
            <p:ph type="sldNum" sz="quarter" idx="12"/>
          </p:nvPr>
        </p:nvSpPr>
        <p:spPr/>
        <p:txBody>
          <a:bodyPr/>
          <a:lstStyle/>
          <a:p>
            <a:fld id="{90BAD3EE-235B-4003-AE57-C261AED3C79E}" type="slidenum">
              <a:rPr lang="en-US" smtClean="0"/>
              <a:t>13</a:t>
            </a:fld>
            <a:endParaRPr lang="en-US"/>
          </a:p>
        </p:txBody>
      </p:sp>
      <mc:AlternateContent xmlns:mc="http://schemas.openxmlformats.org/markup-compatibility/2006">
        <mc:Choice xmlns:a14="http://schemas.microsoft.com/office/drawing/2010/main" Requires="a14">
          <p:sp>
            <p:nvSpPr>
              <p:cNvPr id="8" name="TextBox 7"/>
              <p:cNvSpPr txBox="1"/>
              <p:nvPr/>
            </p:nvSpPr>
            <p:spPr>
              <a:xfrm>
                <a:off x="416560" y="6261246"/>
                <a:ext cx="4490720" cy="461665"/>
              </a:xfrm>
              <a:prstGeom prst="rect">
                <a:avLst/>
              </a:prstGeom>
              <a:noFill/>
            </p:spPr>
            <p:txBody>
              <a:bodyPr wrap="square" rtlCol="0">
                <a:spAutoFit/>
              </a:bodyPr>
              <a:lstStyle/>
              <a:p>
                <a:r>
                  <a:rPr lang="en-US" sz="2400" dirty="0"/>
                  <a:t> </a:t>
                </a:r>
                <a:r>
                  <a:rPr lang="en-US" sz="2400" dirty="0" smtClean="0"/>
                  <a:t>~10</a:t>
                </a:r>
                <a:r>
                  <a:rPr lang="en-US" sz="2400" baseline="30000" dirty="0" smtClean="0"/>
                  <a:t>3</a:t>
                </a:r>
                <a:r>
                  <a:rPr lang="en-US" sz="2400" dirty="0" smtClean="0"/>
                  <a:t> streams with density 10 </a:t>
                </a:r>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rPr>
                          <m:t>0</m:t>
                        </m:r>
                      </m:sub>
                    </m:sSub>
                  </m:oMath>
                </a14:m>
                <a:endParaRPr lang="en-US" sz="2400" dirty="0"/>
              </a:p>
            </p:txBody>
          </p:sp>
        </mc:Choice>
        <mc:Fallback>
          <p:sp>
            <p:nvSpPr>
              <p:cNvPr id="8" name="TextBox 7"/>
              <p:cNvSpPr txBox="1">
                <a:spLocks noRot="1" noChangeAspect="1" noMove="1" noResize="1" noEditPoints="1" noAdjustHandles="1" noChangeArrowheads="1" noChangeShapeType="1" noTextEdit="1"/>
              </p:cNvSpPr>
              <p:nvPr/>
            </p:nvSpPr>
            <p:spPr>
              <a:xfrm>
                <a:off x="416560" y="6261246"/>
                <a:ext cx="4490720" cy="461665"/>
              </a:xfrm>
              <a:prstGeom prst="rect">
                <a:avLst/>
              </a:prstGeom>
              <a:blipFill>
                <a:blip r:embed="rId3"/>
                <a:stretch>
                  <a:fillRect l="-543" t="-10526" b="-289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6808815" y="6214988"/>
                <a:ext cx="4490720" cy="461665"/>
              </a:xfrm>
              <a:prstGeom prst="rect">
                <a:avLst/>
              </a:prstGeom>
              <a:noFill/>
            </p:spPr>
            <p:txBody>
              <a:bodyPr wrap="square" rtlCol="0">
                <a:spAutoFit/>
              </a:bodyPr>
              <a:lstStyle/>
              <a:p>
                <a:r>
                  <a:rPr lang="en-US" sz="2400" dirty="0"/>
                  <a:t> </a:t>
                </a:r>
                <a:r>
                  <a:rPr lang="en-US" sz="2400" dirty="0" smtClean="0"/>
                  <a:t>~10</a:t>
                </a:r>
                <a:r>
                  <a:rPr lang="en-US" sz="2400" baseline="30000" dirty="0"/>
                  <a:t>4</a:t>
                </a:r>
                <a:r>
                  <a:rPr lang="en-US" sz="2400" dirty="0" smtClean="0"/>
                  <a:t> streams with density 10 </a:t>
                </a:r>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rPr>
                          <m:t>0</m:t>
                        </m:r>
                      </m:sub>
                    </m:sSub>
                  </m:oMath>
                </a14:m>
                <a:endParaRPr lang="en-US" sz="2400" dirty="0"/>
              </a:p>
            </p:txBody>
          </p:sp>
        </mc:Choice>
        <mc:Fallback>
          <p:sp>
            <p:nvSpPr>
              <p:cNvPr id="9" name="TextBox 8"/>
              <p:cNvSpPr txBox="1">
                <a:spLocks noRot="1" noChangeAspect="1" noMove="1" noResize="1" noEditPoints="1" noAdjustHandles="1" noChangeArrowheads="1" noChangeShapeType="1" noTextEdit="1"/>
              </p:cNvSpPr>
              <p:nvPr/>
            </p:nvSpPr>
            <p:spPr>
              <a:xfrm>
                <a:off x="6808815" y="6214988"/>
                <a:ext cx="4490720" cy="461665"/>
              </a:xfrm>
              <a:prstGeom prst="rect">
                <a:avLst/>
              </a:prstGeom>
              <a:blipFill>
                <a:blip r:embed="rId4"/>
                <a:stretch>
                  <a:fillRect l="-678" t="-10667" b="-30667"/>
                </a:stretch>
              </a:blipFill>
            </p:spPr>
            <p:txBody>
              <a:bodyPr/>
              <a:lstStyle/>
              <a:p>
                <a:r>
                  <a:rPr lang="en-US">
                    <a:noFill/>
                  </a:rPr>
                  <a:t> </a:t>
                </a:r>
              </a:p>
            </p:txBody>
          </p:sp>
        </mc:Fallback>
      </mc:AlternateContent>
      <p:sp>
        <p:nvSpPr>
          <p:cNvPr id="10" name="Oval 9"/>
          <p:cNvSpPr/>
          <p:nvPr/>
        </p:nvSpPr>
        <p:spPr>
          <a:xfrm flipV="1">
            <a:off x="3629891" y="2434706"/>
            <a:ext cx="332509" cy="34174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flipV="1">
            <a:off x="9337964" y="2466110"/>
            <a:ext cx="415637" cy="31034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3234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399" y="829427"/>
            <a:ext cx="10563881" cy="5509490"/>
          </a:xfrm>
          <a:prstGeom prst="rect">
            <a:avLst/>
          </a:prstGeom>
        </p:spPr>
      </p:pic>
      <p:sp>
        <p:nvSpPr>
          <p:cNvPr id="5" name="TextBox 4"/>
          <p:cNvSpPr txBox="1"/>
          <p:nvPr/>
        </p:nvSpPr>
        <p:spPr>
          <a:xfrm>
            <a:off x="1717040" y="139411"/>
            <a:ext cx="7538720" cy="523220"/>
          </a:xfrm>
          <a:prstGeom prst="rect">
            <a:avLst/>
          </a:prstGeom>
          <a:noFill/>
        </p:spPr>
        <p:txBody>
          <a:bodyPr wrap="square" rtlCol="0">
            <a:spAutoFit/>
          </a:bodyPr>
          <a:lstStyle/>
          <a:p>
            <a:r>
              <a:rPr lang="en-US" sz="2800" dirty="0" smtClean="0"/>
              <a:t>Stream density regions distribution map</a:t>
            </a:r>
            <a:endParaRPr lang="en-US" sz="2800" dirty="0"/>
          </a:p>
        </p:txBody>
      </p:sp>
      <p:sp>
        <p:nvSpPr>
          <p:cNvPr id="6" name="TextBox 5"/>
          <p:cNvSpPr txBox="1"/>
          <p:nvPr/>
        </p:nvSpPr>
        <p:spPr>
          <a:xfrm>
            <a:off x="9834880" y="1737360"/>
            <a:ext cx="1899920" cy="461665"/>
          </a:xfrm>
          <a:prstGeom prst="rect">
            <a:avLst/>
          </a:prstGeom>
          <a:noFill/>
        </p:spPr>
        <p:txBody>
          <a:bodyPr wrap="square" rtlCol="0">
            <a:spAutoFit/>
          </a:bodyPr>
          <a:lstStyle/>
          <a:p>
            <a:r>
              <a:rPr lang="en-US" sz="2400" dirty="0" smtClean="0"/>
              <a:t>All streams</a:t>
            </a:r>
            <a:endParaRPr lang="en-US" sz="2400" dirty="0"/>
          </a:p>
        </p:txBody>
      </p:sp>
      <p:sp>
        <p:nvSpPr>
          <p:cNvPr id="7" name="TextBox 6"/>
          <p:cNvSpPr txBox="1"/>
          <p:nvPr/>
        </p:nvSpPr>
        <p:spPr>
          <a:xfrm>
            <a:off x="9661698" y="5191760"/>
            <a:ext cx="2429164" cy="830997"/>
          </a:xfrm>
          <a:prstGeom prst="rect">
            <a:avLst/>
          </a:prstGeom>
          <a:noFill/>
        </p:spPr>
        <p:txBody>
          <a:bodyPr wrap="square" rtlCol="0">
            <a:spAutoFit/>
          </a:bodyPr>
          <a:lstStyle/>
          <a:p>
            <a:r>
              <a:rPr lang="en-US" sz="2400" dirty="0" smtClean="0"/>
              <a:t>Low speed streams &lt;50 km/s</a:t>
            </a:r>
            <a:endParaRPr lang="en-US" sz="2400" dirty="0"/>
          </a:p>
        </p:txBody>
      </p:sp>
      <p:sp>
        <p:nvSpPr>
          <p:cNvPr id="9" name="Slide Number Placeholder 8"/>
          <p:cNvSpPr>
            <a:spLocks noGrp="1"/>
          </p:cNvSpPr>
          <p:nvPr>
            <p:ph type="sldNum" sz="quarter" idx="12"/>
          </p:nvPr>
        </p:nvSpPr>
        <p:spPr/>
        <p:txBody>
          <a:bodyPr/>
          <a:lstStyle/>
          <a:p>
            <a:fld id="{90BAD3EE-235B-4003-AE57-C261AED3C79E}" type="slidenum">
              <a:rPr lang="en-US" smtClean="0"/>
              <a:t>14</a:t>
            </a:fld>
            <a:endParaRPr lang="en-US"/>
          </a:p>
        </p:txBody>
      </p:sp>
    </p:spTree>
    <p:extLst>
      <p:ext uri="{BB962C8B-B14F-4D97-AF65-F5344CB8AC3E}">
        <p14:creationId xmlns:p14="http://schemas.microsoft.com/office/powerpoint/2010/main" val="1163085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243" y="1353670"/>
            <a:ext cx="7879248" cy="5605930"/>
          </a:xfrm>
          <a:prstGeom prst="rect">
            <a:avLst/>
          </a:prstGeom>
        </p:spPr>
      </p:pic>
      <p:pic>
        <p:nvPicPr>
          <p:cNvPr id="5" name="Picture 4"/>
          <p:cNvPicPr>
            <a:picLocks noChangeAspect="1"/>
          </p:cNvPicPr>
          <p:nvPr/>
        </p:nvPicPr>
        <p:blipFill>
          <a:blip r:embed="rId3"/>
          <a:stretch>
            <a:fillRect/>
          </a:stretch>
        </p:blipFill>
        <p:spPr>
          <a:xfrm>
            <a:off x="289646" y="100012"/>
            <a:ext cx="3743325" cy="1171575"/>
          </a:xfrm>
          <a:prstGeom prst="rect">
            <a:avLst/>
          </a:prstGeom>
        </p:spPr>
      </p:pic>
      <p:pic>
        <p:nvPicPr>
          <p:cNvPr id="7" name="Picture 6"/>
          <p:cNvPicPr>
            <a:picLocks noChangeAspect="1"/>
          </p:cNvPicPr>
          <p:nvPr/>
        </p:nvPicPr>
        <p:blipFill>
          <a:blip r:embed="rId4"/>
          <a:stretch>
            <a:fillRect/>
          </a:stretch>
        </p:blipFill>
        <p:spPr>
          <a:xfrm>
            <a:off x="5435600" y="29695"/>
            <a:ext cx="4381500" cy="1323975"/>
          </a:xfrm>
          <a:prstGeom prst="rect">
            <a:avLst/>
          </a:prstGeom>
        </p:spPr>
      </p:pic>
      <mc:AlternateContent xmlns:mc="http://schemas.openxmlformats.org/markup-compatibility/2006">
        <mc:Choice xmlns:a14="http://schemas.microsoft.com/office/drawing/2010/main" Requires="a14">
          <p:sp>
            <p:nvSpPr>
              <p:cNvPr id="8" name="TextBox 7"/>
              <p:cNvSpPr txBox="1"/>
              <p:nvPr/>
            </p:nvSpPr>
            <p:spPr>
              <a:xfrm>
                <a:off x="8610600" y="1481911"/>
                <a:ext cx="3142903" cy="1200329"/>
              </a:xfrm>
              <a:prstGeom prst="rect">
                <a:avLst/>
              </a:prstGeom>
              <a:noFill/>
            </p:spPr>
            <p:txBody>
              <a:bodyPr wrap="square" rtlCol="0">
                <a:spAutoFit/>
              </a:bodyPr>
              <a:lstStyle/>
              <a:p>
                <a:r>
                  <a:rPr lang="en-US" sz="2400" dirty="0" smtClean="0"/>
                  <a:t>Ns/day  ~ 0.02  for </a:t>
                </a:r>
                <a:r>
                  <a:rPr lang="en-US" sz="2400" dirty="0" err="1" smtClean="0"/>
                  <a:t>axions</a:t>
                </a:r>
                <a:r>
                  <a:rPr lang="en-US" sz="2400" dirty="0" smtClean="0"/>
                  <a:t> with density of 10</a:t>
                </a:r>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rPr>
                          <m:t>0</m:t>
                        </m:r>
                      </m:sub>
                    </m:sSub>
                  </m:oMath>
                </a14:m>
                <a:r>
                  <a:rPr lang="en-US" sz="2400" dirty="0" smtClean="0"/>
                  <a:t> for SHM+DD32</a:t>
                </a:r>
                <a:endParaRPr lang="en-US" sz="2400" dirty="0"/>
              </a:p>
            </p:txBody>
          </p:sp>
        </mc:Choice>
        <mc:Fallback>
          <p:sp>
            <p:nvSpPr>
              <p:cNvPr id="8" name="TextBox 7"/>
              <p:cNvSpPr txBox="1">
                <a:spLocks noRot="1" noChangeAspect="1" noMove="1" noResize="1" noEditPoints="1" noAdjustHandles="1" noChangeArrowheads="1" noChangeShapeType="1" noTextEdit="1"/>
              </p:cNvSpPr>
              <p:nvPr/>
            </p:nvSpPr>
            <p:spPr>
              <a:xfrm>
                <a:off x="8610600" y="1481911"/>
                <a:ext cx="3142903" cy="1200329"/>
              </a:xfrm>
              <a:prstGeom prst="rect">
                <a:avLst/>
              </a:prstGeom>
              <a:blipFill>
                <a:blip r:embed="rId5"/>
                <a:stretch>
                  <a:fillRect l="-3107" t="-4061" b="-1066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2905760" y="4714240"/>
                <a:ext cx="2529840" cy="58477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𝑑</m:t>
                          </m:r>
                        </m:e>
                        <m:sub>
                          <m:r>
                            <a:rPr lang="en-US" sz="3200" b="0" i="1" smtClean="0">
                              <a:latin typeface="Cambria Math" panose="02040503050406030204" pitchFamily="18" charset="0"/>
                            </a:rPr>
                            <m:t>𝑜𝑏𝑠</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𝑅</m:t>
                          </m:r>
                        </m:e>
                        <m:sub>
                          <m:r>
                            <a:rPr lang="en-US" sz="3200" b="0" i="1" smtClean="0">
                              <a:latin typeface="Cambria Math" panose="02040503050406030204" pitchFamily="18" charset="0"/>
                            </a:rPr>
                            <m:t>𝐸</m:t>
                          </m:r>
                        </m:sub>
                      </m:sSub>
                    </m:oMath>
                  </m:oMathPara>
                </a14:m>
                <a:endParaRPr lang="en-US" sz="3200" dirty="0"/>
              </a:p>
            </p:txBody>
          </p:sp>
        </mc:Choice>
        <mc:Fallback>
          <p:sp>
            <p:nvSpPr>
              <p:cNvPr id="9" name="TextBox 8"/>
              <p:cNvSpPr txBox="1">
                <a:spLocks noRot="1" noChangeAspect="1" noMove="1" noResize="1" noEditPoints="1" noAdjustHandles="1" noChangeArrowheads="1" noChangeShapeType="1" noTextEdit="1"/>
              </p:cNvSpPr>
              <p:nvPr/>
            </p:nvSpPr>
            <p:spPr>
              <a:xfrm>
                <a:off x="2905760" y="4714240"/>
                <a:ext cx="2529840" cy="584775"/>
              </a:xfrm>
              <a:prstGeom prst="rect">
                <a:avLst/>
              </a:prstGeom>
              <a:blipFill>
                <a:blip r:embed="rId6"/>
                <a:stretch>
                  <a:fillRect/>
                </a:stretch>
              </a:blipFill>
            </p:spPr>
            <p:txBody>
              <a:bodyPr/>
              <a:lstStyle/>
              <a:p>
                <a:r>
                  <a:rPr lang="en-US">
                    <a:noFill/>
                  </a:rPr>
                  <a:t> </a:t>
                </a:r>
              </a:p>
            </p:txBody>
          </p:sp>
        </mc:Fallback>
      </mc:AlternateContent>
      <p:sp>
        <p:nvSpPr>
          <p:cNvPr id="10" name="Oval 9"/>
          <p:cNvSpPr/>
          <p:nvPr/>
        </p:nvSpPr>
        <p:spPr>
          <a:xfrm>
            <a:off x="1747520" y="2367280"/>
            <a:ext cx="528320" cy="62992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1" name="TextBox 10"/>
              <p:cNvSpPr txBox="1"/>
              <p:nvPr/>
            </p:nvSpPr>
            <p:spPr>
              <a:xfrm>
                <a:off x="8610600" y="3177310"/>
                <a:ext cx="3247967" cy="1244252"/>
              </a:xfrm>
              <a:prstGeom prst="rect">
                <a:avLst/>
              </a:prstGeom>
              <a:noFill/>
            </p:spPr>
            <p:txBody>
              <a:bodyPr wrap="square" rtlCol="0">
                <a:spAutoFit/>
              </a:bodyPr>
              <a:lstStyle/>
              <a:p>
                <a:r>
                  <a:rPr lang="en-US" sz="2400" dirty="0" smtClean="0"/>
                  <a:t>Ns/day  ~ 0.005  for </a:t>
                </a:r>
                <a:r>
                  <a:rPr lang="en-US" sz="2400" dirty="0" err="1" smtClean="0"/>
                  <a:t>axions</a:t>
                </a:r>
                <a:r>
                  <a:rPr lang="en-US" sz="2400" dirty="0" smtClean="0"/>
                  <a:t> with density of 10</a:t>
                </a:r>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rPr>
                          <m:t>0</m:t>
                        </m:r>
                      </m:sub>
                    </m:sSub>
                  </m:oMath>
                </a14:m>
                <a:r>
                  <a:rPr lang="en-US" sz="2400" dirty="0" smtClean="0"/>
                  <a:t> for SHM</a:t>
                </a:r>
                <a:endParaRPr lang="en-US" sz="2400" dirty="0"/>
              </a:p>
            </p:txBody>
          </p:sp>
        </mc:Choice>
        <mc:Fallback>
          <p:sp>
            <p:nvSpPr>
              <p:cNvPr id="11" name="TextBox 10"/>
              <p:cNvSpPr txBox="1">
                <a:spLocks noRot="1" noChangeAspect="1" noMove="1" noResize="1" noEditPoints="1" noAdjustHandles="1" noChangeArrowheads="1" noChangeShapeType="1" noTextEdit="1"/>
              </p:cNvSpPr>
              <p:nvPr/>
            </p:nvSpPr>
            <p:spPr>
              <a:xfrm>
                <a:off x="8610600" y="3177310"/>
                <a:ext cx="3247967" cy="1244252"/>
              </a:xfrm>
              <a:prstGeom prst="rect">
                <a:avLst/>
              </a:prstGeom>
              <a:blipFill>
                <a:blip r:embed="rId7"/>
                <a:stretch>
                  <a:fillRect l="-3008" t="-3922" b="-6863"/>
                </a:stretch>
              </a:blipFill>
            </p:spPr>
            <p:txBody>
              <a:bodyPr/>
              <a:lstStyle/>
              <a:p>
                <a:r>
                  <a:rPr lang="en-US">
                    <a:noFill/>
                  </a:rPr>
                  <a:t> </a:t>
                </a:r>
              </a:p>
            </p:txBody>
          </p:sp>
        </mc:Fallback>
      </mc:AlternateContent>
      <p:sp>
        <p:nvSpPr>
          <p:cNvPr id="13" name="Slide Number Placeholder 12"/>
          <p:cNvSpPr>
            <a:spLocks noGrp="1"/>
          </p:cNvSpPr>
          <p:nvPr>
            <p:ph type="sldNum" sz="quarter" idx="12"/>
          </p:nvPr>
        </p:nvSpPr>
        <p:spPr/>
        <p:txBody>
          <a:bodyPr/>
          <a:lstStyle/>
          <a:p>
            <a:fld id="{90BAD3EE-235B-4003-AE57-C261AED3C79E}" type="slidenum">
              <a:rPr lang="en-US" smtClean="0"/>
              <a:t>15</a:t>
            </a:fld>
            <a:endParaRPr lang="en-US" dirty="0"/>
          </a:p>
        </p:txBody>
      </p:sp>
      <p:pic>
        <p:nvPicPr>
          <p:cNvPr id="14" name="Picture 13"/>
          <p:cNvPicPr>
            <a:picLocks noChangeAspect="1"/>
          </p:cNvPicPr>
          <p:nvPr/>
        </p:nvPicPr>
        <p:blipFill>
          <a:blip r:embed="rId8"/>
          <a:stretch>
            <a:fillRect/>
          </a:stretch>
        </p:blipFill>
        <p:spPr>
          <a:xfrm>
            <a:off x="8414471" y="5006627"/>
            <a:ext cx="3576781" cy="1148579"/>
          </a:xfrm>
          <a:prstGeom prst="rect">
            <a:avLst/>
          </a:prstGeom>
        </p:spPr>
      </p:pic>
    </p:spTree>
    <p:extLst>
      <p:ext uri="{BB962C8B-B14F-4D97-AF65-F5344CB8AC3E}">
        <p14:creationId xmlns:p14="http://schemas.microsoft.com/office/powerpoint/2010/main" val="1297431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89646" y="100012"/>
            <a:ext cx="3743325" cy="1171575"/>
          </a:xfrm>
          <a:prstGeom prst="rect">
            <a:avLst/>
          </a:prstGeom>
        </p:spPr>
      </p:pic>
      <p:pic>
        <p:nvPicPr>
          <p:cNvPr id="7" name="Picture 6"/>
          <p:cNvPicPr>
            <a:picLocks noChangeAspect="1"/>
          </p:cNvPicPr>
          <p:nvPr/>
        </p:nvPicPr>
        <p:blipFill>
          <a:blip r:embed="rId3"/>
          <a:stretch>
            <a:fillRect/>
          </a:stretch>
        </p:blipFill>
        <p:spPr>
          <a:xfrm>
            <a:off x="6629977" y="23811"/>
            <a:ext cx="4381500" cy="1323975"/>
          </a:xfrm>
          <a:prstGeom prst="rect">
            <a:avLst/>
          </a:prstGeom>
        </p:spPr>
      </p:pic>
      <mc:AlternateContent xmlns:mc="http://schemas.openxmlformats.org/markup-compatibility/2006">
        <mc:Choice xmlns:a14="http://schemas.microsoft.com/office/drawing/2010/main" Requires="a14">
          <p:sp>
            <p:nvSpPr>
              <p:cNvPr id="8" name="TextBox 7"/>
              <p:cNvSpPr txBox="1"/>
              <p:nvPr/>
            </p:nvSpPr>
            <p:spPr>
              <a:xfrm>
                <a:off x="8859520" y="2153920"/>
                <a:ext cx="3037840" cy="1200329"/>
              </a:xfrm>
              <a:prstGeom prst="rect">
                <a:avLst/>
              </a:prstGeom>
              <a:noFill/>
            </p:spPr>
            <p:txBody>
              <a:bodyPr wrap="square" rtlCol="0">
                <a:spAutoFit/>
              </a:bodyPr>
              <a:lstStyle/>
              <a:p>
                <a:r>
                  <a:rPr lang="en-US" sz="2400" dirty="0" smtClean="0"/>
                  <a:t>Ns/day  ~ 0.3  for </a:t>
                </a:r>
                <a:r>
                  <a:rPr lang="en-US" sz="2400" dirty="0" err="1" smtClean="0"/>
                  <a:t>axions</a:t>
                </a:r>
                <a:r>
                  <a:rPr lang="en-US" sz="2400" dirty="0" smtClean="0"/>
                  <a:t> with density of 10</a:t>
                </a:r>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rPr>
                          <m:t>0</m:t>
                        </m:r>
                      </m:sub>
                    </m:sSub>
                  </m:oMath>
                </a14:m>
                <a:r>
                  <a:rPr lang="en-US" sz="2400" dirty="0" smtClean="0"/>
                  <a:t> for SHM+DD32</a:t>
                </a:r>
                <a:endParaRPr lang="en-US" sz="2400" dirty="0"/>
              </a:p>
            </p:txBody>
          </p:sp>
        </mc:Choice>
        <mc:Fallback>
          <p:sp>
            <p:nvSpPr>
              <p:cNvPr id="8" name="TextBox 7"/>
              <p:cNvSpPr txBox="1">
                <a:spLocks noRot="1" noChangeAspect="1" noMove="1" noResize="1" noEditPoints="1" noAdjustHandles="1" noChangeArrowheads="1" noChangeShapeType="1" noTextEdit="1"/>
              </p:cNvSpPr>
              <p:nvPr/>
            </p:nvSpPr>
            <p:spPr>
              <a:xfrm>
                <a:off x="8859520" y="2153920"/>
                <a:ext cx="3037840" cy="1200329"/>
              </a:xfrm>
              <a:prstGeom prst="rect">
                <a:avLst/>
              </a:prstGeom>
              <a:blipFill>
                <a:blip r:embed="rId4"/>
                <a:stretch>
                  <a:fillRect l="-3006" t="-4061" b="-1066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2905760" y="4714240"/>
                <a:ext cx="2529840" cy="58477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𝑑</m:t>
                          </m:r>
                        </m:e>
                        <m:sub>
                          <m:r>
                            <a:rPr lang="en-US" sz="3200" b="0" i="1" smtClean="0">
                              <a:latin typeface="Cambria Math" panose="02040503050406030204" pitchFamily="18" charset="0"/>
                            </a:rPr>
                            <m:t>𝑜𝑏𝑠</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𝑅</m:t>
                          </m:r>
                        </m:e>
                        <m:sub>
                          <m:r>
                            <a:rPr lang="en-US" sz="3200" b="0" i="1" smtClean="0">
                              <a:latin typeface="Cambria Math" panose="02040503050406030204" pitchFamily="18" charset="0"/>
                            </a:rPr>
                            <m:t>𝐸</m:t>
                          </m:r>
                        </m:sub>
                      </m:sSub>
                    </m:oMath>
                  </m:oMathPara>
                </a14:m>
                <a:endParaRPr lang="en-US" sz="3200" dirty="0"/>
              </a:p>
            </p:txBody>
          </p:sp>
        </mc:Choice>
        <mc:Fallback>
          <p:sp>
            <p:nvSpPr>
              <p:cNvPr id="9" name="TextBox 8"/>
              <p:cNvSpPr txBox="1">
                <a:spLocks noRot="1" noChangeAspect="1" noMove="1" noResize="1" noEditPoints="1" noAdjustHandles="1" noChangeArrowheads="1" noChangeShapeType="1" noTextEdit="1"/>
              </p:cNvSpPr>
              <p:nvPr/>
            </p:nvSpPr>
            <p:spPr>
              <a:xfrm>
                <a:off x="2905760" y="4714240"/>
                <a:ext cx="2529840" cy="584775"/>
              </a:xfrm>
              <a:prstGeom prst="rect">
                <a:avLst/>
              </a:prstGeom>
              <a:blipFill>
                <a:blip r:embed="rId5"/>
                <a:stretch>
                  <a:fillRect/>
                </a:stretch>
              </a:blipFill>
            </p:spPr>
            <p:txBody>
              <a:bodyPr/>
              <a:lstStyle/>
              <a:p>
                <a:r>
                  <a:rPr lang="en-US">
                    <a:noFill/>
                  </a:rPr>
                  <a:t> </a:t>
                </a:r>
              </a:p>
            </p:txBody>
          </p:sp>
        </mc:Fallback>
      </mc:AlternateContent>
      <p:sp>
        <p:nvSpPr>
          <p:cNvPr id="10" name="Oval 9"/>
          <p:cNvSpPr/>
          <p:nvPr/>
        </p:nvSpPr>
        <p:spPr>
          <a:xfrm>
            <a:off x="1747520" y="2367280"/>
            <a:ext cx="528320" cy="62992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1" name="TextBox 10"/>
              <p:cNvSpPr txBox="1"/>
              <p:nvPr/>
            </p:nvSpPr>
            <p:spPr>
              <a:xfrm>
                <a:off x="8820727" y="4098686"/>
                <a:ext cx="3037840" cy="1200329"/>
              </a:xfrm>
              <a:prstGeom prst="rect">
                <a:avLst/>
              </a:prstGeom>
              <a:noFill/>
            </p:spPr>
            <p:txBody>
              <a:bodyPr wrap="square" rtlCol="0">
                <a:spAutoFit/>
              </a:bodyPr>
              <a:lstStyle/>
              <a:p>
                <a:r>
                  <a:rPr lang="en-US" sz="2400" dirty="0" smtClean="0"/>
                  <a:t>Ns/day  ~ 0.01  for </a:t>
                </a:r>
                <a:r>
                  <a:rPr lang="en-US" sz="2400" dirty="0" err="1" smtClean="0"/>
                  <a:t>axions</a:t>
                </a:r>
                <a:r>
                  <a:rPr lang="en-US" sz="2400" dirty="0" smtClean="0"/>
                  <a:t> with density of 10</a:t>
                </a:r>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rPr>
                          <m:t>0</m:t>
                        </m:r>
                      </m:sub>
                    </m:sSub>
                  </m:oMath>
                </a14:m>
                <a:r>
                  <a:rPr lang="en-US" sz="2400" dirty="0" smtClean="0"/>
                  <a:t> for SHM</a:t>
                </a:r>
                <a:endParaRPr lang="en-US" sz="2400" dirty="0"/>
              </a:p>
            </p:txBody>
          </p:sp>
        </mc:Choice>
        <mc:Fallback>
          <p:sp>
            <p:nvSpPr>
              <p:cNvPr id="11" name="TextBox 10"/>
              <p:cNvSpPr txBox="1">
                <a:spLocks noRot="1" noChangeAspect="1" noMove="1" noResize="1" noEditPoints="1" noAdjustHandles="1" noChangeArrowheads="1" noChangeShapeType="1" noTextEdit="1"/>
              </p:cNvSpPr>
              <p:nvPr/>
            </p:nvSpPr>
            <p:spPr>
              <a:xfrm>
                <a:off x="8820727" y="4098686"/>
                <a:ext cx="3037840" cy="1200329"/>
              </a:xfrm>
              <a:prstGeom prst="rect">
                <a:avLst/>
              </a:prstGeom>
              <a:blipFill>
                <a:blip r:embed="rId6"/>
                <a:stretch>
                  <a:fillRect l="-3213" t="-4061" b="-10660"/>
                </a:stretch>
              </a:blipFill>
            </p:spPr>
            <p:txBody>
              <a:bodyPr/>
              <a:lstStyle/>
              <a:p>
                <a:r>
                  <a:rPr lang="en-US">
                    <a:noFill/>
                  </a:rPr>
                  <a:t> </a:t>
                </a:r>
              </a:p>
            </p:txBody>
          </p:sp>
        </mc:Fallback>
      </mc:AlternateContent>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7051" y="1007484"/>
            <a:ext cx="8342857" cy="5980952"/>
          </a:xfrm>
          <a:prstGeom prst="rect">
            <a:avLst/>
          </a:prstGeom>
        </p:spPr>
      </p:pic>
      <mc:AlternateContent xmlns:mc="http://schemas.openxmlformats.org/markup-compatibility/2006">
        <mc:Choice xmlns:a14="http://schemas.microsoft.com/office/drawing/2010/main" Requires="a14">
          <p:sp>
            <p:nvSpPr>
              <p:cNvPr id="13" name="TextBox 12"/>
              <p:cNvSpPr txBox="1"/>
              <p:nvPr/>
            </p:nvSpPr>
            <p:spPr>
              <a:xfrm>
                <a:off x="3058160" y="4866640"/>
                <a:ext cx="2529840" cy="58477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𝑑</m:t>
                          </m:r>
                        </m:e>
                        <m:sub>
                          <m:r>
                            <a:rPr lang="en-US" sz="3200" b="0" i="1" smtClean="0">
                              <a:latin typeface="Cambria Math" panose="02040503050406030204" pitchFamily="18" charset="0"/>
                            </a:rPr>
                            <m:t>𝑜𝑏𝑠</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5</m:t>
                          </m:r>
                          <m:r>
                            <a:rPr lang="en-US" sz="3200" b="0" i="1" smtClean="0">
                              <a:latin typeface="Cambria Math" panose="02040503050406030204" pitchFamily="18" charset="0"/>
                            </a:rPr>
                            <m:t>𝑅</m:t>
                          </m:r>
                        </m:e>
                        <m:sub>
                          <m:r>
                            <a:rPr lang="en-US" sz="3200" b="0" i="1" smtClean="0">
                              <a:latin typeface="Cambria Math" panose="02040503050406030204" pitchFamily="18" charset="0"/>
                            </a:rPr>
                            <m:t>𝐸</m:t>
                          </m:r>
                        </m:sub>
                      </m:sSub>
                    </m:oMath>
                  </m:oMathPara>
                </a14:m>
                <a:endParaRPr lang="en-US" sz="3200" dirty="0"/>
              </a:p>
            </p:txBody>
          </p:sp>
        </mc:Choice>
        <mc:Fallback>
          <p:sp>
            <p:nvSpPr>
              <p:cNvPr id="13" name="TextBox 12"/>
              <p:cNvSpPr txBox="1">
                <a:spLocks noRot="1" noChangeAspect="1" noMove="1" noResize="1" noEditPoints="1" noAdjustHandles="1" noChangeArrowheads="1" noChangeShapeType="1" noTextEdit="1"/>
              </p:cNvSpPr>
              <p:nvPr/>
            </p:nvSpPr>
            <p:spPr>
              <a:xfrm>
                <a:off x="3058160" y="4866640"/>
                <a:ext cx="2529840" cy="584775"/>
              </a:xfrm>
              <a:prstGeom prst="rect">
                <a:avLst/>
              </a:prstGeom>
              <a:blipFill>
                <a:blip r:embed="rId8"/>
                <a:stretch>
                  <a:fillRect/>
                </a:stretch>
              </a:blipFill>
            </p:spPr>
            <p:txBody>
              <a:bodyPr/>
              <a:lstStyle/>
              <a:p>
                <a:r>
                  <a:rPr lang="en-US">
                    <a:noFill/>
                  </a:rPr>
                  <a:t> </a:t>
                </a:r>
              </a:p>
            </p:txBody>
          </p:sp>
        </mc:Fallback>
      </mc:AlternateContent>
      <p:sp>
        <p:nvSpPr>
          <p:cNvPr id="14" name="Oval 13"/>
          <p:cNvSpPr/>
          <p:nvPr/>
        </p:nvSpPr>
        <p:spPr>
          <a:xfrm>
            <a:off x="1511850" y="2042160"/>
            <a:ext cx="609600" cy="64008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90BAD3EE-235B-4003-AE57-C261AED3C79E}" type="slidenum">
              <a:rPr lang="en-US" smtClean="0"/>
              <a:t>16</a:t>
            </a:fld>
            <a:endParaRPr lang="en-US"/>
          </a:p>
        </p:txBody>
      </p:sp>
    </p:spTree>
    <p:extLst>
      <p:ext uri="{BB962C8B-B14F-4D97-AF65-F5344CB8AC3E}">
        <p14:creationId xmlns:p14="http://schemas.microsoft.com/office/powerpoint/2010/main" val="37315786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080" y="1302327"/>
            <a:ext cx="10515600" cy="5013497"/>
          </a:xfrm>
        </p:spPr>
        <p:txBody>
          <a:bodyPr>
            <a:normAutofit/>
          </a:bodyPr>
          <a:lstStyle/>
          <a:p>
            <a:endParaRPr lang="en-US" b="1" dirty="0">
              <a:solidFill>
                <a:schemeClr val="accent1">
                  <a:lumMod val="50000"/>
                </a:schemeClr>
              </a:solidFill>
              <a:latin typeface="Calibri" panose="020F0502020204030204" pitchFamily="34" charset="0"/>
              <a:cs typeface="Calibri" panose="020F0502020204030204" pitchFamily="34" charset="0"/>
            </a:endParaRPr>
          </a:p>
          <a:p>
            <a:pPr marL="0" indent="0">
              <a:buNone/>
            </a:pPr>
            <a:endParaRPr lang="en-US" dirty="0"/>
          </a:p>
          <a:p>
            <a:endParaRPr lang="en-US" dirty="0"/>
          </a:p>
        </p:txBody>
      </p:sp>
      <p:sp>
        <p:nvSpPr>
          <p:cNvPr id="4" name="TextBox 3"/>
          <p:cNvSpPr txBox="1"/>
          <p:nvPr/>
        </p:nvSpPr>
        <p:spPr>
          <a:xfrm>
            <a:off x="2519680" y="294640"/>
            <a:ext cx="7355840" cy="523220"/>
          </a:xfrm>
          <a:prstGeom prst="rect">
            <a:avLst/>
          </a:prstGeom>
          <a:noFill/>
        </p:spPr>
        <p:txBody>
          <a:bodyPr wrap="square" rtlCol="0">
            <a:spAutoFit/>
          </a:bodyPr>
          <a:lstStyle/>
          <a:p>
            <a:r>
              <a:rPr lang="en-US" sz="2800" dirty="0"/>
              <a:t>Preliminary Summary &amp; Outlook</a:t>
            </a:r>
          </a:p>
        </p:txBody>
      </p:sp>
      <p:sp>
        <p:nvSpPr>
          <p:cNvPr id="2" name="TextBox 1"/>
          <p:cNvSpPr txBox="1"/>
          <p:nvPr/>
        </p:nvSpPr>
        <p:spPr>
          <a:xfrm>
            <a:off x="243840" y="1209040"/>
            <a:ext cx="11247120" cy="5509200"/>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Gravitational effects of the Sun and Earth of primordial fine-grained streams have been studies with Sun scrambling direction of streams and Earth producing high density regions around the Earth</a:t>
            </a:r>
          </a:p>
          <a:p>
            <a:pPr marL="457200" indent="-457200">
              <a:buFont typeface="Arial" panose="020B0604020202020204" pitchFamily="34" charset="0"/>
              <a:buChar char="•"/>
            </a:pPr>
            <a:r>
              <a:rPr lang="en-US" sz="3200" dirty="0" smtClean="0"/>
              <a:t>High density regions are very sensitive to velocity dispersion of the streams</a:t>
            </a:r>
          </a:p>
          <a:p>
            <a:pPr marL="457200" indent="-457200">
              <a:buFont typeface="Arial" panose="020B0604020202020204" pitchFamily="34" charset="0"/>
              <a:buChar char="•"/>
            </a:pPr>
            <a:r>
              <a:rPr lang="en-US" sz="3200" dirty="0" smtClean="0"/>
              <a:t>It is possible to parse the parameter space and discriminate between an Isothermal model and other models as well as single out fine-grained nature</a:t>
            </a:r>
          </a:p>
          <a:p>
            <a:pPr marL="457200" indent="-457200">
              <a:buFont typeface="Arial" panose="020B0604020202020204" pitchFamily="34" charset="0"/>
              <a:buChar char="•"/>
            </a:pPr>
            <a:r>
              <a:rPr lang="en-US" sz="3200" dirty="0" smtClean="0"/>
              <a:t>A network of detectors looking for transient signals (~1-10 s) is ideal way to search</a:t>
            </a:r>
            <a:r>
              <a:rPr lang="en-US" dirty="0" smtClean="0"/>
              <a:t> </a:t>
            </a:r>
            <a:endParaRPr lang="en-US" dirty="0"/>
          </a:p>
        </p:txBody>
      </p:sp>
      <p:sp>
        <p:nvSpPr>
          <p:cNvPr id="6" name="Slide Number Placeholder 5"/>
          <p:cNvSpPr>
            <a:spLocks noGrp="1"/>
          </p:cNvSpPr>
          <p:nvPr>
            <p:ph type="sldNum" sz="quarter" idx="12"/>
          </p:nvPr>
        </p:nvSpPr>
        <p:spPr/>
        <p:txBody>
          <a:bodyPr/>
          <a:lstStyle/>
          <a:p>
            <a:fld id="{90BAD3EE-235B-4003-AE57-C261AED3C79E}" type="slidenum">
              <a:rPr lang="en-US" smtClean="0"/>
              <a:t>17</a:t>
            </a:fld>
            <a:endParaRPr lang="en-US"/>
          </a:p>
        </p:txBody>
      </p:sp>
    </p:spTree>
    <p:extLst>
      <p:ext uri="{BB962C8B-B14F-4D97-AF65-F5344CB8AC3E}">
        <p14:creationId xmlns:p14="http://schemas.microsoft.com/office/powerpoint/2010/main" val="39967758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for fine-grained streams with the ECHO method</a:t>
            </a:r>
            <a:endParaRPr lang="en-US" dirty="0"/>
          </a:p>
        </p:txBody>
      </p:sp>
      <p:sp>
        <p:nvSpPr>
          <p:cNvPr id="3" name="Content Placeholder 2"/>
          <p:cNvSpPr>
            <a:spLocks noGrp="1"/>
          </p:cNvSpPr>
          <p:nvPr>
            <p:ph idx="1"/>
          </p:nvPr>
        </p:nvSpPr>
        <p:spPr/>
        <p:txBody>
          <a:bodyPr>
            <a:normAutofit/>
          </a:bodyPr>
          <a:lstStyle/>
          <a:p>
            <a:r>
              <a:rPr lang="en-US" sz="3200" dirty="0" smtClean="0"/>
              <a:t>Ariel </a:t>
            </a:r>
            <a:r>
              <a:rPr lang="en-US" sz="3200" dirty="0" err="1" smtClean="0"/>
              <a:t>Azra</a:t>
            </a:r>
            <a:endParaRPr lang="en-US" sz="3200" dirty="0"/>
          </a:p>
          <a:p>
            <a:r>
              <a:rPr lang="en-US" sz="3200" dirty="0" smtClean="0"/>
              <a:t>Abaz Kryemadhi</a:t>
            </a:r>
          </a:p>
          <a:p>
            <a:r>
              <a:rPr lang="en-US" sz="3200" dirty="0" smtClean="0"/>
              <a:t>Konstantin Zioutas</a:t>
            </a:r>
            <a:endParaRPr lang="en-US" sz="3200" dirty="0"/>
          </a:p>
        </p:txBody>
      </p:sp>
      <p:sp>
        <p:nvSpPr>
          <p:cNvPr id="5" name="Slide Number Placeholder 4"/>
          <p:cNvSpPr>
            <a:spLocks noGrp="1"/>
          </p:cNvSpPr>
          <p:nvPr>
            <p:ph type="sldNum" sz="quarter" idx="12"/>
          </p:nvPr>
        </p:nvSpPr>
        <p:spPr/>
        <p:txBody>
          <a:bodyPr/>
          <a:lstStyle/>
          <a:p>
            <a:fld id="{90BAD3EE-235B-4003-AE57-C261AED3C79E}" type="slidenum">
              <a:rPr lang="en-US" smtClean="0"/>
              <a:t>18</a:t>
            </a:fld>
            <a:endParaRPr lang="en-US"/>
          </a:p>
        </p:txBody>
      </p:sp>
    </p:spTree>
    <p:extLst>
      <p:ext uri="{BB962C8B-B14F-4D97-AF65-F5344CB8AC3E}">
        <p14:creationId xmlns:p14="http://schemas.microsoft.com/office/powerpoint/2010/main" val="21827003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timulated axion decay into two photons"/>
          <p:cNvSpPr txBox="1"/>
          <p:nvPr/>
        </p:nvSpPr>
        <p:spPr>
          <a:xfrm>
            <a:off x="3261410" y="359090"/>
            <a:ext cx="6315727" cy="441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9" tIns="35719" rIns="35719" bIns="35719" anchor="ctr">
            <a:spAutoFit/>
          </a:bodyPr>
          <a:lstStyle>
            <a:lvl1pPr>
              <a:defRPr b="1">
                <a:solidFill>
                  <a:srgbClr val="011993"/>
                </a:solidFill>
                <a:latin typeface="Helvetica"/>
                <a:ea typeface="Helvetica"/>
                <a:cs typeface="Helvetica"/>
                <a:sym typeface="Helvetica"/>
              </a:defRPr>
            </a:lvl1pPr>
          </a:lstStyle>
          <a:p>
            <a:r>
              <a:rPr sz="2400" dirty="0"/>
              <a:t>Stimulated </a:t>
            </a:r>
            <a:r>
              <a:rPr sz="2400" dirty="0" err="1"/>
              <a:t>axion</a:t>
            </a:r>
            <a:r>
              <a:rPr sz="2400" dirty="0"/>
              <a:t> decay into two photons </a:t>
            </a:r>
          </a:p>
        </p:txBody>
      </p:sp>
      <mc:AlternateContent xmlns:mc="http://schemas.openxmlformats.org/markup-compatibility/2006">
        <mc:Choice xmlns:a14="http://schemas.microsoft.com/office/drawing/2010/main" Requires="a14">
          <p:sp>
            <p:nvSpPr>
              <p:cNvPr id="149" name="Equation"/>
              <p:cNvSpPr txBox="1"/>
              <p:nvPr/>
            </p:nvSpPr>
            <p:spPr>
              <a:xfrm>
                <a:off x="1791734" y="988423"/>
                <a:ext cx="1599540" cy="799834"/>
              </a:xfrm>
              <a:prstGeom prst="rect">
                <a:avLst/>
              </a:prstGeom>
              <a:ln w="12700">
                <a:miter lim="400000"/>
              </a:ln>
            </p:spPr>
            <p:txBody>
              <a:bodyPr wrap="none" lIns="0" tIns="0" rIns="0" bIns="0">
                <a:spAutoFit/>
              </a:bodyPr>
              <a:lstStyle/>
              <a:p>
                <a:pPr defTabSz="642915" latinLnBrk="1">
                  <a:defRPr sz="1800"/>
                </a:pPr>
                <a14:m>
                  <m:oMathPara xmlns:m="http://schemas.openxmlformats.org/officeDocument/2006/math">
                    <m:oMathParaPr>
                      <m:jc m:val="centerGroup"/>
                    </m:oMathParaPr>
                    <m:oMath xmlns:m="http://schemas.openxmlformats.org/officeDocument/2006/math">
                      <m:sSubSup>
                        <m:sSubSupPr>
                          <m:ctrlPr>
                            <a:rPr sz="2531">
                              <a:solidFill>
                                <a:srgbClr val="011892"/>
                              </a:solidFill>
                              <a:latin typeface="Cambria Math" panose="02040503050406030204" pitchFamily="18" charset="0"/>
                            </a:rPr>
                          </m:ctrlPr>
                        </m:sSubSupPr>
                        <m:e>
                          <m:r>
                            <a:rPr sz="2531" i="1">
                              <a:solidFill>
                                <a:srgbClr val="011892"/>
                              </a:solidFill>
                              <a:latin typeface="Cambria Math" panose="02040503050406030204" pitchFamily="18" charset="0"/>
                            </a:rPr>
                            <m:t>𝜏</m:t>
                          </m:r>
                        </m:e>
                        <m:sub>
                          <m:r>
                            <a:rPr sz="2531" i="1">
                              <a:solidFill>
                                <a:srgbClr val="011892"/>
                              </a:solidFill>
                              <a:latin typeface="Cambria Math" panose="02040503050406030204" pitchFamily="18" charset="0"/>
                            </a:rPr>
                            <m:t>𝑎</m:t>
                          </m:r>
                        </m:sub>
                        <m:sup>
                          <m:r>
                            <a:rPr sz="2531" i="1">
                              <a:solidFill>
                                <a:srgbClr val="011892"/>
                              </a:solidFill>
                              <a:latin typeface="Cambria Math" panose="02040503050406030204" pitchFamily="18" charset="0"/>
                            </a:rPr>
                            <m:t>0</m:t>
                          </m:r>
                        </m:sup>
                      </m:sSubSup>
                      <m:r>
                        <a:rPr sz="2531" i="1">
                          <a:solidFill>
                            <a:srgbClr val="011892"/>
                          </a:solidFill>
                          <a:latin typeface="Cambria Math" panose="02040503050406030204" pitchFamily="18" charset="0"/>
                        </a:rPr>
                        <m:t>=</m:t>
                      </m:r>
                      <m:f>
                        <m:fPr>
                          <m:ctrlPr>
                            <a:rPr sz="2531" i="1">
                              <a:solidFill>
                                <a:srgbClr val="011892"/>
                              </a:solidFill>
                              <a:latin typeface="Cambria Math" panose="02040503050406030204" pitchFamily="18" charset="0"/>
                            </a:rPr>
                          </m:ctrlPr>
                        </m:fPr>
                        <m:num>
                          <m:r>
                            <a:rPr sz="2531" i="1">
                              <a:solidFill>
                                <a:srgbClr val="011892"/>
                              </a:solidFill>
                              <a:latin typeface="Cambria Math" panose="02040503050406030204" pitchFamily="18" charset="0"/>
                            </a:rPr>
                            <m:t>64</m:t>
                          </m:r>
                          <m:r>
                            <a:rPr sz="2531" i="1">
                              <a:solidFill>
                                <a:srgbClr val="011892"/>
                              </a:solidFill>
                              <a:latin typeface="Cambria Math" panose="02040503050406030204" pitchFamily="18" charset="0"/>
                            </a:rPr>
                            <m:t>𝜋</m:t>
                          </m:r>
                        </m:num>
                        <m:den>
                          <m:sSup>
                            <m:sSupPr>
                              <m:ctrlPr>
                                <a:rPr sz="2531" i="1">
                                  <a:solidFill>
                                    <a:srgbClr val="011892"/>
                                  </a:solidFill>
                                  <a:latin typeface="Cambria Math" panose="02040503050406030204" pitchFamily="18" charset="0"/>
                                </a:rPr>
                              </m:ctrlPr>
                            </m:sSupPr>
                            <m:e>
                              <m:r>
                                <a:rPr sz="2531" i="1">
                                  <a:solidFill>
                                    <a:srgbClr val="011892"/>
                                  </a:solidFill>
                                  <a:latin typeface="Cambria Math" panose="02040503050406030204" pitchFamily="18" charset="0"/>
                                </a:rPr>
                                <m:t>𝑚</m:t>
                              </m:r>
                            </m:e>
                            <m:sup>
                              <m:r>
                                <a:rPr sz="2531" i="1">
                                  <a:solidFill>
                                    <a:srgbClr val="011892"/>
                                  </a:solidFill>
                                  <a:latin typeface="Cambria Math" panose="02040503050406030204" pitchFamily="18" charset="0"/>
                                </a:rPr>
                                <m:t>3</m:t>
                              </m:r>
                            </m:sup>
                          </m:sSup>
                          <m:sSup>
                            <m:sSupPr>
                              <m:ctrlPr>
                                <a:rPr sz="2531" i="1">
                                  <a:solidFill>
                                    <a:srgbClr val="011892"/>
                                  </a:solidFill>
                                  <a:latin typeface="Cambria Math" panose="02040503050406030204" pitchFamily="18" charset="0"/>
                                </a:rPr>
                              </m:ctrlPr>
                            </m:sSupPr>
                            <m:e>
                              <m:r>
                                <a:rPr sz="2531" i="1">
                                  <a:solidFill>
                                    <a:srgbClr val="011892"/>
                                  </a:solidFill>
                                  <a:latin typeface="Cambria Math" panose="02040503050406030204" pitchFamily="18" charset="0"/>
                                </a:rPr>
                                <m:t>𝑔</m:t>
                              </m:r>
                            </m:e>
                            <m:sup>
                              <m:r>
                                <a:rPr sz="2531" i="1">
                                  <a:solidFill>
                                    <a:srgbClr val="011892"/>
                                  </a:solidFill>
                                  <a:latin typeface="Cambria Math" panose="02040503050406030204" pitchFamily="18" charset="0"/>
                                </a:rPr>
                                <m:t>2</m:t>
                              </m:r>
                            </m:sup>
                          </m:sSup>
                        </m:den>
                      </m:f>
                    </m:oMath>
                  </m:oMathPara>
                </a14:m>
                <a:endParaRPr sz="2531">
                  <a:solidFill>
                    <a:srgbClr val="011993"/>
                  </a:solidFill>
                </a:endParaRPr>
              </a:p>
            </p:txBody>
          </p:sp>
        </mc:Choice>
        <mc:Fallback>
          <p:sp>
            <p:nvSpPr>
              <p:cNvPr id="149" name="Equation"/>
              <p:cNvSpPr txBox="1">
                <a:spLocks noRot="1" noChangeAspect="1" noMove="1" noResize="1" noEditPoints="1" noAdjustHandles="1" noChangeArrowheads="1" noChangeShapeType="1" noTextEdit="1"/>
              </p:cNvSpPr>
              <p:nvPr/>
            </p:nvSpPr>
            <p:spPr>
              <a:xfrm>
                <a:off x="1791734" y="988423"/>
                <a:ext cx="1599540" cy="799834"/>
              </a:xfrm>
              <a:prstGeom prst="rect">
                <a:avLst/>
              </a:prstGeom>
              <a:blipFill>
                <a:blip r:embed="rId2"/>
                <a:stretch>
                  <a:fillRect/>
                </a:stretch>
              </a:blipFill>
              <a:ln w="12700">
                <a:miter lim="400000"/>
              </a:ln>
            </p:spPr>
            <p:txBody>
              <a:bodyPr/>
              <a:lstStyle/>
              <a:p>
                <a:r>
                  <a:rPr lang="en-US">
                    <a:noFill/>
                  </a:rPr>
                  <a:t> </a:t>
                </a:r>
              </a:p>
            </p:txBody>
          </p:sp>
        </mc:Fallback>
      </mc:AlternateContent>
      <p:sp>
        <p:nvSpPr>
          <p:cNvPr id="150" name="axion life-time for spontaneous decay"/>
          <p:cNvSpPr txBox="1"/>
          <p:nvPr/>
        </p:nvSpPr>
        <p:spPr>
          <a:xfrm>
            <a:off x="4203515" y="1232040"/>
            <a:ext cx="5891514" cy="266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lvl1pPr algn="l">
              <a:defRPr b="1">
                <a:latin typeface="Helvetica"/>
                <a:ea typeface="Helvetica"/>
                <a:cs typeface="Helvetica"/>
                <a:sym typeface="Helvetica"/>
              </a:defRPr>
            </a:lvl1pPr>
          </a:lstStyle>
          <a:p>
            <a:r>
              <a:rPr sz="1266"/>
              <a:t>axion life-time for spontaneous decay</a:t>
            </a:r>
          </a:p>
        </p:txBody>
      </p:sp>
      <p:sp>
        <p:nvSpPr>
          <p:cNvPr id="151" name="Arrow"/>
          <p:cNvSpPr/>
          <p:nvPr/>
        </p:nvSpPr>
        <p:spPr>
          <a:xfrm>
            <a:off x="4267841" y="1941503"/>
            <a:ext cx="892969" cy="892969"/>
          </a:xfrm>
          <a:prstGeom prst="rightArrow">
            <a:avLst>
              <a:gd name="adj1" fmla="val 32000"/>
              <a:gd name="adj2" fmla="val 64000"/>
            </a:avLst>
          </a:prstGeom>
          <a:blipFill>
            <a:blip r:embed="rId3"/>
          </a:blipFill>
          <a:ln w="12700">
            <a:miter lim="400000"/>
          </a:ln>
          <a:effectLst>
            <a:outerShdw blurRad="38100" dist="25400" dir="5400000" rotWithShape="0">
              <a:srgbClr val="000000">
                <a:alpha val="50000"/>
              </a:srgbClr>
            </a:outerShdw>
          </a:effectLst>
        </p:spPr>
        <p:txBody>
          <a:bodyPr lIns="35719" tIns="35719" rIns="35719" bIns="35719" anchor="ctr"/>
          <a:lstStyle/>
          <a:p>
            <a:pPr>
              <a:defRPr sz="2400">
                <a:solidFill>
                  <a:srgbClr val="FFFFFF"/>
                </a:solidFill>
              </a:defRPr>
            </a:pPr>
            <a:endParaRPr sz="1687"/>
          </a:p>
        </p:txBody>
      </p:sp>
      <mc:AlternateContent xmlns:mc="http://schemas.openxmlformats.org/markup-compatibility/2006">
        <mc:Choice xmlns:a14="http://schemas.microsoft.com/office/drawing/2010/main" Requires="a14">
          <p:sp>
            <p:nvSpPr>
              <p:cNvPr id="152" name="Equation"/>
              <p:cNvSpPr txBox="1"/>
              <p:nvPr/>
            </p:nvSpPr>
            <p:spPr>
              <a:xfrm>
                <a:off x="1780475" y="2028382"/>
                <a:ext cx="1811906" cy="393762"/>
              </a:xfrm>
              <a:prstGeom prst="rect">
                <a:avLst/>
              </a:prstGeom>
              <a:ln w="12700">
                <a:miter lim="400000"/>
              </a:ln>
            </p:spPr>
            <p:txBody>
              <a:bodyPr wrap="none" lIns="0" tIns="0" rIns="0" bIns="0">
                <a:spAutoFit/>
              </a:bodyPr>
              <a:lstStyle/>
              <a:p>
                <a:pPr defTabSz="642915" latinLnBrk="1">
                  <a:defRPr sz="1800"/>
                </a:pPr>
                <a14:m>
                  <m:oMathPara xmlns:m="http://schemas.openxmlformats.org/officeDocument/2006/math">
                    <m:oMathParaPr>
                      <m:jc m:val="centerGroup"/>
                    </m:oMathParaPr>
                    <m:oMath xmlns:m="http://schemas.openxmlformats.org/officeDocument/2006/math">
                      <m:r>
                        <a:rPr sz="2531" i="1">
                          <a:solidFill>
                            <a:srgbClr val="011892"/>
                          </a:solidFill>
                          <a:latin typeface="Cambria Math" panose="02040503050406030204" pitchFamily="18" charset="0"/>
                        </a:rPr>
                        <m:t>𝑚</m:t>
                      </m:r>
                      <m:r>
                        <a:rPr sz="2531" i="1">
                          <a:solidFill>
                            <a:srgbClr val="011892"/>
                          </a:solidFill>
                          <a:latin typeface="Cambria Math" panose="02040503050406030204" pitchFamily="18" charset="0"/>
                        </a:rPr>
                        <m:t>=</m:t>
                      </m:r>
                      <m:sSup>
                        <m:sSupPr>
                          <m:ctrlPr>
                            <a:rPr sz="2531" i="1">
                              <a:solidFill>
                                <a:srgbClr val="011892"/>
                              </a:solidFill>
                              <a:latin typeface="Cambria Math" panose="02040503050406030204" pitchFamily="18" charset="0"/>
                            </a:rPr>
                          </m:ctrlPr>
                        </m:sSupPr>
                        <m:e>
                          <m:r>
                            <a:rPr sz="2531" i="1">
                              <a:solidFill>
                                <a:srgbClr val="011892"/>
                              </a:solidFill>
                              <a:latin typeface="Cambria Math" panose="02040503050406030204" pitchFamily="18" charset="0"/>
                            </a:rPr>
                            <m:t>10</m:t>
                          </m:r>
                        </m:e>
                        <m:sup>
                          <m:r>
                            <a:rPr sz="2531" i="1">
                              <a:solidFill>
                                <a:srgbClr val="011892"/>
                              </a:solidFill>
                              <a:latin typeface="Cambria Math" panose="02040503050406030204" pitchFamily="18" charset="0"/>
                            </a:rPr>
                            <m:t>−5</m:t>
                          </m:r>
                        </m:sup>
                      </m:sSup>
                      <m:r>
                        <m:rPr>
                          <m:nor/>
                        </m:rPr>
                        <a:rPr sz="2531" i="1">
                          <a:solidFill>
                            <a:srgbClr val="011892"/>
                          </a:solidFill>
                          <a:latin typeface="Cambria Math" panose="02040503050406030204" pitchFamily="18" charset="0"/>
                        </a:rPr>
                        <m:t>eV</m:t>
                      </m:r>
                    </m:oMath>
                  </m:oMathPara>
                </a14:m>
                <a:endParaRPr sz="2531">
                  <a:solidFill>
                    <a:srgbClr val="011993"/>
                  </a:solidFill>
                </a:endParaRPr>
              </a:p>
            </p:txBody>
          </p:sp>
        </mc:Choice>
        <mc:Fallback>
          <p:sp>
            <p:nvSpPr>
              <p:cNvPr id="152" name="Equation"/>
              <p:cNvSpPr txBox="1">
                <a:spLocks noRot="1" noChangeAspect="1" noMove="1" noResize="1" noEditPoints="1" noAdjustHandles="1" noChangeArrowheads="1" noChangeShapeType="1" noTextEdit="1"/>
              </p:cNvSpPr>
              <p:nvPr/>
            </p:nvSpPr>
            <p:spPr>
              <a:xfrm>
                <a:off x="1780475" y="2028382"/>
                <a:ext cx="1811906" cy="393762"/>
              </a:xfrm>
              <a:prstGeom prst="rect">
                <a:avLst/>
              </a:prstGeom>
              <a:blipFill>
                <a:blip r:embed="rId4"/>
                <a:stretch>
                  <a:fillRect l="-2020" r="-4377" b="-7813"/>
                </a:stretch>
              </a:blipFill>
              <a:ln w="12700">
                <a:miter lim="400000"/>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3" name="Equation"/>
              <p:cNvSpPr txBox="1"/>
              <p:nvPr/>
            </p:nvSpPr>
            <p:spPr>
              <a:xfrm>
                <a:off x="1738345" y="2375780"/>
                <a:ext cx="2411942" cy="393762"/>
              </a:xfrm>
              <a:prstGeom prst="rect">
                <a:avLst/>
              </a:prstGeom>
              <a:ln w="12700">
                <a:miter lim="400000"/>
              </a:ln>
            </p:spPr>
            <p:txBody>
              <a:bodyPr wrap="none" lIns="0" tIns="0" rIns="0" bIns="0">
                <a:spAutoFit/>
              </a:bodyPr>
              <a:lstStyle/>
              <a:p>
                <a:pPr defTabSz="642915" latinLnBrk="1">
                  <a:defRPr sz="1800"/>
                </a:pPr>
                <a14:m>
                  <m:oMathPara xmlns:m="http://schemas.openxmlformats.org/officeDocument/2006/math">
                    <m:oMathParaPr>
                      <m:jc m:val="centerGroup"/>
                    </m:oMathParaPr>
                    <m:oMath xmlns:m="http://schemas.openxmlformats.org/officeDocument/2006/math">
                      <m:r>
                        <a:rPr sz="2531" i="1">
                          <a:solidFill>
                            <a:srgbClr val="011892"/>
                          </a:solidFill>
                          <a:latin typeface="Cambria Math" panose="02040503050406030204" pitchFamily="18" charset="0"/>
                        </a:rPr>
                        <m:t>𝑔</m:t>
                      </m:r>
                      <m:r>
                        <a:rPr sz="2531" i="1">
                          <a:solidFill>
                            <a:srgbClr val="011892"/>
                          </a:solidFill>
                          <a:latin typeface="Cambria Math" panose="02040503050406030204" pitchFamily="18" charset="0"/>
                        </a:rPr>
                        <m:t>=</m:t>
                      </m:r>
                      <m:sSup>
                        <m:sSupPr>
                          <m:ctrlPr>
                            <a:rPr sz="2531" i="1">
                              <a:solidFill>
                                <a:srgbClr val="011892"/>
                              </a:solidFill>
                              <a:latin typeface="Cambria Math" panose="02040503050406030204" pitchFamily="18" charset="0"/>
                            </a:rPr>
                          </m:ctrlPr>
                        </m:sSupPr>
                        <m:e>
                          <m:r>
                            <a:rPr sz="2531" i="1">
                              <a:solidFill>
                                <a:srgbClr val="011892"/>
                              </a:solidFill>
                              <a:latin typeface="Cambria Math" panose="02040503050406030204" pitchFamily="18" charset="0"/>
                            </a:rPr>
                            <m:t>10</m:t>
                          </m:r>
                        </m:e>
                        <m:sup>
                          <m:r>
                            <a:rPr sz="2531" i="1">
                              <a:solidFill>
                                <a:srgbClr val="011892"/>
                              </a:solidFill>
                              <a:latin typeface="Cambria Math" panose="02040503050406030204" pitchFamily="18" charset="0"/>
                            </a:rPr>
                            <m:t>−15</m:t>
                          </m:r>
                        </m:sup>
                      </m:sSup>
                      <m:sSup>
                        <m:sSupPr>
                          <m:ctrlPr>
                            <a:rPr sz="2531" i="1">
                              <a:solidFill>
                                <a:srgbClr val="011892"/>
                              </a:solidFill>
                              <a:latin typeface="Cambria Math" panose="02040503050406030204" pitchFamily="18" charset="0"/>
                            </a:rPr>
                          </m:ctrlPr>
                        </m:sSupPr>
                        <m:e>
                          <m:r>
                            <m:rPr>
                              <m:nor/>
                            </m:rPr>
                            <a:rPr sz="2531" i="1">
                              <a:solidFill>
                                <a:srgbClr val="011892"/>
                              </a:solidFill>
                              <a:latin typeface="Cambria Math" panose="02040503050406030204" pitchFamily="18" charset="0"/>
                            </a:rPr>
                            <m:t>GeV</m:t>
                          </m:r>
                        </m:e>
                        <m:sup>
                          <m:r>
                            <a:rPr sz="2531" i="1">
                              <a:solidFill>
                                <a:srgbClr val="011892"/>
                              </a:solidFill>
                              <a:latin typeface="Cambria Math" panose="02040503050406030204" pitchFamily="18" charset="0"/>
                            </a:rPr>
                            <m:t>−1</m:t>
                          </m:r>
                        </m:sup>
                      </m:sSup>
                    </m:oMath>
                  </m:oMathPara>
                </a14:m>
                <a:endParaRPr sz="2531">
                  <a:solidFill>
                    <a:srgbClr val="011993"/>
                  </a:solidFill>
                </a:endParaRPr>
              </a:p>
            </p:txBody>
          </p:sp>
        </mc:Choice>
        <mc:Fallback>
          <p:sp>
            <p:nvSpPr>
              <p:cNvPr id="153" name="Equation"/>
              <p:cNvSpPr txBox="1">
                <a:spLocks noRot="1" noChangeAspect="1" noMove="1" noResize="1" noEditPoints="1" noAdjustHandles="1" noChangeArrowheads="1" noChangeShapeType="1" noTextEdit="1"/>
              </p:cNvSpPr>
              <p:nvPr/>
            </p:nvSpPr>
            <p:spPr>
              <a:xfrm>
                <a:off x="1738345" y="2375780"/>
                <a:ext cx="2411942" cy="393762"/>
              </a:xfrm>
              <a:prstGeom prst="rect">
                <a:avLst/>
              </a:prstGeom>
              <a:blipFill>
                <a:blip r:embed="rId5"/>
                <a:stretch>
                  <a:fillRect l="-2525" r="-1010" b="-25000"/>
                </a:stretch>
              </a:blipFill>
              <a:ln w="12700">
                <a:miter lim="400000"/>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4" name="Equation"/>
              <p:cNvSpPr txBox="1"/>
              <p:nvPr/>
            </p:nvSpPr>
            <p:spPr>
              <a:xfrm>
                <a:off x="5872159" y="2209817"/>
                <a:ext cx="1749774" cy="389466"/>
              </a:xfrm>
              <a:prstGeom prst="rect">
                <a:avLst/>
              </a:prstGeom>
              <a:ln w="12700">
                <a:miter lim="400000"/>
              </a:ln>
            </p:spPr>
            <p:txBody>
              <a:bodyPr wrap="none" lIns="0" tIns="0" rIns="0" bIns="0">
                <a:spAutoFit/>
              </a:bodyPr>
              <a:lstStyle/>
              <a:p>
                <a:pPr defTabSz="642915" latinLnBrk="1">
                  <a:defRPr sz="1800"/>
                </a:pPr>
                <a14:m>
                  <m:oMathPara xmlns:m="http://schemas.openxmlformats.org/officeDocument/2006/math">
                    <m:oMathParaPr>
                      <m:jc m:val="centerGroup"/>
                    </m:oMathParaPr>
                    <m:oMath xmlns:m="http://schemas.openxmlformats.org/officeDocument/2006/math">
                      <m:sSubSup>
                        <m:sSubSupPr>
                          <m:ctrlPr>
                            <a:rPr sz="2531">
                              <a:solidFill>
                                <a:srgbClr val="011892"/>
                              </a:solidFill>
                              <a:latin typeface="Cambria Math" panose="02040503050406030204" pitchFamily="18" charset="0"/>
                            </a:rPr>
                          </m:ctrlPr>
                        </m:sSubSupPr>
                        <m:e>
                          <m:r>
                            <a:rPr sz="2531" i="1">
                              <a:solidFill>
                                <a:srgbClr val="011892"/>
                              </a:solidFill>
                              <a:latin typeface="Cambria Math" panose="02040503050406030204" pitchFamily="18" charset="0"/>
                            </a:rPr>
                            <m:t>𝜏</m:t>
                          </m:r>
                        </m:e>
                        <m:sub>
                          <m:r>
                            <a:rPr sz="2531" i="1">
                              <a:solidFill>
                                <a:srgbClr val="011892"/>
                              </a:solidFill>
                              <a:latin typeface="Cambria Math" panose="02040503050406030204" pitchFamily="18" charset="0"/>
                            </a:rPr>
                            <m:t>𝑎</m:t>
                          </m:r>
                        </m:sub>
                        <m:sup>
                          <m:r>
                            <a:rPr sz="2531" i="1">
                              <a:solidFill>
                                <a:srgbClr val="011892"/>
                              </a:solidFill>
                              <a:latin typeface="Cambria Math" panose="02040503050406030204" pitchFamily="18" charset="0"/>
                            </a:rPr>
                            <m:t>0</m:t>
                          </m:r>
                        </m:sup>
                      </m:sSubSup>
                      <m:r>
                        <a:rPr sz="2531" i="1">
                          <a:solidFill>
                            <a:srgbClr val="011892"/>
                          </a:solidFill>
                          <a:latin typeface="Cambria Math" panose="02040503050406030204" pitchFamily="18" charset="0"/>
                        </a:rPr>
                        <m:t>∼</m:t>
                      </m:r>
                      <m:sSup>
                        <m:sSupPr>
                          <m:ctrlPr>
                            <a:rPr sz="2531" i="1">
                              <a:solidFill>
                                <a:srgbClr val="011892"/>
                              </a:solidFill>
                              <a:latin typeface="Cambria Math" panose="02040503050406030204" pitchFamily="18" charset="0"/>
                            </a:rPr>
                          </m:ctrlPr>
                        </m:sSupPr>
                        <m:e>
                          <m:r>
                            <a:rPr sz="2531" i="1">
                              <a:solidFill>
                                <a:srgbClr val="011892"/>
                              </a:solidFill>
                              <a:latin typeface="Cambria Math" panose="02040503050406030204" pitchFamily="18" charset="0"/>
                            </a:rPr>
                            <m:t>10</m:t>
                          </m:r>
                        </m:e>
                        <m:sup>
                          <m:r>
                            <a:rPr sz="2531" i="1">
                              <a:solidFill>
                                <a:srgbClr val="011892"/>
                              </a:solidFill>
                              <a:latin typeface="Cambria Math" panose="02040503050406030204" pitchFamily="18" charset="0"/>
                            </a:rPr>
                            <m:t>42</m:t>
                          </m:r>
                        </m:sup>
                      </m:sSup>
                      <m:r>
                        <m:rPr>
                          <m:nor/>
                        </m:rPr>
                        <a:rPr sz="2531" i="1">
                          <a:solidFill>
                            <a:srgbClr val="011892"/>
                          </a:solidFill>
                          <a:latin typeface="Cambria Math" panose="02040503050406030204" pitchFamily="18" charset="0"/>
                        </a:rPr>
                        <m:t>yr</m:t>
                      </m:r>
                    </m:oMath>
                  </m:oMathPara>
                </a14:m>
                <a:endParaRPr sz="2531">
                  <a:solidFill>
                    <a:srgbClr val="011993"/>
                  </a:solidFill>
                </a:endParaRPr>
              </a:p>
            </p:txBody>
          </p:sp>
        </mc:Choice>
        <mc:Fallback>
          <p:sp>
            <p:nvSpPr>
              <p:cNvPr id="154" name="Equation"/>
              <p:cNvSpPr txBox="1">
                <a:spLocks noRot="1" noChangeAspect="1" noMove="1" noResize="1" noEditPoints="1" noAdjustHandles="1" noChangeArrowheads="1" noChangeShapeType="1" noTextEdit="1"/>
              </p:cNvSpPr>
              <p:nvPr/>
            </p:nvSpPr>
            <p:spPr>
              <a:xfrm>
                <a:off x="5872159" y="2209817"/>
                <a:ext cx="1749774" cy="389466"/>
              </a:xfrm>
              <a:prstGeom prst="rect">
                <a:avLst/>
              </a:prstGeom>
              <a:blipFill>
                <a:blip r:embed="rId6"/>
                <a:stretch>
                  <a:fillRect l="-2091" t="-1587" r="-4530" b="-25397"/>
                </a:stretch>
              </a:blipFill>
              <a:ln w="12700">
                <a:miter lim="400000"/>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5" name="Equation"/>
              <p:cNvSpPr txBox="1"/>
              <p:nvPr/>
            </p:nvSpPr>
            <p:spPr>
              <a:xfrm>
                <a:off x="1871153" y="2993016"/>
                <a:ext cx="1653081" cy="890885"/>
              </a:xfrm>
              <a:prstGeom prst="rect">
                <a:avLst/>
              </a:prstGeom>
              <a:ln w="12700">
                <a:miter lim="400000"/>
              </a:ln>
            </p:spPr>
            <p:txBody>
              <a:bodyPr wrap="none" lIns="0" tIns="0" rIns="0" bIns="0">
                <a:spAutoFit/>
              </a:bodyPr>
              <a:lstStyle/>
              <a:p>
                <a:pPr defTabSz="642915" latinLnBrk="1">
                  <a:defRPr sz="1800"/>
                </a:pPr>
                <a14:m>
                  <m:oMathPara xmlns:m="http://schemas.openxmlformats.org/officeDocument/2006/math">
                    <m:oMathParaPr>
                      <m:jc m:val="centerGroup"/>
                    </m:oMathParaPr>
                    <m:oMath xmlns:m="http://schemas.openxmlformats.org/officeDocument/2006/math">
                      <m:sSub>
                        <m:sSubPr>
                          <m:ctrlPr>
                            <a:rPr sz="2531">
                              <a:solidFill>
                                <a:srgbClr val="011892"/>
                              </a:solidFill>
                              <a:latin typeface="Cambria Math" panose="02040503050406030204" pitchFamily="18" charset="0"/>
                            </a:rPr>
                          </m:ctrlPr>
                        </m:sSubPr>
                        <m:e>
                          <m:r>
                            <a:rPr sz="2531" i="1">
                              <a:solidFill>
                                <a:srgbClr val="011892"/>
                              </a:solidFill>
                              <a:latin typeface="Cambria Math" panose="02040503050406030204" pitchFamily="18" charset="0"/>
                            </a:rPr>
                            <m:t>𝜏</m:t>
                          </m:r>
                        </m:e>
                        <m:sub>
                          <m:r>
                            <a:rPr sz="2531" i="1">
                              <a:solidFill>
                                <a:srgbClr val="011892"/>
                              </a:solidFill>
                              <a:latin typeface="Cambria Math" panose="02040503050406030204" pitchFamily="18" charset="0"/>
                            </a:rPr>
                            <m:t>𝑎</m:t>
                          </m:r>
                        </m:sub>
                      </m:sSub>
                      <m:r>
                        <a:rPr sz="2531" i="1">
                          <a:solidFill>
                            <a:srgbClr val="011892"/>
                          </a:solidFill>
                          <a:latin typeface="Cambria Math" panose="02040503050406030204" pitchFamily="18" charset="0"/>
                        </a:rPr>
                        <m:t>=</m:t>
                      </m:r>
                      <m:f>
                        <m:fPr>
                          <m:ctrlPr>
                            <a:rPr sz="2531" i="1">
                              <a:solidFill>
                                <a:srgbClr val="011892"/>
                              </a:solidFill>
                              <a:latin typeface="Cambria Math" panose="02040503050406030204" pitchFamily="18" charset="0"/>
                            </a:rPr>
                          </m:ctrlPr>
                        </m:fPr>
                        <m:num>
                          <m:sSubSup>
                            <m:sSubSupPr>
                              <m:ctrlPr>
                                <a:rPr sz="2531" i="1">
                                  <a:solidFill>
                                    <a:srgbClr val="011892"/>
                                  </a:solidFill>
                                  <a:latin typeface="Cambria Math" panose="02040503050406030204" pitchFamily="18" charset="0"/>
                                </a:rPr>
                              </m:ctrlPr>
                            </m:sSubSupPr>
                            <m:e>
                              <m:r>
                                <a:rPr sz="2531" i="1">
                                  <a:solidFill>
                                    <a:srgbClr val="011892"/>
                                  </a:solidFill>
                                  <a:latin typeface="Cambria Math" panose="02040503050406030204" pitchFamily="18" charset="0"/>
                                </a:rPr>
                                <m:t>𝜏</m:t>
                              </m:r>
                            </m:e>
                            <m:sub>
                              <m:r>
                                <a:rPr sz="2531" i="1">
                                  <a:solidFill>
                                    <a:srgbClr val="011892"/>
                                  </a:solidFill>
                                  <a:latin typeface="Cambria Math" panose="02040503050406030204" pitchFamily="18" charset="0"/>
                                </a:rPr>
                                <m:t>𝑎</m:t>
                              </m:r>
                            </m:sub>
                            <m:sup>
                              <m:r>
                                <a:rPr sz="2531" i="1">
                                  <a:solidFill>
                                    <a:srgbClr val="011892"/>
                                  </a:solidFill>
                                  <a:latin typeface="Cambria Math" panose="02040503050406030204" pitchFamily="18" charset="0"/>
                                </a:rPr>
                                <m:t>0</m:t>
                              </m:r>
                            </m:sup>
                          </m:sSubSup>
                        </m:num>
                        <m:den>
                          <m:r>
                            <a:rPr sz="2531" i="1">
                              <a:solidFill>
                                <a:srgbClr val="011892"/>
                              </a:solidFill>
                              <a:latin typeface="Cambria Math" panose="02040503050406030204" pitchFamily="18" charset="0"/>
                            </a:rPr>
                            <m:t>1+</m:t>
                          </m:r>
                          <m:sSub>
                            <m:sSubPr>
                              <m:ctrlPr>
                                <a:rPr sz="2531" i="1">
                                  <a:solidFill>
                                    <a:srgbClr val="011892"/>
                                  </a:solidFill>
                                  <a:latin typeface="Cambria Math" panose="02040503050406030204" pitchFamily="18" charset="0"/>
                                </a:rPr>
                              </m:ctrlPr>
                            </m:sSubPr>
                            <m:e>
                              <m:r>
                                <a:rPr sz="2531" i="1">
                                  <a:solidFill>
                                    <a:srgbClr val="011892"/>
                                  </a:solidFill>
                                  <a:latin typeface="Cambria Math" panose="02040503050406030204" pitchFamily="18" charset="0"/>
                                </a:rPr>
                                <m:t>𝑓</m:t>
                              </m:r>
                            </m:e>
                            <m:sub>
                              <m:r>
                                <a:rPr sz="2531" i="1">
                                  <a:solidFill>
                                    <a:srgbClr val="011892"/>
                                  </a:solidFill>
                                  <a:latin typeface="Cambria Math" panose="02040503050406030204" pitchFamily="18" charset="0"/>
                                </a:rPr>
                                <m:t>𝛾</m:t>
                              </m:r>
                            </m:sub>
                          </m:sSub>
                        </m:den>
                      </m:f>
                    </m:oMath>
                  </m:oMathPara>
                </a14:m>
                <a:endParaRPr sz="2531">
                  <a:solidFill>
                    <a:srgbClr val="011993"/>
                  </a:solidFill>
                </a:endParaRPr>
              </a:p>
            </p:txBody>
          </p:sp>
        </mc:Choice>
        <mc:Fallback>
          <p:sp>
            <p:nvSpPr>
              <p:cNvPr id="155" name="Equation"/>
              <p:cNvSpPr txBox="1">
                <a:spLocks noRot="1" noChangeAspect="1" noMove="1" noResize="1" noEditPoints="1" noAdjustHandles="1" noChangeArrowheads="1" noChangeShapeType="1" noTextEdit="1"/>
              </p:cNvSpPr>
              <p:nvPr/>
            </p:nvSpPr>
            <p:spPr>
              <a:xfrm>
                <a:off x="1871153" y="2993016"/>
                <a:ext cx="1653081" cy="890885"/>
              </a:xfrm>
              <a:prstGeom prst="rect">
                <a:avLst/>
              </a:prstGeom>
              <a:blipFill>
                <a:blip r:embed="rId7"/>
                <a:stretch>
                  <a:fillRect/>
                </a:stretch>
              </a:blipFill>
              <a:ln w="12700">
                <a:miter lim="400000"/>
              </a:ln>
            </p:spPr>
            <p:txBody>
              <a:bodyPr/>
              <a:lstStyle/>
              <a:p>
                <a:r>
                  <a:rPr lang="en-US">
                    <a:noFill/>
                  </a:rPr>
                  <a:t> </a:t>
                </a:r>
              </a:p>
            </p:txBody>
          </p:sp>
        </mc:Fallback>
      </mc:AlternateContent>
      <p:sp>
        <p:nvSpPr>
          <p:cNvPr id="156" name="Actual Axion Life-Time"/>
          <p:cNvSpPr txBox="1"/>
          <p:nvPr/>
        </p:nvSpPr>
        <p:spPr>
          <a:xfrm>
            <a:off x="4140752" y="3239046"/>
            <a:ext cx="2834430" cy="3799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b="1">
                <a:latin typeface="Helvetica"/>
                <a:ea typeface="Helvetica"/>
                <a:cs typeface="Helvetica"/>
                <a:sym typeface="Helvetica"/>
              </a:defRPr>
            </a:lvl1pPr>
          </a:lstStyle>
          <a:p>
            <a:r>
              <a:rPr sz="2000" dirty="0"/>
              <a:t>Actual </a:t>
            </a:r>
            <a:r>
              <a:rPr sz="2000" dirty="0" err="1"/>
              <a:t>Axion</a:t>
            </a:r>
            <a:r>
              <a:rPr sz="2000" dirty="0"/>
              <a:t> Life-Time</a:t>
            </a:r>
          </a:p>
        </p:txBody>
      </p:sp>
      <mc:AlternateContent xmlns:mc="http://schemas.openxmlformats.org/markup-compatibility/2006">
        <mc:Choice xmlns:a14="http://schemas.microsoft.com/office/drawing/2010/main" Requires="a14">
          <p:sp>
            <p:nvSpPr>
              <p:cNvPr id="157" name="Equation"/>
              <p:cNvSpPr txBox="1"/>
              <p:nvPr/>
            </p:nvSpPr>
            <p:spPr>
              <a:xfrm>
                <a:off x="1796878" y="4001112"/>
                <a:ext cx="1823320" cy="792140"/>
              </a:xfrm>
              <a:prstGeom prst="rect">
                <a:avLst/>
              </a:prstGeom>
              <a:ln w="12700">
                <a:miter lim="400000"/>
              </a:ln>
            </p:spPr>
            <p:txBody>
              <a:bodyPr wrap="none" lIns="0" tIns="0" rIns="0" bIns="0">
                <a:spAutoFit/>
              </a:bodyPr>
              <a:lstStyle/>
              <a:p>
                <a:pPr defTabSz="642915" latinLnBrk="1">
                  <a:defRPr sz="1800"/>
                </a:pPr>
                <a14:m>
                  <m:oMathPara xmlns:m="http://schemas.openxmlformats.org/officeDocument/2006/math">
                    <m:oMathParaPr>
                      <m:jc m:val="centerGroup"/>
                    </m:oMathParaPr>
                    <m:oMath xmlns:m="http://schemas.openxmlformats.org/officeDocument/2006/math">
                      <m:sSub>
                        <m:sSubPr>
                          <m:ctrlPr>
                            <a:rPr sz="2531">
                              <a:solidFill>
                                <a:srgbClr val="011892"/>
                              </a:solidFill>
                              <a:latin typeface="Cambria Math" panose="02040503050406030204" pitchFamily="18" charset="0"/>
                            </a:rPr>
                          </m:ctrlPr>
                        </m:sSubPr>
                        <m:e>
                          <m:r>
                            <a:rPr sz="2531" i="1">
                              <a:solidFill>
                                <a:srgbClr val="011892"/>
                              </a:solidFill>
                              <a:latin typeface="Cambria Math" panose="02040503050406030204" pitchFamily="18" charset="0"/>
                            </a:rPr>
                            <m:t>𝑓</m:t>
                          </m:r>
                        </m:e>
                        <m:sub>
                          <m:r>
                            <a:rPr sz="2531" i="1">
                              <a:solidFill>
                                <a:srgbClr val="011892"/>
                              </a:solidFill>
                              <a:latin typeface="Cambria Math" panose="02040503050406030204" pitchFamily="18" charset="0"/>
                            </a:rPr>
                            <m:t>𝛾</m:t>
                          </m:r>
                        </m:sub>
                      </m:sSub>
                      <m:r>
                        <a:rPr sz="2531" i="1">
                          <a:solidFill>
                            <a:srgbClr val="011892"/>
                          </a:solidFill>
                          <a:latin typeface="Cambria Math" panose="02040503050406030204" pitchFamily="18" charset="0"/>
                        </a:rPr>
                        <m:t>=</m:t>
                      </m:r>
                      <m:f>
                        <m:fPr>
                          <m:ctrlPr>
                            <a:rPr sz="2531" i="1">
                              <a:solidFill>
                                <a:srgbClr val="011892"/>
                              </a:solidFill>
                              <a:latin typeface="Cambria Math" panose="02040503050406030204" pitchFamily="18" charset="0"/>
                            </a:rPr>
                          </m:ctrlPr>
                        </m:fPr>
                        <m:num>
                          <m:r>
                            <a:rPr sz="2531" i="1">
                              <a:solidFill>
                                <a:srgbClr val="011892"/>
                              </a:solidFill>
                              <a:latin typeface="Cambria Math" panose="02040503050406030204" pitchFamily="18" charset="0"/>
                            </a:rPr>
                            <m:t>16</m:t>
                          </m:r>
                          <m:sSup>
                            <m:sSupPr>
                              <m:ctrlPr>
                                <a:rPr sz="2531" i="1">
                                  <a:solidFill>
                                    <a:srgbClr val="011892"/>
                                  </a:solidFill>
                                  <a:latin typeface="Cambria Math" panose="02040503050406030204" pitchFamily="18" charset="0"/>
                                </a:rPr>
                              </m:ctrlPr>
                            </m:sSupPr>
                            <m:e>
                              <m:r>
                                <a:rPr sz="2531" i="1">
                                  <a:solidFill>
                                    <a:srgbClr val="011892"/>
                                  </a:solidFill>
                                  <a:latin typeface="Cambria Math" panose="02040503050406030204" pitchFamily="18" charset="0"/>
                                </a:rPr>
                                <m:t>𝜋</m:t>
                              </m:r>
                            </m:e>
                            <m:sup>
                              <m:r>
                                <a:rPr sz="2531" i="1">
                                  <a:solidFill>
                                    <a:srgbClr val="011892"/>
                                  </a:solidFill>
                                  <a:latin typeface="Cambria Math" panose="02040503050406030204" pitchFamily="18" charset="0"/>
                                </a:rPr>
                                <m:t>2</m:t>
                              </m:r>
                            </m:sup>
                          </m:sSup>
                          <m:sSub>
                            <m:sSubPr>
                              <m:ctrlPr>
                                <a:rPr sz="2531" i="1">
                                  <a:solidFill>
                                    <a:srgbClr val="011892"/>
                                  </a:solidFill>
                                  <a:latin typeface="Cambria Math" panose="02040503050406030204" pitchFamily="18" charset="0"/>
                                </a:rPr>
                              </m:ctrlPr>
                            </m:sSubPr>
                            <m:e>
                              <m:r>
                                <a:rPr sz="2531" i="1">
                                  <a:solidFill>
                                    <a:srgbClr val="011892"/>
                                  </a:solidFill>
                                  <a:latin typeface="Cambria Math" panose="02040503050406030204" pitchFamily="18" charset="0"/>
                                </a:rPr>
                                <m:t>𝜌</m:t>
                              </m:r>
                            </m:e>
                            <m:sub>
                              <m:r>
                                <a:rPr sz="2531" i="1">
                                  <a:solidFill>
                                    <a:srgbClr val="011892"/>
                                  </a:solidFill>
                                  <a:latin typeface="Cambria Math" panose="02040503050406030204" pitchFamily="18" charset="0"/>
                                </a:rPr>
                                <m:t>𝛾</m:t>
                              </m:r>
                            </m:sub>
                          </m:sSub>
                        </m:num>
                        <m:den>
                          <m:sSup>
                            <m:sSupPr>
                              <m:ctrlPr>
                                <a:rPr sz="2531" i="1">
                                  <a:solidFill>
                                    <a:srgbClr val="011892"/>
                                  </a:solidFill>
                                  <a:latin typeface="Cambria Math" panose="02040503050406030204" pitchFamily="18" charset="0"/>
                                </a:rPr>
                              </m:ctrlPr>
                            </m:sSupPr>
                            <m:e>
                              <m:r>
                                <a:rPr sz="2531" i="1">
                                  <a:solidFill>
                                    <a:srgbClr val="011892"/>
                                  </a:solidFill>
                                  <a:latin typeface="Cambria Math" panose="02040503050406030204" pitchFamily="18" charset="0"/>
                                </a:rPr>
                                <m:t>𝑚</m:t>
                              </m:r>
                            </m:e>
                            <m:sup>
                              <m:r>
                                <a:rPr sz="2531" i="1">
                                  <a:solidFill>
                                    <a:srgbClr val="011892"/>
                                  </a:solidFill>
                                  <a:latin typeface="Cambria Math" panose="02040503050406030204" pitchFamily="18" charset="0"/>
                                </a:rPr>
                                <m:t>3</m:t>
                              </m:r>
                            </m:sup>
                          </m:sSup>
                          <m:r>
                            <m:rPr>
                              <m:sty m:val="p"/>
                            </m:rPr>
                            <a:rPr sz="2531" i="1">
                              <a:solidFill>
                                <a:srgbClr val="011892"/>
                              </a:solidFill>
                              <a:latin typeface="Cambria Math" panose="02040503050406030204" pitchFamily="18" charset="0"/>
                            </a:rPr>
                            <m:t>Δ</m:t>
                          </m:r>
                          <m:r>
                            <a:rPr sz="2531" i="1">
                              <a:solidFill>
                                <a:srgbClr val="011892"/>
                              </a:solidFill>
                              <a:latin typeface="Cambria Math" panose="02040503050406030204" pitchFamily="18" charset="0"/>
                            </a:rPr>
                            <m:t>𝜔</m:t>
                          </m:r>
                        </m:den>
                      </m:f>
                    </m:oMath>
                  </m:oMathPara>
                </a14:m>
                <a:endParaRPr sz="2531">
                  <a:solidFill>
                    <a:srgbClr val="011993"/>
                  </a:solidFill>
                </a:endParaRPr>
              </a:p>
            </p:txBody>
          </p:sp>
        </mc:Choice>
        <mc:Fallback>
          <p:sp>
            <p:nvSpPr>
              <p:cNvPr id="157" name="Equation"/>
              <p:cNvSpPr txBox="1">
                <a:spLocks noRot="1" noChangeAspect="1" noMove="1" noResize="1" noEditPoints="1" noAdjustHandles="1" noChangeArrowheads="1" noChangeShapeType="1" noTextEdit="1"/>
              </p:cNvSpPr>
              <p:nvPr/>
            </p:nvSpPr>
            <p:spPr>
              <a:xfrm>
                <a:off x="1796878" y="4001112"/>
                <a:ext cx="1823320" cy="792140"/>
              </a:xfrm>
              <a:prstGeom prst="rect">
                <a:avLst/>
              </a:prstGeom>
              <a:blipFill>
                <a:blip r:embed="rId8"/>
                <a:stretch>
                  <a:fillRect/>
                </a:stretch>
              </a:blipFill>
              <a:ln w="12700">
                <a:miter lim="400000"/>
              </a:ln>
            </p:spPr>
            <p:txBody>
              <a:bodyPr/>
              <a:lstStyle/>
              <a:p>
                <a:r>
                  <a:rPr lang="en-US">
                    <a:noFill/>
                  </a:rPr>
                  <a:t> </a:t>
                </a:r>
              </a:p>
            </p:txBody>
          </p:sp>
        </mc:Fallback>
      </mc:AlternateContent>
      <p:sp>
        <p:nvSpPr>
          <p:cNvPr id="158" name="stimulated axion decay"/>
          <p:cNvSpPr txBox="1"/>
          <p:nvPr/>
        </p:nvSpPr>
        <p:spPr>
          <a:xfrm>
            <a:off x="3893716" y="4167896"/>
            <a:ext cx="2891818" cy="3799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b="1">
                <a:latin typeface="Helvetica"/>
                <a:ea typeface="Helvetica"/>
                <a:cs typeface="Helvetica"/>
                <a:sym typeface="Helvetica"/>
              </a:defRPr>
            </a:lvl1pPr>
          </a:lstStyle>
          <a:p>
            <a:r>
              <a:rPr sz="2000" dirty="0"/>
              <a:t>stimulated </a:t>
            </a:r>
            <a:r>
              <a:rPr sz="2000" dirty="0" err="1"/>
              <a:t>axion</a:t>
            </a:r>
            <a:r>
              <a:rPr sz="2000" dirty="0"/>
              <a:t> decay</a:t>
            </a:r>
          </a:p>
        </p:txBody>
      </p:sp>
      <p:sp>
        <p:nvSpPr>
          <p:cNvPr id="159" name="Let’s suppose a power of 1kWatt with a bandwidth of 1MHz during a time of 1 second in a volume of 1 meter cube"/>
          <p:cNvSpPr txBox="1"/>
          <p:nvPr/>
        </p:nvSpPr>
        <p:spPr>
          <a:xfrm>
            <a:off x="971971" y="4994899"/>
            <a:ext cx="8180381" cy="6876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lgn="l">
              <a:defRPr b="1">
                <a:latin typeface="Helvetica"/>
                <a:ea typeface="Helvetica"/>
                <a:cs typeface="Helvetica"/>
                <a:sym typeface="Helvetica"/>
              </a:defRPr>
            </a:lvl1pPr>
          </a:lstStyle>
          <a:p>
            <a:r>
              <a:rPr sz="2000" dirty="0"/>
              <a:t>Let’s suppose a power of 1kWatt with a bandwidth of 1MHz during </a:t>
            </a:r>
            <a:endParaRPr lang="en-US" sz="2000" dirty="0" smtClean="0"/>
          </a:p>
          <a:p>
            <a:r>
              <a:rPr sz="2000" dirty="0" smtClean="0"/>
              <a:t>a </a:t>
            </a:r>
            <a:r>
              <a:rPr sz="2000" dirty="0"/>
              <a:t>time of 1 second in a volume of 1 meter cube</a:t>
            </a:r>
          </a:p>
        </p:txBody>
      </p:sp>
      <mc:AlternateContent xmlns:mc="http://schemas.openxmlformats.org/markup-compatibility/2006">
        <mc:Choice xmlns:a14="http://schemas.microsoft.com/office/drawing/2010/main" Requires="a14">
          <p:sp>
            <p:nvSpPr>
              <p:cNvPr id="160" name="Equation"/>
              <p:cNvSpPr txBox="1"/>
              <p:nvPr/>
            </p:nvSpPr>
            <p:spPr>
              <a:xfrm>
                <a:off x="8259588" y="4229509"/>
                <a:ext cx="1496179" cy="420436"/>
              </a:xfrm>
              <a:prstGeom prst="rect">
                <a:avLst/>
              </a:prstGeom>
              <a:ln w="12700">
                <a:miter lim="400000"/>
              </a:ln>
            </p:spPr>
            <p:txBody>
              <a:bodyPr wrap="none" lIns="0" tIns="0" rIns="0" bIns="0">
                <a:spAutoFit/>
              </a:bodyPr>
              <a:lstStyle/>
              <a:p>
                <a:pPr defTabSz="642915" latinLnBrk="1">
                  <a:defRPr sz="1800"/>
                </a:pPr>
                <a14:m>
                  <m:oMathPara xmlns:m="http://schemas.openxmlformats.org/officeDocument/2006/math">
                    <m:oMathParaPr>
                      <m:jc m:val="centerGroup"/>
                    </m:oMathParaPr>
                    <m:oMath xmlns:m="http://schemas.openxmlformats.org/officeDocument/2006/math">
                      <m:sSub>
                        <m:sSubPr>
                          <m:ctrlPr>
                            <a:rPr sz="2531">
                              <a:solidFill>
                                <a:srgbClr val="011892"/>
                              </a:solidFill>
                              <a:latin typeface="Cambria Math" panose="02040503050406030204" pitchFamily="18" charset="0"/>
                            </a:rPr>
                          </m:ctrlPr>
                        </m:sSubPr>
                        <m:e>
                          <m:r>
                            <a:rPr sz="2531" i="1">
                              <a:solidFill>
                                <a:srgbClr val="011892"/>
                              </a:solidFill>
                              <a:latin typeface="Cambria Math" panose="02040503050406030204" pitchFamily="18" charset="0"/>
                            </a:rPr>
                            <m:t>𝜔</m:t>
                          </m:r>
                        </m:e>
                        <m:sub>
                          <m:r>
                            <a:rPr sz="2531" i="1">
                              <a:solidFill>
                                <a:srgbClr val="011892"/>
                              </a:solidFill>
                              <a:latin typeface="Cambria Math" panose="02040503050406030204" pitchFamily="18" charset="0"/>
                            </a:rPr>
                            <m:t>𝛾</m:t>
                          </m:r>
                        </m:sub>
                      </m:sSub>
                      <m:r>
                        <a:rPr sz="2531" i="1">
                          <a:solidFill>
                            <a:srgbClr val="011892"/>
                          </a:solidFill>
                          <a:latin typeface="Cambria Math" panose="02040503050406030204" pitchFamily="18" charset="0"/>
                        </a:rPr>
                        <m:t>=</m:t>
                      </m:r>
                      <m:r>
                        <a:rPr sz="2531" i="1">
                          <a:solidFill>
                            <a:srgbClr val="011892"/>
                          </a:solidFill>
                          <a:latin typeface="Cambria Math" panose="02040503050406030204" pitchFamily="18" charset="0"/>
                        </a:rPr>
                        <m:t>𝑚</m:t>
                      </m:r>
                      <m:r>
                        <a:rPr sz="2531" i="1">
                          <a:solidFill>
                            <a:srgbClr val="011892"/>
                          </a:solidFill>
                          <a:latin typeface="Cambria Math" panose="02040503050406030204" pitchFamily="18" charset="0"/>
                        </a:rPr>
                        <m:t>/2</m:t>
                      </m:r>
                    </m:oMath>
                  </m:oMathPara>
                </a14:m>
                <a:endParaRPr sz="2531">
                  <a:solidFill>
                    <a:srgbClr val="011993"/>
                  </a:solidFill>
                </a:endParaRPr>
              </a:p>
            </p:txBody>
          </p:sp>
        </mc:Choice>
        <mc:Fallback>
          <p:sp>
            <p:nvSpPr>
              <p:cNvPr id="160" name="Equation"/>
              <p:cNvSpPr txBox="1">
                <a:spLocks noRot="1" noChangeAspect="1" noMove="1" noResize="1" noEditPoints="1" noAdjustHandles="1" noChangeArrowheads="1" noChangeShapeType="1" noTextEdit="1"/>
              </p:cNvSpPr>
              <p:nvPr/>
            </p:nvSpPr>
            <p:spPr>
              <a:xfrm>
                <a:off x="8259588" y="4229509"/>
                <a:ext cx="1496179" cy="420436"/>
              </a:xfrm>
              <a:prstGeom prst="rect">
                <a:avLst/>
              </a:prstGeom>
              <a:blipFill>
                <a:blip r:embed="rId9"/>
                <a:stretch>
                  <a:fillRect/>
                </a:stretch>
              </a:blipFill>
              <a:ln w="12700">
                <a:miter lim="400000"/>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1" name="Equation"/>
              <p:cNvSpPr txBox="1"/>
              <p:nvPr/>
            </p:nvSpPr>
            <p:spPr>
              <a:xfrm>
                <a:off x="6138564" y="6001964"/>
                <a:ext cx="1681551" cy="518540"/>
              </a:xfrm>
              <a:prstGeom prst="rect">
                <a:avLst/>
              </a:prstGeom>
              <a:ln w="12700">
                <a:miter lim="400000"/>
              </a:ln>
            </p:spPr>
            <p:txBody>
              <a:bodyPr wrap="none" lIns="0" tIns="0" rIns="0" bIns="0">
                <a:spAutoFit/>
              </a:bodyPr>
              <a:lstStyle/>
              <a:p>
                <a:pPr defTabSz="642915" latinLnBrk="1">
                  <a:defRPr sz="1800"/>
                </a:pPr>
                <a14:m>
                  <m:oMathPara xmlns:m="http://schemas.openxmlformats.org/officeDocument/2006/math">
                    <m:oMathParaPr>
                      <m:jc m:val="centerGroup"/>
                    </m:oMathParaPr>
                    <m:oMath xmlns:m="http://schemas.openxmlformats.org/officeDocument/2006/math">
                      <m:sSub>
                        <m:sSubPr>
                          <m:ctrlPr>
                            <a:rPr sz="3023">
                              <a:solidFill>
                                <a:srgbClr val="011892"/>
                              </a:solidFill>
                              <a:latin typeface="Cambria Math" panose="02040503050406030204" pitchFamily="18" charset="0"/>
                            </a:rPr>
                          </m:ctrlPr>
                        </m:sSubPr>
                        <m:e>
                          <m:r>
                            <a:rPr sz="3023" i="1">
                              <a:solidFill>
                                <a:srgbClr val="011892"/>
                              </a:solidFill>
                              <a:latin typeface="Cambria Math" panose="02040503050406030204" pitchFamily="18" charset="0"/>
                            </a:rPr>
                            <m:t>𝑓</m:t>
                          </m:r>
                        </m:e>
                        <m:sub>
                          <m:r>
                            <a:rPr sz="3023" i="1">
                              <a:solidFill>
                                <a:srgbClr val="011892"/>
                              </a:solidFill>
                              <a:latin typeface="Cambria Math" panose="02040503050406030204" pitchFamily="18" charset="0"/>
                            </a:rPr>
                            <m:t>𝛾</m:t>
                          </m:r>
                        </m:sub>
                      </m:sSub>
                      <m:r>
                        <a:rPr sz="3023" i="1">
                          <a:solidFill>
                            <a:srgbClr val="011892"/>
                          </a:solidFill>
                          <a:latin typeface="Cambria Math" panose="02040503050406030204" pitchFamily="18" charset="0"/>
                        </a:rPr>
                        <m:t>∼</m:t>
                      </m:r>
                      <m:sSup>
                        <m:sSupPr>
                          <m:ctrlPr>
                            <a:rPr sz="3023" i="1">
                              <a:solidFill>
                                <a:srgbClr val="011892"/>
                              </a:solidFill>
                              <a:latin typeface="Cambria Math" panose="02040503050406030204" pitchFamily="18" charset="0"/>
                            </a:rPr>
                          </m:ctrlPr>
                        </m:sSupPr>
                        <m:e>
                          <m:r>
                            <a:rPr sz="3023" i="1">
                              <a:solidFill>
                                <a:srgbClr val="011892"/>
                              </a:solidFill>
                              <a:latin typeface="Cambria Math" panose="02040503050406030204" pitchFamily="18" charset="0"/>
                            </a:rPr>
                            <m:t>10</m:t>
                          </m:r>
                        </m:e>
                        <m:sup>
                          <m:r>
                            <a:rPr sz="3023" i="1">
                              <a:solidFill>
                                <a:srgbClr val="011892"/>
                              </a:solidFill>
                              <a:latin typeface="Cambria Math" panose="02040503050406030204" pitchFamily="18" charset="0"/>
                            </a:rPr>
                            <m:t>25</m:t>
                          </m:r>
                        </m:sup>
                      </m:sSup>
                    </m:oMath>
                  </m:oMathPara>
                </a14:m>
                <a:endParaRPr sz="3023">
                  <a:solidFill>
                    <a:srgbClr val="011993"/>
                  </a:solidFill>
                </a:endParaRPr>
              </a:p>
            </p:txBody>
          </p:sp>
        </mc:Choice>
        <mc:Fallback>
          <p:sp>
            <p:nvSpPr>
              <p:cNvPr id="161" name="Equation"/>
              <p:cNvSpPr txBox="1">
                <a:spLocks noRot="1" noChangeAspect="1" noMove="1" noResize="1" noEditPoints="1" noAdjustHandles="1" noChangeArrowheads="1" noChangeShapeType="1" noTextEdit="1"/>
              </p:cNvSpPr>
              <p:nvPr/>
            </p:nvSpPr>
            <p:spPr>
              <a:xfrm>
                <a:off x="6138564" y="6001964"/>
                <a:ext cx="1681551" cy="518540"/>
              </a:xfrm>
              <a:prstGeom prst="rect">
                <a:avLst/>
              </a:prstGeom>
              <a:blipFill>
                <a:blip r:embed="rId10"/>
                <a:stretch>
                  <a:fillRect/>
                </a:stretch>
              </a:blipFill>
              <a:ln w="12700">
                <a:miter lim="400000"/>
              </a:ln>
            </p:spPr>
            <p:txBody>
              <a:bodyPr/>
              <a:lstStyle/>
              <a:p>
                <a:r>
                  <a:rPr lang="en-US">
                    <a:noFill/>
                  </a:rPr>
                  <a:t> </a:t>
                </a:r>
              </a:p>
            </p:txBody>
          </p:sp>
        </mc:Fallback>
      </mc:AlternateContent>
      <p:sp>
        <p:nvSpPr>
          <p:cNvPr id="162" name="Arrow"/>
          <p:cNvSpPr/>
          <p:nvPr/>
        </p:nvSpPr>
        <p:spPr>
          <a:xfrm>
            <a:off x="4357138" y="5794876"/>
            <a:ext cx="892969" cy="892969"/>
          </a:xfrm>
          <a:prstGeom prst="rightArrow">
            <a:avLst>
              <a:gd name="adj1" fmla="val 32000"/>
              <a:gd name="adj2" fmla="val 64000"/>
            </a:avLst>
          </a:prstGeom>
          <a:blipFill>
            <a:blip r:embed="rId3"/>
          </a:blipFill>
          <a:ln w="12700">
            <a:miter lim="400000"/>
          </a:ln>
          <a:effectLst>
            <a:outerShdw blurRad="38100" dist="25400" dir="5400000" rotWithShape="0">
              <a:srgbClr val="000000">
                <a:alpha val="50000"/>
              </a:srgbClr>
            </a:outerShdw>
          </a:effectLst>
        </p:spPr>
        <p:txBody>
          <a:bodyPr lIns="35719" tIns="35719" rIns="35719" bIns="35719" anchor="ctr"/>
          <a:lstStyle/>
          <a:p>
            <a:pPr>
              <a:defRPr sz="2400">
                <a:solidFill>
                  <a:srgbClr val="FFFFFF"/>
                </a:solidFill>
              </a:defRPr>
            </a:pPr>
            <a:endParaRPr sz="1687"/>
          </a:p>
        </p:txBody>
      </p:sp>
      <p:sp>
        <p:nvSpPr>
          <p:cNvPr id="2" name="Slide Number Placeholder 1"/>
          <p:cNvSpPr>
            <a:spLocks noGrp="1"/>
          </p:cNvSpPr>
          <p:nvPr>
            <p:ph type="sldNum" sz="quarter" idx="2"/>
          </p:nvPr>
        </p:nvSpPr>
        <p:spPr/>
        <p:txBody>
          <a:bodyPr/>
          <a:lstStyle/>
          <a:p>
            <a:fld id="{86CB4B4D-7CA3-9044-876B-883B54F8677D}" type="slidenum">
              <a:rPr lang="en-US" smtClean="0"/>
              <a:t>19</a:t>
            </a:fld>
            <a:endParaRPr lang="en-US"/>
          </a:p>
        </p:txBody>
      </p:sp>
    </p:spTree>
    <p:extLst>
      <p:ext uri="{BB962C8B-B14F-4D97-AF65-F5344CB8AC3E}">
        <p14:creationId xmlns:p14="http://schemas.microsoft.com/office/powerpoint/2010/main" val="3432181943"/>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0332" y="461298"/>
            <a:ext cx="3801291" cy="523220"/>
          </a:xfrm>
          <a:prstGeom prst="rect">
            <a:avLst/>
          </a:prstGeom>
          <a:noFill/>
        </p:spPr>
        <p:txBody>
          <a:bodyPr wrap="square" rtlCol="0">
            <a:spAutoFit/>
          </a:bodyPr>
          <a:lstStyle/>
          <a:p>
            <a:r>
              <a:rPr lang="en-US" sz="2800" dirty="0" smtClean="0"/>
              <a:t>Standard Halo Model </a:t>
            </a:r>
            <a:endParaRPr lang="en-US" sz="2800" dirty="0"/>
          </a:p>
        </p:txBody>
      </p:sp>
      <p:sp>
        <p:nvSpPr>
          <p:cNvPr id="5" name="TextBox 4"/>
          <p:cNvSpPr txBox="1"/>
          <p:nvPr/>
        </p:nvSpPr>
        <p:spPr>
          <a:xfrm>
            <a:off x="531221" y="391885"/>
            <a:ext cx="3518263" cy="523220"/>
          </a:xfrm>
          <a:prstGeom prst="rect">
            <a:avLst/>
          </a:prstGeom>
          <a:noFill/>
        </p:spPr>
        <p:txBody>
          <a:bodyPr wrap="square" rtlCol="0">
            <a:spAutoFit/>
          </a:bodyPr>
          <a:lstStyle/>
          <a:p>
            <a:r>
              <a:rPr lang="en-US" sz="2800" dirty="0" smtClean="0"/>
              <a:t>Dark Matter Rate  </a:t>
            </a:r>
            <a:endParaRPr lang="en-US" sz="2800" dirty="0"/>
          </a:p>
        </p:txBody>
      </p:sp>
      <p:pic>
        <p:nvPicPr>
          <p:cNvPr id="6" name="Picture 5"/>
          <p:cNvPicPr>
            <a:picLocks noChangeAspect="1"/>
          </p:cNvPicPr>
          <p:nvPr/>
        </p:nvPicPr>
        <p:blipFill>
          <a:blip r:embed="rId2"/>
          <a:stretch>
            <a:fillRect/>
          </a:stretch>
        </p:blipFill>
        <p:spPr>
          <a:xfrm>
            <a:off x="7993763" y="3020272"/>
            <a:ext cx="3357860" cy="3357860"/>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7145383" y="1373216"/>
                <a:ext cx="4206240" cy="1258358"/>
              </a:xfrm>
              <a:prstGeom prst="rect">
                <a:avLst/>
              </a:prstGeom>
              <a:noFill/>
            </p:spPr>
            <p:txBody>
              <a:bodyPr wrap="square" rtlCol="0">
                <a:spAutoFit/>
              </a:bodyPr>
              <a:lstStyle/>
              <a:p>
                <a:r>
                  <a:rPr lang="en-US" sz="2800" dirty="0" smtClean="0"/>
                  <a:t>Isothermal sphere with </a:t>
                </a:r>
              </a:p>
              <a:p>
                <a:r>
                  <a:rPr lang="en-US" sz="2800" dirty="0" smtClean="0"/>
                  <a:t> </a:t>
                </a:r>
                <a14:m>
                  <m:oMath xmlns:m="http://schemas.openxmlformats.org/officeDocument/2006/math">
                    <m:r>
                      <a:rPr lang="en-US" sz="2800" i="1" smtClean="0">
                        <a:latin typeface="Cambria Math" panose="02040503050406030204" pitchFamily="18" charset="0"/>
                        <a:ea typeface="Cambria Math" panose="02040503050406030204" pitchFamily="18" charset="0"/>
                      </a:rPr>
                      <m:t>𝜌</m:t>
                    </m:r>
                    <m:r>
                      <a:rPr lang="en-US" sz="2800" b="0" i="1" smtClean="0">
                        <a:latin typeface="Cambria Math" panose="02040503050406030204" pitchFamily="18" charset="0"/>
                        <a:ea typeface="Cambria Math" panose="02040503050406030204" pitchFamily="18" charset="0"/>
                      </a:rPr>
                      <m:t> ~</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1</m:t>
                        </m:r>
                      </m:num>
                      <m:den>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𝑟</m:t>
                            </m:r>
                          </m:e>
                          <m:sup>
                            <m:r>
                              <a:rPr lang="en-US" sz="2800" b="0" i="1" smtClean="0">
                                <a:latin typeface="Cambria Math" panose="02040503050406030204" pitchFamily="18" charset="0"/>
                                <a:ea typeface="Cambria Math" panose="02040503050406030204" pitchFamily="18" charset="0"/>
                              </a:rPr>
                              <m:t>2</m:t>
                            </m:r>
                          </m:sup>
                        </m:sSup>
                      </m:den>
                    </m:f>
                    <m:r>
                      <a:rPr lang="en-US" sz="2800" b="0" i="1" smtClean="0">
                        <a:latin typeface="Cambria Math" panose="02040503050406030204" pitchFamily="18" charset="0"/>
                        <a:ea typeface="Cambria Math" panose="02040503050406030204" pitchFamily="18" charset="0"/>
                      </a:rPr>
                      <m:t>   </m:t>
                    </m:r>
                  </m:oMath>
                </a14:m>
                <a:r>
                  <a:rPr lang="en-US" sz="2800" dirty="0" smtClean="0"/>
                  <a:t> and  </a:t>
                </a:r>
                <a14:m>
                  <m:oMath xmlns:m="http://schemas.openxmlformats.org/officeDocument/2006/math">
                    <m:r>
                      <a:rPr lang="en-US" sz="2800" b="0" i="1" smtClean="0">
                        <a:latin typeface="Cambria Math" panose="02040503050406030204" pitchFamily="18" charset="0"/>
                      </a:rPr>
                      <m:t>𝑓</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𝑣</m:t>
                        </m:r>
                      </m:e>
                    </m:d>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𝑒</m:t>
                        </m:r>
                      </m:e>
                      <m:sup>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𝑣</m:t>
                                </m:r>
                              </m:e>
                              <m:sup>
                                <m:r>
                                  <a:rPr lang="en-US" sz="2800" b="0" i="1" smtClean="0">
                                    <a:latin typeface="Cambria Math" panose="02040503050406030204" pitchFamily="18" charset="0"/>
                                  </a:rPr>
                                  <m:t>2</m:t>
                                </m:r>
                              </m:sup>
                            </m:sSup>
                          </m:num>
                          <m:den>
                            <m:sSup>
                              <m:sSupPr>
                                <m:ctrlPr>
                                  <a:rPr lang="en-US" sz="2800" b="0" i="1" smtClean="0">
                                    <a:latin typeface="Cambria Math" panose="02040503050406030204" pitchFamily="18" charset="0"/>
                                  </a:rPr>
                                </m:ctrlPr>
                              </m:sSup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0</m:t>
                                    </m:r>
                                  </m:sub>
                                </m:sSub>
                              </m:e>
                              <m:sup>
                                <m:r>
                                  <a:rPr lang="en-US" sz="2800" b="0" i="1" smtClean="0">
                                    <a:latin typeface="Cambria Math" panose="02040503050406030204" pitchFamily="18" charset="0"/>
                                  </a:rPr>
                                  <m:t>2</m:t>
                                </m:r>
                              </m:sup>
                            </m:sSup>
                          </m:den>
                        </m:f>
                      </m:sup>
                    </m:sSup>
                  </m:oMath>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7145383" y="1373216"/>
                <a:ext cx="4206240" cy="1258358"/>
              </a:xfrm>
              <a:prstGeom prst="rect">
                <a:avLst/>
              </a:prstGeom>
              <a:blipFill>
                <a:blip r:embed="rId3"/>
                <a:stretch>
                  <a:fillRect l="-2899" t="-4348" b="-77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31221" y="2374422"/>
                <a:ext cx="4355295" cy="12917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𝑅𝑎𝑡𝑒</m:t>
                      </m:r>
                      <m:r>
                        <a:rPr lang="en-US" sz="3200" b="0" i="1" smtClean="0">
                          <a:latin typeface="Cambria Math" panose="02040503050406030204" pitchFamily="18" charset="0"/>
                        </a:rPr>
                        <m:t> ~ </m:t>
                      </m:r>
                      <m:r>
                        <a:rPr lang="en-US" sz="3200" b="0" i="1" smtClean="0">
                          <a:latin typeface="Cambria Math" panose="02040503050406030204" pitchFamily="18" charset="0"/>
                          <a:ea typeface="Cambria Math" panose="02040503050406030204" pitchFamily="18" charset="0"/>
                        </a:rPr>
                        <m:t>𝜎</m:t>
                      </m:r>
                      <m:r>
                        <a:rPr lang="en-US" sz="3200" b="0" i="1" smtClean="0">
                          <a:latin typeface="Cambria Math" panose="02040503050406030204" pitchFamily="18" charset="0"/>
                          <a:ea typeface="Cambria Math" panose="02040503050406030204" pitchFamily="18" charset="0"/>
                        </a:rPr>
                        <m:t> ∙</m:t>
                      </m:r>
                      <m:nary>
                        <m:naryPr>
                          <m:limLoc m:val="undOvr"/>
                          <m:subHide m:val="on"/>
                          <m:supHide m:val="on"/>
                          <m:ctrlPr>
                            <a:rPr lang="en-US" sz="3200" b="0" i="1" smtClean="0">
                              <a:latin typeface="Cambria Math" panose="02040503050406030204" pitchFamily="18" charset="0"/>
                              <a:ea typeface="Cambria Math" panose="02040503050406030204" pitchFamily="18" charset="0"/>
                            </a:rPr>
                          </m:ctrlPr>
                        </m:naryPr>
                        <m:sub/>
                        <m:sup/>
                        <m:e>
                          <m:r>
                            <a:rPr lang="en-US" sz="3200" b="0" i="1" smtClean="0">
                              <a:latin typeface="Cambria Math" panose="02040503050406030204" pitchFamily="18" charset="0"/>
                              <a:ea typeface="Cambria Math" panose="02040503050406030204" pitchFamily="18" charset="0"/>
                            </a:rPr>
                            <m:t>𝜌</m:t>
                          </m:r>
                          <m:r>
                            <a:rPr lang="en-US" sz="3200" b="0" i="1" smtClean="0">
                              <a:latin typeface="Cambria Math" panose="02040503050406030204" pitchFamily="18" charset="0"/>
                              <a:ea typeface="Cambria Math" panose="02040503050406030204" pitchFamily="18" charset="0"/>
                            </a:rPr>
                            <m:t>∙</m:t>
                          </m:r>
                          <m:f>
                            <m:fPr>
                              <m:ctrlPr>
                                <a:rPr lang="en-US" sz="3200" b="0" i="1" smtClean="0">
                                  <a:latin typeface="Cambria Math" panose="02040503050406030204" pitchFamily="18" charset="0"/>
                                  <a:ea typeface="Cambria Math" panose="02040503050406030204" pitchFamily="18" charset="0"/>
                                </a:rPr>
                              </m:ctrlPr>
                            </m:fPr>
                            <m:num>
                              <m:r>
                                <a:rPr lang="en-US" sz="3200" b="0" i="1" smtClean="0">
                                  <a:latin typeface="Cambria Math" panose="02040503050406030204" pitchFamily="18" charset="0"/>
                                  <a:ea typeface="Cambria Math" panose="02040503050406030204" pitchFamily="18" charset="0"/>
                                </a:rPr>
                                <m:t>𝑓</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𝑣</m:t>
                              </m:r>
                              <m:r>
                                <a:rPr lang="en-US" sz="3200" b="0" i="1" smtClean="0">
                                  <a:latin typeface="Cambria Math" panose="02040503050406030204" pitchFamily="18" charset="0"/>
                                  <a:ea typeface="Cambria Math" panose="02040503050406030204" pitchFamily="18" charset="0"/>
                                </a:rPr>
                                <m:t>)</m:t>
                              </m:r>
                            </m:num>
                            <m:den>
                              <m:r>
                                <a:rPr lang="en-US" sz="3200" b="0" i="1" smtClean="0">
                                  <a:latin typeface="Cambria Math" panose="02040503050406030204" pitchFamily="18" charset="0"/>
                                  <a:ea typeface="Cambria Math" panose="02040503050406030204" pitchFamily="18" charset="0"/>
                                </a:rPr>
                                <m:t>𝑣</m:t>
                              </m:r>
                            </m:den>
                          </m:f>
                        </m:e>
                      </m:nary>
                      <m:r>
                        <a:rPr lang="en-US" sz="3200" b="0" i="1" smtClean="0">
                          <a:latin typeface="Cambria Math" panose="02040503050406030204" pitchFamily="18" charset="0"/>
                          <a:ea typeface="Cambria Math" panose="02040503050406030204" pitchFamily="18" charset="0"/>
                        </a:rPr>
                        <m:t>𝑑𝑣</m:t>
                      </m:r>
                    </m:oMath>
                  </m:oMathPara>
                </a14:m>
                <a:endParaRPr lang="en-US" sz="3200" dirty="0"/>
              </a:p>
            </p:txBody>
          </p:sp>
        </mc:Choice>
        <mc:Fallback xmlns="">
          <p:sp>
            <p:nvSpPr>
              <p:cNvPr id="8" name="TextBox 7"/>
              <p:cNvSpPr txBox="1">
                <a:spLocks noRot="1" noChangeAspect="1" noMove="1" noResize="1" noEditPoints="1" noAdjustHandles="1" noChangeArrowheads="1" noChangeShapeType="1" noTextEdit="1"/>
              </p:cNvSpPr>
              <p:nvPr/>
            </p:nvSpPr>
            <p:spPr>
              <a:xfrm>
                <a:off x="531221" y="2374422"/>
                <a:ext cx="4355295" cy="1291700"/>
              </a:xfrm>
              <a:prstGeom prst="rect">
                <a:avLst/>
              </a:prstGeom>
              <a:blipFill>
                <a:blip r:embed="rId4"/>
                <a:stretch>
                  <a:fillRect/>
                </a:stretch>
              </a:blipFill>
            </p:spPr>
            <p:txBody>
              <a:bodyPr/>
              <a:lstStyle/>
              <a:p>
                <a:r>
                  <a:rPr lang="en-US">
                    <a:noFill/>
                  </a:rPr>
                  <a:t> </a:t>
                </a:r>
              </a:p>
            </p:txBody>
          </p:sp>
        </mc:Fallback>
      </mc:AlternateContent>
      <p:sp>
        <p:nvSpPr>
          <p:cNvPr id="9" name="Left Brace 8"/>
          <p:cNvSpPr/>
          <p:nvPr/>
        </p:nvSpPr>
        <p:spPr>
          <a:xfrm rot="16200000">
            <a:off x="1828058" y="3200285"/>
            <a:ext cx="434377" cy="430888"/>
          </a:xfrm>
          <a:prstGeom prst="leftBrace">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C00000"/>
              </a:solidFill>
            </a:endParaRPr>
          </a:p>
        </p:txBody>
      </p:sp>
      <p:sp>
        <p:nvSpPr>
          <p:cNvPr id="10" name="Rectangle 9"/>
          <p:cNvSpPr/>
          <p:nvPr/>
        </p:nvSpPr>
        <p:spPr>
          <a:xfrm>
            <a:off x="8961120" y="6061166"/>
            <a:ext cx="1332411"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69938" y="3632918"/>
            <a:ext cx="2547257" cy="1384995"/>
          </a:xfrm>
          <a:prstGeom prst="rect">
            <a:avLst/>
          </a:prstGeom>
          <a:noFill/>
        </p:spPr>
        <p:txBody>
          <a:bodyPr wrap="square" rtlCol="0">
            <a:spAutoFit/>
          </a:bodyPr>
          <a:lstStyle/>
          <a:p>
            <a:r>
              <a:rPr lang="en-US" sz="2800" dirty="0" smtClean="0"/>
              <a:t>Cross Section of processes from Particle Physics</a:t>
            </a:r>
            <a:endParaRPr lang="en-US" sz="2800" dirty="0"/>
          </a:p>
        </p:txBody>
      </p:sp>
      <p:sp>
        <p:nvSpPr>
          <p:cNvPr id="12" name="Left Brace 11"/>
          <p:cNvSpPr/>
          <p:nvPr/>
        </p:nvSpPr>
        <p:spPr>
          <a:xfrm rot="16200000">
            <a:off x="3753379" y="2881809"/>
            <a:ext cx="434377" cy="1568624"/>
          </a:xfrm>
          <a:prstGeom prst="leftBrace">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C00000"/>
              </a:solidFill>
            </a:endParaRPr>
          </a:p>
        </p:txBody>
      </p:sp>
      <p:sp>
        <p:nvSpPr>
          <p:cNvPr id="13" name="TextBox 12"/>
          <p:cNvSpPr txBox="1"/>
          <p:nvPr/>
        </p:nvSpPr>
        <p:spPr>
          <a:xfrm>
            <a:off x="3186254" y="4088674"/>
            <a:ext cx="2731219" cy="1384995"/>
          </a:xfrm>
          <a:prstGeom prst="rect">
            <a:avLst/>
          </a:prstGeom>
          <a:noFill/>
        </p:spPr>
        <p:txBody>
          <a:bodyPr wrap="square" rtlCol="0">
            <a:spAutoFit/>
          </a:bodyPr>
          <a:lstStyle/>
          <a:p>
            <a:r>
              <a:rPr lang="en-US" sz="2800" dirty="0" smtClean="0"/>
              <a:t>Astrophysics &amp; Cosmological Simulations</a:t>
            </a:r>
            <a:endParaRPr lang="en-US" sz="2800" dirty="0"/>
          </a:p>
        </p:txBody>
      </p:sp>
      <p:sp>
        <p:nvSpPr>
          <p:cNvPr id="14" name="TextBox 13"/>
          <p:cNvSpPr txBox="1"/>
          <p:nvPr/>
        </p:nvSpPr>
        <p:spPr>
          <a:xfrm>
            <a:off x="531221" y="1280160"/>
            <a:ext cx="4733110" cy="523220"/>
          </a:xfrm>
          <a:prstGeom prst="rect">
            <a:avLst/>
          </a:prstGeom>
          <a:noFill/>
        </p:spPr>
        <p:txBody>
          <a:bodyPr wrap="square" rtlCol="0">
            <a:spAutoFit/>
          </a:bodyPr>
          <a:lstStyle/>
          <a:p>
            <a:r>
              <a:rPr lang="en-US" sz="2800" dirty="0" smtClean="0"/>
              <a:t>Rate on detectors depends on</a:t>
            </a:r>
            <a:endParaRPr lang="en-US" sz="2800" dirty="0"/>
          </a:p>
        </p:txBody>
      </p:sp>
      <p:sp>
        <p:nvSpPr>
          <p:cNvPr id="15" name="Left Brace 14"/>
          <p:cNvSpPr/>
          <p:nvPr/>
        </p:nvSpPr>
        <p:spPr>
          <a:xfrm rot="16200000">
            <a:off x="2555318" y="3463928"/>
            <a:ext cx="434377" cy="4591769"/>
          </a:xfrm>
          <a:prstGeom prst="leftBrace">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C00000"/>
              </a:solidFill>
            </a:endParaRPr>
          </a:p>
        </p:txBody>
      </p:sp>
      <p:sp>
        <p:nvSpPr>
          <p:cNvPr id="16" name="TextBox 15"/>
          <p:cNvSpPr txBox="1"/>
          <p:nvPr/>
        </p:nvSpPr>
        <p:spPr>
          <a:xfrm>
            <a:off x="1228913" y="6116522"/>
            <a:ext cx="3839478" cy="523220"/>
          </a:xfrm>
          <a:prstGeom prst="rect">
            <a:avLst/>
          </a:prstGeom>
          <a:noFill/>
        </p:spPr>
        <p:txBody>
          <a:bodyPr wrap="square" rtlCol="0">
            <a:spAutoFit/>
          </a:bodyPr>
          <a:lstStyle/>
          <a:p>
            <a:r>
              <a:rPr lang="en-US" sz="2800" dirty="0" err="1" smtClean="0"/>
              <a:t>Astroparticle</a:t>
            </a:r>
            <a:r>
              <a:rPr lang="en-US" sz="2800" dirty="0" smtClean="0"/>
              <a:t> Physics</a:t>
            </a:r>
            <a:endParaRPr lang="en-US" sz="2800" dirty="0"/>
          </a:p>
        </p:txBody>
      </p:sp>
      <p:sp>
        <p:nvSpPr>
          <p:cNvPr id="3" name="Slide Number Placeholder 2"/>
          <p:cNvSpPr>
            <a:spLocks noGrp="1"/>
          </p:cNvSpPr>
          <p:nvPr>
            <p:ph type="sldNum" sz="quarter" idx="12"/>
          </p:nvPr>
        </p:nvSpPr>
        <p:spPr/>
        <p:txBody>
          <a:bodyPr/>
          <a:lstStyle/>
          <a:p>
            <a:fld id="{90BAD3EE-235B-4003-AE57-C261AED3C79E}" type="slidenum">
              <a:rPr lang="en-US" smtClean="0"/>
              <a:t>2</a:t>
            </a:fld>
            <a:endParaRPr lang="en-US"/>
          </a:p>
        </p:txBody>
      </p:sp>
    </p:spTree>
    <p:extLst>
      <p:ext uri="{BB962C8B-B14F-4D97-AF65-F5344CB8AC3E}">
        <p14:creationId xmlns:p14="http://schemas.microsoft.com/office/powerpoint/2010/main" val="321483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animBg="1"/>
      <p:bldP spid="11" grpId="0"/>
      <p:bldP spid="12" grpId="0" animBg="1"/>
      <p:bldP spid="13" grpId="0"/>
      <p:bldP spid="14" grpId="0"/>
      <p:bldP spid="15" grpId="0" animBg="1"/>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timulated axion decay into two photons (The Echo)"/>
          <p:cNvSpPr txBox="1"/>
          <p:nvPr/>
        </p:nvSpPr>
        <p:spPr>
          <a:xfrm>
            <a:off x="2055116" y="205044"/>
            <a:ext cx="7723269" cy="441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b="1">
                <a:solidFill>
                  <a:srgbClr val="011993"/>
                </a:solidFill>
                <a:latin typeface="Helvetica"/>
                <a:ea typeface="Helvetica"/>
                <a:cs typeface="Helvetica"/>
                <a:sym typeface="Helvetica"/>
              </a:defRPr>
            </a:lvl1pPr>
          </a:lstStyle>
          <a:p>
            <a:r>
              <a:rPr sz="2400" dirty="0"/>
              <a:t>Stimulated </a:t>
            </a:r>
            <a:r>
              <a:rPr sz="2400" dirty="0" err="1"/>
              <a:t>axion</a:t>
            </a:r>
            <a:r>
              <a:rPr sz="2400" dirty="0"/>
              <a:t> decay into two photons (The Echo)</a:t>
            </a:r>
          </a:p>
        </p:txBody>
      </p:sp>
      <p:sp>
        <p:nvSpPr>
          <p:cNvPr id="165" name="jkkk"/>
          <p:cNvSpPr/>
          <p:nvPr/>
        </p:nvSpPr>
        <p:spPr>
          <a:xfrm>
            <a:off x="8528004" y="2210046"/>
            <a:ext cx="263525" cy="283764"/>
          </a:xfrm>
          <a:prstGeom prst="ellipse">
            <a:avLst/>
          </a:prstGeom>
          <a:gradFill>
            <a:gsLst>
              <a:gs pos="0">
                <a:schemeClr val="accent1">
                  <a:satOff val="-3355"/>
                  <a:lumOff val="26614"/>
                </a:schemeClr>
              </a:gs>
              <a:gs pos="100000">
                <a:schemeClr val="accent1"/>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a:defRPr sz="2400">
                <a:solidFill>
                  <a:srgbClr val="FFFFFF"/>
                </a:solidFill>
              </a:defRPr>
            </a:lvl1pPr>
          </a:lstStyle>
          <a:p>
            <a:r>
              <a:rPr sz="1687"/>
              <a:t>jkkk</a:t>
            </a:r>
          </a:p>
        </p:txBody>
      </p:sp>
      <p:sp>
        <p:nvSpPr>
          <p:cNvPr id="166" name="jkkk"/>
          <p:cNvSpPr/>
          <p:nvPr/>
        </p:nvSpPr>
        <p:spPr>
          <a:xfrm>
            <a:off x="7034132" y="2210046"/>
            <a:ext cx="263525" cy="283764"/>
          </a:xfrm>
          <a:prstGeom prst="ellipse">
            <a:avLst/>
          </a:prstGeom>
          <a:gradFill>
            <a:gsLst>
              <a:gs pos="0">
                <a:schemeClr val="accent1">
                  <a:satOff val="-3355"/>
                  <a:lumOff val="26614"/>
                </a:schemeClr>
              </a:gs>
              <a:gs pos="100000">
                <a:schemeClr val="accent1"/>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a:defRPr sz="2400">
                <a:solidFill>
                  <a:srgbClr val="FFFFFF"/>
                </a:solidFill>
              </a:defRPr>
            </a:lvl1pPr>
          </a:lstStyle>
          <a:p>
            <a:r>
              <a:rPr sz="1687"/>
              <a:t>jkkk</a:t>
            </a:r>
          </a:p>
        </p:txBody>
      </p:sp>
      <p:sp>
        <p:nvSpPr>
          <p:cNvPr id="167" name="jkkk"/>
          <p:cNvSpPr/>
          <p:nvPr/>
        </p:nvSpPr>
        <p:spPr>
          <a:xfrm>
            <a:off x="3131925" y="1048139"/>
            <a:ext cx="263525" cy="283764"/>
          </a:xfrm>
          <a:prstGeom prst="ellipse">
            <a:avLst/>
          </a:prstGeom>
          <a:gradFill>
            <a:gsLst>
              <a:gs pos="0">
                <a:schemeClr val="accent1">
                  <a:satOff val="-3355"/>
                  <a:lumOff val="26614"/>
                </a:schemeClr>
              </a:gs>
              <a:gs pos="100000">
                <a:schemeClr val="accent1"/>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a:defRPr sz="2400">
                <a:solidFill>
                  <a:srgbClr val="FFFFFF"/>
                </a:solidFill>
              </a:defRPr>
            </a:lvl1pPr>
          </a:lstStyle>
          <a:p>
            <a:r>
              <a:rPr sz="1687"/>
              <a:t>jkkk</a:t>
            </a:r>
          </a:p>
        </p:txBody>
      </p:sp>
      <p:sp>
        <p:nvSpPr>
          <p:cNvPr id="168" name="jkkk"/>
          <p:cNvSpPr/>
          <p:nvPr/>
        </p:nvSpPr>
        <p:spPr>
          <a:xfrm>
            <a:off x="7631962" y="1048139"/>
            <a:ext cx="263525" cy="283764"/>
          </a:xfrm>
          <a:prstGeom prst="ellipse">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a:defRPr sz="2400">
                <a:solidFill>
                  <a:srgbClr val="FFFFFF"/>
                </a:solidFill>
              </a:defRPr>
            </a:lvl1pPr>
          </a:lstStyle>
          <a:p>
            <a:r>
              <a:rPr sz="1687" dirty="0" err="1"/>
              <a:t>jkkk</a:t>
            </a:r>
            <a:endParaRPr sz="1687" dirty="0"/>
          </a:p>
        </p:txBody>
      </p:sp>
      <mc:AlternateContent xmlns:mc="http://schemas.openxmlformats.org/markup-compatibility/2006">
        <mc:Choice xmlns:a14="http://schemas.microsoft.com/office/drawing/2010/main" Requires="a14">
          <p:sp>
            <p:nvSpPr>
              <p:cNvPr id="169" name="Equation"/>
              <p:cNvSpPr txBox="1"/>
              <p:nvPr/>
            </p:nvSpPr>
            <p:spPr>
              <a:xfrm>
                <a:off x="2305859" y="924707"/>
                <a:ext cx="392159" cy="389466"/>
              </a:xfrm>
              <a:prstGeom prst="rect">
                <a:avLst/>
              </a:prstGeom>
              <a:ln w="12700">
                <a:miter lim="400000"/>
              </a:ln>
            </p:spPr>
            <p:txBody>
              <a:bodyPr wrap="none" lIns="0" tIns="0" rIns="0" bIns="0">
                <a:spAutoFit/>
              </a:bodyPr>
              <a:lstStyle/>
              <a:p>
                <a:pPr defTabSz="642915" latinLnBrk="1">
                  <a:defRPr sz="1800"/>
                </a:pPr>
                <a14:m>
                  <m:oMathPara xmlns:m="http://schemas.openxmlformats.org/officeDocument/2006/math">
                    <m:oMathParaPr>
                      <m:jc m:val="centerGroup"/>
                    </m:oMathParaPr>
                    <m:oMath xmlns:m="http://schemas.openxmlformats.org/officeDocument/2006/math">
                      <m:sSub>
                        <m:sSubPr>
                          <m:ctrlPr>
                            <a:rPr sz="2531">
                              <a:solidFill>
                                <a:srgbClr val="000000"/>
                              </a:solidFill>
                              <a:latin typeface="Cambria Math" panose="02040503050406030204" pitchFamily="18" charset="0"/>
                            </a:rPr>
                          </m:ctrlPr>
                        </m:sSubPr>
                        <m:e>
                          <m:r>
                            <a:rPr sz="2531" i="1">
                              <a:solidFill>
                                <a:srgbClr val="000000"/>
                              </a:solidFill>
                              <a:latin typeface="Cambria Math" panose="02040503050406030204" pitchFamily="18" charset="0"/>
                            </a:rPr>
                            <m:t>𝑃</m:t>
                          </m:r>
                        </m:e>
                        <m:sub>
                          <m:r>
                            <a:rPr sz="2531" i="1">
                              <a:solidFill>
                                <a:srgbClr val="000000"/>
                              </a:solidFill>
                              <a:latin typeface="Cambria Math" panose="02040503050406030204" pitchFamily="18" charset="0"/>
                            </a:rPr>
                            <m:t>0</m:t>
                          </m:r>
                        </m:sub>
                      </m:sSub>
                    </m:oMath>
                  </m:oMathPara>
                </a14:m>
                <a:endParaRPr sz="2531"/>
              </a:p>
            </p:txBody>
          </p:sp>
        </mc:Choice>
        <mc:Fallback>
          <p:sp>
            <p:nvSpPr>
              <p:cNvPr id="169" name="Equation"/>
              <p:cNvSpPr txBox="1">
                <a:spLocks noRot="1" noChangeAspect="1" noMove="1" noResize="1" noEditPoints="1" noAdjustHandles="1" noChangeArrowheads="1" noChangeShapeType="1" noTextEdit="1"/>
              </p:cNvSpPr>
              <p:nvPr/>
            </p:nvSpPr>
            <p:spPr>
              <a:xfrm>
                <a:off x="2305859" y="924707"/>
                <a:ext cx="392159" cy="389466"/>
              </a:xfrm>
              <a:prstGeom prst="rect">
                <a:avLst/>
              </a:prstGeom>
              <a:blipFill>
                <a:blip r:embed="rId3"/>
                <a:stretch>
                  <a:fillRect l="-18462" r="-6154" b="-15625"/>
                </a:stretch>
              </a:blipFill>
              <a:ln w="12700">
                <a:miter lim="400000"/>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0" name="Equation"/>
              <p:cNvSpPr txBox="1"/>
              <p:nvPr/>
            </p:nvSpPr>
            <p:spPr>
              <a:xfrm>
                <a:off x="7689787" y="1465979"/>
                <a:ext cx="262829" cy="389466"/>
              </a:xfrm>
              <a:prstGeom prst="rect">
                <a:avLst/>
              </a:prstGeom>
              <a:ln w="12700">
                <a:miter lim="400000"/>
              </a:ln>
            </p:spPr>
            <p:txBody>
              <a:bodyPr wrap="none" lIns="0" tIns="0" rIns="0" bIns="0">
                <a:spAutoFit/>
              </a:bodyPr>
              <a:lstStyle/>
              <a:p>
                <a:pPr defTabSz="642915" latinLnBrk="1">
                  <a:defRPr sz="1800"/>
                </a:pPr>
                <a14:m>
                  <m:oMathPara xmlns:m="http://schemas.openxmlformats.org/officeDocument/2006/math">
                    <m:oMathParaPr>
                      <m:jc m:val="centerGroup"/>
                    </m:oMathParaPr>
                    <m:oMath xmlns:m="http://schemas.openxmlformats.org/officeDocument/2006/math">
                      <m:r>
                        <a:rPr sz="2531" i="1">
                          <a:solidFill>
                            <a:srgbClr val="000000"/>
                          </a:solidFill>
                          <a:latin typeface="Cambria Math" panose="02040503050406030204" pitchFamily="18" charset="0"/>
                        </a:rPr>
                        <m:t>𝑎</m:t>
                      </m:r>
                    </m:oMath>
                  </m:oMathPara>
                </a14:m>
                <a:endParaRPr sz="2531"/>
              </a:p>
            </p:txBody>
          </p:sp>
        </mc:Choice>
        <mc:Fallback>
          <p:sp>
            <p:nvSpPr>
              <p:cNvPr id="170" name="Equation"/>
              <p:cNvSpPr txBox="1">
                <a:spLocks noRot="1" noChangeAspect="1" noMove="1" noResize="1" noEditPoints="1" noAdjustHandles="1" noChangeArrowheads="1" noChangeShapeType="1" noTextEdit="1"/>
              </p:cNvSpPr>
              <p:nvPr/>
            </p:nvSpPr>
            <p:spPr>
              <a:xfrm>
                <a:off x="7689787" y="1465979"/>
                <a:ext cx="262829" cy="389466"/>
              </a:xfrm>
              <a:prstGeom prst="rect">
                <a:avLst/>
              </a:prstGeom>
              <a:blipFill>
                <a:blip r:embed="rId4"/>
                <a:stretch>
                  <a:fillRect l="-15909" r="-11364"/>
                </a:stretch>
              </a:blipFill>
              <a:ln w="12700">
                <a:miter lim="400000"/>
              </a:ln>
            </p:spPr>
            <p:txBody>
              <a:bodyPr/>
              <a:lstStyle/>
              <a:p>
                <a:r>
                  <a:rPr lang="en-US">
                    <a:noFill/>
                  </a:rPr>
                  <a:t> </a:t>
                </a:r>
              </a:p>
            </p:txBody>
          </p:sp>
        </mc:Fallback>
      </mc:AlternateContent>
      <p:sp>
        <p:nvSpPr>
          <p:cNvPr id="171" name="jkkk"/>
          <p:cNvSpPr/>
          <p:nvPr/>
        </p:nvSpPr>
        <p:spPr>
          <a:xfrm>
            <a:off x="3131925" y="2210046"/>
            <a:ext cx="263525" cy="283764"/>
          </a:xfrm>
          <a:prstGeom prst="ellipse">
            <a:avLst/>
          </a:prstGeom>
          <a:gradFill>
            <a:gsLst>
              <a:gs pos="0">
                <a:schemeClr val="accent1">
                  <a:satOff val="-3355"/>
                  <a:lumOff val="26614"/>
                </a:schemeClr>
              </a:gs>
              <a:gs pos="100000">
                <a:schemeClr val="accent1"/>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a:defRPr sz="2400">
                <a:solidFill>
                  <a:srgbClr val="FFFFFF"/>
                </a:solidFill>
              </a:defRPr>
            </a:lvl1pPr>
          </a:lstStyle>
          <a:p>
            <a:r>
              <a:rPr sz="1687"/>
              <a:t>jkkk</a:t>
            </a:r>
          </a:p>
        </p:txBody>
      </p:sp>
      <mc:AlternateContent xmlns:mc="http://schemas.openxmlformats.org/markup-compatibility/2006">
        <mc:Choice xmlns:a14="http://schemas.microsoft.com/office/drawing/2010/main" Requires="a14">
          <p:sp>
            <p:nvSpPr>
              <p:cNvPr id="172" name="Equation"/>
              <p:cNvSpPr txBox="1"/>
              <p:nvPr/>
            </p:nvSpPr>
            <p:spPr>
              <a:xfrm>
                <a:off x="2305859" y="1955604"/>
                <a:ext cx="392159" cy="389466"/>
              </a:xfrm>
              <a:prstGeom prst="rect">
                <a:avLst/>
              </a:prstGeom>
              <a:ln w="12700">
                <a:miter lim="400000"/>
              </a:ln>
            </p:spPr>
            <p:txBody>
              <a:bodyPr wrap="none" lIns="0" tIns="0" rIns="0" bIns="0">
                <a:spAutoFit/>
              </a:bodyPr>
              <a:lstStyle/>
              <a:p>
                <a:pPr defTabSz="642915" latinLnBrk="1">
                  <a:defRPr sz="1800"/>
                </a:pPr>
                <a14:m>
                  <m:oMathPara xmlns:m="http://schemas.openxmlformats.org/officeDocument/2006/math">
                    <m:oMathParaPr>
                      <m:jc m:val="centerGroup"/>
                    </m:oMathParaPr>
                    <m:oMath xmlns:m="http://schemas.openxmlformats.org/officeDocument/2006/math">
                      <m:sSub>
                        <m:sSubPr>
                          <m:ctrlPr>
                            <a:rPr sz="2531">
                              <a:solidFill>
                                <a:srgbClr val="000000"/>
                              </a:solidFill>
                              <a:latin typeface="Cambria Math" panose="02040503050406030204" pitchFamily="18" charset="0"/>
                            </a:rPr>
                          </m:ctrlPr>
                        </m:sSubPr>
                        <m:e>
                          <m:r>
                            <a:rPr sz="2531" i="1">
                              <a:solidFill>
                                <a:srgbClr val="000000"/>
                              </a:solidFill>
                              <a:latin typeface="Cambria Math" panose="02040503050406030204" pitchFamily="18" charset="0"/>
                            </a:rPr>
                            <m:t>𝑃</m:t>
                          </m:r>
                        </m:e>
                        <m:sub>
                          <m:r>
                            <a:rPr sz="2531" i="1">
                              <a:solidFill>
                                <a:srgbClr val="000000"/>
                              </a:solidFill>
                              <a:latin typeface="Cambria Math" panose="02040503050406030204" pitchFamily="18" charset="0"/>
                            </a:rPr>
                            <m:t>0</m:t>
                          </m:r>
                        </m:sub>
                      </m:sSub>
                    </m:oMath>
                  </m:oMathPara>
                </a14:m>
                <a:endParaRPr sz="2531"/>
              </a:p>
            </p:txBody>
          </p:sp>
        </mc:Choice>
        <mc:Fallback>
          <p:sp>
            <p:nvSpPr>
              <p:cNvPr id="172" name="Equation"/>
              <p:cNvSpPr txBox="1">
                <a:spLocks noRot="1" noChangeAspect="1" noMove="1" noResize="1" noEditPoints="1" noAdjustHandles="1" noChangeArrowheads="1" noChangeShapeType="1" noTextEdit="1"/>
              </p:cNvSpPr>
              <p:nvPr/>
            </p:nvSpPr>
            <p:spPr>
              <a:xfrm>
                <a:off x="2305859" y="1955604"/>
                <a:ext cx="392159" cy="389466"/>
              </a:xfrm>
              <a:prstGeom prst="rect">
                <a:avLst/>
              </a:prstGeom>
              <a:blipFill>
                <a:blip r:embed="rId5"/>
                <a:stretch>
                  <a:fillRect l="-18462" r="-6154" b="-15625"/>
                </a:stretch>
              </a:blipFill>
              <a:ln w="12700">
                <a:miter lim="400000"/>
              </a:ln>
            </p:spPr>
            <p:txBody>
              <a:bodyPr/>
              <a:lstStyle/>
              <a:p>
                <a:r>
                  <a:rPr lang="en-US">
                    <a:noFill/>
                  </a:rPr>
                  <a:t> </a:t>
                </a:r>
              </a:p>
            </p:txBody>
          </p:sp>
        </mc:Fallback>
      </mc:AlternateContent>
      <p:sp>
        <p:nvSpPr>
          <p:cNvPr id="173" name="Arrow"/>
          <p:cNvSpPr/>
          <p:nvPr/>
        </p:nvSpPr>
        <p:spPr>
          <a:xfrm>
            <a:off x="3577004" y="962314"/>
            <a:ext cx="1230817" cy="455415"/>
          </a:xfrm>
          <a:prstGeom prst="rightArrow">
            <a:avLst>
              <a:gd name="adj1" fmla="val 32000"/>
              <a:gd name="adj2" fmla="val 125490"/>
            </a:avLst>
          </a:prstGeom>
          <a:blipFill>
            <a:blip r:embed="rId6"/>
          </a:blipFill>
          <a:ln w="12700">
            <a:miter lim="400000"/>
          </a:ln>
          <a:effectLst>
            <a:outerShdw blurRad="38100" dist="25400" dir="5400000" rotWithShape="0">
              <a:srgbClr val="000000">
                <a:alpha val="50000"/>
              </a:srgbClr>
            </a:outerShdw>
          </a:effectLst>
        </p:spPr>
        <p:txBody>
          <a:bodyPr lIns="35719" tIns="35719" rIns="35719" bIns="35719" anchor="ctr"/>
          <a:lstStyle/>
          <a:p>
            <a:pPr>
              <a:defRPr sz="2400">
                <a:solidFill>
                  <a:srgbClr val="FFFFFF"/>
                </a:solidFill>
              </a:defRPr>
            </a:pPr>
            <a:endParaRPr sz="1687"/>
          </a:p>
        </p:txBody>
      </p:sp>
      <p:sp>
        <p:nvSpPr>
          <p:cNvPr id="174" name="Arrow"/>
          <p:cNvSpPr/>
          <p:nvPr/>
        </p:nvSpPr>
        <p:spPr>
          <a:xfrm rot="10800000">
            <a:off x="5666977" y="2124221"/>
            <a:ext cx="1230818" cy="455415"/>
          </a:xfrm>
          <a:prstGeom prst="rightArrow">
            <a:avLst>
              <a:gd name="adj1" fmla="val 32000"/>
              <a:gd name="adj2" fmla="val 125490"/>
            </a:avLst>
          </a:prstGeom>
          <a:blipFill>
            <a:blip r:embed="rId7"/>
          </a:blipFill>
          <a:ln w="12700">
            <a:miter lim="400000"/>
          </a:ln>
          <a:effectLst>
            <a:outerShdw blurRad="25400" dist="25400" dir="2388334" rotWithShape="0">
              <a:srgbClr val="000000">
                <a:alpha val="79310"/>
              </a:srgbClr>
            </a:outerShdw>
          </a:effectLst>
        </p:spPr>
        <p:txBody>
          <a:bodyPr lIns="35719" tIns="35719" rIns="35719" bIns="35719" anchor="ctr"/>
          <a:lstStyle/>
          <a:p>
            <a:pPr>
              <a:defRPr sz="2400">
                <a:solidFill>
                  <a:srgbClr val="FFFFFF"/>
                </a:solidFill>
              </a:defRPr>
            </a:pPr>
            <a:endParaRPr sz="1687"/>
          </a:p>
        </p:txBody>
      </p:sp>
      <p:sp>
        <p:nvSpPr>
          <p:cNvPr id="175" name="Arrow"/>
          <p:cNvSpPr/>
          <p:nvPr/>
        </p:nvSpPr>
        <p:spPr>
          <a:xfrm>
            <a:off x="3644168" y="2124221"/>
            <a:ext cx="1230817" cy="455415"/>
          </a:xfrm>
          <a:prstGeom prst="rightArrow">
            <a:avLst>
              <a:gd name="adj1" fmla="val 32000"/>
              <a:gd name="adj2" fmla="val 125490"/>
            </a:avLst>
          </a:prstGeom>
          <a:blipFill>
            <a:blip r:embed="rId6"/>
          </a:blipFill>
          <a:ln w="12700">
            <a:miter lim="400000"/>
          </a:ln>
          <a:effectLst>
            <a:outerShdw blurRad="38100" dist="25400" dir="5400000" rotWithShape="0">
              <a:srgbClr val="000000">
                <a:alpha val="50000"/>
              </a:srgbClr>
            </a:outerShdw>
          </a:effectLst>
        </p:spPr>
        <p:txBody>
          <a:bodyPr lIns="35719" tIns="35719" rIns="35719" bIns="35719" anchor="ctr"/>
          <a:lstStyle/>
          <a:p>
            <a:pPr>
              <a:defRPr sz="2400">
                <a:solidFill>
                  <a:srgbClr val="FFFFFF"/>
                </a:solidFill>
              </a:defRPr>
            </a:pPr>
            <a:endParaRPr sz="1687"/>
          </a:p>
        </p:txBody>
      </p:sp>
      <p:sp>
        <p:nvSpPr>
          <p:cNvPr id="176" name="Arrow"/>
          <p:cNvSpPr/>
          <p:nvPr/>
        </p:nvSpPr>
        <p:spPr>
          <a:xfrm>
            <a:off x="9039480" y="2124221"/>
            <a:ext cx="1230817" cy="455415"/>
          </a:xfrm>
          <a:prstGeom prst="rightArrow">
            <a:avLst>
              <a:gd name="adj1" fmla="val 32000"/>
              <a:gd name="adj2" fmla="val 125490"/>
            </a:avLst>
          </a:prstGeom>
          <a:blipFill>
            <a:blip r:embed="rId7"/>
          </a:blipFill>
          <a:ln w="12700">
            <a:miter lim="400000"/>
          </a:ln>
          <a:effectLst>
            <a:outerShdw blurRad="25400" dist="25400" dir="2388334" rotWithShape="0">
              <a:srgbClr val="000000">
                <a:alpha val="79310"/>
              </a:srgbClr>
            </a:outerShdw>
          </a:effectLst>
        </p:spPr>
        <p:txBody>
          <a:bodyPr lIns="35719" tIns="35719" rIns="35719" bIns="35719" anchor="ctr"/>
          <a:lstStyle/>
          <a:p>
            <a:pPr>
              <a:defRPr sz="2400">
                <a:solidFill>
                  <a:srgbClr val="FFFFFF"/>
                </a:solidFill>
              </a:defRPr>
            </a:pPr>
            <a:endParaRPr sz="1687"/>
          </a:p>
        </p:txBody>
      </p:sp>
      <p:sp>
        <p:nvSpPr>
          <p:cNvPr id="177" name="ECHO"/>
          <p:cNvSpPr txBox="1"/>
          <p:nvPr/>
        </p:nvSpPr>
        <p:spPr>
          <a:xfrm>
            <a:off x="6652491" y="3158544"/>
            <a:ext cx="443712" cy="266933"/>
          </a:xfrm>
          <a:prstGeom prst="rect">
            <a:avLst/>
          </a:prstGeom>
          <a:ln w="50800">
            <a:solidFill>
              <a:srgbClr val="FF26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r>
              <a:rPr sz="1266"/>
              <a:t>ECHO</a:t>
            </a:r>
          </a:p>
        </p:txBody>
      </p:sp>
      <mc:AlternateContent xmlns:mc="http://schemas.openxmlformats.org/markup-compatibility/2006">
        <mc:Choice xmlns:a14="http://schemas.microsoft.com/office/drawing/2010/main" Requires="a14">
          <p:sp>
            <p:nvSpPr>
              <p:cNvPr id="178" name="Equation"/>
              <p:cNvSpPr txBox="1"/>
              <p:nvPr/>
            </p:nvSpPr>
            <p:spPr>
              <a:xfrm>
                <a:off x="3152051" y="1561307"/>
                <a:ext cx="384208" cy="389466"/>
              </a:xfrm>
              <a:prstGeom prst="rect">
                <a:avLst/>
              </a:prstGeom>
              <a:ln w="12700">
                <a:miter lim="400000"/>
              </a:ln>
            </p:spPr>
            <p:txBody>
              <a:bodyPr wrap="none" lIns="0" tIns="0" rIns="0" bIns="0">
                <a:spAutoFit/>
              </a:bodyPr>
              <a:lstStyle/>
              <a:p>
                <a:pPr defTabSz="642915" latinLnBrk="1">
                  <a:defRPr sz="1800"/>
                </a:pPr>
                <a14:m>
                  <m:oMathPara xmlns:m="http://schemas.openxmlformats.org/officeDocument/2006/math">
                    <m:oMathParaPr>
                      <m:jc m:val="centerGroup"/>
                    </m:oMathParaPr>
                    <m:oMath xmlns:m="http://schemas.openxmlformats.org/officeDocument/2006/math">
                      <m:sSub>
                        <m:sSubPr>
                          <m:ctrlPr>
                            <a:rPr sz="2531">
                              <a:solidFill>
                                <a:srgbClr val="000000"/>
                              </a:solidFill>
                              <a:latin typeface="Cambria Math" panose="02040503050406030204" pitchFamily="18" charset="0"/>
                            </a:rPr>
                          </m:ctrlPr>
                        </m:sSubPr>
                        <m:e>
                          <m:r>
                            <a:rPr sz="2531" i="1">
                              <a:solidFill>
                                <a:srgbClr val="000000"/>
                              </a:solidFill>
                              <a:latin typeface="Cambria Math" panose="02040503050406030204" pitchFamily="18" charset="0"/>
                            </a:rPr>
                            <m:t>𝛾</m:t>
                          </m:r>
                        </m:e>
                        <m:sub>
                          <m:r>
                            <a:rPr sz="2531" i="1">
                              <a:solidFill>
                                <a:srgbClr val="000000"/>
                              </a:solidFill>
                              <a:latin typeface="Cambria Math" panose="02040503050406030204" pitchFamily="18" charset="0"/>
                            </a:rPr>
                            <m:t>0</m:t>
                          </m:r>
                        </m:sub>
                      </m:sSub>
                    </m:oMath>
                  </m:oMathPara>
                </a14:m>
                <a:endParaRPr sz="2531"/>
              </a:p>
            </p:txBody>
          </p:sp>
        </mc:Choice>
        <mc:Fallback>
          <p:sp>
            <p:nvSpPr>
              <p:cNvPr id="178" name="Equation"/>
              <p:cNvSpPr txBox="1">
                <a:spLocks noRot="1" noChangeAspect="1" noMove="1" noResize="1" noEditPoints="1" noAdjustHandles="1" noChangeArrowheads="1" noChangeShapeType="1" noTextEdit="1"/>
              </p:cNvSpPr>
              <p:nvPr/>
            </p:nvSpPr>
            <p:spPr>
              <a:xfrm>
                <a:off x="3152051" y="1561307"/>
                <a:ext cx="384208" cy="389466"/>
              </a:xfrm>
              <a:prstGeom prst="rect">
                <a:avLst/>
              </a:prstGeom>
              <a:blipFill>
                <a:blip r:embed="rId8"/>
                <a:stretch>
                  <a:fillRect l="-19048" r="-7937" b="-21875"/>
                </a:stretch>
              </a:blipFill>
              <a:ln w="12700">
                <a:miter lim="400000"/>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9" name="Equation"/>
              <p:cNvSpPr txBox="1"/>
              <p:nvPr/>
            </p:nvSpPr>
            <p:spPr>
              <a:xfrm>
                <a:off x="3152051" y="2695977"/>
                <a:ext cx="384208" cy="389466"/>
              </a:xfrm>
              <a:prstGeom prst="rect">
                <a:avLst/>
              </a:prstGeom>
              <a:ln w="12700">
                <a:miter lim="400000"/>
              </a:ln>
            </p:spPr>
            <p:txBody>
              <a:bodyPr wrap="none" lIns="0" tIns="0" rIns="0" bIns="0">
                <a:spAutoFit/>
              </a:bodyPr>
              <a:lstStyle/>
              <a:p>
                <a:pPr defTabSz="642915" latinLnBrk="1">
                  <a:defRPr sz="1800"/>
                </a:pPr>
                <a14:m>
                  <m:oMathPara xmlns:m="http://schemas.openxmlformats.org/officeDocument/2006/math">
                    <m:oMathParaPr>
                      <m:jc m:val="centerGroup"/>
                    </m:oMathParaPr>
                    <m:oMath xmlns:m="http://schemas.openxmlformats.org/officeDocument/2006/math">
                      <m:sSub>
                        <m:sSubPr>
                          <m:ctrlPr>
                            <a:rPr sz="2531">
                              <a:solidFill>
                                <a:srgbClr val="000000"/>
                              </a:solidFill>
                              <a:latin typeface="Cambria Math" panose="02040503050406030204" pitchFamily="18" charset="0"/>
                            </a:rPr>
                          </m:ctrlPr>
                        </m:sSubPr>
                        <m:e>
                          <m:r>
                            <a:rPr sz="2531" i="1">
                              <a:solidFill>
                                <a:srgbClr val="000000"/>
                              </a:solidFill>
                              <a:latin typeface="Cambria Math" panose="02040503050406030204" pitchFamily="18" charset="0"/>
                            </a:rPr>
                            <m:t>𝛾</m:t>
                          </m:r>
                        </m:e>
                        <m:sub>
                          <m:r>
                            <a:rPr sz="2531" i="1">
                              <a:solidFill>
                                <a:srgbClr val="000000"/>
                              </a:solidFill>
                              <a:latin typeface="Cambria Math" panose="02040503050406030204" pitchFamily="18" charset="0"/>
                            </a:rPr>
                            <m:t>0</m:t>
                          </m:r>
                        </m:sub>
                      </m:sSub>
                    </m:oMath>
                  </m:oMathPara>
                </a14:m>
                <a:endParaRPr sz="2531"/>
              </a:p>
            </p:txBody>
          </p:sp>
        </mc:Choice>
        <mc:Fallback>
          <p:sp>
            <p:nvSpPr>
              <p:cNvPr id="179" name="Equation"/>
              <p:cNvSpPr txBox="1">
                <a:spLocks noRot="1" noChangeAspect="1" noMove="1" noResize="1" noEditPoints="1" noAdjustHandles="1" noChangeArrowheads="1" noChangeShapeType="1" noTextEdit="1"/>
              </p:cNvSpPr>
              <p:nvPr/>
            </p:nvSpPr>
            <p:spPr>
              <a:xfrm>
                <a:off x="3152051" y="2695977"/>
                <a:ext cx="384208" cy="389466"/>
              </a:xfrm>
              <a:prstGeom prst="rect">
                <a:avLst/>
              </a:prstGeom>
              <a:blipFill>
                <a:blip r:embed="rId9"/>
                <a:stretch>
                  <a:fillRect l="-19048" r="-7937" b="-21875"/>
                </a:stretch>
              </a:blipFill>
              <a:ln w="12700">
                <a:miter lim="400000"/>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0" name="Equation"/>
              <p:cNvSpPr txBox="1"/>
              <p:nvPr/>
            </p:nvSpPr>
            <p:spPr>
              <a:xfrm>
                <a:off x="7098386" y="2704600"/>
                <a:ext cx="252377" cy="389466"/>
              </a:xfrm>
              <a:prstGeom prst="rect">
                <a:avLst/>
              </a:prstGeom>
              <a:ln w="12700">
                <a:miter lim="400000"/>
              </a:ln>
            </p:spPr>
            <p:txBody>
              <a:bodyPr wrap="none" lIns="0" tIns="0" rIns="0" bIns="0">
                <a:spAutoFit/>
              </a:bodyPr>
              <a:lstStyle/>
              <a:p>
                <a:pPr defTabSz="642915" latinLnBrk="1">
                  <a:defRPr sz="1800"/>
                </a:pPr>
                <a14:m>
                  <m:oMathPara xmlns:m="http://schemas.openxmlformats.org/officeDocument/2006/math">
                    <m:oMathParaPr>
                      <m:jc m:val="centerGroup"/>
                    </m:oMathParaPr>
                    <m:oMath xmlns:m="http://schemas.openxmlformats.org/officeDocument/2006/math">
                      <m:r>
                        <a:rPr sz="2531" i="1">
                          <a:solidFill>
                            <a:srgbClr val="000000"/>
                          </a:solidFill>
                          <a:latin typeface="Cambria Math" panose="02040503050406030204" pitchFamily="18" charset="0"/>
                        </a:rPr>
                        <m:t>𝛾</m:t>
                      </m:r>
                    </m:oMath>
                  </m:oMathPara>
                </a14:m>
                <a:endParaRPr sz="2531"/>
              </a:p>
            </p:txBody>
          </p:sp>
        </mc:Choice>
        <mc:Fallback>
          <p:sp>
            <p:nvSpPr>
              <p:cNvPr id="180" name="Equation"/>
              <p:cNvSpPr txBox="1">
                <a:spLocks noRot="1" noChangeAspect="1" noMove="1" noResize="1" noEditPoints="1" noAdjustHandles="1" noChangeArrowheads="1" noChangeShapeType="1" noTextEdit="1"/>
              </p:cNvSpPr>
              <p:nvPr/>
            </p:nvSpPr>
            <p:spPr>
              <a:xfrm>
                <a:off x="7098386" y="2704600"/>
                <a:ext cx="252377" cy="389466"/>
              </a:xfrm>
              <a:prstGeom prst="rect">
                <a:avLst/>
              </a:prstGeom>
              <a:blipFill>
                <a:blip r:embed="rId10"/>
                <a:stretch>
                  <a:fillRect l="-28571" r="-23810" b="-21875"/>
                </a:stretch>
              </a:blipFill>
              <a:ln w="12700">
                <a:miter lim="400000"/>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1" name="Equation"/>
              <p:cNvSpPr txBox="1"/>
              <p:nvPr/>
            </p:nvSpPr>
            <p:spPr>
              <a:xfrm>
                <a:off x="8592258" y="2790561"/>
                <a:ext cx="252377" cy="389466"/>
              </a:xfrm>
              <a:prstGeom prst="rect">
                <a:avLst/>
              </a:prstGeom>
              <a:ln w="12700">
                <a:miter lim="400000"/>
              </a:ln>
            </p:spPr>
            <p:txBody>
              <a:bodyPr wrap="none" lIns="0" tIns="0" rIns="0" bIns="0">
                <a:spAutoFit/>
              </a:bodyPr>
              <a:lstStyle/>
              <a:p>
                <a:pPr defTabSz="642915" latinLnBrk="1">
                  <a:defRPr sz="1800"/>
                </a:pPr>
                <a14:m>
                  <m:oMathPara xmlns:m="http://schemas.openxmlformats.org/officeDocument/2006/math">
                    <m:oMathParaPr>
                      <m:jc m:val="centerGroup"/>
                    </m:oMathParaPr>
                    <m:oMath xmlns:m="http://schemas.openxmlformats.org/officeDocument/2006/math">
                      <m:r>
                        <a:rPr sz="2531" i="1">
                          <a:solidFill>
                            <a:srgbClr val="000000"/>
                          </a:solidFill>
                          <a:latin typeface="Cambria Math" panose="02040503050406030204" pitchFamily="18" charset="0"/>
                        </a:rPr>
                        <m:t>𝛾</m:t>
                      </m:r>
                    </m:oMath>
                  </m:oMathPara>
                </a14:m>
                <a:endParaRPr sz="2531"/>
              </a:p>
            </p:txBody>
          </p:sp>
        </mc:Choice>
        <mc:Fallback>
          <p:sp>
            <p:nvSpPr>
              <p:cNvPr id="181" name="Equation"/>
              <p:cNvSpPr txBox="1">
                <a:spLocks noRot="1" noChangeAspect="1" noMove="1" noResize="1" noEditPoints="1" noAdjustHandles="1" noChangeArrowheads="1" noChangeShapeType="1" noTextEdit="1"/>
              </p:cNvSpPr>
              <p:nvPr/>
            </p:nvSpPr>
            <p:spPr>
              <a:xfrm>
                <a:off x="8592258" y="2790561"/>
                <a:ext cx="252377" cy="389466"/>
              </a:xfrm>
              <a:prstGeom prst="rect">
                <a:avLst/>
              </a:prstGeom>
              <a:blipFill>
                <a:blip r:embed="rId11"/>
                <a:stretch>
                  <a:fillRect l="-28571" r="-23810" b="-21875"/>
                </a:stretch>
              </a:blipFill>
              <a:ln w="12700">
                <a:miter lim="400000"/>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2" name="Equation"/>
              <p:cNvSpPr txBox="1"/>
              <p:nvPr/>
            </p:nvSpPr>
            <p:spPr>
              <a:xfrm>
                <a:off x="2529833" y="3554306"/>
                <a:ext cx="2537361" cy="739370"/>
              </a:xfrm>
              <a:prstGeom prst="rect">
                <a:avLst/>
              </a:prstGeom>
              <a:ln w="12700">
                <a:miter lim="400000"/>
              </a:ln>
            </p:spPr>
            <p:txBody>
              <a:bodyPr wrap="none" lIns="0" tIns="0" rIns="0" bIns="0">
                <a:spAutoFit/>
              </a:bodyPr>
              <a:lstStyle/>
              <a:p>
                <a:pPr defTabSz="642915" latinLnBrk="1">
                  <a:defRPr sz="1800"/>
                </a:pPr>
                <a14:m>
                  <m:oMathPara xmlns:m="http://schemas.openxmlformats.org/officeDocument/2006/math">
                    <m:oMathParaPr>
                      <m:jc m:val="centerGroup"/>
                    </m:oMathParaPr>
                    <m:oMath xmlns:m="http://schemas.openxmlformats.org/officeDocument/2006/math">
                      <m:sSub>
                        <m:sSubPr>
                          <m:ctrlPr>
                            <a:rPr sz="2531">
                              <a:solidFill>
                                <a:srgbClr val="011892"/>
                              </a:solidFill>
                              <a:latin typeface="Cambria Math" panose="02040503050406030204" pitchFamily="18" charset="0"/>
                            </a:rPr>
                          </m:ctrlPr>
                        </m:sSubPr>
                        <m:e>
                          <m:r>
                            <a:rPr sz="2531" i="1">
                              <a:solidFill>
                                <a:srgbClr val="011892"/>
                              </a:solidFill>
                              <a:latin typeface="Cambria Math" panose="02040503050406030204" pitchFamily="18" charset="0"/>
                            </a:rPr>
                            <m:t>𝑃</m:t>
                          </m:r>
                        </m:e>
                        <m:sub>
                          <m:r>
                            <a:rPr sz="2531" i="1">
                              <a:solidFill>
                                <a:srgbClr val="011892"/>
                              </a:solidFill>
                              <a:latin typeface="Cambria Math" panose="02040503050406030204" pitchFamily="18" charset="0"/>
                            </a:rPr>
                            <m:t>−</m:t>
                          </m:r>
                        </m:sub>
                      </m:sSub>
                      <m:r>
                        <a:rPr sz="2531" i="1">
                          <a:solidFill>
                            <a:srgbClr val="011892"/>
                          </a:solidFill>
                          <a:latin typeface="Cambria Math" panose="02040503050406030204" pitchFamily="18" charset="0"/>
                        </a:rPr>
                        <m:t>=</m:t>
                      </m:r>
                      <m:f>
                        <m:fPr>
                          <m:ctrlPr>
                            <a:rPr sz="2531" i="1">
                              <a:solidFill>
                                <a:srgbClr val="011892"/>
                              </a:solidFill>
                              <a:latin typeface="Cambria Math" panose="02040503050406030204" pitchFamily="18" charset="0"/>
                            </a:rPr>
                          </m:ctrlPr>
                        </m:fPr>
                        <m:num>
                          <m:r>
                            <a:rPr sz="2531" i="1">
                              <a:solidFill>
                                <a:srgbClr val="011892"/>
                              </a:solidFill>
                              <a:latin typeface="Cambria Math" panose="02040503050406030204" pitchFamily="18" charset="0"/>
                            </a:rPr>
                            <m:t>1</m:t>
                          </m:r>
                        </m:num>
                        <m:den>
                          <m:r>
                            <a:rPr sz="2531" i="1">
                              <a:solidFill>
                                <a:srgbClr val="011892"/>
                              </a:solidFill>
                              <a:latin typeface="Cambria Math" panose="02040503050406030204" pitchFamily="18" charset="0"/>
                            </a:rPr>
                            <m:t>16</m:t>
                          </m:r>
                        </m:den>
                      </m:f>
                      <m:sSup>
                        <m:sSupPr>
                          <m:ctrlPr>
                            <a:rPr sz="2531" i="1">
                              <a:solidFill>
                                <a:srgbClr val="011892"/>
                              </a:solidFill>
                              <a:latin typeface="Cambria Math" panose="02040503050406030204" pitchFamily="18" charset="0"/>
                            </a:rPr>
                          </m:ctrlPr>
                        </m:sSupPr>
                        <m:e>
                          <m:r>
                            <a:rPr sz="2531" i="1">
                              <a:solidFill>
                                <a:srgbClr val="011892"/>
                              </a:solidFill>
                              <a:latin typeface="Cambria Math" panose="02040503050406030204" pitchFamily="18" charset="0"/>
                            </a:rPr>
                            <m:t>𝑔</m:t>
                          </m:r>
                        </m:e>
                        <m:sup>
                          <m:r>
                            <a:rPr sz="2531" i="1">
                              <a:solidFill>
                                <a:srgbClr val="011892"/>
                              </a:solidFill>
                              <a:latin typeface="Cambria Math" panose="02040503050406030204" pitchFamily="18" charset="0"/>
                            </a:rPr>
                            <m:t>2</m:t>
                          </m:r>
                        </m:sup>
                      </m:sSup>
                      <m:r>
                        <a:rPr sz="2531" i="1">
                          <a:solidFill>
                            <a:srgbClr val="011892"/>
                          </a:solidFill>
                          <a:latin typeface="Cambria Math" panose="02040503050406030204" pitchFamily="18" charset="0"/>
                        </a:rPr>
                        <m:t>𝜌</m:t>
                      </m:r>
                      <m:f>
                        <m:fPr>
                          <m:ctrlPr>
                            <a:rPr sz="2531" i="1">
                              <a:solidFill>
                                <a:srgbClr val="011892"/>
                              </a:solidFill>
                              <a:latin typeface="Cambria Math" panose="02040503050406030204" pitchFamily="18" charset="0"/>
                            </a:rPr>
                          </m:ctrlPr>
                        </m:fPr>
                        <m:num>
                          <m:r>
                            <a:rPr sz="2531" i="1">
                              <a:solidFill>
                                <a:srgbClr val="011892"/>
                              </a:solidFill>
                              <a:latin typeface="Cambria Math" panose="02040503050406030204" pitchFamily="18" charset="0"/>
                            </a:rPr>
                            <m:t>𝑑</m:t>
                          </m:r>
                          <m:sSub>
                            <m:sSubPr>
                              <m:ctrlPr>
                                <a:rPr sz="2531" i="1">
                                  <a:solidFill>
                                    <a:srgbClr val="011892"/>
                                  </a:solidFill>
                                  <a:latin typeface="Cambria Math" panose="02040503050406030204" pitchFamily="18" charset="0"/>
                                </a:rPr>
                              </m:ctrlPr>
                            </m:sSubPr>
                            <m:e>
                              <m:r>
                                <a:rPr sz="2531" i="1">
                                  <a:solidFill>
                                    <a:srgbClr val="011892"/>
                                  </a:solidFill>
                                  <a:latin typeface="Cambria Math" panose="02040503050406030204" pitchFamily="18" charset="0"/>
                                </a:rPr>
                                <m:t>𝑃</m:t>
                              </m:r>
                            </m:e>
                            <m:sub>
                              <m:r>
                                <a:rPr sz="2531" i="1">
                                  <a:solidFill>
                                    <a:srgbClr val="011892"/>
                                  </a:solidFill>
                                  <a:latin typeface="Cambria Math" panose="02040503050406030204" pitchFamily="18" charset="0"/>
                                </a:rPr>
                                <m:t>0</m:t>
                              </m:r>
                            </m:sub>
                          </m:sSub>
                        </m:num>
                        <m:den>
                          <m:r>
                            <a:rPr sz="2531" i="1">
                              <a:solidFill>
                                <a:srgbClr val="011892"/>
                              </a:solidFill>
                              <a:latin typeface="Cambria Math" panose="02040503050406030204" pitchFamily="18" charset="0"/>
                            </a:rPr>
                            <m:t>𝑑</m:t>
                          </m:r>
                          <m:r>
                            <a:rPr sz="2531" i="1">
                              <a:solidFill>
                                <a:srgbClr val="011892"/>
                              </a:solidFill>
                              <a:latin typeface="Cambria Math" panose="02040503050406030204" pitchFamily="18" charset="0"/>
                            </a:rPr>
                            <m:t>𝜈</m:t>
                          </m:r>
                        </m:den>
                      </m:f>
                      <m:r>
                        <a:rPr sz="2531" i="1">
                          <a:solidFill>
                            <a:srgbClr val="011892"/>
                          </a:solidFill>
                          <a:latin typeface="Cambria Math" panose="02040503050406030204" pitchFamily="18" charset="0"/>
                        </a:rPr>
                        <m:t>𝑡</m:t>
                      </m:r>
                    </m:oMath>
                  </m:oMathPara>
                </a14:m>
                <a:endParaRPr sz="2531">
                  <a:solidFill>
                    <a:srgbClr val="011993"/>
                  </a:solidFill>
                </a:endParaRPr>
              </a:p>
            </p:txBody>
          </p:sp>
        </mc:Choice>
        <mc:Fallback>
          <p:sp>
            <p:nvSpPr>
              <p:cNvPr id="182" name="Equation"/>
              <p:cNvSpPr txBox="1">
                <a:spLocks noRot="1" noChangeAspect="1" noMove="1" noResize="1" noEditPoints="1" noAdjustHandles="1" noChangeArrowheads="1" noChangeShapeType="1" noTextEdit="1"/>
              </p:cNvSpPr>
              <p:nvPr/>
            </p:nvSpPr>
            <p:spPr>
              <a:xfrm>
                <a:off x="2529833" y="3554306"/>
                <a:ext cx="2537361" cy="739370"/>
              </a:xfrm>
              <a:prstGeom prst="rect">
                <a:avLst/>
              </a:prstGeom>
              <a:blipFill>
                <a:blip r:embed="rId12"/>
                <a:stretch>
                  <a:fillRect/>
                </a:stretch>
              </a:blipFill>
              <a:ln w="12700">
                <a:miter lim="400000"/>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3" name="Equation"/>
              <p:cNvSpPr txBox="1"/>
              <p:nvPr/>
            </p:nvSpPr>
            <p:spPr>
              <a:xfrm>
                <a:off x="7098720" y="3602954"/>
                <a:ext cx="1992981" cy="664349"/>
              </a:xfrm>
              <a:prstGeom prst="rect">
                <a:avLst/>
              </a:prstGeom>
              <a:ln w="12700">
                <a:miter lim="400000"/>
              </a:ln>
            </p:spPr>
            <p:txBody>
              <a:bodyPr wrap="none" lIns="0" tIns="0" rIns="0" bIns="0">
                <a:spAutoFit/>
              </a:bodyPr>
              <a:lstStyle/>
              <a:p>
                <a:pPr defTabSz="642915" latinLnBrk="1">
                  <a:defRPr sz="1800"/>
                </a:pPr>
                <a14:m>
                  <m:oMathPara xmlns:m="http://schemas.openxmlformats.org/officeDocument/2006/math">
                    <m:oMathParaPr>
                      <m:jc m:val="centerGroup"/>
                    </m:oMathParaPr>
                    <m:oMath xmlns:m="http://schemas.openxmlformats.org/officeDocument/2006/math">
                      <m:sSub>
                        <m:sSubPr>
                          <m:ctrlPr>
                            <a:rPr sz="2531">
                              <a:solidFill>
                                <a:srgbClr val="011892"/>
                              </a:solidFill>
                              <a:latin typeface="Cambria Math" panose="02040503050406030204" pitchFamily="18" charset="0"/>
                            </a:rPr>
                          </m:ctrlPr>
                        </m:sSubPr>
                        <m:e>
                          <m:r>
                            <a:rPr sz="2531" i="1">
                              <a:solidFill>
                                <a:srgbClr val="011892"/>
                              </a:solidFill>
                              <a:latin typeface="Cambria Math" panose="02040503050406030204" pitchFamily="18" charset="0"/>
                            </a:rPr>
                            <m:t>𝜔</m:t>
                          </m:r>
                        </m:e>
                        <m:sub>
                          <m:r>
                            <a:rPr sz="2531" i="1">
                              <a:solidFill>
                                <a:srgbClr val="011892"/>
                              </a:solidFill>
                              <a:latin typeface="Cambria Math" panose="02040503050406030204" pitchFamily="18" charset="0"/>
                            </a:rPr>
                            <m:t>0</m:t>
                          </m:r>
                        </m:sub>
                      </m:sSub>
                      <m:r>
                        <a:rPr sz="2531" i="1">
                          <a:solidFill>
                            <a:srgbClr val="011892"/>
                          </a:solidFill>
                          <a:latin typeface="Cambria Math" panose="02040503050406030204" pitchFamily="18" charset="0"/>
                        </a:rPr>
                        <m:t>=</m:t>
                      </m:r>
                      <m:sSub>
                        <m:sSubPr>
                          <m:ctrlPr>
                            <a:rPr sz="2531" i="1">
                              <a:solidFill>
                                <a:srgbClr val="011892"/>
                              </a:solidFill>
                              <a:latin typeface="Cambria Math" panose="02040503050406030204" pitchFamily="18" charset="0"/>
                            </a:rPr>
                          </m:ctrlPr>
                        </m:sSubPr>
                        <m:e>
                          <m:r>
                            <a:rPr sz="2531" i="1">
                              <a:solidFill>
                                <a:srgbClr val="011892"/>
                              </a:solidFill>
                              <a:latin typeface="Cambria Math" panose="02040503050406030204" pitchFamily="18" charset="0"/>
                            </a:rPr>
                            <m:t>𝜔</m:t>
                          </m:r>
                        </m:e>
                        <m:sub>
                          <m:r>
                            <a:rPr sz="2531" i="1">
                              <a:solidFill>
                                <a:srgbClr val="011892"/>
                              </a:solidFill>
                              <a:latin typeface="Cambria Math" panose="02040503050406030204" pitchFamily="18" charset="0"/>
                            </a:rPr>
                            <m:t>−</m:t>
                          </m:r>
                        </m:sub>
                      </m:sSub>
                      <m:r>
                        <a:rPr sz="2531" i="1">
                          <a:solidFill>
                            <a:srgbClr val="011892"/>
                          </a:solidFill>
                          <a:latin typeface="Cambria Math" panose="02040503050406030204" pitchFamily="18" charset="0"/>
                        </a:rPr>
                        <m:t>=</m:t>
                      </m:r>
                      <m:f>
                        <m:fPr>
                          <m:ctrlPr>
                            <a:rPr sz="2531" i="1">
                              <a:solidFill>
                                <a:srgbClr val="011892"/>
                              </a:solidFill>
                              <a:latin typeface="Cambria Math" panose="02040503050406030204" pitchFamily="18" charset="0"/>
                            </a:rPr>
                          </m:ctrlPr>
                        </m:fPr>
                        <m:num>
                          <m:r>
                            <a:rPr sz="2531" i="1">
                              <a:solidFill>
                                <a:srgbClr val="011892"/>
                              </a:solidFill>
                              <a:latin typeface="Cambria Math" panose="02040503050406030204" pitchFamily="18" charset="0"/>
                            </a:rPr>
                            <m:t>𝑚</m:t>
                          </m:r>
                        </m:num>
                        <m:den>
                          <m:r>
                            <a:rPr sz="2531" i="1">
                              <a:solidFill>
                                <a:srgbClr val="011892"/>
                              </a:solidFill>
                              <a:latin typeface="Cambria Math" panose="02040503050406030204" pitchFamily="18" charset="0"/>
                            </a:rPr>
                            <m:t>2</m:t>
                          </m:r>
                        </m:den>
                      </m:f>
                    </m:oMath>
                  </m:oMathPara>
                </a14:m>
                <a:endParaRPr sz="2531">
                  <a:solidFill>
                    <a:srgbClr val="011993"/>
                  </a:solidFill>
                </a:endParaRPr>
              </a:p>
            </p:txBody>
          </p:sp>
        </mc:Choice>
        <mc:Fallback>
          <p:sp>
            <p:nvSpPr>
              <p:cNvPr id="183" name="Equation"/>
              <p:cNvSpPr txBox="1">
                <a:spLocks noRot="1" noChangeAspect="1" noMove="1" noResize="1" noEditPoints="1" noAdjustHandles="1" noChangeArrowheads="1" noChangeShapeType="1" noTextEdit="1"/>
              </p:cNvSpPr>
              <p:nvPr/>
            </p:nvSpPr>
            <p:spPr>
              <a:xfrm>
                <a:off x="7098720" y="3602954"/>
                <a:ext cx="1992981" cy="664349"/>
              </a:xfrm>
              <a:prstGeom prst="rect">
                <a:avLst/>
              </a:prstGeom>
              <a:blipFill>
                <a:blip r:embed="rId13"/>
                <a:stretch>
                  <a:fillRect/>
                </a:stretch>
              </a:blipFill>
              <a:ln w="12700">
                <a:miter lim="400000"/>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4" name="Equation"/>
              <p:cNvSpPr txBox="1"/>
              <p:nvPr/>
            </p:nvSpPr>
            <p:spPr>
              <a:xfrm>
                <a:off x="1984761" y="4896126"/>
                <a:ext cx="1463734" cy="389466"/>
              </a:xfrm>
              <a:prstGeom prst="rect">
                <a:avLst/>
              </a:prstGeom>
              <a:ln w="12700">
                <a:miter lim="400000"/>
              </a:ln>
            </p:spPr>
            <p:txBody>
              <a:bodyPr wrap="none" lIns="0" tIns="0" rIns="0" bIns="0">
                <a:spAutoFit/>
              </a:bodyPr>
              <a:lstStyle/>
              <a:p>
                <a:pPr defTabSz="642915" latinLnBrk="1">
                  <a:defRPr sz="1800"/>
                </a:pPr>
                <a14:m>
                  <m:oMathPara xmlns:m="http://schemas.openxmlformats.org/officeDocument/2006/math">
                    <m:oMathParaPr>
                      <m:jc m:val="centerGroup"/>
                    </m:oMathParaPr>
                    <m:oMath xmlns:m="http://schemas.openxmlformats.org/officeDocument/2006/math">
                      <m:sSub>
                        <m:sSubPr>
                          <m:ctrlPr>
                            <a:rPr sz="2531">
                              <a:solidFill>
                                <a:srgbClr val="011892"/>
                              </a:solidFill>
                              <a:latin typeface="Cambria Math" panose="02040503050406030204" pitchFamily="18" charset="0"/>
                            </a:rPr>
                          </m:ctrlPr>
                        </m:sSubPr>
                        <m:e>
                          <m:r>
                            <a:rPr sz="2531" i="1">
                              <a:solidFill>
                                <a:srgbClr val="011892"/>
                              </a:solidFill>
                              <a:latin typeface="Cambria Math" panose="02040503050406030204" pitchFamily="18" charset="0"/>
                            </a:rPr>
                            <m:t>𝑃</m:t>
                          </m:r>
                        </m:e>
                        <m:sub>
                          <m:r>
                            <a:rPr sz="2531" i="1">
                              <a:solidFill>
                                <a:srgbClr val="011892"/>
                              </a:solidFill>
                              <a:latin typeface="Cambria Math" panose="02040503050406030204" pitchFamily="18" charset="0"/>
                            </a:rPr>
                            <m:t>0</m:t>
                          </m:r>
                        </m:sub>
                      </m:sSub>
                      <m:r>
                        <a:rPr sz="2531" i="1">
                          <a:solidFill>
                            <a:srgbClr val="011892"/>
                          </a:solidFill>
                          <a:latin typeface="Cambria Math" panose="02040503050406030204" pitchFamily="18" charset="0"/>
                        </a:rPr>
                        <m:t>=1</m:t>
                      </m:r>
                      <m:r>
                        <m:rPr>
                          <m:nor/>
                        </m:rPr>
                        <a:rPr sz="2531" i="1">
                          <a:solidFill>
                            <a:srgbClr val="011892"/>
                          </a:solidFill>
                          <a:latin typeface="Cambria Math" panose="02040503050406030204" pitchFamily="18" charset="0"/>
                        </a:rPr>
                        <m:t>kW</m:t>
                      </m:r>
                    </m:oMath>
                  </m:oMathPara>
                </a14:m>
                <a:endParaRPr sz="2531">
                  <a:solidFill>
                    <a:srgbClr val="011993"/>
                  </a:solidFill>
                </a:endParaRPr>
              </a:p>
            </p:txBody>
          </p:sp>
        </mc:Choice>
        <mc:Fallback>
          <p:sp>
            <p:nvSpPr>
              <p:cNvPr id="184" name="Equation"/>
              <p:cNvSpPr txBox="1">
                <a:spLocks noRot="1" noChangeAspect="1" noMove="1" noResize="1" noEditPoints="1" noAdjustHandles="1" noChangeArrowheads="1" noChangeShapeType="1" noTextEdit="1"/>
              </p:cNvSpPr>
              <p:nvPr/>
            </p:nvSpPr>
            <p:spPr>
              <a:xfrm>
                <a:off x="1984761" y="4896126"/>
                <a:ext cx="1463734" cy="389466"/>
              </a:xfrm>
              <a:prstGeom prst="rect">
                <a:avLst/>
              </a:prstGeom>
              <a:blipFill>
                <a:blip r:embed="rId14"/>
                <a:stretch>
                  <a:fillRect l="-5000" r="-5000" b="-15625"/>
                </a:stretch>
              </a:blipFill>
              <a:ln w="12700">
                <a:miter lim="400000"/>
              </a:ln>
            </p:spPr>
            <p:txBody>
              <a:bodyPr/>
              <a:lstStyle/>
              <a:p>
                <a:r>
                  <a:rPr lang="en-US">
                    <a:noFill/>
                  </a:rPr>
                  <a:t> </a:t>
                </a:r>
              </a:p>
            </p:txBody>
          </p:sp>
        </mc:Fallback>
      </mc:AlternateContent>
      <p:sp>
        <p:nvSpPr>
          <p:cNvPr id="185" name="Isothermal dark matter model"/>
          <p:cNvSpPr txBox="1"/>
          <p:nvPr/>
        </p:nvSpPr>
        <p:spPr>
          <a:xfrm>
            <a:off x="1684341" y="5604171"/>
            <a:ext cx="3658054" cy="3799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b="1">
                <a:latin typeface="Helvetica"/>
                <a:ea typeface="Helvetica"/>
                <a:cs typeface="Helvetica"/>
                <a:sym typeface="Helvetica"/>
              </a:defRPr>
            </a:lvl1pPr>
          </a:lstStyle>
          <a:p>
            <a:r>
              <a:rPr sz="2000" dirty="0"/>
              <a:t>Isothermal dark matter model</a:t>
            </a:r>
          </a:p>
        </p:txBody>
      </p:sp>
      <p:sp>
        <p:nvSpPr>
          <p:cNvPr id="186" name="Arrow"/>
          <p:cNvSpPr/>
          <p:nvPr/>
        </p:nvSpPr>
        <p:spPr>
          <a:xfrm>
            <a:off x="6497381" y="5321923"/>
            <a:ext cx="892969" cy="892969"/>
          </a:xfrm>
          <a:prstGeom prst="rightArrow">
            <a:avLst>
              <a:gd name="adj1" fmla="val 32000"/>
              <a:gd name="adj2" fmla="val 64000"/>
            </a:avLst>
          </a:prstGeom>
          <a:blipFill>
            <a:blip r:embed="rId6"/>
          </a:blipFill>
          <a:ln w="12700">
            <a:miter lim="400000"/>
          </a:ln>
          <a:effectLst>
            <a:outerShdw blurRad="38100" dist="25400" dir="5400000" rotWithShape="0">
              <a:srgbClr val="000000">
                <a:alpha val="50000"/>
              </a:srgbClr>
            </a:outerShdw>
          </a:effectLst>
        </p:spPr>
        <p:txBody>
          <a:bodyPr lIns="35719" tIns="35719" rIns="35719" bIns="35719" anchor="ctr"/>
          <a:lstStyle/>
          <a:p>
            <a:pPr>
              <a:defRPr sz="2400">
                <a:solidFill>
                  <a:srgbClr val="FFFFFF"/>
                </a:solidFill>
              </a:defRPr>
            </a:pPr>
            <a:endParaRPr sz="1687"/>
          </a:p>
        </p:txBody>
      </p:sp>
      <mc:AlternateContent xmlns:mc="http://schemas.openxmlformats.org/markup-compatibility/2006">
        <mc:Choice xmlns:a14="http://schemas.microsoft.com/office/drawing/2010/main" Requires="a14">
          <p:sp>
            <p:nvSpPr>
              <p:cNvPr id="187" name="Equation"/>
              <p:cNvSpPr txBox="1"/>
              <p:nvPr/>
            </p:nvSpPr>
            <p:spPr>
              <a:xfrm>
                <a:off x="7795961" y="5616599"/>
                <a:ext cx="1931234" cy="389466"/>
              </a:xfrm>
              <a:prstGeom prst="rect">
                <a:avLst/>
              </a:prstGeom>
              <a:ln w="12700">
                <a:miter lim="400000"/>
              </a:ln>
            </p:spPr>
            <p:txBody>
              <a:bodyPr wrap="none" lIns="0" tIns="0" rIns="0" bIns="0">
                <a:spAutoFit/>
              </a:bodyPr>
              <a:lstStyle/>
              <a:p>
                <a:pPr defTabSz="642915" latinLnBrk="1">
                  <a:defRPr sz="1800"/>
                </a:pPr>
                <a14:m>
                  <m:oMathPara xmlns:m="http://schemas.openxmlformats.org/officeDocument/2006/math">
                    <m:oMathParaPr>
                      <m:jc m:val="centerGroup"/>
                    </m:oMathParaPr>
                    <m:oMath xmlns:m="http://schemas.openxmlformats.org/officeDocument/2006/math">
                      <m:sSub>
                        <m:sSubPr>
                          <m:ctrlPr>
                            <a:rPr sz="2531">
                              <a:solidFill>
                                <a:srgbClr val="011892"/>
                              </a:solidFill>
                              <a:latin typeface="Cambria Math" panose="02040503050406030204" pitchFamily="18" charset="0"/>
                            </a:rPr>
                          </m:ctrlPr>
                        </m:sSubPr>
                        <m:e>
                          <m:r>
                            <a:rPr sz="2531" i="1">
                              <a:solidFill>
                                <a:srgbClr val="011892"/>
                              </a:solidFill>
                              <a:latin typeface="Cambria Math" panose="02040503050406030204" pitchFamily="18" charset="0"/>
                            </a:rPr>
                            <m:t>𝑃</m:t>
                          </m:r>
                        </m:e>
                        <m:sub>
                          <m:r>
                            <a:rPr sz="2531" i="1">
                              <a:solidFill>
                                <a:srgbClr val="011892"/>
                              </a:solidFill>
                              <a:latin typeface="Cambria Math" panose="02040503050406030204" pitchFamily="18" charset="0"/>
                            </a:rPr>
                            <m:t>−</m:t>
                          </m:r>
                        </m:sub>
                      </m:sSub>
                      <m:r>
                        <a:rPr sz="2531" i="1">
                          <a:solidFill>
                            <a:srgbClr val="011892"/>
                          </a:solidFill>
                          <a:latin typeface="Cambria Math" panose="02040503050406030204" pitchFamily="18" charset="0"/>
                        </a:rPr>
                        <m:t>∼</m:t>
                      </m:r>
                      <m:sSup>
                        <m:sSupPr>
                          <m:ctrlPr>
                            <a:rPr sz="2531" i="1">
                              <a:solidFill>
                                <a:srgbClr val="011892"/>
                              </a:solidFill>
                              <a:latin typeface="Cambria Math" panose="02040503050406030204" pitchFamily="18" charset="0"/>
                            </a:rPr>
                          </m:ctrlPr>
                        </m:sSupPr>
                        <m:e>
                          <m:r>
                            <a:rPr sz="2531" i="1">
                              <a:solidFill>
                                <a:srgbClr val="011892"/>
                              </a:solidFill>
                              <a:latin typeface="Cambria Math" panose="02040503050406030204" pitchFamily="18" charset="0"/>
                            </a:rPr>
                            <m:t>10</m:t>
                          </m:r>
                        </m:e>
                        <m:sup>
                          <m:r>
                            <a:rPr sz="2531" i="1">
                              <a:solidFill>
                                <a:srgbClr val="011892"/>
                              </a:solidFill>
                              <a:latin typeface="Cambria Math" panose="02040503050406030204" pitchFamily="18" charset="0"/>
                            </a:rPr>
                            <m:t>−21</m:t>
                          </m:r>
                        </m:sup>
                      </m:sSup>
                      <m:r>
                        <m:rPr>
                          <m:nor/>
                        </m:rPr>
                        <a:rPr sz="2531" i="1">
                          <a:solidFill>
                            <a:srgbClr val="011892"/>
                          </a:solidFill>
                          <a:latin typeface="Cambria Math" panose="02040503050406030204" pitchFamily="18" charset="0"/>
                        </a:rPr>
                        <m:t>W</m:t>
                      </m:r>
                    </m:oMath>
                  </m:oMathPara>
                </a14:m>
                <a:endParaRPr sz="2531">
                  <a:solidFill>
                    <a:srgbClr val="011993"/>
                  </a:solidFill>
                </a:endParaRPr>
              </a:p>
            </p:txBody>
          </p:sp>
        </mc:Choice>
        <mc:Fallback>
          <p:sp>
            <p:nvSpPr>
              <p:cNvPr id="187" name="Equation"/>
              <p:cNvSpPr txBox="1">
                <a:spLocks noRot="1" noChangeAspect="1" noMove="1" noResize="1" noEditPoints="1" noAdjustHandles="1" noChangeArrowheads="1" noChangeShapeType="1" noTextEdit="1"/>
              </p:cNvSpPr>
              <p:nvPr/>
            </p:nvSpPr>
            <p:spPr>
              <a:xfrm>
                <a:off x="7795961" y="5616599"/>
                <a:ext cx="1931234" cy="389466"/>
              </a:xfrm>
              <a:prstGeom prst="rect">
                <a:avLst/>
              </a:prstGeom>
              <a:blipFill>
                <a:blip r:embed="rId15"/>
                <a:stretch>
                  <a:fillRect l="-3785" r="-3470" b="-7813"/>
                </a:stretch>
              </a:blipFill>
              <a:ln w="12700">
                <a:miter lim="400000"/>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8" name="Equation"/>
              <p:cNvSpPr txBox="1"/>
              <p:nvPr/>
            </p:nvSpPr>
            <p:spPr>
              <a:xfrm>
                <a:off x="3953717" y="4896126"/>
                <a:ext cx="1489895" cy="389466"/>
              </a:xfrm>
              <a:prstGeom prst="rect">
                <a:avLst/>
              </a:prstGeom>
              <a:ln w="12700">
                <a:miter lim="400000"/>
              </a:ln>
            </p:spPr>
            <p:txBody>
              <a:bodyPr wrap="none" lIns="0" tIns="0" rIns="0" bIns="0">
                <a:spAutoFit/>
              </a:bodyPr>
              <a:lstStyle/>
              <a:p>
                <a:pPr defTabSz="642915" latinLnBrk="1">
                  <a:defRPr sz="1800"/>
                </a:pPr>
                <a14:m>
                  <m:oMathPara xmlns:m="http://schemas.openxmlformats.org/officeDocument/2006/math">
                    <m:oMathParaPr>
                      <m:jc m:val="centerGroup"/>
                    </m:oMathParaPr>
                    <m:oMath xmlns:m="http://schemas.openxmlformats.org/officeDocument/2006/math">
                      <m:r>
                        <a:rPr sz="2531" i="1">
                          <a:solidFill>
                            <a:srgbClr val="011892"/>
                          </a:solidFill>
                          <a:latin typeface="Cambria Math" panose="02040503050406030204" pitchFamily="18" charset="0"/>
                        </a:rPr>
                        <m:t>𝑡</m:t>
                      </m:r>
                      <m:r>
                        <a:rPr sz="2531" i="1">
                          <a:solidFill>
                            <a:srgbClr val="011892"/>
                          </a:solidFill>
                          <a:latin typeface="Cambria Math" panose="02040503050406030204" pitchFamily="18" charset="0"/>
                        </a:rPr>
                        <m:t>=1000</m:t>
                      </m:r>
                      <m:r>
                        <m:rPr>
                          <m:nor/>
                        </m:rPr>
                        <a:rPr sz="2531" i="1">
                          <a:solidFill>
                            <a:srgbClr val="011892"/>
                          </a:solidFill>
                          <a:latin typeface="Cambria Math" panose="02040503050406030204" pitchFamily="18" charset="0"/>
                        </a:rPr>
                        <m:t>s</m:t>
                      </m:r>
                    </m:oMath>
                  </m:oMathPara>
                </a14:m>
                <a:endParaRPr sz="2531">
                  <a:solidFill>
                    <a:srgbClr val="011993"/>
                  </a:solidFill>
                </a:endParaRPr>
              </a:p>
            </p:txBody>
          </p:sp>
        </mc:Choice>
        <mc:Fallback>
          <p:sp>
            <p:nvSpPr>
              <p:cNvPr id="188" name="Equation"/>
              <p:cNvSpPr txBox="1">
                <a:spLocks noRot="1" noChangeAspect="1" noMove="1" noResize="1" noEditPoints="1" noAdjustHandles="1" noChangeArrowheads="1" noChangeShapeType="1" noTextEdit="1"/>
              </p:cNvSpPr>
              <p:nvPr/>
            </p:nvSpPr>
            <p:spPr>
              <a:xfrm>
                <a:off x="3953717" y="4896126"/>
                <a:ext cx="1489895" cy="389466"/>
              </a:xfrm>
              <a:prstGeom prst="rect">
                <a:avLst/>
              </a:prstGeom>
              <a:blipFill>
                <a:blip r:embed="rId16"/>
                <a:stretch>
                  <a:fillRect l="-3689" r="-2459" b="-7813"/>
                </a:stretch>
              </a:blipFill>
              <a:ln w="12700">
                <a:miter lim="400000"/>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9" name="Equation"/>
              <p:cNvSpPr txBox="1"/>
              <p:nvPr/>
            </p:nvSpPr>
            <p:spPr>
              <a:xfrm>
                <a:off x="5830550" y="4880226"/>
                <a:ext cx="1773562" cy="389466"/>
              </a:xfrm>
              <a:prstGeom prst="rect">
                <a:avLst/>
              </a:prstGeom>
              <a:ln w="12700">
                <a:miter lim="400000"/>
              </a:ln>
            </p:spPr>
            <p:txBody>
              <a:bodyPr wrap="none" lIns="0" tIns="0" rIns="0" bIns="0">
                <a:spAutoFit/>
              </a:bodyPr>
              <a:lstStyle/>
              <a:p>
                <a:pPr defTabSz="642915" latinLnBrk="1">
                  <a:defRPr sz="1800"/>
                </a:pPr>
                <a14:m>
                  <m:oMathPara xmlns:m="http://schemas.openxmlformats.org/officeDocument/2006/math">
                    <m:oMathParaPr>
                      <m:jc m:val="centerGroup"/>
                    </m:oMathParaPr>
                    <m:oMath xmlns:m="http://schemas.openxmlformats.org/officeDocument/2006/math">
                      <m:r>
                        <m:rPr>
                          <m:sty m:val="p"/>
                        </m:rPr>
                        <a:rPr sz="2531" i="1">
                          <a:solidFill>
                            <a:srgbClr val="011892"/>
                          </a:solidFill>
                          <a:latin typeface="Cambria Math" panose="02040503050406030204" pitchFamily="18" charset="0"/>
                        </a:rPr>
                        <m:t>Δ</m:t>
                      </m:r>
                      <m:r>
                        <a:rPr sz="2531" i="1">
                          <a:solidFill>
                            <a:srgbClr val="011892"/>
                          </a:solidFill>
                          <a:latin typeface="Cambria Math" panose="02040503050406030204" pitchFamily="18" charset="0"/>
                        </a:rPr>
                        <m:t>𝜈</m:t>
                      </m:r>
                      <m:r>
                        <a:rPr sz="2531" i="1">
                          <a:solidFill>
                            <a:srgbClr val="011892"/>
                          </a:solidFill>
                          <a:latin typeface="Cambria Math" panose="02040503050406030204" pitchFamily="18" charset="0"/>
                        </a:rPr>
                        <m:t>=100</m:t>
                      </m:r>
                      <m:r>
                        <m:rPr>
                          <m:nor/>
                        </m:rPr>
                        <a:rPr sz="2531" i="1">
                          <a:solidFill>
                            <a:srgbClr val="011892"/>
                          </a:solidFill>
                          <a:latin typeface="Cambria Math" panose="02040503050406030204" pitchFamily="18" charset="0"/>
                        </a:rPr>
                        <m:t>Hz</m:t>
                      </m:r>
                    </m:oMath>
                  </m:oMathPara>
                </a14:m>
                <a:endParaRPr sz="2531">
                  <a:solidFill>
                    <a:srgbClr val="011993"/>
                  </a:solidFill>
                </a:endParaRPr>
              </a:p>
            </p:txBody>
          </p:sp>
        </mc:Choice>
        <mc:Fallback>
          <p:sp>
            <p:nvSpPr>
              <p:cNvPr id="189" name="Equation"/>
              <p:cNvSpPr txBox="1">
                <a:spLocks noRot="1" noChangeAspect="1" noMove="1" noResize="1" noEditPoints="1" noAdjustHandles="1" noChangeArrowheads="1" noChangeShapeType="1" noTextEdit="1"/>
              </p:cNvSpPr>
              <p:nvPr/>
            </p:nvSpPr>
            <p:spPr>
              <a:xfrm>
                <a:off x="5830550" y="4880226"/>
                <a:ext cx="1773562" cy="389466"/>
              </a:xfrm>
              <a:prstGeom prst="rect">
                <a:avLst/>
              </a:prstGeom>
              <a:blipFill>
                <a:blip r:embed="rId17"/>
                <a:stretch>
                  <a:fillRect l="-3780" r="-3780" b="-7937"/>
                </a:stretch>
              </a:blipFill>
              <a:ln w="12700">
                <a:miter lim="400000"/>
              </a:ln>
            </p:spPr>
            <p:txBody>
              <a:bodyPr/>
              <a:lstStyle/>
              <a:p>
                <a:r>
                  <a:rPr lang="en-US">
                    <a:noFill/>
                  </a:rPr>
                  <a:t> </a:t>
                </a:r>
              </a:p>
            </p:txBody>
          </p:sp>
        </mc:Fallback>
      </mc:AlternateContent>
      <p:sp>
        <p:nvSpPr>
          <p:cNvPr id="2" name="Slide Number Placeholder 1"/>
          <p:cNvSpPr>
            <a:spLocks noGrp="1"/>
          </p:cNvSpPr>
          <p:nvPr>
            <p:ph type="sldNum" sz="quarter" idx="2"/>
          </p:nvPr>
        </p:nvSpPr>
        <p:spPr/>
        <p:txBody>
          <a:bodyPr/>
          <a:lstStyle/>
          <a:p>
            <a:fld id="{86CB4B4D-7CA3-9044-876B-883B54F8677D}" type="slidenum">
              <a:rPr lang="en-US" smtClean="0"/>
              <a:t>20</a:t>
            </a:fld>
            <a:endParaRPr lang="en-US"/>
          </a:p>
        </p:txBody>
      </p:sp>
    </p:spTree>
    <p:extLst>
      <p:ext uri="{BB962C8B-B14F-4D97-AF65-F5344CB8AC3E}">
        <p14:creationId xmlns:p14="http://schemas.microsoft.com/office/powerpoint/2010/main" val="1912239259"/>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he Echo in a cold flow"/>
          <p:cNvSpPr txBox="1"/>
          <p:nvPr/>
        </p:nvSpPr>
        <p:spPr>
          <a:xfrm>
            <a:off x="4480855" y="377753"/>
            <a:ext cx="3484929" cy="441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b="1">
                <a:solidFill>
                  <a:srgbClr val="011993"/>
                </a:solidFill>
                <a:latin typeface="Helvetica"/>
                <a:ea typeface="Helvetica"/>
                <a:cs typeface="Helvetica"/>
                <a:sym typeface="Helvetica"/>
              </a:defRPr>
            </a:lvl1pPr>
          </a:lstStyle>
          <a:p>
            <a:r>
              <a:rPr sz="2400" dirty="0"/>
              <a:t>The Echo in a cold flow</a:t>
            </a:r>
          </a:p>
        </p:txBody>
      </p:sp>
      <p:sp>
        <p:nvSpPr>
          <p:cNvPr id="192" name="Line"/>
          <p:cNvSpPr/>
          <p:nvPr/>
        </p:nvSpPr>
        <p:spPr>
          <a:xfrm flipV="1">
            <a:off x="2665482" y="1276665"/>
            <a:ext cx="1" cy="2685175"/>
          </a:xfrm>
          <a:prstGeom prst="line">
            <a:avLst/>
          </a:prstGeom>
          <a:ln w="25400">
            <a:solidFill>
              <a:srgbClr val="011993"/>
            </a:solidFill>
            <a:miter lim="400000"/>
            <a:tailEnd type="triangle"/>
          </a:ln>
        </p:spPr>
        <p:txBody>
          <a:bodyPr lIns="35719" tIns="35719" rIns="35719" bIns="35719" anchor="ctr"/>
          <a:lstStyle/>
          <a:p>
            <a:pPr>
              <a:defRPr sz="2400"/>
            </a:pPr>
            <a:endParaRPr sz="1687"/>
          </a:p>
        </p:txBody>
      </p:sp>
      <mc:AlternateContent xmlns:mc="http://schemas.openxmlformats.org/markup-compatibility/2006">
        <mc:Choice xmlns:a14="http://schemas.microsoft.com/office/drawing/2010/main" Requires="a14">
          <p:sp>
            <p:nvSpPr>
              <p:cNvPr id="193" name="Equation"/>
              <p:cNvSpPr txBox="1"/>
              <p:nvPr/>
            </p:nvSpPr>
            <p:spPr>
              <a:xfrm>
                <a:off x="2713470" y="1815874"/>
                <a:ext cx="301942" cy="389466"/>
              </a:xfrm>
              <a:prstGeom prst="rect">
                <a:avLst/>
              </a:prstGeom>
              <a:ln w="12700">
                <a:miter lim="400000"/>
              </a:ln>
            </p:spPr>
            <p:txBody>
              <a:bodyPr wrap="none" lIns="0" tIns="0" rIns="0" bIns="0">
                <a:spAutoFit/>
              </a:bodyPr>
              <a:lstStyle/>
              <a:p>
                <a:pPr defTabSz="642915" latinLnBrk="1">
                  <a:defRPr sz="1800"/>
                </a:pPr>
                <a14:m>
                  <m:oMathPara xmlns:m="http://schemas.openxmlformats.org/officeDocument/2006/math">
                    <m:oMathParaPr>
                      <m:jc m:val="centerGroup"/>
                    </m:oMathParaPr>
                    <m:oMath xmlns:m="http://schemas.openxmlformats.org/officeDocument/2006/math">
                      <m:r>
                        <a:rPr sz="2531" i="1">
                          <a:solidFill>
                            <a:srgbClr val="000000"/>
                          </a:solidFill>
                          <a:latin typeface="Cambria Math" panose="02040503050406030204" pitchFamily="18" charset="0"/>
                        </a:rPr>
                        <m:t>𝜙</m:t>
                      </m:r>
                    </m:oMath>
                  </m:oMathPara>
                </a14:m>
                <a:endParaRPr sz="2531"/>
              </a:p>
            </p:txBody>
          </p:sp>
        </mc:Choice>
        <mc:Fallback>
          <p:sp>
            <p:nvSpPr>
              <p:cNvPr id="193" name="Equation"/>
              <p:cNvSpPr txBox="1">
                <a:spLocks noRot="1" noChangeAspect="1" noMove="1" noResize="1" noEditPoints="1" noAdjustHandles="1" noChangeArrowheads="1" noChangeShapeType="1" noTextEdit="1"/>
              </p:cNvSpPr>
              <p:nvPr/>
            </p:nvSpPr>
            <p:spPr>
              <a:xfrm>
                <a:off x="2713470" y="1815874"/>
                <a:ext cx="301942" cy="389466"/>
              </a:xfrm>
              <a:prstGeom prst="rect">
                <a:avLst/>
              </a:prstGeom>
              <a:blipFill>
                <a:blip r:embed="rId2"/>
                <a:stretch>
                  <a:fillRect l="-36000" r="-32000" b="-32813"/>
                </a:stretch>
              </a:blipFill>
              <a:ln w="12700">
                <a:miter lim="400000"/>
              </a:ln>
            </p:spPr>
            <p:txBody>
              <a:bodyPr/>
              <a:lstStyle/>
              <a:p>
                <a:r>
                  <a:rPr lang="en-US">
                    <a:noFill/>
                  </a:rPr>
                  <a:t> </a:t>
                </a:r>
              </a:p>
            </p:txBody>
          </p:sp>
        </mc:Fallback>
      </mc:AlternateContent>
      <p:sp>
        <p:nvSpPr>
          <p:cNvPr id="194" name="Line"/>
          <p:cNvSpPr/>
          <p:nvPr/>
        </p:nvSpPr>
        <p:spPr>
          <a:xfrm flipV="1">
            <a:off x="2675077" y="3059276"/>
            <a:ext cx="892969" cy="892969"/>
          </a:xfrm>
          <a:prstGeom prst="line">
            <a:avLst/>
          </a:prstGeom>
          <a:ln w="25400">
            <a:solidFill>
              <a:srgbClr val="011993"/>
            </a:solidFill>
            <a:miter lim="400000"/>
            <a:tailEnd type="triangle"/>
          </a:ln>
        </p:spPr>
        <p:txBody>
          <a:bodyPr lIns="35719" tIns="35719" rIns="35719" bIns="35719" anchor="ctr"/>
          <a:lstStyle/>
          <a:p>
            <a:pPr>
              <a:defRPr sz="2400"/>
            </a:pPr>
            <a:endParaRPr sz="1687"/>
          </a:p>
        </p:txBody>
      </p:sp>
      <p:sp>
        <p:nvSpPr>
          <p:cNvPr id="195" name="Line"/>
          <p:cNvSpPr/>
          <p:nvPr/>
        </p:nvSpPr>
        <p:spPr>
          <a:xfrm>
            <a:off x="2697458" y="1326643"/>
            <a:ext cx="849868" cy="1707474"/>
          </a:xfrm>
          <a:prstGeom prst="line">
            <a:avLst/>
          </a:prstGeom>
          <a:ln w="25400">
            <a:solidFill>
              <a:srgbClr val="FF2600"/>
            </a:solidFill>
            <a:miter lim="400000"/>
            <a:tailEnd type="triangle"/>
          </a:ln>
        </p:spPr>
        <p:txBody>
          <a:bodyPr lIns="35719" tIns="35719" rIns="35719" bIns="35719" anchor="ctr"/>
          <a:lstStyle/>
          <a:p>
            <a:pPr>
              <a:defRPr sz="2400"/>
            </a:pPr>
            <a:endParaRPr sz="1687"/>
          </a:p>
        </p:txBody>
      </p:sp>
      <mc:AlternateContent xmlns:mc="http://schemas.openxmlformats.org/markup-compatibility/2006">
        <mc:Choice xmlns:a14="http://schemas.microsoft.com/office/drawing/2010/main" Requires="a14">
          <p:sp>
            <p:nvSpPr>
              <p:cNvPr id="196" name="Equation"/>
              <p:cNvSpPr txBox="1"/>
              <p:nvPr/>
            </p:nvSpPr>
            <p:spPr>
              <a:xfrm>
                <a:off x="1919061" y="2366472"/>
                <a:ext cx="460704" cy="539507"/>
              </a:xfrm>
              <a:prstGeom prst="rect">
                <a:avLst/>
              </a:prstGeom>
              <a:ln w="12700">
                <a:miter lim="400000"/>
              </a:ln>
            </p:spPr>
            <p:txBody>
              <a:bodyPr wrap="none" lIns="0" tIns="0" rIns="0" bIns="0">
                <a:spAutoFit/>
              </a:bodyPr>
              <a:lstStyle/>
              <a:p>
                <a:pPr defTabSz="642915" latinLnBrk="1">
                  <a:defRPr sz="1800"/>
                </a:pPr>
                <a14:m>
                  <m:oMathPara xmlns:m="http://schemas.openxmlformats.org/officeDocument/2006/math">
                    <m:oMathParaPr>
                      <m:jc m:val="centerGroup"/>
                    </m:oMathParaPr>
                    <m:oMath xmlns:m="http://schemas.openxmlformats.org/officeDocument/2006/math">
                      <m:sSub>
                        <m:sSubPr>
                          <m:ctrlPr>
                            <a:rPr sz="2531">
                              <a:solidFill>
                                <a:srgbClr val="000000"/>
                              </a:solidFill>
                              <a:latin typeface="Cambria Math" panose="02040503050406030204" pitchFamily="18" charset="0"/>
                            </a:rPr>
                          </m:ctrlPr>
                        </m:sSubPr>
                        <m:e>
                          <m:limUpp>
                            <m:limUppPr>
                              <m:ctrlPr>
                                <a:rPr sz="2531">
                                  <a:solidFill>
                                    <a:srgbClr val="000000"/>
                                  </a:solidFill>
                                  <a:latin typeface="Cambria Math" panose="02040503050406030204" pitchFamily="18" charset="0"/>
                                </a:rPr>
                              </m:ctrlPr>
                            </m:limUppPr>
                            <m:e>
                              <m:r>
                                <a:rPr sz="2531" i="1">
                                  <a:solidFill>
                                    <a:srgbClr val="000000"/>
                                  </a:solidFill>
                                  <a:latin typeface="Cambria Math" panose="02040503050406030204" pitchFamily="18" charset="0"/>
                                </a:rPr>
                                <m:t>𝜔</m:t>
                              </m:r>
                            </m:e>
                            <m:lim>
                              <m:r>
                                <a:rPr sz="2531" i="1">
                                  <a:solidFill>
                                    <a:srgbClr val="000000"/>
                                  </a:solidFill>
                                  <a:latin typeface="Cambria Math" panose="02040503050406030204" pitchFamily="18" charset="0"/>
                                </a:rPr>
                                <m:t>⃗</m:t>
                              </m:r>
                            </m:lim>
                          </m:limUpp>
                        </m:e>
                        <m:sub>
                          <m:r>
                            <a:rPr sz="2531" i="1">
                              <a:solidFill>
                                <a:srgbClr val="000000"/>
                              </a:solidFill>
                              <a:latin typeface="Cambria Math" panose="02040503050406030204" pitchFamily="18" charset="0"/>
                            </a:rPr>
                            <m:t>0</m:t>
                          </m:r>
                        </m:sub>
                      </m:sSub>
                    </m:oMath>
                  </m:oMathPara>
                </a14:m>
                <a:endParaRPr sz="2531"/>
              </a:p>
            </p:txBody>
          </p:sp>
        </mc:Choice>
        <mc:Fallback>
          <p:sp>
            <p:nvSpPr>
              <p:cNvPr id="196" name="Equation"/>
              <p:cNvSpPr txBox="1">
                <a:spLocks noRot="1" noChangeAspect="1" noMove="1" noResize="1" noEditPoints="1" noAdjustHandles="1" noChangeArrowheads="1" noChangeShapeType="1" noTextEdit="1"/>
              </p:cNvSpPr>
              <p:nvPr/>
            </p:nvSpPr>
            <p:spPr>
              <a:xfrm>
                <a:off x="1919061" y="2366472"/>
                <a:ext cx="460704" cy="539507"/>
              </a:xfrm>
              <a:prstGeom prst="rect">
                <a:avLst/>
              </a:prstGeom>
              <a:blipFill>
                <a:blip r:embed="rId3"/>
                <a:stretch>
                  <a:fillRect/>
                </a:stretch>
              </a:blipFill>
              <a:ln w="12700">
                <a:miter lim="400000"/>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7" name="Equation"/>
              <p:cNvSpPr txBox="1"/>
              <p:nvPr/>
            </p:nvSpPr>
            <p:spPr>
              <a:xfrm>
                <a:off x="3138996" y="3512183"/>
                <a:ext cx="537583" cy="540148"/>
              </a:xfrm>
              <a:prstGeom prst="rect">
                <a:avLst/>
              </a:prstGeom>
              <a:ln w="12700">
                <a:miter lim="400000"/>
              </a:ln>
            </p:spPr>
            <p:txBody>
              <a:bodyPr wrap="none" lIns="0" tIns="0" rIns="0" bIns="0">
                <a:spAutoFit/>
              </a:bodyPr>
              <a:lstStyle/>
              <a:p>
                <a:pPr defTabSz="642915" latinLnBrk="1">
                  <a:defRPr sz="1800"/>
                </a:pPr>
                <a14:m>
                  <m:oMathPara xmlns:m="http://schemas.openxmlformats.org/officeDocument/2006/math">
                    <m:oMathParaPr>
                      <m:jc m:val="centerGroup"/>
                    </m:oMathParaPr>
                    <m:oMath xmlns:m="http://schemas.openxmlformats.org/officeDocument/2006/math">
                      <m:r>
                        <a:rPr sz="2531" i="1">
                          <a:solidFill>
                            <a:srgbClr val="000000"/>
                          </a:solidFill>
                          <a:latin typeface="Cambria Math" panose="02040503050406030204" pitchFamily="18" charset="0"/>
                        </a:rPr>
                        <m:t>𝑚</m:t>
                      </m:r>
                      <m:limUpp>
                        <m:limUppPr>
                          <m:ctrlPr>
                            <a:rPr sz="2531" i="1">
                              <a:solidFill>
                                <a:srgbClr val="000000"/>
                              </a:solidFill>
                              <a:latin typeface="Cambria Math" panose="02040503050406030204" pitchFamily="18" charset="0"/>
                            </a:rPr>
                          </m:ctrlPr>
                        </m:limUppPr>
                        <m:e>
                          <m:r>
                            <a:rPr sz="2531" i="1">
                              <a:solidFill>
                                <a:srgbClr val="000000"/>
                              </a:solidFill>
                              <a:latin typeface="Cambria Math" panose="02040503050406030204" pitchFamily="18" charset="0"/>
                            </a:rPr>
                            <m:t>𝑣</m:t>
                          </m:r>
                        </m:e>
                        <m:lim>
                          <m:r>
                            <a:rPr sz="2531" i="1">
                              <a:solidFill>
                                <a:srgbClr val="000000"/>
                              </a:solidFill>
                              <a:latin typeface="Cambria Math" panose="02040503050406030204" pitchFamily="18" charset="0"/>
                            </a:rPr>
                            <m:t>⃗</m:t>
                          </m:r>
                        </m:lim>
                      </m:limUpp>
                    </m:oMath>
                  </m:oMathPara>
                </a14:m>
                <a:endParaRPr sz="2531"/>
              </a:p>
            </p:txBody>
          </p:sp>
        </mc:Choice>
        <mc:Fallback>
          <p:sp>
            <p:nvSpPr>
              <p:cNvPr id="197" name="Equation"/>
              <p:cNvSpPr txBox="1">
                <a:spLocks noRot="1" noChangeAspect="1" noMove="1" noResize="1" noEditPoints="1" noAdjustHandles="1" noChangeArrowheads="1" noChangeShapeType="1" noTextEdit="1"/>
              </p:cNvSpPr>
              <p:nvPr/>
            </p:nvSpPr>
            <p:spPr>
              <a:xfrm>
                <a:off x="3138996" y="3512183"/>
                <a:ext cx="537583" cy="540148"/>
              </a:xfrm>
              <a:prstGeom prst="rect">
                <a:avLst/>
              </a:prstGeom>
              <a:blipFill>
                <a:blip r:embed="rId4"/>
                <a:stretch>
                  <a:fillRect/>
                </a:stretch>
              </a:blipFill>
              <a:ln w="12700">
                <a:miter lim="400000"/>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8" name="Equation"/>
              <p:cNvSpPr txBox="1"/>
              <p:nvPr/>
            </p:nvSpPr>
            <p:spPr>
              <a:xfrm>
                <a:off x="3348410" y="2038669"/>
                <a:ext cx="483274" cy="539507"/>
              </a:xfrm>
              <a:prstGeom prst="rect">
                <a:avLst/>
              </a:prstGeom>
              <a:ln w="12700">
                <a:miter lim="400000"/>
              </a:ln>
            </p:spPr>
            <p:txBody>
              <a:bodyPr wrap="none" lIns="0" tIns="0" rIns="0" bIns="0">
                <a:spAutoFit/>
              </a:bodyPr>
              <a:lstStyle/>
              <a:p>
                <a:pPr defTabSz="642915" latinLnBrk="1">
                  <a:defRPr sz="1800"/>
                </a:pPr>
                <a14:m>
                  <m:oMathPara xmlns:m="http://schemas.openxmlformats.org/officeDocument/2006/math">
                    <m:oMathParaPr>
                      <m:jc m:val="centerGroup"/>
                    </m:oMathParaPr>
                    <m:oMath xmlns:m="http://schemas.openxmlformats.org/officeDocument/2006/math">
                      <m:sSub>
                        <m:sSubPr>
                          <m:ctrlPr>
                            <a:rPr sz="2531">
                              <a:solidFill>
                                <a:srgbClr val="000000"/>
                              </a:solidFill>
                              <a:latin typeface="Cambria Math" panose="02040503050406030204" pitchFamily="18" charset="0"/>
                            </a:rPr>
                          </m:ctrlPr>
                        </m:sSubPr>
                        <m:e>
                          <m:limUpp>
                            <m:limUppPr>
                              <m:ctrlPr>
                                <a:rPr sz="2531">
                                  <a:solidFill>
                                    <a:srgbClr val="000000"/>
                                  </a:solidFill>
                                  <a:latin typeface="Cambria Math" panose="02040503050406030204" pitchFamily="18" charset="0"/>
                                </a:rPr>
                              </m:ctrlPr>
                            </m:limUppPr>
                            <m:e>
                              <m:r>
                                <a:rPr sz="2531" i="1">
                                  <a:solidFill>
                                    <a:srgbClr val="000000"/>
                                  </a:solidFill>
                                  <a:latin typeface="Cambria Math" panose="02040503050406030204" pitchFamily="18" charset="0"/>
                                </a:rPr>
                                <m:t>𝜔</m:t>
                              </m:r>
                            </m:e>
                            <m:lim>
                              <m:r>
                                <a:rPr sz="2531" i="1">
                                  <a:solidFill>
                                    <a:srgbClr val="000000"/>
                                  </a:solidFill>
                                  <a:latin typeface="Cambria Math" panose="02040503050406030204" pitchFamily="18" charset="0"/>
                                </a:rPr>
                                <m:t>⃗</m:t>
                              </m:r>
                            </m:lim>
                          </m:limUpp>
                        </m:e>
                        <m:sub>
                          <m:r>
                            <a:rPr sz="2531" i="1">
                              <a:solidFill>
                                <a:srgbClr val="000000"/>
                              </a:solidFill>
                              <a:latin typeface="Cambria Math" panose="02040503050406030204" pitchFamily="18" charset="0"/>
                            </a:rPr>
                            <m:t>−</m:t>
                          </m:r>
                        </m:sub>
                      </m:sSub>
                    </m:oMath>
                  </m:oMathPara>
                </a14:m>
                <a:endParaRPr sz="2531"/>
              </a:p>
            </p:txBody>
          </p:sp>
        </mc:Choice>
        <mc:Fallback>
          <p:sp>
            <p:nvSpPr>
              <p:cNvPr id="198" name="Equation"/>
              <p:cNvSpPr txBox="1">
                <a:spLocks noRot="1" noChangeAspect="1" noMove="1" noResize="1" noEditPoints="1" noAdjustHandles="1" noChangeArrowheads="1" noChangeShapeType="1" noTextEdit="1"/>
              </p:cNvSpPr>
              <p:nvPr/>
            </p:nvSpPr>
            <p:spPr>
              <a:xfrm>
                <a:off x="3348410" y="2038669"/>
                <a:ext cx="483274" cy="539507"/>
              </a:xfrm>
              <a:prstGeom prst="rect">
                <a:avLst/>
              </a:prstGeom>
              <a:blipFill>
                <a:blip r:embed="rId5"/>
                <a:stretch>
                  <a:fillRect/>
                </a:stretch>
              </a:blipFill>
              <a:ln w="12700">
                <a:miter lim="400000"/>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9" name="Equation"/>
              <p:cNvSpPr txBox="1"/>
              <p:nvPr/>
            </p:nvSpPr>
            <p:spPr>
              <a:xfrm>
                <a:off x="5308027" y="1281854"/>
                <a:ext cx="3574697" cy="664349"/>
              </a:xfrm>
              <a:prstGeom prst="rect">
                <a:avLst/>
              </a:prstGeom>
              <a:ln w="12700">
                <a:miter lim="400000"/>
              </a:ln>
            </p:spPr>
            <p:txBody>
              <a:bodyPr wrap="none" lIns="0" tIns="0" rIns="0" bIns="0">
                <a:spAutoFit/>
              </a:bodyPr>
              <a:lstStyle/>
              <a:p>
                <a:pPr defTabSz="642915" latinLnBrk="1">
                  <a:defRPr sz="1800"/>
                </a:pPr>
                <a14:m>
                  <m:oMathPara xmlns:m="http://schemas.openxmlformats.org/officeDocument/2006/math">
                    <m:oMathParaPr>
                      <m:jc m:val="centerGroup"/>
                    </m:oMathParaPr>
                    <m:oMath xmlns:m="http://schemas.openxmlformats.org/officeDocument/2006/math">
                      <m:sSub>
                        <m:sSubPr>
                          <m:ctrlPr>
                            <a:rPr sz="2531">
                              <a:solidFill>
                                <a:srgbClr val="011892"/>
                              </a:solidFill>
                              <a:latin typeface="Cambria Math" panose="02040503050406030204" pitchFamily="18" charset="0"/>
                            </a:rPr>
                          </m:ctrlPr>
                        </m:sSubPr>
                        <m:e>
                          <m:r>
                            <a:rPr sz="2531" i="1">
                              <a:solidFill>
                                <a:srgbClr val="011892"/>
                              </a:solidFill>
                              <a:latin typeface="Cambria Math" panose="02040503050406030204" pitchFamily="18" charset="0"/>
                            </a:rPr>
                            <m:t>𝜔</m:t>
                          </m:r>
                        </m:e>
                        <m:sub>
                          <m:r>
                            <a:rPr sz="2531" i="1">
                              <a:solidFill>
                                <a:srgbClr val="011892"/>
                              </a:solidFill>
                              <a:latin typeface="Cambria Math" panose="02040503050406030204" pitchFamily="18" charset="0"/>
                            </a:rPr>
                            <m:t>0</m:t>
                          </m:r>
                        </m:sub>
                      </m:sSub>
                      <m:r>
                        <a:rPr sz="2531" i="1">
                          <a:solidFill>
                            <a:srgbClr val="011892"/>
                          </a:solidFill>
                          <a:latin typeface="Cambria Math" panose="02040503050406030204" pitchFamily="18" charset="0"/>
                        </a:rPr>
                        <m:t>=</m:t>
                      </m:r>
                      <m:f>
                        <m:fPr>
                          <m:ctrlPr>
                            <a:rPr sz="2531" i="1">
                              <a:solidFill>
                                <a:srgbClr val="011892"/>
                              </a:solidFill>
                              <a:latin typeface="Cambria Math" panose="02040503050406030204" pitchFamily="18" charset="0"/>
                            </a:rPr>
                          </m:ctrlPr>
                        </m:fPr>
                        <m:num>
                          <m:r>
                            <a:rPr sz="2531" i="1">
                              <a:solidFill>
                                <a:srgbClr val="011892"/>
                              </a:solidFill>
                              <a:latin typeface="Cambria Math" panose="02040503050406030204" pitchFamily="18" charset="0"/>
                            </a:rPr>
                            <m:t>𝑚</m:t>
                          </m:r>
                        </m:num>
                        <m:den>
                          <m:r>
                            <a:rPr sz="2531" i="1">
                              <a:solidFill>
                                <a:srgbClr val="011892"/>
                              </a:solidFill>
                              <a:latin typeface="Cambria Math" panose="02040503050406030204" pitchFamily="18" charset="0"/>
                            </a:rPr>
                            <m:t>2</m:t>
                          </m:r>
                        </m:den>
                      </m:f>
                      <m:r>
                        <a:rPr sz="2531" i="1">
                          <a:solidFill>
                            <a:srgbClr val="011892"/>
                          </a:solidFill>
                          <a:latin typeface="Cambria Math" panose="02040503050406030204" pitchFamily="18" charset="0"/>
                        </a:rPr>
                        <m:t>(1+</m:t>
                      </m:r>
                      <m:sSub>
                        <m:sSubPr>
                          <m:ctrlPr>
                            <a:rPr sz="2531" i="1">
                              <a:solidFill>
                                <a:srgbClr val="011892"/>
                              </a:solidFill>
                              <a:latin typeface="Cambria Math" panose="02040503050406030204" pitchFamily="18" charset="0"/>
                            </a:rPr>
                          </m:ctrlPr>
                        </m:sSubPr>
                        <m:e>
                          <m:r>
                            <a:rPr sz="2531" i="1">
                              <a:solidFill>
                                <a:srgbClr val="011892"/>
                              </a:solidFill>
                              <a:latin typeface="Cambria Math" panose="02040503050406030204" pitchFamily="18" charset="0"/>
                            </a:rPr>
                            <m:t>𝑣</m:t>
                          </m:r>
                        </m:e>
                        <m:sub>
                          <m:r>
                            <a:rPr sz="2531" i="1">
                              <a:solidFill>
                                <a:srgbClr val="011892"/>
                              </a:solidFill>
                              <a:latin typeface="Cambria Math" panose="02040503050406030204" pitchFamily="18" charset="0"/>
                            </a:rPr>
                            <m:t>∥</m:t>
                          </m:r>
                        </m:sub>
                      </m:sSub>
                      <m:r>
                        <a:rPr sz="2531" i="1">
                          <a:solidFill>
                            <a:srgbClr val="011892"/>
                          </a:solidFill>
                          <a:latin typeface="Cambria Math" panose="02040503050406030204" pitchFamily="18" charset="0"/>
                        </a:rPr>
                        <m:t>)+</m:t>
                      </m:r>
                      <m:r>
                        <a:rPr sz="2531" i="1">
                          <a:solidFill>
                            <a:srgbClr val="011892"/>
                          </a:solidFill>
                          <a:latin typeface="Cambria Math" panose="02040503050406030204" pitchFamily="18" charset="0"/>
                        </a:rPr>
                        <m:t>𝒪</m:t>
                      </m:r>
                      <m:r>
                        <a:rPr sz="2531" i="1">
                          <a:solidFill>
                            <a:srgbClr val="011892"/>
                          </a:solidFill>
                          <a:latin typeface="Cambria Math" panose="02040503050406030204" pitchFamily="18" charset="0"/>
                        </a:rPr>
                        <m:t>(</m:t>
                      </m:r>
                      <m:sSup>
                        <m:sSupPr>
                          <m:ctrlPr>
                            <a:rPr sz="2531" i="1">
                              <a:solidFill>
                                <a:srgbClr val="011892"/>
                              </a:solidFill>
                              <a:latin typeface="Cambria Math" panose="02040503050406030204" pitchFamily="18" charset="0"/>
                            </a:rPr>
                          </m:ctrlPr>
                        </m:sSupPr>
                        <m:e>
                          <m:r>
                            <a:rPr sz="2531" i="1">
                              <a:solidFill>
                                <a:srgbClr val="011892"/>
                              </a:solidFill>
                              <a:latin typeface="Cambria Math" panose="02040503050406030204" pitchFamily="18" charset="0"/>
                            </a:rPr>
                            <m:t>𝑣</m:t>
                          </m:r>
                        </m:e>
                        <m:sup>
                          <m:r>
                            <a:rPr sz="2531" i="1">
                              <a:solidFill>
                                <a:srgbClr val="011892"/>
                              </a:solidFill>
                              <a:latin typeface="Cambria Math" panose="02040503050406030204" pitchFamily="18" charset="0"/>
                            </a:rPr>
                            <m:t>2</m:t>
                          </m:r>
                        </m:sup>
                      </m:sSup>
                      <m:r>
                        <a:rPr sz="2531" i="1">
                          <a:solidFill>
                            <a:srgbClr val="011892"/>
                          </a:solidFill>
                          <a:latin typeface="Cambria Math" panose="02040503050406030204" pitchFamily="18" charset="0"/>
                        </a:rPr>
                        <m:t>)</m:t>
                      </m:r>
                    </m:oMath>
                  </m:oMathPara>
                </a14:m>
                <a:endParaRPr sz="2531">
                  <a:solidFill>
                    <a:srgbClr val="011993"/>
                  </a:solidFill>
                </a:endParaRPr>
              </a:p>
            </p:txBody>
          </p:sp>
        </mc:Choice>
        <mc:Fallback>
          <p:sp>
            <p:nvSpPr>
              <p:cNvPr id="199" name="Equation"/>
              <p:cNvSpPr txBox="1">
                <a:spLocks noRot="1" noChangeAspect="1" noMove="1" noResize="1" noEditPoints="1" noAdjustHandles="1" noChangeArrowheads="1" noChangeShapeType="1" noTextEdit="1"/>
              </p:cNvSpPr>
              <p:nvPr/>
            </p:nvSpPr>
            <p:spPr>
              <a:xfrm>
                <a:off x="5308027" y="1281854"/>
                <a:ext cx="3574697" cy="664349"/>
              </a:xfrm>
              <a:prstGeom prst="rect">
                <a:avLst/>
              </a:prstGeom>
              <a:blipFill>
                <a:blip r:embed="rId6"/>
                <a:stretch>
                  <a:fillRect/>
                </a:stretch>
              </a:blipFill>
              <a:ln w="12700">
                <a:miter lim="400000"/>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0" name="Equation"/>
              <p:cNvSpPr txBox="1"/>
              <p:nvPr/>
            </p:nvSpPr>
            <p:spPr>
              <a:xfrm>
                <a:off x="5308027" y="2148343"/>
                <a:ext cx="3597267" cy="664349"/>
              </a:xfrm>
              <a:prstGeom prst="rect">
                <a:avLst/>
              </a:prstGeom>
              <a:ln w="12700">
                <a:miter lim="400000"/>
              </a:ln>
            </p:spPr>
            <p:txBody>
              <a:bodyPr wrap="none" lIns="0" tIns="0" rIns="0" bIns="0">
                <a:spAutoFit/>
              </a:bodyPr>
              <a:lstStyle/>
              <a:p>
                <a:pPr defTabSz="642915" latinLnBrk="1">
                  <a:defRPr sz="1800"/>
                </a:pPr>
                <a14:m>
                  <m:oMathPara xmlns:m="http://schemas.openxmlformats.org/officeDocument/2006/math">
                    <m:oMathParaPr>
                      <m:jc m:val="centerGroup"/>
                    </m:oMathParaPr>
                    <m:oMath xmlns:m="http://schemas.openxmlformats.org/officeDocument/2006/math">
                      <m:sSub>
                        <m:sSubPr>
                          <m:ctrlPr>
                            <a:rPr sz="2531">
                              <a:solidFill>
                                <a:srgbClr val="011892"/>
                              </a:solidFill>
                              <a:latin typeface="Cambria Math" panose="02040503050406030204" pitchFamily="18" charset="0"/>
                            </a:rPr>
                          </m:ctrlPr>
                        </m:sSubPr>
                        <m:e>
                          <m:r>
                            <a:rPr sz="2531" i="1">
                              <a:solidFill>
                                <a:srgbClr val="011892"/>
                              </a:solidFill>
                              <a:latin typeface="Cambria Math" panose="02040503050406030204" pitchFamily="18" charset="0"/>
                            </a:rPr>
                            <m:t>𝜔</m:t>
                          </m:r>
                        </m:e>
                        <m:sub>
                          <m:r>
                            <a:rPr sz="2531" i="1">
                              <a:solidFill>
                                <a:srgbClr val="011892"/>
                              </a:solidFill>
                              <a:latin typeface="Cambria Math" panose="02040503050406030204" pitchFamily="18" charset="0"/>
                            </a:rPr>
                            <m:t>−</m:t>
                          </m:r>
                        </m:sub>
                      </m:sSub>
                      <m:r>
                        <a:rPr sz="2531" i="1">
                          <a:solidFill>
                            <a:srgbClr val="011892"/>
                          </a:solidFill>
                          <a:latin typeface="Cambria Math" panose="02040503050406030204" pitchFamily="18" charset="0"/>
                        </a:rPr>
                        <m:t>=</m:t>
                      </m:r>
                      <m:f>
                        <m:fPr>
                          <m:ctrlPr>
                            <a:rPr sz="2531" i="1">
                              <a:solidFill>
                                <a:srgbClr val="011892"/>
                              </a:solidFill>
                              <a:latin typeface="Cambria Math" panose="02040503050406030204" pitchFamily="18" charset="0"/>
                            </a:rPr>
                          </m:ctrlPr>
                        </m:fPr>
                        <m:num>
                          <m:r>
                            <a:rPr sz="2531" i="1">
                              <a:solidFill>
                                <a:srgbClr val="011892"/>
                              </a:solidFill>
                              <a:latin typeface="Cambria Math" panose="02040503050406030204" pitchFamily="18" charset="0"/>
                            </a:rPr>
                            <m:t>𝑚</m:t>
                          </m:r>
                        </m:num>
                        <m:den>
                          <m:r>
                            <a:rPr sz="2531" i="1">
                              <a:solidFill>
                                <a:srgbClr val="011892"/>
                              </a:solidFill>
                              <a:latin typeface="Cambria Math" panose="02040503050406030204" pitchFamily="18" charset="0"/>
                            </a:rPr>
                            <m:t>2</m:t>
                          </m:r>
                        </m:den>
                      </m:f>
                      <m:r>
                        <a:rPr sz="2531" i="1">
                          <a:solidFill>
                            <a:srgbClr val="011892"/>
                          </a:solidFill>
                          <a:latin typeface="Cambria Math" panose="02040503050406030204" pitchFamily="18" charset="0"/>
                        </a:rPr>
                        <m:t>(1−</m:t>
                      </m:r>
                      <m:sSub>
                        <m:sSubPr>
                          <m:ctrlPr>
                            <a:rPr sz="2531" i="1">
                              <a:solidFill>
                                <a:srgbClr val="011892"/>
                              </a:solidFill>
                              <a:latin typeface="Cambria Math" panose="02040503050406030204" pitchFamily="18" charset="0"/>
                            </a:rPr>
                          </m:ctrlPr>
                        </m:sSubPr>
                        <m:e>
                          <m:r>
                            <a:rPr sz="2531" i="1">
                              <a:solidFill>
                                <a:srgbClr val="011892"/>
                              </a:solidFill>
                              <a:latin typeface="Cambria Math" panose="02040503050406030204" pitchFamily="18" charset="0"/>
                            </a:rPr>
                            <m:t>𝑣</m:t>
                          </m:r>
                        </m:e>
                        <m:sub>
                          <m:r>
                            <a:rPr sz="2531" i="1">
                              <a:solidFill>
                                <a:srgbClr val="011892"/>
                              </a:solidFill>
                              <a:latin typeface="Cambria Math" panose="02040503050406030204" pitchFamily="18" charset="0"/>
                            </a:rPr>
                            <m:t>∥</m:t>
                          </m:r>
                        </m:sub>
                      </m:sSub>
                      <m:r>
                        <a:rPr sz="2531" i="1">
                          <a:solidFill>
                            <a:srgbClr val="011892"/>
                          </a:solidFill>
                          <a:latin typeface="Cambria Math" panose="02040503050406030204" pitchFamily="18" charset="0"/>
                        </a:rPr>
                        <m:t>)+</m:t>
                      </m:r>
                      <m:r>
                        <a:rPr sz="2531" i="1">
                          <a:solidFill>
                            <a:srgbClr val="011892"/>
                          </a:solidFill>
                          <a:latin typeface="Cambria Math" panose="02040503050406030204" pitchFamily="18" charset="0"/>
                        </a:rPr>
                        <m:t>𝒪</m:t>
                      </m:r>
                      <m:r>
                        <a:rPr sz="2531" i="1">
                          <a:solidFill>
                            <a:srgbClr val="011892"/>
                          </a:solidFill>
                          <a:latin typeface="Cambria Math" panose="02040503050406030204" pitchFamily="18" charset="0"/>
                        </a:rPr>
                        <m:t>(</m:t>
                      </m:r>
                      <m:sSup>
                        <m:sSupPr>
                          <m:ctrlPr>
                            <a:rPr sz="2531" i="1">
                              <a:solidFill>
                                <a:srgbClr val="011892"/>
                              </a:solidFill>
                              <a:latin typeface="Cambria Math" panose="02040503050406030204" pitchFamily="18" charset="0"/>
                            </a:rPr>
                          </m:ctrlPr>
                        </m:sSupPr>
                        <m:e>
                          <m:r>
                            <a:rPr sz="2531" i="1">
                              <a:solidFill>
                                <a:srgbClr val="011892"/>
                              </a:solidFill>
                              <a:latin typeface="Cambria Math" panose="02040503050406030204" pitchFamily="18" charset="0"/>
                            </a:rPr>
                            <m:t>𝑣</m:t>
                          </m:r>
                        </m:e>
                        <m:sup>
                          <m:r>
                            <a:rPr sz="2531" i="1">
                              <a:solidFill>
                                <a:srgbClr val="011892"/>
                              </a:solidFill>
                              <a:latin typeface="Cambria Math" panose="02040503050406030204" pitchFamily="18" charset="0"/>
                            </a:rPr>
                            <m:t>2</m:t>
                          </m:r>
                        </m:sup>
                      </m:sSup>
                      <m:r>
                        <a:rPr sz="2531" i="1">
                          <a:solidFill>
                            <a:srgbClr val="011892"/>
                          </a:solidFill>
                          <a:latin typeface="Cambria Math" panose="02040503050406030204" pitchFamily="18" charset="0"/>
                        </a:rPr>
                        <m:t>)</m:t>
                      </m:r>
                    </m:oMath>
                  </m:oMathPara>
                </a14:m>
                <a:endParaRPr sz="2531">
                  <a:solidFill>
                    <a:srgbClr val="011993"/>
                  </a:solidFill>
                </a:endParaRPr>
              </a:p>
            </p:txBody>
          </p:sp>
        </mc:Choice>
        <mc:Fallback>
          <p:sp>
            <p:nvSpPr>
              <p:cNvPr id="200" name="Equation"/>
              <p:cNvSpPr txBox="1">
                <a:spLocks noRot="1" noChangeAspect="1" noMove="1" noResize="1" noEditPoints="1" noAdjustHandles="1" noChangeArrowheads="1" noChangeShapeType="1" noTextEdit="1"/>
              </p:cNvSpPr>
              <p:nvPr/>
            </p:nvSpPr>
            <p:spPr>
              <a:xfrm>
                <a:off x="5308027" y="2148343"/>
                <a:ext cx="3597267" cy="664349"/>
              </a:xfrm>
              <a:prstGeom prst="rect">
                <a:avLst/>
              </a:prstGeom>
              <a:blipFill>
                <a:blip r:embed="rId7"/>
                <a:stretch>
                  <a:fillRect/>
                </a:stretch>
              </a:blipFill>
              <a:ln w="12700">
                <a:miter lim="400000"/>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1" name="Equation"/>
              <p:cNvSpPr txBox="1"/>
              <p:nvPr/>
            </p:nvSpPr>
            <p:spPr>
              <a:xfrm>
                <a:off x="5312605" y="3163781"/>
                <a:ext cx="1462388" cy="389466"/>
              </a:xfrm>
              <a:prstGeom prst="rect">
                <a:avLst/>
              </a:prstGeom>
              <a:ln w="12700">
                <a:miter lim="400000"/>
              </a:ln>
            </p:spPr>
            <p:txBody>
              <a:bodyPr wrap="none" lIns="0" tIns="0" rIns="0" bIns="0">
                <a:spAutoFit/>
              </a:bodyPr>
              <a:lstStyle/>
              <a:p>
                <a:pPr defTabSz="642915" latinLnBrk="1">
                  <a:defRPr sz="1800"/>
                </a:pPr>
                <a14:m>
                  <m:oMathPara xmlns:m="http://schemas.openxmlformats.org/officeDocument/2006/math">
                    <m:oMathParaPr>
                      <m:jc m:val="centerGroup"/>
                    </m:oMathParaPr>
                    <m:oMath xmlns:m="http://schemas.openxmlformats.org/officeDocument/2006/math">
                      <m:r>
                        <a:rPr sz="2531" i="1">
                          <a:solidFill>
                            <a:srgbClr val="011892"/>
                          </a:solidFill>
                          <a:latin typeface="Cambria Math" panose="02040503050406030204" pitchFamily="18" charset="0"/>
                        </a:rPr>
                        <m:t>𝜙</m:t>
                      </m:r>
                      <m:r>
                        <a:rPr sz="2531" i="1">
                          <a:solidFill>
                            <a:srgbClr val="011892"/>
                          </a:solidFill>
                          <a:latin typeface="Cambria Math" panose="02040503050406030204" pitchFamily="18" charset="0"/>
                        </a:rPr>
                        <m:t>≃2|</m:t>
                      </m:r>
                      <m:sSub>
                        <m:sSubPr>
                          <m:ctrlPr>
                            <a:rPr sz="2531" i="1">
                              <a:solidFill>
                                <a:srgbClr val="011892"/>
                              </a:solidFill>
                              <a:latin typeface="Cambria Math" panose="02040503050406030204" pitchFamily="18" charset="0"/>
                            </a:rPr>
                          </m:ctrlPr>
                        </m:sSubPr>
                        <m:e>
                          <m:r>
                            <a:rPr sz="2531" i="1">
                              <a:solidFill>
                                <a:srgbClr val="011892"/>
                              </a:solidFill>
                              <a:latin typeface="Cambria Math" panose="02040503050406030204" pitchFamily="18" charset="0"/>
                            </a:rPr>
                            <m:t>𝑣</m:t>
                          </m:r>
                        </m:e>
                        <m:sub>
                          <m:r>
                            <a:rPr sz="2531" i="1">
                              <a:solidFill>
                                <a:srgbClr val="011892"/>
                              </a:solidFill>
                              <a:latin typeface="Cambria Math" panose="02040503050406030204" pitchFamily="18" charset="0"/>
                            </a:rPr>
                            <m:t>⊥</m:t>
                          </m:r>
                        </m:sub>
                      </m:sSub>
                      <m:r>
                        <a:rPr sz="2531" i="1">
                          <a:solidFill>
                            <a:srgbClr val="011892"/>
                          </a:solidFill>
                          <a:latin typeface="Cambria Math" panose="02040503050406030204" pitchFamily="18" charset="0"/>
                        </a:rPr>
                        <m:t>|</m:t>
                      </m:r>
                    </m:oMath>
                  </m:oMathPara>
                </a14:m>
                <a:endParaRPr sz="2531">
                  <a:solidFill>
                    <a:srgbClr val="011993"/>
                  </a:solidFill>
                </a:endParaRPr>
              </a:p>
            </p:txBody>
          </p:sp>
        </mc:Choice>
        <mc:Fallback>
          <p:sp>
            <p:nvSpPr>
              <p:cNvPr id="201" name="Equation"/>
              <p:cNvSpPr txBox="1">
                <a:spLocks noRot="1" noChangeAspect="1" noMove="1" noResize="1" noEditPoints="1" noAdjustHandles="1" noChangeArrowheads="1" noChangeShapeType="1" noTextEdit="1"/>
              </p:cNvSpPr>
              <p:nvPr/>
            </p:nvSpPr>
            <p:spPr>
              <a:xfrm>
                <a:off x="5312605" y="3163781"/>
                <a:ext cx="1462388" cy="389466"/>
              </a:xfrm>
              <a:prstGeom prst="rect">
                <a:avLst/>
              </a:prstGeom>
              <a:blipFill>
                <a:blip r:embed="rId8"/>
                <a:stretch>
                  <a:fillRect l="-7083" r="-7917" b="-32813"/>
                </a:stretch>
              </a:blipFill>
              <a:ln w="12700">
                <a:miter lim="400000"/>
              </a:ln>
            </p:spPr>
            <p:txBody>
              <a:bodyPr/>
              <a:lstStyle/>
              <a:p>
                <a:r>
                  <a:rPr lang="en-US">
                    <a:noFill/>
                  </a:rPr>
                  <a:t> </a:t>
                </a:r>
              </a:p>
            </p:txBody>
          </p:sp>
        </mc:Fallback>
      </mc:AlternateContent>
      <p:sp>
        <p:nvSpPr>
          <p:cNvPr id="202" name="The detector collects echo coming from distances no larger than"/>
          <p:cNvSpPr txBox="1"/>
          <p:nvPr/>
        </p:nvSpPr>
        <p:spPr>
          <a:xfrm>
            <a:off x="1273262" y="4532214"/>
            <a:ext cx="9541074" cy="441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lgn="l">
              <a:defRPr b="1">
                <a:latin typeface="Helvetica"/>
                <a:ea typeface="Helvetica"/>
                <a:cs typeface="Helvetica"/>
                <a:sym typeface="Helvetica"/>
              </a:defRPr>
            </a:lvl1pPr>
          </a:lstStyle>
          <a:p>
            <a:r>
              <a:rPr sz="2400" dirty="0"/>
              <a:t>The detector collects echo coming from distances no larger than</a:t>
            </a:r>
          </a:p>
        </p:txBody>
      </p:sp>
      <mc:AlternateContent xmlns:mc="http://schemas.openxmlformats.org/markup-compatibility/2006">
        <mc:Choice xmlns:a14="http://schemas.microsoft.com/office/drawing/2010/main" Requires="a14">
          <p:sp>
            <p:nvSpPr>
              <p:cNvPr id="203" name="Equation"/>
              <p:cNvSpPr txBox="1"/>
              <p:nvPr/>
            </p:nvSpPr>
            <p:spPr>
              <a:xfrm>
                <a:off x="5182633" y="5507285"/>
                <a:ext cx="2032416" cy="794641"/>
              </a:xfrm>
              <a:prstGeom prst="rect">
                <a:avLst/>
              </a:prstGeom>
              <a:ln w="12700">
                <a:miter lim="400000"/>
              </a:ln>
            </p:spPr>
            <p:txBody>
              <a:bodyPr wrap="none" lIns="0" tIns="0" rIns="0" bIns="0">
                <a:spAutoFit/>
              </a:bodyPr>
              <a:lstStyle/>
              <a:p>
                <a:pPr defTabSz="642915" latinLnBrk="1">
                  <a:defRPr sz="1800"/>
                </a:pPr>
                <a14:m>
                  <m:oMathPara xmlns:m="http://schemas.openxmlformats.org/officeDocument/2006/math">
                    <m:oMathParaPr>
                      <m:jc m:val="centerGroup"/>
                    </m:oMathParaPr>
                    <m:oMath xmlns:m="http://schemas.openxmlformats.org/officeDocument/2006/math">
                      <m:sSub>
                        <m:sSubPr>
                          <m:ctrlPr>
                            <a:rPr sz="2531">
                              <a:solidFill>
                                <a:srgbClr val="011892"/>
                              </a:solidFill>
                              <a:latin typeface="Cambria Math" panose="02040503050406030204" pitchFamily="18" charset="0"/>
                            </a:rPr>
                          </m:ctrlPr>
                        </m:sSubPr>
                        <m:e>
                          <m:r>
                            <a:rPr sz="2531" i="1">
                              <a:solidFill>
                                <a:srgbClr val="011892"/>
                              </a:solidFill>
                              <a:latin typeface="Cambria Math" panose="02040503050406030204" pitchFamily="18" charset="0"/>
                            </a:rPr>
                            <m:t>𝑑</m:t>
                          </m:r>
                        </m:e>
                        <m:sub>
                          <m:r>
                            <a:rPr sz="2531" i="1">
                              <a:solidFill>
                                <a:srgbClr val="011892"/>
                              </a:solidFill>
                              <a:latin typeface="Cambria Math" panose="02040503050406030204" pitchFamily="18" charset="0"/>
                            </a:rPr>
                            <m:t>𝑚𝑎𝑥</m:t>
                          </m:r>
                        </m:sub>
                      </m:sSub>
                      <m:r>
                        <a:rPr sz="2531" i="1">
                          <a:solidFill>
                            <a:srgbClr val="011892"/>
                          </a:solidFill>
                          <a:latin typeface="Cambria Math" panose="02040503050406030204" pitchFamily="18" charset="0"/>
                        </a:rPr>
                        <m:t>=</m:t>
                      </m:r>
                      <m:r>
                        <a:rPr sz="2531" i="1">
                          <a:solidFill>
                            <a:srgbClr val="011892"/>
                          </a:solidFill>
                          <a:latin typeface="Cambria Math" panose="02040503050406030204" pitchFamily="18" charset="0"/>
                        </a:rPr>
                        <m:t>𝐶</m:t>
                      </m:r>
                      <m:f>
                        <m:fPr>
                          <m:ctrlPr>
                            <a:rPr sz="2531" i="1">
                              <a:solidFill>
                                <a:srgbClr val="011892"/>
                              </a:solidFill>
                              <a:latin typeface="Cambria Math" panose="02040503050406030204" pitchFamily="18" charset="0"/>
                            </a:rPr>
                          </m:ctrlPr>
                        </m:fPr>
                        <m:num>
                          <m:r>
                            <a:rPr sz="2531" i="1">
                              <a:solidFill>
                                <a:srgbClr val="011892"/>
                              </a:solidFill>
                              <a:latin typeface="Cambria Math" panose="02040503050406030204" pitchFamily="18" charset="0"/>
                            </a:rPr>
                            <m:t>𝑅</m:t>
                          </m:r>
                        </m:num>
                        <m:den>
                          <m:r>
                            <a:rPr sz="2531" i="1">
                              <a:solidFill>
                                <a:srgbClr val="011892"/>
                              </a:solidFill>
                              <a:latin typeface="Cambria Math" panose="02040503050406030204" pitchFamily="18" charset="0"/>
                            </a:rPr>
                            <m:t>|</m:t>
                          </m:r>
                          <m:sSub>
                            <m:sSubPr>
                              <m:ctrlPr>
                                <a:rPr sz="2531" i="1">
                                  <a:solidFill>
                                    <a:srgbClr val="011892"/>
                                  </a:solidFill>
                                  <a:latin typeface="Cambria Math" panose="02040503050406030204" pitchFamily="18" charset="0"/>
                                </a:rPr>
                              </m:ctrlPr>
                            </m:sSubPr>
                            <m:e>
                              <m:r>
                                <a:rPr sz="2531" i="1">
                                  <a:solidFill>
                                    <a:srgbClr val="011892"/>
                                  </a:solidFill>
                                  <a:latin typeface="Cambria Math" panose="02040503050406030204" pitchFamily="18" charset="0"/>
                                </a:rPr>
                                <m:t>𝑣</m:t>
                              </m:r>
                            </m:e>
                            <m:sub>
                              <m:r>
                                <a:rPr sz="2531" i="1">
                                  <a:solidFill>
                                    <a:srgbClr val="011892"/>
                                  </a:solidFill>
                                  <a:latin typeface="Cambria Math" panose="02040503050406030204" pitchFamily="18" charset="0"/>
                                </a:rPr>
                                <m:t>⊥</m:t>
                              </m:r>
                            </m:sub>
                          </m:sSub>
                          <m:r>
                            <a:rPr sz="2531" i="1">
                              <a:solidFill>
                                <a:srgbClr val="011892"/>
                              </a:solidFill>
                              <a:latin typeface="Cambria Math" panose="02040503050406030204" pitchFamily="18" charset="0"/>
                            </a:rPr>
                            <m:t>|</m:t>
                          </m:r>
                        </m:den>
                      </m:f>
                    </m:oMath>
                  </m:oMathPara>
                </a14:m>
                <a:endParaRPr sz="2531">
                  <a:solidFill>
                    <a:srgbClr val="011993"/>
                  </a:solidFill>
                </a:endParaRPr>
              </a:p>
            </p:txBody>
          </p:sp>
        </mc:Choice>
        <mc:Fallback>
          <p:sp>
            <p:nvSpPr>
              <p:cNvPr id="203" name="Equation"/>
              <p:cNvSpPr txBox="1">
                <a:spLocks noRot="1" noChangeAspect="1" noMove="1" noResize="1" noEditPoints="1" noAdjustHandles="1" noChangeArrowheads="1" noChangeShapeType="1" noTextEdit="1"/>
              </p:cNvSpPr>
              <p:nvPr/>
            </p:nvSpPr>
            <p:spPr>
              <a:xfrm>
                <a:off x="5182633" y="5507285"/>
                <a:ext cx="2032416" cy="794641"/>
              </a:xfrm>
              <a:prstGeom prst="rect">
                <a:avLst/>
              </a:prstGeom>
              <a:blipFill>
                <a:blip r:embed="rId9"/>
                <a:stretch>
                  <a:fillRect/>
                </a:stretch>
              </a:blipFill>
              <a:ln w="12700">
                <a:miter lim="400000"/>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4" name="Equation"/>
              <p:cNvSpPr txBox="1"/>
              <p:nvPr/>
            </p:nvSpPr>
            <p:spPr>
              <a:xfrm>
                <a:off x="2729703" y="3398010"/>
                <a:ext cx="265970" cy="389466"/>
              </a:xfrm>
              <a:prstGeom prst="rect">
                <a:avLst/>
              </a:prstGeom>
              <a:ln w="12700">
                <a:miter lim="400000"/>
              </a:ln>
            </p:spPr>
            <p:txBody>
              <a:bodyPr wrap="none" lIns="0" tIns="0" rIns="0" bIns="0">
                <a:spAutoFit/>
              </a:bodyPr>
              <a:lstStyle/>
              <a:p>
                <a:pPr defTabSz="642915" latinLnBrk="1">
                  <a:defRPr sz="1800"/>
                </a:pPr>
                <a14:m>
                  <m:oMathPara xmlns:m="http://schemas.openxmlformats.org/officeDocument/2006/math">
                    <m:oMathParaPr>
                      <m:jc m:val="centerGroup"/>
                    </m:oMathParaPr>
                    <m:oMath xmlns:m="http://schemas.openxmlformats.org/officeDocument/2006/math">
                      <m:r>
                        <a:rPr sz="2531" i="1">
                          <a:solidFill>
                            <a:srgbClr val="000000"/>
                          </a:solidFill>
                          <a:latin typeface="Cambria Math" panose="02040503050406030204" pitchFamily="18" charset="0"/>
                        </a:rPr>
                        <m:t>𝜃</m:t>
                      </m:r>
                    </m:oMath>
                  </m:oMathPara>
                </a14:m>
                <a:endParaRPr sz="2531"/>
              </a:p>
            </p:txBody>
          </p:sp>
        </mc:Choice>
        <mc:Fallback>
          <p:sp>
            <p:nvSpPr>
              <p:cNvPr id="204" name="Equation"/>
              <p:cNvSpPr txBox="1">
                <a:spLocks noRot="1" noChangeAspect="1" noMove="1" noResize="1" noEditPoints="1" noAdjustHandles="1" noChangeArrowheads="1" noChangeShapeType="1" noTextEdit="1"/>
              </p:cNvSpPr>
              <p:nvPr/>
            </p:nvSpPr>
            <p:spPr>
              <a:xfrm>
                <a:off x="2729703" y="3398010"/>
                <a:ext cx="265970" cy="389466"/>
              </a:xfrm>
              <a:prstGeom prst="rect">
                <a:avLst/>
              </a:prstGeom>
              <a:blipFill>
                <a:blip r:embed="rId10"/>
                <a:stretch>
                  <a:fillRect l="-30233" r="-25581" b="-7813"/>
                </a:stretch>
              </a:blipFill>
              <a:ln w="12700">
                <a:miter lim="400000"/>
              </a:ln>
            </p:spPr>
            <p:txBody>
              <a:bodyPr/>
              <a:lstStyle/>
              <a:p>
                <a:r>
                  <a:rPr lang="en-US">
                    <a:noFill/>
                  </a:rPr>
                  <a:t> </a:t>
                </a:r>
              </a:p>
            </p:txBody>
          </p:sp>
        </mc:Fallback>
      </mc:AlternateContent>
      <p:sp>
        <p:nvSpPr>
          <p:cNvPr id="2" name="Slide Number Placeholder 1"/>
          <p:cNvSpPr>
            <a:spLocks noGrp="1"/>
          </p:cNvSpPr>
          <p:nvPr>
            <p:ph type="sldNum" sz="quarter" idx="2"/>
          </p:nvPr>
        </p:nvSpPr>
        <p:spPr/>
        <p:txBody>
          <a:bodyPr/>
          <a:lstStyle/>
          <a:p>
            <a:fld id="{86CB4B4D-7CA3-9044-876B-883B54F8677D}" type="slidenum">
              <a:rPr lang="en-US" smtClean="0"/>
              <a:t>21</a:t>
            </a:fld>
            <a:endParaRPr lang="en-US"/>
          </a:p>
        </p:txBody>
      </p:sp>
    </p:spTree>
    <p:extLst>
      <p:ext uri="{BB962C8B-B14F-4D97-AF65-F5344CB8AC3E}">
        <p14:creationId xmlns:p14="http://schemas.microsoft.com/office/powerpoint/2010/main" val="3590622414"/>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06" name="Equation"/>
              <p:cNvSpPr txBox="1"/>
              <p:nvPr/>
            </p:nvSpPr>
            <p:spPr>
              <a:xfrm>
                <a:off x="2278232" y="5262420"/>
                <a:ext cx="2513830" cy="1455014"/>
              </a:xfrm>
              <a:prstGeom prst="rect">
                <a:avLst/>
              </a:prstGeom>
              <a:ln w="12700">
                <a:miter lim="400000"/>
              </a:ln>
            </p:spPr>
            <p:txBody>
              <a:bodyPr wrap="none" lIns="0" tIns="0" rIns="0" bIns="0">
                <a:spAutoFit/>
              </a:bodyPr>
              <a:lstStyle/>
              <a:p>
                <a:pPr defTabSz="642915" latinLnBrk="1">
                  <a:defRPr sz="1800"/>
                </a:pPr>
                <a14:m>
                  <m:oMathPara xmlns:m="http://schemas.openxmlformats.org/officeDocument/2006/math">
                    <m:oMathParaPr>
                      <m:jc m:val="centerGroup"/>
                    </m:oMathParaPr>
                    <m:oMath xmlns:m="http://schemas.openxmlformats.org/officeDocument/2006/math">
                      <m:r>
                        <a:rPr sz="3200" i="1">
                          <a:solidFill>
                            <a:srgbClr val="011892"/>
                          </a:solidFill>
                          <a:latin typeface="Cambria Math" panose="02040503050406030204" pitchFamily="18" charset="0"/>
                        </a:rPr>
                        <m:t>𝑠</m:t>
                      </m:r>
                      <m:r>
                        <a:rPr sz="3200" i="1">
                          <a:solidFill>
                            <a:srgbClr val="011892"/>
                          </a:solidFill>
                          <a:latin typeface="Cambria Math" panose="02040503050406030204" pitchFamily="18" charset="0"/>
                        </a:rPr>
                        <m:t>/</m:t>
                      </m:r>
                      <m:r>
                        <a:rPr sz="3200" i="1">
                          <a:solidFill>
                            <a:srgbClr val="011892"/>
                          </a:solidFill>
                          <a:latin typeface="Cambria Math" panose="02040503050406030204" pitchFamily="18" charset="0"/>
                        </a:rPr>
                        <m:t>𝑛</m:t>
                      </m:r>
                      <m:r>
                        <a:rPr sz="3200" i="1">
                          <a:solidFill>
                            <a:srgbClr val="011892"/>
                          </a:solidFill>
                          <a:latin typeface="Cambria Math" panose="02040503050406030204" pitchFamily="18" charset="0"/>
                        </a:rPr>
                        <m:t>=</m:t>
                      </m:r>
                      <m:f>
                        <m:fPr>
                          <m:ctrlPr>
                            <a:rPr sz="3200" i="1">
                              <a:solidFill>
                                <a:srgbClr val="011892"/>
                              </a:solidFill>
                              <a:latin typeface="Cambria Math" panose="02040503050406030204" pitchFamily="18" charset="0"/>
                            </a:rPr>
                          </m:ctrlPr>
                        </m:fPr>
                        <m:num>
                          <m:sSub>
                            <m:sSubPr>
                              <m:ctrlPr>
                                <a:rPr sz="3200" i="1">
                                  <a:solidFill>
                                    <a:srgbClr val="011892"/>
                                  </a:solidFill>
                                  <a:latin typeface="Cambria Math" panose="02040503050406030204" pitchFamily="18" charset="0"/>
                                </a:rPr>
                              </m:ctrlPr>
                            </m:sSubPr>
                            <m:e>
                              <m:r>
                                <a:rPr sz="3200" i="1">
                                  <a:solidFill>
                                    <a:srgbClr val="011892"/>
                                  </a:solidFill>
                                  <a:latin typeface="Cambria Math" panose="02040503050406030204" pitchFamily="18" charset="0"/>
                                </a:rPr>
                                <m:t>𝑃</m:t>
                              </m:r>
                            </m:e>
                            <m:sub>
                              <m:r>
                                <a:rPr sz="3200" i="1">
                                  <a:solidFill>
                                    <a:srgbClr val="011892"/>
                                  </a:solidFill>
                                  <a:latin typeface="Cambria Math" panose="02040503050406030204" pitchFamily="18" charset="0"/>
                                </a:rPr>
                                <m:t>𝑐</m:t>
                              </m:r>
                            </m:sub>
                          </m:sSub>
                        </m:num>
                        <m:den>
                          <m:sSub>
                            <m:sSubPr>
                              <m:ctrlPr>
                                <a:rPr sz="3200" i="1">
                                  <a:solidFill>
                                    <a:srgbClr val="011892"/>
                                  </a:solidFill>
                                  <a:latin typeface="Cambria Math" panose="02040503050406030204" pitchFamily="18" charset="0"/>
                                </a:rPr>
                              </m:ctrlPr>
                            </m:sSubPr>
                            <m:e>
                              <m:r>
                                <a:rPr sz="3200" i="1">
                                  <a:solidFill>
                                    <a:srgbClr val="011892"/>
                                  </a:solidFill>
                                  <a:latin typeface="Cambria Math" panose="02040503050406030204" pitchFamily="18" charset="0"/>
                                </a:rPr>
                                <m:t>𝑇</m:t>
                              </m:r>
                            </m:e>
                            <m:sub>
                              <m:r>
                                <a:rPr sz="3200" i="1">
                                  <a:solidFill>
                                    <a:srgbClr val="011892"/>
                                  </a:solidFill>
                                  <a:latin typeface="Cambria Math" panose="02040503050406030204" pitchFamily="18" charset="0"/>
                                </a:rPr>
                                <m:t>𝑛</m:t>
                              </m:r>
                            </m:sub>
                          </m:sSub>
                        </m:den>
                      </m:f>
                      <m:rad>
                        <m:radPr>
                          <m:degHide m:val="on"/>
                          <m:ctrlPr>
                            <a:rPr sz="3200" i="1">
                              <a:solidFill>
                                <a:srgbClr val="011892"/>
                              </a:solidFill>
                              <a:latin typeface="Cambria Math" panose="02040503050406030204" pitchFamily="18" charset="0"/>
                            </a:rPr>
                          </m:ctrlPr>
                        </m:radPr>
                        <m:deg/>
                        <m:e>
                          <m:f>
                            <m:fPr>
                              <m:ctrlPr>
                                <a:rPr sz="3200" i="1">
                                  <a:solidFill>
                                    <a:srgbClr val="011892"/>
                                  </a:solidFill>
                                  <a:latin typeface="Cambria Math" panose="02040503050406030204" pitchFamily="18" charset="0"/>
                                </a:rPr>
                              </m:ctrlPr>
                            </m:fPr>
                            <m:num>
                              <m:sSub>
                                <m:sSubPr>
                                  <m:ctrlPr>
                                    <a:rPr sz="3200" i="1">
                                      <a:solidFill>
                                        <a:srgbClr val="011892"/>
                                      </a:solidFill>
                                      <a:latin typeface="Cambria Math" panose="02040503050406030204" pitchFamily="18" charset="0"/>
                                    </a:rPr>
                                  </m:ctrlPr>
                                </m:sSubPr>
                                <m:e>
                                  <m:r>
                                    <a:rPr sz="3200" i="1">
                                      <a:solidFill>
                                        <a:srgbClr val="011892"/>
                                      </a:solidFill>
                                      <a:latin typeface="Cambria Math" panose="02040503050406030204" pitchFamily="18" charset="0"/>
                                    </a:rPr>
                                    <m:t>𝑡</m:t>
                                  </m:r>
                                </m:e>
                                <m:sub>
                                  <m:r>
                                    <a:rPr sz="3200" i="1">
                                      <a:solidFill>
                                        <a:srgbClr val="011892"/>
                                      </a:solidFill>
                                      <a:latin typeface="Cambria Math" panose="02040503050406030204" pitchFamily="18" charset="0"/>
                                    </a:rPr>
                                    <m:t>𝑚</m:t>
                                  </m:r>
                                </m:sub>
                              </m:sSub>
                            </m:num>
                            <m:den>
                              <m:r>
                                <a:rPr sz="3200" i="1">
                                  <a:solidFill>
                                    <a:srgbClr val="011892"/>
                                  </a:solidFill>
                                  <a:latin typeface="Cambria Math" panose="02040503050406030204" pitchFamily="18" charset="0"/>
                                </a:rPr>
                                <m:t>𝐵</m:t>
                              </m:r>
                            </m:den>
                          </m:f>
                        </m:e>
                      </m:rad>
                    </m:oMath>
                  </m:oMathPara>
                </a14:m>
                <a:endParaRPr sz="3200" dirty="0">
                  <a:solidFill>
                    <a:srgbClr val="011993"/>
                  </a:solidFill>
                </a:endParaRPr>
              </a:p>
            </p:txBody>
          </p:sp>
        </mc:Choice>
        <mc:Fallback>
          <p:sp>
            <p:nvSpPr>
              <p:cNvPr id="206" name="Equation"/>
              <p:cNvSpPr txBox="1">
                <a:spLocks noRot="1" noChangeAspect="1" noMove="1" noResize="1" noEditPoints="1" noAdjustHandles="1" noChangeArrowheads="1" noChangeShapeType="1" noTextEdit="1"/>
              </p:cNvSpPr>
              <p:nvPr/>
            </p:nvSpPr>
            <p:spPr>
              <a:xfrm>
                <a:off x="2278232" y="5262420"/>
                <a:ext cx="2513830" cy="1455014"/>
              </a:xfrm>
              <a:prstGeom prst="rect">
                <a:avLst/>
              </a:prstGeom>
              <a:blipFill>
                <a:blip r:embed="rId2"/>
                <a:stretch>
                  <a:fillRect/>
                </a:stretch>
              </a:blipFill>
              <a:ln w="12700">
                <a:miter lim="400000"/>
              </a:ln>
            </p:spPr>
            <p:txBody>
              <a:bodyPr/>
              <a:lstStyle/>
              <a:p>
                <a:r>
                  <a:rPr lang="en-US">
                    <a:noFill/>
                  </a:rPr>
                  <a:t> </a:t>
                </a:r>
              </a:p>
            </p:txBody>
          </p:sp>
        </mc:Fallback>
      </mc:AlternateContent>
      <p:sp>
        <p:nvSpPr>
          <p:cNvPr id="207" name="Dicke’s radiometer equation"/>
          <p:cNvSpPr txBox="1"/>
          <p:nvPr/>
        </p:nvSpPr>
        <p:spPr>
          <a:xfrm>
            <a:off x="5568904" y="5410338"/>
            <a:ext cx="4874219" cy="5030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b="1">
                <a:latin typeface="Helvetica"/>
                <a:ea typeface="Helvetica"/>
                <a:cs typeface="Helvetica"/>
                <a:sym typeface="Helvetica"/>
              </a:defRPr>
            </a:lvl1pPr>
          </a:lstStyle>
          <a:p>
            <a:r>
              <a:rPr sz="2800" dirty="0" err="1"/>
              <a:t>Dicke’s</a:t>
            </a:r>
            <a:r>
              <a:rPr sz="2800" dirty="0"/>
              <a:t> radiometer equation</a:t>
            </a:r>
          </a:p>
        </p:txBody>
      </p:sp>
      <p:pic>
        <p:nvPicPr>
          <p:cNvPr id="208" name="radiowindow.png" descr="radiowindow.png"/>
          <p:cNvPicPr>
            <a:picLocks noChangeAspect="1"/>
          </p:cNvPicPr>
          <p:nvPr/>
        </p:nvPicPr>
        <p:blipFill>
          <a:blip r:embed="rId3">
            <a:extLst/>
          </a:blip>
          <a:stretch>
            <a:fillRect/>
          </a:stretch>
        </p:blipFill>
        <p:spPr>
          <a:xfrm>
            <a:off x="1748520" y="949750"/>
            <a:ext cx="8533413" cy="4035594"/>
          </a:xfrm>
          <a:prstGeom prst="rect">
            <a:avLst/>
          </a:prstGeom>
          <a:ln w="12700">
            <a:miter lim="400000"/>
          </a:ln>
        </p:spPr>
      </p:pic>
      <p:sp>
        <p:nvSpPr>
          <p:cNvPr id="209" name="Sensitivity"/>
          <p:cNvSpPr txBox="1"/>
          <p:nvPr/>
        </p:nvSpPr>
        <p:spPr>
          <a:xfrm>
            <a:off x="5251830" y="253210"/>
            <a:ext cx="1870705" cy="5030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b="1">
                <a:solidFill>
                  <a:srgbClr val="011993"/>
                </a:solidFill>
                <a:latin typeface="Helvetica"/>
                <a:ea typeface="Helvetica"/>
                <a:cs typeface="Helvetica"/>
                <a:sym typeface="Helvetica"/>
              </a:defRPr>
            </a:lvl1pPr>
          </a:lstStyle>
          <a:p>
            <a:r>
              <a:rPr sz="2800" dirty="0"/>
              <a:t>Sensitivity</a:t>
            </a:r>
          </a:p>
        </p:txBody>
      </p:sp>
      <p:sp>
        <p:nvSpPr>
          <p:cNvPr id="2" name="Slide Number Placeholder 1"/>
          <p:cNvSpPr>
            <a:spLocks noGrp="1"/>
          </p:cNvSpPr>
          <p:nvPr>
            <p:ph type="sldNum" sz="quarter" idx="2"/>
          </p:nvPr>
        </p:nvSpPr>
        <p:spPr/>
        <p:txBody>
          <a:bodyPr/>
          <a:lstStyle/>
          <a:p>
            <a:fld id="{86CB4B4D-7CA3-9044-876B-883B54F8677D}" type="slidenum">
              <a:rPr lang="en-US" smtClean="0"/>
              <a:t>22</a:t>
            </a:fld>
            <a:endParaRPr lang="en-US"/>
          </a:p>
        </p:txBody>
      </p:sp>
    </p:spTree>
    <p:extLst>
      <p:ext uri="{BB962C8B-B14F-4D97-AF65-F5344CB8AC3E}">
        <p14:creationId xmlns:p14="http://schemas.microsoft.com/office/powerpoint/2010/main" val="1107365728"/>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ensitivity"/>
          <p:cNvSpPr txBox="1"/>
          <p:nvPr/>
        </p:nvSpPr>
        <p:spPr>
          <a:xfrm>
            <a:off x="5251830" y="336959"/>
            <a:ext cx="1611018" cy="441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b="1">
                <a:solidFill>
                  <a:srgbClr val="011993"/>
                </a:solidFill>
                <a:latin typeface="Helvetica"/>
                <a:ea typeface="Helvetica"/>
                <a:cs typeface="Helvetica"/>
                <a:sym typeface="Helvetica"/>
              </a:defRPr>
            </a:lvl1pPr>
          </a:lstStyle>
          <a:p>
            <a:r>
              <a:rPr sz="2400"/>
              <a:t>Sensitivity</a:t>
            </a:r>
          </a:p>
        </p:txBody>
      </p:sp>
      <p:sp>
        <p:nvSpPr>
          <p:cNvPr id="212" name="Low density streams"/>
          <p:cNvSpPr txBox="1"/>
          <p:nvPr/>
        </p:nvSpPr>
        <p:spPr>
          <a:xfrm>
            <a:off x="2812576" y="1786192"/>
            <a:ext cx="2300310" cy="3426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2500" b="1">
                <a:latin typeface="Helvetica"/>
                <a:ea typeface="Helvetica"/>
                <a:cs typeface="Helvetica"/>
                <a:sym typeface="Helvetica"/>
              </a:defRPr>
            </a:lvl1pPr>
          </a:lstStyle>
          <a:p>
            <a:r>
              <a:rPr sz="1758" dirty="0"/>
              <a:t>Low density streams</a:t>
            </a:r>
          </a:p>
        </p:txBody>
      </p:sp>
      <p:sp>
        <p:nvSpPr>
          <p:cNvPr id="213" name="Gravitational hairs"/>
          <p:cNvSpPr txBox="1"/>
          <p:nvPr/>
        </p:nvSpPr>
        <p:spPr>
          <a:xfrm>
            <a:off x="7264119" y="1786192"/>
            <a:ext cx="2050241" cy="3426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2500" b="1">
                <a:latin typeface="Helvetica"/>
                <a:ea typeface="Helvetica"/>
                <a:cs typeface="Helvetica"/>
                <a:sym typeface="Helvetica"/>
              </a:defRPr>
            </a:lvl1pPr>
          </a:lstStyle>
          <a:p>
            <a:r>
              <a:rPr sz="1758" dirty="0"/>
              <a:t>Gravitational hairs</a:t>
            </a:r>
          </a:p>
        </p:txBody>
      </p:sp>
      <p:sp>
        <p:nvSpPr>
          <p:cNvPr id="214" name="We assume we spend 10 MW during one year to cover a factor of two in axion mass range"/>
          <p:cNvSpPr txBox="1"/>
          <p:nvPr/>
        </p:nvSpPr>
        <p:spPr>
          <a:xfrm>
            <a:off x="1736074" y="912589"/>
            <a:ext cx="8554887" cy="7212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lvl1pPr algn="l">
              <a:defRPr sz="3000" b="1">
                <a:latin typeface="Helvetica"/>
                <a:ea typeface="Helvetica"/>
                <a:cs typeface="Helvetica"/>
                <a:sym typeface="Helvetica"/>
              </a:defRPr>
            </a:lvl1pPr>
          </a:lstStyle>
          <a:p>
            <a:r>
              <a:rPr sz="2109"/>
              <a:t>We assume we spend 10 MW during one year to cover a factor of two in axion mass range</a:t>
            </a:r>
          </a:p>
        </p:txBody>
      </p:sp>
      <p:sp>
        <p:nvSpPr>
          <p:cNvPr id="215" name="The sensitivity widths for the low density streams plot are related to the uncertainty on the stream direction"/>
          <p:cNvSpPr txBox="1"/>
          <p:nvPr/>
        </p:nvSpPr>
        <p:spPr>
          <a:xfrm>
            <a:off x="397153" y="5672445"/>
            <a:ext cx="11580094" cy="3426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lgn="l">
              <a:defRPr sz="2500" b="1">
                <a:solidFill>
                  <a:srgbClr val="011993"/>
                </a:solidFill>
                <a:latin typeface="Helvetica"/>
                <a:ea typeface="Helvetica"/>
                <a:cs typeface="Helvetica"/>
                <a:sym typeface="Helvetica"/>
              </a:defRPr>
            </a:lvl1pPr>
          </a:lstStyle>
          <a:p>
            <a:r>
              <a:rPr sz="1758" dirty="0"/>
              <a:t>The sensitivity widths for the low density streams plot are related to the uncertainty on the stream direction</a:t>
            </a:r>
          </a:p>
        </p:txBody>
      </p:sp>
      <p:pic>
        <p:nvPicPr>
          <p:cNvPr id="216" name="no_focusing.pdf" descr="no_focusing.pdf"/>
          <p:cNvPicPr>
            <a:picLocks noChangeAspect="1"/>
          </p:cNvPicPr>
          <p:nvPr/>
        </p:nvPicPr>
        <p:blipFill>
          <a:blip r:embed="rId2">
            <a:extLst/>
          </a:blip>
          <a:stretch>
            <a:fillRect/>
          </a:stretch>
        </p:blipFill>
        <p:spPr>
          <a:xfrm>
            <a:off x="1681226" y="2350565"/>
            <a:ext cx="4261803" cy="3100166"/>
          </a:xfrm>
          <a:prstGeom prst="rect">
            <a:avLst/>
          </a:prstGeom>
          <a:ln w="12700">
            <a:miter lim="400000"/>
          </a:ln>
        </p:spPr>
      </p:pic>
      <p:pic>
        <p:nvPicPr>
          <p:cNvPr id="217" name="focusing.pdf" descr="focusing.pdf"/>
          <p:cNvPicPr>
            <a:picLocks noChangeAspect="1"/>
          </p:cNvPicPr>
          <p:nvPr/>
        </p:nvPicPr>
        <p:blipFill>
          <a:blip r:embed="rId3">
            <a:extLst/>
          </a:blip>
          <a:stretch>
            <a:fillRect/>
          </a:stretch>
        </p:blipFill>
        <p:spPr>
          <a:xfrm>
            <a:off x="5952387" y="2329619"/>
            <a:ext cx="4261803" cy="3100167"/>
          </a:xfrm>
          <a:prstGeom prst="rect">
            <a:avLst/>
          </a:prstGeom>
          <a:ln w="12700">
            <a:miter lim="400000"/>
          </a:ln>
        </p:spPr>
      </p:pic>
      <p:sp>
        <p:nvSpPr>
          <p:cNvPr id="218" name="The sensitivity widths for the gravitational hairs plot are related to the uncertainty on the hairs location"/>
          <p:cNvSpPr txBox="1"/>
          <p:nvPr/>
        </p:nvSpPr>
        <p:spPr>
          <a:xfrm>
            <a:off x="473538" y="6257763"/>
            <a:ext cx="11079957" cy="3426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lgn="l">
              <a:defRPr sz="2500" b="1">
                <a:solidFill>
                  <a:srgbClr val="011993"/>
                </a:solidFill>
                <a:latin typeface="Helvetica"/>
                <a:ea typeface="Helvetica"/>
                <a:cs typeface="Helvetica"/>
                <a:sym typeface="Helvetica"/>
              </a:defRPr>
            </a:lvl1pPr>
          </a:lstStyle>
          <a:p>
            <a:r>
              <a:rPr sz="1758" dirty="0"/>
              <a:t>The sensitivity widths for the gravitational hairs plot are related to the uncertainty on the hairs location</a:t>
            </a:r>
          </a:p>
        </p:txBody>
      </p:sp>
      <p:sp>
        <p:nvSpPr>
          <p:cNvPr id="2" name="Slide Number Placeholder 1"/>
          <p:cNvSpPr>
            <a:spLocks noGrp="1"/>
          </p:cNvSpPr>
          <p:nvPr>
            <p:ph type="sldNum" sz="quarter" idx="2"/>
          </p:nvPr>
        </p:nvSpPr>
        <p:spPr/>
        <p:txBody>
          <a:bodyPr/>
          <a:lstStyle/>
          <a:p>
            <a:fld id="{86CB4B4D-7CA3-9044-876B-883B54F8677D}" type="slidenum">
              <a:rPr lang="en-US" smtClean="0"/>
              <a:t>23</a:t>
            </a:fld>
            <a:endParaRPr lang="en-US"/>
          </a:p>
        </p:txBody>
      </p:sp>
    </p:spTree>
    <p:extLst>
      <p:ext uri="{BB962C8B-B14F-4D97-AF65-F5344CB8AC3E}">
        <p14:creationId xmlns:p14="http://schemas.microsoft.com/office/powerpoint/2010/main" val="129555292"/>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1891" y="360218"/>
            <a:ext cx="11176000" cy="584775"/>
          </a:xfrm>
          <a:prstGeom prst="rect">
            <a:avLst/>
          </a:prstGeom>
          <a:noFill/>
        </p:spPr>
        <p:txBody>
          <a:bodyPr wrap="square" rtlCol="0">
            <a:spAutoFit/>
          </a:bodyPr>
          <a:lstStyle/>
          <a:p>
            <a:r>
              <a:rPr lang="en-US" sz="3200" dirty="0"/>
              <a:t>Fine-Grain Streams and Cosmological Simulations</a:t>
            </a:r>
          </a:p>
        </p:txBody>
      </p:sp>
      <p:sp>
        <p:nvSpPr>
          <p:cNvPr id="5" name="TextBox 4"/>
          <p:cNvSpPr txBox="1"/>
          <p:nvPr/>
        </p:nvSpPr>
        <p:spPr>
          <a:xfrm>
            <a:off x="581891" y="1302327"/>
            <a:ext cx="11092873" cy="830997"/>
          </a:xfrm>
          <a:prstGeom prst="rect">
            <a:avLst/>
          </a:prstGeom>
          <a:noFill/>
        </p:spPr>
        <p:txBody>
          <a:bodyPr wrap="square" rtlCol="0">
            <a:spAutoFit/>
          </a:bodyPr>
          <a:lstStyle/>
          <a:p>
            <a:r>
              <a:rPr lang="en-US" sz="2400" dirty="0"/>
              <a:t>The cold nature of dark matter yields particles with nearly zero dispersions </a:t>
            </a:r>
          </a:p>
          <a:p>
            <a:r>
              <a:rPr lang="en-US" sz="2400" dirty="0"/>
              <a:t> (</a:t>
            </a:r>
            <a:r>
              <a:rPr lang="en-US" sz="2400" baseline="30000" dirty="0"/>
              <a:t> </a:t>
            </a:r>
            <a:r>
              <a:rPr lang="en-US" sz="2400" dirty="0"/>
              <a:t>~10</a:t>
            </a:r>
            <a:r>
              <a:rPr lang="en-US" sz="2400" baseline="30000" dirty="0"/>
              <a:t>-10</a:t>
            </a:r>
            <a:r>
              <a:rPr lang="en-US" sz="2400" baseline="-25000" dirty="0"/>
              <a:t>  </a:t>
            </a:r>
            <a:r>
              <a:rPr lang="en-US" sz="2400" dirty="0"/>
              <a:t>c  for WIMPs and 10</a:t>
            </a:r>
            <a:r>
              <a:rPr lang="en-US" sz="2400" baseline="30000" dirty="0"/>
              <a:t>-17</a:t>
            </a:r>
            <a:r>
              <a:rPr lang="en-US" sz="2400" dirty="0"/>
              <a:t> c for </a:t>
            </a:r>
            <a:r>
              <a:rPr lang="en-US" sz="2400" dirty="0" err="1"/>
              <a:t>Axions</a:t>
            </a:r>
            <a:r>
              <a:rPr lang="en-US" sz="2400" dirty="0"/>
              <a:t>)  </a:t>
            </a:r>
            <a:r>
              <a:rPr lang="en-US" sz="2400" dirty="0" smtClean="0"/>
              <a:t>at the last scattering</a:t>
            </a:r>
            <a:endParaRPr lang="en-US" sz="2400" dirty="0"/>
          </a:p>
        </p:txBody>
      </p:sp>
      <p:sp>
        <p:nvSpPr>
          <p:cNvPr id="8" name="TextBox 7"/>
          <p:cNvSpPr txBox="1"/>
          <p:nvPr/>
        </p:nvSpPr>
        <p:spPr>
          <a:xfrm>
            <a:off x="858981" y="2490658"/>
            <a:ext cx="10538691" cy="2462213"/>
          </a:xfrm>
          <a:prstGeom prst="rect">
            <a:avLst/>
          </a:prstGeom>
          <a:noFill/>
        </p:spPr>
        <p:txBody>
          <a:bodyPr wrap="square" rtlCol="0">
            <a:spAutoFit/>
          </a:bodyPr>
          <a:lstStyle/>
          <a:p>
            <a:r>
              <a:rPr lang="en-US" sz="2000" dirty="0" smtClean="0"/>
              <a:t>Mark </a:t>
            </a:r>
            <a:r>
              <a:rPr lang="en-US" sz="2000" dirty="0"/>
              <a:t>Vogelsberger</a:t>
            </a:r>
            <a:r>
              <a:rPr lang="en-US" sz="2000" i="1" dirty="0"/>
              <a:t> </a:t>
            </a:r>
            <a:r>
              <a:rPr lang="en-US" sz="2000" dirty="0"/>
              <a:t>and Simon D. M. </a:t>
            </a:r>
            <a:r>
              <a:rPr lang="en-US" sz="2000" dirty="0" smtClean="0"/>
              <a:t>White used a geodesic </a:t>
            </a:r>
            <a:r>
              <a:rPr lang="en-US" sz="2000" dirty="0"/>
              <a:t>deviation equation and the N-body equations of </a:t>
            </a:r>
            <a:r>
              <a:rPr lang="en-US" sz="2000" dirty="0" smtClean="0"/>
              <a:t>motion: </a:t>
            </a:r>
            <a:endParaRPr lang="en-US" dirty="0"/>
          </a:p>
          <a:p>
            <a:endParaRPr lang="en-US" dirty="0" smtClean="0"/>
          </a:p>
          <a:p>
            <a:r>
              <a:rPr lang="en-US" sz="2400" dirty="0" smtClean="0">
                <a:solidFill>
                  <a:srgbClr val="C00000"/>
                </a:solidFill>
              </a:rPr>
              <a:t>The </a:t>
            </a:r>
            <a:r>
              <a:rPr lang="en-US" sz="2400" dirty="0">
                <a:solidFill>
                  <a:srgbClr val="C00000"/>
                </a:solidFill>
              </a:rPr>
              <a:t>DM distribution at a</a:t>
            </a:r>
          </a:p>
          <a:p>
            <a:r>
              <a:rPr lang="en-US" sz="2400" dirty="0">
                <a:solidFill>
                  <a:srgbClr val="C00000"/>
                </a:solidFill>
              </a:rPr>
              <a:t>typical point in the halo is described as a superposition of many fine-grained streams with </a:t>
            </a:r>
            <a:r>
              <a:rPr lang="en-US" sz="2400" dirty="0" smtClean="0">
                <a:solidFill>
                  <a:srgbClr val="C00000"/>
                </a:solidFill>
              </a:rPr>
              <a:t>discrete velocity </a:t>
            </a:r>
            <a:r>
              <a:rPr lang="en-US" sz="2400" dirty="0">
                <a:solidFill>
                  <a:srgbClr val="C00000"/>
                </a:solidFill>
              </a:rPr>
              <a:t>distributions, each of which has a very small velocity dispersion</a:t>
            </a:r>
            <a:endParaRPr lang="en-US" sz="2400" dirty="0">
              <a:solidFill>
                <a:srgbClr val="C00000"/>
              </a:solidFill>
            </a:endParaRPr>
          </a:p>
        </p:txBody>
      </p:sp>
      <p:sp>
        <p:nvSpPr>
          <p:cNvPr id="2" name="Rectangle 1"/>
          <p:cNvSpPr/>
          <p:nvPr/>
        </p:nvSpPr>
        <p:spPr>
          <a:xfrm>
            <a:off x="2161308" y="5193253"/>
            <a:ext cx="6096000" cy="646331"/>
          </a:xfrm>
          <a:prstGeom prst="rect">
            <a:avLst/>
          </a:prstGeom>
        </p:spPr>
        <p:txBody>
          <a:bodyPr>
            <a:spAutoFit/>
          </a:bodyPr>
          <a:lstStyle/>
          <a:p>
            <a:r>
              <a:rPr lang="en-US" dirty="0"/>
              <a:t>Mark Vogelsberger</a:t>
            </a:r>
            <a:r>
              <a:rPr lang="en-US" i="1" dirty="0"/>
              <a:t> </a:t>
            </a:r>
            <a:r>
              <a:rPr lang="en-US" dirty="0"/>
              <a:t>and Simon D. M. White,  </a:t>
            </a:r>
          </a:p>
          <a:p>
            <a:r>
              <a:rPr lang="en-US" dirty="0"/>
              <a:t>Mon. Not. R. Astron. Soc. </a:t>
            </a:r>
            <a:r>
              <a:rPr lang="en-US" b="1" dirty="0"/>
              <a:t>413, </a:t>
            </a:r>
            <a:r>
              <a:rPr lang="en-US" dirty="0"/>
              <a:t>1419–1438 (2011)</a:t>
            </a:r>
            <a:endParaRPr lang="en-US" dirty="0"/>
          </a:p>
        </p:txBody>
      </p:sp>
      <p:sp>
        <p:nvSpPr>
          <p:cNvPr id="9" name="Slide Number Placeholder 8"/>
          <p:cNvSpPr>
            <a:spLocks noGrp="1"/>
          </p:cNvSpPr>
          <p:nvPr>
            <p:ph type="sldNum" sz="quarter" idx="12"/>
          </p:nvPr>
        </p:nvSpPr>
        <p:spPr/>
        <p:txBody>
          <a:bodyPr/>
          <a:lstStyle/>
          <a:p>
            <a:fld id="{90BAD3EE-235B-4003-AE57-C261AED3C79E}" type="slidenum">
              <a:rPr lang="en-US" smtClean="0"/>
              <a:t>3</a:t>
            </a:fld>
            <a:endParaRPr lang="en-US"/>
          </a:p>
        </p:txBody>
      </p:sp>
    </p:spTree>
    <p:extLst>
      <p:ext uri="{BB962C8B-B14F-4D97-AF65-F5344CB8AC3E}">
        <p14:creationId xmlns:p14="http://schemas.microsoft.com/office/powerpoint/2010/main" val="4041696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975927" y="4623016"/>
            <a:ext cx="5791199" cy="1200329"/>
          </a:xfrm>
          <a:prstGeom prst="rect">
            <a:avLst/>
          </a:prstGeom>
          <a:noFill/>
        </p:spPr>
        <p:txBody>
          <a:bodyPr wrap="square" rtlCol="0">
            <a:spAutoFit/>
          </a:bodyPr>
          <a:lstStyle/>
          <a:p>
            <a:r>
              <a:rPr lang="en-US" sz="2400" dirty="0"/>
              <a:t>Mark Vogelsberger</a:t>
            </a:r>
            <a:r>
              <a:rPr lang="en-US" sz="2400" i="1" dirty="0"/>
              <a:t> </a:t>
            </a:r>
            <a:r>
              <a:rPr lang="en-US" sz="2400" dirty="0"/>
              <a:t>and Simon D. M. White,  </a:t>
            </a:r>
          </a:p>
          <a:p>
            <a:r>
              <a:rPr lang="en-US" sz="2400" dirty="0"/>
              <a:t>Mon. Not. R. Astron. Soc. </a:t>
            </a:r>
            <a:r>
              <a:rPr lang="en-US" sz="2400" b="1" dirty="0"/>
              <a:t>413, </a:t>
            </a:r>
            <a:r>
              <a:rPr lang="en-US" sz="2400" dirty="0"/>
              <a:t>1419–1438 (2011)</a:t>
            </a:r>
          </a:p>
        </p:txBody>
      </p:sp>
      <p:sp>
        <p:nvSpPr>
          <p:cNvPr id="2" name="TextBox 1"/>
          <p:cNvSpPr txBox="1"/>
          <p:nvPr/>
        </p:nvSpPr>
        <p:spPr>
          <a:xfrm>
            <a:off x="868219" y="339512"/>
            <a:ext cx="10815780" cy="584775"/>
          </a:xfrm>
          <a:prstGeom prst="rect">
            <a:avLst/>
          </a:prstGeom>
          <a:noFill/>
        </p:spPr>
        <p:txBody>
          <a:bodyPr wrap="square" rtlCol="0">
            <a:spAutoFit/>
          </a:bodyPr>
          <a:lstStyle/>
          <a:p>
            <a:r>
              <a:rPr lang="en-US" sz="3200" dirty="0" smtClean="0"/>
              <a:t>Fine-Grained </a:t>
            </a:r>
            <a:r>
              <a:rPr lang="en-US" sz="3200" dirty="0" smtClean="0"/>
              <a:t>Stream Abundance </a:t>
            </a:r>
            <a:endParaRPr lang="en-US" sz="3200" dirty="0"/>
          </a:p>
        </p:txBody>
      </p:sp>
      <p:pic>
        <p:nvPicPr>
          <p:cNvPr id="7" name="Picture 6"/>
          <p:cNvPicPr>
            <a:picLocks noChangeAspect="1"/>
          </p:cNvPicPr>
          <p:nvPr/>
        </p:nvPicPr>
        <p:blipFill>
          <a:blip r:embed="rId2"/>
          <a:stretch>
            <a:fillRect/>
          </a:stretch>
        </p:blipFill>
        <p:spPr>
          <a:xfrm>
            <a:off x="0" y="1163783"/>
            <a:ext cx="5035579" cy="4876800"/>
          </a:xfrm>
          <a:prstGeom prst="rect">
            <a:avLst/>
          </a:prstGeom>
        </p:spPr>
      </p:pic>
      <p:pic>
        <p:nvPicPr>
          <p:cNvPr id="3" name="Picture 2"/>
          <p:cNvPicPr>
            <a:picLocks noChangeAspect="1"/>
          </p:cNvPicPr>
          <p:nvPr/>
        </p:nvPicPr>
        <p:blipFill>
          <a:blip r:embed="rId3"/>
          <a:stretch>
            <a:fillRect/>
          </a:stretch>
        </p:blipFill>
        <p:spPr>
          <a:xfrm>
            <a:off x="5553574" y="1815847"/>
            <a:ext cx="6411241" cy="2617607"/>
          </a:xfrm>
          <a:prstGeom prst="rect">
            <a:avLst/>
          </a:prstGeom>
        </p:spPr>
      </p:pic>
      <p:sp>
        <p:nvSpPr>
          <p:cNvPr id="8" name="Oval 7"/>
          <p:cNvSpPr/>
          <p:nvPr/>
        </p:nvSpPr>
        <p:spPr>
          <a:xfrm>
            <a:off x="5772727" y="4054764"/>
            <a:ext cx="877455" cy="568252"/>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991316" y="4054764"/>
            <a:ext cx="877455" cy="568252"/>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0209905" y="4054764"/>
            <a:ext cx="877455" cy="568252"/>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785360" y="6116320"/>
            <a:ext cx="5750560" cy="461665"/>
          </a:xfrm>
          <a:prstGeom prst="rect">
            <a:avLst/>
          </a:prstGeom>
          <a:noFill/>
        </p:spPr>
        <p:txBody>
          <a:bodyPr wrap="square" rtlCol="0">
            <a:spAutoFit/>
          </a:bodyPr>
          <a:lstStyle/>
          <a:p>
            <a:r>
              <a:rPr lang="en-US" sz="2400" b="1" dirty="0" smtClean="0">
                <a:solidFill>
                  <a:srgbClr val="C00000"/>
                </a:solidFill>
              </a:rPr>
              <a:t>2 million streams with density 10</a:t>
            </a:r>
            <a:r>
              <a:rPr lang="en-US" sz="2400" b="1" baseline="30000" dirty="0" smtClean="0">
                <a:solidFill>
                  <a:srgbClr val="C00000"/>
                </a:solidFill>
              </a:rPr>
              <a:t>-7</a:t>
            </a:r>
            <a:r>
              <a:rPr lang="en-US" sz="2400" b="1" baseline="-25000" dirty="0" smtClean="0">
                <a:solidFill>
                  <a:srgbClr val="C00000"/>
                </a:solidFill>
              </a:rPr>
              <a:t> </a:t>
            </a:r>
            <a:r>
              <a:rPr lang="en-US" sz="2400" b="1" dirty="0" smtClean="0">
                <a:solidFill>
                  <a:srgbClr val="C00000"/>
                </a:solidFill>
              </a:rPr>
              <a:t> </a:t>
            </a:r>
            <a:r>
              <a:rPr lang="el-GR" sz="2400" b="1" dirty="0" smtClean="0">
                <a:solidFill>
                  <a:srgbClr val="C00000"/>
                </a:solidFill>
              </a:rPr>
              <a:t>ρ</a:t>
            </a:r>
            <a:r>
              <a:rPr lang="en-US" sz="2400" b="1" baseline="-25000" dirty="0" smtClean="0">
                <a:solidFill>
                  <a:srgbClr val="C00000"/>
                </a:solidFill>
              </a:rPr>
              <a:t>0</a:t>
            </a:r>
            <a:r>
              <a:rPr lang="en-US" sz="2400" b="1" dirty="0" smtClean="0">
                <a:solidFill>
                  <a:srgbClr val="C00000"/>
                </a:solidFill>
              </a:rPr>
              <a:t>  </a:t>
            </a:r>
            <a:endParaRPr lang="en-US" sz="2400" b="1" dirty="0">
              <a:solidFill>
                <a:srgbClr val="C00000"/>
              </a:solidFill>
            </a:endParaRPr>
          </a:p>
        </p:txBody>
      </p:sp>
      <p:cxnSp>
        <p:nvCxnSpPr>
          <p:cNvPr id="13" name="Straight Arrow Connector 12"/>
          <p:cNvCxnSpPr/>
          <p:nvPr/>
        </p:nvCxnSpPr>
        <p:spPr>
          <a:xfrm flipV="1">
            <a:off x="5384800" y="4623016"/>
            <a:ext cx="591127" cy="149330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2"/>
          </p:nvPr>
        </p:nvSpPr>
        <p:spPr/>
        <p:txBody>
          <a:bodyPr/>
          <a:lstStyle/>
          <a:p>
            <a:fld id="{90BAD3EE-235B-4003-AE57-C261AED3C79E}" type="slidenum">
              <a:rPr lang="en-US" smtClean="0"/>
              <a:t>4</a:t>
            </a:fld>
            <a:endParaRPr lang="en-US"/>
          </a:p>
        </p:txBody>
      </p:sp>
    </p:spTree>
    <p:extLst>
      <p:ext uri="{BB962C8B-B14F-4D97-AF65-F5344CB8AC3E}">
        <p14:creationId xmlns:p14="http://schemas.microsoft.com/office/powerpoint/2010/main" val="3792474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5018" y="369455"/>
            <a:ext cx="10566400" cy="523220"/>
          </a:xfrm>
          <a:prstGeom prst="rect">
            <a:avLst/>
          </a:prstGeom>
          <a:noFill/>
        </p:spPr>
        <p:txBody>
          <a:bodyPr wrap="square" rtlCol="0">
            <a:spAutoFit/>
          </a:bodyPr>
          <a:lstStyle/>
          <a:p>
            <a:r>
              <a:rPr lang="en-US" sz="2800" dirty="0"/>
              <a:t>Fine-Grain streams at Solar Position</a:t>
            </a:r>
          </a:p>
        </p:txBody>
      </p:sp>
      <p:sp>
        <p:nvSpPr>
          <p:cNvPr id="5" name="TextBox 4"/>
          <p:cNvSpPr txBox="1"/>
          <p:nvPr/>
        </p:nvSpPr>
        <p:spPr>
          <a:xfrm>
            <a:off x="665018" y="1056124"/>
            <a:ext cx="10566400" cy="1200329"/>
          </a:xfrm>
          <a:prstGeom prst="rect">
            <a:avLst/>
          </a:prstGeom>
          <a:noFill/>
        </p:spPr>
        <p:txBody>
          <a:bodyPr wrap="square" rtlCol="0">
            <a:spAutoFit/>
          </a:bodyPr>
          <a:lstStyle/>
          <a:p>
            <a:r>
              <a:rPr lang="en-US" sz="2400" dirty="0"/>
              <a:t>Analytical calculations of zero dispersion streams by Sun or other planets have been done before, however realistic streams would have some dispersion and are affected by gravity of more than one solar body</a:t>
            </a:r>
          </a:p>
        </p:txBody>
      </p:sp>
      <p:sp>
        <p:nvSpPr>
          <p:cNvPr id="6" name="TextBox 5"/>
          <p:cNvSpPr txBox="1"/>
          <p:nvPr/>
        </p:nvSpPr>
        <p:spPr>
          <a:xfrm>
            <a:off x="360218" y="2419902"/>
            <a:ext cx="11711709" cy="1938992"/>
          </a:xfrm>
          <a:prstGeom prst="rect">
            <a:avLst/>
          </a:prstGeom>
          <a:noFill/>
        </p:spPr>
        <p:txBody>
          <a:bodyPr wrap="square" rtlCol="0">
            <a:spAutoFit/>
          </a:bodyPr>
          <a:lstStyle/>
          <a:p>
            <a:r>
              <a:rPr lang="en-US" sz="2400" dirty="0"/>
              <a:t>We focused on simulating the </a:t>
            </a:r>
            <a:r>
              <a:rPr lang="en-US" sz="2400" dirty="0" smtClean="0"/>
              <a:t>fine-grained </a:t>
            </a:r>
            <a:r>
              <a:rPr lang="en-US" sz="2400" dirty="0"/>
              <a:t>particles to include  </a:t>
            </a:r>
          </a:p>
          <a:p>
            <a:pPr marL="285750" indent="-285750">
              <a:buFont typeface="Arial" panose="020B0604020202020204" pitchFamily="34" charset="0"/>
              <a:buChar char="•"/>
            </a:pPr>
            <a:r>
              <a:rPr lang="en-US" sz="2400" dirty="0"/>
              <a:t>Dispersion</a:t>
            </a:r>
          </a:p>
          <a:p>
            <a:pPr marL="285750" indent="-285750">
              <a:buFont typeface="Arial" panose="020B0604020202020204" pitchFamily="34" charset="0"/>
              <a:buChar char="•"/>
            </a:pPr>
            <a:r>
              <a:rPr lang="en-US" sz="2400" dirty="0"/>
              <a:t>Multi-body effects (</a:t>
            </a:r>
            <a:r>
              <a:rPr lang="en-US" sz="2400" dirty="0" smtClean="0"/>
              <a:t>Sun, </a:t>
            </a:r>
            <a:r>
              <a:rPr lang="en-US" sz="2400" dirty="0"/>
              <a:t>Earth)</a:t>
            </a:r>
          </a:p>
          <a:p>
            <a:pPr marL="285750" indent="-285750">
              <a:buFont typeface="Arial" panose="020B0604020202020204" pitchFamily="34" charset="0"/>
              <a:buChar char="•"/>
            </a:pPr>
            <a:r>
              <a:rPr lang="en-US" sz="2400" dirty="0"/>
              <a:t>Stand-alone N-body simulation could be adapted by DM groups to calculate the Gravitational effects on DM rates</a:t>
            </a:r>
          </a:p>
        </p:txBody>
      </p:sp>
      <mc:AlternateContent xmlns:mc="http://schemas.openxmlformats.org/markup-compatibility/2006" xmlns:a14="http://schemas.microsoft.com/office/drawing/2010/main">
        <mc:Choice Requires="a14">
          <p:sp>
            <p:nvSpPr>
              <p:cNvPr id="7" name="TextBox 6"/>
              <p:cNvSpPr txBox="1"/>
              <p:nvPr/>
            </p:nvSpPr>
            <p:spPr>
              <a:xfrm>
                <a:off x="4257963" y="4276437"/>
                <a:ext cx="4206280" cy="10500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𝑖</m:t>
                          </m:r>
                        </m:sub>
                      </m:sSub>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𝑑</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𝑖</m:t>
                              </m:r>
                            </m:sub>
                          </m:sSub>
                        </m:num>
                        <m:den>
                          <m:r>
                            <a:rPr lang="en-US" sz="2400" b="0" i="1" smtClean="0">
                              <a:latin typeface="Cambria Math" panose="02040503050406030204" pitchFamily="18" charset="0"/>
                            </a:rPr>
                            <m:t>𝑑𝑡</m:t>
                          </m:r>
                        </m:den>
                      </m:f>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𝑗</m:t>
                          </m:r>
                          <m:r>
                            <a:rPr lang="en-US" sz="2400" b="0" i="1" smtClean="0">
                              <a:latin typeface="Cambria Math" panose="02040503050406030204" pitchFamily="18" charset="0"/>
                            </a:rPr>
                            <m:t>=</m:t>
                          </m:r>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𝐺</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𝑗</m:t>
                                  </m:r>
                                </m:sub>
                              </m:sSub>
                            </m:num>
                            <m:den>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𝑗</m:t>
                                  </m:r>
                                </m:sub>
                              </m:s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m:t>
                                  </m:r>
                                </m:e>
                                <m:sup>
                                  <m:r>
                                    <a:rPr lang="en-US" sz="2400" b="0" i="1" smtClean="0">
                                      <a:latin typeface="Cambria Math" panose="02040503050406030204" pitchFamily="18" charset="0"/>
                                    </a:rPr>
                                    <m:t>3</m:t>
                                  </m:r>
                                </m:sup>
                              </m:sSup>
                            </m:den>
                          </m:f>
                        </m:e>
                      </m:nary>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m:t>
                      </m:r>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4257963" y="4276437"/>
                <a:ext cx="4206280" cy="1050031"/>
              </a:xfrm>
              <a:prstGeom prst="rect">
                <a:avLst/>
              </a:prstGeom>
              <a:blipFill>
                <a:blip r:embed="rId2"/>
                <a:stretch>
                  <a:fillRect/>
                </a:stretch>
              </a:blipFill>
            </p:spPr>
            <p:txBody>
              <a:bodyPr/>
              <a:lstStyle/>
              <a:p>
                <a:r>
                  <a:rPr lang="en-US">
                    <a:noFill/>
                  </a:rPr>
                  <a:t> </a:t>
                </a:r>
              </a:p>
            </p:txBody>
          </p:sp>
        </mc:Fallback>
      </mc:AlternateContent>
      <p:sp>
        <p:nvSpPr>
          <p:cNvPr id="8" name="Left Brace 7"/>
          <p:cNvSpPr/>
          <p:nvPr/>
        </p:nvSpPr>
        <p:spPr>
          <a:xfrm>
            <a:off x="3657599" y="4276437"/>
            <a:ext cx="480291" cy="231832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9" name="TextBox 8"/>
              <p:cNvSpPr txBox="1"/>
              <p:nvPr/>
            </p:nvSpPr>
            <p:spPr>
              <a:xfrm>
                <a:off x="4331852" y="5516789"/>
                <a:ext cx="4151393" cy="10500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𝑚</m:t>
                          </m:r>
                        </m:e>
                        <m:sub>
                          <m:r>
                            <a:rPr lang="en-US" sz="2400" b="0" i="1" smtClean="0">
                              <a:latin typeface="Cambria Math" panose="02040503050406030204" pitchFamily="18" charset="0"/>
                            </a:rPr>
                            <m:t>𝑖</m:t>
                          </m:r>
                        </m:sub>
                      </m:sSub>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𝑑</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𝑖</m:t>
                              </m:r>
                            </m:sub>
                          </m:sSub>
                        </m:num>
                        <m:den>
                          <m:r>
                            <a:rPr lang="en-US" sz="2400" b="0" i="1" smtClean="0">
                              <a:latin typeface="Cambria Math" panose="02040503050406030204" pitchFamily="18" charset="0"/>
                            </a:rPr>
                            <m:t>𝑑𝑡</m:t>
                          </m:r>
                        </m:den>
                      </m:f>
                      <m:r>
                        <a:rPr lang="en-US" sz="2400" b="0" i="1" smtClean="0">
                          <a:latin typeface="Cambria Math" panose="02040503050406030204" pitchFamily="18" charset="0"/>
                        </a:rPr>
                        <m:t>=</m:t>
                      </m:r>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𝑗</m:t>
                          </m:r>
                          <m:r>
                            <a:rPr lang="en-US" sz="2400" b="0" i="1" smtClean="0">
                              <a:latin typeface="Cambria Math" panose="02040503050406030204" pitchFamily="18" charset="0"/>
                            </a:rPr>
                            <m:t>=</m:t>
                          </m:r>
                          <m: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4</m:t>
                              </m:r>
                            </m:num>
                            <m:den>
                              <m:r>
                                <a:rPr lang="en-US" sz="2400" b="0" i="1" smtClean="0">
                                  <a:latin typeface="Cambria Math" panose="02040503050406030204" pitchFamily="18" charset="0"/>
                                </a:rPr>
                                <m:t>3</m:t>
                              </m:r>
                            </m:den>
                          </m:f>
                        </m:e>
                      </m:nary>
                      <m:r>
                        <a:rPr lang="en-US" sz="2400" b="0" i="1" smtClean="0">
                          <a:latin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𝜋</m:t>
                      </m:r>
                      <m:r>
                        <a:rPr lang="en-US" sz="2400" b="0" i="1" smtClean="0">
                          <a:latin typeface="Cambria Math" panose="02040503050406030204" pitchFamily="18" charset="0"/>
                          <a:ea typeface="Cambria Math" panose="02040503050406030204" pitchFamily="18" charset="0"/>
                        </a:rPr>
                        <m:t>𝐺</m:t>
                      </m:r>
                      <m:r>
                        <a:rPr lang="en-US" sz="2400" b="0" i="1" smtClean="0">
                          <a:latin typeface="Cambria Math" panose="02040503050406030204" pitchFamily="18" charset="0"/>
                          <a:ea typeface="Cambria Math" panose="02040503050406030204" pitchFamily="18" charset="0"/>
                        </a:rPr>
                        <m:t>𝜌</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m:t>
                      </m:r>
                    </m:oMath>
                  </m:oMathPara>
                </a14:m>
                <a:endParaRPr lang="en-US" sz="2400" i="1" dirty="0"/>
              </a:p>
            </p:txBody>
          </p:sp>
        </mc:Choice>
        <mc:Fallback>
          <p:sp>
            <p:nvSpPr>
              <p:cNvPr id="9" name="TextBox 8"/>
              <p:cNvSpPr txBox="1">
                <a:spLocks noRot="1" noChangeAspect="1" noMove="1" noResize="1" noEditPoints="1" noAdjustHandles="1" noChangeArrowheads="1" noChangeShapeType="1" noTextEdit="1"/>
              </p:cNvSpPr>
              <p:nvPr/>
            </p:nvSpPr>
            <p:spPr>
              <a:xfrm>
                <a:off x="4331852" y="5516789"/>
                <a:ext cx="4151393" cy="1050031"/>
              </a:xfrm>
              <a:prstGeom prst="rect">
                <a:avLst/>
              </a:prstGeom>
              <a:blipFill>
                <a:blip r:embed="rId3"/>
                <a:stretch>
                  <a:fillRect/>
                </a:stretch>
              </a:blipFill>
            </p:spPr>
            <p:txBody>
              <a:bodyPr/>
              <a:lstStyle/>
              <a:p>
                <a:r>
                  <a:rPr lang="en-US">
                    <a:noFill/>
                  </a:rPr>
                  <a:t> </a:t>
                </a:r>
              </a:p>
            </p:txBody>
          </p:sp>
        </mc:Fallback>
      </mc:AlternateContent>
      <p:sp>
        <p:nvSpPr>
          <p:cNvPr id="11" name="TextBox 10"/>
          <p:cNvSpPr txBox="1"/>
          <p:nvPr/>
        </p:nvSpPr>
        <p:spPr>
          <a:xfrm>
            <a:off x="360218" y="4442691"/>
            <a:ext cx="3103419" cy="1938992"/>
          </a:xfrm>
          <a:prstGeom prst="rect">
            <a:avLst/>
          </a:prstGeom>
          <a:noFill/>
        </p:spPr>
        <p:txBody>
          <a:bodyPr wrap="square" rtlCol="0">
            <a:spAutoFit/>
          </a:bodyPr>
          <a:lstStyle/>
          <a:p>
            <a:r>
              <a:rPr lang="en-US" sz="2400" b="1" dirty="0">
                <a:solidFill>
                  <a:srgbClr val="C00000"/>
                </a:solidFill>
              </a:rPr>
              <a:t>Python</a:t>
            </a:r>
          </a:p>
          <a:p>
            <a:r>
              <a:rPr lang="en-US" sz="2400" b="1" dirty="0" err="1">
                <a:solidFill>
                  <a:srgbClr val="C00000"/>
                </a:solidFill>
              </a:rPr>
              <a:t>Numpy</a:t>
            </a:r>
            <a:r>
              <a:rPr lang="en-US" sz="2400" b="1" dirty="0">
                <a:solidFill>
                  <a:srgbClr val="C00000"/>
                </a:solidFill>
              </a:rPr>
              <a:t>, </a:t>
            </a:r>
            <a:r>
              <a:rPr lang="en-US" sz="2400" b="1" dirty="0" err="1">
                <a:solidFill>
                  <a:srgbClr val="C00000"/>
                </a:solidFill>
              </a:rPr>
              <a:t>Scipy</a:t>
            </a:r>
            <a:endParaRPr lang="en-US" sz="2400" b="1" dirty="0">
              <a:solidFill>
                <a:srgbClr val="C00000"/>
              </a:solidFill>
            </a:endParaRPr>
          </a:p>
          <a:p>
            <a:r>
              <a:rPr lang="en-US" sz="2400" b="1" dirty="0" err="1" smtClean="0">
                <a:solidFill>
                  <a:srgbClr val="C00000"/>
                </a:solidFill>
              </a:rPr>
              <a:t>Scipy.integrate.odeint</a:t>
            </a:r>
            <a:r>
              <a:rPr lang="en-US" sz="2400" b="1" dirty="0" smtClean="0">
                <a:solidFill>
                  <a:srgbClr val="C00000"/>
                </a:solidFill>
              </a:rPr>
              <a:t> </a:t>
            </a:r>
            <a:r>
              <a:rPr lang="en-US" sz="2400" b="1" dirty="0">
                <a:solidFill>
                  <a:srgbClr val="C00000"/>
                </a:solidFill>
              </a:rPr>
              <a:t>package as equation solver</a:t>
            </a:r>
          </a:p>
        </p:txBody>
      </p:sp>
      <p:sp>
        <p:nvSpPr>
          <p:cNvPr id="12" name="TextBox 11"/>
          <p:cNvSpPr txBox="1"/>
          <p:nvPr/>
        </p:nvSpPr>
        <p:spPr>
          <a:xfrm>
            <a:off x="8811490" y="4461164"/>
            <a:ext cx="2927927" cy="461665"/>
          </a:xfrm>
          <a:prstGeom prst="rect">
            <a:avLst/>
          </a:prstGeom>
          <a:noFill/>
        </p:spPr>
        <p:txBody>
          <a:bodyPr wrap="square" rtlCol="0">
            <a:spAutoFit/>
          </a:bodyPr>
          <a:lstStyle/>
          <a:p>
            <a:r>
              <a:rPr lang="en-US" sz="2400" dirty="0"/>
              <a:t>Outside Solar Bodies</a:t>
            </a:r>
          </a:p>
        </p:txBody>
      </p:sp>
      <p:sp>
        <p:nvSpPr>
          <p:cNvPr id="13" name="TextBox 12"/>
          <p:cNvSpPr txBox="1"/>
          <p:nvPr/>
        </p:nvSpPr>
        <p:spPr>
          <a:xfrm>
            <a:off x="8719127" y="5810971"/>
            <a:ext cx="2761673" cy="461665"/>
          </a:xfrm>
          <a:prstGeom prst="rect">
            <a:avLst/>
          </a:prstGeom>
          <a:noFill/>
        </p:spPr>
        <p:txBody>
          <a:bodyPr wrap="square" rtlCol="0">
            <a:spAutoFit/>
          </a:bodyPr>
          <a:lstStyle/>
          <a:p>
            <a:r>
              <a:rPr lang="en-US" sz="2400" dirty="0"/>
              <a:t>Inside Solar Bodies</a:t>
            </a:r>
          </a:p>
        </p:txBody>
      </p:sp>
      <p:sp>
        <p:nvSpPr>
          <p:cNvPr id="3" name="Slide Number Placeholder 2"/>
          <p:cNvSpPr>
            <a:spLocks noGrp="1"/>
          </p:cNvSpPr>
          <p:nvPr>
            <p:ph type="sldNum" sz="quarter" idx="12"/>
          </p:nvPr>
        </p:nvSpPr>
        <p:spPr/>
        <p:txBody>
          <a:bodyPr/>
          <a:lstStyle/>
          <a:p>
            <a:fld id="{90BAD3EE-235B-4003-AE57-C261AED3C79E}" type="slidenum">
              <a:rPr lang="en-US" smtClean="0"/>
              <a:t>5</a:t>
            </a:fld>
            <a:endParaRPr lang="en-US"/>
          </a:p>
        </p:txBody>
      </p:sp>
    </p:spTree>
    <p:extLst>
      <p:ext uri="{BB962C8B-B14F-4D97-AF65-F5344CB8AC3E}">
        <p14:creationId xmlns:p14="http://schemas.microsoft.com/office/powerpoint/2010/main" val="3677440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2"/>
          <a:stretch>
            <a:fillRect/>
          </a:stretch>
        </p:blipFill>
        <p:spPr>
          <a:xfrm>
            <a:off x="302021" y="2170545"/>
            <a:ext cx="5904368" cy="3691268"/>
          </a:xfrm>
          <a:prstGeom prst="rect">
            <a:avLst/>
          </a:prstGeom>
        </p:spPr>
      </p:pic>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6389" y="2309090"/>
            <a:ext cx="5789353" cy="3618345"/>
          </a:xfrm>
          <a:prstGeom prst="rect">
            <a:avLst/>
          </a:prstGeom>
        </p:spPr>
      </p:pic>
      <p:sp>
        <p:nvSpPr>
          <p:cNvPr id="38" name="TextBox 37"/>
          <p:cNvSpPr txBox="1"/>
          <p:nvPr/>
        </p:nvSpPr>
        <p:spPr>
          <a:xfrm>
            <a:off x="497840" y="579120"/>
            <a:ext cx="6736080" cy="1200329"/>
          </a:xfrm>
          <a:prstGeom prst="rect">
            <a:avLst/>
          </a:prstGeom>
          <a:noFill/>
        </p:spPr>
        <p:txBody>
          <a:bodyPr wrap="square" rtlCol="0">
            <a:spAutoFit/>
          </a:bodyPr>
          <a:lstStyle/>
          <a:p>
            <a:r>
              <a:rPr lang="en-US" sz="2400" dirty="0" smtClean="0"/>
              <a:t>Schematics of Solar system headed towards the Cygnus and illustration of a stream experiencing gravitational effects of Sun and Earth</a:t>
            </a:r>
            <a:endParaRPr lang="en-US" sz="2400" dirty="0"/>
          </a:p>
        </p:txBody>
      </p:sp>
      <p:sp>
        <p:nvSpPr>
          <p:cNvPr id="39" name="TextBox 38"/>
          <p:cNvSpPr txBox="1"/>
          <p:nvPr/>
        </p:nvSpPr>
        <p:spPr>
          <a:xfrm>
            <a:off x="7396480" y="717619"/>
            <a:ext cx="4175760" cy="1200329"/>
          </a:xfrm>
          <a:prstGeom prst="rect">
            <a:avLst/>
          </a:prstGeom>
          <a:noFill/>
        </p:spPr>
        <p:txBody>
          <a:bodyPr wrap="square" rtlCol="0">
            <a:spAutoFit/>
          </a:bodyPr>
          <a:lstStyle/>
          <a:p>
            <a:r>
              <a:rPr lang="en-US" sz="2400" dirty="0" smtClean="0"/>
              <a:t>Simulated particles arrive with a peak around Cygnus (Red) as expected from other findings</a:t>
            </a:r>
            <a:endParaRPr lang="en-US" sz="2400" dirty="0"/>
          </a:p>
        </p:txBody>
      </p:sp>
      <p:sp>
        <p:nvSpPr>
          <p:cNvPr id="41" name="Slide Number Placeholder 40"/>
          <p:cNvSpPr>
            <a:spLocks noGrp="1"/>
          </p:cNvSpPr>
          <p:nvPr>
            <p:ph type="sldNum" sz="quarter" idx="12"/>
          </p:nvPr>
        </p:nvSpPr>
        <p:spPr/>
        <p:txBody>
          <a:bodyPr/>
          <a:lstStyle/>
          <a:p>
            <a:fld id="{90BAD3EE-235B-4003-AE57-C261AED3C79E}" type="slidenum">
              <a:rPr lang="en-US" smtClean="0"/>
              <a:t>6</a:t>
            </a:fld>
            <a:endParaRPr lang="en-US"/>
          </a:p>
        </p:txBody>
      </p:sp>
    </p:spTree>
    <p:extLst>
      <p:ext uri="{BB962C8B-B14F-4D97-AF65-F5344CB8AC3E}">
        <p14:creationId xmlns:p14="http://schemas.microsoft.com/office/powerpoint/2010/main" val="1998072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055" y="2749916"/>
            <a:ext cx="9624291" cy="3690460"/>
          </a:xfrm>
          <a:prstGeom prst="rect">
            <a:avLst/>
          </a:prstGeom>
        </p:spPr>
      </p:pic>
      <p:pic>
        <p:nvPicPr>
          <p:cNvPr id="5" name="Picture 4"/>
          <p:cNvPicPr>
            <a:picLocks noChangeAspect="1"/>
          </p:cNvPicPr>
          <p:nvPr/>
        </p:nvPicPr>
        <p:blipFill>
          <a:blip r:embed="rId3"/>
          <a:stretch>
            <a:fillRect/>
          </a:stretch>
        </p:blipFill>
        <p:spPr>
          <a:xfrm>
            <a:off x="2028102" y="85437"/>
            <a:ext cx="7267575" cy="1581150"/>
          </a:xfrm>
          <a:prstGeom prst="rect">
            <a:avLst/>
          </a:prstGeom>
        </p:spPr>
      </p:pic>
      <p:pic>
        <p:nvPicPr>
          <p:cNvPr id="6" name="Picture 5"/>
          <p:cNvPicPr>
            <a:picLocks noChangeAspect="1"/>
          </p:cNvPicPr>
          <p:nvPr/>
        </p:nvPicPr>
        <p:blipFill>
          <a:blip r:embed="rId4"/>
          <a:stretch>
            <a:fillRect/>
          </a:stretch>
        </p:blipFill>
        <p:spPr>
          <a:xfrm>
            <a:off x="3958647" y="1309418"/>
            <a:ext cx="4815898" cy="1302358"/>
          </a:xfrm>
          <a:prstGeom prst="rect">
            <a:avLst/>
          </a:prstGeom>
        </p:spPr>
      </p:pic>
      <p:sp>
        <p:nvSpPr>
          <p:cNvPr id="8" name="Slide Number Placeholder 7"/>
          <p:cNvSpPr>
            <a:spLocks noGrp="1"/>
          </p:cNvSpPr>
          <p:nvPr>
            <p:ph type="sldNum" sz="quarter" idx="12"/>
          </p:nvPr>
        </p:nvSpPr>
        <p:spPr/>
        <p:txBody>
          <a:bodyPr/>
          <a:lstStyle/>
          <a:p>
            <a:fld id="{90BAD3EE-235B-4003-AE57-C261AED3C79E}" type="slidenum">
              <a:rPr lang="en-US" smtClean="0"/>
              <a:t>7</a:t>
            </a:fld>
            <a:endParaRPr lang="en-US"/>
          </a:p>
        </p:txBody>
      </p:sp>
    </p:spTree>
    <p:extLst>
      <p:ext uri="{BB962C8B-B14F-4D97-AF65-F5344CB8AC3E}">
        <p14:creationId xmlns:p14="http://schemas.microsoft.com/office/powerpoint/2010/main" val="3581782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746" y="2069360"/>
            <a:ext cx="5375018" cy="37578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4328" y="1934319"/>
            <a:ext cx="5781964" cy="3830616"/>
          </a:xfrm>
          <a:prstGeom prst="rect">
            <a:avLst/>
          </a:prstGeom>
        </p:spPr>
      </p:pic>
      <p:sp>
        <p:nvSpPr>
          <p:cNvPr id="6" name="TextBox 5"/>
          <p:cNvSpPr txBox="1"/>
          <p:nvPr/>
        </p:nvSpPr>
        <p:spPr>
          <a:xfrm>
            <a:off x="752574" y="599440"/>
            <a:ext cx="4663629" cy="1200329"/>
          </a:xfrm>
          <a:prstGeom prst="rect">
            <a:avLst/>
          </a:prstGeom>
          <a:noFill/>
        </p:spPr>
        <p:txBody>
          <a:bodyPr wrap="square" rtlCol="0">
            <a:spAutoFit/>
          </a:bodyPr>
          <a:lstStyle/>
          <a:p>
            <a:r>
              <a:rPr lang="en-US" sz="2400" dirty="0" smtClean="0"/>
              <a:t>Particles come closer as they enter inner Earth focusing some distance away</a:t>
            </a:r>
            <a:endParaRPr lang="en-US" sz="2400" dirty="0"/>
          </a:p>
        </p:txBody>
      </p:sp>
      <p:sp>
        <p:nvSpPr>
          <p:cNvPr id="7" name="TextBox 6"/>
          <p:cNvSpPr txBox="1"/>
          <p:nvPr/>
        </p:nvSpPr>
        <p:spPr>
          <a:xfrm>
            <a:off x="6827520" y="599439"/>
            <a:ext cx="4828772" cy="1200329"/>
          </a:xfrm>
          <a:prstGeom prst="rect">
            <a:avLst/>
          </a:prstGeom>
          <a:noFill/>
        </p:spPr>
        <p:txBody>
          <a:bodyPr wrap="square" rtlCol="0">
            <a:spAutoFit/>
          </a:bodyPr>
          <a:lstStyle/>
          <a:p>
            <a:r>
              <a:rPr lang="en-US" sz="2400" dirty="0" smtClean="0"/>
              <a:t>Y-Z projection of simulated particles arriving through the Earth at the focus point</a:t>
            </a:r>
            <a:endParaRPr lang="en-US" sz="2400" dirty="0"/>
          </a:p>
        </p:txBody>
      </p:sp>
      <p:sp>
        <p:nvSpPr>
          <p:cNvPr id="9" name="Slide Number Placeholder 8"/>
          <p:cNvSpPr>
            <a:spLocks noGrp="1"/>
          </p:cNvSpPr>
          <p:nvPr>
            <p:ph type="sldNum" sz="quarter" idx="12"/>
          </p:nvPr>
        </p:nvSpPr>
        <p:spPr/>
        <p:txBody>
          <a:bodyPr/>
          <a:lstStyle/>
          <a:p>
            <a:fld id="{90BAD3EE-235B-4003-AE57-C261AED3C79E}" type="slidenum">
              <a:rPr lang="en-US" smtClean="0"/>
              <a:t>8</a:t>
            </a:fld>
            <a:endParaRPr lang="en-US"/>
          </a:p>
        </p:txBody>
      </p:sp>
    </p:spTree>
    <p:extLst>
      <p:ext uri="{BB962C8B-B14F-4D97-AF65-F5344CB8AC3E}">
        <p14:creationId xmlns:p14="http://schemas.microsoft.com/office/powerpoint/2010/main" val="3757719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824" y="742121"/>
            <a:ext cx="8298832" cy="5614229"/>
          </a:xfrm>
          <a:prstGeom prst="rect">
            <a:avLst/>
          </a:prstGeom>
        </p:spPr>
      </p:pic>
      <p:pic>
        <p:nvPicPr>
          <p:cNvPr id="5" name="Picture 4"/>
          <p:cNvPicPr>
            <a:picLocks noChangeAspect="1"/>
          </p:cNvPicPr>
          <p:nvPr/>
        </p:nvPicPr>
        <p:blipFill>
          <a:blip r:embed="rId3"/>
          <a:stretch>
            <a:fillRect/>
          </a:stretch>
        </p:blipFill>
        <p:spPr>
          <a:xfrm>
            <a:off x="9010650" y="1401871"/>
            <a:ext cx="2705100" cy="1428750"/>
          </a:xfrm>
          <a:prstGeom prst="rect">
            <a:avLst/>
          </a:prstGeom>
        </p:spPr>
      </p:pic>
      <p:pic>
        <p:nvPicPr>
          <p:cNvPr id="6" name="Picture 5"/>
          <p:cNvPicPr>
            <a:picLocks noChangeAspect="1"/>
          </p:cNvPicPr>
          <p:nvPr/>
        </p:nvPicPr>
        <p:blipFill>
          <a:blip r:embed="rId4"/>
          <a:stretch>
            <a:fillRect/>
          </a:stretch>
        </p:blipFill>
        <p:spPr>
          <a:xfrm>
            <a:off x="9394507" y="4586922"/>
            <a:ext cx="2181225" cy="1057275"/>
          </a:xfrm>
          <a:prstGeom prst="rect">
            <a:avLst/>
          </a:prstGeom>
        </p:spPr>
      </p:pic>
      <p:sp>
        <p:nvSpPr>
          <p:cNvPr id="7" name="TextBox 6"/>
          <p:cNvSpPr txBox="1"/>
          <p:nvPr/>
        </p:nvSpPr>
        <p:spPr>
          <a:xfrm>
            <a:off x="9394507" y="680720"/>
            <a:ext cx="2321243" cy="830997"/>
          </a:xfrm>
          <a:prstGeom prst="rect">
            <a:avLst/>
          </a:prstGeom>
          <a:noFill/>
        </p:spPr>
        <p:txBody>
          <a:bodyPr wrap="square" rtlCol="0">
            <a:spAutoFit/>
          </a:bodyPr>
          <a:lstStyle/>
          <a:p>
            <a:r>
              <a:rPr lang="en-US" sz="2400" dirty="0" smtClean="0"/>
              <a:t>Amplification Definition: </a:t>
            </a:r>
            <a:endParaRPr lang="en-US" sz="2400" dirty="0"/>
          </a:p>
        </p:txBody>
      </p:sp>
      <p:sp>
        <p:nvSpPr>
          <p:cNvPr id="8" name="TextBox 7"/>
          <p:cNvSpPr txBox="1"/>
          <p:nvPr/>
        </p:nvSpPr>
        <p:spPr>
          <a:xfrm>
            <a:off x="9010650" y="3911600"/>
            <a:ext cx="3039109" cy="461665"/>
          </a:xfrm>
          <a:prstGeom prst="rect">
            <a:avLst/>
          </a:prstGeom>
          <a:noFill/>
        </p:spPr>
        <p:txBody>
          <a:bodyPr wrap="square" rtlCol="0">
            <a:spAutoFit/>
          </a:bodyPr>
          <a:lstStyle/>
          <a:p>
            <a:r>
              <a:rPr lang="en-US" sz="2400" dirty="0" smtClean="0"/>
              <a:t>Density After Focusing</a:t>
            </a:r>
            <a:endParaRPr lang="en-US" sz="2400" dirty="0"/>
          </a:p>
        </p:txBody>
      </p:sp>
      <p:sp>
        <p:nvSpPr>
          <p:cNvPr id="10" name="Slide Number Placeholder 9"/>
          <p:cNvSpPr>
            <a:spLocks noGrp="1"/>
          </p:cNvSpPr>
          <p:nvPr>
            <p:ph type="sldNum" sz="quarter" idx="12"/>
          </p:nvPr>
        </p:nvSpPr>
        <p:spPr/>
        <p:txBody>
          <a:bodyPr/>
          <a:lstStyle/>
          <a:p>
            <a:fld id="{90BAD3EE-235B-4003-AE57-C261AED3C79E}" type="slidenum">
              <a:rPr lang="en-US" smtClean="0"/>
              <a:t>9</a:t>
            </a:fld>
            <a:endParaRPr lang="en-US"/>
          </a:p>
        </p:txBody>
      </p:sp>
    </p:spTree>
    <p:extLst>
      <p:ext uri="{BB962C8B-B14F-4D97-AF65-F5344CB8AC3E}">
        <p14:creationId xmlns:p14="http://schemas.microsoft.com/office/powerpoint/2010/main" val="1926516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26157</TotalTime>
  <Words>1388</Words>
  <Application>Microsoft Office PowerPoint</Application>
  <PresentationFormat>Widescreen</PresentationFormat>
  <Paragraphs>151</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Bahnschrift SemiBold SemiConden</vt:lpstr>
      <vt:lpstr>Calibri</vt:lpstr>
      <vt:lpstr>Calibri Light</vt:lpstr>
      <vt:lpstr>Cambria Math</vt:lpstr>
      <vt:lpstr>Helvetica</vt:lpstr>
      <vt:lpstr>Sitka Banner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Search for fine-grained streams with the ECHO method</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Kryemadhi, Abaz</dc:creator>
  <cp:lastModifiedBy>Kryemadhi, Abaz</cp:lastModifiedBy>
  <cp:revision>171</cp:revision>
  <dcterms:created xsi:type="dcterms:W3CDTF">2021-06-12T21:23:02Z</dcterms:created>
  <dcterms:modified xsi:type="dcterms:W3CDTF">2022-08-09T12:20:16Z</dcterms:modified>
</cp:coreProperties>
</file>