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1"/>
  </p:notesMasterIdLst>
  <p:handoutMasterIdLst>
    <p:handoutMasterId r:id="rId22"/>
  </p:handoutMasterIdLst>
  <p:sldIdLst>
    <p:sldId id="256" r:id="rId2"/>
    <p:sldId id="285" r:id="rId3"/>
    <p:sldId id="258" r:id="rId4"/>
    <p:sldId id="286" r:id="rId5"/>
    <p:sldId id="291" r:id="rId6"/>
    <p:sldId id="292" r:id="rId7"/>
    <p:sldId id="284" r:id="rId8"/>
    <p:sldId id="287" r:id="rId9"/>
    <p:sldId id="268" r:id="rId10"/>
    <p:sldId id="279" r:id="rId11"/>
    <p:sldId id="280" r:id="rId12"/>
    <p:sldId id="281" r:id="rId13"/>
    <p:sldId id="289" r:id="rId14"/>
    <p:sldId id="283" r:id="rId15"/>
    <p:sldId id="288" r:id="rId16"/>
    <p:sldId id="275" r:id="rId17"/>
    <p:sldId id="278" r:id="rId18"/>
    <p:sldId id="266" r:id="rId19"/>
    <p:sldId id="290"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7"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22"/>
    <p:restoredTop sz="89098"/>
  </p:normalViewPr>
  <p:slideViewPr>
    <p:cSldViewPr snapToGrid="0" snapToObjects="1">
      <p:cViewPr>
        <p:scale>
          <a:sx n="82" d="100"/>
          <a:sy n="82" d="100"/>
        </p:scale>
        <p:origin x="1328" y="304"/>
      </p:cViewPr>
      <p:guideLst>
        <p:guide orient="horz" pos="867"/>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baseline="0">
                <a:solidFill>
                  <a:schemeClr val="tx1">
                    <a:lumMod val="65000"/>
                    <a:lumOff val="35000"/>
                  </a:schemeClr>
                </a:solidFill>
                <a:latin typeface="+mn-lt"/>
                <a:ea typeface="+mn-ea"/>
                <a:cs typeface="+mn-cs"/>
              </a:defRPr>
            </a:pPr>
            <a:r>
              <a:rPr lang="en-US" sz="1600" dirty="0"/>
              <a:t>Matter composition of the Universe</a:t>
            </a:r>
          </a:p>
        </c:rich>
      </c:tx>
      <c:layout>
        <c:manualLayout>
          <c:xMode val="edge"/>
          <c:yMode val="edge"/>
          <c:x val="0.15133617920591749"/>
          <c:y val="3.9705944558529752E-3"/>
        </c:manualLayout>
      </c:layout>
      <c:overlay val="0"/>
      <c:spPr>
        <a:noFill/>
        <a:ln>
          <a:noFill/>
        </a:ln>
        <a:effectLst/>
      </c:spPr>
      <c:txPr>
        <a:bodyPr rot="0" spcFirstLastPara="1" vertOverflow="ellipsis" vert="horz" wrap="square" anchor="ctr" anchorCtr="1"/>
        <a:lstStyle/>
        <a:p>
          <a:pPr>
            <a:defRPr sz="2200"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rgbClr val="00B050">
                  <a:alpha val="90000"/>
                </a:srgb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extLst>
              <c:ext xmlns:c16="http://schemas.microsoft.com/office/drawing/2014/chart" uri="{C3380CC4-5D6E-409C-BE32-E72D297353CC}">
                <c16:uniqueId val="{00000001-51A7-D34E-B3C0-116C70683346}"/>
              </c:ext>
            </c:extLst>
          </c:dPt>
          <c:dPt>
            <c:idx val="1"/>
            <c:bubble3D val="0"/>
            <c:spPr>
              <a:solidFill>
                <a:srgbClr val="0070C0">
                  <a:alpha val="90000"/>
                </a:srgb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extLst>
              <c:ext xmlns:c16="http://schemas.microsoft.com/office/drawing/2014/chart" uri="{C3380CC4-5D6E-409C-BE32-E72D297353CC}">
                <c16:uniqueId val="{00000003-51A7-D34E-B3C0-116C70683346}"/>
              </c:ext>
            </c:extLst>
          </c:dPt>
          <c:dPt>
            <c:idx val="2"/>
            <c:bubble3D val="0"/>
            <c:spPr>
              <a:solidFill>
                <a:srgbClr val="FF0000">
                  <a:alpha val="90000"/>
                </a:srgbClr>
              </a:solidFill>
              <a:ln w="19050">
                <a:solidFill>
                  <a:schemeClr val="accent3">
                    <a:lumMod val="75000"/>
                  </a:schemeClr>
                </a:solidFill>
              </a:ln>
              <a:effectLst>
                <a:innerShdw blurRad="114300">
                  <a:schemeClr val="accent3">
                    <a:lumMod val="75000"/>
                  </a:schemeClr>
                </a:innerShdw>
              </a:effectLst>
              <a:scene3d>
                <a:camera prst="orthographicFront"/>
                <a:lightRig rig="threePt" dir="t"/>
              </a:scene3d>
              <a:sp3d contourW="19050" prstMaterial="flat">
                <a:contourClr>
                  <a:schemeClr val="accent3">
                    <a:lumMod val="75000"/>
                  </a:schemeClr>
                </a:contourClr>
              </a:sp3d>
            </c:spPr>
            <c:extLst>
              <c:ext xmlns:c16="http://schemas.microsoft.com/office/drawing/2014/chart" uri="{C3380CC4-5D6E-409C-BE32-E72D297353CC}">
                <c16:uniqueId val="{00000005-51A7-D34E-B3C0-116C70683346}"/>
              </c:ext>
            </c:extLst>
          </c:dPt>
          <c:dLbls>
            <c:dLbl>
              <c:idx val="0"/>
              <c:layout>
                <c:manualLayout>
                  <c:x val="-9.4671643941713721E-2"/>
                  <c:y val="0.11230277718141267"/>
                </c:manualLayout>
              </c:layout>
              <c:spPr>
                <a:solidFill>
                  <a:schemeClr val="lt1">
                    <a:alpha val="90000"/>
                  </a:schemeClr>
                </a:solidFill>
                <a:ln w="12700" cap="flat" cmpd="sng" algn="ctr">
                  <a:solidFill>
                    <a:schemeClr val="accent6">
                      <a:lumMod val="75000"/>
                    </a:schemeClr>
                  </a:solidFill>
                  <a:round/>
                </a:ln>
                <a:effectLst>
                  <a:outerShdw blurRad="50800" dist="38100" dir="2700000" algn="tl" rotWithShape="0">
                    <a:schemeClr val="accent1">
                      <a:lumMod val="75000"/>
                      <a:alpha val="40000"/>
                    </a:schemeClr>
                  </a:outerShdw>
                </a:effectLst>
              </c:spPr>
              <c:txPr>
                <a:bodyPr rot="0" spcFirstLastPara="1" vertOverflow="clip" horzOverflow="clip" vert="horz" wrap="square" lIns="38100" tIns="19050" rIns="38100" bIns="19050" anchor="ctr" anchorCtr="1">
                  <a:noAutofit/>
                </a:bodyPr>
                <a:lstStyle/>
                <a:p>
                  <a:pPr>
                    <a:defRPr sz="1330" b="0" i="0" u="none" strike="noStrike" kern="1200" baseline="0">
                      <a:solidFill>
                        <a:schemeClr val="accent6">
                          <a:lumMod val="75000"/>
                        </a:schemeClr>
                      </a:solidFill>
                      <a:effectLst/>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3361086594979496"/>
                      <c:h val="0.19010767294432948"/>
                    </c:manualLayout>
                  </c15:layout>
                </c:ext>
                <c:ext xmlns:c16="http://schemas.microsoft.com/office/drawing/2014/chart" uri="{C3380CC4-5D6E-409C-BE32-E72D297353CC}">
                  <c16:uniqueId val="{00000001-51A7-D34E-B3C0-116C70683346}"/>
                </c:ext>
              </c:extLst>
            </c:dLbl>
            <c:dLbl>
              <c:idx val="1"/>
              <c:layout>
                <c:manualLayout>
                  <c:x val="-0.2424787942452036"/>
                  <c:y val="-0.15329975295967146"/>
                </c:manualLayout>
              </c:layout>
              <c:spPr>
                <a:solidFill>
                  <a:schemeClr val="lt1">
                    <a:alpha val="90000"/>
                  </a:schemeClr>
                </a:solidFill>
                <a:ln w="12700" cap="flat" cmpd="sng" algn="ctr">
                  <a:solidFill>
                    <a:schemeClr val="accent2"/>
                  </a:solidFill>
                  <a:round/>
                </a:ln>
                <a:effectLst>
                  <a:outerShdw blurRad="50800" dist="38100" dir="2700000" algn="tl" rotWithShape="0">
                    <a:schemeClr val="accent2">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rgbClr val="002060"/>
                      </a:solidFill>
                      <a:effectLst/>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1A7-D34E-B3C0-116C70683346}"/>
                </c:ext>
              </c:extLst>
            </c:dLbl>
            <c:dLbl>
              <c:idx val="2"/>
              <c:layout>
                <c:manualLayout>
                  <c:x val="0.18818575403023835"/>
                  <c:y val="-5.5096976067850217E-2"/>
                </c:manualLayout>
              </c:layout>
              <c:spPr>
                <a:solidFill>
                  <a:schemeClr val="lt1">
                    <a:alpha val="90000"/>
                  </a:schemeClr>
                </a:solidFill>
                <a:ln w="12700" cap="flat" cmpd="sng" algn="ctr">
                  <a:solidFill>
                    <a:schemeClr val="accent3"/>
                  </a:solidFill>
                  <a:round/>
                </a:ln>
                <a:effectLst>
                  <a:outerShdw blurRad="50800" dist="38100" dir="2700000" algn="tl" rotWithShape="0">
                    <a:schemeClr val="accent3">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rgbClr val="FF0000"/>
                      </a:solidFill>
                      <a:effectLst/>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28550900004234092"/>
                      <c:h val="0.24778126079268051"/>
                    </c:manualLayout>
                  </c15:layout>
                </c:ext>
                <c:ext xmlns:c16="http://schemas.microsoft.com/office/drawing/2014/chart" uri="{C3380CC4-5D6E-409C-BE32-E72D297353CC}">
                  <c16:uniqueId val="{00000005-51A7-D34E-B3C0-116C70683346}"/>
                </c:ext>
              </c:extLst>
            </c:dLbl>
            <c:spPr>
              <a:solidFill>
                <a:prstClr val="white">
                  <a:alpha val="90000"/>
                </a:prstClr>
              </a:solidFill>
              <a:ln w="12700" cap="flat" cmpd="sng" algn="ctr">
                <a:solidFill>
                  <a:srgbClr val="4472C4"/>
                </a:solidFill>
                <a:round/>
              </a:ln>
              <a:effectLst>
                <a:outerShdw blurRad="50800" dist="38100" dir="2700000" algn="tl" rotWithShape="0">
                  <a:srgbClr val="4472C4">
                    <a:lumMod val="75000"/>
                    <a:alpha val="40000"/>
                  </a:srgbClr>
                </a:outerShdw>
              </a:effectLst>
            </c:spPr>
            <c:dLblPos val="inEnd"/>
            <c:showLegendKey val="0"/>
            <c:showVal val="0"/>
            <c:showCatName val="1"/>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Sheet1!$A$2:$A$4</c:f>
              <c:strCache>
                <c:ptCount val="3"/>
                <c:pt idx="0">
                  <c:v>Visible matter 20%</c:v>
                </c:pt>
                <c:pt idx="1">
                  <c:v>Quark Nuggets 30%</c:v>
                </c:pt>
                <c:pt idx="2">
                  <c:v>Antiquark nuggets 50%</c:v>
                </c:pt>
              </c:strCache>
            </c:strRef>
          </c:cat>
          <c:val>
            <c:numRef>
              <c:f>Sheet1!$B$2:$B$4</c:f>
              <c:numCache>
                <c:formatCode>0%</c:formatCode>
                <c:ptCount val="3"/>
                <c:pt idx="0">
                  <c:v>0.2</c:v>
                </c:pt>
                <c:pt idx="1">
                  <c:v>0.3</c:v>
                </c:pt>
                <c:pt idx="2">
                  <c:v>0.5</c:v>
                </c:pt>
              </c:numCache>
            </c:numRef>
          </c:val>
          <c:extLst>
            <c:ext xmlns:c16="http://schemas.microsoft.com/office/drawing/2014/chart" uri="{C3380CC4-5D6E-409C-BE32-E72D297353CC}">
              <c16:uniqueId val="{00000006-51A7-D34E-B3C0-116C70683346}"/>
            </c:ext>
          </c:extLst>
        </c:ser>
        <c:dLbls>
          <c:dLblPos val="in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2BD589E-C031-2E42-AAD1-65BDA23BB48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1BD5170-2FB0-F241-A41B-0ED0E55FBA5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280AC3-A638-1842-A79B-044CDA226D66}" type="datetimeFigureOut">
              <a:rPr lang="en-US" smtClean="0"/>
              <a:t>8/8/22</a:t>
            </a:fld>
            <a:endParaRPr lang="en-US"/>
          </a:p>
        </p:txBody>
      </p:sp>
      <p:sp>
        <p:nvSpPr>
          <p:cNvPr id="4" name="Footer Placeholder 3">
            <a:extLst>
              <a:ext uri="{FF2B5EF4-FFF2-40B4-BE49-F238E27FC236}">
                <a16:creationId xmlns:a16="http://schemas.microsoft.com/office/drawing/2014/main" id="{59EF1F84-F595-2740-A3EB-5B55374BA76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1BA9356-5A31-5442-83AF-B199D947855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35FE6CE-0CBA-CA4F-B707-9BE39398DE02}" type="slidenum">
              <a:rPr lang="en-US" smtClean="0"/>
              <a:t>‹#›</a:t>
            </a:fld>
            <a:endParaRPr lang="en-US"/>
          </a:p>
        </p:txBody>
      </p:sp>
    </p:spTree>
    <p:extLst>
      <p:ext uri="{BB962C8B-B14F-4D97-AF65-F5344CB8AC3E}">
        <p14:creationId xmlns:p14="http://schemas.microsoft.com/office/powerpoint/2010/main" val="1814403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FE9429-404E-8540-BC62-05C75D3617A3}" type="datetimeFigureOut">
              <a:rPr lang="en-US" smtClean="0"/>
              <a:t>8/8/22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94E79A-277F-8B4A-9214-0434C92E9FC2}" type="slidenum">
              <a:rPr lang="en-US" smtClean="0"/>
              <a:t>‹#›</a:t>
            </a:fld>
            <a:endParaRPr lang="en-US"/>
          </a:p>
        </p:txBody>
      </p:sp>
    </p:spTree>
    <p:extLst>
      <p:ext uri="{BB962C8B-B14F-4D97-AF65-F5344CB8AC3E}">
        <p14:creationId xmlns:p14="http://schemas.microsoft.com/office/powerpoint/2010/main" val="276654441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First of all, I would like to thank the organizers for including my talk in the program. Today I’m going to present our results regarding the Quark Nugget model of Dark Matter.</a:t>
            </a:r>
          </a:p>
        </p:txBody>
      </p:sp>
      <p:sp>
        <p:nvSpPr>
          <p:cNvPr id="4" name="Slide Number Placeholder 3"/>
          <p:cNvSpPr>
            <a:spLocks noGrp="1"/>
          </p:cNvSpPr>
          <p:nvPr>
            <p:ph type="sldNum" sz="quarter" idx="5"/>
          </p:nvPr>
        </p:nvSpPr>
        <p:spPr/>
        <p:txBody>
          <a:bodyPr/>
          <a:lstStyle/>
          <a:p>
            <a:fld id="{E594E79A-277F-8B4A-9214-0434C92E9FC2}" type="slidenum">
              <a:rPr lang="en-US" smtClean="0"/>
              <a:t>1</a:t>
            </a:fld>
            <a:endParaRPr lang="en-US"/>
          </a:p>
        </p:txBody>
      </p:sp>
    </p:spTree>
    <p:extLst>
      <p:ext uri="{BB962C8B-B14F-4D97-AF65-F5344CB8AC3E}">
        <p14:creationId xmlns:p14="http://schemas.microsoft.com/office/powerpoint/2010/main" val="4033512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94E79A-277F-8B4A-9214-0434C92E9FC2}" type="slidenum">
              <a:rPr lang="en-US" smtClean="0"/>
              <a:t>15</a:t>
            </a:fld>
            <a:endParaRPr lang="en-US"/>
          </a:p>
        </p:txBody>
      </p:sp>
    </p:spTree>
    <p:extLst>
      <p:ext uri="{BB962C8B-B14F-4D97-AF65-F5344CB8AC3E}">
        <p14:creationId xmlns:p14="http://schemas.microsoft.com/office/powerpoint/2010/main" val="3259529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94E79A-277F-8B4A-9214-0434C92E9FC2}" type="slidenum">
              <a:rPr lang="en-US" smtClean="0"/>
              <a:t>16</a:t>
            </a:fld>
            <a:endParaRPr lang="en-US"/>
          </a:p>
        </p:txBody>
      </p:sp>
    </p:spTree>
    <p:extLst>
      <p:ext uri="{BB962C8B-B14F-4D97-AF65-F5344CB8AC3E}">
        <p14:creationId xmlns:p14="http://schemas.microsoft.com/office/powerpoint/2010/main" val="3913075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charge density of the positron cloud may be found within the Thomas-Fermi model. Given this charge density, one can find the electric potential and the electric field strength of this object. These parameters will be very important further in the study of the problem of annihilation.</a:t>
            </a:r>
          </a:p>
        </p:txBody>
      </p:sp>
      <p:sp>
        <p:nvSpPr>
          <p:cNvPr id="4" name="Slide Number Placeholder 3"/>
          <p:cNvSpPr>
            <a:spLocks noGrp="1"/>
          </p:cNvSpPr>
          <p:nvPr>
            <p:ph type="sldNum" sz="quarter" idx="5"/>
          </p:nvPr>
        </p:nvSpPr>
        <p:spPr/>
        <p:txBody>
          <a:bodyPr/>
          <a:lstStyle/>
          <a:p>
            <a:fld id="{E594E79A-277F-8B4A-9214-0434C92E9FC2}" type="slidenum">
              <a:rPr lang="en-US" smtClean="0"/>
              <a:t>18</a:t>
            </a:fld>
            <a:endParaRPr lang="en-US"/>
          </a:p>
        </p:txBody>
      </p:sp>
    </p:spTree>
    <p:extLst>
      <p:ext uri="{BB962C8B-B14F-4D97-AF65-F5344CB8AC3E}">
        <p14:creationId xmlns:p14="http://schemas.microsoft.com/office/powerpoint/2010/main" val="4148131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594E79A-277F-8B4A-9214-0434C92E9FC2}" type="slidenum">
              <a:rPr lang="en-US" smtClean="0"/>
              <a:t>3</a:t>
            </a:fld>
            <a:endParaRPr lang="en-US"/>
          </a:p>
        </p:txBody>
      </p:sp>
    </p:spTree>
    <p:extLst>
      <p:ext uri="{BB962C8B-B14F-4D97-AF65-F5344CB8AC3E}">
        <p14:creationId xmlns:p14="http://schemas.microsoft.com/office/powerpoint/2010/main" val="3775889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94E79A-277F-8B4A-9214-0434C92E9FC2}" type="slidenum">
              <a:rPr lang="en-US" smtClean="0"/>
              <a:t>4</a:t>
            </a:fld>
            <a:endParaRPr lang="en-US"/>
          </a:p>
        </p:txBody>
      </p:sp>
    </p:spTree>
    <p:extLst>
      <p:ext uri="{BB962C8B-B14F-4D97-AF65-F5344CB8AC3E}">
        <p14:creationId xmlns:p14="http://schemas.microsoft.com/office/powerpoint/2010/main" val="1877344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94E79A-277F-8B4A-9214-0434C92E9FC2}" type="slidenum">
              <a:rPr lang="en-US" smtClean="0"/>
              <a:t>8</a:t>
            </a:fld>
            <a:endParaRPr lang="en-US"/>
          </a:p>
        </p:txBody>
      </p:sp>
    </p:spTree>
    <p:extLst>
      <p:ext uri="{BB962C8B-B14F-4D97-AF65-F5344CB8AC3E}">
        <p14:creationId xmlns:p14="http://schemas.microsoft.com/office/powerpoint/2010/main" val="1102566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94E79A-277F-8B4A-9214-0434C92E9FC2}" type="slidenum">
              <a:rPr lang="en-US" smtClean="0"/>
              <a:t>9</a:t>
            </a:fld>
            <a:endParaRPr lang="en-US"/>
          </a:p>
        </p:txBody>
      </p:sp>
    </p:spTree>
    <p:extLst>
      <p:ext uri="{BB962C8B-B14F-4D97-AF65-F5344CB8AC3E}">
        <p14:creationId xmlns:p14="http://schemas.microsoft.com/office/powerpoint/2010/main" val="3256580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94E79A-277F-8B4A-9214-0434C92E9FC2}" type="slidenum">
              <a:rPr lang="en-US" smtClean="0"/>
              <a:t>10</a:t>
            </a:fld>
            <a:endParaRPr lang="en-US"/>
          </a:p>
        </p:txBody>
      </p:sp>
    </p:spTree>
    <p:extLst>
      <p:ext uri="{BB962C8B-B14F-4D97-AF65-F5344CB8AC3E}">
        <p14:creationId xmlns:p14="http://schemas.microsoft.com/office/powerpoint/2010/main" val="2801148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94E79A-277F-8B4A-9214-0434C92E9FC2}" type="slidenum">
              <a:rPr lang="en-US" smtClean="0"/>
              <a:t>11</a:t>
            </a:fld>
            <a:endParaRPr lang="en-US"/>
          </a:p>
        </p:txBody>
      </p:sp>
    </p:spTree>
    <p:extLst>
      <p:ext uri="{BB962C8B-B14F-4D97-AF65-F5344CB8AC3E}">
        <p14:creationId xmlns:p14="http://schemas.microsoft.com/office/powerpoint/2010/main" val="108100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
            </a:r>
          </a:p>
        </p:txBody>
      </p:sp>
      <p:sp>
        <p:nvSpPr>
          <p:cNvPr id="4" name="Slide Number Placeholder 3"/>
          <p:cNvSpPr>
            <a:spLocks noGrp="1"/>
          </p:cNvSpPr>
          <p:nvPr>
            <p:ph type="sldNum" sz="quarter" idx="5"/>
          </p:nvPr>
        </p:nvSpPr>
        <p:spPr/>
        <p:txBody>
          <a:bodyPr/>
          <a:lstStyle/>
          <a:p>
            <a:fld id="{E594E79A-277F-8B4A-9214-0434C92E9FC2}" type="slidenum">
              <a:rPr lang="en-US" smtClean="0"/>
              <a:t>12</a:t>
            </a:fld>
            <a:endParaRPr lang="en-US"/>
          </a:p>
        </p:txBody>
      </p:sp>
    </p:spTree>
    <p:extLst>
      <p:ext uri="{BB962C8B-B14F-4D97-AF65-F5344CB8AC3E}">
        <p14:creationId xmlns:p14="http://schemas.microsoft.com/office/powerpoint/2010/main" val="2527198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94E79A-277F-8B4A-9214-0434C92E9FC2}" type="slidenum">
              <a:rPr lang="en-US" smtClean="0"/>
              <a:t>14</a:t>
            </a:fld>
            <a:endParaRPr lang="en-US"/>
          </a:p>
        </p:txBody>
      </p:sp>
    </p:spTree>
    <p:extLst>
      <p:ext uri="{BB962C8B-B14F-4D97-AF65-F5344CB8AC3E}">
        <p14:creationId xmlns:p14="http://schemas.microsoft.com/office/powerpoint/2010/main" val="3350525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CFB5D1A3-8047-C742-832A-09754236F47A}" type="datetime1">
              <a:rPr lang="en-AU" smtClean="0"/>
              <a:t>8/8/2022</a:t>
            </a:fld>
            <a:endParaRPr lang="en-US"/>
          </a:p>
        </p:txBody>
      </p:sp>
      <p:sp>
        <p:nvSpPr>
          <p:cNvPr id="5" name="Footer Placeholder 4"/>
          <p:cNvSpPr>
            <a:spLocks noGrp="1"/>
          </p:cNvSpPr>
          <p:nvPr>
            <p:ph type="ftr" sz="quarter" idx="11"/>
          </p:nvPr>
        </p:nvSpPr>
        <p:spPr/>
        <p:txBody>
          <a:bodyPr/>
          <a:lstStyle/>
          <a:p>
            <a:r>
              <a:rPr lang="en-US"/>
              <a:t>I. Samsonov</a:t>
            </a:r>
          </a:p>
        </p:txBody>
      </p:sp>
      <p:sp>
        <p:nvSpPr>
          <p:cNvPr id="6" name="Slide Number Placeholder 5"/>
          <p:cNvSpPr>
            <a:spLocks noGrp="1"/>
          </p:cNvSpPr>
          <p:nvPr>
            <p:ph type="sldNum" sz="quarter" idx="12"/>
          </p:nvPr>
        </p:nvSpPr>
        <p:spPr/>
        <p:txBody>
          <a:bodyPr/>
          <a:lstStyle/>
          <a:p>
            <a:fld id="{0C1D7EE5-C431-D046-B498-066DBAC2F192}" type="slidenum">
              <a:rPr lang="en-US" smtClean="0"/>
              <a:t>‹#›</a:t>
            </a:fld>
            <a:endParaRPr lang="en-US"/>
          </a:p>
        </p:txBody>
      </p:sp>
    </p:spTree>
    <p:extLst>
      <p:ext uri="{BB962C8B-B14F-4D97-AF65-F5344CB8AC3E}">
        <p14:creationId xmlns:p14="http://schemas.microsoft.com/office/powerpoint/2010/main" val="397480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F116138-6B97-4A40-A237-A251987336DC}" type="datetime1">
              <a:rPr lang="en-AU" smtClean="0"/>
              <a:t>8/8/2022</a:t>
            </a:fld>
            <a:endParaRPr lang="en-US"/>
          </a:p>
        </p:txBody>
      </p:sp>
      <p:sp>
        <p:nvSpPr>
          <p:cNvPr id="5" name="Footer Placeholder 4"/>
          <p:cNvSpPr>
            <a:spLocks noGrp="1"/>
          </p:cNvSpPr>
          <p:nvPr>
            <p:ph type="ftr" sz="quarter" idx="11"/>
          </p:nvPr>
        </p:nvSpPr>
        <p:spPr/>
        <p:txBody>
          <a:bodyPr/>
          <a:lstStyle/>
          <a:p>
            <a:r>
              <a:rPr lang="en-US"/>
              <a:t>I. Samsonov</a:t>
            </a:r>
          </a:p>
        </p:txBody>
      </p:sp>
      <p:sp>
        <p:nvSpPr>
          <p:cNvPr id="6" name="Slide Number Placeholder 5"/>
          <p:cNvSpPr>
            <a:spLocks noGrp="1"/>
          </p:cNvSpPr>
          <p:nvPr>
            <p:ph type="sldNum" sz="quarter" idx="12"/>
          </p:nvPr>
        </p:nvSpPr>
        <p:spPr/>
        <p:txBody>
          <a:bodyPr/>
          <a:lstStyle/>
          <a:p>
            <a:fld id="{0C1D7EE5-C431-D046-B498-066DBAC2F192}" type="slidenum">
              <a:rPr lang="en-US" smtClean="0"/>
              <a:t>‹#›</a:t>
            </a:fld>
            <a:endParaRPr lang="en-US"/>
          </a:p>
        </p:txBody>
      </p:sp>
    </p:spTree>
    <p:extLst>
      <p:ext uri="{BB962C8B-B14F-4D97-AF65-F5344CB8AC3E}">
        <p14:creationId xmlns:p14="http://schemas.microsoft.com/office/powerpoint/2010/main" val="4123562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C5E5543-76C9-3340-B0C7-BD60234B64A9}" type="datetime1">
              <a:rPr lang="en-AU" smtClean="0"/>
              <a:t>8/8/2022</a:t>
            </a:fld>
            <a:endParaRPr lang="en-US"/>
          </a:p>
        </p:txBody>
      </p:sp>
      <p:sp>
        <p:nvSpPr>
          <p:cNvPr id="5" name="Footer Placeholder 4"/>
          <p:cNvSpPr>
            <a:spLocks noGrp="1"/>
          </p:cNvSpPr>
          <p:nvPr>
            <p:ph type="ftr" sz="quarter" idx="11"/>
          </p:nvPr>
        </p:nvSpPr>
        <p:spPr/>
        <p:txBody>
          <a:bodyPr/>
          <a:lstStyle/>
          <a:p>
            <a:r>
              <a:rPr lang="en-US"/>
              <a:t>I. Samsonov</a:t>
            </a:r>
          </a:p>
        </p:txBody>
      </p:sp>
      <p:sp>
        <p:nvSpPr>
          <p:cNvPr id="6" name="Slide Number Placeholder 5"/>
          <p:cNvSpPr>
            <a:spLocks noGrp="1"/>
          </p:cNvSpPr>
          <p:nvPr>
            <p:ph type="sldNum" sz="quarter" idx="12"/>
          </p:nvPr>
        </p:nvSpPr>
        <p:spPr/>
        <p:txBody>
          <a:bodyPr/>
          <a:lstStyle/>
          <a:p>
            <a:fld id="{0C1D7EE5-C431-D046-B498-066DBAC2F192}" type="slidenum">
              <a:rPr lang="en-US" smtClean="0"/>
              <a:t>‹#›</a:t>
            </a:fld>
            <a:endParaRPr lang="en-US"/>
          </a:p>
        </p:txBody>
      </p:sp>
    </p:spTree>
    <p:extLst>
      <p:ext uri="{BB962C8B-B14F-4D97-AF65-F5344CB8AC3E}">
        <p14:creationId xmlns:p14="http://schemas.microsoft.com/office/powerpoint/2010/main" val="2861703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3922F8D-BBF6-0544-A9F0-174A43297D87}" type="datetime1">
              <a:rPr lang="en-AU" smtClean="0"/>
              <a:t>8/8/2022</a:t>
            </a:fld>
            <a:endParaRPr lang="en-US"/>
          </a:p>
        </p:txBody>
      </p:sp>
      <p:sp>
        <p:nvSpPr>
          <p:cNvPr id="5" name="Footer Placeholder 4"/>
          <p:cNvSpPr>
            <a:spLocks noGrp="1"/>
          </p:cNvSpPr>
          <p:nvPr>
            <p:ph type="ftr" sz="quarter" idx="11"/>
          </p:nvPr>
        </p:nvSpPr>
        <p:spPr/>
        <p:txBody>
          <a:bodyPr/>
          <a:lstStyle/>
          <a:p>
            <a:r>
              <a:rPr lang="en-US"/>
              <a:t>I. Samsonov</a:t>
            </a:r>
          </a:p>
        </p:txBody>
      </p:sp>
      <p:sp>
        <p:nvSpPr>
          <p:cNvPr id="6" name="Slide Number Placeholder 5"/>
          <p:cNvSpPr>
            <a:spLocks noGrp="1"/>
          </p:cNvSpPr>
          <p:nvPr>
            <p:ph type="sldNum" sz="quarter" idx="12"/>
          </p:nvPr>
        </p:nvSpPr>
        <p:spPr/>
        <p:txBody>
          <a:bodyPr/>
          <a:lstStyle/>
          <a:p>
            <a:fld id="{0C1D7EE5-C431-D046-B498-066DBAC2F192}" type="slidenum">
              <a:rPr lang="en-US" smtClean="0"/>
              <a:t>‹#›</a:t>
            </a:fld>
            <a:endParaRPr lang="en-US"/>
          </a:p>
        </p:txBody>
      </p:sp>
    </p:spTree>
    <p:extLst>
      <p:ext uri="{BB962C8B-B14F-4D97-AF65-F5344CB8AC3E}">
        <p14:creationId xmlns:p14="http://schemas.microsoft.com/office/powerpoint/2010/main" val="2032576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86BE0C2-4CCE-B94B-B51C-94B03005D932}" type="datetime1">
              <a:rPr lang="en-AU" smtClean="0"/>
              <a:t>8/8/2022</a:t>
            </a:fld>
            <a:endParaRPr lang="en-US"/>
          </a:p>
        </p:txBody>
      </p:sp>
      <p:sp>
        <p:nvSpPr>
          <p:cNvPr id="5" name="Footer Placeholder 4"/>
          <p:cNvSpPr>
            <a:spLocks noGrp="1"/>
          </p:cNvSpPr>
          <p:nvPr>
            <p:ph type="ftr" sz="quarter" idx="11"/>
          </p:nvPr>
        </p:nvSpPr>
        <p:spPr/>
        <p:txBody>
          <a:bodyPr/>
          <a:lstStyle/>
          <a:p>
            <a:r>
              <a:rPr lang="en-US"/>
              <a:t>I. Samsonov</a:t>
            </a:r>
          </a:p>
        </p:txBody>
      </p:sp>
      <p:sp>
        <p:nvSpPr>
          <p:cNvPr id="6" name="Slide Number Placeholder 5"/>
          <p:cNvSpPr>
            <a:spLocks noGrp="1"/>
          </p:cNvSpPr>
          <p:nvPr>
            <p:ph type="sldNum" sz="quarter" idx="12"/>
          </p:nvPr>
        </p:nvSpPr>
        <p:spPr/>
        <p:txBody>
          <a:bodyPr/>
          <a:lstStyle/>
          <a:p>
            <a:fld id="{0C1D7EE5-C431-D046-B498-066DBAC2F192}" type="slidenum">
              <a:rPr lang="en-US" smtClean="0"/>
              <a:t>‹#›</a:t>
            </a:fld>
            <a:endParaRPr lang="en-US"/>
          </a:p>
        </p:txBody>
      </p:sp>
    </p:spTree>
    <p:extLst>
      <p:ext uri="{BB962C8B-B14F-4D97-AF65-F5344CB8AC3E}">
        <p14:creationId xmlns:p14="http://schemas.microsoft.com/office/powerpoint/2010/main" val="3929945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152495AC-432C-6846-B231-109913316AD7}" type="datetime1">
              <a:rPr lang="en-AU" smtClean="0"/>
              <a:t>8/8/2022</a:t>
            </a:fld>
            <a:endParaRPr lang="en-US"/>
          </a:p>
        </p:txBody>
      </p:sp>
      <p:sp>
        <p:nvSpPr>
          <p:cNvPr id="6" name="Footer Placeholder 5"/>
          <p:cNvSpPr>
            <a:spLocks noGrp="1"/>
          </p:cNvSpPr>
          <p:nvPr>
            <p:ph type="ftr" sz="quarter" idx="11"/>
          </p:nvPr>
        </p:nvSpPr>
        <p:spPr/>
        <p:txBody>
          <a:bodyPr/>
          <a:lstStyle/>
          <a:p>
            <a:r>
              <a:rPr lang="en-US"/>
              <a:t>I. Samsonov</a:t>
            </a:r>
          </a:p>
        </p:txBody>
      </p:sp>
      <p:sp>
        <p:nvSpPr>
          <p:cNvPr id="7" name="Slide Number Placeholder 6"/>
          <p:cNvSpPr>
            <a:spLocks noGrp="1"/>
          </p:cNvSpPr>
          <p:nvPr>
            <p:ph type="sldNum" sz="quarter" idx="12"/>
          </p:nvPr>
        </p:nvSpPr>
        <p:spPr/>
        <p:txBody>
          <a:bodyPr/>
          <a:lstStyle/>
          <a:p>
            <a:fld id="{0C1D7EE5-C431-D046-B498-066DBAC2F192}" type="slidenum">
              <a:rPr lang="en-US" smtClean="0"/>
              <a:t>‹#›</a:t>
            </a:fld>
            <a:endParaRPr lang="en-US"/>
          </a:p>
        </p:txBody>
      </p:sp>
    </p:spTree>
    <p:extLst>
      <p:ext uri="{BB962C8B-B14F-4D97-AF65-F5344CB8AC3E}">
        <p14:creationId xmlns:p14="http://schemas.microsoft.com/office/powerpoint/2010/main" val="1872233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B616C52-1823-6246-AFEA-36515A1ABE99}" type="datetime1">
              <a:rPr lang="en-AU" smtClean="0"/>
              <a:t>8/8/2022</a:t>
            </a:fld>
            <a:endParaRPr lang="en-US"/>
          </a:p>
        </p:txBody>
      </p:sp>
      <p:sp>
        <p:nvSpPr>
          <p:cNvPr id="8" name="Footer Placeholder 7"/>
          <p:cNvSpPr>
            <a:spLocks noGrp="1"/>
          </p:cNvSpPr>
          <p:nvPr>
            <p:ph type="ftr" sz="quarter" idx="11"/>
          </p:nvPr>
        </p:nvSpPr>
        <p:spPr/>
        <p:txBody>
          <a:bodyPr/>
          <a:lstStyle/>
          <a:p>
            <a:r>
              <a:rPr lang="en-US"/>
              <a:t>I. Samsonov</a:t>
            </a:r>
          </a:p>
        </p:txBody>
      </p:sp>
      <p:sp>
        <p:nvSpPr>
          <p:cNvPr id="9" name="Slide Number Placeholder 8"/>
          <p:cNvSpPr>
            <a:spLocks noGrp="1"/>
          </p:cNvSpPr>
          <p:nvPr>
            <p:ph type="sldNum" sz="quarter" idx="12"/>
          </p:nvPr>
        </p:nvSpPr>
        <p:spPr/>
        <p:txBody>
          <a:bodyPr/>
          <a:lstStyle/>
          <a:p>
            <a:fld id="{0C1D7EE5-C431-D046-B498-066DBAC2F192}" type="slidenum">
              <a:rPr lang="en-US" smtClean="0"/>
              <a:t>‹#›</a:t>
            </a:fld>
            <a:endParaRPr lang="en-US"/>
          </a:p>
        </p:txBody>
      </p:sp>
    </p:spTree>
    <p:extLst>
      <p:ext uri="{BB962C8B-B14F-4D97-AF65-F5344CB8AC3E}">
        <p14:creationId xmlns:p14="http://schemas.microsoft.com/office/powerpoint/2010/main" val="241204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7FF78D09-77A4-964C-9FCA-A79B86341811}" type="datetime1">
              <a:rPr lang="en-AU" smtClean="0"/>
              <a:t>8/8/2022</a:t>
            </a:fld>
            <a:endParaRPr lang="en-US"/>
          </a:p>
        </p:txBody>
      </p:sp>
      <p:sp>
        <p:nvSpPr>
          <p:cNvPr id="4" name="Footer Placeholder 3"/>
          <p:cNvSpPr>
            <a:spLocks noGrp="1"/>
          </p:cNvSpPr>
          <p:nvPr>
            <p:ph type="ftr" sz="quarter" idx="11"/>
          </p:nvPr>
        </p:nvSpPr>
        <p:spPr/>
        <p:txBody>
          <a:bodyPr/>
          <a:lstStyle/>
          <a:p>
            <a:r>
              <a:rPr lang="en-US"/>
              <a:t>I. Samsonov</a:t>
            </a:r>
          </a:p>
        </p:txBody>
      </p:sp>
      <p:sp>
        <p:nvSpPr>
          <p:cNvPr id="5" name="Slide Number Placeholder 4"/>
          <p:cNvSpPr>
            <a:spLocks noGrp="1"/>
          </p:cNvSpPr>
          <p:nvPr>
            <p:ph type="sldNum" sz="quarter" idx="12"/>
          </p:nvPr>
        </p:nvSpPr>
        <p:spPr/>
        <p:txBody>
          <a:bodyPr/>
          <a:lstStyle/>
          <a:p>
            <a:fld id="{0C1D7EE5-C431-D046-B498-066DBAC2F192}" type="slidenum">
              <a:rPr lang="en-US" smtClean="0"/>
              <a:t>‹#›</a:t>
            </a:fld>
            <a:endParaRPr lang="en-US"/>
          </a:p>
        </p:txBody>
      </p:sp>
    </p:spTree>
    <p:extLst>
      <p:ext uri="{BB962C8B-B14F-4D97-AF65-F5344CB8AC3E}">
        <p14:creationId xmlns:p14="http://schemas.microsoft.com/office/powerpoint/2010/main" val="353989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1C64A1-DD25-3F43-A17B-1CB77ACD9416}" type="datetime1">
              <a:rPr lang="en-AU" smtClean="0"/>
              <a:t>8/8/2022</a:t>
            </a:fld>
            <a:endParaRPr lang="en-US"/>
          </a:p>
        </p:txBody>
      </p:sp>
      <p:sp>
        <p:nvSpPr>
          <p:cNvPr id="3" name="Footer Placeholder 2"/>
          <p:cNvSpPr>
            <a:spLocks noGrp="1"/>
          </p:cNvSpPr>
          <p:nvPr>
            <p:ph type="ftr" sz="quarter" idx="11"/>
          </p:nvPr>
        </p:nvSpPr>
        <p:spPr/>
        <p:txBody>
          <a:bodyPr/>
          <a:lstStyle/>
          <a:p>
            <a:r>
              <a:rPr lang="en-US"/>
              <a:t>I. Samsonov</a:t>
            </a:r>
          </a:p>
        </p:txBody>
      </p:sp>
      <p:sp>
        <p:nvSpPr>
          <p:cNvPr id="4" name="Slide Number Placeholder 3"/>
          <p:cNvSpPr>
            <a:spLocks noGrp="1"/>
          </p:cNvSpPr>
          <p:nvPr>
            <p:ph type="sldNum" sz="quarter" idx="12"/>
          </p:nvPr>
        </p:nvSpPr>
        <p:spPr/>
        <p:txBody>
          <a:bodyPr/>
          <a:lstStyle/>
          <a:p>
            <a:fld id="{0C1D7EE5-C431-D046-B498-066DBAC2F192}" type="slidenum">
              <a:rPr lang="en-US" smtClean="0"/>
              <a:t>‹#›</a:t>
            </a:fld>
            <a:endParaRPr lang="en-US"/>
          </a:p>
        </p:txBody>
      </p:sp>
    </p:spTree>
    <p:extLst>
      <p:ext uri="{BB962C8B-B14F-4D97-AF65-F5344CB8AC3E}">
        <p14:creationId xmlns:p14="http://schemas.microsoft.com/office/powerpoint/2010/main" val="4053754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0089D6-0F0D-6F47-842C-6388DDD6BCB2}" type="datetime1">
              <a:rPr lang="en-AU" smtClean="0"/>
              <a:t>8/8/2022</a:t>
            </a:fld>
            <a:endParaRPr lang="en-US"/>
          </a:p>
        </p:txBody>
      </p:sp>
      <p:sp>
        <p:nvSpPr>
          <p:cNvPr id="6" name="Footer Placeholder 5"/>
          <p:cNvSpPr>
            <a:spLocks noGrp="1"/>
          </p:cNvSpPr>
          <p:nvPr>
            <p:ph type="ftr" sz="quarter" idx="11"/>
          </p:nvPr>
        </p:nvSpPr>
        <p:spPr/>
        <p:txBody>
          <a:bodyPr/>
          <a:lstStyle/>
          <a:p>
            <a:r>
              <a:rPr lang="en-US"/>
              <a:t>I. Samsonov</a:t>
            </a:r>
          </a:p>
        </p:txBody>
      </p:sp>
      <p:sp>
        <p:nvSpPr>
          <p:cNvPr id="7" name="Slide Number Placeholder 6"/>
          <p:cNvSpPr>
            <a:spLocks noGrp="1"/>
          </p:cNvSpPr>
          <p:nvPr>
            <p:ph type="sldNum" sz="quarter" idx="12"/>
          </p:nvPr>
        </p:nvSpPr>
        <p:spPr/>
        <p:txBody>
          <a:bodyPr/>
          <a:lstStyle/>
          <a:p>
            <a:fld id="{0C1D7EE5-C431-D046-B498-066DBAC2F192}" type="slidenum">
              <a:rPr lang="en-US" smtClean="0"/>
              <a:t>‹#›</a:t>
            </a:fld>
            <a:endParaRPr lang="en-US"/>
          </a:p>
        </p:txBody>
      </p:sp>
    </p:spTree>
    <p:extLst>
      <p:ext uri="{BB962C8B-B14F-4D97-AF65-F5344CB8AC3E}">
        <p14:creationId xmlns:p14="http://schemas.microsoft.com/office/powerpoint/2010/main" val="371406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A73BD3AB-7426-2F40-AF52-7C5AE76B913B}" type="datetime1">
              <a:rPr lang="en-AU" smtClean="0"/>
              <a:t>8/8/2022</a:t>
            </a:fld>
            <a:endParaRPr lang="en-US"/>
          </a:p>
        </p:txBody>
      </p:sp>
      <p:sp>
        <p:nvSpPr>
          <p:cNvPr id="6" name="Footer Placeholder 5"/>
          <p:cNvSpPr>
            <a:spLocks noGrp="1"/>
          </p:cNvSpPr>
          <p:nvPr>
            <p:ph type="ftr" sz="quarter" idx="11"/>
          </p:nvPr>
        </p:nvSpPr>
        <p:spPr/>
        <p:txBody>
          <a:bodyPr/>
          <a:lstStyle/>
          <a:p>
            <a:r>
              <a:rPr lang="en-US"/>
              <a:t>I. Samsonov</a:t>
            </a:r>
          </a:p>
        </p:txBody>
      </p:sp>
      <p:sp>
        <p:nvSpPr>
          <p:cNvPr id="7" name="Slide Number Placeholder 6"/>
          <p:cNvSpPr>
            <a:spLocks noGrp="1"/>
          </p:cNvSpPr>
          <p:nvPr>
            <p:ph type="sldNum" sz="quarter" idx="12"/>
          </p:nvPr>
        </p:nvSpPr>
        <p:spPr/>
        <p:txBody>
          <a:bodyPr/>
          <a:lstStyle/>
          <a:p>
            <a:fld id="{0C1D7EE5-C431-D046-B498-066DBAC2F192}" type="slidenum">
              <a:rPr lang="en-US" smtClean="0"/>
              <a:t>‹#›</a:t>
            </a:fld>
            <a:endParaRPr lang="en-US"/>
          </a:p>
        </p:txBody>
      </p:sp>
    </p:spTree>
    <p:extLst>
      <p:ext uri="{BB962C8B-B14F-4D97-AF65-F5344CB8AC3E}">
        <p14:creationId xmlns:p14="http://schemas.microsoft.com/office/powerpoint/2010/main" val="2038999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EE02FB-B95F-704F-A243-BC549CF226DD}" type="datetime1">
              <a:rPr lang="en-AU" smtClean="0"/>
              <a:t>8/8/2022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 Samsonov</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1D7EE5-C431-D046-B498-066DBAC2F192}" type="slidenum">
              <a:rPr lang="en-US" smtClean="0"/>
              <a:t>‹#›</a:t>
            </a:fld>
            <a:endParaRPr lang="en-US"/>
          </a:p>
        </p:txBody>
      </p:sp>
    </p:spTree>
    <p:extLst>
      <p:ext uri="{BB962C8B-B14F-4D97-AF65-F5344CB8AC3E}">
        <p14:creationId xmlns:p14="http://schemas.microsoft.com/office/powerpoint/2010/main" val="7233020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0.png"/><Relationship Id="rId4" Type="http://schemas.openxmlformats.org/officeDocument/2006/relationships/image" Target="../media/image130.png"/><Relationship Id="rId9" Type="http://schemas.openxmlformats.org/officeDocument/2006/relationships/image" Target="../media/image141.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7.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6.emf"/><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9.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179E1-B9D6-4C44-A3E3-A936AD1122F5}"/>
              </a:ext>
            </a:extLst>
          </p:cNvPr>
          <p:cNvSpPr>
            <a:spLocks noGrp="1"/>
          </p:cNvSpPr>
          <p:nvPr>
            <p:ph type="ctrTitle"/>
          </p:nvPr>
        </p:nvSpPr>
        <p:spPr>
          <a:xfrm>
            <a:off x="1524000" y="2033646"/>
            <a:ext cx="9144000" cy="1932863"/>
          </a:xfrm>
        </p:spPr>
        <p:txBody>
          <a:bodyPr>
            <a:normAutofit/>
          </a:bodyPr>
          <a:lstStyle/>
          <a:p>
            <a:r>
              <a:rPr lang="en-AU" b="1" dirty="0"/>
              <a:t>Quark Nugget Dark Matter </a:t>
            </a:r>
            <a:r>
              <a:rPr lang="en-AU" i="1" dirty="0"/>
              <a:t>hunter’s guide</a:t>
            </a:r>
          </a:p>
        </p:txBody>
      </p:sp>
      <p:sp>
        <p:nvSpPr>
          <p:cNvPr id="3" name="Subtitle 2">
            <a:extLst>
              <a:ext uri="{FF2B5EF4-FFF2-40B4-BE49-F238E27FC236}">
                <a16:creationId xmlns:a16="http://schemas.microsoft.com/office/drawing/2014/main" id="{77A56C55-7A15-A84F-A0B8-838E62298234}"/>
              </a:ext>
            </a:extLst>
          </p:cNvPr>
          <p:cNvSpPr>
            <a:spLocks noGrp="1"/>
          </p:cNvSpPr>
          <p:nvPr>
            <p:ph type="subTitle" idx="1"/>
          </p:nvPr>
        </p:nvSpPr>
        <p:spPr>
          <a:xfrm>
            <a:off x="1524000" y="4293981"/>
            <a:ext cx="9144000" cy="531119"/>
          </a:xfrm>
        </p:spPr>
        <p:txBody>
          <a:bodyPr/>
          <a:lstStyle/>
          <a:p>
            <a:r>
              <a:rPr lang="en-US" dirty="0"/>
              <a:t>Victor </a:t>
            </a:r>
            <a:r>
              <a:rPr lang="en-US" dirty="0" err="1"/>
              <a:t>Flambaum</a:t>
            </a:r>
            <a:r>
              <a:rPr lang="en-US" dirty="0"/>
              <a:t> and </a:t>
            </a:r>
            <a:r>
              <a:rPr lang="en-US" u="sng" dirty="0"/>
              <a:t>Igor </a:t>
            </a:r>
            <a:r>
              <a:rPr lang="en-US" u="sng" dirty="0" err="1"/>
              <a:t>Samsonov</a:t>
            </a:r>
            <a:endParaRPr lang="en-US" u="sng" dirty="0"/>
          </a:p>
        </p:txBody>
      </p:sp>
      <p:pic>
        <p:nvPicPr>
          <p:cNvPr id="4" name="Picture 3">
            <a:extLst>
              <a:ext uri="{FF2B5EF4-FFF2-40B4-BE49-F238E27FC236}">
                <a16:creationId xmlns:a16="http://schemas.microsoft.com/office/drawing/2014/main" id="{CCB2B010-6AEE-F447-95A2-9FD2BC80AA24}"/>
              </a:ext>
            </a:extLst>
          </p:cNvPr>
          <p:cNvPicPr>
            <a:picLocks noChangeAspect="1"/>
          </p:cNvPicPr>
          <p:nvPr/>
        </p:nvPicPr>
        <p:blipFill>
          <a:blip r:embed="rId3"/>
          <a:stretch>
            <a:fillRect/>
          </a:stretch>
        </p:blipFill>
        <p:spPr>
          <a:xfrm>
            <a:off x="8289051" y="5071777"/>
            <a:ext cx="1459803" cy="1637346"/>
          </a:xfrm>
          <a:prstGeom prst="rect">
            <a:avLst/>
          </a:prstGeom>
        </p:spPr>
      </p:pic>
      <p:sp>
        <p:nvSpPr>
          <p:cNvPr id="6" name="TextBox 5">
            <a:extLst>
              <a:ext uri="{FF2B5EF4-FFF2-40B4-BE49-F238E27FC236}">
                <a16:creationId xmlns:a16="http://schemas.microsoft.com/office/drawing/2014/main" id="{7519CB57-F6F8-1440-B967-52C08F684EA2}"/>
              </a:ext>
            </a:extLst>
          </p:cNvPr>
          <p:cNvSpPr txBox="1"/>
          <p:nvPr/>
        </p:nvSpPr>
        <p:spPr>
          <a:xfrm>
            <a:off x="5366099" y="1827212"/>
            <a:ext cx="1796702" cy="369332"/>
          </a:xfrm>
          <a:prstGeom prst="rect">
            <a:avLst/>
          </a:prstGeom>
          <a:noFill/>
        </p:spPr>
        <p:txBody>
          <a:bodyPr wrap="square" rtlCol="0">
            <a:spAutoFit/>
          </a:bodyPr>
          <a:lstStyle/>
          <a:p>
            <a:r>
              <a:rPr lang="en-US" dirty="0"/>
              <a:t>08 August 2022</a:t>
            </a:r>
          </a:p>
        </p:txBody>
      </p:sp>
      <p:sp>
        <p:nvSpPr>
          <p:cNvPr id="7" name="Rounded Rectangle 6">
            <a:extLst>
              <a:ext uri="{FF2B5EF4-FFF2-40B4-BE49-F238E27FC236}">
                <a16:creationId xmlns:a16="http://schemas.microsoft.com/office/drawing/2014/main" id="{1FB214B5-3077-3546-A30A-4096A794DF7E}"/>
              </a:ext>
            </a:extLst>
          </p:cNvPr>
          <p:cNvSpPr/>
          <p:nvPr/>
        </p:nvSpPr>
        <p:spPr>
          <a:xfrm>
            <a:off x="863374" y="4913703"/>
            <a:ext cx="3985720" cy="179542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dirty="0">
                <a:solidFill>
                  <a:schemeClr val="tx1"/>
                </a:solidFill>
              </a:rPr>
              <a:t>V. V. </a:t>
            </a:r>
            <a:r>
              <a:rPr lang="en-US" dirty="0" err="1">
                <a:solidFill>
                  <a:schemeClr val="tx1"/>
                </a:solidFill>
              </a:rPr>
              <a:t>Flambaum</a:t>
            </a:r>
            <a:r>
              <a:rPr lang="en-US" dirty="0">
                <a:solidFill>
                  <a:schemeClr val="tx1"/>
                </a:solidFill>
              </a:rPr>
              <a:t>, I. S.,</a:t>
            </a:r>
          </a:p>
          <a:p>
            <a:pPr lvl="0"/>
            <a:r>
              <a:rPr lang="en-US" dirty="0">
                <a:solidFill>
                  <a:schemeClr val="tx1"/>
                </a:solidFill>
              </a:rPr>
              <a:t>Phys. Rev. D 106 (2022) 023006</a:t>
            </a:r>
          </a:p>
          <a:p>
            <a:pPr lvl="0"/>
            <a:r>
              <a:rPr lang="en-US" dirty="0">
                <a:solidFill>
                  <a:schemeClr val="tx1"/>
                </a:solidFill>
              </a:rPr>
              <a:t>Phys. Rev. D 105 (2022) 123011</a:t>
            </a:r>
          </a:p>
          <a:p>
            <a:pPr lvl="0"/>
            <a:r>
              <a:rPr lang="en-US" dirty="0">
                <a:solidFill>
                  <a:schemeClr val="tx1"/>
                </a:solidFill>
              </a:rPr>
              <a:t>Phys. Rev. D 104 (2021), 063042</a:t>
            </a:r>
          </a:p>
        </p:txBody>
      </p:sp>
      <p:pic>
        <p:nvPicPr>
          <p:cNvPr id="8" name="Picture 7">
            <a:extLst>
              <a:ext uri="{FF2B5EF4-FFF2-40B4-BE49-F238E27FC236}">
                <a16:creationId xmlns:a16="http://schemas.microsoft.com/office/drawing/2014/main" id="{2A6272D9-CCC9-9CE1-EDD8-AAE95032C3AE}"/>
              </a:ext>
            </a:extLst>
          </p:cNvPr>
          <p:cNvPicPr>
            <a:picLocks noChangeAspect="1"/>
          </p:cNvPicPr>
          <p:nvPr/>
        </p:nvPicPr>
        <p:blipFill rotWithShape="1">
          <a:blip r:embed="rId4"/>
          <a:srcRect l="545" t="-1" r="470" b="1512"/>
          <a:stretch/>
        </p:blipFill>
        <p:spPr>
          <a:xfrm>
            <a:off x="3596299" y="0"/>
            <a:ext cx="5003249" cy="1738609"/>
          </a:xfrm>
          <a:prstGeom prst="rect">
            <a:avLst/>
          </a:prstGeom>
        </p:spPr>
      </p:pic>
      <p:pic>
        <p:nvPicPr>
          <p:cNvPr id="1030" name="Picture 6" descr="Humbug? No — Humboldt!&gt;">
            <a:extLst>
              <a:ext uri="{FF2B5EF4-FFF2-40B4-BE49-F238E27FC236}">
                <a16:creationId xmlns:a16="http://schemas.microsoft.com/office/drawing/2014/main" id="{24A97900-4202-9911-74F8-F137A86756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98596" y="4937950"/>
            <a:ext cx="1771173" cy="1771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5729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67DF25F-3408-EA43-9A5E-84AB50DFF83E}"/>
              </a:ext>
            </a:extLst>
          </p:cNvPr>
          <p:cNvSpPr>
            <a:spLocks noGrp="1"/>
          </p:cNvSpPr>
          <p:nvPr>
            <p:ph type="ftr" sz="quarter" idx="11"/>
          </p:nvPr>
        </p:nvSpPr>
        <p:spPr/>
        <p:txBody>
          <a:bodyPr/>
          <a:lstStyle/>
          <a:p>
            <a:r>
              <a:rPr lang="en-US"/>
              <a:t>I. Samsonov</a:t>
            </a:r>
          </a:p>
        </p:txBody>
      </p:sp>
      <p:sp>
        <p:nvSpPr>
          <p:cNvPr id="5" name="Slide Number Placeholder 4">
            <a:extLst>
              <a:ext uri="{FF2B5EF4-FFF2-40B4-BE49-F238E27FC236}">
                <a16:creationId xmlns:a16="http://schemas.microsoft.com/office/drawing/2014/main" id="{E4AA0DA1-4F90-BB4E-94A4-1D7D5ECA1B18}"/>
              </a:ext>
            </a:extLst>
          </p:cNvPr>
          <p:cNvSpPr>
            <a:spLocks noGrp="1"/>
          </p:cNvSpPr>
          <p:nvPr>
            <p:ph type="sldNum" sz="quarter" idx="12"/>
          </p:nvPr>
        </p:nvSpPr>
        <p:spPr/>
        <p:txBody>
          <a:bodyPr/>
          <a:lstStyle/>
          <a:p>
            <a:fld id="{0C1D7EE5-C431-D046-B498-066DBAC2F192}" type="slidenum">
              <a:rPr lang="en-US" smtClean="0"/>
              <a:t>10</a:t>
            </a:fld>
            <a:r>
              <a:rPr lang="en-US" dirty="0"/>
              <a:t> of 16</a:t>
            </a:r>
          </a:p>
        </p:txBody>
      </p:sp>
      <p:sp>
        <p:nvSpPr>
          <p:cNvPr id="6" name="Rounded Rectangle 5">
            <a:extLst>
              <a:ext uri="{FF2B5EF4-FFF2-40B4-BE49-F238E27FC236}">
                <a16:creationId xmlns:a16="http://schemas.microsoft.com/office/drawing/2014/main" id="{7C23A688-07B7-8947-869C-155D25A83BF6}"/>
              </a:ext>
            </a:extLst>
          </p:cNvPr>
          <p:cNvSpPr/>
          <p:nvPr/>
        </p:nvSpPr>
        <p:spPr>
          <a:xfrm>
            <a:off x="1332033" y="454334"/>
            <a:ext cx="9527933" cy="12283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Proton annihilation in the antiquark nugget </a:t>
            </a:r>
            <a:endParaRPr lang="en-US" sz="4000" dirty="0"/>
          </a:p>
        </p:txBody>
      </p:sp>
      <p:pic>
        <p:nvPicPr>
          <p:cNvPr id="2049" name="Picture 1" descr="page8image16154624">
            <a:extLst>
              <a:ext uri="{FF2B5EF4-FFF2-40B4-BE49-F238E27FC236}">
                <a16:creationId xmlns:a16="http://schemas.microsoft.com/office/drawing/2014/main" id="{86F76373-6085-1043-A51E-A3E2BAF434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909" y="3004160"/>
            <a:ext cx="4771269" cy="255603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2C69D8D-9996-1B4E-B9F0-9C748B457DBA}"/>
              </a:ext>
            </a:extLst>
          </p:cNvPr>
          <p:cNvSpPr txBox="1"/>
          <p:nvPr/>
        </p:nvSpPr>
        <p:spPr>
          <a:xfrm>
            <a:off x="1420008" y="2635624"/>
            <a:ext cx="2979869" cy="369332"/>
          </a:xfrm>
          <a:prstGeom prst="rect">
            <a:avLst/>
          </a:prstGeom>
          <a:noFill/>
        </p:spPr>
        <p:txBody>
          <a:bodyPr wrap="square" rtlCol="0">
            <a:spAutoFit/>
          </a:bodyPr>
          <a:lstStyle/>
          <a:p>
            <a:r>
              <a:rPr lang="en-US" dirty="0"/>
              <a:t>Fermi-LAT gamma-ray image</a:t>
            </a:r>
          </a:p>
        </p:txBody>
      </p:sp>
      <p:cxnSp>
        <p:nvCxnSpPr>
          <p:cNvPr id="10" name="Curved Connector 9">
            <a:extLst>
              <a:ext uri="{FF2B5EF4-FFF2-40B4-BE49-F238E27FC236}">
                <a16:creationId xmlns:a16="http://schemas.microsoft.com/office/drawing/2014/main" id="{9E7E8D77-DB4E-B044-81E9-1DC056C31DDD}"/>
              </a:ext>
            </a:extLst>
          </p:cNvPr>
          <p:cNvCxnSpPr>
            <a:cxnSpLocks/>
          </p:cNvCxnSpPr>
          <p:nvPr/>
        </p:nvCxnSpPr>
        <p:spPr>
          <a:xfrm rot="5400000" flipH="1" flipV="1">
            <a:off x="1400450" y="4596844"/>
            <a:ext cx="1448271" cy="1215509"/>
          </a:xfrm>
          <a:prstGeom prst="curvedConnector3">
            <a:avLst/>
          </a:prstGeom>
          <a:ln w="50800">
            <a:tailEnd type="triangle"/>
          </a:ln>
        </p:spPr>
        <p:style>
          <a:lnRef idx="2">
            <a:schemeClr val="accent2"/>
          </a:lnRef>
          <a:fillRef idx="0">
            <a:schemeClr val="accent2"/>
          </a:fillRef>
          <a:effectRef idx="1">
            <a:schemeClr val="accent2"/>
          </a:effectRef>
          <a:fontRef idx="minor">
            <a:schemeClr val="tx1"/>
          </a:fontRef>
        </p:style>
      </p:cxnSp>
      <p:sp>
        <p:nvSpPr>
          <p:cNvPr id="13" name="TextBox 12">
            <a:extLst>
              <a:ext uri="{FF2B5EF4-FFF2-40B4-BE49-F238E27FC236}">
                <a16:creationId xmlns:a16="http://schemas.microsoft.com/office/drawing/2014/main" id="{D2EC6792-08AF-AB4D-9508-D934DACDC8D7}"/>
              </a:ext>
            </a:extLst>
          </p:cNvPr>
          <p:cNvSpPr txBox="1"/>
          <p:nvPr/>
        </p:nvSpPr>
        <p:spPr>
          <a:xfrm>
            <a:off x="1323192" y="6015252"/>
            <a:ext cx="408790" cy="646331"/>
          </a:xfrm>
          <a:prstGeom prst="rect">
            <a:avLst/>
          </a:prstGeom>
          <a:noFill/>
        </p:spPr>
        <p:txBody>
          <a:bodyPr wrap="square" rtlCol="0">
            <a:spAutoFit/>
          </a:bodyPr>
          <a:lstStyle/>
          <a:p>
            <a:r>
              <a:rPr lang="en-US" sz="3600" dirty="0">
                <a:solidFill>
                  <a:srgbClr val="FF0000"/>
                </a:solidFill>
              </a:rPr>
              <a:t>?</a:t>
            </a:r>
          </a:p>
        </p:txBody>
      </p:sp>
      <p:pic>
        <p:nvPicPr>
          <p:cNvPr id="21" name="Picture 20">
            <a:extLst>
              <a:ext uri="{FF2B5EF4-FFF2-40B4-BE49-F238E27FC236}">
                <a16:creationId xmlns:a16="http://schemas.microsoft.com/office/drawing/2014/main" id="{4F4888B9-F3B4-9F45-A665-E12B849903B0}"/>
              </a:ext>
            </a:extLst>
          </p:cNvPr>
          <p:cNvPicPr>
            <a:picLocks noChangeAspect="1"/>
          </p:cNvPicPr>
          <p:nvPr/>
        </p:nvPicPr>
        <p:blipFill>
          <a:blip r:embed="rId4"/>
          <a:stretch>
            <a:fillRect/>
          </a:stretch>
        </p:blipFill>
        <p:spPr>
          <a:xfrm>
            <a:off x="5730724" y="2420471"/>
            <a:ext cx="6277125" cy="3594781"/>
          </a:xfrm>
          <a:prstGeom prst="rect">
            <a:avLst/>
          </a:prstGeom>
        </p:spPr>
      </p:pic>
      <p:sp>
        <p:nvSpPr>
          <p:cNvPr id="22" name="TextBox 21">
            <a:extLst>
              <a:ext uri="{FF2B5EF4-FFF2-40B4-BE49-F238E27FC236}">
                <a16:creationId xmlns:a16="http://schemas.microsoft.com/office/drawing/2014/main" id="{FD38F738-B236-0E49-AB55-33BC56FA5482}"/>
              </a:ext>
            </a:extLst>
          </p:cNvPr>
          <p:cNvSpPr txBox="1"/>
          <p:nvPr/>
        </p:nvSpPr>
        <p:spPr>
          <a:xfrm>
            <a:off x="10951937" y="5560197"/>
            <a:ext cx="1191491" cy="523220"/>
          </a:xfrm>
          <a:prstGeom prst="rect">
            <a:avLst/>
          </a:prstGeom>
          <a:noFill/>
        </p:spPr>
        <p:txBody>
          <a:bodyPr wrap="square" rtlCol="0">
            <a:spAutoFit/>
          </a:bodyPr>
          <a:lstStyle/>
          <a:p>
            <a:r>
              <a:rPr lang="en-US" sz="1400" dirty="0">
                <a:solidFill>
                  <a:srgbClr val="FF0000"/>
                </a:solidFill>
              </a:rPr>
              <a:t>synchrotron radiation</a:t>
            </a:r>
          </a:p>
        </p:txBody>
      </p:sp>
    </p:spTree>
    <p:extLst>
      <p:ext uri="{BB962C8B-B14F-4D97-AF65-F5344CB8AC3E}">
        <p14:creationId xmlns:p14="http://schemas.microsoft.com/office/powerpoint/2010/main" val="3366280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7B5EC22-8F8D-B64C-A434-EF43CAFBAF96}"/>
              </a:ext>
            </a:extLst>
          </p:cNvPr>
          <p:cNvSpPr>
            <a:spLocks noGrp="1"/>
          </p:cNvSpPr>
          <p:nvPr>
            <p:ph type="ftr" sz="quarter" idx="11"/>
          </p:nvPr>
        </p:nvSpPr>
        <p:spPr/>
        <p:txBody>
          <a:bodyPr/>
          <a:lstStyle/>
          <a:p>
            <a:r>
              <a:rPr lang="en-US"/>
              <a:t>I. Samsonov</a:t>
            </a:r>
          </a:p>
        </p:txBody>
      </p:sp>
      <p:sp>
        <p:nvSpPr>
          <p:cNvPr id="5" name="Slide Number Placeholder 4">
            <a:extLst>
              <a:ext uri="{FF2B5EF4-FFF2-40B4-BE49-F238E27FC236}">
                <a16:creationId xmlns:a16="http://schemas.microsoft.com/office/drawing/2014/main" id="{C7C45F56-8E6A-FD4F-9B80-D313B7C3FC73}"/>
              </a:ext>
            </a:extLst>
          </p:cNvPr>
          <p:cNvSpPr>
            <a:spLocks noGrp="1"/>
          </p:cNvSpPr>
          <p:nvPr>
            <p:ph type="sldNum" sz="quarter" idx="12"/>
          </p:nvPr>
        </p:nvSpPr>
        <p:spPr/>
        <p:txBody>
          <a:bodyPr/>
          <a:lstStyle/>
          <a:p>
            <a:fld id="{0C1D7EE5-C431-D046-B498-066DBAC2F192}" type="slidenum">
              <a:rPr lang="en-US" smtClean="0"/>
              <a:t>11</a:t>
            </a:fld>
            <a:r>
              <a:rPr lang="en-US" dirty="0"/>
              <a:t> of 16</a:t>
            </a:r>
          </a:p>
        </p:txBody>
      </p:sp>
      <p:sp>
        <p:nvSpPr>
          <p:cNvPr id="6" name="Rounded Rectangle 5">
            <a:extLst>
              <a:ext uri="{FF2B5EF4-FFF2-40B4-BE49-F238E27FC236}">
                <a16:creationId xmlns:a16="http://schemas.microsoft.com/office/drawing/2014/main" id="{88C4D08E-291E-634E-9EA9-231D28FE0E9F}"/>
              </a:ext>
            </a:extLst>
          </p:cNvPr>
          <p:cNvSpPr/>
          <p:nvPr/>
        </p:nvSpPr>
        <p:spPr>
          <a:xfrm>
            <a:off x="1332033" y="136525"/>
            <a:ext cx="9527933" cy="12283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Gamma-rays from neutral </a:t>
            </a:r>
            <a:r>
              <a:rPr lang="en-US" sz="4000" b="1" dirty="0">
                <a:latin typeface="Symbol" pitchFamily="2" charset="2"/>
              </a:rPr>
              <a:t>p</a:t>
            </a:r>
            <a:r>
              <a:rPr lang="en-US" sz="4000" b="1" dirty="0"/>
              <a:t> mesons</a:t>
            </a:r>
          </a:p>
        </p:txBody>
      </p:sp>
      <p:pic>
        <p:nvPicPr>
          <p:cNvPr id="3073" name="Picture 1" descr="page9image15864080">
            <a:extLst>
              <a:ext uri="{FF2B5EF4-FFF2-40B4-BE49-F238E27FC236}">
                <a16:creationId xmlns:a16="http://schemas.microsoft.com/office/drawing/2014/main" id="{B8A8A75A-E27E-4445-9FF8-EABA6408DD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610" y="2355925"/>
            <a:ext cx="3373192" cy="342070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82FCEAA-00E5-E74D-8AF5-1AF70AB18878}"/>
              </a:ext>
            </a:extLst>
          </p:cNvPr>
          <p:cNvSpPr txBox="1"/>
          <p:nvPr/>
        </p:nvSpPr>
        <p:spPr>
          <a:xfrm>
            <a:off x="543547" y="1892647"/>
            <a:ext cx="3569439" cy="369332"/>
          </a:xfrm>
          <a:prstGeom prst="rect">
            <a:avLst/>
          </a:prstGeom>
          <a:noFill/>
        </p:spPr>
        <p:txBody>
          <a:bodyPr wrap="none" rtlCol="0">
            <a:spAutoFit/>
          </a:bodyPr>
          <a:lstStyle/>
          <a:p>
            <a:r>
              <a:rPr lang="en-US" dirty="0"/>
              <a:t>Observed Fermi-LAT gamma-ray flux</a:t>
            </a:r>
          </a:p>
        </p:txBody>
      </p:sp>
      <p:sp>
        <p:nvSpPr>
          <p:cNvPr id="10" name="TextBox 9">
            <a:extLst>
              <a:ext uri="{FF2B5EF4-FFF2-40B4-BE49-F238E27FC236}">
                <a16:creationId xmlns:a16="http://schemas.microsoft.com/office/drawing/2014/main" id="{E3689438-0509-4941-899A-F5AE511FB817}"/>
              </a:ext>
            </a:extLst>
          </p:cNvPr>
          <p:cNvSpPr txBox="1"/>
          <p:nvPr/>
        </p:nvSpPr>
        <p:spPr>
          <a:xfrm>
            <a:off x="4501588" y="1626708"/>
            <a:ext cx="5268045" cy="400110"/>
          </a:xfrm>
          <a:prstGeom prst="rect">
            <a:avLst/>
          </a:prstGeom>
          <a:noFill/>
        </p:spPr>
        <p:txBody>
          <a:bodyPr wrap="none" rtlCol="0">
            <a:spAutoFit/>
          </a:bodyPr>
          <a:lstStyle/>
          <a:p>
            <a:pPr marL="285750" indent="-285750">
              <a:buFont typeface="Arial" panose="020B0604020202020204" pitchFamily="34" charset="0"/>
              <a:buChar char="•"/>
            </a:pPr>
            <a:r>
              <a:rPr lang="en-US" sz="2000" dirty="0">
                <a:solidFill>
                  <a:schemeClr val="accent1"/>
                </a:solidFill>
              </a:rPr>
              <a:t>Anti-QN annihilation rate with interstellar gas:</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2819C02-C180-7944-B03C-78A6E07FA6E1}"/>
                  </a:ext>
                </a:extLst>
              </p:cNvPr>
              <p:cNvSpPr txBox="1"/>
              <p:nvPr/>
            </p:nvSpPr>
            <p:spPr>
              <a:xfrm>
                <a:off x="4883972" y="2042472"/>
                <a:ext cx="1837490" cy="30316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𝑊</m:t>
                      </m:r>
                      <m:r>
                        <a:rPr lang="en-AU" b="0" i="1" smtClean="0">
                          <a:latin typeface="Cambria Math" panose="02040503050406030204" pitchFamily="18" charset="0"/>
                        </a:rPr>
                        <m:t>= </m:t>
                      </m:r>
                      <m:r>
                        <a:rPr lang="en-AU" b="0" i="1" smtClean="0">
                          <a:latin typeface="Cambria Math" panose="02040503050406030204" pitchFamily="18" charset="0"/>
                          <a:ea typeface="Cambria Math" panose="02040503050406030204" pitchFamily="18" charset="0"/>
                        </a:rPr>
                        <m:t>𝜎</m:t>
                      </m:r>
                      <m:r>
                        <a:rPr lang="en-AU" b="0" i="1" smtClean="0">
                          <a:latin typeface="Cambria Math" panose="02040503050406030204" pitchFamily="18" charset="0"/>
                          <a:ea typeface="Cambria Math" panose="02040503050406030204" pitchFamily="18" charset="0"/>
                        </a:rPr>
                        <m:t> </m:t>
                      </m:r>
                      <m:r>
                        <a:rPr lang="en-AU" b="0" i="1" smtClean="0">
                          <a:latin typeface="Cambria Math" panose="02040503050406030204" pitchFamily="18" charset="0"/>
                          <a:ea typeface="Cambria Math" panose="02040503050406030204" pitchFamily="18" charset="0"/>
                        </a:rPr>
                        <m:t>𝑣</m:t>
                      </m:r>
                      <m:r>
                        <a:rPr lang="en-AU" b="0" i="1" smtClean="0">
                          <a:latin typeface="Cambria Math" panose="02040503050406030204" pitchFamily="18" charset="0"/>
                          <a:ea typeface="Cambria Math" panose="02040503050406030204" pitchFamily="18" charset="0"/>
                        </a:rPr>
                        <m:t> </m:t>
                      </m:r>
                      <m:sSub>
                        <m:sSubPr>
                          <m:ctrlPr>
                            <a:rPr lang="en-AU" b="0" i="1" smtClean="0">
                              <a:latin typeface="Cambria Math" panose="02040503050406030204" pitchFamily="18" charset="0"/>
                              <a:ea typeface="Cambria Math" panose="02040503050406030204" pitchFamily="18" charset="0"/>
                            </a:rPr>
                          </m:ctrlPr>
                        </m:sSubPr>
                        <m:e>
                          <m:r>
                            <a:rPr lang="en-AU" b="0" i="1" smtClean="0">
                              <a:latin typeface="Cambria Math" panose="02040503050406030204" pitchFamily="18" charset="0"/>
                              <a:ea typeface="Cambria Math" panose="02040503050406030204" pitchFamily="18" charset="0"/>
                            </a:rPr>
                            <m:t>𝑛</m:t>
                          </m:r>
                        </m:e>
                        <m:sub>
                          <m:r>
                            <m:rPr>
                              <m:sty m:val="p"/>
                            </m:rPr>
                            <a:rPr lang="en-AU" b="0" i="0" smtClean="0">
                              <a:latin typeface="Cambria Math" panose="02040503050406030204" pitchFamily="18" charset="0"/>
                              <a:ea typeface="Cambria Math" panose="02040503050406030204" pitchFamily="18" charset="0"/>
                            </a:rPr>
                            <m:t>DM</m:t>
                          </m:r>
                        </m:sub>
                      </m:sSub>
                      <m:sSub>
                        <m:sSubPr>
                          <m:ctrlPr>
                            <a:rPr lang="en-AU" b="0" i="1" smtClean="0">
                              <a:latin typeface="Cambria Math" panose="02040503050406030204" pitchFamily="18" charset="0"/>
                              <a:ea typeface="Cambria Math" panose="02040503050406030204" pitchFamily="18" charset="0"/>
                            </a:rPr>
                          </m:ctrlPr>
                        </m:sSubPr>
                        <m:e>
                          <m:r>
                            <a:rPr lang="en-AU" b="0" i="1" smtClean="0">
                              <a:latin typeface="Cambria Math" panose="02040503050406030204" pitchFamily="18" charset="0"/>
                              <a:ea typeface="Cambria Math" panose="02040503050406030204" pitchFamily="18" charset="0"/>
                            </a:rPr>
                            <m:t>𝑛</m:t>
                          </m:r>
                        </m:e>
                        <m:sub>
                          <m:r>
                            <m:rPr>
                              <m:sty m:val="p"/>
                            </m:rPr>
                            <a:rPr lang="en-AU" b="0" i="0" smtClean="0">
                              <a:latin typeface="Cambria Math" panose="02040503050406030204" pitchFamily="18" charset="0"/>
                              <a:ea typeface="Cambria Math" panose="02040503050406030204" pitchFamily="18" charset="0"/>
                            </a:rPr>
                            <m:t>gas</m:t>
                          </m:r>
                        </m:sub>
                      </m:sSub>
                    </m:oMath>
                  </m:oMathPara>
                </a14:m>
                <a:endParaRPr lang="en-US" dirty="0"/>
              </a:p>
            </p:txBody>
          </p:sp>
        </mc:Choice>
        <mc:Fallback xmlns="">
          <p:sp>
            <p:nvSpPr>
              <p:cNvPr id="11" name="TextBox 10">
                <a:extLst>
                  <a:ext uri="{FF2B5EF4-FFF2-40B4-BE49-F238E27FC236}">
                    <a16:creationId xmlns:a16="http://schemas.microsoft.com/office/drawing/2014/main" id="{C2819C02-C180-7944-B03C-78A6E07FA6E1}"/>
                  </a:ext>
                </a:extLst>
              </p:cNvPr>
              <p:cNvSpPr txBox="1">
                <a:spLocks noRot="1" noChangeAspect="1" noMove="1" noResize="1" noEditPoints="1" noAdjustHandles="1" noChangeArrowheads="1" noChangeShapeType="1" noTextEdit="1"/>
              </p:cNvSpPr>
              <p:nvPr/>
            </p:nvSpPr>
            <p:spPr>
              <a:xfrm>
                <a:off x="4883972" y="2042472"/>
                <a:ext cx="1837490" cy="303160"/>
              </a:xfrm>
              <a:prstGeom prst="rect">
                <a:avLst/>
              </a:prstGeom>
              <a:blipFill>
                <a:blip r:embed="rId4"/>
                <a:stretch>
                  <a:fillRect l="-2055" t="-8000" r="-685" b="-2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35CD435-03B5-9D4D-86F3-DCE2782D7776}"/>
                  </a:ext>
                </a:extLst>
              </p:cNvPr>
              <p:cNvSpPr txBox="1"/>
              <p:nvPr/>
            </p:nvSpPr>
            <p:spPr>
              <a:xfrm>
                <a:off x="4883972" y="2509208"/>
                <a:ext cx="2218748"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𝜎</m:t>
                      </m:r>
                      <m:r>
                        <a:rPr lang="en-AU" b="0" i="1" smtClean="0">
                          <a:latin typeface="Cambria Math" panose="02040503050406030204" pitchFamily="18" charset="0"/>
                          <a:ea typeface="Cambria Math" panose="02040503050406030204" pitchFamily="18" charset="0"/>
                        </a:rPr>
                        <m:t>=</m:t>
                      </m:r>
                      <m:r>
                        <a:rPr lang="el-GR" b="0" i="1" smtClean="0">
                          <a:latin typeface="Cambria Math" panose="02040503050406030204" pitchFamily="18" charset="0"/>
                          <a:ea typeface="Cambria Math" panose="02040503050406030204" pitchFamily="18" charset="0"/>
                        </a:rPr>
                        <m:t>𝜋</m:t>
                      </m:r>
                      <m:sSup>
                        <m:sSupPr>
                          <m:ctrlPr>
                            <a:rPr lang="en-AU" b="0" i="1" smtClean="0">
                              <a:latin typeface="Cambria Math" panose="02040503050406030204" pitchFamily="18" charset="0"/>
                              <a:ea typeface="Cambria Math" panose="02040503050406030204" pitchFamily="18" charset="0"/>
                            </a:rPr>
                          </m:ctrlPr>
                        </m:sSupPr>
                        <m:e>
                          <m:r>
                            <a:rPr lang="en-AU" b="0" i="1" smtClean="0">
                              <a:latin typeface="Cambria Math" panose="02040503050406030204" pitchFamily="18" charset="0"/>
                              <a:ea typeface="Cambria Math" panose="02040503050406030204" pitchFamily="18" charset="0"/>
                            </a:rPr>
                            <m:t>𝑅</m:t>
                          </m:r>
                        </m:e>
                        <m:sup>
                          <m:r>
                            <a:rPr lang="en-AU" b="0" i="1" smtClean="0">
                              <a:latin typeface="Cambria Math" panose="02040503050406030204" pitchFamily="18" charset="0"/>
                              <a:ea typeface="Cambria Math" panose="02040503050406030204" pitchFamily="18" charset="0"/>
                            </a:rPr>
                            <m:t>2</m:t>
                          </m:r>
                        </m:sup>
                      </m:sSup>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𝜋</m:t>
                      </m:r>
                      <m:sSup>
                        <m:sSupPr>
                          <m:ctrlPr>
                            <a:rPr lang="en-AU" b="0" i="1" smtClean="0">
                              <a:latin typeface="Cambria Math" panose="02040503050406030204" pitchFamily="18" charset="0"/>
                              <a:ea typeface="Cambria Math" panose="02040503050406030204" pitchFamily="18" charset="0"/>
                            </a:rPr>
                          </m:ctrlPr>
                        </m:sSupPr>
                        <m:e>
                          <m:r>
                            <a:rPr lang="en-AU" b="0" i="1" smtClean="0">
                              <a:latin typeface="Cambria Math" panose="02040503050406030204" pitchFamily="18" charset="0"/>
                              <a:ea typeface="Cambria Math" panose="02040503050406030204" pitchFamily="18" charset="0"/>
                            </a:rPr>
                            <m:t>𝐵</m:t>
                          </m:r>
                        </m:e>
                        <m:sup>
                          <m:r>
                            <a:rPr lang="en-AU" b="0" i="1" smtClean="0">
                              <a:latin typeface="Cambria Math" panose="02040503050406030204" pitchFamily="18" charset="0"/>
                              <a:ea typeface="Cambria Math" panose="02040503050406030204" pitchFamily="18" charset="0"/>
                            </a:rPr>
                            <m:t>2/3</m:t>
                          </m:r>
                        </m:sup>
                      </m:sSup>
                      <m:sSup>
                        <m:sSupPr>
                          <m:ctrlPr>
                            <a:rPr lang="en-AU" b="0" i="1" smtClean="0">
                              <a:latin typeface="Cambria Math" panose="02040503050406030204" pitchFamily="18" charset="0"/>
                              <a:ea typeface="Cambria Math" panose="02040503050406030204" pitchFamily="18" charset="0"/>
                            </a:rPr>
                          </m:ctrlPr>
                        </m:sSupPr>
                        <m:e>
                          <m:r>
                            <m:rPr>
                              <m:sty m:val="p"/>
                            </m:rPr>
                            <a:rPr lang="en-AU" b="0" i="0" smtClean="0">
                              <a:latin typeface="Cambria Math" panose="02040503050406030204" pitchFamily="18" charset="0"/>
                              <a:ea typeface="Cambria Math" panose="02040503050406030204" pitchFamily="18" charset="0"/>
                            </a:rPr>
                            <m:t>fm</m:t>
                          </m:r>
                        </m:e>
                        <m:sup>
                          <m:r>
                            <a:rPr lang="en-AU" b="0" i="1" smtClean="0">
                              <a:latin typeface="Cambria Math" panose="02040503050406030204" pitchFamily="18" charset="0"/>
                              <a:ea typeface="Cambria Math" panose="02040503050406030204" pitchFamily="18" charset="0"/>
                            </a:rPr>
                            <m:t>2</m:t>
                          </m:r>
                        </m:sup>
                      </m:sSup>
                    </m:oMath>
                  </m:oMathPara>
                </a14:m>
                <a:endParaRPr lang="en-US" dirty="0"/>
              </a:p>
            </p:txBody>
          </p:sp>
        </mc:Choice>
        <mc:Fallback xmlns="">
          <p:sp>
            <p:nvSpPr>
              <p:cNvPr id="12" name="TextBox 11">
                <a:extLst>
                  <a:ext uri="{FF2B5EF4-FFF2-40B4-BE49-F238E27FC236}">
                    <a16:creationId xmlns:a16="http://schemas.microsoft.com/office/drawing/2014/main" id="{B35CD435-03B5-9D4D-86F3-DCE2782D7776}"/>
                  </a:ext>
                </a:extLst>
              </p:cNvPr>
              <p:cNvSpPr txBox="1">
                <a:spLocks noRot="1" noChangeAspect="1" noMove="1" noResize="1" noEditPoints="1" noAdjustHandles="1" noChangeArrowheads="1" noChangeShapeType="1" noTextEdit="1"/>
              </p:cNvSpPr>
              <p:nvPr/>
            </p:nvSpPr>
            <p:spPr>
              <a:xfrm>
                <a:off x="4883972" y="2509208"/>
                <a:ext cx="2218748" cy="287323"/>
              </a:xfrm>
              <a:prstGeom prst="rect">
                <a:avLst/>
              </a:prstGeom>
              <a:blipFill>
                <a:blip r:embed="rId5"/>
                <a:stretch>
                  <a:fillRect t="-8333" b="-8333"/>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36BFFA15-089E-D148-B914-654FA1609251}"/>
              </a:ext>
            </a:extLst>
          </p:cNvPr>
          <p:cNvSpPr txBox="1"/>
          <p:nvPr/>
        </p:nvSpPr>
        <p:spPr>
          <a:xfrm>
            <a:off x="7261412" y="2525078"/>
            <a:ext cx="2581732" cy="369332"/>
          </a:xfrm>
          <a:prstGeom prst="rect">
            <a:avLst/>
          </a:prstGeom>
          <a:noFill/>
        </p:spPr>
        <p:txBody>
          <a:bodyPr wrap="none" rtlCol="0">
            <a:spAutoFit/>
          </a:bodyPr>
          <a:lstStyle/>
          <a:p>
            <a:r>
              <a:rPr lang="en-US" dirty="0">
                <a:solidFill>
                  <a:srgbClr val="0070C0"/>
                </a:solidFill>
              </a:rPr>
              <a:t>Annihilation cross section</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50CA45AA-000F-D248-9A5A-D4360FE3C32D}"/>
                  </a:ext>
                </a:extLst>
              </p:cNvPr>
              <p:cNvSpPr txBox="1"/>
              <p:nvPr/>
            </p:nvSpPr>
            <p:spPr>
              <a:xfrm>
                <a:off x="4883972" y="2960107"/>
                <a:ext cx="108478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𝑣</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10</m:t>
                          </m:r>
                        </m:e>
                        <m:sup>
                          <m:r>
                            <a:rPr lang="en-AU" b="0" i="1" smtClean="0">
                              <a:latin typeface="Cambria Math" panose="02040503050406030204" pitchFamily="18" charset="0"/>
                            </a:rPr>
                            <m:t>−3</m:t>
                          </m:r>
                        </m:sup>
                      </m:sSup>
                      <m:r>
                        <a:rPr lang="en-AU" b="0" i="1" smtClean="0">
                          <a:latin typeface="Cambria Math" panose="02040503050406030204" pitchFamily="18" charset="0"/>
                        </a:rPr>
                        <m:t>𝑐</m:t>
                      </m:r>
                    </m:oMath>
                  </m:oMathPara>
                </a14:m>
                <a:endParaRPr lang="en-US" dirty="0"/>
              </a:p>
            </p:txBody>
          </p:sp>
        </mc:Choice>
        <mc:Fallback xmlns="">
          <p:sp>
            <p:nvSpPr>
              <p:cNvPr id="15" name="TextBox 14">
                <a:extLst>
                  <a:ext uri="{FF2B5EF4-FFF2-40B4-BE49-F238E27FC236}">
                    <a16:creationId xmlns:a16="http://schemas.microsoft.com/office/drawing/2014/main" id="{50CA45AA-000F-D248-9A5A-D4360FE3C32D}"/>
                  </a:ext>
                </a:extLst>
              </p:cNvPr>
              <p:cNvSpPr txBox="1">
                <a:spLocks noRot="1" noChangeAspect="1" noMove="1" noResize="1" noEditPoints="1" noAdjustHandles="1" noChangeArrowheads="1" noChangeShapeType="1" noTextEdit="1"/>
              </p:cNvSpPr>
              <p:nvPr/>
            </p:nvSpPr>
            <p:spPr>
              <a:xfrm>
                <a:off x="4883972" y="2960107"/>
                <a:ext cx="1084784" cy="276999"/>
              </a:xfrm>
              <a:prstGeom prst="rect">
                <a:avLst/>
              </a:prstGeom>
              <a:blipFill>
                <a:blip r:embed="rId6"/>
                <a:stretch>
                  <a:fillRect l="-2326" t="-9091" r="-2326" b="-9091"/>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B8417DA7-E18A-D646-8F72-07F7EF23E10C}"/>
              </a:ext>
            </a:extLst>
          </p:cNvPr>
          <p:cNvSpPr txBox="1"/>
          <p:nvPr/>
        </p:nvSpPr>
        <p:spPr>
          <a:xfrm>
            <a:off x="6379285" y="2894410"/>
            <a:ext cx="3182153" cy="369332"/>
          </a:xfrm>
          <a:prstGeom prst="rect">
            <a:avLst/>
          </a:prstGeom>
          <a:noFill/>
        </p:spPr>
        <p:txBody>
          <a:bodyPr wrap="none" rtlCol="0">
            <a:spAutoFit/>
          </a:bodyPr>
          <a:lstStyle/>
          <a:p>
            <a:r>
              <a:rPr lang="en-US" dirty="0">
                <a:solidFill>
                  <a:srgbClr val="0070C0"/>
                </a:solidFill>
              </a:rPr>
              <a:t>Velocity of dark matter particles</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E1D8C116-719F-B941-873A-180E9D14B09A}"/>
                  </a:ext>
                </a:extLst>
              </p:cNvPr>
              <p:cNvSpPr txBox="1"/>
              <p:nvPr/>
            </p:nvSpPr>
            <p:spPr>
              <a:xfrm>
                <a:off x="4883972" y="3309697"/>
                <a:ext cx="210301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AU" b="0" i="1" smtClean="0">
                              <a:latin typeface="Cambria Math" panose="02040503050406030204" pitchFamily="18" charset="0"/>
                            </a:rPr>
                            <m:t>𝑛</m:t>
                          </m:r>
                        </m:e>
                        <m:sub>
                          <m:r>
                            <m:rPr>
                              <m:sty m:val="p"/>
                            </m:rPr>
                            <a:rPr lang="en-AU" b="0" i="0" smtClean="0">
                              <a:latin typeface="Cambria Math" panose="02040503050406030204" pitchFamily="18" charset="0"/>
                            </a:rPr>
                            <m:t>DM</m:t>
                          </m:r>
                        </m:sub>
                      </m:sSub>
                      <m:r>
                        <a:rPr lang="en-AU" b="0" i="1" smtClean="0">
                          <a:latin typeface="Cambria Math" panose="02040503050406030204" pitchFamily="18" charset="0"/>
                        </a:rPr>
                        <m:t>=</m:t>
                      </m:r>
                      <m:sSub>
                        <m:sSubPr>
                          <m:ctrlPr>
                            <a:rPr lang="en-AU" b="0" i="1" smtClean="0">
                              <a:latin typeface="Cambria Math" panose="02040503050406030204" pitchFamily="18" charset="0"/>
                            </a:rPr>
                          </m:ctrlPr>
                        </m:sSubPr>
                        <m:e>
                          <m:r>
                            <a:rPr lang="en-AU" i="1">
                              <a:latin typeface="Cambria Math" panose="02040503050406030204" pitchFamily="18" charset="0"/>
                              <a:ea typeface="Cambria Math" panose="02040503050406030204" pitchFamily="18" charset="0"/>
                            </a:rPr>
                            <m:t>𝜌</m:t>
                          </m:r>
                        </m:e>
                        <m:sub>
                          <m:r>
                            <m:rPr>
                              <m:sty m:val="p"/>
                            </m:rPr>
                            <a:rPr lang="en-AU" b="0" i="0" smtClean="0">
                              <a:latin typeface="Cambria Math" panose="02040503050406030204" pitchFamily="18" charset="0"/>
                            </a:rPr>
                            <m:t>DM</m:t>
                          </m:r>
                        </m:sub>
                      </m:sSub>
                      <m:r>
                        <a:rPr lang="en-AU" b="0" i="1" smtClean="0">
                          <a:latin typeface="Cambria Math" panose="02040503050406030204" pitchFamily="18" charset="0"/>
                        </a:rPr>
                        <m:t>/(</m:t>
                      </m:r>
                      <m:r>
                        <a:rPr lang="en-AU" b="0" i="1" smtClean="0">
                          <a:latin typeface="Cambria Math" panose="02040503050406030204" pitchFamily="18" charset="0"/>
                        </a:rPr>
                        <m:t>𝐵</m:t>
                      </m:r>
                      <m:r>
                        <a:rPr lang="en-AU" b="0" i="1" smtClean="0">
                          <a:latin typeface="Cambria Math" panose="02040503050406030204" pitchFamily="18" charset="0"/>
                        </a:rPr>
                        <m:t> </m:t>
                      </m:r>
                      <m:r>
                        <m:rPr>
                          <m:sty m:val="p"/>
                        </m:rPr>
                        <a:rPr lang="en-AU" b="0" i="0" smtClean="0">
                          <a:latin typeface="Cambria Math" panose="02040503050406030204" pitchFamily="18" charset="0"/>
                        </a:rPr>
                        <m:t>GeV</m:t>
                      </m:r>
                      <m:r>
                        <a:rPr lang="en-AU" b="0" i="1" smtClean="0">
                          <a:latin typeface="Cambria Math" panose="02040503050406030204" pitchFamily="18" charset="0"/>
                        </a:rPr>
                        <m:t>)</m:t>
                      </m:r>
                    </m:oMath>
                  </m:oMathPara>
                </a14:m>
                <a:endParaRPr lang="en-US" dirty="0"/>
              </a:p>
            </p:txBody>
          </p:sp>
        </mc:Choice>
        <mc:Fallback xmlns="">
          <p:sp>
            <p:nvSpPr>
              <p:cNvPr id="18" name="TextBox 17">
                <a:extLst>
                  <a:ext uri="{FF2B5EF4-FFF2-40B4-BE49-F238E27FC236}">
                    <a16:creationId xmlns:a16="http://schemas.microsoft.com/office/drawing/2014/main" id="{E1D8C116-719F-B941-873A-180E9D14B09A}"/>
                  </a:ext>
                </a:extLst>
              </p:cNvPr>
              <p:cNvSpPr txBox="1">
                <a:spLocks noRot="1" noChangeAspect="1" noMove="1" noResize="1" noEditPoints="1" noAdjustHandles="1" noChangeArrowheads="1" noChangeShapeType="1" noTextEdit="1"/>
              </p:cNvSpPr>
              <p:nvPr/>
            </p:nvSpPr>
            <p:spPr>
              <a:xfrm>
                <a:off x="4883972" y="3309697"/>
                <a:ext cx="2103012" cy="276999"/>
              </a:xfrm>
              <a:prstGeom prst="rect">
                <a:avLst/>
              </a:prstGeom>
              <a:blipFill>
                <a:blip r:embed="rId7"/>
                <a:stretch>
                  <a:fillRect l="-599" t="-8696" r="-2994" b="-34783"/>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B2B9053C-E2EC-4449-9CD3-BB97EE0CDEDB}"/>
              </a:ext>
            </a:extLst>
          </p:cNvPr>
          <p:cNvSpPr txBox="1"/>
          <p:nvPr/>
        </p:nvSpPr>
        <p:spPr>
          <a:xfrm>
            <a:off x="4535652" y="3742262"/>
            <a:ext cx="7123617" cy="400110"/>
          </a:xfrm>
          <a:prstGeom prst="rect">
            <a:avLst/>
          </a:prstGeom>
          <a:noFill/>
        </p:spPr>
        <p:txBody>
          <a:bodyPr wrap="none" rtlCol="0">
            <a:spAutoFit/>
          </a:bodyPr>
          <a:lstStyle/>
          <a:p>
            <a:pPr marL="285750" indent="-285750">
              <a:buFont typeface="Arial" panose="020B0604020202020204" pitchFamily="34" charset="0"/>
              <a:buChar char="•"/>
            </a:pPr>
            <a:r>
              <a:rPr lang="en-US" sz="2000" dirty="0">
                <a:solidFill>
                  <a:schemeClr val="accent1"/>
                </a:solidFill>
              </a:rPr>
              <a:t>Photon flux at observation point is given by line-of-sight integral</a:t>
            </a: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73F119E5-605A-1543-8A36-D5772781000E}"/>
                  </a:ext>
                </a:extLst>
              </p:cNvPr>
              <p:cNvSpPr txBox="1"/>
              <p:nvPr/>
            </p:nvSpPr>
            <p:spPr>
              <a:xfrm>
                <a:off x="4883972" y="4291386"/>
                <a:ext cx="3520194" cy="6585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𝐹</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4</m:t>
                          </m:r>
                          <m:r>
                            <a:rPr lang="en-AU" b="0" i="1" smtClean="0">
                              <a:latin typeface="Cambria Math" panose="02040503050406030204" pitchFamily="18" charset="0"/>
                              <a:ea typeface="Cambria Math" panose="02040503050406030204" pitchFamily="18" charset="0"/>
                            </a:rPr>
                            <m:t>𝜋</m:t>
                          </m:r>
                        </m:den>
                      </m:f>
                      <m:nary>
                        <m:naryPr>
                          <m:ctrlPr>
                            <a:rPr lang="en-AU" b="0" i="1" smtClean="0">
                              <a:latin typeface="Cambria Math" panose="02040503050406030204" pitchFamily="18" charset="0"/>
                            </a:rPr>
                          </m:ctrlPr>
                        </m:naryPr>
                        <m:sub>
                          <m:r>
                            <m:rPr>
                              <m:brk m:alnAt="23"/>
                            </m:rPr>
                            <a:rPr lang="en-AU" b="0" i="1" smtClean="0">
                              <a:latin typeface="Cambria Math" panose="02040503050406030204" pitchFamily="18" charset="0"/>
                            </a:rPr>
                            <m:t>𝑙</m:t>
                          </m:r>
                        </m:sub>
                        <m:sup/>
                        <m:e>
                          <m:r>
                            <a:rPr lang="en-AU" b="0" i="1" smtClean="0">
                              <a:latin typeface="Cambria Math" panose="02040503050406030204" pitchFamily="18" charset="0"/>
                            </a:rPr>
                            <m:t>𝑊</m:t>
                          </m:r>
                          <m:r>
                            <a:rPr lang="en-AU" b="0" i="1" smtClean="0">
                              <a:latin typeface="Cambria Math" panose="02040503050406030204" pitchFamily="18" charset="0"/>
                            </a:rPr>
                            <m:t> </m:t>
                          </m:r>
                          <m:r>
                            <a:rPr lang="en-AU" b="0" i="1" smtClean="0">
                              <a:latin typeface="Cambria Math" panose="02040503050406030204" pitchFamily="18" charset="0"/>
                            </a:rPr>
                            <m:t>𝑑𝑙</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2</m:t>
                              </m:r>
                              <m:r>
                                <a:rPr lang="en-AU" b="0" i="1" smtClean="0">
                                  <a:latin typeface="Cambria Math" panose="02040503050406030204" pitchFamily="18" charset="0"/>
                                  <a:ea typeface="Cambria Math" panose="02040503050406030204" pitchFamily="18" charset="0"/>
                                </a:rPr>
                                <m:t>×</m:t>
                              </m:r>
                              <m:sSup>
                                <m:sSupPr>
                                  <m:ctrlPr>
                                    <a:rPr lang="en-AU" b="0" i="1" smtClean="0">
                                      <a:latin typeface="Cambria Math" panose="02040503050406030204" pitchFamily="18" charset="0"/>
                                      <a:ea typeface="Cambria Math" panose="02040503050406030204" pitchFamily="18" charset="0"/>
                                    </a:rPr>
                                  </m:ctrlPr>
                                </m:sSupPr>
                                <m:e>
                                  <m:r>
                                    <a:rPr lang="en-AU" b="0" i="1" smtClean="0">
                                      <a:latin typeface="Cambria Math" panose="02040503050406030204" pitchFamily="18" charset="0"/>
                                      <a:ea typeface="Cambria Math" panose="02040503050406030204" pitchFamily="18" charset="0"/>
                                    </a:rPr>
                                    <m:t>10</m:t>
                                  </m:r>
                                </m:e>
                                <m:sup>
                                  <m:r>
                                    <a:rPr lang="en-AU" b="0" i="1" smtClean="0">
                                      <a:latin typeface="Cambria Math" panose="02040503050406030204" pitchFamily="18" charset="0"/>
                                      <a:ea typeface="Cambria Math" panose="02040503050406030204" pitchFamily="18" charset="0"/>
                                    </a:rPr>
                                    <m:t>4</m:t>
                                  </m:r>
                                </m:sup>
                              </m:sSup>
                            </m:num>
                            <m:den>
                              <m:sSup>
                                <m:sSupPr>
                                  <m:ctrlPr>
                                    <a:rPr lang="en-AU" b="0" i="1" smtClean="0">
                                      <a:latin typeface="Cambria Math" panose="02040503050406030204" pitchFamily="18" charset="0"/>
                                    </a:rPr>
                                  </m:ctrlPr>
                                </m:sSupPr>
                                <m:e>
                                  <m:r>
                                    <a:rPr lang="en-AU" b="0" i="1" smtClean="0">
                                      <a:latin typeface="Cambria Math" panose="02040503050406030204" pitchFamily="18" charset="0"/>
                                    </a:rPr>
                                    <m:t>𝐵</m:t>
                                  </m:r>
                                </m:e>
                                <m:sup>
                                  <m:r>
                                    <a:rPr lang="en-AU" b="0" i="1" smtClean="0">
                                      <a:latin typeface="Cambria Math" panose="02040503050406030204" pitchFamily="18" charset="0"/>
                                    </a:rPr>
                                    <m:t>1/3</m:t>
                                  </m:r>
                                </m:sup>
                              </m:sSup>
                            </m:den>
                          </m:f>
                          <m:f>
                            <m:fPr>
                              <m:ctrlPr>
                                <a:rPr lang="en-AU" b="0" i="1" smtClean="0">
                                  <a:latin typeface="Cambria Math" panose="02040503050406030204" pitchFamily="18" charset="0"/>
                                </a:rPr>
                              </m:ctrlPr>
                            </m:fPr>
                            <m:num>
                              <m:r>
                                <m:rPr>
                                  <m:sty m:val="p"/>
                                </m:rPr>
                                <a:rPr lang="en-AU" b="0" i="0" smtClean="0">
                                  <a:latin typeface="Cambria Math" panose="02040503050406030204" pitchFamily="18" charset="0"/>
                                </a:rPr>
                                <m:t>photons</m:t>
                              </m:r>
                            </m:num>
                            <m:den>
                              <m:r>
                                <m:rPr>
                                  <m:sty m:val="p"/>
                                </m:rPr>
                                <a:rPr lang="en-AU" b="0" i="0" smtClean="0">
                                  <a:latin typeface="Cambria Math" panose="02040503050406030204" pitchFamily="18" charset="0"/>
                                </a:rPr>
                                <m:t>s</m:t>
                              </m:r>
                              <m:r>
                                <a:rPr lang="en-AU" b="0" i="1" smtClean="0">
                                  <a:latin typeface="Cambria Math" panose="02040503050406030204" pitchFamily="18" charset="0"/>
                                </a:rPr>
                                <m:t> </m:t>
                              </m:r>
                              <m:sSup>
                                <m:sSupPr>
                                  <m:ctrlPr>
                                    <a:rPr lang="en-AU" b="0" i="1" smtClean="0">
                                      <a:latin typeface="Cambria Math" panose="02040503050406030204" pitchFamily="18" charset="0"/>
                                    </a:rPr>
                                  </m:ctrlPr>
                                </m:sSupPr>
                                <m:e>
                                  <m:r>
                                    <m:rPr>
                                      <m:sty m:val="p"/>
                                    </m:rPr>
                                    <a:rPr lang="en-AU" b="0" i="0" smtClean="0">
                                      <a:latin typeface="Cambria Math" panose="02040503050406030204" pitchFamily="18" charset="0"/>
                                    </a:rPr>
                                    <m:t>cm</m:t>
                                  </m:r>
                                </m:e>
                                <m:sup>
                                  <m:r>
                                    <a:rPr lang="en-AU" b="0" i="1" smtClean="0">
                                      <a:latin typeface="Cambria Math" panose="02040503050406030204" pitchFamily="18" charset="0"/>
                                    </a:rPr>
                                    <m:t>2</m:t>
                                  </m:r>
                                </m:sup>
                              </m:sSup>
                              <m:r>
                                <a:rPr lang="en-AU" b="0" i="1" smtClean="0">
                                  <a:latin typeface="Cambria Math" panose="02040503050406030204" pitchFamily="18" charset="0"/>
                                </a:rPr>
                                <m:t> </m:t>
                              </m:r>
                              <m:r>
                                <m:rPr>
                                  <m:sty m:val="p"/>
                                </m:rPr>
                                <a:rPr lang="en-AU" b="0" i="0" smtClean="0">
                                  <a:latin typeface="Cambria Math" panose="02040503050406030204" pitchFamily="18" charset="0"/>
                                </a:rPr>
                                <m:t>sr</m:t>
                              </m:r>
                            </m:den>
                          </m:f>
                        </m:e>
                      </m:nary>
                    </m:oMath>
                  </m:oMathPara>
                </a14:m>
                <a:endParaRPr lang="en-US" dirty="0"/>
              </a:p>
            </p:txBody>
          </p:sp>
        </mc:Choice>
        <mc:Fallback xmlns="">
          <p:sp>
            <p:nvSpPr>
              <p:cNvPr id="24" name="TextBox 23">
                <a:extLst>
                  <a:ext uri="{FF2B5EF4-FFF2-40B4-BE49-F238E27FC236}">
                    <a16:creationId xmlns:a16="http://schemas.microsoft.com/office/drawing/2014/main" id="{73F119E5-605A-1543-8A36-D5772781000E}"/>
                  </a:ext>
                </a:extLst>
              </p:cNvPr>
              <p:cNvSpPr txBox="1">
                <a:spLocks noRot="1" noChangeAspect="1" noMove="1" noResize="1" noEditPoints="1" noAdjustHandles="1" noChangeArrowheads="1" noChangeShapeType="1" noTextEdit="1"/>
              </p:cNvSpPr>
              <p:nvPr/>
            </p:nvSpPr>
            <p:spPr>
              <a:xfrm>
                <a:off x="4883972" y="4291386"/>
                <a:ext cx="3520194" cy="658578"/>
              </a:xfrm>
              <a:prstGeom prst="rect">
                <a:avLst/>
              </a:prstGeom>
              <a:blipFill>
                <a:blip r:embed="rId8"/>
                <a:stretch>
                  <a:fillRect l="-5036" t="-166038" r="-1439" b="-2528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910C0F87-56E7-C144-88F4-499B8D9D9C0B}"/>
                  </a:ext>
                </a:extLst>
              </p:cNvPr>
              <p:cNvSpPr txBox="1"/>
              <p:nvPr/>
            </p:nvSpPr>
            <p:spPr>
              <a:xfrm>
                <a:off x="4501588" y="5152794"/>
                <a:ext cx="6358378"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accent1"/>
                    </a:solidFill>
                  </a:rPr>
                  <a:t>Comparing with the Fermi-LAT observation we find that </a:t>
                </a:r>
              </a:p>
              <a:p>
                <a:r>
                  <a:rPr lang="en-US" sz="2000" dirty="0">
                    <a:solidFill>
                      <a:srgbClr val="FF0000"/>
                    </a:solidFill>
                  </a:rPr>
                  <a:t>the flux of Gamma-photons with E&gt;100 MeV may be fully explained within the Quark Nugget model </a:t>
                </a:r>
                <a:r>
                  <a:rPr lang="en-US" sz="2000" dirty="0">
                    <a:solidFill>
                      <a:schemeClr val="accent1"/>
                    </a:solidFill>
                  </a:rPr>
                  <a:t>if </a:t>
                </a:r>
                <a14:m>
                  <m:oMath xmlns:m="http://schemas.openxmlformats.org/officeDocument/2006/math">
                    <m:r>
                      <a:rPr lang="en-AU" sz="2000" i="1">
                        <a:latin typeface="Cambria Math" panose="02040503050406030204" pitchFamily="18" charset="0"/>
                      </a:rPr>
                      <m:t>𝐵</m:t>
                    </m:r>
                    <m:r>
                      <a:rPr lang="en-AU" sz="2000" i="1">
                        <a:latin typeface="Cambria Math" panose="02040503050406030204" pitchFamily="18" charset="0"/>
                      </a:rPr>
                      <m:t>&lt;2×</m:t>
                    </m:r>
                    <m:sSup>
                      <m:sSupPr>
                        <m:ctrlPr>
                          <a:rPr lang="en-AU" sz="2000" i="1">
                            <a:latin typeface="Cambria Math" panose="02040503050406030204" pitchFamily="18" charset="0"/>
                            <a:ea typeface="Cambria Math" panose="02040503050406030204" pitchFamily="18" charset="0"/>
                          </a:rPr>
                        </m:ctrlPr>
                      </m:sSupPr>
                      <m:e>
                        <m:r>
                          <a:rPr lang="en-AU" sz="2000" i="1">
                            <a:latin typeface="Cambria Math" panose="02040503050406030204" pitchFamily="18" charset="0"/>
                            <a:ea typeface="Cambria Math" panose="02040503050406030204" pitchFamily="18" charset="0"/>
                          </a:rPr>
                          <m:t>10</m:t>
                        </m:r>
                      </m:e>
                      <m:sup>
                        <m:r>
                          <a:rPr lang="en-AU" sz="2000" i="1">
                            <a:latin typeface="Cambria Math" panose="02040503050406030204" pitchFamily="18" charset="0"/>
                            <a:ea typeface="Cambria Math" panose="02040503050406030204" pitchFamily="18" charset="0"/>
                          </a:rPr>
                          <m:t>27</m:t>
                        </m:r>
                      </m:sup>
                    </m:sSup>
                  </m:oMath>
                </a14:m>
                <a:endParaRPr lang="en-US" sz="2000" dirty="0"/>
              </a:p>
            </p:txBody>
          </p:sp>
        </mc:Choice>
        <mc:Fallback xmlns="">
          <p:sp>
            <p:nvSpPr>
              <p:cNvPr id="25" name="TextBox 24">
                <a:extLst>
                  <a:ext uri="{FF2B5EF4-FFF2-40B4-BE49-F238E27FC236}">
                    <a16:creationId xmlns:a16="http://schemas.microsoft.com/office/drawing/2014/main" id="{910C0F87-56E7-C144-88F4-499B8D9D9C0B}"/>
                  </a:ext>
                </a:extLst>
              </p:cNvPr>
              <p:cNvSpPr txBox="1">
                <a:spLocks noRot="1" noChangeAspect="1" noMove="1" noResize="1" noEditPoints="1" noAdjustHandles="1" noChangeArrowheads="1" noChangeShapeType="1" noTextEdit="1"/>
              </p:cNvSpPr>
              <p:nvPr/>
            </p:nvSpPr>
            <p:spPr>
              <a:xfrm>
                <a:off x="4501588" y="5152794"/>
                <a:ext cx="6358378" cy="1015663"/>
              </a:xfrm>
              <a:prstGeom prst="rect">
                <a:avLst/>
              </a:prstGeom>
              <a:blipFill>
                <a:blip r:embed="rId9"/>
                <a:stretch>
                  <a:fillRect l="-998" t="-2469" b="-9877"/>
                </a:stretch>
              </a:blipFill>
            </p:spPr>
            <p:txBody>
              <a:bodyPr/>
              <a:lstStyle/>
              <a:p>
                <a:r>
                  <a:rPr lang="en-US">
                    <a:noFill/>
                  </a:rPr>
                  <a:t> </a:t>
                </a:r>
              </a:p>
            </p:txBody>
          </p:sp>
        </mc:Fallback>
      </mc:AlternateContent>
      <p:sp>
        <p:nvSpPr>
          <p:cNvPr id="29" name="Rounded Rectangle 28">
            <a:extLst>
              <a:ext uri="{FF2B5EF4-FFF2-40B4-BE49-F238E27FC236}">
                <a16:creationId xmlns:a16="http://schemas.microsoft.com/office/drawing/2014/main" id="{07DD51C0-8144-794A-862C-DD2F7B81DD35}"/>
              </a:ext>
            </a:extLst>
          </p:cNvPr>
          <p:cNvSpPr/>
          <p:nvPr/>
        </p:nvSpPr>
        <p:spPr>
          <a:xfrm>
            <a:off x="1014245" y="5684862"/>
            <a:ext cx="2485016" cy="46109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rPr>
              <a:t>P F Michelson, W B Atwood, S Ritz, Rep. Prog. Phys. 73 (2010) 074901</a:t>
            </a:r>
          </a:p>
        </p:txBody>
      </p:sp>
      <p:sp>
        <p:nvSpPr>
          <p:cNvPr id="2" name="Rounded Rectangle 1">
            <a:extLst>
              <a:ext uri="{FF2B5EF4-FFF2-40B4-BE49-F238E27FC236}">
                <a16:creationId xmlns:a16="http://schemas.microsoft.com/office/drawing/2014/main" id="{51B5F420-CD4D-BD8A-42A1-6402FFD90B1F}"/>
              </a:ext>
            </a:extLst>
          </p:cNvPr>
          <p:cNvSpPr/>
          <p:nvPr/>
        </p:nvSpPr>
        <p:spPr>
          <a:xfrm>
            <a:off x="830892" y="2345632"/>
            <a:ext cx="11096786" cy="201629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The flux of </a:t>
            </a:r>
            <a:r>
              <a:rPr lang="el-GR" sz="4000" dirty="0">
                <a:solidFill>
                  <a:schemeClr val="tx1"/>
                </a:solidFill>
                <a:latin typeface="Times" pitchFamily="2" charset="0"/>
              </a:rPr>
              <a:t>γ</a:t>
            </a:r>
            <a:r>
              <a:rPr lang="en-US" sz="4000" dirty="0">
                <a:solidFill>
                  <a:schemeClr val="tx1"/>
                </a:solidFill>
              </a:rPr>
              <a:t>-photons with </a:t>
            </a:r>
            <a:r>
              <a:rPr lang="en-US" sz="4000" i="1" dirty="0">
                <a:solidFill>
                  <a:schemeClr val="tx1"/>
                </a:solidFill>
              </a:rPr>
              <a:t>E</a:t>
            </a:r>
            <a:r>
              <a:rPr lang="en-US" sz="4000" dirty="0">
                <a:solidFill>
                  <a:schemeClr val="tx1"/>
                </a:solidFill>
              </a:rPr>
              <a:t>&gt;100 MeV may be fully explained within the Quark Nugget model!</a:t>
            </a:r>
          </a:p>
        </p:txBody>
      </p:sp>
    </p:spTree>
    <p:extLst>
      <p:ext uri="{BB962C8B-B14F-4D97-AF65-F5344CB8AC3E}">
        <p14:creationId xmlns:p14="http://schemas.microsoft.com/office/powerpoint/2010/main" val="710515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EA9C28D-B18E-7C43-A7E0-F00D7117980B}"/>
              </a:ext>
            </a:extLst>
          </p:cNvPr>
          <p:cNvSpPr>
            <a:spLocks noGrp="1"/>
          </p:cNvSpPr>
          <p:nvPr>
            <p:ph type="ftr" sz="quarter" idx="11"/>
          </p:nvPr>
        </p:nvSpPr>
        <p:spPr/>
        <p:txBody>
          <a:bodyPr/>
          <a:lstStyle/>
          <a:p>
            <a:r>
              <a:rPr lang="en-US"/>
              <a:t>I. Samsonov</a:t>
            </a:r>
          </a:p>
        </p:txBody>
      </p:sp>
      <p:sp>
        <p:nvSpPr>
          <p:cNvPr id="5" name="Slide Number Placeholder 4">
            <a:extLst>
              <a:ext uri="{FF2B5EF4-FFF2-40B4-BE49-F238E27FC236}">
                <a16:creationId xmlns:a16="http://schemas.microsoft.com/office/drawing/2014/main" id="{E14013FC-5B86-2D4D-9F08-E7E7F40CD7DA}"/>
              </a:ext>
            </a:extLst>
          </p:cNvPr>
          <p:cNvSpPr>
            <a:spLocks noGrp="1"/>
          </p:cNvSpPr>
          <p:nvPr>
            <p:ph type="sldNum" sz="quarter" idx="12"/>
          </p:nvPr>
        </p:nvSpPr>
        <p:spPr/>
        <p:txBody>
          <a:bodyPr/>
          <a:lstStyle/>
          <a:p>
            <a:fld id="{0C1D7EE5-C431-D046-B498-066DBAC2F192}" type="slidenum">
              <a:rPr lang="en-US" smtClean="0"/>
              <a:t>12</a:t>
            </a:fld>
            <a:r>
              <a:rPr lang="en-US" dirty="0"/>
              <a:t> of 16</a:t>
            </a:r>
          </a:p>
        </p:txBody>
      </p:sp>
      <p:sp>
        <p:nvSpPr>
          <p:cNvPr id="6" name="Rounded Rectangle 5">
            <a:extLst>
              <a:ext uri="{FF2B5EF4-FFF2-40B4-BE49-F238E27FC236}">
                <a16:creationId xmlns:a16="http://schemas.microsoft.com/office/drawing/2014/main" id="{784250D4-6293-AB40-A5BC-EFE4245696CF}"/>
              </a:ext>
            </a:extLst>
          </p:cNvPr>
          <p:cNvSpPr/>
          <p:nvPr/>
        </p:nvSpPr>
        <p:spPr>
          <a:xfrm>
            <a:off x="1332033" y="136525"/>
            <a:ext cx="9527933" cy="12283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Synchrotron radiation from emitted electrons/positrons</a:t>
            </a:r>
          </a:p>
        </p:txBody>
      </p:sp>
      <p:pic>
        <p:nvPicPr>
          <p:cNvPr id="10" name="Picture 9" descr="Chart&#10;&#10;Description automatically generated">
            <a:extLst>
              <a:ext uri="{FF2B5EF4-FFF2-40B4-BE49-F238E27FC236}">
                <a16:creationId xmlns:a16="http://schemas.microsoft.com/office/drawing/2014/main" id="{7D2834B7-7A36-6441-9558-30FA21FCBD85}"/>
              </a:ext>
            </a:extLst>
          </p:cNvPr>
          <p:cNvPicPr>
            <a:picLocks noChangeAspect="1"/>
          </p:cNvPicPr>
          <p:nvPr/>
        </p:nvPicPr>
        <p:blipFill>
          <a:blip r:embed="rId3"/>
          <a:stretch>
            <a:fillRect/>
          </a:stretch>
        </p:blipFill>
        <p:spPr>
          <a:xfrm>
            <a:off x="395189" y="1989488"/>
            <a:ext cx="4092572" cy="2690088"/>
          </a:xfrm>
          <a:prstGeom prst="rect">
            <a:avLst/>
          </a:prstGeom>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4767EA3-CA46-824F-8E7A-990CC66E9EF5}"/>
                  </a:ext>
                </a:extLst>
              </p:cNvPr>
              <p:cNvSpPr txBox="1"/>
              <p:nvPr/>
            </p:nvSpPr>
            <p:spPr>
              <a:xfrm>
                <a:off x="4882950" y="1585812"/>
                <a:ext cx="6960197" cy="4801314"/>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1"/>
                    </a:solidFill>
                  </a:rPr>
                  <a:t>Charged Pi-mesons decay into </a:t>
                </a:r>
                <a:r>
                  <a:rPr lang="en-US" dirty="0">
                    <a:solidFill>
                      <a:srgbClr val="FF0000"/>
                    </a:solidFill>
                  </a:rPr>
                  <a:t>electrons</a:t>
                </a:r>
                <a:r>
                  <a:rPr lang="en-US" dirty="0">
                    <a:solidFill>
                      <a:schemeClr val="accent1"/>
                    </a:solidFill>
                  </a:rPr>
                  <a:t> with energy up to </a:t>
                </a:r>
                <a:r>
                  <a:rPr lang="en-US" dirty="0"/>
                  <a:t>400 MeV</a:t>
                </a:r>
              </a:p>
              <a:p>
                <a:pPr marL="285750" indent="-285750">
                  <a:buFont typeface="Arial" panose="020B0604020202020204" pitchFamily="34" charset="0"/>
                  <a:buChar char="•"/>
                </a:pPr>
                <a:r>
                  <a:rPr lang="en-US" dirty="0">
                    <a:solidFill>
                      <a:schemeClr val="accent1"/>
                    </a:solidFill>
                  </a:rPr>
                  <a:t>These electrons produce </a:t>
                </a:r>
                <a:r>
                  <a:rPr lang="en-US" dirty="0">
                    <a:solidFill>
                      <a:srgbClr val="FF0000"/>
                    </a:solidFill>
                  </a:rPr>
                  <a:t>synchrotron radiation </a:t>
                </a:r>
                <a:r>
                  <a:rPr lang="en-US" dirty="0">
                    <a:solidFill>
                      <a:schemeClr val="accent1"/>
                    </a:solidFill>
                  </a:rPr>
                  <a:t>in galaxy when they move in random magnetic fields with </a:t>
                </a:r>
                <a:r>
                  <a:rPr lang="en-US" i="1" dirty="0"/>
                  <a:t>H</a:t>
                </a:r>
                <a:r>
                  <a:rPr lang="en-US" dirty="0">
                    <a:latin typeface="Symbol" pitchFamily="2" charset="2"/>
                  </a:rPr>
                  <a:t>~</a:t>
                </a:r>
                <a:r>
                  <a:rPr lang="en-US" dirty="0"/>
                  <a:t>10 </a:t>
                </a:r>
                <a:r>
                  <a:rPr lang="en-US" dirty="0" err="1">
                    <a:latin typeface="Symbol" pitchFamily="2" charset="2"/>
                  </a:rPr>
                  <a:t>m</a:t>
                </a:r>
                <a:r>
                  <a:rPr lang="en-US" dirty="0" err="1"/>
                  <a:t>G</a:t>
                </a:r>
                <a:endParaRPr lang="en-US" dirty="0"/>
              </a:p>
              <a:p>
                <a:pPr marL="285750" indent="-285750">
                  <a:buFont typeface="Arial" panose="020B0604020202020204" pitchFamily="34" charset="0"/>
                  <a:buChar char="•"/>
                </a:pPr>
                <a:r>
                  <a:rPr lang="en-US" dirty="0">
                    <a:solidFill>
                      <a:schemeClr val="accent1"/>
                    </a:solidFill>
                  </a:rPr>
                  <a:t>Maximum of synchrotron radiation at </a:t>
                </a:r>
                <a:r>
                  <a:rPr lang="en-US" dirty="0">
                    <a:latin typeface="Symbol" pitchFamily="2" charset="2"/>
                  </a:rPr>
                  <a:t>w</a:t>
                </a:r>
                <a:r>
                  <a:rPr lang="en-US" dirty="0"/>
                  <a:t>=44 MHz</a:t>
                </a:r>
              </a:p>
              <a:p>
                <a:pPr marL="285750" indent="-285750">
                  <a:buFont typeface="Arial" panose="020B0604020202020204" pitchFamily="34" charset="0"/>
                  <a:buChar char="•"/>
                </a:pPr>
                <a:r>
                  <a:rPr lang="en-US" dirty="0">
                    <a:solidFill>
                      <a:schemeClr val="accent1"/>
                    </a:solidFill>
                  </a:rPr>
                  <a:t>Intensity of radiation from one such electron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solidFill>
                      <a:schemeClr val="accent1"/>
                    </a:solidFill>
                  </a:rPr>
                  <a:t>Radiation power from all such electrons in the galaxy bulge at the observation point on Earth</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solidFill>
                      <a:schemeClr val="accent1"/>
                    </a:solidFill>
                  </a:rPr>
                  <a:t>Comparing this with the RAE1 satellite observation, we find that </a:t>
                </a:r>
              </a:p>
              <a:p>
                <a:r>
                  <a:rPr lang="en-US" dirty="0">
                    <a:solidFill>
                      <a:srgbClr val="FF0000"/>
                    </a:solidFill>
                  </a:rPr>
                  <a:t>It is plausible that the observed rf radiation from the galactic bulge is partly produced by charged particles emitted from anti Quark Nuggets </a:t>
                </a:r>
              </a:p>
              <a:p>
                <a:r>
                  <a:rPr lang="en-US" dirty="0">
                    <a:solidFill>
                      <a:schemeClr val="accent1"/>
                    </a:solidFill>
                  </a:rPr>
                  <a:t>with </a:t>
                </a:r>
                <a14:m>
                  <m:oMath xmlns:m="http://schemas.openxmlformats.org/officeDocument/2006/math">
                    <m:r>
                      <a:rPr lang="en-AU" i="1">
                        <a:latin typeface="Cambria Math" panose="02040503050406030204" pitchFamily="18" charset="0"/>
                      </a:rPr>
                      <m:t>𝐵</m:t>
                    </m:r>
                    <m:r>
                      <a:rPr lang="en-AU" i="1">
                        <a:latin typeface="Cambria Math" panose="02040503050406030204" pitchFamily="18" charset="0"/>
                      </a:rPr>
                      <m:t>&lt;8×</m:t>
                    </m:r>
                    <m:sSup>
                      <m:sSupPr>
                        <m:ctrlPr>
                          <a:rPr lang="en-AU" i="1">
                            <a:latin typeface="Cambria Math" panose="02040503050406030204" pitchFamily="18" charset="0"/>
                            <a:ea typeface="Cambria Math" panose="02040503050406030204" pitchFamily="18" charset="0"/>
                          </a:rPr>
                        </m:ctrlPr>
                      </m:sSupPr>
                      <m:e>
                        <m:r>
                          <a:rPr lang="en-AU" i="1">
                            <a:latin typeface="Cambria Math" panose="02040503050406030204" pitchFamily="18" charset="0"/>
                            <a:ea typeface="Cambria Math" panose="02040503050406030204" pitchFamily="18" charset="0"/>
                          </a:rPr>
                          <m:t>10</m:t>
                        </m:r>
                      </m:e>
                      <m:sup>
                        <m:r>
                          <a:rPr lang="en-AU" i="1">
                            <a:latin typeface="Cambria Math" panose="02040503050406030204" pitchFamily="18" charset="0"/>
                            <a:ea typeface="Cambria Math" panose="02040503050406030204" pitchFamily="18" charset="0"/>
                          </a:rPr>
                          <m:t>23</m:t>
                        </m:r>
                      </m:sup>
                    </m:sSup>
                  </m:oMath>
                </a14:m>
                <a:endParaRPr lang="en-US" dirty="0"/>
              </a:p>
            </p:txBody>
          </p:sp>
        </mc:Choice>
        <mc:Fallback xmlns="">
          <p:sp>
            <p:nvSpPr>
              <p:cNvPr id="14" name="TextBox 13">
                <a:extLst>
                  <a:ext uri="{FF2B5EF4-FFF2-40B4-BE49-F238E27FC236}">
                    <a16:creationId xmlns:a16="http://schemas.microsoft.com/office/drawing/2014/main" id="{74767EA3-CA46-824F-8E7A-990CC66E9EF5}"/>
                  </a:ext>
                </a:extLst>
              </p:cNvPr>
              <p:cNvSpPr txBox="1">
                <a:spLocks noRot="1" noChangeAspect="1" noMove="1" noResize="1" noEditPoints="1" noAdjustHandles="1" noChangeArrowheads="1" noChangeShapeType="1" noTextEdit="1"/>
              </p:cNvSpPr>
              <p:nvPr/>
            </p:nvSpPr>
            <p:spPr>
              <a:xfrm>
                <a:off x="4882950" y="1585812"/>
                <a:ext cx="6960197" cy="4801314"/>
              </a:xfrm>
              <a:prstGeom prst="rect">
                <a:avLst/>
              </a:prstGeom>
              <a:blipFill>
                <a:blip r:embed="rId4"/>
                <a:stretch>
                  <a:fillRect l="-729" t="-526" b="-10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CC30BA5A-3865-374D-97E2-8A30DDB966B6}"/>
                  </a:ext>
                </a:extLst>
              </p:cNvPr>
              <p:cNvSpPr txBox="1"/>
              <p:nvPr/>
            </p:nvSpPr>
            <p:spPr>
              <a:xfrm>
                <a:off x="5604736" y="3137606"/>
                <a:ext cx="3831754" cy="5827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𝐼</m:t>
                      </m:r>
                      <m:r>
                        <a:rPr lang="en-AU" b="0" i="1" smtClean="0">
                          <a:latin typeface="Cambria Math" panose="02040503050406030204" pitchFamily="18" charset="0"/>
                          <a:ea typeface="Cambria Math" panose="02040503050406030204" pitchFamily="18" charset="0"/>
                        </a:rPr>
                        <m:t>≈</m:t>
                      </m:r>
                      <m:f>
                        <m:fPr>
                          <m:ctrlPr>
                            <a:rPr lang="en-AU" b="0" i="1" smtClean="0">
                              <a:latin typeface="Cambria Math" panose="02040503050406030204" pitchFamily="18" charset="0"/>
                              <a:ea typeface="Cambria Math" panose="02040503050406030204" pitchFamily="18" charset="0"/>
                            </a:rPr>
                          </m:ctrlPr>
                        </m:fPr>
                        <m:num>
                          <m:rad>
                            <m:radPr>
                              <m:degHide m:val="on"/>
                              <m:ctrlPr>
                                <a:rPr lang="en-AU" b="0" i="1" smtClean="0">
                                  <a:latin typeface="Cambria Math" panose="02040503050406030204" pitchFamily="18" charset="0"/>
                                  <a:ea typeface="Cambria Math" panose="02040503050406030204" pitchFamily="18" charset="0"/>
                                </a:rPr>
                              </m:ctrlPr>
                            </m:radPr>
                            <m:deg/>
                            <m:e>
                              <m:r>
                                <a:rPr lang="en-AU" b="0" i="1" smtClean="0">
                                  <a:latin typeface="Cambria Math" panose="02040503050406030204" pitchFamily="18" charset="0"/>
                                  <a:ea typeface="Cambria Math" panose="02040503050406030204" pitchFamily="18" charset="0"/>
                                </a:rPr>
                                <m:t>3</m:t>
                              </m:r>
                            </m:e>
                          </m:rad>
                          <m:sSup>
                            <m:sSupPr>
                              <m:ctrlPr>
                                <a:rPr lang="en-AU" b="0" i="1" smtClean="0">
                                  <a:latin typeface="Cambria Math" panose="02040503050406030204" pitchFamily="18" charset="0"/>
                                  <a:ea typeface="Cambria Math" panose="02040503050406030204" pitchFamily="18" charset="0"/>
                                </a:rPr>
                              </m:ctrlPr>
                            </m:sSupPr>
                            <m:e>
                              <m:r>
                                <a:rPr lang="en-AU" b="0" i="1" smtClean="0">
                                  <a:latin typeface="Cambria Math" panose="02040503050406030204" pitchFamily="18" charset="0"/>
                                  <a:ea typeface="Cambria Math" panose="02040503050406030204" pitchFamily="18" charset="0"/>
                                </a:rPr>
                                <m:t>𝑒</m:t>
                              </m:r>
                            </m:e>
                            <m:sup>
                              <m:r>
                                <a:rPr lang="en-AU" b="0" i="1" smtClean="0">
                                  <a:latin typeface="Cambria Math" panose="02040503050406030204" pitchFamily="18" charset="0"/>
                                  <a:ea typeface="Cambria Math" panose="02040503050406030204" pitchFamily="18" charset="0"/>
                                </a:rPr>
                                <m:t>3</m:t>
                              </m:r>
                            </m:sup>
                          </m:sSup>
                          <m:r>
                            <a:rPr lang="en-AU" b="0" i="1" smtClean="0">
                              <a:latin typeface="Cambria Math" panose="02040503050406030204" pitchFamily="18" charset="0"/>
                              <a:ea typeface="Cambria Math" panose="02040503050406030204" pitchFamily="18" charset="0"/>
                            </a:rPr>
                            <m:t>𝐻</m:t>
                          </m:r>
                        </m:num>
                        <m:den>
                          <m:r>
                            <a:rPr lang="en-AU" b="0" i="1" smtClean="0">
                              <a:latin typeface="Cambria Math" panose="02040503050406030204" pitchFamily="18" charset="0"/>
                              <a:ea typeface="Cambria Math" panose="02040503050406030204" pitchFamily="18" charset="0"/>
                            </a:rPr>
                            <m:t>2</m:t>
                          </m:r>
                          <m:r>
                            <a:rPr lang="en-AU" b="0" i="1" smtClean="0">
                              <a:latin typeface="Cambria Math" panose="02040503050406030204" pitchFamily="18" charset="0"/>
                              <a:ea typeface="Cambria Math" panose="02040503050406030204" pitchFamily="18" charset="0"/>
                            </a:rPr>
                            <m:t>𝜋</m:t>
                          </m:r>
                          <m:r>
                            <a:rPr lang="en-AU" b="0" i="1" smtClean="0">
                              <a:latin typeface="Cambria Math" panose="02040503050406030204" pitchFamily="18" charset="0"/>
                              <a:ea typeface="Cambria Math" panose="02040503050406030204" pitchFamily="18" charset="0"/>
                            </a:rPr>
                            <m:t> </m:t>
                          </m:r>
                          <m:r>
                            <a:rPr lang="en-AU" b="0" i="1" smtClean="0">
                              <a:latin typeface="Cambria Math" panose="02040503050406030204" pitchFamily="18" charset="0"/>
                              <a:ea typeface="Cambria Math" panose="02040503050406030204" pitchFamily="18" charset="0"/>
                            </a:rPr>
                            <m:t>𝑚</m:t>
                          </m:r>
                          <m:sSup>
                            <m:sSupPr>
                              <m:ctrlPr>
                                <a:rPr lang="en-AU" b="0" i="1" smtClean="0">
                                  <a:latin typeface="Cambria Math" panose="02040503050406030204" pitchFamily="18" charset="0"/>
                                  <a:ea typeface="Cambria Math" panose="02040503050406030204" pitchFamily="18" charset="0"/>
                                </a:rPr>
                              </m:ctrlPr>
                            </m:sSupPr>
                            <m:e>
                              <m:r>
                                <a:rPr lang="en-AU" b="0" i="1" smtClean="0">
                                  <a:latin typeface="Cambria Math" panose="02040503050406030204" pitchFamily="18" charset="0"/>
                                  <a:ea typeface="Cambria Math" panose="02040503050406030204" pitchFamily="18" charset="0"/>
                                </a:rPr>
                                <m:t>𝑐</m:t>
                              </m:r>
                            </m:e>
                            <m:sup>
                              <m:r>
                                <a:rPr lang="en-AU" b="0" i="1" smtClean="0">
                                  <a:latin typeface="Cambria Math" panose="02040503050406030204" pitchFamily="18" charset="0"/>
                                  <a:ea typeface="Cambria Math" panose="02040503050406030204" pitchFamily="18" charset="0"/>
                                </a:rPr>
                                <m:t>2</m:t>
                              </m:r>
                            </m:sup>
                          </m:sSup>
                        </m:den>
                      </m:f>
                      <m:r>
                        <a:rPr lang="en-AU" b="0" i="1" smtClean="0">
                          <a:latin typeface="Cambria Math" panose="02040503050406030204" pitchFamily="18" charset="0"/>
                          <a:ea typeface="Cambria Math" panose="02040503050406030204" pitchFamily="18" charset="0"/>
                        </a:rPr>
                        <m:t>=3.4×</m:t>
                      </m:r>
                      <m:sSup>
                        <m:sSupPr>
                          <m:ctrlPr>
                            <a:rPr lang="en-AU" b="0" i="1" smtClean="0">
                              <a:latin typeface="Cambria Math" panose="02040503050406030204" pitchFamily="18" charset="0"/>
                              <a:ea typeface="Cambria Math" panose="02040503050406030204" pitchFamily="18" charset="0"/>
                            </a:rPr>
                          </m:ctrlPr>
                        </m:sSupPr>
                        <m:e>
                          <m:r>
                            <a:rPr lang="en-AU" b="0" i="1" smtClean="0">
                              <a:latin typeface="Cambria Math" panose="02040503050406030204" pitchFamily="18" charset="0"/>
                              <a:ea typeface="Cambria Math" panose="02040503050406030204" pitchFamily="18" charset="0"/>
                            </a:rPr>
                            <m:t>10</m:t>
                          </m:r>
                        </m:e>
                        <m:sup>
                          <m:r>
                            <a:rPr lang="en-AU" b="0" i="1" smtClean="0">
                              <a:latin typeface="Cambria Math" panose="02040503050406030204" pitchFamily="18" charset="0"/>
                              <a:ea typeface="Cambria Math" panose="02040503050406030204" pitchFamily="18" charset="0"/>
                            </a:rPr>
                            <m:t>−28</m:t>
                          </m:r>
                        </m:sup>
                      </m:sSup>
                      <m:r>
                        <m:rPr>
                          <m:sty m:val="p"/>
                        </m:rPr>
                        <a:rPr lang="en-AU" b="0" i="0" smtClean="0">
                          <a:latin typeface="Cambria Math" panose="02040503050406030204" pitchFamily="18" charset="0"/>
                          <a:ea typeface="Cambria Math" panose="02040503050406030204" pitchFamily="18" charset="0"/>
                        </a:rPr>
                        <m:t>erg</m:t>
                      </m:r>
                      <m:r>
                        <a:rPr lang="en-AU" b="0" i="1" smtClean="0">
                          <a:latin typeface="Cambria Math" panose="02040503050406030204" pitchFamily="18" charset="0"/>
                          <a:ea typeface="Cambria Math" panose="02040503050406030204" pitchFamily="18" charset="0"/>
                        </a:rPr>
                        <m:t> </m:t>
                      </m:r>
                      <m:sSup>
                        <m:sSupPr>
                          <m:ctrlPr>
                            <a:rPr lang="en-AU" b="0" i="1" smtClean="0">
                              <a:latin typeface="Cambria Math" panose="02040503050406030204" pitchFamily="18" charset="0"/>
                              <a:ea typeface="Cambria Math" panose="02040503050406030204" pitchFamily="18" charset="0"/>
                            </a:rPr>
                          </m:ctrlPr>
                        </m:sSupPr>
                        <m:e>
                          <m:r>
                            <m:rPr>
                              <m:sty m:val="p"/>
                            </m:rPr>
                            <a:rPr lang="en-AU" b="0" i="0" smtClean="0">
                              <a:latin typeface="Cambria Math" panose="02040503050406030204" pitchFamily="18" charset="0"/>
                              <a:ea typeface="Cambria Math" panose="02040503050406030204" pitchFamily="18" charset="0"/>
                            </a:rPr>
                            <m:t>s</m:t>
                          </m:r>
                        </m:e>
                        <m:sup>
                          <m:r>
                            <a:rPr lang="en-AU" b="0" i="1" smtClean="0">
                              <a:latin typeface="Cambria Math" panose="02040503050406030204" pitchFamily="18" charset="0"/>
                              <a:ea typeface="Cambria Math" panose="02040503050406030204" pitchFamily="18" charset="0"/>
                            </a:rPr>
                            <m:t>−1</m:t>
                          </m:r>
                        </m:sup>
                      </m:sSup>
                      <m:sSup>
                        <m:sSupPr>
                          <m:ctrlPr>
                            <a:rPr lang="en-AU" b="0" i="1" smtClean="0">
                              <a:latin typeface="Cambria Math" panose="02040503050406030204" pitchFamily="18" charset="0"/>
                              <a:ea typeface="Cambria Math" panose="02040503050406030204" pitchFamily="18" charset="0"/>
                            </a:rPr>
                          </m:ctrlPr>
                        </m:sSupPr>
                        <m:e>
                          <m:r>
                            <m:rPr>
                              <m:sty m:val="p"/>
                            </m:rPr>
                            <a:rPr lang="en-AU" b="0" i="0" smtClean="0">
                              <a:latin typeface="Cambria Math" panose="02040503050406030204" pitchFamily="18" charset="0"/>
                              <a:ea typeface="Cambria Math" panose="02040503050406030204" pitchFamily="18" charset="0"/>
                            </a:rPr>
                            <m:t>Hz</m:t>
                          </m:r>
                        </m:e>
                        <m:sup>
                          <m:r>
                            <a:rPr lang="en-AU" b="0" i="1" smtClean="0">
                              <a:latin typeface="Cambria Math" panose="02040503050406030204" pitchFamily="18" charset="0"/>
                              <a:ea typeface="Cambria Math" panose="02040503050406030204" pitchFamily="18" charset="0"/>
                            </a:rPr>
                            <m:t>−1</m:t>
                          </m:r>
                        </m:sup>
                      </m:sSup>
                    </m:oMath>
                  </m:oMathPara>
                </a14:m>
                <a:endParaRPr lang="en-US" dirty="0"/>
              </a:p>
            </p:txBody>
          </p:sp>
        </mc:Choice>
        <mc:Fallback xmlns="">
          <p:sp>
            <p:nvSpPr>
              <p:cNvPr id="16" name="TextBox 15">
                <a:extLst>
                  <a:ext uri="{FF2B5EF4-FFF2-40B4-BE49-F238E27FC236}">
                    <a16:creationId xmlns:a16="http://schemas.microsoft.com/office/drawing/2014/main" id="{CC30BA5A-3865-374D-97E2-8A30DDB966B6}"/>
                  </a:ext>
                </a:extLst>
              </p:cNvPr>
              <p:cNvSpPr txBox="1">
                <a:spLocks noRot="1" noChangeAspect="1" noMove="1" noResize="1" noEditPoints="1" noAdjustHandles="1" noChangeArrowheads="1" noChangeShapeType="1" noTextEdit="1"/>
              </p:cNvSpPr>
              <p:nvPr/>
            </p:nvSpPr>
            <p:spPr>
              <a:xfrm>
                <a:off x="5604736" y="3137606"/>
                <a:ext cx="3831754" cy="582788"/>
              </a:xfrm>
              <a:prstGeom prst="rect">
                <a:avLst/>
              </a:prstGeom>
              <a:blipFill>
                <a:blip r:embed="rId5"/>
                <a:stretch>
                  <a:fillRect b="-282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9F30C71E-9728-1646-84F7-1A72121D8D7C}"/>
                  </a:ext>
                </a:extLst>
              </p:cNvPr>
              <p:cNvSpPr txBox="1"/>
              <p:nvPr/>
            </p:nvSpPr>
            <p:spPr>
              <a:xfrm>
                <a:off x="5891957" y="4552569"/>
                <a:ext cx="2453172" cy="5575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𝑃</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2.7</m:t>
                          </m:r>
                          <m:r>
                            <a:rPr lang="en-AU" b="0" i="1" smtClean="0">
                              <a:latin typeface="Cambria Math" panose="02040503050406030204" pitchFamily="18" charset="0"/>
                              <a:ea typeface="Cambria Math" panose="02040503050406030204" pitchFamily="18" charset="0"/>
                            </a:rPr>
                            <m:t>×</m:t>
                          </m:r>
                          <m:sSup>
                            <m:sSupPr>
                              <m:ctrlPr>
                                <a:rPr lang="en-AU" b="0" i="1" smtClean="0">
                                  <a:latin typeface="Cambria Math" panose="02040503050406030204" pitchFamily="18" charset="0"/>
                                  <a:ea typeface="Cambria Math" panose="02040503050406030204" pitchFamily="18" charset="0"/>
                                </a:rPr>
                              </m:ctrlPr>
                            </m:sSupPr>
                            <m:e>
                              <m:r>
                                <a:rPr lang="en-AU" b="0" i="1" smtClean="0">
                                  <a:latin typeface="Cambria Math" panose="02040503050406030204" pitchFamily="18" charset="0"/>
                                  <a:ea typeface="Cambria Math" panose="02040503050406030204" pitchFamily="18" charset="0"/>
                                </a:rPr>
                                <m:t>10</m:t>
                              </m:r>
                            </m:e>
                            <m:sup>
                              <m:r>
                                <a:rPr lang="en-AU" b="0" i="1" smtClean="0">
                                  <a:latin typeface="Cambria Math" panose="02040503050406030204" pitchFamily="18" charset="0"/>
                                  <a:ea typeface="Cambria Math" panose="02040503050406030204" pitchFamily="18" charset="0"/>
                                </a:rPr>
                                <m:t>−10</m:t>
                              </m:r>
                            </m:sup>
                          </m:sSup>
                        </m:num>
                        <m:den>
                          <m:sSup>
                            <m:sSupPr>
                              <m:ctrlPr>
                                <a:rPr lang="en-AU" b="0" i="1" smtClean="0">
                                  <a:latin typeface="Cambria Math" panose="02040503050406030204" pitchFamily="18" charset="0"/>
                                </a:rPr>
                              </m:ctrlPr>
                            </m:sSupPr>
                            <m:e>
                              <m:r>
                                <a:rPr lang="en-AU" b="0" i="1" smtClean="0">
                                  <a:latin typeface="Cambria Math" panose="02040503050406030204" pitchFamily="18" charset="0"/>
                                </a:rPr>
                                <m:t>𝐵</m:t>
                              </m:r>
                            </m:e>
                            <m:sup>
                              <m:r>
                                <a:rPr lang="en-AU" b="0" i="1" smtClean="0">
                                  <a:latin typeface="Cambria Math" panose="02040503050406030204" pitchFamily="18" charset="0"/>
                                </a:rPr>
                                <m:t>1/3</m:t>
                              </m:r>
                            </m:sup>
                          </m:sSup>
                        </m:den>
                      </m:f>
                      <m:f>
                        <m:fPr>
                          <m:ctrlPr>
                            <a:rPr lang="en-AU" b="0" i="1" smtClean="0">
                              <a:latin typeface="Cambria Math" panose="02040503050406030204" pitchFamily="18" charset="0"/>
                            </a:rPr>
                          </m:ctrlPr>
                        </m:fPr>
                        <m:num>
                          <m:r>
                            <m:rPr>
                              <m:sty m:val="p"/>
                            </m:rPr>
                            <a:rPr lang="en-AU" b="0" i="0" smtClean="0">
                              <a:latin typeface="Cambria Math" panose="02040503050406030204" pitchFamily="18" charset="0"/>
                            </a:rPr>
                            <m:t>erg</m:t>
                          </m:r>
                        </m:num>
                        <m:den>
                          <m:r>
                            <m:rPr>
                              <m:sty m:val="p"/>
                            </m:rPr>
                            <a:rPr lang="en-AU" b="0" i="0" smtClean="0">
                              <a:latin typeface="Cambria Math" panose="02040503050406030204" pitchFamily="18" charset="0"/>
                            </a:rPr>
                            <m:t>s</m:t>
                          </m:r>
                          <m:r>
                            <a:rPr lang="en-AU" b="0" i="1" smtClean="0">
                              <a:latin typeface="Cambria Math" panose="02040503050406030204" pitchFamily="18" charset="0"/>
                            </a:rPr>
                            <m:t> </m:t>
                          </m:r>
                          <m:sSup>
                            <m:sSupPr>
                              <m:ctrlPr>
                                <a:rPr lang="en-AU" b="0" i="1" smtClean="0">
                                  <a:latin typeface="Cambria Math" panose="02040503050406030204" pitchFamily="18" charset="0"/>
                                </a:rPr>
                              </m:ctrlPr>
                            </m:sSupPr>
                            <m:e>
                              <m:r>
                                <m:rPr>
                                  <m:sty m:val="p"/>
                                </m:rPr>
                                <a:rPr lang="en-AU" b="0" i="0" smtClean="0">
                                  <a:latin typeface="Cambria Math" panose="02040503050406030204" pitchFamily="18" charset="0"/>
                                </a:rPr>
                                <m:t>cm</m:t>
                              </m:r>
                            </m:e>
                            <m:sup>
                              <m:r>
                                <a:rPr lang="en-AU" b="0" i="1" smtClean="0">
                                  <a:latin typeface="Cambria Math" panose="02040503050406030204" pitchFamily="18" charset="0"/>
                                </a:rPr>
                                <m:t>2</m:t>
                              </m:r>
                            </m:sup>
                          </m:sSup>
                          <m:r>
                            <m:rPr>
                              <m:sty m:val="p"/>
                            </m:rPr>
                            <a:rPr lang="en-AU" b="0" i="0" smtClean="0">
                              <a:latin typeface="Cambria Math" panose="02040503050406030204" pitchFamily="18" charset="0"/>
                            </a:rPr>
                            <m:t>Hz</m:t>
                          </m:r>
                        </m:den>
                      </m:f>
                    </m:oMath>
                  </m:oMathPara>
                </a14:m>
                <a:endParaRPr lang="en-US" dirty="0"/>
              </a:p>
            </p:txBody>
          </p:sp>
        </mc:Choice>
        <mc:Fallback xmlns="">
          <p:sp>
            <p:nvSpPr>
              <p:cNvPr id="17" name="TextBox 16">
                <a:extLst>
                  <a:ext uri="{FF2B5EF4-FFF2-40B4-BE49-F238E27FC236}">
                    <a16:creationId xmlns:a16="http://schemas.microsoft.com/office/drawing/2014/main" id="{9F30C71E-9728-1646-84F7-1A72121D8D7C}"/>
                  </a:ext>
                </a:extLst>
              </p:cNvPr>
              <p:cNvSpPr txBox="1">
                <a:spLocks noRot="1" noChangeAspect="1" noMove="1" noResize="1" noEditPoints="1" noAdjustHandles="1" noChangeArrowheads="1" noChangeShapeType="1" noTextEdit="1"/>
              </p:cNvSpPr>
              <p:nvPr/>
            </p:nvSpPr>
            <p:spPr>
              <a:xfrm>
                <a:off x="5891957" y="4552569"/>
                <a:ext cx="2453172" cy="557525"/>
              </a:xfrm>
              <a:prstGeom prst="rect">
                <a:avLst/>
              </a:prstGeom>
              <a:blipFill>
                <a:blip r:embed="rId6"/>
                <a:stretch>
                  <a:fillRect l="-1031" r="-515" b="-26667"/>
                </a:stretch>
              </a:blipFill>
            </p:spPr>
            <p:txBody>
              <a:bodyPr/>
              <a:lstStyle/>
              <a:p>
                <a:r>
                  <a:rPr lang="en-US">
                    <a:noFill/>
                  </a:rPr>
                  <a:t> </a:t>
                </a:r>
              </a:p>
            </p:txBody>
          </p:sp>
        </mc:Fallback>
      </mc:AlternateContent>
      <p:sp>
        <p:nvSpPr>
          <p:cNvPr id="18" name="Rounded Rectangle 17">
            <a:extLst>
              <a:ext uri="{FF2B5EF4-FFF2-40B4-BE49-F238E27FC236}">
                <a16:creationId xmlns:a16="http://schemas.microsoft.com/office/drawing/2014/main" id="{F2574B3B-E086-D548-B034-E69431BEF556}"/>
              </a:ext>
            </a:extLst>
          </p:cNvPr>
          <p:cNvSpPr/>
          <p:nvPr/>
        </p:nvSpPr>
        <p:spPr>
          <a:xfrm>
            <a:off x="639339" y="4718857"/>
            <a:ext cx="3848422" cy="62068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J. K. Alexander et al, </a:t>
            </a:r>
            <a:r>
              <a:rPr lang="en-US" sz="1400" dirty="0" err="1">
                <a:solidFill>
                  <a:schemeClr val="tx1"/>
                </a:solidFill>
              </a:rPr>
              <a:t>Astrophys</a:t>
            </a:r>
            <a:r>
              <a:rPr lang="en-US" sz="1400" dirty="0">
                <a:solidFill>
                  <a:schemeClr val="tx1"/>
                </a:solidFill>
              </a:rPr>
              <a:t>. J., Vol. 157, 1969</a:t>
            </a:r>
          </a:p>
        </p:txBody>
      </p:sp>
      <p:sp>
        <p:nvSpPr>
          <p:cNvPr id="2" name="Rounded Rectangle 1">
            <a:extLst>
              <a:ext uri="{FF2B5EF4-FFF2-40B4-BE49-F238E27FC236}">
                <a16:creationId xmlns:a16="http://schemas.microsoft.com/office/drawing/2014/main" id="{30317ADE-5F52-537C-105A-6CF634FB52E7}"/>
              </a:ext>
            </a:extLst>
          </p:cNvPr>
          <p:cNvSpPr/>
          <p:nvPr/>
        </p:nvSpPr>
        <p:spPr>
          <a:xfrm>
            <a:off x="830892" y="2345632"/>
            <a:ext cx="11096786" cy="201629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It is plausible that the observed rf radiation from the galactic bulge is partly produced by charged particles emitted from anti Quark Nuggets</a:t>
            </a:r>
            <a:r>
              <a:rPr lang="el-GR" sz="4000" dirty="0">
                <a:solidFill>
                  <a:schemeClr val="tx1"/>
                </a:solidFill>
              </a:rPr>
              <a:t>!</a:t>
            </a:r>
            <a:endParaRPr lang="en-US" sz="4000" dirty="0">
              <a:solidFill>
                <a:schemeClr val="tx1"/>
              </a:solidFill>
            </a:endParaRPr>
          </a:p>
        </p:txBody>
      </p:sp>
    </p:spTree>
    <p:extLst>
      <p:ext uri="{BB962C8B-B14F-4D97-AF65-F5344CB8AC3E}">
        <p14:creationId xmlns:p14="http://schemas.microsoft.com/office/powerpoint/2010/main" val="2316750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24FD47-FDA6-0E41-3A87-49F7D5EEF51A}"/>
              </a:ext>
            </a:extLst>
          </p:cNvPr>
          <p:cNvSpPr>
            <a:spLocks noGrp="1"/>
          </p:cNvSpPr>
          <p:nvPr>
            <p:ph idx="1"/>
          </p:nvPr>
        </p:nvSpPr>
        <p:spPr>
          <a:xfrm>
            <a:off x="637903" y="1376363"/>
            <a:ext cx="10715897" cy="4710928"/>
          </a:xfrm>
        </p:spPr>
        <p:txBody>
          <a:bodyPr>
            <a:normAutofit fontScale="85000" lnSpcReduction="20000"/>
          </a:bodyPr>
          <a:lstStyle/>
          <a:p>
            <a:pPr>
              <a:lnSpc>
                <a:spcPct val="120000"/>
              </a:lnSpc>
            </a:pPr>
            <a:r>
              <a:rPr lang="en-US" dirty="0">
                <a:solidFill>
                  <a:schemeClr val="accent1"/>
                </a:solidFill>
              </a:rPr>
              <a:t>First considered in papers </a:t>
            </a:r>
          </a:p>
          <a:p>
            <a:pPr>
              <a:lnSpc>
                <a:spcPct val="120000"/>
              </a:lnSpc>
            </a:pPr>
            <a:r>
              <a:rPr lang="en-US" dirty="0">
                <a:solidFill>
                  <a:schemeClr val="accent6"/>
                </a:solidFill>
              </a:rPr>
              <a:t>[M. M. Forbes and A. R. </a:t>
            </a:r>
            <a:r>
              <a:rPr lang="en-US" dirty="0" err="1">
                <a:solidFill>
                  <a:schemeClr val="accent6"/>
                </a:solidFill>
              </a:rPr>
              <a:t>Zhitnitsky</a:t>
            </a:r>
            <a:r>
              <a:rPr lang="en-US" dirty="0">
                <a:solidFill>
                  <a:schemeClr val="accent6"/>
                </a:solidFill>
              </a:rPr>
              <a:t>, Phys. Rev. D 78, 083505 (2008)]</a:t>
            </a:r>
          </a:p>
          <a:p>
            <a:pPr>
              <a:lnSpc>
                <a:spcPct val="120000"/>
              </a:lnSpc>
            </a:pPr>
            <a:r>
              <a:rPr lang="en-US" dirty="0">
                <a:solidFill>
                  <a:schemeClr val="accent1"/>
                </a:solidFill>
              </a:rPr>
              <a:t>Radiation comes from a gas of positrons on the surface of quark nugget</a:t>
            </a:r>
          </a:p>
          <a:p>
            <a:pPr>
              <a:lnSpc>
                <a:spcPct val="120000"/>
              </a:lnSpc>
            </a:pPr>
            <a:r>
              <a:rPr lang="en-US" dirty="0">
                <a:solidFill>
                  <a:schemeClr val="accent1"/>
                </a:solidFill>
              </a:rPr>
              <a:t>Radiation power is estimated as a bremsstrahlung radiation in collisions of positrons in the positron gas. Radiation comes from collisions of individual particles.</a:t>
            </a:r>
          </a:p>
          <a:p>
            <a:pPr>
              <a:lnSpc>
                <a:spcPct val="120000"/>
              </a:lnSpc>
            </a:pPr>
            <a:endParaRPr lang="en-US" dirty="0"/>
          </a:p>
          <a:p>
            <a:pPr>
              <a:lnSpc>
                <a:spcPct val="120000"/>
              </a:lnSpc>
            </a:pPr>
            <a:endParaRPr lang="en-US" dirty="0"/>
          </a:p>
          <a:p>
            <a:pPr>
              <a:lnSpc>
                <a:spcPct val="120000"/>
              </a:lnSpc>
            </a:pPr>
            <a:r>
              <a:rPr lang="en-US" dirty="0">
                <a:solidFill>
                  <a:srgbClr val="FF0000"/>
                </a:solidFill>
              </a:rPr>
              <a:t>This model strongly underestimates the radiation because in macroscopic objects the radiation is a collective effect rather than a two-particle process!</a:t>
            </a:r>
            <a:r>
              <a:rPr lang="en-US" dirty="0"/>
              <a:t> </a:t>
            </a:r>
          </a:p>
          <a:p>
            <a:endParaRPr lang="en-US" dirty="0">
              <a:solidFill>
                <a:schemeClr val="accent6"/>
              </a:solidFill>
            </a:endParaRPr>
          </a:p>
        </p:txBody>
      </p:sp>
      <p:sp>
        <p:nvSpPr>
          <p:cNvPr id="4" name="Footer Placeholder 3">
            <a:extLst>
              <a:ext uri="{FF2B5EF4-FFF2-40B4-BE49-F238E27FC236}">
                <a16:creationId xmlns:a16="http://schemas.microsoft.com/office/drawing/2014/main" id="{A430C301-B8CA-605E-43E1-ABBAD591775E}"/>
              </a:ext>
            </a:extLst>
          </p:cNvPr>
          <p:cNvSpPr>
            <a:spLocks noGrp="1"/>
          </p:cNvSpPr>
          <p:nvPr>
            <p:ph type="ftr" sz="quarter" idx="11"/>
          </p:nvPr>
        </p:nvSpPr>
        <p:spPr/>
        <p:txBody>
          <a:bodyPr/>
          <a:lstStyle/>
          <a:p>
            <a:r>
              <a:rPr lang="en-US"/>
              <a:t>I. Samsonov</a:t>
            </a:r>
          </a:p>
        </p:txBody>
      </p:sp>
      <p:sp>
        <p:nvSpPr>
          <p:cNvPr id="5" name="Slide Number Placeholder 4">
            <a:extLst>
              <a:ext uri="{FF2B5EF4-FFF2-40B4-BE49-F238E27FC236}">
                <a16:creationId xmlns:a16="http://schemas.microsoft.com/office/drawing/2014/main" id="{993264B3-A735-77D1-A7B7-C8FEC69BC875}"/>
              </a:ext>
            </a:extLst>
          </p:cNvPr>
          <p:cNvSpPr>
            <a:spLocks noGrp="1"/>
          </p:cNvSpPr>
          <p:nvPr>
            <p:ph type="sldNum" sz="quarter" idx="12"/>
          </p:nvPr>
        </p:nvSpPr>
        <p:spPr/>
        <p:txBody>
          <a:bodyPr/>
          <a:lstStyle/>
          <a:p>
            <a:fld id="{0C1D7EE5-C431-D046-B498-066DBAC2F192}" type="slidenum">
              <a:rPr lang="en-US" smtClean="0"/>
              <a:t>13</a:t>
            </a:fld>
            <a:r>
              <a:rPr lang="en-US" dirty="0"/>
              <a:t> of 16</a:t>
            </a:r>
          </a:p>
        </p:txBody>
      </p:sp>
      <p:sp>
        <p:nvSpPr>
          <p:cNvPr id="6" name="Rounded Rectangle 5">
            <a:extLst>
              <a:ext uri="{FF2B5EF4-FFF2-40B4-BE49-F238E27FC236}">
                <a16:creationId xmlns:a16="http://schemas.microsoft.com/office/drawing/2014/main" id="{47AC6C8D-9C59-E838-9B0C-2AA96FD4A1BF}"/>
              </a:ext>
            </a:extLst>
          </p:cNvPr>
          <p:cNvSpPr/>
          <p:nvPr/>
        </p:nvSpPr>
        <p:spPr>
          <a:xfrm>
            <a:off x="2583277" y="238641"/>
            <a:ext cx="7398923" cy="8256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Thermal radiation from anti-QNs </a:t>
            </a:r>
          </a:p>
        </p:txBody>
      </p:sp>
      <p:pic>
        <p:nvPicPr>
          <p:cNvPr id="7" name="Picture 6">
            <a:extLst>
              <a:ext uri="{FF2B5EF4-FFF2-40B4-BE49-F238E27FC236}">
                <a16:creationId xmlns:a16="http://schemas.microsoft.com/office/drawing/2014/main" id="{FE146605-CB5F-F5EE-B06D-19957D0495E7}"/>
              </a:ext>
            </a:extLst>
          </p:cNvPr>
          <p:cNvPicPr>
            <a:picLocks noChangeAspect="1"/>
          </p:cNvPicPr>
          <p:nvPr/>
        </p:nvPicPr>
        <p:blipFill>
          <a:blip r:embed="rId2"/>
          <a:stretch>
            <a:fillRect/>
          </a:stretch>
        </p:blipFill>
        <p:spPr>
          <a:xfrm>
            <a:off x="1300933" y="4161909"/>
            <a:ext cx="5475333" cy="854408"/>
          </a:xfrm>
          <a:prstGeom prst="rect">
            <a:avLst/>
          </a:prstGeom>
        </p:spPr>
      </p:pic>
      <p:pic>
        <p:nvPicPr>
          <p:cNvPr id="8" name="Picture 7">
            <a:extLst>
              <a:ext uri="{FF2B5EF4-FFF2-40B4-BE49-F238E27FC236}">
                <a16:creationId xmlns:a16="http://schemas.microsoft.com/office/drawing/2014/main" id="{517EE701-0E5D-D94D-C7EC-8D5329E48DF1}"/>
              </a:ext>
            </a:extLst>
          </p:cNvPr>
          <p:cNvPicPr>
            <a:picLocks noChangeAspect="1"/>
          </p:cNvPicPr>
          <p:nvPr/>
        </p:nvPicPr>
        <p:blipFill>
          <a:blip r:embed="rId3"/>
          <a:stretch>
            <a:fillRect/>
          </a:stretch>
        </p:blipFill>
        <p:spPr>
          <a:xfrm>
            <a:off x="7832770" y="4360548"/>
            <a:ext cx="2684417" cy="457129"/>
          </a:xfrm>
          <a:prstGeom prst="rect">
            <a:avLst/>
          </a:prstGeom>
        </p:spPr>
      </p:pic>
      <p:pic>
        <p:nvPicPr>
          <p:cNvPr id="2" name="Picture 1">
            <a:extLst>
              <a:ext uri="{FF2B5EF4-FFF2-40B4-BE49-F238E27FC236}">
                <a16:creationId xmlns:a16="http://schemas.microsoft.com/office/drawing/2014/main" id="{C4429F98-3566-EF71-0DD8-B1B6238B9E89}"/>
              </a:ext>
            </a:extLst>
          </p:cNvPr>
          <p:cNvPicPr>
            <a:picLocks noChangeAspect="1"/>
          </p:cNvPicPr>
          <p:nvPr/>
        </p:nvPicPr>
        <p:blipFill rotWithShape="1">
          <a:blip r:embed="rId4"/>
          <a:srcRect l="-540" t="65045" r="34693" b="-480"/>
          <a:stretch/>
        </p:blipFill>
        <p:spPr>
          <a:xfrm>
            <a:off x="9445580" y="1309614"/>
            <a:ext cx="2574846" cy="1039228"/>
          </a:xfrm>
          <a:prstGeom prst="rect">
            <a:avLst/>
          </a:prstGeom>
        </p:spPr>
      </p:pic>
    </p:spTree>
    <p:extLst>
      <p:ext uri="{BB962C8B-B14F-4D97-AF65-F5344CB8AC3E}">
        <p14:creationId xmlns:p14="http://schemas.microsoft.com/office/powerpoint/2010/main" val="4024442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7F24095-2507-C749-BE5A-0DB04D547570}"/>
              </a:ext>
            </a:extLst>
          </p:cNvPr>
          <p:cNvSpPr>
            <a:spLocks noGrp="1"/>
          </p:cNvSpPr>
          <p:nvPr>
            <p:ph type="ftr" sz="quarter" idx="11"/>
          </p:nvPr>
        </p:nvSpPr>
        <p:spPr/>
        <p:txBody>
          <a:bodyPr/>
          <a:lstStyle/>
          <a:p>
            <a:r>
              <a:rPr lang="en-US"/>
              <a:t>I. Samsonov</a:t>
            </a:r>
          </a:p>
        </p:txBody>
      </p:sp>
      <p:sp>
        <p:nvSpPr>
          <p:cNvPr id="5" name="Slide Number Placeholder 4">
            <a:extLst>
              <a:ext uri="{FF2B5EF4-FFF2-40B4-BE49-F238E27FC236}">
                <a16:creationId xmlns:a16="http://schemas.microsoft.com/office/drawing/2014/main" id="{D2B62424-9484-BA4F-B4B5-8015151A5F3C}"/>
              </a:ext>
            </a:extLst>
          </p:cNvPr>
          <p:cNvSpPr>
            <a:spLocks noGrp="1"/>
          </p:cNvSpPr>
          <p:nvPr>
            <p:ph type="sldNum" sz="quarter" idx="12"/>
          </p:nvPr>
        </p:nvSpPr>
        <p:spPr/>
        <p:txBody>
          <a:bodyPr/>
          <a:lstStyle/>
          <a:p>
            <a:fld id="{0C1D7EE5-C431-D046-B498-066DBAC2F192}" type="slidenum">
              <a:rPr lang="en-US" smtClean="0"/>
              <a:t>14</a:t>
            </a:fld>
            <a:r>
              <a:rPr lang="en-US" dirty="0"/>
              <a:t> of 16</a:t>
            </a:r>
          </a:p>
        </p:txBody>
      </p:sp>
      <p:sp>
        <p:nvSpPr>
          <p:cNvPr id="6" name="Rounded Rectangle 5">
            <a:extLst>
              <a:ext uri="{FF2B5EF4-FFF2-40B4-BE49-F238E27FC236}">
                <a16:creationId xmlns:a16="http://schemas.microsoft.com/office/drawing/2014/main" id="{289C7BA3-1BFA-A04E-9E49-2ADF6A354ACE}"/>
              </a:ext>
            </a:extLst>
          </p:cNvPr>
          <p:cNvSpPr/>
          <p:nvPr/>
        </p:nvSpPr>
        <p:spPr>
          <a:xfrm>
            <a:off x="580305" y="136525"/>
            <a:ext cx="7398923" cy="9277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Thermal radiation from anti-QNs </a:t>
            </a:r>
          </a:p>
        </p:txBody>
      </p:sp>
      <p:pic>
        <p:nvPicPr>
          <p:cNvPr id="8" name="Picture 7">
            <a:extLst>
              <a:ext uri="{FF2B5EF4-FFF2-40B4-BE49-F238E27FC236}">
                <a16:creationId xmlns:a16="http://schemas.microsoft.com/office/drawing/2014/main" id="{1490C0D4-B9C6-C641-851F-4A781D615D99}"/>
              </a:ext>
            </a:extLst>
          </p:cNvPr>
          <p:cNvPicPr>
            <a:picLocks noChangeAspect="1"/>
          </p:cNvPicPr>
          <p:nvPr/>
        </p:nvPicPr>
        <p:blipFill>
          <a:blip r:embed="rId3"/>
          <a:stretch>
            <a:fillRect/>
          </a:stretch>
        </p:blipFill>
        <p:spPr>
          <a:xfrm>
            <a:off x="250713" y="1399800"/>
            <a:ext cx="2843000" cy="2667747"/>
          </a:xfrm>
          <a:prstGeom prst="rect">
            <a:avLst/>
          </a:prstGeom>
        </p:spPr>
      </p:pic>
      <p:sp>
        <p:nvSpPr>
          <p:cNvPr id="9" name="TextBox 8">
            <a:extLst>
              <a:ext uri="{FF2B5EF4-FFF2-40B4-BE49-F238E27FC236}">
                <a16:creationId xmlns:a16="http://schemas.microsoft.com/office/drawing/2014/main" id="{4F82C7FB-5A25-8D42-8DA9-AC89FEE23420}"/>
              </a:ext>
            </a:extLst>
          </p:cNvPr>
          <p:cNvSpPr txBox="1"/>
          <p:nvPr/>
        </p:nvSpPr>
        <p:spPr>
          <a:xfrm>
            <a:off x="3814154" y="1538756"/>
            <a:ext cx="7788338" cy="2585323"/>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1"/>
                </a:solidFill>
              </a:rPr>
              <a:t>Thermal radiation is produced by density fluctuations in the positron cloud</a:t>
            </a:r>
          </a:p>
          <a:p>
            <a:pPr marL="285750" indent="-285750">
              <a:buFont typeface="Arial" panose="020B0604020202020204" pitchFamily="34" charset="0"/>
              <a:buChar char="•"/>
            </a:pPr>
            <a:r>
              <a:rPr lang="en-US" dirty="0">
                <a:solidFill>
                  <a:schemeClr val="accent1"/>
                </a:solidFill>
              </a:rPr>
              <a:t>Antiquark nuggets are considered as spherical particles of radius R and with plasma frequency</a:t>
            </a:r>
            <a:r>
              <a:rPr lang="en-US" dirty="0"/>
              <a:t> </a:t>
            </a:r>
            <a:r>
              <a:rPr lang="en-US" dirty="0">
                <a:latin typeface="Symbol" pitchFamily="2" charset="2"/>
              </a:rPr>
              <a:t>w</a:t>
            </a:r>
            <a:r>
              <a:rPr lang="en-US" baseline="-25000" dirty="0"/>
              <a:t>p</a:t>
            </a:r>
            <a:r>
              <a:rPr lang="en-US" dirty="0"/>
              <a:t>=2 MeV</a:t>
            </a:r>
          </a:p>
          <a:p>
            <a:pPr marL="285750" indent="-285750">
              <a:buFont typeface="Arial" panose="020B0604020202020204" pitchFamily="34" charset="0"/>
              <a:buChar char="•"/>
            </a:pPr>
            <a:r>
              <a:rPr lang="en-US" dirty="0">
                <a:solidFill>
                  <a:schemeClr val="accent1"/>
                </a:solidFill>
              </a:rPr>
              <a:t>Radiation power from each anti-QN</a:t>
            </a:r>
            <a:r>
              <a:rPr lang="en-US" dirty="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i="1" dirty="0"/>
              <a:t>I</a:t>
            </a:r>
            <a:r>
              <a:rPr lang="en-US" baseline="-25000" dirty="0"/>
              <a:t>0</a:t>
            </a:r>
            <a:r>
              <a:rPr lang="en-US" dirty="0"/>
              <a:t> </a:t>
            </a:r>
            <a:r>
              <a:rPr lang="en-US" dirty="0">
                <a:solidFill>
                  <a:schemeClr val="accent1"/>
                </a:solidFill>
              </a:rPr>
              <a:t>is the Planck function </a:t>
            </a:r>
          </a:p>
          <a:p>
            <a:pPr marL="285750" indent="-285750">
              <a:buFont typeface="Arial" panose="020B0604020202020204" pitchFamily="34" charset="0"/>
              <a:buChar char="•"/>
            </a:pPr>
            <a:r>
              <a:rPr lang="en-US" i="1" dirty="0"/>
              <a:t>E</a:t>
            </a:r>
            <a:r>
              <a:rPr lang="en-US" dirty="0"/>
              <a:t>(</a:t>
            </a:r>
            <a:r>
              <a:rPr lang="en-AU" dirty="0">
                <a:latin typeface="Symbol" pitchFamily="2" charset="2"/>
              </a:rPr>
              <a:t>w</a:t>
            </a:r>
            <a:r>
              <a:rPr lang="en-US" dirty="0"/>
              <a:t>) </a:t>
            </a:r>
            <a:r>
              <a:rPr lang="en-US" dirty="0">
                <a:solidFill>
                  <a:schemeClr val="accent1"/>
                </a:solidFill>
              </a:rPr>
              <a:t>is the thermal emissivity, calculated numerically </a:t>
            </a:r>
            <a:r>
              <a:rPr lang="en-US" dirty="0">
                <a:solidFill>
                  <a:srgbClr val="FF0000"/>
                </a:solidFill>
              </a:rPr>
              <a:t>using Mie theory</a:t>
            </a:r>
          </a:p>
          <a:p>
            <a:endParaRPr lang="en-US"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4B84A11-4E2C-D644-9F08-1A9C4005DBAF}"/>
                  </a:ext>
                </a:extLst>
              </p:cNvPr>
              <p:cNvSpPr txBox="1"/>
              <p:nvPr/>
            </p:nvSpPr>
            <p:spPr>
              <a:xfrm>
                <a:off x="4619697" y="2733203"/>
                <a:ext cx="257602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𝑃</m:t>
                      </m:r>
                      <m:r>
                        <a:rPr lang="en-AU" b="0" i="1" smtClean="0">
                          <a:latin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𝜔</m:t>
                      </m:r>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𝑇</m:t>
                      </m:r>
                      <m:r>
                        <a:rPr lang="en-AU" b="0" i="1" smtClean="0">
                          <a:latin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𝜋</m:t>
                      </m:r>
                      <m:r>
                        <a:rPr lang="en-AU" b="0" i="1" smtClean="0">
                          <a:latin typeface="Cambria Math" panose="02040503050406030204" pitchFamily="18" charset="0"/>
                        </a:rPr>
                        <m:t>𝐸</m:t>
                      </m:r>
                      <m:d>
                        <m:dPr>
                          <m:ctrlPr>
                            <a:rPr lang="en-AU" b="0" i="1" smtClean="0">
                              <a:latin typeface="Cambria Math" panose="02040503050406030204" pitchFamily="18" charset="0"/>
                            </a:rPr>
                          </m:ctrlPr>
                        </m:dPr>
                        <m:e>
                          <m:r>
                            <a:rPr lang="en-AU" b="0" i="1" smtClean="0">
                              <a:latin typeface="Cambria Math" panose="02040503050406030204" pitchFamily="18" charset="0"/>
                              <a:ea typeface="Cambria Math" panose="02040503050406030204" pitchFamily="18" charset="0"/>
                            </a:rPr>
                            <m:t>𝜔</m:t>
                          </m:r>
                        </m:e>
                      </m:d>
                      <m:sSub>
                        <m:sSubPr>
                          <m:ctrlPr>
                            <a:rPr lang="en-AU" b="0" i="1" smtClean="0">
                              <a:latin typeface="Cambria Math" panose="02040503050406030204" pitchFamily="18" charset="0"/>
                              <a:ea typeface="Cambria Math" panose="02040503050406030204" pitchFamily="18" charset="0"/>
                            </a:rPr>
                          </m:ctrlPr>
                        </m:sSubPr>
                        <m:e>
                          <m:r>
                            <a:rPr lang="en-AU" b="0" i="1" smtClean="0">
                              <a:latin typeface="Cambria Math" panose="02040503050406030204" pitchFamily="18" charset="0"/>
                              <a:ea typeface="Cambria Math" panose="02040503050406030204" pitchFamily="18" charset="0"/>
                            </a:rPr>
                            <m:t>𝐼</m:t>
                          </m:r>
                        </m:e>
                        <m:sub>
                          <m:r>
                            <a:rPr lang="en-AU" b="0" i="1" smtClean="0">
                              <a:latin typeface="Cambria Math" panose="02040503050406030204" pitchFamily="18" charset="0"/>
                              <a:ea typeface="Cambria Math" panose="02040503050406030204" pitchFamily="18" charset="0"/>
                            </a:rPr>
                            <m:t>0</m:t>
                          </m:r>
                        </m:sub>
                      </m:sSub>
                      <m:r>
                        <a:rPr lang="en-AU" b="0" i="1" smtClean="0">
                          <a:latin typeface="Cambria Math" panose="02040503050406030204" pitchFamily="18" charset="0"/>
                          <a:ea typeface="Cambria Math" panose="02040503050406030204" pitchFamily="18" charset="0"/>
                        </a:rPr>
                        <m:t>(</m:t>
                      </m:r>
                      <m:r>
                        <a:rPr lang="en-AU" i="1">
                          <a:latin typeface="Cambria Math" panose="02040503050406030204" pitchFamily="18" charset="0"/>
                          <a:ea typeface="Cambria Math" panose="02040503050406030204" pitchFamily="18" charset="0"/>
                        </a:rPr>
                        <m:t>𝜔</m:t>
                      </m:r>
                      <m:r>
                        <a:rPr lang="en-AU" i="1">
                          <a:latin typeface="Cambria Math" panose="02040503050406030204" pitchFamily="18" charset="0"/>
                          <a:ea typeface="Cambria Math" panose="02040503050406030204" pitchFamily="18" charset="0"/>
                        </a:rPr>
                        <m:t>,</m:t>
                      </m:r>
                      <m:r>
                        <a:rPr lang="en-AU" i="1">
                          <a:latin typeface="Cambria Math" panose="02040503050406030204" pitchFamily="18" charset="0"/>
                          <a:ea typeface="Cambria Math" panose="02040503050406030204" pitchFamily="18" charset="0"/>
                        </a:rPr>
                        <m:t>𝑇</m:t>
                      </m:r>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rPr>
                        <m:t> </m:t>
                      </m:r>
                    </m:oMath>
                  </m:oMathPara>
                </a14:m>
                <a:endParaRPr lang="en-US" dirty="0"/>
              </a:p>
            </p:txBody>
          </p:sp>
        </mc:Choice>
        <mc:Fallback xmlns="">
          <p:sp>
            <p:nvSpPr>
              <p:cNvPr id="10" name="TextBox 9">
                <a:extLst>
                  <a:ext uri="{FF2B5EF4-FFF2-40B4-BE49-F238E27FC236}">
                    <a16:creationId xmlns:a16="http://schemas.microsoft.com/office/drawing/2014/main" id="{54B84A11-4E2C-D644-9F08-1A9C4005DBAF}"/>
                  </a:ext>
                </a:extLst>
              </p:cNvPr>
              <p:cNvSpPr txBox="1">
                <a:spLocks noRot="1" noChangeAspect="1" noMove="1" noResize="1" noEditPoints="1" noAdjustHandles="1" noChangeArrowheads="1" noChangeShapeType="1" noTextEdit="1"/>
              </p:cNvSpPr>
              <p:nvPr/>
            </p:nvSpPr>
            <p:spPr>
              <a:xfrm>
                <a:off x="4619697" y="2733203"/>
                <a:ext cx="2576026" cy="276999"/>
              </a:xfrm>
              <a:prstGeom prst="rect">
                <a:avLst/>
              </a:prstGeom>
              <a:blipFill>
                <a:blip r:embed="rId4"/>
                <a:stretch>
                  <a:fillRect l="-1471" t="-8696" r="-2941"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D6385DB-122E-AD4B-BCF8-6FFCDA91343C}"/>
                  </a:ext>
                </a:extLst>
              </p:cNvPr>
              <p:cNvSpPr txBox="1"/>
              <p:nvPr/>
            </p:nvSpPr>
            <p:spPr>
              <a:xfrm>
                <a:off x="7895928" y="2597169"/>
                <a:ext cx="2601033" cy="8318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AU" b="0" i="1" smtClean="0">
                              <a:latin typeface="Cambria Math" panose="02040503050406030204" pitchFamily="18" charset="0"/>
                            </a:rPr>
                            <m:t>𝐼</m:t>
                          </m:r>
                        </m:e>
                        <m:sub>
                          <m:r>
                            <a:rPr lang="en-AU" b="0" i="1" smtClean="0">
                              <a:latin typeface="Cambria Math" panose="02040503050406030204" pitchFamily="18" charset="0"/>
                            </a:rPr>
                            <m:t>0</m:t>
                          </m:r>
                        </m:sub>
                      </m:sSub>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ea typeface="Cambria Math" panose="02040503050406030204" pitchFamily="18" charset="0"/>
                            </a:rPr>
                            <m:t>ℏ</m:t>
                          </m:r>
                          <m:sSup>
                            <m:sSupPr>
                              <m:ctrlPr>
                                <a:rPr lang="en-AU" b="0" i="1" smtClean="0">
                                  <a:latin typeface="Cambria Math" panose="02040503050406030204" pitchFamily="18" charset="0"/>
                                  <a:ea typeface="Cambria Math" panose="02040503050406030204" pitchFamily="18" charset="0"/>
                                </a:rPr>
                              </m:ctrlPr>
                            </m:sSupPr>
                            <m:e>
                              <m:r>
                                <a:rPr lang="en-AU" b="0" i="1" smtClean="0">
                                  <a:latin typeface="Cambria Math" panose="02040503050406030204" pitchFamily="18" charset="0"/>
                                  <a:ea typeface="Cambria Math" panose="02040503050406030204" pitchFamily="18" charset="0"/>
                                </a:rPr>
                                <m:t>𝜔</m:t>
                              </m:r>
                            </m:e>
                            <m:sup>
                              <m:r>
                                <a:rPr lang="en-AU" b="0" i="1" smtClean="0">
                                  <a:latin typeface="Cambria Math" panose="02040503050406030204" pitchFamily="18" charset="0"/>
                                  <a:ea typeface="Cambria Math" panose="02040503050406030204" pitchFamily="18" charset="0"/>
                                </a:rPr>
                                <m:t>3</m:t>
                              </m:r>
                            </m:sup>
                          </m:sSup>
                        </m:num>
                        <m:den>
                          <m:r>
                            <a:rPr lang="en-AU" b="0" i="1" smtClean="0">
                              <a:latin typeface="Cambria Math" panose="02040503050406030204" pitchFamily="18" charset="0"/>
                            </a:rPr>
                            <m:t>4</m:t>
                          </m:r>
                          <m:sSup>
                            <m:sSupPr>
                              <m:ctrlPr>
                                <a:rPr lang="en-AU" b="0" i="1" smtClean="0">
                                  <a:latin typeface="Cambria Math" panose="02040503050406030204" pitchFamily="18" charset="0"/>
                                </a:rPr>
                              </m:ctrlPr>
                            </m:sSupPr>
                            <m:e>
                              <m:r>
                                <a:rPr lang="en-AU" b="0" i="1" smtClean="0">
                                  <a:latin typeface="Cambria Math" panose="02040503050406030204" pitchFamily="18" charset="0"/>
                                  <a:ea typeface="Cambria Math" panose="02040503050406030204" pitchFamily="18" charset="0"/>
                                </a:rPr>
                                <m:t>𝜋</m:t>
                              </m:r>
                            </m:e>
                            <m:sup>
                              <m:r>
                                <a:rPr lang="en-AU" b="0" i="1" smtClean="0">
                                  <a:latin typeface="Cambria Math" panose="02040503050406030204" pitchFamily="18" charset="0"/>
                                </a:rPr>
                                <m:t>3</m:t>
                              </m:r>
                            </m:sup>
                          </m:sSup>
                          <m:sSup>
                            <m:sSupPr>
                              <m:ctrlPr>
                                <a:rPr lang="en-AU" b="0" i="1" smtClean="0">
                                  <a:latin typeface="Cambria Math" panose="02040503050406030204" pitchFamily="18" charset="0"/>
                                </a:rPr>
                              </m:ctrlPr>
                            </m:sSupPr>
                            <m:e>
                              <m:r>
                                <a:rPr lang="en-AU" b="0" i="1" smtClean="0">
                                  <a:latin typeface="Cambria Math" panose="02040503050406030204" pitchFamily="18" charset="0"/>
                                </a:rPr>
                                <m:t>𝑐</m:t>
                              </m:r>
                            </m:e>
                            <m:sup>
                              <m:r>
                                <a:rPr lang="en-AU" b="0" i="1" smtClean="0">
                                  <a:latin typeface="Cambria Math" panose="02040503050406030204" pitchFamily="18" charset="0"/>
                                </a:rPr>
                                <m:t>2</m:t>
                              </m:r>
                            </m:sup>
                          </m:sSup>
                        </m:den>
                      </m:f>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exp</m:t>
                              </m:r>
                            </m:fName>
                            <m:e>
                              <m:d>
                                <m:dPr>
                                  <m:ctrlPr>
                                    <a:rPr lang="en-AU" b="0" i="1" smtClean="0">
                                      <a:latin typeface="Cambria Math" panose="02040503050406030204" pitchFamily="18" charset="0"/>
                                    </a:rPr>
                                  </m:ctrlPr>
                                </m:dPr>
                                <m:e>
                                  <m:f>
                                    <m:fPr>
                                      <m:ctrlPr>
                                        <a:rPr lang="en-AU" b="0" i="1" smtClean="0">
                                          <a:latin typeface="Cambria Math" panose="02040503050406030204" pitchFamily="18" charset="0"/>
                                          <a:ea typeface="Cambria Math" panose="02040503050406030204" pitchFamily="18" charset="0"/>
                                        </a:rPr>
                                      </m:ctrlPr>
                                    </m:fPr>
                                    <m:num>
                                      <m:r>
                                        <a:rPr lang="en-AU" b="0" i="1" smtClean="0">
                                          <a:latin typeface="Cambria Math" panose="02040503050406030204" pitchFamily="18" charset="0"/>
                                          <a:ea typeface="Cambria Math" panose="02040503050406030204" pitchFamily="18" charset="0"/>
                                        </a:rPr>
                                        <m:t>ℏ</m:t>
                                      </m:r>
                                      <m:r>
                                        <a:rPr lang="en-AU" b="0" i="1" smtClean="0">
                                          <a:latin typeface="Cambria Math" panose="02040503050406030204" pitchFamily="18" charset="0"/>
                                          <a:ea typeface="Cambria Math" panose="02040503050406030204" pitchFamily="18" charset="0"/>
                                        </a:rPr>
                                        <m:t>𝜔</m:t>
                                      </m:r>
                                    </m:num>
                                    <m:den>
                                      <m:sSub>
                                        <m:sSubPr>
                                          <m:ctrlPr>
                                            <a:rPr lang="en-AU" b="0" i="1" smtClean="0">
                                              <a:latin typeface="Cambria Math" panose="02040503050406030204" pitchFamily="18" charset="0"/>
                                              <a:ea typeface="Cambria Math" panose="02040503050406030204" pitchFamily="18" charset="0"/>
                                            </a:rPr>
                                          </m:ctrlPr>
                                        </m:sSubPr>
                                        <m:e>
                                          <m:r>
                                            <a:rPr lang="en-AU" b="0" i="1" smtClean="0">
                                              <a:latin typeface="Cambria Math" panose="02040503050406030204" pitchFamily="18" charset="0"/>
                                              <a:ea typeface="Cambria Math" panose="02040503050406030204" pitchFamily="18" charset="0"/>
                                            </a:rPr>
                                            <m:t>𝑘</m:t>
                                          </m:r>
                                        </m:e>
                                        <m:sub>
                                          <m:r>
                                            <a:rPr lang="en-AU" b="0" i="1" smtClean="0">
                                              <a:latin typeface="Cambria Math" panose="02040503050406030204" pitchFamily="18" charset="0"/>
                                              <a:ea typeface="Cambria Math" panose="02040503050406030204" pitchFamily="18" charset="0"/>
                                            </a:rPr>
                                            <m:t>𝐵</m:t>
                                          </m:r>
                                        </m:sub>
                                      </m:sSub>
                                      <m:r>
                                        <a:rPr lang="en-AU" b="0" i="1" smtClean="0">
                                          <a:latin typeface="Cambria Math" panose="02040503050406030204" pitchFamily="18" charset="0"/>
                                          <a:ea typeface="Cambria Math" panose="02040503050406030204" pitchFamily="18" charset="0"/>
                                        </a:rPr>
                                        <m:t>𝑇</m:t>
                                      </m:r>
                                    </m:den>
                                  </m:f>
                                </m:e>
                              </m:d>
                            </m:e>
                          </m:func>
                          <m:r>
                            <a:rPr lang="en-AU" b="0" i="1" smtClean="0">
                              <a:latin typeface="Cambria Math" panose="02040503050406030204" pitchFamily="18" charset="0"/>
                            </a:rPr>
                            <m:t>−1</m:t>
                          </m:r>
                        </m:den>
                      </m:f>
                    </m:oMath>
                  </m:oMathPara>
                </a14:m>
                <a:endParaRPr lang="en-US" dirty="0"/>
              </a:p>
            </p:txBody>
          </p:sp>
        </mc:Choice>
        <mc:Fallback xmlns="">
          <p:sp>
            <p:nvSpPr>
              <p:cNvPr id="11" name="TextBox 10">
                <a:extLst>
                  <a:ext uri="{FF2B5EF4-FFF2-40B4-BE49-F238E27FC236}">
                    <a16:creationId xmlns:a16="http://schemas.microsoft.com/office/drawing/2014/main" id="{7D6385DB-122E-AD4B-BCF8-6FFCDA91343C}"/>
                  </a:ext>
                </a:extLst>
              </p:cNvPr>
              <p:cNvSpPr txBox="1">
                <a:spLocks noRot="1" noChangeAspect="1" noMove="1" noResize="1" noEditPoints="1" noAdjustHandles="1" noChangeArrowheads="1" noChangeShapeType="1" noTextEdit="1"/>
              </p:cNvSpPr>
              <p:nvPr/>
            </p:nvSpPr>
            <p:spPr>
              <a:xfrm>
                <a:off x="7895928" y="2597169"/>
                <a:ext cx="2601033" cy="831831"/>
              </a:xfrm>
              <a:prstGeom prst="rect">
                <a:avLst/>
              </a:prstGeom>
              <a:blipFill>
                <a:blip r:embed="rId5"/>
                <a:stretch>
                  <a:fillRect l="-1456" r="-1456" b="-4478"/>
                </a:stretch>
              </a:blipFill>
            </p:spPr>
            <p:txBody>
              <a:bodyPr/>
              <a:lstStyle/>
              <a:p>
                <a:r>
                  <a:rPr lang="en-US">
                    <a:noFill/>
                  </a:rPr>
                  <a:t> </a:t>
                </a:r>
              </a:p>
            </p:txBody>
          </p:sp>
        </mc:Fallback>
      </mc:AlternateContent>
      <p:pic>
        <p:nvPicPr>
          <p:cNvPr id="12" name="Picture 11">
            <a:extLst>
              <a:ext uri="{FF2B5EF4-FFF2-40B4-BE49-F238E27FC236}">
                <a16:creationId xmlns:a16="http://schemas.microsoft.com/office/drawing/2014/main" id="{489A03C8-D91A-9C4B-A2CA-BA0806454628}"/>
              </a:ext>
            </a:extLst>
          </p:cNvPr>
          <p:cNvPicPr>
            <a:picLocks noChangeAspect="1"/>
          </p:cNvPicPr>
          <p:nvPr/>
        </p:nvPicPr>
        <p:blipFill>
          <a:blip r:embed="rId6"/>
          <a:stretch>
            <a:fillRect/>
          </a:stretch>
        </p:blipFill>
        <p:spPr>
          <a:xfrm>
            <a:off x="2068687" y="4218693"/>
            <a:ext cx="3490934" cy="2199665"/>
          </a:xfrm>
          <a:prstGeom prst="rect">
            <a:avLst/>
          </a:prstGeom>
        </p:spPr>
      </p:pic>
      <p:pic>
        <p:nvPicPr>
          <p:cNvPr id="16" name="Picture 15">
            <a:extLst>
              <a:ext uri="{FF2B5EF4-FFF2-40B4-BE49-F238E27FC236}">
                <a16:creationId xmlns:a16="http://schemas.microsoft.com/office/drawing/2014/main" id="{8B979FBA-5383-6ECD-BAD5-2BA917A79606}"/>
              </a:ext>
            </a:extLst>
          </p:cNvPr>
          <p:cNvPicPr>
            <a:picLocks noChangeAspect="1"/>
          </p:cNvPicPr>
          <p:nvPr/>
        </p:nvPicPr>
        <p:blipFill>
          <a:blip r:embed="rId7"/>
          <a:stretch>
            <a:fillRect/>
          </a:stretch>
        </p:blipFill>
        <p:spPr>
          <a:xfrm>
            <a:off x="6736318" y="3903462"/>
            <a:ext cx="4114800" cy="2558060"/>
          </a:xfrm>
          <a:prstGeom prst="rect">
            <a:avLst/>
          </a:prstGeom>
        </p:spPr>
      </p:pic>
      <p:sp>
        <p:nvSpPr>
          <p:cNvPr id="19" name="Rounded Rectangle 18">
            <a:extLst>
              <a:ext uri="{FF2B5EF4-FFF2-40B4-BE49-F238E27FC236}">
                <a16:creationId xmlns:a16="http://schemas.microsoft.com/office/drawing/2014/main" id="{465D9234-2F2A-3837-DEC5-A037DE7DF32B}"/>
              </a:ext>
            </a:extLst>
          </p:cNvPr>
          <p:cNvSpPr/>
          <p:nvPr/>
        </p:nvSpPr>
        <p:spPr>
          <a:xfrm>
            <a:off x="8464897" y="136524"/>
            <a:ext cx="3516284" cy="92776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dirty="0">
                <a:solidFill>
                  <a:schemeClr val="tx1"/>
                </a:solidFill>
              </a:rPr>
              <a:t>V. V. </a:t>
            </a:r>
            <a:r>
              <a:rPr lang="en-US" dirty="0" err="1">
                <a:solidFill>
                  <a:schemeClr val="tx1"/>
                </a:solidFill>
              </a:rPr>
              <a:t>Flambaum</a:t>
            </a:r>
            <a:r>
              <a:rPr lang="en-US" dirty="0">
                <a:solidFill>
                  <a:schemeClr val="tx1"/>
                </a:solidFill>
              </a:rPr>
              <a:t>, I. S.,</a:t>
            </a:r>
          </a:p>
          <a:p>
            <a:pPr lvl="0"/>
            <a:r>
              <a:rPr lang="en-US" dirty="0">
                <a:solidFill>
                  <a:schemeClr val="tx1"/>
                </a:solidFill>
              </a:rPr>
              <a:t>Phys. </a:t>
            </a:r>
            <a:r>
              <a:rPr lang="en-US">
                <a:solidFill>
                  <a:schemeClr val="tx1"/>
                </a:solidFill>
              </a:rPr>
              <a:t>Rev. </a:t>
            </a:r>
            <a:r>
              <a:rPr lang="en-US" dirty="0">
                <a:solidFill>
                  <a:schemeClr val="tx1"/>
                </a:solidFill>
              </a:rPr>
              <a:t>D 105 (2022) 123011</a:t>
            </a:r>
          </a:p>
        </p:txBody>
      </p:sp>
    </p:spTree>
    <p:extLst>
      <p:ext uri="{BB962C8B-B14F-4D97-AF65-F5344CB8AC3E}">
        <p14:creationId xmlns:p14="http://schemas.microsoft.com/office/powerpoint/2010/main" val="1476915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E586478-114F-016B-13DF-DD06E60D17AA}"/>
              </a:ext>
            </a:extLst>
          </p:cNvPr>
          <p:cNvSpPr>
            <a:spLocks noGrp="1"/>
          </p:cNvSpPr>
          <p:nvPr>
            <p:ph type="ftr" sz="quarter" idx="11"/>
          </p:nvPr>
        </p:nvSpPr>
        <p:spPr/>
        <p:txBody>
          <a:bodyPr/>
          <a:lstStyle/>
          <a:p>
            <a:r>
              <a:rPr lang="en-US"/>
              <a:t>I. Samsonov</a:t>
            </a:r>
          </a:p>
        </p:txBody>
      </p:sp>
      <p:sp>
        <p:nvSpPr>
          <p:cNvPr id="5" name="Slide Number Placeholder 4">
            <a:extLst>
              <a:ext uri="{FF2B5EF4-FFF2-40B4-BE49-F238E27FC236}">
                <a16:creationId xmlns:a16="http://schemas.microsoft.com/office/drawing/2014/main" id="{B02504A0-1B8E-DE28-45B9-127BF752ED58}"/>
              </a:ext>
            </a:extLst>
          </p:cNvPr>
          <p:cNvSpPr>
            <a:spLocks noGrp="1"/>
          </p:cNvSpPr>
          <p:nvPr>
            <p:ph type="sldNum" sz="quarter" idx="12"/>
          </p:nvPr>
        </p:nvSpPr>
        <p:spPr/>
        <p:txBody>
          <a:bodyPr/>
          <a:lstStyle/>
          <a:p>
            <a:fld id="{0C1D7EE5-C431-D046-B498-066DBAC2F192}" type="slidenum">
              <a:rPr lang="en-US" smtClean="0"/>
              <a:t>15</a:t>
            </a:fld>
            <a:r>
              <a:rPr lang="en-US" dirty="0"/>
              <a:t> of 16</a:t>
            </a:r>
          </a:p>
        </p:txBody>
      </p:sp>
      <p:pic>
        <p:nvPicPr>
          <p:cNvPr id="5122" name="Picture 2" descr="The Taurus Molecular Cloud, a stellar nursery | Anne's Astronomy News">
            <a:extLst>
              <a:ext uri="{FF2B5EF4-FFF2-40B4-BE49-F238E27FC236}">
                <a16:creationId xmlns:a16="http://schemas.microsoft.com/office/drawing/2014/main" id="{9CA0C3B2-3910-05F1-F0C9-71415A5D73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505313"/>
            <a:ext cx="3010989" cy="204041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BF94968-8525-AB65-4044-6C1732B36272}"/>
              </a:ext>
            </a:extLst>
          </p:cNvPr>
          <p:cNvPicPr>
            <a:picLocks noChangeAspect="1"/>
          </p:cNvPicPr>
          <p:nvPr/>
        </p:nvPicPr>
        <p:blipFill>
          <a:blip r:embed="rId4"/>
          <a:stretch>
            <a:fillRect/>
          </a:stretch>
        </p:blipFill>
        <p:spPr>
          <a:xfrm>
            <a:off x="465769" y="3686175"/>
            <a:ext cx="4114800" cy="2558060"/>
          </a:xfrm>
          <a:prstGeom prst="rect">
            <a:avLst/>
          </a:prstGeom>
        </p:spPr>
      </p:pic>
      <p:sp>
        <p:nvSpPr>
          <p:cNvPr id="9" name="Rounded Rectangle 8">
            <a:extLst>
              <a:ext uri="{FF2B5EF4-FFF2-40B4-BE49-F238E27FC236}">
                <a16:creationId xmlns:a16="http://schemas.microsoft.com/office/drawing/2014/main" id="{30B56BA7-4E1E-6613-B5CC-638338E975CA}"/>
              </a:ext>
            </a:extLst>
          </p:cNvPr>
          <p:cNvSpPr/>
          <p:nvPr/>
        </p:nvSpPr>
        <p:spPr>
          <a:xfrm>
            <a:off x="1934308" y="90250"/>
            <a:ext cx="8432716" cy="9384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Light from Taurus molecular cloud</a:t>
            </a:r>
          </a:p>
        </p:txBody>
      </p:sp>
      <p:sp>
        <p:nvSpPr>
          <p:cNvPr id="11" name="TextBox 10">
            <a:extLst>
              <a:ext uri="{FF2B5EF4-FFF2-40B4-BE49-F238E27FC236}">
                <a16:creationId xmlns:a16="http://schemas.microsoft.com/office/drawing/2014/main" id="{61DB6A59-668C-C283-09EB-FD411B3CE477}"/>
              </a:ext>
            </a:extLst>
          </p:cNvPr>
          <p:cNvSpPr txBox="1"/>
          <p:nvPr/>
        </p:nvSpPr>
        <p:spPr>
          <a:xfrm>
            <a:off x="5126990" y="1225811"/>
            <a:ext cx="6510020" cy="5324535"/>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rgbClr val="0070C0"/>
                </a:solidFill>
              </a:rPr>
              <a:t>Distance to the cloud is</a:t>
            </a:r>
            <a:r>
              <a:rPr lang="en-US" sz="2000" dirty="0"/>
              <a:t> </a:t>
            </a:r>
            <a:r>
              <a:rPr lang="en-US" sz="2000" i="1" dirty="0"/>
              <a:t>L</a:t>
            </a:r>
            <a:r>
              <a:rPr lang="en-US" sz="2000" dirty="0"/>
              <a:t>=140 pc</a:t>
            </a:r>
          </a:p>
          <a:p>
            <a:pPr marL="285750" indent="-285750">
              <a:buFont typeface="Arial" panose="020B0604020202020204" pitchFamily="34" charset="0"/>
              <a:buChar char="•"/>
            </a:pPr>
            <a:r>
              <a:rPr lang="en-US" sz="2000" dirty="0">
                <a:solidFill>
                  <a:srgbClr val="0070C0"/>
                </a:solidFill>
              </a:rPr>
              <a:t>Gas density </a:t>
            </a:r>
            <a:r>
              <a:rPr lang="en-US" sz="2000" i="1" dirty="0"/>
              <a:t>n</a:t>
            </a:r>
            <a:r>
              <a:rPr lang="en-US" sz="2000" dirty="0"/>
              <a:t>=300 to 1000 cm</a:t>
            </a:r>
            <a:r>
              <a:rPr lang="en-US" sz="2000" baseline="30000" dirty="0"/>
              <a:t>-3</a:t>
            </a:r>
          </a:p>
          <a:p>
            <a:pPr marL="285750" indent="-285750">
              <a:buFont typeface="Arial" panose="020B0604020202020204" pitchFamily="34" charset="0"/>
              <a:buChar char="•"/>
            </a:pPr>
            <a:r>
              <a:rPr lang="en-US" sz="2000" dirty="0">
                <a:solidFill>
                  <a:srgbClr val="0070C0"/>
                </a:solidFill>
              </a:rPr>
              <a:t>Effective QN temperature in the cloud </a:t>
            </a:r>
            <a:r>
              <a:rPr lang="en-US" sz="2000" i="1" dirty="0"/>
              <a:t>T</a:t>
            </a:r>
            <a:r>
              <a:rPr lang="en-US" sz="2000" dirty="0"/>
              <a:t>=0.5eV</a:t>
            </a:r>
          </a:p>
          <a:p>
            <a:pPr marL="285750" indent="-285750">
              <a:buFont typeface="Arial" panose="020B0604020202020204" pitchFamily="34" charset="0"/>
              <a:buChar char="•"/>
            </a:pPr>
            <a:r>
              <a:rPr lang="en-US" sz="2000" dirty="0">
                <a:solidFill>
                  <a:srgbClr val="0070C0"/>
                </a:solidFill>
              </a:rPr>
              <a:t>Maximum of the thermal radiation from antiquark nuggets is in near </a:t>
            </a:r>
            <a:r>
              <a:rPr lang="en-US" sz="2000" dirty="0">
                <a:solidFill>
                  <a:srgbClr val="FF0000"/>
                </a:solidFill>
              </a:rPr>
              <a:t>infrared to visible light </a:t>
            </a:r>
          </a:p>
          <a:p>
            <a:pPr marL="285750" indent="-285750">
              <a:buFont typeface="Arial" panose="020B0604020202020204" pitchFamily="34" charset="0"/>
              <a:buChar char="•"/>
            </a:pPr>
            <a:r>
              <a:rPr lang="en-US" sz="2000" dirty="0">
                <a:solidFill>
                  <a:srgbClr val="0070C0"/>
                </a:solidFill>
              </a:rPr>
              <a:t>Estimated energy flux at </a:t>
            </a:r>
            <a:r>
              <a:rPr lang="el-GR" sz="2000" dirty="0"/>
              <a:t>λ</a:t>
            </a:r>
            <a:r>
              <a:rPr lang="en-US" sz="2000" dirty="0"/>
              <a:t>=555 nm</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solidFill>
                  <a:srgbClr val="0070C0"/>
                </a:solidFill>
              </a:rPr>
              <a:t>This corresponds to visible and absolute magnitudes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solidFill>
                  <a:srgbClr val="0070C0"/>
                </a:solidFill>
              </a:rPr>
              <a:t>Hubble Space Telescope can, potentially resolve faint objects with</a:t>
            </a:r>
            <a:r>
              <a:rPr lang="en-US" sz="2000" dirty="0"/>
              <a:t> </a:t>
            </a:r>
            <a:r>
              <a:rPr lang="en-US" sz="2000" i="1" dirty="0"/>
              <a:t>m</a:t>
            </a:r>
            <a:r>
              <a:rPr lang="en-US" sz="2000" dirty="0"/>
              <a:t>=31.5. </a:t>
            </a:r>
            <a:r>
              <a:rPr lang="en-US" sz="2000" dirty="0">
                <a:solidFill>
                  <a:schemeClr val="accent1"/>
                </a:solidFill>
              </a:rPr>
              <a:t>Thus,</a:t>
            </a:r>
            <a:r>
              <a:rPr lang="en-US" sz="2000" dirty="0"/>
              <a:t> </a:t>
            </a:r>
            <a:r>
              <a:rPr lang="en-US" sz="2000" dirty="0">
                <a:solidFill>
                  <a:srgbClr val="FF0000"/>
                </a:solidFill>
              </a:rPr>
              <a:t>light from anti-QNs in molecular clouds may be observed </a:t>
            </a:r>
            <a:r>
              <a:rPr lang="en-US" sz="2000" dirty="0">
                <a:solidFill>
                  <a:schemeClr val="accent1"/>
                </a:solidFill>
              </a:rPr>
              <a:t>if resolved from background.</a:t>
            </a:r>
          </a:p>
        </p:txBody>
      </p:sp>
      <p:pic>
        <p:nvPicPr>
          <p:cNvPr id="12" name="Picture 11">
            <a:extLst>
              <a:ext uri="{FF2B5EF4-FFF2-40B4-BE49-F238E27FC236}">
                <a16:creationId xmlns:a16="http://schemas.microsoft.com/office/drawing/2014/main" id="{EF173F64-74C0-FD92-1534-68BA8071F047}"/>
              </a:ext>
            </a:extLst>
          </p:cNvPr>
          <p:cNvPicPr>
            <a:picLocks noChangeAspect="1"/>
          </p:cNvPicPr>
          <p:nvPr/>
        </p:nvPicPr>
        <p:blipFill>
          <a:blip r:embed="rId5"/>
          <a:stretch>
            <a:fillRect/>
          </a:stretch>
        </p:blipFill>
        <p:spPr>
          <a:xfrm>
            <a:off x="6699183" y="3385655"/>
            <a:ext cx="2526821" cy="601040"/>
          </a:xfrm>
          <a:prstGeom prst="rect">
            <a:avLst/>
          </a:prstGeom>
        </p:spPr>
      </p:pic>
      <p:pic>
        <p:nvPicPr>
          <p:cNvPr id="13" name="Picture 12">
            <a:extLst>
              <a:ext uri="{FF2B5EF4-FFF2-40B4-BE49-F238E27FC236}">
                <a16:creationId xmlns:a16="http://schemas.microsoft.com/office/drawing/2014/main" id="{2DB0C564-93A8-ABF5-5506-9CB69EA04B7A}"/>
              </a:ext>
            </a:extLst>
          </p:cNvPr>
          <p:cNvPicPr>
            <a:picLocks noChangeAspect="1"/>
          </p:cNvPicPr>
          <p:nvPr/>
        </p:nvPicPr>
        <p:blipFill>
          <a:blip r:embed="rId6"/>
          <a:stretch>
            <a:fillRect/>
          </a:stretch>
        </p:blipFill>
        <p:spPr>
          <a:xfrm>
            <a:off x="6592025" y="4499374"/>
            <a:ext cx="3792583" cy="721415"/>
          </a:xfrm>
          <a:prstGeom prst="rect">
            <a:avLst/>
          </a:prstGeom>
        </p:spPr>
      </p:pic>
      <p:pic>
        <p:nvPicPr>
          <p:cNvPr id="1026" name="Picture 2">
            <a:extLst>
              <a:ext uri="{FF2B5EF4-FFF2-40B4-BE49-F238E27FC236}">
                <a16:creationId xmlns:a16="http://schemas.microsoft.com/office/drawing/2014/main" id="{5663DACF-A2CF-7125-8D0D-791F718D6FF2}"/>
              </a:ext>
            </a:extLst>
          </p:cNvPr>
          <p:cNvPicPr>
            <a:picLocks noChangeAspect="1" noChangeArrowheads="1"/>
          </p:cNvPicPr>
          <p:nvPr/>
        </p:nvPicPr>
        <p:blipFill rotWithShape="1">
          <a:blip r:embed="rId7">
            <a:alphaModFix amt="50000"/>
            <a:extLst>
              <a:ext uri="{28A0092B-C50C-407E-A947-70E740481C1C}">
                <a14:useLocalDpi xmlns:a14="http://schemas.microsoft.com/office/drawing/2010/main" val="0"/>
              </a:ext>
            </a:extLst>
          </a:blip>
          <a:srcRect l="16984" r="24712"/>
          <a:stretch/>
        </p:blipFill>
        <p:spPr bwMode="auto">
          <a:xfrm rot="10800000">
            <a:off x="2067094" y="3951260"/>
            <a:ext cx="1094560" cy="2032000"/>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a:extLst>
              <a:ext uri="{FF2B5EF4-FFF2-40B4-BE49-F238E27FC236}">
                <a16:creationId xmlns:a16="http://schemas.microsoft.com/office/drawing/2014/main" id="{F37E0E72-AE59-0536-8A04-ACF24ABE13E7}"/>
              </a:ext>
            </a:extLst>
          </p:cNvPr>
          <p:cNvSpPr/>
          <p:nvPr/>
        </p:nvSpPr>
        <p:spPr>
          <a:xfrm>
            <a:off x="830892" y="2345632"/>
            <a:ext cx="11096786" cy="201629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light from anti-QNs in molecular clouds may be observed by modern telescopes if resolved from background</a:t>
            </a:r>
            <a:r>
              <a:rPr lang="el-GR" sz="4000" dirty="0">
                <a:solidFill>
                  <a:schemeClr val="tx1"/>
                </a:solidFill>
              </a:rPr>
              <a:t>!</a:t>
            </a:r>
            <a:endParaRPr lang="en-US" sz="4000" dirty="0">
              <a:solidFill>
                <a:schemeClr val="tx1"/>
              </a:solidFill>
            </a:endParaRPr>
          </a:p>
        </p:txBody>
      </p:sp>
    </p:spTree>
    <p:extLst>
      <p:ext uri="{BB962C8B-B14F-4D97-AF65-F5344CB8AC3E}">
        <p14:creationId xmlns:p14="http://schemas.microsoft.com/office/powerpoint/2010/main" val="2399763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9B61E9-40EE-1846-919D-1307472610D2}"/>
              </a:ext>
            </a:extLst>
          </p:cNvPr>
          <p:cNvSpPr>
            <a:spLocks noGrp="1"/>
          </p:cNvSpPr>
          <p:nvPr>
            <p:ph idx="1"/>
          </p:nvPr>
        </p:nvSpPr>
        <p:spPr/>
        <p:txBody>
          <a:bodyPr>
            <a:normAutofit fontScale="85000" lnSpcReduction="10000"/>
          </a:bodyPr>
          <a:lstStyle/>
          <a:p>
            <a:pPr>
              <a:spcBef>
                <a:spcPts val="1600"/>
              </a:spcBef>
            </a:pPr>
            <a:r>
              <a:rPr lang="en-US" dirty="0">
                <a:solidFill>
                  <a:srgbClr val="0070C0"/>
                </a:solidFill>
              </a:rPr>
              <a:t>Anti-quark nuggets strongly interact with visible matter and </a:t>
            </a:r>
            <a:r>
              <a:rPr lang="en-US" dirty="0">
                <a:solidFill>
                  <a:srgbClr val="FF0000"/>
                </a:solidFill>
              </a:rPr>
              <a:t>radiate</a:t>
            </a:r>
          </a:p>
          <a:p>
            <a:pPr>
              <a:spcBef>
                <a:spcPts val="1600"/>
              </a:spcBef>
            </a:pPr>
            <a:r>
              <a:rPr lang="en-US" dirty="0">
                <a:solidFill>
                  <a:srgbClr val="0070C0"/>
                </a:solidFill>
              </a:rPr>
              <a:t>Annihilation of gas particles in the interstellar medium on anti-QNs can create an observable flux of </a:t>
            </a:r>
            <a:r>
              <a:rPr lang="en-US" dirty="0">
                <a:solidFill>
                  <a:srgbClr val="FF0000"/>
                </a:solidFill>
                <a:latin typeface="Symbol" pitchFamily="2" charset="2"/>
              </a:rPr>
              <a:t>w</a:t>
            </a:r>
            <a:r>
              <a:rPr lang="en-US" dirty="0">
                <a:solidFill>
                  <a:srgbClr val="FF0000"/>
                </a:solidFill>
              </a:rPr>
              <a:t>&gt;100MeV-range photons </a:t>
            </a:r>
            <a:r>
              <a:rPr lang="en-US" dirty="0">
                <a:solidFill>
                  <a:srgbClr val="0070C0"/>
                </a:solidFill>
              </a:rPr>
              <a:t>(Fermi-LAT telescope)</a:t>
            </a:r>
          </a:p>
          <a:p>
            <a:pPr>
              <a:spcBef>
                <a:spcPts val="1600"/>
              </a:spcBef>
            </a:pPr>
            <a:r>
              <a:rPr lang="en-US" dirty="0">
                <a:solidFill>
                  <a:srgbClr val="0070C0"/>
                </a:solidFill>
              </a:rPr>
              <a:t>Charged </a:t>
            </a:r>
            <a:r>
              <a:rPr lang="en-US" dirty="0">
                <a:solidFill>
                  <a:srgbClr val="0070C0"/>
                </a:solidFill>
                <a:latin typeface="Symbol" pitchFamily="2" charset="2"/>
              </a:rPr>
              <a:t>p</a:t>
            </a:r>
            <a:r>
              <a:rPr lang="en-US" dirty="0">
                <a:solidFill>
                  <a:srgbClr val="0070C0"/>
                </a:solidFill>
              </a:rPr>
              <a:t> mesons decay into </a:t>
            </a:r>
            <a:r>
              <a:rPr lang="en-US" dirty="0" err="1">
                <a:solidFill>
                  <a:srgbClr val="0070C0"/>
                </a:solidFill>
              </a:rPr>
              <a:t>ultrarelativistic</a:t>
            </a:r>
            <a:r>
              <a:rPr lang="en-US" dirty="0">
                <a:solidFill>
                  <a:srgbClr val="0070C0"/>
                </a:solidFill>
              </a:rPr>
              <a:t> electrons and positrons, which emit </a:t>
            </a:r>
            <a:r>
              <a:rPr lang="en-US" dirty="0">
                <a:solidFill>
                  <a:srgbClr val="FF0000"/>
                </a:solidFill>
              </a:rPr>
              <a:t>synchrotron</a:t>
            </a:r>
            <a:r>
              <a:rPr lang="en-US" dirty="0">
                <a:solidFill>
                  <a:srgbClr val="0070C0"/>
                </a:solidFill>
              </a:rPr>
              <a:t> radiation when move in the magnetic field in the galaxy. This radiation may represent a significant contribution to the galaxy RF background.</a:t>
            </a:r>
          </a:p>
          <a:p>
            <a:pPr>
              <a:spcBef>
                <a:spcPts val="1600"/>
              </a:spcBef>
            </a:pPr>
            <a:r>
              <a:rPr lang="en-US" dirty="0">
                <a:solidFill>
                  <a:srgbClr val="0070C0"/>
                </a:solidFill>
              </a:rPr>
              <a:t>Positrons from the positron cloud annihilate with atoms in the interstellar gas and produce a flux of </a:t>
            </a:r>
            <a:r>
              <a:rPr lang="en-US" dirty="0">
                <a:solidFill>
                  <a:srgbClr val="FF0000"/>
                </a:solidFill>
              </a:rPr>
              <a:t>511 keV photons</a:t>
            </a:r>
            <a:r>
              <a:rPr lang="en-US" dirty="0">
                <a:solidFill>
                  <a:srgbClr val="0070C0"/>
                </a:solidFill>
              </a:rPr>
              <a:t>. This flux may be observed by the SPI-INTEGRAL satellite.</a:t>
            </a:r>
          </a:p>
          <a:p>
            <a:pPr>
              <a:spcBef>
                <a:spcPts val="1600"/>
              </a:spcBef>
            </a:pPr>
            <a:r>
              <a:rPr lang="en-US" dirty="0">
                <a:solidFill>
                  <a:srgbClr val="0070C0"/>
                </a:solidFill>
              </a:rPr>
              <a:t>It is predicted that anti-QNs can radiate in cold molecular clouds in </a:t>
            </a:r>
            <a:r>
              <a:rPr lang="en-US" dirty="0">
                <a:solidFill>
                  <a:srgbClr val="FF0000"/>
                </a:solidFill>
              </a:rPr>
              <a:t>visible light </a:t>
            </a:r>
            <a:r>
              <a:rPr lang="en-US" dirty="0">
                <a:solidFill>
                  <a:srgbClr val="0070C0"/>
                </a:solidFill>
              </a:rPr>
              <a:t>which can be detected.</a:t>
            </a:r>
            <a:endParaRPr lang="en-US" dirty="0">
              <a:solidFill>
                <a:srgbClr val="00B050"/>
              </a:solidFill>
            </a:endParaRPr>
          </a:p>
          <a:p>
            <a:endParaRPr lang="en-US" dirty="0"/>
          </a:p>
        </p:txBody>
      </p:sp>
      <p:sp>
        <p:nvSpPr>
          <p:cNvPr id="4" name="Rounded Rectangle 3">
            <a:extLst>
              <a:ext uri="{FF2B5EF4-FFF2-40B4-BE49-F238E27FC236}">
                <a16:creationId xmlns:a16="http://schemas.microsoft.com/office/drawing/2014/main" id="{D3D54564-4F4C-AE47-A55B-D2429DB73231}"/>
              </a:ext>
            </a:extLst>
          </p:cNvPr>
          <p:cNvSpPr/>
          <p:nvPr/>
        </p:nvSpPr>
        <p:spPr>
          <a:xfrm>
            <a:off x="3555744" y="356463"/>
            <a:ext cx="5080511" cy="10848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Summary</a:t>
            </a:r>
            <a:endParaRPr lang="en-US" sz="4000" dirty="0"/>
          </a:p>
        </p:txBody>
      </p:sp>
      <p:sp>
        <p:nvSpPr>
          <p:cNvPr id="6" name="Slide Number Placeholder 5">
            <a:extLst>
              <a:ext uri="{FF2B5EF4-FFF2-40B4-BE49-F238E27FC236}">
                <a16:creationId xmlns:a16="http://schemas.microsoft.com/office/drawing/2014/main" id="{84D62D6A-7F71-BB49-AC35-99232ED2E28E}"/>
              </a:ext>
            </a:extLst>
          </p:cNvPr>
          <p:cNvSpPr>
            <a:spLocks noGrp="1"/>
          </p:cNvSpPr>
          <p:nvPr>
            <p:ph type="sldNum" sz="quarter" idx="12"/>
          </p:nvPr>
        </p:nvSpPr>
        <p:spPr/>
        <p:txBody>
          <a:bodyPr/>
          <a:lstStyle/>
          <a:p>
            <a:fld id="{0C1D7EE5-C431-D046-B498-066DBAC2F192}" type="slidenum">
              <a:rPr lang="en-US" smtClean="0"/>
              <a:t>16</a:t>
            </a:fld>
            <a:r>
              <a:rPr lang="en-US" dirty="0"/>
              <a:t> of 16</a:t>
            </a:r>
          </a:p>
        </p:txBody>
      </p:sp>
      <p:sp>
        <p:nvSpPr>
          <p:cNvPr id="7" name="Footer Placeholder 6">
            <a:extLst>
              <a:ext uri="{FF2B5EF4-FFF2-40B4-BE49-F238E27FC236}">
                <a16:creationId xmlns:a16="http://schemas.microsoft.com/office/drawing/2014/main" id="{F0E641C6-172F-5845-9C87-946C45F9907F}"/>
              </a:ext>
            </a:extLst>
          </p:cNvPr>
          <p:cNvSpPr>
            <a:spLocks noGrp="1"/>
          </p:cNvSpPr>
          <p:nvPr>
            <p:ph type="ftr" sz="quarter" idx="11"/>
          </p:nvPr>
        </p:nvSpPr>
        <p:spPr/>
        <p:txBody>
          <a:bodyPr/>
          <a:lstStyle/>
          <a:p>
            <a:r>
              <a:rPr lang="en-US"/>
              <a:t>I. Samsonov</a:t>
            </a:r>
          </a:p>
        </p:txBody>
      </p:sp>
    </p:spTree>
    <p:extLst>
      <p:ext uri="{BB962C8B-B14F-4D97-AF65-F5344CB8AC3E}">
        <p14:creationId xmlns:p14="http://schemas.microsoft.com/office/powerpoint/2010/main" val="2754740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138BC-3464-A146-9DB8-38B7C704097D}"/>
              </a:ext>
            </a:extLst>
          </p:cNvPr>
          <p:cNvSpPr>
            <a:spLocks noGrp="1"/>
          </p:cNvSpPr>
          <p:nvPr>
            <p:ph type="title"/>
          </p:nvPr>
        </p:nvSpPr>
        <p:spPr>
          <a:xfrm>
            <a:off x="874713" y="2541059"/>
            <a:ext cx="10515600" cy="1325563"/>
          </a:xfrm>
        </p:spPr>
        <p:txBody>
          <a:bodyPr/>
          <a:lstStyle/>
          <a:p>
            <a:pPr algn="ctr"/>
            <a:r>
              <a:rPr lang="en-US" b="1" dirty="0"/>
              <a:t>Thank you!</a:t>
            </a:r>
          </a:p>
        </p:txBody>
      </p:sp>
      <p:sp>
        <p:nvSpPr>
          <p:cNvPr id="4" name="Footer Placeholder 3">
            <a:extLst>
              <a:ext uri="{FF2B5EF4-FFF2-40B4-BE49-F238E27FC236}">
                <a16:creationId xmlns:a16="http://schemas.microsoft.com/office/drawing/2014/main" id="{1E7FFD31-82F5-1444-B929-DA2EF3FA842B}"/>
              </a:ext>
            </a:extLst>
          </p:cNvPr>
          <p:cNvSpPr>
            <a:spLocks noGrp="1"/>
          </p:cNvSpPr>
          <p:nvPr>
            <p:ph type="ftr" sz="quarter" idx="11"/>
          </p:nvPr>
        </p:nvSpPr>
        <p:spPr/>
        <p:txBody>
          <a:bodyPr/>
          <a:lstStyle/>
          <a:p>
            <a:r>
              <a:rPr lang="en-US"/>
              <a:t>I. Samsonov</a:t>
            </a:r>
          </a:p>
        </p:txBody>
      </p:sp>
      <p:sp>
        <p:nvSpPr>
          <p:cNvPr id="5" name="Slide Number Placeholder 4">
            <a:extLst>
              <a:ext uri="{FF2B5EF4-FFF2-40B4-BE49-F238E27FC236}">
                <a16:creationId xmlns:a16="http://schemas.microsoft.com/office/drawing/2014/main" id="{2627BE85-9B7E-B449-B736-FAA0272FB87A}"/>
              </a:ext>
            </a:extLst>
          </p:cNvPr>
          <p:cNvSpPr>
            <a:spLocks noGrp="1"/>
          </p:cNvSpPr>
          <p:nvPr>
            <p:ph type="sldNum" sz="quarter" idx="12"/>
          </p:nvPr>
        </p:nvSpPr>
        <p:spPr/>
        <p:txBody>
          <a:bodyPr/>
          <a:lstStyle/>
          <a:p>
            <a:fld id="{0C1D7EE5-C431-D046-B498-066DBAC2F192}" type="slidenum">
              <a:rPr lang="en-US" smtClean="0"/>
              <a:t>17</a:t>
            </a:fld>
            <a:endParaRPr lang="en-US" dirty="0"/>
          </a:p>
        </p:txBody>
      </p:sp>
    </p:spTree>
    <p:extLst>
      <p:ext uri="{BB962C8B-B14F-4D97-AF65-F5344CB8AC3E}">
        <p14:creationId xmlns:p14="http://schemas.microsoft.com/office/powerpoint/2010/main" val="1356608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7441DAC-D336-5E49-B266-76957E885E99}"/>
                  </a:ext>
                </a:extLst>
              </p:cNvPr>
              <p:cNvSpPr>
                <a:spLocks noGrp="1"/>
              </p:cNvSpPr>
              <p:nvPr>
                <p:ph idx="1"/>
              </p:nvPr>
            </p:nvSpPr>
            <p:spPr>
              <a:xfrm>
                <a:off x="838200" y="1825625"/>
                <a:ext cx="8167577" cy="4351338"/>
              </a:xfrm>
            </p:spPr>
            <p:txBody>
              <a:bodyPr>
                <a:normAutofit fontScale="85000" lnSpcReduction="20000"/>
              </a:bodyPr>
              <a:lstStyle/>
              <a:p>
                <a:r>
                  <a:rPr lang="en-US" dirty="0"/>
                  <a:t>In the Thomas-Fermi model </a:t>
                </a:r>
                <a:r>
                  <a:rPr lang="en-US" dirty="0">
                    <a:solidFill>
                      <a:srgbClr val="FF0000"/>
                    </a:solidFill>
                  </a:rPr>
                  <a:t>charge density </a:t>
                </a:r>
                <a:r>
                  <a:rPr lang="en-US" i="1" dirty="0"/>
                  <a:t>n</a:t>
                </a:r>
                <a:r>
                  <a:rPr lang="en-US" dirty="0"/>
                  <a:t>(</a:t>
                </a:r>
                <a:r>
                  <a:rPr lang="en-US" i="1" dirty="0"/>
                  <a:t>r</a:t>
                </a:r>
                <a:r>
                  <a:rPr lang="en-US" dirty="0"/>
                  <a:t>) which may be found as a solution of Poisson equation with </a:t>
                </a:r>
                <a:r>
                  <a:rPr lang="en-US" i="1" dirty="0">
                    <a:latin typeface="Times New Roman" panose="02020603050405020304" pitchFamily="18" charset="0"/>
                    <a:cs typeface="Times New Roman" panose="02020603050405020304" pitchFamily="18" charset="0"/>
                  </a:rPr>
                  <a:t>n</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r</a:t>
                </a:r>
                <a:r>
                  <a:rPr lang="en-US" dirty="0">
                    <a:latin typeface="Times New Roman" panose="02020603050405020304" pitchFamily="18" charset="0"/>
                    <a:cs typeface="Times New Roman" panose="02020603050405020304" pitchFamily="18" charset="0"/>
                  </a:rPr>
                  <a:t>)</a:t>
                </a:r>
                <a:r>
                  <a:rPr lang="en-US" dirty="0"/>
                  <a:t> being the quark core charge density</a:t>
                </a:r>
              </a:p>
              <a:p>
                <a:pPr marL="0" indent="0">
                  <a:buNone/>
                </a:pPr>
                <a:endParaRPr lang="en-US" i="1" dirty="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𝜑</m:t>
                      </m:r>
                      <m:r>
                        <a:rPr lang="en-AU" b="0" i="1" smtClean="0">
                          <a:latin typeface="Cambria Math" panose="02040503050406030204" pitchFamily="18" charset="0"/>
                          <a:ea typeface="Cambria Math" panose="02040503050406030204" pitchFamily="18" charset="0"/>
                        </a:rPr>
                        <m:t>=4</m:t>
                      </m:r>
                      <m:r>
                        <a:rPr lang="en-AU" b="0" i="1" smtClean="0">
                          <a:latin typeface="Cambria Math" panose="02040503050406030204" pitchFamily="18" charset="0"/>
                          <a:ea typeface="Cambria Math" panose="02040503050406030204" pitchFamily="18" charset="0"/>
                        </a:rPr>
                        <m:t>𝜋</m:t>
                      </m:r>
                      <m:r>
                        <a:rPr lang="en-AU" b="0" i="1" smtClean="0">
                          <a:latin typeface="Cambria Math" panose="02040503050406030204" pitchFamily="18" charset="0"/>
                          <a:ea typeface="Cambria Math" panose="02040503050406030204" pitchFamily="18" charset="0"/>
                        </a:rPr>
                        <m:t>𝑒</m:t>
                      </m:r>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𝑛</m:t>
                      </m:r>
                      <m:d>
                        <m:dPr>
                          <m:ctrlPr>
                            <a:rPr lang="en-AU" b="0" i="1" smtClean="0">
                              <a:latin typeface="Cambria Math" panose="02040503050406030204" pitchFamily="18" charset="0"/>
                              <a:ea typeface="Cambria Math" panose="02040503050406030204" pitchFamily="18" charset="0"/>
                            </a:rPr>
                          </m:ctrlPr>
                        </m:dPr>
                        <m:e>
                          <m:r>
                            <a:rPr lang="en-AU" b="0" i="1" smtClean="0">
                              <a:latin typeface="Cambria Math" panose="02040503050406030204" pitchFamily="18" charset="0"/>
                              <a:ea typeface="Cambria Math" panose="02040503050406030204" pitchFamily="18" charset="0"/>
                            </a:rPr>
                            <m:t>𝑟</m:t>
                          </m:r>
                        </m:e>
                      </m:d>
                      <m:r>
                        <a:rPr lang="en-AU" b="0" i="1" smtClean="0">
                          <a:latin typeface="Cambria Math" panose="02040503050406030204" pitchFamily="18" charset="0"/>
                          <a:ea typeface="Cambria Math" panose="02040503050406030204" pitchFamily="18" charset="0"/>
                        </a:rPr>
                        <m:t>−</m:t>
                      </m:r>
                      <m:sSub>
                        <m:sSubPr>
                          <m:ctrlPr>
                            <a:rPr lang="en-AU" b="0" i="1" smtClean="0">
                              <a:latin typeface="Cambria Math" panose="02040503050406030204" pitchFamily="18" charset="0"/>
                              <a:ea typeface="Cambria Math" panose="02040503050406030204" pitchFamily="18" charset="0"/>
                            </a:rPr>
                          </m:ctrlPr>
                        </m:sSubPr>
                        <m:e>
                          <m:r>
                            <a:rPr lang="en-AU" b="0" i="1" smtClean="0">
                              <a:latin typeface="Cambria Math" panose="02040503050406030204" pitchFamily="18" charset="0"/>
                              <a:ea typeface="Cambria Math" panose="02040503050406030204" pitchFamily="18" charset="0"/>
                            </a:rPr>
                            <m:t>𝑛</m:t>
                          </m:r>
                        </m:e>
                        <m:sub>
                          <m:r>
                            <a:rPr lang="en-AU" b="0" i="1" smtClean="0">
                              <a:latin typeface="Cambria Math" panose="02040503050406030204" pitchFamily="18" charset="0"/>
                              <a:ea typeface="Cambria Math" panose="02040503050406030204" pitchFamily="18" charset="0"/>
                            </a:rPr>
                            <m:t>0</m:t>
                          </m:r>
                        </m:sub>
                      </m:sSub>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𝑟</m:t>
                      </m:r>
                      <m:r>
                        <a:rPr lang="en-AU" b="0" i="1" smtClean="0">
                          <a:latin typeface="Cambria Math" panose="02040503050406030204" pitchFamily="18" charset="0"/>
                          <a:ea typeface="Cambria Math" panose="02040503050406030204" pitchFamily="18" charset="0"/>
                        </a:rPr>
                        <m:t>)]</m:t>
                      </m:r>
                    </m:oMath>
                  </m:oMathPara>
                </a14:m>
                <a:endParaRPr lang="en-US" dirty="0"/>
              </a:p>
              <a:p>
                <a:pPr marL="0" indent="0">
                  <a:buNone/>
                </a:pPr>
                <a:endParaRPr lang="en-US" dirty="0"/>
              </a:p>
              <a:p>
                <a:r>
                  <a:rPr lang="en-US" dirty="0"/>
                  <a:t>The positron density, together with the quark core charge density, create the </a:t>
                </a:r>
                <a:r>
                  <a:rPr lang="en-US" dirty="0">
                    <a:solidFill>
                      <a:srgbClr val="FF0000"/>
                    </a:solidFill>
                  </a:rPr>
                  <a:t>electric field</a:t>
                </a:r>
              </a:p>
              <a:p>
                <a:pPr marL="0" indent="0">
                  <a:buNone/>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𝐸</m:t>
                      </m:r>
                      <m:r>
                        <a:rPr lang="en-AU" b="0" i="1" smtClean="0">
                          <a:latin typeface="Cambria Math" panose="02040503050406030204" pitchFamily="18" charset="0"/>
                        </a:rPr>
                        <m:t>=−</m:t>
                      </m:r>
                      <m:r>
                        <m:rPr>
                          <m:sty m:val="p"/>
                        </m:rP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𝜑</m:t>
                      </m:r>
                    </m:oMath>
                  </m:oMathPara>
                </a14:m>
                <a:endParaRPr lang="en-US" dirty="0"/>
              </a:p>
              <a:p>
                <a:pPr marL="0" indent="0">
                  <a:buNone/>
                </a:pPr>
                <a:endParaRPr lang="en-US" dirty="0"/>
              </a:p>
              <a:p>
                <a:r>
                  <a:rPr lang="en-US" dirty="0"/>
                  <a:t>Given the positron density and the electric field, we study the </a:t>
                </a:r>
                <a:r>
                  <a:rPr lang="en-US" dirty="0">
                    <a:solidFill>
                      <a:srgbClr val="FF0000"/>
                    </a:solidFill>
                  </a:rPr>
                  <a:t>annihilation probability </a:t>
                </a:r>
                <a:r>
                  <a:rPr lang="en-US" dirty="0"/>
                  <a:t>for incident electrons, atoms and molecules.</a:t>
                </a:r>
              </a:p>
            </p:txBody>
          </p:sp>
        </mc:Choice>
        <mc:Fallback xmlns="">
          <p:sp>
            <p:nvSpPr>
              <p:cNvPr id="3" name="Content Placeholder 2">
                <a:extLst>
                  <a:ext uri="{FF2B5EF4-FFF2-40B4-BE49-F238E27FC236}">
                    <a16:creationId xmlns:a16="http://schemas.microsoft.com/office/drawing/2014/main" id="{E7441DAC-D336-5E49-B266-76957E885E99}"/>
                  </a:ext>
                </a:extLst>
              </p:cNvPr>
              <p:cNvSpPr>
                <a:spLocks noGrp="1" noRot="1" noChangeAspect="1" noMove="1" noResize="1" noEditPoints="1" noAdjustHandles="1" noChangeArrowheads="1" noChangeShapeType="1" noTextEdit="1"/>
              </p:cNvSpPr>
              <p:nvPr>
                <p:ph idx="1"/>
              </p:nvPr>
            </p:nvSpPr>
            <p:spPr>
              <a:xfrm>
                <a:off x="838200" y="1825625"/>
                <a:ext cx="8167577" cy="4351338"/>
              </a:xfrm>
              <a:blipFill>
                <a:blip r:embed="rId3"/>
                <a:stretch>
                  <a:fillRect l="-1089" t="-3198" r="-311" b="-291"/>
                </a:stretch>
              </a:blipFill>
            </p:spPr>
            <p:txBody>
              <a:bodyPr/>
              <a:lstStyle/>
              <a:p>
                <a:r>
                  <a:rPr lang="en-US">
                    <a:noFill/>
                  </a:rPr>
                  <a:t> </a:t>
                </a:r>
              </a:p>
            </p:txBody>
          </p:sp>
        </mc:Fallback>
      </mc:AlternateContent>
      <p:sp>
        <p:nvSpPr>
          <p:cNvPr id="6" name="Rounded Rectangle 5">
            <a:extLst>
              <a:ext uri="{FF2B5EF4-FFF2-40B4-BE49-F238E27FC236}">
                <a16:creationId xmlns:a16="http://schemas.microsoft.com/office/drawing/2014/main" id="{5EB7C53F-4DC1-564A-A807-689FDA1E7115}"/>
              </a:ext>
            </a:extLst>
          </p:cNvPr>
          <p:cNvSpPr/>
          <p:nvPr/>
        </p:nvSpPr>
        <p:spPr>
          <a:xfrm>
            <a:off x="2994106" y="356462"/>
            <a:ext cx="6276813" cy="8834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Positron cloud</a:t>
            </a:r>
            <a:endParaRPr lang="en-US" sz="4000" dirty="0"/>
          </a:p>
        </p:txBody>
      </p:sp>
      <p:sp>
        <p:nvSpPr>
          <p:cNvPr id="8" name="Slide Number Placeholder 7">
            <a:extLst>
              <a:ext uri="{FF2B5EF4-FFF2-40B4-BE49-F238E27FC236}">
                <a16:creationId xmlns:a16="http://schemas.microsoft.com/office/drawing/2014/main" id="{BA8C6254-1C6F-A347-B5C7-8C369CB318BC}"/>
              </a:ext>
            </a:extLst>
          </p:cNvPr>
          <p:cNvSpPr>
            <a:spLocks noGrp="1"/>
          </p:cNvSpPr>
          <p:nvPr>
            <p:ph type="sldNum" sz="quarter" idx="12"/>
          </p:nvPr>
        </p:nvSpPr>
        <p:spPr/>
        <p:txBody>
          <a:bodyPr/>
          <a:lstStyle/>
          <a:p>
            <a:fld id="{0C1D7EE5-C431-D046-B498-066DBAC2F192}" type="slidenum">
              <a:rPr lang="en-US" smtClean="0"/>
              <a:t>18</a:t>
            </a:fld>
            <a:endParaRPr lang="en-US" dirty="0"/>
          </a:p>
        </p:txBody>
      </p:sp>
      <p:sp>
        <p:nvSpPr>
          <p:cNvPr id="9" name="Footer Placeholder 8">
            <a:extLst>
              <a:ext uri="{FF2B5EF4-FFF2-40B4-BE49-F238E27FC236}">
                <a16:creationId xmlns:a16="http://schemas.microsoft.com/office/drawing/2014/main" id="{0FD64241-3095-0141-880F-E27223A070FE}"/>
              </a:ext>
            </a:extLst>
          </p:cNvPr>
          <p:cNvSpPr>
            <a:spLocks noGrp="1"/>
          </p:cNvSpPr>
          <p:nvPr>
            <p:ph type="ftr" sz="quarter" idx="11"/>
          </p:nvPr>
        </p:nvSpPr>
        <p:spPr/>
        <p:txBody>
          <a:bodyPr/>
          <a:lstStyle/>
          <a:p>
            <a:r>
              <a:rPr lang="en-US"/>
              <a:t>I. Samsonov</a:t>
            </a:r>
          </a:p>
        </p:txBody>
      </p:sp>
      <p:pic>
        <p:nvPicPr>
          <p:cNvPr id="10" name="Picture 9">
            <a:extLst>
              <a:ext uri="{FF2B5EF4-FFF2-40B4-BE49-F238E27FC236}">
                <a16:creationId xmlns:a16="http://schemas.microsoft.com/office/drawing/2014/main" id="{578DF8F9-1B96-8C46-BC74-2FBE16C08BEE}"/>
              </a:ext>
            </a:extLst>
          </p:cNvPr>
          <p:cNvPicPr>
            <a:picLocks noChangeAspect="1"/>
          </p:cNvPicPr>
          <p:nvPr/>
        </p:nvPicPr>
        <p:blipFill>
          <a:blip r:embed="rId4"/>
          <a:stretch>
            <a:fillRect/>
          </a:stretch>
        </p:blipFill>
        <p:spPr>
          <a:xfrm>
            <a:off x="9005777" y="2807882"/>
            <a:ext cx="2717800" cy="2667000"/>
          </a:xfrm>
          <a:prstGeom prst="rect">
            <a:avLst/>
          </a:prstGeom>
        </p:spPr>
      </p:pic>
    </p:spTree>
    <p:extLst>
      <p:ext uri="{BB962C8B-B14F-4D97-AF65-F5344CB8AC3E}">
        <p14:creationId xmlns:p14="http://schemas.microsoft.com/office/powerpoint/2010/main" val="607641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EEBA4E-4839-6CCD-BDC1-01BA8E79DF7C}"/>
              </a:ext>
            </a:extLst>
          </p:cNvPr>
          <p:cNvSpPr>
            <a:spLocks noGrp="1"/>
          </p:cNvSpPr>
          <p:nvPr>
            <p:ph idx="1"/>
          </p:nvPr>
        </p:nvSpPr>
        <p:spPr/>
        <p:txBody>
          <a:bodyPr>
            <a:normAutofit fontScale="92500" lnSpcReduction="10000"/>
          </a:bodyPr>
          <a:lstStyle/>
          <a:p>
            <a:r>
              <a:rPr lang="en-US" dirty="0">
                <a:solidFill>
                  <a:schemeClr val="accent1"/>
                </a:solidFill>
              </a:rPr>
              <a:t>The solar corona temperature is about </a:t>
            </a:r>
            <a:r>
              <a:rPr lang="en-US" i="1" dirty="0">
                <a:solidFill>
                  <a:schemeClr val="accent1"/>
                </a:solidFill>
              </a:rPr>
              <a:t>T</a:t>
            </a:r>
            <a:r>
              <a:rPr lang="en-US" dirty="0">
                <a:solidFill>
                  <a:schemeClr val="accent1"/>
                </a:solidFill>
              </a:rPr>
              <a:t> = 10</a:t>
            </a:r>
            <a:r>
              <a:rPr lang="en-US" baseline="30000" dirty="0">
                <a:solidFill>
                  <a:schemeClr val="accent1"/>
                </a:solidFill>
              </a:rPr>
              <a:t>6</a:t>
            </a:r>
            <a:r>
              <a:rPr lang="en-US" dirty="0">
                <a:solidFill>
                  <a:schemeClr val="accent1"/>
                </a:solidFill>
              </a:rPr>
              <a:t> K that is nearly 100 times higher than that in chromosphere</a:t>
            </a:r>
          </a:p>
          <a:p>
            <a:r>
              <a:rPr lang="en-US" dirty="0">
                <a:solidFill>
                  <a:schemeClr val="accent1"/>
                </a:solidFill>
              </a:rPr>
              <a:t>A. </a:t>
            </a:r>
            <a:r>
              <a:rPr lang="en-US" dirty="0" err="1">
                <a:solidFill>
                  <a:schemeClr val="accent1"/>
                </a:solidFill>
              </a:rPr>
              <a:t>Zhitnitsky</a:t>
            </a:r>
            <a:r>
              <a:rPr lang="en-US" dirty="0">
                <a:solidFill>
                  <a:schemeClr val="accent1"/>
                </a:solidFill>
              </a:rPr>
              <a:t> speculates that annihilation of antiquark nuggets in the solar corona is responsible for this high temperature </a:t>
            </a:r>
            <a:r>
              <a:rPr lang="en-US" dirty="0">
                <a:solidFill>
                  <a:schemeClr val="accent6"/>
                </a:solidFill>
              </a:rPr>
              <a:t>[A. </a:t>
            </a:r>
            <a:r>
              <a:rPr lang="en-US" dirty="0" err="1">
                <a:solidFill>
                  <a:schemeClr val="accent6"/>
                </a:solidFill>
              </a:rPr>
              <a:t>Zhitnitsky</a:t>
            </a:r>
            <a:r>
              <a:rPr lang="en-US" dirty="0">
                <a:solidFill>
                  <a:schemeClr val="accent6"/>
                </a:solidFill>
              </a:rPr>
              <a:t>, JCAP 2017 (10), 050; N. Raza, L. Van </a:t>
            </a:r>
            <a:r>
              <a:rPr lang="en-US" dirty="0" err="1">
                <a:solidFill>
                  <a:schemeClr val="accent6"/>
                </a:solidFill>
              </a:rPr>
              <a:t>Waerbeke</a:t>
            </a:r>
            <a:r>
              <a:rPr lang="en-US" dirty="0">
                <a:solidFill>
                  <a:schemeClr val="accent6"/>
                </a:solidFill>
              </a:rPr>
              <a:t>, and A. </a:t>
            </a:r>
            <a:r>
              <a:rPr lang="en-US" dirty="0" err="1">
                <a:solidFill>
                  <a:schemeClr val="accent6"/>
                </a:solidFill>
              </a:rPr>
              <a:t>Zhitnitsky</a:t>
            </a:r>
            <a:r>
              <a:rPr lang="en-US" dirty="0">
                <a:solidFill>
                  <a:schemeClr val="accent6"/>
                </a:solidFill>
              </a:rPr>
              <a:t>, Phys. </a:t>
            </a:r>
            <a:r>
              <a:rPr lang="en-US" dirty="0" err="1">
                <a:solidFill>
                  <a:schemeClr val="accent6"/>
                </a:solidFill>
              </a:rPr>
              <a:t>Rev.D</a:t>
            </a:r>
            <a:r>
              <a:rPr lang="en-US" dirty="0">
                <a:solidFill>
                  <a:schemeClr val="accent6"/>
                </a:solidFill>
              </a:rPr>
              <a:t> 98, 103527 (2018)]</a:t>
            </a:r>
          </a:p>
          <a:p>
            <a:r>
              <a:rPr lang="en-US" dirty="0">
                <a:solidFill>
                  <a:schemeClr val="accent1"/>
                </a:solidFill>
              </a:rPr>
              <a:t>However, plasma density in the solar corona is very low, </a:t>
            </a:r>
            <a:r>
              <a:rPr lang="en-US" i="1" dirty="0">
                <a:solidFill>
                  <a:schemeClr val="accent1"/>
                </a:solidFill>
              </a:rPr>
              <a:t>n</a:t>
            </a:r>
            <a:r>
              <a:rPr lang="en-US" dirty="0">
                <a:solidFill>
                  <a:schemeClr val="accent1"/>
                </a:solidFill>
              </a:rPr>
              <a:t>&lt;10</a:t>
            </a:r>
            <a:r>
              <a:rPr lang="en-US" baseline="30000" dirty="0">
                <a:solidFill>
                  <a:schemeClr val="accent1"/>
                </a:solidFill>
              </a:rPr>
              <a:t>10</a:t>
            </a:r>
            <a:r>
              <a:rPr lang="en-US" dirty="0">
                <a:solidFill>
                  <a:schemeClr val="accent1"/>
                </a:solidFill>
              </a:rPr>
              <a:t> cm</a:t>
            </a:r>
            <a:r>
              <a:rPr lang="en-US" baseline="30000" dirty="0">
                <a:solidFill>
                  <a:schemeClr val="accent1"/>
                </a:solidFill>
              </a:rPr>
              <a:t>-3</a:t>
            </a:r>
            <a:r>
              <a:rPr lang="en-US" dirty="0">
                <a:solidFill>
                  <a:schemeClr val="accent1"/>
                </a:solidFill>
              </a:rPr>
              <a:t>.</a:t>
            </a:r>
          </a:p>
          <a:p>
            <a:r>
              <a:rPr lang="en-US" dirty="0">
                <a:solidFill>
                  <a:schemeClr val="accent1"/>
                </a:solidFill>
              </a:rPr>
              <a:t>We show that </a:t>
            </a:r>
            <a:r>
              <a:rPr lang="en-US" dirty="0" err="1">
                <a:solidFill>
                  <a:schemeClr val="accent1"/>
                </a:solidFill>
              </a:rPr>
              <a:t>Zhitnitsky</a:t>
            </a:r>
            <a:r>
              <a:rPr lang="en-US" dirty="0">
                <a:solidFill>
                  <a:schemeClr val="accent1"/>
                </a:solidFill>
              </a:rPr>
              <a:t> </a:t>
            </a:r>
            <a:r>
              <a:rPr lang="en-US" i="1" dirty="0">
                <a:solidFill>
                  <a:schemeClr val="accent1"/>
                </a:solidFill>
              </a:rPr>
              <a:t>et al </a:t>
            </a:r>
            <a:r>
              <a:rPr lang="en-US" dirty="0">
                <a:solidFill>
                  <a:schemeClr val="accent1"/>
                </a:solidFill>
              </a:rPr>
              <a:t>strongly overestimated (~10</a:t>
            </a:r>
            <a:r>
              <a:rPr lang="en-US" baseline="30000" dirty="0">
                <a:solidFill>
                  <a:schemeClr val="accent1"/>
                </a:solidFill>
              </a:rPr>
              <a:t>8</a:t>
            </a:r>
            <a:r>
              <a:rPr lang="en-US" dirty="0">
                <a:solidFill>
                  <a:schemeClr val="accent1"/>
                </a:solidFill>
              </a:rPr>
              <a:t> times) the annihilation cross section of anti-QNs in the solar corona.</a:t>
            </a:r>
          </a:p>
          <a:p>
            <a:r>
              <a:rPr lang="en-US" dirty="0">
                <a:solidFill>
                  <a:schemeClr val="accent1"/>
                </a:solidFill>
              </a:rPr>
              <a:t>Thus, we show that </a:t>
            </a:r>
            <a:r>
              <a:rPr lang="en-US" dirty="0">
                <a:solidFill>
                  <a:srgbClr val="FF0000"/>
                </a:solidFill>
              </a:rPr>
              <a:t>antiquark nuggets are irrelevant to the solar corona temperature paradox</a:t>
            </a:r>
            <a:r>
              <a:rPr lang="en-US" dirty="0"/>
              <a:t>.</a:t>
            </a:r>
          </a:p>
        </p:txBody>
      </p:sp>
      <p:sp>
        <p:nvSpPr>
          <p:cNvPr id="4" name="Footer Placeholder 3">
            <a:extLst>
              <a:ext uri="{FF2B5EF4-FFF2-40B4-BE49-F238E27FC236}">
                <a16:creationId xmlns:a16="http://schemas.microsoft.com/office/drawing/2014/main" id="{D8695F07-1064-267D-8A96-82987A549018}"/>
              </a:ext>
            </a:extLst>
          </p:cNvPr>
          <p:cNvSpPr>
            <a:spLocks noGrp="1"/>
          </p:cNvSpPr>
          <p:nvPr>
            <p:ph type="ftr" sz="quarter" idx="11"/>
          </p:nvPr>
        </p:nvSpPr>
        <p:spPr/>
        <p:txBody>
          <a:bodyPr/>
          <a:lstStyle/>
          <a:p>
            <a:r>
              <a:rPr lang="en-US"/>
              <a:t>I. Samsonov</a:t>
            </a:r>
          </a:p>
        </p:txBody>
      </p:sp>
      <p:sp>
        <p:nvSpPr>
          <p:cNvPr id="5" name="Slide Number Placeholder 4">
            <a:extLst>
              <a:ext uri="{FF2B5EF4-FFF2-40B4-BE49-F238E27FC236}">
                <a16:creationId xmlns:a16="http://schemas.microsoft.com/office/drawing/2014/main" id="{C7805324-C639-50EB-54A1-E14431EF8407}"/>
              </a:ext>
            </a:extLst>
          </p:cNvPr>
          <p:cNvSpPr>
            <a:spLocks noGrp="1"/>
          </p:cNvSpPr>
          <p:nvPr>
            <p:ph type="sldNum" sz="quarter" idx="12"/>
          </p:nvPr>
        </p:nvSpPr>
        <p:spPr/>
        <p:txBody>
          <a:bodyPr/>
          <a:lstStyle/>
          <a:p>
            <a:fld id="{0C1D7EE5-C431-D046-B498-066DBAC2F192}" type="slidenum">
              <a:rPr lang="en-US" smtClean="0"/>
              <a:t>19</a:t>
            </a:fld>
            <a:endParaRPr lang="en-US"/>
          </a:p>
        </p:txBody>
      </p:sp>
      <p:sp>
        <p:nvSpPr>
          <p:cNvPr id="6" name="Rounded Rectangle 5">
            <a:extLst>
              <a:ext uri="{FF2B5EF4-FFF2-40B4-BE49-F238E27FC236}">
                <a16:creationId xmlns:a16="http://schemas.microsoft.com/office/drawing/2014/main" id="{5C7A47C3-C533-1F75-EE9E-1B620CA6482A}"/>
              </a:ext>
            </a:extLst>
          </p:cNvPr>
          <p:cNvSpPr/>
          <p:nvPr/>
        </p:nvSpPr>
        <p:spPr>
          <a:xfrm>
            <a:off x="1849682" y="239335"/>
            <a:ext cx="8565661" cy="8834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200" dirty="0"/>
              <a:t>Quark nuggets and solar corona temperature</a:t>
            </a:r>
          </a:p>
        </p:txBody>
      </p:sp>
    </p:spTree>
    <p:extLst>
      <p:ext uri="{BB962C8B-B14F-4D97-AF65-F5344CB8AC3E}">
        <p14:creationId xmlns:p14="http://schemas.microsoft.com/office/powerpoint/2010/main" val="906050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F4733-CA3E-8DFA-2126-B26592D1798C}"/>
              </a:ext>
            </a:extLst>
          </p:cNvPr>
          <p:cNvSpPr>
            <a:spLocks noGrp="1"/>
          </p:cNvSpPr>
          <p:nvPr>
            <p:ph type="title"/>
          </p:nvPr>
        </p:nvSpPr>
        <p:spPr>
          <a:xfrm>
            <a:off x="838200" y="2766218"/>
            <a:ext cx="10515600" cy="1325563"/>
          </a:xfrm>
        </p:spPr>
        <p:txBody>
          <a:bodyPr/>
          <a:lstStyle/>
          <a:p>
            <a:pPr algn="ctr"/>
            <a:r>
              <a:rPr lang="en-US" b="1" dirty="0"/>
              <a:t>THE MODEL</a:t>
            </a:r>
          </a:p>
        </p:txBody>
      </p:sp>
      <p:sp>
        <p:nvSpPr>
          <p:cNvPr id="4" name="Footer Placeholder 3">
            <a:extLst>
              <a:ext uri="{FF2B5EF4-FFF2-40B4-BE49-F238E27FC236}">
                <a16:creationId xmlns:a16="http://schemas.microsoft.com/office/drawing/2014/main" id="{D488D1D4-E70B-0D2F-76CC-7DF594A3093B}"/>
              </a:ext>
            </a:extLst>
          </p:cNvPr>
          <p:cNvSpPr>
            <a:spLocks noGrp="1"/>
          </p:cNvSpPr>
          <p:nvPr>
            <p:ph type="ftr" sz="quarter" idx="11"/>
          </p:nvPr>
        </p:nvSpPr>
        <p:spPr/>
        <p:txBody>
          <a:bodyPr/>
          <a:lstStyle/>
          <a:p>
            <a:r>
              <a:rPr lang="en-US"/>
              <a:t>I. Samsonov</a:t>
            </a:r>
          </a:p>
        </p:txBody>
      </p:sp>
      <p:sp>
        <p:nvSpPr>
          <p:cNvPr id="5" name="Slide Number Placeholder 4">
            <a:extLst>
              <a:ext uri="{FF2B5EF4-FFF2-40B4-BE49-F238E27FC236}">
                <a16:creationId xmlns:a16="http://schemas.microsoft.com/office/drawing/2014/main" id="{17C6D62D-4E9D-EE27-ECEC-954887A72F44}"/>
              </a:ext>
            </a:extLst>
          </p:cNvPr>
          <p:cNvSpPr>
            <a:spLocks noGrp="1"/>
          </p:cNvSpPr>
          <p:nvPr>
            <p:ph type="sldNum" sz="quarter" idx="12"/>
          </p:nvPr>
        </p:nvSpPr>
        <p:spPr/>
        <p:txBody>
          <a:bodyPr/>
          <a:lstStyle/>
          <a:p>
            <a:fld id="{0C1D7EE5-C431-D046-B498-066DBAC2F192}" type="slidenum">
              <a:rPr lang="en-US" smtClean="0"/>
              <a:t>2</a:t>
            </a:fld>
            <a:r>
              <a:rPr lang="en-US" dirty="0"/>
              <a:t> of 16</a:t>
            </a:r>
          </a:p>
        </p:txBody>
      </p:sp>
    </p:spTree>
    <p:extLst>
      <p:ext uri="{BB962C8B-B14F-4D97-AF65-F5344CB8AC3E}">
        <p14:creationId xmlns:p14="http://schemas.microsoft.com/office/powerpoint/2010/main" val="1815831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2F7084B4-5353-9A4D-881F-244249453AFB}"/>
              </a:ext>
            </a:extLst>
          </p:cNvPr>
          <p:cNvSpPr/>
          <p:nvPr/>
        </p:nvSpPr>
        <p:spPr>
          <a:xfrm>
            <a:off x="115510" y="151410"/>
            <a:ext cx="8118896" cy="10144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The quark nugget Dark Matter model</a:t>
            </a:r>
          </a:p>
        </p:txBody>
      </p:sp>
      <p:sp>
        <p:nvSpPr>
          <p:cNvPr id="14" name="Slide Number Placeholder 13">
            <a:extLst>
              <a:ext uri="{FF2B5EF4-FFF2-40B4-BE49-F238E27FC236}">
                <a16:creationId xmlns:a16="http://schemas.microsoft.com/office/drawing/2014/main" id="{70ECDB45-913D-8B4F-A393-22AC19983AB3}"/>
              </a:ext>
            </a:extLst>
          </p:cNvPr>
          <p:cNvSpPr>
            <a:spLocks noGrp="1"/>
          </p:cNvSpPr>
          <p:nvPr>
            <p:ph type="sldNum" sz="quarter" idx="12"/>
          </p:nvPr>
        </p:nvSpPr>
        <p:spPr/>
        <p:txBody>
          <a:bodyPr/>
          <a:lstStyle/>
          <a:p>
            <a:fld id="{0C1D7EE5-C431-D046-B498-066DBAC2F192}" type="slidenum">
              <a:rPr lang="en-US" smtClean="0"/>
              <a:t>3</a:t>
            </a:fld>
            <a:r>
              <a:rPr lang="en-US" dirty="0"/>
              <a:t> of 16</a:t>
            </a:r>
          </a:p>
        </p:txBody>
      </p:sp>
      <p:sp>
        <p:nvSpPr>
          <p:cNvPr id="15" name="Footer Placeholder 14">
            <a:extLst>
              <a:ext uri="{FF2B5EF4-FFF2-40B4-BE49-F238E27FC236}">
                <a16:creationId xmlns:a16="http://schemas.microsoft.com/office/drawing/2014/main" id="{E008FF19-1823-9346-9C6A-F3708D6FF8A8}"/>
              </a:ext>
            </a:extLst>
          </p:cNvPr>
          <p:cNvSpPr>
            <a:spLocks noGrp="1"/>
          </p:cNvSpPr>
          <p:nvPr>
            <p:ph type="ftr" sz="quarter" idx="11"/>
          </p:nvPr>
        </p:nvSpPr>
        <p:spPr/>
        <p:txBody>
          <a:bodyPr/>
          <a:lstStyle/>
          <a:p>
            <a:r>
              <a:rPr lang="en-US"/>
              <a:t>I. Samsonov</a:t>
            </a:r>
          </a:p>
        </p:txBody>
      </p:sp>
      <p:pic>
        <p:nvPicPr>
          <p:cNvPr id="2050" name="Picture 2" descr="Hubble Beholds a Big, Beautiful Blue Galaxy | NASA">
            <a:extLst>
              <a:ext uri="{FF2B5EF4-FFF2-40B4-BE49-F238E27FC236}">
                <a16:creationId xmlns:a16="http://schemas.microsoft.com/office/drawing/2014/main" id="{888BB0FA-5286-1680-9B28-A20F4455C275}"/>
              </a:ext>
            </a:extLst>
          </p:cNvPr>
          <p:cNvPicPr>
            <a:picLocks noChangeAspect="1" noChangeArrowheads="1"/>
          </p:cNvPicPr>
          <p:nvPr/>
        </p:nvPicPr>
        <p:blipFill>
          <a:blip r:embed="rId3">
            <a:alphaModFix amt="81000"/>
            <a:extLst>
              <a:ext uri="{28A0092B-C50C-407E-A947-70E740481C1C}">
                <a14:useLocalDpi xmlns:a14="http://schemas.microsoft.com/office/drawing/2010/main" val="0"/>
              </a:ext>
            </a:extLst>
          </a:blip>
          <a:srcRect/>
          <a:stretch>
            <a:fillRect/>
          </a:stretch>
        </p:blipFill>
        <p:spPr bwMode="auto">
          <a:xfrm>
            <a:off x="34504" y="1376363"/>
            <a:ext cx="6098009" cy="4979987"/>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D8D426DC-F072-0BBB-E16B-8CE1A3E97EF5}"/>
              </a:ext>
            </a:extLst>
          </p:cNvPr>
          <p:cNvSpPr/>
          <p:nvPr/>
        </p:nvSpPr>
        <p:spPr>
          <a:xfrm>
            <a:off x="4826927" y="2229852"/>
            <a:ext cx="272716" cy="2727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7AE4E6D-C4CF-FFDF-2009-A999F9740EDD}"/>
              </a:ext>
            </a:extLst>
          </p:cNvPr>
          <p:cNvSpPr/>
          <p:nvPr/>
        </p:nvSpPr>
        <p:spPr>
          <a:xfrm>
            <a:off x="5099643" y="3292642"/>
            <a:ext cx="272716" cy="2727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DD9E397-B175-D006-00A2-3673F5648DC7}"/>
              </a:ext>
            </a:extLst>
          </p:cNvPr>
          <p:cNvSpPr/>
          <p:nvPr/>
        </p:nvSpPr>
        <p:spPr>
          <a:xfrm>
            <a:off x="4660231" y="5525000"/>
            <a:ext cx="272716" cy="2727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5281064-A2C8-D17D-4A8A-37756F3D0D3E}"/>
              </a:ext>
            </a:extLst>
          </p:cNvPr>
          <p:cNvSpPr/>
          <p:nvPr/>
        </p:nvSpPr>
        <p:spPr>
          <a:xfrm>
            <a:off x="2438400" y="4936205"/>
            <a:ext cx="272716" cy="2727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8C3D6010-6D26-3382-3D3E-52D5687EE387}"/>
              </a:ext>
            </a:extLst>
          </p:cNvPr>
          <p:cNvSpPr/>
          <p:nvPr/>
        </p:nvSpPr>
        <p:spPr>
          <a:xfrm>
            <a:off x="2165684" y="3156284"/>
            <a:ext cx="272716" cy="2727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84D0B1C-210F-EFF9-F0FF-D822D1272F82}"/>
              </a:ext>
            </a:extLst>
          </p:cNvPr>
          <p:cNvSpPr/>
          <p:nvPr/>
        </p:nvSpPr>
        <p:spPr>
          <a:xfrm>
            <a:off x="601579" y="5208921"/>
            <a:ext cx="272716" cy="2727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CFAC54A7-C4A2-5ED4-8945-EB1EEF41DE58}"/>
              </a:ext>
            </a:extLst>
          </p:cNvPr>
          <p:cNvSpPr/>
          <p:nvPr/>
        </p:nvSpPr>
        <p:spPr>
          <a:xfrm>
            <a:off x="737937" y="2578016"/>
            <a:ext cx="272716" cy="2727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B0B42D6B-5859-0A3C-8203-45453AC85520}"/>
              </a:ext>
            </a:extLst>
          </p:cNvPr>
          <p:cNvSpPr/>
          <p:nvPr/>
        </p:nvSpPr>
        <p:spPr>
          <a:xfrm>
            <a:off x="4038600" y="4317165"/>
            <a:ext cx="272716" cy="2727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0F4DE384-2A52-D0B4-E546-D260391B2D60}"/>
              </a:ext>
            </a:extLst>
          </p:cNvPr>
          <p:cNvSpPr/>
          <p:nvPr/>
        </p:nvSpPr>
        <p:spPr>
          <a:xfrm>
            <a:off x="3180765" y="2149642"/>
            <a:ext cx="272716" cy="2727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7F9AB1-B368-9E34-0949-872FA2944AB6}"/>
              </a:ext>
            </a:extLst>
          </p:cNvPr>
          <p:cNvSpPr/>
          <p:nvPr/>
        </p:nvSpPr>
        <p:spPr>
          <a:xfrm>
            <a:off x="1062203" y="5803355"/>
            <a:ext cx="272716" cy="2727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E4CAA488-16B5-43F3-5DCD-692FFA843277}"/>
              </a:ext>
            </a:extLst>
          </p:cNvPr>
          <p:cNvSpPr/>
          <p:nvPr/>
        </p:nvSpPr>
        <p:spPr>
          <a:xfrm>
            <a:off x="2908049" y="5637294"/>
            <a:ext cx="272716" cy="2727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417A8B89-2FBD-A3F4-4FCF-5F76F3E69708}"/>
              </a:ext>
            </a:extLst>
          </p:cNvPr>
          <p:cNvSpPr/>
          <p:nvPr/>
        </p:nvSpPr>
        <p:spPr>
          <a:xfrm>
            <a:off x="2908049" y="3893468"/>
            <a:ext cx="272716" cy="2727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FC62202-0F3A-1F03-A74C-AEB4340442F8}"/>
              </a:ext>
            </a:extLst>
          </p:cNvPr>
          <p:cNvSpPr/>
          <p:nvPr/>
        </p:nvSpPr>
        <p:spPr>
          <a:xfrm>
            <a:off x="2184409" y="2016542"/>
            <a:ext cx="272716" cy="2727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B2BE1EEC-53D5-CD55-A330-12A514C2B6FF}"/>
              </a:ext>
            </a:extLst>
          </p:cNvPr>
          <p:cNvSpPr/>
          <p:nvPr/>
        </p:nvSpPr>
        <p:spPr>
          <a:xfrm>
            <a:off x="764683" y="3893468"/>
            <a:ext cx="272716" cy="2727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25465811-1681-B49B-8FDD-8EEDB1E23CAC}"/>
              </a:ext>
            </a:extLst>
          </p:cNvPr>
          <p:cNvSpPr/>
          <p:nvPr/>
        </p:nvSpPr>
        <p:spPr>
          <a:xfrm>
            <a:off x="5277643" y="4503486"/>
            <a:ext cx="272716" cy="2727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7F47957C-0B13-CE57-FE1A-F426EF859A19}"/>
              </a:ext>
            </a:extLst>
          </p:cNvPr>
          <p:cNvPicPr>
            <a:picLocks noChangeAspect="1"/>
          </p:cNvPicPr>
          <p:nvPr/>
        </p:nvPicPr>
        <p:blipFill>
          <a:blip r:embed="rId4"/>
          <a:stretch>
            <a:fillRect/>
          </a:stretch>
        </p:blipFill>
        <p:spPr>
          <a:xfrm>
            <a:off x="9085592" y="1508597"/>
            <a:ext cx="2357819" cy="2381087"/>
          </a:xfrm>
          <a:prstGeom prst="rect">
            <a:avLst/>
          </a:prstGeom>
        </p:spPr>
      </p:pic>
      <p:pic>
        <p:nvPicPr>
          <p:cNvPr id="32" name="Picture 31">
            <a:extLst>
              <a:ext uri="{FF2B5EF4-FFF2-40B4-BE49-F238E27FC236}">
                <a16:creationId xmlns:a16="http://schemas.microsoft.com/office/drawing/2014/main" id="{8A0B0417-47A8-2A83-E55A-F389608FC7CD}"/>
              </a:ext>
            </a:extLst>
          </p:cNvPr>
          <p:cNvPicPr>
            <a:picLocks noChangeAspect="1"/>
          </p:cNvPicPr>
          <p:nvPr/>
        </p:nvPicPr>
        <p:blipFill>
          <a:blip r:embed="rId5"/>
          <a:stretch>
            <a:fillRect/>
          </a:stretch>
        </p:blipFill>
        <p:spPr>
          <a:xfrm>
            <a:off x="8997176" y="4115036"/>
            <a:ext cx="2357819" cy="2381087"/>
          </a:xfrm>
          <a:prstGeom prst="rect">
            <a:avLst/>
          </a:prstGeom>
        </p:spPr>
      </p:pic>
      <p:sp>
        <p:nvSpPr>
          <p:cNvPr id="9" name="Right Arrow 8">
            <a:extLst>
              <a:ext uri="{FF2B5EF4-FFF2-40B4-BE49-F238E27FC236}">
                <a16:creationId xmlns:a16="http://schemas.microsoft.com/office/drawing/2014/main" id="{8E08D327-376C-6C49-8298-E74F91EA83B9}"/>
              </a:ext>
            </a:extLst>
          </p:cNvPr>
          <p:cNvSpPr/>
          <p:nvPr/>
        </p:nvSpPr>
        <p:spPr>
          <a:xfrm>
            <a:off x="5550359" y="2133600"/>
            <a:ext cx="3535233" cy="6208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Quark Nugget</a:t>
            </a:r>
          </a:p>
        </p:txBody>
      </p:sp>
      <p:sp>
        <p:nvSpPr>
          <p:cNvPr id="34" name="Right Arrow 33">
            <a:extLst>
              <a:ext uri="{FF2B5EF4-FFF2-40B4-BE49-F238E27FC236}">
                <a16:creationId xmlns:a16="http://schemas.microsoft.com/office/drawing/2014/main" id="{E12024F0-246D-97E7-B00B-ED5E3287DA85}"/>
              </a:ext>
            </a:extLst>
          </p:cNvPr>
          <p:cNvSpPr/>
          <p:nvPr/>
        </p:nvSpPr>
        <p:spPr>
          <a:xfrm>
            <a:off x="5603940" y="4337885"/>
            <a:ext cx="3535233" cy="62087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Antiquark Nugget</a:t>
            </a:r>
          </a:p>
        </p:txBody>
      </p:sp>
      <p:sp>
        <p:nvSpPr>
          <p:cNvPr id="35" name="Rounded Rectangle 34">
            <a:extLst>
              <a:ext uri="{FF2B5EF4-FFF2-40B4-BE49-F238E27FC236}">
                <a16:creationId xmlns:a16="http://schemas.microsoft.com/office/drawing/2014/main" id="{F61DC0F6-4BFE-C96E-9A7B-CDD044D4A465}"/>
              </a:ext>
            </a:extLst>
          </p:cNvPr>
          <p:cNvSpPr/>
          <p:nvPr/>
        </p:nvSpPr>
        <p:spPr>
          <a:xfrm>
            <a:off x="8748180" y="157118"/>
            <a:ext cx="3264066" cy="99508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600" dirty="0">
                <a:solidFill>
                  <a:schemeClr val="tx1"/>
                </a:solidFill>
              </a:rPr>
              <a:t>A.R. </a:t>
            </a:r>
            <a:r>
              <a:rPr lang="en-AU" sz="1600" dirty="0" err="1">
                <a:solidFill>
                  <a:schemeClr val="tx1"/>
                </a:solidFill>
              </a:rPr>
              <a:t>Zhitnitsky</a:t>
            </a:r>
            <a:r>
              <a:rPr lang="en-AU" sz="1600" dirty="0">
                <a:solidFill>
                  <a:schemeClr val="tx1"/>
                </a:solidFill>
              </a:rPr>
              <a:t>, JCAP 10, 010 (2003).</a:t>
            </a:r>
          </a:p>
          <a:p>
            <a:r>
              <a:rPr lang="en-AU" sz="1600" dirty="0">
                <a:solidFill>
                  <a:schemeClr val="tx1"/>
                </a:solidFill>
              </a:rPr>
              <a:t>Phys. Rev. D 74, 043515 (2006)</a:t>
            </a:r>
            <a:endParaRPr lang="en-US" sz="1600" dirty="0">
              <a:solidFill>
                <a:schemeClr val="tx1"/>
              </a:solidFill>
            </a:endParaRPr>
          </a:p>
        </p:txBody>
      </p:sp>
    </p:spTree>
    <p:extLst>
      <p:ext uri="{BB962C8B-B14F-4D97-AF65-F5344CB8AC3E}">
        <p14:creationId xmlns:p14="http://schemas.microsoft.com/office/powerpoint/2010/main" val="385133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a:extLst>
              <a:ext uri="{FF2B5EF4-FFF2-40B4-BE49-F238E27FC236}">
                <a16:creationId xmlns:a16="http://schemas.microsoft.com/office/drawing/2014/main" id="{AF590A03-4CF6-FFD3-9736-069446670343}"/>
              </a:ext>
            </a:extLst>
          </p:cNvPr>
          <p:cNvSpPr/>
          <p:nvPr/>
        </p:nvSpPr>
        <p:spPr>
          <a:xfrm>
            <a:off x="1359877" y="259760"/>
            <a:ext cx="9472246" cy="2577606"/>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9B619D80-28F3-F643-547C-242F046F1661}"/>
              </a:ext>
            </a:extLst>
          </p:cNvPr>
          <p:cNvSpPr>
            <a:spLocks noGrp="1"/>
          </p:cNvSpPr>
          <p:nvPr>
            <p:ph type="ftr" sz="quarter" idx="11"/>
          </p:nvPr>
        </p:nvSpPr>
        <p:spPr>
          <a:xfrm>
            <a:off x="5623563" y="5937500"/>
            <a:ext cx="4114800" cy="401638"/>
          </a:xfrm>
        </p:spPr>
        <p:txBody>
          <a:bodyPr/>
          <a:lstStyle/>
          <a:p>
            <a:r>
              <a:rPr lang="en-US"/>
              <a:t>I. Samsonov</a:t>
            </a:r>
          </a:p>
        </p:txBody>
      </p:sp>
      <p:sp>
        <p:nvSpPr>
          <p:cNvPr id="5" name="Slide Number Placeholder 4">
            <a:extLst>
              <a:ext uri="{FF2B5EF4-FFF2-40B4-BE49-F238E27FC236}">
                <a16:creationId xmlns:a16="http://schemas.microsoft.com/office/drawing/2014/main" id="{42F67FA7-B55E-E0A2-C586-DB27C678A137}"/>
              </a:ext>
            </a:extLst>
          </p:cNvPr>
          <p:cNvSpPr>
            <a:spLocks noGrp="1"/>
          </p:cNvSpPr>
          <p:nvPr>
            <p:ph type="sldNum" sz="quarter" idx="12"/>
          </p:nvPr>
        </p:nvSpPr>
        <p:spPr/>
        <p:txBody>
          <a:bodyPr/>
          <a:lstStyle/>
          <a:p>
            <a:fld id="{0C1D7EE5-C431-D046-B498-066DBAC2F192}" type="slidenum">
              <a:rPr lang="en-US" smtClean="0"/>
              <a:t>4</a:t>
            </a:fld>
            <a:r>
              <a:rPr lang="en-US" dirty="0"/>
              <a:t> of 16</a:t>
            </a:r>
          </a:p>
        </p:txBody>
      </p:sp>
      <p:sp>
        <p:nvSpPr>
          <p:cNvPr id="6" name="Rounded Rectangle 5">
            <a:extLst>
              <a:ext uri="{FF2B5EF4-FFF2-40B4-BE49-F238E27FC236}">
                <a16:creationId xmlns:a16="http://schemas.microsoft.com/office/drawing/2014/main" id="{885384D0-79A7-E170-5DB0-3E434C168070}"/>
              </a:ext>
            </a:extLst>
          </p:cNvPr>
          <p:cNvSpPr/>
          <p:nvPr/>
        </p:nvSpPr>
        <p:spPr>
          <a:xfrm>
            <a:off x="487680" y="3253603"/>
            <a:ext cx="10527323" cy="329247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7" name="TextBox 6">
            <a:extLst>
              <a:ext uri="{FF2B5EF4-FFF2-40B4-BE49-F238E27FC236}">
                <a16:creationId xmlns:a16="http://schemas.microsoft.com/office/drawing/2014/main" id="{B26FA052-C325-3996-18EC-3B07C031EBC9}"/>
              </a:ext>
            </a:extLst>
          </p:cNvPr>
          <p:cNvSpPr txBox="1"/>
          <p:nvPr/>
        </p:nvSpPr>
        <p:spPr>
          <a:xfrm>
            <a:off x="1759657" y="536559"/>
            <a:ext cx="2620753" cy="830997"/>
          </a:xfrm>
          <a:prstGeom prst="rect">
            <a:avLst/>
          </a:prstGeom>
          <a:noFill/>
        </p:spPr>
        <p:txBody>
          <a:bodyPr wrap="square" rtlCol="0">
            <a:spAutoFit/>
          </a:bodyPr>
          <a:lstStyle/>
          <a:p>
            <a:r>
              <a:rPr lang="en-US" sz="2400" dirty="0" err="1"/>
              <a:t>Strangelet</a:t>
            </a:r>
            <a:r>
              <a:rPr lang="en-US" sz="2400" dirty="0"/>
              <a:t> Model</a:t>
            </a:r>
          </a:p>
          <a:p>
            <a:endParaRPr lang="en-US" sz="2400" dirty="0"/>
          </a:p>
        </p:txBody>
      </p:sp>
      <p:sp>
        <p:nvSpPr>
          <p:cNvPr id="8" name="Rounded Rectangle 7">
            <a:extLst>
              <a:ext uri="{FF2B5EF4-FFF2-40B4-BE49-F238E27FC236}">
                <a16:creationId xmlns:a16="http://schemas.microsoft.com/office/drawing/2014/main" id="{38498ED8-5171-76DF-FD5E-B5C47D11E1BF}"/>
              </a:ext>
            </a:extLst>
          </p:cNvPr>
          <p:cNvSpPr/>
          <p:nvPr/>
        </p:nvSpPr>
        <p:spPr>
          <a:xfrm>
            <a:off x="1580316" y="1378288"/>
            <a:ext cx="3499238" cy="109459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600" dirty="0">
                <a:solidFill>
                  <a:schemeClr val="tx1"/>
                </a:solidFill>
              </a:rPr>
              <a:t>E. Witten, Phys. Rev. D 30, 272 (1984)</a:t>
            </a:r>
          </a:p>
          <a:p>
            <a:r>
              <a:rPr lang="en-AU" sz="1600" dirty="0">
                <a:solidFill>
                  <a:schemeClr val="tx1"/>
                </a:solidFill>
              </a:rPr>
              <a:t>E. Farhi and R. L. Jaffe, Phys. Rev. D 30, 2379 (1984)</a:t>
            </a:r>
            <a:endParaRPr lang="en-US" sz="1600" dirty="0">
              <a:solidFill>
                <a:schemeClr val="tx1"/>
              </a:solidFill>
            </a:endParaRPr>
          </a:p>
        </p:txBody>
      </p:sp>
      <p:pic>
        <p:nvPicPr>
          <p:cNvPr id="9" name="Picture 8">
            <a:extLst>
              <a:ext uri="{FF2B5EF4-FFF2-40B4-BE49-F238E27FC236}">
                <a16:creationId xmlns:a16="http://schemas.microsoft.com/office/drawing/2014/main" id="{5CC944F1-9EE3-EED8-09C6-0E949FDF15CC}"/>
              </a:ext>
            </a:extLst>
          </p:cNvPr>
          <p:cNvPicPr>
            <a:picLocks noChangeAspect="1"/>
          </p:cNvPicPr>
          <p:nvPr/>
        </p:nvPicPr>
        <p:blipFill>
          <a:blip r:embed="rId3"/>
          <a:stretch>
            <a:fillRect/>
          </a:stretch>
        </p:blipFill>
        <p:spPr>
          <a:xfrm>
            <a:off x="6154859" y="884581"/>
            <a:ext cx="3907253" cy="1852061"/>
          </a:xfrm>
          <a:prstGeom prst="rect">
            <a:avLst/>
          </a:prstGeom>
        </p:spPr>
      </p:pic>
      <p:sp>
        <p:nvSpPr>
          <p:cNvPr id="10" name="TextBox 9">
            <a:extLst>
              <a:ext uri="{FF2B5EF4-FFF2-40B4-BE49-F238E27FC236}">
                <a16:creationId xmlns:a16="http://schemas.microsoft.com/office/drawing/2014/main" id="{25720265-C3AE-4965-214D-3D9FEA721439}"/>
              </a:ext>
            </a:extLst>
          </p:cNvPr>
          <p:cNvSpPr txBox="1"/>
          <p:nvPr/>
        </p:nvSpPr>
        <p:spPr>
          <a:xfrm>
            <a:off x="6686913" y="366405"/>
            <a:ext cx="846770" cy="646331"/>
          </a:xfrm>
          <a:prstGeom prst="rect">
            <a:avLst/>
          </a:prstGeom>
          <a:noFill/>
        </p:spPr>
        <p:txBody>
          <a:bodyPr wrap="none" rtlCol="0">
            <a:spAutoFit/>
          </a:bodyPr>
          <a:lstStyle/>
          <a:p>
            <a:r>
              <a:rPr lang="en-US" dirty="0"/>
              <a:t>Baryon</a:t>
            </a:r>
          </a:p>
          <a:p>
            <a:pPr algn="ctr"/>
            <a:r>
              <a:rPr lang="en-US" dirty="0"/>
              <a:t>matter</a:t>
            </a:r>
          </a:p>
        </p:txBody>
      </p:sp>
      <p:sp>
        <p:nvSpPr>
          <p:cNvPr id="11" name="TextBox 10">
            <a:extLst>
              <a:ext uri="{FF2B5EF4-FFF2-40B4-BE49-F238E27FC236}">
                <a16:creationId xmlns:a16="http://schemas.microsoft.com/office/drawing/2014/main" id="{5351060A-441D-1F4A-001E-E41A5FD7C755}"/>
              </a:ext>
            </a:extLst>
          </p:cNvPr>
          <p:cNvSpPr txBox="1"/>
          <p:nvPr/>
        </p:nvSpPr>
        <p:spPr>
          <a:xfrm>
            <a:off x="8420907" y="490062"/>
            <a:ext cx="1593273" cy="646331"/>
          </a:xfrm>
          <a:prstGeom prst="rect">
            <a:avLst/>
          </a:prstGeom>
          <a:noFill/>
        </p:spPr>
        <p:txBody>
          <a:bodyPr wrap="square" rtlCol="0">
            <a:spAutoFit/>
          </a:bodyPr>
          <a:lstStyle/>
          <a:p>
            <a:pPr algn="ctr"/>
            <a:r>
              <a:rPr lang="en-US" dirty="0"/>
              <a:t>Stable quark matter</a:t>
            </a:r>
          </a:p>
        </p:txBody>
      </p:sp>
      <p:sp>
        <p:nvSpPr>
          <p:cNvPr id="12" name="Rounded Rectangle 11">
            <a:extLst>
              <a:ext uri="{FF2B5EF4-FFF2-40B4-BE49-F238E27FC236}">
                <a16:creationId xmlns:a16="http://schemas.microsoft.com/office/drawing/2014/main" id="{3CDACD0D-B4FF-1D0A-7547-96EE3B162947}"/>
              </a:ext>
            </a:extLst>
          </p:cNvPr>
          <p:cNvSpPr/>
          <p:nvPr/>
        </p:nvSpPr>
        <p:spPr>
          <a:xfrm>
            <a:off x="4840417" y="3545098"/>
            <a:ext cx="2576789" cy="69404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Quark Nugget</a:t>
            </a:r>
          </a:p>
        </p:txBody>
      </p:sp>
      <p:sp>
        <p:nvSpPr>
          <p:cNvPr id="13" name="Rounded Rectangle 12">
            <a:extLst>
              <a:ext uri="{FF2B5EF4-FFF2-40B4-BE49-F238E27FC236}">
                <a16:creationId xmlns:a16="http://schemas.microsoft.com/office/drawing/2014/main" id="{E9658F2E-0F66-75A5-4FB5-5A087232DECC}"/>
              </a:ext>
            </a:extLst>
          </p:cNvPr>
          <p:cNvSpPr/>
          <p:nvPr/>
        </p:nvSpPr>
        <p:spPr>
          <a:xfrm>
            <a:off x="8151130" y="3545097"/>
            <a:ext cx="2576790" cy="69404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Anti-Quark Nugget</a:t>
            </a:r>
          </a:p>
        </p:txBody>
      </p:sp>
      <p:pic>
        <p:nvPicPr>
          <p:cNvPr id="15" name="Picture 14">
            <a:extLst>
              <a:ext uri="{FF2B5EF4-FFF2-40B4-BE49-F238E27FC236}">
                <a16:creationId xmlns:a16="http://schemas.microsoft.com/office/drawing/2014/main" id="{D6BBD7B5-B645-97AB-2499-70CDBC191317}"/>
              </a:ext>
            </a:extLst>
          </p:cNvPr>
          <p:cNvPicPr>
            <a:picLocks noChangeAspect="1"/>
          </p:cNvPicPr>
          <p:nvPr/>
        </p:nvPicPr>
        <p:blipFill>
          <a:blip r:embed="rId4"/>
          <a:stretch>
            <a:fillRect/>
          </a:stretch>
        </p:blipFill>
        <p:spPr>
          <a:xfrm>
            <a:off x="5307718" y="4373242"/>
            <a:ext cx="1808899" cy="1955567"/>
          </a:xfrm>
          <a:prstGeom prst="rect">
            <a:avLst/>
          </a:prstGeom>
        </p:spPr>
      </p:pic>
      <p:pic>
        <p:nvPicPr>
          <p:cNvPr id="19" name="Picture 18">
            <a:extLst>
              <a:ext uri="{FF2B5EF4-FFF2-40B4-BE49-F238E27FC236}">
                <a16:creationId xmlns:a16="http://schemas.microsoft.com/office/drawing/2014/main" id="{F1DD8CEA-D714-749E-4196-CB9E94C17547}"/>
              </a:ext>
            </a:extLst>
          </p:cNvPr>
          <p:cNvPicPr>
            <a:picLocks noChangeAspect="1"/>
          </p:cNvPicPr>
          <p:nvPr/>
        </p:nvPicPr>
        <p:blipFill>
          <a:blip r:embed="rId5"/>
          <a:stretch>
            <a:fillRect/>
          </a:stretch>
        </p:blipFill>
        <p:spPr>
          <a:xfrm>
            <a:off x="8613254" y="4372282"/>
            <a:ext cx="1828391" cy="1976640"/>
          </a:xfrm>
          <a:prstGeom prst="rect">
            <a:avLst/>
          </a:prstGeom>
        </p:spPr>
      </p:pic>
      <p:sp>
        <p:nvSpPr>
          <p:cNvPr id="21" name="TextBox 20">
            <a:extLst>
              <a:ext uri="{FF2B5EF4-FFF2-40B4-BE49-F238E27FC236}">
                <a16:creationId xmlns:a16="http://schemas.microsoft.com/office/drawing/2014/main" id="{3A7D07B8-31E8-CBBE-FFB4-1EDFAC1E3A75}"/>
              </a:ext>
            </a:extLst>
          </p:cNvPr>
          <p:cNvSpPr txBox="1"/>
          <p:nvPr/>
        </p:nvSpPr>
        <p:spPr>
          <a:xfrm>
            <a:off x="574765" y="4020635"/>
            <a:ext cx="3563242" cy="461665"/>
          </a:xfrm>
          <a:prstGeom prst="rect">
            <a:avLst/>
          </a:prstGeom>
          <a:noFill/>
        </p:spPr>
        <p:txBody>
          <a:bodyPr wrap="square" rtlCol="0">
            <a:spAutoFit/>
          </a:bodyPr>
          <a:lstStyle/>
          <a:p>
            <a:r>
              <a:rPr lang="en-US" sz="2400" dirty="0">
                <a:solidFill>
                  <a:srgbClr val="FF0000"/>
                </a:solidFill>
              </a:rPr>
              <a:t>Axion-Quark nugget model</a:t>
            </a:r>
          </a:p>
        </p:txBody>
      </p:sp>
      <p:sp>
        <p:nvSpPr>
          <p:cNvPr id="22" name="Rounded Rectangle 21">
            <a:extLst>
              <a:ext uri="{FF2B5EF4-FFF2-40B4-BE49-F238E27FC236}">
                <a16:creationId xmlns:a16="http://schemas.microsoft.com/office/drawing/2014/main" id="{E4FB2FAB-6F7B-3E76-2C25-71299FF39E81}"/>
              </a:ext>
            </a:extLst>
          </p:cNvPr>
          <p:cNvSpPr/>
          <p:nvPr/>
        </p:nvSpPr>
        <p:spPr>
          <a:xfrm>
            <a:off x="580215" y="4598488"/>
            <a:ext cx="3242848" cy="119203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lphaUcPeriod"/>
            </a:pPr>
            <a:r>
              <a:rPr lang="en-AU" sz="1600" dirty="0">
                <a:solidFill>
                  <a:schemeClr val="tx1"/>
                </a:solidFill>
              </a:rPr>
              <a:t>R. </a:t>
            </a:r>
            <a:r>
              <a:rPr lang="en-AU" sz="1600" dirty="0" err="1">
                <a:solidFill>
                  <a:schemeClr val="tx1"/>
                </a:solidFill>
              </a:rPr>
              <a:t>Zhitnitsky</a:t>
            </a:r>
            <a:r>
              <a:rPr lang="en-AU" sz="1600" dirty="0">
                <a:solidFill>
                  <a:schemeClr val="tx1"/>
                </a:solidFill>
              </a:rPr>
              <a:t>, </a:t>
            </a:r>
          </a:p>
          <a:p>
            <a:r>
              <a:rPr lang="en-AU" sz="1600" dirty="0">
                <a:solidFill>
                  <a:schemeClr val="tx1"/>
                </a:solidFill>
              </a:rPr>
              <a:t>JCAP 2003 (10), 010.</a:t>
            </a:r>
          </a:p>
          <a:p>
            <a:r>
              <a:rPr lang="en-AU" sz="1600" dirty="0">
                <a:solidFill>
                  <a:schemeClr val="tx1"/>
                </a:solidFill>
              </a:rPr>
              <a:t>Phys. Rev. D 74, 043515 (2006)</a:t>
            </a:r>
          </a:p>
          <a:p>
            <a:r>
              <a:rPr lang="en-AU" sz="1600" dirty="0">
                <a:solidFill>
                  <a:schemeClr val="tx1"/>
                </a:solidFill>
              </a:rPr>
              <a:t>….</a:t>
            </a:r>
            <a:endParaRPr lang="en-US" sz="1600" dirty="0">
              <a:solidFill>
                <a:schemeClr val="tx1"/>
              </a:solidFill>
            </a:endParaRPr>
          </a:p>
        </p:txBody>
      </p:sp>
    </p:spTree>
    <p:extLst>
      <p:ext uri="{BB962C8B-B14F-4D97-AF65-F5344CB8AC3E}">
        <p14:creationId xmlns:p14="http://schemas.microsoft.com/office/powerpoint/2010/main" val="879476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12" grpId="0" animBg="1"/>
      <p:bldP spid="13" grpId="0" animBg="1"/>
      <p:bldP spid="21" grpId="0"/>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1E9F8-D36C-0D0E-0850-5805C0E8046D}"/>
              </a:ext>
            </a:extLst>
          </p:cNvPr>
          <p:cNvSpPr>
            <a:spLocks noGrp="1"/>
          </p:cNvSpPr>
          <p:nvPr>
            <p:ph type="title"/>
          </p:nvPr>
        </p:nvSpPr>
        <p:spPr/>
        <p:txBody>
          <a:bodyPr/>
          <a:lstStyle/>
          <a:p>
            <a:pPr algn="ctr"/>
            <a:r>
              <a:rPr lang="en-US" b="1" dirty="0">
                <a:solidFill>
                  <a:schemeClr val="accent1"/>
                </a:solidFill>
              </a:rPr>
              <a:t>Why two phases?</a:t>
            </a:r>
          </a:p>
        </p:txBody>
      </p:sp>
      <p:sp>
        <p:nvSpPr>
          <p:cNvPr id="3" name="Content Placeholder 2">
            <a:extLst>
              <a:ext uri="{FF2B5EF4-FFF2-40B4-BE49-F238E27FC236}">
                <a16:creationId xmlns:a16="http://schemas.microsoft.com/office/drawing/2014/main" id="{AA80EF5A-A1DF-E746-0E45-81B6D7448A11}"/>
              </a:ext>
            </a:extLst>
          </p:cNvPr>
          <p:cNvSpPr>
            <a:spLocks noGrp="1"/>
          </p:cNvSpPr>
          <p:nvPr>
            <p:ph idx="1"/>
          </p:nvPr>
        </p:nvSpPr>
        <p:spPr>
          <a:xfrm>
            <a:off x="583769" y="2486258"/>
            <a:ext cx="5677546" cy="3511586"/>
          </a:xfrm>
        </p:spPr>
        <p:txBody>
          <a:bodyPr>
            <a:normAutofit lnSpcReduction="10000"/>
          </a:bodyPr>
          <a:lstStyle/>
          <a:p>
            <a:r>
              <a:rPr lang="en-US" dirty="0">
                <a:solidFill>
                  <a:srgbClr val="FF0000"/>
                </a:solidFill>
              </a:rPr>
              <a:t>Baryon symmetry of the universe is preserved! </a:t>
            </a:r>
          </a:p>
          <a:p>
            <a:endParaRPr lang="en-US" dirty="0">
              <a:solidFill>
                <a:srgbClr val="FF0000"/>
              </a:solidFill>
            </a:endParaRPr>
          </a:p>
          <a:p>
            <a:r>
              <a:rPr lang="en-US" dirty="0">
                <a:solidFill>
                  <a:schemeClr val="accent1"/>
                </a:solidFill>
              </a:rPr>
              <a:t>All antimatter is hidden in anti-quark nuggets!</a:t>
            </a:r>
          </a:p>
          <a:p>
            <a:endParaRPr lang="en-US" dirty="0">
              <a:solidFill>
                <a:schemeClr val="accent1"/>
              </a:solidFill>
            </a:endParaRPr>
          </a:p>
          <a:p>
            <a:r>
              <a:rPr lang="en-US" dirty="0">
                <a:solidFill>
                  <a:schemeClr val="accent1"/>
                </a:solidFill>
              </a:rPr>
              <a:t>No particles beyond SM are required!</a:t>
            </a:r>
          </a:p>
        </p:txBody>
      </p:sp>
      <p:sp>
        <p:nvSpPr>
          <p:cNvPr id="4" name="Footer Placeholder 3">
            <a:extLst>
              <a:ext uri="{FF2B5EF4-FFF2-40B4-BE49-F238E27FC236}">
                <a16:creationId xmlns:a16="http://schemas.microsoft.com/office/drawing/2014/main" id="{9F79AABC-3A1B-9E24-A94E-598744700EDA}"/>
              </a:ext>
            </a:extLst>
          </p:cNvPr>
          <p:cNvSpPr>
            <a:spLocks noGrp="1"/>
          </p:cNvSpPr>
          <p:nvPr>
            <p:ph type="ftr" sz="quarter" idx="11"/>
          </p:nvPr>
        </p:nvSpPr>
        <p:spPr/>
        <p:txBody>
          <a:bodyPr/>
          <a:lstStyle/>
          <a:p>
            <a:r>
              <a:rPr lang="en-US"/>
              <a:t>I. Samsonov</a:t>
            </a:r>
          </a:p>
        </p:txBody>
      </p:sp>
      <p:sp>
        <p:nvSpPr>
          <p:cNvPr id="5" name="Slide Number Placeholder 4">
            <a:extLst>
              <a:ext uri="{FF2B5EF4-FFF2-40B4-BE49-F238E27FC236}">
                <a16:creationId xmlns:a16="http://schemas.microsoft.com/office/drawing/2014/main" id="{AFFCF2E9-47A2-4488-67FE-5AA79060B44E}"/>
              </a:ext>
            </a:extLst>
          </p:cNvPr>
          <p:cNvSpPr>
            <a:spLocks noGrp="1"/>
          </p:cNvSpPr>
          <p:nvPr>
            <p:ph type="sldNum" sz="quarter" idx="12"/>
          </p:nvPr>
        </p:nvSpPr>
        <p:spPr/>
        <p:txBody>
          <a:bodyPr/>
          <a:lstStyle/>
          <a:p>
            <a:fld id="{0C1D7EE5-C431-D046-B498-066DBAC2F192}" type="slidenum">
              <a:rPr lang="en-US" smtClean="0"/>
              <a:t>5</a:t>
            </a:fld>
            <a:r>
              <a:rPr lang="en-US" dirty="0"/>
              <a:t> of 16</a:t>
            </a:r>
          </a:p>
        </p:txBody>
      </p:sp>
      <p:graphicFrame>
        <p:nvGraphicFramePr>
          <p:cNvPr id="6" name="Chart 5">
            <a:extLst>
              <a:ext uri="{FF2B5EF4-FFF2-40B4-BE49-F238E27FC236}">
                <a16:creationId xmlns:a16="http://schemas.microsoft.com/office/drawing/2014/main" id="{D7219D81-DF3E-5566-45AC-B80681B0B2B0}"/>
              </a:ext>
            </a:extLst>
          </p:cNvPr>
          <p:cNvGraphicFramePr/>
          <p:nvPr>
            <p:extLst>
              <p:ext uri="{D42A27DB-BD31-4B8C-83A1-F6EECF244321}">
                <p14:modId xmlns:p14="http://schemas.microsoft.com/office/powerpoint/2010/main" val="2190399475"/>
              </p:ext>
            </p:extLst>
          </p:nvPr>
        </p:nvGraphicFramePr>
        <p:xfrm>
          <a:off x="6049506" y="1846007"/>
          <a:ext cx="5904855" cy="435502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6287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6DFCFEF6-68DA-69E5-D958-609BCCDD9BDB}"/>
              </a:ext>
            </a:extLst>
          </p:cNvPr>
          <p:cNvSpPr/>
          <p:nvPr/>
        </p:nvSpPr>
        <p:spPr>
          <a:xfrm>
            <a:off x="4902125" y="2355743"/>
            <a:ext cx="2387750" cy="107325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B1EEFC-BD79-774C-BA07-20590A02D496}"/>
              </a:ext>
            </a:extLst>
          </p:cNvPr>
          <p:cNvSpPr>
            <a:spLocks noGrp="1"/>
          </p:cNvSpPr>
          <p:nvPr>
            <p:ph type="title"/>
          </p:nvPr>
        </p:nvSpPr>
        <p:spPr>
          <a:xfrm>
            <a:off x="838200" y="136525"/>
            <a:ext cx="10515600" cy="1325563"/>
          </a:xfrm>
        </p:spPr>
        <p:txBody>
          <a:bodyPr/>
          <a:lstStyle/>
          <a:p>
            <a:pPr algn="ctr"/>
            <a:r>
              <a:rPr lang="en-US" b="1" dirty="0">
                <a:solidFill>
                  <a:schemeClr val="accent1"/>
                </a:solidFill>
              </a:rPr>
              <a:t>Why are they ``dark?’’</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11EC9BA-038F-8697-AC85-5167712B579D}"/>
                  </a:ext>
                </a:extLst>
              </p:cNvPr>
              <p:cNvSpPr>
                <a:spLocks noGrp="1"/>
              </p:cNvSpPr>
              <p:nvPr>
                <p:ph idx="1"/>
              </p:nvPr>
            </p:nvSpPr>
            <p:spPr>
              <a:xfrm>
                <a:off x="838200" y="1825625"/>
                <a:ext cx="10515600" cy="4351338"/>
              </a:xfrm>
            </p:spPr>
            <p:txBody>
              <a:bodyPr>
                <a:normAutofit/>
              </a:bodyPr>
              <a:lstStyle/>
              <a:p>
                <a:pPr>
                  <a:spcAft>
                    <a:spcPts val="1800"/>
                  </a:spcAft>
                </a:pPr>
                <a:r>
                  <a:rPr lang="en-US" dirty="0">
                    <a:solidFill>
                      <a:srgbClr val="FF0000"/>
                    </a:solidFill>
                  </a:rPr>
                  <a:t>Because of an extremely small cross section-to-mass ratio!</a:t>
                </a:r>
                <a:endParaRPr lang="en-US"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𝜎</m:t>
                          </m:r>
                        </m:num>
                        <m:den>
                          <m:r>
                            <a:rPr lang="en-AU" i="1">
                              <a:latin typeface="Cambria Math" panose="02040503050406030204" pitchFamily="18" charset="0"/>
                            </a:rPr>
                            <m:t>𝑀</m:t>
                          </m:r>
                        </m:den>
                      </m:f>
                      <m:r>
                        <a:rPr lang="en-US" i="1">
                          <a:latin typeface="Cambria Math" panose="02040503050406030204" pitchFamily="18" charset="0"/>
                          <a:ea typeface="Cambria Math" panose="02040503050406030204" pitchFamily="18" charset="0"/>
                        </a:rPr>
                        <m:t>≪</m:t>
                      </m:r>
                      <m:r>
                        <a:rPr lang="en-AU" i="1">
                          <a:latin typeface="Cambria Math" panose="02040503050406030204" pitchFamily="18" charset="0"/>
                          <a:ea typeface="Cambria Math" panose="02040503050406030204" pitchFamily="18" charset="0"/>
                        </a:rPr>
                        <m:t>1</m:t>
                      </m:r>
                      <m:f>
                        <m:fPr>
                          <m:ctrlPr>
                            <a:rPr lang="en-AU" i="1">
                              <a:latin typeface="Cambria Math" panose="02040503050406030204" pitchFamily="18" charset="0"/>
                              <a:ea typeface="Cambria Math" panose="02040503050406030204" pitchFamily="18" charset="0"/>
                            </a:rPr>
                          </m:ctrlPr>
                        </m:fPr>
                        <m:num>
                          <m:sSup>
                            <m:sSupPr>
                              <m:ctrlPr>
                                <a:rPr lang="en-AU" i="1">
                                  <a:latin typeface="Cambria Math" panose="02040503050406030204" pitchFamily="18" charset="0"/>
                                  <a:ea typeface="Cambria Math" panose="02040503050406030204" pitchFamily="18" charset="0"/>
                                </a:rPr>
                              </m:ctrlPr>
                            </m:sSupPr>
                            <m:e>
                              <m:r>
                                <m:rPr>
                                  <m:sty m:val="p"/>
                                </m:rPr>
                                <a:rPr lang="en-AU">
                                  <a:latin typeface="Cambria Math" panose="02040503050406030204" pitchFamily="18" charset="0"/>
                                  <a:ea typeface="Cambria Math" panose="02040503050406030204" pitchFamily="18" charset="0"/>
                                </a:rPr>
                                <m:t>cm</m:t>
                              </m:r>
                            </m:e>
                            <m:sup>
                              <m:r>
                                <a:rPr lang="en-AU" i="1">
                                  <a:latin typeface="Cambria Math" panose="02040503050406030204" pitchFamily="18" charset="0"/>
                                  <a:ea typeface="Cambria Math" panose="02040503050406030204" pitchFamily="18" charset="0"/>
                                </a:rPr>
                                <m:t>2</m:t>
                              </m:r>
                            </m:sup>
                          </m:sSup>
                        </m:num>
                        <m:den>
                          <m:r>
                            <m:rPr>
                              <m:sty m:val="p"/>
                            </m:rPr>
                            <a:rPr lang="en-AU">
                              <a:latin typeface="Cambria Math" panose="02040503050406030204" pitchFamily="18" charset="0"/>
                              <a:ea typeface="Cambria Math" panose="02040503050406030204" pitchFamily="18" charset="0"/>
                            </a:rPr>
                            <m:t>g</m:t>
                          </m:r>
                        </m:den>
                      </m:f>
                    </m:oMath>
                  </m:oMathPara>
                </a14:m>
                <a:endParaRPr lang="en-US" dirty="0"/>
              </a:p>
              <a:p>
                <a:endParaRPr lang="en-US" dirty="0">
                  <a:solidFill>
                    <a:schemeClr val="accent1"/>
                  </a:solidFill>
                </a:endParaRPr>
              </a:p>
              <a:p>
                <a:r>
                  <a:rPr lang="en-US" dirty="0">
                    <a:solidFill>
                      <a:schemeClr val="accent1"/>
                    </a:solidFill>
                  </a:rPr>
                  <a:t>Typical (anti)baryon number: </a:t>
                </a:r>
                <a:r>
                  <a:rPr lang="en-US" dirty="0"/>
                  <a:t>B&gt;10</a:t>
                </a:r>
                <a:r>
                  <a:rPr lang="en-US" baseline="30000" dirty="0"/>
                  <a:t>24</a:t>
                </a:r>
              </a:p>
              <a:p>
                <a:r>
                  <a:rPr lang="en-US" dirty="0">
                    <a:solidFill>
                      <a:schemeClr val="accent1"/>
                    </a:solidFill>
                  </a:rPr>
                  <a:t>Typical size: </a:t>
                </a:r>
                <a:r>
                  <a:rPr lang="en-US" i="1" dirty="0"/>
                  <a:t>R</a:t>
                </a:r>
                <a:r>
                  <a:rPr lang="en-US" dirty="0">
                    <a:latin typeface="Symbol" pitchFamily="2" charset="2"/>
                  </a:rPr>
                  <a:t>=</a:t>
                </a:r>
                <a:r>
                  <a:rPr lang="en-US" i="1" dirty="0">
                    <a:latin typeface="Symbol" pitchFamily="2" charset="2"/>
                  </a:rPr>
                  <a:t>B</a:t>
                </a:r>
                <a:r>
                  <a:rPr lang="en-US" baseline="30000" dirty="0">
                    <a:latin typeface="Symbol" pitchFamily="2" charset="2"/>
                  </a:rPr>
                  <a:t>1/3</a:t>
                </a:r>
                <a:r>
                  <a:rPr lang="en-US" dirty="0">
                    <a:latin typeface="Symbol" pitchFamily="2" charset="2"/>
                  </a:rPr>
                  <a:t> *1</a:t>
                </a:r>
                <a:r>
                  <a:rPr lang="en-US" dirty="0">
                    <a:latin typeface="Times" pitchFamily="2" charset="0"/>
                  </a:rPr>
                  <a:t> </a:t>
                </a:r>
                <a:r>
                  <a:rPr lang="en-US" dirty="0" err="1"/>
                  <a:t>fm</a:t>
                </a:r>
                <a:r>
                  <a:rPr lang="en-US" dirty="0">
                    <a:latin typeface="Times" pitchFamily="2" charset="0"/>
                  </a:rPr>
                  <a:t>=</a:t>
                </a:r>
                <a:r>
                  <a:rPr lang="en-US" dirty="0"/>
                  <a:t>10</a:t>
                </a:r>
                <a:r>
                  <a:rPr lang="en-US" baseline="30000" dirty="0"/>
                  <a:t>-5</a:t>
                </a:r>
                <a:r>
                  <a:rPr lang="en-US" dirty="0"/>
                  <a:t> cm</a:t>
                </a:r>
              </a:p>
              <a:p>
                <a:r>
                  <a:rPr lang="en-US" dirty="0">
                    <a:solidFill>
                      <a:schemeClr val="accent1"/>
                    </a:solidFill>
                  </a:rPr>
                  <a:t>Typical mass: </a:t>
                </a:r>
                <a:r>
                  <a:rPr lang="en-US" i="1" dirty="0"/>
                  <a:t>M</a:t>
                </a:r>
                <a:r>
                  <a:rPr lang="en-US" dirty="0"/>
                  <a:t>=</a:t>
                </a:r>
                <a:r>
                  <a:rPr lang="en-US" i="1" dirty="0"/>
                  <a:t>B</a:t>
                </a:r>
                <a:r>
                  <a:rPr lang="en-US" dirty="0">
                    <a:latin typeface="Symbol" pitchFamily="2" charset="2"/>
                  </a:rPr>
                  <a:t>*</a:t>
                </a:r>
                <a:r>
                  <a:rPr lang="en-US" i="1" dirty="0" err="1"/>
                  <a:t>m</a:t>
                </a:r>
                <a:r>
                  <a:rPr lang="en-US" baseline="-25000" dirty="0" err="1"/>
                  <a:t>p</a:t>
                </a:r>
                <a:r>
                  <a:rPr lang="en-US" dirty="0"/>
                  <a:t>=10 g</a:t>
                </a:r>
              </a:p>
            </p:txBody>
          </p:sp>
        </mc:Choice>
        <mc:Fallback>
          <p:sp>
            <p:nvSpPr>
              <p:cNvPr id="3" name="Content Placeholder 2">
                <a:extLst>
                  <a:ext uri="{FF2B5EF4-FFF2-40B4-BE49-F238E27FC236}">
                    <a16:creationId xmlns:a16="http://schemas.microsoft.com/office/drawing/2014/main" id="{C11EC9BA-038F-8697-AC85-5167712B579D}"/>
                  </a:ext>
                </a:extLst>
              </p:cNvPr>
              <p:cNvSpPr>
                <a:spLocks noGrp="1" noRot="1" noChangeAspect="1" noMove="1" noResize="1" noEditPoints="1" noAdjustHandles="1" noChangeArrowheads="1" noChangeShapeType="1" noTextEdit="1"/>
              </p:cNvSpPr>
              <p:nvPr>
                <p:ph idx="1"/>
              </p:nvPr>
            </p:nvSpPr>
            <p:spPr>
              <a:xfrm>
                <a:off x="838200" y="1825625"/>
                <a:ext cx="10515600" cy="4351338"/>
              </a:xfrm>
              <a:blipFill>
                <a:blip r:embed="rId2"/>
                <a:stretch>
                  <a:fillRect l="-1086" t="-2326"/>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36D0F90D-3DDF-CCA5-21D1-9DA296587D92}"/>
              </a:ext>
            </a:extLst>
          </p:cNvPr>
          <p:cNvSpPr>
            <a:spLocks noGrp="1"/>
          </p:cNvSpPr>
          <p:nvPr>
            <p:ph type="ftr" sz="quarter" idx="11"/>
          </p:nvPr>
        </p:nvSpPr>
        <p:spPr/>
        <p:txBody>
          <a:bodyPr/>
          <a:lstStyle/>
          <a:p>
            <a:r>
              <a:rPr lang="en-US"/>
              <a:t>I. Samsonov</a:t>
            </a:r>
          </a:p>
        </p:txBody>
      </p:sp>
      <p:sp>
        <p:nvSpPr>
          <p:cNvPr id="5" name="Slide Number Placeholder 4">
            <a:extLst>
              <a:ext uri="{FF2B5EF4-FFF2-40B4-BE49-F238E27FC236}">
                <a16:creationId xmlns:a16="http://schemas.microsoft.com/office/drawing/2014/main" id="{1F309B93-7154-7599-A418-820679232EBF}"/>
              </a:ext>
            </a:extLst>
          </p:cNvPr>
          <p:cNvSpPr>
            <a:spLocks noGrp="1"/>
          </p:cNvSpPr>
          <p:nvPr>
            <p:ph type="sldNum" sz="quarter" idx="12"/>
          </p:nvPr>
        </p:nvSpPr>
        <p:spPr/>
        <p:txBody>
          <a:bodyPr/>
          <a:lstStyle/>
          <a:p>
            <a:fld id="{0C1D7EE5-C431-D046-B498-066DBAC2F192}" type="slidenum">
              <a:rPr lang="en-US" smtClean="0"/>
              <a:t>6</a:t>
            </a:fld>
            <a:r>
              <a:rPr lang="en-US" dirty="0"/>
              <a:t> of 16</a:t>
            </a:r>
          </a:p>
        </p:txBody>
      </p:sp>
      <p:pic>
        <p:nvPicPr>
          <p:cNvPr id="7" name="Picture 6">
            <a:extLst>
              <a:ext uri="{FF2B5EF4-FFF2-40B4-BE49-F238E27FC236}">
                <a16:creationId xmlns:a16="http://schemas.microsoft.com/office/drawing/2014/main" id="{9746BE03-98AF-FC55-0EF6-BB7D158D52FE}"/>
              </a:ext>
            </a:extLst>
          </p:cNvPr>
          <p:cNvPicPr>
            <a:picLocks noChangeAspect="1"/>
          </p:cNvPicPr>
          <p:nvPr/>
        </p:nvPicPr>
        <p:blipFill>
          <a:blip r:embed="rId3"/>
          <a:stretch>
            <a:fillRect/>
          </a:stretch>
        </p:blipFill>
        <p:spPr>
          <a:xfrm>
            <a:off x="8426498" y="2518481"/>
            <a:ext cx="3384093" cy="3658481"/>
          </a:xfrm>
          <a:prstGeom prst="rect">
            <a:avLst/>
          </a:prstGeom>
        </p:spPr>
      </p:pic>
    </p:spTree>
    <p:extLst>
      <p:ext uri="{BB962C8B-B14F-4D97-AF65-F5344CB8AC3E}">
        <p14:creationId xmlns:p14="http://schemas.microsoft.com/office/powerpoint/2010/main" val="751145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3EF794-7993-C542-4FA2-262F9D65060C}"/>
              </a:ext>
            </a:extLst>
          </p:cNvPr>
          <p:cNvSpPr>
            <a:spLocks noGrp="1"/>
          </p:cNvSpPr>
          <p:nvPr>
            <p:ph idx="1"/>
          </p:nvPr>
        </p:nvSpPr>
        <p:spPr/>
        <p:txBody>
          <a:bodyPr>
            <a:normAutofit fontScale="92500" lnSpcReduction="10000"/>
          </a:bodyPr>
          <a:lstStyle/>
          <a:p>
            <a:pPr marL="514350" indent="-514350">
              <a:lnSpc>
                <a:spcPct val="150000"/>
              </a:lnSpc>
              <a:buFont typeface="+mj-lt"/>
              <a:buAutoNum type="arabicPeriod"/>
            </a:pPr>
            <a:r>
              <a:rPr lang="en-US" dirty="0">
                <a:solidFill>
                  <a:srgbClr val="FF0000"/>
                </a:solidFill>
              </a:rPr>
              <a:t>Antiquark</a:t>
            </a:r>
            <a:r>
              <a:rPr lang="en-US" dirty="0"/>
              <a:t> nuggets </a:t>
            </a:r>
            <a:r>
              <a:rPr lang="en-US" dirty="0">
                <a:solidFill>
                  <a:srgbClr val="FF0000"/>
                </a:solidFill>
              </a:rPr>
              <a:t>strongly interact </a:t>
            </a:r>
            <a:r>
              <a:rPr lang="en-US" dirty="0"/>
              <a:t>with visible matter =&gt; have better chances to be detected in contrast with QNs.</a:t>
            </a:r>
          </a:p>
          <a:p>
            <a:pPr marL="514350" indent="-514350">
              <a:lnSpc>
                <a:spcPct val="150000"/>
              </a:lnSpc>
              <a:buFont typeface="+mj-lt"/>
              <a:buAutoNum type="arabicPeriod"/>
            </a:pPr>
            <a:r>
              <a:rPr lang="en-US" dirty="0"/>
              <a:t>Anti-QNs hit the Earth and may cause </a:t>
            </a:r>
            <a:r>
              <a:rPr lang="en-US" dirty="0">
                <a:solidFill>
                  <a:srgbClr val="FF0000"/>
                </a:solidFill>
              </a:rPr>
              <a:t>rare</a:t>
            </a:r>
            <a:r>
              <a:rPr lang="en-US" dirty="0"/>
              <a:t> seismic (earthquake) and atmospheric (sound waves) events </a:t>
            </a:r>
            <a:r>
              <a:rPr lang="en-US" dirty="0">
                <a:solidFill>
                  <a:schemeClr val="accent6"/>
                </a:solidFill>
              </a:rPr>
              <a:t>[</a:t>
            </a:r>
            <a:r>
              <a:rPr lang="en-US" dirty="0" err="1">
                <a:solidFill>
                  <a:schemeClr val="accent6"/>
                </a:solidFill>
              </a:rPr>
              <a:t>Budker</a:t>
            </a:r>
            <a:r>
              <a:rPr lang="en-US" dirty="0">
                <a:solidFill>
                  <a:schemeClr val="accent6"/>
                </a:solidFill>
              </a:rPr>
              <a:t>, </a:t>
            </a:r>
            <a:r>
              <a:rPr lang="en-US" dirty="0" err="1">
                <a:solidFill>
                  <a:schemeClr val="accent6"/>
                </a:solidFill>
              </a:rPr>
              <a:t>Flambaum</a:t>
            </a:r>
            <a:r>
              <a:rPr lang="en-US" dirty="0">
                <a:solidFill>
                  <a:schemeClr val="accent6"/>
                </a:solidFill>
              </a:rPr>
              <a:t>, Liang, </a:t>
            </a:r>
            <a:r>
              <a:rPr lang="en-US" dirty="0" err="1">
                <a:solidFill>
                  <a:schemeClr val="accent6"/>
                </a:solidFill>
              </a:rPr>
              <a:t>Zhitnitsky</a:t>
            </a:r>
            <a:r>
              <a:rPr lang="en-US" dirty="0">
                <a:solidFill>
                  <a:schemeClr val="accent6"/>
                </a:solidFill>
              </a:rPr>
              <a:t>, Phys. Rev. D 101, 043012 (2020); Symmetry 14 (2022) 459]</a:t>
            </a:r>
            <a:r>
              <a:rPr lang="en-US" dirty="0"/>
              <a:t>.</a:t>
            </a:r>
          </a:p>
          <a:p>
            <a:pPr marL="514350" indent="-514350">
              <a:lnSpc>
                <a:spcPct val="150000"/>
              </a:lnSpc>
              <a:buFont typeface="+mj-lt"/>
              <a:buAutoNum type="arabicPeriod"/>
            </a:pPr>
            <a:r>
              <a:rPr lang="en-US" dirty="0"/>
              <a:t> Anti-QNs </a:t>
            </a:r>
            <a:r>
              <a:rPr lang="en-US" dirty="0">
                <a:solidFill>
                  <a:srgbClr val="FF0000"/>
                </a:solidFill>
              </a:rPr>
              <a:t>annihilate with gas and dust in Galaxy </a:t>
            </a:r>
            <a:r>
              <a:rPr lang="en-US" dirty="0"/>
              <a:t>=&gt; look for specific radiation in our Galaxy =&gt; </a:t>
            </a:r>
            <a:r>
              <a:rPr lang="en-US" dirty="0">
                <a:solidFill>
                  <a:srgbClr val="FF0000"/>
                </a:solidFill>
              </a:rPr>
              <a:t>In this work!</a:t>
            </a:r>
          </a:p>
          <a:p>
            <a:endParaRPr lang="en-US" dirty="0"/>
          </a:p>
        </p:txBody>
      </p:sp>
      <p:sp>
        <p:nvSpPr>
          <p:cNvPr id="4" name="Footer Placeholder 3">
            <a:extLst>
              <a:ext uri="{FF2B5EF4-FFF2-40B4-BE49-F238E27FC236}">
                <a16:creationId xmlns:a16="http://schemas.microsoft.com/office/drawing/2014/main" id="{B2EBE1E8-6AA9-D3B6-2BE4-28A55336CD31}"/>
              </a:ext>
            </a:extLst>
          </p:cNvPr>
          <p:cNvSpPr>
            <a:spLocks noGrp="1"/>
          </p:cNvSpPr>
          <p:nvPr>
            <p:ph type="ftr" sz="quarter" idx="11"/>
          </p:nvPr>
        </p:nvSpPr>
        <p:spPr/>
        <p:txBody>
          <a:bodyPr/>
          <a:lstStyle/>
          <a:p>
            <a:r>
              <a:rPr lang="en-US"/>
              <a:t>I. Samsonov</a:t>
            </a:r>
          </a:p>
        </p:txBody>
      </p:sp>
      <p:sp>
        <p:nvSpPr>
          <p:cNvPr id="5" name="Slide Number Placeholder 4">
            <a:extLst>
              <a:ext uri="{FF2B5EF4-FFF2-40B4-BE49-F238E27FC236}">
                <a16:creationId xmlns:a16="http://schemas.microsoft.com/office/drawing/2014/main" id="{332A493A-CE5D-099A-D74D-D2CBF178F5FC}"/>
              </a:ext>
            </a:extLst>
          </p:cNvPr>
          <p:cNvSpPr>
            <a:spLocks noGrp="1"/>
          </p:cNvSpPr>
          <p:nvPr>
            <p:ph type="sldNum" sz="quarter" idx="12"/>
          </p:nvPr>
        </p:nvSpPr>
        <p:spPr/>
        <p:txBody>
          <a:bodyPr/>
          <a:lstStyle/>
          <a:p>
            <a:fld id="{0C1D7EE5-C431-D046-B498-066DBAC2F192}" type="slidenum">
              <a:rPr lang="en-US" smtClean="0"/>
              <a:t>7</a:t>
            </a:fld>
            <a:r>
              <a:rPr lang="en-US" dirty="0"/>
              <a:t> of 16</a:t>
            </a:r>
          </a:p>
        </p:txBody>
      </p:sp>
      <p:sp>
        <p:nvSpPr>
          <p:cNvPr id="8" name="Rounded Rectangle 7">
            <a:extLst>
              <a:ext uri="{FF2B5EF4-FFF2-40B4-BE49-F238E27FC236}">
                <a16:creationId xmlns:a16="http://schemas.microsoft.com/office/drawing/2014/main" id="{EC371625-BE70-6147-6198-80DEBC3867DA}"/>
              </a:ext>
            </a:extLst>
          </p:cNvPr>
          <p:cNvSpPr/>
          <p:nvPr/>
        </p:nvSpPr>
        <p:spPr>
          <a:xfrm>
            <a:off x="2210503" y="188964"/>
            <a:ext cx="7844020" cy="9841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How to detect (anti)quark nuggets?</a:t>
            </a:r>
          </a:p>
        </p:txBody>
      </p:sp>
    </p:spTree>
    <p:extLst>
      <p:ext uri="{BB962C8B-B14F-4D97-AF65-F5344CB8AC3E}">
        <p14:creationId xmlns:p14="http://schemas.microsoft.com/office/powerpoint/2010/main" val="2621654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5E3FA-6B82-549C-5EF8-6FC203DD0591}"/>
              </a:ext>
            </a:extLst>
          </p:cNvPr>
          <p:cNvSpPr>
            <a:spLocks noGrp="1"/>
          </p:cNvSpPr>
          <p:nvPr>
            <p:ph type="title"/>
          </p:nvPr>
        </p:nvSpPr>
        <p:spPr>
          <a:xfrm>
            <a:off x="874713" y="2766218"/>
            <a:ext cx="10515600" cy="1325563"/>
          </a:xfrm>
        </p:spPr>
        <p:txBody>
          <a:bodyPr/>
          <a:lstStyle/>
          <a:p>
            <a:pPr algn="ctr"/>
            <a:r>
              <a:rPr lang="en-US" b="1" dirty="0"/>
              <a:t>Possible astrophysical manifestations of antiquark nuggets</a:t>
            </a:r>
          </a:p>
        </p:txBody>
      </p:sp>
      <p:sp>
        <p:nvSpPr>
          <p:cNvPr id="4" name="Footer Placeholder 3">
            <a:extLst>
              <a:ext uri="{FF2B5EF4-FFF2-40B4-BE49-F238E27FC236}">
                <a16:creationId xmlns:a16="http://schemas.microsoft.com/office/drawing/2014/main" id="{ECC58A20-2E12-BCC1-6D7B-9A8B66B25C54}"/>
              </a:ext>
            </a:extLst>
          </p:cNvPr>
          <p:cNvSpPr>
            <a:spLocks noGrp="1"/>
          </p:cNvSpPr>
          <p:nvPr>
            <p:ph type="ftr" sz="quarter" idx="11"/>
          </p:nvPr>
        </p:nvSpPr>
        <p:spPr/>
        <p:txBody>
          <a:bodyPr/>
          <a:lstStyle/>
          <a:p>
            <a:r>
              <a:rPr lang="en-US"/>
              <a:t>I. Samsonov</a:t>
            </a:r>
          </a:p>
        </p:txBody>
      </p:sp>
      <p:sp>
        <p:nvSpPr>
          <p:cNvPr id="5" name="Slide Number Placeholder 4">
            <a:extLst>
              <a:ext uri="{FF2B5EF4-FFF2-40B4-BE49-F238E27FC236}">
                <a16:creationId xmlns:a16="http://schemas.microsoft.com/office/drawing/2014/main" id="{296D187B-3207-AAF1-DAD8-3FCFAF0FA030}"/>
              </a:ext>
            </a:extLst>
          </p:cNvPr>
          <p:cNvSpPr>
            <a:spLocks noGrp="1"/>
          </p:cNvSpPr>
          <p:nvPr>
            <p:ph type="sldNum" sz="quarter" idx="12"/>
          </p:nvPr>
        </p:nvSpPr>
        <p:spPr/>
        <p:txBody>
          <a:bodyPr/>
          <a:lstStyle/>
          <a:p>
            <a:fld id="{0C1D7EE5-C431-D046-B498-066DBAC2F192}" type="slidenum">
              <a:rPr lang="en-US" smtClean="0"/>
              <a:t>8</a:t>
            </a:fld>
            <a:r>
              <a:rPr lang="en-US" dirty="0"/>
              <a:t> of 16</a:t>
            </a:r>
          </a:p>
        </p:txBody>
      </p:sp>
    </p:spTree>
    <p:extLst>
      <p:ext uri="{BB962C8B-B14F-4D97-AF65-F5344CB8AC3E}">
        <p14:creationId xmlns:p14="http://schemas.microsoft.com/office/powerpoint/2010/main" val="3911690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30F378-E5E5-3146-924B-6C5E987461D5}"/>
              </a:ext>
            </a:extLst>
          </p:cNvPr>
          <p:cNvSpPr txBox="1"/>
          <p:nvPr/>
        </p:nvSpPr>
        <p:spPr>
          <a:xfrm>
            <a:off x="6347011" y="2448509"/>
            <a:ext cx="5285691" cy="3508653"/>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en-US" sz="2400" dirty="0">
                <a:solidFill>
                  <a:srgbClr val="0070C0"/>
                </a:solidFill>
              </a:rPr>
              <a:t>Particles of the interstellar gas scatter off the antiquark nuggets, annihilate, and create excitations in the </a:t>
            </a:r>
            <a:r>
              <a:rPr lang="en-US" sz="2400" dirty="0" err="1">
                <a:solidFill>
                  <a:srgbClr val="0070C0"/>
                </a:solidFill>
              </a:rPr>
              <a:t>antiQN</a:t>
            </a:r>
            <a:r>
              <a:rPr lang="en-US" sz="2400" dirty="0">
                <a:solidFill>
                  <a:srgbClr val="0070C0"/>
                </a:solidFill>
              </a:rPr>
              <a:t> positron cloud.</a:t>
            </a:r>
          </a:p>
          <a:p>
            <a:pPr marL="342900" indent="-342900">
              <a:spcBef>
                <a:spcPts val="1200"/>
              </a:spcBef>
              <a:buFont typeface="Arial" panose="020B0604020202020204" pitchFamily="34" charset="0"/>
              <a:buChar char="•"/>
            </a:pPr>
            <a:r>
              <a:rPr lang="en-US" sz="2400" dirty="0">
                <a:solidFill>
                  <a:srgbClr val="FF0000"/>
                </a:solidFill>
              </a:rPr>
              <a:t>The excited antiquark nuggets radiate!</a:t>
            </a:r>
          </a:p>
          <a:p>
            <a:pPr marL="342900" indent="-342900">
              <a:spcBef>
                <a:spcPts val="1200"/>
              </a:spcBef>
              <a:buFont typeface="Arial" panose="020B0604020202020204" pitchFamily="34" charset="0"/>
              <a:buChar char="•"/>
            </a:pPr>
            <a:r>
              <a:rPr lang="en-US" sz="2400" dirty="0">
                <a:solidFill>
                  <a:srgbClr val="FF0000"/>
                </a:solidFill>
              </a:rPr>
              <a:t>Thermal radiation </a:t>
            </a:r>
            <a:r>
              <a:rPr lang="en-US" sz="2400" dirty="0">
                <a:solidFill>
                  <a:srgbClr val="0070C0"/>
                </a:solidFill>
              </a:rPr>
              <a:t>from positron cloud</a:t>
            </a:r>
          </a:p>
          <a:p>
            <a:pPr marL="342900" indent="-342900">
              <a:spcBef>
                <a:spcPts val="1200"/>
              </a:spcBef>
              <a:buFont typeface="Arial" panose="020B0604020202020204" pitchFamily="34" charset="0"/>
              <a:buChar char="•"/>
            </a:pPr>
            <a:r>
              <a:rPr lang="en-US" sz="2400" dirty="0">
                <a:solidFill>
                  <a:srgbClr val="FF0000"/>
                </a:solidFill>
              </a:rPr>
              <a:t>Non-thermal radiation </a:t>
            </a:r>
            <a:r>
              <a:rPr lang="en-US" sz="2400" dirty="0">
                <a:solidFill>
                  <a:srgbClr val="0070C0"/>
                </a:solidFill>
              </a:rPr>
              <a:t>from matter-antimatter decay products</a:t>
            </a:r>
          </a:p>
        </p:txBody>
      </p:sp>
      <p:sp>
        <p:nvSpPr>
          <p:cNvPr id="10" name="Rounded Rectangle 9">
            <a:extLst>
              <a:ext uri="{FF2B5EF4-FFF2-40B4-BE49-F238E27FC236}">
                <a16:creationId xmlns:a16="http://schemas.microsoft.com/office/drawing/2014/main" id="{3DFBC517-9F2E-0C4D-92EC-D94BF6D6EF96}"/>
              </a:ext>
            </a:extLst>
          </p:cNvPr>
          <p:cNvSpPr/>
          <p:nvPr/>
        </p:nvSpPr>
        <p:spPr>
          <a:xfrm>
            <a:off x="1653502" y="464949"/>
            <a:ext cx="8958021" cy="12283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Interstellar gas particles scattering off the anti-quark nuggets</a:t>
            </a:r>
            <a:endParaRPr lang="en-US" sz="4000" dirty="0"/>
          </a:p>
        </p:txBody>
      </p:sp>
      <p:sp>
        <p:nvSpPr>
          <p:cNvPr id="14" name="Slide Number Placeholder 13">
            <a:extLst>
              <a:ext uri="{FF2B5EF4-FFF2-40B4-BE49-F238E27FC236}">
                <a16:creationId xmlns:a16="http://schemas.microsoft.com/office/drawing/2014/main" id="{A6466CE6-5372-334F-8009-5AC38087EC03}"/>
              </a:ext>
            </a:extLst>
          </p:cNvPr>
          <p:cNvSpPr>
            <a:spLocks noGrp="1"/>
          </p:cNvSpPr>
          <p:nvPr>
            <p:ph type="sldNum" sz="quarter" idx="12"/>
          </p:nvPr>
        </p:nvSpPr>
        <p:spPr/>
        <p:txBody>
          <a:bodyPr/>
          <a:lstStyle/>
          <a:p>
            <a:fld id="{0C1D7EE5-C431-D046-B498-066DBAC2F192}" type="slidenum">
              <a:rPr lang="en-US" smtClean="0"/>
              <a:t>9</a:t>
            </a:fld>
            <a:r>
              <a:rPr lang="en-US" dirty="0"/>
              <a:t> of 16</a:t>
            </a:r>
          </a:p>
        </p:txBody>
      </p:sp>
      <p:sp>
        <p:nvSpPr>
          <p:cNvPr id="15" name="Footer Placeholder 14">
            <a:extLst>
              <a:ext uri="{FF2B5EF4-FFF2-40B4-BE49-F238E27FC236}">
                <a16:creationId xmlns:a16="http://schemas.microsoft.com/office/drawing/2014/main" id="{08487D69-D2BF-2F4F-9946-2362573C700A}"/>
              </a:ext>
            </a:extLst>
          </p:cNvPr>
          <p:cNvSpPr>
            <a:spLocks noGrp="1"/>
          </p:cNvSpPr>
          <p:nvPr>
            <p:ph type="ftr" sz="quarter" idx="11"/>
          </p:nvPr>
        </p:nvSpPr>
        <p:spPr/>
        <p:txBody>
          <a:bodyPr/>
          <a:lstStyle/>
          <a:p>
            <a:r>
              <a:rPr lang="en-US"/>
              <a:t>I. Samsonov</a:t>
            </a:r>
          </a:p>
        </p:txBody>
      </p:sp>
      <p:pic>
        <p:nvPicPr>
          <p:cNvPr id="2" name="Picture 1">
            <a:extLst>
              <a:ext uri="{FF2B5EF4-FFF2-40B4-BE49-F238E27FC236}">
                <a16:creationId xmlns:a16="http://schemas.microsoft.com/office/drawing/2014/main" id="{ADEE4E48-AF36-1B45-AF88-6D5449260FCF}"/>
              </a:ext>
            </a:extLst>
          </p:cNvPr>
          <p:cNvPicPr>
            <a:picLocks noChangeAspect="1"/>
          </p:cNvPicPr>
          <p:nvPr/>
        </p:nvPicPr>
        <p:blipFill>
          <a:blip r:embed="rId3"/>
          <a:stretch>
            <a:fillRect/>
          </a:stretch>
        </p:blipFill>
        <p:spPr>
          <a:xfrm>
            <a:off x="559298" y="2602635"/>
            <a:ext cx="4508500" cy="3200400"/>
          </a:xfrm>
          <a:prstGeom prst="rect">
            <a:avLst/>
          </a:prstGeom>
        </p:spPr>
      </p:pic>
      <p:sp>
        <p:nvSpPr>
          <p:cNvPr id="3" name="Cloud Callout 2">
            <a:extLst>
              <a:ext uri="{FF2B5EF4-FFF2-40B4-BE49-F238E27FC236}">
                <a16:creationId xmlns:a16="http://schemas.microsoft.com/office/drawing/2014/main" id="{A4F525D6-B6CD-76BE-AEF3-3007FCFF3B49}"/>
              </a:ext>
            </a:extLst>
          </p:cNvPr>
          <p:cNvSpPr/>
          <p:nvPr/>
        </p:nvSpPr>
        <p:spPr>
          <a:xfrm>
            <a:off x="4038600" y="1998784"/>
            <a:ext cx="1961569" cy="4313865"/>
          </a:xfrm>
          <a:prstGeom prst="cloudCallout">
            <a:avLst>
              <a:gd name="adj1" fmla="val -42973"/>
              <a:gd name="adj2" fmla="val 21388"/>
            </a:avLst>
          </a:prstGeom>
          <a:solidFill>
            <a:schemeClr val="accent1">
              <a:alpha val="3308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16200000"/>
              </a:camera>
              <a:lightRig rig="threePt" dir="t"/>
            </a:scene3d>
          </a:bodyPr>
          <a:lstStyle/>
          <a:p>
            <a:pPr marL="14288" algn="ctr">
              <a:tabLst>
                <a:tab pos="339725" algn="l"/>
                <a:tab pos="619125" algn="l"/>
              </a:tabLst>
            </a:pPr>
            <a:r>
              <a:rPr lang="en-US" dirty="0">
                <a:solidFill>
                  <a:schemeClr val="bg1"/>
                </a:solidFill>
              </a:rPr>
              <a:t>Interstellar gas</a:t>
            </a:r>
          </a:p>
        </p:txBody>
      </p:sp>
    </p:spTree>
    <p:extLst>
      <p:ext uri="{BB962C8B-B14F-4D97-AF65-F5344CB8AC3E}">
        <p14:creationId xmlns:p14="http://schemas.microsoft.com/office/powerpoint/2010/main" val="318602195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21450</TotalTime>
  <Words>1562</Words>
  <Application>Microsoft Macintosh PowerPoint</Application>
  <PresentationFormat>Widescreen</PresentationFormat>
  <Paragraphs>200</Paragraphs>
  <Slides>19</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Calibri Light</vt:lpstr>
      <vt:lpstr>Cambria Math</vt:lpstr>
      <vt:lpstr>Symbol</vt:lpstr>
      <vt:lpstr>Times</vt:lpstr>
      <vt:lpstr>Times New Roman</vt:lpstr>
      <vt:lpstr>Office Theme</vt:lpstr>
      <vt:lpstr>Quark Nugget Dark Matter hunter’s guide</vt:lpstr>
      <vt:lpstr>THE MODEL</vt:lpstr>
      <vt:lpstr>PowerPoint Presentation</vt:lpstr>
      <vt:lpstr>PowerPoint Presentation</vt:lpstr>
      <vt:lpstr>Why two phases?</vt:lpstr>
      <vt:lpstr>Why are they ``dark?’’</vt:lpstr>
      <vt:lpstr>PowerPoint Presentation</vt:lpstr>
      <vt:lpstr>Possible astrophysical manifestations of antiquark nuggets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Quark nugget models  of dark matter</dc:title>
  <dc:creator>Igor Samsonov</dc:creator>
  <cp:lastModifiedBy>Igor Samsonov</cp:lastModifiedBy>
  <cp:revision>170</cp:revision>
  <cp:lastPrinted>2021-06-18T10:41:01Z</cp:lastPrinted>
  <dcterms:created xsi:type="dcterms:W3CDTF">2021-06-07T08:42:15Z</dcterms:created>
  <dcterms:modified xsi:type="dcterms:W3CDTF">2022-08-09T19:51:37Z</dcterms:modified>
</cp:coreProperties>
</file>