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70" r:id="rId1"/>
  </p:sldMasterIdLst>
  <p:notesMasterIdLst>
    <p:notesMasterId r:id="rId28"/>
  </p:notesMasterIdLst>
  <p:handoutMasterIdLst>
    <p:handoutMasterId r:id="rId29"/>
  </p:handoutMasterIdLst>
  <p:sldIdLst>
    <p:sldId id="256" r:id="rId2"/>
    <p:sldId id="423" r:id="rId3"/>
    <p:sldId id="424" r:id="rId4"/>
    <p:sldId id="425" r:id="rId5"/>
    <p:sldId id="315" r:id="rId6"/>
    <p:sldId id="346" r:id="rId7"/>
    <p:sldId id="426" r:id="rId8"/>
    <p:sldId id="422" r:id="rId9"/>
    <p:sldId id="408" r:id="rId10"/>
    <p:sldId id="344" r:id="rId11"/>
    <p:sldId id="393" r:id="rId12"/>
    <p:sldId id="409" r:id="rId13"/>
    <p:sldId id="417" r:id="rId14"/>
    <p:sldId id="420" r:id="rId15"/>
    <p:sldId id="384" r:id="rId16"/>
    <p:sldId id="367" r:id="rId17"/>
    <p:sldId id="348" r:id="rId18"/>
    <p:sldId id="421" r:id="rId19"/>
    <p:sldId id="340" r:id="rId20"/>
    <p:sldId id="427" r:id="rId21"/>
    <p:sldId id="528" r:id="rId22"/>
    <p:sldId id="428" r:id="rId23"/>
    <p:sldId id="463" r:id="rId24"/>
    <p:sldId id="449" r:id="rId25"/>
    <p:sldId id="486" r:id="rId26"/>
    <p:sldId id="527" r:id="rId27"/>
  </p:sldIdLst>
  <p:sldSz cx="9144000" cy="6858000" type="screen4x3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12" userDrawn="1">
          <p15:clr>
            <a:srgbClr val="A4A3A4"/>
          </p15:clr>
        </p15:guide>
        <p15:guide id="3" orient="horz" pos="21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7"/>
    <p:restoredTop sz="88444"/>
  </p:normalViewPr>
  <p:slideViewPr>
    <p:cSldViewPr snapToGrid="0" snapToObjects="1" showGuides="1">
      <p:cViewPr varScale="1">
        <p:scale>
          <a:sx n="96" d="100"/>
          <a:sy n="96" d="100"/>
        </p:scale>
        <p:origin x="2272" y="168"/>
      </p:cViewPr>
      <p:guideLst>
        <p:guide pos="2812"/>
        <p:guide orient="horz" pos="21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396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AEC54A-5B5A-1040-B206-B7E5AF43B2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0A12E5-1049-F84E-9ADC-67D902150C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CB1E8-3C59-5446-AEC4-EBEDBE3796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523B5-DCD6-FD43-9638-760C2070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43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40895-E02E-EE4F-B5E7-251FC62BDE55}" type="datetimeFigureOut">
              <a:rPr lang="en-US" smtClean="0"/>
              <a:t>8/9/22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87754-7F87-B94B-9DC8-9B90865F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15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08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97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03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44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51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66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34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46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30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25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9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59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19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86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4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67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22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69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7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62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56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43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20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29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87754-7F87-B94B-9DC8-9B90865F43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5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7BBB2-3D1C-DC43-BA88-957547B2C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EA6A3C-40F4-7D49-9368-2FCF4EABA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3C9F6-253F-9D40-9E31-B33844E01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4F87-F9F1-684B-BD4E-BDAA035B1724}" type="datetime1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ADA4-BA31-D44F-AEFE-EA830B1B4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8ED20-73CF-244D-A50A-20F82B79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74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74656-91EB-6049-B4D5-4DF60287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ADE722-7D89-4F40-88EC-D8E9A29FE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C061-CEFA-0046-ABA8-60A506F6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3B96-49ED-4041-9334-EF7BA7712FFC}" type="datetime1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1612C-1F6C-B342-BD52-42761289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A430C-0BFE-0748-9596-51A7AAA8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200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0C5895-C312-694A-9302-CA3852166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D97FC2-ADC9-BF4B-A96B-9B8E712D5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04ECC-9529-DF49-9224-63B07E810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3B96-49ED-4041-9334-EF7BA7712FFC}" type="datetime1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0D8D1-8861-0643-A19A-CD041240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B3B62-2E6A-8442-B6A5-C580E2D50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6083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8C7D-4530-CC4A-916E-166DE6D0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8CCE4-8646-B94E-8086-9E87AB23F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43407-CF84-584A-9C1D-0A2016A8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3B96-49ED-4041-9334-EF7BA7712FFC}" type="datetime1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437B4-5E67-E64D-9BC9-32E1D7614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EB01E-534A-F44A-9D59-348E668A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8817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1F308-C5D9-4240-9BFB-4CC90DA04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23106-8E8C-D343-BEDF-CA31FA7BA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02952-DA59-9D4D-B0C0-A84CBD5E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39A6-9E66-4C46-89C9-3BA744615048}" type="datetime1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3CCAA-5D94-924C-AF5E-419F3FD04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1E00E-110D-5342-98BF-6ACA95169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6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107A2-1AFF-2E42-B517-81EC5611D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91C20-F66D-8947-9573-934FA4DC3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9E6A3-48B8-6B43-A6EB-7E05BFAE3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7AC12-21AB-2440-9F91-C4CD2853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3B96-49ED-4041-9334-EF7BA7712FFC}" type="datetime1">
              <a:rPr lang="en-US" smtClean="0"/>
              <a:t>8/9/22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A938-6F68-674A-8343-FD5A7349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A5F11-E17F-DF41-811A-FC7FE11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1013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C52DF-3028-AC4F-B469-9FB52795D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3B9F9-3E70-2544-AC65-C0CE1A288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1EBD2-E725-7C46-B8EB-A1ECE0F20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AF9A6D-19DE-8540-84A8-CFD0E6895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ADD21-BE8E-A94A-A621-D7CE5272C8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AAD56-08BF-6F40-80B7-82688B4B2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3B96-49ED-4041-9334-EF7BA7712FFC}" type="datetime1">
              <a:rPr lang="en-US" smtClean="0"/>
              <a:t>8/9/22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B3F3FF-AF59-5F45-8A9A-447DEBF34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887C4E-DA69-C449-922E-F8954282A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9821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3126-8B3A-F343-80EA-F4A3AD22F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15A742-C594-3F4D-9EE9-D306ED69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3A20-7E31-FC4F-9DDF-862DB01FEC13}" type="datetime1">
              <a:rPr lang="en-US" smtClean="0"/>
              <a:t>8/9/22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63A23-271E-804B-AF26-11CFC45F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0001B-C8D6-2D48-A4B7-A3E4966B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4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0A14BA-C623-F840-9CD4-61F42457B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0FA1-7FA4-5D4E-8EC3-4CD6F29B0763}" type="datetime1">
              <a:rPr lang="en-US" smtClean="0"/>
              <a:t>8/9/22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92437-AEAB-8646-BF9D-F2181CDF0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B2ABC-955D-E449-B75D-4D476C9D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6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483E4-C762-8F4E-BCBE-023716369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2C3B7-DB8B-3E4E-BC81-6BAAB811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A9997-A270-C14D-BD0C-463E0CDC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B4521-CFFD-884C-9867-8C659D40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3B96-49ED-4041-9334-EF7BA7712FFC}" type="datetime1">
              <a:rPr lang="en-US" smtClean="0"/>
              <a:t>8/9/22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CAD8E-6965-0D45-AF1F-B4B3BDA1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05BE5-A8B7-724F-AD09-D32FF181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5154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123A-7F86-1041-9E7B-61393048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43AA8-0D10-0648-A149-22685D987C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832E4-D932-5C4B-9319-32BA44B28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0368A-14DF-DE40-BFB6-952DF5CCA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D8A4-AA8A-6A45-AF74-42BB8BDFDF63}" type="datetime1">
              <a:rPr lang="en-US" smtClean="0"/>
              <a:t>8/9/22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B8E65-BC89-A94C-94C2-E09AC1E2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D8F43-8690-B046-AD63-D91455740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6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66DB87-85BD-8D48-8DD3-94CBB364B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DD28D-E6AF-7D4D-97F3-14D5815BD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71794-EDA5-424E-AE97-EC4F35116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B3B96-49ED-4041-9334-EF7BA7712FFC}" type="datetime1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B61BB-A4FD-9749-9D05-B0C6DC54F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D596D-F8FB-CB40-AB32-14BF66406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A4782-D54E-5E4A-9E6D-79AA9F05C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6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emf"/><Relationship Id="rId5" Type="http://schemas.openxmlformats.org/officeDocument/2006/relationships/image" Target="../media/image69.png"/><Relationship Id="rId10" Type="http://schemas.openxmlformats.org/officeDocument/2006/relationships/image" Target="../media/image74.emf"/><Relationship Id="rId4" Type="http://schemas.openxmlformats.org/officeDocument/2006/relationships/image" Target="../media/image68.png"/><Relationship Id="rId9" Type="http://schemas.openxmlformats.org/officeDocument/2006/relationships/image" Target="../media/image7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jpg"/><Relationship Id="rId5" Type="http://schemas.openxmlformats.org/officeDocument/2006/relationships/image" Target="../media/image79.png"/><Relationship Id="rId10" Type="http://schemas.openxmlformats.org/officeDocument/2006/relationships/image" Target="../media/image84.jp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5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3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emf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3" Type="http://schemas.openxmlformats.org/officeDocument/2006/relationships/image" Target="../media/image110.png"/><Relationship Id="rId7" Type="http://schemas.openxmlformats.org/officeDocument/2006/relationships/image" Target="../media/image11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11" Type="http://schemas.openxmlformats.org/officeDocument/2006/relationships/image" Target="../media/image118.emf"/><Relationship Id="rId5" Type="http://schemas.openxmlformats.org/officeDocument/2006/relationships/image" Target="../media/image112.png"/><Relationship Id="rId10" Type="http://schemas.openxmlformats.org/officeDocument/2006/relationships/image" Target="../media/image117.emf"/><Relationship Id="rId4" Type="http://schemas.openxmlformats.org/officeDocument/2006/relationships/image" Target="../media/image111.png"/><Relationship Id="rId9" Type="http://schemas.openxmlformats.org/officeDocument/2006/relationships/image" Target="../media/image11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emf"/><Relationship Id="rId4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5" Type="http://schemas.openxmlformats.org/officeDocument/2006/relationships/image" Target="../media/image36.png"/><Relationship Id="rId10" Type="http://schemas.openxmlformats.org/officeDocument/2006/relationships/image" Target="../media/image41.emf"/><Relationship Id="rId4" Type="http://schemas.openxmlformats.org/officeDocument/2006/relationships/image" Target="../media/image35.jpg"/><Relationship Id="rId9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45.emf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48.emf"/><Relationship Id="rId5" Type="http://schemas.openxmlformats.org/officeDocument/2006/relationships/image" Target="../media/image370.png"/><Relationship Id="rId10" Type="http://schemas.openxmlformats.org/officeDocument/2006/relationships/hyperlink" Target="https://doi.org/10.1016/j.astropartphys.2017.10.012" TargetMode="External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43B38-4A6E-034D-8163-8D8047648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782" y="163429"/>
            <a:ext cx="8672512" cy="1166886"/>
          </a:xfrm>
          <a:solidFill>
            <a:srgbClr val="0432FF"/>
          </a:solidFill>
          <a:effectLst>
            <a:glow rad="111149">
              <a:srgbClr val="0432FF">
                <a:alpha val="40000"/>
              </a:srgbClr>
            </a:glow>
            <a:outerShdw blurRad="50800" dist="38100" dir="2700000" sx="100855" sy="100855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LATEST RESULTS ON DARK MATTER AXIONS WITH CAST-CAPP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B267A-AA88-9B41-8F72-857B4448C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98" y="5325950"/>
            <a:ext cx="989102" cy="15446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19AD76-F4A9-FB48-9D56-6612515421F3}"/>
              </a:ext>
            </a:extLst>
          </p:cNvPr>
          <p:cNvSpPr/>
          <p:nvPr/>
        </p:nvSpPr>
        <p:spPr>
          <a:xfrm>
            <a:off x="3929288" y="3053302"/>
            <a:ext cx="1069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10/08/2022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3203EA-FA07-C648-A649-A2589E163209}"/>
              </a:ext>
            </a:extLst>
          </p:cNvPr>
          <p:cNvSpPr/>
          <p:nvPr/>
        </p:nvSpPr>
        <p:spPr>
          <a:xfrm>
            <a:off x="2694192" y="1829823"/>
            <a:ext cx="3528082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Marios Maroudas</a:t>
            </a:r>
          </a:p>
          <a:p>
            <a:pPr algn="ctr"/>
            <a:endParaRPr lang="en-US" sz="750" b="1" dirty="0"/>
          </a:p>
          <a:p>
            <a:pPr algn="ctr"/>
            <a:r>
              <a:rPr lang="en-US" dirty="0"/>
              <a:t>on behalf of the CAST Collaboration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612EF9-CE8B-9E45-A863-D965DE89A03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36135" y="5849237"/>
            <a:ext cx="4789130" cy="894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212A7-3F6A-6949-98AB-EBFEA75F8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821" y="5849237"/>
            <a:ext cx="1998521" cy="83688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EA73CD6-745F-4646-B80D-CAAC1CB77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35" y="4189538"/>
            <a:ext cx="1136411" cy="1136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767E56-B744-434F-9DA2-8849DA77CF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82" r="21003"/>
          <a:stretch/>
        </p:blipFill>
        <p:spPr>
          <a:xfrm>
            <a:off x="7718453" y="4189538"/>
            <a:ext cx="1289412" cy="1161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AAAF08-3379-2A42-A1D8-705546BAC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7863" y="4201485"/>
            <a:ext cx="6135273" cy="104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4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003006-5E7A-E045-BFCF-A94B5919B443}"/>
              </a:ext>
            </a:extLst>
          </p:cNvPr>
          <p:cNvSpPr/>
          <p:nvPr/>
        </p:nvSpPr>
        <p:spPr>
          <a:xfrm>
            <a:off x="1" y="975423"/>
            <a:ext cx="4866960" cy="2153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57162" indent="-257162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62" indent="-257162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Data-taking time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4124 h (</a:t>
            </a:r>
            <a:r>
              <a:rPr lang="en-GB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172  d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57162" indent="-257162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Frequency range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660.15 MHz </a:t>
            </a:r>
          </a:p>
          <a:p>
            <a:pPr marL="257162" indent="-257162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Axion Masses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4.77 - 5.43 GHz</a:t>
            </a:r>
          </a:p>
          <a:p>
            <a:pPr marL="257162" indent="-257162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u="sng" dirty="0">
                <a:latin typeface="+mj-lt"/>
              </a:rPr>
              <a:t>Data size</a:t>
            </a:r>
            <a:r>
              <a:rPr lang="en-US" dirty="0">
                <a:latin typeface="+mj-lt"/>
              </a:rPr>
              <a:t>: ~ 650 TB !!</a:t>
            </a: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62" indent="-257162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00B5B0-CA03-6547-AA38-9E04EF833634}"/>
              </a:ext>
            </a:extLst>
          </p:cNvPr>
          <p:cNvSpPr/>
          <p:nvPr/>
        </p:nvSpPr>
        <p:spPr>
          <a:xfrm>
            <a:off x="4503243" y="975423"/>
            <a:ext cx="4640757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QUALITY CHECKS</a:t>
            </a:r>
            <a:r>
              <a: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F4AF0A-041A-5841-9E6F-23C51C0F1D8D}"/>
              </a:ext>
            </a:extLst>
          </p:cNvPr>
          <p:cNvSpPr/>
          <p:nvPr/>
        </p:nvSpPr>
        <p:spPr>
          <a:xfrm>
            <a:off x="5210630" y="4241574"/>
            <a:ext cx="3299686" cy="422744"/>
          </a:xfrm>
          <a:prstGeom prst="rect">
            <a:avLst/>
          </a:prstGeom>
          <a:solidFill>
            <a:srgbClr val="FFFF00"/>
          </a:solidFill>
          <a:ln w="1905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1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Total discarded Files</a:t>
            </a:r>
            <a:r>
              <a:rPr lang="en-GB" sz="2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en-GB" sz="2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~4.4%</a:t>
            </a:r>
            <a:r>
              <a:rPr lang="en-GB" sz="2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Plus 8">
            <a:extLst>
              <a:ext uri="{FF2B5EF4-FFF2-40B4-BE49-F238E27FC236}">
                <a16:creationId xmlns:a16="http://schemas.microsoft.com/office/drawing/2014/main" id="{16A07A4E-CCA3-E24E-9888-9AE1E3D91808}"/>
              </a:ext>
            </a:extLst>
          </p:cNvPr>
          <p:cNvSpPr/>
          <p:nvPr/>
        </p:nvSpPr>
        <p:spPr>
          <a:xfrm>
            <a:off x="1835340" y="2824517"/>
            <a:ext cx="598141" cy="542094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8C1357-E953-1445-B3B8-1EFEDD20EA36}"/>
              </a:ext>
            </a:extLst>
          </p:cNvPr>
          <p:cNvSpPr/>
          <p:nvPr/>
        </p:nvSpPr>
        <p:spPr>
          <a:xfrm>
            <a:off x="46244" y="3422399"/>
            <a:ext cx="4425371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2" indent="-257162">
              <a:lnSpc>
                <a:spcPct val="107000"/>
              </a:lnSpc>
              <a:buClr>
                <a:srgbClr val="00FA00"/>
              </a:buClr>
              <a:buFont typeface="Wingdings" pitchFamily="2" charset="2"/>
              <a:buChar char="ü"/>
            </a:pPr>
            <a:r>
              <a:rPr lang="en-GB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Phase-matching of all four cavities.</a:t>
            </a:r>
          </a:p>
          <a:p>
            <a:pPr marL="257162" indent="-257162">
              <a:lnSpc>
                <a:spcPct val="107000"/>
              </a:lnSpc>
              <a:buClr>
                <a:srgbClr val="00FA00"/>
              </a:buClr>
              <a:buFont typeface="Wingdings" pitchFamily="2" charset="2"/>
              <a:buChar char="ü"/>
            </a:pPr>
            <a:r>
              <a:rPr lang="en-GB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Fast resonance scanning.</a:t>
            </a:r>
          </a:p>
          <a:p>
            <a:pPr marL="257162" indent="-257162">
              <a:lnSpc>
                <a:spcPct val="107000"/>
              </a:lnSpc>
              <a:buClr>
                <a:srgbClr val="00FA00"/>
              </a:buClr>
              <a:buFont typeface="Wingdings" pitchFamily="2" charset="2"/>
              <a:buChar char="ü"/>
            </a:pPr>
            <a:r>
              <a:rPr lang="en-GB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Unexplored parameter space.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EEF2CE1-C5AC-1F47-8F5B-7BF865EA395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DATA taking Results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CC04C1F9-C800-4041-862A-C14CBC4BA053}"/>
              </a:ext>
            </a:extLst>
          </p:cNvPr>
          <p:cNvSpPr/>
          <p:nvPr/>
        </p:nvSpPr>
        <p:spPr>
          <a:xfrm rot="5400000">
            <a:off x="6592641" y="3757684"/>
            <a:ext cx="461953" cy="33660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F35570-4426-F440-A6D4-68FDD069A9F4}"/>
              </a:ext>
            </a:extLst>
          </p:cNvPr>
          <p:cNvSpPr/>
          <p:nvPr/>
        </p:nvSpPr>
        <p:spPr>
          <a:xfrm>
            <a:off x="900805" y="4837175"/>
            <a:ext cx="208467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GB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Data Processing</a:t>
            </a:r>
            <a:r>
              <a: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FFT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8C094F-F387-AE42-AF6A-1EC92E3EC475}"/>
              </a:ext>
            </a:extLst>
          </p:cNvPr>
          <p:cNvSpPr/>
          <p:nvPr/>
        </p:nvSpPr>
        <p:spPr>
          <a:xfrm>
            <a:off x="228848" y="5457180"/>
            <a:ext cx="1466617" cy="67191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Time domain</a:t>
            </a:r>
          </a:p>
          <a:p>
            <a:pPr algn="ctr">
              <a:lnSpc>
                <a:spcPct val="107000"/>
              </a:lnSpc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I(t), Q(t)</a:t>
            </a:r>
          </a:p>
        </p:txBody>
      </p:sp>
      <p:cxnSp>
        <p:nvCxnSpPr>
          <p:cNvPr id="18" name="Düz Ok Bağlayıcısı 23">
            <a:extLst>
              <a:ext uri="{FF2B5EF4-FFF2-40B4-BE49-F238E27FC236}">
                <a16:creationId xmlns:a16="http://schemas.microsoft.com/office/drawing/2014/main" id="{847EF464-A65B-554D-8777-5910E1329054}"/>
              </a:ext>
            </a:extLst>
          </p:cNvPr>
          <p:cNvCxnSpPr>
            <a:cxnSpLocks/>
          </p:cNvCxnSpPr>
          <p:nvPr/>
        </p:nvCxnSpPr>
        <p:spPr>
          <a:xfrm>
            <a:off x="1909980" y="5793137"/>
            <a:ext cx="4576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63725D4-1FF8-5849-AFE7-953C779DBB48}"/>
              </a:ext>
            </a:extLst>
          </p:cNvPr>
          <p:cNvSpPr/>
          <p:nvPr/>
        </p:nvSpPr>
        <p:spPr>
          <a:xfrm>
            <a:off x="2501288" y="5457180"/>
            <a:ext cx="1962762" cy="67191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Frequency domain</a:t>
            </a:r>
          </a:p>
          <a:p>
            <a:pPr algn="ctr">
              <a:lnSpc>
                <a:spcPct val="107000"/>
              </a:lnSpc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I(f), Q(f)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0B318E-5EF5-F445-BD2D-229AC7963D75}"/>
              </a:ext>
            </a:extLst>
          </p:cNvPr>
          <p:cNvSpPr/>
          <p:nvPr/>
        </p:nvSpPr>
        <p:spPr>
          <a:xfrm>
            <a:off x="1140934" y="6326356"/>
            <a:ext cx="1914883" cy="4227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RBW = 50 Hz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52E70E-00D2-6F45-A01A-4271DA737CEC}"/>
              </a:ext>
            </a:extLst>
          </p:cNvPr>
          <p:cNvSpPr/>
          <p:nvPr/>
        </p:nvSpPr>
        <p:spPr>
          <a:xfrm>
            <a:off x="8510316" y="9886"/>
            <a:ext cx="5757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9/ 17</a:t>
            </a:r>
            <a:endParaRPr lang="en-GR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58430E4-F530-8349-BD38-83207906B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110" y="1390355"/>
            <a:ext cx="4167955" cy="21073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598975-5E78-794B-B238-AF8A400EC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755" y="4900788"/>
            <a:ext cx="4618245" cy="19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91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7">
            <a:extLst>
              <a:ext uri="{FF2B5EF4-FFF2-40B4-BE49-F238E27FC236}">
                <a16:creationId xmlns:a16="http://schemas.microsoft.com/office/drawing/2014/main" id="{DD068935-0F19-0742-BEC0-0904269B7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2" y="1917464"/>
            <a:ext cx="2708808" cy="20316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825A25-AB01-3D43-BF4F-8B9868613E41}"/>
              </a:ext>
            </a:extLst>
          </p:cNvPr>
          <p:cNvSpPr/>
          <p:nvPr/>
        </p:nvSpPr>
        <p:spPr>
          <a:xfrm>
            <a:off x="481380" y="4040954"/>
            <a:ext cx="3473283" cy="4001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FF0000"/>
              </a:buClr>
              <a:buFont typeface="+mj-lt"/>
              <a:buAutoNum type="arabicPeriod" startAt="2"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IF interference check:</a:t>
            </a:r>
            <a:endParaRPr lang="en-GR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367E16-5D9C-B841-A464-A7FFE4D05FF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DATA </a:t>
            </a:r>
            <a:r>
              <a:rPr lang="en-US" sz="2400" b="1" dirty="0" err="1">
                <a:solidFill>
                  <a:schemeClr val="bg1"/>
                </a:solidFill>
              </a:rPr>
              <a:t>ANalysis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Resim 8">
            <a:extLst>
              <a:ext uri="{FF2B5EF4-FFF2-40B4-BE49-F238E27FC236}">
                <a16:creationId xmlns:a16="http://schemas.microsoft.com/office/drawing/2014/main" id="{8FDE96E3-FC89-4841-8E42-38CD08E17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4" y="5165597"/>
            <a:ext cx="2512524" cy="164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67B85E-D94D-EA42-807B-59216E748FEE}"/>
              </a:ext>
            </a:extLst>
          </p:cNvPr>
          <p:cNvSpPr/>
          <p:nvPr/>
        </p:nvSpPr>
        <p:spPr>
          <a:xfrm>
            <a:off x="506948" y="832430"/>
            <a:ext cx="3477140" cy="400110"/>
          </a:xfrm>
          <a:prstGeom prst="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FF0000"/>
              </a:buClr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Spectrum Flattening: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E1362B-02C2-9243-831F-8E3F14963780}"/>
              </a:ext>
            </a:extLst>
          </p:cNvPr>
          <p:cNvSpPr/>
          <p:nvPr/>
        </p:nvSpPr>
        <p:spPr>
          <a:xfrm>
            <a:off x="5237018" y="832430"/>
            <a:ext cx="3477140" cy="4001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FF0000"/>
              </a:buClr>
              <a:buFont typeface="+mj-lt"/>
              <a:buAutoNum type="arabicPeriod" startAt="3"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Combining multiple spectra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:</a:t>
            </a:r>
            <a:endParaRPr lang="en-GR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92A1DD-B9D8-B84D-B151-1099715B1C61}"/>
              </a:ext>
            </a:extLst>
          </p:cNvPr>
          <p:cNvSpPr/>
          <p:nvPr/>
        </p:nvSpPr>
        <p:spPr>
          <a:xfrm>
            <a:off x="0" y="1271133"/>
            <a:ext cx="44910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Divide spectrum by SG filter output to remove noise baseline of processed spectra</a:t>
            </a:r>
            <a:endParaRPr lang="en-GR" sz="16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64E157-E760-4544-875C-32F80F21E0AC}"/>
              </a:ext>
            </a:extLst>
          </p:cNvPr>
          <p:cNvSpPr/>
          <p:nvPr/>
        </p:nvSpPr>
        <p:spPr>
          <a:xfrm>
            <a:off x="-27497" y="4441064"/>
            <a:ext cx="44910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Constant index, narrow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Flagged IF bins are discarded.</a:t>
            </a:r>
            <a:endParaRPr lang="en-GR" sz="160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52246B-526F-D440-AEE3-2B8E5BD92532}"/>
              </a:ext>
            </a:extLst>
          </p:cNvPr>
          <p:cNvSpPr/>
          <p:nvPr/>
        </p:nvSpPr>
        <p:spPr>
          <a:xfrm>
            <a:off x="4491038" y="1228770"/>
            <a:ext cx="46529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+mj-lt"/>
              <a:buAutoNum type="alphaLcPeriod"/>
            </a:pPr>
            <a:r>
              <a:rPr lang="en-US" sz="1600" dirty="0">
                <a:latin typeface="+mj-lt"/>
              </a:rPr>
              <a:t>Scaling of the spectra by </a:t>
            </a:r>
            <a:r>
              <a:rPr lang="en-US" sz="1600" dirty="0" err="1">
                <a:latin typeface="+mj-lt"/>
              </a:rPr>
              <a:t>P</a:t>
            </a:r>
            <a:r>
              <a:rPr lang="en-US" sz="1600" baseline="-25000" dirty="0" err="1">
                <a:latin typeface="+mj-lt"/>
              </a:rPr>
              <a:t>noise</a:t>
            </a:r>
            <a:r>
              <a:rPr lang="en-US" sz="1600" dirty="0">
                <a:latin typeface="+mj-lt"/>
              </a:rPr>
              <a:t>/</a:t>
            </a:r>
            <a:r>
              <a:rPr lang="en-US" sz="1600" dirty="0" err="1">
                <a:latin typeface="+mj-lt"/>
              </a:rPr>
              <a:t>P</a:t>
            </a:r>
            <a:r>
              <a:rPr lang="en-US" sz="1600" baseline="-25000" dirty="0" err="1">
                <a:latin typeface="+mj-lt"/>
              </a:rPr>
              <a:t>axion</a:t>
            </a:r>
            <a:r>
              <a:rPr lang="en-US" sz="1600" dirty="0">
                <a:latin typeface="+mj-lt"/>
              </a:rPr>
              <a:t> to get the correct axion SNR according to noise param.</a:t>
            </a:r>
          </a:p>
          <a:p>
            <a:pPr marL="342900" indent="-342900">
              <a:buClr>
                <a:schemeClr val="tx1"/>
              </a:buClr>
              <a:buFont typeface="+mj-lt"/>
              <a:buAutoNum type="alphaLcPeriod"/>
            </a:pPr>
            <a:r>
              <a:rPr lang="en-US" sz="1600" dirty="0">
                <a:latin typeface="+mj-lt"/>
              </a:rPr>
              <a:t>Vertical averaging on RF axis with weights by ML estimates.</a:t>
            </a:r>
          </a:p>
          <a:p>
            <a:pPr marL="342900" indent="-342900">
              <a:buClr>
                <a:schemeClr val="tx1"/>
              </a:buClr>
              <a:buFont typeface="+mj-lt"/>
              <a:buAutoNum type="alphaLcPeriod"/>
            </a:pPr>
            <a:r>
              <a:rPr lang="en-US" sz="1600" dirty="0">
                <a:latin typeface="+mj-lt"/>
              </a:rPr>
              <a:t>Normalization of bins to have </a:t>
            </a:r>
            <a:r>
              <a:rPr lang="el-GR" sz="1600" dirty="0">
                <a:latin typeface="+mj-lt"/>
              </a:rPr>
              <a:t>μ=0, σ=1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B2D060-F418-4D4D-8B86-E03C19887216}"/>
              </a:ext>
            </a:extLst>
          </p:cNvPr>
          <p:cNvSpPr/>
          <p:nvPr/>
        </p:nvSpPr>
        <p:spPr>
          <a:xfrm>
            <a:off x="5237019" y="2549988"/>
            <a:ext cx="3477139" cy="4001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457200" indent="-457200" algn="ctr">
              <a:buClr>
                <a:srgbClr val="FF0000"/>
              </a:buClr>
              <a:buFont typeface="+mj-lt"/>
              <a:buAutoNum type="arabicPeriod" startAt="4"/>
            </a:pP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Rebinned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spectrum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:</a:t>
            </a:r>
            <a:endParaRPr lang="en-GR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387068-71A5-744A-839D-D9CB70CDFBE3}"/>
              </a:ext>
            </a:extLst>
          </p:cNvPr>
          <p:cNvSpPr/>
          <p:nvPr/>
        </p:nvSpPr>
        <p:spPr>
          <a:xfrm>
            <a:off x="4463540" y="2948549"/>
            <a:ext cx="46934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Increase the SNR of an axion signal with the expected linewidth of a </a:t>
            </a:r>
            <a:r>
              <a:rPr lang="en-GR" sz="1600" dirty="0">
                <a:latin typeface="+mj-lt"/>
              </a:rPr>
              <a:t>7 kHz axion (5 bins)</a:t>
            </a:r>
            <a:r>
              <a:rPr lang="en-US" sz="1600" dirty="0">
                <a:latin typeface="+mj-lt"/>
              </a:rPr>
              <a:t>.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R" sz="1600" dirty="0">
                <a:latin typeface="+mj-lt"/>
              </a:rPr>
              <a:t>Horizontal averaging of 28 adjacent bins with ML weights (50 Hz x 28 = 1.4 kHz).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6A4546-1AFB-0A47-A892-83B6093E3BD7}"/>
              </a:ext>
            </a:extLst>
          </p:cNvPr>
          <p:cNvSpPr/>
          <p:nvPr/>
        </p:nvSpPr>
        <p:spPr>
          <a:xfrm>
            <a:off x="5237018" y="4036402"/>
            <a:ext cx="3477139" cy="4001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457200" indent="-457200" algn="ctr">
              <a:buClr>
                <a:srgbClr val="FF0000"/>
              </a:buClr>
              <a:buFont typeface="+mj-lt"/>
              <a:buAutoNum type="arabicPeriod" startAt="5"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Grand spectrum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:</a:t>
            </a:r>
            <a:endParaRPr lang="en-GR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E282EE-AC42-7648-9FE6-90489C67071C}"/>
              </a:ext>
            </a:extLst>
          </p:cNvPr>
          <p:cNvSpPr/>
          <p:nvPr/>
        </p:nvSpPr>
        <p:spPr>
          <a:xfrm>
            <a:off x="4572000" y="4414617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R" sz="1600" dirty="0">
                <a:latin typeface="+mj-lt"/>
              </a:rPr>
              <a:t>Convolution with expected axion signal shape in the lab frame.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4A42FE-F1C1-434D-9118-7DBCE217C885}"/>
              </a:ext>
            </a:extLst>
          </p:cNvPr>
          <p:cNvSpPr/>
          <p:nvPr/>
        </p:nvSpPr>
        <p:spPr>
          <a:xfrm>
            <a:off x="8436755" y="22171"/>
            <a:ext cx="707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/ 17</a:t>
            </a:r>
            <a:endParaRPr lang="en-GR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8A712B-55C0-3D4D-A914-EDCFE1F937D1}"/>
              </a:ext>
            </a:extLst>
          </p:cNvPr>
          <p:cNvSpPr/>
          <p:nvPr/>
        </p:nvSpPr>
        <p:spPr>
          <a:xfrm>
            <a:off x="1601945" y="3090446"/>
            <a:ext cx="1287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</a:pPr>
            <a:r>
              <a:rPr lang="en-GR" sz="1600" dirty="0">
                <a:solidFill>
                  <a:schemeClr val="bg1"/>
                </a:solidFill>
                <a:latin typeface="+mj-lt"/>
              </a:rPr>
              <a:t>RBW =  50 Hz</a:t>
            </a:r>
          </a:p>
        </p:txBody>
      </p:sp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FC9EE0A6-D6CA-4141-8B28-395740DF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884" y="5009121"/>
            <a:ext cx="2512524" cy="1826707"/>
          </a:xfrm>
          <a:prstGeom prst="rect">
            <a:avLst/>
          </a:prstGeom>
        </p:spPr>
      </p:pic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839DFDC9-0840-2B45-BDE3-433606C60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9803" y="5007901"/>
            <a:ext cx="2316981" cy="18020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C131CB7-4A36-3E43-A148-DD07F8330C21}"/>
              </a:ext>
            </a:extLst>
          </p:cNvPr>
          <p:cNvSpPr/>
          <p:nvPr/>
        </p:nvSpPr>
        <p:spPr>
          <a:xfrm>
            <a:off x="4894118" y="5338138"/>
            <a:ext cx="1426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</a:pPr>
            <a:r>
              <a:rPr lang="en-GR" sz="1600" dirty="0">
                <a:solidFill>
                  <a:schemeClr val="bg1"/>
                </a:solidFill>
                <a:latin typeface="+mj-lt"/>
              </a:rPr>
              <a:t>RBW =  1.4 kHz</a:t>
            </a:r>
          </a:p>
        </p:txBody>
      </p:sp>
    </p:spTree>
    <p:extLst>
      <p:ext uri="{BB962C8B-B14F-4D97-AF65-F5344CB8AC3E}">
        <p14:creationId xmlns:p14="http://schemas.microsoft.com/office/powerpoint/2010/main" val="82402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64613B-4C18-BE4D-8C00-221982864D48}"/>
              </a:ext>
            </a:extLst>
          </p:cNvPr>
          <p:cNvSpPr/>
          <p:nvPr/>
        </p:nvSpPr>
        <p:spPr>
          <a:xfrm>
            <a:off x="153316" y="868479"/>
            <a:ext cx="76259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+mj-lt"/>
              </a:rPr>
              <a:t>Blind</a:t>
            </a:r>
            <a:r>
              <a:rPr lang="en-US" dirty="0">
                <a:latin typeface="+mj-lt"/>
              </a:rPr>
              <a:t> injection of well-defined “fake” axion signals.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Identification from analysis + stability and calibration.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Behavior and characteristics  as expected.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2D4D25-CF17-0447-9115-426AE441595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Hardware and software SIGNAL INJECTIONS</a:t>
            </a:r>
          </a:p>
        </p:txBody>
      </p:sp>
      <p:pic>
        <p:nvPicPr>
          <p:cNvPr id="11" name="Resim 7">
            <a:extLst>
              <a:ext uri="{FF2B5EF4-FFF2-40B4-BE49-F238E27FC236}">
                <a16:creationId xmlns:a16="http://schemas.microsoft.com/office/drawing/2014/main" id="{B61B6820-A5E4-1440-8984-E283C7DB8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8" y="4825953"/>
            <a:ext cx="3118635" cy="2032047"/>
          </a:xfrm>
          <a:prstGeom prst="rect">
            <a:avLst/>
          </a:prstGeom>
        </p:spPr>
      </p:pic>
      <p:pic>
        <p:nvPicPr>
          <p:cNvPr id="12" name="Resim 9">
            <a:extLst>
              <a:ext uri="{FF2B5EF4-FFF2-40B4-BE49-F238E27FC236}">
                <a16:creationId xmlns:a16="http://schemas.microsoft.com/office/drawing/2014/main" id="{E453C623-1A41-6D4D-8F80-04DD1E7EF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68" y="4825953"/>
            <a:ext cx="2949916" cy="2032046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B0FE2C58-426A-4D4B-8A51-10F56AB3C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084" y="4825954"/>
            <a:ext cx="2949916" cy="203204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C9E51B5-8F52-6A43-8B75-29F445540AF7}"/>
              </a:ext>
            </a:extLst>
          </p:cNvPr>
          <p:cNvSpPr/>
          <p:nvPr/>
        </p:nvSpPr>
        <p:spPr>
          <a:xfrm>
            <a:off x="5060634" y="4428569"/>
            <a:ext cx="3477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  <a:latin typeface="+mj-lt"/>
              </a:rPr>
              <a:t>Monte Carlo synthetic axion signal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0F2F52-E20A-184E-8EB0-3D9EB347E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401" y="1744085"/>
            <a:ext cx="2367799" cy="2297199"/>
          </a:xfrm>
          <a:prstGeom prst="rect">
            <a:avLst/>
          </a:prstGeom>
        </p:spPr>
      </p:pic>
      <p:pic>
        <p:nvPicPr>
          <p:cNvPr id="14" name="Picture 13" descr="A picture containing letter&#10;&#10;Description automatically generated">
            <a:extLst>
              <a:ext uri="{FF2B5EF4-FFF2-40B4-BE49-F238E27FC236}">
                <a16:creationId xmlns:a16="http://schemas.microsoft.com/office/drawing/2014/main" id="{ABDD8BA0-B146-2F4A-BDBD-4C04A1E84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8970" y="1744084"/>
            <a:ext cx="2367799" cy="22971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42F4B47-0D57-E54E-8E10-3FB03869000F}"/>
              </a:ext>
            </a:extLst>
          </p:cNvPr>
          <p:cNvSpPr/>
          <p:nvPr/>
        </p:nvSpPr>
        <p:spPr>
          <a:xfrm>
            <a:off x="1162594" y="3559593"/>
            <a:ext cx="3691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endParaRPr lang="en-US" sz="1400" dirty="0">
              <a:latin typeface="+mj-lt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>
                <a:latin typeface="+mj-lt"/>
              </a:rPr>
              <a:t>Injected power: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>
                <a:latin typeface="+mj-lt"/>
              </a:rPr>
              <a:t>Should be visible after 90-min averaging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>
                <a:latin typeface="+mj-lt"/>
              </a:rPr>
              <a:t>110-min of data generated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06BB94-F053-6841-95B3-96841815F4E7}"/>
              </a:ext>
            </a:extLst>
          </p:cNvPr>
          <p:cNvSpPr/>
          <p:nvPr/>
        </p:nvSpPr>
        <p:spPr>
          <a:xfrm>
            <a:off x="5626699" y="1374753"/>
            <a:ext cx="2296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  <a:latin typeface="+mj-lt"/>
              </a:rPr>
              <a:t>Hardware Injections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:</a:t>
            </a:r>
          </a:p>
        </p:txBody>
      </p:sp>
      <p:pic>
        <p:nvPicPr>
          <p:cNvPr id="24" name="Resim 7">
            <a:extLst>
              <a:ext uri="{FF2B5EF4-FFF2-40B4-BE49-F238E27FC236}">
                <a16:creationId xmlns:a16="http://schemas.microsoft.com/office/drawing/2014/main" id="{C53FF61B-E8C6-B34D-8BDD-049A9E9A34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5" y="1997680"/>
            <a:ext cx="2350006" cy="1621018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BF03BB49-2729-FE4C-935B-AB4026BA618F}"/>
              </a:ext>
            </a:extLst>
          </p:cNvPr>
          <p:cNvSpPr/>
          <p:nvPr/>
        </p:nvSpPr>
        <p:spPr>
          <a:xfrm rot="5400000">
            <a:off x="563820" y="4122649"/>
            <a:ext cx="1179205" cy="17130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1C9AE-6D3F-8F43-B954-B12FF7F1B1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0809" y="3790937"/>
            <a:ext cx="1182457" cy="2767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CFC704-4027-4745-940D-9DA0D208B500}"/>
              </a:ext>
            </a:extLst>
          </p:cNvPr>
          <p:cNvSpPr/>
          <p:nvPr/>
        </p:nvSpPr>
        <p:spPr>
          <a:xfrm>
            <a:off x="8461978" y="0"/>
            <a:ext cx="707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11 / 17</a:t>
            </a:r>
            <a:endParaRPr lang="en-GR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18A239-203F-0F4C-A6C2-8116CC03A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292" y="6219970"/>
            <a:ext cx="928964" cy="29417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8790079-39E6-2F49-B87F-AAF65F311CCB}"/>
              </a:ext>
            </a:extLst>
          </p:cNvPr>
          <p:cNvCxnSpPr>
            <a:cxnSpLocks/>
          </p:cNvCxnSpPr>
          <p:nvPr/>
        </p:nvCxnSpPr>
        <p:spPr>
          <a:xfrm flipV="1">
            <a:off x="1177755" y="6015956"/>
            <a:ext cx="0" cy="28590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F634B499-745C-8247-8385-73527E0C67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9401" y="6209779"/>
            <a:ext cx="928964" cy="294172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0D98DD2-72B3-504C-A72C-2CF4A9B3E051}"/>
              </a:ext>
            </a:extLst>
          </p:cNvPr>
          <p:cNvCxnSpPr>
            <a:cxnSpLocks/>
          </p:cNvCxnSpPr>
          <p:nvPr/>
        </p:nvCxnSpPr>
        <p:spPr>
          <a:xfrm flipV="1">
            <a:off x="4911864" y="6005765"/>
            <a:ext cx="0" cy="28590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0942578C-9370-3547-9456-08AD96C47D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5152" y="6042546"/>
            <a:ext cx="928964" cy="294172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33694F9-89DB-9245-A0D4-EA52ADE90CC8}"/>
              </a:ext>
            </a:extLst>
          </p:cNvPr>
          <p:cNvCxnSpPr>
            <a:cxnSpLocks/>
          </p:cNvCxnSpPr>
          <p:nvPr/>
        </p:nvCxnSpPr>
        <p:spPr>
          <a:xfrm flipV="1">
            <a:off x="7777615" y="5838532"/>
            <a:ext cx="0" cy="28590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391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8E1FA7-03F7-F24A-B1C6-C3E46640EB92}"/>
              </a:ext>
            </a:extLst>
          </p:cNvPr>
          <p:cNvSpPr/>
          <p:nvPr/>
        </p:nvSpPr>
        <p:spPr>
          <a:xfrm>
            <a:off x="5544036" y="862124"/>
            <a:ext cx="3576246" cy="2910366"/>
          </a:xfrm>
          <a:prstGeom prst="rect">
            <a:avLst/>
          </a:prstGeom>
          <a:noFill/>
          <a:ln w="25400"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18AB58E-BD7C-0746-BD49-4C25F1039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01" y="2777688"/>
            <a:ext cx="6197225" cy="40989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70CEEA9-7E10-2546-AB0F-EC79902A3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265" y="4758845"/>
            <a:ext cx="2520735" cy="2097140"/>
          </a:xfrm>
          <a:prstGeom prst="rect">
            <a:avLst/>
          </a:prstGeom>
        </p:spPr>
      </p:pic>
      <p:pic>
        <p:nvPicPr>
          <p:cNvPr id="40" name="Picture 39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78A0B680-05E2-F646-A45F-B92150A72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6" y="5997198"/>
            <a:ext cx="477706" cy="826151"/>
          </a:xfrm>
          <a:prstGeom prst="rect">
            <a:avLst/>
          </a:prstGeom>
        </p:spPr>
      </p:pic>
      <p:pic>
        <p:nvPicPr>
          <p:cNvPr id="42" name="Picture 41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ED263875-4437-224C-B6A1-35A9C3396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010" y="6021757"/>
            <a:ext cx="825098" cy="752903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76F8B071-F70C-5F4D-B11E-128576113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381" y="5127769"/>
            <a:ext cx="369217" cy="451676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6B0B7D1D-DA0D-AD40-8EE5-BA5F3612E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937" y="5496290"/>
            <a:ext cx="369217" cy="451676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A33DEEB0-B773-C740-B2D7-958FC0916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1297" y="6103082"/>
            <a:ext cx="369217" cy="451676"/>
          </a:xfrm>
          <a:prstGeom prst="rect">
            <a:avLst/>
          </a:prstGeom>
        </p:spPr>
      </p:pic>
      <p:pic>
        <p:nvPicPr>
          <p:cNvPr id="48" name="Picture 47" descr="Shape, logo&#10;&#10;Description automatically generated">
            <a:extLst>
              <a:ext uri="{FF2B5EF4-FFF2-40B4-BE49-F238E27FC236}">
                <a16:creationId xmlns:a16="http://schemas.microsoft.com/office/drawing/2014/main" id="{45FC9358-7680-534D-9D5E-03617669D7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132565">
            <a:off x="302729" y="5081841"/>
            <a:ext cx="854751" cy="763751"/>
          </a:xfrm>
          <a:prstGeom prst="rect">
            <a:avLst/>
          </a:prstGeom>
        </p:spPr>
      </p:pic>
      <p:pic>
        <p:nvPicPr>
          <p:cNvPr id="49" name="Picture 48" descr="Shape, logo&#10;&#10;Description automatically generated">
            <a:extLst>
              <a:ext uri="{FF2B5EF4-FFF2-40B4-BE49-F238E27FC236}">
                <a16:creationId xmlns:a16="http://schemas.microsoft.com/office/drawing/2014/main" id="{DB89B9F2-C042-5847-A43B-25D25BB2C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792999">
            <a:off x="2034816" y="5272039"/>
            <a:ext cx="657543" cy="685302"/>
          </a:xfrm>
          <a:prstGeom prst="rect">
            <a:avLst/>
          </a:prstGeom>
        </p:spPr>
      </p:pic>
      <p:pic>
        <p:nvPicPr>
          <p:cNvPr id="51" name="Picture 50" descr="Shape, logo&#10;&#10;Description automatically generated">
            <a:extLst>
              <a:ext uri="{FF2B5EF4-FFF2-40B4-BE49-F238E27FC236}">
                <a16:creationId xmlns:a16="http://schemas.microsoft.com/office/drawing/2014/main" id="{E7188D7B-C7C1-DA43-8512-83E963A2A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766">
            <a:off x="6695530" y="5000606"/>
            <a:ext cx="916633" cy="819045"/>
          </a:xfrm>
          <a:prstGeom prst="rect">
            <a:avLst/>
          </a:prstGeom>
        </p:spPr>
      </p:pic>
      <p:pic>
        <p:nvPicPr>
          <p:cNvPr id="52" name="Picture 51" descr="Shape, logo&#10;&#10;Description automatically generated">
            <a:extLst>
              <a:ext uri="{FF2B5EF4-FFF2-40B4-BE49-F238E27FC236}">
                <a16:creationId xmlns:a16="http://schemas.microsoft.com/office/drawing/2014/main" id="{E8E15263-AB5C-F147-9314-09C29A236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766">
            <a:off x="6114919" y="5369632"/>
            <a:ext cx="898426" cy="802776"/>
          </a:xfrm>
          <a:prstGeom prst="rect">
            <a:avLst/>
          </a:prstGeom>
        </p:spPr>
      </p:pic>
      <p:pic>
        <p:nvPicPr>
          <p:cNvPr id="54" name="Picture 53" descr="A picture containing text, electronics, indoor, router&#10;&#10;Description automatically generated">
            <a:extLst>
              <a:ext uri="{FF2B5EF4-FFF2-40B4-BE49-F238E27FC236}">
                <a16:creationId xmlns:a16="http://schemas.microsoft.com/office/drawing/2014/main" id="{D3FDBB9D-EE0D-C34C-9EDF-619B7FC448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8595" y="5858247"/>
            <a:ext cx="1279607" cy="906071"/>
          </a:xfrm>
          <a:prstGeom prst="rect">
            <a:avLst/>
          </a:prstGeom>
        </p:spPr>
      </p:pic>
      <p:pic>
        <p:nvPicPr>
          <p:cNvPr id="55" name="Picture 54" descr="Shape, logo&#10;&#10;Description automatically generated">
            <a:extLst>
              <a:ext uri="{FF2B5EF4-FFF2-40B4-BE49-F238E27FC236}">
                <a16:creationId xmlns:a16="http://schemas.microsoft.com/office/drawing/2014/main" id="{7D9224A5-242A-724C-BD7D-9CAA322A99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861288">
            <a:off x="3659133" y="5370161"/>
            <a:ext cx="880471" cy="786733"/>
          </a:xfrm>
          <a:prstGeom prst="rect">
            <a:avLst/>
          </a:prstGeom>
        </p:spPr>
      </p:pic>
      <p:sp>
        <p:nvSpPr>
          <p:cNvPr id="61" name="Rectangular Callout 60">
            <a:extLst>
              <a:ext uri="{FF2B5EF4-FFF2-40B4-BE49-F238E27FC236}">
                <a16:creationId xmlns:a16="http://schemas.microsoft.com/office/drawing/2014/main" id="{2F1E5331-F88F-B248-8BBF-33C2C33B1B2F}"/>
              </a:ext>
            </a:extLst>
          </p:cNvPr>
          <p:cNvSpPr/>
          <p:nvPr/>
        </p:nvSpPr>
        <p:spPr>
          <a:xfrm>
            <a:off x="5001877" y="2762898"/>
            <a:ext cx="1993999" cy="1488497"/>
          </a:xfrm>
          <a:prstGeom prst="wedgeRectCallout">
            <a:avLst>
              <a:gd name="adj1" fmla="val -80020"/>
              <a:gd name="adj2" fmla="val 58162"/>
            </a:avLst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 dirty="0"/>
          </a:p>
        </p:txBody>
      </p:sp>
      <p:pic>
        <p:nvPicPr>
          <p:cNvPr id="63" name="Picture 62" descr="A picture containing bicycle, rack&#10;&#10;Description automatically generated">
            <a:extLst>
              <a:ext uri="{FF2B5EF4-FFF2-40B4-BE49-F238E27FC236}">
                <a16:creationId xmlns:a16="http://schemas.microsoft.com/office/drawing/2014/main" id="{06381800-6D43-4140-8D96-977291652B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5866" y="2777688"/>
            <a:ext cx="1942889" cy="1457168"/>
          </a:xfrm>
          <a:prstGeom prst="rect">
            <a:avLst/>
          </a:prstGeom>
        </p:spPr>
      </p:pic>
      <p:pic>
        <p:nvPicPr>
          <p:cNvPr id="50" name="Picture 49" descr="Shape, logo&#10;&#10;Description automatically generated">
            <a:extLst>
              <a:ext uri="{FF2B5EF4-FFF2-40B4-BE49-F238E27FC236}">
                <a16:creationId xmlns:a16="http://schemas.microsoft.com/office/drawing/2014/main" id="{81B690ED-F81B-454B-82F4-EDBF2B4C1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766">
            <a:off x="6965517" y="4561128"/>
            <a:ext cx="919959" cy="82201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B1A66654-8FA4-D24D-BC49-C01634911F53}"/>
              </a:ext>
            </a:extLst>
          </p:cNvPr>
          <p:cNvSpPr/>
          <p:nvPr/>
        </p:nvSpPr>
        <p:spPr>
          <a:xfrm>
            <a:off x="216221" y="926086"/>
            <a:ext cx="5292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04" indent="-428604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Magnet body acts as a Faraday cage.</a:t>
            </a:r>
          </a:p>
          <a:p>
            <a:pPr marL="428604" indent="-428604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Outside-the-cryostat connections are unprotected.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A1BD99B-358E-B44B-A79C-6708BB2C7C3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BUT… What about ambient intended/unintended emitters?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E4F6E4-39D9-E34D-A805-1D1FF2508B02}"/>
              </a:ext>
            </a:extLst>
          </p:cNvPr>
          <p:cNvSpPr/>
          <p:nvPr/>
        </p:nvSpPr>
        <p:spPr>
          <a:xfrm>
            <a:off x="1104642" y="1727023"/>
            <a:ext cx="3358471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+mj-lt"/>
              </a:rPr>
              <a:t>GOOD NEWS</a:t>
            </a:r>
            <a:r>
              <a:rPr lang="en-US" dirty="0">
                <a:latin typeface="+mj-lt"/>
              </a:rPr>
              <a:t>: </a:t>
            </a:r>
          </a:p>
          <a:p>
            <a:pPr algn="ctr"/>
            <a:r>
              <a:rPr lang="en-US" dirty="0">
                <a:latin typeface="+mj-lt"/>
              </a:rPr>
              <a:t>Margin of </a:t>
            </a:r>
            <a:r>
              <a:rPr lang="en-US" dirty="0">
                <a:solidFill>
                  <a:srgbClr val="0432FF"/>
                </a:solidFill>
                <a:latin typeface="+mj-lt"/>
              </a:rPr>
              <a:t>~30</a:t>
            </a:r>
            <a:r>
              <a:rPr lang="en-US" dirty="0">
                <a:latin typeface="+mj-lt"/>
              </a:rPr>
              <a:t> </a:t>
            </a:r>
            <a:r>
              <a:rPr lang="en-US" dirty="0">
                <a:solidFill>
                  <a:srgbClr val="0432FF"/>
                </a:solidFill>
                <a:latin typeface="+mj-lt"/>
              </a:rPr>
              <a:t>dB</a:t>
            </a:r>
            <a:r>
              <a:rPr lang="en-US" dirty="0">
                <a:latin typeface="+mj-lt"/>
              </a:rPr>
              <a:t> above the noise!</a:t>
            </a:r>
          </a:p>
        </p:txBody>
      </p:sp>
      <p:pic>
        <p:nvPicPr>
          <p:cNvPr id="62" name="Picture 61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3EB5F227-DC96-0A4D-9046-DF17E4C8ED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1442" y="900687"/>
            <a:ext cx="1053300" cy="583585"/>
          </a:xfrm>
          <a:prstGeom prst="rect">
            <a:avLst/>
          </a:prstGeom>
        </p:spPr>
      </p:pic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47750414-1BC6-074E-AA4B-78EF726F8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185126" y="1844239"/>
            <a:ext cx="210356" cy="257336"/>
          </a:xfrm>
          <a:prstGeom prst="rect">
            <a:avLst/>
          </a:prstGeom>
          <a:scene3d>
            <a:camera prst="orthographicFront">
              <a:rot lat="0" lon="11999980" rev="0"/>
            </a:camera>
            <a:lightRig rig="threePt" dir="t"/>
          </a:scene3d>
        </p:spPr>
      </p:pic>
      <p:pic>
        <p:nvPicPr>
          <p:cNvPr id="68" name="Picture 67" descr="Shape, logo&#10;&#10;Description automatically generated">
            <a:extLst>
              <a:ext uri="{FF2B5EF4-FFF2-40B4-BE49-F238E27FC236}">
                <a16:creationId xmlns:a16="http://schemas.microsoft.com/office/drawing/2014/main" id="{F524B8E7-D495-244A-8050-364F2E073B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349202">
            <a:off x="6069460" y="2119892"/>
            <a:ext cx="441689" cy="394665"/>
          </a:xfrm>
          <a:prstGeom prst="rect">
            <a:avLst/>
          </a:prstGeom>
        </p:spPr>
      </p:pic>
      <p:pic>
        <p:nvPicPr>
          <p:cNvPr id="70" name="Picture 6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2DD7ADD-37E5-1140-A2D4-DA6810C61F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1212" y="1222961"/>
            <a:ext cx="1901715" cy="1140236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C062C21-6A82-094D-B50C-5B0043114DD4}"/>
              </a:ext>
            </a:extLst>
          </p:cNvPr>
          <p:cNvSpPr/>
          <p:nvPr/>
        </p:nvSpPr>
        <p:spPr>
          <a:xfrm>
            <a:off x="7080561" y="2002549"/>
            <a:ext cx="2335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No signal observed</a:t>
            </a:r>
          </a:p>
        </p:txBody>
      </p:sp>
      <p:pic>
        <p:nvPicPr>
          <p:cNvPr id="72" name="Picture 71" descr="A picture containing light&#10;&#10;Description automatically generated">
            <a:extLst>
              <a:ext uri="{FF2B5EF4-FFF2-40B4-BE49-F238E27FC236}">
                <a16:creationId xmlns:a16="http://schemas.microsoft.com/office/drawing/2014/main" id="{47F767E1-A8FF-ED44-92A2-337D32C892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9580" y="1555904"/>
            <a:ext cx="350082" cy="348988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3EF344B-A670-A643-B120-59E4F7DD9F00}"/>
              </a:ext>
            </a:extLst>
          </p:cNvPr>
          <p:cNvCxnSpPr>
            <a:cxnSpLocks/>
          </p:cNvCxnSpPr>
          <p:nvPr/>
        </p:nvCxnSpPr>
        <p:spPr>
          <a:xfrm flipH="1" flipV="1">
            <a:off x="8134621" y="1647237"/>
            <a:ext cx="2251" cy="2706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 descr="A picture containing text, monitor, electronics&#10;&#10;Description automatically generated">
            <a:extLst>
              <a:ext uri="{FF2B5EF4-FFF2-40B4-BE49-F238E27FC236}">
                <a16:creationId xmlns:a16="http://schemas.microsoft.com/office/drawing/2014/main" id="{6ACEF2A2-D35C-D94F-90DB-91B86109B7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33778" y="2768922"/>
            <a:ext cx="1184752" cy="53505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93FEE76E-C886-104A-9119-F0240BF55452}"/>
              </a:ext>
            </a:extLst>
          </p:cNvPr>
          <p:cNvSpPr/>
          <p:nvPr/>
        </p:nvSpPr>
        <p:spPr>
          <a:xfrm>
            <a:off x="5984748" y="1363133"/>
            <a:ext cx="458403" cy="586496"/>
          </a:xfrm>
          <a:custGeom>
            <a:avLst/>
            <a:gdLst>
              <a:gd name="connsiteX0" fmla="*/ 365252 w 458403"/>
              <a:gd name="connsiteY0" fmla="*/ 0 h 586496"/>
              <a:gd name="connsiteX1" fmla="*/ 365252 w 458403"/>
              <a:gd name="connsiteY1" fmla="*/ 186267 h 586496"/>
              <a:gd name="connsiteX2" fmla="*/ 458385 w 458403"/>
              <a:gd name="connsiteY2" fmla="*/ 270934 h 586496"/>
              <a:gd name="connsiteX3" fmla="*/ 356785 w 458403"/>
              <a:gd name="connsiteY3" fmla="*/ 338667 h 586496"/>
              <a:gd name="connsiteX4" fmla="*/ 94319 w 458403"/>
              <a:gd name="connsiteY4" fmla="*/ 389467 h 586496"/>
              <a:gd name="connsiteX5" fmla="*/ 1185 w 458403"/>
              <a:gd name="connsiteY5" fmla="*/ 516467 h 586496"/>
              <a:gd name="connsiteX6" fmla="*/ 51985 w 458403"/>
              <a:gd name="connsiteY6" fmla="*/ 584200 h 586496"/>
              <a:gd name="connsiteX7" fmla="*/ 195919 w 458403"/>
              <a:gd name="connsiteY7" fmla="*/ 584200 h 58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403" h="586496">
                <a:moveTo>
                  <a:pt x="365252" y="0"/>
                </a:moveTo>
                <a:cubicBezTo>
                  <a:pt x="357491" y="70555"/>
                  <a:pt x="349730" y="141111"/>
                  <a:pt x="365252" y="186267"/>
                </a:cubicBezTo>
                <a:cubicBezTo>
                  <a:pt x="380774" y="231423"/>
                  <a:pt x="459796" y="245534"/>
                  <a:pt x="458385" y="270934"/>
                </a:cubicBezTo>
                <a:cubicBezTo>
                  <a:pt x="456974" y="296334"/>
                  <a:pt x="417463" y="318912"/>
                  <a:pt x="356785" y="338667"/>
                </a:cubicBezTo>
                <a:cubicBezTo>
                  <a:pt x="296107" y="358423"/>
                  <a:pt x="153586" y="359834"/>
                  <a:pt x="94319" y="389467"/>
                </a:cubicBezTo>
                <a:cubicBezTo>
                  <a:pt x="35052" y="419100"/>
                  <a:pt x="8241" y="484012"/>
                  <a:pt x="1185" y="516467"/>
                </a:cubicBezTo>
                <a:cubicBezTo>
                  <a:pt x="-5871" y="548922"/>
                  <a:pt x="19529" y="572911"/>
                  <a:pt x="51985" y="584200"/>
                </a:cubicBezTo>
                <a:cubicBezTo>
                  <a:pt x="84441" y="595489"/>
                  <a:pt x="75975" y="560211"/>
                  <a:pt x="195919" y="584200"/>
                </a:cubicBezTo>
              </a:path>
            </a:pathLst>
          </a:cu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DA7FC68-FF61-FA46-8C68-C4E04FBA7730}"/>
              </a:ext>
            </a:extLst>
          </p:cNvPr>
          <p:cNvSpPr/>
          <p:nvPr/>
        </p:nvSpPr>
        <p:spPr>
          <a:xfrm>
            <a:off x="6392333" y="3094512"/>
            <a:ext cx="2283405" cy="478436"/>
          </a:xfrm>
          <a:custGeom>
            <a:avLst/>
            <a:gdLst>
              <a:gd name="connsiteX0" fmla="*/ 0 w 2283405"/>
              <a:gd name="connsiteY0" fmla="*/ 122821 h 478436"/>
              <a:gd name="connsiteX1" fmla="*/ 440267 w 2283405"/>
              <a:gd name="connsiteY1" fmla="*/ 4288 h 478436"/>
              <a:gd name="connsiteX2" fmla="*/ 677334 w 2283405"/>
              <a:gd name="connsiteY2" fmla="*/ 258288 h 478436"/>
              <a:gd name="connsiteX3" fmla="*/ 905934 w 2283405"/>
              <a:gd name="connsiteY3" fmla="*/ 461488 h 478436"/>
              <a:gd name="connsiteX4" fmla="*/ 1126067 w 2283405"/>
              <a:gd name="connsiteY4" fmla="*/ 368355 h 478436"/>
              <a:gd name="connsiteX5" fmla="*/ 1405467 w 2283405"/>
              <a:gd name="connsiteY5" fmla="*/ 478421 h 478436"/>
              <a:gd name="connsiteX6" fmla="*/ 1947334 w 2283405"/>
              <a:gd name="connsiteY6" fmla="*/ 376821 h 478436"/>
              <a:gd name="connsiteX7" fmla="*/ 2235200 w 2283405"/>
              <a:gd name="connsiteY7" fmla="*/ 419155 h 478436"/>
              <a:gd name="connsiteX8" fmla="*/ 2252134 w 2283405"/>
              <a:gd name="connsiteY8" fmla="*/ 105888 h 47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3405" h="478436">
                <a:moveTo>
                  <a:pt x="0" y="122821"/>
                </a:moveTo>
                <a:cubicBezTo>
                  <a:pt x="163689" y="52265"/>
                  <a:pt x="327378" y="-18290"/>
                  <a:pt x="440267" y="4288"/>
                </a:cubicBezTo>
                <a:cubicBezTo>
                  <a:pt x="553156" y="26866"/>
                  <a:pt x="599723" y="182088"/>
                  <a:pt x="677334" y="258288"/>
                </a:cubicBezTo>
                <a:cubicBezTo>
                  <a:pt x="754945" y="334488"/>
                  <a:pt x="831145" y="443144"/>
                  <a:pt x="905934" y="461488"/>
                </a:cubicBezTo>
                <a:cubicBezTo>
                  <a:pt x="980723" y="479832"/>
                  <a:pt x="1042812" y="365533"/>
                  <a:pt x="1126067" y="368355"/>
                </a:cubicBezTo>
                <a:cubicBezTo>
                  <a:pt x="1209322" y="371177"/>
                  <a:pt x="1268589" y="477010"/>
                  <a:pt x="1405467" y="478421"/>
                </a:cubicBezTo>
                <a:cubicBezTo>
                  <a:pt x="1542345" y="479832"/>
                  <a:pt x="1809045" y="386699"/>
                  <a:pt x="1947334" y="376821"/>
                </a:cubicBezTo>
                <a:cubicBezTo>
                  <a:pt x="2085623" y="366943"/>
                  <a:pt x="2184400" y="464310"/>
                  <a:pt x="2235200" y="419155"/>
                </a:cubicBezTo>
                <a:cubicBezTo>
                  <a:pt x="2286000" y="374000"/>
                  <a:pt x="2304345" y="201844"/>
                  <a:pt x="2252134" y="105888"/>
                </a:cubicBezTo>
              </a:path>
            </a:pathLst>
          </a:cu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75" name="Down Arrow 74">
            <a:extLst>
              <a:ext uri="{FF2B5EF4-FFF2-40B4-BE49-F238E27FC236}">
                <a16:creationId xmlns:a16="http://schemas.microsoft.com/office/drawing/2014/main" id="{9DC68825-B55B-6E41-91E7-50677309F231}"/>
              </a:ext>
            </a:extLst>
          </p:cNvPr>
          <p:cNvSpPr/>
          <p:nvPr/>
        </p:nvSpPr>
        <p:spPr>
          <a:xfrm rot="10800000">
            <a:off x="8064989" y="2461038"/>
            <a:ext cx="187279" cy="24390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 dirty="0"/>
          </a:p>
        </p:txBody>
      </p:sp>
      <p:sp>
        <p:nvSpPr>
          <p:cNvPr id="76" name="Down Arrow 75">
            <a:extLst>
              <a:ext uri="{FF2B5EF4-FFF2-40B4-BE49-F238E27FC236}">
                <a16:creationId xmlns:a16="http://schemas.microsoft.com/office/drawing/2014/main" id="{B6A7A077-C0C4-D04C-98DF-278707B11B17}"/>
              </a:ext>
            </a:extLst>
          </p:cNvPr>
          <p:cNvSpPr/>
          <p:nvPr/>
        </p:nvSpPr>
        <p:spPr>
          <a:xfrm rot="16200000" flipH="1">
            <a:off x="4797461" y="1771330"/>
            <a:ext cx="407349" cy="670643"/>
          </a:xfrm>
          <a:prstGeom prst="down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6CDD0D0-122F-0C49-BD6A-79FD4B52567C}"/>
              </a:ext>
            </a:extLst>
          </p:cNvPr>
          <p:cNvSpPr/>
          <p:nvPr/>
        </p:nvSpPr>
        <p:spPr>
          <a:xfrm>
            <a:off x="8461978" y="0"/>
            <a:ext cx="707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12 / 17</a:t>
            </a:r>
            <a:endParaRPr lang="en-GR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8B8373E-4F28-1541-B7AD-992FF02F2AD4}"/>
              </a:ext>
            </a:extLst>
          </p:cNvPr>
          <p:cNvSpPr/>
          <p:nvPr/>
        </p:nvSpPr>
        <p:spPr>
          <a:xfrm>
            <a:off x="106436" y="2872065"/>
            <a:ext cx="100658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+mj-lt"/>
              </a:rPr>
              <a:t>(see talk by Fritz </a:t>
            </a:r>
            <a:r>
              <a:rPr lang="en-US" sz="1200" b="1" dirty="0" err="1">
                <a:solidFill>
                  <a:srgbClr val="FF0000"/>
                </a:solidFill>
                <a:latin typeface="+mj-lt"/>
              </a:rPr>
              <a:t>Caspers</a:t>
            </a:r>
            <a:r>
              <a:rPr lang="en-US" sz="1200" b="1" dirty="0">
                <a:solidFill>
                  <a:srgbClr val="FF0000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4242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A6E24E-4B9D-204B-B5A9-C2F7C9BDF8CA}"/>
              </a:ext>
            </a:extLst>
          </p:cNvPr>
          <p:cNvSpPr/>
          <p:nvPr/>
        </p:nvSpPr>
        <p:spPr>
          <a:xfrm>
            <a:off x="240060" y="882113"/>
            <a:ext cx="40726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u="sng" dirty="0">
                <a:latin typeface="+mj-lt"/>
              </a:rPr>
              <a:t>Solution </a:t>
            </a:r>
            <a:r>
              <a:rPr lang="en-US" sz="2700" b="1" u="sng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US" sz="2700" b="1" dirty="0">
                <a:solidFill>
                  <a:srgbClr val="FF0000"/>
                </a:solidFill>
                <a:latin typeface="+mj-lt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E20942-8124-0849-ADA7-155EC60F5F37}"/>
              </a:ext>
            </a:extLst>
          </p:cNvPr>
          <p:cNvSpPr/>
          <p:nvPr/>
        </p:nvSpPr>
        <p:spPr>
          <a:xfrm>
            <a:off x="5" y="1565475"/>
            <a:ext cx="44910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Simultaneous</a:t>
            </a:r>
            <a:r>
              <a:rPr lang="en-US" dirty="0">
                <a:latin typeface="+mj-lt"/>
              </a:rPr>
              <a:t> measurements at the same frequency band with a second </a:t>
            </a:r>
            <a:r>
              <a:rPr lang="en-US" i="1" dirty="0">
                <a:latin typeface="+mj-lt"/>
              </a:rPr>
              <a:t>independent</a:t>
            </a:r>
            <a:r>
              <a:rPr lang="en-US" dirty="0">
                <a:latin typeface="+mj-lt"/>
              </a:rPr>
              <a:t> channel looking for ambient EMI/EMC signals in the CAST area.</a:t>
            </a:r>
          </a:p>
        </p:txBody>
      </p:sp>
      <p:pic>
        <p:nvPicPr>
          <p:cNvPr id="9" name="image13.png" descr="Diagram&#10;&#10;Description automatically generated">
            <a:extLst>
              <a:ext uri="{FF2B5EF4-FFF2-40B4-BE49-F238E27FC236}">
                <a16:creationId xmlns:a16="http://schemas.microsoft.com/office/drawing/2014/main" id="{3EC40056-E780-FA46-92A2-9FC4C7159ED9}"/>
              </a:ext>
            </a:extLst>
          </p:cNvPr>
          <p:cNvPicPr/>
          <p:nvPr/>
        </p:nvPicPr>
        <p:blipFill rotWithShape="1">
          <a:blip r:embed="rId3"/>
          <a:srcRect l="76430" t="33509" b="28023"/>
          <a:stretch/>
        </p:blipFill>
        <p:spPr>
          <a:xfrm>
            <a:off x="0" y="4946327"/>
            <a:ext cx="1614614" cy="1911672"/>
          </a:xfrm>
          <a:prstGeom prst="rect">
            <a:avLst/>
          </a:prstGeom>
          <a:ln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7342066-7598-C14F-956E-B3DBA114115B}"/>
              </a:ext>
            </a:extLst>
          </p:cNvPr>
          <p:cNvGrpSpPr/>
          <p:nvPr/>
        </p:nvGrpSpPr>
        <p:grpSpPr>
          <a:xfrm>
            <a:off x="1754657" y="3658606"/>
            <a:ext cx="2477852" cy="2191976"/>
            <a:chOff x="6583680" y="2889504"/>
            <a:chExt cx="4940193" cy="3840167"/>
          </a:xfrm>
        </p:grpSpPr>
        <p:pic>
          <p:nvPicPr>
            <p:cNvPr id="28" name="Picture 27" descr="Graphical user interface, timeline&#10;&#10;Description automatically generated">
              <a:extLst>
                <a:ext uri="{FF2B5EF4-FFF2-40B4-BE49-F238E27FC236}">
                  <a16:creationId xmlns:a16="http://schemas.microsoft.com/office/drawing/2014/main" id="{8AF4F673-D591-D540-9FAD-AD1C8F330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540"/>
            <a:stretch/>
          </p:blipFill>
          <p:spPr>
            <a:xfrm>
              <a:off x="6583680" y="3073305"/>
              <a:ext cx="4940193" cy="3656366"/>
            </a:xfrm>
            <a:prstGeom prst="rect">
              <a:avLst/>
            </a:prstGeom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B0C3E156-E6F7-6147-97CF-7EBE1C326547}"/>
                </a:ext>
              </a:extLst>
            </p:cNvPr>
            <p:cNvCxnSpPr/>
            <p:nvPr/>
          </p:nvCxnSpPr>
          <p:spPr>
            <a:xfrm>
              <a:off x="8284464" y="2889504"/>
              <a:ext cx="804672" cy="53949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53663C5-FB0F-9841-9752-5ECBC38C2603}"/>
                </a:ext>
              </a:extLst>
            </p:cNvPr>
            <p:cNvCxnSpPr/>
            <p:nvPr/>
          </p:nvCxnSpPr>
          <p:spPr>
            <a:xfrm>
              <a:off x="8284464" y="4631740"/>
              <a:ext cx="804672" cy="53949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A6B43-6F55-C143-A1D3-DF4C3DC01C39}"/>
              </a:ext>
            </a:extLst>
          </p:cNvPr>
          <p:cNvSpPr/>
          <p:nvPr/>
        </p:nvSpPr>
        <p:spPr>
          <a:xfrm>
            <a:off x="487752" y="3006248"/>
            <a:ext cx="3515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Important for signal identification &amp; characterization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481687-EC71-2F42-9BC0-F16F038E738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BUT… What about ambient intended/unintended emitters?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D2DBDF-E801-5B4D-9058-7E0BD955F274}"/>
              </a:ext>
            </a:extLst>
          </p:cNvPr>
          <p:cNvSpPr/>
          <p:nvPr/>
        </p:nvSpPr>
        <p:spPr>
          <a:xfrm>
            <a:off x="6237026" y="878095"/>
            <a:ext cx="24426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u="sng" dirty="0">
                <a:latin typeface="+mj-lt"/>
              </a:rPr>
              <a:t>Solution </a:t>
            </a:r>
            <a:r>
              <a:rPr lang="en-US" sz="2700" b="1" u="sng" dirty="0">
                <a:solidFill>
                  <a:srgbClr val="FF0000"/>
                </a:solidFill>
                <a:latin typeface="+mj-lt"/>
              </a:rPr>
              <a:t>B</a:t>
            </a:r>
            <a:r>
              <a:rPr lang="en-US" sz="2700" b="1" dirty="0">
                <a:solidFill>
                  <a:srgbClr val="FF0000"/>
                </a:solidFill>
                <a:latin typeface="+mj-lt"/>
              </a:rPr>
              <a:t>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877B6F-C087-DA45-B407-008AF0921905}"/>
              </a:ext>
            </a:extLst>
          </p:cNvPr>
          <p:cNvSpPr/>
          <p:nvPr/>
        </p:nvSpPr>
        <p:spPr>
          <a:xfrm>
            <a:off x="4491038" y="1599531"/>
            <a:ext cx="4652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Disabling of </a:t>
            </a:r>
            <a:r>
              <a:rPr lang="en-US" i="1" dirty="0">
                <a:latin typeface="+mj-lt"/>
              </a:rPr>
              <a:t>intervening</a:t>
            </a:r>
            <a:r>
              <a:rPr lang="en-US" dirty="0">
                <a:latin typeface="+mj-lt"/>
              </a:rPr>
              <a:t> WLAN channels in 5GHz band of the surrounding Aps.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F8A6C1-4BE0-6C4C-BF8E-798D721C0213}"/>
              </a:ext>
            </a:extLst>
          </p:cNvPr>
          <p:cNvGrpSpPr/>
          <p:nvPr/>
        </p:nvGrpSpPr>
        <p:grpSpPr>
          <a:xfrm>
            <a:off x="4889144" y="4193305"/>
            <a:ext cx="996086" cy="925012"/>
            <a:chOff x="4680742" y="3966986"/>
            <a:chExt cx="1170983" cy="1114939"/>
          </a:xfrm>
        </p:grpSpPr>
        <p:pic>
          <p:nvPicPr>
            <p:cNvPr id="35" name="Picture 34" descr="A picture containing text, electronics, indoor, router&#10;&#10;Description automatically generated">
              <a:extLst>
                <a:ext uri="{FF2B5EF4-FFF2-40B4-BE49-F238E27FC236}">
                  <a16:creationId xmlns:a16="http://schemas.microsoft.com/office/drawing/2014/main" id="{048C2C13-C562-594B-A9C0-C5522E0C0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0742" y="4054729"/>
              <a:ext cx="1170983" cy="829156"/>
            </a:xfrm>
            <a:prstGeom prst="rect">
              <a:avLst/>
            </a:prstGeom>
          </p:spPr>
        </p:pic>
        <p:pic>
          <p:nvPicPr>
            <p:cNvPr id="36" name="Picture 35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734FB88-35C8-F148-A4D6-2B44BC28E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7014" y="3966986"/>
              <a:ext cx="1118434" cy="111493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A23643-5D95-774F-8892-92809FFB02B3}"/>
              </a:ext>
            </a:extLst>
          </p:cNvPr>
          <p:cNvGrpSpPr/>
          <p:nvPr/>
        </p:nvGrpSpPr>
        <p:grpSpPr>
          <a:xfrm>
            <a:off x="6219769" y="2335515"/>
            <a:ext cx="2924231" cy="2043922"/>
            <a:chOff x="326458" y="3025190"/>
            <a:chExt cx="4792974" cy="3726847"/>
          </a:xfrm>
        </p:grpSpPr>
        <p:pic>
          <p:nvPicPr>
            <p:cNvPr id="38" name="Picture 37" descr="A computer screen capture&#10;&#10;Description automatically generated with medium confidence">
              <a:extLst>
                <a:ext uri="{FF2B5EF4-FFF2-40B4-BE49-F238E27FC236}">
                  <a16:creationId xmlns:a16="http://schemas.microsoft.com/office/drawing/2014/main" id="{B080EA4A-12D0-8541-B131-E604BE162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458" y="3025190"/>
              <a:ext cx="4792974" cy="3726847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36C5F6D-ED07-0D47-BA32-A324DB67E5E4}"/>
                </a:ext>
              </a:extLst>
            </p:cNvPr>
            <p:cNvSpPr/>
            <p:nvPr/>
          </p:nvSpPr>
          <p:spPr>
            <a:xfrm>
              <a:off x="1317347" y="5948537"/>
              <a:ext cx="3253758" cy="598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GB" sz="1500" b="1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(5.25 GHz –&gt; 5.29 GHz)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F950471-8DA3-A64A-9735-F88B7D1B822B}"/>
              </a:ext>
            </a:extLst>
          </p:cNvPr>
          <p:cNvGrpSpPr/>
          <p:nvPr/>
        </p:nvGrpSpPr>
        <p:grpSpPr>
          <a:xfrm>
            <a:off x="6237026" y="4814078"/>
            <a:ext cx="2924231" cy="2043922"/>
            <a:chOff x="6940647" y="2711365"/>
            <a:chExt cx="4792974" cy="3998333"/>
          </a:xfrm>
        </p:grpSpPr>
        <p:pic>
          <p:nvPicPr>
            <p:cNvPr id="42" name="Picture 41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CEB2391B-E03E-164F-BD11-F4A8200A2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0647" y="2711365"/>
              <a:ext cx="4792974" cy="3998333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39B7D1B-4FDF-CC49-8D76-B62BA72AA527}"/>
                </a:ext>
              </a:extLst>
            </p:cNvPr>
            <p:cNvSpPr/>
            <p:nvPr/>
          </p:nvSpPr>
          <p:spPr>
            <a:xfrm>
              <a:off x="7892650" y="5869447"/>
              <a:ext cx="3253758" cy="642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GB" sz="1500" b="1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(5.25 GHz –&gt; 5.29 GHz)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AF69BD08-77A6-6E4E-A764-05C7BB8272C1}"/>
              </a:ext>
            </a:extLst>
          </p:cNvPr>
          <p:cNvSpPr/>
          <p:nvPr/>
        </p:nvSpPr>
        <p:spPr>
          <a:xfrm>
            <a:off x="875310" y="5885046"/>
            <a:ext cx="3131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Second vector spectrum analyzer connected to an omnidirectional antenna</a:t>
            </a: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A7D2D7DC-C6BD-8945-8356-B81248C862F2}"/>
              </a:ext>
            </a:extLst>
          </p:cNvPr>
          <p:cNvSpPr/>
          <p:nvPr/>
        </p:nvSpPr>
        <p:spPr>
          <a:xfrm rot="5400000">
            <a:off x="7562598" y="4506006"/>
            <a:ext cx="327078" cy="1815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95CCFA7-1F9A-4342-A53F-F91F78EBFEC0}"/>
              </a:ext>
            </a:extLst>
          </p:cNvPr>
          <p:cNvSpPr/>
          <p:nvPr/>
        </p:nvSpPr>
        <p:spPr>
          <a:xfrm>
            <a:off x="5483254" y="3181491"/>
            <a:ext cx="854224" cy="304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135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BEFORE</a:t>
            </a:r>
            <a:endParaRPr lang="en-GB" sz="135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AAB45A5-CE1E-A648-8913-0EA964CC7CD0}"/>
              </a:ext>
            </a:extLst>
          </p:cNvPr>
          <p:cNvSpPr/>
          <p:nvPr/>
        </p:nvSpPr>
        <p:spPr>
          <a:xfrm>
            <a:off x="5560650" y="5802194"/>
            <a:ext cx="749242" cy="304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135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endParaRPr lang="en-GB" sz="135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355180-E883-9641-B09D-A2D0EB03497A}"/>
              </a:ext>
            </a:extLst>
          </p:cNvPr>
          <p:cNvSpPr/>
          <p:nvPr/>
        </p:nvSpPr>
        <p:spPr>
          <a:xfrm>
            <a:off x="8461978" y="0"/>
            <a:ext cx="707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13 / 17</a:t>
            </a:r>
            <a:endParaRPr lang="en-GR" sz="1400" dirty="0"/>
          </a:p>
        </p:txBody>
      </p:sp>
    </p:spTree>
    <p:extLst>
      <p:ext uri="{BB962C8B-B14F-4D97-AF65-F5344CB8AC3E}">
        <p14:creationId xmlns:p14="http://schemas.microsoft.com/office/powerpoint/2010/main" val="3209698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7">
            <a:extLst>
              <a:ext uri="{FF2B5EF4-FFF2-40B4-BE49-F238E27FC236}">
                <a16:creationId xmlns:a16="http://schemas.microsoft.com/office/drawing/2014/main" id="{8024882D-5A46-1F46-8377-50487896B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27" y="795493"/>
            <a:ext cx="3006899" cy="21398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A8106F8-2B79-B34D-929C-590D781CED88}"/>
              </a:ext>
            </a:extLst>
          </p:cNvPr>
          <p:cNvSpPr/>
          <p:nvPr/>
        </p:nvSpPr>
        <p:spPr>
          <a:xfrm>
            <a:off x="5147148" y="2747062"/>
            <a:ext cx="39570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  <a:latin typeface="+mj-lt"/>
              </a:rPr>
              <a:t>40</a:t>
            </a:r>
            <a:r>
              <a:rPr lang="en-US" dirty="0">
                <a:latin typeface="+mj-lt"/>
              </a:rPr>
              <a:t> statistical outliers (false-positives). 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11</a:t>
            </a:r>
            <a:r>
              <a:rPr lang="en-US" dirty="0">
                <a:latin typeface="+mj-lt"/>
              </a:rPr>
              <a:t> verified as blind signal injections.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9</a:t>
            </a:r>
            <a:r>
              <a:rPr lang="en-US" dirty="0">
                <a:latin typeface="+mj-lt"/>
              </a:rPr>
              <a:t> verified as EMI/EMC parasites.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3CA8D4-5D52-5E46-9A32-B815E3B2779E}"/>
              </a:ext>
            </a:extLst>
          </p:cNvPr>
          <p:cNvSpPr/>
          <p:nvPr/>
        </p:nvSpPr>
        <p:spPr>
          <a:xfrm>
            <a:off x="599596" y="6312928"/>
            <a:ext cx="2945009" cy="461665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sym typeface="Wingdings" pitchFamily="2" charset="2"/>
              </a:rPr>
              <a:t>No remaining outliers!</a:t>
            </a:r>
            <a:endParaRPr lang="en-US" sz="1500" b="1" dirty="0">
              <a:solidFill>
                <a:srgbClr val="FF0000"/>
              </a:solidFill>
              <a:latin typeface="+mj-lt"/>
              <a:sym typeface="Wingdings" pitchFamily="2" charset="2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2443D5E-9FED-FC4A-B0D1-8EE095315883}"/>
              </a:ext>
            </a:extLst>
          </p:cNvPr>
          <p:cNvSpPr/>
          <p:nvPr/>
        </p:nvSpPr>
        <p:spPr>
          <a:xfrm rot="5400000">
            <a:off x="1721971" y="5526147"/>
            <a:ext cx="700261" cy="4185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6DB45D-B29D-AE4B-B33B-20075B8BD97C}"/>
              </a:ext>
            </a:extLst>
          </p:cNvPr>
          <p:cNvSpPr/>
          <p:nvPr/>
        </p:nvSpPr>
        <p:spPr>
          <a:xfrm>
            <a:off x="0" y="2980282"/>
            <a:ext cx="4144205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Elimination Procedure:</a:t>
            </a: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4" indent="-342884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Blind signal injections?</a:t>
            </a:r>
          </a:p>
          <a:p>
            <a:pPr marL="342884" indent="-342884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 EMI/EMC parasite in 2</a:t>
            </a:r>
            <a:r>
              <a:rPr lang="en-GB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channel.</a:t>
            </a:r>
          </a:p>
          <a:p>
            <a:pPr marL="342884" indent="-342884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Persistence during re-scanning.</a:t>
            </a:r>
          </a:p>
          <a:p>
            <a:pPr marL="342884" indent="-342884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Re-scanning with different cavities.</a:t>
            </a:r>
          </a:p>
          <a:p>
            <a:pPr marL="342884" indent="-342884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Tuning to different resonant mode.</a:t>
            </a:r>
          </a:p>
          <a:p>
            <a:pPr marL="342884" indent="-342884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Correct axion line shape (5-7 kHz).</a:t>
            </a:r>
          </a:p>
          <a:p>
            <a:pPr marL="342884" indent="-342884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Signal </a:t>
            </a:r>
            <a:r>
              <a:rPr lang="en-US" dirty="0">
                <a:latin typeface="+mj-lt"/>
                <a:ea typeface="Cambria Math" panose="02040503050406030204" pitchFamily="18" charset="0"/>
              </a:rPr>
              <a:t>∝ </a:t>
            </a:r>
            <a:r>
              <a:rPr lang="en-US" b="1" dirty="0">
                <a:latin typeface="+mj-lt"/>
                <a:ea typeface="Cambria Math" panose="02040503050406030204" pitchFamily="18" charset="0"/>
              </a:rPr>
              <a:t>B.</a:t>
            </a:r>
            <a:endParaRPr lang="en-GB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539CA29-0C10-4E40-950A-281FBBBAA25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DATA Analysis – hypothesis testing steps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C02D2D-1F22-2F40-B2F5-BF5BF6FC93C1}"/>
              </a:ext>
            </a:extLst>
          </p:cNvPr>
          <p:cNvSpPr/>
          <p:nvPr/>
        </p:nvSpPr>
        <p:spPr>
          <a:xfrm>
            <a:off x="308791" y="904476"/>
            <a:ext cx="2569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Target SNR = 5 </a:t>
            </a:r>
            <a:r>
              <a:rPr lang="el-GR" dirty="0">
                <a:latin typeface="+mj-lt"/>
              </a:rPr>
              <a:t>σ</a:t>
            </a:r>
            <a:endParaRPr lang="en-US" dirty="0">
              <a:latin typeface="+mj-lt"/>
            </a:endParaRP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Confidence Level: 90%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ED8B96-EA83-BC49-9E89-FFD6DDBC8724}"/>
              </a:ext>
            </a:extLst>
          </p:cNvPr>
          <p:cNvSpPr/>
          <p:nvPr/>
        </p:nvSpPr>
        <p:spPr>
          <a:xfrm>
            <a:off x="542990" y="2102955"/>
            <a:ext cx="1819922" cy="369332"/>
          </a:xfrm>
          <a:prstGeom prst="rect">
            <a:avLst/>
          </a:prstGeom>
          <a:solidFill>
            <a:srgbClr val="FF0000"/>
          </a:solidFill>
          <a:ln w="15875"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Threshold: 3.72</a:t>
            </a:r>
            <a:r>
              <a:rPr lang="el-GR" dirty="0">
                <a:solidFill>
                  <a:schemeClr val="bg1"/>
                </a:solidFill>
              </a:rPr>
              <a:t> σ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Düz Ok Bağlayıcısı 23">
            <a:extLst>
              <a:ext uri="{FF2B5EF4-FFF2-40B4-BE49-F238E27FC236}">
                <a16:creationId xmlns:a16="http://schemas.microsoft.com/office/drawing/2014/main" id="{D7FBADFF-394F-E542-87FC-7D0389A5455A}"/>
              </a:ext>
            </a:extLst>
          </p:cNvPr>
          <p:cNvCxnSpPr>
            <a:cxnSpLocks/>
          </p:cNvCxnSpPr>
          <p:nvPr/>
        </p:nvCxnSpPr>
        <p:spPr>
          <a:xfrm>
            <a:off x="1452951" y="1583979"/>
            <a:ext cx="0" cy="3856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A10C910-2392-AF49-8192-782D2E3D7A1C}"/>
              </a:ext>
            </a:extLst>
          </p:cNvPr>
          <p:cNvSpPr/>
          <p:nvPr/>
        </p:nvSpPr>
        <p:spPr>
          <a:xfrm>
            <a:off x="3493987" y="2090721"/>
            <a:ext cx="1179362" cy="369332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/>
              <a:t>60</a:t>
            </a:r>
            <a:r>
              <a:rPr lang="en-US" dirty="0"/>
              <a:t> outliers</a:t>
            </a:r>
          </a:p>
        </p:txBody>
      </p:sp>
      <p:cxnSp>
        <p:nvCxnSpPr>
          <p:cNvPr id="22" name="Düz Ok Bağlayıcısı 23">
            <a:extLst>
              <a:ext uri="{FF2B5EF4-FFF2-40B4-BE49-F238E27FC236}">
                <a16:creationId xmlns:a16="http://schemas.microsoft.com/office/drawing/2014/main" id="{0518771D-6F8E-CA47-8169-30D3AC6BA00B}"/>
              </a:ext>
            </a:extLst>
          </p:cNvPr>
          <p:cNvCxnSpPr>
            <a:cxnSpLocks/>
          </p:cNvCxnSpPr>
          <p:nvPr/>
        </p:nvCxnSpPr>
        <p:spPr>
          <a:xfrm>
            <a:off x="2540709" y="2275387"/>
            <a:ext cx="742818" cy="12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41F2328-F750-A346-9A3F-59199BBEDA0C}"/>
              </a:ext>
            </a:extLst>
          </p:cNvPr>
          <p:cNvSpPr/>
          <p:nvPr/>
        </p:nvSpPr>
        <p:spPr>
          <a:xfrm>
            <a:off x="8461978" y="0"/>
            <a:ext cx="707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14 / 17</a:t>
            </a:r>
            <a:endParaRPr lang="en-GR" sz="1400" dirty="0"/>
          </a:p>
        </p:txBody>
      </p:sp>
      <p:cxnSp>
        <p:nvCxnSpPr>
          <p:cNvPr id="20" name="Düz Ok Bağlayıcısı 23">
            <a:extLst>
              <a:ext uri="{FF2B5EF4-FFF2-40B4-BE49-F238E27FC236}">
                <a16:creationId xmlns:a16="http://schemas.microsoft.com/office/drawing/2014/main" id="{42DE5E10-B289-0344-BBA1-21F3287401AE}"/>
              </a:ext>
            </a:extLst>
          </p:cNvPr>
          <p:cNvCxnSpPr>
            <a:cxnSpLocks/>
          </p:cNvCxnSpPr>
          <p:nvPr/>
        </p:nvCxnSpPr>
        <p:spPr>
          <a:xfrm>
            <a:off x="4294587" y="2543678"/>
            <a:ext cx="716555" cy="3916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00758BE7-9502-5648-B866-FFAA3C816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501" y="4397948"/>
            <a:ext cx="2370592" cy="18991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37AE14-B631-D546-8BEA-E7742E5AB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063" y="4434342"/>
            <a:ext cx="2370592" cy="1847878"/>
          </a:xfrm>
          <a:prstGeom prst="rect">
            <a:avLst/>
          </a:prstGeom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id="{FE8DC925-ACF5-A942-9BA1-9BAAC06ADA51}"/>
              </a:ext>
            </a:extLst>
          </p:cNvPr>
          <p:cNvSpPr/>
          <p:nvPr/>
        </p:nvSpPr>
        <p:spPr>
          <a:xfrm>
            <a:off x="6236807" y="5190011"/>
            <a:ext cx="473541" cy="3365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EBFE80-1296-B54D-B943-B798222F8CF8}"/>
              </a:ext>
            </a:extLst>
          </p:cNvPr>
          <p:cNvSpPr txBox="1"/>
          <p:nvPr/>
        </p:nvSpPr>
        <p:spPr>
          <a:xfrm>
            <a:off x="3814502" y="4118475"/>
            <a:ext cx="23705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rgbClr val="FF0000"/>
                </a:solidFill>
              </a:rPr>
              <a:t>BEFORE</a:t>
            </a:r>
            <a:endParaRPr lang="en-GR" sz="16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B5BFF9-C1DD-794E-A0C3-082C57963AD1}"/>
              </a:ext>
            </a:extLst>
          </p:cNvPr>
          <p:cNvSpPr txBox="1"/>
          <p:nvPr/>
        </p:nvSpPr>
        <p:spPr>
          <a:xfrm>
            <a:off x="6762063" y="4118475"/>
            <a:ext cx="23705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rgbClr val="FF0000"/>
                </a:solidFill>
              </a:rPr>
              <a:t>AFTER</a:t>
            </a:r>
            <a:endParaRPr lang="en-G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49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6282098-7491-1249-8441-9893354A359E}"/>
              </a:ext>
            </a:extLst>
          </p:cNvPr>
          <p:cNvSpPr/>
          <p:nvPr/>
        </p:nvSpPr>
        <p:spPr>
          <a:xfrm>
            <a:off x="25224" y="923630"/>
            <a:ext cx="45467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u="sng" dirty="0">
                <a:ea typeface="Calibri" panose="020F0502020204030204" pitchFamily="34" charset="0"/>
                <a:cs typeface="Times New Roman" panose="02020603050405020304" pitchFamily="18" charset="0"/>
              </a:rPr>
              <a:t>Total data-taking time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: 4124 h (172 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u="sng" dirty="0">
                <a:ea typeface="Calibri" panose="020F0502020204030204" pitchFamily="34" charset="0"/>
                <a:cs typeface="Times New Roman" panose="02020603050405020304" pitchFamily="18" charset="0"/>
              </a:rPr>
              <a:t>Data size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: ~ 650 TB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u="sng" dirty="0">
                <a:ea typeface="Calibri" panose="020F0502020204030204" pitchFamily="34" charset="0"/>
                <a:cs typeface="Times New Roman" panose="02020603050405020304" pitchFamily="18" charset="0"/>
              </a:rPr>
              <a:t>Frequency range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: 660.15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u="sng" dirty="0">
                <a:ea typeface="Calibri" panose="020F0502020204030204" pitchFamily="34" charset="0"/>
                <a:cs typeface="Times New Roman" panose="02020603050405020304" pitchFamily="18" charset="0"/>
              </a:rPr>
              <a:t>Axion masses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: 19.74 </a:t>
            </a:r>
            <a:r>
              <a:rPr lang="el-GR" dirty="0">
                <a:ea typeface="Calibri" panose="020F0502020204030204" pitchFamily="34" charset="0"/>
                <a:cs typeface="Times New Roman" panose="02020603050405020304" pitchFamily="18" charset="0"/>
              </a:rPr>
              <a:t>μ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eV -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 22.47 </a:t>
            </a:r>
            <a:r>
              <a:rPr lang="el-GR" dirty="0">
                <a:ea typeface="Calibri" panose="020F0502020204030204" pitchFamily="34" charset="0"/>
                <a:cs typeface="Times New Roman" panose="02020603050405020304" pitchFamily="18" charset="0"/>
              </a:rPr>
              <a:t>μ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ea typeface="Calibri" panose="020F0502020204030204" pitchFamily="34" charset="0"/>
                <a:cs typeface="Times New Roman" panose="02020603050405020304" pitchFamily="18" charset="0"/>
              </a:rPr>
              <a:t>Present sensitivity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ea typeface="Calibri" panose="020F0502020204030204" pitchFamily="34" charset="0"/>
                <a:cs typeface="Times New Roman" panose="02020603050405020304" pitchFamily="18" charset="0"/>
              </a:rPr>
              <a:t>Confidence level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: 90 %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ea typeface="Calibri" panose="020F0502020204030204" pitchFamily="34" charset="0"/>
                <a:cs typeface="Times New Roman" panose="02020603050405020304" pitchFamily="18" charset="0"/>
              </a:rPr>
              <a:t>Total uncertainty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: 7.4%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CF1622-B3C0-544F-A9BB-531BF00BF1A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DATA Analysis – exclusion plot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97966C-4D70-B74B-8712-B727AB175D5E}"/>
              </a:ext>
            </a:extLst>
          </p:cNvPr>
          <p:cNvSpPr/>
          <p:nvPr/>
        </p:nvSpPr>
        <p:spPr>
          <a:xfrm>
            <a:off x="8461978" y="0"/>
            <a:ext cx="707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15 / 17</a:t>
            </a:r>
            <a:endParaRPr lang="en-GR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D8E56-DBAC-4E46-A9F2-24126E678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035630"/>
            <a:ext cx="775883" cy="379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B20A7-5AC8-E747-9EBF-1E55B7098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3816"/>
            <a:ext cx="4572000" cy="33241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E2EAB8-0466-B04F-8091-DFAF7EFE1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564" y="3539654"/>
            <a:ext cx="4530435" cy="331834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F3C6BB6-6584-A846-B3B3-08E859761EF4}"/>
              </a:ext>
            </a:extLst>
          </p:cNvPr>
          <p:cNvSpPr/>
          <p:nvPr/>
        </p:nvSpPr>
        <p:spPr>
          <a:xfrm>
            <a:off x="5829592" y="1523793"/>
            <a:ext cx="2340874" cy="830997"/>
          </a:xfrm>
          <a:prstGeom prst="rect">
            <a:avLst/>
          </a:prstGeom>
          <a:solidFill>
            <a:srgbClr val="FF0000"/>
          </a:solidFill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sym typeface="Wingdings" pitchFamily="2" charset="2"/>
              </a:rPr>
              <a:t>No DM halo axions here…</a:t>
            </a:r>
            <a:endParaRPr lang="en-US" sz="1500" b="1" dirty="0">
              <a:solidFill>
                <a:schemeClr val="bg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09126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E2F5291-7512-5A47-A1E4-E1889629CF35}"/>
              </a:ext>
            </a:extLst>
          </p:cNvPr>
          <p:cNvSpPr/>
          <p:nvPr/>
        </p:nvSpPr>
        <p:spPr>
          <a:xfrm>
            <a:off x="5446440" y="4075194"/>
            <a:ext cx="3195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solidFill>
                  <a:srgbClr val="FF0000"/>
                </a:solidFill>
              </a:rPr>
              <a:t>Minimal</a:t>
            </a:r>
            <a:r>
              <a:rPr lang="en-US" sz="1600" dirty="0">
                <a:solidFill>
                  <a:srgbClr val="FF0000"/>
                </a:solidFill>
              </a:rPr>
              <a:t> flux enhancement: 10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CE2B57-8D8F-E14E-895C-87F2FC58454C}"/>
              </a:ext>
            </a:extLst>
          </p:cNvPr>
          <p:cNvSpPr txBox="1">
            <a:spLocks/>
          </p:cNvSpPr>
          <p:nvPr/>
        </p:nvSpPr>
        <p:spPr>
          <a:xfrm>
            <a:off x="776289" y="857252"/>
            <a:ext cx="7429499" cy="101758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                     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44AFD4-402E-1A42-BB7F-50CEBB6243E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SUMMARY &amp; Novelties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A05718-060A-C546-88BC-60B82354B74F}"/>
              </a:ext>
            </a:extLst>
          </p:cNvPr>
          <p:cNvSpPr/>
          <p:nvPr/>
        </p:nvSpPr>
        <p:spPr>
          <a:xfrm>
            <a:off x="8461978" y="0"/>
            <a:ext cx="707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16 / 17</a:t>
            </a:r>
            <a:endParaRPr lang="en-GR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DD10DD-B3DD-6445-80EA-613BD6F9BC10}"/>
              </a:ext>
            </a:extLst>
          </p:cNvPr>
          <p:cNvSpPr/>
          <p:nvPr/>
        </p:nvSpPr>
        <p:spPr>
          <a:xfrm>
            <a:off x="0" y="904476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 previously unexplored parameter space has been scanned to extend axion search towards larger rest mass values  (19.74 - 22.47</a:t>
            </a:r>
            <a:r>
              <a:rPr lang="el-GR" dirty="0">
                <a:solidFill>
                  <a:srgbClr val="FF0000"/>
                </a:solidFill>
              </a:rPr>
              <a:t> μ</a:t>
            </a:r>
            <a:r>
              <a:rPr lang="en-US" dirty="0">
                <a:solidFill>
                  <a:srgbClr val="FF0000"/>
                </a:solidFill>
              </a:rPr>
              <a:t>eV).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DD14FE-B0AB-FA42-9118-C86BAC807C00}"/>
              </a:ext>
            </a:extLst>
          </p:cNvPr>
          <p:cNvSpPr/>
          <p:nvPr/>
        </p:nvSpPr>
        <p:spPr>
          <a:xfrm>
            <a:off x="-1" y="1650227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/>
              <a:t>Use of a </a:t>
            </a:r>
            <a:r>
              <a:rPr lang="en-US" b="1" dirty="0">
                <a:solidFill>
                  <a:srgbClr val="0432FF"/>
                </a:solidFill>
              </a:rPr>
              <a:t>dipole magnet </a:t>
            </a:r>
            <a:r>
              <a:rPr lang="en-US" dirty="0"/>
              <a:t>as a DM axion haloscope.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432FF"/>
                </a:solidFill>
              </a:rPr>
              <a:t>No mode crossings </a:t>
            </a:r>
            <a:r>
              <a:rPr lang="en-US" dirty="0"/>
              <a:t>over the entire tuning range for the mode of interest.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/>
              <a:t>Four identical cavities coherently combined through </a:t>
            </a:r>
            <a:r>
              <a:rPr lang="en-US" b="1" dirty="0">
                <a:solidFill>
                  <a:srgbClr val="0432FF"/>
                </a:solidFill>
              </a:rPr>
              <a:t>phase-matching</a:t>
            </a:r>
            <a:r>
              <a:rPr lang="en-US" dirty="0"/>
              <a:t> to increase SNR for the first time in DM axion search.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/>
              <a:t>State-of-the art tuning mechanism gives a </a:t>
            </a:r>
            <a:r>
              <a:rPr lang="en-US" b="1" dirty="0">
                <a:solidFill>
                  <a:srgbClr val="0432FF"/>
                </a:solidFill>
              </a:rPr>
              <a:t>wide mass range </a:t>
            </a:r>
            <a:r>
              <a:rPr lang="en-US" dirty="0"/>
              <a:t>(~ 660 MHz) </a:t>
            </a:r>
            <a:r>
              <a:rPr lang="en-US" dirty="0">
                <a:sym typeface="Wingdings" pitchFamily="2" charset="2"/>
              </a:rPr>
              <a:t> up to 1 GHz.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Novel </a:t>
            </a:r>
            <a:r>
              <a:rPr lang="en-US" b="1" dirty="0">
                <a:solidFill>
                  <a:srgbClr val="0432FF"/>
                </a:solidFill>
                <a:sym typeface="Wingdings" pitchFamily="2" charset="2"/>
              </a:rPr>
              <a:t>fast-scanning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technique to investigate transient events and exclude outliers faster.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Introduction of a second simultaneous recording channel for </a:t>
            </a:r>
            <a:r>
              <a:rPr lang="en-US" b="1" dirty="0">
                <a:solidFill>
                  <a:srgbClr val="0432FF"/>
                </a:solidFill>
                <a:sym typeface="Wingdings" pitchFamily="2" charset="2"/>
              </a:rPr>
              <a:t>EMI/EMC </a:t>
            </a:r>
            <a:r>
              <a:rPr lang="en-US" dirty="0">
                <a:sym typeface="Wingdings" pitchFamily="2" charset="2"/>
              </a:rPr>
              <a:t>parasites.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New approach and analysis for </a:t>
            </a:r>
            <a:r>
              <a:rPr lang="en-US" b="1" dirty="0">
                <a:solidFill>
                  <a:srgbClr val="0432FF"/>
                </a:solidFill>
                <a:sym typeface="Wingdings" pitchFamily="2" charset="2"/>
              </a:rPr>
              <a:t>transient events </a:t>
            </a:r>
            <a:r>
              <a:rPr lang="en-US" dirty="0">
                <a:sym typeface="Wingdings" pitchFamily="2" charset="2"/>
              </a:rPr>
              <a:t>and search for signal modulations.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47D7FB-0A7A-2844-938C-BA9AC6BA8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338" y="4365198"/>
            <a:ext cx="3776133" cy="24928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A445E5-11D0-FF47-B5F1-B0228E7D7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29" y="4365197"/>
            <a:ext cx="3778922" cy="24928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461A12E-0640-694B-89AA-AF711C580046}"/>
              </a:ext>
            </a:extLst>
          </p:cNvPr>
          <p:cNvSpPr/>
          <p:nvPr/>
        </p:nvSpPr>
        <p:spPr>
          <a:xfrm>
            <a:off x="5446440" y="6088990"/>
            <a:ext cx="1919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Streaming axions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1EF2A6-B43B-8A47-AFFC-05FCA0FA6135}"/>
              </a:ext>
            </a:extLst>
          </p:cNvPr>
          <p:cNvSpPr/>
          <p:nvPr/>
        </p:nvSpPr>
        <p:spPr>
          <a:xfrm>
            <a:off x="823640" y="6094601"/>
            <a:ext cx="1513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Halo axions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6C07E2-3855-E741-A63B-DA4BF1DC1049}"/>
              </a:ext>
            </a:extLst>
          </p:cNvPr>
          <p:cNvSpPr/>
          <p:nvPr/>
        </p:nvSpPr>
        <p:spPr>
          <a:xfrm>
            <a:off x="6958788" y="6620256"/>
            <a:ext cx="502716" cy="23774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E34776-68B2-2747-A2EC-4142C9A352CF}"/>
              </a:ext>
            </a:extLst>
          </p:cNvPr>
          <p:cNvCxnSpPr/>
          <p:nvPr/>
        </p:nvCxnSpPr>
        <p:spPr>
          <a:xfrm flipH="1">
            <a:off x="7510272" y="6641591"/>
            <a:ext cx="243840" cy="975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049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ransport, power shovel&#10;&#10;Description automatically generated">
            <a:extLst>
              <a:ext uri="{FF2B5EF4-FFF2-40B4-BE49-F238E27FC236}">
                <a16:creationId xmlns:a16="http://schemas.microsoft.com/office/drawing/2014/main" id="{4740152D-38E6-D24E-BD3B-F4AAA94D5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94" y="2491569"/>
            <a:ext cx="4686624" cy="2636226"/>
          </a:xfrm>
          <a:prstGeom prst="rect">
            <a:avLst/>
          </a:prstGeom>
          <a:scene3d>
            <a:camera prst="orthographicFront">
              <a:rot lat="0" lon="11099976" rev="0"/>
            </a:camera>
            <a:lightRig rig="threePt" dir="t"/>
          </a:scene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33BBAD-A3D4-7040-B620-1481481F2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4447" y="492796"/>
            <a:ext cx="2826277" cy="5301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300" b="1" dirty="0">
                <a:solidFill>
                  <a:srgbClr val="FF0000"/>
                </a:solidFill>
              </a:rPr>
              <a:t>THANK YOU!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DFEE88-11C9-DD4D-8C91-FEAA1ED92A78}"/>
              </a:ext>
            </a:extLst>
          </p:cNvPr>
          <p:cNvSpPr txBox="1">
            <a:spLocks/>
          </p:cNvSpPr>
          <p:nvPr/>
        </p:nvSpPr>
        <p:spPr>
          <a:xfrm>
            <a:off x="1570648" y="5846104"/>
            <a:ext cx="5889127" cy="523931"/>
          </a:xfrm>
          <a:prstGeom prst="rect">
            <a:avLst/>
          </a:prstGeom>
          <a:solidFill>
            <a:schemeClr val="tx1"/>
          </a:solidFill>
          <a:ln w="22225">
            <a:solidFill>
              <a:srgbClr val="FF0000"/>
            </a:solidFill>
          </a:ln>
        </p:spPr>
        <p:txBody>
          <a:bodyPr vert="horz" lIns="68580" tIns="34290" rIns="68580" bIns="34290" rtlCol="0" anchor="b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300" b="1" dirty="0">
                <a:solidFill>
                  <a:srgbClr val="00FA00"/>
                </a:solidFill>
              </a:rPr>
              <a:t>AXION HUNTING PERIOD IS STILL ON!!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897221F-3B79-2049-A238-C2852B521F14}"/>
              </a:ext>
            </a:extLst>
          </p:cNvPr>
          <p:cNvSpPr txBox="1">
            <a:spLocks/>
          </p:cNvSpPr>
          <p:nvPr/>
        </p:nvSpPr>
        <p:spPr>
          <a:xfrm>
            <a:off x="8046097" y="4662562"/>
            <a:ext cx="1568167" cy="4480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rgbClr val="FF0000"/>
                </a:solidFill>
              </a:rPr>
              <a:t>corner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5FA42C-5371-BB43-AF36-7A8BBEAFE8FF}"/>
              </a:ext>
            </a:extLst>
          </p:cNvPr>
          <p:cNvGrpSpPr/>
          <p:nvPr/>
        </p:nvGrpSpPr>
        <p:grpSpPr>
          <a:xfrm>
            <a:off x="5140036" y="1368983"/>
            <a:ext cx="3850637" cy="3250313"/>
            <a:chOff x="5486400" y="1986676"/>
            <a:chExt cx="3278124" cy="280225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C1441F0-8A4D-6847-B397-4E678F250A6D}"/>
                </a:ext>
              </a:extLst>
            </p:cNvPr>
            <p:cNvSpPr/>
            <p:nvPr/>
          </p:nvSpPr>
          <p:spPr>
            <a:xfrm rot="5400000">
              <a:off x="6304339" y="2873377"/>
              <a:ext cx="1081670" cy="73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13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316F279-65CD-0D48-96EA-EA14EBE91303}"/>
                </a:ext>
              </a:extLst>
            </p:cNvPr>
            <p:cNvSpPr/>
            <p:nvPr/>
          </p:nvSpPr>
          <p:spPr>
            <a:xfrm rot="5400000">
              <a:off x="6751072" y="2706983"/>
              <a:ext cx="1081670" cy="73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9EBE6C3-6444-1943-A744-C83D5E31044F}"/>
                </a:ext>
              </a:extLst>
            </p:cNvPr>
            <p:cNvSpPr/>
            <p:nvPr/>
          </p:nvSpPr>
          <p:spPr>
            <a:xfrm rot="5400000">
              <a:off x="6613210" y="2745995"/>
              <a:ext cx="1081670" cy="105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135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F186E11-CE90-DE4D-BB14-E7714E97A4E3}"/>
                </a:ext>
              </a:extLst>
            </p:cNvPr>
            <p:cNvCxnSpPr/>
            <p:nvPr/>
          </p:nvCxnSpPr>
          <p:spPr>
            <a:xfrm>
              <a:off x="8545068" y="2173987"/>
              <a:ext cx="0" cy="988148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624C933-53D3-3D41-AD21-53881642E7E5}"/>
                </a:ext>
              </a:extLst>
            </p:cNvPr>
            <p:cNvSpPr/>
            <p:nvPr/>
          </p:nvSpPr>
          <p:spPr>
            <a:xfrm rot="5400000">
              <a:off x="6663328" y="2917476"/>
              <a:ext cx="1595822" cy="705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03CA88-40B5-8E43-81F7-6BEC6342E92E}"/>
                </a:ext>
              </a:extLst>
            </p:cNvPr>
            <p:cNvSpPr/>
            <p:nvPr/>
          </p:nvSpPr>
          <p:spPr>
            <a:xfrm rot="5400000">
              <a:off x="6462031" y="2244910"/>
              <a:ext cx="988148" cy="8271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135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5EF7B0-DA3A-2346-B0AA-4E578F4F6DA3}"/>
                </a:ext>
              </a:extLst>
            </p:cNvPr>
            <p:cNvSpPr/>
            <p:nvPr/>
          </p:nvSpPr>
          <p:spPr>
            <a:xfrm rot="5400000">
              <a:off x="5236499" y="2754393"/>
              <a:ext cx="1768612" cy="3419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1350"/>
            </a:p>
          </p:txBody>
        </p:sp>
        <p:pic>
          <p:nvPicPr>
            <p:cNvPr id="13" name="Picture 12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318DF29B-4A1C-1B4B-B732-A711330B3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9522" y="3522129"/>
              <a:ext cx="650752" cy="650752"/>
            </a:xfrm>
            <a:prstGeom prst="rect">
              <a:avLst/>
            </a:prstGeom>
          </p:spPr>
        </p:pic>
        <p:pic>
          <p:nvPicPr>
            <p:cNvPr id="15" name="Graphic 14" descr="Tongue face with solid fill with solid fill">
              <a:extLst>
                <a:ext uri="{FF2B5EF4-FFF2-40B4-BE49-F238E27FC236}">
                  <a16:creationId xmlns:a16="http://schemas.microsoft.com/office/drawing/2014/main" id="{46523F88-E62D-8B46-B6A6-DFE64CA93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00397" y="3271403"/>
              <a:ext cx="576102" cy="57610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892057-7CE0-3345-B5D2-794E382C14B6}"/>
                </a:ext>
              </a:extLst>
            </p:cNvPr>
            <p:cNvSpPr/>
            <p:nvPr/>
          </p:nvSpPr>
          <p:spPr>
            <a:xfrm>
              <a:off x="5486400" y="1986676"/>
              <a:ext cx="3278124" cy="2176034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135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3003374-08F3-BD49-889E-E6D255593E06}"/>
                </a:ext>
              </a:extLst>
            </p:cNvPr>
            <p:cNvSpPr/>
            <p:nvPr/>
          </p:nvSpPr>
          <p:spPr>
            <a:xfrm>
              <a:off x="5486400" y="1986676"/>
              <a:ext cx="3278124" cy="3009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135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4E7D97B-4C41-A143-A69C-7E4418B3036F}"/>
                </a:ext>
              </a:extLst>
            </p:cNvPr>
            <p:cNvSpPr/>
            <p:nvPr/>
          </p:nvSpPr>
          <p:spPr>
            <a:xfrm rot="5400000" flipV="1">
              <a:off x="7295785" y="2649798"/>
              <a:ext cx="1285124" cy="705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135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9DF3630-A203-C442-9086-B8DEC4EE88DA}"/>
                </a:ext>
              </a:extLst>
            </p:cNvPr>
            <p:cNvCxnSpPr>
              <a:cxnSpLocks/>
            </p:cNvCxnSpPr>
            <p:nvPr/>
          </p:nvCxnSpPr>
          <p:spPr>
            <a:xfrm>
              <a:off x="8247888" y="2101472"/>
              <a:ext cx="0" cy="85125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35F73E0-2624-E441-8A11-44B0705DE0CB}"/>
                </a:ext>
              </a:extLst>
            </p:cNvPr>
            <p:cNvCxnSpPr>
              <a:cxnSpLocks/>
            </p:cNvCxnSpPr>
            <p:nvPr/>
          </p:nvCxnSpPr>
          <p:spPr>
            <a:xfrm>
              <a:off x="8369835" y="2154814"/>
              <a:ext cx="0" cy="669302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9C870F1-7C16-6249-B6F5-D9DE102ED998}"/>
                </a:ext>
              </a:extLst>
            </p:cNvPr>
            <p:cNvCxnSpPr>
              <a:cxnSpLocks/>
            </p:cNvCxnSpPr>
            <p:nvPr/>
          </p:nvCxnSpPr>
          <p:spPr>
            <a:xfrm>
              <a:off x="8101584" y="2192769"/>
              <a:ext cx="0" cy="596824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9294608-290D-6444-B5FB-891C6327D2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524" y="4299967"/>
              <a:ext cx="0" cy="4889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361FAAB-0909-FC45-BE20-2159BE54751F}"/>
                </a:ext>
              </a:extLst>
            </p:cNvPr>
            <p:cNvSpPr/>
            <p:nvPr/>
          </p:nvSpPr>
          <p:spPr>
            <a:xfrm rot="5400000" flipV="1">
              <a:off x="7036155" y="2594937"/>
              <a:ext cx="943648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135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415EAC0-CDEC-9344-A897-6AE47B955D3F}"/>
                </a:ext>
              </a:extLst>
            </p:cNvPr>
            <p:cNvSpPr/>
            <p:nvPr/>
          </p:nvSpPr>
          <p:spPr>
            <a:xfrm rot="5400000" flipV="1">
              <a:off x="5690154" y="3441129"/>
              <a:ext cx="943648" cy="1240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1350"/>
            </a:p>
          </p:txBody>
        </p:sp>
      </p:grpSp>
      <p:sp>
        <p:nvSpPr>
          <p:cNvPr id="9" name="Triangle 8">
            <a:extLst>
              <a:ext uri="{FF2B5EF4-FFF2-40B4-BE49-F238E27FC236}">
                <a16:creationId xmlns:a16="http://schemas.microsoft.com/office/drawing/2014/main" id="{DADFA480-0910-6448-82BB-DEF834DE1B90}"/>
              </a:ext>
            </a:extLst>
          </p:cNvPr>
          <p:cNvSpPr/>
          <p:nvPr/>
        </p:nvSpPr>
        <p:spPr>
          <a:xfrm rot="5025352">
            <a:off x="5802797" y="1019417"/>
            <a:ext cx="365125" cy="4120903"/>
          </a:xfrm>
          <a:prstGeom prst="triangle">
            <a:avLst>
              <a:gd name="adj" fmla="val 56931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 dirty="0"/>
          </a:p>
        </p:txBody>
      </p:sp>
      <p:pic>
        <p:nvPicPr>
          <p:cNvPr id="55" name="Picture 54" descr="A person wearing a space suit&#10;&#10;Description automatically generated with low confidence">
            <a:extLst>
              <a:ext uri="{FF2B5EF4-FFF2-40B4-BE49-F238E27FC236}">
                <a16:creationId xmlns:a16="http://schemas.microsoft.com/office/drawing/2014/main" id="{0BBF5B6D-4A47-0F43-91D0-12C6FA1C52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91" r="16364"/>
          <a:stretch/>
        </p:blipFill>
        <p:spPr>
          <a:xfrm rot="16200000">
            <a:off x="6639" y="3469244"/>
            <a:ext cx="1690431" cy="158192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65F161C-294B-7943-BCAC-065081560662}"/>
              </a:ext>
            </a:extLst>
          </p:cNvPr>
          <p:cNvSpPr/>
          <p:nvPr/>
        </p:nvSpPr>
        <p:spPr>
          <a:xfrm>
            <a:off x="8461978" y="0"/>
            <a:ext cx="707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17 / 17</a:t>
            </a:r>
            <a:endParaRPr lang="en-GR" sz="1400" dirty="0"/>
          </a:p>
        </p:txBody>
      </p:sp>
    </p:spTree>
    <p:extLst>
      <p:ext uri="{BB962C8B-B14F-4D97-AF65-F5344CB8AC3E}">
        <p14:creationId xmlns:p14="http://schemas.microsoft.com/office/powerpoint/2010/main" val="2207953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99BEF-6E8A-314F-A060-2F395900A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0" y="3173614"/>
            <a:ext cx="7429499" cy="5107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FF0000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059954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23">
            <a:extLst>
              <a:ext uri="{FF2B5EF4-FFF2-40B4-BE49-F238E27FC236}">
                <a16:creationId xmlns:a16="http://schemas.microsoft.com/office/drawing/2014/main" id="{FD28D577-5EC8-8349-8F6C-CBF1C1182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185" y="5269080"/>
            <a:ext cx="5306211" cy="138935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775C9DE-D6DC-3B42-9398-F44779E950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AXIONS</a:t>
            </a:r>
          </a:p>
        </p:txBody>
      </p:sp>
      <p:pic>
        <p:nvPicPr>
          <p:cNvPr id="8" name="Resim 8">
            <a:extLst>
              <a:ext uri="{FF2B5EF4-FFF2-40B4-BE49-F238E27FC236}">
                <a16:creationId xmlns:a16="http://schemas.microsoft.com/office/drawing/2014/main" id="{BEB50A51-786C-1346-B85A-EEB5990D3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9" b="9030"/>
          <a:stretch/>
        </p:blipFill>
        <p:spPr>
          <a:xfrm>
            <a:off x="7335979" y="5345160"/>
            <a:ext cx="1689930" cy="1413827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BE3F70DD-8ABC-EA4B-9F8E-7DC4174F72ED}"/>
              </a:ext>
            </a:extLst>
          </p:cNvPr>
          <p:cNvSpPr txBox="1"/>
          <p:nvPr/>
        </p:nvSpPr>
        <p:spPr>
          <a:xfrm>
            <a:off x="6985536" y="4953847"/>
            <a:ext cx="22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latin typeface="+mj-lt"/>
              </a:rPr>
              <a:t>Inverse </a:t>
            </a:r>
            <a:r>
              <a:rPr lang="en-US" sz="1600" u="sng" dirty="0" err="1">
                <a:latin typeface="+mj-lt"/>
              </a:rPr>
              <a:t>Primakoff</a:t>
            </a:r>
            <a:r>
              <a:rPr lang="en-US" sz="1600" u="sng" dirty="0">
                <a:latin typeface="+mj-lt"/>
              </a:rPr>
              <a:t> effect</a:t>
            </a:r>
            <a:r>
              <a:rPr lang="en-US" sz="1600" dirty="0">
                <a:latin typeface="+mj-lt"/>
              </a:rPr>
              <a:t>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27FC13-9E81-424C-BE85-44126B23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372" y="3435589"/>
            <a:ext cx="1690506" cy="390117"/>
          </a:xfrm>
          <a:prstGeom prst="rect">
            <a:avLst/>
          </a:prstGeom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5BF616D-4A08-0F49-BFD3-4CD669592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0073" y="2127171"/>
            <a:ext cx="1042994" cy="1042994"/>
          </a:xfrm>
          <a:prstGeom prst="rect">
            <a:avLst/>
          </a:prstGeom>
        </p:spPr>
      </p:pic>
      <p:sp>
        <p:nvSpPr>
          <p:cNvPr id="46" name="Right Arrow 45">
            <a:extLst>
              <a:ext uri="{FF2B5EF4-FFF2-40B4-BE49-F238E27FC236}">
                <a16:creationId xmlns:a16="http://schemas.microsoft.com/office/drawing/2014/main" id="{AE5B7670-D2E1-5349-B931-243FA4A45219}"/>
              </a:ext>
            </a:extLst>
          </p:cNvPr>
          <p:cNvSpPr/>
          <p:nvPr/>
        </p:nvSpPr>
        <p:spPr>
          <a:xfrm>
            <a:off x="2505875" y="1691453"/>
            <a:ext cx="791390" cy="49960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 b="1" dirty="0"/>
          </a:p>
        </p:txBody>
      </p:sp>
      <p:sp>
        <p:nvSpPr>
          <p:cNvPr id="47" name="Metin kutusu 9">
            <a:extLst>
              <a:ext uri="{FF2B5EF4-FFF2-40B4-BE49-F238E27FC236}">
                <a16:creationId xmlns:a16="http://schemas.microsoft.com/office/drawing/2014/main" id="{DE114124-9E33-9549-B7FC-0909271D35F6}"/>
              </a:ext>
            </a:extLst>
          </p:cNvPr>
          <p:cNvSpPr txBox="1"/>
          <p:nvPr/>
        </p:nvSpPr>
        <p:spPr>
          <a:xfrm>
            <a:off x="6599857" y="2946138"/>
            <a:ext cx="1913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latin typeface="+mj-lt"/>
              </a:rPr>
              <a:t>Coupling to photons</a:t>
            </a:r>
            <a:r>
              <a:rPr lang="en-US" sz="1600" dirty="0">
                <a:latin typeface="+mj-lt"/>
              </a:rPr>
              <a:t>:</a:t>
            </a:r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5F1F7A48-23C8-C14D-9465-DA67E01A17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1372" y="3976603"/>
            <a:ext cx="1584427" cy="797996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FF6E40D-2B0E-BE48-9A6E-DD55E0A72C7B}"/>
              </a:ext>
            </a:extLst>
          </p:cNvPr>
          <p:cNvGrpSpPr/>
          <p:nvPr/>
        </p:nvGrpSpPr>
        <p:grpSpPr>
          <a:xfrm>
            <a:off x="206721" y="1038499"/>
            <a:ext cx="1896867" cy="2479570"/>
            <a:chOff x="277988" y="700484"/>
            <a:chExt cx="2242965" cy="301571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8638179-F01A-2348-A2A4-E0BB9D37EDE8}"/>
                </a:ext>
              </a:extLst>
            </p:cNvPr>
            <p:cNvGrpSpPr/>
            <p:nvPr/>
          </p:nvGrpSpPr>
          <p:grpSpPr>
            <a:xfrm>
              <a:off x="277988" y="700484"/>
              <a:ext cx="2242965" cy="2848010"/>
              <a:chOff x="144044" y="805553"/>
              <a:chExt cx="3027601" cy="3709512"/>
            </a:xfrm>
          </p:grpSpPr>
          <p:pic>
            <p:nvPicPr>
              <p:cNvPr id="6" name="Picture 5" descr="A white t-shirt on a black background&#10;&#10;Description automatically generated">
                <a:extLst>
                  <a:ext uri="{FF2B5EF4-FFF2-40B4-BE49-F238E27FC236}">
                    <a16:creationId xmlns:a16="http://schemas.microsoft.com/office/drawing/2014/main" id="{72D67B6E-D460-F046-B14D-4407ABD7A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044" y="805553"/>
                <a:ext cx="3019252" cy="3619230"/>
              </a:xfrm>
              <a:prstGeom prst="rect">
                <a:avLst/>
              </a:prstGeom>
            </p:spPr>
          </p:pic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2245851-DD21-824B-9AC9-FB9360B1B8F3}"/>
                  </a:ext>
                </a:extLst>
              </p:cNvPr>
              <p:cNvGrpSpPr/>
              <p:nvPr/>
            </p:nvGrpSpPr>
            <p:grpSpPr>
              <a:xfrm>
                <a:off x="152395" y="1316337"/>
                <a:ext cx="3019250" cy="3198728"/>
                <a:chOff x="152395" y="1316337"/>
                <a:chExt cx="3019250" cy="3198728"/>
              </a:xfrm>
            </p:grpSpPr>
            <p:sp>
              <p:nvSpPr>
                <p:cNvPr id="15" name="Metin kutusu 9">
                  <a:extLst>
                    <a:ext uri="{FF2B5EF4-FFF2-40B4-BE49-F238E27FC236}">
                      <a16:creationId xmlns:a16="http://schemas.microsoft.com/office/drawing/2014/main" id="{43A82A26-3CC8-DD4B-9BFD-AF645CDB3C15}"/>
                    </a:ext>
                  </a:extLst>
                </p:cNvPr>
                <p:cNvSpPr txBox="1"/>
                <p:nvPr/>
              </p:nvSpPr>
              <p:spPr>
                <a:xfrm>
                  <a:off x="920005" y="1316337"/>
                  <a:ext cx="1506788" cy="4388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/>
                    <a:t>Dark Matter</a:t>
                  </a:r>
                </a:p>
              </p:txBody>
            </p:sp>
            <p:sp>
              <p:nvSpPr>
                <p:cNvPr id="16" name="Metin kutusu 9">
                  <a:extLst>
                    <a:ext uri="{FF2B5EF4-FFF2-40B4-BE49-F238E27FC236}">
                      <a16:creationId xmlns:a16="http://schemas.microsoft.com/office/drawing/2014/main" id="{517D336C-0837-AB49-A404-138452D1357B}"/>
                    </a:ext>
                  </a:extLst>
                </p:cNvPr>
                <p:cNvSpPr txBox="1"/>
                <p:nvPr/>
              </p:nvSpPr>
              <p:spPr>
                <a:xfrm>
                  <a:off x="752215" y="2411946"/>
                  <a:ext cx="1842369" cy="4388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/>
                    <a:t>Strong CP prob.</a:t>
                  </a:r>
                </a:p>
              </p:txBody>
            </p:sp>
            <p:pic>
              <p:nvPicPr>
                <p:cNvPr id="17" name="Picture 16" descr="Chart, pie chart&#10;&#10;Description automatically generated">
                  <a:extLst>
                    <a:ext uri="{FF2B5EF4-FFF2-40B4-BE49-F238E27FC236}">
                      <a16:creationId xmlns:a16="http://schemas.microsoft.com/office/drawing/2014/main" id="{4A95C885-2AA2-AE47-B6BA-AAB0977B4A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14159" y="1659366"/>
                  <a:ext cx="783568" cy="783569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4DF0E68A-393D-3947-AFF5-A94437B494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59333" y="2823716"/>
                  <a:ext cx="855060" cy="1136518"/>
                </a:xfrm>
                <a:prstGeom prst="rect">
                  <a:avLst/>
                </a:prstGeom>
              </p:spPr>
            </p:pic>
            <p:sp>
              <p:nvSpPr>
                <p:cNvPr id="22" name="Trapezium 21">
                  <a:extLst>
                    <a:ext uri="{FF2B5EF4-FFF2-40B4-BE49-F238E27FC236}">
                      <a16:creationId xmlns:a16="http://schemas.microsoft.com/office/drawing/2014/main" id="{AC187109-6F76-5A49-BBFD-33CEB600C6D7}"/>
                    </a:ext>
                  </a:extLst>
                </p:cNvPr>
                <p:cNvSpPr/>
                <p:nvPr/>
              </p:nvSpPr>
              <p:spPr>
                <a:xfrm rot="10800000">
                  <a:off x="318654" y="3146555"/>
                  <a:ext cx="2673927" cy="1327921"/>
                </a:xfrm>
                <a:prstGeom prst="trapezoid">
                  <a:avLst/>
                </a:prstGeom>
                <a:solidFill>
                  <a:srgbClr val="00B0F0">
                    <a:alpha val="28867"/>
                  </a:srgbClr>
                </a:solidFill>
                <a:ln w="889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38A32597-EAA1-3842-9820-89F854F01D4C}"/>
                    </a:ext>
                  </a:extLst>
                </p:cNvPr>
                <p:cNvGrpSpPr/>
                <p:nvPr/>
              </p:nvGrpSpPr>
              <p:grpSpPr>
                <a:xfrm>
                  <a:off x="152395" y="2568629"/>
                  <a:ext cx="3019250" cy="1946436"/>
                  <a:chOff x="515695" y="2928199"/>
                  <a:chExt cx="2473254" cy="1686844"/>
                </a:xfrm>
              </p:grpSpPr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30A1FEBF-64E7-2D47-B53E-4C73488EC2FC}"/>
                      </a:ext>
                    </a:extLst>
                  </p:cNvPr>
                  <p:cNvCxnSpPr/>
                  <p:nvPr/>
                </p:nvCxnSpPr>
                <p:spPr>
                  <a:xfrm>
                    <a:off x="515695" y="2928199"/>
                    <a:ext cx="431046" cy="1686844"/>
                  </a:xfrm>
                  <a:prstGeom prst="line">
                    <a:avLst/>
                  </a:prstGeom>
                  <a:ln w="1016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529F8B52-3E4E-F74F-ABEA-1AB4F44328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49782" y="2928199"/>
                    <a:ext cx="439167" cy="1686844"/>
                  </a:xfrm>
                  <a:prstGeom prst="line">
                    <a:avLst/>
                  </a:prstGeom>
                  <a:ln w="1016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BD686E24-BD8F-964A-BB27-0E04138542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05201" y="4605500"/>
                    <a:ext cx="1672998" cy="9543"/>
                  </a:xfrm>
                  <a:prstGeom prst="line">
                    <a:avLst/>
                  </a:prstGeom>
                  <a:ln w="1016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8818F98-866E-0948-9922-CEFB0E8985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4655" y="3707741"/>
              <a:ext cx="1513037" cy="8454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Picture 54" descr="A white t-shirt on a black background&#10;&#10;Description automatically generated">
            <a:extLst>
              <a:ext uri="{FF2B5EF4-FFF2-40B4-BE49-F238E27FC236}">
                <a16:creationId xmlns:a16="http://schemas.microsoft.com/office/drawing/2014/main" id="{19C77116-B366-C149-B51E-926F344E7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823" y="1048711"/>
            <a:ext cx="1891635" cy="2284691"/>
          </a:xfrm>
          <a:prstGeom prst="rect">
            <a:avLst/>
          </a:prstGeom>
        </p:spPr>
      </p:pic>
      <p:pic>
        <p:nvPicPr>
          <p:cNvPr id="43" name="Picture 4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AACDDF-5C05-FE42-9097-B62CB9892D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8655" y="596824"/>
            <a:ext cx="1137969" cy="7915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7918CEC-7731-4F4F-AD2D-5E33849E74AA}"/>
              </a:ext>
            </a:extLst>
          </p:cNvPr>
          <p:cNvGrpSpPr/>
          <p:nvPr/>
        </p:nvGrpSpPr>
        <p:grpSpPr>
          <a:xfrm>
            <a:off x="6165834" y="845921"/>
            <a:ext cx="2680152" cy="1815882"/>
            <a:chOff x="6062811" y="791571"/>
            <a:chExt cx="2680152" cy="1815882"/>
          </a:xfrm>
        </p:grpSpPr>
        <p:sp>
          <p:nvSpPr>
            <p:cNvPr id="56" name="Metin kutusu 9">
              <a:extLst>
                <a:ext uri="{FF2B5EF4-FFF2-40B4-BE49-F238E27FC236}">
                  <a16:creationId xmlns:a16="http://schemas.microsoft.com/office/drawing/2014/main" id="{7186166C-B683-BC4C-8C49-144209970C95}"/>
                </a:ext>
              </a:extLst>
            </p:cNvPr>
            <p:cNvSpPr txBox="1"/>
            <p:nvPr/>
          </p:nvSpPr>
          <p:spPr>
            <a:xfrm>
              <a:off x="6062811" y="791571"/>
              <a:ext cx="257483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>
                  <a:latin typeface="+mj-lt"/>
                </a:rPr>
                <a:t>Axion Characteristics</a:t>
              </a:r>
              <a:r>
                <a:rPr lang="en-US" sz="1600" dirty="0">
                  <a:latin typeface="+mj-lt"/>
                </a:rPr>
                <a:t>:</a:t>
              </a:r>
            </a:p>
            <a:p>
              <a:pPr algn="ctr"/>
              <a:endParaRPr lang="en-US" sz="1600" u="sng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+mj-lt"/>
                </a:rPr>
                <a:t>Pseudo-Goldstone boson.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+mj-lt"/>
                </a:rPr>
                <a:t>No charge.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+mj-lt"/>
                </a:rPr>
                <a:t>Small mass: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+mj-lt"/>
                </a:rPr>
                <a:t>Weakly interacting.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+mj-lt"/>
                </a:rPr>
                <a:t>Local density: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7287852-8353-814A-98C4-361B662C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20721" y="2297929"/>
              <a:ext cx="914400" cy="2159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D2D4CE3-BF77-394F-B790-F9CFEB89A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47563" y="1831521"/>
              <a:ext cx="1295400" cy="241300"/>
            </a:xfrm>
            <a:prstGeom prst="rect">
              <a:avLst/>
            </a:prstGeom>
          </p:spPr>
        </p:pic>
      </p:grpSp>
      <p:sp>
        <p:nvSpPr>
          <p:cNvPr id="59" name="Metin kutusu 9">
            <a:extLst>
              <a:ext uri="{FF2B5EF4-FFF2-40B4-BE49-F238E27FC236}">
                <a16:creationId xmlns:a16="http://schemas.microsoft.com/office/drawing/2014/main" id="{3ADE575E-2A8F-C54E-B80A-AD1696D99F0E}"/>
              </a:ext>
            </a:extLst>
          </p:cNvPr>
          <p:cNvSpPr txBox="1"/>
          <p:nvPr/>
        </p:nvSpPr>
        <p:spPr>
          <a:xfrm>
            <a:off x="3282724" y="4017825"/>
            <a:ext cx="2883110" cy="707886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Axions convert to photons in a strong magnetic field!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BAF13C7-5885-7445-ADED-AFC859E2E88D}"/>
              </a:ext>
            </a:extLst>
          </p:cNvPr>
          <p:cNvSpPr/>
          <p:nvPr/>
        </p:nvSpPr>
        <p:spPr>
          <a:xfrm>
            <a:off x="4328388" y="6219383"/>
            <a:ext cx="885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j-lt"/>
              </a:rPr>
              <a:t>CAST</a:t>
            </a:r>
            <a:endParaRPr lang="en-US" sz="1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DE7ADF-763B-074E-BAAB-03B550960475}"/>
              </a:ext>
            </a:extLst>
          </p:cNvPr>
          <p:cNvSpPr/>
          <p:nvPr/>
        </p:nvSpPr>
        <p:spPr>
          <a:xfrm>
            <a:off x="8510316" y="9886"/>
            <a:ext cx="615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 / 17</a:t>
            </a:r>
            <a:endParaRPr lang="en-GR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64490-606A-FC46-B359-229D4162C7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773" y="4617983"/>
            <a:ext cx="1435100" cy="29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D897F9-6AEC-784F-9DD7-1C68C5CF21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4217" y="4239742"/>
            <a:ext cx="1130300" cy="25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361BAD-893A-BB4B-BCF1-53F5467951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52526" y="4650885"/>
            <a:ext cx="558800" cy="21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E37484-5FBB-304D-882B-B4798A810B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215" y="3774572"/>
            <a:ext cx="1422400" cy="431800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D6E736F-75C5-2846-BFDF-F300A598AA1D}"/>
              </a:ext>
            </a:extLst>
          </p:cNvPr>
          <p:cNvCxnSpPr>
            <a:cxnSpLocks/>
          </p:cNvCxnSpPr>
          <p:nvPr/>
        </p:nvCxnSpPr>
        <p:spPr>
          <a:xfrm>
            <a:off x="1643222" y="4776135"/>
            <a:ext cx="2855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09EF2CA-1BE5-A242-AD84-EC3AED8F870F}"/>
              </a:ext>
            </a:extLst>
          </p:cNvPr>
          <p:cNvSpPr/>
          <p:nvPr/>
        </p:nvSpPr>
        <p:spPr>
          <a:xfrm>
            <a:off x="69549" y="3771423"/>
            <a:ext cx="2646355" cy="12006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3ABF10-25EE-1047-B498-7C060629ED23}"/>
              </a:ext>
            </a:extLst>
          </p:cNvPr>
          <p:cNvSpPr txBox="1"/>
          <p:nvPr/>
        </p:nvSpPr>
        <p:spPr>
          <a:xfrm>
            <a:off x="1607237" y="3771062"/>
            <a:ext cx="1279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1400" b="1" dirty="0">
                <a:solidFill>
                  <a:srgbClr val="0432FF"/>
                </a:solidFill>
                <a:latin typeface="+mj-lt"/>
              </a:rPr>
              <a:t>CP problem</a:t>
            </a: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F99699A5-1466-D24E-BDD7-BC679B5A25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129" y="5116412"/>
            <a:ext cx="1703842" cy="1592167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10A8826-9F13-D046-865D-73DA61EBF883}"/>
              </a:ext>
            </a:extLst>
          </p:cNvPr>
          <p:cNvSpPr/>
          <p:nvPr/>
        </p:nvSpPr>
        <p:spPr>
          <a:xfrm>
            <a:off x="42578" y="5123124"/>
            <a:ext cx="1753393" cy="159216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314632-32B0-E54C-9DE0-30953899F12F}"/>
              </a:ext>
            </a:extLst>
          </p:cNvPr>
          <p:cNvSpPr txBox="1"/>
          <p:nvPr/>
        </p:nvSpPr>
        <p:spPr>
          <a:xfrm>
            <a:off x="1348318" y="5164114"/>
            <a:ext cx="447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1400" b="1" dirty="0">
                <a:solidFill>
                  <a:srgbClr val="0432FF"/>
                </a:solidFill>
                <a:latin typeface="+mj-lt"/>
              </a:rPr>
              <a:t>DM</a:t>
            </a:r>
          </a:p>
        </p:txBody>
      </p:sp>
    </p:spTree>
    <p:extLst>
      <p:ext uri="{BB962C8B-B14F-4D97-AF65-F5344CB8AC3E}">
        <p14:creationId xmlns:p14="http://schemas.microsoft.com/office/powerpoint/2010/main" val="3859197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1367E16-5D9C-B841-A464-A7FFE4D05FF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DATA </a:t>
            </a:r>
            <a:r>
              <a:rPr lang="en-US" sz="2400" b="1" dirty="0" err="1">
                <a:solidFill>
                  <a:schemeClr val="bg1"/>
                </a:solidFill>
              </a:rPr>
              <a:t>ANalysis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E1362B-02C2-9243-831F-8E3F14963780}"/>
              </a:ext>
            </a:extLst>
          </p:cNvPr>
          <p:cNvSpPr/>
          <p:nvPr/>
        </p:nvSpPr>
        <p:spPr>
          <a:xfrm>
            <a:off x="2725480" y="1049004"/>
            <a:ext cx="3477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FF0000"/>
              </a:buClr>
              <a:buFont typeface="+mj-lt"/>
              <a:buAutoNum type="arabicPeriod" startAt="3"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Combining multiple spectra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:</a:t>
            </a:r>
            <a:endParaRPr lang="en-GR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D56178-064B-DF46-9FE5-F61380512EA5}"/>
              </a:ext>
            </a:extLst>
          </p:cNvPr>
          <p:cNvSpPr/>
          <p:nvPr/>
        </p:nvSpPr>
        <p:spPr>
          <a:xfrm>
            <a:off x="4572000" y="2152672"/>
            <a:ext cx="4572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tx1"/>
              </a:buClr>
              <a:buFont typeface="+mj-lt"/>
              <a:buAutoNum type="alphaLcPeriod"/>
            </a:pPr>
            <a:r>
              <a:rPr lang="en-US" sz="2000" dirty="0"/>
              <a:t>Scaling of the flattened spectra by </a:t>
            </a:r>
            <a:r>
              <a:rPr lang="en-US" sz="2000" dirty="0" err="1"/>
              <a:t>P</a:t>
            </a:r>
            <a:r>
              <a:rPr lang="en-US" sz="2000" baseline="-25000" dirty="0" err="1"/>
              <a:t>noise</a:t>
            </a:r>
            <a:r>
              <a:rPr lang="en-US" sz="2000" dirty="0"/>
              <a:t>/</a:t>
            </a:r>
            <a:r>
              <a:rPr lang="en-US" sz="2000" dirty="0" err="1"/>
              <a:t>P</a:t>
            </a:r>
            <a:r>
              <a:rPr lang="en-US" sz="2000" baseline="-25000" dirty="0" err="1"/>
              <a:t>axion</a:t>
            </a:r>
            <a:r>
              <a:rPr lang="en-US" sz="2000" dirty="0"/>
              <a:t> to account for the fact that an axion signal would not have the same amplitude across the flattened spectrum.</a:t>
            </a:r>
          </a:p>
          <a:p>
            <a:pPr marL="342900" indent="-342900" algn="just">
              <a:buClr>
                <a:schemeClr val="tx1"/>
              </a:buClr>
              <a:buFont typeface="+mj-lt"/>
              <a:buAutoNum type="alphaLcPeriod"/>
            </a:pPr>
            <a:r>
              <a:rPr lang="en-US" sz="2000" dirty="0"/>
              <a:t>Spectra aligned to RF index =  vertical averaging with weights = inverse bin variances.</a:t>
            </a:r>
          </a:p>
          <a:p>
            <a:pPr marL="342900" indent="-342900" algn="just">
              <a:buClr>
                <a:schemeClr val="tx1"/>
              </a:buClr>
              <a:buFont typeface="+mj-lt"/>
              <a:buAutoNum type="alphaLcPeriod"/>
            </a:pPr>
            <a:r>
              <a:rPr lang="en-US" sz="2000" dirty="0"/>
              <a:t>Normalization of the combined spectrum  to have a standard sample distribution. Each bin of the combined spectrum is divided by its standard deviation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l-GR" sz="2000" dirty="0">
                <a:sym typeface="Wingdings" pitchFamily="2" charset="2"/>
              </a:rPr>
              <a:t>μ=0, σ=1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EE233-196C-EF46-B2BB-54173392B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00813"/>
            <a:ext cx="4437046" cy="499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52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1367E16-5D9C-B841-A464-A7FFE4D05FF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DATA </a:t>
            </a:r>
            <a:r>
              <a:rPr lang="en-US" sz="2400" b="1" dirty="0" err="1">
                <a:solidFill>
                  <a:schemeClr val="bg1"/>
                </a:solidFill>
              </a:rPr>
              <a:t>ANalysis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E1362B-02C2-9243-831F-8E3F14963780}"/>
              </a:ext>
            </a:extLst>
          </p:cNvPr>
          <p:cNvSpPr/>
          <p:nvPr/>
        </p:nvSpPr>
        <p:spPr>
          <a:xfrm>
            <a:off x="2725480" y="1049004"/>
            <a:ext cx="3477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FF0000"/>
              </a:buClr>
              <a:buFont typeface="+mj-lt"/>
              <a:buAutoNum type="arabicPeriod" startAt="3"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Combined Spectrum</a:t>
            </a:r>
            <a:endParaRPr lang="en-GR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9EAFC0-8A1A-A24D-9F78-5705577F9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6162"/>
            <a:ext cx="4029604" cy="3138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C98A63-4D8D-7547-802C-C73FCAE32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046" y="2556162"/>
            <a:ext cx="4490954" cy="31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69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1367E16-5D9C-B841-A464-A7FFE4D05FF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DATA </a:t>
            </a:r>
            <a:r>
              <a:rPr lang="en-US" sz="2400" b="1" dirty="0" err="1">
                <a:solidFill>
                  <a:schemeClr val="bg1"/>
                </a:solidFill>
              </a:rPr>
              <a:t>ANalysis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C32DFC-04F9-1649-AF39-CB6656B9F96C}"/>
              </a:ext>
            </a:extLst>
          </p:cNvPr>
          <p:cNvSpPr/>
          <p:nvPr/>
        </p:nvSpPr>
        <p:spPr>
          <a:xfrm>
            <a:off x="2699471" y="1046137"/>
            <a:ext cx="3745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Clr>
                <a:srgbClr val="FF0000"/>
              </a:buClr>
              <a:buFont typeface="+mj-lt"/>
              <a:buAutoNum type="arabicPeriod" startAt="5"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Grand spectrum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:</a:t>
            </a:r>
            <a:endParaRPr lang="en-GR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802CBF-1DD3-E841-A1EE-8C1A3A3CDABB}"/>
              </a:ext>
            </a:extLst>
          </p:cNvPr>
          <p:cNvSpPr/>
          <p:nvPr/>
        </p:nvSpPr>
        <p:spPr>
          <a:xfrm>
            <a:off x="12187" y="1915151"/>
            <a:ext cx="9131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u="sng" dirty="0"/>
              <a:t>Convolution</a:t>
            </a:r>
            <a:r>
              <a:rPr lang="en-US" dirty="0"/>
              <a:t>: Application of a window function with the shape of the expected axion power curve in the lab frame.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7D311-6205-9D4A-802B-10737E9FD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766" y="2806897"/>
            <a:ext cx="4294896" cy="2968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1AF122-E92E-1A48-B509-7ABA123D4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9" y="2817770"/>
            <a:ext cx="4294896" cy="29574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4A3446-0BAD-4049-801C-45901DF7C4B5}"/>
              </a:ext>
            </a:extLst>
          </p:cNvPr>
          <p:cNvSpPr/>
          <p:nvPr/>
        </p:nvSpPr>
        <p:spPr>
          <a:xfrm>
            <a:off x="4572001" y="570839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dirty="0"/>
              <a:t>Variation across the CAST-CAPP frequency range. ~8% variation in signal amplitude and width.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05802-5050-EC47-ACFF-04BC15690B85}"/>
              </a:ext>
            </a:extLst>
          </p:cNvPr>
          <p:cNvSpPr/>
          <p:nvPr/>
        </p:nvSpPr>
        <p:spPr>
          <a:xfrm>
            <a:off x="0" y="570839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dirty="0"/>
              <a:t>Galactic vs. lab frame. 4.3 kHz signal width in galactic frame and 7 kHz in the lab frame.</a:t>
            </a:r>
          </a:p>
        </p:txBody>
      </p:sp>
    </p:spTree>
    <p:extLst>
      <p:ext uri="{BB962C8B-B14F-4D97-AF65-F5344CB8AC3E}">
        <p14:creationId xmlns:p14="http://schemas.microsoft.com/office/powerpoint/2010/main" val="3728126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4F7CD4F-EFF1-9B47-906B-8BD5EDA05A97}"/>
              </a:ext>
            </a:extLst>
          </p:cNvPr>
          <p:cNvSpPr/>
          <p:nvPr/>
        </p:nvSpPr>
        <p:spPr>
          <a:xfrm>
            <a:off x="2495764" y="791571"/>
            <a:ext cx="4152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</a:rPr>
              <a:t>Fine grained streams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endParaRPr lang="en-US" sz="2000" dirty="0"/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E8DD4498-5587-D244-9B1F-384AB652F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296" y="1986299"/>
            <a:ext cx="3615267" cy="34289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8D04F4-FE59-DF4D-8BCE-B440723FE6A4}"/>
              </a:ext>
            </a:extLst>
          </p:cNvPr>
          <p:cNvSpPr/>
          <p:nvPr/>
        </p:nvSpPr>
        <p:spPr>
          <a:xfrm>
            <a:off x="0" y="1911947"/>
            <a:ext cx="4975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</a:rPr>
              <a:t>DM could be a superposition of many fine-grained streams.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Consequence from the </a:t>
            </a:r>
            <a:r>
              <a:rPr lang="en-US" sz="1600" dirty="0" err="1"/>
              <a:t>collisionless</a:t>
            </a:r>
            <a:r>
              <a:rPr lang="en-US" sz="1600" dirty="0"/>
              <a:t> character and the coldness of CDM.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Each such stream has a </a:t>
            </a:r>
            <a:r>
              <a:rPr lang="en-US" sz="1600" b="1" dirty="0">
                <a:solidFill>
                  <a:srgbClr val="0432FF"/>
                </a:solidFill>
              </a:rPr>
              <a:t>very small velocity dispersion</a:t>
            </a:r>
            <a:r>
              <a:rPr lang="en-US" sz="1600" dirty="0"/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6873B3-5BAD-024D-98F1-AE790D058591}"/>
              </a:ext>
            </a:extLst>
          </p:cNvPr>
          <p:cNvSpPr/>
          <p:nvPr/>
        </p:nvSpPr>
        <p:spPr>
          <a:xfrm>
            <a:off x="0" y="4355763"/>
            <a:ext cx="4975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b="1" dirty="0">
                <a:solidFill>
                  <a:srgbClr val="0432FF"/>
                </a:solidFill>
              </a:rPr>
              <a:t>~10</a:t>
            </a:r>
            <a:r>
              <a:rPr lang="en-US" sz="1600" b="1" baseline="30000" dirty="0">
                <a:solidFill>
                  <a:srgbClr val="0432FF"/>
                </a:solidFill>
              </a:rPr>
              <a:t>14</a:t>
            </a:r>
            <a:r>
              <a:rPr lang="en-US" sz="1600" b="1" dirty="0">
                <a:solidFill>
                  <a:srgbClr val="0432FF"/>
                </a:solidFill>
              </a:rPr>
              <a:t> streams in the solar neighborhood.</a:t>
            </a:r>
          </a:p>
          <a:p>
            <a:pPr marL="285750" indent="-285750">
              <a:buFont typeface="Wingdings" pitchFamily="2" charset="2"/>
              <a:buChar char="Ø"/>
              <a:tabLst>
                <a:tab pos="1285875" algn="l"/>
              </a:tabLst>
            </a:pPr>
            <a:r>
              <a:rPr lang="en-US" sz="1600" dirty="0"/>
              <a:t>Half of the local DM density is comprised of the 10</a:t>
            </a:r>
            <a:r>
              <a:rPr lang="en-US" sz="1600" baseline="30000" dirty="0"/>
              <a:t>6</a:t>
            </a:r>
            <a:r>
              <a:rPr lang="en-US" sz="1600" dirty="0"/>
              <a:t> most massive streams.</a:t>
            </a:r>
          </a:p>
          <a:p>
            <a:pPr marL="285750" indent="-285750">
              <a:buFont typeface="Wingdings" pitchFamily="2" charset="2"/>
              <a:buChar char="Ø"/>
              <a:tabLst>
                <a:tab pos="1285875" algn="l"/>
              </a:tabLst>
            </a:pPr>
            <a:r>
              <a:rPr lang="en-US" sz="1600" dirty="0"/>
              <a:t>The most massive individual stream contributing a 0.1% to the local DM density.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9ACE9-2843-EA4B-9356-419F9615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pPr/>
              <a:t>23</a:t>
            </a:fld>
            <a:r>
              <a:rPr lang="en-US"/>
              <a:t> / 49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E20A5B8-08B8-2F46-9FDD-5945A46FF00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Streaming dark matter</a:t>
            </a:r>
          </a:p>
        </p:txBody>
      </p:sp>
    </p:spTree>
    <p:extLst>
      <p:ext uri="{BB962C8B-B14F-4D97-AF65-F5344CB8AC3E}">
        <p14:creationId xmlns:p14="http://schemas.microsoft.com/office/powerpoint/2010/main" val="1639456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55B474-9CF9-F841-9F24-016F92313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475" y="4337537"/>
            <a:ext cx="2815791" cy="2520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9955CE-D42B-CF4D-8B84-025B1C694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04452"/>
            <a:ext cx="2862899" cy="2553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2BC223-9C7F-F748-8758-40A7F4888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842" y="4337537"/>
            <a:ext cx="2788157" cy="25204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828952-96C3-6945-9648-E07B9222F7E2}"/>
              </a:ext>
            </a:extLst>
          </p:cNvPr>
          <p:cNvSpPr/>
          <p:nvPr/>
        </p:nvSpPr>
        <p:spPr>
          <a:xfrm>
            <a:off x="-1" y="977309"/>
            <a:ext cx="2862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u="sng" dirty="0"/>
              <a:t>Conventional halo DM</a:t>
            </a:r>
            <a:r>
              <a:rPr lang="en-US" dirty="0"/>
              <a:t>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324C19-924D-C643-8B11-2F4EC6A04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625" y="1017104"/>
            <a:ext cx="1271159" cy="265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897B33-1583-244A-9AE8-0BBE7E1B5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7021" y="1309282"/>
            <a:ext cx="1768906" cy="3693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670868-2903-EB4B-B75E-40BADA212A19}"/>
              </a:ext>
            </a:extLst>
          </p:cNvPr>
          <p:cNvSpPr/>
          <p:nvPr/>
        </p:nvSpPr>
        <p:spPr>
          <a:xfrm>
            <a:off x="0" y="1934476"/>
            <a:ext cx="4996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FF0000"/>
                </a:solidFill>
              </a:rPr>
              <a:t>Streaming DM</a:t>
            </a:r>
            <a:r>
              <a:rPr lang="en-US" dirty="0">
                <a:solidFill>
                  <a:srgbClr val="FF0000"/>
                </a:solidFill>
              </a:rPr>
              <a:t>:  </a:t>
            </a:r>
            <a:r>
              <a:rPr lang="en-US" dirty="0"/>
              <a:t>For low-speed (                           )               streams aligned with </a:t>
            </a:r>
            <a:r>
              <a:rPr lang="en-US" b="1" dirty="0"/>
              <a:t>SUN </a:t>
            </a:r>
            <a:r>
              <a:rPr lang="en-US" b="1" dirty="0">
                <a:sym typeface="Wingdings" pitchFamily="2" charset="2"/>
              </a:rPr>
              <a:t> EARTH: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C420F2-5E0C-9946-9B86-76DA47DA9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9772" y="2000558"/>
            <a:ext cx="1458003" cy="2399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A261EE-96D7-BC40-82F7-175231DADC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325" y="2198989"/>
            <a:ext cx="938450" cy="33367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E0BE374-C6F4-8F41-A51B-FA97411A5183}"/>
              </a:ext>
            </a:extLst>
          </p:cNvPr>
          <p:cNvSpPr/>
          <p:nvPr/>
        </p:nvSpPr>
        <p:spPr>
          <a:xfrm>
            <a:off x="15131" y="2650949"/>
            <a:ext cx="4556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FF0000"/>
                </a:solidFill>
              </a:rPr>
              <a:t>Streaming DM</a:t>
            </a:r>
            <a:r>
              <a:rPr lang="en-US" dirty="0">
                <a:solidFill>
                  <a:srgbClr val="FF0000"/>
                </a:solidFill>
              </a:rPr>
              <a:t>:  </a:t>
            </a:r>
            <a:r>
              <a:rPr lang="en-US" dirty="0"/>
              <a:t>Earth’s self-focusing effects due to intrinsic mass: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8E5997-B8A9-3343-AB32-72C50CF23F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9451" y="2885294"/>
            <a:ext cx="790321" cy="33276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A173725-FD23-EA43-9E28-E074A0BCBB45}"/>
              </a:ext>
            </a:extLst>
          </p:cNvPr>
          <p:cNvSpPr/>
          <p:nvPr/>
        </p:nvSpPr>
        <p:spPr>
          <a:xfrm>
            <a:off x="15132" y="3379918"/>
            <a:ext cx="4556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FF0000"/>
                </a:solidFill>
              </a:rPr>
              <a:t>Streaming DM</a:t>
            </a:r>
            <a:r>
              <a:rPr lang="en-US" dirty="0">
                <a:solidFill>
                  <a:srgbClr val="FF0000"/>
                </a:solidFill>
              </a:rPr>
              <a:t>:  </a:t>
            </a:r>
            <a:r>
              <a:rPr lang="en-US" dirty="0"/>
              <a:t>Other solar system bodies e.g. the Moon: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F94A21-4EA3-5D46-9C33-E26BFA0F5D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1382" y="3598035"/>
            <a:ext cx="1156137" cy="40566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624088C-94A9-DC4C-9B5D-A8F9CC439981}"/>
              </a:ext>
            </a:extLst>
          </p:cNvPr>
          <p:cNvSpPr/>
          <p:nvPr/>
        </p:nvSpPr>
        <p:spPr>
          <a:xfrm>
            <a:off x="6017265" y="2081562"/>
            <a:ext cx="2964593" cy="1785104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</a:rPr>
              <a:t>NEW APPROACH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Wide frequency range.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Short scanning time per frequency.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Maximum duty cycle.</a:t>
            </a:r>
            <a:endParaRPr lang="en-US" dirty="0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81E41180-81BF-6249-AD2E-15C59A682821}"/>
              </a:ext>
            </a:extLst>
          </p:cNvPr>
          <p:cNvSpPr/>
          <p:nvPr/>
        </p:nvSpPr>
        <p:spPr>
          <a:xfrm>
            <a:off x="5110973" y="2859229"/>
            <a:ext cx="791390" cy="49960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0B59BB-417A-3147-A651-A5C3DA8F2055}"/>
              </a:ext>
            </a:extLst>
          </p:cNvPr>
          <p:cNvSpPr/>
          <p:nvPr/>
        </p:nvSpPr>
        <p:spPr>
          <a:xfrm>
            <a:off x="49450" y="1923120"/>
            <a:ext cx="4921896" cy="21031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C4CA0B-5CE8-3B42-B2C0-3A861C3863F4}"/>
              </a:ext>
            </a:extLst>
          </p:cNvPr>
          <p:cNvSpPr/>
          <p:nvPr/>
        </p:nvSpPr>
        <p:spPr>
          <a:xfrm>
            <a:off x="6017266" y="1116040"/>
            <a:ext cx="296459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NO</a:t>
            </a:r>
            <a:r>
              <a:rPr lang="en-US" dirty="0"/>
              <a:t> direct detection so far..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9DFCD40-C34C-9E47-BE5B-0DF9201218A6}"/>
              </a:ext>
            </a:extLst>
          </p:cNvPr>
          <p:cNvSpPr/>
          <p:nvPr/>
        </p:nvSpPr>
        <p:spPr>
          <a:xfrm>
            <a:off x="5131848" y="1050904"/>
            <a:ext cx="791390" cy="49960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1DF89C-8B5E-324F-A436-80EBE3B77B52}"/>
              </a:ext>
            </a:extLst>
          </p:cNvPr>
          <p:cNvSpPr/>
          <p:nvPr/>
        </p:nvSpPr>
        <p:spPr>
          <a:xfrm>
            <a:off x="49449" y="841942"/>
            <a:ext cx="4921896" cy="86445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0DD601-763B-F145-9738-E56502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pPr/>
              <a:t>24</a:t>
            </a:fld>
            <a:r>
              <a:rPr lang="en-US"/>
              <a:t> / 49</a:t>
            </a:r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B5E069-4D71-CB4D-9EA6-56737FE2356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Streaming dark matter</a:t>
            </a:r>
          </a:p>
        </p:txBody>
      </p:sp>
    </p:spTree>
    <p:extLst>
      <p:ext uri="{BB962C8B-B14F-4D97-AF65-F5344CB8AC3E}">
        <p14:creationId xmlns:p14="http://schemas.microsoft.com/office/powerpoint/2010/main" val="119097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787893-10DE-AC49-8861-8A0C3852D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8657"/>
            <a:ext cx="4436533" cy="3319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87DAB8-2A77-604E-B67B-747A41E8B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3483427"/>
            <a:ext cx="4572000" cy="33745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44E3E2-4BAC-7448-855D-8457C94CEBA0}"/>
              </a:ext>
            </a:extLst>
          </p:cNvPr>
          <p:cNvSpPr/>
          <p:nvPr/>
        </p:nvSpPr>
        <p:spPr>
          <a:xfrm>
            <a:off x="0" y="904476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New procedure </a:t>
            </a:r>
            <a:r>
              <a:rPr lang="en-US" dirty="0">
                <a:solidFill>
                  <a:srgbClr val="FF0000"/>
                </a:solidFill>
              </a:rPr>
              <a:t>for transient events such as axion streams or axion-mini clusters.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Second measurement channel is decisive for such searches.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625C1-AA83-CD48-94B9-60DE867FD75B}"/>
              </a:ext>
            </a:extLst>
          </p:cNvPr>
          <p:cNvSpPr/>
          <p:nvPr/>
        </p:nvSpPr>
        <p:spPr>
          <a:xfrm>
            <a:off x="1" y="1587328"/>
            <a:ext cx="9143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Example measurement for 4.5h on 24/11/2020 (19:19 – 23:53 local time).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Fast scanning method over 42 MHz (5.3547 GHz – 5.3967 GHz).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Combined spectrum (RBW = 50Hz)  shows no lines above 5</a:t>
            </a:r>
            <a:r>
              <a:rPr lang="el-GR" dirty="0"/>
              <a:t>σ </a:t>
            </a:r>
            <a:r>
              <a:rPr lang="en-US" dirty="0"/>
              <a:t>threshold.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”</a:t>
            </a:r>
            <a:r>
              <a:rPr lang="en-US" i="1" dirty="0"/>
              <a:t>Local</a:t>
            </a:r>
            <a:r>
              <a:rPr lang="en-US" dirty="0"/>
              <a:t>” exclusion plot assuming axion streams with modest flux enhancement 10</a:t>
            </a:r>
            <a:r>
              <a:rPr lang="en-US" baseline="30000" dirty="0"/>
              <a:t>2</a:t>
            </a:r>
            <a:r>
              <a:rPr lang="en-US" dirty="0"/>
              <a:t> – 10</a:t>
            </a:r>
            <a:r>
              <a:rPr lang="en-US" baseline="30000" dirty="0"/>
              <a:t>4</a:t>
            </a:r>
            <a:r>
              <a:rPr lang="en-US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Future tests with even smaller RBW including also raw IQ data in time-domain.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18A0C4-012C-EA43-912D-D8F70675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432" y="4392421"/>
            <a:ext cx="812800" cy="38946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CB11A-5AF2-184B-9F89-E027AAE6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pPr/>
              <a:t>25</a:t>
            </a:fld>
            <a:r>
              <a:rPr lang="en-US"/>
              <a:t> / 49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A99503-7423-9946-A060-FC3DDB27825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Streaming dark matter</a:t>
            </a:r>
          </a:p>
        </p:txBody>
      </p:sp>
    </p:spTree>
    <p:extLst>
      <p:ext uri="{BB962C8B-B14F-4D97-AF65-F5344CB8AC3E}">
        <p14:creationId xmlns:p14="http://schemas.microsoft.com/office/powerpoint/2010/main" val="500965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CB11A-5AF2-184B-9F89-E027AAE6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782-D54E-5E4A-9E6D-79AA9F05C09B}" type="slidenum">
              <a:rPr lang="en-US" smtClean="0"/>
              <a:pPr/>
              <a:t>26</a:t>
            </a:fld>
            <a:r>
              <a:rPr lang="en-US"/>
              <a:t> / 49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7314A0-256B-9545-9B27-1F8EAB863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229" y="791203"/>
            <a:ext cx="6726915" cy="60667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381E8DF-857F-4F40-AD20-5D1A1A79DC6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Streaming dark matter</a:t>
            </a:r>
          </a:p>
        </p:txBody>
      </p:sp>
    </p:spTree>
    <p:extLst>
      <p:ext uri="{BB962C8B-B14F-4D97-AF65-F5344CB8AC3E}">
        <p14:creationId xmlns:p14="http://schemas.microsoft.com/office/powerpoint/2010/main" val="1484039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Resim 8">
            <a:extLst>
              <a:ext uri="{FF2B5EF4-FFF2-40B4-BE49-F238E27FC236}">
                <a16:creationId xmlns:a16="http://schemas.microsoft.com/office/drawing/2014/main" id="{714F30EC-58C7-B842-A803-8702F0A94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46" y="1072824"/>
            <a:ext cx="3719899" cy="18108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3644F0-DD8B-684A-9E92-9D1C88223CB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AXION HALOSCOPES </a:t>
            </a:r>
            <a:r>
              <a:rPr lang="en-US" sz="2000" b="1" cap="none" dirty="0">
                <a:solidFill>
                  <a:schemeClr val="bg1"/>
                </a:solidFill>
              </a:rPr>
              <a:t>a la </a:t>
            </a:r>
            <a:r>
              <a:rPr lang="en-US" sz="2000" b="1" cap="none" dirty="0" err="1">
                <a:solidFill>
                  <a:schemeClr val="bg1"/>
                </a:solidFill>
              </a:rPr>
              <a:t>Sikivie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6A923F-89CC-B845-9717-D057619EE910}"/>
              </a:ext>
            </a:extLst>
          </p:cNvPr>
          <p:cNvSpPr/>
          <p:nvPr/>
        </p:nvSpPr>
        <p:spPr>
          <a:xfrm>
            <a:off x="2240163" y="6176497"/>
            <a:ext cx="19112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latin typeface="+mj-lt"/>
              </a:rPr>
              <a:t>For CAST-CAPP</a:t>
            </a:r>
            <a:r>
              <a:rPr lang="en-US" sz="2000" dirty="0">
                <a:latin typeface="+mj-lt"/>
              </a:rPr>
              <a:t>: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ED0DAB-885C-6A46-ABD9-A735C0BFE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774" y="4454445"/>
            <a:ext cx="3035231" cy="9301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2CCB98-3F39-FE49-BD39-D5D8C8EA2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164" y="6131954"/>
            <a:ext cx="1445353" cy="489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1B518F-8ABE-9242-8B3F-1FE430C2E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49" y="1758252"/>
            <a:ext cx="3351633" cy="8921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0E8942-D418-F143-A8CC-E6C0FC59B329}"/>
              </a:ext>
            </a:extLst>
          </p:cNvPr>
          <p:cNvSpPr/>
          <p:nvPr/>
        </p:nvSpPr>
        <p:spPr>
          <a:xfrm>
            <a:off x="1894832" y="1963551"/>
            <a:ext cx="636237" cy="3543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30E052-38B9-E443-93D4-170A3AD9618B}"/>
              </a:ext>
            </a:extLst>
          </p:cNvPr>
          <p:cNvCxnSpPr>
            <a:cxnSpLocks/>
          </p:cNvCxnSpPr>
          <p:nvPr/>
        </p:nvCxnSpPr>
        <p:spPr>
          <a:xfrm>
            <a:off x="2212950" y="2418754"/>
            <a:ext cx="0" cy="44686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9DC2F25-30E1-F744-8B9E-027A4C0AA070}"/>
              </a:ext>
            </a:extLst>
          </p:cNvPr>
          <p:cNvSpPr/>
          <p:nvPr/>
        </p:nvSpPr>
        <p:spPr>
          <a:xfrm>
            <a:off x="233287" y="1075502"/>
            <a:ext cx="3612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The on-resonance axion conversion power in a microwave cavity is: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E8D533-B056-224C-9F26-B732686CB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7383" y="2868244"/>
            <a:ext cx="2685346" cy="8381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F2D946-796F-4143-8C85-08F2F0A4F6D3}"/>
              </a:ext>
            </a:extLst>
          </p:cNvPr>
          <p:cNvSpPr/>
          <p:nvPr/>
        </p:nvSpPr>
        <p:spPr>
          <a:xfrm>
            <a:off x="4572000" y="3164964"/>
            <a:ext cx="199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Mode frequency: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7A5BCC-ABB0-DB48-8009-C5737C08DE72}"/>
              </a:ext>
            </a:extLst>
          </p:cNvPr>
          <p:cNvSpPr/>
          <p:nvPr/>
        </p:nvSpPr>
        <p:spPr>
          <a:xfrm>
            <a:off x="6112604" y="955056"/>
            <a:ext cx="2341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latin typeface="+mj-lt"/>
              </a:rPr>
              <a:t>Rectangular Cavities</a:t>
            </a:r>
            <a:r>
              <a:rPr lang="en-US" sz="2000" dirty="0">
                <a:latin typeface="+mj-lt"/>
              </a:rPr>
              <a:t>: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2EE6315-6999-774B-8E98-E3B3FC7E35C9}"/>
              </a:ext>
            </a:extLst>
          </p:cNvPr>
          <p:cNvCxnSpPr>
            <a:cxnSpLocks/>
          </p:cNvCxnSpPr>
          <p:nvPr/>
        </p:nvCxnSpPr>
        <p:spPr>
          <a:xfrm>
            <a:off x="5671379" y="5365749"/>
            <a:ext cx="302701" cy="76620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804F74-EA45-1443-9E51-D99983FCBB7C}"/>
              </a:ext>
            </a:extLst>
          </p:cNvPr>
          <p:cNvCxnSpPr>
            <a:cxnSpLocks/>
          </p:cNvCxnSpPr>
          <p:nvPr/>
        </p:nvCxnSpPr>
        <p:spPr>
          <a:xfrm flipH="1">
            <a:off x="4446236" y="4882026"/>
            <a:ext cx="783259" cy="114137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521274-EF7D-E948-A386-BE700F913B3A}"/>
              </a:ext>
            </a:extLst>
          </p:cNvPr>
          <p:cNvGrpSpPr/>
          <p:nvPr/>
        </p:nvGrpSpPr>
        <p:grpSpPr>
          <a:xfrm>
            <a:off x="6941506" y="3875809"/>
            <a:ext cx="1958168" cy="1076845"/>
            <a:chOff x="6638459" y="4110370"/>
            <a:chExt cx="1958168" cy="107684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AF0D74-D8FD-2847-AF53-6FC0A7CF1209}"/>
                </a:ext>
              </a:extLst>
            </p:cNvPr>
            <p:cNvSpPr/>
            <p:nvPr/>
          </p:nvSpPr>
          <p:spPr>
            <a:xfrm>
              <a:off x="6638459" y="4164661"/>
              <a:ext cx="19581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+mj-lt"/>
                </a:rPr>
                <a:t>Higher frequencies</a:t>
              </a:r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E0C5B2-1302-9C47-A13E-52993AAED353}"/>
                </a:ext>
              </a:extLst>
            </p:cNvPr>
            <p:cNvSpPr/>
            <p:nvPr/>
          </p:nvSpPr>
          <p:spPr>
            <a:xfrm>
              <a:off x="6813706" y="4817883"/>
              <a:ext cx="16183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  <a:sym typeface="Wingdings" pitchFamily="2" charset="2"/>
                </a:rPr>
                <a:t>smaller cavities</a:t>
              </a:r>
              <a:endParaRPr lang="en-GR" dirty="0">
                <a:latin typeface="+mj-lt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2607FC6-52B8-1443-9512-6467469C5EFA}"/>
                </a:ext>
              </a:extLst>
            </p:cNvPr>
            <p:cNvCxnSpPr>
              <a:cxnSpLocks/>
            </p:cNvCxnSpPr>
            <p:nvPr/>
          </p:nvCxnSpPr>
          <p:spPr>
            <a:xfrm>
              <a:off x="7617543" y="4494857"/>
              <a:ext cx="0" cy="32764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2266D42-4FF3-084B-BCFC-11B483E88E95}"/>
                </a:ext>
              </a:extLst>
            </p:cNvPr>
            <p:cNvSpPr/>
            <p:nvPr/>
          </p:nvSpPr>
          <p:spPr>
            <a:xfrm>
              <a:off x="6638459" y="4110370"/>
              <a:ext cx="1958168" cy="10768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C429932-6735-4B49-B604-61F775350429}"/>
              </a:ext>
            </a:extLst>
          </p:cNvPr>
          <p:cNvGrpSpPr/>
          <p:nvPr/>
        </p:nvGrpSpPr>
        <p:grpSpPr>
          <a:xfrm>
            <a:off x="1269118" y="3617264"/>
            <a:ext cx="1907514" cy="2165234"/>
            <a:chOff x="948225" y="3701376"/>
            <a:chExt cx="1907514" cy="2165234"/>
          </a:xfrm>
        </p:grpSpPr>
        <p:sp>
          <p:nvSpPr>
            <p:cNvPr id="2" name="Can 1">
              <a:extLst>
                <a:ext uri="{FF2B5EF4-FFF2-40B4-BE49-F238E27FC236}">
                  <a16:creationId xmlns:a16="http://schemas.microsoft.com/office/drawing/2014/main" id="{F5158487-0F4B-C34E-B68D-1E4406E1A2D0}"/>
                </a:ext>
              </a:extLst>
            </p:cNvPr>
            <p:cNvSpPr/>
            <p:nvPr/>
          </p:nvSpPr>
          <p:spPr>
            <a:xfrm>
              <a:off x="1169759" y="3701376"/>
              <a:ext cx="979268" cy="211936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85CAC0C-90D9-E540-B632-D8652FD34216}"/>
                </a:ext>
              </a:extLst>
            </p:cNvPr>
            <p:cNvGrpSpPr/>
            <p:nvPr/>
          </p:nvGrpSpPr>
          <p:grpSpPr>
            <a:xfrm>
              <a:off x="948225" y="3749505"/>
              <a:ext cx="1907514" cy="2117105"/>
              <a:chOff x="-62945" y="4216855"/>
              <a:chExt cx="2223438" cy="2505790"/>
            </a:xfrm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7B37BE11-83BE-1B45-9F49-B92E0278E27C}"/>
                  </a:ext>
                </a:extLst>
              </p:cNvPr>
              <p:cNvSpPr/>
              <p:nvPr/>
            </p:nvSpPr>
            <p:spPr>
              <a:xfrm rot="16200000">
                <a:off x="97879" y="4722819"/>
                <a:ext cx="1337468" cy="325539"/>
              </a:xfrm>
              <a:custGeom>
                <a:avLst/>
                <a:gdLst>
                  <a:gd name="connsiteX0" fmla="*/ 0 w 1700212"/>
                  <a:gd name="connsiteY0" fmla="*/ 714479 h 757366"/>
                  <a:gd name="connsiteX1" fmla="*/ 171450 w 1700212"/>
                  <a:gd name="connsiteY1" fmla="*/ 104 h 757366"/>
                  <a:gd name="connsiteX2" fmla="*/ 385762 w 1700212"/>
                  <a:gd name="connsiteY2" fmla="*/ 757342 h 757366"/>
                  <a:gd name="connsiteX3" fmla="*/ 628650 w 1700212"/>
                  <a:gd name="connsiteY3" fmla="*/ 28679 h 757366"/>
                  <a:gd name="connsiteX4" fmla="*/ 871537 w 1700212"/>
                  <a:gd name="connsiteY4" fmla="*/ 757342 h 757366"/>
                  <a:gd name="connsiteX5" fmla="*/ 1057275 w 1700212"/>
                  <a:gd name="connsiteY5" fmla="*/ 57254 h 757366"/>
                  <a:gd name="connsiteX6" fmla="*/ 1300162 w 1700212"/>
                  <a:gd name="connsiteY6" fmla="*/ 728767 h 757366"/>
                  <a:gd name="connsiteX7" fmla="*/ 1500187 w 1700212"/>
                  <a:gd name="connsiteY7" fmla="*/ 71542 h 757366"/>
                  <a:gd name="connsiteX8" fmla="*/ 1700212 w 1700212"/>
                  <a:gd name="connsiteY8" fmla="*/ 743054 h 757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0212" h="757366">
                    <a:moveTo>
                      <a:pt x="0" y="714479"/>
                    </a:moveTo>
                    <a:cubicBezTo>
                      <a:pt x="53578" y="353719"/>
                      <a:pt x="107156" y="-7040"/>
                      <a:pt x="171450" y="104"/>
                    </a:cubicBezTo>
                    <a:cubicBezTo>
                      <a:pt x="235744" y="7248"/>
                      <a:pt x="309562" y="752580"/>
                      <a:pt x="385762" y="757342"/>
                    </a:cubicBezTo>
                    <a:cubicBezTo>
                      <a:pt x="461962" y="762104"/>
                      <a:pt x="547688" y="28679"/>
                      <a:pt x="628650" y="28679"/>
                    </a:cubicBezTo>
                    <a:cubicBezTo>
                      <a:pt x="709612" y="28679"/>
                      <a:pt x="800100" y="752580"/>
                      <a:pt x="871537" y="757342"/>
                    </a:cubicBezTo>
                    <a:cubicBezTo>
                      <a:pt x="942975" y="762105"/>
                      <a:pt x="985838" y="62016"/>
                      <a:pt x="1057275" y="57254"/>
                    </a:cubicBezTo>
                    <a:cubicBezTo>
                      <a:pt x="1128713" y="52491"/>
                      <a:pt x="1226343" y="726386"/>
                      <a:pt x="1300162" y="728767"/>
                    </a:cubicBezTo>
                    <a:cubicBezTo>
                      <a:pt x="1373981" y="731148"/>
                      <a:pt x="1433512" y="69161"/>
                      <a:pt x="1500187" y="71542"/>
                    </a:cubicBezTo>
                    <a:cubicBezTo>
                      <a:pt x="1566862" y="73923"/>
                      <a:pt x="1628775" y="662091"/>
                      <a:pt x="1700212" y="743054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dirty="0"/>
              </a:p>
            </p:txBody>
          </p:sp>
          <p:sp>
            <p:nvSpPr>
              <p:cNvPr id="48" name="Right Arrow 47">
                <a:extLst>
                  <a:ext uri="{FF2B5EF4-FFF2-40B4-BE49-F238E27FC236}">
                    <a16:creationId xmlns:a16="http://schemas.microsoft.com/office/drawing/2014/main" id="{DB19A61E-A78F-0F43-97FE-8C470315706E}"/>
                  </a:ext>
                </a:extLst>
              </p:cNvPr>
              <p:cNvSpPr/>
              <p:nvPr/>
            </p:nvSpPr>
            <p:spPr>
              <a:xfrm>
                <a:off x="-62945" y="5438997"/>
                <a:ext cx="755472" cy="344695"/>
              </a:xfrm>
              <a:prstGeom prst="rightArrow">
                <a:avLst/>
              </a:prstGeom>
              <a:solidFill>
                <a:schemeClr val="bg1"/>
              </a:solidFill>
              <a:ln w="2222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2000" dirty="0">
                    <a:solidFill>
                      <a:srgbClr val="FF0000"/>
                    </a:solidFill>
                  </a:rPr>
                  <a:t>α</a:t>
                </a:r>
                <a:endParaRPr lang="en-GR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F0165F3-FBE4-744C-82CE-09C0C4E54153}"/>
                  </a:ext>
                </a:extLst>
              </p:cNvPr>
              <p:cNvSpPr/>
              <p:nvPr/>
            </p:nvSpPr>
            <p:spPr>
              <a:xfrm>
                <a:off x="934279" y="4542451"/>
                <a:ext cx="254180" cy="619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BFF5FF1-171D-5C45-B279-4085B265E77A}"/>
                  </a:ext>
                </a:extLst>
              </p:cNvPr>
              <p:cNvSpPr/>
              <p:nvPr/>
            </p:nvSpPr>
            <p:spPr>
              <a:xfrm>
                <a:off x="706355" y="5477474"/>
                <a:ext cx="213773" cy="2308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35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8A809221-0F39-E74B-B0B3-7F05216663FB}"/>
                  </a:ext>
                </a:extLst>
              </p:cNvPr>
              <p:cNvSpPr/>
              <p:nvPr/>
            </p:nvSpPr>
            <p:spPr>
              <a:xfrm rot="5400000">
                <a:off x="526749" y="5934651"/>
                <a:ext cx="736043" cy="277058"/>
              </a:xfrm>
              <a:custGeom>
                <a:avLst/>
                <a:gdLst>
                  <a:gd name="connsiteX0" fmla="*/ 0 w 1700212"/>
                  <a:gd name="connsiteY0" fmla="*/ 714479 h 757366"/>
                  <a:gd name="connsiteX1" fmla="*/ 171450 w 1700212"/>
                  <a:gd name="connsiteY1" fmla="*/ 104 h 757366"/>
                  <a:gd name="connsiteX2" fmla="*/ 385762 w 1700212"/>
                  <a:gd name="connsiteY2" fmla="*/ 757342 h 757366"/>
                  <a:gd name="connsiteX3" fmla="*/ 628650 w 1700212"/>
                  <a:gd name="connsiteY3" fmla="*/ 28679 h 757366"/>
                  <a:gd name="connsiteX4" fmla="*/ 871537 w 1700212"/>
                  <a:gd name="connsiteY4" fmla="*/ 757342 h 757366"/>
                  <a:gd name="connsiteX5" fmla="*/ 1057275 w 1700212"/>
                  <a:gd name="connsiteY5" fmla="*/ 57254 h 757366"/>
                  <a:gd name="connsiteX6" fmla="*/ 1300162 w 1700212"/>
                  <a:gd name="connsiteY6" fmla="*/ 728767 h 757366"/>
                  <a:gd name="connsiteX7" fmla="*/ 1500187 w 1700212"/>
                  <a:gd name="connsiteY7" fmla="*/ 71542 h 757366"/>
                  <a:gd name="connsiteX8" fmla="*/ 1700212 w 1700212"/>
                  <a:gd name="connsiteY8" fmla="*/ 743054 h 757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0212" h="757366">
                    <a:moveTo>
                      <a:pt x="0" y="714479"/>
                    </a:moveTo>
                    <a:cubicBezTo>
                      <a:pt x="53578" y="353719"/>
                      <a:pt x="107156" y="-7040"/>
                      <a:pt x="171450" y="104"/>
                    </a:cubicBezTo>
                    <a:cubicBezTo>
                      <a:pt x="235744" y="7248"/>
                      <a:pt x="309562" y="752580"/>
                      <a:pt x="385762" y="757342"/>
                    </a:cubicBezTo>
                    <a:cubicBezTo>
                      <a:pt x="461962" y="762104"/>
                      <a:pt x="547688" y="28679"/>
                      <a:pt x="628650" y="28679"/>
                    </a:cubicBezTo>
                    <a:cubicBezTo>
                      <a:pt x="709612" y="28679"/>
                      <a:pt x="800100" y="752580"/>
                      <a:pt x="871537" y="757342"/>
                    </a:cubicBezTo>
                    <a:cubicBezTo>
                      <a:pt x="942975" y="762105"/>
                      <a:pt x="985838" y="62016"/>
                      <a:pt x="1057275" y="57254"/>
                    </a:cubicBezTo>
                    <a:cubicBezTo>
                      <a:pt x="1128713" y="52491"/>
                      <a:pt x="1226343" y="726386"/>
                      <a:pt x="1300162" y="728767"/>
                    </a:cubicBezTo>
                    <a:cubicBezTo>
                      <a:pt x="1373981" y="731148"/>
                      <a:pt x="1433512" y="69161"/>
                      <a:pt x="1500187" y="71542"/>
                    </a:cubicBezTo>
                    <a:cubicBezTo>
                      <a:pt x="1566862" y="73923"/>
                      <a:pt x="1628775" y="662091"/>
                      <a:pt x="1700212" y="743054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2B11F53-EDE3-A54A-958E-0273C636D303}"/>
                  </a:ext>
                </a:extLst>
              </p:cNvPr>
              <p:cNvSpPr/>
              <p:nvPr/>
            </p:nvSpPr>
            <p:spPr>
              <a:xfrm>
                <a:off x="557005" y="6249078"/>
                <a:ext cx="419216" cy="473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55" name="Up Arrow 54">
                <a:extLst>
                  <a:ext uri="{FF2B5EF4-FFF2-40B4-BE49-F238E27FC236}">
                    <a16:creationId xmlns:a16="http://schemas.microsoft.com/office/drawing/2014/main" id="{643E96B6-C53D-884E-A9E2-803A28AA21DF}"/>
                  </a:ext>
                </a:extLst>
              </p:cNvPr>
              <p:cNvSpPr/>
              <p:nvPr/>
            </p:nvSpPr>
            <p:spPr>
              <a:xfrm>
                <a:off x="1402568" y="4565771"/>
                <a:ext cx="463784" cy="1463663"/>
              </a:xfrm>
              <a:prstGeom prst="upArrow">
                <a:avLst/>
              </a:prstGeom>
              <a:solidFill>
                <a:srgbClr val="043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400" b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114126F-586B-174C-B428-45CF96AE0FAA}"/>
                  </a:ext>
                </a:extLst>
              </p:cNvPr>
              <p:cNvSpPr/>
              <p:nvPr/>
            </p:nvSpPr>
            <p:spPr>
              <a:xfrm>
                <a:off x="1291725" y="5956379"/>
                <a:ext cx="868768" cy="6192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0432FF"/>
                    </a:solidFill>
                    <a:latin typeface="+mj-lt"/>
                  </a:rPr>
                  <a:t>B</a:t>
                </a:r>
                <a:r>
                  <a:rPr lang="en-US" sz="2800" b="1" baseline="-25000" dirty="0" err="1">
                    <a:solidFill>
                      <a:srgbClr val="0432FF"/>
                    </a:solidFill>
                    <a:latin typeface="+mj-lt"/>
                  </a:rPr>
                  <a:t>ext</a:t>
                </a:r>
                <a:endParaRPr lang="en-US" sz="2800" b="1" baseline="-25000" dirty="0">
                  <a:solidFill>
                    <a:srgbClr val="0432FF"/>
                  </a:solidFill>
                  <a:latin typeface="+mj-lt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8156D3-B571-0144-BF08-F629D5DE73DC}"/>
              </a:ext>
            </a:extLst>
          </p:cNvPr>
          <p:cNvGrpSpPr/>
          <p:nvPr/>
        </p:nvGrpSpPr>
        <p:grpSpPr>
          <a:xfrm>
            <a:off x="-27660" y="5224644"/>
            <a:ext cx="1335232" cy="1644703"/>
            <a:chOff x="4134528" y="4265791"/>
            <a:chExt cx="1540805" cy="185033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88C6453-C680-2A4E-9E06-E2BD969F7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44523" y="4265791"/>
              <a:ext cx="1430810" cy="179723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6ECE3D7-74F7-1141-ADD3-7CF7EA624348}"/>
                </a:ext>
              </a:extLst>
            </p:cNvPr>
            <p:cNvSpPr/>
            <p:nvPr/>
          </p:nvSpPr>
          <p:spPr>
            <a:xfrm>
              <a:off x="4134528" y="5635265"/>
              <a:ext cx="1496431" cy="480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+mj-lt"/>
                </a:rPr>
                <a:t>P. </a:t>
              </a:r>
              <a:r>
                <a:rPr lang="en-US" b="1" dirty="0" err="1">
                  <a:latin typeface="+mj-lt"/>
                </a:rPr>
                <a:t>Sikivie</a:t>
              </a:r>
              <a:endParaRPr lang="en-US" b="1" dirty="0">
                <a:latin typeface="+mj-lt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692FFC7-21BA-6E4F-8DAC-EA6CC9CDAFD1}"/>
              </a:ext>
            </a:extLst>
          </p:cNvPr>
          <p:cNvSpPr/>
          <p:nvPr/>
        </p:nvSpPr>
        <p:spPr>
          <a:xfrm>
            <a:off x="8510316" y="9886"/>
            <a:ext cx="615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2 / 17</a:t>
            </a:r>
            <a:endParaRPr lang="en-GR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7383DF-EBF3-604C-A252-56A6A09275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3892" y="6176497"/>
            <a:ext cx="2180271" cy="3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3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7B2CC8-D0A7-7B49-BD32-2FFE15E373B6}"/>
              </a:ext>
            </a:extLst>
          </p:cNvPr>
          <p:cNvSpPr/>
          <p:nvPr/>
        </p:nvSpPr>
        <p:spPr>
          <a:xfrm>
            <a:off x="256330" y="1467340"/>
            <a:ext cx="3294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Axion Helioscope</a:t>
            </a:r>
          </a:p>
          <a:p>
            <a:pPr algn="ctr"/>
            <a:r>
              <a:rPr lang="en-US" sz="2000" dirty="0">
                <a:latin typeface="+mj-lt"/>
              </a:rPr>
              <a:t>(Solar Axions)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A7ECA57-24C4-DB4B-BDE9-ED6784C28D51}"/>
              </a:ext>
            </a:extLst>
          </p:cNvPr>
          <p:cNvSpPr/>
          <p:nvPr/>
        </p:nvSpPr>
        <p:spPr>
          <a:xfrm>
            <a:off x="4003277" y="1431133"/>
            <a:ext cx="1216470" cy="90059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b="1" dirty="0"/>
              <a:t>2019</a:t>
            </a:r>
            <a:endParaRPr lang="en-GR" sz="135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4047F8-02E5-8040-A384-4B593A6BD7C1}"/>
              </a:ext>
            </a:extLst>
          </p:cNvPr>
          <p:cNvGrpSpPr/>
          <p:nvPr/>
        </p:nvGrpSpPr>
        <p:grpSpPr>
          <a:xfrm>
            <a:off x="6222467" y="3477575"/>
            <a:ext cx="3042119" cy="2686136"/>
            <a:chOff x="5695481" y="2873362"/>
            <a:chExt cx="3042119" cy="2686136"/>
          </a:xfrm>
        </p:grpSpPr>
        <p:pic>
          <p:nvPicPr>
            <p:cNvPr id="11" name="Picture 10" descr="A close-up of a car engine&#10;&#10;Description automatically generated with low confidence">
              <a:extLst>
                <a:ext uri="{FF2B5EF4-FFF2-40B4-BE49-F238E27FC236}">
                  <a16:creationId xmlns:a16="http://schemas.microsoft.com/office/drawing/2014/main" id="{3D8D7270-D358-6C4C-A848-A62CABCEB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1902" y="2898640"/>
              <a:ext cx="2820431" cy="21153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904001-B762-1F4E-9D28-0A369846C049}"/>
                </a:ext>
              </a:extLst>
            </p:cNvPr>
            <p:cNvSpPr/>
            <p:nvPr/>
          </p:nvSpPr>
          <p:spPr>
            <a:xfrm>
              <a:off x="6392820" y="2873362"/>
              <a:ext cx="1538590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350" b="1" dirty="0">
                  <a:latin typeface="+mj-lt"/>
                </a:rPr>
                <a:t>~43mm twin bores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D725B9F-313B-A84F-8B23-6E3BD39232F2}"/>
                </a:ext>
              </a:extLst>
            </p:cNvPr>
            <p:cNvCxnSpPr>
              <a:cxnSpLocks/>
            </p:cNvCxnSpPr>
            <p:nvPr/>
          </p:nvCxnSpPr>
          <p:spPr>
            <a:xfrm>
              <a:off x="7442512" y="3773411"/>
              <a:ext cx="675703" cy="1416756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34D20D0-4196-E148-8AC6-94200586D1B1}"/>
                </a:ext>
              </a:extLst>
            </p:cNvPr>
            <p:cNvSpPr/>
            <p:nvPr/>
          </p:nvSpPr>
          <p:spPr>
            <a:xfrm>
              <a:off x="7415699" y="5190166"/>
              <a:ext cx="13219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CAST-CAPP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B4D5547-BB46-6745-B636-89AC001444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6431" y="3754253"/>
              <a:ext cx="677311" cy="143591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4C6C475-4F62-AF4E-B12D-384ACB431A0A}"/>
                </a:ext>
              </a:extLst>
            </p:cNvPr>
            <p:cNvSpPr/>
            <p:nvPr/>
          </p:nvSpPr>
          <p:spPr>
            <a:xfrm>
              <a:off x="5695481" y="5190166"/>
              <a:ext cx="13219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CAST-RADES</a:t>
              </a:r>
            </a:p>
          </p:txBody>
        </p:sp>
      </p:grpSp>
      <p:pic>
        <p:nvPicPr>
          <p:cNvPr id="12" name="Picture 11" descr="A picture containing indoor, floor, building, ceiling&#10;&#10;Description automatically generated">
            <a:extLst>
              <a:ext uri="{FF2B5EF4-FFF2-40B4-BE49-F238E27FC236}">
                <a16:creationId xmlns:a16="http://schemas.microsoft.com/office/drawing/2014/main" id="{26AA4C75-F7EE-3E4D-A659-0DD9E8262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44030"/>
            <a:ext cx="6161811" cy="39139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C45507-F452-FE47-9E4E-B3AA98634EF9}"/>
              </a:ext>
            </a:extLst>
          </p:cNvPr>
          <p:cNvSpPr/>
          <p:nvPr/>
        </p:nvSpPr>
        <p:spPr>
          <a:xfrm>
            <a:off x="54768" y="2971928"/>
            <a:ext cx="1240768" cy="300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+mj-lt"/>
              </a:rPr>
              <a:t>LHC prototype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8101B5-85D9-B34D-B2ED-784E94CF25C5}"/>
              </a:ext>
            </a:extLst>
          </p:cNvPr>
          <p:cNvSpPr/>
          <p:nvPr/>
        </p:nvSpPr>
        <p:spPr>
          <a:xfrm>
            <a:off x="1275701" y="3170748"/>
            <a:ext cx="1370675" cy="300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+mj-lt"/>
              </a:rPr>
              <a:t>9T magnetic field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89DEC3-722C-D048-8309-AF3FEE2D1958}"/>
              </a:ext>
            </a:extLst>
          </p:cNvPr>
          <p:cNvSpPr/>
          <p:nvPr/>
        </p:nvSpPr>
        <p:spPr>
          <a:xfrm>
            <a:off x="2573102" y="3456172"/>
            <a:ext cx="1430175" cy="300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+mj-lt"/>
              </a:rPr>
              <a:t>1.8K temperature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196913-4F2B-DA45-8F26-153BFC23363F}"/>
              </a:ext>
            </a:extLst>
          </p:cNvPr>
          <p:cNvSpPr/>
          <p:nvPr/>
        </p:nvSpPr>
        <p:spPr>
          <a:xfrm>
            <a:off x="3952497" y="3732574"/>
            <a:ext cx="1947393" cy="300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+mj-lt"/>
              </a:rPr>
              <a:t>9.25m magnetic length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F27B67-DFBB-2A44-B106-5A354E9F2AE1}"/>
              </a:ext>
            </a:extLst>
          </p:cNvPr>
          <p:cNvCxnSpPr>
            <a:cxnSpLocks/>
          </p:cNvCxnSpPr>
          <p:nvPr/>
        </p:nvCxnSpPr>
        <p:spPr>
          <a:xfrm>
            <a:off x="355590" y="3892575"/>
            <a:ext cx="2704434" cy="53689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05FF85EA-6ECD-4B42-BCD3-6765FA323B52}"/>
              </a:ext>
            </a:extLst>
          </p:cNvPr>
          <p:cNvSpPr/>
          <p:nvPr/>
        </p:nvSpPr>
        <p:spPr>
          <a:xfrm>
            <a:off x="54770" y="4433778"/>
            <a:ext cx="1619733" cy="507831"/>
          </a:xfrm>
          <a:prstGeom prst="rect">
            <a:avLst/>
          </a:prstGeom>
          <a:solidFill>
            <a:srgbClr val="0432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+mj-lt"/>
              </a:rPr>
              <a:t>DM Axion detectors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  <a:latin typeface="+mj-lt"/>
              </a:rPr>
              <a:t>(CAPP, RADES)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EAE1770-9E9B-9043-A1D1-447F9A1DE3CE}"/>
              </a:ext>
            </a:extLst>
          </p:cNvPr>
          <p:cNvSpPr/>
          <p:nvPr/>
        </p:nvSpPr>
        <p:spPr>
          <a:xfrm>
            <a:off x="4806719" y="4109729"/>
            <a:ext cx="1308776" cy="507392"/>
          </a:xfrm>
          <a:prstGeom prst="rect">
            <a:avLst/>
          </a:prstGeom>
          <a:solidFill>
            <a:srgbClr val="0432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+mj-lt"/>
              </a:rPr>
              <a:t>Photon detector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  <a:latin typeface="+mj-lt"/>
              </a:rPr>
              <a:t>(Micromegas)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FF39E26-4114-9D44-9DB4-0C4B712830D0}"/>
              </a:ext>
            </a:extLst>
          </p:cNvPr>
          <p:cNvSpPr/>
          <p:nvPr/>
        </p:nvSpPr>
        <p:spPr>
          <a:xfrm>
            <a:off x="5044033" y="4994017"/>
            <a:ext cx="1059995" cy="514995"/>
          </a:xfrm>
          <a:prstGeom prst="rect">
            <a:avLst/>
          </a:prstGeom>
          <a:solidFill>
            <a:srgbClr val="0432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+mj-lt"/>
              </a:rPr>
              <a:t>Force sensor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  <a:latin typeface="+mj-lt"/>
              </a:rPr>
              <a:t>(KWISP)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688FAC4-40A2-7044-A8C7-30AF2A956700}"/>
              </a:ext>
            </a:extLst>
          </p:cNvPr>
          <p:cNvSpPr/>
          <p:nvPr/>
        </p:nvSpPr>
        <p:spPr>
          <a:xfrm>
            <a:off x="2573102" y="5279369"/>
            <a:ext cx="419216" cy="811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74BC945-AF39-E649-A52E-1E903EB1109A}"/>
              </a:ext>
            </a:extLst>
          </p:cNvPr>
          <p:cNvSpPr/>
          <p:nvPr/>
        </p:nvSpPr>
        <p:spPr>
          <a:xfrm>
            <a:off x="2527984" y="5019585"/>
            <a:ext cx="419216" cy="579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E58EC2C-3BE5-F44A-BC14-5C8F6F8113D7}"/>
              </a:ext>
            </a:extLst>
          </p:cNvPr>
          <p:cNvSpPr/>
          <p:nvPr/>
        </p:nvSpPr>
        <p:spPr>
          <a:xfrm rot="628606">
            <a:off x="216028" y="3380763"/>
            <a:ext cx="1407944" cy="811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1E889D3-627C-854B-B25D-134556F04195}"/>
              </a:ext>
            </a:extLst>
          </p:cNvPr>
          <p:cNvSpPr/>
          <p:nvPr/>
        </p:nvSpPr>
        <p:spPr>
          <a:xfrm rot="661975">
            <a:off x="3936161" y="4015120"/>
            <a:ext cx="419216" cy="811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5F485ED-9AC2-8948-9EDA-9B73BECA4531}"/>
              </a:ext>
            </a:extLst>
          </p:cNvPr>
          <p:cNvSpPr/>
          <p:nvPr/>
        </p:nvSpPr>
        <p:spPr>
          <a:xfrm rot="663441">
            <a:off x="2846360" y="4670647"/>
            <a:ext cx="1201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</a:t>
            </a:r>
            <a:endParaRPr lang="en-US" sz="12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CA3EF63-3A93-7C48-B83F-01BC4372C904}"/>
              </a:ext>
            </a:extLst>
          </p:cNvPr>
          <p:cNvSpPr/>
          <p:nvPr/>
        </p:nvSpPr>
        <p:spPr>
          <a:xfrm>
            <a:off x="2887326" y="4287022"/>
            <a:ext cx="213773" cy="2308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7A32F154-E226-8142-B6F2-7805C8681317}"/>
              </a:ext>
            </a:extLst>
          </p:cNvPr>
          <p:cNvSpPr/>
          <p:nvPr/>
        </p:nvSpPr>
        <p:spPr>
          <a:xfrm rot="726923">
            <a:off x="3007027" y="4563175"/>
            <a:ext cx="2141144" cy="200922"/>
          </a:xfrm>
          <a:custGeom>
            <a:avLst/>
            <a:gdLst>
              <a:gd name="connsiteX0" fmla="*/ 0 w 2377440"/>
              <a:gd name="connsiteY0" fmla="*/ 420624 h 420641"/>
              <a:gd name="connsiteX1" fmla="*/ 182880 w 2377440"/>
              <a:gd name="connsiteY1" fmla="*/ 0 h 420641"/>
              <a:gd name="connsiteX2" fmla="*/ 420624 w 2377440"/>
              <a:gd name="connsiteY2" fmla="*/ 420624 h 420641"/>
              <a:gd name="connsiteX3" fmla="*/ 621792 w 2377440"/>
              <a:gd name="connsiteY3" fmla="*/ 0 h 420641"/>
              <a:gd name="connsiteX4" fmla="*/ 822960 w 2377440"/>
              <a:gd name="connsiteY4" fmla="*/ 420624 h 420641"/>
              <a:gd name="connsiteX5" fmla="*/ 1024128 w 2377440"/>
              <a:gd name="connsiteY5" fmla="*/ 18288 h 420641"/>
              <a:gd name="connsiteX6" fmla="*/ 1188720 w 2377440"/>
              <a:gd name="connsiteY6" fmla="*/ 420624 h 420641"/>
              <a:gd name="connsiteX7" fmla="*/ 1371600 w 2377440"/>
              <a:gd name="connsiteY7" fmla="*/ 18288 h 420641"/>
              <a:gd name="connsiteX8" fmla="*/ 1554480 w 2377440"/>
              <a:gd name="connsiteY8" fmla="*/ 420624 h 420641"/>
              <a:gd name="connsiteX9" fmla="*/ 1773936 w 2377440"/>
              <a:gd name="connsiteY9" fmla="*/ 18288 h 420641"/>
              <a:gd name="connsiteX10" fmla="*/ 1975104 w 2377440"/>
              <a:gd name="connsiteY10" fmla="*/ 420624 h 420641"/>
              <a:gd name="connsiteX11" fmla="*/ 2194560 w 2377440"/>
              <a:gd name="connsiteY11" fmla="*/ 18288 h 420641"/>
              <a:gd name="connsiteX12" fmla="*/ 2377440 w 2377440"/>
              <a:gd name="connsiteY12" fmla="*/ 420624 h 42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77440" h="420641">
                <a:moveTo>
                  <a:pt x="0" y="420624"/>
                </a:moveTo>
                <a:cubicBezTo>
                  <a:pt x="56388" y="210312"/>
                  <a:pt x="112776" y="0"/>
                  <a:pt x="182880" y="0"/>
                </a:cubicBezTo>
                <a:cubicBezTo>
                  <a:pt x="252984" y="0"/>
                  <a:pt x="347472" y="420624"/>
                  <a:pt x="420624" y="420624"/>
                </a:cubicBezTo>
                <a:cubicBezTo>
                  <a:pt x="493776" y="420624"/>
                  <a:pt x="554736" y="0"/>
                  <a:pt x="621792" y="0"/>
                </a:cubicBezTo>
                <a:cubicBezTo>
                  <a:pt x="688848" y="0"/>
                  <a:pt x="755904" y="417576"/>
                  <a:pt x="822960" y="420624"/>
                </a:cubicBezTo>
                <a:cubicBezTo>
                  <a:pt x="890016" y="423672"/>
                  <a:pt x="963168" y="18288"/>
                  <a:pt x="1024128" y="18288"/>
                </a:cubicBezTo>
                <a:cubicBezTo>
                  <a:pt x="1085088" y="18288"/>
                  <a:pt x="1130808" y="420624"/>
                  <a:pt x="1188720" y="420624"/>
                </a:cubicBezTo>
                <a:cubicBezTo>
                  <a:pt x="1246632" y="420624"/>
                  <a:pt x="1310640" y="18288"/>
                  <a:pt x="1371600" y="18288"/>
                </a:cubicBezTo>
                <a:cubicBezTo>
                  <a:pt x="1432560" y="18288"/>
                  <a:pt x="1487424" y="420624"/>
                  <a:pt x="1554480" y="420624"/>
                </a:cubicBezTo>
                <a:cubicBezTo>
                  <a:pt x="1621536" y="420624"/>
                  <a:pt x="1703832" y="18288"/>
                  <a:pt x="1773936" y="18288"/>
                </a:cubicBezTo>
                <a:cubicBezTo>
                  <a:pt x="1844040" y="18288"/>
                  <a:pt x="1905000" y="420624"/>
                  <a:pt x="1975104" y="420624"/>
                </a:cubicBezTo>
                <a:cubicBezTo>
                  <a:pt x="2045208" y="420624"/>
                  <a:pt x="2127504" y="18288"/>
                  <a:pt x="2194560" y="18288"/>
                </a:cubicBezTo>
                <a:cubicBezTo>
                  <a:pt x="2261616" y="18288"/>
                  <a:pt x="2301240" y="335280"/>
                  <a:pt x="2377440" y="420624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EF3C931A-4B7F-DC4F-9009-3DC69A2E09C0}"/>
              </a:ext>
            </a:extLst>
          </p:cNvPr>
          <p:cNvSpPr/>
          <p:nvPr/>
        </p:nvSpPr>
        <p:spPr>
          <a:xfrm rot="16992923" flipV="1">
            <a:off x="2535428" y="4720357"/>
            <a:ext cx="750823" cy="212336"/>
          </a:xfrm>
          <a:custGeom>
            <a:avLst/>
            <a:gdLst>
              <a:gd name="connsiteX0" fmla="*/ 0 w 2377440"/>
              <a:gd name="connsiteY0" fmla="*/ 420624 h 420641"/>
              <a:gd name="connsiteX1" fmla="*/ 182880 w 2377440"/>
              <a:gd name="connsiteY1" fmla="*/ 0 h 420641"/>
              <a:gd name="connsiteX2" fmla="*/ 420624 w 2377440"/>
              <a:gd name="connsiteY2" fmla="*/ 420624 h 420641"/>
              <a:gd name="connsiteX3" fmla="*/ 621792 w 2377440"/>
              <a:gd name="connsiteY3" fmla="*/ 0 h 420641"/>
              <a:gd name="connsiteX4" fmla="*/ 822960 w 2377440"/>
              <a:gd name="connsiteY4" fmla="*/ 420624 h 420641"/>
              <a:gd name="connsiteX5" fmla="*/ 1024128 w 2377440"/>
              <a:gd name="connsiteY5" fmla="*/ 18288 h 420641"/>
              <a:gd name="connsiteX6" fmla="*/ 1188720 w 2377440"/>
              <a:gd name="connsiteY6" fmla="*/ 420624 h 420641"/>
              <a:gd name="connsiteX7" fmla="*/ 1371600 w 2377440"/>
              <a:gd name="connsiteY7" fmla="*/ 18288 h 420641"/>
              <a:gd name="connsiteX8" fmla="*/ 1554480 w 2377440"/>
              <a:gd name="connsiteY8" fmla="*/ 420624 h 420641"/>
              <a:gd name="connsiteX9" fmla="*/ 1773936 w 2377440"/>
              <a:gd name="connsiteY9" fmla="*/ 18288 h 420641"/>
              <a:gd name="connsiteX10" fmla="*/ 1975104 w 2377440"/>
              <a:gd name="connsiteY10" fmla="*/ 420624 h 420641"/>
              <a:gd name="connsiteX11" fmla="*/ 2194560 w 2377440"/>
              <a:gd name="connsiteY11" fmla="*/ 18288 h 420641"/>
              <a:gd name="connsiteX12" fmla="*/ 2377440 w 2377440"/>
              <a:gd name="connsiteY12" fmla="*/ 420624 h 42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77440" h="420641">
                <a:moveTo>
                  <a:pt x="0" y="420624"/>
                </a:moveTo>
                <a:cubicBezTo>
                  <a:pt x="56388" y="210312"/>
                  <a:pt x="112776" y="0"/>
                  <a:pt x="182880" y="0"/>
                </a:cubicBezTo>
                <a:cubicBezTo>
                  <a:pt x="252984" y="0"/>
                  <a:pt x="347472" y="420624"/>
                  <a:pt x="420624" y="420624"/>
                </a:cubicBezTo>
                <a:cubicBezTo>
                  <a:pt x="493776" y="420624"/>
                  <a:pt x="554736" y="0"/>
                  <a:pt x="621792" y="0"/>
                </a:cubicBezTo>
                <a:cubicBezTo>
                  <a:pt x="688848" y="0"/>
                  <a:pt x="755904" y="417576"/>
                  <a:pt x="822960" y="420624"/>
                </a:cubicBezTo>
                <a:cubicBezTo>
                  <a:pt x="890016" y="423672"/>
                  <a:pt x="963168" y="18288"/>
                  <a:pt x="1024128" y="18288"/>
                </a:cubicBezTo>
                <a:cubicBezTo>
                  <a:pt x="1085088" y="18288"/>
                  <a:pt x="1130808" y="420624"/>
                  <a:pt x="1188720" y="420624"/>
                </a:cubicBezTo>
                <a:cubicBezTo>
                  <a:pt x="1246632" y="420624"/>
                  <a:pt x="1310640" y="18288"/>
                  <a:pt x="1371600" y="18288"/>
                </a:cubicBezTo>
                <a:cubicBezTo>
                  <a:pt x="1432560" y="18288"/>
                  <a:pt x="1487424" y="420624"/>
                  <a:pt x="1554480" y="420624"/>
                </a:cubicBezTo>
                <a:cubicBezTo>
                  <a:pt x="1621536" y="420624"/>
                  <a:pt x="1703832" y="18288"/>
                  <a:pt x="1773936" y="18288"/>
                </a:cubicBezTo>
                <a:cubicBezTo>
                  <a:pt x="1844040" y="18288"/>
                  <a:pt x="1905000" y="420624"/>
                  <a:pt x="1975104" y="420624"/>
                </a:cubicBezTo>
                <a:cubicBezTo>
                  <a:pt x="2045208" y="420624"/>
                  <a:pt x="2127504" y="18288"/>
                  <a:pt x="2194560" y="18288"/>
                </a:cubicBezTo>
                <a:cubicBezTo>
                  <a:pt x="2261616" y="18288"/>
                  <a:pt x="2301240" y="335280"/>
                  <a:pt x="2377440" y="420624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D6FEEA0-EB18-5043-89FE-77D047E6C06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CAST EVOLUTION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C84AAE-B997-2849-B775-4D466FE98A73}"/>
              </a:ext>
            </a:extLst>
          </p:cNvPr>
          <p:cNvCxnSpPr>
            <a:cxnSpLocks/>
          </p:cNvCxnSpPr>
          <p:nvPr/>
        </p:nvCxnSpPr>
        <p:spPr>
          <a:xfrm>
            <a:off x="355590" y="3980258"/>
            <a:ext cx="757857" cy="180762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2662F79E-2BB7-5E4F-A7B7-246B741BF36A}"/>
              </a:ext>
            </a:extLst>
          </p:cNvPr>
          <p:cNvSpPr/>
          <p:nvPr/>
        </p:nvSpPr>
        <p:spPr>
          <a:xfrm>
            <a:off x="5430883" y="1467340"/>
            <a:ext cx="3294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Axion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Haloscope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2000" dirty="0">
                <a:latin typeface="+mj-lt"/>
              </a:rPr>
              <a:t>(Dark Matter Axions)</a:t>
            </a:r>
          </a:p>
        </p:txBody>
      </p:sp>
      <p:pic>
        <p:nvPicPr>
          <p:cNvPr id="61" name="Picture 60" descr="A picture containing text, gallery, vector graphics, room&#10;&#10;Description automatically generated">
            <a:extLst>
              <a:ext uri="{FF2B5EF4-FFF2-40B4-BE49-F238E27FC236}">
                <a16:creationId xmlns:a16="http://schemas.microsoft.com/office/drawing/2014/main" id="{1E008782-EC4E-5E43-92AD-4A03362F7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13447" cy="1290350"/>
          </a:xfrm>
          <a:prstGeom prst="rect">
            <a:avLst/>
          </a:prstGeom>
        </p:spPr>
      </p:pic>
      <p:pic>
        <p:nvPicPr>
          <p:cNvPr id="36" name="Picture 3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ECC301-6E32-024B-96C1-A5772CA98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" y="5424241"/>
            <a:ext cx="2082598" cy="143591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26CC57E2-D8A4-F64D-9944-7B12963EE586}"/>
              </a:ext>
            </a:extLst>
          </p:cNvPr>
          <p:cNvSpPr/>
          <p:nvPr/>
        </p:nvSpPr>
        <p:spPr>
          <a:xfrm>
            <a:off x="8510316" y="9886"/>
            <a:ext cx="615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 / 17</a:t>
            </a:r>
            <a:endParaRPr lang="en-GR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A50C4E-57B5-C842-850F-F44B2BA4AFAD}"/>
              </a:ext>
            </a:extLst>
          </p:cNvPr>
          <p:cNvSpPr/>
          <p:nvPr/>
        </p:nvSpPr>
        <p:spPr>
          <a:xfrm>
            <a:off x="153938" y="6512830"/>
            <a:ext cx="18325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dirty="0">
                <a:solidFill>
                  <a:srgbClr val="FF0000"/>
                </a:solidFill>
                <a:latin typeface="+mj-lt"/>
              </a:rPr>
              <a:t>https://</a:t>
            </a:r>
            <a:r>
              <a:rPr lang="en-GB" sz="900" dirty="0" err="1">
                <a:solidFill>
                  <a:srgbClr val="FF0000"/>
                </a:solidFill>
                <a:latin typeface="+mj-lt"/>
              </a:rPr>
              <a:t>doi.org</a:t>
            </a:r>
            <a:r>
              <a:rPr lang="en-GB" sz="900" dirty="0">
                <a:solidFill>
                  <a:srgbClr val="FF0000"/>
                </a:solidFill>
                <a:latin typeface="+mj-lt"/>
              </a:rPr>
              <a:t>/10.1038/nphys4109</a:t>
            </a:r>
            <a:endParaRPr lang="en-GR" sz="9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9795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67BE55C2-D566-CB45-AB0D-672733EF6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94" y="3220497"/>
            <a:ext cx="5752589" cy="17498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C98FD2-D5F4-E148-A334-B032A54D4022}"/>
              </a:ext>
            </a:extLst>
          </p:cNvPr>
          <p:cNvSpPr/>
          <p:nvPr/>
        </p:nvSpPr>
        <p:spPr>
          <a:xfrm>
            <a:off x="93875" y="959866"/>
            <a:ext cx="8914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j-lt"/>
              </a:rPr>
              <a:t>4</a:t>
            </a:r>
            <a:r>
              <a:rPr lang="en-US" dirty="0">
                <a:latin typeface="+mj-lt"/>
              </a:rPr>
              <a:t> identical stainless steel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tunable</a:t>
            </a:r>
            <a:r>
              <a:rPr lang="en-US" dirty="0">
                <a:latin typeface="+mj-lt"/>
              </a:rPr>
              <a:t> cavities electroplated with ~30</a:t>
            </a:r>
            <a:r>
              <a:rPr lang="el-GR" dirty="0">
                <a:latin typeface="+mj-lt"/>
              </a:rPr>
              <a:t>μ</a:t>
            </a:r>
            <a:r>
              <a:rPr lang="en-US" dirty="0">
                <a:latin typeface="+mj-lt"/>
              </a:rPr>
              <a:t>m of copper installed in one of the two twin bores of CAST magnet </a:t>
            </a:r>
            <a:r>
              <a:rPr lang="en-GR" dirty="0">
                <a:latin typeface="+mj-lt"/>
              </a:rPr>
              <a:t>with the split plane parallel to the magnetic field</a:t>
            </a:r>
            <a:r>
              <a:rPr lang="en-US" dirty="0">
                <a:latin typeface="+mj-lt"/>
              </a:rPr>
              <a:t>. </a:t>
            </a:r>
          </a:p>
        </p:txBody>
      </p:sp>
      <p:pic>
        <p:nvPicPr>
          <p:cNvPr id="17" name="Picture 16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FDDFE16-D562-6A43-AB41-ABAA28707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108"/>
          <a:stretch/>
        </p:blipFill>
        <p:spPr>
          <a:xfrm>
            <a:off x="6891131" y="3835187"/>
            <a:ext cx="2266122" cy="3060638"/>
          </a:xfrm>
          <a:prstGeom prst="rect">
            <a:avLst/>
          </a:prstGeom>
        </p:spPr>
      </p:pic>
      <p:pic>
        <p:nvPicPr>
          <p:cNvPr id="23" name="Picture 22" descr="A picture containing text, outdoor object, farm machine&#10;&#10;Description automatically generated">
            <a:extLst>
              <a:ext uri="{FF2B5EF4-FFF2-40B4-BE49-F238E27FC236}">
                <a16:creationId xmlns:a16="http://schemas.microsoft.com/office/drawing/2014/main" id="{9D5DB560-6535-4841-B769-912A619BB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292" y="1930303"/>
            <a:ext cx="4099359" cy="10595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585A8CC-FFE5-854F-A3C8-D9DD09FA651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CAST-CAPP cavities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EA908A-D2AB-8D4E-B47E-4374A3EB7586}"/>
              </a:ext>
            </a:extLst>
          </p:cNvPr>
          <p:cNvSpPr/>
          <p:nvPr/>
        </p:nvSpPr>
        <p:spPr>
          <a:xfrm>
            <a:off x="0" y="2136131"/>
            <a:ext cx="2615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Longitudinally split into two identical halves.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8E4DFC8-E878-514A-B4FA-42010529E7E4}"/>
              </a:ext>
            </a:extLst>
          </p:cNvPr>
          <p:cNvCxnSpPr>
            <a:cxnSpLocks/>
          </p:cNvCxnSpPr>
          <p:nvPr/>
        </p:nvCxnSpPr>
        <p:spPr>
          <a:xfrm>
            <a:off x="6083709" y="2511857"/>
            <a:ext cx="558303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65E2E6C-BC32-F846-8BF9-A6F0B33E6BC4}"/>
              </a:ext>
            </a:extLst>
          </p:cNvPr>
          <p:cNvSpPr/>
          <p:nvPr/>
        </p:nvSpPr>
        <p:spPr>
          <a:xfrm>
            <a:off x="8510316" y="9886"/>
            <a:ext cx="615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4 / 17</a:t>
            </a:r>
            <a:endParaRPr lang="en-GR" sz="1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55F381-D667-864D-98A1-327B76A80910}"/>
              </a:ext>
            </a:extLst>
          </p:cNvPr>
          <p:cNvGrpSpPr/>
          <p:nvPr/>
        </p:nvGrpSpPr>
        <p:grpSpPr>
          <a:xfrm>
            <a:off x="7353842" y="1606197"/>
            <a:ext cx="1696283" cy="2073344"/>
            <a:chOff x="7347555" y="1615592"/>
            <a:chExt cx="1696283" cy="20733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9EE3DC-B2F7-DA4C-81E4-30D0C299C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48390" y="2340313"/>
              <a:ext cx="1094619" cy="35250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789C32-83C0-EA46-8D31-D870C55BB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3943" y="1996263"/>
              <a:ext cx="1523514" cy="28677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A412DD-0CC6-C946-A958-1945B86464FF}"/>
                </a:ext>
              </a:extLst>
            </p:cNvPr>
            <p:cNvSpPr/>
            <p:nvPr/>
          </p:nvSpPr>
          <p:spPr>
            <a:xfrm>
              <a:off x="7347555" y="1615592"/>
              <a:ext cx="1696283" cy="2073344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0EC38D-0D81-6547-B195-6C5C21618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41807" y="2714664"/>
              <a:ext cx="907783" cy="3669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3F33A2-A967-F848-9242-85C9F3686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01990" y="3124656"/>
              <a:ext cx="787415" cy="25054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581C0E-C192-C340-8EA3-9541DAA61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22380" y="1736777"/>
              <a:ext cx="1552816" cy="211748"/>
            </a:xfrm>
            <a:prstGeom prst="rect">
              <a:avLst/>
            </a:prstGeom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3EFA88-3861-9249-AE5D-B039BF529252}"/>
              </a:ext>
            </a:extLst>
          </p:cNvPr>
          <p:cNvCxnSpPr>
            <a:cxnSpLocks/>
          </p:cNvCxnSpPr>
          <p:nvPr/>
        </p:nvCxnSpPr>
        <p:spPr>
          <a:xfrm>
            <a:off x="689113" y="6544465"/>
            <a:ext cx="5548170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F696C54-3F65-7C44-B1B3-62227C32343A}"/>
              </a:ext>
            </a:extLst>
          </p:cNvPr>
          <p:cNvSpPr/>
          <p:nvPr/>
        </p:nvSpPr>
        <p:spPr>
          <a:xfrm>
            <a:off x="3094241" y="6523869"/>
            <a:ext cx="7575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55 cm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D8854-BE18-7949-9075-4870F69991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353" y="4982830"/>
            <a:ext cx="5861374" cy="16018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371A0D-1296-1846-96EF-6609062C0C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8277" y="3429000"/>
            <a:ext cx="886528" cy="2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20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D5F4FA1-6B7F-6942-BF68-179D82BE9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25" r="13634"/>
          <a:stretch/>
        </p:blipFill>
        <p:spPr>
          <a:xfrm>
            <a:off x="288668" y="3829497"/>
            <a:ext cx="3788760" cy="2902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A1B582E-B11A-A048-96CC-C780BB7B96A9}"/>
                  </a:ext>
                </a:extLst>
              </p:cNvPr>
              <p:cNvSpPr/>
              <p:nvPr/>
            </p:nvSpPr>
            <p:spPr>
              <a:xfrm>
                <a:off x="2628135" y="2286869"/>
                <a:ext cx="2008883" cy="325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R" sz="1400" i="1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G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R" sz="1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R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GR" sz="1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R" sz="14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R" sz="1400">
                          <a:latin typeface="Cambria Math" panose="02040503050406030204" pitchFamily="18" charset="0"/>
                        </a:rPr>
                        <m:t> ∙ </m:t>
                      </m:r>
                      <m:r>
                        <a:rPr lang="en-GR" sz="1400" i="1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G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R" sz="1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R" sz="1400" i="1">
                              <a:latin typeface="Cambria Math" panose="02040503050406030204" pitchFamily="18" charset="0"/>
                            </a:rPr>
                            <m:t>𝑠𝑖𝑛𝑔𝑙𝑒</m:t>
                          </m:r>
                        </m:sub>
                      </m:sSub>
                    </m:oMath>
                  </m:oMathPara>
                </a14:m>
                <a:endParaRPr lang="en-GR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A1B582E-B11A-A048-96CC-C780BB7B96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135" y="2286869"/>
                <a:ext cx="2008883" cy="325282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C439AFF-7B6C-204A-9314-DD16982E84FE}"/>
              </a:ext>
            </a:extLst>
          </p:cNvPr>
          <p:cNvSpPr/>
          <p:nvPr/>
        </p:nvSpPr>
        <p:spPr>
          <a:xfrm>
            <a:off x="143400" y="1068570"/>
            <a:ext cx="8810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Increase the sensitivity via </a:t>
            </a:r>
            <a:r>
              <a:rPr lang="en-US" i="1" dirty="0">
                <a:latin typeface="+mj-lt"/>
              </a:rPr>
              <a:t>coherent</a:t>
            </a:r>
            <a:r>
              <a:rPr lang="en-US" dirty="0">
                <a:latin typeface="+mj-lt"/>
              </a:rPr>
              <a:t> combination of the power outputs of each frequency-matched cavity </a:t>
            </a:r>
            <a:r>
              <a:rPr lang="en-US" i="1" dirty="0">
                <a:latin typeface="+mj-lt"/>
              </a:rPr>
              <a:t>after</a:t>
            </a:r>
            <a:r>
              <a:rPr lang="en-US" dirty="0">
                <a:latin typeface="+mj-lt"/>
              </a:rPr>
              <a:t> individual signal amplification.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273A3-F90A-314C-94C8-33E207A7F8B0}"/>
              </a:ext>
            </a:extLst>
          </p:cNvPr>
          <p:cNvSpPr/>
          <p:nvPr/>
        </p:nvSpPr>
        <p:spPr>
          <a:xfrm>
            <a:off x="641821" y="2994689"/>
            <a:ext cx="2979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>
                <a:solidFill>
                  <a:srgbClr val="000000"/>
                </a:solidFill>
                <a:latin typeface="+mj-lt"/>
                <a:ea typeface="Symbol" pitchFamily="2" charset="2"/>
                <a:cs typeface="Symbol" pitchFamily="2" charset="2"/>
              </a:rPr>
              <a:t>Frequency accuracy: ±</a:t>
            </a:r>
            <a:r>
              <a:rPr lang="en-GB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10 kHz 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>
                <a:solidFill>
                  <a:srgbClr val="000000"/>
                </a:solidFill>
                <a:latin typeface="+mj-lt"/>
              </a:rPr>
              <a:t>Amplitude accuracy: </a:t>
            </a:r>
            <a:r>
              <a:rPr lang="en-GB" sz="1600" dirty="0">
                <a:solidFill>
                  <a:srgbClr val="000000"/>
                </a:solidFill>
                <a:ea typeface="Symbol" pitchFamily="2" charset="2"/>
                <a:cs typeface="Symbol" pitchFamily="2" charset="2"/>
              </a:rPr>
              <a:t>± </a:t>
            </a:r>
            <a:r>
              <a:rPr lang="en-GB" sz="1600" dirty="0">
                <a:solidFill>
                  <a:srgbClr val="000000"/>
                </a:solidFill>
                <a:latin typeface="+mj-lt"/>
              </a:rPr>
              <a:t>0.25 dB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>
                <a:solidFill>
                  <a:srgbClr val="000000"/>
                </a:solidFill>
                <a:latin typeface="+mj-lt"/>
              </a:rPr>
              <a:t>Phase accuracy: </a:t>
            </a:r>
            <a:r>
              <a:rPr lang="en-GB" sz="1600" dirty="0">
                <a:solidFill>
                  <a:srgbClr val="000000"/>
                </a:solidFill>
                <a:latin typeface="+mj-lt"/>
                <a:ea typeface="Symbol" pitchFamily="2" charset="2"/>
                <a:cs typeface="Symbol" pitchFamily="2" charset="2"/>
              </a:rPr>
              <a:t>± 1</a:t>
            </a:r>
            <a:r>
              <a:rPr lang="en-GB" sz="1600" baseline="30000" dirty="0">
                <a:solidFill>
                  <a:srgbClr val="000000"/>
                </a:solidFill>
                <a:latin typeface="+mj-lt"/>
                <a:ea typeface="Symbol" pitchFamily="2" charset="2"/>
                <a:cs typeface="Symbol" pitchFamily="2" charset="2"/>
              </a:rPr>
              <a:t>o</a:t>
            </a:r>
            <a:r>
              <a:rPr lang="en-GB" sz="1600" dirty="0">
                <a:solidFill>
                  <a:srgbClr val="000000"/>
                </a:solidFill>
                <a:latin typeface="+mj-lt"/>
              </a:rPr>
              <a:t> </a:t>
            </a:r>
            <a:endParaRPr lang="en-GR" sz="1600" dirty="0"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1EA17E-BF64-DE4B-AC97-D9378F82042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PHASE MATCHING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CD300-CA8B-3C4A-AABC-CE7952744B50}"/>
              </a:ext>
            </a:extLst>
          </p:cNvPr>
          <p:cNvSpPr/>
          <p:nvPr/>
        </p:nvSpPr>
        <p:spPr>
          <a:xfrm>
            <a:off x="260435" y="1972212"/>
            <a:ext cx="2647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No phase-matching: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With phase-matching: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9DD0BAB-65BF-7E47-9C10-944303207F30}"/>
                  </a:ext>
                </a:extLst>
              </p:cNvPr>
              <p:cNvSpPr/>
              <p:nvPr/>
            </p:nvSpPr>
            <p:spPr>
              <a:xfrm>
                <a:off x="2607935" y="1977414"/>
                <a:ext cx="2126801" cy="354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R" sz="1400" i="1" smtClean="0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G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R" sz="1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R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GR" sz="140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R" sz="1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  <m:r>
                        <a:rPr lang="en-GR" sz="1400">
                          <a:latin typeface="Cambria Math" panose="02040503050406030204" pitchFamily="18" charset="0"/>
                        </a:rPr>
                        <m:t> ∙ </m:t>
                      </m:r>
                      <m:r>
                        <a:rPr lang="en-GR" sz="1400" i="1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G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R" sz="1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R" sz="1400" i="1">
                              <a:latin typeface="Cambria Math" panose="02040503050406030204" pitchFamily="18" charset="0"/>
                            </a:rPr>
                            <m:t>𝑠𝑖𝑛𝑔𝑙𝑒</m:t>
                          </m:r>
                        </m:sub>
                      </m:sSub>
                    </m:oMath>
                  </m:oMathPara>
                </a14:m>
                <a:endParaRPr lang="en-GR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9DD0BAB-65BF-7E47-9C10-944303207F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935" y="1977414"/>
                <a:ext cx="2126801" cy="354200"/>
              </a:xfrm>
              <a:prstGeom prst="rect">
                <a:avLst/>
              </a:prstGeom>
              <a:blipFill>
                <a:blip r:embed="rId6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D29AFDEF-27A1-1D4A-B0D9-34703DC94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1038" y="4362888"/>
            <a:ext cx="4364294" cy="238650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0DC239B-B2A5-374D-9B16-E35C41490200}"/>
              </a:ext>
            </a:extLst>
          </p:cNvPr>
          <p:cNvSpPr/>
          <p:nvPr/>
        </p:nvSpPr>
        <p:spPr>
          <a:xfrm>
            <a:off x="6880041" y="4677286"/>
            <a:ext cx="1973980" cy="1505772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13D31E-218E-3449-B85C-25F764B29781}"/>
              </a:ext>
            </a:extLst>
          </p:cNvPr>
          <p:cNvGrpSpPr/>
          <p:nvPr/>
        </p:nvGrpSpPr>
        <p:grpSpPr>
          <a:xfrm rot="20922581">
            <a:off x="6861354" y="1596082"/>
            <a:ext cx="2244128" cy="1584483"/>
            <a:chOff x="6002518" y="1887635"/>
            <a:chExt cx="2244128" cy="1584483"/>
          </a:xfrm>
        </p:grpSpPr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EFC32C-6595-1C46-81EC-AEA0255A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764753">
              <a:off x="6126364" y="1887635"/>
              <a:ext cx="2001060" cy="158448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484216-0FF5-0D40-ABD1-99D3FF939B19}"/>
                </a:ext>
              </a:extLst>
            </p:cNvPr>
            <p:cNvSpPr/>
            <p:nvPr/>
          </p:nvSpPr>
          <p:spPr>
            <a:xfrm rot="20769621">
              <a:off x="6002518" y="2394474"/>
              <a:ext cx="2244128" cy="58477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+mj-lt"/>
                </a:rPr>
                <a:t>FIRST &amp; UNIQUELY applied at CAST-CAPP!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0D2AF73-7B92-DB4B-AA9B-A1D1F99E7248}"/>
              </a:ext>
            </a:extLst>
          </p:cNvPr>
          <p:cNvSpPr/>
          <p:nvPr/>
        </p:nvSpPr>
        <p:spPr>
          <a:xfrm>
            <a:off x="8510316" y="9886"/>
            <a:ext cx="615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5 / 17</a:t>
            </a:r>
            <a:endParaRPr lang="en-GR" sz="1400" dirty="0"/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C91E0BBE-E9EC-A34E-8CB9-FA4C765A57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4050" y="3058888"/>
            <a:ext cx="2284704" cy="108018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E84C6A-B4C1-2F47-BDAC-2C774873CDDE}"/>
              </a:ext>
            </a:extLst>
          </p:cNvPr>
          <p:cNvCxnSpPr>
            <a:cxnSpLocks/>
          </p:cNvCxnSpPr>
          <p:nvPr/>
        </p:nvCxnSpPr>
        <p:spPr>
          <a:xfrm>
            <a:off x="5943600" y="4110954"/>
            <a:ext cx="1134533" cy="78277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9A3B98-B776-B743-ADFF-423964FBFA2F}"/>
              </a:ext>
            </a:extLst>
          </p:cNvPr>
          <p:cNvSpPr/>
          <p:nvPr/>
        </p:nvSpPr>
        <p:spPr>
          <a:xfrm>
            <a:off x="4384965" y="2848556"/>
            <a:ext cx="244287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rgbClr val="0C7DBB"/>
                </a:solidFill>
                <a:latin typeface="+mj-lt"/>
                <a:hlinkClick r:id="rId10" tooltip="Persistent link using digital object identifier"/>
              </a:rPr>
              <a:t>https://doi.org/10.1016/j.astropartphys.2017.10.012</a:t>
            </a:r>
            <a:endParaRPr lang="en-GR" sz="800" dirty="0"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70B7E7-140A-7D4C-B26E-A2FA29434FAB}"/>
              </a:ext>
            </a:extLst>
          </p:cNvPr>
          <p:cNvSpPr/>
          <p:nvPr/>
        </p:nvSpPr>
        <p:spPr>
          <a:xfrm>
            <a:off x="2865775" y="3825686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GB" sz="1400" dirty="0">
                <a:solidFill>
                  <a:schemeClr val="bg1"/>
                </a:solidFill>
                <a:latin typeface="+mj-lt"/>
                <a:ea typeface="Symbol" pitchFamily="2" charset="2"/>
                <a:cs typeface="Symbol" pitchFamily="2" charset="2"/>
              </a:rPr>
              <a:t>FMT ~ 1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05 kHz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36F8DED-4544-6B45-BEA3-41C367EA51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6583" y="3421194"/>
            <a:ext cx="1199554" cy="3547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3B84C44-1B40-8948-99AC-2A7A471478DA}"/>
              </a:ext>
            </a:extLst>
          </p:cNvPr>
          <p:cNvCxnSpPr>
            <a:cxnSpLocks/>
          </p:cNvCxnSpPr>
          <p:nvPr/>
        </p:nvCxnSpPr>
        <p:spPr>
          <a:xfrm flipV="1">
            <a:off x="3479048" y="2558777"/>
            <a:ext cx="1" cy="28977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5BF5B61-24DD-A742-8BCA-BF486C6CB865}"/>
              </a:ext>
            </a:extLst>
          </p:cNvPr>
          <p:cNvSpPr/>
          <p:nvPr/>
        </p:nvSpPr>
        <p:spPr>
          <a:xfrm>
            <a:off x="5609074" y="3058888"/>
            <a:ext cx="540000" cy="1052066"/>
          </a:xfrm>
          <a:prstGeom prst="rect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828265-DEDA-2044-AF54-8814FD9E31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6583" y="3879929"/>
            <a:ext cx="1199554" cy="2959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7253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C98FD2-D5F4-E148-A334-B032A54D4022}"/>
              </a:ext>
            </a:extLst>
          </p:cNvPr>
          <p:cNvSpPr/>
          <p:nvPr/>
        </p:nvSpPr>
        <p:spPr>
          <a:xfrm>
            <a:off x="164268" y="1203106"/>
            <a:ext cx="8805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latin typeface="+mj-lt"/>
              </a:rPr>
              <a:t>Tuning mechanism</a:t>
            </a:r>
            <a:r>
              <a:rPr lang="en-US" dirty="0">
                <a:latin typeface="+mj-lt"/>
              </a:rPr>
              <a:t>: 2 dielectric sapphire bars symmetrically placed parallel to the longitudinal sides, moving simultaneously towards the center and activated by a piezoelectric motor.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05EA60F-E3CF-0A48-9D0C-0784EC015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040" y="3965170"/>
            <a:ext cx="3625900" cy="27898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F3145F8-7D86-1D47-8FB2-081D11BF928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Axion mass unknown </a:t>
            </a:r>
            <a:r>
              <a:rPr lang="en-US" sz="2400" b="1" dirty="0">
                <a:solidFill>
                  <a:schemeClr val="bg1"/>
                </a:solidFill>
                <a:sym typeface="Wingdings" pitchFamily="2" charset="2"/>
              </a:rPr>
              <a:t> Tuning is required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CE95BF-4739-B340-A969-E5A5DBF8CC2E}"/>
              </a:ext>
            </a:extLst>
          </p:cNvPr>
          <p:cNvGrpSpPr/>
          <p:nvPr/>
        </p:nvGrpSpPr>
        <p:grpSpPr>
          <a:xfrm>
            <a:off x="0" y="-49331"/>
            <a:ext cx="1220729" cy="1046669"/>
            <a:chOff x="7832270" y="862456"/>
            <a:chExt cx="1220729" cy="1046669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CE87C97B-BD11-3949-A563-A88B082F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2270" y="862456"/>
              <a:ext cx="1046669" cy="1046669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27A3B22-70B3-E341-8265-7310363061C0}"/>
                </a:ext>
              </a:extLst>
            </p:cNvPr>
            <p:cNvSpPr/>
            <p:nvPr/>
          </p:nvSpPr>
          <p:spPr>
            <a:xfrm>
              <a:off x="8454331" y="1386428"/>
              <a:ext cx="598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latin typeface="+mj-lt"/>
                </a:rPr>
                <a:t>xion</a:t>
              </a:r>
              <a:endParaRPr lang="en-US" b="1" dirty="0">
                <a:latin typeface="+mj-lt"/>
              </a:endParaRPr>
            </a:p>
          </p:txBody>
        </p:sp>
      </p:grpSp>
      <p:pic>
        <p:nvPicPr>
          <p:cNvPr id="7" name="Picture 6" descr="A picture containing indoor, electronics, camera&#10;&#10;Description automatically generated">
            <a:extLst>
              <a:ext uri="{FF2B5EF4-FFF2-40B4-BE49-F238E27FC236}">
                <a16:creationId xmlns:a16="http://schemas.microsoft.com/office/drawing/2014/main" id="{A21694EA-2D3A-9D40-A774-78BD2719D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060" y="5597877"/>
            <a:ext cx="3669655" cy="1139436"/>
          </a:xfrm>
          <a:prstGeom prst="rect">
            <a:avLst/>
          </a:prstGeom>
          <a:scene3d>
            <a:camera prst="orthographicFront">
              <a:rot lat="0" lon="10799977" rev="0"/>
            </a:camera>
            <a:lightRig rig="threePt" dir="t"/>
          </a:scene3d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837B47B-B0D9-9C45-9E6B-EF5871A48558}"/>
              </a:ext>
            </a:extLst>
          </p:cNvPr>
          <p:cNvSpPr/>
          <p:nvPr/>
        </p:nvSpPr>
        <p:spPr>
          <a:xfrm>
            <a:off x="8510316" y="9886"/>
            <a:ext cx="615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6 / 17</a:t>
            </a:r>
            <a:endParaRPr lang="en-GR" sz="1400" dirty="0"/>
          </a:p>
        </p:txBody>
      </p:sp>
      <p:pic>
        <p:nvPicPr>
          <p:cNvPr id="15" name="Grafik 3">
            <a:extLst>
              <a:ext uri="{FF2B5EF4-FFF2-40B4-BE49-F238E27FC236}">
                <a16:creationId xmlns:a16="http://schemas.microsoft.com/office/drawing/2014/main" id="{BB2373F5-55EB-504E-A5E5-B944FA9490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7" t="27634" r="297" b="32230"/>
          <a:stretch/>
        </p:blipFill>
        <p:spPr>
          <a:xfrm flipH="1">
            <a:off x="187629" y="4314718"/>
            <a:ext cx="3656086" cy="113943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45CE3A-06D8-CE41-9D28-1025813732EA}"/>
              </a:ext>
            </a:extLst>
          </p:cNvPr>
          <p:cNvCxnSpPr>
            <a:cxnSpLocks/>
          </p:cNvCxnSpPr>
          <p:nvPr/>
        </p:nvCxnSpPr>
        <p:spPr>
          <a:xfrm flipH="1">
            <a:off x="2953782" y="4190811"/>
            <a:ext cx="863160" cy="806327"/>
          </a:xfrm>
          <a:prstGeom prst="straightConnector1">
            <a:avLst/>
          </a:prstGeom>
          <a:ln w="3492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9E1137-0EA1-BA4E-B6C7-FFA78CE58AF1}"/>
              </a:ext>
            </a:extLst>
          </p:cNvPr>
          <p:cNvCxnSpPr>
            <a:cxnSpLocks/>
          </p:cNvCxnSpPr>
          <p:nvPr/>
        </p:nvCxnSpPr>
        <p:spPr>
          <a:xfrm flipH="1">
            <a:off x="2688578" y="4190811"/>
            <a:ext cx="657239" cy="541286"/>
          </a:xfrm>
          <a:prstGeom prst="straightConnector1">
            <a:avLst/>
          </a:prstGeom>
          <a:ln w="3492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361923D-27E5-9345-B5B3-1AD4A2391F20}"/>
              </a:ext>
            </a:extLst>
          </p:cNvPr>
          <p:cNvSpPr/>
          <p:nvPr/>
        </p:nvSpPr>
        <p:spPr>
          <a:xfrm>
            <a:off x="2867016" y="3897658"/>
            <a:ext cx="1700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  <a:latin typeface="+mj-lt"/>
              </a:rPr>
              <a:t>2 Sapphire plates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49E4E65-E094-9B46-B118-66060DF0C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268" y="2130076"/>
            <a:ext cx="4245686" cy="17776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02A9478-D164-BF48-AE93-004B077E5F8C}"/>
              </a:ext>
            </a:extLst>
          </p:cNvPr>
          <p:cNvSpPr/>
          <p:nvPr/>
        </p:nvSpPr>
        <p:spPr>
          <a:xfrm>
            <a:off x="4572000" y="2268955"/>
            <a:ext cx="4576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/>
              <a:t>Frequency range: </a:t>
            </a:r>
            <a:r>
              <a:rPr lang="en-US" dirty="0">
                <a:solidFill>
                  <a:srgbClr val="FF0000"/>
                </a:solidFill>
              </a:rPr>
              <a:t>~4.8 – 5.4 GHz </a:t>
            </a:r>
            <a:r>
              <a:rPr lang="en-US" dirty="0"/>
              <a:t>(660 MHz) 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/>
              <a:t>Axion mass range: </a:t>
            </a:r>
            <a:r>
              <a:rPr lang="en-US" dirty="0">
                <a:solidFill>
                  <a:srgbClr val="FF0000"/>
                </a:solidFill>
              </a:rPr>
              <a:t>~19.7 – 22.4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US" dirty="0">
                <a:solidFill>
                  <a:srgbClr val="FF0000"/>
                </a:solidFill>
              </a:rPr>
              <a:t>eV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/>
              <a:t>Resolution: </a:t>
            </a:r>
            <a:r>
              <a:rPr lang="en-US" dirty="0">
                <a:solidFill>
                  <a:srgbClr val="FF0000"/>
                </a:solidFill>
              </a:rPr>
              <a:t>100 Hz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US" dirty="0"/>
              <a:t>Max piezo speed: </a:t>
            </a:r>
            <a:r>
              <a:rPr lang="en-US" dirty="0">
                <a:solidFill>
                  <a:srgbClr val="FF0000"/>
                </a:solidFill>
              </a:rPr>
              <a:t>10 MHz / min</a:t>
            </a:r>
          </a:p>
        </p:txBody>
      </p:sp>
    </p:spTree>
    <p:extLst>
      <p:ext uri="{BB962C8B-B14F-4D97-AF65-F5344CB8AC3E}">
        <p14:creationId xmlns:p14="http://schemas.microsoft.com/office/powerpoint/2010/main" val="3027695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DAA63C-5C91-BA4B-AA7C-AB988ACFA1A4}"/>
              </a:ext>
            </a:extLst>
          </p:cNvPr>
          <p:cNvSpPr/>
          <p:nvPr/>
        </p:nvSpPr>
        <p:spPr>
          <a:xfrm>
            <a:off x="11713" y="1028061"/>
            <a:ext cx="9132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CAST-CAPP is ALSO sensitive to transient events such as streams, mini clusters etc.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22B5C4-95E1-B04C-B8D9-7FD1EA3FB6A1}"/>
              </a:ext>
            </a:extLst>
          </p:cNvPr>
          <p:cNvSpPr/>
          <p:nvPr/>
        </p:nvSpPr>
        <p:spPr>
          <a:xfrm>
            <a:off x="11713" y="1548867"/>
            <a:ext cx="9132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Gravitational (self-)focusing </a:t>
            </a:r>
            <a:r>
              <a:rPr lang="en-US" dirty="0">
                <a:sym typeface="Wingdings" pitchFamily="2" charset="2"/>
              </a:rPr>
              <a:t> Flux enhancement!!</a:t>
            </a:r>
            <a:endParaRPr lang="en-US" dirty="0"/>
          </a:p>
        </p:txBody>
      </p:sp>
      <p:pic>
        <p:nvPicPr>
          <p:cNvPr id="7" name="Picture 6" descr="A picture containing device, drawing&#10;&#10;Description automatically generated">
            <a:extLst>
              <a:ext uri="{FF2B5EF4-FFF2-40B4-BE49-F238E27FC236}">
                <a16:creationId xmlns:a16="http://schemas.microsoft.com/office/drawing/2014/main" id="{D5D52CC1-D888-364A-9E11-F01FB35D8D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353208"/>
            <a:ext cx="3530599" cy="2121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291603-895D-D044-9DEF-B45FA7C05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1" y="4353208"/>
            <a:ext cx="3530599" cy="21215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D2BBD0-5B97-E54D-BCC2-F8F56C23CB5F}"/>
              </a:ext>
            </a:extLst>
          </p:cNvPr>
          <p:cNvSpPr/>
          <p:nvPr/>
        </p:nvSpPr>
        <p:spPr>
          <a:xfrm>
            <a:off x="653912" y="2437424"/>
            <a:ext cx="4105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2" indent="-257162">
              <a:buClr>
                <a:srgbClr val="00FA00"/>
              </a:buClr>
              <a:buFont typeface="Wingdings" pitchFamily="2" charset="2"/>
              <a:buChar char="ü"/>
            </a:pPr>
            <a:r>
              <a:rPr lang="en-US" dirty="0"/>
              <a:t>Fast scanning</a:t>
            </a:r>
            <a:endParaRPr lang="en-US" dirty="0">
              <a:sym typeface="Wingdings" pitchFamily="2" charset="2"/>
            </a:endParaRPr>
          </a:p>
          <a:p>
            <a:pPr marL="257162" indent="-257162">
              <a:buClr>
                <a:srgbClr val="00FA00"/>
              </a:buClr>
              <a:buFont typeface="Wingdings" pitchFamily="2" charset="2"/>
              <a:buChar char="ü"/>
            </a:pPr>
            <a:r>
              <a:rPr lang="en-US" dirty="0"/>
              <a:t>Wide band electronics</a:t>
            </a:r>
          </a:p>
          <a:p>
            <a:pPr marL="257162" indent="-257162">
              <a:buClr>
                <a:srgbClr val="00FA00"/>
              </a:buClr>
              <a:buFont typeface="Wingdings" pitchFamily="2" charset="2"/>
              <a:buChar char="ü"/>
            </a:pPr>
            <a:r>
              <a:rPr lang="en-US" dirty="0"/>
              <a:t>Fast analysis &amp; elimination procedures </a:t>
            </a:r>
          </a:p>
          <a:p>
            <a:pPr marL="257162" indent="-257162">
              <a:buClr>
                <a:srgbClr val="00FA00"/>
              </a:buClr>
              <a:buFont typeface="Wingdings" pitchFamily="2" charset="2"/>
              <a:buChar char="ü"/>
            </a:pPr>
            <a:r>
              <a:rPr lang="en-US" dirty="0"/>
              <a:t>Maximum duty cycle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619664-796A-5B40-BA46-D0806BC6D0CE}"/>
              </a:ext>
            </a:extLst>
          </p:cNvPr>
          <p:cNvSpPr/>
          <p:nvPr/>
        </p:nvSpPr>
        <p:spPr>
          <a:xfrm>
            <a:off x="4869497" y="2335488"/>
            <a:ext cx="2119790" cy="646331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rgbClr val="00FA00"/>
              </a:buClr>
            </a:pPr>
            <a:r>
              <a:rPr lang="en-US" dirty="0"/>
              <a:t>Current piezo speed: </a:t>
            </a:r>
          </a:p>
          <a:p>
            <a:pPr algn="ctr">
              <a:buClr>
                <a:srgbClr val="00FA00"/>
              </a:buClr>
            </a:pPr>
            <a:r>
              <a:rPr lang="en-US" dirty="0"/>
              <a:t>(10 MHz / min)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5DF2137-7623-1F44-9918-ACF66A7AA7D1}"/>
              </a:ext>
            </a:extLst>
          </p:cNvPr>
          <p:cNvCxnSpPr>
            <a:cxnSpLocks/>
          </p:cNvCxnSpPr>
          <p:nvPr/>
        </p:nvCxnSpPr>
        <p:spPr>
          <a:xfrm>
            <a:off x="2744490" y="2649419"/>
            <a:ext cx="2014966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ent Arrow 24">
            <a:extLst>
              <a:ext uri="{FF2B5EF4-FFF2-40B4-BE49-F238E27FC236}">
                <a16:creationId xmlns:a16="http://schemas.microsoft.com/office/drawing/2014/main" id="{7E7A0D76-352B-6A48-A4E1-5CD20547E74C}"/>
              </a:ext>
            </a:extLst>
          </p:cNvPr>
          <p:cNvSpPr/>
          <p:nvPr/>
        </p:nvSpPr>
        <p:spPr>
          <a:xfrm rot="5400000">
            <a:off x="7009216" y="2676938"/>
            <a:ext cx="621189" cy="440966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B9B49-55C7-094C-A10B-6F919106938E}"/>
              </a:ext>
            </a:extLst>
          </p:cNvPr>
          <p:cNvSpPr/>
          <p:nvPr/>
        </p:nvSpPr>
        <p:spPr>
          <a:xfrm>
            <a:off x="5905392" y="3348209"/>
            <a:ext cx="2387870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rgbClr val="00FA00"/>
              </a:buClr>
            </a:pPr>
            <a:r>
              <a:rPr lang="en-US" dirty="0"/>
              <a:t>The faster the scanning the shorter axion burst can be probed</a:t>
            </a:r>
          </a:p>
        </p:txBody>
      </p:sp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E068110-8DC8-BD44-90FB-4FA605128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810" y="2151158"/>
            <a:ext cx="857536" cy="111538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7F6EDB8-22E0-1A49-B3C5-623CFF9B86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WAIT...  There is more!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E9F35-ECF3-0349-8279-9B0CF3BF15ED}"/>
              </a:ext>
            </a:extLst>
          </p:cNvPr>
          <p:cNvSpPr/>
          <p:nvPr/>
        </p:nvSpPr>
        <p:spPr>
          <a:xfrm>
            <a:off x="8510316" y="9886"/>
            <a:ext cx="615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7 / 17</a:t>
            </a:r>
            <a:endParaRPr lang="en-GR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67F81A-D468-724A-BB8B-62731B200191}"/>
              </a:ext>
            </a:extLst>
          </p:cNvPr>
          <p:cNvSpPr/>
          <p:nvPr/>
        </p:nvSpPr>
        <p:spPr>
          <a:xfrm>
            <a:off x="144448" y="1666758"/>
            <a:ext cx="190787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(see talks by </a:t>
            </a:r>
            <a:r>
              <a:rPr lang="en-US" sz="1400" b="1" dirty="0">
                <a:latin typeface="+mj-lt"/>
              </a:rPr>
              <a:t>A. </a:t>
            </a:r>
            <a:r>
              <a:rPr lang="en-US" sz="1400" b="1" dirty="0" err="1">
                <a:latin typeface="+mj-lt"/>
              </a:rPr>
              <a:t>Kryemadhi</a:t>
            </a:r>
            <a:r>
              <a:rPr lang="en-US" sz="1400" dirty="0">
                <a:latin typeface="+mj-lt"/>
              </a:rPr>
              <a:t> &amp; </a:t>
            </a:r>
            <a:r>
              <a:rPr lang="en-US" sz="1400" b="1" dirty="0">
                <a:latin typeface="+mj-lt"/>
              </a:rPr>
              <a:t>K. </a:t>
            </a:r>
            <a:r>
              <a:rPr lang="en-US" sz="1400" b="1" dirty="0" err="1">
                <a:latin typeface="+mj-lt"/>
              </a:rPr>
              <a:t>Zioutas</a:t>
            </a:r>
            <a:r>
              <a:rPr lang="en-US" sz="14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8600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3.png" descr="Diagram&#10;&#10;Description automatically generated">
            <a:extLst>
              <a:ext uri="{FF2B5EF4-FFF2-40B4-BE49-F238E27FC236}">
                <a16:creationId xmlns:a16="http://schemas.microsoft.com/office/drawing/2014/main" id="{C74436EE-E358-CD4B-BC20-4BFB8B2F283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634562"/>
            <a:ext cx="4681182" cy="3211821"/>
          </a:xfrm>
          <a:prstGeom prst="rect">
            <a:avLst/>
          </a:prstGeom>
          <a:ln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507A25-D2C6-6D46-BBC1-0AF02AB154AB}"/>
              </a:ext>
            </a:extLst>
          </p:cNvPr>
          <p:cNvSpPr/>
          <p:nvPr/>
        </p:nvSpPr>
        <p:spPr>
          <a:xfrm>
            <a:off x="526906" y="1032661"/>
            <a:ext cx="792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Data acquisition system installed on CAST magnet and allows a fast semi-autonomous data-taking for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20 h / day</a:t>
            </a:r>
            <a:r>
              <a:rPr lang="en-US" dirty="0">
                <a:latin typeface="+mj-lt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8AA51F-BF9E-4540-A4E2-FE0AC05DE0E7}"/>
              </a:ext>
            </a:extLst>
          </p:cNvPr>
          <p:cNvSpPr/>
          <p:nvPr/>
        </p:nvSpPr>
        <p:spPr>
          <a:xfrm>
            <a:off x="957720" y="3280847"/>
            <a:ext cx="2548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+mj-lt"/>
              </a:rPr>
              <a:t>ONLY</a:t>
            </a:r>
            <a:r>
              <a:rPr lang="en-US" i="1" dirty="0">
                <a:latin typeface="+mj-lt"/>
              </a:rPr>
              <a:t> 37 instruments!</a:t>
            </a:r>
            <a:endParaRPr lang="en-US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B32366-0B72-074C-8205-78775B89BDD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91570"/>
          </a:xfrm>
          <a:prstGeom prst="rect">
            <a:avLst/>
          </a:prstGeom>
          <a:solidFill>
            <a:srgbClr val="C0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DAQ SYSTEM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4ED7C890-26AA-6F48-81EE-A8C84E781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795" y="180666"/>
            <a:ext cx="451605" cy="384047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13CB6A4-6E73-6B40-824F-E1F41D73D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426" y="3975616"/>
            <a:ext cx="3786717" cy="2701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72CDDA-55C0-A24C-99A5-7C69E1605C3C}"/>
              </a:ext>
            </a:extLst>
          </p:cNvPr>
          <p:cNvSpPr/>
          <p:nvPr/>
        </p:nvSpPr>
        <p:spPr>
          <a:xfrm>
            <a:off x="5021496" y="3564092"/>
            <a:ext cx="4010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Transmission measurement through VNA: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B9AE2-8685-5541-8024-6FDD32AF73F2}"/>
              </a:ext>
            </a:extLst>
          </p:cNvPr>
          <p:cNvSpPr/>
          <p:nvPr/>
        </p:nvSpPr>
        <p:spPr>
          <a:xfrm>
            <a:off x="6104560" y="4852775"/>
            <a:ext cx="853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TE</a:t>
            </a:r>
            <a:r>
              <a:rPr lang="en-US" sz="2400" baseline="-25000" dirty="0">
                <a:solidFill>
                  <a:srgbClr val="FF0000"/>
                </a:solidFill>
                <a:latin typeface="+mj-lt"/>
              </a:rPr>
              <a:t>101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5271A5-2423-3940-AD3F-91A1C878B782}"/>
              </a:ext>
            </a:extLst>
          </p:cNvPr>
          <p:cNvCxnSpPr>
            <a:cxnSpLocks/>
          </p:cNvCxnSpPr>
          <p:nvPr/>
        </p:nvCxnSpPr>
        <p:spPr>
          <a:xfrm flipV="1">
            <a:off x="6773936" y="4754313"/>
            <a:ext cx="330710" cy="28710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EC617D3-4F81-4F4C-BCE9-D380B8688F16}"/>
              </a:ext>
            </a:extLst>
          </p:cNvPr>
          <p:cNvSpPr/>
          <p:nvPr/>
        </p:nvSpPr>
        <p:spPr>
          <a:xfrm>
            <a:off x="607834" y="1793261"/>
            <a:ext cx="3248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1-min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Bandwidth = 5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Tuning step size = 200 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Size = ~ 3 GB / file !!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25657A6-C2D6-DF47-AFEB-5ACE504411C8}"/>
              </a:ext>
            </a:extLst>
          </p:cNvPr>
          <p:cNvCxnSpPr>
            <a:cxnSpLocks/>
          </p:cNvCxnSpPr>
          <p:nvPr/>
        </p:nvCxnSpPr>
        <p:spPr>
          <a:xfrm flipV="1">
            <a:off x="3064019" y="2787833"/>
            <a:ext cx="442311" cy="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841CB-7D12-AD43-B405-FBFA39C67AAF}"/>
              </a:ext>
            </a:extLst>
          </p:cNvPr>
          <p:cNvSpPr/>
          <p:nvPr/>
        </p:nvSpPr>
        <p:spPr>
          <a:xfrm>
            <a:off x="3334071" y="2438030"/>
            <a:ext cx="2259957" cy="646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CERN Tape Archive (CTA) storage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330146-1910-B04E-911E-90E86FD3A590}"/>
              </a:ext>
            </a:extLst>
          </p:cNvPr>
          <p:cNvSpPr/>
          <p:nvPr/>
        </p:nvSpPr>
        <p:spPr>
          <a:xfrm>
            <a:off x="5864080" y="1976365"/>
            <a:ext cx="3056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en-US" dirty="0">
                <a:latin typeface="+mj-lt"/>
              </a:rPr>
              <a:t>Daily offloading/uploading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en-US" dirty="0">
                <a:latin typeface="+mj-lt"/>
              </a:rPr>
              <a:t>Daily processing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en-US" dirty="0">
                <a:latin typeface="+mj-lt"/>
              </a:rPr>
              <a:t>Daily analysis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C5AB5D-2EF3-E846-B5B2-C82F39358B62}"/>
              </a:ext>
            </a:extLst>
          </p:cNvPr>
          <p:cNvSpPr/>
          <p:nvPr/>
        </p:nvSpPr>
        <p:spPr>
          <a:xfrm>
            <a:off x="8510316" y="9886"/>
            <a:ext cx="615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8 / 17</a:t>
            </a:r>
            <a:endParaRPr lang="en-GR" sz="1400" dirty="0"/>
          </a:p>
        </p:txBody>
      </p:sp>
    </p:spTree>
    <p:extLst>
      <p:ext uri="{BB962C8B-B14F-4D97-AF65-F5344CB8AC3E}">
        <p14:creationId xmlns:p14="http://schemas.microsoft.com/office/powerpoint/2010/main" val="4102522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33435</TotalTime>
  <Words>1702</Words>
  <Application>Microsoft Macintosh PowerPoint</Application>
  <PresentationFormat>On-screen Show (4:3)</PresentationFormat>
  <Paragraphs>301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LATEST RESULTS ON DARK MATTER AXIONS WITH CAST-CAPP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Marios Maroudas</dc:creator>
  <cp:lastModifiedBy>Marios Maroudas</cp:lastModifiedBy>
  <cp:revision>756</cp:revision>
  <dcterms:created xsi:type="dcterms:W3CDTF">2018-12-11T15:30:03Z</dcterms:created>
  <dcterms:modified xsi:type="dcterms:W3CDTF">2022-08-09T20:51:05Z</dcterms:modified>
</cp:coreProperties>
</file>