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 id="2147483686" r:id="rId5"/>
    <p:sldMasterId id="2147483687" r:id="rId6"/>
    <p:sldMasterId id="2147483688" r:id="rId7"/>
    <p:sldMasterId id="2147483689" r:id="rId8"/>
    <p:sldMasterId id="2147483690" r:id="rId9"/>
    <p:sldMasterId id="214748369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Lst>
  <p:sldSz cy="5143500" cx="9144000"/>
  <p:notesSz cx="6858000" cy="9144000"/>
  <p:embeddedFontLst>
    <p:embeddedFont>
      <p:font typeface="Roboto"/>
      <p:regular r:id="rId43"/>
      <p:bold r:id="rId44"/>
      <p:italic r:id="rId45"/>
      <p:boldItalic r:id="rId46"/>
    </p:embeddedFont>
    <p:embeddedFont>
      <p:font typeface="Cambria Math"/>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20" Type="http://schemas.openxmlformats.org/officeDocument/2006/relationships/slide" Target="slides/slide9.xml"/><Relationship Id="rId42" Type="http://schemas.openxmlformats.org/officeDocument/2006/relationships/slide" Target="slides/slide31.xml"/><Relationship Id="rId41" Type="http://schemas.openxmlformats.org/officeDocument/2006/relationships/slide" Target="slides/slide30.xml"/><Relationship Id="rId22" Type="http://schemas.openxmlformats.org/officeDocument/2006/relationships/slide" Target="slides/slide11.xml"/><Relationship Id="rId44" Type="http://schemas.openxmlformats.org/officeDocument/2006/relationships/font" Target="fonts/Roboto-bold.fntdata"/><Relationship Id="rId21" Type="http://schemas.openxmlformats.org/officeDocument/2006/relationships/slide" Target="slides/slide10.xml"/><Relationship Id="rId43" Type="http://schemas.openxmlformats.org/officeDocument/2006/relationships/font" Target="fonts/Roboto-regular.fntdata"/><Relationship Id="rId24" Type="http://schemas.openxmlformats.org/officeDocument/2006/relationships/slide" Target="slides/slide13.xml"/><Relationship Id="rId46" Type="http://schemas.openxmlformats.org/officeDocument/2006/relationships/font" Target="fonts/Roboto-boldItalic.fntdata"/><Relationship Id="rId23" Type="http://schemas.openxmlformats.org/officeDocument/2006/relationships/slide" Target="slides/slide12.xml"/><Relationship Id="rId45" Type="http://schemas.openxmlformats.org/officeDocument/2006/relationships/font" Target="fonts/Roboto-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25" Type="http://schemas.openxmlformats.org/officeDocument/2006/relationships/slide" Target="slides/slide14.xml"/><Relationship Id="rId47" Type="http://schemas.openxmlformats.org/officeDocument/2006/relationships/font" Target="fonts/CambriaMath-regular.fntdata"/><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8.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slide" Target="slides/slide22.xml"/><Relationship Id="rId10" Type="http://schemas.openxmlformats.org/officeDocument/2006/relationships/slideMaster" Target="slideMasters/slideMaster7.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slide" Target="slides/slide24.xml"/><Relationship Id="rId12" Type="http://schemas.openxmlformats.org/officeDocument/2006/relationships/slide" Target="slides/slide1.xml"/><Relationship Id="rId34" Type="http://schemas.openxmlformats.org/officeDocument/2006/relationships/slide" Target="slides/slide23.xml"/><Relationship Id="rId15" Type="http://schemas.openxmlformats.org/officeDocument/2006/relationships/slide" Target="slides/slide4.xml"/><Relationship Id="rId37" Type="http://schemas.openxmlformats.org/officeDocument/2006/relationships/slide" Target="slides/slide26.xml"/><Relationship Id="rId14" Type="http://schemas.openxmlformats.org/officeDocument/2006/relationships/slide" Target="slides/slide3.xml"/><Relationship Id="rId36" Type="http://schemas.openxmlformats.org/officeDocument/2006/relationships/slide" Target="slides/slide25.xml"/><Relationship Id="rId17" Type="http://schemas.openxmlformats.org/officeDocument/2006/relationships/slide" Target="slides/slide6.xml"/><Relationship Id="rId39" Type="http://schemas.openxmlformats.org/officeDocument/2006/relationships/slide" Target="slides/slide28.xml"/><Relationship Id="rId16" Type="http://schemas.openxmlformats.org/officeDocument/2006/relationships/slide" Target="slides/slide5.xml"/><Relationship Id="rId38" Type="http://schemas.openxmlformats.org/officeDocument/2006/relationships/slide" Target="slides/slide27.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42aef9317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42aef9317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42aef93177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42aef93177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42aef93177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42aef93177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42aef93177_0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42aef93177_0_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42aef93177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42aef93177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42aef93177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42aef93177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42aef93177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42aef93177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42aef93177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42aef93177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42aef93177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42aef93177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42aef93177_0_15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142aef93177_0_1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42aef93177_0_15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142aef93177_0_1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42aef93177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42aef93177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42aef93177_0_15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142aef93177_0_1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42aef93177_0_16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142aef93177_0_1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42aef93177_0_161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142aef93177_0_1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142aef93177_0_1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42aef93177_0_16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42aef93177_0_1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42aef93177_0_16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142aef93177_0_1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42aef93177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42aef93177_0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42aef93177_0_1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42aef93177_0_1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42aef93177_0_16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142aef93177_0_1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42aef93177_0_16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142aef93177_0_1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42aef93177_0_16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142aef93177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42aef93177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42aef93177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42aef93177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42aef93177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42aef93177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42aef93177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42aef93177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42aef93177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42aef93177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42aef93177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42aef93177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42aef93177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42aef93177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42aef93177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42aef93177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42aef93177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42aef93177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42aef93177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 name="Google Shape;103;p2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4" name="Google Shape;10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 name="Google Shape;10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 name="Google Shape;109;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p2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16" name="Google Shape;11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3" name="Google Shape;12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8" name="Google Shape;128;p3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9" name="Google Shape;129;p3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1" name="Google Shape;131;p3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2" name="Google Shape;13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7" name="Google Shape;13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 name="Shape 140"/>
        <p:cNvGrpSpPr/>
        <p:nvPr/>
      </p:nvGrpSpPr>
      <p:grpSpPr>
        <a:xfrm>
          <a:off x="0" y="0"/>
          <a:ext cx="0" cy="0"/>
          <a:chOff x="0" y="0"/>
          <a:chExt cx="0" cy="0"/>
        </a:xfrm>
      </p:grpSpPr>
      <p:sp>
        <p:nvSpPr>
          <p:cNvPr id="141" name="Google Shape;141;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3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6" name="Google Shape;146;p3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47" name="Google Shape;147;p3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8" name="Google Shape;148;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1" name="Shape 151"/>
        <p:cNvGrpSpPr/>
        <p:nvPr/>
      </p:nvGrpSpPr>
      <p:grpSpPr>
        <a:xfrm>
          <a:off x="0" y="0"/>
          <a:ext cx="0" cy="0"/>
          <a:chOff x="0" y="0"/>
          <a:chExt cx="0" cy="0"/>
        </a:xfrm>
      </p:grpSpPr>
      <p:sp>
        <p:nvSpPr>
          <p:cNvPr id="152" name="Google Shape;152;p3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34"/>
          <p:cNvSpPr/>
          <p:nvPr>
            <p:ph idx="2" type="pic"/>
          </p:nvPr>
        </p:nvSpPr>
        <p:spPr>
          <a:xfrm>
            <a:off x="3887391" y="740569"/>
            <a:ext cx="4629300" cy="3655200"/>
          </a:xfrm>
          <a:prstGeom prst="rect">
            <a:avLst/>
          </a:prstGeom>
          <a:noFill/>
          <a:ln>
            <a:noFill/>
          </a:ln>
        </p:spPr>
      </p:sp>
      <p:sp>
        <p:nvSpPr>
          <p:cNvPr id="154" name="Google Shape;154;p3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5" name="Google Shape;155;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 name="Google Shape;157;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 name="Shape 158"/>
        <p:cNvGrpSpPr/>
        <p:nvPr/>
      </p:nvGrpSpPr>
      <p:grpSpPr>
        <a:xfrm>
          <a:off x="0" y="0"/>
          <a:ext cx="0" cy="0"/>
          <a:chOff x="0" y="0"/>
          <a:chExt cx="0" cy="0"/>
        </a:xfrm>
      </p:grpSpPr>
      <p:sp>
        <p:nvSpPr>
          <p:cNvPr id="159" name="Google Shape;159;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0" name="Google Shape;160;p3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1" name="Google Shape;16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 name="Google Shape;16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4" name="Shape 164"/>
        <p:cNvGrpSpPr/>
        <p:nvPr/>
      </p:nvGrpSpPr>
      <p:grpSpPr>
        <a:xfrm>
          <a:off x="0" y="0"/>
          <a:ext cx="0" cy="0"/>
          <a:chOff x="0" y="0"/>
          <a:chExt cx="0" cy="0"/>
        </a:xfrm>
      </p:grpSpPr>
      <p:sp>
        <p:nvSpPr>
          <p:cNvPr id="165" name="Google Shape;165;p3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6" name="Google Shape;166;p3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7" name="Google Shape;167;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6" name="Shape 176"/>
        <p:cNvGrpSpPr/>
        <p:nvPr/>
      </p:nvGrpSpPr>
      <p:grpSpPr>
        <a:xfrm>
          <a:off x="0" y="0"/>
          <a:ext cx="0" cy="0"/>
          <a:chOff x="0" y="0"/>
          <a:chExt cx="0" cy="0"/>
        </a:xfrm>
      </p:grpSpPr>
      <p:sp>
        <p:nvSpPr>
          <p:cNvPr id="177" name="Google Shape;177;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p40"/>
          <p:cNvSpPr/>
          <p:nvPr/>
        </p:nvSpPr>
        <p:spPr>
          <a:xfrm>
            <a:off x="228600" y="4834890"/>
            <a:ext cx="1463100" cy="22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i="0" lang="en" sz="900">
                <a:solidFill>
                  <a:schemeClr val="dk1"/>
                </a:solidFill>
                <a:latin typeface="Arial"/>
                <a:ea typeface="Arial"/>
                <a:cs typeface="Arial"/>
                <a:sym typeface="Arial"/>
              </a:rPr>
              <a:t>Bale - LSSW XIV</a:t>
            </a:r>
            <a:endParaRPr i="0" sz="900">
              <a:solidFill>
                <a:schemeClr val="dk1"/>
              </a:solidFill>
              <a:latin typeface="Arial"/>
              <a:ea typeface="Arial"/>
              <a:cs typeface="Arial"/>
              <a:sym typeface="Arial"/>
            </a:endParaRPr>
          </a:p>
        </p:txBody>
      </p:sp>
      <p:cxnSp>
        <p:nvCxnSpPr>
          <p:cNvPr id="186" name="Google Shape;186;p40"/>
          <p:cNvCxnSpPr/>
          <p:nvPr/>
        </p:nvCxnSpPr>
        <p:spPr>
          <a:xfrm>
            <a:off x="365760" y="617220"/>
            <a:ext cx="8500500" cy="0"/>
          </a:xfrm>
          <a:prstGeom prst="straightConnector1">
            <a:avLst/>
          </a:prstGeom>
          <a:noFill/>
          <a:ln cap="flat" cmpd="sng" w="28575">
            <a:solidFill>
              <a:srgbClr val="FF9700"/>
            </a:solidFill>
            <a:prstDash val="solid"/>
            <a:round/>
            <a:headEnd len="med" w="med" type="none"/>
            <a:tailEnd len="med" w="med" type="none"/>
          </a:ln>
        </p:spPr>
      </p:cxnSp>
      <p:cxnSp>
        <p:nvCxnSpPr>
          <p:cNvPr id="187" name="Google Shape;187;p40"/>
          <p:cNvCxnSpPr/>
          <p:nvPr/>
        </p:nvCxnSpPr>
        <p:spPr>
          <a:xfrm>
            <a:off x="238125" y="4835129"/>
            <a:ext cx="8637600" cy="0"/>
          </a:xfrm>
          <a:prstGeom prst="straightConnector1">
            <a:avLst/>
          </a:prstGeom>
          <a:noFill/>
          <a:ln cap="flat" cmpd="sng" w="28575">
            <a:solidFill>
              <a:srgbClr val="FF9700"/>
            </a:solidFill>
            <a:prstDash val="solid"/>
            <a:round/>
            <a:headEnd len="med" w="med" type="none"/>
            <a:tailEnd len="med" w="med" type="none"/>
          </a:ln>
        </p:spPr>
      </p:cxnSp>
      <p:sp>
        <p:nvSpPr>
          <p:cNvPr id="188" name="Google Shape;188;p40"/>
          <p:cNvSpPr txBox="1"/>
          <p:nvPr>
            <p:ph type="title"/>
          </p:nvPr>
        </p:nvSpPr>
        <p:spPr>
          <a:xfrm>
            <a:off x="1905000" y="28575"/>
            <a:ext cx="6781800" cy="5430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r">
              <a:spcBef>
                <a:spcPts val="0"/>
              </a:spcBef>
              <a:spcAft>
                <a:spcPts val="0"/>
              </a:spcAft>
              <a:buSzPts val="1100"/>
              <a:buNone/>
              <a:defRPr/>
            </a:lvl2pPr>
            <a:lvl3pPr lvl="2" rtl="0" algn="r">
              <a:spcBef>
                <a:spcPts val="0"/>
              </a:spcBef>
              <a:spcAft>
                <a:spcPts val="0"/>
              </a:spcAft>
              <a:buSzPts val="1100"/>
              <a:buNone/>
              <a:defRPr/>
            </a:lvl3pPr>
            <a:lvl4pPr lvl="3" rtl="0" algn="r">
              <a:spcBef>
                <a:spcPts val="0"/>
              </a:spcBef>
              <a:spcAft>
                <a:spcPts val="0"/>
              </a:spcAft>
              <a:buSzPts val="1100"/>
              <a:buNone/>
              <a:defRPr/>
            </a:lvl4pPr>
            <a:lvl5pPr lvl="4" rtl="0" algn="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89" name="Google Shape;189;p40"/>
          <p:cNvSpPr txBox="1"/>
          <p:nvPr>
            <p:ph idx="1" type="body"/>
          </p:nvPr>
        </p:nvSpPr>
        <p:spPr>
          <a:xfrm>
            <a:off x="304800" y="742950"/>
            <a:ext cx="8229600" cy="37719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90" name="Google Shape;190;p40"/>
          <p:cNvSpPr txBox="1"/>
          <p:nvPr>
            <p:ph idx="12" type="sldNum"/>
          </p:nvPr>
        </p:nvSpPr>
        <p:spPr>
          <a:xfrm>
            <a:off x="7360920" y="4834891"/>
            <a:ext cx="1326000" cy="254700"/>
          </a:xfrm>
          <a:prstGeom prst="rect">
            <a:avLst/>
          </a:prstGeom>
          <a:noFill/>
          <a:ln>
            <a:noFill/>
          </a:ln>
        </p:spPr>
        <p:txBody>
          <a:bodyPr anchorCtr="0" anchor="t" bIns="34275" lIns="68575" spcFirstLastPara="1" rIns="68575" wrap="square" tIns="34275">
            <a:noAutofit/>
          </a:bodyPr>
          <a:lstStyle>
            <a:lvl1pPr indent="0" lvl="0" marL="0" rtl="0" algn="r">
              <a:spcBef>
                <a:spcPts val="0"/>
              </a:spcBef>
              <a:buNone/>
              <a:defRPr sz="900">
                <a:solidFill>
                  <a:schemeClr val="dk1"/>
                </a:solidFill>
                <a:latin typeface="Arial"/>
                <a:ea typeface="Arial"/>
                <a:cs typeface="Arial"/>
                <a:sym typeface="Arial"/>
              </a:defRPr>
            </a:lvl1pPr>
            <a:lvl2pPr indent="0" lvl="1" marL="0" rtl="0" algn="r">
              <a:spcBef>
                <a:spcPts val="0"/>
              </a:spcBef>
              <a:buNone/>
              <a:defRPr sz="900">
                <a:solidFill>
                  <a:schemeClr val="dk1"/>
                </a:solidFill>
                <a:latin typeface="Arial"/>
                <a:ea typeface="Arial"/>
                <a:cs typeface="Arial"/>
                <a:sym typeface="Arial"/>
              </a:defRPr>
            </a:lvl2pPr>
            <a:lvl3pPr indent="0" lvl="2" marL="0" rtl="0" algn="r">
              <a:spcBef>
                <a:spcPts val="0"/>
              </a:spcBef>
              <a:buNone/>
              <a:defRPr sz="900">
                <a:solidFill>
                  <a:schemeClr val="dk1"/>
                </a:solidFill>
                <a:latin typeface="Arial"/>
                <a:ea typeface="Arial"/>
                <a:cs typeface="Arial"/>
                <a:sym typeface="Arial"/>
              </a:defRPr>
            </a:lvl3pPr>
            <a:lvl4pPr indent="0" lvl="3" marL="0" rtl="0" algn="r">
              <a:spcBef>
                <a:spcPts val="0"/>
              </a:spcBef>
              <a:buNone/>
              <a:defRPr sz="900">
                <a:solidFill>
                  <a:schemeClr val="dk1"/>
                </a:solidFill>
                <a:latin typeface="Arial"/>
                <a:ea typeface="Arial"/>
                <a:cs typeface="Arial"/>
                <a:sym typeface="Arial"/>
              </a:defRPr>
            </a:lvl4pPr>
            <a:lvl5pPr indent="0" lvl="4" marL="0" rtl="0" algn="r">
              <a:spcBef>
                <a:spcPts val="0"/>
              </a:spcBef>
              <a:buNone/>
              <a:defRPr sz="900">
                <a:solidFill>
                  <a:schemeClr val="dk1"/>
                </a:solidFill>
                <a:latin typeface="Arial"/>
                <a:ea typeface="Arial"/>
                <a:cs typeface="Arial"/>
                <a:sym typeface="Arial"/>
              </a:defRPr>
            </a:lvl5pPr>
            <a:lvl6pPr indent="0" lvl="5" marL="0" rtl="0" algn="r">
              <a:spcBef>
                <a:spcPts val="0"/>
              </a:spcBef>
              <a:buNone/>
              <a:defRPr sz="900">
                <a:solidFill>
                  <a:schemeClr val="dk1"/>
                </a:solidFill>
                <a:latin typeface="Arial"/>
                <a:ea typeface="Arial"/>
                <a:cs typeface="Arial"/>
                <a:sym typeface="Arial"/>
              </a:defRPr>
            </a:lvl6pPr>
            <a:lvl7pPr indent="0" lvl="6" marL="0" rtl="0" algn="r">
              <a:spcBef>
                <a:spcPts val="0"/>
              </a:spcBef>
              <a:buNone/>
              <a:defRPr sz="900">
                <a:solidFill>
                  <a:schemeClr val="dk1"/>
                </a:solidFill>
                <a:latin typeface="Arial"/>
                <a:ea typeface="Arial"/>
                <a:cs typeface="Arial"/>
                <a:sym typeface="Arial"/>
              </a:defRPr>
            </a:lvl7pPr>
            <a:lvl8pPr indent="0" lvl="7" marL="0" rtl="0" algn="r">
              <a:spcBef>
                <a:spcPts val="0"/>
              </a:spcBef>
              <a:buNone/>
              <a:defRPr sz="900">
                <a:solidFill>
                  <a:schemeClr val="dk1"/>
                </a:solidFill>
                <a:latin typeface="Arial"/>
                <a:ea typeface="Arial"/>
                <a:cs typeface="Arial"/>
                <a:sym typeface="Arial"/>
              </a:defRPr>
            </a:lvl8pPr>
            <a:lvl9pPr indent="0" lvl="8" marL="0" rt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40"/>
          <p:cNvSpPr/>
          <p:nvPr/>
        </p:nvSpPr>
        <p:spPr>
          <a:xfrm>
            <a:off x="1920240" y="4834890"/>
            <a:ext cx="5212200" cy="228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en" sz="900">
                <a:solidFill>
                  <a:schemeClr val="dk1"/>
                </a:solidFill>
                <a:latin typeface="Arial"/>
                <a:ea typeface="Arial"/>
                <a:cs typeface="Arial"/>
                <a:sym typeface="Arial"/>
              </a:rPr>
              <a:t>17 February 2022</a:t>
            </a:r>
            <a:endParaRPr i="0" sz="900">
              <a:solidFill>
                <a:schemeClr val="dk1"/>
              </a:solidFill>
              <a:latin typeface="Arial"/>
              <a:ea typeface="Arial"/>
              <a:cs typeface="Arial"/>
              <a:sym typeface="Arial"/>
            </a:endParaRPr>
          </a:p>
        </p:txBody>
      </p:sp>
      <p:pic>
        <p:nvPicPr>
          <p:cNvPr id="192" name="Google Shape;192;p40"/>
          <p:cNvPicPr preferRelativeResize="0"/>
          <p:nvPr/>
        </p:nvPicPr>
        <p:blipFill rotWithShape="1">
          <a:blip r:embed="rId2">
            <a:alphaModFix/>
          </a:blip>
          <a:srcRect b="0" l="0" r="0" t="0"/>
          <a:stretch/>
        </p:blipFill>
        <p:spPr>
          <a:xfrm>
            <a:off x="365761" y="68580"/>
            <a:ext cx="720724" cy="522852"/>
          </a:xfrm>
          <a:prstGeom prst="rect">
            <a:avLst/>
          </a:prstGeom>
          <a:noFill/>
          <a:ln>
            <a:noFill/>
          </a:ln>
        </p:spPr>
      </p:pic>
      <p:sp>
        <p:nvSpPr>
          <p:cNvPr id="193" name="Google Shape;193;p40"/>
          <p:cNvSpPr txBox="1"/>
          <p:nvPr/>
        </p:nvSpPr>
        <p:spPr>
          <a:xfrm>
            <a:off x="1086078" y="76277"/>
            <a:ext cx="4495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400">
                <a:solidFill>
                  <a:schemeClr val="accent2"/>
                </a:solidFill>
                <a:latin typeface="Arial"/>
                <a:ea typeface="Arial"/>
                <a:cs typeface="Arial"/>
                <a:sym typeface="Arial"/>
              </a:rPr>
              <a:t>Lunar Surface Electromagnetics</a:t>
            </a:r>
            <a:r>
              <a:rPr b="1" i="1" lang="en" sz="1400">
                <a:solidFill>
                  <a:schemeClr val="accent2"/>
                </a:solidFill>
                <a:latin typeface="Arial"/>
                <a:ea typeface="Arial"/>
                <a:cs typeface="Arial"/>
                <a:sym typeface="Arial"/>
              </a:rPr>
              <a:t> Experiment</a:t>
            </a:r>
            <a:endParaRPr i="1" sz="1400">
              <a:solidFill>
                <a:schemeClr val="accent2"/>
              </a:solidFill>
              <a:latin typeface="Arial"/>
              <a:ea typeface="Arial"/>
              <a:cs typeface="Arial"/>
              <a:sym typeface="Arial"/>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0" name="Shape 200"/>
        <p:cNvGrpSpPr/>
        <p:nvPr/>
      </p:nvGrpSpPr>
      <p:grpSpPr>
        <a:xfrm>
          <a:off x="0" y="0"/>
          <a:ext cx="0" cy="0"/>
          <a:chOff x="0" y="0"/>
          <a:chExt cx="0" cy="0"/>
        </a:xfrm>
      </p:grpSpPr>
      <p:sp>
        <p:nvSpPr>
          <p:cNvPr id="201" name="Google Shape;201;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2" name="Google Shape;202;p4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3" name="Google Shape;203;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4" name="Google Shape;204;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5" name="Google Shape;205;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2" name="Shape 212"/>
        <p:cNvGrpSpPr/>
        <p:nvPr/>
      </p:nvGrpSpPr>
      <p:grpSpPr>
        <a:xfrm>
          <a:off x="0" y="0"/>
          <a:ext cx="0" cy="0"/>
          <a:chOff x="0" y="0"/>
          <a:chExt cx="0" cy="0"/>
        </a:xfrm>
      </p:grpSpPr>
      <p:sp>
        <p:nvSpPr>
          <p:cNvPr id="213" name="Google Shape;213;p44"/>
          <p:cNvSpPr txBox="1"/>
          <p:nvPr>
            <p:ph type="title"/>
          </p:nvPr>
        </p:nvSpPr>
        <p:spPr>
          <a:xfrm>
            <a:off x="338543" y="101990"/>
            <a:ext cx="8466900" cy="179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b="0" i="0" sz="1100">
                <a:solidFill>
                  <a:schemeClr val="dk1"/>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4" name="Google Shape;214;p44"/>
          <p:cNvSpPr txBox="1"/>
          <p:nvPr>
            <p:ph idx="1" type="body"/>
          </p:nvPr>
        </p:nvSpPr>
        <p:spPr>
          <a:xfrm>
            <a:off x="439682" y="1011558"/>
            <a:ext cx="5624100" cy="25224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100"/>
              <a:buNone/>
              <a:defRPr b="0" i="0">
                <a:solidFill>
                  <a:schemeClr val="dk1"/>
                </a:solidFill>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15" name="Google Shape;215;p44"/>
          <p:cNvSpPr txBox="1"/>
          <p:nvPr>
            <p:ph idx="11" type="ftr"/>
          </p:nvPr>
        </p:nvSpPr>
        <p:spPr>
          <a:xfrm>
            <a:off x="1759902" y="4810677"/>
            <a:ext cx="5624100" cy="115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800">
                <a:solidFill>
                  <a:schemeClr val="dk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6" name="Google Shape;216;p44"/>
          <p:cNvSpPr txBox="1"/>
          <p:nvPr>
            <p:ph idx="10" type="dt"/>
          </p:nvPr>
        </p:nvSpPr>
        <p:spPr>
          <a:xfrm>
            <a:off x="457200" y="3587592"/>
            <a:ext cx="2103000" cy="207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a:solidFill>
                  <a:srgbClr val="88888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7" name="Google Shape;217;p44"/>
          <p:cNvSpPr txBox="1"/>
          <p:nvPr>
            <p:ph idx="12" type="sldNum"/>
          </p:nvPr>
        </p:nvSpPr>
        <p:spPr>
          <a:xfrm>
            <a:off x="6583680" y="3587592"/>
            <a:ext cx="2103000" cy="215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8.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7" name="Google Shape;9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8" name="Google Shape;9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9" name="Google Shape;9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0" name="Google Shape;10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0" name="Shape 170"/>
        <p:cNvGrpSpPr/>
        <p:nvPr/>
      </p:nvGrpSpPr>
      <p:grpSpPr>
        <a:xfrm>
          <a:off x="0" y="0"/>
          <a:ext cx="0" cy="0"/>
          <a:chOff x="0" y="0"/>
          <a:chExt cx="0" cy="0"/>
        </a:xfrm>
      </p:grpSpPr>
      <p:sp>
        <p:nvSpPr>
          <p:cNvPr id="171" name="Google Shape;171;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72" name="Google Shape;172;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173" name="Google Shape;173;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74" name="Google Shape;174;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75" name="Google Shape;175;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sz="900" u="none">
                <a:solidFill>
                  <a:schemeClr val="lt1"/>
                </a:solidFill>
                <a:latin typeface="Calibri"/>
                <a:ea typeface="Calibri"/>
                <a:cs typeface="Calibri"/>
                <a:sym typeface="Calibri"/>
              </a:defRPr>
            </a:lvl1pPr>
            <a:lvl2pPr indent="0" lvl="1" marL="0" marR="0" rtl="0" algn="r">
              <a:spcBef>
                <a:spcPts val="0"/>
              </a:spcBef>
              <a:buNone/>
              <a:defRPr b="0" sz="900" u="none">
                <a:solidFill>
                  <a:schemeClr val="lt1"/>
                </a:solidFill>
                <a:latin typeface="Calibri"/>
                <a:ea typeface="Calibri"/>
                <a:cs typeface="Calibri"/>
                <a:sym typeface="Calibri"/>
              </a:defRPr>
            </a:lvl2pPr>
            <a:lvl3pPr indent="0" lvl="2" marL="0" marR="0" rtl="0" algn="r">
              <a:spcBef>
                <a:spcPts val="0"/>
              </a:spcBef>
              <a:buNone/>
              <a:defRPr b="0" sz="900" u="none">
                <a:solidFill>
                  <a:schemeClr val="lt1"/>
                </a:solidFill>
                <a:latin typeface="Calibri"/>
                <a:ea typeface="Calibri"/>
                <a:cs typeface="Calibri"/>
                <a:sym typeface="Calibri"/>
              </a:defRPr>
            </a:lvl3pPr>
            <a:lvl4pPr indent="0" lvl="3" marL="0" marR="0" rtl="0" algn="r">
              <a:spcBef>
                <a:spcPts val="0"/>
              </a:spcBef>
              <a:buNone/>
              <a:defRPr b="0" sz="900" u="none">
                <a:solidFill>
                  <a:schemeClr val="lt1"/>
                </a:solidFill>
                <a:latin typeface="Calibri"/>
                <a:ea typeface="Calibri"/>
                <a:cs typeface="Calibri"/>
                <a:sym typeface="Calibri"/>
              </a:defRPr>
            </a:lvl4pPr>
            <a:lvl5pPr indent="0" lvl="4" marL="0" marR="0" rtl="0" algn="r">
              <a:spcBef>
                <a:spcPts val="0"/>
              </a:spcBef>
              <a:buNone/>
              <a:defRPr b="0" sz="900" u="none">
                <a:solidFill>
                  <a:schemeClr val="lt1"/>
                </a:solidFill>
                <a:latin typeface="Calibri"/>
                <a:ea typeface="Calibri"/>
                <a:cs typeface="Calibri"/>
                <a:sym typeface="Calibri"/>
              </a:defRPr>
            </a:lvl5pPr>
            <a:lvl6pPr indent="0" lvl="5" marL="0" marR="0" rtl="0" algn="r">
              <a:spcBef>
                <a:spcPts val="0"/>
              </a:spcBef>
              <a:buNone/>
              <a:defRPr b="0" sz="900" u="none">
                <a:solidFill>
                  <a:schemeClr val="lt1"/>
                </a:solidFill>
                <a:latin typeface="Calibri"/>
                <a:ea typeface="Calibri"/>
                <a:cs typeface="Calibri"/>
                <a:sym typeface="Calibri"/>
              </a:defRPr>
            </a:lvl6pPr>
            <a:lvl7pPr indent="0" lvl="6" marL="0" marR="0" rtl="0" algn="r">
              <a:spcBef>
                <a:spcPts val="0"/>
              </a:spcBef>
              <a:buNone/>
              <a:defRPr b="0" sz="900" u="none">
                <a:solidFill>
                  <a:schemeClr val="lt1"/>
                </a:solidFill>
                <a:latin typeface="Calibri"/>
                <a:ea typeface="Calibri"/>
                <a:cs typeface="Calibri"/>
                <a:sym typeface="Calibri"/>
              </a:defRPr>
            </a:lvl7pPr>
            <a:lvl8pPr indent="0" lvl="7" marL="0" marR="0" rtl="0" algn="r">
              <a:spcBef>
                <a:spcPts val="0"/>
              </a:spcBef>
              <a:buNone/>
              <a:defRPr b="0" sz="900" u="none">
                <a:solidFill>
                  <a:schemeClr val="lt1"/>
                </a:solidFill>
                <a:latin typeface="Calibri"/>
                <a:ea typeface="Calibri"/>
                <a:cs typeface="Calibri"/>
                <a:sym typeface="Calibri"/>
              </a:defRPr>
            </a:lvl8pPr>
            <a:lvl9pPr indent="0" lvl="8" marL="0" marR="0" rtl="0" algn="r">
              <a:spcBef>
                <a:spcPts val="0"/>
              </a:spcBef>
              <a:buNone/>
              <a:defRPr b="0" sz="9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39"/>
          <p:cNvSpPr txBox="1"/>
          <p:nvPr>
            <p:ph type="title"/>
          </p:nvPr>
        </p:nvSpPr>
        <p:spPr>
          <a:xfrm>
            <a:off x="1905000" y="28575"/>
            <a:ext cx="6781800" cy="5430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1" i="0" sz="1800" u="none" cap="none" strike="noStrike">
                <a:solidFill>
                  <a:schemeClr val="dk2"/>
                </a:solidFill>
                <a:latin typeface="Arial"/>
                <a:ea typeface="Arial"/>
                <a:cs typeface="Arial"/>
                <a:sym typeface="Arial"/>
              </a:defRPr>
            </a:lvl1pPr>
            <a:lvl2pPr lvl="1" marR="0" rtl="0" algn="r">
              <a:spcBef>
                <a:spcPts val="0"/>
              </a:spcBef>
              <a:spcAft>
                <a:spcPts val="0"/>
              </a:spcAft>
              <a:buSzPts val="1100"/>
              <a:buNone/>
              <a:defRPr b="1" i="0" sz="1800" u="none" cap="none" strike="noStrike">
                <a:solidFill>
                  <a:schemeClr val="dk2"/>
                </a:solidFill>
                <a:latin typeface="Arial"/>
                <a:ea typeface="Arial"/>
                <a:cs typeface="Arial"/>
                <a:sym typeface="Arial"/>
              </a:defRPr>
            </a:lvl2pPr>
            <a:lvl3pPr lvl="2" marR="0" rtl="0" algn="r">
              <a:spcBef>
                <a:spcPts val="0"/>
              </a:spcBef>
              <a:spcAft>
                <a:spcPts val="0"/>
              </a:spcAft>
              <a:buSzPts val="1100"/>
              <a:buNone/>
              <a:defRPr b="1" i="0" sz="1800" u="none" cap="none" strike="noStrike">
                <a:solidFill>
                  <a:schemeClr val="dk2"/>
                </a:solidFill>
                <a:latin typeface="Arial"/>
                <a:ea typeface="Arial"/>
                <a:cs typeface="Arial"/>
                <a:sym typeface="Arial"/>
              </a:defRPr>
            </a:lvl3pPr>
            <a:lvl4pPr lvl="3" marR="0" rtl="0" algn="r">
              <a:spcBef>
                <a:spcPts val="0"/>
              </a:spcBef>
              <a:spcAft>
                <a:spcPts val="0"/>
              </a:spcAft>
              <a:buSzPts val="1100"/>
              <a:buNone/>
              <a:defRPr b="1" i="0" sz="1800" u="none" cap="none" strike="noStrike">
                <a:solidFill>
                  <a:schemeClr val="dk2"/>
                </a:solidFill>
                <a:latin typeface="Arial"/>
                <a:ea typeface="Arial"/>
                <a:cs typeface="Arial"/>
                <a:sym typeface="Arial"/>
              </a:defRPr>
            </a:lvl4pPr>
            <a:lvl5pPr lvl="4" marR="0" rtl="0" algn="r">
              <a:spcBef>
                <a:spcPts val="0"/>
              </a:spcBef>
              <a:spcAft>
                <a:spcPts val="0"/>
              </a:spcAft>
              <a:buSzPts val="1100"/>
              <a:buNone/>
              <a:defRPr b="1" i="0" sz="1800" u="none" cap="none" strike="noStrike">
                <a:solidFill>
                  <a:schemeClr val="dk2"/>
                </a:solidFill>
                <a:latin typeface="Arial"/>
                <a:ea typeface="Arial"/>
                <a:cs typeface="Arial"/>
                <a:sym typeface="Arial"/>
              </a:defRPr>
            </a:lvl5pPr>
            <a:lvl6pPr lvl="5" marR="0" rtl="0" algn="ctr">
              <a:spcBef>
                <a:spcPts val="0"/>
              </a:spcBef>
              <a:spcAft>
                <a:spcPts val="0"/>
              </a:spcAft>
              <a:buSzPts val="1100"/>
              <a:buNone/>
              <a:defRPr b="1" i="0" sz="1800" u="none" cap="none" strike="noStrike">
                <a:solidFill>
                  <a:schemeClr val="dk2"/>
                </a:solidFill>
                <a:latin typeface="Arial"/>
                <a:ea typeface="Arial"/>
                <a:cs typeface="Arial"/>
                <a:sym typeface="Arial"/>
              </a:defRPr>
            </a:lvl6pPr>
            <a:lvl7pPr lvl="6" marR="0" rtl="0" algn="ctr">
              <a:spcBef>
                <a:spcPts val="0"/>
              </a:spcBef>
              <a:spcAft>
                <a:spcPts val="0"/>
              </a:spcAft>
              <a:buSzPts val="1100"/>
              <a:buNone/>
              <a:defRPr b="1" i="0" sz="1800" u="none" cap="none" strike="noStrike">
                <a:solidFill>
                  <a:schemeClr val="dk2"/>
                </a:solidFill>
                <a:latin typeface="Arial"/>
                <a:ea typeface="Arial"/>
                <a:cs typeface="Arial"/>
                <a:sym typeface="Arial"/>
              </a:defRPr>
            </a:lvl7pPr>
            <a:lvl8pPr lvl="7" marR="0" rtl="0" algn="ctr">
              <a:spcBef>
                <a:spcPts val="0"/>
              </a:spcBef>
              <a:spcAft>
                <a:spcPts val="0"/>
              </a:spcAft>
              <a:buSzPts val="1100"/>
              <a:buNone/>
              <a:defRPr b="1" i="0" sz="1800" u="none" cap="none" strike="noStrike">
                <a:solidFill>
                  <a:schemeClr val="dk2"/>
                </a:solidFill>
                <a:latin typeface="Arial"/>
                <a:ea typeface="Arial"/>
                <a:cs typeface="Arial"/>
                <a:sym typeface="Arial"/>
              </a:defRPr>
            </a:lvl8pPr>
            <a:lvl9pPr lvl="8" marR="0" rtl="0" algn="ctr">
              <a:spcBef>
                <a:spcPts val="0"/>
              </a:spcBef>
              <a:spcAft>
                <a:spcPts val="0"/>
              </a:spcAft>
              <a:buSzPts val="1100"/>
              <a:buNone/>
              <a:defRPr b="1" i="0" sz="1800" u="none" cap="none" strike="noStrike">
                <a:solidFill>
                  <a:schemeClr val="dk2"/>
                </a:solidFill>
                <a:latin typeface="Arial"/>
                <a:ea typeface="Arial"/>
                <a:cs typeface="Arial"/>
                <a:sym typeface="Arial"/>
              </a:defRPr>
            </a:lvl9pPr>
          </a:lstStyle>
          <a:p/>
        </p:txBody>
      </p:sp>
      <p:sp>
        <p:nvSpPr>
          <p:cNvPr id="182" name="Google Shape;182;p39"/>
          <p:cNvSpPr txBox="1"/>
          <p:nvPr>
            <p:ph idx="1" type="body"/>
          </p:nvPr>
        </p:nvSpPr>
        <p:spPr>
          <a:xfrm>
            <a:off x="304800" y="742950"/>
            <a:ext cx="8229600" cy="3771900"/>
          </a:xfrm>
          <a:prstGeom prst="rect">
            <a:avLst/>
          </a:prstGeom>
          <a:noFill/>
          <a:ln>
            <a:noFill/>
          </a:ln>
        </p:spPr>
        <p:txBody>
          <a:bodyPr anchorCtr="0" anchor="t" bIns="34275" lIns="68575" spcFirstLastPara="1" rIns="68575" wrap="square" tIns="34275">
            <a:noAutofit/>
          </a:bodyPr>
          <a:lstStyle>
            <a:lvl1pPr indent="-323850" lvl="0" marL="457200" marR="0" rtl="0" algn="l">
              <a:spcBef>
                <a:spcPts val="300"/>
              </a:spcBef>
              <a:spcAft>
                <a:spcPts val="0"/>
              </a:spcAft>
              <a:buClr>
                <a:schemeClr val="dk1"/>
              </a:buClr>
              <a:buSzPts val="1500"/>
              <a:buFont typeface="Arial"/>
              <a:buChar char="•"/>
              <a:defRPr b="1" i="0" sz="1500" u="none" cap="none" strike="noStrike">
                <a:solidFill>
                  <a:schemeClr val="dk1"/>
                </a:solidFill>
                <a:latin typeface="Arial"/>
                <a:ea typeface="Arial"/>
                <a:cs typeface="Arial"/>
                <a:sym typeface="Arial"/>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85750" lvl="4" marL="2286000" marR="0" rtl="0" algn="l">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83" name="Google Shape;183;p39"/>
          <p:cNvSpPr txBox="1"/>
          <p:nvPr>
            <p:ph idx="12" type="sldNum"/>
          </p:nvPr>
        </p:nvSpPr>
        <p:spPr>
          <a:xfrm>
            <a:off x="6553200" y="4819651"/>
            <a:ext cx="2133600" cy="2547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6" name="Google Shape;196;p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7" name="Google Shape;197;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8" name="Google Shape;198;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9" name="Google Shape;199;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43"/>
          <p:cNvSpPr txBox="1"/>
          <p:nvPr>
            <p:ph type="title"/>
          </p:nvPr>
        </p:nvSpPr>
        <p:spPr>
          <a:xfrm>
            <a:off x="338543" y="101990"/>
            <a:ext cx="8466900" cy="1791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100"/>
              <a:buNone/>
              <a:defRPr b="0" i="0" sz="1100" u="none" cap="none" strike="noStrike">
                <a:solidFill>
                  <a:schemeClr val="dk1"/>
                </a:solidFill>
                <a:latin typeface="Cambria"/>
                <a:ea typeface="Cambria"/>
                <a:cs typeface="Cambria"/>
                <a:sym typeface="Cambr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08" name="Google Shape;208;p43"/>
          <p:cNvSpPr txBox="1"/>
          <p:nvPr>
            <p:ph idx="1" type="body"/>
          </p:nvPr>
        </p:nvSpPr>
        <p:spPr>
          <a:xfrm>
            <a:off x="439682" y="1011558"/>
            <a:ext cx="5624100" cy="25224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100"/>
              <a:buNone/>
              <a:defRPr b="0" i="0" sz="1400" u="none" cap="none" strike="noStrike">
                <a:latin typeface="Calibri"/>
                <a:ea typeface="Calibri"/>
                <a:cs typeface="Calibri"/>
                <a:sym typeface="Calibri"/>
              </a:defRPr>
            </a:lvl2pPr>
            <a:lvl3pPr indent="-228600" lvl="2" marL="1371600" marR="0" rtl="0" algn="l">
              <a:spcBef>
                <a:spcPts val="0"/>
              </a:spcBef>
              <a:spcAft>
                <a:spcPts val="0"/>
              </a:spcAft>
              <a:buSzPts val="1100"/>
              <a:buNone/>
              <a:defRPr b="0" i="0" sz="1400" u="none" cap="none" strike="noStrike">
                <a:latin typeface="Calibri"/>
                <a:ea typeface="Calibri"/>
                <a:cs typeface="Calibri"/>
                <a:sym typeface="Calibri"/>
              </a:defRPr>
            </a:lvl3pPr>
            <a:lvl4pPr indent="-228600" lvl="3" marL="1828800" marR="0" rtl="0" algn="l">
              <a:spcBef>
                <a:spcPts val="0"/>
              </a:spcBef>
              <a:spcAft>
                <a:spcPts val="0"/>
              </a:spcAft>
              <a:buSzPts val="1100"/>
              <a:buNone/>
              <a:defRPr b="0" i="0" sz="1400" u="none" cap="none" strike="noStrike">
                <a:latin typeface="Calibri"/>
                <a:ea typeface="Calibri"/>
                <a:cs typeface="Calibri"/>
                <a:sym typeface="Calibri"/>
              </a:defRPr>
            </a:lvl4pPr>
            <a:lvl5pPr indent="-228600" lvl="4" marL="2286000" marR="0" rtl="0" algn="l">
              <a:spcBef>
                <a:spcPts val="0"/>
              </a:spcBef>
              <a:spcAft>
                <a:spcPts val="0"/>
              </a:spcAft>
              <a:buSzPts val="1100"/>
              <a:buNone/>
              <a:defRPr b="0" i="0" sz="1400" u="none" cap="none" strike="noStrike">
                <a:latin typeface="Calibri"/>
                <a:ea typeface="Calibri"/>
                <a:cs typeface="Calibri"/>
                <a:sym typeface="Calibri"/>
              </a:defRPr>
            </a:lvl5pPr>
            <a:lvl6pPr indent="-228600" lvl="5" marL="2743200" marR="0" rtl="0" algn="l">
              <a:spcBef>
                <a:spcPts val="0"/>
              </a:spcBef>
              <a:spcAft>
                <a:spcPts val="0"/>
              </a:spcAft>
              <a:buSzPts val="1100"/>
              <a:buNone/>
              <a:defRPr b="0" i="0" sz="1400" u="none" cap="none" strike="noStrike">
                <a:latin typeface="Calibri"/>
                <a:ea typeface="Calibri"/>
                <a:cs typeface="Calibri"/>
                <a:sym typeface="Calibri"/>
              </a:defRPr>
            </a:lvl6pPr>
            <a:lvl7pPr indent="-228600" lvl="6" marL="3200400" marR="0" rtl="0" algn="l">
              <a:spcBef>
                <a:spcPts val="0"/>
              </a:spcBef>
              <a:spcAft>
                <a:spcPts val="0"/>
              </a:spcAft>
              <a:buSzPts val="1100"/>
              <a:buNone/>
              <a:defRPr b="0" i="0" sz="1400" u="none" cap="none" strike="noStrike">
                <a:latin typeface="Calibri"/>
                <a:ea typeface="Calibri"/>
                <a:cs typeface="Calibri"/>
                <a:sym typeface="Calibri"/>
              </a:defRPr>
            </a:lvl7pPr>
            <a:lvl8pPr indent="-228600" lvl="7" marL="3657600" marR="0" rtl="0" algn="l">
              <a:spcBef>
                <a:spcPts val="0"/>
              </a:spcBef>
              <a:spcAft>
                <a:spcPts val="0"/>
              </a:spcAft>
              <a:buSzPts val="1100"/>
              <a:buNone/>
              <a:defRPr b="0" i="0" sz="1400" u="none" cap="none" strike="noStrike">
                <a:latin typeface="Calibri"/>
                <a:ea typeface="Calibri"/>
                <a:cs typeface="Calibri"/>
                <a:sym typeface="Calibri"/>
              </a:defRPr>
            </a:lvl8pPr>
            <a:lvl9pPr indent="-228600" lvl="8" marL="4114800" marR="0" rtl="0" algn="l">
              <a:spcBef>
                <a:spcPts val="0"/>
              </a:spcBef>
              <a:spcAft>
                <a:spcPts val="0"/>
              </a:spcAft>
              <a:buSzPts val="1100"/>
              <a:buNone/>
              <a:defRPr b="0" i="0" sz="1400" u="none" cap="none" strike="noStrike">
                <a:latin typeface="Calibri"/>
                <a:ea typeface="Calibri"/>
                <a:cs typeface="Calibri"/>
                <a:sym typeface="Calibri"/>
              </a:defRPr>
            </a:lvl9pPr>
          </a:lstStyle>
          <a:p/>
        </p:txBody>
      </p:sp>
      <p:sp>
        <p:nvSpPr>
          <p:cNvPr id="209" name="Google Shape;209;p43"/>
          <p:cNvSpPr txBox="1"/>
          <p:nvPr>
            <p:ph idx="11" type="ftr"/>
          </p:nvPr>
        </p:nvSpPr>
        <p:spPr>
          <a:xfrm>
            <a:off x="981777" y="4778718"/>
            <a:ext cx="7324800" cy="1155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100"/>
              <a:buNone/>
              <a:defRPr sz="8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0" name="Google Shape;210;p43"/>
          <p:cNvSpPr txBox="1"/>
          <p:nvPr>
            <p:ph idx="10" type="dt"/>
          </p:nvPr>
        </p:nvSpPr>
        <p:spPr>
          <a:xfrm>
            <a:off x="457200" y="3587592"/>
            <a:ext cx="2103000" cy="2076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100"/>
              <a:buNone/>
              <a:defRPr sz="14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1" name="Google Shape;211;p43"/>
          <p:cNvSpPr txBox="1"/>
          <p:nvPr>
            <p:ph idx="12" type="sldNum"/>
          </p:nvPr>
        </p:nvSpPr>
        <p:spPr>
          <a:xfrm>
            <a:off x="6583680" y="3587592"/>
            <a:ext cx="2103000" cy="2154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400">
                <a:solidFill>
                  <a:srgbClr val="888888"/>
                </a:solidFill>
                <a:latin typeface="Calibri"/>
                <a:ea typeface="Calibri"/>
                <a:cs typeface="Calibri"/>
                <a:sym typeface="Calibri"/>
              </a:defRPr>
            </a:lvl1pPr>
            <a:lvl2pPr indent="0" lvl="1" marL="0" marR="0" rtl="0" algn="r">
              <a:spcBef>
                <a:spcPts val="0"/>
              </a:spcBef>
              <a:buNone/>
              <a:defRPr sz="1400">
                <a:solidFill>
                  <a:srgbClr val="888888"/>
                </a:solidFill>
                <a:latin typeface="Calibri"/>
                <a:ea typeface="Calibri"/>
                <a:cs typeface="Calibri"/>
                <a:sym typeface="Calibri"/>
              </a:defRPr>
            </a:lvl2pPr>
            <a:lvl3pPr indent="0" lvl="2" marL="0" marR="0" rtl="0" algn="r">
              <a:spcBef>
                <a:spcPts val="0"/>
              </a:spcBef>
              <a:buNone/>
              <a:defRPr sz="1400">
                <a:solidFill>
                  <a:srgbClr val="888888"/>
                </a:solidFill>
                <a:latin typeface="Calibri"/>
                <a:ea typeface="Calibri"/>
                <a:cs typeface="Calibri"/>
                <a:sym typeface="Calibri"/>
              </a:defRPr>
            </a:lvl3pPr>
            <a:lvl4pPr indent="0" lvl="3" marL="0" marR="0" rtl="0" algn="r">
              <a:spcBef>
                <a:spcPts val="0"/>
              </a:spcBef>
              <a:buNone/>
              <a:defRPr sz="1400">
                <a:solidFill>
                  <a:srgbClr val="888888"/>
                </a:solidFill>
                <a:latin typeface="Calibri"/>
                <a:ea typeface="Calibri"/>
                <a:cs typeface="Calibri"/>
                <a:sym typeface="Calibri"/>
              </a:defRPr>
            </a:lvl4pPr>
            <a:lvl5pPr indent="0" lvl="4" marL="0" marR="0" rtl="0" algn="r">
              <a:spcBef>
                <a:spcPts val="0"/>
              </a:spcBef>
              <a:buNone/>
              <a:defRPr sz="1400">
                <a:solidFill>
                  <a:srgbClr val="888888"/>
                </a:solidFill>
                <a:latin typeface="Calibri"/>
                <a:ea typeface="Calibri"/>
                <a:cs typeface="Calibri"/>
                <a:sym typeface="Calibri"/>
              </a:defRPr>
            </a:lvl5pPr>
            <a:lvl6pPr indent="0" lvl="5" marL="0" marR="0" rtl="0" algn="r">
              <a:spcBef>
                <a:spcPts val="0"/>
              </a:spcBef>
              <a:buNone/>
              <a:defRPr sz="1400">
                <a:solidFill>
                  <a:srgbClr val="888888"/>
                </a:solidFill>
                <a:latin typeface="Calibri"/>
                <a:ea typeface="Calibri"/>
                <a:cs typeface="Calibri"/>
                <a:sym typeface="Calibri"/>
              </a:defRPr>
            </a:lvl6pPr>
            <a:lvl7pPr indent="0" lvl="6" marL="0" marR="0" rtl="0" algn="r">
              <a:spcBef>
                <a:spcPts val="0"/>
              </a:spcBef>
              <a:buNone/>
              <a:defRPr sz="1400">
                <a:solidFill>
                  <a:srgbClr val="888888"/>
                </a:solidFill>
                <a:latin typeface="Calibri"/>
                <a:ea typeface="Calibri"/>
                <a:cs typeface="Calibri"/>
                <a:sym typeface="Calibri"/>
              </a:defRPr>
            </a:lvl7pPr>
            <a:lvl8pPr indent="0" lvl="7" marL="0" marR="0" rtl="0" algn="r">
              <a:spcBef>
                <a:spcPts val="0"/>
              </a:spcBef>
              <a:buNone/>
              <a:defRPr sz="1400">
                <a:solidFill>
                  <a:srgbClr val="888888"/>
                </a:solidFill>
                <a:latin typeface="Calibri"/>
                <a:ea typeface="Calibri"/>
                <a:cs typeface="Calibri"/>
                <a:sym typeface="Calibri"/>
              </a:defRPr>
            </a:lvl8pPr>
            <a:lvl9pPr indent="0" lvl="8" marL="0" marR="0" rtl="0" algn="r">
              <a:spcBef>
                <a:spcPts val="0"/>
              </a:spcBef>
              <a:buNone/>
              <a:defRPr sz="14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hyperlink" Target="mailto:joshua.hibbard@colorado.edu" TargetMode="External"/><Relationship Id="rId6" Type="http://schemas.openxmlformats.org/officeDocument/2006/relationships/hyperlink" Target="mailto:jack.burns@colorado.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hyperlink" Target="https://github.com/mirochaj/ares" TargetMode="External"/><Relationship Id="rId4" Type="http://schemas.openxmlformats.org/officeDocument/2006/relationships/hyperlink" Target="https://github.com/halomod/hmf" TargetMode="External"/><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25.jpg"/><Relationship Id="rId5"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chemeClr val="lt1"/>
                </a:solidFill>
              </a:rPr>
              <a:t>Joshua Hibbard, Jordan Mirocha, David Rapetti, Jack Burns, Neil Bassett, Keith Tauscher</a:t>
            </a:r>
            <a:endParaRPr>
              <a:solidFill>
                <a:schemeClr val="lt1"/>
              </a:solidFill>
            </a:endParaRPr>
          </a:p>
        </p:txBody>
      </p:sp>
      <p:sp>
        <p:nvSpPr>
          <p:cNvPr id="223" name="Google Shape;223;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Constraining WDM and Pop III stars with the Global 21-cm Signal (PATRAS)</a:t>
            </a:r>
            <a:endParaRPr>
              <a:solidFill>
                <a:schemeClr val="lt1"/>
              </a:solidFill>
            </a:endParaRPr>
          </a:p>
        </p:txBody>
      </p:sp>
      <p:pic>
        <p:nvPicPr>
          <p:cNvPr id="224" name="Google Shape;224;p45"/>
          <p:cNvPicPr preferRelativeResize="0"/>
          <p:nvPr/>
        </p:nvPicPr>
        <p:blipFill>
          <a:blip r:embed="rId4">
            <a:alphaModFix/>
          </a:blip>
          <a:stretch>
            <a:fillRect/>
          </a:stretch>
        </p:blipFill>
        <p:spPr>
          <a:xfrm>
            <a:off x="7792850" y="3792350"/>
            <a:ext cx="1351151" cy="1351151"/>
          </a:xfrm>
          <a:prstGeom prst="rect">
            <a:avLst/>
          </a:prstGeom>
          <a:noFill/>
          <a:ln>
            <a:noFill/>
          </a:ln>
        </p:spPr>
      </p:pic>
      <p:sp>
        <p:nvSpPr>
          <p:cNvPr id="225" name="Google Shape;225;p45"/>
          <p:cNvSpPr txBox="1"/>
          <p:nvPr/>
        </p:nvSpPr>
        <p:spPr>
          <a:xfrm>
            <a:off x="105125" y="4542800"/>
            <a:ext cx="3649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hlinkClick r:id="rId5">
                  <a:extLst>
                    <a:ext uri="{A12FA001-AC4F-418D-AE19-62706E023703}">
                      <ahyp:hlinkClr val="tx"/>
                    </a:ext>
                  </a:extLst>
                </a:hlinkClick>
              </a:rPr>
              <a:t>joshua.hibbard@colorado.edu</a:t>
            </a:r>
            <a:endParaRPr>
              <a:solidFill>
                <a:schemeClr val="lt1"/>
              </a:solidFill>
            </a:endParaRPr>
          </a:p>
          <a:p>
            <a:pPr indent="0" lvl="0" marL="0" rtl="0" algn="l">
              <a:spcBef>
                <a:spcPts val="0"/>
              </a:spcBef>
              <a:spcAft>
                <a:spcPts val="0"/>
              </a:spcAft>
              <a:buNone/>
            </a:pPr>
            <a:r>
              <a:rPr lang="en" u="sng">
                <a:solidFill>
                  <a:schemeClr val="lt1"/>
                </a:solidFill>
                <a:hlinkClick r:id="rId6">
                  <a:extLst>
                    <a:ext uri="{A12FA001-AC4F-418D-AE19-62706E023703}">
                      <ahyp:hlinkClr val="tx"/>
                    </a:ext>
                  </a:extLst>
                </a:hlinkClick>
              </a:rPr>
              <a:t>jack.burns@colorado.edu</a:t>
            </a:r>
            <a:endParaRPr>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4"/>
          <p:cNvSpPr txBox="1"/>
          <p:nvPr>
            <p:ph type="title"/>
          </p:nvPr>
        </p:nvSpPr>
        <p:spPr>
          <a:xfrm>
            <a:off x="311700" y="279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New Way to Test DM</a:t>
            </a:r>
            <a:endParaRPr/>
          </a:p>
        </p:txBody>
      </p:sp>
      <p:sp>
        <p:nvSpPr>
          <p:cNvPr id="316" name="Google Shape;316;p54"/>
          <p:cNvSpPr txBox="1"/>
          <p:nvPr>
            <p:ph idx="1" type="body"/>
          </p:nvPr>
        </p:nvSpPr>
        <p:spPr>
          <a:xfrm>
            <a:off x="199550" y="1078050"/>
            <a:ext cx="4260300" cy="37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a:t>
            </a:r>
            <a:r>
              <a:rPr lang="en">
                <a:solidFill>
                  <a:srgbClr val="FF0000"/>
                </a:solidFill>
              </a:rPr>
              <a:t>WDM</a:t>
            </a:r>
            <a:r>
              <a:rPr lang="en"/>
              <a:t> is primarily a theory about the abundance and turnover of low-mass halos, its </a:t>
            </a:r>
            <a:r>
              <a:rPr lang="en">
                <a:solidFill>
                  <a:srgbClr val="FF0000"/>
                </a:solidFill>
              </a:rPr>
              <a:t>effects will be readily apparent in the high-redshift Universe</a:t>
            </a:r>
            <a:r>
              <a:rPr lang="en"/>
              <a:t>, before the largest DM halos have formed.</a:t>
            </a:r>
            <a:endParaRPr/>
          </a:p>
          <a:p>
            <a:pPr indent="0" lvl="0" marL="0" rtl="0" algn="l">
              <a:spcBef>
                <a:spcPts val="1200"/>
              </a:spcBef>
              <a:spcAft>
                <a:spcPts val="1200"/>
              </a:spcAft>
              <a:buNone/>
            </a:pPr>
            <a:r>
              <a:rPr lang="en"/>
              <a:t>A measurement of the global signal allows us to place constraints on DM in epochs which entertain exquisite sensitivity to small-scale structure.</a:t>
            </a:r>
            <a:endParaRPr/>
          </a:p>
        </p:txBody>
      </p:sp>
      <p:sp>
        <p:nvSpPr>
          <p:cNvPr id="317" name="Google Shape;317;p54"/>
          <p:cNvSpPr/>
          <p:nvPr/>
        </p:nvSpPr>
        <p:spPr>
          <a:xfrm>
            <a:off x="4583975" y="141025"/>
            <a:ext cx="4560000" cy="2239800"/>
          </a:xfrm>
          <a:prstGeom prst="rect">
            <a:avLst/>
          </a:prstGeom>
          <a:solidFill>
            <a:srgbClr val="FF0000"/>
          </a:solidFill>
          <a:ln cap="flat" cmpd="sng" w="9525">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4"/>
          <p:cNvSpPr/>
          <p:nvPr/>
        </p:nvSpPr>
        <p:spPr>
          <a:xfrm>
            <a:off x="5307638" y="1428575"/>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19" name="Google Shape;319;p54"/>
          <p:cNvSpPr/>
          <p:nvPr/>
        </p:nvSpPr>
        <p:spPr>
          <a:xfrm>
            <a:off x="6846375" y="1668625"/>
            <a:ext cx="541800" cy="527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0" name="Google Shape;320;p54"/>
          <p:cNvSpPr/>
          <p:nvPr/>
        </p:nvSpPr>
        <p:spPr>
          <a:xfrm>
            <a:off x="5783925" y="361850"/>
            <a:ext cx="1430700" cy="14373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1" name="Google Shape;321;p54"/>
          <p:cNvSpPr/>
          <p:nvPr/>
        </p:nvSpPr>
        <p:spPr>
          <a:xfrm>
            <a:off x="7466700" y="361850"/>
            <a:ext cx="1125900" cy="11661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2" name="Google Shape;322;p54"/>
          <p:cNvSpPr/>
          <p:nvPr/>
        </p:nvSpPr>
        <p:spPr>
          <a:xfrm>
            <a:off x="7091700" y="1239825"/>
            <a:ext cx="375000" cy="338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3" name="Google Shape;323;p54"/>
          <p:cNvSpPr/>
          <p:nvPr/>
        </p:nvSpPr>
        <p:spPr>
          <a:xfrm>
            <a:off x="5109513" y="313625"/>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4" name="Google Shape;324;p54"/>
          <p:cNvSpPr/>
          <p:nvPr/>
        </p:nvSpPr>
        <p:spPr>
          <a:xfrm>
            <a:off x="8356088" y="1578225"/>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5" name="Google Shape;325;p54"/>
          <p:cNvSpPr/>
          <p:nvPr/>
        </p:nvSpPr>
        <p:spPr>
          <a:xfrm>
            <a:off x="6263669" y="1994975"/>
            <a:ext cx="288600" cy="3075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6" name="Google Shape;326;p54"/>
          <p:cNvSpPr/>
          <p:nvPr/>
        </p:nvSpPr>
        <p:spPr>
          <a:xfrm>
            <a:off x="4656638" y="1102225"/>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7" name="Google Shape;327;p54"/>
          <p:cNvSpPr/>
          <p:nvPr/>
        </p:nvSpPr>
        <p:spPr>
          <a:xfrm>
            <a:off x="7800094" y="1618850"/>
            <a:ext cx="288600" cy="3075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8" name="Google Shape;328;p54"/>
          <p:cNvSpPr/>
          <p:nvPr/>
        </p:nvSpPr>
        <p:spPr>
          <a:xfrm>
            <a:off x="8687844" y="443075"/>
            <a:ext cx="288600" cy="3075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29" name="Google Shape;329;p54"/>
          <p:cNvSpPr/>
          <p:nvPr/>
        </p:nvSpPr>
        <p:spPr>
          <a:xfrm>
            <a:off x="5346882" y="926750"/>
            <a:ext cx="288600" cy="3075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30" name="Google Shape;330;p54"/>
          <p:cNvSpPr txBox="1"/>
          <p:nvPr/>
        </p:nvSpPr>
        <p:spPr>
          <a:xfrm>
            <a:off x="5972650" y="747725"/>
            <a:ext cx="129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DM Halos</a:t>
            </a:r>
            <a:endParaRPr>
              <a:latin typeface="Roboto"/>
              <a:ea typeface="Roboto"/>
              <a:cs typeface="Roboto"/>
              <a:sym typeface="Roboto"/>
            </a:endParaRPr>
          </a:p>
        </p:txBody>
      </p:sp>
      <p:sp>
        <p:nvSpPr>
          <p:cNvPr id="331" name="Google Shape;331;p54"/>
          <p:cNvSpPr/>
          <p:nvPr/>
        </p:nvSpPr>
        <p:spPr>
          <a:xfrm>
            <a:off x="5520038" y="1926350"/>
            <a:ext cx="117000" cy="338400"/>
          </a:xfrm>
          <a:prstGeom prst="up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4"/>
          <p:cNvSpPr/>
          <p:nvPr/>
        </p:nvSpPr>
        <p:spPr>
          <a:xfrm>
            <a:off x="6440763" y="1618850"/>
            <a:ext cx="117000" cy="338400"/>
          </a:xfrm>
          <a:prstGeom prst="up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4"/>
          <p:cNvSpPr/>
          <p:nvPr/>
        </p:nvSpPr>
        <p:spPr>
          <a:xfrm>
            <a:off x="7058763" y="2042400"/>
            <a:ext cx="117000" cy="338400"/>
          </a:xfrm>
          <a:prstGeom prst="up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4"/>
          <p:cNvSpPr/>
          <p:nvPr/>
        </p:nvSpPr>
        <p:spPr>
          <a:xfrm>
            <a:off x="5008675" y="1712000"/>
            <a:ext cx="411300" cy="121200"/>
          </a:xfrm>
          <a:prstGeom prst="righ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4"/>
          <p:cNvSpPr/>
          <p:nvPr/>
        </p:nvSpPr>
        <p:spPr>
          <a:xfrm>
            <a:off x="5683050" y="1083500"/>
            <a:ext cx="411300" cy="121200"/>
          </a:xfrm>
          <a:prstGeom prst="righ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4"/>
          <p:cNvSpPr/>
          <p:nvPr/>
        </p:nvSpPr>
        <p:spPr>
          <a:xfrm>
            <a:off x="6599875" y="1926350"/>
            <a:ext cx="411300" cy="121200"/>
          </a:xfrm>
          <a:prstGeom prst="righ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4"/>
          <p:cNvSpPr/>
          <p:nvPr/>
        </p:nvSpPr>
        <p:spPr>
          <a:xfrm>
            <a:off x="6983825" y="1078050"/>
            <a:ext cx="411300" cy="161700"/>
          </a:xfrm>
          <a:prstGeom prst="lef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4"/>
          <p:cNvSpPr/>
          <p:nvPr/>
        </p:nvSpPr>
        <p:spPr>
          <a:xfrm>
            <a:off x="7282288" y="1906100"/>
            <a:ext cx="411300" cy="161700"/>
          </a:xfrm>
          <a:prstGeom prst="lef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4"/>
          <p:cNvSpPr/>
          <p:nvPr/>
        </p:nvSpPr>
        <p:spPr>
          <a:xfrm>
            <a:off x="5724725" y="1691750"/>
            <a:ext cx="411300" cy="161700"/>
          </a:xfrm>
          <a:prstGeom prst="lef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4"/>
          <p:cNvSpPr/>
          <p:nvPr/>
        </p:nvSpPr>
        <p:spPr>
          <a:xfrm>
            <a:off x="4583975" y="2624050"/>
            <a:ext cx="4560000" cy="2239800"/>
          </a:xfrm>
          <a:prstGeom prst="rect">
            <a:avLst/>
          </a:prstGeom>
          <a:solidFill>
            <a:srgbClr val="FF0000"/>
          </a:solidFill>
          <a:ln cap="flat" cmpd="sng" w="9525">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4"/>
          <p:cNvSpPr/>
          <p:nvPr/>
        </p:nvSpPr>
        <p:spPr>
          <a:xfrm>
            <a:off x="5783925" y="2844875"/>
            <a:ext cx="1430700" cy="14373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42" name="Google Shape;342;p54"/>
          <p:cNvSpPr/>
          <p:nvPr/>
        </p:nvSpPr>
        <p:spPr>
          <a:xfrm>
            <a:off x="7466700" y="2844875"/>
            <a:ext cx="1125900" cy="11661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43" name="Google Shape;343;p54"/>
          <p:cNvSpPr/>
          <p:nvPr/>
        </p:nvSpPr>
        <p:spPr>
          <a:xfrm>
            <a:off x="5109513" y="2796650"/>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44" name="Google Shape;344;p54"/>
          <p:cNvSpPr/>
          <p:nvPr/>
        </p:nvSpPr>
        <p:spPr>
          <a:xfrm>
            <a:off x="8356088" y="4061250"/>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45" name="Google Shape;345;p54"/>
          <p:cNvSpPr/>
          <p:nvPr/>
        </p:nvSpPr>
        <p:spPr>
          <a:xfrm>
            <a:off x="4656638" y="3585250"/>
            <a:ext cx="541800" cy="566400"/>
          </a:xfrm>
          <a:prstGeom prst="ellipse">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A3990"/>
              </a:solidFill>
            </a:endParaRPr>
          </a:p>
        </p:txBody>
      </p:sp>
      <p:sp>
        <p:nvSpPr>
          <p:cNvPr id="346" name="Google Shape;346;p54"/>
          <p:cNvSpPr txBox="1"/>
          <p:nvPr/>
        </p:nvSpPr>
        <p:spPr>
          <a:xfrm>
            <a:off x="5972650" y="3230750"/>
            <a:ext cx="129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DM Halos</a:t>
            </a:r>
            <a:endParaRPr>
              <a:latin typeface="Roboto"/>
              <a:ea typeface="Roboto"/>
              <a:cs typeface="Roboto"/>
              <a:sym typeface="Roboto"/>
            </a:endParaRPr>
          </a:p>
        </p:txBody>
      </p:sp>
      <p:sp>
        <p:nvSpPr>
          <p:cNvPr id="347" name="Google Shape;347;p54"/>
          <p:cNvSpPr/>
          <p:nvPr/>
        </p:nvSpPr>
        <p:spPr>
          <a:xfrm>
            <a:off x="6440763" y="4101875"/>
            <a:ext cx="117000" cy="338400"/>
          </a:xfrm>
          <a:prstGeom prst="up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4"/>
          <p:cNvSpPr/>
          <p:nvPr/>
        </p:nvSpPr>
        <p:spPr>
          <a:xfrm>
            <a:off x="5683050" y="3566525"/>
            <a:ext cx="411300" cy="121200"/>
          </a:xfrm>
          <a:prstGeom prst="righ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4"/>
          <p:cNvSpPr/>
          <p:nvPr/>
        </p:nvSpPr>
        <p:spPr>
          <a:xfrm>
            <a:off x="6983825" y="3561075"/>
            <a:ext cx="411300" cy="161700"/>
          </a:xfrm>
          <a:prstGeom prst="leftArrow">
            <a:avLst>
              <a:gd fmla="val 50000" name="adj1"/>
              <a:gd fmla="val 50000" name="adj2"/>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4"/>
          <p:cNvSpPr txBox="1"/>
          <p:nvPr/>
        </p:nvSpPr>
        <p:spPr>
          <a:xfrm>
            <a:off x="6846375" y="4171263"/>
            <a:ext cx="143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Small Halos “diffused”</a:t>
            </a:r>
            <a:endParaRPr>
              <a:latin typeface="Roboto"/>
              <a:ea typeface="Roboto"/>
              <a:cs typeface="Roboto"/>
              <a:sym typeface="Roboto"/>
            </a:endParaRPr>
          </a:p>
        </p:txBody>
      </p:sp>
      <p:sp>
        <p:nvSpPr>
          <p:cNvPr id="351" name="Google Shape;351;p54"/>
          <p:cNvSpPr txBox="1"/>
          <p:nvPr/>
        </p:nvSpPr>
        <p:spPr>
          <a:xfrm>
            <a:off x="4583975" y="4491075"/>
            <a:ext cx="109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WDM</a:t>
            </a:r>
            <a:endParaRPr sz="2100"/>
          </a:p>
        </p:txBody>
      </p:sp>
      <p:sp>
        <p:nvSpPr>
          <p:cNvPr id="352" name="Google Shape;352;p54"/>
          <p:cNvSpPr txBox="1"/>
          <p:nvPr/>
        </p:nvSpPr>
        <p:spPr>
          <a:xfrm>
            <a:off x="4583975" y="1946238"/>
            <a:ext cx="1093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CDM</a:t>
            </a:r>
            <a:endParaRPr sz="1900"/>
          </a:p>
        </p:txBody>
      </p:sp>
      <p:sp>
        <p:nvSpPr>
          <p:cNvPr id="353" name="Google Shape;353;p54"/>
          <p:cNvSpPr txBox="1"/>
          <p:nvPr/>
        </p:nvSpPr>
        <p:spPr>
          <a:xfrm>
            <a:off x="5477800" y="2296225"/>
            <a:ext cx="228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Infalling neutral Hydrogen</a:t>
            </a:r>
            <a:endParaRPr>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5"/>
          <p:cNvPicPr preferRelativeResize="0"/>
          <p:nvPr/>
        </p:nvPicPr>
        <p:blipFill rotWithShape="1">
          <a:blip r:embed="rId3">
            <a:alphaModFix/>
          </a:blip>
          <a:srcRect b="20659" l="0" r="0" t="20665"/>
          <a:stretch/>
        </p:blipFill>
        <p:spPr>
          <a:xfrm>
            <a:off x="0" y="0"/>
            <a:ext cx="9144001" cy="5143500"/>
          </a:xfrm>
          <a:prstGeom prst="rect">
            <a:avLst/>
          </a:prstGeom>
          <a:noFill/>
          <a:ln>
            <a:noFill/>
          </a:ln>
        </p:spPr>
      </p:pic>
      <p:sp>
        <p:nvSpPr>
          <p:cNvPr id="359" name="Google Shape;359;p55"/>
          <p:cNvSpPr txBox="1"/>
          <p:nvPr>
            <p:ph type="title"/>
          </p:nvPr>
        </p:nvSpPr>
        <p:spPr>
          <a:xfrm>
            <a:off x="311700" y="258200"/>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Big Question:</a:t>
            </a:r>
            <a:endParaRPr/>
          </a:p>
        </p:txBody>
      </p:sp>
      <p:sp>
        <p:nvSpPr>
          <p:cNvPr id="360" name="Google Shape;360;p55"/>
          <p:cNvSpPr txBox="1"/>
          <p:nvPr>
            <p:ph idx="1" type="body"/>
          </p:nvPr>
        </p:nvSpPr>
        <p:spPr>
          <a:xfrm>
            <a:off x="311700" y="3184075"/>
            <a:ext cx="8520600" cy="1559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200">
                <a:solidFill>
                  <a:schemeClr val="dk1"/>
                </a:solidFill>
              </a:rPr>
              <a:t>Can we put constraints upon the DM mass--and thus structure formation--when including the (messy) astrophysics of star-formation?</a:t>
            </a:r>
            <a:endParaRPr sz="2200">
              <a:solidFill>
                <a:schemeClr val="dk1"/>
              </a:solidFill>
            </a:endParaRPr>
          </a:p>
        </p:txBody>
      </p:sp>
      <p:sp>
        <p:nvSpPr>
          <p:cNvPr id="361" name="Google Shape;361;p55"/>
          <p:cNvSpPr txBox="1"/>
          <p:nvPr/>
        </p:nvSpPr>
        <p:spPr>
          <a:xfrm>
            <a:off x="6584300" y="4743300"/>
            <a:ext cx="25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Image credit: JWST</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5" name="Shape 365"/>
        <p:cNvGrpSpPr/>
        <p:nvPr/>
      </p:nvGrpSpPr>
      <p:grpSpPr>
        <a:xfrm>
          <a:off x="0" y="0"/>
          <a:ext cx="0" cy="0"/>
          <a:chOff x="0" y="0"/>
          <a:chExt cx="0" cy="0"/>
        </a:xfrm>
      </p:grpSpPr>
      <p:sp>
        <p:nvSpPr>
          <p:cNvPr id="366" name="Google Shape;366;p56"/>
          <p:cNvSpPr txBox="1"/>
          <p:nvPr>
            <p:ph type="title"/>
          </p:nvPr>
        </p:nvSpPr>
        <p:spPr>
          <a:xfrm>
            <a:off x="311700" y="237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First Things First: Add WDM to our Simulations!</a:t>
            </a:r>
            <a:endParaRPr>
              <a:solidFill>
                <a:schemeClr val="lt1"/>
              </a:solidFill>
            </a:endParaRPr>
          </a:p>
        </p:txBody>
      </p:sp>
      <p:sp>
        <p:nvSpPr>
          <p:cNvPr id="367" name="Google Shape;367;p56"/>
          <p:cNvSpPr txBox="1"/>
          <p:nvPr>
            <p:ph idx="1" type="body"/>
          </p:nvPr>
        </p:nvSpPr>
        <p:spPr>
          <a:xfrm>
            <a:off x="311700" y="923000"/>
            <a:ext cx="2850000" cy="4031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2000">
                <a:solidFill>
                  <a:schemeClr val="lt1"/>
                </a:solidFill>
              </a:rPr>
              <a:t>To incorporate WDM, we must change the Halo Mass Function (HMF), or the number of halos of mass M+dM per co-moving volume.</a:t>
            </a:r>
            <a:endParaRPr sz="2000">
              <a:solidFill>
                <a:schemeClr val="lt1"/>
              </a:solidFill>
            </a:endParaRPr>
          </a:p>
          <a:p>
            <a:pPr indent="0" lvl="0" marL="0" rtl="0" algn="l">
              <a:spcBef>
                <a:spcPts val="1200"/>
              </a:spcBef>
              <a:spcAft>
                <a:spcPts val="0"/>
              </a:spcAft>
              <a:buNone/>
            </a:pPr>
            <a:r>
              <a:rPr lang="en" sz="2000">
                <a:solidFill>
                  <a:schemeClr val="lt1"/>
                </a:solidFill>
              </a:rPr>
              <a:t>We modified existing codes (e.g. </a:t>
            </a:r>
            <a:r>
              <a:rPr i="1" lang="en" sz="2000">
                <a:solidFill>
                  <a:schemeClr val="lt1"/>
                </a:solidFill>
              </a:rPr>
              <a:t>ARES</a:t>
            </a:r>
            <a:r>
              <a:rPr baseline="30000" i="1" lang="en" sz="2000">
                <a:solidFill>
                  <a:schemeClr val="lt1"/>
                </a:solidFill>
              </a:rPr>
              <a:t>1</a:t>
            </a:r>
            <a:r>
              <a:rPr i="1" lang="en" sz="2000">
                <a:solidFill>
                  <a:schemeClr val="lt1"/>
                </a:solidFill>
              </a:rPr>
              <a:t>: </a:t>
            </a:r>
            <a:r>
              <a:rPr lang="en" sz="2000">
                <a:solidFill>
                  <a:schemeClr val="lt1"/>
                </a:solidFill>
              </a:rPr>
              <a:t>Accelerated Reionization Era Simulations, </a:t>
            </a:r>
            <a:r>
              <a:rPr i="1" lang="en" sz="2000">
                <a:solidFill>
                  <a:schemeClr val="lt1"/>
                </a:solidFill>
              </a:rPr>
              <a:t>HMF</a:t>
            </a:r>
            <a:r>
              <a:rPr baseline="30000" i="1" lang="en" sz="2000">
                <a:solidFill>
                  <a:schemeClr val="lt1"/>
                </a:solidFill>
              </a:rPr>
              <a:t>2</a:t>
            </a:r>
            <a:r>
              <a:rPr lang="en" sz="2000">
                <a:solidFill>
                  <a:schemeClr val="lt1"/>
                </a:solidFill>
              </a:rPr>
              <a:t>) to enable all these calculations. </a:t>
            </a:r>
            <a:endParaRPr sz="2000">
              <a:solidFill>
                <a:schemeClr val="lt1"/>
              </a:solidFill>
            </a:endParaRPr>
          </a:p>
          <a:p>
            <a:pPr indent="0" lvl="0" marL="0" rtl="0" algn="l">
              <a:spcBef>
                <a:spcPts val="1200"/>
              </a:spcBef>
              <a:spcAft>
                <a:spcPts val="0"/>
              </a:spcAft>
              <a:buNone/>
            </a:pPr>
            <a:r>
              <a:rPr lang="en" sz="1403">
                <a:solidFill>
                  <a:schemeClr val="lt1"/>
                </a:solidFill>
              </a:rPr>
              <a:t>1 </a:t>
            </a:r>
            <a:r>
              <a:rPr lang="en" sz="1403" u="sng">
                <a:solidFill>
                  <a:schemeClr val="hlink"/>
                </a:solidFill>
                <a:hlinkClick r:id="rId3"/>
              </a:rPr>
              <a:t>https://github.com/mirochaj/ares</a:t>
            </a:r>
            <a:endParaRPr sz="1403">
              <a:solidFill>
                <a:schemeClr val="lt1"/>
              </a:solidFill>
            </a:endParaRPr>
          </a:p>
          <a:p>
            <a:pPr indent="0" lvl="0" marL="0" rtl="0" algn="l">
              <a:spcBef>
                <a:spcPts val="1200"/>
              </a:spcBef>
              <a:spcAft>
                <a:spcPts val="1200"/>
              </a:spcAft>
              <a:buNone/>
            </a:pPr>
            <a:r>
              <a:rPr lang="en" sz="1403">
                <a:solidFill>
                  <a:schemeClr val="lt1"/>
                </a:solidFill>
              </a:rPr>
              <a:t>2 </a:t>
            </a:r>
            <a:r>
              <a:rPr lang="en" sz="1403" u="sng">
                <a:solidFill>
                  <a:schemeClr val="hlink"/>
                </a:solidFill>
                <a:hlinkClick r:id="rId4"/>
              </a:rPr>
              <a:t>https://github.com/halomod/hmf</a:t>
            </a:r>
            <a:r>
              <a:rPr lang="en" sz="1403">
                <a:solidFill>
                  <a:schemeClr val="lt1"/>
                </a:solidFill>
              </a:rPr>
              <a:t> </a:t>
            </a:r>
            <a:endParaRPr sz="1403">
              <a:solidFill>
                <a:schemeClr val="lt1"/>
              </a:solidFill>
            </a:endParaRPr>
          </a:p>
        </p:txBody>
      </p:sp>
      <p:pic>
        <p:nvPicPr>
          <p:cNvPr id="368" name="Google Shape;368;p56"/>
          <p:cNvPicPr preferRelativeResize="0"/>
          <p:nvPr/>
        </p:nvPicPr>
        <p:blipFill rotWithShape="1">
          <a:blip r:embed="rId5">
            <a:alphaModFix/>
          </a:blip>
          <a:srcRect b="0" l="0" r="0" t="0"/>
          <a:stretch/>
        </p:blipFill>
        <p:spPr>
          <a:xfrm>
            <a:off x="3457074" y="809900"/>
            <a:ext cx="5375227" cy="4031401"/>
          </a:xfrm>
          <a:prstGeom prst="rect">
            <a:avLst/>
          </a:prstGeom>
          <a:noFill/>
          <a:ln>
            <a:noFill/>
          </a:ln>
        </p:spPr>
      </p:pic>
      <p:sp>
        <p:nvSpPr>
          <p:cNvPr id="369" name="Google Shape;369;p56"/>
          <p:cNvSpPr txBox="1"/>
          <p:nvPr/>
        </p:nvSpPr>
        <p:spPr>
          <a:xfrm>
            <a:off x="5003785" y="4841300"/>
            <a:ext cx="228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Figure from Hibbard et al. 2022.</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3" name="Shape 373"/>
        <p:cNvGrpSpPr/>
        <p:nvPr/>
      </p:nvGrpSpPr>
      <p:grpSpPr>
        <a:xfrm>
          <a:off x="0" y="0"/>
          <a:ext cx="0" cy="0"/>
          <a:chOff x="0" y="0"/>
          <a:chExt cx="0" cy="0"/>
        </a:xfrm>
      </p:grpSpPr>
      <p:pic>
        <p:nvPicPr>
          <p:cNvPr id="374" name="Google Shape;374;p57"/>
          <p:cNvPicPr preferRelativeResize="0"/>
          <p:nvPr/>
        </p:nvPicPr>
        <p:blipFill>
          <a:blip r:embed="rId3">
            <a:alphaModFix amt="40000"/>
          </a:blip>
          <a:stretch>
            <a:fillRect/>
          </a:stretch>
        </p:blipFill>
        <p:spPr>
          <a:xfrm>
            <a:off x="-1" y="0"/>
            <a:ext cx="9144000" cy="5143500"/>
          </a:xfrm>
          <a:prstGeom prst="rect">
            <a:avLst/>
          </a:prstGeom>
          <a:noFill/>
          <a:ln>
            <a:noFill/>
          </a:ln>
        </p:spPr>
      </p:pic>
      <p:sp>
        <p:nvSpPr>
          <p:cNvPr id="375" name="Google Shape;375;p57"/>
          <p:cNvSpPr txBox="1"/>
          <p:nvPr>
            <p:ph type="title"/>
          </p:nvPr>
        </p:nvSpPr>
        <p:spPr>
          <a:xfrm>
            <a:off x="311700" y="234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Next: Star-Formation Models</a:t>
            </a:r>
            <a:endParaRPr>
              <a:solidFill>
                <a:schemeClr val="lt1"/>
              </a:solidFill>
            </a:endParaRPr>
          </a:p>
        </p:txBody>
      </p:sp>
      <p:sp>
        <p:nvSpPr>
          <p:cNvPr id="376" name="Google Shape;376;p5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solidFill>
                  <a:schemeClr val="lt1"/>
                </a:solidFill>
              </a:rPr>
              <a:t>We need to know:</a:t>
            </a:r>
            <a:endParaRPr sz="1900">
              <a:solidFill>
                <a:schemeClr val="lt1"/>
              </a:solidFill>
            </a:endParaRPr>
          </a:p>
          <a:p>
            <a:pPr indent="0" lvl="0" marL="0" rtl="0" algn="l">
              <a:spcBef>
                <a:spcPts val="1200"/>
              </a:spcBef>
              <a:spcAft>
                <a:spcPts val="0"/>
              </a:spcAft>
              <a:buNone/>
            </a:pPr>
            <a:r>
              <a:t/>
            </a:r>
            <a:endParaRPr sz="1900">
              <a:solidFill>
                <a:schemeClr val="lt1"/>
              </a:solidFill>
            </a:endParaRPr>
          </a:p>
          <a:p>
            <a:pPr indent="0" lvl="0" marL="0" rtl="0" algn="l">
              <a:spcBef>
                <a:spcPts val="1200"/>
              </a:spcBef>
              <a:spcAft>
                <a:spcPts val="0"/>
              </a:spcAft>
              <a:buNone/>
            </a:pPr>
            <a:r>
              <a:rPr lang="en" sz="1900">
                <a:solidFill>
                  <a:srgbClr val="0000FF"/>
                </a:solidFill>
              </a:rPr>
              <a:t>Where do stars form, and how many?</a:t>
            </a:r>
            <a:endParaRPr sz="1900">
              <a:solidFill>
                <a:srgbClr val="0000FF"/>
              </a:solidFill>
            </a:endParaRPr>
          </a:p>
          <a:p>
            <a:pPr indent="0" lvl="0" marL="0" rtl="0" algn="l">
              <a:spcBef>
                <a:spcPts val="1200"/>
              </a:spcBef>
              <a:spcAft>
                <a:spcPts val="0"/>
              </a:spcAft>
              <a:buNone/>
            </a:pPr>
            <a:r>
              <a:t/>
            </a:r>
            <a:endParaRPr sz="1900">
              <a:solidFill>
                <a:schemeClr val="lt1"/>
              </a:solidFill>
            </a:endParaRPr>
          </a:p>
          <a:p>
            <a:pPr indent="0" lvl="0" marL="0" rtl="0" algn="l">
              <a:spcBef>
                <a:spcPts val="1200"/>
              </a:spcBef>
              <a:spcAft>
                <a:spcPts val="0"/>
              </a:spcAft>
              <a:buNone/>
            </a:pPr>
            <a:r>
              <a:t/>
            </a:r>
            <a:endParaRPr sz="1900">
              <a:solidFill>
                <a:schemeClr val="lt1"/>
              </a:solidFill>
            </a:endParaRPr>
          </a:p>
          <a:p>
            <a:pPr indent="0" lvl="0" marL="0" rtl="0" algn="l">
              <a:spcBef>
                <a:spcPts val="1200"/>
              </a:spcBef>
              <a:spcAft>
                <a:spcPts val="1200"/>
              </a:spcAft>
              <a:buNone/>
            </a:pPr>
            <a:r>
              <a:rPr lang="en" sz="1900">
                <a:solidFill>
                  <a:srgbClr val="9900FF"/>
                </a:solidFill>
              </a:rPr>
              <a:t>How much light do they produce?</a:t>
            </a:r>
            <a:endParaRPr sz="1900">
              <a:solidFill>
                <a:srgbClr val="9900FF"/>
              </a:solidFill>
            </a:endParaRPr>
          </a:p>
        </p:txBody>
      </p:sp>
      <p:sp>
        <p:nvSpPr>
          <p:cNvPr id="377" name="Google Shape;377;p57"/>
          <p:cNvSpPr txBox="1"/>
          <p:nvPr>
            <p:ph idx="2" type="body"/>
          </p:nvPr>
        </p:nvSpPr>
        <p:spPr>
          <a:xfrm>
            <a:off x="5144100" y="1072500"/>
            <a:ext cx="3999900" cy="407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lt1"/>
              </a:solidFill>
            </a:endParaRPr>
          </a:p>
          <a:p>
            <a:pPr indent="0" lvl="0" marL="0" rtl="0" algn="l">
              <a:spcBef>
                <a:spcPts val="1200"/>
              </a:spcBef>
              <a:spcAft>
                <a:spcPts val="0"/>
              </a:spcAft>
              <a:buNone/>
            </a:pPr>
            <a:r>
              <a:t/>
            </a:r>
            <a:endParaRPr sz="1700">
              <a:solidFill>
                <a:schemeClr val="lt1"/>
              </a:solidFill>
            </a:endParaRPr>
          </a:p>
          <a:p>
            <a:pPr indent="0" lvl="0" marL="0" rtl="0" algn="l">
              <a:spcBef>
                <a:spcPts val="1200"/>
              </a:spcBef>
              <a:spcAft>
                <a:spcPts val="0"/>
              </a:spcAft>
              <a:buNone/>
            </a:pPr>
            <a:r>
              <a:t/>
            </a:r>
            <a:endParaRPr sz="1700">
              <a:solidFill>
                <a:schemeClr val="lt1"/>
              </a:solidFill>
            </a:endParaRPr>
          </a:p>
          <a:p>
            <a:pPr indent="0" lvl="0" marL="0" rtl="0" algn="l">
              <a:spcBef>
                <a:spcPts val="1200"/>
              </a:spcBef>
              <a:spcAft>
                <a:spcPts val="0"/>
              </a:spcAft>
              <a:buNone/>
            </a:pPr>
            <a:r>
              <a:rPr lang="en" sz="1700">
                <a:solidFill>
                  <a:srgbClr val="0000FF"/>
                </a:solidFill>
              </a:rPr>
              <a:t>We assume all DM halos host star-formation.</a:t>
            </a:r>
            <a:endParaRPr sz="1700">
              <a:solidFill>
                <a:srgbClr val="0000FF"/>
              </a:solidFill>
            </a:endParaRPr>
          </a:p>
          <a:p>
            <a:pPr indent="0" lvl="0" marL="0" rtl="0" algn="l">
              <a:spcBef>
                <a:spcPts val="1200"/>
              </a:spcBef>
              <a:spcAft>
                <a:spcPts val="0"/>
              </a:spcAft>
              <a:buNone/>
            </a:pPr>
            <a:r>
              <a:t/>
            </a:r>
            <a:endParaRPr sz="1700">
              <a:solidFill>
                <a:srgbClr val="0000FF"/>
              </a:solidFill>
            </a:endParaRPr>
          </a:p>
          <a:p>
            <a:pPr indent="0" lvl="0" marL="0" rtl="0" algn="l">
              <a:spcBef>
                <a:spcPts val="1200"/>
              </a:spcBef>
              <a:spcAft>
                <a:spcPts val="0"/>
              </a:spcAft>
              <a:buNone/>
            </a:pPr>
            <a:r>
              <a:t/>
            </a:r>
            <a:endParaRPr sz="1700">
              <a:solidFill>
                <a:srgbClr val="FF0000"/>
              </a:solidFill>
            </a:endParaRPr>
          </a:p>
          <a:p>
            <a:pPr indent="0" lvl="0" marL="0" rtl="0" algn="l">
              <a:spcBef>
                <a:spcPts val="1200"/>
              </a:spcBef>
              <a:spcAft>
                <a:spcPts val="1200"/>
              </a:spcAft>
              <a:buNone/>
            </a:pPr>
            <a:r>
              <a:rPr lang="en" sz="1700">
                <a:solidFill>
                  <a:srgbClr val="9900FF"/>
                </a:solidFill>
              </a:rPr>
              <a:t>Number of photons in each band, and how many of these photons escape the halos.</a:t>
            </a:r>
            <a:endParaRPr sz="1700">
              <a:solidFill>
                <a:srgbClr val="9900FF"/>
              </a:solidFill>
            </a:endParaRPr>
          </a:p>
        </p:txBody>
      </p:sp>
      <p:sp>
        <p:nvSpPr>
          <p:cNvPr id="378" name="Google Shape;378;p57"/>
          <p:cNvSpPr/>
          <p:nvPr/>
        </p:nvSpPr>
        <p:spPr>
          <a:xfrm>
            <a:off x="3968200" y="2574325"/>
            <a:ext cx="1093200" cy="5727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7"/>
          <p:cNvSpPr/>
          <p:nvPr/>
        </p:nvSpPr>
        <p:spPr>
          <a:xfrm>
            <a:off x="4025400" y="4301275"/>
            <a:ext cx="1093200" cy="5727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311700" y="122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Two Different Star Formation Parametrizations</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
              <a:t>A simple model...                ...and a (more) realistic one:</a:t>
            </a:r>
            <a:endParaRPr/>
          </a:p>
        </p:txBody>
      </p:sp>
      <p:sp>
        <p:nvSpPr>
          <p:cNvPr id="385" name="Google Shape;385;p58"/>
          <p:cNvSpPr txBox="1"/>
          <p:nvPr>
            <p:ph idx="1" type="body"/>
          </p:nvPr>
        </p:nvSpPr>
        <p:spPr>
          <a:xfrm>
            <a:off x="311700" y="1530875"/>
            <a:ext cx="3999900" cy="3523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800">
                <a:solidFill>
                  <a:srgbClr val="FF0000"/>
                </a:solidFill>
              </a:rPr>
              <a:t>Collapse Fraction Model</a:t>
            </a:r>
            <a:endParaRPr sz="1800">
              <a:solidFill>
                <a:srgbClr val="FF0000"/>
              </a:solidFill>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Star-Formation is</a:t>
            </a:r>
            <a:endParaRPr/>
          </a:p>
          <a:p>
            <a:pPr indent="457200" lvl="0" marL="457200" rtl="0" algn="l">
              <a:spcBef>
                <a:spcPts val="1200"/>
              </a:spcBef>
              <a:spcAft>
                <a:spcPts val="0"/>
              </a:spcAft>
              <a:buNone/>
            </a:pPr>
            <a:r>
              <a:rPr lang="en"/>
              <a:t>→ proportional to the </a:t>
            </a:r>
            <a:r>
              <a:rPr lang="en">
                <a:solidFill>
                  <a:srgbClr val="FF0000"/>
                </a:solidFill>
              </a:rPr>
              <a:t>total amount of matter</a:t>
            </a:r>
            <a:r>
              <a:rPr lang="en"/>
              <a:t> in DM halos, with</a:t>
            </a:r>
            <a:endParaRPr/>
          </a:p>
          <a:p>
            <a:pPr indent="0" lvl="0" marL="0" rtl="0" algn="l">
              <a:spcBef>
                <a:spcPts val="1200"/>
              </a:spcBef>
              <a:spcAft>
                <a:spcPts val="0"/>
              </a:spcAft>
              <a:buNone/>
            </a:pPr>
            <a:r>
              <a:t/>
            </a:r>
            <a:endParaRPr/>
          </a:p>
          <a:p>
            <a:pPr indent="457200" lvl="0" marL="457200" rtl="0" algn="l">
              <a:spcBef>
                <a:spcPts val="1200"/>
              </a:spcBef>
              <a:spcAft>
                <a:spcPts val="1200"/>
              </a:spcAft>
              <a:buNone/>
            </a:pPr>
            <a:r>
              <a:rPr lang="en"/>
              <a:t>→ 4 parameters to describe photon production, and star-formation efficiency (SFE) is a constant.</a:t>
            </a:r>
            <a:endParaRPr/>
          </a:p>
        </p:txBody>
      </p:sp>
      <p:sp>
        <p:nvSpPr>
          <p:cNvPr id="386" name="Google Shape;386;p58"/>
          <p:cNvSpPr txBox="1"/>
          <p:nvPr>
            <p:ph idx="2" type="body"/>
          </p:nvPr>
        </p:nvSpPr>
        <p:spPr>
          <a:xfrm>
            <a:off x="4832400" y="1530875"/>
            <a:ext cx="3999900" cy="352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0000"/>
                </a:solidFill>
              </a:rPr>
              <a:t>     Double-Power Law (DPL) Model</a:t>
            </a:r>
            <a:endParaRPr sz="1800">
              <a:solidFill>
                <a:srgbClr val="FF0000"/>
              </a:solidFill>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Star Formation is</a:t>
            </a:r>
            <a:endParaRPr>
              <a:solidFill>
                <a:srgbClr val="FF0000"/>
              </a:solidFill>
            </a:endParaRPr>
          </a:p>
          <a:p>
            <a:pPr indent="457200" lvl="0" marL="457200" rtl="0" algn="l">
              <a:spcBef>
                <a:spcPts val="1200"/>
              </a:spcBef>
              <a:spcAft>
                <a:spcPts val="0"/>
              </a:spcAft>
              <a:buNone/>
            </a:pPr>
            <a:r>
              <a:rPr lang="en"/>
              <a:t>→ different for </a:t>
            </a:r>
            <a:r>
              <a:rPr lang="en">
                <a:solidFill>
                  <a:srgbClr val="FF0000"/>
                </a:solidFill>
              </a:rPr>
              <a:t>Low-mass</a:t>
            </a:r>
            <a:r>
              <a:rPr lang="en"/>
              <a:t> versus </a:t>
            </a:r>
            <a:r>
              <a:rPr lang="en">
                <a:solidFill>
                  <a:srgbClr val="FF0000"/>
                </a:solidFill>
              </a:rPr>
              <a:t>High-mass</a:t>
            </a:r>
            <a:r>
              <a:rPr lang="en"/>
              <a:t> halos.</a:t>
            </a:r>
            <a:endParaRPr>
              <a:solidFill>
                <a:srgbClr val="FF0000"/>
              </a:solidFill>
            </a:endParaRPr>
          </a:p>
          <a:p>
            <a:pPr indent="457200" lvl="0" marL="457200" rtl="0" algn="l">
              <a:spcBef>
                <a:spcPts val="1200"/>
              </a:spcBef>
              <a:spcAft>
                <a:spcPts val="0"/>
              </a:spcAft>
              <a:buNone/>
            </a:pPr>
            <a:r>
              <a:t/>
            </a:r>
            <a:endParaRPr>
              <a:solidFill>
                <a:srgbClr val="FF0000"/>
              </a:solidFill>
            </a:endParaRPr>
          </a:p>
          <a:p>
            <a:pPr indent="457200" lvl="0" marL="457200" rtl="0" algn="l">
              <a:spcBef>
                <a:spcPts val="1200"/>
              </a:spcBef>
              <a:spcAft>
                <a:spcPts val="0"/>
              </a:spcAft>
              <a:buNone/>
            </a:pPr>
            <a:r>
              <a:rPr lang="en"/>
              <a:t>→ 6 parameters to describe SFE and photon production.</a:t>
            </a:r>
            <a:endParaRPr/>
          </a:p>
          <a:p>
            <a:pPr indent="0" lvl="0" marL="0" rtl="0" algn="l">
              <a:spcBef>
                <a:spcPts val="1200"/>
              </a:spcBef>
              <a:spcAft>
                <a:spcPts val="1200"/>
              </a:spcAft>
              <a:buNone/>
            </a:pPr>
            <a:r>
              <a:t/>
            </a:r>
            <a:endParaRPr>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9"/>
          <p:cNvSpPr txBox="1"/>
          <p:nvPr>
            <p:ph type="title"/>
          </p:nvPr>
        </p:nvSpPr>
        <p:spPr>
          <a:xfrm>
            <a:off x="311700" y="255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Including additional astrophysics:</a:t>
            </a:r>
            <a:endParaRPr/>
          </a:p>
        </p:txBody>
      </p:sp>
      <p:sp>
        <p:nvSpPr>
          <p:cNvPr id="392" name="Google Shape;392;p59"/>
          <p:cNvSpPr txBox="1"/>
          <p:nvPr>
            <p:ph idx="1" type="body"/>
          </p:nvPr>
        </p:nvSpPr>
        <p:spPr>
          <a:xfrm>
            <a:off x="311700" y="1152475"/>
            <a:ext cx="3999900" cy="3808800"/>
          </a:xfrm>
          <a:prstGeom prst="rect">
            <a:avLst/>
          </a:prstGeom>
        </p:spPr>
        <p:txBody>
          <a:bodyPr anchorCtr="0" anchor="t" bIns="91425" lIns="91425" spcFirstLastPara="1" rIns="91425" wrap="square" tIns="91425">
            <a:normAutofit/>
          </a:bodyPr>
          <a:lstStyle/>
          <a:p>
            <a:pPr indent="0" lvl="0" marL="914400" rtl="0" algn="l">
              <a:spcBef>
                <a:spcPts val="0"/>
              </a:spcBef>
              <a:spcAft>
                <a:spcPts val="0"/>
              </a:spcAft>
              <a:buNone/>
            </a:pPr>
            <a:r>
              <a:rPr lang="en" sz="2300">
                <a:solidFill>
                  <a:srgbClr val="00FFFF"/>
                </a:solidFill>
              </a:rPr>
              <a:t>Pop III Stars</a:t>
            </a:r>
            <a:endParaRPr sz="2300">
              <a:solidFill>
                <a:srgbClr val="00FFFF"/>
              </a:solidFill>
            </a:endParaRPr>
          </a:p>
          <a:p>
            <a:pPr indent="0" lvl="0" marL="0" rtl="0" algn="l">
              <a:spcBef>
                <a:spcPts val="1200"/>
              </a:spcBef>
              <a:spcAft>
                <a:spcPts val="0"/>
              </a:spcAft>
              <a:buNone/>
            </a:pPr>
            <a:r>
              <a:t/>
            </a:r>
            <a:endParaRPr sz="1600">
              <a:solidFill>
                <a:srgbClr val="999999"/>
              </a:solidFill>
            </a:endParaRPr>
          </a:p>
          <a:p>
            <a:pPr indent="0" lvl="0" marL="0" rtl="0" algn="l">
              <a:spcBef>
                <a:spcPts val="1200"/>
              </a:spcBef>
              <a:spcAft>
                <a:spcPts val="0"/>
              </a:spcAft>
              <a:buNone/>
            </a:pPr>
            <a:r>
              <a:rPr lang="en" sz="1600">
                <a:solidFill>
                  <a:srgbClr val="999999"/>
                </a:solidFill>
              </a:rPr>
              <a:t>Form in low-mass halos, in metal-poor environments, and release lots of photons!</a:t>
            </a:r>
            <a:endParaRPr sz="1600">
              <a:solidFill>
                <a:srgbClr val="999999"/>
              </a:solidFill>
            </a:endParaRPr>
          </a:p>
          <a:p>
            <a:pPr indent="0" lvl="0" marL="0" rtl="0" algn="l">
              <a:spcBef>
                <a:spcPts val="1200"/>
              </a:spcBef>
              <a:spcAft>
                <a:spcPts val="0"/>
              </a:spcAft>
              <a:buNone/>
            </a:pPr>
            <a:r>
              <a:rPr lang="en" sz="1600">
                <a:solidFill>
                  <a:srgbClr val="999999"/>
                </a:solidFill>
              </a:rPr>
              <a:t>Could be potentially degenerate with WDM and change the signal.</a:t>
            </a:r>
            <a:endParaRPr sz="1600">
              <a:solidFill>
                <a:srgbClr val="999999"/>
              </a:solidFill>
            </a:endParaRPr>
          </a:p>
          <a:p>
            <a:pPr indent="0" lvl="0" marL="0" rtl="0" algn="l">
              <a:spcBef>
                <a:spcPts val="1200"/>
              </a:spcBef>
              <a:spcAft>
                <a:spcPts val="0"/>
              </a:spcAft>
              <a:buNone/>
            </a:pPr>
            <a:r>
              <a:t/>
            </a:r>
            <a:endParaRPr sz="1600">
              <a:solidFill>
                <a:srgbClr val="999999"/>
              </a:solidFill>
            </a:endParaRPr>
          </a:p>
          <a:p>
            <a:pPr indent="0" lvl="0" marL="0" rtl="0" algn="l">
              <a:spcBef>
                <a:spcPts val="1200"/>
              </a:spcBef>
              <a:spcAft>
                <a:spcPts val="1200"/>
              </a:spcAft>
              <a:buNone/>
            </a:pPr>
            <a:r>
              <a:rPr lang="en" sz="1600">
                <a:solidFill>
                  <a:srgbClr val="999999"/>
                </a:solidFill>
              </a:rPr>
              <a:t>Also, we’ll include...</a:t>
            </a:r>
            <a:endParaRPr sz="1600">
              <a:solidFill>
                <a:srgbClr val="999999"/>
              </a:solidFill>
            </a:endParaRPr>
          </a:p>
        </p:txBody>
      </p:sp>
      <p:sp>
        <p:nvSpPr>
          <p:cNvPr id="393" name="Google Shape;393;p59"/>
          <p:cNvSpPr txBox="1"/>
          <p:nvPr>
            <p:ph idx="2" type="body"/>
          </p:nvPr>
        </p:nvSpPr>
        <p:spPr>
          <a:xfrm>
            <a:off x="4832400" y="1152475"/>
            <a:ext cx="3999900" cy="19308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sz="2500">
                <a:solidFill>
                  <a:srgbClr val="00FF00"/>
                </a:solidFill>
              </a:rPr>
              <a:t>DPL Extended Model</a:t>
            </a:r>
            <a:endParaRPr sz="2500">
              <a:solidFill>
                <a:srgbClr val="00FF00"/>
              </a:solidFill>
            </a:endParaRPr>
          </a:p>
          <a:p>
            <a:pPr indent="0" lvl="0" marL="0" rtl="0" algn="l">
              <a:spcBef>
                <a:spcPts val="1200"/>
              </a:spcBef>
              <a:spcAft>
                <a:spcPts val="1200"/>
              </a:spcAft>
              <a:buNone/>
            </a:pPr>
            <a:r>
              <a:rPr lang="en" sz="1600"/>
              <a:t>A phenomenological model that allows us to include the possibility of </a:t>
            </a:r>
            <a:r>
              <a:rPr lang="en" sz="1600">
                <a:solidFill>
                  <a:srgbClr val="00FF00"/>
                </a:solidFill>
              </a:rPr>
              <a:t>unmodelled physics</a:t>
            </a:r>
            <a:r>
              <a:rPr lang="en" sz="1600"/>
              <a:t> at high-redshift.</a:t>
            </a:r>
            <a:endParaRPr sz="1600"/>
          </a:p>
        </p:txBody>
      </p:sp>
      <p:pic>
        <p:nvPicPr>
          <p:cNvPr id="394" name="Google Shape;394;p59"/>
          <p:cNvPicPr preferRelativeResize="0"/>
          <p:nvPr/>
        </p:nvPicPr>
        <p:blipFill>
          <a:blip r:embed="rId3">
            <a:alphaModFix/>
          </a:blip>
          <a:stretch>
            <a:fillRect/>
          </a:stretch>
        </p:blipFill>
        <p:spPr>
          <a:xfrm>
            <a:off x="5217863" y="3083263"/>
            <a:ext cx="3228975" cy="1171575"/>
          </a:xfrm>
          <a:prstGeom prst="rect">
            <a:avLst/>
          </a:prstGeom>
          <a:noFill/>
          <a:ln>
            <a:noFill/>
          </a:ln>
        </p:spPr>
      </p:pic>
      <p:sp>
        <p:nvSpPr>
          <p:cNvPr id="395" name="Google Shape;395;p59"/>
          <p:cNvSpPr txBox="1"/>
          <p:nvPr/>
        </p:nvSpPr>
        <p:spPr>
          <a:xfrm>
            <a:off x="5398550" y="4345675"/>
            <a:ext cx="304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Here a, b, and c are nuisance parameters.</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9" name="Shape 399"/>
        <p:cNvGrpSpPr/>
        <p:nvPr/>
      </p:nvGrpSpPr>
      <p:grpSpPr>
        <a:xfrm>
          <a:off x="0" y="0"/>
          <a:ext cx="0" cy="0"/>
          <a:chOff x="0" y="0"/>
          <a:chExt cx="0" cy="0"/>
        </a:xfrm>
      </p:grpSpPr>
      <p:sp>
        <p:nvSpPr>
          <p:cNvPr id="400" name="Google Shape;400;p60"/>
          <p:cNvSpPr txBox="1"/>
          <p:nvPr/>
        </p:nvSpPr>
        <p:spPr>
          <a:xfrm>
            <a:off x="342500" y="465987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 star-formation parameters + 1 WDM parameter</a:t>
            </a:r>
            <a:endParaRPr/>
          </a:p>
        </p:txBody>
      </p:sp>
      <p:sp>
        <p:nvSpPr>
          <p:cNvPr id="401" name="Google Shape;401;p60"/>
          <p:cNvSpPr txBox="1"/>
          <p:nvPr/>
        </p:nvSpPr>
        <p:spPr>
          <a:xfrm>
            <a:off x="4959550" y="465987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6 star-formation parameters + 1 WDM parameter</a:t>
            </a:r>
            <a:endParaRPr/>
          </a:p>
        </p:txBody>
      </p:sp>
      <p:pic>
        <p:nvPicPr>
          <p:cNvPr id="402" name="Google Shape;402;p60"/>
          <p:cNvPicPr preferRelativeResize="0"/>
          <p:nvPr/>
        </p:nvPicPr>
        <p:blipFill rotWithShape="1">
          <a:blip r:embed="rId3">
            <a:alphaModFix/>
          </a:blip>
          <a:srcRect b="1484" l="0" r="0" t="1484"/>
          <a:stretch/>
        </p:blipFill>
        <p:spPr>
          <a:xfrm>
            <a:off x="105100" y="111250"/>
            <a:ext cx="8890649" cy="4305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type="title"/>
          </p:nvPr>
        </p:nvSpPr>
        <p:spPr>
          <a:xfrm>
            <a:off x="311700" y="45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WDM Constraints Summary (95% confidence level)</a:t>
            </a:r>
            <a:endParaRPr/>
          </a:p>
        </p:txBody>
      </p:sp>
      <p:sp>
        <p:nvSpPr>
          <p:cNvPr id="408" name="Google Shape;408;p61"/>
          <p:cNvSpPr txBox="1"/>
          <p:nvPr/>
        </p:nvSpPr>
        <p:spPr>
          <a:xfrm>
            <a:off x="356725" y="4093450"/>
            <a:ext cx="227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For fiducial thermal mass 7 keV:</a:t>
            </a:r>
            <a:endParaRPr u="sng">
              <a:solidFill>
                <a:schemeClr val="dk1"/>
              </a:solidFill>
            </a:endParaRPr>
          </a:p>
        </p:txBody>
      </p:sp>
      <p:pic>
        <p:nvPicPr>
          <p:cNvPr id="409" name="Google Shape;409;p61"/>
          <p:cNvPicPr preferRelativeResize="0"/>
          <p:nvPr/>
        </p:nvPicPr>
        <p:blipFill rotWithShape="1">
          <a:blip r:embed="rId3">
            <a:alphaModFix/>
          </a:blip>
          <a:srcRect b="12104" l="0" r="0" t="12097"/>
          <a:stretch/>
        </p:blipFill>
        <p:spPr>
          <a:xfrm>
            <a:off x="3004425" y="968675"/>
            <a:ext cx="1942425" cy="1860500"/>
          </a:xfrm>
          <a:prstGeom prst="rect">
            <a:avLst/>
          </a:prstGeom>
          <a:noFill/>
          <a:ln>
            <a:noFill/>
          </a:ln>
        </p:spPr>
      </p:pic>
      <p:pic>
        <p:nvPicPr>
          <p:cNvPr id="410" name="Google Shape;410;p61"/>
          <p:cNvPicPr preferRelativeResize="0"/>
          <p:nvPr/>
        </p:nvPicPr>
        <p:blipFill rotWithShape="1">
          <a:blip r:embed="rId4">
            <a:alphaModFix/>
          </a:blip>
          <a:srcRect b="14533" l="0" r="0" t="14533"/>
          <a:stretch/>
        </p:blipFill>
        <p:spPr>
          <a:xfrm>
            <a:off x="5050175" y="967877"/>
            <a:ext cx="1942425" cy="1862085"/>
          </a:xfrm>
          <a:prstGeom prst="rect">
            <a:avLst/>
          </a:prstGeom>
          <a:noFill/>
          <a:ln>
            <a:noFill/>
          </a:ln>
        </p:spPr>
      </p:pic>
      <p:pic>
        <p:nvPicPr>
          <p:cNvPr id="411" name="Google Shape;411;p61"/>
          <p:cNvPicPr preferRelativeResize="0"/>
          <p:nvPr/>
        </p:nvPicPr>
        <p:blipFill rotWithShape="1">
          <a:blip r:embed="rId5">
            <a:alphaModFix/>
          </a:blip>
          <a:srcRect b="13094" l="0" r="0" t="13094"/>
          <a:stretch/>
        </p:blipFill>
        <p:spPr>
          <a:xfrm>
            <a:off x="7095925" y="968675"/>
            <a:ext cx="1942425" cy="1860500"/>
          </a:xfrm>
          <a:prstGeom prst="rect">
            <a:avLst/>
          </a:prstGeom>
          <a:noFill/>
          <a:ln>
            <a:noFill/>
          </a:ln>
        </p:spPr>
      </p:pic>
      <p:sp>
        <p:nvSpPr>
          <p:cNvPr id="412" name="Google Shape;412;p61"/>
          <p:cNvSpPr txBox="1"/>
          <p:nvPr/>
        </p:nvSpPr>
        <p:spPr>
          <a:xfrm>
            <a:off x="3027225" y="2922100"/>
            <a:ext cx="18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Pop II</a:t>
            </a:r>
            <a:r>
              <a:rPr lang="en">
                <a:solidFill>
                  <a:schemeClr val="dk1"/>
                </a:solidFill>
              </a:rPr>
              <a:t> mock signal:</a:t>
            </a:r>
            <a:endParaRPr>
              <a:solidFill>
                <a:schemeClr val="dk1"/>
              </a:solidFill>
            </a:endParaRPr>
          </a:p>
        </p:txBody>
      </p:sp>
      <p:sp>
        <p:nvSpPr>
          <p:cNvPr id="413" name="Google Shape;413;p61"/>
          <p:cNvSpPr txBox="1"/>
          <p:nvPr/>
        </p:nvSpPr>
        <p:spPr>
          <a:xfrm>
            <a:off x="5071888" y="2922100"/>
            <a:ext cx="18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FF"/>
                </a:solidFill>
              </a:rPr>
              <a:t>Pop III</a:t>
            </a:r>
            <a:r>
              <a:rPr lang="en">
                <a:solidFill>
                  <a:schemeClr val="dk1"/>
                </a:solidFill>
              </a:rPr>
              <a:t> mock signal:</a:t>
            </a:r>
            <a:endParaRPr>
              <a:solidFill>
                <a:schemeClr val="dk1"/>
              </a:solidFill>
            </a:endParaRPr>
          </a:p>
        </p:txBody>
      </p:sp>
      <p:sp>
        <p:nvSpPr>
          <p:cNvPr id="414" name="Google Shape;414;p61"/>
          <p:cNvSpPr txBox="1"/>
          <p:nvPr/>
        </p:nvSpPr>
        <p:spPr>
          <a:xfrm>
            <a:off x="7116563" y="2915100"/>
            <a:ext cx="189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FF"/>
                </a:solidFill>
              </a:rPr>
              <a:t>Efficient Pop III </a:t>
            </a:r>
            <a:r>
              <a:rPr lang="en">
                <a:solidFill>
                  <a:schemeClr val="dk1"/>
                </a:solidFill>
              </a:rPr>
              <a:t>mock signal:</a:t>
            </a:r>
            <a:endParaRPr>
              <a:solidFill>
                <a:schemeClr val="dk1"/>
              </a:solidFill>
            </a:endParaRPr>
          </a:p>
        </p:txBody>
      </p:sp>
      <p:sp>
        <p:nvSpPr>
          <p:cNvPr id="415" name="Google Shape;415;p61"/>
          <p:cNvSpPr txBox="1"/>
          <p:nvPr/>
        </p:nvSpPr>
        <p:spPr>
          <a:xfrm>
            <a:off x="6687999" y="4757975"/>
            <a:ext cx="2419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Figures from Hibbard et al. 2022.</a:t>
            </a:r>
            <a:endParaRPr sz="1100">
              <a:solidFill>
                <a:schemeClr val="dk1"/>
              </a:solidFill>
            </a:endParaRPr>
          </a:p>
        </p:txBody>
      </p:sp>
      <p:sp>
        <p:nvSpPr>
          <p:cNvPr id="416" name="Google Shape;416;p61"/>
          <p:cNvSpPr txBox="1"/>
          <p:nvPr/>
        </p:nvSpPr>
        <p:spPr>
          <a:xfrm>
            <a:off x="5468800" y="568475"/>
            <a:ext cx="12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DPL Models</a:t>
            </a:r>
            <a:endParaRPr>
              <a:solidFill>
                <a:schemeClr val="dk1"/>
              </a:solidFill>
            </a:endParaRPr>
          </a:p>
        </p:txBody>
      </p:sp>
      <p:sp>
        <p:nvSpPr>
          <p:cNvPr id="417" name="Google Shape;417;p61"/>
          <p:cNvSpPr txBox="1"/>
          <p:nvPr/>
        </p:nvSpPr>
        <p:spPr>
          <a:xfrm>
            <a:off x="421875" y="568475"/>
            <a:ext cx="239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Collapse Fraction Models</a:t>
            </a:r>
            <a:endParaRPr>
              <a:solidFill>
                <a:schemeClr val="dk1"/>
              </a:solidFill>
            </a:endParaRPr>
          </a:p>
        </p:txBody>
      </p:sp>
      <p:pic>
        <p:nvPicPr>
          <p:cNvPr id="418" name="Google Shape;418;p61"/>
          <p:cNvPicPr preferRelativeResize="0"/>
          <p:nvPr/>
        </p:nvPicPr>
        <p:blipFill>
          <a:blip r:embed="rId6">
            <a:alphaModFix/>
          </a:blip>
          <a:stretch>
            <a:fillRect/>
          </a:stretch>
        </p:blipFill>
        <p:spPr>
          <a:xfrm>
            <a:off x="266838" y="945888"/>
            <a:ext cx="2450167" cy="2971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62"/>
          <p:cNvSpPr/>
          <p:nvPr/>
        </p:nvSpPr>
        <p:spPr>
          <a:xfrm>
            <a:off x="0" y="0"/>
            <a:ext cx="9144000" cy="514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4" name="Google Shape;424;p62"/>
          <p:cNvSpPr txBox="1"/>
          <p:nvPr>
            <p:ph type="title"/>
          </p:nvPr>
        </p:nvSpPr>
        <p:spPr>
          <a:xfrm>
            <a:off x="228600" y="2779295"/>
            <a:ext cx="3170400" cy="2298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C00000"/>
              </a:buClr>
              <a:buSzPts val="2700"/>
              <a:buFont typeface="Calibri"/>
              <a:buNone/>
            </a:pPr>
            <a:r>
              <a:rPr b="1" lang="en" sz="2700">
                <a:solidFill>
                  <a:srgbClr val="C00000"/>
                </a:solidFill>
              </a:rPr>
              <a:t>R</a:t>
            </a:r>
            <a:r>
              <a:rPr b="1" lang="en" sz="2700"/>
              <a:t>adio wave </a:t>
            </a:r>
            <a:r>
              <a:rPr b="1" lang="en" sz="2700">
                <a:solidFill>
                  <a:srgbClr val="C00000"/>
                </a:solidFill>
              </a:rPr>
              <a:t>O</a:t>
            </a:r>
            <a:r>
              <a:rPr b="1" lang="en" sz="2700"/>
              <a:t>bservations at the </a:t>
            </a:r>
            <a:r>
              <a:rPr b="1" lang="en" sz="2700">
                <a:solidFill>
                  <a:srgbClr val="C00000"/>
                </a:solidFill>
              </a:rPr>
              <a:t>L</a:t>
            </a:r>
            <a:r>
              <a:rPr b="1" lang="en" sz="2700"/>
              <a:t>unar </a:t>
            </a:r>
            <a:r>
              <a:rPr b="1" lang="en" sz="2700">
                <a:solidFill>
                  <a:srgbClr val="C00000"/>
                </a:solidFill>
              </a:rPr>
              <a:t>S</a:t>
            </a:r>
            <a:r>
              <a:rPr b="1" lang="en" sz="2700"/>
              <a:t>urface of the photo-</a:t>
            </a:r>
            <a:r>
              <a:rPr b="1" lang="en" sz="2700">
                <a:solidFill>
                  <a:srgbClr val="C00000"/>
                </a:solidFill>
              </a:rPr>
              <a:t>E</a:t>
            </a:r>
            <a:r>
              <a:rPr b="1" lang="en" sz="2700"/>
              <a:t>lectron </a:t>
            </a:r>
            <a:r>
              <a:rPr b="1" lang="en" sz="2700">
                <a:solidFill>
                  <a:srgbClr val="C00000"/>
                </a:solidFill>
              </a:rPr>
              <a:t>S</a:t>
            </a:r>
            <a:r>
              <a:rPr b="1" lang="en" sz="2700"/>
              <a:t>heath (ROLSES)</a:t>
            </a:r>
            <a:endParaRPr b="1" sz="2700"/>
          </a:p>
        </p:txBody>
      </p:sp>
      <p:sp>
        <p:nvSpPr>
          <p:cNvPr id="425" name="Google Shape;425;p62"/>
          <p:cNvSpPr/>
          <p:nvPr/>
        </p:nvSpPr>
        <p:spPr>
          <a:xfrm>
            <a:off x="0" y="0"/>
            <a:ext cx="9144000" cy="649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6" name="Google Shape;426;p62"/>
          <p:cNvSpPr/>
          <p:nvPr/>
        </p:nvSpPr>
        <p:spPr>
          <a:xfrm>
            <a:off x="388417" y="0"/>
            <a:ext cx="8423700" cy="26682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NASA - NSSDCA - Spacecraft - Details" id="427" name="Google Shape;427;p62"/>
          <p:cNvPicPr preferRelativeResize="0"/>
          <p:nvPr/>
        </p:nvPicPr>
        <p:blipFill rotWithShape="1">
          <a:blip r:embed="rId3">
            <a:alphaModFix/>
          </a:blip>
          <a:srcRect b="2689" l="0" r="-10" t="1258"/>
          <a:stretch/>
        </p:blipFill>
        <p:spPr>
          <a:xfrm>
            <a:off x="628650" y="273108"/>
            <a:ext cx="2501842" cy="2108490"/>
          </a:xfrm>
          <a:prstGeom prst="rect">
            <a:avLst/>
          </a:prstGeom>
          <a:noFill/>
          <a:ln>
            <a:noFill/>
          </a:ln>
        </p:spPr>
      </p:pic>
      <p:pic>
        <p:nvPicPr>
          <p:cNvPr descr="A picture containing indoor&#10;&#10;Description automatically generated" id="428" name="Google Shape;428;p62"/>
          <p:cNvPicPr preferRelativeResize="0"/>
          <p:nvPr/>
        </p:nvPicPr>
        <p:blipFill rotWithShape="1">
          <a:blip r:embed="rId4">
            <a:alphaModFix/>
          </a:blip>
          <a:srcRect b="0" l="12914" r="7851" t="0"/>
          <a:stretch/>
        </p:blipFill>
        <p:spPr>
          <a:xfrm>
            <a:off x="3349797" y="273107"/>
            <a:ext cx="2502720" cy="2108486"/>
          </a:xfrm>
          <a:prstGeom prst="rect">
            <a:avLst/>
          </a:prstGeom>
          <a:noFill/>
          <a:ln>
            <a:noFill/>
          </a:ln>
        </p:spPr>
      </p:pic>
      <p:pic>
        <p:nvPicPr>
          <p:cNvPr descr="A picture containing text, electronics, circuit&#10;&#10;Description automatically generated" id="429" name="Google Shape;429;p62"/>
          <p:cNvPicPr preferRelativeResize="0"/>
          <p:nvPr/>
        </p:nvPicPr>
        <p:blipFill rotWithShape="1">
          <a:blip r:embed="rId5">
            <a:alphaModFix/>
          </a:blip>
          <a:srcRect b="0" l="5457" r="5519" t="0"/>
          <a:stretch/>
        </p:blipFill>
        <p:spPr>
          <a:xfrm>
            <a:off x="6071817" y="273107"/>
            <a:ext cx="2502713" cy="2108493"/>
          </a:xfrm>
          <a:prstGeom prst="rect">
            <a:avLst/>
          </a:prstGeom>
          <a:noFill/>
          <a:ln>
            <a:noFill/>
          </a:ln>
        </p:spPr>
      </p:pic>
      <p:sp>
        <p:nvSpPr>
          <p:cNvPr id="430" name="Google Shape;430;p62"/>
          <p:cNvSpPr/>
          <p:nvPr/>
        </p:nvSpPr>
        <p:spPr>
          <a:xfrm flipH="1" rot="5400000">
            <a:off x="2726614" y="3844655"/>
            <a:ext cx="1645800" cy="342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1" name="Google Shape;431;p62"/>
          <p:cNvSpPr txBox="1"/>
          <p:nvPr>
            <p:ph idx="1" type="body"/>
          </p:nvPr>
        </p:nvSpPr>
        <p:spPr>
          <a:xfrm>
            <a:off x="3872039" y="2833437"/>
            <a:ext cx="4940100" cy="2298000"/>
          </a:xfrm>
          <a:prstGeom prst="rect">
            <a:avLst/>
          </a:prstGeom>
          <a:noFill/>
          <a:ln>
            <a:noFill/>
          </a:ln>
        </p:spPr>
        <p:txBody>
          <a:bodyPr anchorCtr="0" anchor="ctr" bIns="34275" lIns="68575" spcFirstLastPara="1" rIns="68575" wrap="square" tIns="34275">
            <a:noAutofit/>
          </a:bodyPr>
          <a:lstStyle/>
          <a:p>
            <a:pPr indent="-127000" lvl="0" marL="127000" rtl="0" algn="l">
              <a:lnSpc>
                <a:spcPct val="90000"/>
              </a:lnSpc>
              <a:spcBef>
                <a:spcPts val="0"/>
              </a:spcBef>
              <a:spcAft>
                <a:spcPts val="0"/>
              </a:spcAft>
              <a:buClr>
                <a:srgbClr val="2F5496"/>
              </a:buClr>
              <a:buSzPts val="1400"/>
              <a:buFont typeface="Arial"/>
              <a:buChar char="•"/>
            </a:pPr>
            <a:r>
              <a:rPr b="0" lang="en" sz="1400">
                <a:solidFill>
                  <a:srgbClr val="2F5496"/>
                </a:solidFill>
                <a:latin typeface="Calibri"/>
                <a:ea typeface="Calibri"/>
                <a:cs typeface="Calibri"/>
                <a:sym typeface="Calibri"/>
              </a:rPr>
              <a:t>ROLSES Instrument Team: </a:t>
            </a:r>
            <a:r>
              <a:rPr b="0" lang="en" sz="1400">
                <a:latin typeface="Calibri"/>
                <a:ea typeface="Calibri"/>
                <a:cs typeface="Calibri"/>
                <a:sym typeface="Calibri"/>
              </a:rPr>
              <a:t>Robert MacDowall (PI), William Farrell, Jack Burns, Damon Bradley, Nat Gopalswamy, Michael Reiner, Ed Wollack, David McGlone, Mike Choi, Scott Murphy, Rich Katz, Igor Kleyner.</a:t>
            </a:r>
            <a:endParaRPr/>
          </a:p>
          <a:p>
            <a:pPr indent="-127000" lvl="0" marL="127000" rtl="0" algn="l">
              <a:lnSpc>
                <a:spcPct val="90000"/>
              </a:lnSpc>
              <a:spcBef>
                <a:spcPts val="500"/>
              </a:spcBef>
              <a:spcAft>
                <a:spcPts val="0"/>
              </a:spcAft>
              <a:buClr>
                <a:srgbClr val="2F5496"/>
              </a:buClr>
              <a:buSzPts val="1400"/>
              <a:buFont typeface="Arial"/>
              <a:buChar char="•"/>
            </a:pPr>
            <a:r>
              <a:rPr lang="en" sz="1400">
                <a:solidFill>
                  <a:srgbClr val="2F5496"/>
                </a:solidFill>
                <a:latin typeface="Calibri"/>
                <a:ea typeface="Calibri"/>
                <a:cs typeface="Calibri"/>
                <a:sym typeface="Calibri"/>
              </a:rPr>
              <a:t>ROLSES instrument is a new build</a:t>
            </a:r>
            <a:r>
              <a:rPr lang="en" sz="1400">
                <a:latin typeface="Calibri"/>
                <a:ea typeface="Calibri"/>
                <a:cs typeface="Calibri"/>
                <a:sym typeface="Calibri"/>
              </a:rPr>
              <a:t> with heritage from STEREO/SWAVES &amp; SMAP:</a:t>
            </a:r>
            <a:endParaRPr/>
          </a:p>
          <a:p>
            <a:pPr indent="-177800" lvl="1" marL="469900" rtl="0" algn="l">
              <a:lnSpc>
                <a:spcPct val="90000"/>
              </a:lnSpc>
              <a:spcBef>
                <a:spcPts val="500"/>
              </a:spcBef>
              <a:spcAft>
                <a:spcPts val="0"/>
              </a:spcAft>
              <a:buClr>
                <a:schemeClr val="dk1"/>
              </a:buClr>
              <a:buSzPts val="1400"/>
              <a:buChar char="•"/>
            </a:pPr>
            <a:r>
              <a:rPr lang="en" sz="1400">
                <a:latin typeface="Calibri"/>
                <a:ea typeface="Calibri"/>
                <a:cs typeface="Calibri"/>
                <a:sym typeface="Calibri"/>
              </a:rPr>
              <a:t>Four 2.5-m monopoles forming cross-dipole antennas.</a:t>
            </a:r>
            <a:endParaRPr/>
          </a:p>
          <a:p>
            <a:pPr indent="-177800" lvl="1" marL="469900" rtl="0" algn="l">
              <a:lnSpc>
                <a:spcPct val="90000"/>
              </a:lnSpc>
              <a:spcBef>
                <a:spcPts val="500"/>
              </a:spcBef>
              <a:spcAft>
                <a:spcPts val="0"/>
              </a:spcAft>
              <a:buClr>
                <a:schemeClr val="dk1"/>
              </a:buClr>
              <a:buSzPts val="1400"/>
              <a:buChar char="•"/>
            </a:pPr>
            <a:r>
              <a:rPr b="0" lang="en" sz="1400">
                <a:latin typeface="Calibri"/>
                <a:ea typeface="Calibri"/>
                <a:cs typeface="Calibri"/>
                <a:sym typeface="Calibri"/>
              </a:rPr>
              <a:t>Radio spectrometer with 2 bands: 10 kHz – 1 MHz and 300 kHz – 30 MHz.</a:t>
            </a:r>
            <a:endParaRPr b="0" sz="1400">
              <a:latin typeface="Calibri"/>
              <a:ea typeface="Calibri"/>
              <a:cs typeface="Calibri"/>
              <a:sym typeface="Calibri"/>
            </a:endParaRPr>
          </a:p>
          <a:p>
            <a:pPr indent="-127000" lvl="0" marL="127000" rtl="0" algn="l">
              <a:lnSpc>
                <a:spcPct val="90000"/>
              </a:lnSpc>
              <a:spcBef>
                <a:spcPts val="500"/>
              </a:spcBef>
              <a:spcAft>
                <a:spcPts val="0"/>
              </a:spcAft>
              <a:buClr>
                <a:srgbClr val="2F5496"/>
              </a:buClr>
              <a:buSzPts val="1400"/>
              <a:buFont typeface="Arial"/>
              <a:buChar char="•"/>
            </a:pPr>
            <a:r>
              <a:rPr b="0" lang="en" sz="1400">
                <a:solidFill>
                  <a:srgbClr val="2F5496"/>
                </a:solidFill>
                <a:latin typeface="Calibri"/>
                <a:ea typeface="Calibri"/>
                <a:cs typeface="Calibri"/>
                <a:sym typeface="Calibri"/>
              </a:rPr>
              <a:t>Scheduled to land on lunar nearside </a:t>
            </a:r>
            <a:r>
              <a:rPr b="0" lang="en" sz="1400">
                <a:latin typeface="Calibri"/>
                <a:ea typeface="Calibri"/>
                <a:cs typeface="Calibri"/>
                <a:sym typeface="Calibri"/>
              </a:rPr>
              <a:t>using </a:t>
            </a:r>
            <a:r>
              <a:rPr b="0" i="1" lang="en" sz="1400">
                <a:latin typeface="Calibri"/>
                <a:ea typeface="Calibri"/>
                <a:cs typeface="Calibri"/>
                <a:sym typeface="Calibri"/>
              </a:rPr>
              <a:t>Intuitive Machines     (IM-1) Nova-C.</a:t>
            </a:r>
            <a:endParaRPr/>
          </a:p>
        </p:txBody>
      </p:sp>
      <p:sp>
        <p:nvSpPr>
          <p:cNvPr id="432" name="Google Shape;432;p62"/>
          <p:cNvSpPr txBox="1"/>
          <p:nvPr/>
        </p:nvSpPr>
        <p:spPr>
          <a:xfrm>
            <a:off x="497581" y="2396282"/>
            <a:ext cx="2763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IM-1 with ROLSES antennas deployed</a:t>
            </a:r>
            <a:endParaRPr sz="1100"/>
          </a:p>
        </p:txBody>
      </p:sp>
      <p:sp>
        <p:nvSpPr>
          <p:cNvPr id="433" name="Google Shape;433;p62"/>
          <p:cNvSpPr txBox="1"/>
          <p:nvPr/>
        </p:nvSpPr>
        <p:spPr>
          <a:xfrm>
            <a:off x="3645251" y="2377706"/>
            <a:ext cx="1910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Stowed STACER antennas</a:t>
            </a:r>
            <a:endParaRPr sz="1100"/>
          </a:p>
        </p:txBody>
      </p:sp>
      <p:sp>
        <p:nvSpPr>
          <p:cNvPr id="434" name="Google Shape;434;p62"/>
          <p:cNvSpPr txBox="1"/>
          <p:nvPr/>
        </p:nvSpPr>
        <p:spPr>
          <a:xfrm>
            <a:off x="6270722" y="2377706"/>
            <a:ext cx="2104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ROLSES spectrometer board</a:t>
            </a:r>
            <a:endParaRPr sz="110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63"/>
          <p:cNvSpPr/>
          <p:nvPr/>
        </p:nvSpPr>
        <p:spPr>
          <a:xfrm>
            <a:off x="8" y="0"/>
            <a:ext cx="4572000" cy="5143500"/>
          </a:xfrm>
          <a:prstGeom prst="rect">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0" name="Google Shape;440;p63"/>
          <p:cNvSpPr txBox="1"/>
          <p:nvPr>
            <p:ph type="title"/>
          </p:nvPr>
        </p:nvSpPr>
        <p:spPr>
          <a:xfrm>
            <a:off x="0" y="208307"/>
            <a:ext cx="4572000" cy="1265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FFFF99"/>
              </a:buClr>
              <a:buSzPts val="4100"/>
              <a:buFont typeface="Calibri"/>
              <a:buNone/>
            </a:pPr>
            <a:r>
              <a:rPr lang="en" sz="4100">
                <a:solidFill>
                  <a:srgbClr val="FFFF99"/>
                </a:solidFill>
              </a:rPr>
              <a:t>Landing Site for IM-1: Mare Crisium</a:t>
            </a:r>
            <a:endParaRPr sz="4100">
              <a:solidFill>
                <a:srgbClr val="FFFF99"/>
              </a:solidFill>
            </a:endParaRPr>
          </a:p>
        </p:txBody>
      </p:sp>
      <p:sp>
        <p:nvSpPr>
          <p:cNvPr id="441" name="Google Shape;441;p63"/>
          <p:cNvSpPr/>
          <p:nvPr/>
        </p:nvSpPr>
        <p:spPr>
          <a:xfrm>
            <a:off x="4572000" y="0"/>
            <a:ext cx="4572000" cy="51435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2" name="Google Shape;442;p63"/>
          <p:cNvSpPr/>
          <p:nvPr/>
        </p:nvSpPr>
        <p:spPr>
          <a:xfrm>
            <a:off x="5050988" y="482063"/>
            <a:ext cx="342900" cy="34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map&#10;&#10;Description automatically generated" id="443" name="Google Shape;443;p63"/>
          <p:cNvPicPr preferRelativeResize="0"/>
          <p:nvPr/>
        </p:nvPicPr>
        <p:blipFill rotWithShape="1">
          <a:blip r:embed="rId3">
            <a:alphaModFix/>
          </a:blip>
          <a:srcRect b="10898" l="8483" r="0" t="5587"/>
          <a:stretch/>
        </p:blipFill>
        <p:spPr>
          <a:xfrm>
            <a:off x="4822072" y="301172"/>
            <a:ext cx="4168535" cy="2816931"/>
          </a:xfrm>
          <a:prstGeom prst="rect">
            <a:avLst/>
          </a:prstGeom>
          <a:noFill/>
          <a:ln>
            <a:noFill/>
          </a:ln>
        </p:spPr>
      </p:pic>
      <p:pic>
        <p:nvPicPr>
          <p:cNvPr descr="Chart, line chart&#10;&#10;Description automatically generated" id="444" name="Google Shape;444;p63"/>
          <p:cNvPicPr preferRelativeResize="0"/>
          <p:nvPr/>
        </p:nvPicPr>
        <p:blipFill rotWithShape="1">
          <a:blip r:embed="rId4">
            <a:alphaModFix/>
          </a:blip>
          <a:srcRect b="0" l="0" r="0" t="0"/>
          <a:stretch/>
        </p:blipFill>
        <p:spPr>
          <a:xfrm>
            <a:off x="4571999" y="3376744"/>
            <a:ext cx="4530254" cy="1508115"/>
          </a:xfrm>
          <a:prstGeom prst="rect">
            <a:avLst/>
          </a:prstGeom>
          <a:noFill/>
          <a:ln>
            <a:noFill/>
          </a:ln>
        </p:spPr>
      </p:pic>
      <p:sp>
        <p:nvSpPr>
          <p:cNvPr id="445" name="Google Shape;445;p63"/>
          <p:cNvSpPr txBox="1"/>
          <p:nvPr/>
        </p:nvSpPr>
        <p:spPr>
          <a:xfrm>
            <a:off x="4645042" y="4900848"/>
            <a:ext cx="43458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Horizon code developed from SSERVI funding: Bassett </a:t>
            </a:r>
            <a:r>
              <a:rPr i="1" lang="en" sz="1100">
                <a:solidFill>
                  <a:schemeClr val="dk1"/>
                </a:solidFill>
                <a:latin typeface="Calibri"/>
                <a:ea typeface="Calibri"/>
                <a:cs typeface="Calibri"/>
                <a:sym typeface="Calibri"/>
              </a:rPr>
              <a:t>et al. </a:t>
            </a:r>
            <a:r>
              <a:rPr lang="en" sz="1100">
                <a:solidFill>
                  <a:schemeClr val="dk1"/>
                </a:solidFill>
                <a:latin typeface="Calibri"/>
                <a:ea typeface="Calibri"/>
                <a:cs typeface="Calibri"/>
                <a:sym typeface="Calibri"/>
              </a:rPr>
              <a:t>2021, ApJ, 923, 33.</a:t>
            </a:r>
            <a:endParaRPr sz="1100">
              <a:solidFill>
                <a:schemeClr val="dk1"/>
              </a:solidFill>
              <a:latin typeface="Calibri"/>
              <a:ea typeface="Calibri"/>
              <a:cs typeface="Calibri"/>
              <a:sym typeface="Calibri"/>
            </a:endParaRPr>
          </a:p>
        </p:txBody>
      </p:sp>
      <p:pic>
        <p:nvPicPr>
          <p:cNvPr descr="A picture containing nature, crater, outdoor&#10;&#10;Description automatically generated" id="446" name="Google Shape;446;p63"/>
          <p:cNvPicPr preferRelativeResize="0"/>
          <p:nvPr/>
        </p:nvPicPr>
        <p:blipFill rotWithShape="1">
          <a:blip r:embed="rId5">
            <a:alphaModFix/>
          </a:blip>
          <a:srcRect b="0" l="19549" r="13614" t="0"/>
          <a:stretch/>
        </p:blipFill>
        <p:spPr>
          <a:xfrm>
            <a:off x="153393" y="1473664"/>
            <a:ext cx="4280183" cy="360451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6"/>
          <p:cNvSpPr txBox="1"/>
          <p:nvPr>
            <p:ph type="title"/>
          </p:nvPr>
        </p:nvSpPr>
        <p:spPr>
          <a:xfrm>
            <a:off x="311700" y="43815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231" name="Google Shape;231;p46"/>
          <p:cNvSpPr txBox="1"/>
          <p:nvPr>
            <p:ph idx="1" type="body"/>
          </p:nvPr>
        </p:nvSpPr>
        <p:spPr>
          <a:xfrm>
            <a:off x="311700" y="1193850"/>
            <a:ext cx="4260300" cy="3511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A Brief History of the Universe</a:t>
            </a:r>
            <a:endParaRPr sz="1800"/>
          </a:p>
          <a:p>
            <a:pPr indent="-342900" lvl="0" marL="457200" rtl="0" algn="l">
              <a:spcBef>
                <a:spcPts val="0"/>
              </a:spcBef>
              <a:spcAft>
                <a:spcPts val="0"/>
              </a:spcAft>
              <a:buSzPts val="1800"/>
              <a:buChar char="●"/>
            </a:pPr>
            <a:r>
              <a:rPr lang="en" sz="1800"/>
              <a:t>The 21-cm Global Signal</a:t>
            </a:r>
            <a:endParaRPr sz="1800"/>
          </a:p>
          <a:p>
            <a:pPr indent="-342900" lvl="1" marL="914400" rtl="0" algn="l">
              <a:spcBef>
                <a:spcPts val="0"/>
              </a:spcBef>
              <a:spcAft>
                <a:spcPts val="0"/>
              </a:spcAft>
              <a:buSzPts val="1800"/>
              <a:buChar char="○"/>
            </a:pPr>
            <a:r>
              <a:rPr lang="en" sz="1800"/>
              <a:t>Theory</a:t>
            </a:r>
            <a:endParaRPr sz="1800"/>
          </a:p>
          <a:p>
            <a:pPr indent="-342900" lvl="1" marL="914400" rtl="0" algn="l">
              <a:spcBef>
                <a:spcPts val="0"/>
              </a:spcBef>
              <a:spcAft>
                <a:spcPts val="0"/>
              </a:spcAft>
              <a:buSzPts val="1800"/>
              <a:buChar char="○"/>
            </a:pPr>
            <a:r>
              <a:rPr lang="en" sz="1800"/>
              <a:t>Observational Challenges</a:t>
            </a:r>
            <a:endParaRPr sz="1800"/>
          </a:p>
          <a:p>
            <a:pPr indent="-342900" lvl="0" marL="457200" rtl="0" algn="l">
              <a:spcBef>
                <a:spcPts val="0"/>
              </a:spcBef>
              <a:spcAft>
                <a:spcPts val="0"/>
              </a:spcAft>
              <a:buSzPts val="1800"/>
              <a:buChar char="●"/>
            </a:pPr>
            <a:r>
              <a:rPr lang="en" sz="1800"/>
              <a:t>Warm Dark Matter</a:t>
            </a:r>
            <a:endParaRPr sz="1800"/>
          </a:p>
          <a:p>
            <a:pPr indent="-342900" lvl="1" marL="914400" rtl="0" algn="l">
              <a:spcBef>
                <a:spcPts val="0"/>
              </a:spcBef>
              <a:spcAft>
                <a:spcPts val="0"/>
              </a:spcAft>
              <a:buSzPts val="1800"/>
              <a:buChar char="○"/>
            </a:pPr>
            <a:r>
              <a:rPr lang="en" sz="1800"/>
              <a:t>Overview and Motivations</a:t>
            </a:r>
            <a:endParaRPr sz="1800"/>
          </a:p>
          <a:p>
            <a:pPr indent="-342900" lvl="1" marL="914400" rtl="0" algn="l">
              <a:spcBef>
                <a:spcPts val="0"/>
              </a:spcBef>
              <a:spcAft>
                <a:spcPts val="0"/>
              </a:spcAft>
              <a:buSzPts val="1800"/>
              <a:buChar char="○"/>
            </a:pPr>
            <a:r>
              <a:rPr lang="en" sz="1800"/>
              <a:t>Constraints using 21-cm Cosmology</a:t>
            </a:r>
            <a:endParaRPr sz="1800"/>
          </a:p>
          <a:p>
            <a:pPr indent="-342900" lvl="0" marL="457200" rtl="0" algn="l">
              <a:spcBef>
                <a:spcPts val="0"/>
              </a:spcBef>
              <a:spcAft>
                <a:spcPts val="0"/>
              </a:spcAft>
              <a:buSzPts val="1800"/>
              <a:buChar char="●"/>
            </a:pPr>
            <a:r>
              <a:rPr lang="en" sz="1800"/>
              <a:t>21-cm Cosmology Lunar Telescopes</a:t>
            </a:r>
            <a:endParaRPr sz="1800"/>
          </a:p>
        </p:txBody>
      </p:sp>
      <p:pic>
        <p:nvPicPr>
          <p:cNvPr id="232" name="Google Shape;232;p46"/>
          <p:cNvPicPr preferRelativeResize="0"/>
          <p:nvPr/>
        </p:nvPicPr>
        <p:blipFill rotWithShape="1">
          <a:blip r:embed="rId3">
            <a:alphaModFix/>
          </a:blip>
          <a:srcRect b="0" l="6589" r="6597" t="0"/>
          <a:stretch/>
        </p:blipFill>
        <p:spPr>
          <a:xfrm>
            <a:off x="4572000" y="438150"/>
            <a:ext cx="4267200" cy="4267200"/>
          </a:xfrm>
          <a:prstGeom prst="rect">
            <a:avLst/>
          </a:prstGeom>
          <a:noFill/>
          <a:ln>
            <a:noFill/>
          </a:ln>
        </p:spPr>
      </p:pic>
      <p:sp>
        <p:nvSpPr>
          <p:cNvPr id="233" name="Google Shape;233;p46"/>
          <p:cNvSpPr txBox="1"/>
          <p:nvPr/>
        </p:nvSpPr>
        <p:spPr>
          <a:xfrm>
            <a:off x="4572000" y="4789500"/>
            <a:ext cx="4267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Coma Cluster, SDSS</a:t>
            </a:r>
            <a:endParaRPr sz="11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64"/>
          <p:cNvSpPr txBox="1"/>
          <p:nvPr>
            <p:ph type="title"/>
          </p:nvPr>
        </p:nvSpPr>
        <p:spPr>
          <a:xfrm>
            <a:off x="3724072" y="471951"/>
            <a:ext cx="4939800" cy="964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100"/>
              <a:buFont typeface="Calibri"/>
              <a:buNone/>
            </a:pPr>
            <a:r>
              <a:rPr b="1" lang="en" sz="4100"/>
              <a:t>ROLSES Science Goals</a:t>
            </a:r>
            <a:endParaRPr/>
          </a:p>
        </p:txBody>
      </p:sp>
      <p:sp>
        <p:nvSpPr>
          <p:cNvPr id="452" name="Google Shape;452;p64"/>
          <p:cNvSpPr txBox="1"/>
          <p:nvPr>
            <p:ph idx="1" type="body"/>
          </p:nvPr>
        </p:nvSpPr>
        <p:spPr>
          <a:xfrm>
            <a:off x="3531569" y="1736106"/>
            <a:ext cx="5361000" cy="3407400"/>
          </a:xfrm>
          <a:prstGeom prst="rect">
            <a:avLst/>
          </a:prstGeom>
          <a:noFill/>
          <a:ln>
            <a:noFill/>
          </a:ln>
        </p:spPr>
        <p:txBody>
          <a:bodyPr anchorCtr="0" anchor="t" bIns="34275" lIns="68575" spcFirstLastPara="1" rIns="68575" wrap="square" tIns="34275">
            <a:normAutofit lnSpcReduction="10000"/>
          </a:bodyPr>
          <a:lstStyle/>
          <a:p>
            <a:pPr indent="-165100" lvl="1" marL="419100" rtl="0" algn="just">
              <a:lnSpc>
                <a:spcPct val="90000"/>
              </a:lnSpc>
              <a:spcBef>
                <a:spcPts val="0"/>
              </a:spcBef>
              <a:spcAft>
                <a:spcPts val="0"/>
              </a:spcAft>
              <a:buClr>
                <a:schemeClr val="dk1"/>
              </a:buClr>
              <a:buSzPts val="2000"/>
              <a:buFont typeface="Arial"/>
              <a:buChar char="•"/>
            </a:pPr>
            <a:r>
              <a:rPr b="0" lang="en" sz="2000">
                <a:latin typeface="Calibri"/>
                <a:ea typeface="Calibri"/>
                <a:cs typeface="Calibri"/>
                <a:sym typeface="Calibri"/>
              </a:rPr>
              <a:t>Determine the photoelectron sheath density from ~1 to ~3 m above the lunar surface by measuring electron plasma frequency.</a:t>
            </a:r>
            <a:endParaRPr/>
          </a:p>
          <a:p>
            <a:pPr indent="-165100" lvl="1" marL="419100" rtl="0" algn="just">
              <a:lnSpc>
                <a:spcPct val="90000"/>
              </a:lnSpc>
              <a:spcBef>
                <a:spcPts val="400"/>
              </a:spcBef>
              <a:spcAft>
                <a:spcPts val="0"/>
              </a:spcAft>
              <a:buClr>
                <a:schemeClr val="dk1"/>
              </a:buClr>
              <a:buSzPts val="2000"/>
              <a:buFont typeface="Arial"/>
              <a:buChar char="•"/>
            </a:pPr>
            <a:r>
              <a:rPr b="0" lang="en" sz="2000">
                <a:latin typeface="Calibri"/>
                <a:ea typeface="Calibri"/>
                <a:cs typeface="Calibri"/>
                <a:sym typeface="Calibri"/>
              </a:rPr>
              <a:t>Demonstrate detection of solar, planetary, &amp; other radio emission from lunar surface.</a:t>
            </a:r>
            <a:endParaRPr/>
          </a:p>
          <a:p>
            <a:pPr indent="-165100" lvl="1" marL="419100" rtl="0" algn="just">
              <a:lnSpc>
                <a:spcPct val="90000"/>
              </a:lnSpc>
              <a:spcBef>
                <a:spcPts val="400"/>
              </a:spcBef>
              <a:spcAft>
                <a:spcPts val="0"/>
              </a:spcAft>
              <a:buClr>
                <a:srgbClr val="FF0000"/>
              </a:buClr>
              <a:buSzPts val="2000"/>
              <a:buFont typeface="Arial"/>
              <a:buChar char="•"/>
            </a:pPr>
            <a:r>
              <a:rPr b="0" lang="en" sz="2000">
                <a:solidFill>
                  <a:srgbClr val="FF0000"/>
                </a:solidFill>
                <a:latin typeface="Calibri"/>
                <a:ea typeface="Calibri"/>
                <a:cs typeface="Calibri"/>
                <a:sym typeface="Calibri"/>
              </a:rPr>
              <a:t>Measure Galactic spectrum at &lt;30 MHz.</a:t>
            </a:r>
            <a:endParaRPr b="0" sz="2000">
              <a:solidFill>
                <a:srgbClr val="FF0000"/>
              </a:solidFill>
              <a:latin typeface="Calibri"/>
              <a:ea typeface="Calibri"/>
              <a:cs typeface="Calibri"/>
              <a:sym typeface="Calibri"/>
            </a:endParaRPr>
          </a:p>
          <a:p>
            <a:pPr indent="-165100" lvl="1" marL="419100" rtl="0" algn="just">
              <a:lnSpc>
                <a:spcPct val="90000"/>
              </a:lnSpc>
              <a:spcBef>
                <a:spcPts val="400"/>
              </a:spcBef>
              <a:spcAft>
                <a:spcPts val="0"/>
              </a:spcAft>
              <a:buClr>
                <a:schemeClr val="dk1"/>
              </a:buClr>
              <a:buSzPts val="2000"/>
              <a:buFont typeface="Arial"/>
              <a:buChar char="•"/>
            </a:pPr>
            <a:r>
              <a:rPr b="0" lang="en" sz="2000">
                <a:latin typeface="Calibri"/>
                <a:ea typeface="Calibri"/>
                <a:cs typeface="Calibri"/>
                <a:sym typeface="Calibri"/>
              </a:rPr>
              <a:t>Aid development of lunar radio arrays.</a:t>
            </a:r>
            <a:endParaRPr/>
          </a:p>
          <a:p>
            <a:pPr indent="-165100" lvl="1" marL="419100" rtl="0" algn="just">
              <a:lnSpc>
                <a:spcPct val="90000"/>
              </a:lnSpc>
              <a:spcBef>
                <a:spcPts val="400"/>
              </a:spcBef>
              <a:spcAft>
                <a:spcPts val="0"/>
              </a:spcAft>
              <a:buClr>
                <a:srgbClr val="FF0000"/>
              </a:buClr>
              <a:buSzPts val="2000"/>
              <a:buFont typeface="Arial"/>
              <a:buChar char="•"/>
            </a:pPr>
            <a:r>
              <a:rPr lang="en" sz="2000">
                <a:solidFill>
                  <a:srgbClr val="FF0000"/>
                </a:solidFill>
                <a:latin typeface="Calibri"/>
                <a:ea typeface="Calibri"/>
                <a:cs typeface="Calibri"/>
                <a:sym typeface="Calibri"/>
              </a:rPr>
              <a:t>Measure the local EM environment, including that from the lander.  </a:t>
            </a:r>
            <a:endParaRPr b="0" sz="2000">
              <a:solidFill>
                <a:srgbClr val="FF0000"/>
              </a:solidFill>
              <a:latin typeface="Calibri"/>
              <a:ea typeface="Calibri"/>
              <a:cs typeface="Calibri"/>
              <a:sym typeface="Calibri"/>
            </a:endParaRPr>
          </a:p>
          <a:p>
            <a:pPr indent="-165100" lvl="1" marL="419100" rtl="0" algn="just">
              <a:lnSpc>
                <a:spcPct val="90000"/>
              </a:lnSpc>
              <a:spcBef>
                <a:spcPts val="400"/>
              </a:spcBef>
              <a:spcAft>
                <a:spcPts val="0"/>
              </a:spcAft>
              <a:buClr>
                <a:srgbClr val="FF0000"/>
              </a:buClr>
              <a:buSzPts val="2000"/>
              <a:buChar char="•"/>
            </a:pPr>
            <a:r>
              <a:rPr b="0" lang="en" sz="2000">
                <a:solidFill>
                  <a:srgbClr val="FF0000"/>
                </a:solidFill>
                <a:latin typeface="Calibri"/>
                <a:ea typeface="Calibri"/>
                <a:cs typeface="Calibri"/>
                <a:sym typeface="Calibri"/>
              </a:rPr>
              <a:t>Measure reflection of incoming radio emission from lunar surface and below.</a:t>
            </a:r>
            <a:endParaRPr>
              <a:solidFill>
                <a:srgbClr val="FF0000"/>
              </a:solidFill>
            </a:endParaRPr>
          </a:p>
          <a:p>
            <a:pPr indent="0" lvl="1" marL="254000" rtl="0" algn="just">
              <a:lnSpc>
                <a:spcPct val="90000"/>
              </a:lnSpc>
              <a:spcBef>
                <a:spcPts val="400"/>
              </a:spcBef>
              <a:spcAft>
                <a:spcPts val="0"/>
              </a:spcAft>
              <a:buClr>
                <a:schemeClr val="dk1"/>
              </a:buClr>
              <a:buSzPts val="2100"/>
              <a:buNone/>
            </a:pPr>
            <a:r>
              <a:t/>
            </a:r>
            <a:endParaRPr sz="2100"/>
          </a:p>
        </p:txBody>
      </p:sp>
      <p:pic>
        <p:nvPicPr>
          <p:cNvPr descr="A satellite on the moon&#10;&#10;Description automatically generated with low confidence" id="453" name="Google Shape;453;p64"/>
          <p:cNvPicPr preferRelativeResize="0"/>
          <p:nvPr/>
        </p:nvPicPr>
        <p:blipFill rotWithShape="1">
          <a:blip r:embed="rId3">
            <a:alphaModFix/>
          </a:blip>
          <a:srcRect b="0" l="45516" r="17137" t="0"/>
          <a:stretch/>
        </p:blipFill>
        <p:spPr>
          <a:xfrm>
            <a:off x="15" y="8"/>
            <a:ext cx="3476678" cy="5143493"/>
          </a:xfrm>
          <a:prstGeom prst="rect">
            <a:avLst/>
          </a:prstGeom>
          <a:noFill/>
          <a:ln>
            <a:noFill/>
          </a:ln>
        </p:spPr>
      </p:pic>
      <p:cxnSp>
        <p:nvCxnSpPr>
          <p:cNvPr id="454" name="Google Shape;454;p64"/>
          <p:cNvCxnSpPr/>
          <p:nvPr/>
        </p:nvCxnSpPr>
        <p:spPr>
          <a:xfrm>
            <a:off x="3810700" y="1586338"/>
            <a:ext cx="4731900" cy="0"/>
          </a:xfrm>
          <a:prstGeom prst="straightConnector1">
            <a:avLst/>
          </a:prstGeom>
          <a:noFill/>
          <a:ln cap="flat" cmpd="sng" w="19050">
            <a:solidFill>
              <a:srgbClr val="F58C24"/>
            </a:solidFill>
            <a:prstDash val="solid"/>
            <a:miter lim="800000"/>
            <a:headEnd len="sm" w="sm" type="none"/>
            <a:tailEnd len="sm" w="sm" type="none"/>
          </a:ln>
        </p:spPr>
      </p:cxn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8" name="Shape 458"/>
        <p:cNvGrpSpPr/>
        <p:nvPr/>
      </p:nvGrpSpPr>
      <p:grpSpPr>
        <a:xfrm>
          <a:off x="0" y="0"/>
          <a:ext cx="0" cy="0"/>
          <a:chOff x="0" y="0"/>
          <a:chExt cx="0" cy="0"/>
        </a:xfrm>
      </p:grpSpPr>
      <p:sp>
        <p:nvSpPr>
          <p:cNvPr id="459" name="Google Shape;459;p65"/>
          <p:cNvSpPr/>
          <p:nvPr/>
        </p:nvSpPr>
        <p:spPr>
          <a:xfrm>
            <a:off x="0" y="0"/>
            <a:ext cx="9141900" cy="5143500"/>
          </a:xfrm>
          <a:prstGeom prst="rect">
            <a:avLst/>
          </a:prstGeom>
          <a:solidFill>
            <a:srgbClr val="41414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0" name="Google Shape;460;p65"/>
          <p:cNvSpPr txBox="1"/>
          <p:nvPr/>
        </p:nvSpPr>
        <p:spPr>
          <a:xfrm>
            <a:off x="5016136" y="699721"/>
            <a:ext cx="3665700" cy="13332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None/>
            </a:pPr>
            <a:r>
              <a:rPr b="1" lang="en" sz="3300">
                <a:solidFill>
                  <a:schemeClr val="lt1"/>
                </a:solidFill>
                <a:latin typeface="Calibri"/>
                <a:ea typeface="Calibri"/>
                <a:cs typeface="Calibri"/>
                <a:sym typeface="Calibri"/>
              </a:rPr>
              <a:t>The </a:t>
            </a:r>
            <a:r>
              <a:rPr b="1" lang="en" sz="3300">
                <a:solidFill>
                  <a:srgbClr val="C00000"/>
                </a:solidFill>
                <a:latin typeface="Calibri"/>
                <a:ea typeface="Calibri"/>
                <a:cs typeface="Calibri"/>
                <a:sym typeface="Calibri"/>
              </a:rPr>
              <a:t>Lu</a:t>
            </a:r>
            <a:r>
              <a:rPr b="1" lang="en" sz="3300">
                <a:solidFill>
                  <a:schemeClr val="lt1"/>
                </a:solidFill>
                <a:latin typeface="Calibri"/>
                <a:ea typeface="Calibri"/>
                <a:cs typeface="Calibri"/>
                <a:sym typeface="Calibri"/>
              </a:rPr>
              <a:t>nar </a:t>
            </a:r>
            <a:r>
              <a:rPr b="1" lang="en" sz="3300">
                <a:solidFill>
                  <a:srgbClr val="C00000"/>
                </a:solidFill>
                <a:latin typeface="Calibri"/>
                <a:ea typeface="Calibri"/>
                <a:cs typeface="Calibri"/>
                <a:sym typeface="Calibri"/>
              </a:rPr>
              <a:t>S</a:t>
            </a:r>
            <a:r>
              <a:rPr b="1" lang="en" sz="3300">
                <a:solidFill>
                  <a:schemeClr val="lt1"/>
                </a:solidFill>
                <a:latin typeface="Calibri"/>
                <a:ea typeface="Calibri"/>
                <a:cs typeface="Calibri"/>
                <a:sym typeface="Calibri"/>
              </a:rPr>
              <a:t>urface </a:t>
            </a:r>
            <a:r>
              <a:rPr b="1" lang="en" sz="3300">
                <a:solidFill>
                  <a:srgbClr val="C00000"/>
                </a:solidFill>
                <a:latin typeface="Calibri"/>
                <a:ea typeface="Calibri"/>
                <a:cs typeface="Calibri"/>
                <a:sym typeface="Calibri"/>
              </a:rPr>
              <a:t>E</a:t>
            </a:r>
            <a:r>
              <a:rPr b="1" lang="en" sz="3300">
                <a:solidFill>
                  <a:schemeClr val="lt1"/>
                </a:solidFill>
                <a:latin typeface="Calibri"/>
                <a:ea typeface="Calibri"/>
                <a:cs typeface="Calibri"/>
                <a:sym typeface="Calibri"/>
              </a:rPr>
              <a:t>lectromagnetics </a:t>
            </a:r>
            <a:r>
              <a:rPr b="1" lang="en" sz="3300">
                <a:solidFill>
                  <a:srgbClr val="C00000"/>
                </a:solidFill>
                <a:latin typeface="Calibri"/>
                <a:ea typeface="Calibri"/>
                <a:cs typeface="Calibri"/>
                <a:sym typeface="Calibri"/>
              </a:rPr>
              <a:t>E</a:t>
            </a:r>
            <a:r>
              <a:rPr b="1" lang="en" sz="3300">
                <a:solidFill>
                  <a:schemeClr val="lt1"/>
                </a:solidFill>
                <a:latin typeface="Calibri"/>
                <a:ea typeface="Calibri"/>
                <a:cs typeface="Calibri"/>
                <a:sym typeface="Calibri"/>
              </a:rPr>
              <a:t>xperiment  (LuSEE)</a:t>
            </a:r>
            <a:endParaRPr sz="1100"/>
          </a:p>
        </p:txBody>
      </p:sp>
      <p:pic>
        <p:nvPicPr>
          <p:cNvPr descr="A picture containing outdoor, ground&#10;&#10;Description automatically generated" id="461" name="Google Shape;461;p65"/>
          <p:cNvPicPr preferRelativeResize="0"/>
          <p:nvPr/>
        </p:nvPicPr>
        <p:blipFill rotWithShape="1">
          <a:blip r:embed="rId3">
            <a:alphaModFix/>
          </a:blip>
          <a:srcRect b="0" l="21267" r="28465" t="0"/>
          <a:stretch/>
        </p:blipFill>
        <p:spPr>
          <a:xfrm>
            <a:off x="293927" y="430258"/>
            <a:ext cx="3827405" cy="4282985"/>
          </a:xfrm>
          <a:prstGeom prst="rect">
            <a:avLst/>
          </a:prstGeom>
          <a:noFill/>
          <a:ln>
            <a:noFill/>
          </a:ln>
        </p:spPr>
      </p:pic>
      <p:sp>
        <p:nvSpPr>
          <p:cNvPr id="462" name="Google Shape;462;p65"/>
          <p:cNvSpPr/>
          <p:nvPr/>
        </p:nvSpPr>
        <p:spPr>
          <a:xfrm>
            <a:off x="4581144" y="1062990"/>
            <a:ext cx="6900" cy="3017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3" name="Google Shape;463;p65"/>
          <p:cNvSpPr txBox="1"/>
          <p:nvPr/>
        </p:nvSpPr>
        <p:spPr>
          <a:xfrm>
            <a:off x="5016136" y="2170897"/>
            <a:ext cx="3665700" cy="24078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b="0" lang="en" sz="2100">
                <a:solidFill>
                  <a:schemeClr val="lt1"/>
                </a:solidFill>
                <a:latin typeface="Calibri"/>
                <a:ea typeface="Calibri"/>
                <a:cs typeface="Calibri"/>
                <a:sym typeface="Calibri"/>
              </a:rPr>
              <a:t>Stuart D. Bale (PI), Keith Goetz, Peter Harvey, John Bonnell, Jack Burns, Thierry Dudok de Wit, Bob MacDowall, David Malaspina, Marc Pulupa, Anze Slosar, Aritoki Suzuki + a big LuSEE science team</a:t>
            </a:r>
            <a:endParaRPr sz="110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6"/>
          <p:cNvSpPr txBox="1"/>
          <p:nvPr>
            <p:ph type="title"/>
          </p:nvPr>
        </p:nvSpPr>
        <p:spPr>
          <a:xfrm>
            <a:off x="1905000" y="28575"/>
            <a:ext cx="6781800" cy="543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b="0" lang="en" sz="3300">
                <a:solidFill>
                  <a:srgbClr val="0070C0"/>
                </a:solidFill>
                <a:latin typeface="Calibri"/>
                <a:ea typeface="Calibri"/>
                <a:cs typeface="Calibri"/>
                <a:sym typeface="Calibri"/>
              </a:rPr>
              <a:t>Overview</a:t>
            </a:r>
            <a:endParaRPr/>
          </a:p>
        </p:txBody>
      </p:sp>
      <p:sp>
        <p:nvSpPr>
          <p:cNvPr id="470" name="Google Shape;470;p66"/>
          <p:cNvSpPr txBox="1"/>
          <p:nvPr>
            <p:ph idx="12" type="sldNum"/>
          </p:nvPr>
        </p:nvSpPr>
        <p:spPr>
          <a:xfrm>
            <a:off x="7360920" y="4834891"/>
            <a:ext cx="1326000" cy="2547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66"/>
          <p:cNvSpPr txBox="1"/>
          <p:nvPr/>
        </p:nvSpPr>
        <p:spPr>
          <a:xfrm>
            <a:off x="278453" y="642268"/>
            <a:ext cx="8587200" cy="3970500"/>
          </a:xfrm>
          <a:prstGeom prst="rect">
            <a:avLst/>
          </a:prstGeom>
          <a:blipFill rotWithShape="1">
            <a:blip r:embed="rId3">
              <a:alphaModFix/>
            </a:blip>
            <a:stretch>
              <a:fillRect b="-2069" l="-849" r="-959" t="-919"/>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latin typeface="Arial"/>
                <a:ea typeface="Arial"/>
                <a:cs typeface="Arial"/>
                <a:sym typeface="Arial"/>
              </a:rPr>
              <a:t> </a:t>
            </a:r>
            <a:endParaRPr sz="1100"/>
          </a:p>
        </p:txBody>
      </p:sp>
      <p:sp>
        <p:nvSpPr>
          <p:cNvPr id="472" name="Google Shape;472;p66"/>
          <p:cNvSpPr/>
          <p:nvPr/>
        </p:nvSpPr>
        <p:spPr>
          <a:xfrm>
            <a:off x="207628" y="4888685"/>
            <a:ext cx="8587200" cy="2010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7"/>
          <p:cNvSpPr txBox="1"/>
          <p:nvPr>
            <p:ph type="title"/>
          </p:nvPr>
        </p:nvSpPr>
        <p:spPr>
          <a:xfrm>
            <a:off x="1905000" y="28575"/>
            <a:ext cx="6781800" cy="543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b="0" lang="en" sz="2400">
                <a:solidFill>
                  <a:srgbClr val="0070C0"/>
                </a:solidFill>
              </a:rPr>
              <a:t>LuSEE ‘Nite’ Design</a:t>
            </a:r>
            <a:endParaRPr/>
          </a:p>
        </p:txBody>
      </p:sp>
      <p:sp>
        <p:nvSpPr>
          <p:cNvPr id="478" name="Google Shape;478;p67"/>
          <p:cNvSpPr txBox="1"/>
          <p:nvPr>
            <p:ph idx="12" type="sldNum"/>
          </p:nvPr>
        </p:nvSpPr>
        <p:spPr>
          <a:xfrm>
            <a:off x="7360920" y="4834891"/>
            <a:ext cx="1326000" cy="2547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479" name="Google Shape;479;p67"/>
          <p:cNvPicPr preferRelativeResize="0"/>
          <p:nvPr/>
        </p:nvPicPr>
        <p:blipFill rotWithShape="1">
          <a:blip r:embed="rId3">
            <a:alphaModFix/>
          </a:blip>
          <a:srcRect b="0" l="0" r="0" t="0"/>
          <a:stretch/>
        </p:blipFill>
        <p:spPr>
          <a:xfrm>
            <a:off x="1145472" y="900796"/>
            <a:ext cx="6855529" cy="3704273"/>
          </a:xfrm>
          <a:prstGeom prst="rect">
            <a:avLst/>
          </a:prstGeom>
          <a:noFill/>
          <a:ln>
            <a:noFill/>
          </a:ln>
        </p:spPr>
      </p:pic>
      <p:sp>
        <p:nvSpPr>
          <p:cNvPr id="480" name="Google Shape;480;p67"/>
          <p:cNvSpPr txBox="1"/>
          <p:nvPr/>
        </p:nvSpPr>
        <p:spPr>
          <a:xfrm>
            <a:off x="1348741" y="788671"/>
            <a:ext cx="2880600" cy="1162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Deployable stacer antennas </a:t>
            </a:r>
            <a:r>
              <a:rPr lang="en" sz="1200">
                <a:solidFill>
                  <a:schemeClr val="dk1"/>
                </a:solidFill>
                <a:latin typeface="Calibri"/>
                <a:ea typeface="Calibri"/>
                <a:cs typeface="Calibri"/>
                <a:sym typeface="Calibri"/>
              </a:rPr>
              <a:t>(STEREO/WAVES)</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2-6m TBD</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Turntable to change orientation</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 50 MHz bandwidth (TBD)</a:t>
            </a:r>
            <a:endParaRPr sz="1100"/>
          </a:p>
          <a:p>
            <a:pPr indent="-152400" lvl="0" marL="215900" marR="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sp>
        <p:nvSpPr>
          <p:cNvPr id="481" name="Google Shape;481;p67"/>
          <p:cNvSpPr txBox="1"/>
          <p:nvPr/>
        </p:nvSpPr>
        <p:spPr>
          <a:xfrm>
            <a:off x="1417319" y="3727907"/>
            <a:ext cx="2364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Standalone system</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Instrument electronics</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Battery</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Comms (JPL User Terminal)</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PRISM FSS-like thermal design</a:t>
            </a:r>
            <a:endParaRPr sz="1100"/>
          </a:p>
        </p:txBody>
      </p:sp>
      <p:sp>
        <p:nvSpPr>
          <p:cNvPr id="482" name="Google Shape;482;p67"/>
          <p:cNvSpPr txBox="1"/>
          <p:nvPr/>
        </p:nvSpPr>
        <p:spPr>
          <a:xfrm>
            <a:off x="5909310" y="2883188"/>
            <a:ext cx="2446200" cy="191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On CS-3 CLPS mission with ESA Lunar Pathfinder Relay</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Early 2025 landing</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Lander will </a:t>
            </a:r>
            <a:r>
              <a:rPr b="1" lang="en" sz="1200">
                <a:solidFill>
                  <a:schemeClr val="dk1"/>
                </a:solidFill>
                <a:latin typeface="Calibri"/>
                <a:ea typeface="Calibri"/>
                <a:cs typeface="Calibri"/>
                <a:sym typeface="Calibri"/>
              </a:rPr>
              <a:t>DIE</a:t>
            </a:r>
            <a:r>
              <a:rPr lang="en" sz="1200">
                <a:solidFill>
                  <a:schemeClr val="dk1"/>
                </a:solidFill>
                <a:latin typeface="Calibri"/>
                <a:ea typeface="Calibri"/>
                <a:cs typeface="Calibri"/>
                <a:sym typeface="Calibri"/>
              </a:rPr>
              <a:t> after commissioning</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No spacecraft EMI!</a:t>
            </a:r>
            <a:endParaRPr sz="1100"/>
          </a:p>
          <a:p>
            <a:pPr indent="-215900" lvl="0" marL="215900" marR="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Landing site under study</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Mid-latitudes</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Far side</a:t>
            </a:r>
            <a:endParaRPr sz="1100"/>
          </a:p>
          <a:p>
            <a:pPr indent="-215900" lvl="1" marL="55880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Slightly south?</a:t>
            </a:r>
            <a:endParaRPr sz="1100"/>
          </a:p>
        </p:txBody>
      </p:sp>
      <p:sp>
        <p:nvSpPr>
          <p:cNvPr id="483" name="Google Shape;483;p67"/>
          <p:cNvSpPr txBox="1"/>
          <p:nvPr/>
        </p:nvSpPr>
        <p:spPr>
          <a:xfrm>
            <a:off x="4801048" y="657647"/>
            <a:ext cx="29580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Major involvement from US </a:t>
            </a:r>
            <a:r>
              <a:rPr b="1" lang="en" sz="1200">
                <a:solidFill>
                  <a:schemeClr val="dk1"/>
                </a:solidFill>
                <a:latin typeface="Calibri"/>
                <a:ea typeface="Calibri"/>
                <a:cs typeface="Calibri"/>
                <a:sym typeface="Calibri"/>
              </a:rPr>
              <a:t>DOE</a:t>
            </a:r>
            <a:r>
              <a:rPr lang="en" sz="1200">
                <a:solidFill>
                  <a:schemeClr val="dk1"/>
                </a:solidFill>
                <a:latin typeface="Calibri"/>
                <a:ea typeface="Calibri"/>
                <a:cs typeface="Calibri"/>
                <a:sym typeface="Calibri"/>
              </a:rPr>
              <a:t> (BNL and LBL)</a:t>
            </a:r>
            <a:endParaRPr sz="1100"/>
          </a:p>
        </p:txBody>
      </p:sp>
      <p:sp>
        <p:nvSpPr>
          <p:cNvPr id="484" name="Google Shape;484;p67"/>
          <p:cNvSpPr/>
          <p:nvPr/>
        </p:nvSpPr>
        <p:spPr>
          <a:xfrm>
            <a:off x="207628" y="4888685"/>
            <a:ext cx="8587200" cy="2010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8"/>
          <p:cNvSpPr txBox="1"/>
          <p:nvPr/>
        </p:nvSpPr>
        <p:spPr>
          <a:xfrm>
            <a:off x="76928" y="3706944"/>
            <a:ext cx="8667000" cy="15777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Low slopes (&lt;10 degrees)</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Low likelihood of hazards (e.g. craters and boulders &gt;~1-2 meters in scale)</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Low surface roughness</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Avoid locations within craters</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Maximize amount of visible sky</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Not considering a landing site on the floor of a large crater</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p:txBody>
      </p:sp>
      <p:cxnSp>
        <p:nvCxnSpPr>
          <p:cNvPr id="490" name="Google Shape;490;p68"/>
          <p:cNvCxnSpPr/>
          <p:nvPr/>
        </p:nvCxnSpPr>
        <p:spPr>
          <a:xfrm>
            <a:off x="1154642" y="1080338"/>
            <a:ext cx="66600" cy="705000"/>
          </a:xfrm>
          <a:prstGeom prst="straightConnector1">
            <a:avLst/>
          </a:prstGeom>
          <a:noFill/>
          <a:ln cap="flat" cmpd="sng" w="38100">
            <a:solidFill>
              <a:schemeClr val="lt1"/>
            </a:solidFill>
            <a:prstDash val="solid"/>
            <a:miter lim="800000"/>
            <a:headEnd len="sm" w="sm" type="none"/>
            <a:tailEnd len="med" w="med" type="triangle"/>
          </a:ln>
        </p:spPr>
      </p:cxnSp>
      <p:sp>
        <p:nvSpPr>
          <p:cNvPr id="491" name="Google Shape;491;p68"/>
          <p:cNvSpPr txBox="1"/>
          <p:nvPr/>
        </p:nvSpPr>
        <p:spPr>
          <a:xfrm>
            <a:off x="683154" y="657379"/>
            <a:ext cx="10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Location 3:</a:t>
            </a:r>
            <a:endParaRPr sz="1100"/>
          </a:p>
        </p:txBody>
      </p:sp>
      <p:cxnSp>
        <p:nvCxnSpPr>
          <p:cNvPr id="492" name="Google Shape;492;p68"/>
          <p:cNvCxnSpPr/>
          <p:nvPr/>
        </p:nvCxnSpPr>
        <p:spPr>
          <a:xfrm flipH="1" rot="10800000">
            <a:off x="8404933" y="4003553"/>
            <a:ext cx="191400" cy="594900"/>
          </a:xfrm>
          <a:prstGeom prst="straightConnector1">
            <a:avLst/>
          </a:prstGeom>
          <a:noFill/>
          <a:ln cap="flat" cmpd="sng" w="38100">
            <a:solidFill>
              <a:schemeClr val="lt1"/>
            </a:solidFill>
            <a:prstDash val="solid"/>
            <a:miter lim="800000"/>
            <a:headEnd len="sm" w="sm" type="none"/>
            <a:tailEnd len="med" w="med" type="triangle"/>
          </a:ln>
        </p:spPr>
      </p:cxnSp>
      <p:sp>
        <p:nvSpPr>
          <p:cNvPr id="493" name="Google Shape;493;p68"/>
          <p:cNvSpPr txBox="1"/>
          <p:nvPr/>
        </p:nvSpPr>
        <p:spPr>
          <a:xfrm>
            <a:off x="268760" y="120736"/>
            <a:ext cx="8563200" cy="39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accent1"/>
                </a:solidFill>
                <a:latin typeface="Calibri"/>
                <a:ea typeface="Calibri"/>
                <a:cs typeface="Calibri"/>
                <a:sym typeface="Calibri"/>
              </a:rPr>
              <a:t>LuSEE-Nite Landing Site: ~10°S- 30°S latitude, 150 °E to 210°E longitude</a:t>
            </a:r>
            <a:endParaRPr sz="2100">
              <a:solidFill>
                <a:schemeClr val="accent1"/>
              </a:solidFill>
              <a:latin typeface="Calibri"/>
              <a:ea typeface="Calibri"/>
              <a:cs typeface="Calibri"/>
              <a:sym typeface="Calibri"/>
            </a:endParaRPr>
          </a:p>
        </p:txBody>
      </p:sp>
      <p:cxnSp>
        <p:nvCxnSpPr>
          <p:cNvPr id="494" name="Google Shape;494;p68"/>
          <p:cNvCxnSpPr/>
          <p:nvPr/>
        </p:nvCxnSpPr>
        <p:spPr>
          <a:xfrm flipH="1">
            <a:off x="790742" y="807076"/>
            <a:ext cx="363900" cy="270600"/>
          </a:xfrm>
          <a:prstGeom prst="straightConnector1">
            <a:avLst/>
          </a:prstGeom>
          <a:noFill/>
          <a:ln cap="flat" cmpd="sng" w="38100">
            <a:solidFill>
              <a:schemeClr val="lt1"/>
            </a:solidFill>
            <a:prstDash val="solid"/>
            <a:miter lim="800000"/>
            <a:headEnd len="sm" w="sm" type="none"/>
            <a:tailEnd len="med" w="med" type="triangle"/>
          </a:ln>
        </p:spPr>
      </p:cxnSp>
      <p:cxnSp>
        <p:nvCxnSpPr>
          <p:cNvPr id="495" name="Google Shape;495;p68"/>
          <p:cNvCxnSpPr/>
          <p:nvPr/>
        </p:nvCxnSpPr>
        <p:spPr>
          <a:xfrm rot="10800000">
            <a:off x="8500365" y="3354752"/>
            <a:ext cx="0" cy="472500"/>
          </a:xfrm>
          <a:prstGeom prst="straightConnector1">
            <a:avLst/>
          </a:prstGeom>
          <a:noFill/>
          <a:ln cap="flat" cmpd="sng" w="38100">
            <a:solidFill>
              <a:schemeClr val="lt1"/>
            </a:solidFill>
            <a:prstDash val="solid"/>
            <a:miter lim="800000"/>
            <a:headEnd len="sm" w="sm" type="none"/>
            <a:tailEnd len="med" w="med" type="triangle"/>
          </a:ln>
        </p:spPr>
      </p:cxnSp>
      <p:sp>
        <p:nvSpPr>
          <p:cNvPr id="496" name="Google Shape;496;p68"/>
          <p:cNvSpPr txBox="1"/>
          <p:nvPr/>
        </p:nvSpPr>
        <p:spPr>
          <a:xfrm>
            <a:off x="534873" y="530078"/>
            <a:ext cx="10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Location 1:</a:t>
            </a:r>
            <a:endParaRPr sz="1100"/>
          </a:p>
        </p:txBody>
      </p:sp>
      <p:sp>
        <p:nvSpPr>
          <p:cNvPr id="497" name="Google Shape;497;p68"/>
          <p:cNvSpPr txBox="1"/>
          <p:nvPr/>
        </p:nvSpPr>
        <p:spPr>
          <a:xfrm>
            <a:off x="7962203" y="3834648"/>
            <a:ext cx="10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Location 3:</a:t>
            </a:r>
            <a:endParaRPr sz="1100"/>
          </a:p>
        </p:txBody>
      </p:sp>
      <p:sp>
        <p:nvSpPr>
          <p:cNvPr id="498" name="Google Shape;498;p68"/>
          <p:cNvSpPr txBox="1"/>
          <p:nvPr/>
        </p:nvSpPr>
        <p:spPr>
          <a:xfrm>
            <a:off x="3400737" y="1230689"/>
            <a:ext cx="1009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Location 2:</a:t>
            </a:r>
            <a:endParaRPr sz="1100"/>
          </a:p>
        </p:txBody>
      </p:sp>
      <p:cxnSp>
        <p:nvCxnSpPr>
          <p:cNvPr id="499" name="Google Shape;499;p68"/>
          <p:cNvCxnSpPr/>
          <p:nvPr/>
        </p:nvCxnSpPr>
        <p:spPr>
          <a:xfrm flipH="1">
            <a:off x="3603554" y="1466291"/>
            <a:ext cx="294900" cy="482100"/>
          </a:xfrm>
          <a:prstGeom prst="straightConnector1">
            <a:avLst/>
          </a:prstGeom>
          <a:noFill/>
          <a:ln cap="flat" cmpd="sng" w="38100">
            <a:solidFill>
              <a:schemeClr val="lt1"/>
            </a:solidFill>
            <a:prstDash val="solid"/>
            <a:miter lim="800000"/>
            <a:headEnd len="sm" w="sm" type="none"/>
            <a:tailEnd len="med" w="med" type="triangle"/>
          </a:ln>
        </p:spPr>
      </p:cxnSp>
      <p:cxnSp>
        <p:nvCxnSpPr>
          <p:cNvPr id="500" name="Google Shape;500;p68"/>
          <p:cNvCxnSpPr/>
          <p:nvPr/>
        </p:nvCxnSpPr>
        <p:spPr>
          <a:xfrm flipH="1">
            <a:off x="3905621" y="1477085"/>
            <a:ext cx="239700" cy="591900"/>
          </a:xfrm>
          <a:prstGeom prst="straightConnector1">
            <a:avLst/>
          </a:prstGeom>
          <a:noFill/>
          <a:ln cap="flat" cmpd="sng" w="38100">
            <a:solidFill>
              <a:schemeClr val="lt1"/>
            </a:solidFill>
            <a:prstDash val="solid"/>
            <a:miter lim="800000"/>
            <a:headEnd len="sm" w="sm" type="none"/>
            <a:tailEnd len="med" w="med" type="triangle"/>
          </a:ln>
        </p:spPr>
      </p:cxnSp>
      <p:pic>
        <p:nvPicPr>
          <p:cNvPr id="501" name="Google Shape;501;p68"/>
          <p:cNvPicPr preferRelativeResize="0"/>
          <p:nvPr/>
        </p:nvPicPr>
        <p:blipFill rotWithShape="1">
          <a:blip r:embed="rId3">
            <a:alphaModFix/>
          </a:blip>
          <a:srcRect b="0" l="0" r="0" t="0"/>
          <a:stretch/>
        </p:blipFill>
        <p:spPr>
          <a:xfrm>
            <a:off x="147777" y="725425"/>
            <a:ext cx="8684214" cy="3005686"/>
          </a:xfrm>
          <a:prstGeom prst="rect">
            <a:avLst/>
          </a:prstGeom>
          <a:noFill/>
          <a:ln>
            <a:noFill/>
          </a:ln>
        </p:spPr>
      </p:pic>
      <p:cxnSp>
        <p:nvCxnSpPr>
          <p:cNvPr id="502" name="Google Shape;502;p68"/>
          <p:cNvCxnSpPr>
            <a:stCxn id="503" idx="1"/>
          </p:cNvCxnSpPr>
          <p:nvPr/>
        </p:nvCxnSpPr>
        <p:spPr>
          <a:xfrm flipH="1">
            <a:off x="1097246" y="966762"/>
            <a:ext cx="2331600" cy="319200"/>
          </a:xfrm>
          <a:prstGeom prst="straightConnector1">
            <a:avLst/>
          </a:prstGeom>
          <a:noFill/>
          <a:ln cap="flat" cmpd="sng" w="38100">
            <a:solidFill>
              <a:schemeClr val="lt1"/>
            </a:solidFill>
            <a:prstDash val="solid"/>
            <a:miter lim="800000"/>
            <a:headEnd len="sm" w="sm" type="none"/>
            <a:tailEnd len="med" w="med" type="triangle"/>
          </a:ln>
        </p:spPr>
      </p:cxnSp>
      <p:cxnSp>
        <p:nvCxnSpPr>
          <p:cNvPr id="504" name="Google Shape;504;p68"/>
          <p:cNvCxnSpPr/>
          <p:nvPr/>
        </p:nvCxnSpPr>
        <p:spPr>
          <a:xfrm>
            <a:off x="4631266" y="1139911"/>
            <a:ext cx="3058500" cy="1635900"/>
          </a:xfrm>
          <a:prstGeom prst="straightConnector1">
            <a:avLst/>
          </a:prstGeom>
          <a:noFill/>
          <a:ln cap="flat" cmpd="sng" w="38100">
            <a:solidFill>
              <a:schemeClr val="lt1"/>
            </a:solidFill>
            <a:prstDash val="solid"/>
            <a:miter lim="800000"/>
            <a:headEnd len="sm" w="sm" type="none"/>
            <a:tailEnd len="med" w="med" type="triangle"/>
          </a:ln>
        </p:spPr>
      </p:cxnSp>
      <p:sp>
        <p:nvSpPr>
          <p:cNvPr id="503" name="Google Shape;503;p68"/>
          <p:cNvSpPr txBox="1"/>
          <p:nvPr/>
        </p:nvSpPr>
        <p:spPr>
          <a:xfrm>
            <a:off x="3428846" y="793662"/>
            <a:ext cx="3068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lt1"/>
                </a:solidFill>
                <a:latin typeface="Calibri"/>
                <a:ea typeface="Calibri"/>
                <a:cs typeface="Calibri"/>
                <a:sym typeface="Calibri"/>
              </a:rPr>
              <a:t>Regions of Interest:</a:t>
            </a:r>
            <a:endParaRPr sz="1100"/>
          </a:p>
        </p:txBody>
      </p:sp>
      <p:cxnSp>
        <p:nvCxnSpPr>
          <p:cNvPr id="505" name="Google Shape;505;p68"/>
          <p:cNvCxnSpPr/>
          <p:nvPr/>
        </p:nvCxnSpPr>
        <p:spPr>
          <a:xfrm flipH="1">
            <a:off x="3963641" y="1139911"/>
            <a:ext cx="61800" cy="1078500"/>
          </a:xfrm>
          <a:prstGeom prst="straightConnector1">
            <a:avLst/>
          </a:prstGeom>
          <a:noFill/>
          <a:ln cap="flat" cmpd="sng" w="38100">
            <a:solidFill>
              <a:schemeClr val="lt1"/>
            </a:solidFill>
            <a:prstDash val="solid"/>
            <a:miter lim="800000"/>
            <a:headEnd len="sm" w="sm" type="none"/>
            <a:tailEnd len="med" w="med" type="triangle"/>
          </a:ln>
        </p:spPr>
      </p:cxnSp>
      <p:cxnSp>
        <p:nvCxnSpPr>
          <p:cNvPr id="506" name="Google Shape;506;p68"/>
          <p:cNvCxnSpPr/>
          <p:nvPr/>
        </p:nvCxnSpPr>
        <p:spPr>
          <a:xfrm>
            <a:off x="4275667" y="1203003"/>
            <a:ext cx="274800" cy="1260900"/>
          </a:xfrm>
          <a:prstGeom prst="straightConnector1">
            <a:avLst/>
          </a:prstGeom>
          <a:noFill/>
          <a:ln cap="flat" cmpd="sng" w="38100">
            <a:solidFill>
              <a:schemeClr val="lt1"/>
            </a:solidFill>
            <a:prstDash val="solid"/>
            <a:miter lim="800000"/>
            <a:headEnd len="sm" w="sm" type="none"/>
            <a:tailEnd len="med" w="med" type="triangle"/>
          </a:ln>
        </p:spPr>
      </p:cxnSp>
      <p:sp>
        <p:nvSpPr>
          <p:cNvPr id="507" name="Google Shape;507;p68"/>
          <p:cNvSpPr txBox="1"/>
          <p:nvPr/>
        </p:nvSpPr>
        <p:spPr>
          <a:xfrm>
            <a:off x="5945219" y="3694589"/>
            <a:ext cx="3198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LROC Wide Angle Camera (WAC) basemap</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9"/>
          <p:cNvSpPr txBox="1"/>
          <p:nvPr>
            <p:ph type="title"/>
          </p:nvPr>
        </p:nvSpPr>
        <p:spPr>
          <a:xfrm>
            <a:off x="27665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 and Conclusions</a:t>
            </a:r>
            <a:endParaRPr/>
          </a:p>
        </p:txBody>
      </p:sp>
      <p:sp>
        <p:nvSpPr>
          <p:cNvPr id="513" name="Google Shape;513;p69"/>
          <p:cNvSpPr txBox="1"/>
          <p:nvPr>
            <p:ph idx="1" type="body"/>
          </p:nvPr>
        </p:nvSpPr>
        <p:spPr>
          <a:xfrm>
            <a:off x="227600" y="1131475"/>
            <a:ext cx="8520600" cy="3822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DM has an effect upon the thermal evolution of the high-redshift Universe.</a:t>
            </a:r>
            <a:endParaRPr/>
          </a:p>
          <a:p>
            <a:pPr indent="-342900" lvl="0" marL="457200" rtl="0" algn="l">
              <a:spcBef>
                <a:spcPts val="0"/>
              </a:spcBef>
              <a:spcAft>
                <a:spcPts val="0"/>
              </a:spcAft>
              <a:buSzPts val="1800"/>
              <a:buChar char="●"/>
            </a:pPr>
            <a:r>
              <a:rPr lang="en"/>
              <a:t>A measurement of the global signal would thus allow us to characterize DM in epochs never before tested where its effects should be quite apparent.</a:t>
            </a:r>
            <a:endParaRPr/>
          </a:p>
          <a:p>
            <a:pPr indent="-342900" lvl="0" marL="457200" rtl="0" algn="l">
              <a:spcBef>
                <a:spcPts val="0"/>
              </a:spcBef>
              <a:spcAft>
                <a:spcPts val="0"/>
              </a:spcAft>
              <a:buSzPts val="1800"/>
              <a:buChar char="●"/>
            </a:pPr>
            <a:r>
              <a:rPr lang="en">
                <a:solidFill>
                  <a:srgbClr val="FF0000"/>
                </a:solidFill>
              </a:rPr>
              <a:t>We can constrain the WDM thermal mass to reasonable limits, even including multiple source populations and star formation parametrizations</a:t>
            </a:r>
            <a:r>
              <a:rPr lang="en"/>
              <a:t>.</a:t>
            </a:r>
            <a:endParaRPr/>
          </a:p>
          <a:p>
            <a:pPr indent="-342900" lvl="0" marL="457200" rtl="0" algn="l">
              <a:spcBef>
                <a:spcPts val="0"/>
              </a:spcBef>
              <a:spcAft>
                <a:spcPts val="0"/>
              </a:spcAft>
              <a:buSzPts val="1800"/>
              <a:buChar char="●"/>
            </a:pPr>
            <a:r>
              <a:rPr lang="en"/>
              <a:t>The stronger the effects of Pop III stars, the better the constraints on the WDM thermal mass.</a:t>
            </a:r>
            <a:endParaRPr/>
          </a:p>
          <a:p>
            <a:pPr indent="-342900" lvl="0" marL="457200" rtl="0" algn="l">
              <a:spcBef>
                <a:spcPts val="0"/>
              </a:spcBef>
              <a:spcAft>
                <a:spcPts val="0"/>
              </a:spcAft>
              <a:buClr>
                <a:srgbClr val="FF0000"/>
              </a:buClr>
              <a:buSzPts val="1800"/>
              <a:buChar char="●"/>
            </a:pPr>
            <a:r>
              <a:rPr lang="en">
                <a:solidFill>
                  <a:srgbClr val="FF0000"/>
                </a:solidFill>
              </a:rPr>
              <a:t>Two radio telescopes are going to the Moon within the next five years as part of the NASA CLPS program to make the first lunar observations of the 21-cm signal and characterize the lunar systematics.</a:t>
            </a:r>
            <a:endParaRPr>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 SLIDES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522" name="Shape 522"/>
        <p:cNvGrpSpPr/>
        <p:nvPr/>
      </p:nvGrpSpPr>
      <p:grpSpPr>
        <a:xfrm>
          <a:off x="0" y="0"/>
          <a:ext cx="0" cy="0"/>
          <a:chOff x="0" y="0"/>
          <a:chExt cx="0" cy="0"/>
        </a:xfrm>
      </p:grpSpPr>
      <p:sp>
        <p:nvSpPr>
          <p:cNvPr id="523" name="Google Shape;523;p71"/>
          <p:cNvSpPr txBox="1"/>
          <p:nvPr/>
        </p:nvSpPr>
        <p:spPr>
          <a:xfrm>
            <a:off x="1197770" y="4344678"/>
            <a:ext cx="1087200" cy="1173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700">
                <a:solidFill>
                  <a:srgbClr val="EFEFEF"/>
                </a:solidFill>
                <a:latin typeface="Cambria"/>
                <a:ea typeface="Cambria"/>
                <a:cs typeface="Cambria"/>
                <a:sym typeface="Cambria"/>
              </a:rPr>
              <a:t>Illustration: P. McGarey, JPL</a:t>
            </a:r>
            <a:endParaRPr sz="700">
              <a:solidFill>
                <a:schemeClr val="dk1"/>
              </a:solidFill>
              <a:latin typeface="Cambria"/>
              <a:ea typeface="Cambria"/>
              <a:cs typeface="Cambria"/>
              <a:sym typeface="Cambria"/>
            </a:endParaRPr>
          </a:p>
        </p:txBody>
      </p:sp>
      <p:sp>
        <p:nvSpPr>
          <p:cNvPr id="524" name="Google Shape;524;p71"/>
          <p:cNvSpPr txBox="1"/>
          <p:nvPr>
            <p:ph idx="11" type="ftr"/>
          </p:nvPr>
        </p:nvSpPr>
        <p:spPr>
          <a:xfrm>
            <a:off x="2024617" y="4733498"/>
            <a:ext cx="5094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900">
                <a:solidFill>
                  <a:schemeClr val="lt1"/>
                </a:solidFill>
              </a:rPr>
              <a:t>This presentation has been reviewed and determined not to contain export controlled technical data.</a:t>
            </a:r>
            <a:endParaRPr/>
          </a:p>
        </p:txBody>
      </p:sp>
      <p:pic>
        <p:nvPicPr>
          <p:cNvPr descr="Tribrand_ColorBlack_rgb_16x3_160601.png" id="525" name="Google Shape;525;p71"/>
          <p:cNvPicPr preferRelativeResize="0"/>
          <p:nvPr/>
        </p:nvPicPr>
        <p:blipFill rotWithShape="1">
          <a:blip r:embed="rId3">
            <a:alphaModFix/>
          </a:blip>
          <a:srcRect b="0" l="0" r="0" t="0"/>
          <a:stretch/>
        </p:blipFill>
        <p:spPr>
          <a:xfrm>
            <a:off x="4862907" y="3689666"/>
            <a:ext cx="3042965" cy="845268"/>
          </a:xfrm>
          <a:prstGeom prst="rect">
            <a:avLst/>
          </a:prstGeom>
          <a:noFill/>
          <a:ln>
            <a:noFill/>
          </a:ln>
        </p:spPr>
      </p:pic>
      <p:sp>
        <p:nvSpPr>
          <p:cNvPr id="526" name="Google Shape;526;p71"/>
          <p:cNvSpPr/>
          <p:nvPr/>
        </p:nvSpPr>
        <p:spPr>
          <a:xfrm>
            <a:off x="6010183" y="1591926"/>
            <a:ext cx="1986600" cy="7161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ground, outdoor&#10;&#10;Description automatically generated" id="527" name="Google Shape;527;p71"/>
          <p:cNvPicPr preferRelativeResize="0"/>
          <p:nvPr/>
        </p:nvPicPr>
        <p:blipFill rotWithShape="1">
          <a:blip r:embed="rId4">
            <a:alphaModFix/>
          </a:blip>
          <a:srcRect b="0" l="0" r="0" t="0"/>
          <a:stretch/>
        </p:blipFill>
        <p:spPr>
          <a:xfrm>
            <a:off x="0" y="-1591"/>
            <a:ext cx="9201482" cy="5145091"/>
          </a:xfrm>
          <a:prstGeom prst="rect">
            <a:avLst/>
          </a:prstGeom>
          <a:noFill/>
          <a:ln>
            <a:noFill/>
          </a:ln>
        </p:spPr>
      </p:pic>
      <p:sp>
        <p:nvSpPr>
          <p:cNvPr id="528" name="Google Shape;528;p71"/>
          <p:cNvSpPr txBox="1"/>
          <p:nvPr/>
        </p:nvSpPr>
        <p:spPr>
          <a:xfrm>
            <a:off x="3841262" y="1660972"/>
            <a:ext cx="1675500" cy="594900"/>
          </a:xfrm>
          <a:prstGeom prst="rect">
            <a:avLst/>
          </a:prstGeom>
          <a:noFill/>
          <a:ln>
            <a:noFill/>
          </a:ln>
        </p:spPr>
        <p:txBody>
          <a:bodyPr anchorCtr="0" anchor="t" bIns="0" lIns="0" spcFirstLastPara="1" rIns="0" wrap="square" tIns="6650">
            <a:spAutoFit/>
          </a:bodyPr>
          <a:lstStyle/>
          <a:p>
            <a:pPr indent="0" lvl="0" marL="12700" marR="0" rtl="0" algn="l">
              <a:lnSpc>
                <a:spcPct val="102299"/>
              </a:lnSpc>
              <a:spcBef>
                <a:spcPts val="0"/>
              </a:spcBef>
              <a:spcAft>
                <a:spcPts val="0"/>
              </a:spcAft>
              <a:buNone/>
            </a:pPr>
            <a:r>
              <a:rPr b="1" lang="en" sz="1200">
                <a:solidFill>
                  <a:srgbClr val="F3F3F3"/>
                </a:solidFill>
                <a:latin typeface="Arial"/>
                <a:ea typeface="Arial"/>
                <a:cs typeface="Arial"/>
                <a:sym typeface="Arial"/>
              </a:rPr>
              <a:t>Principal Investigator:  </a:t>
            </a:r>
            <a:endParaRPr b="1" sz="1200">
              <a:solidFill>
                <a:srgbClr val="F3F3F3"/>
              </a:solidFill>
              <a:latin typeface="Arial"/>
              <a:ea typeface="Arial"/>
              <a:cs typeface="Arial"/>
              <a:sym typeface="Arial"/>
            </a:endParaRPr>
          </a:p>
          <a:p>
            <a:pPr indent="0" lvl="0" marL="12700" marR="0" rtl="0" algn="l">
              <a:lnSpc>
                <a:spcPct val="102299"/>
              </a:lnSpc>
              <a:spcBef>
                <a:spcPts val="100"/>
              </a:spcBef>
              <a:spcAft>
                <a:spcPts val="0"/>
              </a:spcAft>
              <a:buNone/>
            </a:pPr>
            <a:r>
              <a:rPr b="1" lang="en" sz="1200">
                <a:solidFill>
                  <a:srgbClr val="F3F3F3"/>
                </a:solidFill>
                <a:latin typeface="Arial"/>
                <a:ea typeface="Arial"/>
                <a:cs typeface="Arial"/>
                <a:sym typeface="Arial"/>
              </a:rPr>
              <a:t>Deputy P.I.:</a:t>
            </a:r>
            <a:endParaRPr sz="1100"/>
          </a:p>
          <a:p>
            <a:pPr indent="0" lvl="0" marL="12700" marR="0" rtl="0" algn="l">
              <a:lnSpc>
                <a:spcPct val="102299"/>
              </a:lnSpc>
              <a:spcBef>
                <a:spcPts val="100"/>
              </a:spcBef>
              <a:spcAft>
                <a:spcPts val="0"/>
              </a:spcAft>
              <a:buNone/>
            </a:pPr>
            <a:r>
              <a:rPr b="1" lang="en" sz="1200">
                <a:solidFill>
                  <a:srgbClr val="F3F3F3"/>
                </a:solidFill>
                <a:latin typeface="Arial"/>
                <a:ea typeface="Arial"/>
                <a:cs typeface="Arial"/>
                <a:sym typeface="Arial"/>
              </a:rPr>
              <a:t>Design Lead:</a:t>
            </a:r>
            <a:endParaRPr sz="1200">
              <a:solidFill>
                <a:schemeClr val="dk1"/>
              </a:solidFill>
              <a:latin typeface="Arial"/>
              <a:ea typeface="Arial"/>
              <a:cs typeface="Arial"/>
              <a:sym typeface="Arial"/>
            </a:endParaRPr>
          </a:p>
        </p:txBody>
      </p:sp>
      <p:sp>
        <p:nvSpPr>
          <p:cNvPr id="529" name="Google Shape;529;p71"/>
          <p:cNvSpPr txBox="1"/>
          <p:nvPr/>
        </p:nvSpPr>
        <p:spPr>
          <a:xfrm>
            <a:off x="5558268" y="1663068"/>
            <a:ext cx="3122400" cy="594900"/>
          </a:xfrm>
          <a:prstGeom prst="rect">
            <a:avLst/>
          </a:prstGeom>
          <a:noFill/>
          <a:ln>
            <a:noFill/>
          </a:ln>
        </p:spPr>
        <p:txBody>
          <a:bodyPr anchorCtr="0" anchor="t" bIns="0" lIns="0" spcFirstLastPara="1" rIns="0" wrap="square" tIns="6650">
            <a:spAutoFit/>
          </a:bodyPr>
          <a:lstStyle/>
          <a:p>
            <a:pPr indent="-12700" lvl="0" marL="25400" marR="0" rtl="0" algn="l">
              <a:lnSpc>
                <a:spcPct val="102299"/>
              </a:lnSpc>
              <a:spcBef>
                <a:spcPts val="0"/>
              </a:spcBef>
              <a:spcAft>
                <a:spcPts val="0"/>
              </a:spcAft>
              <a:buNone/>
            </a:pPr>
            <a:r>
              <a:rPr lang="en" sz="1200">
                <a:solidFill>
                  <a:srgbClr val="F3F3F3"/>
                </a:solidFill>
                <a:latin typeface="Cambria"/>
                <a:ea typeface="Cambria"/>
                <a:cs typeface="Cambria"/>
                <a:sym typeface="Cambria"/>
              </a:rPr>
              <a:t>Jack Burns, University of Colorado Boulder</a:t>
            </a:r>
            <a:endParaRPr sz="1200">
              <a:solidFill>
                <a:srgbClr val="F3F3F3"/>
              </a:solidFill>
              <a:latin typeface="Cambria"/>
              <a:ea typeface="Cambria"/>
              <a:cs typeface="Cambria"/>
              <a:sym typeface="Cambria"/>
            </a:endParaRPr>
          </a:p>
          <a:p>
            <a:pPr indent="-12700" lvl="0" marL="25400" marR="0" rtl="0" algn="l">
              <a:lnSpc>
                <a:spcPct val="102299"/>
              </a:lnSpc>
              <a:spcBef>
                <a:spcPts val="100"/>
              </a:spcBef>
              <a:spcAft>
                <a:spcPts val="0"/>
              </a:spcAft>
              <a:buNone/>
            </a:pPr>
            <a:r>
              <a:rPr lang="en" sz="1200">
                <a:solidFill>
                  <a:srgbClr val="F3F3F3"/>
                </a:solidFill>
                <a:latin typeface="Cambria"/>
                <a:ea typeface="Cambria"/>
                <a:cs typeface="Cambria"/>
                <a:sym typeface="Cambria"/>
              </a:rPr>
              <a:t>Gregg Hallinan, Caltech</a:t>
            </a:r>
            <a:endParaRPr sz="1100"/>
          </a:p>
          <a:p>
            <a:pPr indent="-12700" lvl="0" marL="25400" marR="0" rtl="0" algn="l">
              <a:lnSpc>
                <a:spcPct val="102299"/>
              </a:lnSpc>
              <a:spcBef>
                <a:spcPts val="100"/>
              </a:spcBef>
              <a:spcAft>
                <a:spcPts val="0"/>
              </a:spcAft>
              <a:buNone/>
            </a:pPr>
            <a:r>
              <a:rPr lang="en" sz="1200">
                <a:solidFill>
                  <a:srgbClr val="F3F3F3"/>
                </a:solidFill>
                <a:latin typeface="Cambria"/>
                <a:ea typeface="Cambria"/>
                <a:cs typeface="Cambria"/>
                <a:sym typeface="Cambria"/>
              </a:rPr>
              <a:t>Lawrence Teitelbaum, JPL</a:t>
            </a:r>
            <a:endParaRPr sz="1200">
              <a:solidFill>
                <a:schemeClr val="dk1"/>
              </a:solidFill>
              <a:latin typeface="Cambria"/>
              <a:ea typeface="Cambria"/>
              <a:cs typeface="Cambria"/>
              <a:sym typeface="Cambria"/>
            </a:endParaRPr>
          </a:p>
        </p:txBody>
      </p:sp>
      <p:sp>
        <p:nvSpPr>
          <p:cNvPr id="530" name="Google Shape;530;p71"/>
          <p:cNvSpPr txBox="1"/>
          <p:nvPr>
            <p:ph type="title"/>
          </p:nvPr>
        </p:nvSpPr>
        <p:spPr>
          <a:xfrm>
            <a:off x="3252830" y="226148"/>
            <a:ext cx="5948700" cy="1348800"/>
          </a:xfrm>
          <a:prstGeom prst="rect">
            <a:avLst/>
          </a:prstGeom>
          <a:noFill/>
          <a:ln>
            <a:noFill/>
          </a:ln>
        </p:spPr>
        <p:txBody>
          <a:bodyPr anchorCtr="0" anchor="t" bIns="0" lIns="0" spcFirstLastPara="1" rIns="0" wrap="square" tIns="9525">
            <a:spAutoFit/>
          </a:bodyPr>
          <a:lstStyle/>
          <a:p>
            <a:pPr indent="0" lvl="0" marL="12700" rtl="0" algn="ctr">
              <a:lnSpc>
                <a:spcPct val="111111"/>
              </a:lnSpc>
              <a:spcBef>
                <a:spcPts val="0"/>
              </a:spcBef>
              <a:spcAft>
                <a:spcPts val="0"/>
              </a:spcAft>
              <a:buNone/>
            </a:pPr>
            <a:r>
              <a:rPr b="1" lang="en" sz="2700">
                <a:solidFill>
                  <a:srgbClr val="FFFF99"/>
                </a:solidFill>
                <a:latin typeface="Cambria Math"/>
                <a:ea typeface="Cambria Math"/>
                <a:cs typeface="Cambria Math"/>
                <a:sym typeface="Cambria Math"/>
              </a:rPr>
              <a:t>FARSIDE: </a:t>
            </a:r>
            <a:r>
              <a:rPr lang="en" sz="2700">
                <a:solidFill>
                  <a:srgbClr val="FFFF99"/>
                </a:solidFill>
                <a:latin typeface="Cambria Math"/>
                <a:ea typeface="Cambria Math"/>
                <a:cs typeface="Cambria Math"/>
                <a:sym typeface="Cambria Math"/>
              </a:rPr>
              <a:t>Farside Array for Radio Science Investigations of the Dark ages and Exoplanets</a:t>
            </a:r>
            <a:endParaRPr sz="2700">
              <a:solidFill>
                <a:srgbClr val="FFFF99"/>
              </a:solidFill>
              <a:latin typeface="Cambria Math"/>
              <a:ea typeface="Cambria Math"/>
              <a:cs typeface="Cambria Math"/>
              <a:sym typeface="Cambria Math"/>
            </a:endParaRPr>
          </a:p>
        </p:txBody>
      </p:sp>
      <p:sp>
        <p:nvSpPr>
          <p:cNvPr id="531" name="Google Shape;531;p71"/>
          <p:cNvSpPr txBox="1"/>
          <p:nvPr/>
        </p:nvSpPr>
        <p:spPr>
          <a:xfrm>
            <a:off x="117124" y="4875560"/>
            <a:ext cx="20400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lt1"/>
                </a:solidFill>
                <a:latin typeface="Calibri"/>
                <a:ea typeface="Calibri"/>
                <a:cs typeface="Calibri"/>
                <a:sym typeface="Calibri"/>
              </a:rPr>
              <a:t>Image courtesy of Blue Origin, Inc.</a:t>
            </a:r>
            <a:endParaRPr sz="110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5" name="Shape 535"/>
        <p:cNvGrpSpPr/>
        <p:nvPr/>
      </p:nvGrpSpPr>
      <p:grpSpPr>
        <a:xfrm>
          <a:off x="0" y="0"/>
          <a:ext cx="0" cy="0"/>
          <a:chOff x="0" y="0"/>
          <a:chExt cx="0" cy="0"/>
        </a:xfrm>
      </p:grpSpPr>
      <p:sp>
        <p:nvSpPr>
          <p:cNvPr id="536" name="Google Shape;536;p72"/>
          <p:cNvSpPr txBox="1"/>
          <p:nvPr>
            <p:ph type="title"/>
          </p:nvPr>
        </p:nvSpPr>
        <p:spPr>
          <a:xfrm>
            <a:off x="3724072" y="471951"/>
            <a:ext cx="4939800" cy="964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500"/>
              <a:buFont typeface="Calibri"/>
              <a:buNone/>
            </a:pPr>
            <a:r>
              <a:rPr b="1" lang="en" sz="4500"/>
              <a:t>The Path Forward</a:t>
            </a:r>
            <a:endParaRPr/>
          </a:p>
        </p:txBody>
      </p:sp>
      <p:sp>
        <p:nvSpPr>
          <p:cNvPr id="537" name="Google Shape;537;p72"/>
          <p:cNvSpPr txBox="1"/>
          <p:nvPr>
            <p:ph idx="1" type="body"/>
          </p:nvPr>
        </p:nvSpPr>
        <p:spPr>
          <a:xfrm>
            <a:off x="3645868" y="1736105"/>
            <a:ext cx="5361000" cy="3245100"/>
          </a:xfrm>
          <a:prstGeom prst="rect">
            <a:avLst/>
          </a:prstGeom>
          <a:noFill/>
          <a:ln>
            <a:noFill/>
          </a:ln>
        </p:spPr>
        <p:txBody>
          <a:bodyPr anchorCtr="0" anchor="t" bIns="34275" lIns="68575" spcFirstLastPara="1" rIns="68575" wrap="square" tIns="34275">
            <a:normAutofit lnSpcReduction="20000"/>
          </a:bodyPr>
          <a:lstStyle/>
          <a:p>
            <a:pPr indent="-171450" lvl="0" marL="177800" rtl="0" algn="just">
              <a:lnSpc>
                <a:spcPct val="90000"/>
              </a:lnSpc>
              <a:spcBef>
                <a:spcPts val="0"/>
              </a:spcBef>
              <a:spcAft>
                <a:spcPts val="0"/>
              </a:spcAft>
              <a:buClr>
                <a:schemeClr val="dk1"/>
              </a:buClr>
              <a:buSzPts val="1500"/>
              <a:buChar char="•"/>
            </a:pPr>
            <a:r>
              <a:rPr lang="en" sz="1500">
                <a:latin typeface="Calibri"/>
                <a:ea typeface="Calibri"/>
                <a:cs typeface="Calibri"/>
                <a:sym typeface="Calibri"/>
              </a:rPr>
              <a:t>NASA’s CLPS program is a high risk/high reward program that could be a game-changer with regular access to the lunar surface 2-3 times per year.</a:t>
            </a:r>
            <a:endParaRPr/>
          </a:p>
          <a:p>
            <a:pPr indent="-171450" lvl="0" marL="177800" rtl="0" algn="just">
              <a:lnSpc>
                <a:spcPct val="90000"/>
              </a:lnSpc>
              <a:spcBef>
                <a:spcPts val="800"/>
              </a:spcBef>
              <a:spcAft>
                <a:spcPts val="0"/>
              </a:spcAft>
              <a:buClr>
                <a:schemeClr val="dk1"/>
              </a:buClr>
              <a:buSzPts val="1500"/>
              <a:buChar char="•"/>
            </a:pPr>
            <a:r>
              <a:rPr i="0" lang="en" sz="1500">
                <a:latin typeface="Calibri"/>
                <a:ea typeface="Calibri"/>
                <a:cs typeface="Calibri"/>
                <a:sym typeface="Calibri"/>
              </a:rPr>
              <a:t>The first NASA radio </a:t>
            </a:r>
            <a:r>
              <a:rPr lang="en" sz="1500">
                <a:latin typeface="Calibri"/>
                <a:ea typeface="Calibri"/>
                <a:cs typeface="Calibri"/>
                <a:sym typeface="Calibri"/>
              </a:rPr>
              <a:t>science payload, </a:t>
            </a:r>
            <a:r>
              <a:rPr lang="en" sz="1500">
                <a:solidFill>
                  <a:srgbClr val="0070C0"/>
                </a:solidFill>
                <a:latin typeface="Calibri"/>
                <a:ea typeface="Calibri"/>
                <a:cs typeface="Calibri"/>
                <a:sym typeface="Calibri"/>
              </a:rPr>
              <a:t>ROLSES</a:t>
            </a:r>
            <a:r>
              <a:rPr lang="en" sz="1500">
                <a:latin typeface="Calibri"/>
                <a:ea typeface="Calibri"/>
                <a:cs typeface="Calibri"/>
                <a:sym typeface="Calibri"/>
              </a:rPr>
              <a:t>, is planned to land on the near side later this year. It will measure the photo-electron sheath near the surface, the Galaxy spectrum at &lt;30 MHz, and the EM interaction with the dielectric lunar subsurface.</a:t>
            </a:r>
            <a:endParaRPr/>
          </a:p>
          <a:p>
            <a:pPr indent="-171450" lvl="0" marL="177800" rtl="0" algn="just">
              <a:lnSpc>
                <a:spcPct val="90000"/>
              </a:lnSpc>
              <a:spcBef>
                <a:spcPts val="800"/>
              </a:spcBef>
              <a:spcAft>
                <a:spcPts val="0"/>
              </a:spcAft>
              <a:buClr>
                <a:srgbClr val="0070C0"/>
              </a:buClr>
              <a:buSzPts val="1500"/>
              <a:buChar char="•"/>
            </a:pPr>
            <a:r>
              <a:rPr i="0" lang="en" sz="1500">
                <a:solidFill>
                  <a:srgbClr val="0070C0"/>
                </a:solidFill>
                <a:latin typeface="Calibri"/>
                <a:ea typeface="Calibri"/>
                <a:cs typeface="Calibri"/>
                <a:sym typeface="Calibri"/>
              </a:rPr>
              <a:t>LuSEE </a:t>
            </a:r>
            <a:r>
              <a:rPr i="0" lang="en" sz="1500">
                <a:latin typeface="Calibri"/>
                <a:ea typeface="Calibri"/>
                <a:cs typeface="Calibri"/>
                <a:sym typeface="Calibri"/>
              </a:rPr>
              <a:t>is planned for a landing on the far side in 2025. Batteries will allow operation during the lunar night for the first time. Observations from 1-100 MHz, corresponding to the early Universe’s Dark Ages and Cosmic Dawn, are planned.</a:t>
            </a:r>
            <a:endParaRPr/>
          </a:p>
          <a:p>
            <a:pPr indent="-171450" lvl="0" marL="177800" rtl="0" algn="just">
              <a:lnSpc>
                <a:spcPct val="90000"/>
              </a:lnSpc>
              <a:spcBef>
                <a:spcPts val="800"/>
              </a:spcBef>
              <a:spcAft>
                <a:spcPts val="0"/>
              </a:spcAft>
              <a:buClr>
                <a:schemeClr val="dk1"/>
              </a:buClr>
              <a:buSzPts val="1500"/>
              <a:buChar char="•"/>
            </a:pPr>
            <a:r>
              <a:rPr i="0" lang="en" sz="1500">
                <a:latin typeface="Calibri"/>
                <a:ea typeface="Calibri"/>
                <a:cs typeface="Calibri"/>
                <a:sym typeface="Calibri"/>
              </a:rPr>
              <a:t>These CLPS radio science missions will prepare the way for a future array of low frequency radio antennas on the lunar surface.</a:t>
            </a:r>
            <a:endParaRPr/>
          </a:p>
          <a:p>
            <a:pPr indent="0" lvl="1" marL="342900" rtl="0" algn="l">
              <a:lnSpc>
                <a:spcPct val="90000"/>
              </a:lnSpc>
              <a:spcBef>
                <a:spcPts val="400"/>
              </a:spcBef>
              <a:spcAft>
                <a:spcPts val="0"/>
              </a:spcAft>
              <a:buClr>
                <a:schemeClr val="dk1"/>
              </a:buClr>
              <a:buSzPts val="1500"/>
              <a:buNone/>
            </a:pPr>
            <a:r>
              <a:t/>
            </a:r>
            <a:endParaRPr sz="1500"/>
          </a:p>
        </p:txBody>
      </p:sp>
      <p:cxnSp>
        <p:nvCxnSpPr>
          <p:cNvPr id="538" name="Google Shape;538;p72"/>
          <p:cNvCxnSpPr/>
          <p:nvPr/>
        </p:nvCxnSpPr>
        <p:spPr>
          <a:xfrm>
            <a:off x="3810700" y="1586338"/>
            <a:ext cx="4731900" cy="0"/>
          </a:xfrm>
          <a:prstGeom prst="straightConnector1">
            <a:avLst/>
          </a:prstGeom>
          <a:noFill/>
          <a:ln cap="flat" cmpd="sng" w="19050">
            <a:solidFill>
              <a:srgbClr val="E7A03E"/>
            </a:solidFill>
            <a:prstDash val="solid"/>
            <a:miter lim="800000"/>
            <a:headEnd len="sm" w="sm" type="none"/>
            <a:tailEnd len="sm" w="sm" type="none"/>
          </a:ln>
        </p:spPr>
      </p:cxnSp>
      <p:pic>
        <p:nvPicPr>
          <p:cNvPr descr="Intuitive Machines preparing for first lunar mission in Q1 2022 - Houston  Business Journal" id="539" name="Google Shape;539;p72"/>
          <p:cNvPicPr preferRelativeResize="0"/>
          <p:nvPr/>
        </p:nvPicPr>
        <p:blipFill rotWithShape="1">
          <a:blip r:embed="rId3">
            <a:alphaModFix/>
          </a:blip>
          <a:srcRect b="0" l="16538" r="24289" t="0"/>
          <a:stretch/>
        </p:blipFill>
        <p:spPr>
          <a:xfrm>
            <a:off x="0" y="902362"/>
            <a:ext cx="3614617" cy="3633543"/>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73"/>
          <p:cNvSpPr txBox="1"/>
          <p:nvPr>
            <p:ph type="title"/>
          </p:nvPr>
        </p:nvSpPr>
        <p:spPr>
          <a:xfrm>
            <a:off x="3724072" y="471951"/>
            <a:ext cx="4939800" cy="964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100"/>
              <a:buFont typeface="Calibri"/>
              <a:buNone/>
            </a:pPr>
            <a:r>
              <a:rPr b="1" lang="en" sz="3100"/>
              <a:t>NASA Commercial Payload Services (CLPS)</a:t>
            </a:r>
            <a:endParaRPr b="1" sz="3100"/>
          </a:p>
        </p:txBody>
      </p:sp>
      <p:sp>
        <p:nvSpPr>
          <p:cNvPr id="545" name="Google Shape;545;p73"/>
          <p:cNvSpPr txBox="1"/>
          <p:nvPr>
            <p:ph idx="1" type="body"/>
          </p:nvPr>
        </p:nvSpPr>
        <p:spPr>
          <a:xfrm>
            <a:off x="3724073" y="1828800"/>
            <a:ext cx="4939800" cy="3261300"/>
          </a:xfrm>
          <a:prstGeom prst="rect">
            <a:avLst/>
          </a:prstGeom>
          <a:noFill/>
          <a:ln>
            <a:noFill/>
          </a:ln>
        </p:spPr>
        <p:txBody>
          <a:bodyPr anchorCtr="0" anchor="t" bIns="34275" lIns="68575" spcFirstLastPara="1" rIns="68575" wrap="square" tIns="34275">
            <a:normAutofit/>
          </a:bodyPr>
          <a:lstStyle/>
          <a:p>
            <a:pPr indent="-171450" lvl="0" marL="177800" rtl="0" algn="just">
              <a:lnSpc>
                <a:spcPct val="90000"/>
              </a:lnSpc>
              <a:spcBef>
                <a:spcPts val="0"/>
              </a:spcBef>
              <a:spcAft>
                <a:spcPts val="0"/>
              </a:spcAft>
              <a:buClr>
                <a:schemeClr val="dk1"/>
              </a:buClr>
              <a:buSzPts val="1500"/>
              <a:buChar char="•"/>
            </a:pPr>
            <a:r>
              <a:rPr b="0" i="0" lang="en" sz="1500">
                <a:latin typeface="Calibri"/>
                <a:ea typeface="Calibri"/>
                <a:cs typeface="Calibri"/>
                <a:sym typeface="Calibri"/>
              </a:rPr>
              <a:t>“NASA’s Commercial Lunar Payload Services (CLPS) initiative allows rapid acquisition of lunar delivery services from commercial companies for payloads that advance capabilities for science, exploration or commercial development of the Moon…under the </a:t>
            </a:r>
            <a:r>
              <a:rPr b="0" i="0" lang="en" sz="1500" u="none" strike="noStrike">
                <a:latin typeface="Calibri"/>
                <a:ea typeface="Calibri"/>
                <a:cs typeface="Calibri"/>
                <a:sym typeface="Calibri"/>
              </a:rPr>
              <a:t>Artemis</a:t>
            </a:r>
            <a:r>
              <a:rPr b="0" i="0" lang="en" sz="1500">
                <a:latin typeface="Calibri"/>
                <a:ea typeface="Calibri"/>
                <a:cs typeface="Calibri"/>
                <a:sym typeface="Calibri"/>
              </a:rPr>
              <a:t> approach”</a:t>
            </a:r>
            <a:endParaRPr/>
          </a:p>
          <a:p>
            <a:pPr indent="-171450" lvl="0" marL="177800" rtl="0" algn="just">
              <a:lnSpc>
                <a:spcPct val="90000"/>
              </a:lnSpc>
              <a:spcBef>
                <a:spcPts val="800"/>
              </a:spcBef>
              <a:spcAft>
                <a:spcPts val="0"/>
              </a:spcAft>
              <a:buClr>
                <a:schemeClr val="dk1"/>
              </a:buClr>
              <a:buSzPts val="1500"/>
              <a:buChar char="•"/>
            </a:pPr>
            <a:r>
              <a:rPr b="1" i="0" lang="en" sz="1500">
                <a:latin typeface="Calibri"/>
                <a:ea typeface="Calibri"/>
                <a:cs typeface="Calibri"/>
                <a:sym typeface="Calibri"/>
              </a:rPr>
              <a:t>Delivery Timeline</a:t>
            </a:r>
            <a:endParaRPr sz="1500">
              <a:latin typeface="Calibri"/>
              <a:ea typeface="Calibri"/>
              <a:cs typeface="Calibri"/>
              <a:sym typeface="Calibri"/>
            </a:endParaRPr>
          </a:p>
          <a:p>
            <a:pPr indent="-171450" lvl="1" marL="520700" rtl="0" algn="just">
              <a:lnSpc>
                <a:spcPct val="90000"/>
              </a:lnSpc>
              <a:spcBef>
                <a:spcPts val="400"/>
              </a:spcBef>
              <a:spcAft>
                <a:spcPts val="0"/>
              </a:spcAft>
              <a:buClr>
                <a:schemeClr val="dk1"/>
              </a:buClr>
              <a:buSzPts val="1500"/>
              <a:buChar char="•"/>
            </a:pPr>
            <a:r>
              <a:rPr b="0" i="1" lang="en" sz="1500" u="none" strike="noStrike">
                <a:latin typeface="Calibri"/>
                <a:ea typeface="Calibri"/>
                <a:cs typeface="Calibri"/>
                <a:sym typeface="Calibri"/>
              </a:rPr>
              <a:t>Astrobotic</a:t>
            </a:r>
            <a:r>
              <a:rPr b="0" i="0" lang="en" sz="1500">
                <a:latin typeface="Calibri"/>
                <a:ea typeface="Calibri"/>
                <a:cs typeface="Calibri"/>
                <a:sym typeface="Calibri"/>
              </a:rPr>
              <a:t> will carry 11 payloads to Lacus Mortis, a larger crater on the near side of the Moon.</a:t>
            </a:r>
            <a:endParaRPr/>
          </a:p>
          <a:p>
            <a:pPr indent="-171450" lvl="1" marL="520700" rtl="0" algn="just">
              <a:lnSpc>
                <a:spcPct val="90000"/>
              </a:lnSpc>
              <a:spcBef>
                <a:spcPts val="400"/>
              </a:spcBef>
              <a:spcAft>
                <a:spcPts val="0"/>
              </a:spcAft>
              <a:buClr>
                <a:schemeClr val="dk1"/>
              </a:buClr>
              <a:buSzPts val="1500"/>
              <a:buChar char="•"/>
            </a:pPr>
            <a:r>
              <a:rPr b="0" i="1" lang="en" sz="1500" u="none" strike="noStrike">
                <a:latin typeface="Calibri"/>
                <a:ea typeface="Calibri"/>
                <a:cs typeface="Calibri"/>
                <a:sym typeface="Calibri"/>
              </a:rPr>
              <a:t>Intuitive Machines</a:t>
            </a:r>
            <a:r>
              <a:rPr b="0" i="1" lang="en" sz="1500">
                <a:latin typeface="Calibri"/>
                <a:ea typeface="Calibri"/>
                <a:cs typeface="Calibri"/>
                <a:sym typeface="Calibri"/>
              </a:rPr>
              <a:t> </a:t>
            </a:r>
            <a:r>
              <a:rPr b="0" i="0" lang="en" sz="1500">
                <a:latin typeface="Calibri"/>
                <a:ea typeface="Calibri"/>
                <a:cs typeface="Calibri"/>
                <a:sym typeface="Calibri"/>
              </a:rPr>
              <a:t>will carry six payloads, </a:t>
            </a:r>
            <a:r>
              <a:rPr b="0" i="0" lang="en" sz="1500">
                <a:solidFill>
                  <a:srgbClr val="0070C0"/>
                </a:solidFill>
                <a:latin typeface="Calibri"/>
                <a:ea typeface="Calibri"/>
                <a:cs typeface="Calibri"/>
                <a:sym typeface="Calibri"/>
              </a:rPr>
              <a:t>including our ROLSES radio science experiment</a:t>
            </a:r>
            <a:r>
              <a:rPr b="0" i="0" lang="en" sz="1500">
                <a:latin typeface="Calibri"/>
                <a:ea typeface="Calibri"/>
                <a:cs typeface="Calibri"/>
                <a:sym typeface="Calibri"/>
              </a:rPr>
              <a:t>, to Mare Crisium</a:t>
            </a:r>
            <a:r>
              <a:rPr lang="en" sz="1500">
                <a:latin typeface="Calibri"/>
                <a:ea typeface="Calibri"/>
                <a:cs typeface="Calibri"/>
                <a:sym typeface="Calibri"/>
              </a:rPr>
              <a:t> on the lunar near side with landing expected by end of the year.</a:t>
            </a:r>
            <a:endParaRPr sz="1500"/>
          </a:p>
        </p:txBody>
      </p:sp>
      <p:pic>
        <p:nvPicPr>
          <p:cNvPr descr="Intuitive Concept for Commercial Lunar Lander" id="546" name="Google Shape;546;p73"/>
          <p:cNvPicPr preferRelativeResize="0"/>
          <p:nvPr/>
        </p:nvPicPr>
        <p:blipFill rotWithShape="1">
          <a:blip r:embed="rId3">
            <a:alphaModFix/>
          </a:blip>
          <a:srcRect b="0" l="10357" r="56014" t="0"/>
          <a:stretch/>
        </p:blipFill>
        <p:spPr>
          <a:xfrm>
            <a:off x="15" y="8"/>
            <a:ext cx="3476677" cy="5143492"/>
          </a:xfrm>
          <a:prstGeom prst="rect">
            <a:avLst/>
          </a:prstGeom>
          <a:noFill/>
          <a:ln>
            <a:noFill/>
          </a:ln>
        </p:spPr>
      </p:pic>
      <p:cxnSp>
        <p:nvCxnSpPr>
          <p:cNvPr id="547" name="Google Shape;547;p73"/>
          <p:cNvCxnSpPr/>
          <p:nvPr/>
        </p:nvCxnSpPr>
        <p:spPr>
          <a:xfrm>
            <a:off x="3810700" y="1586338"/>
            <a:ext cx="4731900" cy="0"/>
          </a:xfrm>
          <a:prstGeom prst="straightConnector1">
            <a:avLst/>
          </a:prstGeom>
          <a:noFill/>
          <a:ln cap="flat" cmpd="sng" w="19050">
            <a:solidFill>
              <a:srgbClr val="E7A03E"/>
            </a:solidFill>
            <a:prstDash val="solid"/>
            <a:miter lim="800000"/>
            <a:headEnd len="sm" w="sm" type="none"/>
            <a:tailEnd len="sm" w="sm" type="none"/>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7"/>
          <p:cNvPicPr preferRelativeResize="0"/>
          <p:nvPr/>
        </p:nvPicPr>
        <p:blipFill>
          <a:blip r:embed="rId3">
            <a:alphaModFix/>
          </a:blip>
          <a:stretch>
            <a:fillRect/>
          </a:stretch>
        </p:blipFill>
        <p:spPr>
          <a:xfrm>
            <a:off x="163275" y="81625"/>
            <a:ext cx="8832275" cy="3733324"/>
          </a:xfrm>
          <a:prstGeom prst="rect">
            <a:avLst/>
          </a:prstGeom>
          <a:noFill/>
          <a:ln>
            <a:noFill/>
          </a:ln>
        </p:spPr>
      </p:pic>
      <p:sp>
        <p:nvSpPr>
          <p:cNvPr id="239" name="Google Shape;239;p47"/>
          <p:cNvSpPr txBox="1"/>
          <p:nvPr/>
        </p:nvSpPr>
        <p:spPr>
          <a:xfrm>
            <a:off x="415650" y="4015350"/>
            <a:ext cx="144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Recombination</a:t>
            </a:r>
            <a:endParaRPr>
              <a:solidFill>
                <a:schemeClr val="dk1"/>
              </a:solidFill>
            </a:endParaRPr>
          </a:p>
        </p:txBody>
      </p:sp>
      <p:sp>
        <p:nvSpPr>
          <p:cNvPr id="240" name="Google Shape;240;p47"/>
          <p:cNvSpPr/>
          <p:nvPr/>
        </p:nvSpPr>
        <p:spPr>
          <a:xfrm>
            <a:off x="860950" y="3570025"/>
            <a:ext cx="393300" cy="4974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41" name="Google Shape;241;p47"/>
          <p:cNvSpPr txBox="1"/>
          <p:nvPr/>
        </p:nvSpPr>
        <p:spPr>
          <a:xfrm>
            <a:off x="1647700" y="4572000"/>
            <a:ext cx="174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Cosmic Dark Ages</a:t>
            </a:r>
            <a:endParaRPr>
              <a:solidFill>
                <a:schemeClr val="dk1"/>
              </a:solidFill>
            </a:endParaRPr>
          </a:p>
        </p:txBody>
      </p:sp>
      <p:sp>
        <p:nvSpPr>
          <p:cNvPr id="242" name="Google Shape;242;p47"/>
          <p:cNvSpPr/>
          <p:nvPr/>
        </p:nvSpPr>
        <p:spPr>
          <a:xfrm>
            <a:off x="2282525" y="3570025"/>
            <a:ext cx="393300" cy="9948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43" name="Google Shape;243;p47"/>
          <p:cNvSpPr txBox="1"/>
          <p:nvPr/>
        </p:nvSpPr>
        <p:spPr>
          <a:xfrm>
            <a:off x="3102700" y="4067425"/>
            <a:ext cx="132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Cosmic Dawn</a:t>
            </a:r>
            <a:endParaRPr>
              <a:solidFill>
                <a:schemeClr val="dk1"/>
              </a:solidFill>
            </a:endParaRPr>
          </a:p>
        </p:txBody>
      </p:sp>
      <p:sp>
        <p:nvSpPr>
          <p:cNvPr id="244" name="Google Shape;244;p47"/>
          <p:cNvSpPr/>
          <p:nvPr/>
        </p:nvSpPr>
        <p:spPr>
          <a:xfrm>
            <a:off x="3566650" y="3570025"/>
            <a:ext cx="393300" cy="4974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45" name="Google Shape;245;p47"/>
          <p:cNvSpPr txBox="1"/>
          <p:nvPr/>
        </p:nvSpPr>
        <p:spPr>
          <a:xfrm>
            <a:off x="4284950" y="4572000"/>
            <a:ext cx="122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Reionization</a:t>
            </a:r>
            <a:endParaRPr>
              <a:solidFill>
                <a:schemeClr val="dk1"/>
              </a:solidFill>
            </a:endParaRPr>
          </a:p>
        </p:txBody>
      </p:sp>
      <p:sp>
        <p:nvSpPr>
          <p:cNvPr id="246" name="Google Shape;246;p47"/>
          <p:cNvSpPr/>
          <p:nvPr/>
        </p:nvSpPr>
        <p:spPr>
          <a:xfrm>
            <a:off x="4698650" y="3570025"/>
            <a:ext cx="393300" cy="9948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47" name="Google Shape;247;p47"/>
          <p:cNvSpPr txBox="1"/>
          <p:nvPr/>
        </p:nvSpPr>
        <p:spPr>
          <a:xfrm>
            <a:off x="6167750" y="4067425"/>
            <a:ext cx="2827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What is happening to the neutral Hydrogen gas filling the Universe (the IGM) during these Epochs?</a:t>
            </a:r>
            <a:endParaRPr>
              <a:solidFill>
                <a:schemeClr val="dk1"/>
              </a:solidFill>
            </a:endParaRPr>
          </a:p>
        </p:txBody>
      </p:sp>
      <p:sp>
        <p:nvSpPr>
          <p:cNvPr id="248" name="Google Shape;248;p47"/>
          <p:cNvSpPr txBox="1"/>
          <p:nvPr/>
        </p:nvSpPr>
        <p:spPr>
          <a:xfrm>
            <a:off x="55438" y="4673225"/>
            <a:ext cx="200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Image Credit: JPL</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4"/>
          <p:cNvSpPr txBox="1"/>
          <p:nvPr>
            <p:ph type="title"/>
          </p:nvPr>
        </p:nvSpPr>
        <p:spPr>
          <a:xfrm>
            <a:off x="311700" y="290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DPL UV-Luminosity Functions</a:t>
            </a:r>
            <a:endParaRPr/>
          </a:p>
        </p:txBody>
      </p:sp>
      <p:sp>
        <p:nvSpPr>
          <p:cNvPr id="553" name="Google Shape;553;p74"/>
          <p:cNvSpPr txBox="1"/>
          <p:nvPr>
            <p:ph idx="1" type="body"/>
          </p:nvPr>
        </p:nvSpPr>
        <p:spPr>
          <a:xfrm>
            <a:off x="311700" y="2203320"/>
            <a:ext cx="3171000" cy="1633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 can use the observations of high-redshift (z ~ 6), </a:t>
            </a:r>
            <a:r>
              <a:rPr lang="en">
                <a:solidFill>
                  <a:srgbClr val="FF0000"/>
                </a:solidFill>
              </a:rPr>
              <a:t>Pop II</a:t>
            </a:r>
            <a:r>
              <a:rPr lang="en"/>
              <a:t> UVLFs to help constrain the SFE of the DPL model.</a:t>
            </a:r>
            <a:endParaRPr/>
          </a:p>
        </p:txBody>
      </p:sp>
      <p:pic>
        <p:nvPicPr>
          <p:cNvPr id="554" name="Google Shape;554;p74"/>
          <p:cNvPicPr preferRelativeResize="0"/>
          <p:nvPr/>
        </p:nvPicPr>
        <p:blipFill>
          <a:blip r:embed="rId3">
            <a:alphaModFix/>
          </a:blip>
          <a:stretch>
            <a:fillRect/>
          </a:stretch>
        </p:blipFill>
        <p:spPr>
          <a:xfrm>
            <a:off x="3552174" y="863550"/>
            <a:ext cx="5426301" cy="4069726"/>
          </a:xfrm>
          <a:prstGeom prst="rect">
            <a:avLst/>
          </a:prstGeom>
          <a:noFill/>
          <a:ln>
            <a:noFill/>
          </a:ln>
        </p:spPr>
      </p:pic>
      <p:sp>
        <p:nvSpPr>
          <p:cNvPr id="555" name="Google Shape;555;p74"/>
          <p:cNvSpPr txBox="1"/>
          <p:nvPr/>
        </p:nvSpPr>
        <p:spPr>
          <a:xfrm>
            <a:off x="3552185" y="4683775"/>
            <a:ext cx="228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Figure from Hibbard et al. 2022</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sp>
        <p:nvSpPr>
          <p:cNvPr id="560" name="Google Shape;560;p75"/>
          <p:cNvSpPr txBox="1"/>
          <p:nvPr>
            <p:ph type="title"/>
          </p:nvPr>
        </p:nvSpPr>
        <p:spPr>
          <a:xfrm>
            <a:off x="311700" y="326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The Spin Temperature </a:t>
            </a:r>
            <a:r>
              <a:rPr i="1" lang="en">
                <a:solidFill>
                  <a:schemeClr val="lt1"/>
                </a:solidFill>
              </a:rPr>
              <a:t>T</a:t>
            </a:r>
            <a:r>
              <a:rPr baseline="-25000" i="1" lang="en">
                <a:solidFill>
                  <a:schemeClr val="lt1"/>
                </a:solidFill>
              </a:rPr>
              <a:t>S</a:t>
            </a:r>
            <a:endParaRPr baseline="-25000" i="1">
              <a:solidFill>
                <a:schemeClr val="lt1"/>
              </a:solidFill>
            </a:endParaRPr>
          </a:p>
        </p:txBody>
      </p:sp>
      <p:sp>
        <p:nvSpPr>
          <p:cNvPr id="561" name="Google Shape;561;p75"/>
          <p:cNvSpPr txBox="1"/>
          <p:nvPr>
            <p:ph idx="1" type="body"/>
          </p:nvPr>
        </p:nvSpPr>
        <p:spPr>
          <a:xfrm>
            <a:off x="311700" y="1152475"/>
            <a:ext cx="3999900" cy="3606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chemeClr val="lt1"/>
                </a:solidFill>
              </a:rPr>
              <a:t>Quantifies the number of states in the triplet versus singlet state.</a:t>
            </a:r>
            <a:endParaRPr sz="1700">
              <a:solidFill>
                <a:schemeClr val="lt1"/>
              </a:solidFill>
            </a:endParaRPr>
          </a:p>
          <a:p>
            <a:pPr indent="0" lvl="0" marL="0" rtl="0" algn="l">
              <a:spcBef>
                <a:spcPts val="1200"/>
              </a:spcBef>
              <a:spcAft>
                <a:spcPts val="0"/>
              </a:spcAft>
              <a:buNone/>
            </a:pPr>
            <a:r>
              <a:t/>
            </a:r>
            <a:endParaRPr sz="1700">
              <a:solidFill>
                <a:schemeClr val="lt1"/>
              </a:solidFill>
            </a:endParaRPr>
          </a:p>
          <a:p>
            <a:pPr indent="0" lvl="0" marL="0" rtl="0" algn="l">
              <a:spcBef>
                <a:spcPts val="1200"/>
              </a:spcBef>
              <a:spcAft>
                <a:spcPts val="0"/>
              </a:spcAft>
              <a:buNone/>
            </a:pPr>
            <a:r>
              <a:t/>
            </a:r>
            <a:endParaRPr sz="1700">
              <a:solidFill>
                <a:schemeClr val="lt1"/>
              </a:solidFill>
            </a:endParaRPr>
          </a:p>
          <a:p>
            <a:pPr indent="0" lvl="0" marL="0" rtl="0" algn="l">
              <a:spcBef>
                <a:spcPts val="1200"/>
              </a:spcBef>
              <a:spcAft>
                <a:spcPts val="0"/>
              </a:spcAft>
              <a:buNone/>
            </a:pPr>
            <a:r>
              <a:t/>
            </a:r>
            <a:endParaRPr sz="1700">
              <a:solidFill>
                <a:schemeClr val="lt1"/>
              </a:solidFill>
            </a:endParaRPr>
          </a:p>
          <a:p>
            <a:pPr indent="0" lvl="0" marL="0" rtl="0" algn="l">
              <a:spcBef>
                <a:spcPts val="1200"/>
              </a:spcBef>
              <a:spcAft>
                <a:spcPts val="1200"/>
              </a:spcAft>
              <a:buNone/>
            </a:pPr>
            <a:r>
              <a:rPr lang="en" sz="1700">
                <a:solidFill>
                  <a:schemeClr val="lt1"/>
                </a:solidFill>
              </a:rPr>
              <a:t>Depends upon things like </a:t>
            </a:r>
            <a:r>
              <a:rPr lang="en" sz="1700">
                <a:solidFill>
                  <a:srgbClr val="FF0000"/>
                </a:solidFill>
              </a:rPr>
              <a:t>collisions </a:t>
            </a:r>
            <a:r>
              <a:rPr lang="en" sz="1700">
                <a:solidFill>
                  <a:schemeClr val="lt1"/>
                </a:solidFill>
              </a:rPr>
              <a:t>and</a:t>
            </a:r>
            <a:r>
              <a:rPr lang="en" sz="1700">
                <a:solidFill>
                  <a:srgbClr val="FF0000"/>
                </a:solidFill>
              </a:rPr>
              <a:t> </a:t>
            </a:r>
            <a:r>
              <a:rPr lang="en" sz="1700">
                <a:solidFill>
                  <a:schemeClr val="lt1"/>
                </a:solidFill>
              </a:rPr>
              <a:t>the </a:t>
            </a:r>
            <a:r>
              <a:rPr lang="en" sz="1700">
                <a:solidFill>
                  <a:srgbClr val="00FF00"/>
                </a:solidFill>
              </a:rPr>
              <a:t>background radiation field.</a:t>
            </a:r>
            <a:endParaRPr sz="1700">
              <a:solidFill>
                <a:srgbClr val="00FF00"/>
              </a:solidFill>
            </a:endParaRPr>
          </a:p>
        </p:txBody>
      </p:sp>
      <p:pic>
        <p:nvPicPr>
          <p:cNvPr descr="&lt;math xmlns=&quot;http://www.w3.org/1998/Math/MathML&quot;&gt;&lt;mfrac&gt;&lt;msub&gt;&lt;mi&gt;n&lt;/mi&gt;&lt;mn&gt;1&lt;/mn&gt;&lt;/msub&gt;&lt;msub&gt;&lt;mi&gt;n&lt;/mi&gt;&lt;mn&gt;0&lt;/mn&gt;&lt;/msub&gt;&lt;/mfrac&gt;&lt;mo&gt;=&lt;/mo&gt;&lt;mn&gt;3&lt;/mn&gt;&lt;mo&gt;&amp;#xA0;&lt;/mo&gt;&lt;mi&gt;e&lt;/mi&gt;&lt;mi&gt;x&lt;/mi&gt;&lt;mi&gt;p&lt;/mi&gt;&lt;mfenced&gt;&lt;mrow&gt;&lt;mo&gt;-&lt;/mo&gt;&lt;mfrac&gt;&lt;msub&gt;&lt;mi&gt;E&lt;/mi&gt;&lt;mn&gt;10&lt;/mn&gt;&lt;/msub&gt;&lt;mrow&gt;&lt;msub&gt;&lt;mi&gt;k&lt;/mi&gt;&lt;mi&gt;B&lt;/mi&gt;&lt;/msub&gt;&lt;msub&gt;&lt;mi&gt;T&lt;/mi&gt;&lt;mi&gt;S&lt;/mi&gt;&lt;/msub&gt;&lt;/mrow&gt;&lt;/mfrac&gt;&lt;/mrow&gt;&lt;/mfenced&gt;&lt;/math&gt;" id="562" name="Google Shape;562;p75" title="n subscript 1 over n subscript 0 equals 3 space e x p open parentheses negative fraction numerator E subscript 10 over denominator k subscript B T subscript S end fraction close parentheses"/>
          <p:cNvPicPr preferRelativeResize="0"/>
          <p:nvPr/>
        </p:nvPicPr>
        <p:blipFill>
          <a:blip r:embed="rId3">
            <a:alphaModFix/>
          </a:blip>
          <a:stretch>
            <a:fillRect/>
          </a:stretch>
        </p:blipFill>
        <p:spPr>
          <a:xfrm>
            <a:off x="4835950" y="1504800"/>
            <a:ext cx="3791551" cy="1277675"/>
          </a:xfrm>
          <a:prstGeom prst="rect">
            <a:avLst/>
          </a:prstGeom>
          <a:noFill/>
          <a:ln>
            <a:noFill/>
          </a:ln>
        </p:spPr>
      </p:pic>
      <p:sp>
        <p:nvSpPr>
          <p:cNvPr id="563" name="Google Shape;563;p75"/>
          <p:cNvSpPr/>
          <p:nvPr/>
        </p:nvSpPr>
        <p:spPr>
          <a:xfrm>
            <a:off x="5136275" y="3262925"/>
            <a:ext cx="622200" cy="645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5"/>
          <p:cNvSpPr/>
          <p:nvPr/>
        </p:nvSpPr>
        <p:spPr>
          <a:xfrm>
            <a:off x="6961250" y="3262925"/>
            <a:ext cx="622200" cy="645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5"/>
          <p:cNvSpPr/>
          <p:nvPr/>
        </p:nvSpPr>
        <p:spPr>
          <a:xfrm>
            <a:off x="5853075" y="3424325"/>
            <a:ext cx="417600" cy="3231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5"/>
          <p:cNvSpPr/>
          <p:nvPr/>
        </p:nvSpPr>
        <p:spPr>
          <a:xfrm>
            <a:off x="6483175" y="3420425"/>
            <a:ext cx="417600" cy="3309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5"/>
          <p:cNvSpPr txBox="1"/>
          <p:nvPr/>
        </p:nvSpPr>
        <p:spPr>
          <a:xfrm>
            <a:off x="7042450" y="341260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HI</a:t>
            </a:r>
            <a:endParaRPr/>
          </a:p>
        </p:txBody>
      </p:sp>
      <p:sp>
        <p:nvSpPr>
          <p:cNvPr id="568" name="Google Shape;568;p75"/>
          <p:cNvSpPr txBox="1"/>
          <p:nvPr/>
        </p:nvSpPr>
        <p:spPr>
          <a:xfrm>
            <a:off x="5222975" y="338770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HI</a:t>
            </a:r>
            <a:endParaRPr/>
          </a:p>
        </p:txBody>
      </p:sp>
      <p:sp>
        <p:nvSpPr>
          <p:cNvPr id="569" name="Google Shape;569;p75"/>
          <p:cNvSpPr/>
          <p:nvPr/>
        </p:nvSpPr>
        <p:spPr>
          <a:xfrm>
            <a:off x="4687300" y="4430335"/>
            <a:ext cx="2489050" cy="415825"/>
          </a:xfrm>
          <a:custGeom>
            <a:rect b="b" l="l" r="r" t="t"/>
            <a:pathLst>
              <a:path extrusionOk="0" h="16633" w="99562">
                <a:moveTo>
                  <a:pt x="0" y="16633"/>
                </a:moveTo>
                <a:cubicBezTo>
                  <a:pt x="1891" y="14480"/>
                  <a:pt x="7247" y="3978"/>
                  <a:pt x="11343" y="3715"/>
                </a:cubicBezTo>
                <a:cubicBezTo>
                  <a:pt x="15439" y="3453"/>
                  <a:pt x="20008" y="15321"/>
                  <a:pt x="24576" y="15058"/>
                </a:cubicBezTo>
                <a:cubicBezTo>
                  <a:pt x="29145" y="14796"/>
                  <a:pt x="34028" y="1983"/>
                  <a:pt x="38754" y="2140"/>
                </a:cubicBezTo>
                <a:cubicBezTo>
                  <a:pt x="43480" y="2298"/>
                  <a:pt x="48679" y="16003"/>
                  <a:pt x="52932" y="16003"/>
                </a:cubicBezTo>
                <a:cubicBezTo>
                  <a:pt x="57185" y="16003"/>
                  <a:pt x="60126" y="2245"/>
                  <a:pt x="64274" y="2140"/>
                </a:cubicBezTo>
                <a:cubicBezTo>
                  <a:pt x="68422" y="2035"/>
                  <a:pt x="73831" y="15478"/>
                  <a:pt x="77822" y="15373"/>
                </a:cubicBezTo>
                <a:cubicBezTo>
                  <a:pt x="81813" y="15268"/>
                  <a:pt x="84597" y="4031"/>
                  <a:pt x="88220" y="1510"/>
                </a:cubicBezTo>
                <a:cubicBezTo>
                  <a:pt x="91843" y="-1010"/>
                  <a:pt x="97672" y="460"/>
                  <a:pt x="99562" y="250"/>
                </a:cubicBezTo>
              </a:path>
            </a:pathLst>
          </a:custGeom>
          <a:noFill/>
          <a:ln cap="flat" cmpd="sng" w="38100">
            <a:solidFill>
              <a:srgbClr val="00FF00"/>
            </a:solidFill>
            <a:prstDash val="solid"/>
            <a:round/>
            <a:headEnd len="med" w="med" type="none"/>
            <a:tailEnd len="med" w="med" type="none"/>
          </a:ln>
        </p:spPr>
      </p:sp>
      <p:sp>
        <p:nvSpPr>
          <p:cNvPr id="570" name="Google Shape;570;p75"/>
          <p:cNvSpPr/>
          <p:nvPr/>
        </p:nvSpPr>
        <p:spPr>
          <a:xfrm>
            <a:off x="7552050" y="4200250"/>
            <a:ext cx="622200" cy="645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5"/>
          <p:cNvSpPr txBox="1"/>
          <p:nvPr/>
        </p:nvSpPr>
        <p:spPr>
          <a:xfrm>
            <a:off x="7638750" y="4325025"/>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2" name="Shape 252"/>
        <p:cNvGrpSpPr/>
        <p:nvPr/>
      </p:nvGrpSpPr>
      <p:grpSpPr>
        <a:xfrm>
          <a:off x="0" y="0"/>
          <a:ext cx="0" cy="0"/>
          <a:chOff x="0" y="0"/>
          <a:chExt cx="0" cy="0"/>
        </a:xfrm>
      </p:grpSpPr>
      <p:sp>
        <p:nvSpPr>
          <p:cNvPr id="253" name="Google Shape;253;p48"/>
          <p:cNvSpPr txBox="1"/>
          <p:nvPr>
            <p:ph type="title"/>
          </p:nvPr>
        </p:nvSpPr>
        <p:spPr>
          <a:xfrm>
            <a:off x="311700" y="192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The 21-cm Global Signal: Theory</a:t>
            </a:r>
            <a:endParaRPr>
              <a:solidFill>
                <a:schemeClr val="lt1"/>
              </a:solidFill>
            </a:endParaRPr>
          </a:p>
        </p:txBody>
      </p:sp>
      <p:sp>
        <p:nvSpPr>
          <p:cNvPr id="254" name="Google Shape;254;p48"/>
          <p:cNvSpPr txBox="1"/>
          <p:nvPr>
            <p:ph idx="1" type="body"/>
          </p:nvPr>
        </p:nvSpPr>
        <p:spPr>
          <a:xfrm>
            <a:off x="5360725" y="1017725"/>
            <a:ext cx="3471600" cy="397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The highly redshifted, hyperfine 21-cm, spin-flip emission line of HI allows us to map the thermal evolution of the Universe.</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rPr lang="en">
                <a:solidFill>
                  <a:schemeClr val="lt1"/>
                </a:solidFill>
              </a:rPr>
              <a:t>Each frequency corresponds to a slice of cosmic time.</a:t>
            </a:r>
            <a:endParaRPr>
              <a:solidFill>
                <a:schemeClr val="lt1"/>
              </a:solidFill>
            </a:endParaRPr>
          </a:p>
        </p:txBody>
      </p:sp>
      <p:pic>
        <p:nvPicPr>
          <p:cNvPr id="255" name="Google Shape;255;p48"/>
          <p:cNvPicPr preferRelativeResize="0"/>
          <p:nvPr/>
        </p:nvPicPr>
        <p:blipFill>
          <a:blip r:embed="rId3">
            <a:alphaModFix/>
          </a:blip>
          <a:stretch>
            <a:fillRect/>
          </a:stretch>
        </p:blipFill>
        <p:spPr>
          <a:xfrm>
            <a:off x="1527124" y="765450"/>
            <a:ext cx="2176401" cy="1989574"/>
          </a:xfrm>
          <a:prstGeom prst="rect">
            <a:avLst/>
          </a:prstGeom>
          <a:noFill/>
          <a:ln>
            <a:noFill/>
          </a:ln>
        </p:spPr>
      </p:pic>
      <p:sp>
        <p:nvSpPr>
          <p:cNvPr id="256" name="Google Shape;256;p48"/>
          <p:cNvSpPr txBox="1"/>
          <p:nvPr/>
        </p:nvSpPr>
        <p:spPr>
          <a:xfrm>
            <a:off x="311700" y="2263950"/>
            <a:ext cx="1413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Image credit: Wikipedia</a:t>
            </a:r>
            <a:endParaRPr sz="800"/>
          </a:p>
        </p:txBody>
      </p:sp>
      <p:pic>
        <p:nvPicPr>
          <p:cNvPr id="257" name="Google Shape;257;p48"/>
          <p:cNvPicPr preferRelativeResize="0"/>
          <p:nvPr/>
        </p:nvPicPr>
        <p:blipFill>
          <a:blip r:embed="rId4">
            <a:alphaModFix/>
          </a:blip>
          <a:stretch>
            <a:fillRect/>
          </a:stretch>
        </p:blipFill>
        <p:spPr>
          <a:xfrm>
            <a:off x="142400" y="2755037"/>
            <a:ext cx="5162250" cy="2241038"/>
          </a:xfrm>
          <a:prstGeom prst="rect">
            <a:avLst/>
          </a:prstGeom>
          <a:noFill/>
          <a:ln>
            <a:noFill/>
          </a:ln>
        </p:spPr>
      </p:pic>
      <p:sp>
        <p:nvSpPr>
          <p:cNvPr id="258" name="Google Shape;258;p48"/>
          <p:cNvSpPr txBox="1"/>
          <p:nvPr/>
        </p:nvSpPr>
        <p:spPr>
          <a:xfrm>
            <a:off x="311700" y="4851000"/>
            <a:ext cx="1807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Takalana et al. 2019</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2" name="Shape 262"/>
        <p:cNvGrpSpPr/>
        <p:nvPr/>
      </p:nvGrpSpPr>
      <p:grpSpPr>
        <a:xfrm>
          <a:off x="0" y="0"/>
          <a:ext cx="0" cy="0"/>
          <a:chOff x="0" y="0"/>
          <a:chExt cx="0" cy="0"/>
        </a:xfrm>
      </p:grpSpPr>
      <p:sp>
        <p:nvSpPr>
          <p:cNvPr id="263" name="Google Shape;263;p49"/>
          <p:cNvSpPr txBox="1"/>
          <p:nvPr>
            <p:ph type="title"/>
          </p:nvPr>
        </p:nvSpPr>
        <p:spPr>
          <a:xfrm>
            <a:off x="311700" y="289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The 21-cm Global Signal: Theory</a:t>
            </a:r>
            <a:endParaRPr>
              <a:solidFill>
                <a:schemeClr val="lt1"/>
              </a:solidFill>
            </a:endParaRPr>
          </a:p>
          <a:p>
            <a:pPr indent="0" lvl="0" marL="0" rtl="0" algn="l">
              <a:spcBef>
                <a:spcPts val="0"/>
              </a:spcBef>
              <a:spcAft>
                <a:spcPts val="0"/>
              </a:spcAft>
              <a:buNone/>
            </a:pPr>
            <a:r>
              <a:t/>
            </a:r>
            <a:endParaRPr/>
          </a:p>
        </p:txBody>
      </p:sp>
      <p:sp>
        <p:nvSpPr>
          <p:cNvPr id="264" name="Google Shape;264;p49"/>
          <p:cNvSpPr txBox="1"/>
          <p:nvPr>
            <p:ph idx="1" type="body"/>
          </p:nvPr>
        </p:nvSpPr>
        <p:spPr>
          <a:xfrm>
            <a:off x="5511000" y="1017725"/>
            <a:ext cx="3321300" cy="3712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lt1"/>
                </a:solidFill>
              </a:rPr>
              <a:t>The </a:t>
            </a:r>
            <a:r>
              <a:rPr lang="en">
                <a:solidFill>
                  <a:srgbClr val="FF0000"/>
                </a:solidFill>
              </a:rPr>
              <a:t>21-cm Global Signal</a:t>
            </a:r>
            <a:r>
              <a:rPr lang="en">
                <a:solidFill>
                  <a:schemeClr val="lt1"/>
                </a:solidFill>
              </a:rPr>
              <a:t> is the differential spin temperature of the IGM measured against the background brightness of the CMB.</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rPr lang="en">
                <a:solidFill>
                  <a:schemeClr val="lt1"/>
                </a:solidFill>
              </a:rPr>
              <a:t>It depends upon the (brightness) </a:t>
            </a:r>
            <a:r>
              <a:rPr lang="en">
                <a:solidFill>
                  <a:srgbClr val="00FF00"/>
                </a:solidFill>
              </a:rPr>
              <a:t>Temperature of the CMB, </a:t>
            </a:r>
            <a:r>
              <a:rPr lang="en">
                <a:solidFill>
                  <a:schemeClr val="lt1"/>
                </a:solidFill>
              </a:rPr>
              <a:t>and the </a:t>
            </a:r>
            <a:r>
              <a:rPr lang="en">
                <a:solidFill>
                  <a:srgbClr val="0000FF"/>
                </a:solidFill>
              </a:rPr>
              <a:t>kinetic Temperature and neutral fraction of the IGM.</a:t>
            </a:r>
            <a:endParaRPr>
              <a:solidFill>
                <a:srgbClr val="0000FF"/>
              </a:solidFill>
            </a:endParaRPr>
          </a:p>
        </p:txBody>
      </p:sp>
      <p:sp>
        <p:nvSpPr>
          <p:cNvPr id="265" name="Google Shape;265;p49"/>
          <p:cNvSpPr/>
          <p:nvPr/>
        </p:nvSpPr>
        <p:spPr>
          <a:xfrm>
            <a:off x="1509675" y="1152488"/>
            <a:ext cx="1937196" cy="1182276"/>
          </a:xfrm>
          <a:prstGeom prst="cloud">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9"/>
          <p:cNvSpPr/>
          <p:nvPr/>
        </p:nvSpPr>
        <p:spPr>
          <a:xfrm>
            <a:off x="494350" y="1616663"/>
            <a:ext cx="828300" cy="320700"/>
          </a:xfrm>
          <a:prstGeom prst="rightArrow">
            <a:avLst>
              <a:gd fmla="val 50000" name="adj1"/>
              <a:gd fmla="val 50000" name="adj2"/>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9"/>
          <p:cNvSpPr/>
          <p:nvPr/>
        </p:nvSpPr>
        <p:spPr>
          <a:xfrm>
            <a:off x="3740725" y="1576625"/>
            <a:ext cx="447600" cy="400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9"/>
          <p:cNvSpPr txBox="1"/>
          <p:nvPr/>
        </p:nvSpPr>
        <p:spPr>
          <a:xfrm>
            <a:off x="377500" y="1216475"/>
            <a:ext cx="66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CMB</a:t>
            </a:r>
            <a:endParaRPr>
              <a:solidFill>
                <a:srgbClr val="00FF00"/>
              </a:solidFill>
            </a:endParaRPr>
          </a:p>
        </p:txBody>
      </p:sp>
      <p:sp>
        <p:nvSpPr>
          <p:cNvPr id="269" name="Google Shape;269;p49"/>
          <p:cNvSpPr txBox="1"/>
          <p:nvPr/>
        </p:nvSpPr>
        <p:spPr>
          <a:xfrm>
            <a:off x="3633900" y="1216475"/>
            <a:ext cx="187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21-cm Global Signal</a:t>
            </a:r>
            <a:endParaRPr>
              <a:solidFill>
                <a:srgbClr val="FF0000"/>
              </a:solidFill>
            </a:endParaRPr>
          </a:p>
        </p:txBody>
      </p:sp>
      <p:sp>
        <p:nvSpPr>
          <p:cNvPr id="270" name="Google Shape;270;p49"/>
          <p:cNvSpPr txBox="1"/>
          <p:nvPr/>
        </p:nvSpPr>
        <p:spPr>
          <a:xfrm>
            <a:off x="1686725" y="2334775"/>
            <a:ext cx="158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rPr>
              <a:t>Neutral Hydrogen</a:t>
            </a:r>
            <a:endParaRPr>
              <a:solidFill>
                <a:srgbClr val="0000FF"/>
              </a:solidFill>
            </a:endParaRPr>
          </a:p>
        </p:txBody>
      </p:sp>
      <p:pic>
        <p:nvPicPr>
          <p:cNvPr descr="&lt;math xmlns=&quot;http://www.w3.org/1998/Math/MathML&quot;&gt;&lt;msub&gt;&lt;mi mathcolor=&quot;#0000FF&quot;&gt;x&lt;/mi&gt;&lt;mrow mathcolor=&quot;#0000FF&quot;&gt;&lt;mi&gt;H&lt;/mi&gt;&lt;mi&gt;I&lt;/mi&gt;&lt;/mrow&gt;&lt;/msub&gt;&lt;mo mathcolor=&quot;#0000FF&quot;&gt;,&lt;/mo&gt;&lt;mo mathcolor=&quot;#0000FF&quot;&gt;&amp;#x2009;&lt;/mo&gt;&lt;msub&gt;&lt;mi mathcolor=&quot;#0000FF&quot;&gt;T&lt;/mi&gt;&lt;mi mathcolor=&quot;#0000FF&quot;&gt;K&lt;/mi&gt;&lt;/msub&gt;&lt;/math&gt;" id="271" name="Google Shape;271;p49" title="x subscript H I end subscript comma thin space T subscript K"/>
          <p:cNvPicPr preferRelativeResize="0"/>
          <p:nvPr/>
        </p:nvPicPr>
        <p:blipFill>
          <a:blip r:embed="rId3">
            <a:alphaModFix/>
          </a:blip>
          <a:stretch>
            <a:fillRect/>
          </a:stretch>
        </p:blipFill>
        <p:spPr>
          <a:xfrm>
            <a:off x="2048877" y="1714399"/>
            <a:ext cx="858800" cy="275949"/>
          </a:xfrm>
          <a:prstGeom prst="rect">
            <a:avLst/>
          </a:prstGeom>
          <a:noFill/>
          <a:ln>
            <a:noFill/>
          </a:ln>
        </p:spPr>
      </p:pic>
      <p:pic>
        <p:nvPicPr>
          <p:cNvPr descr="&lt;math xmlns=&quot;http://www.w3.org/1998/Math/MathML&quot;&gt;&lt;mi mathcolor=&quot;#FF0000&quot;&gt;&amp;#x3B4;&lt;/mi&gt;&lt;msub&gt;&lt;mi mathcolor=&quot;#FF0000&quot;&gt;T&lt;/mi&gt;&lt;mi mathcolor=&quot;#FF0000&quot;&gt;b&lt;/mi&gt;&lt;/msub&gt;&lt;mfenced&gt;&lt;mi&gt;&amp;#x3BD;&lt;/mi&gt;&lt;/mfenced&gt;&lt;mo&gt;&amp;#xA0;&lt;/mo&gt;&lt;mi&gt;&amp;#x3B1;&lt;/mi&gt;&lt;mo&gt;&amp;#xA0;&lt;/mo&gt;&lt;msub&gt;&lt;mi mathcolor=&quot;#0000FF&quot;&gt;x&lt;/mi&gt;&lt;mrow mathcolor=&quot;#0000FF&quot;&gt;&lt;mi&gt;H&lt;/mi&gt;&lt;mi&gt;I&lt;/mi&gt;&lt;/mrow&gt;&lt;/msub&gt;&lt;mfenced&gt;&lt;mrow&gt;&lt;mn&gt;1&lt;/mn&gt;&lt;mo&gt;-&lt;/mo&gt;&lt;mfrac&gt;&lt;msub&gt;&lt;mi mathcolor=&quot;#00FF00&quot;&gt;T&lt;/mi&gt;&lt;mi mathcolor=&quot;#00FF00&quot;&gt;R&lt;/mi&gt;&lt;/msub&gt;&lt;msub&gt;&lt;mi mathcolor=&quot;#0000FF&quot;&gt;T&lt;/mi&gt;&lt;mi mathcolor=&quot;#0000FF&quot;&gt;S&lt;/mi&gt;&lt;/msub&gt;&lt;/mfrac&gt;&lt;/mrow&gt;&lt;/mfenced&gt;&lt;/math&gt;" id="272" name="Google Shape;272;p49" title="delta T subscript b open parentheses nu close parentheses space alpha space x subscript H I end subscript open parentheses 1 minus T subscript R over T subscript S close parentheses"/>
          <p:cNvPicPr preferRelativeResize="0"/>
          <p:nvPr/>
        </p:nvPicPr>
        <p:blipFill>
          <a:blip r:embed="rId4">
            <a:alphaModFix/>
          </a:blip>
          <a:stretch>
            <a:fillRect/>
          </a:stretch>
        </p:blipFill>
        <p:spPr>
          <a:xfrm>
            <a:off x="986300" y="3625299"/>
            <a:ext cx="2983951" cy="91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0"/>
          <p:cNvSpPr txBox="1"/>
          <p:nvPr>
            <p:ph type="title"/>
          </p:nvPr>
        </p:nvSpPr>
        <p:spPr>
          <a:xfrm>
            <a:off x="311700" y="35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Dawn and Reionization</a:t>
            </a:r>
            <a:endParaRPr/>
          </a:p>
        </p:txBody>
      </p:sp>
      <p:sp>
        <p:nvSpPr>
          <p:cNvPr id="278" name="Google Shape;278;p50"/>
          <p:cNvSpPr txBox="1"/>
          <p:nvPr>
            <p:ph idx="1" type="body"/>
          </p:nvPr>
        </p:nvSpPr>
        <p:spPr>
          <a:xfrm>
            <a:off x="311700" y="1086150"/>
            <a:ext cx="4260300" cy="376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Cosmic Dawn begins when the first luminous objects “turn on,” releasing</a:t>
            </a:r>
            <a:endParaRPr sz="2200"/>
          </a:p>
          <a:p>
            <a:pPr indent="-368300" lvl="0" marL="457200" rtl="0" algn="l">
              <a:spcBef>
                <a:spcPts val="1200"/>
              </a:spcBef>
              <a:spcAft>
                <a:spcPts val="0"/>
              </a:spcAft>
              <a:buSzPts val="2200"/>
              <a:buChar char="●"/>
            </a:pPr>
            <a:r>
              <a:rPr lang="en" sz="2200">
                <a:solidFill>
                  <a:srgbClr val="FF0000"/>
                </a:solidFill>
              </a:rPr>
              <a:t>Lyman-alpha photons</a:t>
            </a:r>
            <a:r>
              <a:rPr lang="en" sz="2200"/>
              <a:t> </a:t>
            </a:r>
            <a:endParaRPr sz="2200"/>
          </a:p>
          <a:p>
            <a:pPr indent="-368300" lvl="0" marL="457200" rtl="0" algn="l">
              <a:spcBef>
                <a:spcPts val="0"/>
              </a:spcBef>
              <a:spcAft>
                <a:spcPts val="0"/>
              </a:spcAft>
              <a:buSzPts val="2200"/>
              <a:buChar char="●"/>
            </a:pPr>
            <a:r>
              <a:rPr lang="en" sz="2200">
                <a:solidFill>
                  <a:srgbClr val="00FF00"/>
                </a:solidFill>
              </a:rPr>
              <a:t>X-ray radiation</a:t>
            </a:r>
            <a:r>
              <a:rPr lang="en" sz="2200"/>
              <a:t> </a:t>
            </a:r>
            <a:endParaRPr sz="2200"/>
          </a:p>
          <a:p>
            <a:pPr indent="-368300" lvl="0" marL="457200" rtl="0" algn="l">
              <a:spcBef>
                <a:spcPts val="0"/>
              </a:spcBef>
              <a:spcAft>
                <a:spcPts val="0"/>
              </a:spcAft>
              <a:buSzPts val="2200"/>
              <a:buChar char="●"/>
            </a:pPr>
            <a:r>
              <a:rPr lang="en" sz="2200">
                <a:solidFill>
                  <a:srgbClr val="00FFFF"/>
                </a:solidFill>
              </a:rPr>
              <a:t>Ionizing radiation</a:t>
            </a:r>
            <a:endParaRPr sz="2200"/>
          </a:p>
          <a:p>
            <a:pPr indent="0" lvl="0" marL="0" rtl="0" algn="l">
              <a:spcBef>
                <a:spcPts val="1200"/>
              </a:spcBef>
              <a:spcAft>
                <a:spcPts val="1200"/>
              </a:spcAft>
              <a:buNone/>
            </a:pPr>
            <a:r>
              <a:rPr lang="en" sz="2200"/>
              <a:t>Reionization then extinguishes the signal.</a:t>
            </a:r>
            <a:endParaRPr sz="2200"/>
          </a:p>
        </p:txBody>
      </p:sp>
      <p:pic>
        <p:nvPicPr>
          <p:cNvPr id="279" name="Google Shape;279;p50"/>
          <p:cNvPicPr preferRelativeResize="0"/>
          <p:nvPr/>
        </p:nvPicPr>
        <p:blipFill rotWithShape="1">
          <a:blip r:embed="rId3">
            <a:alphaModFix/>
          </a:blip>
          <a:srcRect b="0" l="0" r="0" t="0"/>
          <a:stretch/>
        </p:blipFill>
        <p:spPr>
          <a:xfrm>
            <a:off x="4642750" y="1017725"/>
            <a:ext cx="4189551" cy="3142150"/>
          </a:xfrm>
          <a:prstGeom prst="rect">
            <a:avLst/>
          </a:prstGeom>
          <a:noFill/>
          <a:ln>
            <a:noFill/>
          </a:ln>
        </p:spPr>
      </p:pic>
      <p:sp>
        <p:nvSpPr>
          <p:cNvPr id="280" name="Google Shape;280;p50"/>
          <p:cNvSpPr/>
          <p:nvPr/>
        </p:nvSpPr>
        <p:spPr>
          <a:xfrm>
            <a:off x="5934875" y="1436500"/>
            <a:ext cx="948300" cy="2304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0"/>
          <p:cNvSpPr/>
          <p:nvPr/>
        </p:nvSpPr>
        <p:spPr>
          <a:xfrm>
            <a:off x="6236825" y="3609600"/>
            <a:ext cx="288900" cy="859500"/>
          </a:xfrm>
          <a:prstGeom prst="up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0"/>
          <p:cNvSpPr txBox="1"/>
          <p:nvPr/>
        </p:nvSpPr>
        <p:spPr>
          <a:xfrm>
            <a:off x="5605325" y="4533825"/>
            <a:ext cx="16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Heating begins</a:t>
            </a:r>
            <a:endParaRPr>
              <a:solidFill>
                <a:srgbClr val="00FF00"/>
              </a:solidFill>
            </a:endParaRPr>
          </a:p>
        </p:txBody>
      </p:sp>
      <p:sp>
        <p:nvSpPr>
          <p:cNvPr id="283" name="Google Shape;283;p50"/>
          <p:cNvSpPr/>
          <p:nvPr/>
        </p:nvSpPr>
        <p:spPr>
          <a:xfrm>
            <a:off x="7178875" y="1796275"/>
            <a:ext cx="323100" cy="618900"/>
          </a:xfrm>
          <a:prstGeom prst="up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0"/>
          <p:cNvSpPr/>
          <p:nvPr/>
        </p:nvSpPr>
        <p:spPr>
          <a:xfrm>
            <a:off x="5687650" y="939300"/>
            <a:ext cx="478200" cy="10713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0"/>
          <p:cNvSpPr txBox="1"/>
          <p:nvPr/>
        </p:nvSpPr>
        <p:spPr>
          <a:xfrm>
            <a:off x="5077000" y="491350"/>
            <a:ext cx="16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Sources turn on</a:t>
            </a:r>
            <a:endParaRPr>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to observing the Global Signal</a:t>
            </a:r>
            <a:endParaRPr/>
          </a:p>
        </p:txBody>
      </p:sp>
      <p:sp>
        <p:nvSpPr>
          <p:cNvPr id="291" name="Google Shape;291;p51"/>
          <p:cNvSpPr txBox="1"/>
          <p:nvPr>
            <p:ph idx="1" type="body"/>
          </p:nvPr>
        </p:nvSpPr>
        <p:spPr>
          <a:xfrm>
            <a:off x="311700" y="1017725"/>
            <a:ext cx="4095900" cy="3899400"/>
          </a:xfrm>
          <a:prstGeom prst="rect">
            <a:avLst/>
          </a:prstGeom>
        </p:spPr>
        <p:txBody>
          <a:bodyPr anchorCtr="0" anchor="t" bIns="91425" lIns="91425" spcFirstLastPara="1" rIns="91425" wrap="square" tIns="91425">
            <a:normAutofit/>
          </a:bodyPr>
          <a:lstStyle/>
          <a:p>
            <a:pPr indent="0" lvl="0" marL="0" rtl="0" algn="l">
              <a:lnSpc>
                <a:spcPct val="100000"/>
              </a:lnSpc>
              <a:spcBef>
                <a:spcPts val="1000"/>
              </a:spcBef>
              <a:spcAft>
                <a:spcPts val="0"/>
              </a:spcAft>
              <a:buNone/>
            </a:pPr>
            <a:r>
              <a:rPr lang="en" sz="2200">
                <a:latin typeface="Calibri"/>
                <a:ea typeface="Calibri"/>
                <a:cs typeface="Calibri"/>
                <a:sym typeface="Calibri"/>
              </a:rPr>
              <a:t>Three primary systematics must be overcome:</a:t>
            </a:r>
            <a:endParaRPr sz="2000">
              <a:latin typeface="Calibri"/>
              <a:ea typeface="Calibri"/>
              <a:cs typeface="Calibri"/>
              <a:sym typeface="Calibri"/>
            </a:endParaRPr>
          </a:p>
          <a:p>
            <a:pPr indent="-298450" lvl="1" marL="742950" rtl="0" algn="l">
              <a:lnSpc>
                <a:spcPct val="100000"/>
              </a:lnSpc>
              <a:spcBef>
                <a:spcPts val="1000"/>
              </a:spcBef>
              <a:spcAft>
                <a:spcPts val="0"/>
              </a:spcAft>
              <a:buClr>
                <a:schemeClr val="lt2"/>
              </a:buClr>
              <a:buSzPts val="2200"/>
              <a:buFont typeface="Calibri"/>
              <a:buAutoNum type="arabicPeriod"/>
            </a:pPr>
            <a:r>
              <a:rPr lang="en" sz="2200">
                <a:latin typeface="Calibri"/>
                <a:ea typeface="Calibri"/>
                <a:cs typeface="Calibri"/>
                <a:sym typeface="Calibri"/>
              </a:rPr>
              <a:t>Bright Foregrounds</a:t>
            </a:r>
            <a:endParaRPr>
              <a:latin typeface="Calibri"/>
              <a:ea typeface="Calibri"/>
              <a:cs typeface="Calibri"/>
              <a:sym typeface="Calibri"/>
            </a:endParaRPr>
          </a:p>
          <a:p>
            <a:pPr indent="-298450" lvl="1" marL="742950" rtl="0" algn="l">
              <a:lnSpc>
                <a:spcPct val="100000"/>
              </a:lnSpc>
              <a:spcBef>
                <a:spcPts val="1000"/>
              </a:spcBef>
              <a:spcAft>
                <a:spcPts val="0"/>
              </a:spcAft>
              <a:buClr>
                <a:schemeClr val="lt2"/>
              </a:buClr>
              <a:buSzPts val="2200"/>
              <a:buFont typeface="Calibri"/>
              <a:buAutoNum type="arabicPeriod"/>
            </a:pPr>
            <a:r>
              <a:rPr lang="en" sz="2200">
                <a:latin typeface="Calibri"/>
                <a:ea typeface="Calibri"/>
                <a:cs typeface="Calibri"/>
                <a:sym typeface="Calibri"/>
              </a:rPr>
              <a:t>Beam Chromaticity</a:t>
            </a:r>
            <a:endParaRPr>
              <a:latin typeface="Calibri"/>
              <a:ea typeface="Calibri"/>
              <a:cs typeface="Calibri"/>
              <a:sym typeface="Calibri"/>
            </a:endParaRPr>
          </a:p>
          <a:p>
            <a:pPr indent="-298450" lvl="1" marL="742950" rtl="0" algn="l">
              <a:lnSpc>
                <a:spcPct val="100000"/>
              </a:lnSpc>
              <a:spcBef>
                <a:spcPts val="1000"/>
              </a:spcBef>
              <a:spcAft>
                <a:spcPts val="0"/>
              </a:spcAft>
              <a:buClr>
                <a:schemeClr val="lt2"/>
              </a:buClr>
              <a:buSzPts val="2200"/>
              <a:buFont typeface="Calibri"/>
              <a:buAutoNum type="arabicPeriod"/>
            </a:pPr>
            <a:r>
              <a:rPr lang="en" sz="2200">
                <a:latin typeface="Calibri"/>
                <a:ea typeface="Calibri"/>
                <a:cs typeface="Calibri"/>
                <a:sym typeface="Calibri"/>
              </a:rPr>
              <a:t>Environmental effects: RFI, the ionosphere, vegetation, local topology, etc.</a:t>
            </a:r>
            <a:endParaRPr sz="1600"/>
          </a:p>
        </p:txBody>
      </p:sp>
      <p:sp>
        <p:nvSpPr>
          <p:cNvPr id="292" name="Google Shape;292;p51"/>
          <p:cNvSpPr txBox="1"/>
          <p:nvPr/>
        </p:nvSpPr>
        <p:spPr>
          <a:xfrm>
            <a:off x="5759100" y="4375925"/>
            <a:ext cx="1886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Image credit: Burns et al. 2019</a:t>
            </a:r>
            <a:endParaRPr sz="900">
              <a:solidFill>
                <a:schemeClr val="dk1"/>
              </a:solidFill>
            </a:endParaRPr>
          </a:p>
        </p:txBody>
      </p:sp>
      <p:pic>
        <p:nvPicPr>
          <p:cNvPr id="293" name="Google Shape;293;p51"/>
          <p:cNvPicPr preferRelativeResize="0"/>
          <p:nvPr/>
        </p:nvPicPr>
        <p:blipFill>
          <a:blip r:embed="rId3">
            <a:alphaModFix/>
          </a:blip>
          <a:stretch>
            <a:fillRect/>
          </a:stretch>
        </p:blipFill>
        <p:spPr>
          <a:xfrm>
            <a:off x="4572007" y="1154925"/>
            <a:ext cx="4260300" cy="31814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Warm Dark Matter (WDM): Overview</a:t>
            </a:r>
            <a:endParaRPr/>
          </a:p>
        </p:txBody>
      </p:sp>
      <p:sp>
        <p:nvSpPr>
          <p:cNvPr id="299" name="Google Shape;299;p52"/>
          <p:cNvSpPr txBox="1"/>
          <p:nvPr>
            <p:ph idx="1" type="body"/>
          </p:nvPr>
        </p:nvSpPr>
        <p:spPr>
          <a:xfrm>
            <a:off x="311700" y="1152475"/>
            <a:ext cx="3869100" cy="372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Particles are “warm” (i.e. have a higher relic velocity, or a lower DM mass </a:t>
            </a:r>
            <a:r>
              <a:rPr lang="en" sz="2000">
                <a:solidFill>
                  <a:srgbClr val="FF0000"/>
                </a:solidFill>
              </a:rPr>
              <a:t>m</a:t>
            </a:r>
            <a:r>
              <a:rPr baseline="-25000" lang="en" sz="2000">
                <a:solidFill>
                  <a:srgbClr val="FF0000"/>
                </a:solidFill>
              </a:rPr>
              <a:t>X</a:t>
            </a:r>
            <a:r>
              <a:rPr lang="en" sz="2000"/>
              <a:t>) so they stream freely out of over-dense regions and cause the low-mass fluctuations to diffuse.</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Fewer DM halos means fewer stars.</a:t>
            </a:r>
            <a:endParaRPr sz="2000"/>
          </a:p>
        </p:txBody>
      </p:sp>
      <p:pic>
        <p:nvPicPr>
          <p:cNvPr id="300" name="Google Shape;300;p52"/>
          <p:cNvPicPr preferRelativeResize="0"/>
          <p:nvPr/>
        </p:nvPicPr>
        <p:blipFill rotWithShape="1">
          <a:blip r:embed="rId3">
            <a:alphaModFix/>
          </a:blip>
          <a:srcRect b="198" l="0" r="0" t="9458"/>
          <a:stretch/>
        </p:blipFill>
        <p:spPr>
          <a:xfrm>
            <a:off x="4799700" y="1152475"/>
            <a:ext cx="3795726" cy="3446500"/>
          </a:xfrm>
          <a:prstGeom prst="rect">
            <a:avLst/>
          </a:prstGeom>
          <a:noFill/>
          <a:ln>
            <a:noFill/>
          </a:ln>
        </p:spPr>
      </p:pic>
      <p:sp>
        <p:nvSpPr>
          <p:cNvPr id="301" name="Google Shape;301;p52"/>
          <p:cNvSpPr txBox="1"/>
          <p:nvPr/>
        </p:nvSpPr>
        <p:spPr>
          <a:xfrm>
            <a:off x="5109125" y="4598975"/>
            <a:ext cx="336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N-body simulation for various DM masses. From Bode &amp; Ostriker 2018.</a:t>
            </a:r>
            <a:endParaRPr>
              <a:solidFill>
                <a:schemeClr val="dk1"/>
              </a:solidFill>
            </a:endParaRPr>
          </a:p>
        </p:txBody>
      </p:sp>
      <p:sp>
        <p:nvSpPr>
          <p:cNvPr id="302" name="Google Shape;302;p52"/>
          <p:cNvSpPr txBox="1"/>
          <p:nvPr/>
        </p:nvSpPr>
        <p:spPr>
          <a:xfrm>
            <a:off x="4861575" y="1230875"/>
            <a:ext cx="365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CDM			WDM			HDM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Observational Motivations for WDM vs. CDM</a:t>
            </a:r>
            <a:endParaRPr/>
          </a:p>
        </p:txBody>
      </p:sp>
      <p:sp>
        <p:nvSpPr>
          <p:cNvPr id="308" name="Google Shape;308;p53"/>
          <p:cNvSpPr txBox="1"/>
          <p:nvPr>
            <p:ph idx="1" type="body"/>
          </p:nvPr>
        </p:nvSpPr>
        <p:spPr>
          <a:xfrm>
            <a:off x="311700" y="1229975"/>
            <a:ext cx="3999900" cy="367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The motivations are all related to the apparent lack of small-scale structure predicted by CDM:</a:t>
            </a:r>
            <a:endParaRPr sz="1700"/>
          </a:p>
          <a:p>
            <a:pPr indent="-336550" lvl="0" marL="457200" rtl="0" algn="l">
              <a:spcBef>
                <a:spcPts val="1200"/>
              </a:spcBef>
              <a:spcAft>
                <a:spcPts val="0"/>
              </a:spcAft>
              <a:buSzPts val="1700"/>
              <a:buChar char="●"/>
            </a:pPr>
            <a:r>
              <a:rPr lang="en" sz="1700"/>
              <a:t>Missing satellites</a:t>
            </a:r>
            <a:endParaRPr sz="1700"/>
          </a:p>
          <a:p>
            <a:pPr indent="-336550" lvl="0" marL="457200" rtl="0" algn="l">
              <a:spcBef>
                <a:spcPts val="0"/>
              </a:spcBef>
              <a:spcAft>
                <a:spcPts val="0"/>
              </a:spcAft>
              <a:buSzPts val="1700"/>
              <a:buChar char="●"/>
            </a:pPr>
            <a:r>
              <a:rPr lang="en" sz="1700"/>
              <a:t>Too-big-to fail</a:t>
            </a:r>
            <a:endParaRPr sz="1700"/>
          </a:p>
          <a:p>
            <a:pPr indent="-336550" lvl="0" marL="457200" rtl="0" algn="l">
              <a:spcBef>
                <a:spcPts val="0"/>
              </a:spcBef>
              <a:spcAft>
                <a:spcPts val="0"/>
              </a:spcAft>
              <a:buSzPts val="1700"/>
              <a:buChar char="●"/>
            </a:pPr>
            <a:r>
              <a:rPr lang="en" sz="1700"/>
              <a:t>Lack of halo structure between cosmological filaments.</a:t>
            </a:r>
            <a:endParaRPr sz="1700"/>
          </a:p>
          <a:p>
            <a:pPr indent="-336550" lvl="0" marL="457200" rtl="0" algn="l">
              <a:spcBef>
                <a:spcPts val="0"/>
              </a:spcBef>
              <a:spcAft>
                <a:spcPts val="0"/>
              </a:spcAft>
              <a:buSzPts val="1700"/>
              <a:buChar char="●"/>
            </a:pPr>
            <a:r>
              <a:rPr lang="en" sz="1700"/>
              <a:t>Could unmodelled baryonic processes explain these?</a:t>
            </a:r>
            <a:endParaRPr sz="1700"/>
          </a:p>
        </p:txBody>
      </p:sp>
      <p:pic>
        <p:nvPicPr>
          <p:cNvPr id="309" name="Google Shape;309;p53"/>
          <p:cNvPicPr preferRelativeResize="0"/>
          <p:nvPr/>
        </p:nvPicPr>
        <p:blipFill>
          <a:blip r:embed="rId3">
            <a:alphaModFix/>
          </a:blip>
          <a:stretch>
            <a:fillRect/>
          </a:stretch>
        </p:blipFill>
        <p:spPr>
          <a:xfrm>
            <a:off x="4464000" y="1170200"/>
            <a:ext cx="4527601" cy="2557361"/>
          </a:xfrm>
          <a:prstGeom prst="rect">
            <a:avLst/>
          </a:prstGeom>
          <a:noFill/>
          <a:ln>
            <a:noFill/>
          </a:ln>
        </p:spPr>
      </p:pic>
      <p:sp>
        <p:nvSpPr>
          <p:cNvPr id="310" name="Google Shape;310;p53"/>
          <p:cNvSpPr txBox="1"/>
          <p:nvPr/>
        </p:nvSpPr>
        <p:spPr>
          <a:xfrm>
            <a:off x="5447550" y="3837200"/>
            <a:ext cx="256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Image Credit: Astrobites</a:t>
            </a:r>
            <a:endParaRPr>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