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5" r:id="rId3"/>
    <p:sldId id="291" r:id="rId4"/>
    <p:sldId id="292" r:id="rId5"/>
    <p:sldId id="293" r:id="rId6"/>
    <p:sldId id="294" r:id="rId7"/>
    <p:sldId id="295" r:id="rId8"/>
    <p:sldId id="302" r:id="rId9"/>
    <p:sldId id="296" r:id="rId10"/>
    <p:sldId id="297" r:id="rId11"/>
    <p:sldId id="298" r:id="rId12"/>
    <p:sldId id="299" r:id="rId13"/>
    <p:sldId id="300" r:id="rId14"/>
    <p:sldId id="30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/>
    <p:restoredTop sz="89098"/>
  </p:normalViewPr>
  <p:slideViewPr>
    <p:cSldViewPr snapToGrid="0" snapToObjects="1">
      <p:cViewPr varScale="1">
        <p:scale>
          <a:sx n="93" d="100"/>
          <a:sy n="93" d="100"/>
        </p:scale>
        <p:origin x="680" y="192"/>
      </p:cViewPr>
      <p:guideLst>
        <p:guide orient="horz" pos="981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BD589E-C031-2E42-AAD1-65BDA23BB4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BD5170-2FB0-F241-A41B-0ED0E55FBA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80AC3-A638-1842-A79B-044CDA226D66}" type="datetimeFigureOut">
              <a:rPr lang="en-US" smtClean="0"/>
              <a:t>8/3/22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EF1F84-F595-2740-A3EB-5B55374BA7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BA9356-5A31-5442-83AF-B199D94785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E6CE-0CBA-CA4F-B707-9BE39398D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03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E9429-404E-8540-BC62-05C75D3617A3}" type="datetimeFigureOut">
              <a:rPr lang="en-US" smtClean="0"/>
              <a:t>8/3/22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4E79A-277F-8B4A-9214-0434C92E9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44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4E79A-277F-8B4A-9214-0434C92E9F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12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4E79A-277F-8B4A-9214-0434C92E9F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84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4E79A-277F-8B4A-9214-0434C92E9F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3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D1A3-8047-C742-832A-09754236F47A}" type="datetime1">
              <a:rPr lang="en-AU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Samsonov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EE5-C431-D046-B498-066DBAC2F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9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16138-6B97-4A40-A237-A251987336DC}" type="datetime1">
              <a:rPr lang="en-AU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Samsonov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EE5-C431-D046-B498-066DBAC2F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1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E5543-76C9-3340-B0C7-BD60234B64A9}" type="datetime1">
              <a:rPr lang="en-AU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Samsonov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EE5-C431-D046-B498-066DBAC2F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5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2F8D-BBF6-0544-A9F0-174A43297D87}" type="datetime1">
              <a:rPr lang="en-AU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Samsonov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EE5-C431-D046-B498-066DBAC2F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5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BE0C2-4CCE-B94B-B51C-94B03005D932}" type="datetime1">
              <a:rPr lang="en-AU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Samsonov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EE5-C431-D046-B498-066DBAC2F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5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95AC-432C-6846-B231-109913316AD7}" type="datetime1">
              <a:rPr lang="en-AU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Samsonov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EE5-C431-D046-B498-066DBAC2F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7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16C52-1823-6246-AFEA-36515A1ABE99}" type="datetime1">
              <a:rPr lang="en-AU" smtClean="0"/>
              <a:t>3/8/2022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Samsonov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EE5-C431-D046-B498-066DBAC2F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4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8D09-77A4-964C-9FCA-A79B86341811}" type="datetime1">
              <a:rPr lang="en-AU" smtClean="0"/>
              <a:t>3/8/2022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Samsonov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EE5-C431-D046-B498-066DBAC2F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4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64A1-DD25-3F43-A17B-1CB77ACD9416}" type="datetime1">
              <a:rPr lang="en-AU" smtClean="0"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Samsonov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EE5-C431-D046-B498-066DBAC2F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1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089D6-0F0D-6F47-842C-6388DDD6BCB2}" type="datetime1">
              <a:rPr lang="en-AU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Samsonov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EE5-C431-D046-B498-066DBAC2F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0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BD3AB-7426-2F40-AF52-7C5AE76B913B}" type="datetime1">
              <a:rPr lang="en-AU" smtClean="0"/>
              <a:t>3/8/2022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Samsonov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EE5-C431-D046-B498-066DBAC2F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8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E02FB-B95F-704F-A243-BC549CF226DD}" type="datetime1">
              <a:rPr lang="en-AU" smtClean="0"/>
              <a:t>3/8/2022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I. Samsonov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D7EE5-C431-D046-B498-066DBAC2F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6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179E1-B9D6-4C44-A3E3-A936AD112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019" y="2384101"/>
            <a:ext cx="11104750" cy="1771173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1"/>
                </a:solidFill>
                <a:latin typeface="+mn-lt"/>
              </a:rPr>
              <a:t>Proposals for searches of scalar field dark matter using cavity resonators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A56C55-7A15-A84F-A0B8-838E62298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483344"/>
            <a:ext cx="9144000" cy="531119"/>
          </a:xfrm>
        </p:spPr>
        <p:txBody>
          <a:bodyPr>
            <a:normAutofit fontScale="92500"/>
          </a:bodyPr>
          <a:lstStyle/>
          <a:p>
            <a:r>
              <a:rPr lang="en-US" dirty="0"/>
              <a:t>Victor V. </a:t>
            </a:r>
            <a:r>
              <a:rPr lang="en-US" dirty="0" err="1"/>
              <a:t>Flambaum</a:t>
            </a:r>
            <a:r>
              <a:rPr lang="en-US" dirty="0"/>
              <a:t>, Ben McAllister, </a:t>
            </a:r>
            <a:r>
              <a:rPr lang="en-US" u="sng" dirty="0"/>
              <a:t>Igor B. Samsonov</a:t>
            </a:r>
            <a:r>
              <a:rPr lang="en-US" dirty="0"/>
              <a:t>, and Michael E. Tobar</a:t>
            </a:r>
            <a:endParaRPr lang="en-US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2B010-6AEE-F447-95A2-9FD2BC80A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051" y="5071777"/>
            <a:ext cx="1459803" cy="16373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19CB57-F6F8-1440-B967-52C08F684EA2}"/>
              </a:ext>
            </a:extLst>
          </p:cNvPr>
          <p:cNvSpPr txBox="1"/>
          <p:nvPr/>
        </p:nvSpPr>
        <p:spPr>
          <a:xfrm>
            <a:off x="5310679" y="2035037"/>
            <a:ext cx="179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08 August 2022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FB214B5-3077-3546-A30A-4096A794DF7E}"/>
              </a:ext>
            </a:extLst>
          </p:cNvPr>
          <p:cNvSpPr/>
          <p:nvPr/>
        </p:nvSpPr>
        <p:spPr>
          <a:xfrm>
            <a:off x="1071192" y="5541819"/>
            <a:ext cx="3209862" cy="66501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err="1">
                <a:solidFill>
                  <a:schemeClr val="tx1"/>
                </a:solidFill>
              </a:rPr>
              <a:t>arXiv</a:t>
            </a:r>
            <a:r>
              <a:rPr lang="en-US" dirty="0">
                <a:solidFill>
                  <a:schemeClr val="tx1"/>
                </a:solidFill>
              </a:rPr>
              <a:t>: 2207.14437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6272D9-CCC9-9CE1-EDD8-AAE95032C3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" t="1079" r="377" b="1"/>
          <a:stretch/>
        </p:blipFill>
        <p:spPr>
          <a:xfrm>
            <a:off x="3588025" y="19050"/>
            <a:ext cx="5016225" cy="1746250"/>
          </a:xfrm>
          <a:prstGeom prst="rect">
            <a:avLst/>
          </a:prstGeom>
        </p:spPr>
      </p:pic>
      <p:pic>
        <p:nvPicPr>
          <p:cNvPr id="1030" name="Picture 6" descr="Humbug? No — Humboldt!&gt;">
            <a:extLst>
              <a:ext uri="{FF2B5EF4-FFF2-40B4-BE49-F238E27FC236}">
                <a16:creationId xmlns:a16="http://schemas.microsoft.com/office/drawing/2014/main" id="{24A97900-4202-9911-74F8-F137A8675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596" y="4937950"/>
            <a:ext cx="1771173" cy="177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729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37A3BD-3B8E-D7EF-4722-7C62E6E9E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Samsonov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F6D37-3AEA-520D-E70A-9C3D120F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EE5-C431-D046-B498-066DBAC2F192}" type="slidenum">
              <a:rPr lang="en-US" smtClean="0"/>
              <a:t>10</a:t>
            </a:fld>
            <a:r>
              <a:rPr lang="en-US" dirty="0">
                <a:solidFill>
                  <a:srgbClr val="898989"/>
                </a:solidFill>
              </a:rPr>
              <a:t> of 14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B41C44-E91D-5C1B-2C03-2C4B1AE81C12}"/>
              </a:ext>
            </a:extLst>
          </p:cNvPr>
          <p:cNvSpPr txBox="1"/>
          <p:nvPr/>
        </p:nvSpPr>
        <p:spPr>
          <a:xfrm>
            <a:off x="783771" y="1656443"/>
            <a:ext cx="420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Cavity permeated by </a:t>
            </a:r>
            <a:r>
              <a:rPr lang="en-US" dirty="0">
                <a:solidFill>
                  <a:srgbClr val="FF0000"/>
                </a:solidFill>
              </a:rPr>
              <a:t>magnetic field </a:t>
            </a:r>
            <a:r>
              <a:rPr lang="en-US" i="1" dirty="0"/>
              <a:t>B</a:t>
            </a:r>
            <a:r>
              <a:rPr lang="en-US" baseline="-25000" dirty="0"/>
              <a:t>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B60B65-D597-D62C-A4AB-1BFC2BFEF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2154022"/>
            <a:ext cx="3708400" cy="17907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7C44C5-14AB-53E1-2BA7-8FBE7F1FBBE7}"/>
              </a:ext>
            </a:extLst>
          </p:cNvPr>
          <p:cNvCxnSpPr/>
          <p:nvPr/>
        </p:nvCxnSpPr>
        <p:spPr>
          <a:xfrm>
            <a:off x="6273225" y="1829756"/>
            <a:ext cx="0" cy="39950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71D7085-0921-5C33-6FDE-F968C3DDD34A}"/>
              </a:ext>
            </a:extLst>
          </p:cNvPr>
          <p:cNvSpPr txBox="1"/>
          <p:nvPr/>
        </p:nvSpPr>
        <p:spPr>
          <a:xfrm>
            <a:off x="7304314" y="1656443"/>
            <a:ext cx="420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Cavity permeated by </a:t>
            </a:r>
            <a:r>
              <a:rPr lang="en-US" dirty="0">
                <a:solidFill>
                  <a:srgbClr val="FF0000"/>
                </a:solidFill>
              </a:rPr>
              <a:t>electric field </a:t>
            </a:r>
            <a:r>
              <a:rPr lang="en-US" i="1" dirty="0"/>
              <a:t>E</a:t>
            </a:r>
            <a:r>
              <a:rPr lang="en-US" baseline="-25000" dirty="0"/>
              <a:t>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CCC813-7C61-B83D-EA66-2034CDE27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2099633"/>
            <a:ext cx="3708400" cy="1790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E840AD-7A83-0057-CAD8-D3E88187C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170" y="4325861"/>
            <a:ext cx="5141681" cy="14613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DA12894-67FF-6EA0-5B33-17FF8FCE2F9A}"/>
              </a:ext>
            </a:extLst>
          </p:cNvPr>
          <p:cNvSpPr/>
          <p:nvPr/>
        </p:nvSpPr>
        <p:spPr>
          <a:xfrm>
            <a:off x="0" y="0"/>
            <a:ext cx="12192000" cy="1190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>
                    <a:lumMod val="75000"/>
                  </a:schemeClr>
                </a:solidFill>
              </a:rPr>
              <a:t>Theory: </a:t>
            </a:r>
            <a:r>
              <a:rPr lang="en-US" sz="4800" b="1" dirty="0"/>
              <a:t>Transformation in a resonant cavity</a:t>
            </a:r>
            <a:endParaRPr lang="en-US" sz="48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B45A3CE-4E98-96C3-3F25-8E99CA54945E}"/>
              </a:ext>
            </a:extLst>
          </p:cNvPr>
          <p:cNvSpPr/>
          <p:nvPr/>
        </p:nvSpPr>
        <p:spPr>
          <a:xfrm>
            <a:off x="235527" y="4225636"/>
            <a:ext cx="5860473" cy="19396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72E3DBC-A79C-E56D-BA20-0D40BD64B6A5}"/>
              </a:ext>
            </a:extLst>
          </p:cNvPr>
          <p:cNvSpPr/>
          <p:nvPr/>
        </p:nvSpPr>
        <p:spPr>
          <a:xfrm>
            <a:off x="6451605" y="4225635"/>
            <a:ext cx="5637145" cy="19396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4DE38-4324-D673-B2FE-B7BA6CE78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91" y="4505568"/>
            <a:ext cx="5549574" cy="137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74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A26E6-543F-24C1-9C39-CFF1428F1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Samsonov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C54DB0-EFE1-68EE-CE31-5C65E00E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EE5-C431-D046-B498-066DBAC2F192}" type="slidenum">
              <a:rPr lang="en-US" smtClean="0"/>
              <a:t>11</a:t>
            </a:fld>
            <a:r>
              <a:rPr lang="en-US" dirty="0">
                <a:solidFill>
                  <a:srgbClr val="898989"/>
                </a:solidFill>
              </a:rPr>
              <a:t> of 14</a:t>
            </a:r>
            <a:endParaRPr lang="en-US" dirty="0"/>
          </a:p>
        </p:txBody>
      </p:sp>
      <p:pic>
        <p:nvPicPr>
          <p:cNvPr id="4097" name="Picture 1" descr="page5image13631488">
            <a:extLst>
              <a:ext uri="{FF2B5EF4-FFF2-40B4-BE49-F238E27FC236}">
                <a16:creationId xmlns:a16="http://schemas.microsoft.com/office/drawing/2014/main" id="{AD79D876-BB3C-A50D-AFC5-B4F5D234D8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37"/>
          <a:stretch/>
        </p:blipFill>
        <p:spPr bwMode="auto">
          <a:xfrm>
            <a:off x="458921" y="2151629"/>
            <a:ext cx="2797676" cy="310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C92043-07ED-2918-3F4A-EEC681CC1C9B}"/>
              </a:ext>
            </a:extLst>
          </p:cNvPr>
          <p:cNvSpPr txBox="1"/>
          <p:nvPr/>
        </p:nvSpPr>
        <p:spPr>
          <a:xfrm>
            <a:off x="5005939" y="1419925"/>
            <a:ext cx="360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ADMX cavity scalar field form factor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DD63AC-7FF3-FAC9-CF69-0D4F3FD0F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718" y="1349786"/>
            <a:ext cx="1460500" cy="495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07C56B-9751-AD49-33A8-09863EA65841}"/>
              </a:ext>
            </a:extLst>
          </p:cNvPr>
          <p:cNvSpPr txBox="1"/>
          <p:nvPr/>
        </p:nvSpPr>
        <p:spPr>
          <a:xfrm>
            <a:off x="5005938" y="1995961"/>
            <a:ext cx="366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ADMX sidecar scalar field form factor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3ED858-E20D-DB2A-58F9-E8F62FF0B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1300" y="1869993"/>
            <a:ext cx="1460500" cy="49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3A92834-CD88-4308-EE4F-7B25D89F2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7829" y="2953243"/>
            <a:ext cx="5726783" cy="3429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A343D0-6809-15CB-33CE-7D2B951F2BEF}"/>
              </a:ext>
            </a:extLst>
          </p:cNvPr>
          <p:cNvSpPr txBox="1"/>
          <p:nvPr/>
        </p:nvSpPr>
        <p:spPr>
          <a:xfrm>
            <a:off x="4968854" y="2528082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</a:rPr>
              <a:t>Upper limits on the scalar-photon coupling constant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3254EF-2F69-5B39-DF5A-39903DD40A6C}"/>
              </a:ext>
            </a:extLst>
          </p:cNvPr>
          <p:cNvSpPr/>
          <p:nvPr/>
        </p:nvSpPr>
        <p:spPr>
          <a:xfrm>
            <a:off x="0" y="-1097"/>
            <a:ext cx="12192000" cy="1190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>
                    <a:lumMod val="75000"/>
                  </a:schemeClr>
                </a:solidFill>
              </a:rPr>
              <a:t>Results: </a:t>
            </a:r>
            <a:r>
              <a:rPr lang="en-US" sz="4800" b="1" dirty="0"/>
              <a:t>Constraints from ADMX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98968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DA60CD-A66C-3961-EF60-59B7127A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Samsonov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C2A648-C9EB-CF23-A303-B793EB94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EE5-C431-D046-B498-066DBAC2F192}" type="slidenum">
              <a:rPr lang="en-US" smtClean="0"/>
              <a:t>12</a:t>
            </a:fld>
            <a:r>
              <a:rPr lang="en-US" dirty="0">
                <a:solidFill>
                  <a:srgbClr val="898989"/>
                </a:solidFill>
              </a:rPr>
              <a:t> of 14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62DBA1-1DE5-AAA9-64DA-083324D16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48"/>
          <a:stretch/>
        </p:blipFill>
        <p:spPr>
          <a:xfrm>
            <a:off x="1922132" y="1557338"/>
            <a:ext cx="6422572" cy="35262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1EAB35-4217-8DCD-4C10-8B921D3DC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514" y="5281839"/>
            <a:ext cx="1981200" cy="40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B46D9B-F90E-D45A-658F-FCB6ECF9D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600" y="5250089"/>
            <a:ext cx="2082800" cy="4699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ECDEE27-9F81-B460-9C61-DFD4A36AB507}"/>
              </a:ext>
            </a:extLst>
          </p:cNvPr>
          <p:cNvSpPr/>
          <p:nvPr/>
        </p:nvSpPr>
        <p:spPr>
          <a:xfrm>
            <a:off x="0" y="0"/>
            <a:ext cx="12192000" cy="1426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>
                    <a:lumMod val="75000"/>
                  </a:schemeClr>
                </a:solidFill>
              </a:rPr>
              <a:t>Results: </a:t>
            </a:r>
            <a:r>
              <a:rPr lang="en-US" sz="4800" b="1" dirty="0"/>
              <a:t>Cavity resonators proposals with maximized form factors to the scalar field DM</a:t>
            </a:r>
            <a:endParaRPr lang="en-US" sz="4800" dirty="0"/>
          </a:p>
        </p:txBody>
      </p:sp>
      <p:pic>
        <p:nvPicPr>
          <p:cNvPr id="1026" name="Picture 2" descr="toroidal coil">
            <a:extLst>
              <a:ext uri="{FF2B5EF4-FFF2-40B4-BE49-F238E27FC236}">
                <a16:creationId xmlns:a16="http://schemas.microsoft.com/office/drawing/2014/main" id="{534B26CC-CD2C-93F2-D9A4-268104F2E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7" t="19283" r="16448" b="12422"/>
          <a:stretch/>
        </p:blipFill>
        <p:spPr bwMode="auto">
          <a:xfrm>
            <a:off x="8726936" y="2146852"/>
            <a:ext cx="2105674" cy="244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966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ECCA6-746D-C518-A8B0-01D589A3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Samsonov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FD42B-50C6-1C91-9A33-B123EB8D3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EE5-C431-D046-B498-066DBAC2F192}" type="slidenum">
              <a:rPr lang="en-US" smtClean="0"/>
              <a:t>13</a:t>
            </a:fld>
            <a:r>
              <a:rPr lang="en-US" dirty="0">
                <a:solidFill>
                  <a:srgbClr val="898989"/>
                </a:solidFill>
              </a:rPr>
              <a:t> of 14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311EB-4CAA-9777-BAED-8D6E4DA3D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16" y="1597199"/>
            <a:ext cx="6159500" cy="218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B36DAF-74F2-E0F2-8DD0-6967F7CFD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507" y="4637311"/>
            <a:ext cx="3528786" cy="80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1F1891-29AB-680D-985A-BCC1A2FBBC3C}"/>
              </a:ext>
            </a:extLst>
          </p:cNvPr>
          <p:cNvSpPr txBox="1"/>
          <p:nvPr/>
        </p:nvSpPr>
        <p:spPr>
          <a:xfrm>
            <a:off x="344881" y="4694306"/>
            <a:ext cx="2853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Signal is AC voltage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972DD1-ABFB-D345-E7DF-5E1FC4053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723" y="2369627"/>
            <a:ext cx="5087826" cy="30791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20FB9F-FD38-3A9D-0BA1-F18FBB3E67D3}"/>
              </a:ext>
            </a:extLst>
          </p:cNvPr>
          <p:cNvSpPr txBox="1"/>
          <p:nvPr/>
        </p:nvSpPr>
        <p:spPr>
          <a:xfrm>
            <a:off x="6474617" y="1724819"/>
            <a:ext cx="5291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Estimated sensitivity of such experiment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245556-2368-780B-72A7-25F4576A0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7236" y="5679241"/>
            <a:ext cx="1609607" cy="2655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F5E711-E92B-93FA-8C58-C506906AA45C}"/>
              </a:ext>
            </a:extLst>
          </p:cNvPr>
          <p:cNvSpPr txBox="1"/>
          <p:nvPr/>
        </p:nvSpPr>
        <p:spPr>
          <a:xfrm>
            <a:off x="6345382" y="5627326"/>
            <a:ext cx="562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accent6"/>
                </a:solidFill>
              </a:rPr>
              <a:t>R. Oswald et al. arXiv:2111.06883 [hep-</a:t>
            </a:r>
            <a:r>
              <a:rPr lang="en-AU" sz="2400" dirty="0" err="1">
                <a:solidFill>
                  <a:schemeClr val="accent6"/>
                </a:solidFill>
              </a:rPr>
              <a:t>ph</a:t>
            </a:r>
            <a:r>
              <a:rPr lang="en-AU" sz="2400" dirty="0">
                <a:solidFill>
                  <a:schemeClr val="accent6"/>
                </a:solidFill>
              </a:rPr>
              <a:t>].</a:t>
            </a:r>
            <a:endParaRPr lang="en-US" sz="2400" dirty="0">
              <a:solidFill>
                <a:schemeClr val="accent6"/>
              </a:solidFill>
            </a:endParaRP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5FB615A0-2FD4-8923-884C-8619FBED45A2}"/>
              </a:ext>
            </a:extLst>
          </p:cNvPr>
          <p:cNvCxnSpPr/>
          <p:nvPr/>
        </p:nvCxnSpPr>
        <p:spPr>
          <a:xfrm rot="5400000" flipH="1" flipV="1">
            <a:off x="6393673" y="4371796"/>
            <a:ext cx="1919929" cy="533400"/>
          </a:xfrm>
          <a:prstGeom prst="curvedConnector3">
            <a:avLst>
              <a:gd name="adj1" fmla="val 43763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1ED60D9B-53C1-CC24-2719-EF27493CCF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0690" y="4105090"/>
            <a:ext cx="1817914" cy="3901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D2A962E-8CBB-E789-2404-42232CE089C7}"/>
              </a:ext>
            </a:extLst>
          </p:cNvPr>
          <p:cNvSpPr txBox="1"/>
          <p:nvPr/>
        </p:nvSpPr>
        <p:spPr>
          <a:xfrm>
            <a:off x="425451" y="4076975"/>
            <a:ext cx="277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Effective polarization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D570BB-48F0-D1E0-7026-3756F2B67616}"/>
              </a:ext>
            </a:extLst>
          </p:cNvPr>
          <p:cNvSpPr txBox="1"/>
          <p:nvPr/>
        </p:nvSpPr>
        <p:spPr>
          <a:xfrm>
            <a:off x="436563" y="5588102"/>
            <a:ext cx="2181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Applied voltage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804BA3-5A87-2476-C698-F7A939AD0705}"/>
              </a:ext>
            </a:extLst>
          </p:cNvPr>
          <p:cNvSpPr/>
          <p:nvPr/>
        </p:nvSpPr>
        <p:spPr>
          <a:xfrm>
            <a:off x="0" y="1670"/>
            <a:ext cx="12192000" cy="1426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>
                    <a:lumMod val="75000"/>
                  </a:schemeClr>
                </a:solidFill>
              </a:rPr>
              <a:t>Results: </a:t>
            </a:r>
            <a:r>
              <a:rPr lang="en-US" sz="4800" b="1" dirty="0"/>
              <a:t>Proposal for a </a:t>
            </a:r>
            <a:r>
              <a:rPr lang="en-AU" sz="4800" b="1" dirty="0"/>
              <a:t>broadband detection with a capacitor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5829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1C29A-6E1D-3211-138A-1233D93D0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1"/>
                </a:solidFill>
              </a:rPr>
              <a:t>Calculated the power of photon signal from scalar photon transformation in a resonant cavity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New limits </a:t>
            </a:r>
            <a:r>
              <a:rPr lang="en-US" dirty="0">
                <a:solidFill>
                  <a:schemeClr val="accent1"/>
                </a:solidFill>
              </a:rPr>
              <a:t>on the scalar-photon coupling constant from re-purposing the results of CAST and </a:t>
            </a:r>
            <a:r>
              <a:rPr lang="en-US">
                <a:solidFill>
                  <a:schemeClr val="accent1"/>
                </a:solidFill>
              </a:rPr>
              <a:t>ADMX experiments</a:t>
            </a:r>
            <a:endParaRPr lang="en-US" dirty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1"/>
                </a:solidFill>
              </a:rPr>
              <a:t>Proposals for cavity experiments with </a:t>
            </a:r>
            <a:r>
              <a:rPr lang="en-US" dirty="0">
                <a:solidFill>
                  <a:srgbClr val="FF0000"/>
                </a:solidFill>
              </a:rPr>
              <a:t>maximized sensitivity </a:t>
            </a:r>
            <a:r>
              <a:rPr lang="en-US" dirty="0">
                <a:solidFill>
                  <a:schemeClr val="accent1"/>
                </a:solidFill>
              </a:rPr>
              <a:t>to the scalar field dark matter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capacitor-based broadband experiment </a:t>
            </a:r>
            <a:r>
              <a:rPr lang="en-US" dirty="0">
                <a:solidFill>
                  <a:schemeClr val="accent1"/>
                </a:solidFill>
              </a:rPr>
              <a:t>is proposed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C6D7A3-2A4E-B32E-93A6-7893E31F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Samsonov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03F9C-B9AF-CD3D-2484-513639AE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EE5-C431-D046-B498-066DBAC2F192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66883F-C498-57ED-6E74-B30D297E6820}"/>
              </a:ext>
            </a:extLst>
          </p:cNvPr>
          <p:cNvSpPr/>
          <p:nvPr/>
        </p:nvSpPr>
        <p:spPr>
          <a:xfrm>
            <a:off x="0" y="0"/>
            <a:ext cx="12192000" cy="1190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Summary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5751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>
            <a:extLst>
              <a:ext uri="{FF2B5EF4-FFF2-40B4-BE49-F238E27FC236}">
                <a16:creationId xmlns:a16="http://schemas.microsoft.com/office/drawing/2014/main" id="{00E9D27B-778F-7F35-1A9D-BC0BF6521B1A}"/>
              </a:ext>
            </a:extLst>
          </p:cNvPr>
          <p:cNvSpPr/>
          <p:nvPr/>
        </p:nvSpPr>
        <p:spPr>
          <a:xfrm rot="10800000">
            <a:off x="168966" y="1557338"/>
            <a:ext cx="5625548" cy="2330850"/>
          </a:xfrm>
          <a:prstGeom prst="foldedCorner">
            <a:avLst/>
          </a:prstGeom>
          <a:noFill/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8D1D4-E70B-0D2F-76CC-7DF594A30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430"/>
            <a:ext cx="41148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I. Samsonov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6D62D-4E9D-EE27-ECEC-954887A72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343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0C1D7EE5-C431-D046-B498-066DBAC2F192}" type="slidenum">
              <a:rPr lang="en-US" smtClean="0">
                <a:solidFill>
                  <a:srgbClr val="898989"/>
                </a:solidFill>
              </a:rPr>
              <a:pPr defTabSz="914400">
                <a:spcAft>
                  <a:spcPts val="600"/>
                </a:spcAft>
              </a:pPr>
              <a:t>2</a:t>
            </a:fld>
            <a:r>
              <a:rPr lang="en-US" dirty="0">
                <a:solidFill>
                  <a:srgbClr val="898989"/>
                </a:solidFill>
              </a:rPr>
              <a:t> of 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2A09E7-5AB2-DD9F-601E-8266A609A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40" y="1942262"/>
            <a:ext cx="5455917" cy="14867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4074E-644B-24CF-4382-2294E5230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950" y="2101841"/>
            <a:ext cx="5455917" cy="1227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8AC84E-5D20-C10C-EC9E-BC6CB8C2F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477" y="4069772"/>
            <a:ext cx="6808279" cy="84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9592EA-B6D5-44DC-11CB-77D55EA19086}"/>
              </a:ext>
            </a:extLst>
          </p:cNvPr>
          <p:cNvSpPr txBox="1"/>
          <p:nvPr/>
        </p:nvSpPr>
        <p:spPr>
          <a:xfrm>
            <a:off x="2666998" y="5656923"/>
            <a:ext cx="4800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axion-photon coupling constant</a:t>
            </a:r>
          </a:p>
        </p:txBody>
      </p: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8FA85022-1465-FFF4-0915-182511E2383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000137" y="5176654"/>
            <a:ext cx="672378" cy="152214"/>
          </a:xfrm>
          <a:prstGeom prst="curvedConnector3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DC76B81-2F24-7827-5BE3-FE2D85E03FDA}"/>
              </a:ext>
            </a:extLst>
          </p:cNvPr>
          <p:cNvSpPr/>
          <p:nvPr/>
        </p:nvSpPr>
        <p:spPr>
          <a:xfrm>
            <a:off x="0" y="2626"/>
            <a:ext cx="12192000" cy="1187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>
                    <a:lumMod val="75000"/>
                  </a:schemeClr>
                </a:solidFill>
              </a:rPr>
              <a:t>Introduction: </a:t>
            </a:r>
            <a:r>
              <a:rPr lang="en-US" sz="4800" b="1" dirty="0"/>
              <a:t>The axion story</a:t>
            </a:r>
            <a:endParaRPr lang="en-US" sz="4800" dirty="0"/>
          </a:p>
        </p:txBody>
      </p:sp>
      <p:sp>
        <p:nvSpPr>
          <p:cNvPr id="10" name="Folded Corner 9">
            <a:extLst>
              <a:ext uri="{FF2B5EF4-FFF2-40B4-BE49-F238E27FC236}">
                <a16:creationId xmlns:a16="http://schemas.microsoft.com/office/drawing/2014/main" id="{1139E2B3-BAB7-183A-4DE9-643D33748A02}"/>
              </a:ext>
            </a:extLst>
          </p:cNvPr>
          <p:cNvSpPr/>
          <p:nvPr/>
        </p:nvSpPr>
        <p:spPr>
          <a:xfrm rot="10800000">
            <a:off x="6203950" y="1557338"/>
            <a:ext cx="5625548" cy="2330850"/>
          </a:xfrm>
          <a:prstGeom prst="foldedCorner">
            <a:avLst/>
          </a:prstGeom>
          <a:noFill/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hoton-photon-ALP vertex. | Download Scientific Diagram">
            <a:extLst>
              <a:ext uri="{FF2B5EF4-FFF2-40B4-BE49-F238E27FC236}">
                <a16:creationId xmlns:a16="http://schemas.microsoft.com/office/drawing/2014/main" id="{81540926-4811-51C1-247B-C460E3A9C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131" y="4160819"/>
            <a:ext cx="2281736" cy="208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31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36DD3-090A-FE3C-4B6F-6295053DF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Samsonov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2869C-2869-1792-89B8-176A6577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EE5-C431-D046-B498-066DBAC2F192}" type="slidenum">
              <a:rPr lang="en-US" smtClean="0"/>
              <a:t>3</a:t>
            </a:fld>
            <a:r>
              <a:rPr lang="en-US" dirty="0">
                <a:solidFill>
                  <a:srgbClr val="898989"/>
                </a:solidFill>
              </a:rPr>
              <a:t> of 14</a:t>
            </a: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D6CA69F-DC33-B7B9-B5B9-17AF23EE6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30" y="1671498"/>
            <a:ext cx="2055090" cy="342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3B69FF-BEB5-F4F4-B54D-003331CA42DE}"/>
              </a:ext>
            </a:extLst>
          </p:cNvPr>
          <p:cNvSpPr txBox="1"/>
          <p:nvPr/>
        </p:nvSpPr>
        <p:spPr>
          <a:xfrm>
            <a:off x="623876" y="1191452"/>
            <a:ext cx="179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ADMX</a:t>
            </a:r>
          </a:p>
        </p:txBody>
      </p:sp>
      <p:pic>
        <p:nvPicPr>
          <p:cNvPr id="1030" name="Picture 6" descr="A warehouse interior containing a long blue cylinder surrounded by scaffolding and plumbing.">
            <a:extLst>
              <a:ext uri="{FF2B5EF4-FFF2-40B4-BE49-F238E27FC236}">
                <a16:creationId xmlns:a16="http://schemas.microsoft.com/office/drawing/2014/main" id="{5C926157-F46F-488D-461C-42D1A78C2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2" y="1671498"/>
            <a:ext cx="5365750" cy="205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5CE14F-2AB6-6E93-2C6A-4CE8A1A11040}"/>
              </a:ext>
            </a:extLst>
          </p:cNvPr>
          <p:cNvSpPr txBox="1"/>
          <p:nvPr/>
        </p:nvSpPr>
        <p:spPr>
          <a:xfrm>
            <a:off x="5055695" y="1190208"/>
            <a:ext cx="131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CAST</a:t>
            </a:r>
          </a:p>
        </p:txBody>
      </p:sp>
      <p:pic>
        <p:nvPicPr>
          <p:cNvPr id="1038" name="Picture 14" descr="Schematic of a light-shining-through a wall experiment. ">
            <a:extLst>
              <a:ext uri="{FF2B5EF4-FFF2-40B4-BE49-F238E27FC236}">
                <a16:creationId xmlns:a16="http://schemas.microsoft.com/office/drawing/2014/main" id="{D295E4C2-429A-754B-3136-EBE8B9850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040" y="4186179"/>
            <a:ext cx="5794395" cy="227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F3F679-FA20-80DC-9ECE-38B9E02B9D8C}"/>
              </a:ext>
            </a:extLst>
          </p:cNvPr>
          <p:cNvSpPr txBox="1"/>
          <p:nvPr/>
        </p:nvSpPr>
        <p:spPr>
          <a:xfrm>
            <a:off x="3874364" y="3911641"/>
            <a:ext cx="288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Light shining through a wall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EE2372-4FF7-388A-1D22-3BAD2FFA3C52}"/>
              </a:ext>
            </a:extLst>
          </p:cNvPr>
          <p:cNvSpPr txBox="1"/>
          <p:nvPr/>
        </p:nvSpPr>
        <p:spPr>
          <a:xfrm>
            <a:off x="8383861" y="1191697"/>
            <a:ext cx="145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ORGAN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CEE995-E40A-8CDC-873D-3EFD87810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3861" y="1671498"/>
            <a:ext cx="2736726" cy="34282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2B43B3B-FAB1-A4DF-E091-6D86AE8429F8}"/>
              </a:ext>
            </a:extLst>
          </p:cNvPr>
          <p:cNvSpPr txBox="1"/>
          <p:nvPr/>
        </p:nvSpPr>
        <p:spPr>
          <a:xfrm>
            <a:off x="8783782" y="5430982"/>
            <a:ext cx="216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And others…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BE406C-C674-89C9-F481-C939E568DA21}"/>
              </a:ext>
            </a:extLst>
          </p:cNvPr>
          <p:cNvSpPr/>
          <p:nvPr/>
        </p:nvSpPr>
        <p:spPr>
          <a:xfrm>
            <a:off x="0" y="0"/>
            <a:ext cx="12192000" cy="1190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>
                    <a:lumMod val="75000"/>
                  </a:schemeClr>
                </a:solidFill>
              </a:rPr>
              <a:t>Introduction: </a:t>
            </a:r>
            <a:r>
              <a:rPr lang="en-US" sz="4800" b="1" dirty="0"/>
              <a:t>Axion detection experiments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2855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DF15-FAB3-6189-D5DC-0CD8396D2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5" y="3428999"/>
            <a:ext cx="11277600" cy="2747963"/>
          </a:xfrm>
        </p:spPr>
        <p:txBody>
          <a:bodyPr>
            <a:normAutofit/>
          </a:bodyPr>
          <a:lstStyle/>
          <a:p>
            <a:r>
              <a:rPr lang="el-GR" i="1" dirty="0">
                <a:latin typeface="Times" pitchFamily="2" charset="0"/>
              </a:rPr>
              <a:t>φ</a:t>
            </a:r>
            <a:r>
              <a:rPr lang="en-AU" dirty="0"/>
              <a:t> </a:t>
            </a:r>
            <a:r>
              <a:rPr lang="en-AU" dirty="0">
                <a:solidFill>
                  <a:schemeClr val="accent1"/>
                </a:solidFill>
              </a:rPr>
              <a:t>is a </a:t>
            </a:r>
            <a:r>
              <a:rPr lang="en-AU" dirty="0" err="1">
                <a:solidFill>
                  <a:schemeClr val="accent1"/>
                </a:solidFill>
              </a:rPr>
              <a:t>dilaton</a:t>
            </a:r>
            <a:r>
              <a:rPr lang="en-AU" dirty="0">
                <a:solidFill>
                  <a:schemeClr val="accent1"/>
                </a:solidFill>
              </a:rPr>
              <a:t>-like scalar field motivated by</a:t>
            </a:r>
            <a:r>
              <a:rPr lang="el-GR" dirty="0">
                <a:solidFill>
                  <a:schemeClr val="accent1"/>
                </a:solidFill>
              </a:rPr>
              <a:t> </a:t>
            </a:r>
            <a:r>
              <a:rPr lang="en-AU" dirty="0">
                <a:solidFill>
                  <a:schemeClr val="accent1"/>
                </a:solidFill>
              </a:rPr>
              <a:t>e.g. string theory</a:t>
            </a:r>
          </a:p>
          <a:p>
            <a:r>
              <a:rPr lang="en-AU" dirty="0">
                <a:solidFill>
                  <a:schemeClr val="accent1"/>
                </a:solidFill>
              </a:rPr>
              <a:t>Are axion-search experiments sensitive to the scalar-photon coupling</a:t>
            </a:r>
            <a:r>
              <a:rPr lang="en-AU" i="1" dirty="0">
                <a:latin typeface="Times" pitchFamily="2" charset="0"/>
              </a:rPr>
              <a:t> g</a:t>
            </a:r>
            <a:r>
              <a:rPr lang="el-GR" i="1" baseline="-25000" dirty="0" err="1">
                <a:latin typeface="Times" pitchFamily="2" charset="0"/>
              </a:rPr>
              <a:t>φγγ</a:t>
            </a:r>
            <a:r>
              <a:rPr lang="en-AU" dirty="0">
                <a:solidFill>
                  <a:schemeClr val="accent1"/>
                </a:solidFill>
              </a:rPr>
              <a:t>?</a:t>
            </a:r>
          </a:p>
          <a:p>
            <a:r>
              <a:rPr lang="en-AU" dirty="0">
                <a:solidFill>
                  <a:schemeClr val="accent1"/>
                </a:solidFill>
              </a:rPr>
              <a:t>How to maximize the sensitivity of these experiments to </a:t>
            </a:r>
            <a:r>
              <a:rPr lang="en-AU" i="1" dirty="0">
                <a:latin typeface="Times" pitchFamily="2" charset="0"/>
              </a:rPr>
              <a:t>g</a:t>
            </a:r>
            <a:r>
              <a:rPr lang="el-GR" i="1" baseline="-25000" dirty="0" err="1">
                <a:latin typeface="Times" pitchFamily="2" charset="0"/>
              </a:rPr>
              <a:t>φγγ</a:t>
            </a:r>
            <a:r>
              <a:rPr lang="el-GR" dirty="0">
                <a:solidFill>
                  <a:schemeClr val="accent1"/>
                </a:solidFill>
              </a:rPr>
              <a:t>?</a:t>
            </a:r>
            <a:endParaRPr lang="en-AU" dirty="0">
              <a:solidFill>
                <a:schemeClr val="accent1"/>
              </a:solidFill>
            </a:endParaRPr>
          </a:p>
          <a:p>
            <a:r>
              <a:rPr lang="en-AU" dirty="0">
                <a:solidFill>
                  <a:schemeClr val="accent1"/>
                </a:solidFill>
              </a:rPr>
              <a:t>New experimental techniques for searching scalar dark matter with the </a:t>
            </a:r>
            <a:r>
              <a:rPr lang="en-AU" dirty="0" err="1">
                <a:solidFill>
                  <a:schemeClr val="accent1"/>
                </a:solidFill>
              </a:rPr>
              <a:t>dilaton</a:t>
            </a:r>
            <a:r>
              <a:rPr lang="en-AU" dirty="0">
                <a:solidFill>
                  <a:schemeClr val="accent1"/>
                </a:solidFill>
              </a:rPr>
              <a:t>-like interaction?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EDD31D-4242-9A10-FF57-6691EEE8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Samsonov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48A82E-AF3F-BE03-3D69-A1CFDD986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EE5-C431-D046-B498-066DBAC2F192}" type="slidenum">
              <a:rPr lang="en-US" smtClean="0"/>
              <a:t>4</a:t>
            </a:fld>
            <a:r>
              <a:rPr lang="en-US" dirty="0">
                <a:solidFill>
                  <a:srgbClr val="898989"/>
                </a:solidFill>
              </a:rPr>
              <a:t> of 14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819E16-E63F-7423-1C0B-7B0090370AF4}"/>
              </a:ext>
            </a:extLst>
          </p:cNvPr>
          <p:cNvSpPr txBox="1"/>
          <p:nvPr/>
        </p:nvSpPr>
        <p:spPr>
          <a:xfrm>
            <a:off x="2827868" y="2597426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scalar-photon coupling constant</a:t>
            </a: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44C73C9A-EF83-1BF8-34DF-8A1CD84F91D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894660" y="2290199"/>
            <a:ext cx="672378" cy="152214"/>
          </a:xfrm>
          <a:prstGeom prst="curvedConnector3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2A60A4F-1843-4677-277F-4A4589FDA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1262706"/>
            <a:ext cx="8229600" cy="87247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1AF3E0E-AA29-4375-4902-68C56D9A7418}"/>
              </a:ext>
            </a:extLst>
          </p:cNvPr>
          <p:cNvSpPr/>
          <p:nvPr/>
        </p:nvSpPr>
        <p:spPr>
          <a:xfrm>
            <a:off x="0" y="0"/>
            <a:ext cx="12192000" cy="1190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>
                    <a:lumMod val="75000"/>
                  </a:schemeClr>
                </a:solidFill>
              </a:rPr>
              <a:t>Introduction: </a:t>
            </a:r>
            <a:r>
              <a:rPr lang="en-US" sz="4800" b="1" dirty="0"/>
              <a:t>scalar field dark matter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2365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2F4E1B-3863-E95F-F4E6-E180E5F3C378}"/>
              </a:ext>
            </a:extLst>
          </p:cNvPr>
          <p:cNvSpPr/>
          <p:nvPr/>
        </p:nvSpPr>
        <p:spPr>
          <a:xfrm>
            <a:off x="373711" y="3698729"/>
            <a:ext cx="5321411" cy="1697183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E6765D-C0AF-3EA8-3504-7DD982E6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Samsonov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C468A-29CF-2223-5E58-96E79E32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EE5-C431-D046-B498-066DBAC2F192}" type="slidenum">
              <a:rPr lang="en-US" smtClean="0"/>
              <a:t>5</a:t>
            </a:fld>
            <a:r>
              <a:rPr lang="en-US" dirty="0">
                <a:solidFill>
                  <a:srgbClr val="898989"/>
                </a:solidFill>
              </a:rPr>
              <a:t> of 14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33E58F-CF38-C4AE-3A60-3AC675C2D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02" y="1462088"/>
            <a:ext cx="4457700" cy="66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1BF01A-421E-5584-A6CF-F2E62218F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57338"/>
            <a:ext cx="2273300" cy="469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830642-B49E-8D2B-0BDE-54C7D9F57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7548" y="1462088"/>
            <a:ext cx="1625600" cy="723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6F05D9-6D0D-F4EB-855F-7000D4D5A243}"/>
              </a:ext>
            </a:extLst>
          </p:cNvPr>
          <p:cNvSpPr txBox="1"/>
          <p:nvPr/>
        </p:nvSpPr>
        <p:spPr>
          <a:xfrm>
            <a:off x="671278" y="2304385"/>
            <a:ext cx="1048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dielectric</a:t>
            </a:r>
          </a:p>
          <a:p>
            <a:r>
              <a:rPr lang="en-US" dirty="0">
                <a:solidFill>
                  <a:schemeClr val="accent1"/>
                </a:solidFill>
              </a:rPr>
              <a:t>constant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9BE9A5-7579-26D3-114E-82D54C418ED2}"/>
              </a:ext>
            </a:extLst>
          </p:cNvPr>
          <p:cNvSpPr txBox="1"/>
          <p:nvPr/>
        </p:nvSpPr>
        <p:spPr>
          <a:xfrm>
            <a:off x="1828801" y="2304385"/>
            <a:ext cx="1411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magnetic </a:t>
            </a:r>
          </a:p>
          <a:p>
            <a:r>
              <a:rPr lang="en-US" dirty="0">
                <a:solidFill>
                  <a:schemeClr val="accent1"/>
                </a:solidFill>
              </a:rPr>
              <a:t>susceptibility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F3ADA177-838F-46C9-1234-355B20B212F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94452" y="2002238"/>
            <a:ext cx="414112" cy="282544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51B5CF3F-7F32-B3FB-5A60-DA3EC6C55B2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094882" y="2236527"/>
            <a:ext cx="228078" cy="12700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Brace 19">
            <a:extLst>
              <a:ext uri="{FF2B5EF4-FFF2-40B4-BE49-F238E27FC236}">
                <a16:creationId xmlns:a16="http://schemas.microsoft.com/office/drawing/2014/main" id="{10327968-80B8-C04A-B079-B334C4FC38B4}"/>
              </a:ext>
            </a:extLst>
          </p:cNvPr>
          <p:cNvSpPr/>
          <p:nvPr/>
        </p:nvSpPr>
        <p:spPr>
          <a:xfrm rot="16200000">
            <a:off x="3916531" y="1336277"/>
            <a:ext cx="324342" cy="1813200"/>
          </a:xfrm>
          <a:prstGeom prst="leftBrace">
            <a:avLst>
              <a:gd name="adj1" fmla="val 8333"/>
              <a:gd name="adj2" fmla="val 5037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E99157-D8C7-4B53-7106-756E1B14367F}"/>
              </a:ext>
            </a:extLst>
          </p:cNvPr>
          <p:cNvSpPr txBox="1"/>
          <p:nvPr/>
        </p:nvSpPr>
        <p:spPr>
          <a:xfrm>
            <a:off x="3355723" y="2350566"/>
            <a:ext cx="1514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scalar photon </a:t>
            </a:r>
          </a:p>
          <a:p>
            <a:r>
              <a:rPr lang="en-US" dirty="0">
                <a:solidFill>
                  <a:schemeClr val="accent1"/>
                </a:solidFill>
              </a:rPr>
              <a:t>interaction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6ECE48-3978-C5E3-406E-5BA374417DBC}"/>
              </a:ext>
            </a:extLst>
          </p:cNvPr>
          <p:cNvSpPr txBox="1"/>
          <p:nvPr/>
        </p:nvSpPr>
        <p:spPr>
          <a:xfrm>
            <a:off x="6505680" y="2185988"/>
            <a:ext cx="130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plane-wave solution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65C446-DD72-4D87-E39C-DF4767F7E065}"/>
              </a:ext>
            </a:extLst>
          </p:cNvPr>
          <p:cNvSpPr txBox="1"/>
          <p:nvPr/>
        </p:nvSpPr>
        <p:spPr>
          <a:xfrm>
            <a:off x="10885714" y="1557338"/>
            <a:ext cx="109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local DM density</a:t>
            </a:r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30FC0B78-8042-711B-392C-2C1A3FD7F5CD}"/>
              </a:ext>
            </a:extLst>
          </p:cNvPr>
          <p:cNvCxnSpPr>
            <a:stCxn id="23" idx="1"/>
          </p:cNvCxnSpPr>
          <p:nvPr/>
        </p:nvCxnSpPr>
        <p:spPr>
          <a:xfrm rot="10800000">
            <a:off x="10553148" y="1687286"/>
            <a:ext cx="332566" cy="193218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F11E062-2878-6975-3A88-835F8B00397D}"/>
              </a:ext>
            </a:extLst>
          </p:cNvPr>
          <p:cNvSpPr txBox="1"/>
          <p:nvPr/>
        </p:nvSpPr>
        <p:spPr>
          <a:xfrm>
            <a:off x="9479998" y="2350566"/>
            <a:ext cx="1188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scalar field mass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378A7F8-C9AD-304A-1F37-93D5A6DC9A40}"/>
              </a:ext>
            </a:extLst>
          </p:cNvPr>
          <p:cNvCxnSpPr>
            <a:stCxn id="26" idx="0"/>
          </p:cNvCxnSpPr>
          <p:nvPr/>
        </p:nvCxnSpPr>
        <p:spPr>
          <a:xfrm flipV="1">
            <a:off x="10073999" y="2128838"/>
            <a:ext cx="0" cy="2217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064951CD-30E2-5ACF-C847-20945CEBA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02" y="3736054"/>
            <a:ext cx="5092700" cy="15621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B890608-9D13-04CA-8E22-BA47B2DD00B3}"/>
              </a:ext>
            </a:extLst>
          </p:cNvPr>
          <p:cNvSpPr txBox="1"/>
          <p:nvPr/>
        </p:nvSpPr>
        <p:spPr>
          <a:xfrm>
            <a:off x="752671" y="3355092"/>
            <a:ext cx="4685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Modified Maxwell equations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724B632-B55B-F857-205D-BBDFDCF1C2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2899" y="3792757"/>
            <a:ext cx="2946400" cy="8128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50B29DD-2DD8-BBD2-5E65-ABBD918D6213}"/>
              </a:ext>
            </a:extLst>
          </p:cNvPr>
          <p:cNvSpPr txBox="1"/>
          <p:nvPr/>
        </p:nvSpPr>
        <p:spPr>
          <a:xfrm>
            <a:off x="6203950" y="3329397"/>
            <a:ext cx="580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and</a:t>
            </a:r>
            <a:r>
              <a:rPr lang="en-US" dirty="0"/>
              <a:t> </a:t>
            </a:r>
            <a:r>
              <a:rPr lang="en-US" i="1" dirty="0"/>
              <a:t>B</a:t>
            </a:r>
            <a:r>
              <a:rPr lang="en-US" baseline="-25000" dirty="0"/>
              <a:t>0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are static background electric and magnetic fields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89DFA4C-BEAA-0420-0378-F21CDBA92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2899" y="5298154"/>
            <a:ext cx="3721100" cy="8001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B122484-2DC4-C485-D83A-825127EFE59C}"/>
              </a:ext>
            </a:extLst>
          </p:cNvPr>
          <p:cNvSpPr txBox="1"/>
          <p:nvPr/>
        </p:nvSpPr>
        <p:spPr>
          <a:xfrm>
            <a:off x="6179792" y="4764236"/>
            <a:ext cx="430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effective charge and current densities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323E27-F4D5-ABF0-9475-98B858F88501}"/>
              </a:ext>
            </a:extLst>
          </p:cNvPr>
          <p:cNvSpPr/>
          <p:nvPr/>
        </p:nvSpPr>
        <p:spPr>
          <a:xfrm>
            <a:off x="0" y="2518"/>
            <a:ext cx="12192000" cy="1190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>
                    <a:lumMod val="75000"/>
                  </a:schemeClr>
                </a:solidFill>
              </a:rPr>
              <a:t>Theory: </a:t>
            </a:r>
            <a:r>
              <a:rPr lang="en-US" sz="4800" b="1" dirty="0"/>
              <a:t>scalar-photon interaction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CA4E08-2637-BE9D-5164-4992110A7EA1}"/>
              </a:ext>
            </a:extLst>
          </p:cNvPr>
          <p:cNvSpPr/>
          <p:nvPr/>
        </p:nvSpPr>
        <p:spPr>
          <a:xfrm>
            <a:off x="6203950" y="3698729"/>
            <a:ext cx="3276048" cy="906828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12E1E9-7BDB-0808-8555-D45F2AE6D84A}"/>
              </a:ext>
            </a:extLst>
          </p:cNvPr>
          <p:cNvSpPr/>
          <p:nvPr/>
        </p:nvSpPr>
        <p:spPr>
          <a:xfrm>
            <a:off x="6203950" y="5247051"/>
            <a:ext cx="4023606" cy="906828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2B1A6D13-A3D5-61E5-E571-A5DA3C2FA055}"/>
              </a:ext>
            </a:extLst>
          </p:cNvPr>
          <p:cNvSpPr/>
          <p:nvPr/>
        </p:nvSpPr>
        <p:spPr>
          <a:xfrm>
            <a:off x="5774635" y="3955774"/>
            <a:ext cx="365401" cy="263261"/>
          </a:xfrm>
          <a:prstGeom prst="righ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5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/>
      <p:bldP spid="32" grpId="0"/>
      <p:bldP spid="35" grpId="0"/>
      <p:bldP spid="3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25CBF-C542-8535-D7B4-DA6E0D978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Samsonov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36E58-6CBA-C651-08C5-0AC64DBAA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EE5-C431-D046-B498-066DBAC2F192}" type="slidenum">
              <a:rPr lang="en-US" smtClean="0"/>
              <a:t>6</a:t>
            </a:fld>
            <a:r>
              <a:rPr lang="en-US" dirty="0">
                <a:solidFill>
                  <a:srgbClr val="898989"/>
                </a:solidFill>
              </a:rPr>
              <a:t> of 14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0607F-60F6-1DC2-0FD5-59185FEE69EA}"/>
              </a:ext>
            </a:extLst>
          </p:cNvPr>
          <p:cNvSpPr txBox="1"/>
          <p:nvPr/>
        </p:nvSpPr>
        <p:spPr>
          <a:xfrm>
            <a:off x="685800" y="1713984"/>
            <a:ext cx="317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Photon signal power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6B0FC1-AE24-C81C-9C21-F7AE3E8EF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687946"/>
            <a:ext cx="11136086" cy="1022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F4C17D-67E6-F3A6-9028-2215340571DC}"/>
              </a:ext>
            </a:extLst>
          </p:cNvPr>
          <p:cNvSpPr txBox="1"/>
          <p:nvPr/>
        </p:nvSpPr>
        <p:spPr>
          <a:xfrm>
            <a:off x="685800" y="3949914"/>
            <a:ext cx="85931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Compare with the power of axion-photon transformation</a:t>
            </a:r>
            <a:r>
              <a:rPr lang="en-US" sz="2800" dirty="0"/>
              <a:t> </a:t>
            </a:r>
          </a:p>
          <a:p>
            <a:r>
              <a:rPr lang="en-US" sz="2800" dirty="0">
                <a:solidFill>
                  <a:schemeClr val="accent6"/>
                </a:solidFill>
              </a:rPr>
              <a:t>[</a:t>
            </a:r>
            <a:r>
              <a:rPr lang="en-AU" sz="2800" dirty="0">
                <a:solidFill>
                  <a:schemeClr val="accent6"/>
                </a:solidFill>
              </a:rPr>
              <a:t>P. </a:t>
            </a:r>
            <a:r>
              <a:rPr lang="en-AU" sz="2800" dirty="0" err="1">
                <a:solidFill>
                  <a:schemeClr val="accent6"/>
                </a:solidFill>
              </a:rPr>
              <a:t>Sikivie</a:t>
            </a:r>
            <a:r>
              <a:rPr lang="en-AU" sz="2800" dirty="0">
                <a:solidFill>
                  <a:schemeClr val="accent6"/>
                </a:solidFill>
              </a:rPr>
              <a:t>, Phys. Rev. D 32, 2988 (1985)]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A53AA1-BDE7-3FB4-238D-3FC2533412C7}"/>
              </a:ext>
            </a:extLst>
          </p:cNvPr>
          <p:cNvSpPr/>
          <p:nvPr/>
        </p:nvSpPr>
        <p:spPr>
          <a:xfrm>
            <a:off x="0" y="3079"/>
            <a:ext cx="12192000" cy="1190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>
                    <a:lumMod val="75000"/>
                  </a:schemeClr>
                </a:solidFill>
              </a:rPr>
              <a:t>Theory: </a:t>
            </a:r>
            <a:r>
              <a:rPr lang="en-US" sz="4800" b="1" dirty="0"/>
              <a:t>Scalar-photon transformation</a:t>
            </a:r>
            <a:endParaRPr lang="en-US" sz="48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53F2137-8B66-E6C1-28D7-9002C79B8D14}"/>
              </a:ext>
            </a:extLst>
          </p:cNvPr>
          <p:cNvSpPr/>
          <p:nvPr/>
        </p:nvSpPr>
        <p:spPr>
          <a:xfrm>
            <a:off x="304800" y="2347879"/>
            <a:ext cx="11650133" cy="15979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523DB7-A316-3928-3060-03FFED555862}"/>
              </a:ext>
            </a:extLst>
          </p:cNvPr>
          <p:cNvCxnSpPr/>
          <p:nvPr/>
        </p:nvCxnSpPr>
        <p:spPr>
          <a:xfrm flipV="1">
            <a:off x="9700591" y="3526405"/>
            <a:ext cx="1421296" cy="17194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494EEF-1022-7FF9-7490-6D8B50650CA0}"/>
              </a:ext>
            </a:extLst>
          </p:cNvPr>
          <p:cNvCxnSpPr>
            <a:cxnSpLocks/>
          </p:cNvCxnSpPr>
          <p:nvPr/>
        </p:nvCxnSpPr>
        <p:spPr>
          <a:xfrm flipH="1" flipV="1">
            <a:off x="9700591" y="3546380"/>
            <a:ext cx="1510748" cy="169949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6E7117C-7C58-4425-2F0F-8350E7CB4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764" y="5056316"/>
            <a:ext cx="11323122" cy="98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7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435A5-C5C4-771F-6C3B-05DF56489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8771"/>
            <a:ext cx="10515600" cy="3161620"/>
          </a:xfrm>
        </p:spPr>
        <p:txBody>
          <a:bodyPr>
            <a:normAutofit lnSpcReduction="10000"/>
          </a:bodyPr>
          <a:lstStyle/>
          <a:p>
            <a:r>
              <a:rPr lang="el-GR" i="1" dirty="0">
                <a:latin typeface="Times" pitchFamily="2" charset="0"/>
              </a:rPr>
              <a:t>β</a:t>
            </a:r>
            <a:r>
              <a:rPr lang="en-AU" dirty="0">
                <a:latin typeface="Times" pitchFamily="2" charset="0"/>
              </a:rPr>
              <a:t>=10</a:t>
            </a:r>
            <a:r>
              <a:rPr lang="en-AU" baseline="30000" dirty="0">
                <a:latin typeface="Symbol" pitchFamily="2" charset="2"/>
              </a:rPr>
              <a:t>-</a:t>
            </a:r>
            <a:r>
              <a:rPr lang="en-AU" baseline="30000" dirty="0">
                <a:latin typeface="Times" pitchFamily="2" charset="0"/>
              </a:rPr>
              <a:t>3</a:t>
            </a:r>
            <a:r>
              <a:rPr lang="el-GR" dirty="0">
                <a:latin typeface="Times" pitchFamily="2" charset="0"/>
              </a:rPr>
              <a:t> </a:t>
            </a:r>
            <a:r>
              <a:rPr lang="en-AU" dirty="0">
                <a:solidFill>
                  <a:schemeClr val="accent1"/>
                </a:solidFill>
              </a:rPr>
              <a:t>is the velocity of DM particles</a:t>
            </a:r>
          </a:p>
          <a:p>
            <a:endParaRPr lang="en-US" dirty="0"/>
          </a:p>
          <a:p>
            <a:r>
              <a:rPr lang="el-GR" i="1" dirty="0">
                <a:latin typeface="Times" pitchFamily="2" charset="0"/>
              </a:rPr>
              <a:t>β</a:t>
            </a:r>
            <a:r>
              <a:rPr lang="el-GR" baseline="30000" dirty="0">
                <a:latin typeface="Times" pitchFamily="2" charset="0"/>
              </a:rPr>
              <a:t>2</a:t>
            </a:r>
            <a:r>
              <a:rPr lang="el-GR" dirty="0">
                <a:latin typeface="Times" pitchFamily="2" charset="0"/>
              </a:rPr>
              <a:t>=10</a:t>
            </a:r>
            <a:r>
              <a:rPr lang="en-AU" baseline="30000" dirty="0">
                <a:latin typeface="Symbol" pitchFamily="2" charset="2"/>
              </a:rPr>
              <a:t>-</a:t>
            </a:r>
            <a:r>
              <a:rPr lang="el-GR" baseline="30000" dirty="0">
                <a:latin typeface="Times" pitchFamily="2" charset="0"/>
              </a:rPr>
              <a:t>6</a:t>
            </a:r>
            <a:r>
              <a:rPr lang="el-GR" dirty="0"/>
              <a:t> </a:t>
            </a:r>
            <a:r>
              <a:rPr lang="en-AU" dirty="0">
                <a:solidFill>
                  <a:schemeClr val="accent1"/>
                </a:solidFill>
              </a:rPr>
              <a:t>is the suppression; </a:t>
            </a:r>
            <a:r>
              <a:rPr lang="en-AU" dirty="0">
                <a:latin typeface="Times" pitchFamily="2" charset="0"/>
              </a:rPr>
              <a:t>sin</a:t>
            </a:r>
            <a:r>
              <a:rPr lang="en-AU" baseline="30000" dirty="0">
                <a:latin typeface="Times" pitchFamily="2" charset="0"/>
              </a:rPr>
              <a:t>2</a:t>
            </a:r>
            <a:r>
              <a:rPr lang="el-GR" i="1" dirty="0">
                <a:latin typeface="Times" pitchFamily="2" charset="0"/>
              </a:rPr>
              <a:t>θ</a:t>
            </a:r>
            <a:r>
              <a:rPr lang="el-GR" dirty="0">
                <a:latin typeface="Times" pitchFamily="2" charset="0"/>
              </a:rPr>
              <a:t> </a:t>
            </a:r>
            <a:r>
              <a:rPr lang="en-AU" dirty="0">
                <a:solidFill>
                  <a:schemeClr val="accent1"/>
                </a:solidFill>
              </a:rPr>
              <a:t>is responsible for signal modulation</a:t>
            </a:r>
          </a:p>
          <a:p>
            <a:endParaRPr lang="en-AU" dirty="0">
              <a:solidFill>
                <a:schemeClr val="accent1"/>
              </a:solidFill>
            </a:endParaRPr>
          </a:p>
          <a:p>
            <a:r>
              <a:rPr lang="en-AU" dirty="0">
                <a:solidFill>
                  <a:schemeClr val="accent1"/>
                </a:solidFill>
              </a:rPr>
              <a:t>CAST experiment searches for axions produced in the Sun with </a:t>
            </a:r>
            <a:r>
              <a:rPr lang="el-GR" i="1" dirty="0">
                <a:latin typeface="Times" pitchFamily="2" charset="0"/>
              </a:rPr>
              <a:t>β</a:t>
            </a:r>
            <a:r>
              <a:rPr lang="en-AU" dirty="0">
                <a:latin typeface="Times" pitchFamily="2" charset="0"/>
              </a:rPr>
              <a:t>=1</a:t>
            </a:r>
            <a:endParaRPr lang="en-AU" dirty="0">
              <a:solidFill>
                <a:srgbClr val="FF0000"/>
              </a:solidFill>
              <a:latin typeface="Times" pitchFamily="2" charset="0"/>
            </a:endParaRPr>
          </a:p>
          <a:p>
            <a:r>
              <a:rPr lang="en-AU" dirty="0">
                <a:solidFill>
                  <a:srgbClr val="FF0000"/>
                </a:solidFill>
              </a:rPr>
              <a:t>CAST experiment is equally sensitive to both axions and scalars thermally produced in the Sun!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9BB3F-1449-D23C-1BCA-FD43792EA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Samsonov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6C42E-D76B-1261-FA1E-9A146A16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EE5-C431-D046-B498-066DBAC2F192}" type="slidenum">
              <a:rPr lang="en-US" smtClean="0"/>
              <a:t>7</a:t>
            </a:fld>
            <a:r>
              <a:rPr lang="en-US" dirty="0">
                <a:solidFill>
                  <a:srgbClr val="898989"/>
                </a:solidFill>
              </a:rPr>
              <a:t> of 14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42C98E-A7DC-10C8-D086-F31BB2D14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744" y="1385088"/>
            <a:ext cx="9964056" cy="10176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A34B18-7517-0CB6-708B-F1AAF1B7F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058" y="3193447"/>
            <a:ext cx="3326493" cy="4146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B758E3-83A6-BBA2-1FBE-7A15AC22180B}"/>
              </a:ext>
            </a:extLst>
          </p:cNvPr>
          <p:cNvSpPr/>
          <p:nvPr/>
        </p:nvSpPr>
        <p:spPr>
          <a:xfrm>
            <a:off x="0" y="2272"/>
            <a:ext cx="12192000" cy="1190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>
                    <a:lumMod val="75000"/>
                  </a:schemeClr>
                </a:solidFill>
              </a:rPr>
              <a:t>Theory: </a:t>
            </a:r>
            <a:r>
              <a:rPr lang="en-US" sz="4800" b="1" dirty="0"/>
              <a:t>Scalar-photon transformation (</a:t>
            </a:r>
            <a:r>
              <a:rPr lang="en-US" sz="4800" b="1" i="1" dirty="0"/>
              <a:t>E</a:t>
            </a:r>
            <a:r>
              <a:rPr lang="en-US" sz="4800" b="1" baseline="-25000" dirty="0"/>
              <a:t>0</a:t>
            </a:r>
            <a:r>
              <a:rPr lang="en-US" sz="4800" b="1" dirty="0"/>
              <a:t>=0)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829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9BB3F-1449-D23C-1BCA-FD43792EA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Samsonov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06C42E-D76B-1261-FA1E-9A146A16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EE5-C431-D046-B498-066DBAC2F192}" type="slidenum">
              <a:rPr lang="en-US" smtClean="0"/>
              <a:t>8</a:t>
            </a:fld>
            <a:r>
              <a:rPr lang="en-US" dirty="0">
                <a:solidFill>
                  <a:srgbClr val="898989"/>
                </a:solidFill>
              </a:rPr>
              <a:t> of 14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B758E3-83A6-BBA2-1FBE-7A15AC22180B}"/>
              </a:ext>
            </a:extLst>
          </p:cNvPr>
          <p:cNvSpPr/>
          <p:nvPr/>
        </p:nvSpPr>
        <p:spPr>
          <a:xfrm>
            <a:off x="0" y="2272"/>
            <a:ext cx="12192000" cy="1190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>
                    <a:lumMod val="75000"/>
                  </a:schemeClr>
                </a:solidFill>
              </a:rPr>
              <a:t>Results:</a:t>
            </a:r>
            <a:r>
              <a:rPr lang="en-US" sz="4800" b="1" dirty="0">
                <a:solidFill>
                  <a:schemeClr val="bg2"/>
                </a:solidFill>
              </a:rPr>
              <a:t> </a:t>
            </a:r>
            <a:r>
              <a:rPr lang="en-US" sz="4800" b="1" dirty="0">
                <a:solidFill>
                  <a:schemeClr val="bg1"/>
                </a:solidFill>
              </a:rPr>
              <a:t>Limits from CAST Experiment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EDF742-4F25-9B74-5E00-DBC78240A542}"/>
              </a:ext>
            </a:extLst>
          </p:cNvPr>
          <p:cNvSpPr txBox="1"/>
          <p:nvPr/>
        </p:nvSpPr>
        <p:spPr>
          <a:xfrm>
            <a:off x="838200" y="5490180"/>
            <a:ext cx="10861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Derived from Ref. </a:t>
            </a:r>
            <a:r>
              <a:rPr lang="en-US" sz="2800" dirty="0">
                <a:solidFill>
                  <a:schemeClr val="accent6"/>
                </a:solidFill>
              </a:rPr>
              <a:t>[CAST Collaboration, Nature Physics 13, 584 (2017)] </a:t>
            </a:r>
            <a:r>
              <a:rPr lang="en-US" sz="2800" dirty="0"/>
              <a:t>with a graphical accuracy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85FBA3-CFBA-04CB-D59E-80F8D7D33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996" y="1293026"/>
            <a:ext cx="6141604" cy="42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84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88161-13CC-10E7-F108-43BD855B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I. Samsonov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F69FA-3FC8-6955-D4F3-7031B89D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D7EE5-C431-D046-B498-066DBAC2F192}" type="slidenum">
              <a:rPr lang="en-US" smtClean="0"/>
              <a:t>9</a:t>
            </a:fld>
            <a:r>
              <a:rPr lang="en-US" dirty="0">
                <a:solidFill>
                  <a:srgbClr val="898989"/>
                </a:solidFill>
              </a:rPr>
              <a:t> of 14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2D4AFD-D775-6F18-31F0-8D1715698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865" y="2429797"/>
            <a:ext cx="4140200" cy="749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3A1723-CE15-085D-E605-0E8DD629AF99}"/>
              </a:ext>
            </a:extLst>
          </p:cNvPr>
          <p:cNvSpPr txBox="1"/>
          <p:nvPr/>
        </p:nvSpPr>
        <p:spPr>
          <a:xfrm>
            <a:off x="6128658" y="1505197"/>
            <a:ext cx="5774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Scalar field</a:t>
            </a:r>
            <a:r>
              <a:rPr lang="en-US" sz="2800" dirty="0">
                <a:solidFill>
                  <a:schemeClr val="accent1"/>
                </a:solidFill>
              </a:rPr>
              <a:t> signal power in a cavity </a:t>
            </a:r>
          </a:p>
          <a:p>
            <a:r>
              <a:rPr lang="en-US" sz="2800" dirty="0">
                <a:solidFill>
                  <a:schemeClr val="accent1"/>
                </a:solidFill>
              </a:rPr>
              <a:t>with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electric</a:t>
            </a:r>
            <a:r>
              <a:rPr lang="en-US" sz="2800" dirty="0"/>
              <a:t> </a:t>
            </a:r>
            <a:r>
              <a:rPr lang="en-US" sz="2800" i="1" dirty="0"/>
              <a:t>E</a:t>
            </a:r>
            <a:r>
              <a:rPr lang="en-US" sz="2800" baseline="-25000" dirty="0"/>
              <a:t>0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1"/>
                </a:solidFill>
              </a:rPr>
              <a:t>and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magnetic</a:t>
            </a:r>
            <a:r>
              <a:rPr lang="en-US" sz="2800" dirty="0"/>
              <a:t> </a:t>
            </a:r>
            <a:r>
              <a:rPr lang="en-US" sz="2800" i="1" dirty="0"/>
              <a:t>B</a:t>
            </a:r>
            <a:r>
              <a:rPr lang="en-US" sz="2800" baseline="-25000" dirty="0"/>
              <a:t>0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1"/>
                </a:solidFill>
              </a:rPr>
              <a:t>fields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3E44F6-65E6-DA17-1480-9EA5667B07B7}"/>
              </a:ext>
            </a:extLst>
          </p:cNvPr>
          <p:cNvSpPr txBox="1"/>
          <p:nvPr/>
        </p:nvSpPr>
        <p:spPr>
          <a:xfrm>
            <a:off x="6128658" y="3184788"/>
            <a:ext cx="5841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Q</a:t>
            </a:r>
            <a:r>
              <a:rPr lang="el-GR" sz="2800" baseline="-25000" dirty="0"/>
              <a:t>α</a:t>
            </a:r>
            <a:r>
              <a:rPr lang="en-AU" sz="2800" dirty="0">
                <a:solidFill>
                  <a:schemeClr val="accent1"/>
                </a:solidFill>
              </a:rPr>
              <a:t> is quality factor and </a:t>
            </a:r>
            <a:r>
              <a:rPr lang="en-AU" sz="2800" i="1" dirty="0"/>
              <a:t>C</a:t>
            </a:r>
            <a:r>
              <a:rPr lang="el-GR" sz="2800" baseline="-25000" dirty="0"/>
              <a:t>α</a:t>
            </a:r>
            <a:r>
              <a:rPr lang="el-GR" sz="2800" dirty="0"/>
              <a:t> </a:t>
            </a:r>
            <a:r>
              <a:rPr lang="en-AU" sz="2800" dirty="0">
                <a:solidFill>
                  <a:schemeClr val="accent1"/>
                </a:solidFill>
              </a:rPr>
              <a:t>is the </a:t>
            </a:r>
            <a:r>
              <a:rPr lang="en-US" sz="2800" dirty="0">
                <a:solidFill>
                  <a:schemeClr val="accent1"/>
                </a:solidFill>
              </a:rPr>
              <a:t>form factor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73B46A-3B38-0630-27BA-3668A9BC9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8659" y="4219343"/>
            <a:ext cx="5842000" cy="965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BC3C6E-3D7B-7BBE-E1F2-6017B24987AE}"/>
              </a:ext>
            </a:extLst>
          </p:cNvPr>
          <p:cNvSpPr txBox="1"/>
          <p:nvPr/>
        </p:nvSpPr>
        <p:spPr>
          <a:xfrm>
            <a:off x="6096000" y="5474723"/>
            <a:ext cx="6890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/>
              <a:t>Ε</a:t>
            </a:r>
            <a:r>
              <a:rPr lang="el-GR" sz="2800" baseline="-25000" dirty="0"/>
              <a:t>α</a:t>
            </a:r>
            <a:r>
              <a:rPr lang="el-GR" sz="2800" dirty="0"/>
              <a:t> </a:t>
            </a:r>
            <a:r>
              <a:rPr lang="en-AU" sz="2800" dirty="0">
                <a:solidFill>
                  <a:schemeClr val="accent1"/>
                </a:solidFill>
              </a:rPr>
              <a:t>and</a:t>
            </a:r>
            <a:r>
              <a:rPr lang="en-AU" sz="2800" dirty="0"/>
              <a:t> </a:t>
            </a:r>
            <a:r>
              <a:rPr lang="en-AU" sz="2800" i="1" dirty="0"/>
              <a:t>B</a:t>
            </a:r>
            <a:r>
              <a:rPr lang="el-GR" sz="2800" baseline="-25000" dirty="0"/>
              <a:t>α</a:t>
            </a:r>
            <a:r>
              <a:rPr lang="el-GR" sz="2800" dirty="0"/>
              <a:t> </a:t>
            </a:r>
            <a:r>
              <a:rPr lang="en-AU" sz="2800" dirty="0">
                <a:solidFill>
                  <a:schemeClr val="accent1"/>
                </a:solidFill>
              </a:rPr>
              <a:t>are eigenmodes of electric and magnetic fields in the cavity</a:t>
            </a:r>
            <a:endParaRPr lang="en-US" sz="2800" dirty="0">
              <a:solidFill>
                <a:schemeClr val="accent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7ADCC6-1296-E43A-7572-F81409517CD4}"/>
              </a:ext>
            </a:extLst>
          </p:cNvPr>
          <p:cNvCxnSpPr>
            <a:cxnSpLocks/>
          </p:cNvCxnSpPr>
          <p:nvPr/>
        </p:nvCxnSpPr>
        <p:spPr>
          <a:xfrm>
            <a:off x="5716893" y="1503871"/>
            <a:ext cx="0" cy="49249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0EFF66A-3775-438F-026A-94374CCE5233}"/>
              </a:ext>
            </a:extLst>
          </p:cNvPr>
          <p:cNvSpPr/>
          <p:nvPr/>
        </p:nvSpPr>
        <p:spPr>
          <a:xfrm>
            <a:off x="0" y="0"/>
            <a:ext cx="12192000" cy="1190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>
                    <a:lumMod val="75000"/>
                  </a:schemeClr>
                </a:solidFill>
              </a:rPr>
              <a:t>Theory: </a:t>
            </a:r>
            <a:r>
              <a:rPr lang="en-US" sz="4800" b="1" dirty="0"/>
              <a:t>Transformation in a resonant cavity</a:t>
            </a:r>
            <a:endParaRPr lang="en-US" sz="4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17BBCC-DD6B-607D-440E-D31CAA883EAC}"/>
              </a:ext>
            </a:extLst>
          </p:cNvPr>
          <p:cNvSpPr txBox="1"/>
          <p:nvPr/>
        </p:nvSpPr>
        <p:spPr>
          <a:xfrm>
            <a:off x="357041" y="1750668"/>
            <a:ext cx="25040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Axion signal </a:t>
            </a:r>
          </a:p>
          <a:p>
            <a:r>
              <a:rPr lang="en-US" sz="2800" dirty="0">
                <a:solidFill>
                  <a:schemeClr val="accent6"/>
                </a:solidFill>
              </a:rPr>
              <a:t>[</a:t>
            </a:r>
            <a:r>
              <a:rPr lang="en-US" sz="2800" dirty="0" err="1">
                <a:solidFill>
                  <a:schemeClr val="accent6"/>
                </a:solidFill>
              </a:rPr>
              <a:t>Sikivie</a:t>
            </a:r>
            <a:r>
              <a:rPr lang="en-US" sz="2800" dirty="0">
                <a:solidFill>
                  <a:schemeClr val="accent6"/>
                </a:solidFill>
              </a:rPr>
              <a:t> 1985]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8B7E2B-0C0C-97E0-4B35-7C94178CD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43" y="4244150"/>
            <a:ext cx="3969792" cy="6377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00479EC-301A-4A3A-1F17-EBEDD57989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825" y="5409796"/>
            <a:ext cx="3018933" cy="946554"/>
          </a:xfrm>
          <a:prstGeom prst="rect">
            <a:avLst/>
          </a:prstGeom>
        </p:spPr>
      </p:pic>
      <p:pic>
        <p:nvPicPr>
          <p:cNvPr id="24" name="Content Placeholder 23" descr="page5image13631488">
            <a:extLst>
              <a:ext uri="{FF2B5EF4-FFF2-40B4-BE49-F238E27FC236}">
                <a16:creationId xmlns:a16="http://schemas.microsoft.com/office/drawing/2014/main" id="{AFB6C5F3-1D6A-87E6-1ABE-43B32B7D34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37"/>
          <a:stretch/>
        </p:blipFill>
        <p:spPr bwMode="auto">
          <a:xfrm>
            <a:off x="3109484" y="1417439"/>
            <a:ext cx="1842184" cy="204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781C000-5782-91CE-ABD1-D913765FF9E9}"/>
              </a:ext>
            </a:extLst>
          </p:cNvPr>
          <p:cNvSpPr txBox="1"/>
          <p:nvPr/>
        </p:nvSpPr>
        <p:spPr>
          <a:xfrm>
            <a:off x="348241" y="3592194"/>
            <a:ext cx="2306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Signal power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27D643-9556-D616-75AC-E573FE2410E5}"/>
              </a:ext>
            </a:extLst>
          </p:cNvPr>
          <p:cNvSpPr txBox="1"/>
          <p:nvPr/>
        </p:nvSpPr>
        <p:spPr>
          <a:xfrm>
            <a:off x="357041" y="4873224"/>
            <a:ext cx="2306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Form factor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7481A7-1F07-86DD-D6C1-642E0ED1878E}"/>
              </a:ext>
            </a:extLst>
          </p:cNvPr>
          <p:cNvSpPr txBox="1"/>
          <p:nvPr/>
        </p:nvSpPr>
        <p:spPr>
          <a:xfrm>
            <a:off x="3597069" y="3746082"/>
            <a:ext cx="883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volume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CB8C43-C1BB-5CD9-8A44-4687064BB736}"/>
              </a:ext>
            </a:extLst>
          </p:cNvPr>
          <p:cNvSpPr txBox="1"/>
          <p:nvPr/>
        </p:nvSpPr>
        <p:spPr>
          <a:xfrm>
            <a:off x="4038600" y="4950168"/>
            <a:ext cx="142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quality factor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2B2941F-493A-A149-EC7A-971D3E7FDCB1}"/>
              </a:ext>
            </a:extLst>
          </p:cNvPr>
          <p:cNvCxnSpPr/>
          <p:nvPr/>
        </p:nvCxnSpPr>
        <p:spPr>
          <a:xfrm flipH="1">
            <a:off x="3626835" y="4077315"/>
            <a:ext cx="115923" cy="279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C99E05B-5E5F-F1AC-E59A-60F57B45F4D5}"/>
              </a:ext>
            </a:extLst>
          </p:cNvPr>
          <p:cNvCxnSpPr>
            <a:cxnSpLocks/>
          </p:cNvCxnSpPr>
          <p:nvPr/>
        </p:nvCxnSpPr>
        <p:spPr>
          <a:xfrm flipV="1">
            <a:off x="4253948" y="4776328"/>
            <a:ext cx="0" cy="252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FF9A40A-23D5-A26E-C3C5-028061C6D822}"/>
              </a:ext>
            </a:extLst>
          </p:cNvPr>
          <p:cNvSpPr txBox="1"/>
          <p:nvPr/>
        </p:nvSpPr>
        <p:spPr>
          <a:xfrm>
            <a:off x="4324014" y="220653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sa Offc Serif Pro" panose="020F0502020204030204" pitchFamily="34" charset="0"/>
                <a:cs typeface="Tisa Offc Serif Pro" panose="020F0502020204030204" pitchFamily="34" charset="0"/>
              </a:rPr>
              <a:t>B</a:t>
            </a:r>
            <a:r>
              <a:rPr lang="ru-RU" baseline="-25000" dirty="0">
                <a:latin typeface="Tisa Offc Serif Pro" panose="020F0502020204030204" pitchFamily="34" charset="0"/>
                <a:cs typeface="Tisa Offc Serif Pro" panose="020F0502020204030204" pitchFamily="34" charset="0"/>
              </a:rPr>
              <a:t>0</a:t>
            </a:r>
            <a:endParaRPr lang="en-US" baseline="-25000" dirty="0">
              <a:latin typeface="Tisa Offc Serif Pro" panose="020F0502020204030204" pitchFamily="34" charset="0"/>
              <a:cs typeface="Tisa Offc Serif Pro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13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26446</TotalTime>
  <Words>553</Words>
  <Application>Microsoft Macintosh PowerPoint</Application>
  <PresentationFormat>Widescreen</PresentationFormat>
  <Paragraphs>104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</vt:lpstr>
      <vt:lpstr>Tisa Offc Serif Pro</vt:lpstr>
      <vt:lpstr>Office Theme</vt:lpstr>
      <vt:lpstr>Proposals for searches of scalar field dark matter using cavity resonators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Quark nugget models  of dark matter</dc:title>
  <dc:creator>Igor Samsonov</dc:creator>
  <cp:lastModifiedBy>Igor Samsonov</cp:lastModifiedBy>
  <cp:revision>187</cp:revision>
  <cp:lastPrinted>2021-06-18T10:41:01Z</cp:lastPrinted>
  <dcterms:created xsi:type="dcterms:W3CDTF">2021-06-07T08:42:15Z</dcterms:created>
  <dcterms:modified xsi:type="dcterms:W3CDTF">2022-08-07T06:06:04Z</dcterms:modified>
</cp:coreProperties>
</file>