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5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6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9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10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11.xml" ContentType="application/vnd.openxmlformats-officedocument.presentationml.notesSlid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notesSlides/notesSlide12.xml" ContentType="application/vnd.openxmlformats-officedocument.presentationml.notesSlid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13.xml" ContentType="application/vnd.openxmlformats-officedocument.presentationml.notes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notesSlides/notesSlide14.xml" ContentType="application/vnd.openxmlformats-officedocument.presentationml.notesSlide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notesSlides/notesSlide15.xml" ContentType="application/vnd.openxmlformats-officedocument.presentationml.notesSlide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notesSlides/notesSlide16.xml" ContentType="application/vnd.openxmlformats-officedocument.presentationml.notesSlide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notesSlides/notesSlide17.xml" ContentType="application/vnd.openxmlformats-officedocument.presentationml.notesSlide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notesSlides/notesSlide18.xml" ContentType="application/vnd.openxmlformats-officedocument.presentationml.notesSlide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notesSlides/notesSlide19.xml" ContentType="application/vnd.openxmlformats-officedocument.presentationml.notesSlide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notesSlides/notesSlide22.xml" ContentType="application/vnd.openxmlformats-officedocument.presentationml.notesSlide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notesSlides/notesSlide23.xml" ContentType="application/vnd.openxmlformats-officedocument.presentationml.notesSlide+xml"/>
  <Override PartName="/ppt/tags/tag121.xml" ContentType="application/vnd.openxmlformats-officedocument.presentationml.tags+xml"/>
  <Override PartName="/ppt/notesSlides/notesSlide24.xml" ContentType="application/vnd.openxmlformats-officedocument.presentationml.notesSlide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notesSlides/notesSlide25.xml" ContentType="application/vnd.openxmlformats-officedocument.presentationml.notesSlide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notesSlides/notesSlide26.xml" ContentType="application/vnd.openxmlformats-officedocument.presentationml.notesSlide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1016" r:id="rId2"/>
    <p:sldId id="1142" r:id="rId3"/>
    <p:sldId id="1161" r:id="rId4"/>
    <p:sldId id="1162" r:id="rId5"/>
    <p:sldId id="1163" r:id="rId6"/>
    <p:sldId id="1164" r:id="rId7"/>
    <p:sldId id="1165" r:id="rId8"/>
    <p:sldId id="1187" r:id="rId9"/>
    <p:sldId id="1166" r:id="rId10"/>
    <p:sldId id="1179" r:id="rId11"/>
    <p:sldId id="1180" r:id="rId12"/>
    <p:sldId id="1195" r:id="rId13"/>
    <p:sldId id="1194" r:id="rId14"/>
    <p:sldId id="1186" r:id="rId15"/>
    <p:sldId id="1184" r:id="rId16"/>
    <p:sldId id="1185" r:id="rId17"/>
    <p:sldId id="1182" r:id="rId18"/>
    <p:sldId id="1174" r:id="rId19"/>
    <p:sldId id="1176" r:id="rId20"/>
    <p:sldId id="1156" r:id="rId21"/>
    <p:sldId id="1196" r:id="rId22"/>
    <p:sldId id="1198" r:id="rId23"/>
    <p:sldId id="1189" r:id="rId24"/>
    <p:sldId id="1190" r:id="rId25"/>
    <p:sldId id="1191" r:id="rId26"/>
    <p:sldId id="857" r:id="rId27"/>
    <p:sldId id="1109" r:id="rId28"/>
  </p:sldIdLst>
  <p:sldSz cx="12192000" cy="6858000"/>
  <p:notesSz cx="9236075" cy="70104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onsolas" panose="020B0609020204030204" pitchFamily="49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49C8E1"/>
    <a:srgbClr val="00FF00"/>
    <a:srgbClr val="6C04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3" autoAdjust="0"/>
    <p:restoredTop sz="95874" autoAdjust="0"/>
  </p:normalViewPr>
  <p:slideViewPr>
    <p:cSldViewPr snapToGrid="0">
      <p:cViewPr>
        <p:scale>
          <a:sx n="93" d="100"/>
          <a:sy n="93" d="100"/>
        </p:scale>
        <p:origin x="48" y="236"/>
      </p:cViewPr>
      <p:guideLst>
        <p:guide orient="horz" pos="432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4002299" cy="35173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31639" y="2"/>
            <a:ext cx="4002299" cy="35173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D8A50F-375D-4AE7-AF09-82CA82B50C8E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02299" cy="35173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31639" y="6658664"/>
            <a:ext cx="4002299" cy="35173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C3201F-9B58-48F2-914C-38E8F11E1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163613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4002299" cy="35173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31639" y="2"/>
            <a:ext cx="4002299" cy="35173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EE1843-B6E1-4D14-B3A8-442D6E4EC879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6188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3608" y="3373754"/>
            <a:ext cx="7388860" cy="276034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02299" cy="35173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31639" y="6658664"/>
            <a:ext cx="4002299" cy="35173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E76F5A-675A-4595-B982-6E6043D3E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623200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6188" y="876300"/>
            <a:ext cx="4203700" cy="2365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1646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6188" y="876300"/>
            <a:ext cx="4203700" cy="2365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4766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6188" y="876300"/>
            <a:ext cx="4203700" cy="2365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0690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6188" y="876300"/>
            <a:ext cx="4203700" cy="2365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0625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6188" y="876300"/>
            <a:ext cx="4203700" cy="2365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7309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6188" y="876300"/>
            <a:ext cx="4203700" cy="2365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873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6188" y="876300"/>
            <a:ext cx="4203700" cy="2365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3114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6188" y="876300"/>
            <a:ext cx="4203700" cy="2365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6357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6188" y="876300"/>
            <a:ext cx="4203700" cy="2365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1296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6188" y="876300"/>
            <a:ext cx="4203700" cy="2365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6383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6188" y="876300"/>
            <a:ext cx="4203700" cy="2365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022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6188" y="876300"/>
            <a:ext cx="4203700" cy="2365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2171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6188" y="876300"/>
            <a:ext cx="4203700" cy="2365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7171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6188" y="876300"/>
            <a:ext cx="4203700" cy="2365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1868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6188" y="876300"/>
            <a:ext cx="4203700" cy="2365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3829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6188" y="876300"/>
            <a:ext cx="4203700" cy="2365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9239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6188" y="876300"/>
            <a:ext cx="4203700" cy="2365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5946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6188" y="876300"/>
            <a:ext cx="4203700" cy="2365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44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6188" y="876300"/>
            <a:ext cx="4203700" cy="2365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4589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6188" y="876300"/>
            <a:ext cx="4203700" cy="2365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119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6188" y="876300"/>
            <a:ext cx="4203700" cy="2365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953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6188" y="876300"/>
            <a:ext cx="4203700" cy="2365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853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6188" y="876300"/>
            <a:ext cx="4203700" cy="2365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750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6188" y="876300"/>
            <a:ext cx="4203700" cy="2365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0008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6188" y="876300"/>
            <a:ext cx="4203700" cy="2365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9915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6188" y="876300"/>
            <a:ext cx="4203700" cy="2365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1584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6188" y="876300"/>
            <a:ext cx="4203700" cy="2365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002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8296F-C67C-4218-8B39-42516661CC4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31B81-3779-4BB4-B9C2-0FC74764FB7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261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B7A21-A987-48F4-8CAE-F469EEF51C8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B7325-E1F1-4E88-842D-7B4AAAA6ABE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559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6F93C2-D995-4760-938C-7F83E7AB731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EA68C-3FB9-434B-A634-615414B4A33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117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F865E-248D-4499-A652-018263F6462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91261" y="5"/>
            <a:ext cx="500743" cy="27384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721F0-FF6A-4F2D-AB03-70636CF4A1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913" y="136921"/>
            <a:ext cx="603575" cy="39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801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307867-52F0-4AE0-8CD4-E444F079AA9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55728-2A57-462E-8AD0-E04F18B2A2D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20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7BD7E-D66E-4567-B940-6F477AD28F0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1C251-49D8-4CAE-8007-E74B3D04EF2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573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31683-E03C-4317-BF34-CE43D8BB589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5ED7C-18AC-4C4B-A76F-1994BBA3148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680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808F27-AD66-42AD-A664-91924DC8D6C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AE4DA-78B9-45FB-9B25-8C47CFF793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653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712967-64B1-4728-B9B3-0B21A6752D2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25E729-2C06-40EA-877E-22BFDCAFBB5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597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491F8-BB39-4156-99A7-7E596331E10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CDC90A-3DF3-4649-9665-5D2F54E6435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367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90610-A3ED-4008-B98E-0B8B8DC9D15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0B622-CA23-47BC-B6C1-064330F2E2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407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1F930E4-AC57-41F5-99B8-48DF396E573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152405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246CBEB-0C0E-4C25-9DAB-92F94416075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7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olas" pitchFamily="49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olas" pitchFamily="49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olas" pitchFamily="49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olas" pitchFamily="49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olas" pitchFamily="49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olas" pitchFamily="49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olas" pitchFamily="49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olas" pitchFamily="4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tags" Target="../tags/tag48.xml"/><Relationship Id="rId7" Type="http://schemas.openxmlformats.org/officeDocument/2006/relationships/image" Target="../media/image55.pn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57.png"/><Relationship Id="rId11" Type="http://schemas.openxmlformats.org/officeDocument/2006/relationships/image" Target="../media/image61.pn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6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tags" Target="../tags/tag51.xml"/><Relationship Id="rId7" Type="http://schemas.openxmlformats.org/officeDocument/2006/relationships/image" Target="../media/image62.png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image" Target="../media/image55.png"/><Relationship Id="rId11" Type="http://schemas.openxmlformats.org/officeDocument/2006/relationships/image" Target="../media/image59.png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5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57.png"/><Relationship Id="rId3" Type="http://schemas.openxmlformats.org/officeDocument/2006/relationships/tags" Target="../tags/tag54.xml"/><Relationship Id="rId7" Type="http://schemas.openxmlformats.org/officeDocument/2006/relationships/image" Target="../media/image55.png"/><Relationship Id="rId12" Type="http://schemas.openxmlformats.org/officeDocument/2006/relationships/image" Target="../media/image61.png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6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5.png"/><Relationship Id="rId4" Type="http://schemas.openxmlformats.org/officeDocument/2006/relationships/tags" Target="../tags/tag55.xml"/><Relationship Id="rId9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63.xml"/><Relationship Id="rId13" Type="http://schemas.openxmlformats.org/officeDocument/2006/relationships/notesSlide" Target="../notesSlides/notesSlide13.xml"/><Relationship Id="rId18" Type="http://schemas.openxmlformats.org/officeDocument/2006/relationships/image" Target="../media/image66.png"/><Relationship Id="rId26" Type="http://schemas.openxmlformats.org/officeDocument/2006/relationships/image" Target="../media/image61.png"/><Relationship Id="rId3" Type="http://schemas.openxmlformats.org/officeDocument/2006/relationships/tags" Target="../tags/tag58.xml"/><Relationship Id="rId21" Type="http://schemas.openxmlformats.org/officeDocument/2006/relationships/image" Target="../media/image69.png"/><Relationship Id="rId7" Type="http://schemas.openxmlformats.org/officeDocument/2006/relationships/tags" Target="../tags/tag62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65.png"/><Relationship Id="rId25" Type="http://schemas.openxmlformats.org/officeDocument/2006/relationships/image" Target="../media/image62.png"/><Relationship Id="rId2" Type="http://schemas.openxmlformats.org/officeDocument/2006/relationships/tags" Target="../tags/tag57.xml"/><Relationship Id="rId16" Type="http://schemas.openxmlformats.org/officeDocument/2006/relationships/image" Target="../media/image64.png"/><Relationship Id="rId20" Type="http://schemas.openxmlformats.org/officeDocument/2006/relationships/image" Target="../media/image68.png"/><Relationship Id="rId1" Type="http://schemas.openxmlformats.org/officeDocument/2006/relationships/tags" Target="../tags/tag56.xml"/><Relationship Id="rId6" Type="http://schemas.openxmlformats.org/officeDocument/2006/relationships/tags" Target="../tags/tag61.xml"/><Relationship Id="rId11" Type="http://schemas.openxmlformats.org/officeDocument/2006/relationships/tags" Target="../tags/tag66.xml"/><Relationship Id="rId24" Type="http://schemas.openxmlformats.org/officeDocument/2006/relationships/image" Target="../media/image72.png"/><Relationship Id="rId5" Type="http://schemas.openxmlformats.org/officeDocument/2006/relationships/tags" Target="../tags/tag60.xml"/><Relationship Id="rId15" Type="http://schemas.openxmlformats.org/officeDocument/2006/relationships/image" Target="../media/image63.png"/><Relationship Id="rId23" Type="http://schemas.openxmlformats.org/officeDocument/2006/relationships/image" Target="../media/image71.png"/><Relationship Id="rId10" Type="http://schemas.openxmlformats.org/officeDocument/2006/relationships/tags" Target="../tags/tag65.xml"/><Relationship Id="rId19" Type="http://schemas.openxmlformats.org/officeDocument/2006/relationships/image" Target="../media/image67.png"/><Relationship Id="rId4" Type="http://schemas.openxmlformats.org/officeDocument/2006/relationships/tags" Target="../tags/tag59.xml"/><Relationship Id="rId9" Type="http://schemas.openxmlformats.org/officeDocument/2006/relationships/tags" Target="../tags/tag64.xml"/><Relationship Id="rId14" Type="http://schemas.openxmlformats.org/officeDocument/2006/relationships/image" Target="../media/image55.png"/><Relationship Id="rId22" Type="http://schemas.openxmlformats.org/officeDocument/2006/relationships/image" Target="../media/image70.png"/><Relationship Id="rId27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69.png"/><Relationship Id="rId18" Type="http://schemas.openxmlformats.org/officeDocument/2006/relationships/image" Target="../media/image66.png"/><Relationship Id="rId3" Type="http://schemas.openxmlformats.org/officeDocument/2006/relationships/tags" Target="../tags/tag69.xml"/><Relationship Id="rId7" Type="http://schemas.openxmlformats.org/officeDocument/2006/relationships/tags" Target="../tags/tag73.xml"/><Relationship Id="rId12" Type="http://schemas.openxmlformats.org/officeDocument/2006/relationships/image" Target="../media/image68.png"/><Relationship Id="rId17" Type="http://schemas.openxmlformats.org/officeDocument/2006/relationships/image" Target="../media/image74.jpeg"/><Relationship Id="rId2" Type="http://schemas.openxmlformats.org/officeDocument/2006/relationships/tags" Target="../tags/tag68.xml"/><Relationship Id="rId16" Type="http://schemas.openxmlformats.org/officeDocument/2006/relationships/image" Target="../media/image72.png"/><Relationship Id="rId1" Type="http://schemas.openxmlformats.org/officeDocument/2006/relationships/tags" Target="../tags/tag67.xml"/><Relationship Id="rId6" Type="http://schemas.openxmlformats.org/officeDocument/2006/relationships/tags" Target="../tags/tag72.xml"/><Relationship Id="rId11" Type="http://schemas.openxmlformats.org/officeDocument/2006/relationships/image" Target="../media/image67.png"/><Relationship Id="rId5" Type="http://schemas.openxmlformats.org/officeDocument/2006/relationships/tags" Target="../tags/tag71.xml"/><Relationship Id="rId15" Type="http://schemas.openxmlformats.org/officeDocument/2006/relationships/image" Target="../media/image71.png"/><Relationship Id="rId10" Type="http://schemas.openxmlformats.org/officeDocument/2006/relationships/image" Target="../media/image55.png"/><Relationship Id="rId19" Type="http://schemas.openxmlformats.org/officeDocument/2006/relationships/image" Target="../media/image73.png"/><Relationship Id="rId4" Type="http://schemas.openxmlformats.org/officeDocument/2006/relationships/tags" Target="../tags/tag70.xml"/><Relationship Id="rId9" Type="http://schemas.openxmlformats.org/officeDocument/2006/relationships/notesSlide" Target="../notesSlides/notesSlide14.xml"/><Relationship Id="rId1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81.xml"/><Relationship Id="rId13" Type="http://schemas.openxmlformats.org/officeDocument/2006/relationships/notesSlide" Target="../notesSlides/notesSlide15.xml"/><Relationship Id="rId18" Type="http://schemas.openxmlformats.org/officeDocument/2006/relationships/image" Target="../media/image67.png"/><Relationship Id="rId26" Type="http://schemas.openxmlformats.org/officeDocument/2006/relationships/image" Target="../media/image66.png"/><Relationship Id="rId3" Type="http://schemas.openxmlformats.org/officeDocument/2006/relationships/tags" Target="../tags/tag76.xml"/><Relationship Id="rId21" Type="http://schemas.openxmlformats.org/officeDocument/2006/relationships/image" Target="../media/image77.png"/><Relationship Id="rId7" Type="http://schemas.openxmlformats.org/officeDocument/2006/relationships/tags" Target="../tags/tag80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65.png"/><Relationship Id="rId25" Type="http://schemas.openxmlformats.org/officeDocument/2006/relationships/image" Target="../media/image61.png"/><Relationship Id="rId2" Type="http://schemas.openxmlformats.org/officeDocument/2006/relationships/tags" Target="../tags/tag75.xml"/><Relationship Id="rId16" Type="http://schemas.openxmlformats.org/officeDocument/2006/relationships/image" Target="../media/image64.png"/><Relationship Id="rId20" Type="http://schemas.openxmlformats.org/officeDocument/2006/relationships/image" Target="../media/image76.png"/><Relationship Id="rId1" Type="http://schemas.openxmlformats.org/officeDocument/2006/relationships/tags" Target="../tags/tag74.xml"/><Relationship Id="rId6" Type="http://schemas.openxmlformats.org/officeDocument/2006/relationships/tags" Target="../tags/tag79.xml"/><Relationship Id="rId11" Type="http://schemas.openxmlformats.org/officeDocument/2006/relationships/tags" Target="../tags/tag84.xml"/><Relationship Id="rId24" Type="http://schemas.openxmlformats.org/officeDocument/2006/relationships/image" Target="../media/image62.png"/><Relationship Id="rId5" Type="http://schemas.openxmlformats.org/officeDocument/2006/relationships/tags" Target="../tags/tag78.xml"/><Relationship Id="rId15" Type="http://schemas.openxmlformats.org/officeDocument/2006/relationships/image" Target="../media/image63.png"/><Relationship Id="rId23" Type="http://schemas.openxmlformats.org/officeDocument/2006/relationships/image" Target="../media/image72.png"/><Relationship Id="rId10" Type="http://schemas.openxmlformats.org/officeDocument/2006/relationships/tags" Target="../tags/tag83.xml"/><Relationship Id="rId19" Type="http://schemas.openxmlformats.org/officeDocument/2006/relationships/image" Target="../media/image75.png"/><Relationship Id="rId4" Type="http://schemas.openxmlformats.org/officeDocument/2006/relationships/tags" Target="../tags/tag77.xml"/><Relationship Id="rId9" Type="http://schemas.openxmlformats.org/officeDocument/2006/relationships/tags" Target="../tags/tag82.xml"/><Relationship Id="rId14" Type="http://schemas.openxmlformats.org/officeDocument/2006/relationships/image" Target="../media/image55.png"/><Relationship Id="rId22" Type="http://schemas.openxmlformats.org/officeDocument/2006/relationships/image" Target="../media/image78.png"/><Relationship Id="rId27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76.png"/><Relationship Id="rId18" Type="http://schemas.openxmlformats.org/officeDocument/2006/relationships/image" Target="../media/image66.png"/><Relationship Id="rId3" Type="http://schemas.openxmlformats.org/officeDocument/2006/relationships/tags" Target="../tags/tag87.xml"/><Relationship Id="rId7" Type="http://schemas.openxmlformats.org/officeDocument/2006/relationships/tags" Target="../tags/tag91.xml"/><Relationship Id="rId12" Type="http://schemas.openxmlformats.org/officeDocument/2006/relationships/image" Target="../media/image75.png"/><Relationship Id="rId17" Type="http://schemas.openxmlformats.org/officeDocument/2006/relationships/image" Target="../media/image79.png"/><Relationship Id="rId2" Type="http://schemas.openxmlformats.org/officeDocument/2006/relationships/tags" Target="../tags/tag86.xml"/><Relationship Id="rId16" Type="http://schemas.openxmlformats.org/officeDocument/2006/relationships/image" Target="../media/image72.png"/><Relationship Id="rId1" Type="http://schemas.openxmlformats.org/officeDocument/2006/relationships/tags" Target="../tags/tag85.xml"/><Relationship Id="rId6" Type="http://schemas.openxmlformats.org/officeDocument/2006/relationships/tags" Target="../tags/tag90.xml"/><Relationship Id="rId11" Type="http://schemas.openxmlformats.org/officeDocument/2006/relationships/image" Target="../media/image67.png"/><Relationship Id="rId5" Type="http://schemas.openxmlformats.org/officeDocument/2006/relationships/tags" Target="../tags/tag89.xml"/><Relationship Id="rId15" Type="http://schemas.openxmlformats.org/officeDocument/2006/relationships/image" Target="../media/image78.png"/><Relationship Id="rId10" Type="http://schemas.openxmlformats.org/officeDocument/2006/relationships/image" Target="../media/image55.png"/><Relationship Id="rId19" Type="http://schemas.openxmlformats.org/officeDocument/2006/relationships/image" Target="../media/image73.png"/><Relationship Id="rId4" Type="http://schemas.openxmlformats.org/officeDocument/2006/relationships/tags" Target="../tags/tag88.xml"/><Relationship Id="rId9" Type="http://schemas.openxmlformats.org/officeDocument/2006/relationships/notesSlide" Target="../notesSlides/notesSlide16.xml"/><Relationship Id="rId14" Type="http://schemas.openxmlformats.org/officeDocument/2006/relationships/image" Target="../media/image7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6.png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image" Target="../media/image75.png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8.xml"/><Relationship Id="rId13" Type="http://schemas.openxmlformats.org/officeDocument/2006/relationships/image" Target="../media/image84.png"/><Relationship Id="rId18" Type="http://schemas.openxmlformats.org/officeDocument/2006/relationships/image" Target="../media/image56.png"/><Relationship Id="rId3" Type="http://schemas.openxmlformats.org/officeDocument/2006/relationships/tags" Target="../tags/tag96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3.png"/><Relationship Id="rId17" Type="http://schemas.openxmlformats.org/officeDocument/2006/relationships/image" Target="../media/image88.png"/><Relationship Id="rId2" Type="http://schemas.openxmlformats.org/officeDocument/2006/relationships/tags" Target="../tags/tag95.xml"/><Relationship Id="rId16" Type="http://schemas.openxmlformats.org/officeDocument/2006/relationships/image" Target="../media/image87.png"/><Relationship Id="rId1" Type="http://schemas.openxmlformats.org/officeDocument/2006/relationships/tags" Target="../tags/tag94.xml"/><Relationship Id="rId6" Type="http://schemas.openxmlformats.org/officeDocument/2006/relationships/tags" Target="../tags/tag99.xml"/><Relationship Id="rId11" Type="http://schemas.openxmlformats.org/officeDocument/2006/relationships/image" Target="../media/image82.svg"/><Relationship Id="rId5" Type="http://schemas.openxmlformats.org/officeDocument/2006/relationships/tags" Target="../tags/tag98.xml"/><Relationship Id="rId15" Type="http://schemas.openxmlformats.org/officeDocument/2006/relationships/image" Target="../media/image86.png"/><Relationship Id="rId10" Type="http://schemas.openxmlformats.org/officeDocument/2006/relationships/image" Target="../media/image81.png"/><Relationship Id="rId4" Type="http://schemas.openxmlformats.org/officeDocument/2006/relationships/tags" Target="../tags/tag97.xml"/><Relationship Id="rId9" Type="http://schemas.openxmlformats.org/officeDocument/2006/relationships/image" Target="../media/image50.png"/><Relationship Id="rId14" Type="http://schemas.openxmlformats.org/officeDocument/2006/relationships/image" Target="../media/image8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9.xml"/><Relationship Id="rId13" Type="http://schemas.openxmlformats.org/officeDocument/2006/relationships/image" Target="../media/image84.png"/><Relationship Id="rId18" Type="http://schemas.openxmlformats.org/officeDocument/2006/relationships/image" Target="../media/image56.png"/><Relationship Id="rId3" Type="http://schemas.openxmlformats.org/officeDocument/2006/relationships/tags" Target="../tags/tag102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3.png"/><Relationship Id="rId17" Type="http://schemas.openxmlformats.org/officeDocument/2006/relationships/image" Target="../media/image88.png"/><Relationship Id="rId2" Type="http://schemas.openxmlformats.org/officeDocument/2006/relationships/tags" Target="../tags/tag101.xml"/><Relationship Id="rId16" Type="http://schemas.openxmlformats.org/officeDocument/2006/relationships/image" Target="../media/image87.png"/><Relationship Id="rId1" Type="http://schemas.openxmlformats.org/officeDocument/2006/relationships/tags" Target="../tags/tag100.xml"/><Relationship Id="rId6" Type="http://schemas.openxmlformats.org/officeDocument/2006/relationships/tags" Target="../tags/tag105.xml"/><Relationship Id="rId11" Type="http://schemas.openxmlformats.org/officeDocument/2006/relationships/image" Target="../media/image90.svg"/><Relationship Id="rId5" Type="http://schemas.openxmlformats.org/officeDocument/2006/relationships/tags" Target="../tags/tag104.xml"/><Relationship Id="rId15" Type="http://schemas.openxmlformats.org/officeDocument/2006/relationships/image" Target="../media/image86.png"/><Relationship Id="rId10" Type="http://schemas.openxmlformats.org/officeDocument/2006/relationships/image" Target="../media/image89.png"/><Relationship Id="rId4" Type="http://schemas.openxmlformats.org/officeDocument/2006/relationships/tags" Target="../tags/tag103.xml"/><Relationship Id="rId9" Type="http://schemas.openxmlformats.org/officeDocument/2006/relationships/image" Target="../media/image50.png"/><Relationship Id="rId14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0.xml"/><Relationship Id="rId13" Type="http://schemas.openxmlformats.org/officeDocument/2006/relationships/image" Target="../media/image91.png"/><Relationship Id="rId3" Type="http://schemas.openxmlformats.org/officeDocument/2006/relationships/tags" Target="../tags/tag108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0.png"/><Relationship Id="rId17" Type="http://schemas.openxmlformats.org/officeDocument/2006/relationships/image" Target="../media/image79.png"/><Relationship Id="rId2" Type="http://schemas.openxmlformats.org/officeDocument/2006/relationships/tags" Target="../tags/tag107.xml"/><Relationship Id="rId16" Type="http://schemas.openxmlformats.org/officeDocument/2006/relationships/image" Target="../media/image19.png"/><Relationship Id="rId1" Type="http://schemas.openxmlformats.org/officeDocument/2006/relationships/tags" Target="../tags/tag106.xml"/><Relationship Id="rId6" Type="http://schemas.openxmlformats.org/officeDocument/2006/relationships/tags" Target="../tags/tag111.xml"/><Relationship Id="rId11" Type="http://schemas.openxmlformats.org/officeDocument/2006/relationships/image" Target="../media/image11.png"/><Relationship Id="rId5" Type="http://schemas.openxmlformats.org/officeDocument/2006/relationships/tags" Target="../tags/tag110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tags" Target="../tags/tag109.xml"/><Relationship Id="rId9" Type="http://schemas.openxmlformats.org/officeDocument/2006/relationships/image" Target="../media/image8.png"/><Relationship Id="rId1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2.xml"/><Relationship Id="rId13" Type="http://schemas.openxmlformats.org/officeDocument/2006/relationships/image" Target="../media/image91.png"/><Relationship Id="rId3" Type="http://schemas.openxmlformats.org/officeDocument/2006/relationships/tags" Target="../tags/tag114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0.png"/><Relationship Id="rId17" Type="http://schemas.openxmlformats.org/officeDocument/2006/relationships/image" Target="../media/image79.png"/><Relationship Id="rId2" Type="http://schemas.openxmlformats.org/officeDocument/2006/relationships/tags" Target="../tags/tag113.xml"/><Relationship Id="rId16" Type="http://schemas.openxmlformats.org/officeDocument/2006/relationships/image" Target="../media/image19.png"/><Relationship Id="rId1" Type="http://schemas.openxmlformats.org/officeDocument/2006/relationships/tags" Target="../tags/tag112.xml"/><Relationship Id="rId6" Type="http://schemas.openxmlformats.org/officeDocument/2006/relationships/tags" Target="../tags/tag117.xml"/><Relationship Id="rId11" Type="http://schemas.openxmlformats.org/officeDocument/2006/relationships/image" Target="../media/image11.png"/><Relationship Id="rId5" Type="http://schemas.openxmlformats.org/officeDocument/2006/relationships/tags" Target="../tags/tag116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tags" Target="../tags/tag115.xml"/><Relationship Id="rId9" Type="http://schemas.openxmlformats.org/officeDocument/2006/relationships/image" Target="../media/image8.png"/><Relationship Id="rId1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3" Type="http://schemas.openxmlformats.org/officeDocument/2006/relationships/tags" Target="../tags/tag120.xml"/><Relationship Id="rId7" Type="http://schemas.openxmlformats.org/officeDocument/2006/relationships/image" Target="../media/image94.png"/><Relationship Id="rId12" Type="http://schemas.openxmlformats.org/officeDocument/2006/relationships/image" Target="../media/image99.jpeg"/><Relationship Id="rId2" Type="http://schemas.openxmlformats.org/officeDocument/2006/relationships/tags" Target="../tags/tag119.xml"/><Relationship Id="rId16" Type="http://schemas.openxmlformats.org/officeDocument/2006/relationships/image" Target="../media/image103.png"/><Relationship Id="rId1" Type="http://schemas.openxmlformats.org/officeDocument/2006/relationships/tags" Target="../tags/tag118.xml"/><Relationship Id="rId6" Type="http://schemas.openxmlformats.org/officeDocument/2006/relationships/image" Target="../media/image93.jpeg"/><Relationship Id="rId11" Type="http://schemas.openxmlformats.org/officeDocument/2006/relationships/image" Target="../media/image98.png"/><Relationship Id="rId5" Type="http://schemas.openxmlformats.org/officeDocument/2006/relationships/notesSlide" Target="../notesSlides/notesSlide23.xml"/><Relationship Id="rId15" Type="http://schemas.openxmlformats.org/officeDocument/2006/relationships/image" Target="../media/image102.png"/><Relationship Id="rId10" Type="http://schemas.openxmlformats.org/officeDocument/2006/relationships/image" Target="../media/image97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6.png"/><Relationship Id="rId14" Type="http://schemas.openxmlformats.org/officeDocument/2006/relationships/image" Target="../media/image10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10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1.xml"/><Relationship Id="rId6" Type="http://schemas.openxmlformats.org/officeDocument/2006/relationships/image" Target="../media/image102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tags" Target="../tags/tag124.xml"/><Relationship Id="rId7" Type="http://schemas.openxmlformats.org/officeDocument/2006/relationships/image" Target="../media/image108.png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1.png"/><Relationship Id="rId12" Type="http://schemas.openxmlformats.org/officeDocument/2006/relationships/image" Target="../media/image114.jpeg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6" Type="http://schemas.openxmlformats.org/officeDocument/2006/relationships/image" Target="../media/image110.png"/><Relationship Id="rId11" Type="http://schemas.openxmlformats.org/officeDocument/2006/relationships/image" Target="../media/image113.png"/><Relationship Id="rId5" Type="http://schemas.openxmlformats.org/officeDocument/2006/relationships/image" Target="../media/image11.png"/><Relationship Id="rId10" Type="http://schemas.openxmlformats.org/officeDocument/2006/relationships/image" Target="../media/image112.jpe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6.png"/><Relationship Id="rId3" Type="http://schemas.openxmlformats.org/officeDocument/2006/relationships/tags" Target="../tags/tag129.xml"/><Relationship Id="rId7" Type="http://schemas.openxmlformats.org/officeDocument/2006/relationships/image" Target="../media/image13.png"/><Relationship Id="rId12" Type="http://schemas.openxmlformats.org/officeDocument/2006/relationships/image" Target="../media/image115.png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6" Type="http://schemas.openxmlformats.org/officeDocument/2006/relationships/notesSlide" Target="../notesSlides/notesSlide27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.png"/><Relationship Id="rId4" Type="http://schemas.openxmlformats.org/officeDocument/2006/relationships/tags" Target="../tags/tag130.xml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image" Target="../media/image6.png"/><Relationship Id="rId26" Type="http://schemas.openxmlformats.org/officeDocument/2006/relationships/image" Target="../media/image14.png"/><Relationship Id="rId3" Type="http://schemas.openxmlformats.org/officeDocument/2006/relationships/tags" Target="../tags/tag3.xml"/><Relationship Id="rId21" Type="http://schemas.openxmlformats.org/officeDocument/2006/relationships/image" Target="../media/image9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notesSlide" Target="../notesSlides/notesSlide3.xml"/><Relationship Id="rId25" Type="http://schemas.openxmlformats.org/officeDocument/2006/relationships/image" Target="../media/image13.png"/><Relationship Id="rId2" Type="http://schemas.openxmlformats.org/officeDocument/2006/relationships/tags" Target="../tags/tag2.xml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8.png"/><Relationship Id="rId29" Type="http://schemas.openxmlformats.org/officeDocument/2006/relationships/image" Target="../media/image17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image" Target="../media/image12.png"/><Relationship Id="rId32" Type="http://schemas.openxmlformats.org/officeDocument/2006/relationships/image" Target="../media/image20.png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image" Target="../media/image11.png"/><Relationship Id="rId28" Type="http://schemas.openxmlformats.org/officeDocument/2006/relationships/image" Target="../media/image16.png"/><Relationship Id="rId10" Type="http://schemas.openxmlformats.org/officeDocument/2006/relationships/tags" Target="../tags/tag10.xml"/><Relationship Id="rId19" Type="http://schemas.openxmlformats.org/officeDocument/2006/relationships/image" Target="../media/image7.png"/><Relationship Id="rId31" Type="http://schemas.openxmlformats.org/officeDocument/2006/relationships/image" Target="../media/image19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image" Target="../media/image10.png"/><Relationship Id="rId27" Type="http://schemas.openxmlformats.org/officeDocument/2006/relationships/image" Target="../media/image15.png"/><Relationship Id="rId30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gif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13" Type="http://schemas.openxmlformats.org/officeDocument/2006/relationships/image" Target="../media/image26.png"/><Relationship Id="rId18" Type="http://schemas.openxmlformats.org/officeDocument/2006/relationships/image" Target="../media/image21.jpeg"/><Relationship Id="rId3" Type="http://schemas.openxmlformats.org/officeDocument/2006/relationships/tags" Target="../tags/tag18.xml"/><Relationship Id="rId21" Type="http://schemas.openxmlformats.org/officeDocument/2006/relationships/image" Target="../media/image32.png"/><Relationship Id="rId7" Type="http://schemas.openxmlformats.org/officeDocument/2006/relationships/tags" Target="../tags/tag22.xml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tags" Target="../tags/tag17.xml"/><Relationship Id="rId16" Type="http://schemas.openxmlformats.org/officeDocument/2006/relationships/image" Target="../media/image29.png"/><Relationship Id="rId20" Type="http://schemas.openxmlformats.org/officeDocument/2006/relationships/image" Target="../media/image13.png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image" Target="../media/image24.png"/><Relationship Id="rId5" Type="http://schemas.openxmlformats.org/officeDocument/2006/relationships/tags" Target="../tags/tag20.xml"/><Relationship Id="rId15" Type="http://schemas.openxmlformats.org/officeDocument/2006/relationships/image" Target="../media/image28.png"/><Relationship Id="rId10" Type="http://schemas.openxmlformats.org/officeDocument/2006/relationships/notesSlide" Target="../notesSlides/notesSlide5.xml"/><Relationship Id="rId19" Type="http://schemas.openxmlformats.org/officeDocument/2006/relationships/image" Target="../media/image31.png"/><Relationship Id="rId4" Type="http://schemas.openxmlformats.org/officeDocument/2006/relationships/tags" Target="../tags/tag19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7.png"/><Relationship Id="rId22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31.xml"/><Relationship Id="rId13" Type="http://schemas.openxmlformats.org/officeDocument/2006/relationships/image" Target="../media/image34.png"/><Relationship Id="rId18" Type="http://schemas.openxmlformats.org/officeDocument/2006/relationships/image" Target="../media/image37.png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12" Type="http://schemas.openxmlformats.org/officeDocument/2006/relationships/image" Target="../media/image13.png"/><Relationship Id="rId17" Type="http://schemas.openxmlformats.org/officeDocument/2006/relationships/image" Target="../media/image36.png"/><Relationship Id="rId2" Type="http://schemas.openxmlformats.org/officeDocument/2006/relationships/tags" Target="../tags/tag25.xml"/><Relationship Id="rId16" Type="http://schemas.openxmlformats.org/officeDocument/2006/relationships/image" Target="../media/image20.png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11" Type="http://schemas.openxmlformats.org/officeDocument/2006/relationships/notesSlide" Target="../notesSlides/notesSlide6.xml"/><Relationship Id="rId5" Type="http://schemas.openxmlformats.org/officeDocument/2006/relationships/tags" Target="../tags/tag28.xml"/><Relationship Id="rId15" Type="http://schemas.openxmlformats.org/officeDocument/2006/relationships/image" Target="../media/image19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38.png"/><Relationship Id="rId4" Type="http://schemas.openxmlformats.org/officeDocument/2006/relationships/tags" Target="../tags/tag27.xml"/><Relationship Id="rId9" Type="http://schemas.openxmlformats.org/officeDocument/2006/relationships/tags" Target="../tags/tag32.xml"/><Relationship Id="rId1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40.xml"/><Relationship Id="rId13" Type="http://schemas.openxmlformats.org/officeDocument/2006/relationships/image" Target="../media/image40.png"/><Relationship Id="rId18" Type="http://schemas.openxmlformats.org/officeDocument/2006/relationships/image" Target="../media/image44.png"/><Relationship Id="rId3" Type="http://schemas.openxmlformats.org/officeDocument/2006/relationships/tags" Target="../tags/tag35.xml"/><Relationship Id="rId21" Type="http://schemas.openxmlformats.org/officeDocument/2006/relationships/image" Target="../media/image46.png"/><Relationship Id="rId7" Type="http://schemas.openxmlformats.org/officeDocument/2006/relationships/tags" Target="../tags/tag39.xml"/><Relationship Id="rId12" Type="http://schemas.openxmlformats.org/officeDocument/2006/relationships/image" Target="../media/image39.jpeg"/><Relationship Id="rId17" Type="http://schemas.openxmlformats.org/officeDocument/2006/relationships/image" Target="../media/image43.png"/><Relationship Id="rId2" Type="http://schemas.openxmlformats.org/officeDocument/2006/relationships/tags" Target="../tags/tag34.xml"/><Relationship Id="rId16" Type="http://schemas.openxmlformats.org/officeDocument/2006/relationships/image" Target="../media/image42.png"/><Relationship Id="rId20" Type="http://schemas.openxmlformats.org/officeDocument/2006/relationships/image" Target="../media/image28.png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11" Type="http://schemas.openxmlformats.org/officeDocument/2006/relationships/image" Target="../media/image29.png"/><Relationship Id="rId5" Type="http://schemas.openxmlformats.org/officeDocument/2006/relationships/tags" Target="../tags/tag37.xml"/><Relationship Id="rId15" Type="http://schemas.openxmlformats.org/officeDocument/2006/relationships/image" Target="../media/image41.png"/><Relationship Id="rId10" Type="http://schemas.openxmlformats.org/officeDocument/2006/relationships/notesSlide" Target="../notesSlides/notesSlide7.xml"/><Relationship Id="rId19" Type="http://schemas.openxmlformats.org/officeDocument/2006/relationships/image" Target="../media/image45.png"/><Relationship Id="rId4" Type="http://schemas.openxmlformats.org/officeDocument/2006/relationships/tags" Target="../tags/tag36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39.jpeg"/><Relationship Id="rId4" Type="http://schemas.openxmlformats.org/officeDocument/2006/relationships/image" Target="../media/image48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6.png"/><Relationship Id="rId3" Type="http://schemas.openxmlformats.org/officeDocument/2006/relationships/tags" Target="../tags/tag43.xml"/><Relationship Id="rId7" Type="http://schemas.openxmlformats.org/officeDocument/2006/relationships/notesSlide" Target="../notesSlides/notesSlide9.xml"/><Relationship Id="rId12" Type="http://schemas.openxmlformats.org/officeDocument/2006/relationships/image" Target="../media/image53.png"/><Relationship Id="rId2" Type="http://schemas.openxmlformats.org/officeDocument/2006/relationships/tags" Target="../tags/tag42.xml"/><Relationship Id="rId16" Type="http://schemas.openxmlformats.org/officeDocument/2006/relationships/image" Target="../media/image56.png"/><Relationship Id="rId1" Type="http://schemas.openxmlformats.org/officeDocument/2006/relationships/tags" Target="../tags/tag4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2.png"/><Relationship Id="rId5" Type="http://schemas.openxmlformats.org/officeDocument/2006/relationships/tags" Target="../tags/tag45.xml"/><Relationship Id="rId15" Type="http://schemas.openxmlformats.org/officeDocument/2006/relationships/image" Target="../media/image55.png"/><Relationship Id="rId10" Type="http://schemas.openxmlformats.org/officeDocument/2006/relationships/image" Target="../media/image51.png"/><Relationship Id="rId4" Type="http://schemas.openxmlformats.org/officeDocument/2006/relationships/tags" Target="../tags/tag44.xml"/><Relationship Id="rId9" Type="http://schemas.openxmlformats.org/officeDocument/2006/relationships/image" Target="../media/image50.png"/><Relationship Id="rId1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light, dark, close&#10;&#10;Description automatically generated">
            <a:extLst>
              <a:ext uri="{FF2B5EF4-FFF2-40B4-BE49-F238E27FC236}">
                <a16:creationId xmlns:a16="http://schemas.microsoft.com/office/drawing/2014/main" id="{5114B809-4F70-4C30-B28D-04850A522F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D56699-4D32-4F94-9699-025A5F5D1293}" type="slidenum">
              <a:rPr lang="en-US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-4" y="5516490"/>
            <a:ext cx="12179092" cy="553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ln w="12700">
                  <a:noFill/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Alex Sushkov, for the </a:t>
            </a:r>
            <a:r>
              <a:rPr lang="en-US" sz="2400" b="1" dirty="0" err="1">
                <a:ln w="12700">
                  <a:noFill/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CASPEr</a:t>
            </a:r>
            <a:r>
              <a:rPr lang="en-US" sz="2400" b="1" dirty="0">
                <a:ln w="12700">
                  <a:noFill/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 collaboration</a:t>
            </a:r>
            <a:endParaRPr lang="pt-BR" sz="2400" b="1" dirty="0">
              <a:ln w="12700">
                <a:noFill/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  <a:ea typeface="+mj-ea"/>
              <a:cs typeface="+mj-cs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BR" sz="2400" b="1" dirty="0">
              <a:ln w="12700">
                <a:noFill/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069942"/>
            <a:ext cx="12192000" cy="619523"/>
          </a:xfrm>
          <a:prstGeom prst="rect">
            <a:avLst/>
          </a:prstGeom>
          <a:solidFill>
            <a:srgbClr val="6C04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423" y="5913895"/>
            <a:ext cx="2046970" cy="951841"/>
          </a:xfrm>
          <a:prstGeom prst="rect">
            <a:avLst/>
          </a:prstGeom>
        </p:spPr>
      </p:pic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590930"/>
            <a:ext cx="12192000" cy="758157"/>
          </a:xfrm>
        </p:spPr>
        <p:txBody>
          <a:bodyPr/>
          <a:lstStyle/>
          <a:p>
            <a:pPr eaLnBrk="1" hangingPunct="1">
              <a:spcBef>
                <a:spcPts val="10000"/>
              </a:spcBef>
            </a:pPr>
            <a:r>
              <a:rPr lang="en-US" sz="2800" b="1" dirty="0">
                <a:ln w="12700">
                  <a:noFill/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The quantum limits on magnetic resonance searches for</a:t>
            </a:r>
            <a:br>
              <a:rPr lang="en-US" sz="2800" b="1" dirty="0">
                <a:ln w="12700">
                  <a:noFill/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2800" b="1" dirty="0">
                <a:ln w="12700">
                  <a:noFill/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axion-like dark matter</a:t>
            </a:r>
          </a:p>
        </p:txBody>
      </p:sp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D03F1D12-57A2-4E13-80FE-292A8802F1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95" y="4255198"/>
            <a:ext cx="1534043" cy="152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340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A picture containing shape&#10;&#10;Description automatically generated">
            <a:extLst>
              <a:ext uri="{FF2B5EF4-FFF2-40B4-BE49-F238E27FC236}">
                <a16:creationId xmlns:a16="http://schemas.microsoft.com/office/drawing/2014/main" id="{B9AC13EC-DB28-4865-86A4-B897D37C82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210" y="2110448"/>
            <a:ext cx="3715817" cy="18579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7687" y="242159"/>
            <a:ext cx="10426995" cy="605927"/>
          </a:xfrm>
        </p:spPr>
        <p:txBody>
          <a:bodyPr>
            <a:noAutofit/>
          </a:bodyPr>
          <a:lstStyle/>
          <a:p>
            <a:r>
              <a:rPr lang="en-US" sz="2400" b="1" dirty="0">
                <a:ln w="3175">
                  <a:noFill/>
                </a:ln>
                <a:solidFill>
                  <a:srgbClr val="C00000"/>
                </a:solidFill>
              </a:rPr>
              <a:t>What do we need to do to build an NMR experiment limited by spin projection noise?</a:t>
            </a:r>
          </a:p>
        </p:txBody>
      </p:sp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29325-45D7-4598-A38B-60DF9454894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2C1C9C3-6DE2-42EE-BC1D-3A29DDE492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289" y="848085"/>
            <a:ext cx="2773618" cy="1392195"/>
          </a:xfrm>
          <a:prstGeom prst="rect">
            <a:avLst/>
          </a:prstGeom>
        </p:spPr>
      </p:pic>
      <p:sp>
        <p:nvSpPr>
          <p:cNvPr id="38" name="Content Placeholder 12 4 1 2 2 2 1 1 1 2 1 4 2 2 2 1 1">
            <a:extLst>
              <a:ext uri="{FF2B5EF4-FFF2-40B4-BE49-F238E27FC236}">
                <a16:creationId xmlns:a16="http://schemas.microsoft.com/office/drawing/2014/main" id="{5EA72D5D-6977-4D58-B753-589997759BD9}"/>
              </a:ext>
            </a:extLst>
          </p:cNvPr>
          <p:cNvSpPr txBox="1">
            <a:spLocks/>
          </p:cNvSpPr>
          <p:nvPr/>
        </p:nvSpPr>
        <p:spPr>
          <a:xfrm>
            <a:off x="96958" y="4674195"/>
            <a:ext cx="3430013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defRPr/>
            </a:pPr>
            <a:r>
              <a:rPr lang="en-US" sz="1600" dirty="0">
                <a:sym typeface="Mathematica1"/>
              </a:rPr>
              <a:t>Johnson noise in circuit resistor: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7BCBAB33-EE3B-4461-B404-B6644D2536B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24" y="5208815"/>
            <a:ext cx="1493881" cy="267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28189E0-132F-4F64-9EA8-10FAC9F1766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80" y="5669481"/>
            <a:ext cx="1112523" cy="473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Picture 52" descr="Shape&#10;&#10;Description automatically generated with medium confidence">
            <a:extLst>
              <a:ext uri="{FF2B5EF4-FFF2-40B4-BE49-F238E27FC236}">
                <a16:creationId xmlns:a16="http://schemas.microsoft.com/office/drawing/2014/main" id="{1B022347-FCF1-4640-A4CA-D1737B0886B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93" y="1655945"/>
            <a:ext cx="4559817" cy="2636525"/>
          </a:xfrm>
          <a:prstGeom prst="rect">
            <a:avLst/>
          </a:prstGeom>
        </p:spPr>
      </p:pic>
      <p:sp>
        <p:nvSpPr>
          <p:cNvPr id="63" name="Content Placeholder 12 4 1 2 2 2 1 1 1 2 1 4 2 2 2 1 2">
            <a:extLst>
              <a:ext uri="{FF2B5EF4-FFF2-40B4-BE49-F238E27FC236}">
                <a16:creationId xmlns:a16="http://schemas.microsoft.com/office/drawing/2014/main" id="{13899C1E-CAAD-489D-8BB7-ED5EB7990014}"/>
              </a:ext>
            </a:extLst>
          </p:cNvPr>
          <p:cNvSpPr txBox="1">
            <a:spLocks/>
          </p:cNvSpPr>
          <p:nvPr/>
        </p:nvSpPr>
        <p:spPr>
          <a:xfrm>
            <a:off x="9755653" y="2973707"/>
            <a:ext cx="2140583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defRPr/>
            </a:pPr>
            <a:r>
              <a:rPr lang="en-US" sz="1600" dirty="0">
                <a:sym typeface="Mathematica1"/>
              </a:rPr>
              <a:t>circuit Johnson noise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A0A73199-1C98-4F76-B247-7A1DE12A866D}"/>
              </a:ext>
            </a:extLst>
          </p:cNvPr>
          <p:cNvCxnSpPr>
            <a:cxnSpLocks/>
          </p:cNvCxnSpPr>
          <p:nvPr/>
        </p:nvCxnSpPr>
        <p:spPr>
          <a:xfrm flipH="1">
            <a:off x="9246668" y="3167652"/>
            <a:ext cx="508985" cy="0"/>
          </a:xfrm>
          <a:prstGeom prst="straightConnector1">
            <a:avLst/>
          </a:prstGeom>
          <a:ln>
            <a:prstDash val="dash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Content Placeholder 12 4 1 2 2 2 1 1 1 2 1 4 2 2 1">
            <a:extLst>
              <a:ext uri="{FF2B5EF4-FFF2-40B4-BE49-F238E27FC236}">
                <a16:creationId xmlns:a16="http://schemas.microsoft.com/office/drawing/2014/main" id="{5D5AD732-4EFD-43E6-974B-3691658C8B10}"/>
              </a:ext>
            </a:extLst>
          </p:cNvPr>
          <p:cNvSpPr txBox="1">
            <a:spLocks/>
          </p:cNvSpPr>
          <p:nvPr/>
        </p:nvSpPr>
        <p:spPr>
          <a:xfrm>
            <a:off x="203199" y="1138511"/>
            <a:ext cx="6422571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defRPr/>
            </a:pPr>
            <a:r>
              <a:rPr lang="en-US" sz="1600" dirty="0">
                <a:sym typeface="Mathematica1"/>
              </a:rPr>
              <a:t>resonant detection circuit with a noiseless amplifier:</a:t>
            </a:r>
          </a:p>
        </p:txBody>
      </p:sp>
      <p:sp>
        <p:nvSpPr>
          <p:cNvPr id="66" name="Content Placeholder 12 4 1 2 2 2 1 1 1 2 1 4 2 2 2 1 3">
            <a:extLst>
              <a:ext uri="{FF2B5EF4-FFF2-40B4-BE49-F238E27FC236}">
                <a16:creationId xmlns:a16="http://schemas.microsoft.com/office/drawing/2014/main" id="{217C0D96-7A37-44FB-B426-EB019919BDA7}"/>
              </a:ext>
            </a:extLst>
          </p:cNvPr>
          <p:cNvSpPr txBox="1">
            <a:spLocks/>
          </p:cNvSpPr>
          <p:nvPr/>
        </p:nvSpPr>
        <p:spPr>
          <a:xfrm>
            <a:off x="2559450" y="5582054"/>
            <a:ext cx="1935042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defRPr/>
            </a:pPr>
            <a:r>
              <a:rPr lang="en-US" sz="1600" dirty="0">
                <a:sym typeface="Mathematica1"/>
              </a:rPr>
              <a:t>circuit temperature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FB392BE6-1D09-4A89-97BA-255EC56F104C}"/>
              </a:ext>
            </a:extLst>
          </p:cNvPr>
          <p:cNvCxnSpPr>
            <a:cxnSpLocks/>
          </p:cNvCxnSpPr>
          <p:nvPr/>
        </p:nvCxnSpPr>
        <p:spPr>
          <a:xfrm flipH="1">
            <a:off x="2050465" y="5768700"/>
            <a:ext cx="508985" cy="0"/>
          </a:xfrm>
          <a:prstGeom prst="straightConnector1">
            <a:avLst/>
          </a:prstGeom>
          <a:ln>
            <a:prstDash val="dash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75CDB9DA-5BC1-4997-87B5-2A4D16CBFB2C}"/>
              </a:ext>
            </a:extLst>
          </p:cNvPr>
          <p:cNvCxnSpPr>
            <a:cxnSpLocks/>
          </p:cNvCxnSpPr>
          <p:nvPr/>
        </p:nvCxnSpPr>
        <p:spPr>
          <a:xfrm flipV="1">
            <a:off x="414642" y="5652570"/>
            <a:ext cx="0" cy="704654"/>
          </a:xfrm>
          <a:prstGeom prst="straightConnector1">
            <a:avLst/>
          </a:prstGeom>
          <a:ln>
            <a:prstDash val="dash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0" name="Content Placeholder 12 4 1 2 2 2 1 1 1 2 1 4 2 2 2 1 4">
            <a:extLst>
              <a:ext uri="{FF2B5EF4-FFF2-40B4-BE49-F238E27FC236}">
                <a16:creationId xmlns:a16="http://schemas.microsoft.com/office/drawing/2014/main" id="{8D1B98C8-452D-4EEF-AEB3-2596905F03A8}"/>
              </a:ext>
            </a:extLst>
          </p:cNvPr>
          <p:cNvSpPr txBox="1">
            <a:spLocks/>
          </p:cNvSpPr>
          <p:nvPr/>
        </p:nvSpPr>
        <p:spPr>
          <a:xfrm>
            <a:off x="258935" y="6411724"/>
            <a:ext cx="2208489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defRPr/>
            </a:pPr>
            <a:r>
              <a:rPr lang="en-US" sz="1600" dirty="0">
                <a:sym typeface="Mathematica1"/>
              </a:rPr>
              <a:t>noise spectral density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53101BC4-8C89-4DE4-BAFB-86F3ADD46CE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330" y="3920618"/>
            <a:ext cx="2231904" cy="563806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FD1F2702-2A29-4178-A8D5-B2F90D174398}"/>
              </a:ext>
            </a:extLst>
          </p:cNvPr>
          <p:cNvSpPr txBox="1"/>
          <p:nvPr/>
        </p:nvSpPr>
        <p:spPr>
          <a:xfrm>
            <a:off x="7327232" y="6581001"/>
            <a:ext cx="3746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2"/>
                </a:solidFill>
              </a:rPr>
              <a:t>[D. Aybas et al., </a:t>
            </a:r>
            <a:r>
              <a:rPr lang="en-US" sz="1200" i="1" dirty="0">
                <a:solidFill>
                  <a:schemeClr val="tx2"/>
                </a:solidFill>
              </a:rPr>
              <a:t>Quant. Sci. Tech. </a:t>
            </a:r>
            <a:r>
              <a:rPr lang="en-US" sz="1200" b="1" dirty="0">
                <a:solidFill>
                  <a:schemeClr val="tx2"/>
                </a:solidFill>
              </a:rPr>
              <a:t>6</a:t>
            </a:r>
            <a:r>
              <a:rPr lang="en-US" sz="1200" dirty="0">
                <a:solidFill>
                  <a:schemeClr val="tx2"/>
                </a:solidFill>
              </a:rPr>
              <a:t>, 034007 (2021)]</a:t>
            </a:r>
          </a:p>
        </p:txBody>
      </p:sp>
    </p:spTree>
    <p:extLst>
      <p:ext uri="{BB962C8B-B14F-4D97-AF65-F5344CB8AC3E}">
        <p14:creationId xmlns:p14="http://schemas.microsoft.com/office/powerpoint/2010/main" val="169582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63" grpId="0"/>
      <p:bldP spid="66" grpId="0"/>
      <p:bldP spid="7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7687" y="242159"/>
            <a:ext cx="10426995" cy="605927"/>
          </a:xfrm>
        </p:spPr>
        <p:txBody>
          <a:bodyPr>
            <a:noAutofit/>
          </a:bodyPr>
          <a:lstStyle/>
          <a:p>
            <a:r>
              <a:rPr lang="en-US" sz="2400" b="1" dirty="0">
                <a:ln w="3175">
                  <a:noFill/>
                </a:ln>
                <a:solidFill>
                  <a:srgbClr val="C00000"/>
                </a:solidFill>
              </a:rPr>
              <a:t>What do we need to do to build an NMR experiment limited by spin projection noise?</a:t>
            </a:r>
          </a:p>
        </p:txBody>
      </p:sp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29325-45D7-4598-A38B-60DF9454894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2C1C9C3-6DE2-42EE-BC1D-3A29DDE492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289" y="848085"/>
            <a:ext cx="2773618" cy="1392195"/>
          </a:xfrm>
          <a:prstGeom prst="rect">
            <a:avLst/>
          </a:prstGeom>
        </p:spPr>
      </p:pic>
      <p:sp>
        <p:nvSpPr>
          <p:cNvPr id="36" name="Content Placeholder 12 4 1 2 2 2 1 1 1 2 1 4 2 2 1">
            <a:extLst>
              <a:ext uri="{FF2B5EF4-FFF2-40B4-BE49-F238E27FC236}">
                <a16:creationId xmlns:a16="http://schemas.microsoft.com/office/drawing/2014/main" id="{3BC00450-1DF0-4E9B-8780-C96B835DF213}"/>
              </a:ext>
            </a:extLst>
          </p:cNvPr>
          <p:cNvSpPr txBox="1">
            <a:spLocks/>
          </p:cNvSpPr>
          <p:nvPr/>
        </p:nvSpPr>
        <p:spPr>
          <a:xfrm>
            <a:off x="203199" y="1138511"/>
            <a:ext cx="6422571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defRPr/>
            </a:pPr>
            <a:r>
              <a:rPr lang="en-US" sz="1600" u="sng" dirty="0">
                <a:sym typeface="Mathematica1"/>
              </a:rPr>
              <a:t>NMR sample</a:t>
            </a:r>
            <a:r>
              <a:rPr lang="en-US" sz="1600" dirty="0">
                <a:sym typeface="Mathematica1"/>
              </a:rPr>
              <a:t> + resonant detection circuit with a noiseless amplifier:</a:t>
            </a:r>
          </a:p>
        </p:txBody>
      </p:sp>
      <p:pic>
        <p:nvPicPr>
          <p:cNvPr id="51" name="Picture 50" descr="Shape&#10;&#10;Description automatically generated with medium confidence">
            <a:extLst>
              <a:ext uri="{FF2B5EF4-FFF2-40B4-BE49-F238E27FC236}">
                <a16:creationId xmlns:a16="http://schemas.microsoft.com/office/drawing/2014/main" id="{1A3F59C1-C383-4388-9600-B71726852A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24" y="1652185"/>
            <a:ext cx="5065786" cy="263652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8805605-D438-44F3-945A-FE7DAB323A5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330" y="3920618"/>
            <a:ext cx="2231904" cy="563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Picture 54" descr="A picture containing shape&#10;&#10;Description automatically generated">
            <a:extLst>
              <a:ext uri="{FF2B5EF4-FFF2-40B4-BE49-F238E27FC236}">
                <a16:creationId xmlns:a16="http://schemas.microsoft.com/office/drawing/2014/main" id="{FC9F15ED-EC95-4DA1-828B-464881F5C4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210" y="2110448"/>
            <a:ext cx="3715817" cy="1857909"/>
          </a:xfrm>
          <a:prstGeom prst="rect">
            <a:avLst/>
          </a:prstGeom>
        </p:spPr>
      </p:pic>
      <p:sp>
        <p:nvSpPr>
          <p:cNvPr id="56" name="Content Placeholder 12 4 1 2 2 2 1 1 1 2 1 4 2 2 2 1 2">
            <a:extLst>
              <a:ext uri="{FF2B5EF4-FFF2-40B4-BE49-F238E27FC236}">
                <a16:creationId xmlns:a16="http://schemas.microsoft.com/office/drawing/2014/main" id="{98FB2C71-8560-45A4-8AD5-97991E4DFC06}"/>
              </a:ext>
            </a:extLst>
          </p:cNvPr>
          <p:cNvSpPr txBox="1">
            <a:spLocks/>
          </p:cNvSpPr>
          <p:nvPr/>
        </p:nvSpPr>
        <p:spPr>
          <a:xfrm>
            <a:off x="9755653" y="2973707"/>
            <a:ext cx="2140583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defRPr/>
            </a:pPr>
            <a:r>
              <a:rPr lang="en-US" sz="1600" dirty="0">
                <a:sym typeface="Mathematica1"/>
              </a:rPr>
              <a:t>circuit Johnson noise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26A7F99-859E-4704-A179-5E5F4F817062}"/>
              </a:ext>
            </a:extLst>
          </p:cNvPr>
          <p:cNvCxnSpPr>
            <a:cxnSpLocks/>
          </p:cNvCxnSpPr>
          <p:nvPr/>
        </p:nvCxnSpPr>
        <p:spPr>
          <a:xfrm flipH="1">
            <a:off x="9246668" y="3167652"/>
            <a:ext cx="508985" cy="0"/>
          </a:xfrm>
          <a:prstGeom prst="straightConnector1">
            <a:avLst/>
          </a:prstGeom>
          <a:ln>
            <a:prstDash val="dash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Content Placeholder 12 4 1 2 2 2 1 1 1 2 1 4 2 2 2 1 1">
            <a:extLst>
              <a:ext uri="{FF2B5EF4-FFF2-40B4-BE49-F238E27FC236}">
                <a16:creationId xmlns:a16="http://schemas.microsoft.com/office/drawing/2014/main" id="{E265148F-DC58-481E-BA67-4DDFF1A59935}"/>
              </a:ext>
            </a:extLst>
          </p:cNvPr>
          <p:cNvSpPr txBox="1">
            <a:spLocks/>
          </p:cNvSpPr>
          <p:nvPr/>
        </p:nvSpPr>
        <p:spPr>
          <a:xfrm>
            <a:off x="96958" y="4674195"/>
            <a:ext cx="3430013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defRPr/>
            </a:pPr>
            <a:r>
              <a:rPr lang="en-US" sz="1600" dirty="0">
                <a:sym typeface="Mathematica1"/>
              </a:rPr>
              <a:t>Johnson noise in circuit resistor: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E0D1AF2A-6F71-4330-B4EF-26F7A7C4122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24" y="5208815"/>
            <a:ext cx="1493881" cy="267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6E4C002D-EE51-4DD1-A5FD-2F11CBA99D8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80" y="5669481"/>
            <a:ext cx="1112523" cy="473268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Content Placeholder 12 4 1 2 2 2 1 1 1 2 1 4 2 2 2 1 3">
            <a:extLst>
              <a:ext uri="{FF2B5EF4-FFF2-40B4-BE49-F238E27FC236}">
                <a16:creationId xmlns:a16="http://schemas.microsoft.com/office/drawing/2014/main" id="{6C43AFB8-13DE-43F2-A005-FDF2692594DD}"/>
              </a:ext>
            </a:extLst>
          </p:cNvPr>
          <p:cNvSpPr txBox="1">
            <a:spLocks/>
          </p:cNvSpPr>
          <p:nvPr/>
        </p:nvSpPr>
        <p:spPr>
          <a:xfrm>
            <a:off x="2559450" y="5582054"/>
            <a:ext cx="1935042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defRPr/>
            </a:pPr>
            <a:r>
              <a:rPr lang="en-US" sz="1600" dirty="0">
                <a:sym typeface="Mathematica1"/>
              </a:rPr>
              <a:t>circuit temperature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602B09-B0BF-41C5-A8F8-6D3361F19D48}"/>
              </a:ext>
            </a:extLst>
          </p:cNvPr>
          <p:cNvCxnSpPr>
            <a:cxnSpLocks/>
          </p:cNvCxnSpPr>
          <p:nvPr/>
        </p:nvCxnSpPr>
        <p:spPr>
          <a:xfrm flipH="1">
            <a:off x="2050465" y="5768700"/>
            <a:ext cx="508985" cy="0"/>
          </a:xfrm>
          <a:prstGeom prst="straightConnector1">
            <a:avLst/>
          </a:prstGeom>
          <a:ln>
            <a:prstDash val="dash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D335A7F1-B022-4F63-84CC-A6D1FDD453FC}"/>
              </a:ext>
            </a:extLst>
          </p:cNvPr>
          <p:cNvCxnSpPr>
            <a:cxnSpLocks/>
          </p:cNvCxnSpPr>
          <p:nvPr/>
        </p:nvCxnSpPr>
        <p:spPr>
          <a:xfrm flipV="1">
            <a:off x="414642" y="5652570"/>
            <a:ext cx="0" cy="704654"/>
          </a:xfrm>
          <a:prstGeom prst="straightConnector1">
            <a:avLst/>
          </a:prstGeom>
          <a:ln>
            <a:prstDash val="dash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4" name="Content Placeholder 12 4 1 2 2 2 1 1 1 2 1 4 2 2 2 1 4">
            <a:extLst>
              <a:ext uri="{FF2B5EF4-FFF2-40B4-BE49-F238E27FC236}">
                <a16:creationId xmlns:a16="http://schemas.microsoft.com/office/drawing/2014/main" id="{4AD3B138-252F-4D79-AA10-4C4133F90E56}"/>
              </a:ext>
            </a:extLst>
          </p:cNvPr>
          <p:cNvSpPr txBox="1">
            <a:spLocks/>
          </p:cNvSpPr>
          <p:nvPr/>
        </p:nvSpPr>
        <p:spPr>
          <a:xfrm>
            <a:off x="258935" y="6411724"/>
            <a:ext cx="2208489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defRPr/>
            </a:pPr>
            <a:r>
              <a:rPr lang="en-US" sz="1600" dirty="0">
                <a:sym typeface="Mathematica1"/>
              </a:rPr>
              <a:t>noise spectral density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0C843A24-B24E-4A4B-9475-8B3DD5BD4D26}"/>
              </a:ext>
            </a:extLst>
          </p:cNvPr>
          <p:cNvSpPr/>
          <p:nvPr/>
        </p:nvSpPr>
        <p:spPr>
          <a:xfrm>
            <a:off x="96958" y="2462416"/>
            <a:ext cx="1216585" cy="1753984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38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7687" y="242159"/>
            <a:ext cx="10426995" cy="605927"/>
          </a:xfrm>
        </p:spPr>
        <p:txBody>
          <a:bodyPr>
            <a:noAutofit/>
          </a:bodyPr>
          <a:lstStyle/>
          <a:p>
            <a:r>
              <a:rPr lang="en-US" sz="2400" b="1" dirty="0">
                <a:ln w="3175">
                  <a:noFill/>
                </a:ln>
                <a:solidFill>
                  <a:srgbClr val="C00000"/>
                </a:solidFill>
              </a:rPr>
              <a:t>What do we need to do to build an NMR experiment limited by spin projection noise?</a:t>
            </a:r>
          </a:p>
        </p:txBody>
      </p:sp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29325-45D7-4598-A38B-60DF9454894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2C1C9C3-6DE2-42EE-BC1D-3A29DDE492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289" y="848085"/>
            <a:ext cx="2773618" cy="1392195"/>
          </a:xfrm>
          <a:prstGeom prst="rect">
            <a:avLst/>
          </a:prstGeom>
        </p:spPr>
      </p:pic>
      <p:sp>
        <p:nvSpPr>
          <p:cNvPr id="36" name="Content Placeholder 12 4 1 2 2 2 1 1 1 2 1 4 2 2 1">
            <a:extLst>
              <a:ext uri="{FF2B5EF4-FFF2-40B4-BE49-F238E27FC236}">
                <a16:creationId xmlns:a16="http://schemas.microsoft.com/office/drawing/2014/main" id="{3BC00450-1DF0-4E9B-8780-C96B835DF213}"/>
              </a:ext>
            </a:extLst>
          </p:cNvPr>
          <p:cNvSpPr txBox="1">
            <a:spLocks/>
          </p:cNvSpPr>
          <p:nvPr/>
        </p:nvSpPr>
        <p:spPr>
          <a:xfrm>
            <a:off x="203199" y="1138511"/>
            <a:ext cx="6422571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defRPr/>
            </a:pPr>
            <a:r>
              <a:rPr lang="en-US" sz="1600" u="sng" dirty="0">
                <a:sym typeface="Mathematica1"/>
              </a:rPr>
              <a:t>NMR sample</a:t>
            </a:r>
            <a:r>
              <a:rPr lang="en-US" sz="1600" dirty="0">
                <a:sym typeface="Mathematica1"/>
              </a:rPr>
              <a:t> + resonant detection circuit with a noiseless amplifier:</a:t>
            </a:r>
          </a:p>
        </p:txBody>
      </p:sp>
      <p:sp>
        <p:nvSpPr>
          <p:cNvPr id="38" name="Content Placeholder 12 4 1 2 2 2 1 1 1 2 1 4 2 2 2 1 1">
            <a:extLst>
              <a:ext uri="{FF2B5EF4-FFF2-40B4-BE49-F238E27FC236}">
                <a16:creationId xmlns:a16="http://schemas.microsoft.com/office/drawing/2014/main" id="{5EA72D5D-6977-4D58-B753-589997759BD9}"/>
              </a:ext>
            </a:extLst>
          </p:cNvPr>
          <p:cNvSpPr txBox="1">
            <a:spLocks/>
          </p:cNvSpPr>
          <p:nvPr/>
        </p:nvSpPr>
        <p:spPr>
          <a:xfrm>
            <a:off x="96958" y="4674195"/>
            <a:ext cx="5305217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defRPr/>
            </a:pPr>
            <a:r>
              <a:rPr lang="en-US" sz="1600" dirty="0">
                <a:sym typeface="Mathematica1"/>
              </a:rPr>
              <a:t>Johnson noise in circuit resistor + spin projection noise: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7FF66F-8A14-4C91-97BD-0C06C749F22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24" y="5208814"/>
            <a:ext cx="2385545" cy="267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2CB53E-0128-41E9-829E-43A2E44872B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80" y="5669481"/>
            <a:ext cx="2310097" cy="473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923F34B-071B-4770-A11B-BDF60031979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080" y="6329395"/>
            <a:ext cx="3787517" cy="522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Picture 50" descr="Shape&#10;&#10;Description automatically generated with medium confidence">
            <a:extLst>
              <a:ext uri="{FF2B5EF4-FFF2-40B4-BE49-F238E27FC236}">
                <a16:creationId xmlns:a16="http://schemas.microsoft.com/office/drawing/2014/main" id="{1A3F59C1-C383-4388-9600-B71726852A2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24" y="1652185"/>
            <a:ext cx="5065786" cy="2636525"/>
          </a:xfrm>
          <a:prstGeom prst="rect">
            <a:avLst/>
          </a:prstGeom>
        </p:spPr>
      </p:pic>
      <p:sp>
        <p:nvSpPr>
          <p:cNvPr id="28" name="Content Placeholder 12 4 1 2 2 2 1 1 1 2 1 4 2 2 2 1 5">
            <a:extLst>
              <a:ext uri="{FF2B5EF4-FFF2-40B4-BE49-F238E27FC236}">
                <a16:creationId xmlns:a16="http://schemas.microsoft.com/office/drawing/2014/main" id="{3159F541-5EC3-466D-9182-02A29321DA81}"/>
              </a:ext>
            </a:extLst>
          </p:cNvPr>
          <p:cNvSpPr txBox="1">
            <a:spLocks/>
          </p:cNvSpPr>
          <p:nvPr/>
        </p:nvSpPr>
        <p:spPr>
          <a:xfrm>
            <a:off x="3720592" y="5582054"/>
            <a:ext cx="1935042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defRPr/>
            </a:pPr>
            <a:r>
              <a:rPr lang="en-US" sz="1600" dirty="0">
                <a:sym typeface="Mathematica1"/>
              </a:rPr>
              <a:t>spin temperature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AAD86FC-34FC-4E35-873A-4B6F858C4F3E}"/>
              </a:ext>
            </a:extLst>
          </p:cNvPr>
          <p:cNvCxnSpPr>
            <a:cxnSpLocks/>
          </p:cNvCxnSpPr>
          <p:nvPr/>
        </p:nvCxnSpPr>
        <p:spPr>
          <a:xfrm flipH="1">
            <a:off x="3211607" y="5768700"/>
            <a:ext cx="508985" cy="0"/>
          </a:xfrm>
          <a:prstGeom prst="straightConnector1">
            <a:avLst/>
          </a:prstGeom>
          <a:ln>
            <a:prstDash val="dash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Left Brace 3">
            <a:extLst>
              <a:ext uri="{FF2B5EF4-FFF2-40B4-BE49-F238E27FC236}">
                <a16:creationId xmlns:a16="http://schemas.microsoft.com/office/drawing/2014/main" id="{33D4A855-567D-4687-88AD-56AEE9FC801D}"/>
              </a:ext>
            </a:extLst>
          </p:cNvPr>
          <p:cNvSpPr/>
          <p:nvPr/>
        </p:nvSpPr>
        <p:spPr>
          <a:xfrm rot="16200000">
            <a:off x="2570879" y="5814833"/>
            <a:ext cx="205214" cy="842812"/>
          </a:xfrm>
          <a:prstGeom prst="leftBrace">
            <a:avLst>
              <a:gd name="adj1" fmla="val 53070"/>
              <a:gd name="adj2" fmla="val 50808"/>
            </a:avLst>
          </a:prstGeom>
          <a:ln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BABCCA0-AE58-476B-8838-599AA142B51C}"/>
              </a:ext>
            </a:extLst>
          </p:cNvPr>
          <p:cNvCxnSpPr>
            <a:cxnSpLocks/>
          </p:cNvCxnSpPr>
          <p:nvPr/>
        </p:nvCxnSpPr>
        <p:spPr>
          <a:xfrm flipV="1">
            <a:off x="1772824" y="6456711"/>
            <a:ext cx="394208" cy="111683"/>
          </a:xfrm>
          <a:prstGeom prst="straightConnector1">
            <a:avLst/>
          </a:prstGeom>
          <a:ln>
            <a:prstDash val="dash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Content Placeholder 12 4 1 2 2 2 1 1 1 2 1 4 2 2 2 1 6">
            <a:extLst>
              <a:ext uri="{FF2B5EF4-FFF2-40B4-BE49-F238E27FC236}">
                <a16:creationId xmlns:a16="http://schemas.microsoft.com/office/drawing/2014/main" id="{C95B5A62-9668-475C-8E9C-DF908E123370}"/>
              </a:ext>
            </a:extLst>
          </p:cNvPr>
          <p:cNvSpPr txBox="1">
            <a:spLocks/>
          </p:cNvSpPr>
          <p:nvPr/>
        </p:nvSpPr>
        <p:spPr>
          <a:xfrm>
            <a:off x="572109" y="6421444"/>
            <a:ext cx="1234359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defRPr/>
            </a:pPr>
            <a:r>
              <a:rPr lang="en-US" sz="1600" dirty="0">
                <a:sym typeface="Mathematica1"/>
              </a:rPr>
              <a:t>filling factor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F8805605-D438-44F3-945A-FE7DAB323A5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330" y="3920618"/>
            <a:ext cx="2231904" cy="563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Picture 54" descr="A picture containing shape&#10;&#10;Description automatically generated">
            <a:extLst>
              <a:ext uri="{FF2B5EF4-FFF2-40B4-BE49-F238E27FC236}">
                <a16:creationId xmlns:a16="http://schemas.microsoft.com/office/drawing/2014/main" id="{FC9F15ED-EC95-4DA1-828B-464881F5C4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210" y="2110448"/>
            <a:ext cx="3715817" cy="1857909"/>
          </a:xfrm>
          <a:prstGeom prst="rect">
            <a:avLst/>
          </a:prstGeom>
        </p:spPr>
      </p:pic>
      <p:sp>
        <p:nvSpPr>
          <p:cNvPr id="56" name="Content Placeholder 12 4 1 2 2 2 1 1 1 2 1 4 2 2 2 1 2">
            <a:extLst>
              <a:ext uri="{FF2B5EF4-FFF2-40B4-BE49-F238E27FC236}">
                <a16:creationId xmlns:a16="http://schemas.microsoft.com/office/drawing/2014/main" id="{98FB2C71-8560-45A4-8AD5-97991E4DFC06}"/>
              </a:ext>
            </a:extLst>
          </p:cNvPr>
          <p:cNvSpPr txBox="1">
            <a:spLocks/>
          </p:cNvSpPr>
          <p:nvPr/>
        </p:nvSpPr>
        <p:spPr>
          <a:xfrm>
            <a:off x="9755653" y="2973707"/>
            <a:ext cx="2140583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defRPr/>
            </a:pPr>
            <a:r>
              <a:rPr lang="en-US" sz="1600" dirty="0">
                <a:sym typeface="Mathematica1"/>
              </a:rPr>
              <a:t>circuit Johnson noise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26A7F99-859E-4704-A179-5E5F4F817062}"/>
              </a:ext>
            </a:extLst>
          </p:cNvPr>
          <p:cNvCxnSpPr>
            <a:cxnSpLocks/>
          </p:cNvCxnSpPr>
          <p:nvPr/>
        </p:nvCxnSpPr>
        <p:spPr>
          <a:xfrm flipH="1">
            <a:off x="9246668" y="3167652"/>
            <a:ext cx="508985" cy="0"/>
          </a:xfrm>
          <a:prstGeom prst="straightConnector1">
            <a:avLst/>
          </a:prstGeom>
          <a:ln>
            <a:prstDash val="dash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387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7687" y="242159"/>
            <a:ext cx="10426995" cy="605927"/>
          </a:xfrm>
        </p:spPr>
        <p:txBody>
          <a:bodyPr>
            <a:noAutofit/>
          </a:bodyPr>
          <a:lstStyle/>
          <a:p>
            <a:r>
              <a:rPr lang="en-US" sz="2400" b="1" dirty="0">
                <a:ln w="3175">
                  <a:noFill/>
                </a:ln>
                <a:solidFill>
                  <a:srgbClr val="C00000"/>
                </a:solidFill>
              </a:rPr>
              <a:t>What do we need to do to build an NMR experiment limited by spin projection noise?</a:t>
            </a:r>
          </a:p>
        </p:txBody>
      </p:sp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29325-45D7-4598-A38B-60DF9454894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2C1C9C3-6DE2-42EE-BC1D-3A29DDE4922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289" y="848085"/>
            <a:ext cx="2773618" cy="1392195"/>
          </a:xfrm>
          <a:prstGeom prst="rect">
            <a:avLst/>
          </a:prstGeom>
        </p:spPr>
      </p:pic>
      <p:sp>
        <p:nvSpPr>
          <p:cNvPr id="36" name="Content Placeholder 12 4 1 2 2 2 1 1 1 2 1 4 2 2 1">
            <a:extLst>
              <a:ext uri="{FF2B5EF4-FFF2-40B4-BE49-F238E27FC236}">
                <a16:creationId xmlns:a16="http://schemas.microsoft.com/office/drawing/2014/main" id="{3BC00450-1DF0-4E9B-8780-C96B835DF213}"/>
              </a:ext>
            </a:extLst>
          </p:cNvPr>
          <p:cNvSpPr txBox="1">
            <a:spLocks/>
          </p:cNvSpPr>
          <p:nvPr/>
        </p:nvSpPr>
        <p:spPr>
          <a:xfrm>
            <a:off x="203199" y="1138511"/>
            <a:ext cx="6422571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defRPr/>
            </a:pPr>
            <a:r>
              <a:rPr lang="en-US" sz="1600" u="sng" dirty="0">
                <a:sym typeface="Mathematica1"/>
              </a:rPr>
              <a:t>NMR sample</a:t>
            </a:r>
            <a:r>
              <a:rPr lang="en-US" sz="1600" dirty="0">
                <a:sym typeface="Mathematica1"/>
              </a:rPr>
              <a:t> + resonant detection circuit with a noiseless amplifier:</a:t>
            </a:r>
          </a:p>
        </p:txBody>
      </p:sp>
      <p:sp>
        <p:nvSpPr>
          <p:cNvPr id="38" name="Content Placeholder 12 4 1 2 2 2 1 1 1 2 1 4 2 2 2 1 1">
            <a:extLst>
              <a:ext uri="{FF2B5EF4-FFF2-40B4-BE49-F238E27FC236}">
                <a16:creationId xmlns:a16="http://schemas.microsoft.com/office/drawing/2014/main" id="{5EA72D5D-6977-4D58-B753-589997759BD9}"/>
              </a:ext>
            </a:extLst>
          </p:cNvPr>
          <p:cNvSpPr txBox="1">
            <a:spLocks/>
          </p:cNvSpPr>
          <p:nvPr/>
        </p:nvSpPr>
        <p:spPr>
          <a:xfrm>
            <a:off x="96958" y="4674195"/>
            <a:ext cx="5305217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defRPr/>
            </a:pPr>
            <a:r>
              <a:rPr lang="en-US" sz="1600" dirty="0">
                <a:sym typeface="Mathematica1"/>
              </a:rPr>
              <a:t>Johnson noise in circuit resistor + spin projection noise: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7FF66F-8A14-4C91-97BD-0C06C749F22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24" y="5208814"/>
            <a:ext cx="2385545" cy="267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2CB53E-0128-41E9-829E-43A2E44872B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80" y="5669481"/>
            <a:ext cx="2310097" cy="473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923F34B-071B-4770-A11B-BDF60031979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080" y="6329395"/>
            <a:ext cx="3787517" cy="522653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Content Placeholder 12 4 1 2 2 2 1 1 1 2 1 4 2 2 2 2">
            <a:extLst>
              <a:ext uri="{FF2B5EF4-FFF2-40B4-BE49-F238E27FC236}">
                <a16:creationId xmlns:a16="http://schemas.microsoft.com/office/drawing/2014/main" id="{1F11C3F1-C6F4-43A2-91CA-B9F022C33ADA}"/>
              </a:ext>
            </a:extLst>
          </p:cNvPr>
          <p:cNvSpPr txBox="1">
            <a:spLocks/>
          </p:cNvSpPr>
          <p:nvPr/>
        </p:nvSpPr>
        <p:spPr>
          <a:xfrm>
            <a:off x="6364793" y="4343032"/>
            <a:ext cx="5576840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defRPr/>
            </a:pPr>
            <a:r>
              <a:rPr lang="en-US" sz="1600" dirty="0">
                <a:sym typeface="Mathematica1"/>
              </a:rPr>
              <a:t>condition for an experiment limited by spin projection noise: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719BB49-992F-48C9-AE72-680DAE415B0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142" y="4783261"/>
            <a:ext cx="2037110" cy="267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CC90B5D-839A-4839-8CA2-9FC52596937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995" y="5208814"/>
            <a:ext cx="2751814" cy="410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F01FB682-0441-4F0A-AE7F-EFE86B7975DF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6892" y="6186568"/>
            <a:ext cx="1270280" cy="244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456B38-3A3D-4A95-BA63-6637268C85DE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297" y="5886340"/>
            <a:ext cx="927332" cy="196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E9E95CA-8FB7-4C04-997A-9514D5A41CE5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030" y="5834214"/>
            <a:ext cx="1691419" cy="248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12F167-8A64-421A-B658-0CEFC3C4A38E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465" y="6190457"/>
            <a:ext cx="1120754" cy="25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Picture 47" descr="Chart&#10;&#10;Description automatically generated">
            <a:extLst>
              <a:ext uri="{FF2B5EF4-FFF2-40B4-BE49-F238E27FC236}">
                <a16:creationId xmlns:a16="http://schemas.microsoft.com/office/drawing/2014/main" id="{4D3223BA-DF61-423E-93B2-F89F6ED81FE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210" y="2100070"/>
            <a:ext cx="3715818" cy="1857909"/>
          </a:xfrm>
          <a:prstGeom prst="rect">
            <a:avLst/>
          </a:prstGeom>
        </p:spPr>
      </p:pic>
      <p:pic>
        <p:nvPicPr>
          <p:cNvPr id="51" name="Picture 50" descr="Shape&#10;&#10;Description automatically generated with medium confidence">
            <a:extLst>
              <a:ext uri="{FF2B5EF4-FFF2-40B4-BE49-F238E27FC236}">
                <a16:creationId xmlns:a16="http://schemas.microsoft.com/office/drawing/2014/main" id="{1A3F59C1-C383-4388-9600-B71726852A23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24" y="1652185"/>
            <a:ext cx="5065786" cy="2636525"/>
          </a:xfrm>
          <a:prstGeom prst="rect">
            <a:avLst/>
          </a:prstGeom>
        </p:spPr>
      </p:pic>
      <p:sp>
        <p:nvSpPr>
          <p:cNvPr id="21" name="Content Placeholder 12 4 1 2 2 2 1 1 1 2 1 4 2 2 2 1 2">
            <a:extLst>
              <a:ext uri="{FF2B5EF4-FFF2-40B4-BE49-F238E27FC236}">
                <a16:creationId xmlns:a16="http://schemas.microsoft.com/office/drawing/2014/main" id="{0B38351E-E8D3-4D19-91D9-1D737B9D10AB}"/>
              </a:ext>
            </a:extLst>
          </p:cNvPr>
          <p:cNvSpPr txBox="1">
            <a:spLocks/>
          </p:cNvSpPr>
          <p:nvPr/>
        </p:nvSpPr>
        <p:spPr>
          <a:xfrm>
            <a:off x="9755653" y="2973707"/>
            <a:ext cx="2140583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defRPr/>
            </a:pPr>
            <a:r>
              <a:rPr lang="en-US" sz="1600" dirty="0">
                <a:sym typeface="Mathematica1"/>
              </a:rPr>
              <a:t>circuit Johnson noise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7893F51-0D42-4903-9063-97BECEB34DA4}"/>
              </a:ext>
            </a:extLst>
          </p:cNvPr>
          <p:cNvCxnSpPr>
            <a:cxnSpLocks/>
          </p:cNvCxnSpPr>
          <p:nvPr/>
        </p:nvCxnSpPr>
        <p:spPr>
          <a:xfrm flipH="1">
            <a:off x="9246668" y="3167652"/>
            <a:ext cx="508985" cy="0"/>
          </a:xfrm>
          <a:prstGeom prst="straightConnector1">
            <a:avLst/>
          </a:prstGeom>
          <a:ln>
            <a:prstDash val="dash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Content Placeholder 12 4 1 2 2 2 1 1 1 2 1 4 2 2 2 1 3 1">
            <a:extLst>
              <a:ext uri="{FF2B5EF4-FFF2-40B4-BE49-F238E27FC236}">
                <a16:creationId xmlns:a16="http://schemas.microsoft.com/office/drawing/2014/main" id="{D99DCF52-31AD-4593-8BF1-69471F983EEA}"/>
              </a:ext>
            </a:extLst>
          </p:cNvPr>
          <p:cNvSpPr txBox="1">
            <a:spLocks/>
          </p:cNvSpPr>
          <p:nvPr/>
        </p:nvSpPr>
        <p:spPr>
          <a:xfrm>
            <a:off x="9755653" y="3438841"/>
            <a:ext cx="2140583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defRPr/>
            </a:pPr>
            <a:r>
              <a:rPr lang="en-US" sz="1600" dirty="0">
                <a:sym typeface="Mathematica1"/>
              </a:rPr>
              <a:t>spin projection noise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4E34BDB-5741-4834-B2DA-3539AAE0D45F}"/>
              </a:ext>
            </a:extLst>
          </p:cNvPr>
          <p:cNvCxnSpPr>
            <a:cxnSpLocks/>
          </p:cNvCxnSpPr>
          <p:nvPr/>
        </p:nvCxnSpPr>
        <p:spPr>
          <a:xfrm flipH="1">
            <a:off x="9246668" y="3632786"/>
            <a:ext cx="508985" cy="0"/>
          </a:xfrm>
          <a:prstGeom prst="straightConnector1">
            <a:avLst/>
          </a:prstGeom>
          <a:ln>
            <a:prstDash val="dash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Content Placeholder 12 4 1 2 2 2 1 1 1 2 1 4 2 2 2 1 4">
            <a:extLst>
              <a:ext uri="{FF2B5EF4-FFF2-40B4-BE49-F238E27FC236}">
                <a16:creationId xmlns:a16="http://schemas.microsoft.com/office/drawing/2014/main" id="{08283C30-ACC7-47D6-9BB5-B348B00D37A8}"/>
              </a:ext>
            </a:extLst>
          </p:cNvPr>
          <p:cNvSpPr txBox="1">
            <a:spLocks/>
          </p:cNvSpPr>
          <p:nvPr/>
        </p:nvSpPr>
        <p:spPr>
          <a:xfrm>
            <a:off x="9741399" y="2541688"/>
            <a:ext cx="2140583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defRPr/>
            </a:pPr>
            <a:r>
              <a:rPr lang="en-US" sz="1600" dirty="0">
                <a:sym typeface="Mathematica1"/>
              </a:rPr>
              <a:t>total noise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5AF4AE1-DEA3-4448-8A14-7E14DF83B560}"/>
              </a:ext>
            </a:extLst>
          </p:cNvPr>
          <p:cNvCxnSpPr>
            <a:cxnSpLocks/>
          </p:cNvCxnSpPr>
          <p:nvPr/>
        </p:nvCxnSpPr>
        <p:spPr>
          <a:xfrm flipH="1">
            <a:off x="8422953" y="2735633"/>
            <a:ext cx="1318446" cy="0"/>
          </a:xfrm>
          <a:prstGeom prst="straightConnector1">
            <a:avLst/>
          </a:prstGeom>
          <a:ln>
            <a:prstDash val="dash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Content Placeholder 12 4 1 2 2 2 1 1 1 2 1 4 2 2 2 1 5">
            <a:extLst>
              <a:ext uri="{FF2B5EF4-FFF2-40B4-BE49-F238E27FC236}">
                <a16:creationId xmlns:a16="http://schemas.microsoft.com/office/drawing/2014/main" id="{3159F541-5EC3-466D-9182-02A29321DA81}"/>
              </a:ext>
            </a:extLst>
          </p:cNvPr>
          <p:cNvSpPr txBox="1">
            <a:spLocks/>
          </p:cNvSpPr>
          <p:nvPr/>
        </p:nvSpPr>
        <p:spPr>
          <a:xfrm>
            <a:off x="3720592" y="5582054"/>
            <a:ext cx="1935042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defRPr/>
            </a:pPr>
            <a:r>
              <a:rPr lang="en-US" sz="1600" dirty="0">
                <a:sym typeface="Mathematica1"/>
              </a:rPr>
              <a:t>spin temperature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AAD86FC-34FC-4E35-873A-4B6F858C4F3E}"/>
              </a:ext>
            </a:extLst>
          </p:cNvPr>
          <p:cNvCxnSpPr>
            <a:cxnSpLocks/>
          </p:cNvCxnSpPr>
          <p:nvPr/>
        </p:nvCxnSpPr>
        <p:spPr>
          <a:xfrm flipH="1">
            <a:off x="3211607" y="5768700"/>
            <a:ext cx="508985" cy="0"/>
          </a:xfrm>
          <a:prstGeom prst="straightConnector1">
            <a:avLst/>
          </a:prstGeom>
          <a:ln>
            <a:prstDash val="dash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Left Brace 3">
            <a:extLst>
              <a:ext uri="{FF2B5EF4-FFF2-40B4-BE49-F238E27FC236}">
                <a16:creationId xmlns:a16="http://schemas.microsoft.com/office/drawing/2014/main" id="{33D4A855-567D-4687-88AD-56AEE9FC801D}"/>
              </a:ext>
            </a:extLst>
          </p:cNvPr>
          <p:cNvSpPr/>
          <p:nvPr/>
        </p:nvSpPr>
        <p:spPr>
          <a:xfrm rot="16200000">
            <a:off x="2570879" y="5814833"/>
            <a:ext cx="205214" cy="842812"/>
          </a:xfrm>
          <a:prstGeom prst="leftBrace">
            <a:avLst>
              <a:gd name="adj1" fmla="val 53070"/>
              <a:gd name="adj2" fmla="val 50808"/>
            </a:avLst>
          </a:prstGeom>
          <a:ln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BABCCA0-AE58-476B-8838-599AA142B51C}"/>
              </a:ext>
            </a:extLst>
          </p:cNvPr>
          <p:cNvCxnSpPr>
            <a:cxnSpLocks/>
          </p:cNvCxnSpPr>
          <p:nvPr/>
        </p:nvCxnSpPr>
        <p:spPr>
          <a:xfrm flipV="1">
            <a:off x="1772824" y="6456711"/>
            <a:ext cx="394208" cy="111683"/>
          </a:xfrm>
          <a:prstGeom prst="straightConnector1">
            <a:avLst/>
          </a:prstGeom>
          <a:ln>
            <a:prstDash val="dash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Content Placeholder 12 4 1 2 2 2 1 1 1 2 1 4 2 2 2 1 6">
            <a:extLst>
              <a:ext uri="{FF2B5EF4-FFF2-40B4-BE49-F238E27FC236}">
                <a16:creationId xmlns:a16="http://schemas.microsoft.com/office/drawing/2014/main" id="{C95B5A62-9668-475C-8E9C-DF908E123370}"/>
              </a:ext>
            </a:extLst>
          </p:cNvPr>
          <p:cNvSpPr txBox="1">
            <a:spLocks/>
          </p:cNvSpPr>
          <p:nvPr/>
        </p:nvSpPr>
        <p:spPr>
          <a:xfrm>
            <a:off x="572109" y="6421444"/>
            <a:ext cx="1234359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defRPr/>
            </a:pPr>
            <a:r>
              <a:rPr lang="en-US" sz="1600" dirty="0">
                <a:sym typeface="Mathematica1"/>
              </a:rPr>
              <a:t>filling factor</a:t>
            </a:r>
          </a:p>
        </p:txBody>
      </p:sp>
      <p:sp>
        <p:nvSpPr>
          <p:cNvPr id="37" name="Right Arrow 52 1">
            <a:extLst>
              <a:ext uri="{FF2B5EF4-FFF2-40B4-BE49-F238E27FC236}">
                <a16:creationId xmlns:a16="http://schemas.microsoft.com/office/drawing/2014/main" id="{BEF967A9-DA30-42B7-B3E2-4F81408DF90C}"/>
              </a:ext>
            </a:extLst>
          </p:cNvPr>
          <p:cNvSpPr/>
          <p:nvPr/>
        </p:nvSpPr>
        <p:spPr>
          <a:xfrm>
            <a:off x="7105367" y="5303353"/>
            <a:ext cx="223447" cy="210529"/>
          </a:xfrm>
          <a:prstGeom prst="rightArrow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F8805605-D438-44F3-945A-FE7DAB323A57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330" y="3920618"/>
            <a:ext cx="2231904" cy="563806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Right Arrow 52 2">
            <a:extLst>
              <a:ext uri="{FF2B5EF4-FFF2-40B4-BE49-F238E27FC236}">
                <a16:creationId xmlns:a16="http://schemas.microsoft.com/office/drawing/2014/main" id="{B31D82E1-C418-452D-8C82-B554B8DEEE92}"/>
              </a:ext>
            </a:extLst>
          </p:cNvPr>
          <p:cNvSpPr/>
          <p:nvPr/>
        </p:nvSpPr>
        <p:spPr>
          <a:xfrm>
            <a:off x="9964596" y="6049476"/>
            <a:ext cx="223447" cy="210529"/>
          </a:xfrm>
          <a:prstGeom prst="rightArrow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890A374-F0A4-4F5C-9DAB-4E11865A0AE4}"/>
              </a:ext>
            </a:extLst>
          </p:cNvPr>
          <p:cNvSpPr txBox="1"/>
          <p:nvPr/>
        </p:nvSpPr>
        <p:spPr>
          <a:xfrm>
            <a:off x="7327232" y="6581001"/>
            <a:ext cx="3746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2"/>
                </a:solidFill>
              </a:rPr>
              <a:t>[D. Aybas et al., </a:t>
            </a:r>
            <a:r>
              <a:rPr lang="en-US" sz="1200" i="1" dirty="0">
                <a:solidFill>
                  <a:schemeClr val="tx2"/>
                </a:solidFill>
              </a:rPr>
              <a:t>Quant. Sci. Tech. </a:t>
            </a:r>
            <a:r>
              <a:rPr lang="en-US" sz="1200" b="1" dirty="0">
                <a:solidFill>
                  <a:schemeClr val="tx2"/>
                </a:solidFill>
              </a:rPr>
              <a:t>6</a:t>
            </a:r>
            <a:r>
              <a:rPr lang="en-US" sz="1200" dirty="0">
                <a:solidFill>
                  <a:schemeClr val="tx2"/>
                </a:solidFill>
              </a:rPr>
              <a:t>, 034007 (2021)]</a:t>
            </a:r>
          </a:p>
        </p:txBody>
      </p:sp>
      <p:sp>
        <p:nvSpPr>
          <p:cNvPr id="45" name="Content Placeholder 12 4 1 2 2 2 1 1 1 2 1 4 2 2 2 1 7">
            <a:extLst>
              <a:ext uri="{FF2B5EF4-FFF2-40B4-BE49-F238E27FC236}">
                <a16:creationId xmlns:a16="http://schemas.microsoft.com/office/drawing/2014/main" id="{774C5085-10BB-4DC2-A68B-35AC304B3221}"/>
              </a:ext>
            </a:extLst>
          </p:cNvPr>
          <p:cNvSpPr txBox="1">
            <a:spLocks/>
          </p:cNvSpPr>
          <p:nvPr/>
        </p:nvSpPr>
        <p:spPr>
          <a:xfrm>
            <a:off x="5731897" y="5860152"/>
            <a:ext cx="1773871" cy="5847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r">
              <a:defRPr/>
            </a:pPr>
            <a:r>
              <a:rPr lang="en-US" sz="1600" dirty="0" err="1">
                <a:sym typeface="Mathematica1"/>
              </a:rPr>
              <a:t>CASPEr</a:t>
            </a:r>
            <a:r>
              <a:rPr lang="en-US" sz="1600" dirty="0">
                <a:sym typeface="Mathematica1"/>
              </a:rPr>
              <a:t>-gradient</a:t>
            </a:r>
            <a:br>
              <a:rPr lang="en-US" sz="1600" dirty="0">
                <a:sym typeface="Mathematica1"/>
              </a:rPr>
            </a:br>
            <a:r>
              <a:rPr lang="en-US" sz="1600" dirty="0">
                <a:sym typeface="Mathematica1"/>
              </a:rPr>
              <a:t>at Mainz</a:t>
            </a:r>
          </a:p>
        </p:txBody>
      </p:sp>
      <p:sp>
        <p:nvSpPr>
          <p:cNvPr id="47" name="Right Arrow 52 3">
            <a:extLst>
              <a:ext uri="{FF2B5EF4-FFF2-40B4-BE49-F238E27FC236}">
                <a16:creationId xmlns:a16="http://schemas.microsoft.com/office/drawing/2014/main" id="{F6B4E565-F326-4E6E-8F59-FD1C1AAAB138}"/>
              </a:ext>
            </a:extLst>
          </p:cNvPr>
          <p:cNvSpPr/>
          <p:nvPr/>
        </p:nvSpPr>
        <p:spPr>
          <a:xfrm>
            <a:off x="7616021" y="6051286"/>
            <a:ext cx="223447" cy="210529"/>
          </a:xfrm>
          <a:prstGeom prst="rightArrow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179F1E1-CE4B-4750-B9A0-41025548EAE7}"/>
              </a:ext>
            </a:extLst>
          </p:cNvPr>
          <p:cNvSpPr/>
          <p:nvPr/>
        </p:nvSpPr>
        <p:spPr>
          <a:xfrm>
            <a:off x="10370125" y="5811397"/>
            <a:ext cx="1563616" cy="68668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ontent Placeholder 12 4 1 2 2 2 1 1 1 2 1 4 2 2 2 1 3 2">
            <a:extLst>
              <a:ext uri="{FF2B5EF4-FFF2-40B4-BE49-F238E27FC236}">
                <a16:creationId xmlns:a16="http://schemas.microsoft.com/office/drawing/2014/main" id="{5AE148B9-814C-442B-9833-B9DCF7D89294}"/>
              </a:ext>
            </a:extLst>
          </p:cNvPr>
          <p:cNvSpPr txBox="1">
            <a:spLocks/>
          </p:cNvSpPr>
          <p:nvPr/>
        </p:nvSpPr>
        <p:spPr>
          <a:xfrm>
            <a:off x="8527218" y="3953090"/>
            <a:ext cx="2346503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defRPr/>
            </a:pPr>
            <a:r>
              <a:rPr lang="en-US" sz="1600" dirty="0">
                <a:sym typeface="Mathematica1"/>
              </a:rPr>
              <a:t>spin Larmor frequency: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7F2763-ED60-419F-ABED-F12D3F93C45E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303" y="4045688"/>
            <a:ext cx="1017869" cy="20439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0A112BB-F040-43B9-83CF-B6B7E3A047A8}"/>
              </a:ext>
            </a:extLst>
          </p:cNvPr>
          <p:cNvCxnSpPr>
            <a:cxnSpLocks/>
          </p:cNvCxnSpPr>
          <p:nvPr/>
        </p:nvCxnSpPr>
        <p:spPr>
          <a:xfrm flipH="1" flipV="1">
            <a:off x="8332741" y="3949905"/>
            <a:ext cx="200721" cy="191931"/>
          </a:xfrm>
          <a:prstGeom prst="straightConnector1">
            <a:avLst/>
          </a:prstGeom>
          <a:ln>
            <a:prstDash val="dash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710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7" grpId="0" animBg="1"/>
      <p:bldP spid="42" grpId="0" animBg="1"/>
      <p:bldP spid="45" grpId="0"/>
      <p:bldP spid="47" grpId="0" animBg="1"/>
      <p:bldP spid="5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7687" y="242159"/>
            <a:ext cx="10426995" cy="605927"/>
          </a:xfrm>
        </p:spPr>
        <p:txBody>
          <a:bodyPr>
            <a:noAutofit/>
          </a:bodyPr>
          <a:lstStyle/>
          <a:p>
            <a:r>
              <a:rPr lang="en-US" sz="2400" b="1" dirty="0">
                <a:ln w="3175">
                  <a:noFill/>
                </a:ln>
                <a:solidFill>
                  <a:srgbClr val="C00000"/>
                </a:solidFill>
              </a:rPr>
              <a:t>Mainz </a:t>
            </a:r>
            <a:r>
              <a:rPr lang="en-US" sz="2400" b="1" dirty="0" err="1">
                <a:ln w="3175">
                  <a:noFill/>
                </a:ln>
                <a:solidFill>
                  <a:srgbClr val="C00000"/>
                </a:solidFill>
              </a:rPr>
              <a:t>CASPEr</a:t>
            </a:r>
            <a:r>
              <a:rPr lang="en-US" sz="2400" b="1" dirty="0">
                <a:ln w="3175">
                  <a:noFill/>
                </a:ln>
                <a:solidFill>
                  <a:srgbClr val="C00000"/>
                </a:solidFill>
              </a:rPr>
              <a:t>-gradient search for the gradient coupling</a:t>
            </a:r>
          </a:p>
        </p:txBody>
      </p:sp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29325-45D7-4598-A38B-60DF9454894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2C1C9C3-6DE2-42EE-BC1D-3A29DDE4922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289" y="848085"/>
            <a:ext cx="2773618" cy="139219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CC90B5D-839A-4839-8CA2-9FC52596937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995" y="5208814"/>
            <a:ext cx="2751814" cy="410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F01FB682-0441-4F0A-AE7F-EFE86B7975D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6892" y="6186568"/>
            <a:ext cx="1270280" cy="244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456B38-3A3D-4A95-BA63-6637268C85D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297" y="5886340"/>
            <a:ext cx="927332" cy="196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E9E95CA-8FB7-4C04-997A-9514D5A41CE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030" y="5834214"/>
            <a:ext cx="1691419" cy="248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12F167-8A64-421A-B658-0CEFC3C4A38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465" y="6190457"/>
            <a:ext cx="1120754" cy="25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Picture 47" descr="Chart&#10;&#10;Description automatically generated">
            <a:extLst>
              <a:ext uri="{FF2B5EF4-FFF2-40B4-BE49-F238E27FC236}">
                <a16:creationId xmlns:a16="http://schemas.microsoft.com/office/drawing/2014/main" id="{4D3223BA-DF61-423E-93B2-F89F6ED81FE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210" y="2100070"/>
            <a:ext cx="3715818" cy="1857909"/>
          </a:xfrm>
          <a:prstGeom prst="rect">
            <a:avLst/>
          </a:prstGeom>
        </p:spPr>
      </p:pic>
      <p:sp>
        <p:nvSpPr>
          <p:cNvPr id="21" name="Content Placeholder 12 4 1 2 2 2 1 1 1 2 1 4 2 2 2 1 2">
            <a:extLst>
              <a:ext uri="{FF2B5EF4-FFF2-40B4-BE49-F238E27FC236}">
                <a16:creationId xmlns:a16="http://schemas.microsoft.com/office/drawing/2014/main" id="{0B38351E-E8D3-4D19-91D9-1D737B9D10AB}"/>
              </a:ext>
            </a:extLst>
          </p:cNvPr>
          <p:cNvSpPr txBox="1">
            <a:spLocks/>
          </p:cNvSpPr>
          <p:nvPr/>
        </p:nvSpPr>
        <p:spPr>
          <a:xfrm>
            <a:off x="9755653" y="2973707"/>
            <a:ext cx="2140583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defRPr/>
            </a:pPr>
            <a:r>
              <a:rPr lang="en-US" sz="1600" dirty="0">
                <a:sym typeface="Mathematica1"/>
              </a:rPr>
              <a:t>circuit Johnson noise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7893F51-0D42-4903-9063-97BECEB34DA4}"/>
              </a:ext>
            </a:extLst>
          </p:cNvPr>
          <p:cNvCxnSpPr>
            <a:cxnSpLocks/>
          </p:cNvCxnSpPr>
          <p:nvPr/>
        </p:nvCxnSpPr>
        <p:spPr>
          <a:xfrm flipH="1">
            <a:off x="9246668" y="3167652"/>
            <a:ext cx="508985" cy="0"/>
          </a:xfrm>
          <a:prstGeom prst="straightConnector1">
            <a:avLst/>
          </a:prstGeom>
          <a:ln>
            <a:prstDash val="dash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Content Placeholder 12 4 1 2 2 2 1 1 1 2 1 4 2 2 2 1 3">
            <a:extLst>
              <a:ext uri="{FF2B5EF4-FFF2-40B4-BE49-F238E27FC236}">
                <a16:creationId xmlns:a16="http://schemas.microsoft.com/office/drawing/2014/main" id="{D99DCF52-31AD-4593-8BF1-69471F983EEA}"/>
              </a:ext>
            </a:extLst>
          </p:cNvPr>
          <p:cNvSpPr txBox="1">
            <a:spLocks/>
          </p:cNvSpPr>
          <p:nvPr/>
        </p:nvSpPr>
        <p:spPr>
          <a:xfrm>
            <a:off x="9755653" y="3438841"/>
            <a:ext cx="2140583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defRPr/>
            </a:pPr>
            <a:r>
              <a:rPr lang="en-US" sz="1600" dirty="0">
                <a:sym typeface="Mathematica1"/>
              </a:rPr>
              <a:t>spin projection noise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4E34BDB-5741-4834-B2DA-3539AAE0D45F}"/>
              </a:ext>
            </a:extLst>
          </p:cNvPr>
          <p:cNvCxnSpPr>
            <a:cxnSpLocks/>
          </p:cNvCxnSpPr>
          <p:nvPr/>
        </p:nvCxnSpPr>
        <p:spPr>
          <a:xfrm flipH="1">
            <a:off x="9246668" y="3632786"/>
            <a:ext cx="508985" cy="0"/>
          </a:xfrm>
          <a:prstGeom prst="straightConnector1">
            <a:avLst/>
          </a:prstGeom>
          <a:ln>
            <a:prstDash val="dash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Content Placeholder 12 4 1 2 2 2 1 1 1 2 1 4 2 2 2 1 4">
            <a:extLst>
              <a:ext uri="{FF2B5EF4-FFF2-40B4-BE49-F238E27FC236}">
                <a16:creationId xmlns:a16="http://schemas.microsoft.com/office/drawing/2014/main" id="{08283C30-ACC7-47D6-9BB5-B348B00D37A8}"/>
              </a:ext>
            </a:extLst>
          </p:cNvPr>
          <p:cNvSpPr txBox="1">
            <a:spLocks/>
          </p:cNvSpPr>
          <p:nvPr/>
        </p:nvSpPr>
        <p:spPr>
          <a:xfrm>
            <a:off x="9741399" y="2541688"/>
            <a:ext cx="2140583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defRPr/>
            </a:pPr>
            <a:r>
              <a:rPr lang="en-US" sz="1600" dirty="0">
                <a:sym typeface="Mathematica1"/>
              </a:rPr>
              <a:t>total noise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5AF4AE1-DEA3-4448-8A14-7E14DF83B560}"/>
              </a:ext>
            </a:extLst>
          </p:cNvPr>
          <p:cNvCxnSpPr>
            <a:cxnSpLocks/>
          </p:cNvCxnSpPr>
          <p:nvPr/>
        </p:nvCxnSpPr>
        <p:spPr>
          <a:xfrm flipH="1">
            <a:off x="8422953" y="2735633"/>
            <a:ext cx="1318446" cy="0"/>
          </a:xfrm>
          <a:prstGeom prst="straightConnector1">
            <a:avLst/>
          </a:prstGeom>
          <a:ln>
            <a:prstDash val="dash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Right Arrow 52 1">
            <a:extLst>
              <a:ext uri="{FF2B5EF4-FFF2-40B4-BE49-F238E27FC236}">
                <a16:creationId xmlns:a16="http://schemas.microsoft.com/office/drawing/2014/main" id="{BEF967A9-DA30-42B7-B3E2-4F81408DF90C}"/>
              </a:ext>
            </a:extLst>
          </p:cNvPr>
          <p:cNvSpPr/>
          <p:nvPr/>
        </p:nvSpPr>
        <p:spPr>
          <a:xfrm>
            <a:off x="7105367" y="5303353"/>
            <a:ext cx="223447" cy="210529"/>
          </a:xfrm>
          <a:prstGeom prst="rightArrow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52 2">
            <a:extLst>
              <a:ext uri="{FF2B5EF4-FFF2-40B4-BE49-F238E27FC236}">
                <a16:creationId xmlns:a16="http://schemas.microsoft.com/office/drawing/2014/main" id="{B31D82E1-C418-452D-8C82-B554B8DEEE92}"/>
              </a:ext>
            </a:extLst>
          </p:cNvPr>
          <p:cNvSpPr/>
          <p:nvPr/>
        </p:nvSpPr>
        <p:spPr>
          <a:xfrm>
            <a:off x="9964596" y="6049476"/>
            <a:ext cx="223447" cy="210529"/>
          </a:xfrm>
          <a:prstGeom prst="rightArrow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890A374-F0A4-4F5C-9DAB-4E11865A0AE4}"/>
              </a:ext>
            </a:extLst>
          </p:cNvPr>
          <p:cNvSpPr txBox="1"/>
          <p:nvPr/>
        </p:nvSpPr>
        <p:spPr>
          <a:xfrm>
            <a:off x="7327232" y="6581001"/>
            <a:ext cx="3746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2"/>
                </a:solidFill>
              </a:rPr>
              <a:t>[D. Aybas et al., </a:t>
            </a:r>
            <a:r>
              <a:rPr lang="en-US" sz="1200" i="1" dirty="0">
                <a:solidFill>
                  <a:schemeClr val="tx2"/>
                </a:solidFill>
              </a:rPr>
              <a:t>Quant. Sci. Tech. </a:t>
            </a:r>
            <a:r>
              <a:rPr lang="en-US" sz="1200" b="1" dirty="0">
                <a:solidFill>
                  <a:schemeClr val="tx2"/>
                </a:solidFill>
              </a:rPr>
              <a:t>6</a:t>
            </a:r>
            <a:r>
              <a:rPr lang="en-US" sz="1200" dirty="0">
                <a:solidFill>
                  <a:schemeClr val="tx2"/>
                </a:solidFill>
              </a:rPr>
              <a:t>, 034007 (2021)]</a:t>
            </a:r>
          </a:p>
        </p:txBody>
      </p:sp>
      <p:sp>
        <p:nvSpPr>
          <p:cNvPr id="45" name="Content Placeholder 12 4 1 2 2 2 1 1 1 2 1 4 2 2 2 1 7">
            <a:extLst>
              <a:ext uri="{FF2B5EF4-FFF2-40B4-BE49-F238E27FC236}">
                <a16:creationId xmlns:a16="http://schemas.microsoft.com/office/drawing/2014/main" id="{774C5085-10BB-4DC2-A68B-35AC304B3221}"/>
              </a:ext>
            </a:extLst>
          </p:cNvPr>
          <p:cNvSpPr txBox="1">
            <a:spLocks/>
          </p:cNvSpPr>
          <p:nvPr/>
        </p:nvSpPr>
        <p:spPr>
          <a:xfrm>
            <a:off x="5731897" y="5860152"/>
            <a:ext cx="1773871" cy="5847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r">
              <a:defRPr/>
            </a:pPr>
            <a:r>
              <a:rPr lang="en-US" sz="1600" dirty="0" err="1">
                <a:sym typeface="Mathematica1"/>
              </a:rPr>
              <a:t>CASPEr</a:t>
            </a:r>
            <a:r>
              <a:rPr lang="en-US" sz="1600" dirty="0">
                <a:sym typeface="Mathematica1"/>
              </a:rPr>
              <a:t>-gradient</a:t>
            </a:r>
            <a:br>
              <a:rPr lang="en-US" sz="1600" dirty="0">
                <a:sym typeface="Mathematica1"/>
              </a:rPr>
            </a:br>
            <a:r>
              <a:rPr lang="en-US" sz="1600" dirty="0">
                <a:sym typeface="Mathematica1"/>
              </a:rPr>
              <a:t>at Mainz</a:t>
            </a:r>
          </a:p>
        </p:txBody>
      </p:sp>
      <p:sp>
        <p:nvSpPr>
          <p:cNvPr id="47" name="Right Arrow 52 3">
            <a:extLst>
              <a:ext uri="{FF2B5EF4-FFF2-40B4-BE49-F238E27FC236}">
                <a16:creationId xmlns:a16="http://schemas.microsoft.com/office/drawing/2014/main" id="{F6B4E565-F326-4E6E-8F59-FD1C1AAAB138}"/>
              </a:ext>
            </a:extLst>
          </p:cNvPr>
          <p:cNvSpPr/>
          <p:nvPr/>
        </p:nvSpPr>
        <p:spPr>
          <a:xfrm>
            <a:off x="7616021" y="6051286"/>
            <a:ext cx="223447" cy="210529"/>
          </a:xfrm>
          <a:prstGeom prst="rightArrow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179F1E1-CE4B-4750-B9A0-41025548EAE7}"/>
              </a:ext>
            </a:extLst>
          </p:cNvPr>
          <p:cNvSpPr/>
          <p:nvPr/>
        </p:nvSpPr>
        <p:spPr>
          <a:xfrm>
            <a:off x="10370125" y="5811397"/>
            <a:ext cx="1563616" cy="68668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ontent Placeholder 12 4 1 2 2 2 1 1 1 2 1 4 2 2 2 1">
            <a:extLst>
              <a:ext uri="{FF2B5EF4-FFF2-40B4-BE49-F238E27FC236}">
                <a16:creationId xmlns:a16="http://schemas.microsoft.com/office/drawing/2014/main" id="{B1028553-3D8B-4D19-8AA3-E89C5EE3502A}"/>
              </a:ext>
            </a:extLst>
          </p:cNvPr>
          <p:cNvSpPr txBox="1">
            <a:spLocks/>
          </p:cNvSpPr>
          <p:nvPr/>
        </p:nvSpPr>
        <p:spPr>
          <a:xfrm>
            <a:off x="1475371" y="1094439"/>
            <a:ext cx="2604427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r">
              <a:defRPr/>
            </a:pPr>
            <a:r>
              <a:rPr lang="en-US" sz="1600" dirty="0" err="1">
                <a:sym typeface="Mathematica1"/>
              </a:rPr>
              <a:t>CASPEr</a:t>
            </a:r>
            <a:r>
              <a:rPr lang="en-US" sz="1600" dirty="0">
                <a:sym typeface="Mathematica1"/>
              </a:rPr>
              <a:t>-gradient at Mainz</a:t>
            </a:r>
          </a:p>
        </p:txBody>
      </p:sp>
      <p:pic>
        <p:nvPicPr>
          <p:cNvPr id="5" name="Picture 4" descr="A picture containing person&#10;&#10;Description automatically generated">
            <a:extLst>
              <a:ext uri="{FF2B5EF4-FFF2-40B4-BE49-F238E27FC236}">
                <a16:creationId xmlns:a16="http://schemas.microsoft.com/office/drawing/2014/main" id="{E9525373-1617-43AB-B494-DC8937CB62F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64" y="1635650"/>
            <a:ext cx="5170975" cy="3878232"/>
          </a:xfrm>
          <a:prstGeom prst="rect">
            <a:avLst/>
          </a:prstGeom>
        </p:spPr>
      </p:pic>
      <p:sp>
        <p:nvSpPr>
          <p:cNvPr id="41" name="Content Placeholder 12 4 1 2 2 2 1 1 1 2 1 4 2 2 2 2">
            <a:extLst>
              <a:ext uri="{FF2B5EF4-FFF2-40B4-BE49-F238E27FC236}">
                <a16:creationId xmlns:a16="http://schemas.microsoft.com/office/drawing/2014/main" id="{D7DE6F57-7E67-4732-B5C0-F2E541139161}"/>
              </a:ext>
            </a:extLst>
          </p:cNvPr>
          <p:cNvSpPr txBox="1">
            <a:spLocks/>
          </p:cNvSpPr>
          <p:nvPr/>
        </p:nvSpPr>
        <p:spPr>
          <a:xfrm>
            <a:off x="802432" y="5647959"/>
            <a:ext cx="1975153" cy="107721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defRPr/>
            </a:pPr>
            <a:r>
              <a:rPr lang="en-US" sz="1600" dirty="0">
                <a:sym typeface="Mathematica1"/>
              </a:rPr>
              <a:t>liquid </a:t>
            </a:r>
            <a:r>
              <a:rPr lang="en-US" sz="1600" baseline="30000" dirty="0">
                <a:sym typeface="Mathematica1"/>
              </a:rPr>
              <a:t>129</a:t>
            </a:r>
            <a:r>
              <a:rPr lang="en-US" sz="1600" dirty="0">
                <a:sym typeface="Mathematica1"/>
              </a:rPr>
              <a:t>Xe NMR apparatus in a high-homogeneity magnet</a:t>
            </a:r>
          </a:p>
        </p:txBody>
      </p:sp>
      <p:sp>
        <p:nvSpPr>
          <p:cNvPr id="44" name="Right Arrow 52">
            <a:extLst>
              <a:ext uri="{FF2B5EF4-FFF2-40B4-BE49-F238E27FC236}">
                <a16:creationId xmlns:a16="http://schemas.microsoft.com/office/drawing/2014/main" id="{35209C96-3C9B-44EF-92DC-4EE01776AFC9}"/>
              </a:ext>
            </a:extLst>
          </p:cNvPr>
          <p:cNvSpPr/>
          <p:nvPr/>
        </p:nvSpPr>
        <p:spPr>
          <a:xfrm>
            <a:off x="660443" y="5706132"/>
            <a:ext cx="223447" cy="210529"/>
          </a:xfrm>
          <a:prstGeom prst="rightArrow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Content Placeholder 12 4 1 2 2 2 1 1 1 2 1 4 2 2 2 2">
            <a:extLst>
              <a:ext uri="{FF2B5EF4-FFF2-40B4-BE49-F238E27FC236}">
                <a16:creationId xmlns:a16="http://schemas.microsoft.com/office/drawing/2014/main" id="{970DCE8D-9B12-45F1-960E-D8AC52AA1157}"/>
              </a:ext>
            </a:extLst>
          </p:cNvPr>
          <p:cNvSpPr txBox="1">
            <a:spLocks/>
          </p:cNvSpPr>
          <p:nvPr/>
        </p:nvSpPr>
        <p:spPr>
          <a:xfrm>
            <a:off x="6364793" y="4343032"/>
            <a:ext cx="5576840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defRPr/>
            </a:pPr>
            <a:r>
              <a:rPr lang="en-US" sz="1600" dirty="0">
                <a:sym typeface="Mathematica1"/>
              </a:rPr>
              <a:t>condition for an experiment limited by spin projection noise: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4A83AB38-A528-4AA9-BFA2-55B94C2F6E0F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142" y="4783261"/>
            <a:ext cx="2037110" cy="267499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Content Placeholder 12 4 1 2 2 2 1 1 1 2 1 4 2 2 2 1 3 2">
            <a:extLst>
              <a:ext uri="{FF2B5EF4-FFF2-40B4-BE49-F238E27FC236}">
                <a16:creationId xmlns:a16="http://schemas.microsoft.com/office/drawing/2014/main" id="{2B051F22-EBE7-4844-879C-2358C73A04BC}"/>
              </a:ext>
            </a:extLst>
          </p:cNvPr>
          <p:cNvSpPr txBox="1">
            <a:spLocks/>
          </p:cNvSpPr>
          <p:nvPr/>
        </p:nvSpPr>
        <p:spPr>
          <a:xfrm>
            <a:off x="8527218" y="3953090"/>
            <a:ext cx="2346503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defRPr/>
            </a:pPr>
            <a:r>
              <a:rPr lang="en-US" sz="1600" dirty="0">
                <a:sym typeface="Mathematica1"/>
              </a:rPr>
              <a:t>spin Larmor frequency: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C636A00F-6F4D-48E6-B749-7C741F21F38E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303" y="4045688"/>
            <a:ext cx="1017869" cy="20439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83D10298-1CE2-4382-A23F-32DEC94A9822}"/>
              </a:ext>
            </a:extLst>
          </p:cNvPr>
          <p:cNvCxnSpPr>
            <a:cxnSpLocks/>
          </p:cNvCxnSpPr>
          <p:nvPr/>
        </p:nvCxnSpPr>
        <p:spPr>
          <a:xfrm flipH="1" flipV="1">
            <a:off x="8332741" y="3949905"/>
            <a:ext cx="200721" cy="191931"/>
          </a:xfrm>
          <a:prstGeom prst="straightConnector1">
            <a:avLst/>
          </a:prstGeom>
          <a:ln>
            <a:prstDash val="dash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55147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7687" y="242159"/>
            <a:ext cx="10426995" cy="605927"/>
          </a:xfrm>
        </p:spPr>
        <p:txBody>
          <a:bodyPr>
            <a:noAutofit/>
          </a:bodyPr>
          <a:lstStyle/>
          <a:p>
            <a:r>
              <a:rPr lang="en-US" sz="2400" b="1" dirty="0">
                <a:ln w="3175">
                  <a:noFill/>
                </a:ln>
                <a:solidFill>
                  <a:srgbClr val="C00000"/>
                </a:solidFill>
              </a:rPr>
              <a:t>What do we need to do to build an NMR experiment limited by spin projection noise?</a:t>
            </a:r>
          </a:p>
        </p:txBody>
      </p:sp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29325-45D7-4598-A38B-60DF9454894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2C1C9C3-6DE2-42EE-BC1D-3A29DDE4922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289" y="848085"/>
            <a:ext cx="2773618" cy="1392195"/>
          </a:xfrm>
          <a:prstGeom prst="rect">
            <a:avLst/>
          </a:prstGeom>
        </p:spPr>
      </p:pic>
      <p:sp>
        <p:nvSpPr>
          <p:cNvPr id="36" name="Content Placeholder 12 4 1 2 2 2 1 1 1 2 1 4 2 2 1">
            <a:extLst>
              <a:ext uri="{FF2B5EF4-FFF2-40B4-BE49-F238E27FC236}">
                <a16:creationId xmlns:a16="http://schemas.microsoft.com/office/drawing/2014/main" id="{3BC00450-1DF0-4E9B-8780-C96B835DF213}"/>
              </a:ext>
            </a:extLst>
          </p:cNvPr>
          <p:cNvSpPr txBox="1">
            <a:spLocks/>
          </p:cNvSpPr>
          <p:nvPr/>
        </p:nvSpPr>
        <p:spPr>
          <a:xfrm>
            <a:off x="203199" y="1138511"/>
            <a:ext cx="6422571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defRPr/>
            </a:pPr>
            <a:r>
              <a:rPr lang="en-US" sz="1600" u="sng" dirty="0">
                <a:sym typeface="Mathematica1"/>
              </a:rPr>
              <a:t>NMR sample</a:t>
            </a:r>
            <a:r>
              <a:rPr lang="en-US" sz="1600" dirty="0">
                <a:sym typeface="Mathematica1"/>
              </a:rPr>
              <a:t> + resonant detection circuit with a noiseless amplifier:</a:t>
            </a:r>
          </a:p>
        </p:txBody>
      </p:sp>
      <p:sp>
        <p:nvSpPr>
          <p:cNvPr id="38" name="Content Placeholder 12 4 1 2 2 2 1 1 1 2 1 4 2 2 2 1">
            <a:extLst>
              <a:ext uri="{FF2B5EF4-FFF2-40B4-BE49-F238E27FC236}">
                <a16:creationId xmlns:a16="http://schemas.microsoft.com/office/drawing/2014/main" id="{5EA72D5D-6977-4D58-B753-589997759BD9}"/>
              </a:ext>
            </a:extLst>
          </p:cNvPr>
          <p:cNvSpPr txBox="1">
            <a:spLocks/>
          </p:cNvSpPr>
          <p:nvPr/>
        </p:nvSpPr>
        <p:spPr>
          <a:xfrm>
            <a:off x="96958" y="4674195"/>
            <a:ext cx="5305217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defRPr/>
            </a:pPr>
            <a:r>
              <a:rPr lang="en-US" sz="1600" dirty="0">
                <a:sym typeface="Mathematica1"/>
              </a:rPr>
              <a:t>Johnson noise in circuit resistor + spin projection noise: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7FF66F-8A14-4C91-97BD-0C06C749F22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24" y="5208814"/>
            <a:ext cx="2385545" cy="267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2CB53E-0128-41E9-829E-43A2E44872B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80" y="5669481"/>
            <a:ext cx="2310097" cy="473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923F34B-071B-4770-A11B-BDF60031979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080" y="6329395"/>
            <a:ext cx="3787517" cy="522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CC90B5D-839A-4839-8CA2-9FC52596937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995" y="5208814"/>
            <a:ext cx="2751814" cy="410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8FC0DF6-041F-4A46-B0B3-915F61609E0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6892" y="6186568"/>
            <a:ext cx="1271651" cy="245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488B8FD-4573-4DD4-AE8D-C83DF7EAD88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297" y="5886340"/>
            <a:ext cx="1116639" cy="196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B6CB9F8-E582-4369-80C9-A26F97E1C94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029" y="5834211"/>
            <a:ext cx="1691419" cy="248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0A0C2FB-5B53-41B7-B35F-B62C8C603557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465" y="6190456"/>
            <a:ext cx="1120754" cy="25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Picture 47" descr="Chart&#10;&#10;Description automatically generated">
            <a:extLst>
              <a:ext uri="{FF2B5EF4-FFF2-40B4-BE49-F238E27FC236}">
                <a16:creationId xmlns:a16="http://schemas.microsoft.com/office/drawing/2014/main" id="{4D3223BA-DF61-423E-93B2-F89F6ED81FEA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210" y="2100070"/>
            <a:ext cx="3715818" cy="1857909"/>
          </a:xfrm>
          <a:prstGeom prst="rect">
            <a:avLst/>
          </a:prstGeom>
        </p:spPr>
      </p:pic>
      <p:pic>
        <p:nvPicPr>
          <p:cNvPr id="51" name="Picture 50" descr="Shape&#10;&#10;Description automatically generated with medium confidence">
            <a:extLst>
              <a:ext uri="{FF2B5EF4-FFF2-40B4-BE49-F238E27FC236}">
                <a16:creationId xmlns:a16="http://schemas.microsoft.com/office/drawing/2014/main" id="{1A3F59C1-C383-4388-9600-B71726852A2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24" y="1652185"/>
            <a:ext cx="5065786" cy="2636525"/>
          </a:xfrm>
          <a:prstGeom prst="rect">
            <a:avLst/>
          </a:prstGeom>
        </p:spPr>
      </p:pic>
      <p:sp>
        <p:nvSpPr>
          <p:cNvPr id="21" name="Content Placeholder 12 4 1 2 2 2 1 1 1 2 1 4 2 2 2 1">
            <a:extLst>
              <a:ext uri="{FF2B5EF4-FFF2-40B4-BE49-F238E27FC236}">
                <a16:creationId xmlns:a16="http://schemas.microsoft.com/office/drawing/2014/main" id="{0B38351E-E8D3-4D19-91D9-1D737B9D10AB}"/>
              </a:ext>
            </a:extLst>
          </p:cNvPr>
          <p:cNvSpPr txBox="1">
            <a:spLocks/>
          </p:cNvSpPr>
          <p:nvPr/>
        </p:nvSpPr>
        <p:spPr>
          <a:xfrm>
            <a:off x="9755653" y="2973707"/>
            <a:ext cx="2140583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defRPr/>
            </a:pPr>
            <a:r>
              <a:rPr lang="en-US" sz="1600" dirty="0">
                <a:sym typeface="Mathematica1"/>
              </a:rPr>
              <a:t>circuit Johnson noise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7893F51-0D42-4903-9063-97BECEB34DA4}"/>
              </a:ext>
            </a:extLst>
          </p:cNvPr>
          <p:cNvCxnSpPr>
            <a:cxnSpLocks/>
          </p:cNvCxnSpPr>
          <p:nvPr/>
        </p:nvCxnSpPr>
        <p:spPr>
          <a:xfrm flipH="1">
            <a:off x="9246668" y="3167652"/>
            <a:ext cx="508985" cy="0"/>
          </a:xfrm>
          <a:prstGeom prst="straightConnector1">
            <a:avLst/>
          </a:prstGeom>
          <a:ln>
            <a:prstDash val="dash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Content Placeholder 12 4 1 2 2 2 1 1 1 2 1 4 2 2 2 1">
            <a:extLst>
              <a:ext uri="{FF2B5EF4-FFF2-40B4-BE49-F238E27FC236}">
                <a16:creationId xmlns:a16="http://schemas.microsoft.com/office/drawing/2014/main" id="{D99DCF52-31AD-4593-8BF1-69471F983EEA}"/>
              </a:ext>
            </a:extLst>
          </p:cNvPr>
          <p:cNvSpPr txBox="1">
            <a:spLocks/>
          </p:cNvSpPr>
          <p:nvPr/>
        </p:nvSpPr>
        <p:spPr>
          <a:xfrm>
            <a:off x="9755653" y="3438841"/>
            <a:ext cx="2140583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defRPr/>
            </a:pPr>
            <a:r>
              <a:rPr lang="en-US" sz="1600" dirty="0">
                <a:sym typeface="Mathematica1"/>
              </a:rPr>
              <a:t>spin projection noise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4E34BDB-5741-4834-B2DA-3539AAE0D45F}"/>
              </a:ext>
            </a:extLst>
          </p:cNvPr>
          <p:cNvCxnSpPr>
            <a:cxnSpLocks/>
          </p:cNvCxnSpPr>
          <p:nvPr/>
        </p:nvCxnSpPr>
        <p:spPr>
          <a:xfrm flipH="1">
            <a:off x="9246668" y="3632786"/>
            <a:ext cx="508985" cy="0"/>
          </a:xfrm>
          <a:prstGeom prst="straightConnector1">
            <a:avLst/>
          </a:prstGeom>
          <a:ln>
            <a:prstDash val="dash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Content Placeholder 12 4 1 2 2 2 1 1 1 2 1 4 2 2 2 1">
            <a:extLst>
              <a:ext uri="{FF2B5EF4-FFF2-40B4-BE49-F238E27FC236}">
                <a16:creationId xmlns:a16="http://schemas.microsoft.com/office/drawing/2014/main" id="{08283C30-ACC7-47D6-9BB5-B348B00D37A8}"/>
              </a:ext>
            </a:extLst>
          </p:cNvPr>
          <p:cNvSpPr txBox="1">
            <a:spLocks/>
          </p:cNvSpPr>
          <p:nvPr/>
        </p:nvSpPr>
        <p:spPr>
          <a:xfrm>
            <a:off x="9741399" y="2541688"/>
            <a:ext cx="2140583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defRPr/>
            </a:pPr>
            <a:r>
              <a:rPr lang="en-US" sz="1600" dirty="0">
                <a:sym typeface="Mathematica1"/>
              </a:rPr>
              <a:t>total noise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5AF4AE1-DEA3-4448-8A14-7E14DF83B560}"/>
              </a:ext>
            </a:extLst>
          </p:cNvPr>
          <p:cNvCxnSpPr>
            <a:cxnSpLocks/>
          </p:cNvCxnSpPr>
          <p:nvPr/>
        </p:nvCxnSpPr>
        <p:spPr>
          <a:xfrm flipH="1">
            <a:off x="8422953" y="2735633"/>
            <a:ext cx="1318446" cy="0"/>
          </a:xfrm>
          <a:prstGeom prst="straightConnector1">
            <a:avLst/>
          </a:prstGeom>
          <a:ln>
            <a:prstDash val="dash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Content Placeholder 12 4 1 2 2 2 1 1 1 2 1 4 2 2 2 1">
            <a:extLst>
              <a:ext uri="{FF2B5EF4-FFF2-40B4-BE49-F238E27FC236}">
                <a16:creationId xmlns:a16="http://schemas.microsoft.com/office/drawing/2014/main" id="{3159F541-5EC3-466D-9182-02A29321DA81}"/>
              </a:ext>
            </a:extLst>
          </p:cNvPr>
          <p:cNvSpPr txBox="1">
            <a:spLocks/>
          </p:cNvSpPr>
          <p:nvPr/>
        </p:nvSpPr>
        <p:spPr>
          <a:xfrm>
            <a:off x="3720592" y="5582054"/>
            <a:ext cx="1935042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defRPr/>
            </a:pPr>
            <a:r>
              <a:rPr lang="en-US" sz="1600" dirty="0">
                <a:sym typeface="Mathematica1"/>
              </a:rPr>
              <a:t>spin temperature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AAD86FC-34FC-4E35-873A-4B6F858C4F3E}"/>
              </a:ext>
            </a:extLst>
          </p:cNvPr>
          <p:cNvCxnSpPr>
            <a:cxnSpLocks/>
          </p:cNvCxnSpPr>
          <p:nvPr/>
        </p:nvCxnSpPr>
        <p:spPr>
          <a:xfrm flipH="1">
            <a:off x="3211607" y="5768700"/>
            <a:ext cx="508985" cy="0"/>
          </a:xfrm>
          <a:prstGeom prst="straightConnector1">
            <a:avLst/>
          </a:prstGeom>
          <a:ln>
            <a:prstDash val="dash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Left Brace 3">
            <a:extLst>
              <a:ext uri="{FF2B5EF4-FFF2-40B4-BE49-F238E27FC236}">
                <a16:creationId xmlns:a16="http://schemas.microsoft.com/office/drawing/2014/main" id="{33D4A855-567D-4687-88AD-56AEE9FC801D}"/>
              </a:ext>
            </a:extLst>
          </p:cNvPr>
          <p:cNvSpPr/>
          <p:nvPr/>
        </p:nvSpPr>
        <p:spPr>
          <a:xfrm rot="16200000">
            <a:off x="2570879" y="5814833"/>
            <a:ext cx="205214" cy="842812"/>
          </a:xfrm>
          <a:prstGeom prst="leftBrace">
            <a:avLst>
              <a:gd name="adj1" fmla="val 53070"/>
              <a:gd name="adj2" fmla="val 50808"/>
            </a:avLst>
          </a:prstGeom>
          <a:ln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BABCCA0-AE58-476B-8838-599AA142B51C}"/>
              </a:ext>
            </a:extLst>
          </p:cNvPr>
          <p:cNvCxnSpPr>
            <a:cxnSpLocks/>
          </p:cNvCxnSpPr>
          <p:nvPr/>
        </p:nvCxnSpPr>
        <p:spPr>
          <a:xfrm flipV="1">
            <a:off x="1772824" y="6456711"/>
            <a:ext cx="394208" cy="111683"/>
          </a:xfrm>
          <a:prstGeom prst="straightConnector1">
            <a:avLst/>
          </a:prstGeom>
          <a:ln>
            <a:prstDash val="dash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Content Placeholder 12 4 1 2 2 2 1 1 1 2 1 4 2 2 2 1">
            <a:extLst>
              <a:ext uri="{FF2B5EF4-FFF2-40B4-BE49-F238E27FC236}">
                <a16:creationId xmlns:a16="http://schemas.microsoft.com/office/drawing/2014/main" id="{C95B5A62-9668-475C-8E9C-DF908E123370}"/>
              </a:ext>
            </a:extLst>
          </p:cNvPr>
          <p:cNvSpPr txBox="1">
            <a:spLocks/>
          </p:cNvSpPr>
          <p:nvPr/>
        </p:nvSpPr>
        <p:spPr>
          <a:xfrm>
            <a:off x="572109" y="6421444"/>
            <a:ext cx="1234359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defRPr/>
            </a:pPr>
            <a:r>
              <a:rPr lang="en-US" sz="1600" dirty="0">
                <a:sym typeface="Mathematica1"/>
              </a:rPr>
              <a:t>filling factor</a:t>
            </a:r>
          </a:p>
        </p:txBody>
      </p:sp>
      <p:sp>
        <p:nvSpPr>
          <p:cNvPr id="37" name="Right Arrow 52">
            <a:extLst>
              <a:ext uri="{FF2B5EF4-FFF2-40B4-BE49-F238E27FC236}">
                <a16:creationId xmlns:a16="http://schemas.microsoft.com/office/drawing/2014/main" id="{BEF967A9-DA30-42B7-B3E2-4F81408DF90C}"/>
              </a:ext>
            </a:extLst>
          </p:cNvPr>
          <p:cNvSpPr/>
          <p:nvPr/>
        </p:nvSpPr>
        <p:spPr>
          <a:xfrm>
            <a:off x="7105367" y="5303353"/>
            <a:ext cx="223447" cy="210529"/>
          </a:xfrm>
          <a:prstGeom prst="rightArrow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F8805605-D438-44F3-945A-FE7DAB323A57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330" y="3920618"/>
            <a:ext cx="2231904" cy="563806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3B11A155-4747-4D5E-86F8-9FF863361160}"/>
              </a:ext>
            </a:extLst>
          </p:cNvPr>
          <p:cNvSpPr/>
          <p:nvPr/>
        </p:nvSpPr>
        <p:spPr>
          <a:xfrm>
            <a:off x="10370125" y="5811397"/>
            <a:ext cx="1563616" cy="68668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52">
            <a:extLst>
              <a:ext uri="{FF2B5EF4-FFF2-40B4-BE49-F238E27FC236}">
                <a16:creationId xmlns:a16="http://schemas.microsoft.com/office/drawing/2014/main" id="{B31D82E1-C418-452D-8C82-B554B8DEEE92}"/>
              </a:ext>
            </a:extLst>
          </p:cNvPr>
          <p:cNvSpPr/>
          <p:nvPr/>
        </p:nvSpPr>
        <p:spPr>
          <a:xfrm>
            <a:off x="9964596" y="6049476"/>
            <a:ext cx="223447" cy="210529"/>
          </a:xfrm>
          <a:prstGeom prst="rightArrow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890A374-F0A4-4F5C-9DAB-4E11865A0AE4}"/>
              </a:ext>
            </a:extLst>
          </p:cNvPr>
          <p:cNvSpPr txBox="1"/>
          <p:nvPr/>
        </p:nvSpPr>
        <p:spPr>
          <a:xfrm>
            <a:off x="7327232" y="6581001"/>
            <a:ext cx="3746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2"/>
                </a:solidFill>
              </a:rPr>
              <a:t>[D. Aybas et al., </a:t>
            </a:r>
            <a:r>
              <a:rPr lang="en-US" sz="1200" i="1" dirty="0">
                <a:solidFill>
                  <a:schemeClr val="tx2"/>
                </a:solidFill>
              </a:rPr>
              <a:t>Quant. Sci. Tech. </a:t>
            </a:r>
            <a:r>
              <a:rPr lang="en-US" sz="1200" b="1" dirty="0">
                <a:solidFill>
                  <a:schemeClr val="tx2"/>
                </a:solidFill>
              </a:rPr>
              <a:t>6</a:t>
            </a:r>
            <a:r>
              <a:rPr lang="en-US" sz="1200" dirty="0">
                <a:solidFill>
                  <a:schemeClr val="tx2"/>
                </a:solidFill>
              </a:rPr>
              <a:t>, 034007 (2021)]</a:t>
            </a:r>
          </a:p>
        </p:txBody>
      </p:sp>
      <p:sp>
        <p:nvSpPr>
          <p:cNvPr id="45" name="Content Placeholder 12 4 1 2 2 2 1 1 1 2 1 4 2 2 2 1">
            <a:extLst>
              <a:ext uri="{FF2B5EF4-FFF2-40B4-BE49-F238E27FC236}">
                <a16:creationId xmlns:a16="http://schemas.microsoft.com/office/drawing/2014/main" id="{774C5085-10BB-4DC2-A68B-35AC304B3221}"/>
              </a:ext>
            </a:extLst>
          </p:cNvPr>
          <p:cNvSpPr txBox="1">
            <a:spLocks/>
          </p:cNvSpPr>
          <p:nvPr/>
        </p:nvSpPr>
        <p:spPr>
          <a:xfrm>
            <a:off x="5731897" y="5860152"/>
            <a:ext cx="1773871" cy="5847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r">
              <a:defRPr/>
            </a:pPr>
            <a:r>
              <a:rPr lang="en-US" sz="1600" dirty="0" err="1">
                <a:sym typeface="Mathematica1"/>
              </a:rPr>
              <a:t>CASPEr</a:t>
            </a:r>
            <a:r>
              <a:rPr lang="en-US" sz="1600" dirty="0">
                <a:sym typeface="Mathematica1"/>
              </a:rPr>
              <a:t>-electric</a:t>
            </a:r>
            <a:br>
              <a:rPr lang="en-US" sz="1600" dirty="0">
                <a:sym typeface="Mathematica1"/>
              </a:rPr>
            </a:br>
            <a:r>
              <a:rPr lang="en-US" sz="1600" dirty="0">
                <a:sym typeface="Mathematica1"/>
              </a:rPr>
              <a:t>at Boston</a:t>
            </a:r>
          </a:p>
        </p:txBody>
      </p:sp>
      <p:sp>
        <p:nvSpPr>
          <p:cNvPr id="47" name="Right Arrow 52">
            <a:extLst>
              <a:ext uri="{FF2B5EF4-FFF2-40B4-BE49-F238E27FC236}">
                <a16:creationId xmlns:a16="http://schemas.microsoft.com/office/drawing/2014/main" id="{F6B4E565-F326-4E6E-8F59-FD1C1AAAB138}"/>
              </a:ext>
            </a:extLst>
          </p:cNvPr>
          <p:cNvSpPr/>
          <p:nvPr/>
        </p:nvSpPr>
        <p:spPr>
          <a:xfrm>
            <a:off x="7616021" y="6051286"/>
            <a:ext cx="223447" cy="210529"/>
          </a:xfrm>
          <a:prstGeom prst="rightArrow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ontent Placeholder 12 4 1 2 2 2 1 1 1 2 1 4 2 2 2 2">
            <a:extLst>
              <a:ext uri="{FF2B5EF4-FFF2-40B4-BE49-F238E27FC236}">
                <a16:creationId xmlns:a16="http://schemas.microsoft.com/office/drawing/2014/main" id="{EC3327DA-2280-47CA-8388-A00506B04EC7}"/>
              </a:ext>
            </a:extLst>
          </p:cNvPr>
          <p:cNvSpPr txBox="1">
            <a:spLocks/>
          </p:cNvSpPr>
          <p:nvPr/>
        </p:nvSpPr>
        <p:spPr>
          <a:xfrm>
            <a:off x="6364793" y="4343032"/>
            <a:ext cx="5576840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defRPr/>
            </a:pPr>
            <a:r>
              <a:rPr lang="en-US" sz="1600" dirty="0">
                <a:sym typeface="Mathematica1"/>
              </a:rPr>
              <a:t>condition for an experiment limited by spin projection noise: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D9EE656B-76C4-42FC-B495-4A2EAF6E011F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142" y="4783261"/>
            <a:ext cx="2037110" cy="267499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Content Placeholder 12 4 1 2 2 2 1 1 1 2 1 4 2 2 2 1 3 2">
            <a:extLst>
              <a:ext uri="{FF2B5EF4-FFF2-40B4-BE49-F238E27FC236}">
                <a16:creationId xmlns:a16="http://schemas.microsoft.com/office/drawing/2014/main" id="{B8FB6698-48EA-4E57-9352-AF5F1EE79836}"/>
              </a:ext>
            </a:extLst>
          </p:cNvPr>
          <p:cNvSpPr txBox="1">
            <a:spLocks/>
          </p:cNvSpPr>
          <p:nvPr/>
        </p:nvSpPr>
        <p:spPr>
          <a:xfrm>
            <a:off x="8527218" y="3953090"/>
            <a:ext cx="2346503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defRPr/>
            </a:pPr>
            <a:r>
              <a:rPr lang="en-US" sz="1600" dirty="0">
                <a:sym typeface="Mathematica1"/>
              </a:rPr>
              <a:t>spin Larmor frequency: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3156130F-D94B-484F-B681-CA88B49E2C2E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303" y="4045688"/>
            <a:ext cx="1017869" cy="20439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CD785FC5-C294-484C-A0D6-4D7120E9F417}"/>
              </a:ext>
            </a:extLst>
          </p:cNvPr>
          <p:cNvCxnSpPr>
            <a:cxnSpLocks/>
          </p:cNvCxnSpPr>
          <p:nvPr/>
        </p:nvCxnSpPr>
        <p:spPr>
          <a:xfrm flipH="1" flipV="1">
            <a:off x="8332741" y="3949905"/>
            <a:ext cx="200721" cy="191931"/>
          </a:xfrm>
          <a:prstGeom prst="straightConnector1">
            <a:avLst/>
          </a:prstGeom>
          <a:ln>
            <a:prstDash val="dash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342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  <p:bldP spid="45" grpId="0"/>
      <p:bldP spid="4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7687" y="242159"/>
            <a:ext cx="10426995" cy="605927"/>
          </a:xfrm>
        </p:spPr>
        <p:txBody>
          <a:bodyPr>
            <a:noAutofit/>
          </a:bodyPr>
          <a:lstStyle/>
          <a:p>
            <a:r>
              <a:rPr lang="en-US" sz="2400" b="1" dirty="0">
                <a:ln w="3175">
                  <a:noFill/>
                </a:ln>
                <a:solidFill>
                  <a:srgbClr val="C00000"/>
                </a:solidFill>
              </a:rPr>
              <a:t>Boston </a:t>
            </a:r>
            <a:r>
              <a:rPr lang="en-US" sz="2400" b="1" dirty="0" err="1">
                <a:ln w="3175">
                  <a:noFill/>
                </a:ln>
                <a:solidFill>
                  <a:srgbClr val="C00000"/>
                </a:solidFill>
              </a:rPr>
              <a:t>CASPEr</a:t>
            </a:r>
            <a:r>
              <a:rPr lang="en-US" sz="2400" b="1" dirty="0">
                <a:ln w="3175">
                  <a:noFill/>
                </a:ln>
                <a:solidFill>
                  <a:srgbClr val="C00000"/>
                </a:solidFill>
              </a:rPr>
              <a:t>-electric search for the EDM coupling</a:t>
            </a:r>
          </a:p>
        </p:txBody>
      </p:sp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29325-45D7-4598-A38B-60DF94548945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2C1C9C3-6DE2-42EE-BC1D-3A29DDE4922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289" y="848085"/>
            <a:ext cx="2773618" cy="139219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CC90B5D-839A-4839-8CA2-9FC52596937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995" y="5208814"/>
            <a:ext cx="2751814" cy="410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8FC0DF6-041F-4A46-B0B3-915F61609E0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6892" y="6186568"/>
            <a:ext cx="1271651" cy="245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488B8FD-4573-4DD4-AE8D-C83DF7EAD88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297" y="5886340"/>
            <a:ext cx="1116639" cy="196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B6CB9F8-E582-4369-80C9-A26F97E1C94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029" y="5834211"/>
            <a:ext cx="1691419" cy="248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0A0C2FB-5B53-41B7-B35F-B62C8C60355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465" y="6190456"/>
            <a:ext cx="1120754" cy="25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Picture 47" descr="Chart&#10;&#10;Description automatically generated">
            <a:extLst>
              <a:ext uri="{FF2B5EF4-FFF2-40B4-BE49-F238E27FC236}">
                <a16:creationId xmlns:a16="http://schemas.microsoft.com/office/drawing/2014/main" id="{4D3223BA-DF61-423E-93B2-F89F6ED81FE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210" y="2100070"/>
            <a:ext cx="3715818" cy="1857909"/>
          </a:xfrm>
          <a:prstGeom prst="rect">
            <a:avLst/>
          </a:prstGeom>
        </p:spPr>
      </p:pic>
      <p:sp>
        <p:nvSpPr>
          <p:cNvPr id="21" name="Content Placeholder 12 4 1 2 2 2 1 1 1 2 1 4 2 2 2 1">
            <a:extLst>
              <a:ext uri="{FF2B5EF4-FFF2-40B4-BE49-F238E27FC236}">
                <a16:creationId xmlns:a16="http://schemas.microsoft.com/office/drawing/2014/main" id="{0B38351E-E8D3-4D19-91D9-1D737B9D10AB}"/>
              </a:ext>
            </a:extLst>
          </p:cNvPr>
          <p:cNvSpPr txBox="1">
            <a:spLocks/>
          </p:cNvSpPr>
          <p:nvPr/>
        </p:nvSpPr>
        <p:spPr>
          <a:xfrm>
            <a:off x="9755653" y="2973707"/>
            <a:ext cx="2140583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defRPr/>
            </a:pPr>
            <a:r>
              <a:rPr lang="en-US" sz="1600" dirty="0">
                <a:sym typeface="Mathematica1"/>
              </a:rPr>
              <a:t>circuit Johnson noise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7893F51-0D42-4903-9063-97BECEB34DA4}"/>
              </a:ext>
            </a:extLst>
          </p:cNvPr>
          <p:cNvCxnSpPr>
            <a:cxnSpLocks/>
          </p:cNvCxnSpPr>
          <p:nvPr/>
        </p:nvCxnSpPr>
        <p:spPr>
          <a:xfrm flipH="1">
            <a:off x="9246668" y="3167652"/>
            <a:ext cx="508985" cy="0"/>
          </a:xfrm>
          <a:prstGeom prst="straightConnector1">
            <a:avLst/>
          </a:prstGeom>
          <a:ln>
            <a:prstDash val="dash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Content Placeholder 12 4 1 2 2 2 1 1 1 2 1 4 2 2 2 1">
            <a:extLst>
              <a:ext uri="{FF2B5EF4-FFF2-40B4-BE49-F238E27FC236}">
                <a16:creationId xmlns:a16="http://schemas.microsoft.com/office/drawing/2014/main" id="{D99DCF52-31AD-4593-8BF1-69471F983EEA}"/>
              </a:ext>
            </a:extLst>
          </p:cNvPr>
          <p:cNvSpPr txBox="1">
            <a:spLocks/>
          </p:cNvSpPr>
          <p:nvPr/>
        </p:nvSpPr>
        <p:spPr>
          <a:xfrm>
            <a:off x="9755653" y="3438841"/>
            <a:ext cx="2140583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defRPr/>
            </a:pPr>
            <a:r>
              <a:rPr lang="en-US" sz="1600" dirty="0">
                <a:sym typeface="Mathematica1"/>
              </a:rPr>
              <a:t>spin projection noise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4E34BDB-5741-4834-B2DA-3539AAE0D45F}"/>
              </a:ext>
            </a:extLst>
          </p:cNvPr>
          <p:cNvCxnSpPr>
            <a:cxnSpLocks/>
          </p:cNvCxnSpPr>
          <p:nvPr/>
        </p:nvCxnSpPr>
        <p:spPr>
          <a:xfrm flipH="1">
            <a:off x="9246668" y="3632786"/>
            <a:ext cx="508985" cy="0"/>
          </a:xfrm>
          <a:prstGeom prst="straightConnector1">
            <a:avLst/>
          </a:prstGeom>
          <a:ln>
            <a:prstDash val="dash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Content Placeholder 12 4 1 2 2 2 1 1 1 2 1 4 2 2 2 1">
            <a:extLst>
              <a:ext uri="{FF2B5EF4-FFF2-40B4-BE49-F238E27FC236}">
                <a16:creationId xmlns:a16="http://schemas.microsoft.com/office/drawing/2014/main" id="{08283C30-ACC7-47D6-9BB5-B348B00D37A8}"/>
              </a:ext>
            </a:extLst>
          </p:cNvPr>
          <p:cNvSpPr txBox="1">
            <a:spLocks/>
          </p:cNvSpPr>
          <p:nvPr/>
        </p:nvSpPr>
        <p:spPr>
          <a:xfrm>
            <a:off x="9741399" y="2541688"/>
            <a:ext cx="2140583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defRPr/>
            </a:pPr>
            <a:r>
              <a:rPr lang="en-US" sz="1600" dirty="0">
                <a:sym typeface="Mathematica1"/>
              </a:rPr>
              <a:t>total noise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5AF4AE1-DEA3-4448-8A14-7E14DF83B560}"/>
              </a:ext>
            </a:extLst>
          </p:cNvPr>
          <p:cNvCxnSpPr>
            <a:cxnSpLocks/>
          </p:cNvCxnSpPr>
          <p:nvPr/>
        </p:nvCxnSpPr>
        <p:spPr>
          <a:xfrm flipH="1">
            <a:off x="8422953" y="2735633"/>
            <a:ext cx="1318446" cy="0"/>
          </a:xfrm>
          <a:prstGeom prst="straightConnector1">
            <a:avLst/>
          </a:prstGeom>
          <a:ln>
            <a:prstDash val="dash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Right Arrow 52">
            <a:extLst>
              <a:ext uri="{FF2B5EF4-FFF2-40B4-BE49-F238E27FC236}">
                <a16:creationId xmlns:a16="http://schemas.microsoft.com/office/drawing/2014/main" id="{BEF967A9-DA30-42B7-B3E2-4F81408DF90C}"/>
              </a:ext>
            </a:extLst>
          </p:cNvPr>
          <p:cNvSpPr/>
          <p:nvPr/>
        </p:nvSpPr>
        <p:spPr>
          <a:xfrm>
            <a:off x="7105367" y="5303353"/>
            <a:ext cx="223447" cy="210529"/>
          </a:xfrm>
          <a:prstGeom prst="rightArrow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B11A155-4747-4D5E-86F8-9FF863361160}"/>
              </a:ext>
            </a:extLst>
          </p:cNvPr>
          <p:cNvSpPr/>
          <p:nvPr/>
        </p:nvSpPr>
        <p:spPr>
          <a:xfrm>
            <a:off x="10370125" y="5811397"/>
            <a:ext cx="1563616" cy="68668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52">
            <a:extLst>
              <a:ext uri="{FF2B5EF4-FFF2-40B4-BE49-F238E27FC236}">
                <a16:creationId xmlns:a16="http://schemas.microsoft.com/office/drawing/2014/main" id="{B31D82E1-C418-452D-8C82-B554B8DEEE92}"/>
              </a:ext>
            </a:extLst>
          </p:cNvPr>
          <p:cNvSpPr/>
          <p:nvPr/>
        </p:nvSpPr>
        <p:spPr>
          <a:xfrm>
            <a:off x="9964596" y="6049476"/>
            <a:ext cx="223447" cy="210529"/>
          </a:xfrm>
          <a:prstGeom prst="rightArrow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890A374-F0A4-4F5C-9DAB-4E11865A0AE4}"/>
              </a:ext>
            </a:extLst>
          </p:cNvPr>
          <p:cNvSpPr txBox="1"/>
          <p:nvPr/>
        </p:nvSpPr>
        <p:spPr>
          <a:xfrm>
            <a:off x="7327232" y="6581001"/>
            <a:ext cx="3746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2"/>
                </a:solidFill>
              </a:rPr>
              <a:t>[D. Aybas et al., </a:t>
            </a:r>
            <a:r>
              <a:rPr lang="en-US" sz="1200" i="1" dirty="0">
                <a:solidFill>
                  <a:schemeClr val="tx2"/>
                </a:solidFill>
              </a:rPr>
              <a:t>Quant. Sci. Tech. </a:t>
            </a:r>
            <a:r>
              <a:rPr lang="en-US" sz="1200" b="1" dirty="0">
                <a:solidFill>
                  <a:schemeClr val="tx2"/>
                </a:solidFill>
              </a:rPr>
              <a:t>6</a:t>
            </a:r>
            <a:r>
              <a:rPr lang="en-US" sz="1200" dirty="0">
                <a:solidFill>
                  <a:schemeClr val="tx2"/>
                </a:solidFill>
              </a:rPr>
              <a:t>, 034007 (2021)]</a:t>
            </a:r>
          </a:p>
        </p:txBody>
      </p:sp>
      <p:sp>
        <p:nvSpPr>
          <p:cNvPr id="45" name="Content Placeholder 12 4 1 2 2 2 1 1 1 2 1 4 2 2 2 1">
            <a:extLst>
              <a:ext uri="{FF2B5EF4-FFF2-40B4-BE49-F238E27FC236}">
                <a16:creationId xmlns:a16="http://schemas.microsoft.com/office/drawing/2014/main" id="{774C5085-10BB-4DC2-A68B-35AC304B3221}"/>
              </a:ext>
            </a:extLst>
          </p:cNvPr>
          <p:cNvSpPr txBox="1">
            <a:spLocks/>
          </p:cNvSpPr>
          <p:nvPr/>
        </p:nvSpPr>
        <p:spPr>
          <a:xfrm>
            <a:off x="5731897" y="5860152"/>
            <a:ext cx="1773871" cy="5847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r">
              <a:defRPr/>
            </a:pPr>
            <a:r>
              <a:rPr lang="en-US" sz="1600" dirty="0" err="1">
                <a:sym typeface="Mathematica1"/>
              </a:rPr>
              <a:t>CASPEr</a:t>
            </a:r>
            <a:r>
              <a:rPr lang="en-US" sz="1600" dirty="0">
                <a:sym typeface="Mathematica1"/>
              </a:rPr>
              <a:t>-electric</a:t>
            </a:r>
            <a:br>
              <a:rPr lang="en-US" sz="1600" dirty="0">
                <a:sym typeface="Mathematica1"/>
              </a:rPr>
            </a:br>
            <a:r>
              <a:rPr lang="en-US" sz="1600" dirty="0">
                <a:sym typeface="Mathematica1"/>
              </a:rPr>
              <a:t>at Boston</a:t>
            </a:r>
          </a:p>
        </p:txBody>
      </p:sp>
      <p:sp>
        <p:nvSpPr>
          <p:cNvPr id="47" name="Right Arrow 52">
            <a:extLst>
              <a:ext uri="{FF2B5EF4-FFF2-40B4-BE49-F238E27FC236}">
                <a16:creationId xmlns:a16="http://schemas.microsoft.com/office/drawing/2014/main" id="{F6B4E565-F326-4E6E-8F59-FD1C1AAAB138}"/>
              </a:ext>
            </a:extLst>
          </p:cNvPr>
          <p:cNvSpPr/>
          <p:nvPr/>
        </p:nvSpPr>
        <p:spPr>
          <a:xfrm>
            <a:off x="7616021" y="6051286"/>
            <a:ext cx="223447" cy="210529"/>
          </a:xfrm>
          <a:prstGeom prst="rightArrow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Content Placeholder 12 4 1 2 2 2 1 1 1 2 1 4 2 2 2 2">
            <a:extLst>
              <a:ext uri="{FF2B5EF4-FFF2-40B4-BE49-F238E27FC236}">
                <a16:creationId xmlns:a16="http://schemas.microsoft.com/office/drawing/2014/main" id="{637D5FCC-5700-4132-B2C4-D28DF81F6A5B}"/>
              </a:ext>
            </a:extLst>
          </p:cNvPr>
          <p:cNvSpPr txBox="1">
            <a:spLocks/>
          </p:cNvSpPr>
          <p:nvPr/>
        </p:nvSpPr>
        <p:spPr>
          <a:xfrm>
            <a:off x="802432" y="5647959"/>
            <a:ext cx="1975153" cy="107721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defRPr/>
            </a:pPr>
            <a:r>
              <a:rPr lang="en-US" sz="1600" dirty="0">
                <a:sym typeface="Mathematica1"/>
              </a:rPr>
              <a:t>solid-state NMR apparatus in a </a:t>
            </a:r>
            <a:r>
              <a:rPr lang="en-US" sz="1600" dirty="0" err="1">
                <a:sym typeface="Mathematica1"/>
              </a:rPr>
              <a:t>BlueFors</a:t>
            </a:r>
            <a:r>
              <a:rPr lang="en-US" sz="1600" dirty="0">
                <a:sym typeface="Mathematica1"/>
              </a:rPr>
              <a:t> dilution refrigerator</a:t>
            </a:r>
          </a:p>
        </p:txBody>
      </p:sp>
      <p:sp>
        <p:nvSpPr>
          <p:cNvPr id="53" name="Right Arrow 52">
            <a:extLst>
              <a:ext uri="{FF2B5EF4-FFF2-40B4-BE49-F238E27FC236}">
                <a16:creationId xmlns:a16="http://schemas.microsoft.com/office/drawing/2014/main" id="{4755FC9E-DF55-45F7-ADB3-705CF26CD0C9}"/>
              </a:ext>
            </a:extLst>
          </p:cNvPr>
          <p:cNvSpPr/>
          <p:nvPr/>
        </p:nvSpPr>
        <p:spPr>
          <a:xfrm>
            <a:off x="660443" y="5706132"/>
            <a:ext cx="223447" cy="210529"/>
          </a:xfrm>
          <a:prstGeom prst="rightArrow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Content Placeholder 12 4 1 2 2 2 1 1 1 2 1 4 2 2 2 2">
            <a:extLst>
              <a:ext uri="{FF2B5EF4-FFF2-40B4-BE49-F238E27FC236}">
                <a16:creationId xmlns:a16="http://schemas.microsoft.com/office/drawing/2014/main" id="{7C53425F-3BAB-4C7F-B988-CDB50242E828}"/>
              </a:ext>
            </a:extLst>
          </p:cNvPr>
          <p:cNvSpPr txBox="1">
            <a:spLocks/>
          </p:cNvSpPr>
          <p:nvPr/>
        </p:nvSpPr>
        <p:spPr>
          <a:xfrm>
            <a:off x="3131844" y="5652946"/>
            <a:ext cx="1975152" cy="107721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defRPr/>
            </a:pPr>
            <a:r>
              <a:rPr lang="en-US" sz="1600" dirty="0">
                <a:sym typeface="Mathematica1"/>
              </a:rPr>
              <a:t>spin projection noise-limited NMR search for axion-like dark matter</a:t>
            </a:r>
          </a:p>
        </p:txBody>
      </p:sp>
      <p:sp>
        <p:nvSpPr>
          <p:cNvPr id="55" name="Right Arrow 52">
            <a:extLst>
              <a:ext uri="{FF2B5EF4-FFF2-40B4-BE49-F238E27FC236}">
                <a16:creationId xmlns:a16="http://schemas.microsoft.com/office/drawing/2014/main" id="{2E3E709D-0CE2-4589-BC16-60D5926DB7F0}"/>
              </a:ext>
            </a:extLst>
          </p:cNvPr>
          <p:cNvSpPr/>
          <p:nvPr/>
        </p:nvSpPr>
        <p:spPr>
          <a:xfrm>
            <a:off x="2989855" y="5730029"/>
            <a:ext cx="223447" cy="210529"/>
          </a:xfrm>
          <a:prstGeom prst="rightArrow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Content Placeholder 12 4 1 2 2 2 1 1 1 2 1 4 2 2 2 1">
            <a:extLst>
              <a:ext uri="{FF2B5EF4-FFF2-40B4-BE49-F238E27FC236}">
                <a16:creationId xmlns:a16="http://schemas.microsoft.com/office/drawing/2014/main" id="{2E234CC6-8759-45C8-9442-A56B52BC5AEB}"/>
              </a:ext>
            </a:extLst>
          </p:cNvPr>
          <p:cNvSpPr txBox="1">
            <a:spLocks/>
          </p:cNvSpPr>
          <p:nvPr/>
        </p:nvSpPr>
        <p:spPr>
          <a:xfrm>
            <a:off x="1475371" y="1094439"/>
            <a:ext cx="2604427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r">
              <a:defRPr/>
            </a:pPr>
            <a:r>
              <a:rPr lang="en-US" sz="1600" dirty="0" err="1">
                <a:sym typeface="Mathematica1"/>
              </a:rPr>
              <a:t>CASPEr</a:t>
            </a:r>
            <a:r>
              <a:rPr lang="en-US" sz="1600" dirty="0">
                <a:sym typeface="Mathematica1"/>
              </a:rPr>
              <a:t>-electric at Boston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F81270A9-D774-4385-A509-F0EDCACF6C7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0443" y="1544182"/>
            <a:ext cx="4309759" cy="3939494"/>
          </a:xfrm>
          <a:prstGeom prst="rect">
            <a:avLst/>
          </a:prstGeom>
        </p:spPr>
      </p:pic>
      <p:sp>
        <p:nvSpPr>
          <p:cNvPr id="58" name="Content Placeholder 12 4 1 2 2 2 1 1 1 2 1 4 2 2 2 2">
            <a:extLst>
              <a:ext uri="{FF2B5EF4-FFF2-40B4-BE49-F238E27FC236}">
                <a16:creationId xmlns:a16="http://schemas.microsoft.com/office/drawing/2014/main" id="{9D56B4F1-105C-4A17-8A25-A2D57F4DDD1B}"/>
              </a:ext>
            </a:extLst>
          </p:cNvPr>
          <p:cNvSpPr txBox="1">
            <a:spLocks/>
          </p:cNvSpPr>
          <p:nvPr/>
        </p:nvSpPr>
        <p:spPr>
          <a:xfrm>
            <a:off x="6364793" y="4343032"/>
            <a:ext cx="5576840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defRPr/>
            </a:pPr>
            <a:r>
              <a:rPr lang="en-US" sz="1600" dirty="0">
                <a:sym typeface="Mathematica1"/>
              </a:rPr>
              <a:t>condition for an experiment limited by spin projection noise: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6B3482D1-2159-40B0-BEF3-98721AE7D04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142" y="4783261"/>
            <a:ext cx="2037110" cy="267499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Content Placeholder 12 4 1 2 2 2 1 1 1 2 1 4 2 2 2 1 3 2">
            <a:extLst>
              <a:ext uri="{FF2B5EF4-FFF2-40B4-BE49-F238E27FC236}">
                <a16:creationId xmlns:a16="http://schemas.microsoft.com/office/drawing/2014/main" id="{C2A24031-BAD3-4A55-BA43-35293ABB6E8E}"/>
              </a:ext>
            </a:extLst>
          </p:cNvPr>
          <p:cNvSpPr txBox="1">
            <a:spLocks/>
          </p:cNvSpPr>
          <p:nvPr/>
        </p:nvSpPr>
        <p:spPr>
          <a:xfrm>
            <a:off x="8527218" y="3953090"/>
            <a:ext cx="2346503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defRPr/>
            </a:pPr>
            <a:r>
              <a:rPr lang="en-US" sz="1600" dirty="0">
                <a:sym typeface="Mathematica1"/>
              </a:rPr>
              <a:t>spin Larmor frequency: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E1A82CD2-F834-41D9-B8D7-014AF62214E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303" y="4045688"/>
            <a:ext cx="1017869" cy="20439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8719281-6E23-4AB0-964B-E4F1C01E44FB}"/>
              </a:ext>
            </a:extLst>
          </p:cNvPr>
          <p:cNvCxnSpPr>
            <a:cxnSpLocks/>
          </p:cNvCxnSpPr>
          <p:nvPr/>
        </p:nvCxnSpPr>
        <p:spPr>
          <a:xfrm flipH="1" flipV="1">
            <a:off x="8332741" y="3949905"/>
            <a:ext cx="200721" cy="191931"/>
          </a:xfrm>
          <a:prstGeom prst="straightConnector1">
            <a:avLst/>
          </a:prstGeom>
          <a:ln>
            <a:prstDash val="dash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01538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7687" y="242159"/>
            <a:ext cx="10426995" cy="605927"/>
          </a:xfrm>
        </p:spPr>
        <p:txBody>
          <a:bodyPr>
            <a:noAutofit/>
          </a:bodyPr>
          <a:lstStyle/>
          <a:p>
            <a:r>
              <a:rPr lang="en-US" sz="2400" b="1" dirty="0">
                <a:ln w="3175">
                  <a:noFill/>
                </a:ln>
                <a:solidFill>
                  <a:srgbClr val="C00000"/>
                </a:solidFill>
              </a:rPr>
              <a:t>Boston </a:t>
            </a:r>
            <a:r>
              <a:rPr lang="en-US" sz="2400" b="1" dirty="0" err="1">
                <a:ln w="3175">
                  <a:noFill/>
                </a:ln>
                <a:solidFill>
                  <a:srgbClr val="C00000"/>
                </a:solidFill>
              </a:rPr>
              <a:t>CASPEr</a:t>
            </a:r>
            <a:r>
              <a:rPr lang="en-US" sz="2400" b="1" dirty="0">
                <a:ln w="3175">
                  <a:noFill/>
                </a:ln>
                <a:solidFill>
                  <a:srgbClr val="C00000"/>
                </a:solidFill>
              </a:rPr>
              <a:t>-electric search for the EDM coupling</a:t>
            </a:r>
          </a:p>
        </p:txBody>
      </p:sp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29325-45D7-4598-A38B-60DF9454894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7185ACA-738A-4F62-93CE-A339230DFB51}"/>
              </a:ext>
            </a:extLst>
          </p:cNvPr>
          <p:cNvSpPr txBox="1"/>
          <p:nvPr/>
        </p:nvSpPr>
        <p:spPr>
          <a:xfrm>
            <a:off x="7327232" y="6581001"/>
            <a:ext cx="3746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2"/>
                </a:solidFill>
              </a:rPr>
              <a:t>[D. Aybas et al., </a:t>
            </a:r>
            <a:r>
              <a:rPr lang="en-US" sz="1200" i="1" dirty="0">
                <a:solidFill>
                  <a:schemeClr val="tx2"/>
                </a:solidFill>
              </a:rPr>
              <a:t>Quant. Sci. Tech. </a:t>
            </a:r>
            <a:r>
              <a:rPr lang="en-US" sz="1200" b="1" dirty="0">
                <a:solidFill>
                  <a:schemeClr val="tx2"/>
                </a:solidFill>
              </a:rPr>
              <a:t>6</a:t>
            </a:r>
            <a:r>
              <a:rPr lang="en-US" sz="1200" dirty="0">
                <a:solidFill>
                  <a:schemeClr val="tx2"/>
                </a:solidFill>
              </a:rPr>
              <a:t>, 034007 (2021)]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2C1C9C3-6DE2-42EE-BC1D-3A29DDE492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289" y="848085"/>
            <a:ext cx="2773618" cy="139219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8FC0DF6-041F-4A46-B0B3-915F61609E0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374" y="1576009"/>
            <a:ext cx="1271651" cy="245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488B8FD-4573-4DD4-AE8D-C83DF7EAD88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79" y="1275781"/>
            <a:ext cx="1116639" cy="196166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3B11A155-4747-4D5E-86F8-9FF863361160}"/>
              </a:ext>
            </a:extLst>
          </p:cNvPr>
          <p:cNvSpPr/>
          <p:nvPr/>
        </p:nvSpPr>
        <p:spPr>
          <a:xfrm>
            <a:off x="6228607" y="1200838"/>
            <a:ext cx="1563616" cy="68668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378E2AEA-4C66-4C53-B439-A21D550868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443" y="1544182"/>
            <a:ext cx="4309759" cy="3939494"/>
          </a:xfrm>
          <a:prstGeom prst="rect">
            <a:avLst/>
          </a:prstGeom>
        </p:spPr>
      </p:pic>
      <p:sp>
        <p:nvSpPr>
          <p:cNvPr id="45" name="Content Placeholder 12 4 1 2 2 2 1 1 1 2 1 4 2 2 2 2">
            <a:extLst>
              <a:ext uri="{FF2B5EF4-FFF2-40B4-BE49-F238E27FC236}">
                <a16:creationId xmlns:a16="http://schemas.microsoft.com/office/drawing/2014/main" id="{D422EC81-BE16-4269-AAF2-53CDECE1B70D}"/>
              </a:ext>
            </a:extLst>
          </p:cNvPr>
          <p:cNvSpPr txBox="1">
            <a:spLocks/>
          </p:cNvSpPr>
          <p:nvPr/>
        </p:nvSpPr>
        <p:spPr>
          <a:xfrm>
            <a:off x="802432" y="5647959"/>
            <a:ext cx="1975153" cy="107721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defRPr/>
            </a:pPr>
            <a:r>
              <a:rPr lang="en-US" sz="1600" dirty="0">
                <a:sym typeface="Mathematica1"/>
              </a:rPr>
              <a:t>solid-state NMR apparatus in a </a:t>
            </a:r>
            <a:r>
              <a:rPr lang="en-US" sz="1600" dirty="0" err="1">
                <a:sym typeface="Mathematica1"/>
              </a:rPr>
              <a:t>BlueFors</a:t>
            </a:r>
            <a:r>
              <a:rPr lang="en-US" sz="1600" dirty="0">
                <a:sym typeface="Mathematica1"/>
              </a:rPr>
              <a:t> dilution refrigerator</a:t>
            </a:r>
          </a:p>
        </p:txBody>
      </p:sp>
      <p:sp>
        <p:nvSpPr>
          <p:cNvPr id="47" name="Right Arrow 52">
            <a:extLst>
              <a:ext uri="{FF2B5EF4-FFF2-40B4-BE49-F238E27FC236}">
                <a16:creationId xmlns:a16="http://schemas.microsoft.com/office/drawing/2014/main" id="{946A3804-D96E-42AB-88AD-15BE5152FCCB}"/>
              </a:ext>
            </a:extLst>
          </p:cNvPr>
          <p:cNvSpPr/>
          <p:nvPr/>
        </p:nvSpPr>
        <p:spPr>
          <a:xfrm>
            <a:off x="660443" y="5706132"/>
            <a:ext cx="223447" cy="210529"/>
          </a:xfrm>
          <a:prstGeom prst="rightArrow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ontent Placeholder 12 4 1 2 2 2 1 1 1 2 1 4 2 2 2 2">
            <a:extLst>
              <a:ext uri="{FF2B5EF4-FFF2-40B4-BE49-F238E27FC236}">
                <a16:creationId xmlns:a16="http://schemas.microsoft.com/office/drawing/2014/main" id="{296D491D-E60E-4B10-93CE-D9562EF7B33C}"/>
              </a:ext>
            </a:extLst>
          </p:cNvPr>
          <p:cNvSpPr txBox="1">
            <a:spLocks/>
          </p:cNvSpPr>
          <p:nvPr/>
        </p:nvSpPr>
        <p:spPr>
          <a:xfrm>
            <a:off x="3131844" y="5652946"/>
            <a:ext cx="1975152" cy="107721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defRPr/>
            </a:pPr>
            <a:r>
              <a:rPr lang="en-US" sz="1600" dirty="0">
                <a:sym typeface="Mathematica1"/>
              </a:rPr>
              <a:t>spin projection noise-limited NMR search for axion-like dark matter</a:t>
            </a:r>
          </a:p>
        </p:txBody>
      </p:sp>
      <p:sp>
        <p:nvSpPr>
          <p:cNvPr id="52" name="Right Arrow 52">
            <a:extLst>
              <a:ext uri="{FF2B5EF4-FFF2-40B4-BE49-F238E27FC236}">
                <a16:creationId xmlns:a16="http://schemas.microsoft.com/office/drawing/2014/main" id="{EF955A32-1E64-43E5-9C1D-8B8793013926}"/>
              </a:ext>
            </a:extLst>
          </p:cNvPr>
          <p:cNvSpPr/>
          <p:nvPr/>
        </p:nvSpPr>
        <p:spPr>
          <a:xfrm>
            <a:off x="2989855" y="5730029"/>
            <a:ext cx="223447" cy="210529"/>
          </a:xfrm>
          <a:prstGeom prst="rightArrow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BB60F0C-E4F3-4CFC-92EE-2B82DBE15C6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607" y="2473037"/>
            <a:ext cx="5089098" cy="3870005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F669E9C-1CEB-40A7-B37F-7A32C0B0EF9B}"/>
              </a:ext>
            </a:extLst>
          </p:cNvPr>
          <p:cNvSpPr/>
          <p:nvPr/>
        </p:nvSpPr>
        <p:spPr>
          <a:xfrm>
            <a:off x="8592319" y="5239656"/>
            <a:ext cx="1270138" cy="466475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C053A81-F87A-4B17-B30B-5A3A7E80AB4C}"/>
              </a:ext>
            </a:extLst>
          </p:cNvPr>
          <p:cNvCxnSpPr>
            <a:cxnSpLocks/>
          </p:cNvCxnSpPr>
          <p:nvPr/>
        </p:nvCxnSpPr>
        <p:spPr>
          <a:xfrm flipV="1">
            <a:off x="4970202" y="5657162"/>
            <a:ext cx="2528216" cy="176968"/>
          </a:xfrm>
          <a:prstGeom prst="straightConnector1">
            <a:avLst/>
          </a:prstGeom>
          <a:ln>
            <a:prstDash val="dash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1544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7687" y="242159"/>
            <a:ext cx="10426995" cy="605927"/>
          </a:xfrm>
        </p:spPr>
        <p:txBody>
          <a:bodyPr>
            <a:noAutofit/>
          </a:bodyPr>
          <a:lstStyle/>
          <a:p>
            <a:r>
              <a:rPr lang="en-US" sz="2400" b="1" dirty="0">
                <a:ln w="3175">
                  <a:noFill/>
                </a:ln>
                <a:solidFill>
                  <a:srgbClr val="C00000"/>
                </a:solidFill>
              </a:rPr>
              <a:t>Spin squeezing</a:t>
            </a:r>
          </a:p>
        </p:txBody>
      </p:sp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29325-45D7-4598-A38B-60DF94548945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7" name="Picture 6 1" descr="A picture containing dark&#10;&#10;Description automatically generated">
            <a:extLst>
              <a:ext uri="{FF2B5EF4-FFF2-40B4-BE49-F238E27FC236}">
                <a16:creationId xmlns:a16="http://schemas.microsoft.com/office/drawing/2014/main" id="{E264489F-8C19-4F02-B801-C79393CFC1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01" y="903493"/>
            <a:ext cx="3820731" cy="2737978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55D6F003-77C8-48E5-AD9E-8C25040FAC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517064" y="1183064"/>
            <a:ext cx="5674936" cy="567493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55E4C3B0-7A4D-46B7-8FB4-9FBCB5F96D65}"/>
              </a:ext>
            </a:extLst>
          </p:cNvPr>
          <p:cNvSpPr txBox="1"/>
          <p:nvPr/>
        </p:nvSpPr>
        <p:spPr>
          <a:xfrm>
            <a:off x="1830667" y="6477341"/>
            <a:ext cx="2136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2"/>
                </a:solidFill>
              </a:rPr>
              <a:t>[</a:t>
            </a:r>
            <a:r>
              <a:rPr lang="en-US" sz="1200" i="1" dirty="0">
                <a:solidFill>
                  <a:schemeClr val="tx2"/>
                </a:solidFill>
              </a:rPr>
              <a:t>Phys. Rep. </a:t>
            </a:r>
            <a:r>
              <a:rPr lang="en-US" sz="1200" b="1" dirty="0">
                <a:solidFill>
                  <a:schemeClr val="tx2"/>
                </a:solidFill>
              </a:rPr>
              <a:t>509</a:t>
            </a:r>
            <a:r>
              <a:rPr lang="en-US" sz="1200" dirty="0">
                <a:solidFill>
                  <a:schemeClr val="tx2"/>
                </a:solidFill>
              </a:rPr>
              <a:t>, 89 (2011)]</a:t>
            </a:r>
          </a:p>
        </p:txBody>
      </p:sp>
      <p:pic>
        <p:nvPicPr>
          <p:cNvPr id="45" name="Picture 2" descr="Schematic of spin squeezing via a QND measurement. (a) Atoms with two... |  Download Scientific Diagram">
            <a:extLst>
              <a:ext uri="{FF2B5EF4-FFF2-40B4-BE49-F238E27FC236}">
                <a16:creationId xmlns:a16="http://schemas.microsoft.com/office/drawing/2014/main" id="{87018CB0-922E-4FC0-B132-8448DB3982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0" t="52344" r="51557" b="1787"/>
          <a:stretch/>
        </p:blipFill>
        <p:spPr bwMode="auto">
          <a:xfrm>
            <a:off x="446702" y="4276905"/>
            <a:ext cx="2240618" cy="215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F93A660C-21FF-4657-A8D8-576C4ECC2EA3}"/>
              </a:ext>
            </a:extLst>
          </p:cNvPr>
          <p:cNvSpPr/>
          <p:nvPr/>
        </p:nvSpPr>
        <p:spPr>
          <a:xfrm>
            <a:off x="2403426" y="4391750"/>
            <a:ext cx="950081" cy="325723"/>
          </a:xfrm>
          <a:custGeom>
            <a:avLst/>
            <a:gdLst>
              <a:gd name="connsiteX0" fmla="*/ 131956 w 950081"/>
              <a:gd name="connsiteY0" fmla="*/ 141 h 325723"/>
              <a:gd name="connsiteX1" fmla="*/ 62683 w 950081"/>
              <a:gd name="connsiteY1" fmla="*/ 13995 h 325723"/>
              <a:gd name="connsiteX2" fmla="*/ 48829 w 950081"/>
              <a:gd name="connsiteY2" fmla="*/ 34777 h 325723"/>
              <a:gd name="connsiteX3" fmla="*/ 28047 w 950081"/>
              <a:gd name="connsiteY3" fmla="*/ 48632 h 325723"/>
              <a:gd name="connsiteX4" fmla="*/ 338 w 950081"/>
              <a:gd name="connsiteY4" fmla="*/ 110977 h 325723"/>
              <a:gd name="connsiteX5" fmla="*/ 21119 w 950081"/>
              <a:gd name="connsiteY5" fmla="*/ 187177 h 325723"/>
              <a:gd name="connsiteX6" fmla="*/ 48829 w 950081"/>
              <a:gd name="connsiteY6" fmla="*/ 221814 h 325723"/>
              <a:gd name="connsiteX7" fmla="*/ 76538 w 950081"/>
              <a:gd name="connsiteY7" fmla="*/ 256450 h 325723"/>
              <a:gd name="connsiteX8" fmla="*/ 83465 w 950081"/>
              <a:gd name="connsiteY8" fmla="*/ 277232 h 325723"/>
              <a:gd name="connsiteX9" fmla="*/ 118101 w 950081"/>
              <a:gd name="connsiteY9" fmla="*/ 298014 h 325723"/>
              <a:gd name="connsiteX10" fmla="*/ 194301 w 950081"/>
              <a:gd name="connsiteY10" fmla="*/ 318795 h 325723"/>
              <a:gd name="connsiteX11" fmla="*/ 561447 w 950081"/>
              <a:gd name="connsiteY11" fmla="*/ 325723 h 325723"/>
              <a:gd name="connsiteX12" fmla="*/ 796974 w 950081"/>
              <a:gd name="connsiteY12" fmla="*/ 318795 h 325723"/>
              <a:gd name="connsiteX13" fmla="*/ 866247 w 950081"/>
              <a:gd name="connsiteY13" fmla="*/ 298014 h 325723"/>
              <a:gd name="connsiteX14" fmla="*/ 907810 w 950081"/>
              <a:gd name="connsiteY14" fmla="*/ 284159 h 325723"/>
              <a:gd name="connsiteX15" fmla="*/ 942447 w 950081"/>
              <a:gd name="connsiteY15" fmla="*/ 256450 h 325723"/>
              <a:gd name="connsiteX16" fmla="*/ 949374 w 950081"/>
              <a:gd name="connsiteY16" fmla="*/ 207959 h 325723"/>
              <a:gd name="connsiteX17" fmla="*/ 907810 w 950081"/>
              <a:gd name="connsiteY17" fmla="*/ 83268 h 325723"/>
              <a:gd name="connsiteX18" fmla="*/ 887029 w 950081"/>
              <a:gd name="connsiteY18" fmla="*/ 69414 h 325723"/>
              <a:gd name="connsiteX19" fmla="*/ 845465 w 950081"/>
              <a:gd name="connsiteY19" fmla="*/ 48632 h 325723"/>
              <a:gd name="connsiteX20" fmla="*/ 485247 w 950081"/>
              <a:gd name="connsiteY20" fmla="*/ 27850 h 325723"/>
              <a:gd name="connsiteX21" fmla="*/ 381338 w 950081"/>
              <a:gd name="connsiteY21" fmla="*/ 13995 h 325723"/>
              <a:gd name="connsiteX22" fmla="*/ 339774 w 950081"/>
              <a:gd name="connsiteY22" fmla="*/ 7068 h 325723"/>
              <a:gd name="connsiteX23" fmla="*/ 131956 w 950081"/>
              <a:gd name="connsiteY23" fmla="*/ 141 h 32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50081" h="325723">
                <a:moveTo>
                  <a:pt x="131956" y="141"/>
                </a:moveTo>
                <a:cubicBezTo>
                  <a:pt x="85774" y="1295"/>
                  <a:pt x="69572" y="9402"/>
                  <a:pt x="62683" y="13995"/>
                </a:cubicBezTo>
                <a:cubicBezTo>
                  <a:pt x="55756" y="18613"/>
                  <a:pt x="54716" y="28890"/>
                  <a:pt x="48829" y="34777"/>
                </a:cubicBezTo>
                <a:cubicBezTo>
                  <a:pt x="42942" y="40664"/>
                  <a:pt x="34974" y="44014"/>
                  <a:pt x="28047" y="48632"/>
                </a:cubicBezTo>
                <a:cubicBezTo>
                  <a:pt x="22586" y="59553"/>
                  <a:pt x="1223" y="100361"/>
                  <a:pt x="338" y="110977"/>
                </a:cubicBezTo>
                <a:cubicBezTo>
                  <a:pt x="-1840" y="137115"/>
                  <a:pt x="6645" y="165466"/>
                  <a:pt x="21119" y="187177"/>
                </a:cubicBezTo>
                <a:cubicBezTo>
                  <a:pt x="29321" y="199479"/>
                  <a:pt x="39592" y="210268"/>
                  <a:pt x="48829" y="221814"/>
                </a:cubicBezTo>
                <a:cubicBezTo>
                  <a:pt x="66240" y="274048"/>
                  <a:pt x="40728" y="211686"/>
                  <a:pt x="76538" y="256450"/>
                </a:cubicBezTo>
                <a:cubicBezTo>
                  <a:pt x="81099" y="262152"/>
                  <a:pt x="78302" y="272069"/>
                  <a:pt x="83465" y="277232"/>
                </a:cubicBezTo>
                <a:cubicBezTo>
                  <a:pt x="92985" y="286753"/>
                  <a:pt x="106683" y="290878"/>
                  <a:pt x="118101" y="298014"/>
                </a:cubicBezTo>
                <a:cubicBezTo>
                  <a:pt x="152489" y="319507"/>
                  <a:pt x="134834" y="316845"/>
                  <a:pt x="194301" y="318795"/>
                </a:cubicBezTo>
                <a:cubicBezTo>
                  <a:pt x="316639" y="322806"/>
                  <a:pt x="439065" y="323414"/>
                  <a:pt x="561447" y="325723"/>
                </a:cubicBezTo>
                <a:cubicBezTo>
                  <a:pt x="639956" y="323414"/>
                  <a:pt x="718529" y="322717"/>
                  <a:pt x="796974" y="318795"/>
                </a:cubicBezTo>
                <a:cubicBezTo>
                  <a:pt x="847123" y="316287"/>
                  <a:pt x="827152" y="313652"/>
                  <a:pt x="866247" y="298014"/>
                </a:cubicBezTo>
                <a:cubicBezTo>
                  <a:pt x="879806" y="292590"/>
                  <a:pt x="907810" y="284159"/>
                  <a:pt x="907810" y="284159"/>
                </a:cubicBezTo>
                <a:cubicBezTo>
                  <a:pt x="919356" y="274923"/>
                  <a:pt x="935367" y="269430"/>
                  <a:pt x="942447" y="256450"/>
                </a:cubicBezTo>
                <a:cubicBezTo>
                  <a:pt x="950266" y="242116"/>
                  <a:pt x="950999" y="224206"/>
                  <a:pt x="949374" y="207959"/>
                </a:cubicBezTo>
                <a:cubicBezTo>
                  <a:pt x="945583" y="170048"/>
                  <a:pt x="935693" y="115798"/>
                  <a:pt x="907810" y="83268"/>
                </a:cubicBezTo>
                <a:cubicBezTo>
                  <a:pt x="902392" y="76947"/>
                  <a:pt x="894307" y="73457"/>
                  <a:pt x="887029" y="69414"/>
                </a:cubicBezTo>
                <a:cubicBezTo>
                  <a:pt x="873488" y="61891"/>
                  <a:pt x="859567" y="55042"/>
                  <a:pt x="845465" y="48632"/>
                </a:cubicBezTo>
                <a:cubicBezTo>
                  <a:pt x="727087" y="-5177"/>
                  <a:pt x="674457" y="31876"/>
                  <a:pt x="485247" y="27850"/>
                </a:cubicBezTo>
                <a:cubicBezTo>
                  <a:pt x="442658" y="22527"/>
                  <a:pt x="422797" y="20373"/>
                  <a:pt x="381338" y="13995"/>
                </a:cubicBezTo>
                <a:cubicBezTo>
                  <a:pt x="367456" y="11859"/>
                  <a:pt x="353812" y="7521"/>
                  <a:pt x="339774" y="7068"/>
                </a:cubicBezTo>
                <a:cubicBezTo>
                  <a:pt x="282077" y="5207"/>
                  <a:pt x="178138" y="-1013"/>
                  <a:pt x="131956" y="1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CD135E4E-9458-44B3-B409-D4EE1A1BF11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979" y="6016009"/>
            <a:ext cx="237341" cy="242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FCA5B06-6E37-468C-87F0-464BC0B03E2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33" y="4312035"/>
            <a:ext cx="233851" cy="28271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ontent Placeholder 12 4 1 2 2 2 1 1 1 2 1 4 2 3">
            <a:extLst>
              <a:ext uri="{FF2B5EF4-FFF2-40B4-BE49-F238E27FC236}">
                <a16:creationId xmlns:a16="http://schemas.microsoft.com/office/drawing/2014/main" id="{915AD847-C26E-49FA-9273-F74AFFB50DB6}"/>
              </a:ext>
            </a:extLst>
          </p:cNvPr>
          <p:cNvSpPr txBox="1">
            <a:spLocks/>
          </p:cNvSpPr>
          <p:nvPr/>
        </p:nvSpPr>
        <p:spPr>
          <a:xfrm>
            <a:off x="7286754" y="909019"/>
            <a:ext cx="2954413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defRPr/>
            </a:pPr>
            <a:r>
              <a:rPr lang="en-US" sz="1600" dirty="0">
                <a:sym typeface="Mathematica1"/>
              </a:rPr>
              <a:t>standard quantum limit (SQL):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DE6F99-ACF9-4301-A7D4-DDBC9DE5512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855" y="6570978"/>
            <a:ext cx="268261" cy="19753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DFBEA0C-A7A1-44A7-AB93-5EA9E9C0C82F}"/>
              </a:ext>
            </a:extLst>
          </p:cNvPr>
          <p:cNvSpPr/>
          <p:nvPr/>
        </p:nvSpPr>
        <p:spPr>
          <a:xfrm>
            <a:off x="6820361" y="1365251"/>
            <a:ext cx="419594" cy="5112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FB713AB-2084-4020-83FC-BF64D90190F8}"/>
              </a:ext>
            </a:extLst>
          </p:cNvPr>
          <p:cNvSpPr/>
          <p:nvPr/>
        </p:nvSpPr>
        <p:spPr>
          <a:xfrm>
            <a:off x="7095460" y="6251154"/>
            <a:ext cx="4770475" cy="2843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C1B1B2-E433-4138-B54A-C34DF72696F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967" y="6320467"/>
            <a:ext cx="531645" cy="240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EC5E08-A9BF-4F28-A207-BBB4BB37597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913" y="6334702"/>
            <a:ext cx="686505" cy="2402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9952032-00B1-430B-9A07-55DB604B8821}"/>
              </a:ext>
            </a:extLst>
          </p:cNvPr>
          <p:cNvCxnSpPr>
            <a:cxnSpLocks/>
          </p:cNvCxnSpPr>
          <p:nvPr/>
        </p:nvCxnSpPr>
        <p:spPr>
          <a:xfrm flipV="1">
            <a:off x="10207514" y="6159241"/>
            <a:ext cx="0" cy="119222"/>
          </a:xfrm>
          <a:prstGeom prst="straightConnector1">
            <a:avLst/>
          </a:prstGeom>
          <a:ln>
            <a:tailEnd type="non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82EC4C4-18FA-4CF1-9BF0-01A81A5611B3}"/>
              </a:ext>
            </a:extLst>
          </p:cNvPr>
          <p:cNvCxnSpPr>
            <a:cxnSpLocks/>
          </p:cNvCxnSpPr>
          <p:nvPr/>
        </p:nvCxnSpPr>
        <p:spPr>
          <a:xfrm flipV="1">
            <a:off x="8687638" y="6167416"/>
            <a:ext cx="0" cy="119222"/>
          </a:xfrm>
          <a:prstGeom prst="straightConnector1">
            <a:avLst/>
          </a:prstGeom>
          <a:ln>
            <a:tailEnd type="non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F0F0BDA3-8626-4D1E-96BE-DE155ACFFBD9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211" y="848086"/>
            <a:ext cx="1241471" cy="5267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0381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7687" y="242159"/>
            <a:ext cx="10426995" cy="605927"/>
          </a:xfrm>
        </p:spPr>
        <p:txBody>
          <a:bodyPr>
            <a:noAutofit/>
          </a:bodyPr>
          <a:lstStyle/>
          <a:p>
            <a:r>
              <a:rPr lang="en-US" sz="2400" b="1" dirty="0">
                <a:ln w="3175">
                  <a:noFill/>
                </a:ln>
                <a:solidFill>
                  <a:srgbClr val="C00000"/>
                </a:solidFill>
              </a:rPr>
              <a:t>Spin squeezing</a:t>
            </a:r>
          </a:p>
        </p:txBody>
      </p:sp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29325-45D7-4598-A38B-60DF94548945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7" name="Picture 6 1" descr="A picture containing dark&#10;&#10;Description automatically generated">
            <a:extLst>
              <a:ext uri="{FF2B5EF4-FFF2-40B4-BE49-F238E27FC236}">
                <a16:creationId xmlns:a16="http://schemas.microsoft.com/office/drawing/2014/main" id="{E264489F-8C19-4F02-B801-C79393CFC1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01" y="903493"/>
            <a:ext cx="3820731" cy="2737978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3C06B020-F658-415E-A017-46456A3900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517064" y="1183059"/>
            <a:ext cx="5674936" cy="56749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6D8621-29B5-4A86-88F8-29005024774A}"/>
              </a:ext>
            </a:extLst>
          </p:cNvPr>
          <p:cNvSpPr txBox="1"/>
          <p:nvPr/>
        </p:nvSpPr>
        <p:spPr>
          <a:xfrm>
            <a:off x="1830667" y="6477341"/>
            <a:ext cx="2136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2"/>
                </a:solidFill>
              </a:rPr>
              <a:t>[</a:t>
            </a:r>
            <a:r>
              <a:rPr lang="en-US" sz="1200" i="1" dirty="0">
                <a:solidFill>
                  <a:schemeClr val="tx2"/>
                </a:solidFill>
              </a:rPr>
              <a:t>Phys. Rep. </a:t>
            </a:r>
            <a:r>
              <a:rPr lang="en-US" sz="1200" b="1" dirty="0">
                <a:solidFill>
                  <a:schemeClr val="tx2"/>
                </a:solidFill>
              </a:rPr>
              <a:t>509</a:t>
            </a:r>
            <a:r>
              <a:rPr lang="en-US" sz="1200" dirty="0">
                <a:solidFill>
                  <a:schemeClr val="tx2"/>
                </a:solidFill>
              </a:rPr>
              <a:t>, 89 (2011)]</a:t>
            </a:r>
          </a:p>
        </p:txBody>
      </p:sp>
      <p:pic>
        <p:nvPicPr>
          <p:cNvPr id="10" name="Picture 2" descr="Schematic of spin squeezing via a QND measurement. (a) Atoms with two... |  Download Scientific Diagram">
            <a:extLst>
              <a:ext uri="{FF2B5EF4-FFF2-40B4-BE49-F238E27FC236}">
                <a16:creationId xmlns:a16="http://schemas.microsoft.com/office/drawing/2014/main" id="{5C04312E-0377-4B09-AA07-DD865862B9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0" t="52344" r="3164" b="1787"/>
          <a:stretch/>
        </p:blipFill>
        <p:spPr bwMode="auto">
          <a:xfrm>
            <a:off x="446702" y="4276905"/>
            <a:ext cx="4783390" cy="215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5A5BCB0-B8C1-4D40-A7CD-87B5D83C6871}"/>
              </a:ext>
            </a:extLst>
          </p:cNvPr>
          <p:cNvSpPr/>
          <p:nvPr/>
        </p:nvSpPr>
        <p:spPr>
          <a:xfrm>
            <a:off x="2403426" y="4391750"/>
            <a:ext cx="950081" cy="325723"/>
          </a:xfrm>
          <a:custGeom>
            <a:avLst/>
            <a:gdLst>
              <a:gd name="connsiteX0" fmla="*/ 131956 w 950081"/>
              <a:gd name="connsiteY0" fmla="*/ 141 h 325723"/>
              <a:gd name="connsiteX1" fmla="*/ 62683 w 950081"/>
              <a:gd name="connsiteY1" fmla="*/ 13995 h 325723"/>
              <a:gd name="connsiteX2" fmla="*/ 48829 w 950081"/>
              <a:gd name="connsiteY2" fmla="*/ 34777 h 325723"/>
              <a:gd name="connsiteX3" fmla="*/ 28047 w 950081"/>
              <a:gd name="connsiteY3" fmla="*/ 48632 h 325723"/>
              <a:gd name="connsiteX4" fmla="*/ 338 w 950081"/>
              <a:gd name="connsiteY4" fmla="*/ 110977 h 325723"/>
              <a:gd name="connsiteX5" fmla="*/ 21119 w 950081"/>
              <a:gd name="connsiteY5" fmla="*/ 187177 h 325723"/>
              <a:gd name="connsiteX6" fmla="*/ 48829 w 950081"/>
              <a:gd name="connsiteY6" fmla="*/ 221814 h 325723"/>
              <a:gd name="connsiteX7" fmla="*/ 76538 w 950081"/>
              <a:gd name="connsiteY7" fmla="*/ 256450 h 325723"/>
              <a:gd name="connsiteX8" fmla="*/ 83465 w 950081"/>
              <a:gd name="connsiteY8" fmla="*/ 277232 h 325723"/>
              <a:gd name="connsiteX9" fmla="*/ 118101 w 950081"/>
              <a:gd name="connsiteY9" fmla="*/ 298014 h 325723"/>
              <a:gd name="connsiteX10" fmla="*/ 194301 w 950081"/>
              <a:gd name="connsiteY10" fmla="*/ 318795 h 325723"/>
              <a:gd name="connsiteX11" fmla="*/ 561447 w 950081"/>
              <a:gd name="connsiteY11" fmla="*/ 325723 h 325723"/>
              <a:gd name="connsiteX12" fmla="*/ 796974 w 950081"/>
              <a:gd name="connsiteY12" fmla="*/ 318795 h 325723"/>
              <a:gd name="connsiteX13" fmla="*/ 866247 w 950081"/>
              <a:gd name="connsiteY13" fmla="*/ 298014 h 325723"/>
              <a:gd name="connsiteX14" fmla="*/ 907810 w 950081"/>
              <a:gd name="connsiteY14" fmla="*/ 284159 h 325723"/>
              <a:gd name="connsiteX15" fmla="*/ 942447 w 950081"/>
              <a:gd name="connsiteY15" fmla="*/ 256450 h 325723"/>
              <a:gd name="connsiteX16" fmla="*/ 949374 w 950081"/>
              <a:gd name="connsiteY16" fmla="*/ 207959 h 325723"/>
              <a:gd name="connsiteX17" fmla="*/ 907810 w 950081"/>
              <a:gd name="connsiteY17" fmla="*/ 83268 h 325723"/>
              <a:gd name="connsiteX18" fmla="*/ 887029 w 950081"/>
              <a:gd name="connsiteY18" fmla="*/ 69414 h 325723"/>
              <a:gd name="connsiteX19" fmla="*/ 845465 w 950081"/>
              <a:gd name="connsiteY19" fmla="*/ 48632 h 325723"/>
              <a:gd name="connsiteX20" fmla="*/ 485247 w 950081"/>
              <a:gd name="connsiteY20" fmla="*/ 27850 h 325723"/>
              <a:gd name="connsiteX21" fmla="*/ 381338 w 950081"/>
              <a:gd name="connsiteY21" fmla="*/ 13995 h 325723"/>
              <a:gd name="connsiteX22" fmla="*/ 339774 w 950081"/>
              <a:gd name="connsiteY22" fmla="*/ 7068 h 325723"/>
              <a:gd name="connsiteX23" fmla="*/ 131956 w 950081"/>
              <a:gd name="connsiteY23" fmla="*/ 141 h 32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50081" h="325723">
                <a:moveTo>
                  <a:pt x="131956" y="141"/>
                </a:moveTo>
                <a:cubicBezTo>
                  <a:pt x="85774" y="1295"/>
                  <a:pt x="69572" y="9402"/>
                  <a:pt x="62683" y="13995"/>
                </a:cubicBezTo>
                <a:cubicBezTo>
                  <a:pt x="55756" y="18613"/>
                  <a:pt x="54716" y="28890"/>
                  <a:pt x="48829" y="34777"/>
                </a:cubicBezTo>
                <a:cubicBezTo>
                  <a:pt x="42942" y="40664"/>
                  <a:pt x="34974" y="44014"/>
                  <a:pt x="28047" y="48632"/>
                </a:cubicBezTo>
                <a:cubicBezTo>
                  <a:pt x="22586" y="59553"/>
                  <a:pt x="1223" y="100361"/>
                  <a:pt x="338" y="110977"/>
                </a:cubicBezTo>
                <a:cubicBezTo>
                  <a:pt x="-1840" y="137115"/>
                  <a:pt x="6645" y="165466"/>
                  <a:pt x="21119" y="187177"/>
                </a:cubicBezTo>
                <a:cubicBezTo>
                  <a:pt x="29321" y="199479"/>
                  <a:pt x="39592" y="210268"/>
                  <a:pt x="48829" y="221814"/>
                </a:cubicBezTo>
                <a:cubicBezTo>
                  <a:pt x="66240" y="274048"/>
                  <a:pt x="40728" y="211686"/>
                  <a:pt x="76538" y="256450"/>
                </a:cubicBezTo>
                <a:cubicBezTo>
                  <a:pt x="81099" y="262152"/>
                  <a:pt x="78302" y="272069"/>
                  <a:pt x="83465" y="277232"/>
                </a:cubicBezTo>
                <a:cubicBezTo>
                  <a:pt x="92985" y="286753"/>
                  <a:pt x="106683" y="290878"/>
                  <a:pt x="118101" y="298014"/>
                </a:cubicBezTo>
                <a:cubicBezTo>
                  <a:pt x="152489" y="319507"/>
                  <a:pt x="134834" y="316845"/>
                  <a:pt x="194301" y="318795"/>
                </a:cubicBezTo>
                <a:cubicBezTo>
                  <a:pt x="316639" y="322806"/>
                  <a:pt x="439065" y="323414"/>
                  <a:pt x="561447" y="325723"/>
                </a:cubicBezTo>
                <a:cubicBezTo>
                  <a:pt x="639956" y="323414"/>
                  <a:pt x="718529" y="322717"/>
                  <a:pt x="796974" y="318795"/>
                </a:cubicBezTo>
                <a:cubicBezTo>
                  <a:pt x="847123" y="316287"/>
                  <a:pt x="827152" y="313652"/>
                  <a:pt x="866247" y="298014"/>
                </a:cubicBezTo>
                <a:cubicBezTo>
                  <a:pt x="879806" y="292590"/>
                  <a:pt x="907810" y="284159"/>
                  <a:pt x="907810" y="284159"/>
                </a:cubicBezTo>
                <a:cubicBezTo>
                  <a:pt x="919356" y="274923"/>
                  <a:pt x="935367" y="269430"/>
                  <a:pt x="942447" y="256450"/>
                </a:cubicBezTo>
                <a:cubicBezTo>
                  <a:pt x="950266" y="242116"/>
                  <a:pt x="950999" y="224206"/>
                  <a:pt x="949374" y="207959"/>
                </a:cubicBezTo>
                <a:cubicBezTo>
                  <a:pt x="945583" y="170048"/>
                  <a:pt x="935693" y="115798"/>
                  <a:pt x="907810" y="83268"/>
                </a:cubicBezTo>
                <a:cubicBezTo>
                  <a:pt x="902392" y="76947"/>
                  <a:pt x="894307" y="73457"/>
                  <a:pt x="887029" y="69414"/>
                </a:cubicBezTo>
                <a:cubicBezTo>
                  <a:pt x="873488" y="61891"/>
                  <a:pt x="859567" y="55042"/>
                  <a:pt x="845465" y="48632"/>
                </a:cubicBezTo>
                <a:cubicBezTo>
                  <a:pt x="727087" y="-5177"/>
                  <a:pt x="674457" y="31876"/>
                  <a:pt x="485247" y="27850"/>
                </a:cubicBezTo>
                <a:cubicBezTo>
                  <a:pt x="442658" y="22527"/>
                  <a:pt x="422797" y="20373"/>
                  <a:pt x="381338" y="13995"/>
                </a:cubicBezTo>
                <a:cubicBezTo>
                  <a:pt x="367456" y="11859"/>
                  <a:pt x="353812" y="7521"/>
                  <a:pt x="339774" y="7068"/>
                </a:cubicBezTo>
                <a:cubicBezTo>
                  <a:pt x="282077" y="5207"/>
                  <a:pt x="178138" y="-1013"/>
                  <a:pt x="131956" y="1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12 8 4 3 1">
            <a:extLst>
              <a:ext uri="{FF2B5EF4-FFF2-40B4-BE49-F238E27FC236}">
                <a16:creationId xmlns:a16="http://schemas.microsoft.com/office/drawing/2014/main" id="{E4C2F381-85B8-449E-AF70-1D8619B23194}"/>
              </a:ext>
            </a:extLst>
          </p:cNvPr>
          <p:cNvSpPr txBox="1">
            <a:spLocks/>
          </p:cNvSpPr>
          <p:nvPr/>
        </p:nvSpPr>
        <p:spPr>
          <a:xfrm>
            <a:off x="2316173" y="4224001"/>
            <a:ext cx="1124586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 algn="ctr">
              <a:defRPr/>
            </a:pPr>
            <a:r>
              <a:rPr lang="en-US" sz="1600" dirty="0">
                <a:sym typeface="Mathematica1"/>
              </a:rPr>
              <a:t>squeezing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60E3FE-EF97-4634-82E6-7EE1DB32CAC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979" y="6016009"/>
            <a:ext cx="237341" cy="242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2B836C-E7E5-4175-9EDC-21829EB740A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33" y="4312035"/>
            <a:ext cx="233851" cy="28271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ontent Placeholder 12 4 1 2 2 2 1 1 1 2 1 4 2 3">
            <a:extLst>
              <a:ext uri="{FF2B5EF4-FFF2-40B4-BE49-F238E27FC236}">
                <a16:creationId xmlns:a16="http://schemas.microsoft.com/office/drawing/2014/main" id="{BF8AAE29-DA34-4B27-8F98-93E2102DEB5A}"/>
              </a:ext>
            </a:extLst>
          </p:cNvPr>
          <p:cNvSpPr txBox="1">
            <a:spLocks/>
          </p:cNvSpPr>
          <p:nvPr/>
        </p:nvSpPr>
        <p:spPr>
          <a:xfrm>
            <a:off x="7286754" y="909019"/>
            <a:ext cx="2954413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defRPr/>
            </a:pPr>
            <a:r>
              <a:rPr lang="en-US" sz="1600" dirty="0">
                <a:sym typeface="Mathematica1"/>
              </a:rPr>
              <a:t>standard quantum limit (SQL):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C60D1CD-F549-44F1-AF20-8E241BD7EEF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855" y="6578066"/>
            <a:ext cx="268261" cy="19753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CE6DA3-6461-45C5-B1B8-7D3DC91FFBC2}"/>
              </a:ext>
            </a:extLst>
          </p:cNvPr>
          <p:cNvSpPr/>
          <p:nvPr/>
        </p:nvSpPr>
        <p:spPr>
          <a:xfrm>
            <a:off x="6820361" y="1365251"/>
            <a:ext cx="419594" cy="5112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99ADC9F-1666-4448-BF3C-1582947FC246}"/>
              </a:ext>
            </a:extLst>
          </p:cNvPr>
          <p:cNvSpPr/>
          <p:nvPr/>
        </p:nvSpPr>
        <p:spPr>
          <a:xfrm>
            <a:off x="7095460" y="6251154"/>
            <a:ext cx="4770475" cy="2843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CEA509B-E97D-42BD-A3F8-DC389BEC8A4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967" y="6320467"/>
            <a:ext cx="531645" cy="240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92426E6-2BD0-4170-8D54-794AFB13ED1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913" y="6334702"/>
            <a:ext cx="686505" cy="2402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D3FFB1C-C506-4912-8EEF-49D88BD2C1A7}"/>
              </a:ext>
            </a:extLst>
          </p:cNvPr>
          <p:cNvCxnSpPr>
            <a:cxnSpLocks/>
          </p:cNvCxnSpPr>
          <p:nvPr/>
        </p:nvCxnSpPr>
        <p:spPr>
          <a:xfrm flipV="1">
            <a:off x="10207514" y="6159241"/>
            <a:ext cx="0" cy="119222"/>
          </a:xfrm>
          <a:prstGeom prst="straightConnector1">
            <a:avLst/>
          </a:prstGeom>
          <a:ln>
            <a:tailEnd type="non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F096F71-F35A-4357-8DA1-C457F0DF01B7}"/>
              </a:ext>
            </a:extLst>
          </p:cNvPr>
          <p:cNvCxnSpPr>
            <a:cxnSpLocks/>
          </p:cNvCxnSpPr>
          <p:nvPr/>
        </p:nvCxnSpPr>
        <p:spPr>
          <a:xfrm flipV="1">
            <a:off x="8687638" y="6167416"/>
            <a:ext cx="0" cy="119222"/>
          </a:xfrm>
          <a:prstGeom prst="straightConnector1">
            <a:avLst/>
          </a:prstGeom>
          <a:ln>
            <a:tailEnd type="non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Content Placeholder 12 4 1 2 2 2 1 1 4">
            <a:extLst>
              <a:ext uri="{FF2B5EF4-FFF2-40B4-BE49-F238E27FC236}">
                <a16:creationId xmlns:a16="http://schemas.microsoft.com/office/drawing/2014/main" id="{AA24C7AC-2A7D-465E-AF33-6505CF221D3E}"/>
              </a:ext>
            </a:extLst>
          </p:cNvPr>
          <p:cNvSpPr txBox="1">
            <a:spLocks/>
          </p:cNvSpPr>
          <p:nvPr/>
        </p:nvSpPr>
        <p:spPr>
          <a:xfrm>
            <a:off x="4917856" y="1610762"/>
            <a:ext cx="1892093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rgbClr val="C00000"/>
            </a:solidFill>
          </a:ln>
        </p:spPr>
        <p:txBody>
          <a:bodyPr vert="horz" wrap="square" lIns="91440" tIns="45720" rIns="91440" bIns="45720" rtlCol="0">
            <a:spAutoFit/>
          </a:bodyPr>
          <a:lstStyle/>
          <a:p>
            <a:pPr indent="-514350" algn="ctr">
              <a:defRPr/>
            </a:pPr>
            <a:r>
              <a:rPr lang="en-US" sz="1600" dirty="0">
                <a:sym typeface="Mathematica1"/>
              </a:rPr>
              <a:t>spin squeezing may give us sensitivity better than quantum spin projection noise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4975597-D388-44ED-8782-A6BA3DADD03E}"/>
              </a:ext>
            </a:extLst>
          </p:cNvPr>
          <p:cNvSpPr txBox="1"/>
          <p:nvPr/>
        </p:nvSpPr>
        <p:spPr>
          <a:xfrm>
            <a:off x="4330098" y="6480275"/>
            <a:ext cx="30869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[K. Backes et al., </a:t>
            </a:r>
            <a:r>
              <a:rPr lang="fr-FR" sz="1200" i="1" dirty="0">
                <a:solidFill>
                  <a:schemeClr val="accent1">
                    <a:lumMod val="75000"/>
                  </a:schemeClr>
                </a:solidFill>
              </a:rPr>
              <a:t>Nature </a:t>
            </a:r>
            <a:r>
              <a:rPr lang="fr-FR" sz="1200" b="1" dirty="0">
                <a:solidFill>
                  <a:schemeClr val="accent1">
                    <a:lumMod val="75000"/>
                  </a:schemeClr>
                </a:solidFill>
              </a:rPr>
              <a:t>590</a:t>
            </a:r>
            <a:r>
              <a:rPr lang="fr-FR" sz="1200" dirty="0">
                <a:solidFill>
                  <a:schemeClr val="accent1">
                    <a:lumMod val="75000"/>
                  </a:schemeClr>
                </a:solidFill>
              </a:rPr>
              <a:t>, 238 (2021)]</a:t>
            </a:r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CAA16A1-B67F-466F-9922-67160249D77B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211" y="848086"/>
            <a:ext cx="1241471" cy="5267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648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>
          <a:xfrm>
            <a:off x="11816443" y="0"/>
            <a:ext cx="375557" cy="273843"/>
          </a:xfrm>
        </p:spPr>
        <p:txBody>
          <a:bodyPr/>
          <a:lstStyle/>
          <a:p>
            <a:fld id="{26629325-45D7-4598-A38B-60DF9454894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5" name="Title 1"/>
          <p:cNvSpPr txBox="1">
            <a:spLocks/>
          </p:cNvSpPr>
          <p:nvPr/>
        </p:nvSpPr>
        <p:spPr bwMode="auto">
          <a:xfrm>
            <a:off x="2406870" y="263488"/>
            <a:ext cx="7359574" cy="650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itchFamily="49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itchFamily="49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itchFamily="49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itchFamily="49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itchFamily="4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itchFamily="4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itchFamily="4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itchFamily="49" charset="0"/>
              </a:defRPr>
            </a:lvl9pPr>
          </a:lstStyle>
          <a:p>
            <a:r>
              <a:rPr lang="en-US" sz="2400" b="1" dirty="0">
                <a:ln w="3175">
                  <a:noFill/>
                </a:ln>
                <a:solidFill>
                  <a:srgbClr val="C00000"/>
                </a:solidFill>
              </a:rPr>
              <a:t>Main points and a promise</a:t>
            </a:r>
          </a:p>
        </p:txBody>
      </p:sp>
      <p:sp>
        <p:nvSpPr>
          <p:cNvPr id="24" name="Content Placeholder 12 2">
            <a:extLst>
              <a:ext uri="{FF2B5EF4-FFF2-40B4-BE49-F238E27FC236}">
                <a16:creationId xmlns:a16="http://schemas.microsoft.com/office/drawing/2014/main" id="{A6F8720B-8AD1-459F-BF41-CE1F06D48FAE}"/>
              </a:ext>
            </a:extLst>
          </p:cNvPr>
          <p:cNvSpPr txBox="1">
            <a:spLocks/>
          </p:cNvSpPr>
          <p:nvPr/>
        </p:nvSpPr>
        <p:spPr>
          <a:xfrm>
            <a:off x="884893" y="2778568"/>
            <a:ext cx="10764969" cy="70788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>
              <a:defRPr/>
            </a:pPr>
            <a:r>
              <a:rPr lang="en-US" sz="2000" dirty="0"/>
              <a:t>▪ magnetic resonance searches for axion-like dark matter use spin ensembles as transducers → flexibility to maximize sensitivity</a:t>
            </a:r>
          </a:p>
        </p:txBody>
      </p:sp>
      <p:sp>
        <p:nvSpPr>
          <p:cNvPr id="18" name="Content Placeholder 12 2">
            <a:extLst>
              <a:ext uri="{FF2B5EF4-FFF2-40B4-BE49-F238E27FC236}">
                <a16:creationId xmlns:a16="http://schemas.microsoft.com/office/drawing/2014/main" id="{886EF110-8728-4052-8A92-4AD987692F93}"/>
              </a:ext>
            </a:extLst>
          </p:cNvPr>
          <p:cNvSpPr txBox="1">
            <a:spLocks/>
          </p:cNvSpPr>
          <p:nvPr/>
        </p:nvSpPr>
        <p:spPr>
          <a:xfrm>
            <a:off x="884893" y="3704203"/>
            <a:ext cx="8113209" cy="4001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>
              <a:defRPr/>
            </a:pPr>
            <a:r>
              <a:rPr lang="en-US" sz="2000" dirty="0"/>
              <a:t>▪ first-generation </a:t>
            </a:r>
            <a:r>
              <a:rPr lang="en-US" sz="2000" dirty="0" err="1"/>
              <a:t>CASPEr</a:t>
            </a:r>
            <a:r>
              <a:rPr lang="en-US" sz="2000" dirty="0"/>
              <a:t> searches are operating at design sensitivity</a:t>
            </a:r>
          </a:p>
        </p:txBody>
      </p:sp>
      <p:sp>
        <p:nvSpPr>
          <p:cNvPr id="19" name="Content Placeholder 12 2">
            <a:extLst>
              <a:ext uri="{FF2B5EF4-FFF2-40B4-BE49-F238E27FC236}">
                <a16:creationId xmlns:a16="http://schemas.microsoft.com/office/drawing/2014/main" id="{ABB3BBF5-C784-487F-95B8-D4F1DACCAD0D}"/>
              </a:ext>
            </a:extLst>
          </p:cNvPr>
          <p:cNvSpPr txBox="1">
            <a:spLocks/>
          </p:cNvSpPr>
          <p:nvPr/>
        </p:nvSpPr>
        <p:spPr>
          <a:xfrm>
            <a:off x="884893" y="4322062"/>
            <a:ext cx="9474855" cy="4001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>
              <a:defRPr/>
            </a:pPr>
            <a:r>
              <a:rPr lang="en-US" sz="2000" dirty="0"/>
              <a:t>▪ </a:t>
            </a:r>
            <a:r>
              <a:rPr lang="en-US" sz="2000" dirty="0" err="1">
                <a:sym typeface="Mathematica1"/>
              </a:rPr>
              <a:t>CASPEr</a:t>
            </a:r>
            <a:r>
              <a:rPr lang="en-US" sz="2000" dirty="0">
                <a:sym typeface="Mathematica1"/>
              </a:rPr>
              <a:t> experiments are moving towards spin projection noise-limited sensitivity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3163F6-6542-4098-9E44-1BA94E8E337D}"/>
              </a:ext>
            </a:extLst>
          </p:cNvPr>
          <p:cNvSpPr txBox="1"/>
          <p:nvPr/>
        </p:nvSpPr>
        <p:spPr>
          <a:xfrm>
            <a:off x="4357014" y="6525131"/>
            <a:ext cx="38207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2"/>
                </a:solidFill>
              </a:rPr>
              <a:t>[D. Aybas et al., </a:t>
            </a:r>
            <a:r>
              <a:rPr lang="en-US" sz="1200" i="1" dirty="0">
                <a:solidFill>
                  <a:schemeClr val="tx2"/>
                </a:solidFill>
              </a:rPr>
              <a:t>Phys. Rev. Lett. </a:t>
            </a:r>
            <a:r>
              <a:rPr lang="en-US" sz="1200" b="1" dirty="0">
                <a:solidFill>
                  <a:schemeClr val="tx2"/>
                </a:solidFill>
              </a:rPr>
              <a:t>126</a:t>
            </a:r>
            <a:r>
              <a:rPr lang="en-US" sz="1200" dirty="0">
                <a:solidFill>
                  <a:schemeClr val="tx2"/>
                </a:solidFill>
              </a:rPr>
              <a:t>, 160505 (2021)]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95F8FB-25F3-4163-97B5-0755E49E40E3}"/>
              </a:ext>
            </a:extLst>
          </p:cNvPr>
          <p:cNvSpPr txBox="1"/>
          <p:nvPr/>
        </p:nvSpPr>
        <p:spPr>
          <a:xfrm>
            <a:off x="8368934" y="6531260"/>
            <a:ext cx="37467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2"/>
                </a:solidFill>
              </a:rPr>
              <a:t>[A. Garcon et al., Sci. Adv.</a:t>
            </a:r>
            <a:r>
              <a:rPr lang="en-US" sz="1200" i="1" dirty="0">
                <a:solidFill>
                  <a:schemeClr val="tx2"/>
                </a:solidFill>
              </a:rPr>
              <a:t> </a:t>
            </a:r>
            <a:r>
              <a:rPr lang="en-US" sz="1200" b="1" i="1" dirty="0">
                <a:solidFill>
                  <a:schemeClr val="tx2"/>
                </a:solidFill>
              </a:rPr>
              <a:t>5</a:t>
            </a:r>
            <a:r>
              <a:rPr lang="en-US" sz="1200" dirty="0">
                <a:solidFill>
                  <a:schemeClr val="tx2"/>
                </a:solidFill>
              </a:rPr>
              <a:t>, eaax4539 (2019)]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CD6681-08BD-47E0-B153-5F6D1C5CCA33}"/>
              </a:ext>
            </a:extLst>
          </p:cNvPr>
          <p:cNvSpPr txBox="1"/>
          <p:nvPr/>
        </p:nvSpPr>
        <p:spPr>
          <a:xfrm>
            <a:off x="8368933" y="6266519"/>
            <a:ext cx="3746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2"/>
                </a:solidFill>
              </a:rPr>
              <a:t>[D. Aybas et al., </a:t>
            </a:r>
            <a:r>
              <a:rPr lang="en-US" sz="1200" i="1" dirty="0">
                <a:solidFill>
                  <a:schemeClr val="tx2"/>
                </a:solidFill>
              </a:rPr>
              <a:t>Quant. Sci. Tech. </a:t>
            </a:r>
            <a:r>
              <a:rPr lang="en-US" sz="1200" b="1" dirty="0">
                <a:solidFill>
                  <a:schemeClr val="tx2"/>
                </a:solidFill>
              </a:rPr>
              <a:t>6</a:t>
            </a:r>
            <a:r>
              <a:rPr lang="en-US" sz="1200" dirty="0">
                <a:solidFill>
                  <a:schemeClr val="tx2"/>
                </a:solidFill>
              </a:rPr>
              <a:t>, 034007 (2021)]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68D4C9-556F-4D46-BCAC-6DBBFAAEE51E}"/>
              </a:ext>
            </a:extLst>
          </p:cNvPr>
          <p:cNvSpPr txBox="1"/>
          <p:nvPr/>
        </p:nvSpPr>
        <p:spPr>
          <a:xfrm>
            <a:off x="4357014" y="6254261"/>
            <a:ext cx="3746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2"/>
                </a:solidFill>
              </a:rPr>
              <a:t>[A. Gramolin et al., </a:t>
            </a:r>
            <a:r>
              <a:rPr lang="en-US" sz="1200" i="1" dirty="0">
                <a:solidFill>
                  <a:schemeClr val="tx2"/>
                </a:solidFill>
              </a:rPr>
              <a:t>Nature Physics </a:t>
            </a:r>
            <a:r>
              <a:rPr lang="en-US" sz="1200" b="1" dirty="0">
                <a:solidFill>
                  <a:schemeClr val="tx2"/>
                </a:solidFill>
              </a:rPr>
              <a:t>17</a:t>
            </a:r>
            <a:r>
              <a:rPr lang="en-US" sz="1200" dirty="0">
                <a:solidFill>
                  <a:schemeClr val="tx2"/>
                </a:solidFill>
              </a:rPr>
              <a:t>, 79 (2021)]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05932E3-80A0-44A6-8E2D-FC16B6EAFE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218" y="1075494"/>
            <a:ext cx="3053564" cy="153271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6056FF1-3467-42C9-A8CF-AB4D6AE1B09B}"/>
              </a:ext>
            </a:extLst>
          </p:cNvPr>
          <p:cNvSpPr txBox="1"/>
          <p:nvPr/>
        </p:nvSpPr>
        <p:spPr>
          <a:xfrm>
            <a:off x="350447" y="6266519"/>
            <a:ext cx="41128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2"/>
                </a:solidFill>
              </a:rPr>
              <a:t>[A. Gramolin et al., </a:t>
            </a:r>
            <a:r>
              <a:rPr lang="en-US" sz="1200" i="1" dirty="0">
                <a:solidFill>
                  <a:schemeClr val="tx2"/>
                </a:solidFill>
              </a:rPr>
              <a:t>Phys. Rev. D </a:t>
            </a:r>
            <a:r>
              <a:rPr lang="en-US" sz="1200" b="1" dirty="0">
                <a:solidFill>
                  <a:schemeClr val="tx2"/>
                </a:solidFill>
              </a:rPr>
              <a:t>105</a:t>
            </a:r>
            <a:r>
              <a:rPr lang="en-US" sz="1200" dirty="0">
                <a:solidFill>
                  <a:schemeClr val="tx2"/>
                </a:solidFill>
              </a:rPr>
              <a:t>, 035029 (2022)]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8092D80-41E6-4D93-B592-123E94FF684E}"/>
              </a:ext>
            </a:extLst>
          </p:cNvPr>
          <p:cNvSpPr txBox="1"/>
          <p:nvPr/>
        </p:nvSpPr>
        <p:spPr>
          <a:xfrm>
            <a:off x="350445" y="6531259"/>
            <a:ext cx="3746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2"/>
                </a:solidFill>
              </a:rPr>
              <a:t>[G. Centers et al., </a:t>
            </a:r>
            <a:r>
              <a:rPr lang="en-US" sz="1200" i="1" dirty="0">
                <a:solidFill>
                  <a:schemeClr val="tx2"/>
                </a:solidFill>
              </a:rPr>
              <a:t>Nature Comms </a:t>
            </a:r>
            <a:r>
              <a:rPr lang="en-US" sz="1200" b="1" dirty="0">
                <a:solidFill>
                  <a:schemeClr val="tx2"/>
                </a:solidFill>
              </a:rPr>
              <a:t>12</a:t>
            </a:r>
            <a:r>
              <a:rPr lang="en-US" sz="1200" dirty="0">
                <a:solidFill>
                  <a:schemeClr val="tx2"/>
                </a:solidFill>
              </a:rPr>
              <a:t>, 7321 (2021)]</a:t>
            </a:r>
          </a:p>
        </p:txBody>
      </p:sp>
      <p:sp>
        <p:nvSpPr>
          <p:cNvPr id="21" name="Content Placeholder 12 2">
            <a:extLst>
              <a:ext uri="{FF2B5EF4-FFF2-40B4-BE49-F238E27FC236}">
                <a16:creationId xmlns:a16="http://schemas.microsoft.com/office/drawing/2014/main" id="{CF052D5C-5EE1-4A5E-88EA-2F4B347B4E91}"/>
              </a:ext>
            </a:extLst>
          </p:cNvPr>
          <p:cNvSpPr txBox="1">
            <a:spLocks/>
          </p:cNvSpPr>
          <p:nvPr/>
        </p:nvSpPr>
        <p:spPr>
          <a:xfrm>
            <a:off x="884893" y="4939921"/>
            <a:ext cx="9634875" cy="4001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>
              <a:defRPr/>
            </a:pPr>
            <a:r>
              <a:rPr lang="en-US" sz="2000" dirty="0"/>
              <a:t>▪ </a:t>
            </a:r>
            <a:r>
              <a:rPr lang="en-US" sz="2000" dirty="0">
                <a:sym typeface="Mathematica1"/>
              </a:rPr>
              <a:t>achieving QCD axion sensitivity is feasible with 10cm-scale </a:t>
            </a:r>
            <a:r>
              <a:rPr lang="en-US" sz="2000" dirty="0" err="1">
                <a:sym typeface="Mathematica1"/>
              </a:rPr>
              <a:t>CASPEr</a:t>
            </a:r>
            <a:r>
              <a:rPr lang="en-US" sz="2000" dirty="0">
                <a:sym typeface="Mathematica1"/>
              </a:rPr>
              <a:t>-e experiment</a:t>
            </a:r>
          </a:p>
        </p:txBody>
      </p:sp>
      <p:sp>
        <p:nvSpPr>
          <p:cNvPr id="22" name="Content Placeholder 12 2">
            <a:extLst>
              <a:ext uri="{FF2B5EF4-FFF2-40B4-BE49-F238E27FC236}">
                <a16:creationId xmlns:a16="http://schemas.microsoft.com/office/drawing/2014/main" id="{F1E8DE2A-F711-4D9B-B287-8AC9D041FB2F}"/>
              </a:ext>
            </a:extLst>
          </p:cNvPr>
          <p:cNvSpPr txBox="1">
            <a:spLocks/>
          </p:cNvSpPr>
          <p:nvPr/>
        </p:nvSpPr>
        <p:spPr>
          <a:xfrm>
            <a:off x="884893" y="5557780"/>
            <a:ext cx="10764971" cy="4001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182880">
              <a:buFont typeface="Arial" panose="020B0604020202020204" pitchFamily="34" charset="0"/>
              <a:buChar char="•"/>
              <a:defRPr/>
            </a:pPr>
            <a:r>
              <a:rPr lang="en-US" sz="2000" b="1" u="sng" dirty="0">
                <a:sym typeface="Mathematica1"/>
              </a:rPr>
              <a:t>spin squeezing</a:t>
            </a:r>
            <a:r>
              <a:rPr lang="en-US" sz="2000" b="1" dirty="0">
                <a:sym typeface="Mathematica1"/>
              </a:rPr>
              <a:t> </a:t>
            </a:r>
            <a:r>
              <a:rPr lang="en-US" sz="2000" dirty="0">
                <a:sym typeface="Mathematica1"/>
              </a:rPr>
              <a:t>may enable reaching QCD axion sensitivity with a smaller-scale experiment</a:t>
            </a:r>
          </a:p>
        </p:txBody>
      </p:sp>
    </p:spTree>
    <p:extLst>
      <p:ext uri="{BB962C8B-B14F-4D97-AF65-F5344CB8AC3E}">
        <p14:creationId xmlns:p14="http://schemas.microsoft.com/office/powerpoint/2010/main" val="3111675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8" grpId="0"/>
      <p:bldP spid="19" grpId="0"/>
      <p:bldP spid="21" grpId="0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29325-45D7-4598-A38B-60DF94548945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F60AEA69-CF8C-421F-BB04-0D542C749EA9}"/>
              </a:ext>
            </a:extLst>
          </p:cNvPr>
          <p:cNvSpPr txBox="1">
            <a:spLocks/>
          </p:cNvSpPr>
          <p:nvPr/>
        </p:nvSpPr>
        <p:spPr bwMode="auto">
          <a:xfrm>
            <a:off x="792480" y="136741"/>
            <a:ext cx="10690859" cy="605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itchFamily="49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itchFamily="49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itchFamily="49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itchFamily="49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itchFamily="4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itchFamily="4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itchFamily="4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itchFamily="49" charset="0"/>
              </a:defRPr>
            </a:lvl9pPr>
          </a:lstStyle>
          <a:p>
            <a:r>
              <a:rPr lang="en-US" sz="2400" b="1" dirty="0">
                <a:ln w="3175">
                  <a:noFill/>
                </a:ln>
                <a:solidFill>
                  <a:srgbClr val="C00000"/>
                </a:solidFill>
              </a:rPr>
              <a:t>Alex Sushkov (Boston University): quantum limits on magnetic resonance searches for axion-like dark matter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8D7552D-85BC-45B5-8163-5C6E2F83A53B}"/>
              </a:ext>
            </a:extLst>
          </p:cNvPr>
          <p:cNvSpPr/>
          <p:nvPr/>
        </p:nvSpPr>
        <p:spPr>
          <a:xfrm>
            <a:off x="83287" y="973405"/>
            <a:ext cx="4439875" cy="245559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ontent Placeholder 12 3 2 2">
            <a:extLst>
              <a:ext uri="{FF2B5EF4-FFF2-40B4-BE49-F238E27FC236}">
                <a16:creationId xmlns:a16="http://schemas.microsoft.com/office/drawing/2014/main" id="{50043632-33DB-4A90-BC02-7EACEAA5A30C}"/>
              </a:ext>
            </a:extLst>
          </p:cNvPr>
          <p:cNvSpPr txBox="1">
            <a:spLocks/>
          </p:cNvSpPr>
          <p:nvPr/>
        </p:nvSpPr>
        <p:spPr>
          <a:xfrm>
            <a:off x="539703" y="3848626"/>
            <a:ext cx="6908868" cy="2554545"/>
          </a:xfrm>
          <a:prstGeom prst="rect">
            <a:avLst/>
          </a:prstGeom>
          <a:solidFill>
            <a:schemeClr val="accent2">
              <a:lumMod val="20000"/>
              <a:lumOff val="80000"/>
              <a:alpha val="43000"/>
            </a:schemeClr>
          </a:solidFill>
          <a:ln>
            <a:solidFill>
              <a:srgbClr val="C00000"/>
            </a:solidFill>
          </a:ln>
        </p:spPr>
        <p:txBody>
          <a:bodyPr vert="horz" wrap="square" lIns="91440" tIns="45720" rIns="91440" bIns="45720" rtlCol="0">
            <a:spAutoFit/>
          </a:bodyPr>
          <a:lstStyle/>
          <a:p>
            <a:pPr indent="-18288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ym typeface="Mathematica1"/>
              </a:rPr>
              <a:t>using spin ensembles to search for axion-like dark matter gives flexibility to optimize experimental parameters</a:t>
            </a:r>
          </a:p>
          <a:p>
            <a:pPr indent="-182880">
              <a:buFont typeface="Arial" panose="020B0604020202020204" pitchFamily="34" charset="0"/>
              <a:buChar char="•"/>
              <a:defRPr/>
            </a:pPr>
            <a:r>
              <a:rPr lang="en-US" sz="1600" dirty="0" err="1">
                <a:sym typeface="Mathematica1"/>
              </a:rPr>
              <a:t>CASPEr</a:t>
            </a:r>
            <a:r>
              <a:rPr lang="en-US" sz="1600" dirty="0">
                <a:sym typeface="Mathematica1"/>
              </a:rPr>
              <a:t> searches (mm-scale) are currently operating at projected sensitivity, limited by thermal spin polarization and sensor noise</a:t>
            </a:r>
          </a:p>
          <a:p>
            <a:pPr indent="-182880">
              <a:buFont typeface="Arial" panose="020B0604020202020204" pitchFamily="34" charset="0"/>
              <a:buChar char="•"/>
              <a:defRPr/>
            </a:pPr>
            <a:r>
              <a:rPr lang="en-US" sz="1600" dirty="0" err="1">
                <a:sym typeface="Mathematica1"/>
              </a:rPr>
              <a:t>CASPEr</a:t>
            </a:r>
            <a:r>
              <a:rPr lang="en-US" sz="1600" dirty="0">
                <a:sym typeface="Mathematica1"/>
              </a:rPr>
              <a:t> experiments are moving towards spin projection noise-limited sensitivity</a:t>
            </a:r>
          </a:p>
          <a:p>
            <a:pPr indent="-18288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ym typeface="Mathematica1"/>
              </a:rPr>
              <a:t>achieving QCD axion sensitivity is feasible with 10cm-scale </a:t>
            </a:r>
            <a:r>
              <a:rPr lang="en-US" sz="1600" dirty="0" err="1">
                <a:sym typeface="Mathematica1"/>
              </a:rPr>
              <a:t>CASPEr</a:t>
            </a:r>
            <a:r>
              <a:rPr lang="en-US" sz="1600" dirty="0">
                <a:sym typeface="Mathematica1"/>
              </a:rPr>
              <a:t>-e experiment</a:t>
            </a:r>
          </a:p>
          <a:p>
            <a:pPr indent="-18288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ym typeface="Mathematica1"/>
              </a:rPr>
              <a:t>spin squeezing may enable reaching QCD axion sensitivity with a smaller-scale experiment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5E6AC66-591E-4CD5-A520-88E97B6848ED}"/>
              </a:ext>
            </a:extLst>
          </p:cNvPr>
          <p:cNvGrpSpPr/>
          <p:nvPr/>
        </p:nvGrpSpPr>
        <p:grpSpPr>
          <a:xfrm>
            <a:off x="3001796" y="1336161"/>
            <a:ext cx="1376888" cy="1305148"/>
            <a:chOff x="6993792" y="2466933"/>
            <a:chExt cx="1240405" cy="119790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2B2236F-CDD6-4E2C-A7C9-F10C8B5A4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063296" y="2466933"/>
              <a:ext cx="1170901" cy="119790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351F97B-E2AB-4C68-B386-5DE7A45A2064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3792" y="3024497"/>
              <a:ext cx="69504" cy="685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FC7087E-AD3E-4265-9AF9-479AEC8DAD72}"/>
                </a:ext>
              </a:extLst>
            </p:cNvPr>
            <p:cNvSpPr/>
            <p:nvPr/>
          </p:nvSpPr>
          <p:spPr>
            <a:xfrm>
              <a:off x="7202451" y="2854810"/>
              <a:ext cx="268164" cy="1634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D395A8E4-0AAF-47C2-9B5A-CB4E792535F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16" y="1735665"/>
            <a:ext cx="1150593" cy="506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4527724-1A64-4834-A55F-D1E03A72CDC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29" y="2508977"/>
            <a:ext cx="2322520" cy="25231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Content Placeholder 12 2 4 2">
            <a:extLst>
              <a:ext uri="{FF2B5EF4-FFF2-40B4-BE49-F238E27FC236}">
                <a16:creationId xmlns:a16="http://schemas.microsoft.com/office/drawing/2014/main" id="{82265BF2-D6A3-43F7-865A-E838447C9074}"/>
              </a:ext>
            </a:extLst>
          </p:cNvPr>
          <p:cNvSpPr txBox="1">
            <a:spLocks/>
          </p:cNvSpPr>
          <p:nvPr/>
        </p:nvSpPr>
        <p:spPr>
          <a:xfrm>
            <a:off x="101080" y="1035206"/>
            <a:ext cx="3678634" cy="5847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>
              <a:defRPr/>
            </a:pPr>
            <a:r>
              <a:rPr lang="en-US" sz="1600" b="1" dirty="0">
                <a:sym typeface="Mathematica1"/>
              </a:rPr>
              <a:t>interaction with gluons (strong-CP)</a:t>
            </a:r>
          </a:p>
          <a:p>
            <a:pPr indent="-514350">
              <a:defRPr/>
            </a:pPr>
            <a:r>
              <a:rPr lang="en-US" sz="1600" b="1" dirty="0">
                <a:sym typeface="Mathematica1"/>
              </a:rPr>
              <a:t>defining QCD axion coupling:</a:t>
            </a:r>
          </a:p>
        </p:txBody>
      </p:sp>
      <p:sp>
        <p:nvSpPr>
          <p:cNvPr id="37" name="Right Arrow 37 1 2">
            <a:extLst>
              <a:ext uri="{FF2B5EF4-FFF2-40B4-BE49-F238E27FC236}">
                <a16:creationId xmlns:a16="http://schemas.microsoft.com/office/drawing/2014/main" id="{0D3EC4F7-6A07-4647-8CCF-604C65D872E4}"/>
              </a:ext>
            </a:extLst>
          </p:cNvPr>
          <p:cNvSpPr/>
          <p:nvPr/>
        </p:nvSpPr>
        <p:spPr>
          <a:xfrm>
            <a:off x="201167" y="2531770"/>
            <a:ext cx="228024" cy="206724"/>
          </a:xfrm>
          <a:prstGeom prst="rightArrow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E7858DA-E7F9-4BBD-9508-DC303ACEFBA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851" y="2381747"/>
            <a:ext cx="3732060" cy="283804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FEDF6C3-CFA2-4FFD-AD5E-E9131D31470D}"/>
              </a:ext>
            </a:extLst>
          </p:cNvPr>
          <p:cNvGrpSpPr/>
          <p:nvPr/>
        </p:nvGrpSpPr>
        <p:grpSpPr>
          <a:xfrm>
            <a:off x="6861749" y="1333017"/>
            <a:ext cx="1310679" cy="1257122"/>
            <a:chOff x="10781579" y="2407965"/>
            <a:chExt cx="1310679" cy="1257122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F371932-ABBC-46A3-B891-E15EDC39E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851083" y="2407965"/>
              <a:ext cx="1241175" cy="1257122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0D196E99-B126-4D29-B815-1FEEB8BC7939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1579" y="2997294"/>
              <a:ext cx="69504" cy="685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225A9DB-CA33-44AF-BEC1-200EC2381FB2}"/>
                </a:ext>
              </a:extLst>
            </p:cNvPr>
            <p:cNvSpPr/>
            <p:nvPr/>
          </p:nvSpPr>
          <p:spPr>
            <a:xfrm>
              <a:off x="11437907" y="2951990"/>
              <a:ext cx="268164" cy="1562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Isosceles Triangle 40">
              <a:extLst>
                <a:ext uri="{FF2B5EF4-FFF2-40B4-BE49-F238E27FC236}">
                  <a16:creationId xmlns:a16="http://schemas.microsoft.com/office/drawing/2014/main" id="{982A0BCB-133D-4CA1-BA60-95F67DEC72ED}"/>
                </a:ext>
              </a:extLst>
            </p:cNvPr>
            <p:cNvSpPr/>
            <p:nvPr/>
          </p:nvSpPr>
          <p:spPr>
            <a:xfrm rot="16200000">
              <a:off x="11330297" y="3008899"/>
              <a:ext cx="145714" cy="6950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1B144921-48AA-460E-B370-706F8F813A4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221" y="1646034"/>
            <a:ext cx="1464531" cy="576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21418B5-C4EB-4C9D-9382-E1BA53EBADB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221" y="2488458"/>
            <a:ext cx="2333187" cy="224951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Content Placeholder 12 2 4 3">
            <a:extLst>
              <a:ext uri="{FF2B5EF4-FFF2-40B4-BE49-F238E27FC236}">
                <a16:creationId xmlns:a16="http://schemas.microsoft.com/office/drawing/2014/main" id="{090B6262-E603-423D-BDB4-6EF84ACA5F04}"/>
              </a:ext>
            </a:extLst>
          </p:cNvPr>
          <p:cNvSpPr txBox="1">
            <a:spLocks/>
          </p:cNvSpPr>
          <p:nvPr/>
        </p:nvSpPr>
        <p:spPr>
          <a:xfrm>
            <a:off x="4928728" y="1035206"/>
            <a:ext cx="2757502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 algn="ctr">
              <a:defRPr/>
            </a:pPr>
            <a:r>
              <a:rPr lang="en-US" sz="1600" b="1" dirty="0">
                <a:sym typeface="Mathematica1"/>
              </a:rPr>
              <a:t>interaction with leptons: </a:t>
            </a:r>
          </a:p>
        </p:txBody>
      </p:sp>
      <p:sp>
        <p:nvSpPr>
          <p:cNvPr id="50" name="Content Placeholder 12 5">
            <a:extLst>
              <a:ext uri="{FF2B5EF4-FFF2-40B4-BE49-F238E27FC236}">
                <a16:creationId xmlns:a16="http://schemas.microsoft.com/office/drawing/2014/main" id="{EAEC6606-D66D-4159-B695-98F4A0DA7B07}"/>
              </a:ext>
            </a:extLst>
          </p:cNvPr>
          <p:cNvSpPr txBox="1">
            <a:spLocks/>
          </p:cNvSpPr>
          <p:nvPr/>
        </p:nvSpPr>
        <p:spPr>
          <a:xfrm>
            <a:off x="841878" y="2937665"/>
            <a:ext cx="2376582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1600" b="1" dirty="0" err="1">
                <a:sym typeface="Mathematica1"/>
              </a:rPr>
              <a:t>CASPEr</a:t>
            </a:r>
            <a:r>
              <a:rPr lang="en-US" sz="1600" b="1" dirty="0">
                <a:sym typeface="Mathematica1"/>
              </a:rPr>
              <a:t>-electric (BU)</a:t>
            </a:r>
          </a:p>
        </p:txBody>
      </p:sp>
      <p:sp>
        <p:nvSpPr>
          <p:cNvPr id="51" name="Content Placeholder 12 6">
            <a:extLst>
              <a:ext uri="{FF2B5EF4-FFF2-40B4-BE49-F238E27FC236}">
                <a16:creationId xmlns:a16="http://schemas.microsoft.com/office/drawing/2014/main" id="{D15D75B4-FB3E-480F-BBDB-6C81E243088B}"/>
              </a:ext>
            </a:extLst>
          </p:cNvPr>
          <p:cNvSpPr txBox="1">
            <a:spLocks/>
          </p:cNvSpPr>
          <p:nvPr/>
        </p:nvSpPr>
        <p:spPr>
          <a:xfrm>
            <a:off x="5128221" y="2937665"/>
            <a:ext cx="2658020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1600" b="1" dirty="0" err="1">
                <a:sym typeface="Mathematica1"/>
              </a:rPr>
              <a:t>CASPEr</a:t>
            </a:r>
            <a:r>
              <a:rPr lang="en-US" sz="1600" b="1" dirty="0">
                <a:sym typeface="Mathematica1"/>
              </a:rPr>
              <a:t>-gradient (Mainz)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7949590-0F0F-4B34-A6F4-9A42C93719A2}"/>
              </a:ext>
            </a:extLst>
          </p:cNvPr>
          <p:cNvSpPr/>
          <p:nvPr/>
        </p:nvSpPr>
        <p:spPr>
          <a:xfrm>
            <a:off x="4612261" y="980331"/>
            <a:ext cx="3602715" cy="244866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ight Arrow 37 1 2">
            <a:extLst>
              <a:ext uri="{FF2B5EF4-FFF2-40B4-BE49-F238E27FC236}">
                <a16:creationId xmlns:a16="http://schemas.microsoft.com/office/drawing/2014/main" id="{33BC0B75-6A59-4CD6-9FAD-631B86FB0AC1}"/>
              </a:ext>
            </a:extLst>
          </p:cNvPr>
          <p:cNvSpPr/>
          <p:nvPr/>
        </p:nvSpPr>
        <p:spPr>
          <a:xfrm>
            <a:off x="4732124" y="2508977"/>
            <a:ext cx="228024" cy="206724"/>
          </a:xfrm>
          <a:prstGeom prst="rightArrow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2883232-431F-4572-8B41-D93119EE698C}"/>
              </a:ext>
            </a:extLst>
          </p:cNvPr>
          <p:cNvSpPr txBox="1"/>
          <p:nvPr/>
        </p:nvSpPr>
        <p:spPr>
          <a:xfrm>
            <a:off x="8079156" y="6073559"/>
            <a:ext cx="38207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2"/>
                </a:solidFill>
              </a:rPr>
              <a:t>[D. Aybas et al., </a:t>
            </a:r>
            <a:r>
              <a:rPr lang="en-US" sz="1200" i="1" dirty="0">
                <a:solidFill>
                  <a:schemeClr val="tx2"/>
                </a:solidFill>
              </a:rPr>
              <a:t>Phys. Rev. Lett. </a:t>
            </a:r>
            <a:r>
              <a:rPr lang="en-US" sz="1200" b="1" dirty="0">
                <a:solidFill>
                  <a:schemeClr val="tx2"/>
                </a:solidFill>
              </a:rPr>
              <a:t>126</a:t>
            </a:r>
            <a:r>
              <a:rPr lang="en-US" sz="1200" dirty="0">
                <a:solidFill>
                  <a:schemeClr val="tx2"/>
                </a:solidFill>
              </a:rPr>
              <a:t>, 160505 (2021)]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FABAC57-B698-482B-AF24-4155C2442D98}"/>
              </a:ext>
            </a:extLst>
          </p:cNvPr>
          <p:cNvSpPr txBox="1"/>
          <p:nvPr/>
        </p:nvSpPr>
        <p:spPr>
          <a:xfrm>
            <a:off x="8079155" y="6480159"/>
            <a:ext cx="37467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2"/>
                </a:solidFill>
              </a:rPr>
              <a:t>[A. Garcon et al., Sci. Adv.</a:t>
            </a:r>
            <a:r>
              <a:rPr lang="en-US" sz="1200" i="1" dirty="0">
                <a:solidFill>
                  <a:schemeClr val="tx2"/>
                </a:solidFill>
              </a:rPr>
              <a:t> </a:t>
            </a:r>
            <a:r>
              <a:rPr lang="en-US" sz="1200" b="1" i="1" dirty="0">
                <a:solidFill>
                  <a:schemeClr val="tx2"/>
                </a:solidFill>
              </a:rPr>
              <a:t>5</a:t>
            </a:r>
            <a:r>
              <a:rPr lang="en-US" sz="1200" dirty="0">
                <a:solidFill>
                  <a:schemeClr val="tx2"/>
                </a:solidFill>
              </a:rPr>
              <a:t>, eaax4539 (2019)]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68E45AD-9DA0-4635-91DE-ECE585DDBFF3}"/>
              </a:ext>
            </a:extLst>
          </p:cNvPr>
          <p:cNvSpPr txBox="1"/>
          <p:nvPr/>
        </p:nvSpPr>
        <p:spPr>
          <a:xfrm>
            <a:off x="8079156" y="6276859"/>
            <a:ext cx="3746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2"/>
                </a:solidFill>
              </a:rPr>
              <a:t>[D. Aybas et al., </a:t>
            </a:r>
            <a:r>
              <a:rPr lang="en-US" sz="1200" i="1" dirty="0">
                <a:solidFill>
                  <a:schemeClr val="tx2"/>
                </a:solidFill>
              </a:rPr>
              <a:t>Quant. Sci. Tech. </a:t>
            </a:r>
            <a:r>
              <a:rPr lang="en-US" sz="1200" b="1" dirty="0">
                <a:solidFill>
                  <a:schemeClr val="tx2"/>
                </a:solidFill>
              </a:rPr>
              <a:t>6</a:t>
            </a:r>
            <a:r>
              <a:rPr lang="en-US" sz="1200" dirty="0">
                <a:solidFill>
                  <a:schemeClr val="tx2"/>
                </a:solidFill>
              </a:rPr>
              <a:t>, 034007 (2021)]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3588D70-A200-43D1-8272-B3A95EAB34B4}"/>
              </a:ext>
            </a:extLst>
          </p:cNvPr>
          <p:cNvSpPr txBox="1"/>
          <p:nvPr/>
        </p:nvSpPr>
        <p:spPr>
          <a:xfrm>
            <a:off x="8079155" y="5629330"/>
            <a:ext cx="3746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2"/>
                </a:solidFill>
              </a:rPr>
              <a:t>[A. Gramolin et al., </a:t>
            </a:r>
            <a:r>
              <a:rPr lang="en-US" sz="1200" i="1" dirty="0">
                <a:solidFill>
                  <a:schemeClr val="tx2"/>
                </a:solidFill>
              </a:rPr>
              <a:t>Nature Physics </a:t>
            </a:r>
            <a:r>
              <a:rPr lang="en-US" sz="1200" b="1" dirty="0">
                <a:solidFill>
                  <a:schemeClr val="tx2"/>
                </a:solidFill>
              </a:rPr>
              <a:t>17</a:t>
            </a:r>
            <a:r>
              <a:rPr lang="en-US" sz="1200" dirty="0">
                <a:solidFill>
                  <a:schemeClr val="tx2"/>
                </a:solidFill>
              </a:rPr>
              <a:t>, 79 (2021)]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C2D446C-5A33-443B-959E-0825B25B23C6}"/>
              </a:ext>
            </a:extLst>
          </p:cNvPr>
          <p:cNvSpPr txBox="1"/>
          <p:nvPr/>
        </p:nvSpPr>
        <p:spPr>
          <a:xfrm>
            <a:off x="8079155" y="5402039"/>
            <a:ext cx="41128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2"/>
                </a:solidFill>
              </a:rPr>
              <a:t>[A. Gramolin et al., </a:t>
            </a:r>
            <a:r>
              <a:rPr lang="en-US" sz="1200" i="1" dirty="0">
                <a:solidFill>
                  <a:schemeClr val="tx2"/>
                </a:solidFill>
              </a:rPr>
              <a:t>Phys. Rev. D </a:t>
            </a:r>
            <a:r>
              <a:rPr lang="en-US" sz="1200" b="1" dirty="0">
                <a:solidFill>
                  <a:schemeClr val="tx2"/>
                </a:solidFill>
              </a:rPr>
              <a:t>105</a:t>
            </a:r>
            <a:r>
              <a:rPr lang="en-US" sz="1200" dirty="0">
                <a:solidFill>
                  <a:schemeClr val="tx2"/>
                </a:solidFill>
              </a:rPr>
              <a:t>, 035029 (2022)]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59989F5-5169-4E56-975E-4CADD8C92620}"/>
              </a:ext>
            </a:extLst>
          </p:cNvPr>
          <p:cNvSpPr txBox="1"/>
          <p:nvPr/>
        </p:nvSpPr>
        <p:spPr>
          <a:xfrm>
            <a:off x="8079155" y="5843462"/>
            <a:ext cx="3746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2"/>
                </a:solidFill>
              </a:rPr>
              <a:t>[G. Centers et al., </a:t>
            </a:r>
            <a:r>
              <a:rPr lang="en-US" sz="1200" i="1" dirty="0">
                <a:solidFill>
                  <a:schemeClr val="tx2"/>
                </a:solidFill>
              </a:rPr>
              <a:t>Nature Comms </a:t>
            </a:r>
            <a:r>
              <a:rPr lang="en-US" sz="1200" b="1" dirty="0">
                <a:solidFill>
                  <a:schemeClr val="tx2"/>
                </a:solidFill>
              </a:rPr>
              <a:t>12</a:t>
            </a:r>
            <a:r>
              <a:rPr lang="en-US" sz="1200" dirty="0">
                <a:solidFill>
                  <a:schemeClr val="tx2"/>
                </a:solidFill>
              </a:rPr>
              <a:t>, 7321 (2021)]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545EFFEA-8BD4-42DA-9BFA-16171456E32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253842" y="572886"/>
            <a:ext cx="1745457" cy="159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33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29325-45D7-4598-A38B-60DF94548945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D87AF08-34FC-4897-BD60-EFDBE1796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62"/>
            <a:ext cx="12192000" cy="683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9959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29325-45D7-4598-A38B-60DF94548945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F60AEA69-CF8C-421F-BB04-0D542C749EA9}"/>
              </a:ext>
            </a:extLst>
          </p:cNvPr>
          <p:cNvSpPr txBox="1">
            <a:spLocks/>
          </p:cNvSpPr>
          <p:nvPr/>
        </p:nvSpPr>
        <p:spPr bwMode="auto">
          <a:xfrm>
            <a:off x="792480" y="136741"/>
            <a:ext cx="10690859" cy="605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itchFamily="49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itchFamily="49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itchFamily="49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itchFamily="49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itchFamily="4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itchFamily="4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itchFamily="4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itchFamily="49" charset="0"/>
              </a:defRPr>
            </a:lvl9pPr>
          </a:lstStyle>
          <a:p>
            <a:r>
              <a:rPr lang="en-US" sz="2400" b="1" dirty="0">
                <a:ln w="3175">
                  <a:noFill/>
                </a:ln>
                <a:solidFill>
                  <a:srgbClr val="C00000"/>
                </a:solidFill>
              </a:rPr>
              <a:t>Alex Sushkov (Boston University): quantum limits on magnetic resonance searches for axion-like dark matter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8D7552D-85BC-45B5-8163-5C6E2F83A53B}"/>
              </a:ext>
            </a:extLst>
          </p:cNvPr>
          <p:cNvSpPr/>
          <p:nvPr/>
        </p:nvSpPr>
        <p:spPr>
          <a:xfrm>
            <a:off x="83287" y="973405"/>
            <a:ext cx="4439875" cy="245559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ontent Placeholder 12 3 2 2">
            <a:extLst>
              <a:ext uri="{FF2B5EF4-FFF2-40B4-BE49-F238E27FC236}">
                <a16:creationId xmlns:a16="http://schemas.microsoft.com/office/drawing/2014/main" id="{50043632-33DB-4A90-BC02-7EACEAA5A30C}"/>
              </a:ext>
            </a:extLst>
          </p:cNvPr>
          <p:cNvSpPr txBox="1">
            <a:spLocks/>
          </p:cNvSpPr>
          <p:nvPr/>
        </p:nvSpPr>
        <p:spPr>
          <a:xfrm>
            <a:off x="539703" y="3848626"/>
            <a:ext cx="6908868" cy="2554545"/>
          </a:xfrm>
          <a:prstGeom prst="rect">
            <a:avLst/>
          </a:prstGeom>
          <a:solidFill>
            <a:schemeClr val="accent2">
              <a:lumMod val="20000"/>
              <a:lumOff val="80000"/>
              <a:alpha val="43000"/>
            </a:schemeClr>
          </a:solidFill>
          <a:ln>
            <a:solidFill>
              <a:srgbClr val="C00000"/>
            </a:solidFill>
          </a:ln>
        </p:spPr>
        <p:txBody>
          <a:bodyPr vert="horz" wrap="square" lIns="91440" tIns="45720" rIns="91440" bIns="45720" rtlCol="0">
            <a:spAutoFit/>
          </a:bodyPr>
          <a:lstStyle/>
          <a:p>
            <a:pPr indent="-18288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ym typeface="Mathematica1"/>
              </a:rPr>
              <a:t>using spin ensembles to search for axion-like dark matter gives flexibility to optimize experimental parameters</a:t>
            </a:r>
          </a:p>
          <a:p>
            <a:pPr indent="-182880">
              <a:buFont typeface="Arial" panose="020B0604020202020204" pitchFamily="34" charset="0"/>
              <a:buChar char="•"/>
              <a:defRPr/>
            </a:pPr>
            <a:r>
              <a:rPr lang="en-US" sz="1600" dirty="0" err="1">
                <a:sym typeface="Mathematica1"/>
              </a:rPr>
              <a:t>CASPEr</a:t>
            </a:r>
            <a:r>
              <a:rPr lang="en-US" sz="1600" dirty="0">
                <a:sym typeface="Mathematica1"/>
              </a:rPr>
              <a:t> searches (mm-scale) are currently operating at projected sensitivity, limited by thermal spin polarization and sensor noise</a:t>
            </a:r>
          </a:p>
          <a:p>
            <a:pPr indent="-182880">
              <a:buFont typeface="Arial" panose="020B0604020202020204" pitchFamily="34" charset="0"/>
              <a:buChar char="•"/>
              <a:defRPr/>
            </a:pPr>
            <a:r>
              <a:rPr lang="en-US" sz="1600" dirty="0" err="1">
                <a:sym typeface="Mathematica1"/>
              </a:rPr>
              <a:t>CASPEr</a:t>
            </a:r>
            <a:r>
              <a:rPr lang="en-US" sz="1600" dirty="0">
                <a:sym typeface="Mathematica1"/>
              </a:rPr>
              <a:t> experiments are moving towards spin projection noise-limited sensitivity</a:t>
            </a:r>
          </a:p>
          <a:p>
            <a:pPr indent="-18288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ym typeface="Mathematica1"/>
              </a:rPr>
              <a:t>achieving QCD axion sensitivity is feasible with 10cm-scale </a:t>
            </a:r>
            <a:r>
              <a:rPr lang="en-US" sz="1600" dirty="0" err="1">
                <a:sym typeface="Mathematica1"/>
              </a:rPr>
              <a:t>CASPEr</a:t>
            </a:r>
            <a:r>
              <a:rPr lang="en-US" sz="1600" dirty="0">
                <a:sym typeface="Mathematica1"/>
              </a:rPr>
              <a:t>-e experiment</a:t>
            </a:r>
          </a:p>
          <a:p>
            <a:pPr indent="-18288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ym typeface="Mathematica1"/>
              </a:rPr>
              <a:t>spin squeezing may enable reaching QCD axion sensitivity with a smaller-scale experiment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5E6AC66-591E-4CD5-A520-88E97B6848ED}"/>
              </a:ext>
            </a:extLst>
          </p:cNvPr>
          <p:cNvGrpSpPr/>
          <p:nvPr/>
        </p:nvGrpSpPr>
        <p:grpSpPr>
          <a:xfrm>
            <a:off x="3001796" y="1336161"/>
            <a:ext cx="1376888" cy="1305148"/>
            <a:chOff x="6993792" y="2466933"/>
            <a:chExt cx="1240405" cy="119790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2B2236F-CDD6-4E2C-A7C9-F10C8B5A4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063296" y="2466933"/>
              <a:ext cx="1170901" cy="119790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351F97B-E2AB-4C68-B386-5DE7A45A2064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3792" y="3024497"/>
              <a:ext cx="69504" cy="685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FC7087E-AD3E-4265-9AF9-479AEC8DAD72}"/>
                </a:ext>
              </a:extLst>
            </p:cNvPr>
            <p:cNvSpPr/>
            <p:nvPr/>
          </p:nvSpPr>
          <p:spPr>
            <a:xfrm>
              <a:off x="7202451" y="2854810"/>
              <a:ext cx="268164" cy="1634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D395A8E4-0AAF-47C2-9B5A-CB4E792535F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16" y="1735665"/>
            <a:ext cx="1150593" cy="506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4527724-1A64-4834-A55F-D1E03A72CDC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29" y="2508977"/>
            <a:ext cx="2322520" cy="25231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Content Placeholder 12 2 4 2">
            <a:extLst>
              <a:ext uri="{FF2B5EF4-FFF2-40B4-BE49-F238E27FC236}">
                <a16:creationId xmlns:a16="http://schemas.microsoft.com/office/drawing/2014/main" id="{82265BF2-D6A3-43F7-865A-E838447C9074}"/>
              </a:ext>
            </a:extLst>
          </p:cNvPr>
          <p:cNvSpPr txBox="1">
            <a:spLocks/>
          </p:cNvSpPr>
          <p:nvPr/>
        </p:nvSpPr>
        <p:spPr>
          <a:xfrm>
            <a:off x="101080" y="1035206"/>
            <a:ext cx="3678634" cy="5847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>
              <a:defRPr/>
            </a:pPr>
            <a:r>
              <a:rPr lang="en-US" sz="1600" b="1" dirty="0">
                <a:sym typeface="Mathematica1"/>
              </a:rPr>
              <a:t>interaction with gluons (strong-CP)</a:t>
            </a:r>
          </a:p>
          <a:p>
            <a:pPr indent="-514350">
              <a:defRPr/>
            </a:pPr>
            <a:r>
              <a:rPr lang="en-US" sz="1600" b="1" dirty="0">
                <a:sym typeface="Mathematica1"/>
              </a:rPr>
              <a:t>defining QCD axion coupling:</a:t>
            </a:r>
          </a:p>
        </p:txBody>
      </p:sp>
      <p:sp>
        <p:nvSpPr>
          <p:cNvPr id="37" name="Right Arrow 37 1 2">
            <a:extLst>
              <a:ext uri="{FF2B5EF4-FFF2-40B4-BE49-F238E27FC236}">
                <a16:creationId xmlns:a16="http://schemas.microsoft.com/office/drawing/2014/main" id="{0D3EC4F7-6A07-4647-8CCF-604C65D872E4}"/>
              </a:ext>
            </a:extLst>
          </p:cNvPr>
          <p:cNvSpPr/>
          <p:nvPr/>
        </p:nvSpPr>
        <p:spPr>
          <a:xfrm>
            <a:off x="201167" y="2531770"/>
            <a:ext cx="228024" cy="206724"/>
          </a:xfrm>
          <a:prstGeom prst="rightArrow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E7858DA-E7F9-4BBD-9508-DC303ACEFBA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851" y="2381747"/>
            <a:ext cx="3732060" cy="283804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FEDF6C3-CFA2-4FFD-AD5E-E9131D31470D}"/>
              </a:ext>
            </a:extLst>
          </p:cNvPr>
          <p:cNvGrpSpPr/>
          <p:nvPr/>
        </p:nvGrpSpPr>
        <p:grpSpPr>
          <a:xfrm>
            <a:off x="6861749" y="1333017"/>
            <a:ext cx="1310679" cy="1257122"/>
            <a:chOff x="10781579" y="2407965"/>
            <a:chExt cx="1310679" cy="1257122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F371932-ABBC-46A3-B891-E15EDC39E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851083" y="2407965"/>
              <a:ext cx="1241175" cy="1257122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0D196E99-B126-4D29-B815-1FEEB8BC7939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1579" y="2997294"/>
              <a:ext cx="69504" cy="685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225A9DB-CA33-44AF-BEC1-200EC2381FB2}"/>
                </a:ext>
              </a:extLst>
            </p:cNvPr>
            <p:cNvSpPr/>
            <p:nvPr/>
          </p:nvSpPr>
          <p:spPr>
            <a:xfrm>
              <a:off x="11437907" y="2951990"/>
              <a:ext cx="268164" cy="1562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Isosceles Triangle 40">
              <a:extLst>
                <a:ext uri="{FF2B5EF4-FFF2-40B4-BE49-F238E27FC236}">
                  <a16:creationId xmlns:a16="http://schemas.microsoft.com/office/drawing/2014/main" id="{982A0BCB-133D-4CA1-BA60-95F67DEC72ED}"/>
                </a:ext>
              </a:extLst>
            </p:cNvPr>
            <p:cNvSpPr/>
            <p:nvPr/>
          </p:nvSpPr>
          <p:spPr>
            <a:xfrm rot="16200000">
              <a:off x="11330297" y="3008899"/>
              <a:ext cx="145714" cy="6950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1B144921-48AA-460E-B370-706F8F813A4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221" y="1646034"/>
            <a:ext cx="1464531" cy="576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21418B5-C4EB-4C9D-9382-E1BA53EBADB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221" y="2488458"/>
            <a:ext cx="2333187" cy="224951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Content Placeholder 12 2 4 3">
            <a:extLst>
              <a:ext uri="{FF2B5EF4-FFF2-40B4-BE49-F238E27FC236}">
                <a16:creationId xmlns:a16="http://schemas.microsoft.com/office/drawing/2014/main" id="{090B6262-E603-423D-BDB4-6EF84ACA5F04}"/>
              </a:ext>
            </a:extLst>
          </p:cNvPr>
          <p:cNvSpPr txBox="1">
            <a:spLocks/>
          </p:cNvSpPr>
          <p:nvPr/>
        </p:nvSpPr>
        <p:spPr>
          <a:xfrm>
            <a:off x="4928728" y="1035206"/>
            <a:ext cx="2757502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 algn="ctr">
              <a:defRPr/>
            </a:pPr>
            <a:r>
              <a:rPr lang="en-US" sz="1600" b="1" dirty="0">
                <a:sym typeface="Mathematica1"/>
              </a:rPr>
              <a:t>interaction with leptons: </a:t>
            </a:r>
          </a:p>
        </p:txBody>
      </p:sp>
      <p:sp>
        <p:nvSpPr>
          <p:cNvPr id="50" name="Content Placeholder 12 5">
            <a:extLst>
              <a:ext uri="{FF2B5EF4-FFF2-40B4-BE49-F238E27FC236}">
                <a16:creationId xmlns:a16="http://schemas.microsoft.com/office/drawing/2014/main" id="{EAEC6606-D66D-4159-B695-98F4A0DA7B07}"/>
              </a:ext>
            </a:extLst>
          </p:cNvPr>
          <p:cNvSpPr txBox="1">
            <a:spLocks/>
          </p:cNvSpPr>
          <p:nvPr/>
        </p:nvSpPr>
        <p:spPr>
          <a:xfrm>
            <a:off x="841878" y="2937665"/>
            <a:ext cx="2376582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1600" b="1" dirty="0" err="1">
                <a:sym typeface="Mathematica1"/>
              </a:rPr>
              <a:t>CASPEr</a:t>
            </a:r>
            <a:r>
              <a:rPr lang="en-US" sz="1600" b="1" dirty="0">
                <a:sym typeface="Mathematica1"/>
              </a:rPr>
              <a:t>-electric (BU)</a:t>
            </a:r>
          </a:p>
        </p:txBody>
      </p:sp>
      <p:sp>
        <p:nvSpPr>
          <p:cNvPr id="51" name="Content Placeholder 12 6">
            <a:extLst>
              <a:ext uri="{FF2B5EF4-FFF2-40B4-BE49-F238E27FC236}">
                <a16:creationId xmlns:a16="http://schemas.microsoft.com/office/drawing/2014/main" id="{D15D75B4-FB3E-480F-BBDB-6C81E243088B}"/>
              </a:ext>
            </a:extLst>
          </p:cNvPr>
          <p:cNvSpPr txBox="1">
            <a:spLocks/>
          </p:cNvSpPr>
          <p:nvPr/>
        </p:nvSpPr>
        <p:spPr>
          <a:xfrm>
            <a:off x="5128221" y="2937665"/>
            <a:ext cx="2658020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1600" b="1" dirty="0" err="1">
                <a:sym typeface="Mathematica1"/>
              </a:rPr>
              <a:t>CASPEr</a:t>
            </a:r>
            <a:r>
              <a:rPr lang="en-US" sz="1600" b="1" dirty="0">
                <a:sym typeface="Mathematica1"/>
              </a:rPr>
              <a:t>-gradient (Mainz)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7949590-0F0F-4B34-A6F4-9A42C93719A2}"/>
              </a:ext>
            </a:extLst>
          </p:cNvPr>
          <p:cNvSpPr/>
          <p:nvPr/>
        </p:nvSpPr>
        <p:spPr>
          <a:xfrm>
            <a:off x="4612261" y="980331"/>
            <a:ext cx="3602715" cy="244866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ight Arrow 37 1 2">
            <a:extLst>
              <a:ext uri="{FF2B5EF4-FFF2-40B4-BE49-F238E27FC236}">
                <a16:creationId xmlns:a16="http://schemas.microsoft.com/office/drawing/2014/main" id="{33BC0B75-6A59-4CD6-9FAD-631B86FB0AC1}"/>
              </a:ext>
            </a:extLst>
          </p:cNvPr>
          <p:cNvSpPr/>
          <p:nvPr/>
        </p:nvSpPr>
        <p:spPr>
          <a:xfrm>
            <a:off x="4732124" y="2508977"/>
            <a:ext cx="228024" cy="206724"/>
          </a:xfrm>
          <a:prstGeom prst="rightArrow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2883232-431F-4572-8B41-D93119EE698C}"/>
              </a:ext>
            </a:extLst>
          </p:cNvPr>
          <p:cNvSpPr txBox="1"/>
          <p:nvPr/>
        </p:nvSpPr>
        <p:spPr>
          <a:xfrm>
            <a:off x="8079156" y="6073559"/>
            <a:ext cx="38207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2"/>
                </a:solidFill>
              </a:rPr>
              <a:t>[D. Aybas et al., </a:t>
            </a:r>
            <a:r>
              <a:rPr lang="en-US" sz="1200" i="1" dirty="0">
                <a:solidFill>
                  <a:schemeClr val="tx2"/>
                </a:solidFill>
              </a:rPr>
              <a:t>Phys. Rev. Lett. </a:t>
            </a:r>
            <a:r>
              <a:rPr lang="en-US" sz="1200" b="1" dirty="0">
                <a:solidFill>
                  <a:schemeClr val="tx2"/>
                </a:solidFill>
              </a:rPr>
              <a:t>126</a:t>
            </a:r>
            <a:r>
              <a:rPr lang="en-US" sz="1200" dirty="0">
                <a:solidFill>
                  <a:schemeClr val="tx2"/>
                </a:solidFill>
              </a:rPr>
              <a:t>, 160505 (2021)]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FABAC57-B698-482B-AF24-4155C2442D98}"/>
              </a:ext>
            </a:extLst>
          </p:cNvPr>
          <p:cNvSpPr txBox="1"/>
          <p:nvPr/>
        </p:nvSpPr>
        <p:spPr>
          <a:xfrm>
            <a:off x="8079155" y="6480159"/>
            <a:ext cx="37467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2"/>
                </a:solidFill>
              </a:rPr>
              <a:t>[A. Garcon et al., Sci. Adv.</a:t>
            </a:r>
            <a:r>
              <a:rPr lang="en-US" sz="1200" i="1" dirty="0">
                <a:solidFill>
                  <a:schemeClr val="tx2"/>
                </a:solidFill>
              </a:rPr>
              <a:t> </a:t>
            </a:r>
            <a:r>
              <a:rPr lang="en-US" sz="1200" b="1" i="1" dirty="0">
                <a:solidFill>
                  <a:schemeClr val="tx2"/>
                </a:solidFill>
              </a:rPr>
              <a:t>5</a:t>
            </a:r>
            <a:r>
              <a:rPr lang="en-US" sz="1200" dirty="0">
                <a:solidFill>
                  <a:schemeClr val="tx2"/>
                </a:solidFill>
              </a:rPr>
              <a:t>, eaax4539 (2019)]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68E45AD-9DA0-4635-91DE-ECE585DDBFF3}"/>
              </a:ext>
            </a:extLst>
          </p:cNvPr>
          <p:cNvSpPr txBox="1"/>
          <p:nvPr/>
        </p:nvSpPr>
        <p:spPr>
          <a:xfrm>
            <a:off x="8079156" y="6276859"/>
            <a:ext cx="3746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2"/>
                </a:solidFill>
              </a:rPr>
              <a:t>[D. Aybas et al., </a:t>
            </a:r>
            <a:r>
              <a:rPr lang="en-US" sz="1200" i="1" dirty="0">
                <a:solidFill>
                  <a:schemeClr val="tx2"/>
                </a:solidFill>
              </a:rPr>
              <a:t>Quant. Sci. Tech. </a:t>
            </a:r>
            <a:r>
              <a:rPr lang="en-US" sz="1200" b="1" dirty="0">
                <a:solidFill>
                  <a:schemeClr val="tx2"/>
                </a:solidFill>
              </a:rPr>
              <a:t>6</a:t>
            </a:r>
            <a:r>
              <a:rPr lang="en-US" sz="1200" dirty="0">
                <a:solidFill>
                  <a:schemeClr val="tx2"/>
                </a:solidFill>
              </a:rPr>
              <a:t>, 034007 (2021)]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3588D70-A200-43D1-8272-B3A95EAB34B4}"/>
              </a:ext>
            </a:extLst>
          </p:cNvPr>
          <p:cNvSpPr txBox="1"/>
          <p:nvPr/>
        </p:nvSpPr>
        <p:spPr>
          <a:xfrm>
            <a:off x="8079155" y="5629330"/>
            <a:ext cx="3746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2"/>
                </a:solidFill>
              </a:rPr>
              <a:t>[A. Gramolin et al., </a:t>
            </a:r>
            <a:r>
              <a:rPr lang="en-US" sz="1200" i="1" dirty="0">
                <a:solidFill>
                  <a:schemeClr val="tx2"/>
                </a:solidFill>
              </a:rPr>
              <a:t>Nature Physics </a:t>
            </a:r>
            <a:r>
              <a:rPr lang="en-US" sz="1200" b="1" dirty="0">
                <a:solidFill>
                  <a:schemeClr val="tx2"/>
                </a:solidFill>
              </a:rPr>
              <a:t>17</a:t>
            </a:r>
            <a:r>
              <a:rPr lang="en-US" sz="1200" dirty="0">
                <a:solidFill>
                  <a:schemeClr val="tx2"/>
                </a:solidFill>
              </a:rPr>
              <a:t>, 79 (2021)]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C2D446C-5A33-443B-959E-0825B25B23C6}"/>
              </a:ext>
            </a:extLst>
          </p:cNvPr>
          <p:cNvSpPr txBox="1"/>
          <p:nvPr/>
        </p:nvSpPr>
        <p:spPr>
          <a:xfrm>
            <a:off x="8079155" y="5402039"/>
            <a:ext cx="41128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2"/>
                </a:solidFill>
              </a:rPr>
              <a:t>[A. Gramolin et al., </a:t>
            </a:r>
            <a:r>
              <a:rPr lang="en-US" sz="1200" i="1" dirty="0">
                <a:solidFill>
                  <a:schemeClr val="tx2"/>
                </a:solidFill>
              </a:rPr>
              <a:t>Phys. Rev. D </a:t>
            </a:r>
            <a:r>
              <a:rPr lang="en-US" sz="1200" b="1" dirty="0">
                <a:solidFill>
                  <a:schemeClr val="tx2"/>
                </a:solidFill>
              </a:rPr>
              <a:t>105</a:t>
            </a:r>
            <a:r>
              <a:rPr lang="en-US" sz="1200" dirty="0">
                <a:solidFill>
                  <a:schemeClr val="tx2"/>
                </a:solidFill>
              </a:rPr>
              <a:t>, 035029 (2022)]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59989F5-5169-4E56-975E-4CADD8C92620}"/>
              </a:ext>
            </a:extLst>
          </p:cNvPr>
          <p:cNvSpPr txBox="1"/>
          <p:nvPr/>
        </p:nvSpPr>
        <p:spPr>
          <a:xfrm>
            <a:off x="8079155" y="5843462"/>
            <a:ext cx="3746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2"/>
                </a:solidFill>
              </a:rPr>
              <a:t>[G. Centers et al., </a:t>
            </a:r>
            <a:r>
              <a:rPr lang="en-US" sz="1200" i="1" dirty="0">
                <a:solidFill>
                  <a:schemeClr val="tx2"/>
                </a:solidFill>
              </a:rPr>
              <a:t>Nature Comms </a:t>
            </a:r>
            <a:r>
              <a:rPr lang="en-US" sz="1200" b="1" dirty="0">
                <a:solidFill>
                  <a:schemeClr val="tx2"/>
                </a:solidFill>
              </a:rPr>
              <a:t>12</a:t>
            </a:r>
            <a:r>
              <a:rPr lang="en-US" sz="1200" dirty="0">
                <a:solidFill>
                  <a:schemeClr val="tx2"/>
                </a:solidFill>
              </a:rPr>
              <a:t>, 7321 (2021)]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545EFFEA-8BD4-42DA-9BFA-16171456E32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253842" y="572886"/>
            <a:ext cx="1745457" cy="159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2125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7687" y="242159"/>
            <a:ext cx="10426995" cy="605927"/>
          </a:xfrm>
        </p:spPr>
        <p:txBody>
          <a:bodyPr>
            <a:noAutofit/>
          </a:bodyPr>
          <a:lstStyle/>
          <a:p>
            <a:r>
              <a:rPr lang="en-US" sz="2400" b="1" dirty="0" err="1">
                <a:ln w="3175">
                  <a:noFill/>
                </a:ln>
                <a:solidFill>
                  <a:srgbClr val="C00000"/>
                </a:solidFill>
              </a:rPr>
              <a:t>CASPEr</a:t>
            </a:r>
            <a:r>
              <a:rPr lang="en-US" sz="2400" b="1" dirty="0">
                <a:ln w="3175">
                  <a:noFill/>
                </a:ln>
                <a:solidFill>
                  <a:srgbClr val="C00000"/>
                </a:solidFill>
              </a:rPr>
              <a:t>-e: experimental details</a:t>
            </a:r>
          </a:p>
        </p:txBody>
      </p:sp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29325-45D7-4598-A38B-60DF94548945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8" name="Content Placeholder 12 4 1 2 2 2 1 1 1"/>
          <p:cNvSpPr txBox="1">
            <a:spLocks/>
          </p:cNvSpPr>
          <p:nvPr/>
        </p:nvSpPr>
        <p:spPr>
          <a:xfrm>
            <a:off x="9829800" y="940079"/>
            <a:ext cx="1961995" cy="83099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 algn="ctr">
              <a:defRPr/>
            </a:pPr>
            <a:r>
              <a:rPr lang="en-US" sz="1600" b="1" dirty="0">
                <a:sym typeface="Mathematica1"/>
              </a:rPr>
              <a:t>liquid helium (4 K) bath cryostat</a:t>
            </a:r>
            <a:br>
              <a:rPr lang="en-US" sz="1600" b="1" dirty="0">
                <a:sym typeface="Mathematica1"/>
              </a:rPr>
            </a:br>
            <a:r>
              <a:rPr lang="en-US" sz="1600" b="1" dirty="0">
                <a:sym typeface="Mathematica1"/>
              </a:rPr>
              <a:t>with 9T magnet</a:t>
            </a:r>
          </a:p>
        </p:txBody>
      </p:sp>
      <p:sp>
        <p:nvSpPr>
          <p:cNvPr id="19" name="Content Placeholder 12 4 1 2 2 2 1 1 2"/>
          <p:cNvSpPr txBox="1">
            <a:spLocks/>
          </p:cNvSpPr>
          <p:nvPr/>
        </p:nvSpPr>
        <p:spPr>
          <a:xfrm>
            <a:off x="524088" y="940079"/>
            <a:ext cx="1643207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 algn="ctr">
              <a:defRPr/>
            </a:pPr>
            <a:r>
              <a:rPr lang="en-US" sz="1600" b="1" dirty="0">
                <a:sym typeface="Mathematica1"/>
              </a:rPr>
              <a:t>sample: 4mm</a:t>
            </a:r>
          </a:p>
        </p:txBody>
      </p:sp>
      <p:sp>
        <p:nvSpPr>
          <p:cNvPr id="21" name="Content Placeholder 12 4 1 2 2 2 1 1 3"/>
          <p:cNvSpPr txBox="1">
            <a:spLocks/>
          </p:cNvSpPr>
          <p:nvPr/>
        </p:nvSpPr>
        <p:spPr>
          <a:xfrm>
            <a:off x="108357" y="1326612"/>
            <a:ext cx="2584196" cy="83099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 algn="ctr">
              <a:defRPr/>
            </a:pPr>
            <a:r>
              <a:rPr lang="en-US" sz="1600" baseline="30000" dirty="0">
                <a:sym typeface="Mathematica1"/>
              </a:rPr>
              <a:t>207</a:t>
            </a:r>
            <a:r>
              <a:rPr lang="en-US" sz="1600" dirty="0">
                <a:sym typeface="Mathematica1"/>
              </a:rPr>
              <a:t>Pb nuclear spins in ferroelectrically-polarized PMN-PT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8" y="2503608"/>
            <a:ext cx="1656922" cy="10011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4744" y="2054949"/>
            <a:ext cx="1097399" cy="26324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80" y="3822147"/>
            <a:ext cx="2639036" cy="1977769"/>
          </a:xfrm>
          <a:prstGeom prst="rect">
            <a:avLst/>
          </a:prstGeom>
        </p:spPr>
      </p:pic>
      <p:sp>
        <p:nvSpPr>
          <p:cNvPr id="16" name="Content Placeholder 12 4 1 2 2 2 1 1 4"/>
          <p:cNvSpPr txBox="1">
            <a:spLocks/>
          </p:cNvSpPr>
          <p:nvPr/>
        </p:nvSpPr>
        <p:spPr>
          <a:xfrm>
            <a:off x="3719877" y="953401"/>
            <a:ext cx="1643207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 algn="ctr">
              <a:defRPr/>
            </a:pPr>
            <a:r>
              <a:rPr lang="en-US" sz="1600" b="1" dirty="0">
                <a:sym typeface="Mathematica1"/>
              </a:rPr>
              <a:t>sensor:</a:t>
            </a:r>
          </a:p>
        </p:txBody>
      </p:sp>
      <p:sp>
        <p:nvSpPr>
          <p:cNvPr id="23" name="Content Placeholder 12 4 1 2 2 2 1 1 5"/>
          <p:cNvSpPr txBox="1">
            <a:spLocks/>
          </p:cNvSpPr>
          <p:nvPr/>
        </p:nvSpPr>
        <p:spPr>
          <a:xfrm>
            <a:off x="3219167" y="1320986"/>
            <a:ext cx="1554428" cy="83099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 algn="ctr">
              <a:defRPr/>
            </a:pPr>
            <a:r>
              <a:rPr lang="en-US" sz="1600" dirty="0">
                <a:sym typeface="Mathematica1"/>
              </a:rPr>
              <a:t>low-noise radiofrequency amplifier</a:t>
            </a:r>
          </a:p>
        </p:txBody>
      </p:sp>
      <p:pic>
        <p:nvPicPr>
          <p:cNvPr id="3074" name="Picture 2" descr="imag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09178" y="2953376"/>
            <a:ext cx="2401059" cy="1023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 1" descr="https://lh3.googleusercontent.com/vdC91bd5ePiPmXj9zWGca7K9HUZqAfz5mFqbYF1u1TVJ0XQoRz5qr9QKFi9cXND1lxcJkhslqjzPTygrtyzCRtGBMiRPW2DK-uJOcR6wmIMeGFj_A1TJalsVAxpH7RvKjddl-xpBVVdxWcJKQLeXIdifMjtkORetz1TGNwe15r21-YP89XXmoI1sZ5lQo_POhfCt_zhUUzSpD0yfEXGm2KWa_crrQ-FJUhrvmN2eN3i8gaHGj9WKFnaGSYXf1YwTnHSZZzvFJA4cG0yoMmb_wK8-FvCiWhxy_f981wyd3iZMRckKhf9au6kZ_0DuyywnYIaX8qUDJcxQ23tlLACyJ49W-QRVWC9HbZeLjDUV3OahAuk5CV6bNmtQMV9Iv9LRN7T3qkHNFC7Ra5sX_BaYlNczNIojaidP0E_yjnC7wjaDLDNefY35L5PLb1wsuqyZjjjMx5vK3ebYD4nsx6i7MzWTNnYXoKMU5uVs2pEXtMA5T_i0iq7jG2FT9GYsFjOIPozQyvoXyeCWLdj082YDyHB0PVzvvNE3ehNcpvO3L_5DiNzyJIXjI4ukXLrdjYctHNZM_-SrfxnWl8SyoOCPHTObmx1DM4j9CeNAqeVWFfM5DTvQg7AqGS4m_ZNPK6QKsPF9qDXqBuftVcp_pvToX_GPLW6hL44=w684-h1214-n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7386" y="2032858"/>
            <a:ext cx="1505901" cy="267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3CB6C1-3E21-4218-8A5E-72266F02088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73" y="5888654"/>
            <a:ext cx="1654380" cy="22771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Content Placeholder 12 4 1 2 2 2 1 2 2"/>
          <p:cNvSpPr txBox="1">
            <a:spLocks/>
          </p:cNvSpPr>
          <p:nvPr/>
        </p:nvSpPr>
        <p:spPr>
          <a:xfrm>
            <a:off x="270090" y="6074036"/>
            <a:ext cx="2675273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>
              <a:defRPr/>
            </a:pPr>
            <a:r>
              <a:rPr lang="en-US" sz="1600" dirty="0">
                <a:sym typeface="Mathematica1"/>
              </a:rPr>
              <a:t>similar to a polar molecule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28811" y="6386422"/>
            <a:ext cx="2420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ACME [</a:t>
            </a:r>
            <a:r>
              <a:rPr lang="en-US" sz="1200" i="1" dirty="0">
                <a:solidFill>
                  <a:schemeClr val="accent1">
                    <a:lumMod val="75000"/>
                  </a:schemeClr>
                </a:solidFill>
              </a:rPr>
              <a:t>Science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343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, 269 (2013)]</a:t>
            </a:r>
          </a:p>
        </p:txBody>
      </p:sp>
      <p:sp>
        <p:nvSpPr>
          <p:cNvPr id="31" name="Arc 30"/>
          <p:cNvSpPr/>
          <p:nvPr/>
        </p:nvSpPr>
        <p:spPr>
          <a:xfrm flipH="1">
            <a:off x="294830" y="6083278"/>
            <a:ext cx="200386" cy="731791"/>
          </a:xfrm>
          <a:prstGeom prst="arc">
            <a:avLst>
              <a:gd name="adj1" fmla="val 16392264"/>
              <a:gd name="adj2" fmla="val 5202825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529197" y="6573963"/>
            <a:ext cx="2420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[</a:t>
            </a:r>
            <a:r>
              <a:rPr lang="en-US" sz="1200" i="1" dirty="0">
                <a:solidFill>
                  <a:schemeClr val="accent1">
                    <a:lumMod val="75000"/>
                  </a:schemeClr>
                </a:solidFill>
              </a:rPr>
              <a:t>Nature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562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, 355 (2018)] </a:t>
            </a:r>
          </a:p>
        </p:txBody>
      </p:sp>
      <p:sp>
        <p:nvSpPr>
          <p:cNvPr id="6" name="Explosion 1 5"/>
          <p:cNvSpPr/>
          <p:nvPr/>
        </p:nvSpPr>
        <p:spPr>
          <a:xfrm>
            <a:off x="1534614" y="3982218"/>
            <a:ext cx="214498" cy="256036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c 34"/>
          <p:cNvSpPr/>
          <p:nvPr/>
        </p:nvSpPr>
        <p:spPr>
          <a:xfrm>
            <a:off x="2597489" y="6074036"/>
            <a:ext cx="200386" cy="731791"/>
          </a:xfrm>
          <a:prstGeom prst="arc">
            <a:avLst>
              <a:gd name="adj1" fmla="val 16392264"/>
              <a:gd name="adj2" fmla="val 5202825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768" y="2370618"/>
            <a:ext cx="1301272" cy="135010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97" y="3561861"/>
            <a:ext cx="1183904" cy="217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8977E82-109D-4FD4-831D-39246F57191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93" y="2130752"/>
            <a:ext cx="2667372" cy="195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F957DBF-6975-48C5-9928-61B6C25E454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79771" y="2326004"/>
            <a:ext cx="3081158" cy="2158299"/>
          </a:xfrm>
          <a:prstGeom prst="rect">
            <a:avLst/>
          </a:prstGeom>
        </p:spPr>
      </p:pic>
      <p:sp>
        <p:nvSpPr>
          <p:cNvPr id="32" name="Content Placeholder 12 4 1 2 2 2 1 1 1">
            <a:extLst>
              <a:ext uri="{FF2B5EF4-FFF2-40B4-BE49-F238E27FC236}">
                <a16:creationId xmlns:a16="http://schemas.microsoft.com/office/drawing/2014/main" id="{FDDEB081-21B5-4D39-AA15-0737F58734B0}"/>
              </a:ext>
            </a:extLst>
          </p:cNvPr>
          <p:cNvSpPr txBox="1">
            <a:spLocks/>
          </p:cNvSpPr>
          <p:nvPr/>
        </p:nvSpPr>
        <p:spPr>
          <a:xfrm>
            <a:off x="6486388" y="953401"/>
            <a:ext cx="1800665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 algn="ctr">
              <a:defRPr/>
            </a:pPr>
            <a:r>
              <a:rPr lang="en-US" sz="1600" b="1" dirty="0">
                <a:sym typeface="Mathematica1"/>
              </a:rPr>
              <a:t>NMR calibration</a:t>
            </a:r>
          </a:p>
        </p:txBody>
      </p:sp>
      <p:sp>
        <p:nvSpPr>
          <p:cNvPr id="33" name="Content Placeholder 12 4 1 2 2 2 1 1 5">
            <a:extLst>
              <a:ext uri="{FF2B5EF4-FFF2-40B4-BE49-F238E27FC236}">
                <a16:creationId xmlns:a16="http://schemas.microsoft.com/office/drawing/2014/main" id="{1BF07595-C1E2-45A0-9FAA-0145F00BCD99}"/>
              </a:ext>
            </a:extLst>
          </p:cNvPr>
          <p:cNvSpPr txBox="1">
            <a:spLocks/>
          </p:cNvSpPr>
          <p:nvPr/>
        </p:nvSpPr>
        <p:spPr>
          <a:xfrm>
            <a:off x="6370339" y="1361508"/>
            <a:ext cx="2195529" cy="5847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 algn="ctr">
              <a:defRPr/>
            </a:pPr>
            <a:r>
              <a:rPr lang="en-US" sz="1600" dirty="0">
                <a:sym typeface="Mathematica1"/>
              </a:rPr>
              <a:t>crossed excitation and pickup coils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B729185-CE1E-424D-BDDA-D18BDE875D61}"/>
              </a:ext>
            </a:extLst>
          </p:cNvPr>
          <p:cNvSpPr txBox="1"/>
          <p:nvPr/>
        </p:nvSpPr>
        <p:spPr>
          <a:xfrm>
            <a:off x="5795956" y="6123812"/>
            <a:ext cx="38207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2"/>
                </a:solidFill>
              </a:rPr>
              <a:t>[D. Aybas et al., </a:t>
            </a:r>
            <a:r>
              <a:rPr lang="en-US" sz="1200" i="1" dirty="0">
                <a:solidFill>
                  <a:schemeClr val="tx2"/>
                </a:solidFill>
              </a:rPr>
              <a:t>Phys. Rev. Lett. </a:t>
            </a:r>
            <a:r>
              <a:rPr lang="en-US" sz="1200" b="1" dirty="0">
                <a:solidFill>
                  <a:schemeClr val="tx2"/>
                </a:solidFill>
              </a:rPr>
              <a:t>126</a:t>
            </a:r>
            <a:r>
              <a:rPr lang="en-US" sz="1200" dirty="0">
                <a:solidFill>
                  <a:schemeClr val="tx2"/>
                </a:solidFill>
              </a:rPr>
              <a:t>, 160505 (2021)]</a:t>
            </a:r>
          </a:p>
        </p:txBody>
      </p:sp>
      <p:sp>
        <p:nvSpPr>
          <p:cNvPr id="38" name="Content Placeholder 12 4 1 2 2 2 1 1 4">
            <a:extLst>
              <a:ext uri="{FF2B5EF4-FFF2-40B4-BE49-F238E27FC236}">
                <a16:creationId xmlns:a16="http://schemas.microsoft.com/office/drawing/2014/main" id="{3516D6C5-A1BC-4B6E-AD8C-9C2DC3970EAE}"/>
              </a:ext>
            </a:extLst>
          </p:cNvPr>
          <p:cNvSpPr txBox="1">
            <a:spLocks/>
          </p:cNvSpPr>
          <p:nvPr/>
        </p:nvSpPr>
        <p:spPr>
          <a:xfrm>
            <a:off x="5881928" y="5358107"/>
            <a:ext cx="3671025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rgbClr val="C00000"/>
            </a:solidFill>
          </a:ln>
        </p:spPr>
        <p:txBody>
          <a:bodyPr vert="horz" wrap="square" lIns="91440" tIns="45720" rIns="91440" bIns="45720" rtlCol="0">
            <a:spAutoFit/>
          </a:bodyPr>
          <a:lstStyle/>
          <a:p>
            <a:pPr indent="-514350" algn="ctr">
              <a:defRPr/>
            </a:pPr>
            <a:r>
              <a:rPr lang="en-US" sz="1600" dirty="0">
                <a:sym typeface="Mathematica1"/>
              </a:rPr>
              <a:t>millimeter-scale </a:t>
            </a:r>
            <a:r>
              <a:rPr lang="en-US" sz="1600" dirty="0" err="1">
                <a:sym typeface="Mathematica1"/>
              </a:rPr>
              <a:t>CASPEr</a:t>
            </a:r>
            <a:r>
              <a:rPr lang="en-US" sz="1600" dirty="0">
                <a:sym typeface="Mathematica1"/>
              </a:rPr>
              <a:t>-e search based on nuclear magnetic resonance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53E17BA-4E06-4172-96E8-25714C3C668F}"/>
              </a:ext>
            </a:extLst>
          </p:cNvPr>
          <p:cNvSpPr txBox="1"/>
          <p:nvPr/>
        </p:nvSpPr>
        <p:spPr>
          <a:xfrm>
            <a:off x="5795956" y="6338842"/>
            <a:ext cx="38207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2"/>
                </a:solidFill>
              </a:rPr>
              <a:t>[J. Adam et al., manuscript in preparation]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64E9FF49-2F10-4CDB-AA37-EBFC372FD03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92334" y="2264605"/>
            <a:ext cx="703622" cy="2361720"/>
          </a:xfrm>
          <a:prstGeom prst="rect">
            <a:avLst/>
          </a:prstGeom>
        </p:spPr>
      </p:pic>
      <p:sp>
        <p:nvSpPr>
          <p:cNvPr id="41" name="Content Placeholder 12 4 1 2 2 2 1 1 5">
            <a:extLst>
              <a:ext uri="{FF2B5EF4-FFF2-40B4-BE49-F238E27FC236}">
                <a16:creationId xmlns:a16="http://schemas.microsoft.com/office/drawing/2014/main" id="{7CEC75E5-3FCD-41EF-AB19-165D96E004EC}"/>
              </a:ext>
            </a:extLst>
          </p:cNvPr>
          <p:cNvSpPr txBox="1">
            <a:spLocks/>
          </p:cNvSpPr>
          <p:nvPr/>
        </p:nvSpPr>
        <p:spPr>
          <a:xfrm>
            <a:off x="4666931" y="1595578"/>
            <a:ext cx="1554428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 algn="ctr">
              <a:defRPr/>
            </a:pPr>
            <a:r>
              <a:rPr lang="en-US" sz="1600" dirty="0">
                <a:sym typeface="Mathematica1"/>
              </a:rPr>
              <a:t>SQUID</a:t>
            </a:r>
          </a:p>
        </p:txBody>
      </p:sp>
      <p:sp>
        <p:nvSpPr>
          <p:cNvPr id="42" name="Right Arrow 37">
            <a:extLst>
              <a:ext uri="{FF2B5EF4-FFF2-40B4-BE49-F238E27FC236}">
                <a16:creationId xmlns:a16="http://schemas.microsoft.com/office/drawing/2014/main" id="{DCC7CABB-7CB8-4BED-B48F-83C28EB00834}"/>
              </a:ext>
            </a:extLst>
          </p:cNvPr>
          <p:cNvSpPr/>
          <p:nvPr/>
        </p:nvSpPr>
        <p:spPr>
          <a:xfrm>
            <a:off x="4722403" y="3325638"/>
            <a:ext cx="228024" cy="206724"/>
          </a:xfrm>
          <a:prstGeom prst="rightArrow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26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6" grpId="0"/>
      <p:bldP spid="23" grpId="0"/>
      <p:bldP spid="28" grpId="0"/>
      <p:bldP spid="29" grpId="0"/>
      <p:bldP spid="31" grpId="0" animBg="1"/>
      <p:bldP spid="34" grpId="0"/>
      <p:bldP spid="6" grpId="0" animBg="1"/>
      <p:bldP spid="35" grpId="0" animBg="1"/>
      <p:bldP spid="32" grpId="0"/>
      <p:bldP spid="33" grpId="0"/>
      <p:bldP spid="38" grpId="0" animBg="1"/>
      <p:bldP spid="41" grpId="0"/>
      <p:bldP spid="4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7687" y="242159"/>
            <a:ext cx="10546732" cy="605927"/>
          </a:xfrm>
        </p:spPr>
        <p:txBody>
          <a:bodyPr>
            <a:noAutofit/>
          </a:bodyPr>
          <a:lstStyle/>
          <a:p>
            <a:r>
              <a:rPr lang="en-US" sz="2400" b="1" baseline="30000" dirty="0">
                <a:ln w="3175">
                  <a:noFill/>
                </a:ln>
                <a:solidFill>
                  <a:srgbClr val="C00000"/>
                </a:solidFill>
              </a:rPr>
              <a:t>207</a:t>
            </a:r>
            <a:r>
              <a:rPr lang="en-US" sz="2400" b="1" dirty="0">
                <a:ln w="3175">
                  <a:noFill/>
                </a:ln>
                <a:solidFill>
                  <a:srgbClr val="C00000"/>
                </a:solidFill>
              </a:rPr>
              <a:t>Pb NMR: sensitivity calibration, characterization of PMN-PT</a:t>
            </a:r>
          </a:p>
        </p:txBody>
      </p:sp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29325-45D7-4598-A38B-60DF94548945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6" name="Content Placeholder 12 4 1 2 2 2 1 1 1 1"/>
          <p:cNvSpPr txBox="1">
            <a:spLocks/>
          </p:cNvSpPr>
          <p:nvPr/>
        </p:nvSpPr>
        <p:spPr>
          <a:xfrm>
            <a:off x="4590122" y="1088503"/>
            <a:ext cx="4832195" cy="107721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 algn="ctr">
              <a:defRPr/>
            </a:pPr>
            <a:r>
              <a:rPr lang="en-US" sz="1600" baseline="30000" dirty="0">
                <a:sym typeface="Mathematica1"/>
              </a:rPr>
              <a:t>207</a:t>
            </a:r>
            <a:r>
              <a:rPr lang="en-US" sz="1600" dirty="0">
                <a:sym typeface="Mathematica1"/>
              </a:rPr>
              <a:t>Pb NMR: free induction decay (FID) after</a:t>
            </a:r>
            <a:br>
              <a:rPr lang="en-US" sz="1600" dirty="0">
                <a:sym typeface="Mathematica1"/>
              </a:rPr>
            </a:br>
            <a:r>
              <a:rPr lang="en-US" sz="1600" dirty="0">
                <a:sym typeface="Mathematica1"/>
              </a:rPr>
              <a:t>small-tip angle pulses</a:t>
            </a:r>
            <a:br>
              <a:rPr lang="en-US" sz="1600" dirty="0">
                <a:sym typeface="Mathematica1"/>
              </a:rPr>
            </a:br>
            <a:r>
              <a:rPr lang="en-US" sz="1600" dirty="0">
                <a:sym typeface="Mathematica1"/>
              </a:rPr>
              <a:t>(we use small-tip angle pulses so that spin polarization is not diminished after FID acquisition)</a:t>
            </a:r>
          </a:p>
        </p:txBody>
      </p:sp>
      <p:sp>
        <p:nvSpPr>
          <p:cNvPr id="17" name="Content Placeholder 12 8 5 1"/>
          <p:cNvSpPr txBox="1">
            <a:spLocks/>
          </p:cNvSpPr>
          <p:nvPr/>
        </p:nvSpPr>
        <p:spPr>
          <a:xfrm>
            <a:off x="1715266" y="5615567"/>
            <a:ext cx="8761468" cy="8617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rgbClr val="C00000"/>
            </a:solidFill>
          </a:ln>
        </p:spPr>
        <p:txBody>
          <a:bodyPr vert="horz" wrap="square" lIns="91440" tIns="45720" rIns="91440" bIns="45720" rtlCol="0">
            <a:spAutoFit/>
          </a:bodyPr>
          <a:lstStyle/>
          <a:p>
            <a:pPr indent="-182880">
              <a:lnSpc>
                <a:spcPts val="2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Mathematica1"/>
              </a:rPr>
              <a:t>successful modeling of spin dynamics and FID data using Bloch equations</a:t>
            </a:r>
            <a:endParaRPr lang="en-US" sz="1600" dirty="0">
              <a:cs typeface="Arial" panose="020B0604020202020204" pitchFamily="34" charset="0"/>
              <a:sym typeface="Mathematica1"/>
            </a:endParaRPr>
          </a:p>
          <a:p>
            <a:pPr indent="-182880">
              <a:lnSpc>
                <a:spcPts val="2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Mathematica1"/>
              </a:rPr>
              <a:t>measurement of nuclear spin coherence time → </a:t>
            </a:r>
          </a:p>
          <a:p>
            <a:pPr indent="-182880">
              <a:lnSpc>
                <a:spcPts val="2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Mathematica1"/>
              </a:rPr>
              <a:t>calibration of sensitivity to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  <a:sym typeface="Mathematica1"/>
              </a:rPr>
              <a:t>axion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Mathematica1"/>
              </a:rPr>
              <a:t>-like dark matter by measuring FID after small-tip angle pulse</a:t>
            </a:r>
            <a:endParaRPr lang="en-US" sz="1600" dirty="0">
              <a:sym typeface="Mathematica1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280D159-2041-41E8-A906-9C3CDC107D0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110" y="5950432"/>
            <a:ext cx="1772964" cy="202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286F4B0-5607-4ECC-A4DC-137A552D04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391" y="928925"/>
            <a:ext cx="3743708" cy="15460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4A468B-8899-4515-B466-552178EECA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9449" y="757590"/>
            <a:ext cx="2382183" cy="16686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55B491C-3D21-4E37-AEAE-8BCD968371B5}"/>
              </a:ext>
            </a:extLst>
          </p:cNvPr>
          <p:cNvSpPr txBox="1"/>
          <p:nvPr/>
        </p:nvSpPr>
        <p:spPr>
          <a:xfrm>
            <a:off x="4914899" y="6535207"/>
            <a:ext cx="38207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2"/>
                </a:solidFill>
              </a:rPr>
              <a:t>[D. Aybas et al., </a:t>
            </a:r>
            <a:r>
              <a:rPr lang="en-US" sz="1200" i="1" dirty="0">
                <a:solidFill>
                  <a:schemeClr val="tx2"/>
                </a:solidFill>
              </a:rPr>
              <a:t>Phys. Rev. Lett. </a:t>
            </a:r>
            <a:r>
              <a:rPr lang="en-US" sz="1200" b="1" dirty="0">
                <a:solidFill>
                  <a:schemeClr val="tx2"/>
                </a:solidFill>
              </a:rPr>
              <a:t>126</a:t>
            </a:r>
            <a:r>
              <a:rPr lang="en-US" sz="1200" dirty="0">
                <a:solidFill>
                  <a:schemeClr val="tx2"/>
                </a:solidFill>
              </a:rPr>
              <a:t>, 160505 (2021)]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482248E-4A63-4DEB-9F01-D0C7B309812F}"/>
              </a:ext>
            </a:extLst>
          </p:cNvPr>
          <p:cNvGrpSpPr/>
          <p:nvPr/>
        </p:nvGrpSpPr>
        <p:grpSpPr>
          <a:xfrm>
            <a:off x="1863466" y="2575097"/>
            <a:ext cx="3219523" cy="2888148"/>
            <a:chOff x="1823125" y="2576844"/>
            <a:chExt cx="3219523" cy="2888148"/>
          </a:xfrm>
        </p:grpSpPr>
        <p:pic>
          <p:nvPicPr>
            <p:cNvPr id="20" name="Picture 19" descr="Chart, scatter chart&#10;&#10;Description automatically generated">
              <a:extLst>
                <a:ext uri="{FF2B5EF4-FFF2-40B4-BE49-F238E27FC236}">
                  <a16:creationId xmlns:a16="http://schemas.microsoft.com/office/drawing/2014/main" id="{E1E920FB-D8B0-4F4F-851C-6B679F9169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23125" y="2576844"/>
              <a:ext cx="3219523" cy="2888148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5FB7D74-EC68-4A26-95C0-80D71D63612E}"/>
                </a:ext>
              </a:extLst>
            </p:cNvPr>
            <p:cNvSpPr/>
            <p:nvPr/>
          </p:nvSpPr>
          <p:spPr>
            <a:xfrm>
              <a:off x="2729753" y="2857500"/>
              <a:ext cx="423582" cy="3361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D8DA7D4-4DEC-4395-9947-2C49B272B9C7}"/>
                </a:ext>
              </a:extLst>
            </p:cNvPr>
            <p:cNvSpPr/>
            <p:nvPr/>
          </p:nvSpPr>
          <p:spPr>
            <a:xfrm>
              <a:off x="3848171" y="2817261"/>
              <a:ext cx="1026387" cy="208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618CADA3-121B-4234-ABC8-12130A66211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535" y="2512341"/>
            <a:ext cx="4399873" cy="2959340"/>
          </a:xfrm>
          <a:prstGeom prst="rect">
            <a:avLst/>
          </a:prstGeom>
        </p:spPr>
      </p:pic>
      <p:sp>
        <p:nvSpPr>
          <p:cNvPr id="22" name="Content Placeholder 12 4 1 2 2 2 1 1 1 1">
            <a:extLst>
              <a:ext uri="{FF2B5EF4-FFF2-40B4-BE49-F238E27FC236}">
                <a16:creationId xmlns:a16="http://schemas.microsoft.com/office/drawing/2014/main" id="{71C7CE95-D127-4C4D-86F9-86E0FD41C2E6}"/>
              </a:ext>
            </a:extLst>
          </p:cNvPr>
          <p:cNvSpPr txBox="1">
            <a:spLocks/>
          </p:cNvSpPr>
          <p:nvPr/>
        </p:nvSpPr>
        <p:spPr>
          <a:xfrm>
            <a:off x="31305" y="2698688"/>
            <a:ext cx="1742696" cy="83099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 algn="ctr">
              <a:defRPr/>
            </a:pPr>
            <a:r>
              <a:rPr lang="en-US" sz="1600" baseline="30000" dirty="0">
                <a:sym typeface="Mathematica1"/>
              </a:rPr>
              <a:t>207</a:t>
            </a:r>
            <a:r>
              <a:rPr lang="en-US" sz="1600" dirty="0">
                <a:sym typeface="Mathematica1"/>
              </a:rPr>
              <a:t>Pb NMR calibration with RF amplifier →</a:t>
            </a:r>
          </a:p>
        </p:txBody>
      </p:sp>
      <p:sp>
        <p:nvSpPr>
          <p:cNvPr id="23" name="Content Placeholder 12 4 1 2 2 2 1 1 1 1">
            <a:extLst>
              <a:ext uri="{FF2B5EF4-FFF2-40B4-BE49-F238E27FC236}">
                <a16:creationId xmlns:a16="http://schemas.microsoft.com/office/drawing/2014/main" id="{E1A75A0C-553E-4965-9D41-39D9787696C6}"/>
              </a:ext>
            </a:extLst>
          </p:cNvPr>
          <p:cNvSpPr txBox="1">
            <a:spLocks/>
          </p:cNvSpPr>
          <p:nvPr/>
        </p:nvSpPr>
        <p:spPr>
          <a:xfrm>
            <a:off x="5172454" y="2698688"/>
            <a:ext cx="1742696" cy="83099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 algn="ctr">
              <a:defRPr/>
            </a:pPr>
            <a:r>
              <a:rPr lang="en-US" sz="1600" baseline="30000" dirty="0">
                <a:sym typeface="Mathematica1"/>
              </a:rPr>
              <a:t>207</a:t>
            </a:r>
            <a:r>
              <a:rPr lang="en-US" sz="1600" dirty="0">
                <a:sym typeface="Mathematica1"/>
              </a:rPr>
              <a:t>Pb NMR calibration with SQUID →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9F6B1CA-CED3-46E7-AD94-629A896A22F0}"/>
              </a:ext>
            </a:extLst>
          </p:cNvPr>
          <p:cNvSpPr txBox="1"/>
          <p:nvPr/>
        </p:nvSpPr>
        <p:spPr>
          <a:xfrm>
            <a:off x="8808097" y="6535206"/>
            <a:ext cx="30320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2"/>
                </a:solidFill>
              </a:rPr>
              <a:t>[J. Adam et al., manuscript in preparation]</a:t>
            </a:r>
          </a:p>
        </p:txBody>
      </p:sp>
    </p:spTree>
    <p:extLst>
      <p:ext uri="{BB962C8B-B14F-4D97-AF65-F5344CB8AC3E}">
        <p14:creationId xmlns:p14="http://schemas.microsoft.com/office/powerpoint/2010/main" val="2388865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/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7687" y="242159"/>
            <a:ext cx="10546732" cy="605927"/>
          </a:xfrm>
        </p:spPr>
        <p:txBody>
          <a:bodyPr>
            <a:noAutofit/>
          </a:bodyPr>
          <a:lstStyle/>
          <a:p>
            <a:r>
              <a:rPr lang="en-US" sz="2400" b="1" dirty="0">
                <a:ln w="3175">
                  <a:noFill/>
                </a:ln>
                <a:solidFill>
                  <a:srgbClr val="C00000"/>
                </a:solidFill>
              </a:rPr>
              <a:t>Millimeter-scale </a:t>
            </a:r>
            <a:r>
              <a:rPr lang="en-US" sz="2400" b="1" dirty="0" err="1">
                <a:ln w="3175">
                  <a:noFill/>
                </a:ln>
                <a:solidFill>
                  <a:srgbClr val="C00000"/>
                </a:solidFill>
              </a:rPr>
              <a:t>CASPEr</a:t>
            </a:r>
            <a:r>
              <a:rPr lang="en-US" sz="2400" b="1" dirty="0">
                <a:ln w="3175">
                  <a:noFill/>
                </a:ln>
                <a:solidFill>
                  <a:srgbClr val="C00000"/>
                </a:solidFill>
              </a:rPr>
              <a:t>-e axion-like dark matter search</a:t>
            </a:r>
          </a:p>
        </p:txBody>
      </p:sp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29325-45D7-4598-A38B-60DF94548945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41" name="Content Placeholder 12 4 1 2 2 2 1 1 4"/>
          <p:cNvSpPr txBox="1">
            <a:spLocks/>
          </p:cNvSpPr>
          <p:nvPr/>
        </p:nvSpPr>
        <p:spPr>
          <a:xfrm>
            <a:off x="194371" y="1094541"/>
            <a:ext cx="2998935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rgbClr val="C00000"/>
            </a:solidFill>
          </a:ln>
        </p:spPr>
        <p:txBody>
          <a:bodyPr vert="horz" wrap="square" lIns="91440" tIns="45720" rIns="91440" bIns="45720" rtlCol="0">
            <a:spAutoFit/>
          </a:bodyPr>
          <a:lstStyle/>
          <a:p>
            <a:pPr indent="-514350" algn="ctr">
              <a:defRPr/>
            </a:pPr>
            <a:r>
              <a:rPr lang="en-US" sz="1600" dirty="0" err="1">
                <a:sym typeface="Mathematica1"/>
              </a:rPr>
              <a:t>CASPEr</a:t>
            </a:r>
            <a:r>
              <a:rPr lang="en-US" sz="1600" dirty="0">
                <a:sym typeface="Mathematica1"/>
              </a:rPr>
              <a:t>-e limits on nucleon EDM and gradient interactions of axion-like dark matter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FA3381A-42D9-4B5E-AD94-34598E68838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558" y="1198940"/>
            <a:ext cx="2322520" cy="252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E215E6F-C044-4B69-A1C8-71A74683E21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051" y="2415088"/>
            <a:ext cx="2369085" cy="25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0F0B706-6E17-419F-818F-CCF8801E8F8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051" y="2746183"/>
            <a:ext cx="1539151" cy="25652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Content Placeholder 12 3 1 2">
            <a:extLst>
              <a:ext uri="{FF2B5EF4-FFF2-40B4-BE49-F238E27FC236}">
                <a16:creationId xmlns:a16="http://schemas.microsoft.com/office/drawing/2014/main" id="{C1C4664E-DF7D-4A1D-BA87-CF82C7BB23BF}"/>
              </a:ext>
            </a:extLst>
          </p:cNvPr>
          <p:cNvSpPr txBox="1">
            <a:spLocks/>
          </p:cNvSpPr>
          <p:nvPr/>
        </p:nvSpPr>
        <p:spPr>
          <a:xfrm>
            <a:off x="149008" y="2415088"/>
            <a:ext cx="3208480" cy="5847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Mathematica1"/>
              </a:rPr>
              <a:t>→ limits on oscillation amplitudes of neutron EDM and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  <a:sym typeface="Mathematica1"/>
              </a:rPr>
              <a:t>θ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  <a:sym typeface="Mathematica1"/>
              </a:rPr>
              <a:t>QCD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Mathematica1"/>
              </a:rPr>
              <a:t>:</a:t>
            </a:r>
            <a:endParaRPr lang="en-US" sz="1600" baseline="-25000" dirty="0">
              <a:sym typeface="Mathematica1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86BA3FE-4EBD-4FE2-B5A4-90B1CFF94B76}"/>
              </a:ext>
            </a:extLst>
          </p:cNvPr>
          <p:cNvSpPr/>
          <p:nvPr/>
        </p:nvSpPr>
        <p:spPr>
          <a:xfrm>
            <a:off x="3455982" y="2341849"/>
            <a:ext cx="2601671" cy="740454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ight Arrow 37">
            <a:extLst>
              <a:ext uri="{FF2B5EF4-FFF2-40B4-BE49-F238E27FC236}">
                <a16:creationId xmlns:a16="http://schemas.microsoft.com/office/drawing/2014/main" id="{5ACF8328-22CA-4E8E-B7A7-6D7457E81358}"/>
              </a:ext>
            </a:extLst>
          </p:cNvPr>
          <p:cNvSpPr/>
          <p:nvPr/>
        </p:nvSpPr>
        <p:spPr>
          <a:xfrm>
            <a:off x="3270334" y="1216020"/>
            <a:ext cx="228024" cy="206724"/>
          </a:xfrm>
          <a:prstGeom prst="rightArrow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ontent Placeholder 12 8 5 1 3">
            <a:extLst>
              <a:ext uri="{FF2B5EF4-FFF2-40B4-BE49-F238E27FC236}">
                <a16:creationId xmlns:a16="http://schemas.microsoft.com/office/drawing/2014/main" id="{AEC39DE0-71AF-4355-96D7-5C9ED1521B0D}"/>
              </a:ext>
            </a:extLst>
          </p:cNvPr>
          <p:cNvSpPr txBox="1">
            <a:spLocks/>
          </p:cNvSpPr>
          <p:nvPr/>
        </p:nvSpPr>
        <p:spPr>
          <a:xfrm>
            <a:off x="1668409" y="3709020"/>
            <a:ext cx="2290277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rgbClr val="C00000"/>
            </a:solidFill>
          </a:ln>
        </p:spPr>
        <p:txBody>
          <a:bodyPr vert="horz" wrap="square" lIns="91440" tIns="45720" rIns="91440" bIns="45720" rtlCol="0">
            <a:spAutoFit/>
          </a:bodyPr>
          <a:lstStyle/>
          <a:p>
            <a:pPr indent="-514350" algn="ctr">
              <a:defRPr/>
            </a:pPr>
            <a:r>
              <a:rPr lang="en-US" sz="1600" dirty="0">
                <a:sym typeface="Mathematica1"/>
              </a:rPr>
              <a:t>experiment performs at projected sensitivity</a:t>
            </a:r>
            <a:endParaRPr lang="en-US" sz="1600" i="1" baseline="-25000" dirty="0">
              <a:sym typeface="Mathematica1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283B11E-A981-41FE-ABB2-DC82B62CCAEF}"/>
              </a:ext>
            </a:extLst>
          </p:cNvPr>
          <p:cNvSpPr txBox="1"/>
          <p:nvPr/>
        </p:nvSpPr>
        <p:spPr>
          <a:xfrm>
            <a:off x="811688" y="4449008"/>
            <a:ext cx="38207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2"/>
                </a:solidFill>
              </a:rPr>
              <a:t>[D. Aybas et al., </a:t>
            </a:r>
            <a:r>
              <a:rPr lang="en-US" sz="1200" i="1" dirty="0">
                <a:solidFill>
                  <a:schemeClr val="tx2"/>
                </a:solidFill>
              </a:rPr>
              <a:t>Phys. Rev. Lett. </a:t>
            </a:r>
            <a:r>
              <a:rPr lang="en-US" sz="1200" b="1" dirty="0">
                <a:solidFill>
                  <a:schemeClr val="tx2"/>
                </a:solidFill>
              </a:rPr>
              <a:t>126</a:t>
            </a:r>
            <a:r>
              <a:rPr lang="en-US" sz="1200" dirty="0">
                <a:solidFill>
                  <a:schemeClr val="tx2"/>
                </a:solidFill>
              </a:rPr>
              <a:t>, 160505 (2021)]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8803CE-ED18-4F75-9F24-372E067EB562}"/>
              </a:ext>
            </a:extLst>
          </p:cNvPr>
          <p:cNvSpPr txBox="1"/>
          <p:nvPr/>
        </p:nvSpPr>
        <p:spPr>
          <a:xfrm>
            <a:off x="811688" y="4855608"/>
            <a:ext cx="30320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2"/>
                </a:solidFill>
              </a:rPr>
              <a:t>[J. Adam et al., manuscript in preparation]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07651F6-2261-4896-8496-D7F184B1A1C2}"/>
              </a:ext>
            </a:extLst>
          </p:cNvPr>
          <p:cNvSpPr txBox="1"/>
          <p:nvPr/>
        </p:nvSpPr>
        <p:spPr>
          <a:xfrm>
            <a:off x="811688" y="4652308"/>
            <a:ext cx="3746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2"/>
                </a:solidFill>
              </a:rPr>
              <a:t>[D. Aybas et al., </a:t>
            </a:r>
            <a:r>
              <a:rPr lang="en-US" sz="1200" i="1" dirty="0">
                <a:solidFill>
                  <a:schemeClr val="tx2"/>
                </a:solidFill>
              </a:rPr>
              <a:t>Quant. Sci. Tech. </a:t>
            </a:r>
            <a:r>
              <a:rPr lang="en-US" sz="1200" b="1" dirty="0">
                <a:solidFill>
                  <a:schemeClr val="tx2"/>
                </a:solidFill>
              </a:rPr>
              <a:t>6</a:t>
            </a:r>
            <a:r>
              <a:rPr lang="en-US" sz="1200" dirty="0">
                <a:solidFill>
                  <a:schemeClr val="tx2"/>
                </a:solidFill>
              </a:rPr>
              <a:t>, 034007 (2021)]</a:t>
            </a:r>
          </a:p>
        </p:txBody>
      </p:sp>
      <p:pic>
        <p:nvPicPr>
          <p:cNvPr id="37" name="Picture 3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EC11252-D59B-4558-9EC0-3E34330EDE6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227" y="2491179"/>
            <a:ext cx="5177762" cy="393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99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4" grpId="0" animBg="1"/>
      <p:bldP spid="2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2AC27296-E1D1-4B81-AA30-2C074CAE04C4}"/>
              </a:ext>
            </a:extLst>
          </p:cNvPr>
          <p:cNvSpPr/>
          <p:nvPr/>
        </p:nvSpPr>
        <p:spPr>
          <a:xfrm>
            <a:off x="81042" y="6111957"/>
            <a:ext cx="3670362" cy="6761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87858" y="798773"/>
            <a:ext cx="3663546" cy="16228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36741"/>
            <a:ext cx="12202635" cy="605927"/>
          </a:xfrm>
        </p:spPr>
        <p:txBody>
          <a:bodyPr>
            <a:noAutofit/>
          </a:bodyPr>
          <a:lstStyle/>
          <a:p>
            <a:r>
              <a:rPr lang="en-US" sz="2400" b="1" dirty="0">
                <a:ln w="3175">
                  <a:noFill/>
                </a:ln>
                <a:solidFill>
                  <a:srgbClr val="C00000"/>
                </a:solidFill>
              </a:rPr>
              <a:t>NMR approach to searching for axion dark matter (</a:t>
            </a:r>
            <a:r>
              <a:rPr lang="en-US" sz="2400" b="1" dirty="0" err="1">
                <a:ln w="3175">
                  <a:noFill/>
                </a:ln>
                <a:solidFill>
                  <a:srgbClr val="C00000"/>
                </a:solidFill>
              </a:rPr>
              <a:t>CASPEr</a:t>
            </a:r>
            <a:r>
              <a:rPr lang="en-US" sz="2400" b="1" dirty="0">
                <a:ln w="3175">
                  <a:noFill/>
                </a:ln>
                <a:solidFill>
                  <a:srgbClr val="C00000"/>
                </a:solidFill>
              </a:rPr>
              <a:t>) at BU</a:t>
            </a:r>
          </a:p>
        </p:txBody>
      </p:sp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29325-45D7-4598-A38B-60DF94548945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29" name="Content Placeholder 12 3 1"/>
          <p:cNvSpPr txBox="1">
            <a:spLocks/>
          </p:cNvSpPr>
          <p:nvPr/>
        </p:nvSpPr>
        <p:spPr>
          <a:xfrm>
            <a:off x="87861" y="810255"/>
            <a:ext cx="3747254" cy="5847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Mathematica1"/>
              </a:rPr>
              <a:t>1. NMR can search for EDM and gradient couplings of axion dark matter</a:t>
            </a:r>
            <a:endParaRPr lang="en-US" sz="1600" dirty="0">
              <a:sym typeface="Mathematica1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2B8093-42A3-4F03-B191-01A92F8D62ED}"/>
              </a:ext>
            </a:extLst>
          </p:cNvPr>
          <p:cNvSpPr txBox="1"/>
          <p:nvPr/>
        </p:nvSpPr>
        <p:spPr>
          <a:xfrm>
            <a:off x="4393498" y="6265552"/>
            <a:ext cx="45209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2"/>
                </a:solidFill>
              </a:rPr>
              <a:t>[1] D. Aybas et al., </a:t>
            </a:r>
            <a:r>
              <a:rPr lang="en-US" sz="1200" i="1" dirty="0">
                <a:solidFill>
                  <a:schemeClr val="tx2"/>
                </a:solidFill>
              </a:rPr>
              <a:t>Phys. Rev. Lett </a:t>
            </a:r>
            <a:r>
              <a:rPr lang="en-US" sz="1200" b="1" dirty="0">
                <a:solidFill>
                  <a:schemeClr val="tx2"/>
                </a:solidFill>
              </a:rPr>
              <a:t>126</a:t>
            </a:r>
            <a:r>
              <a:rPr lang="en-US" sz="1200" dirty="0">
                <a:solidFill>
                  <a:schemeClr val="tx2"/>
                </a:solidFill>
              </a:rPr>
              <a:t>, 160505 (2021)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86D192C-9D20-4B9B-94CC-F3A06CF9ED5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69" y="1465064"/>
            <a:ext cx="1045994" cy="460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5324356-6556-4715-BE60-44170AF2D11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732" y="1416979"/>
            <a:ext cx="1446381" cy="5236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Content Placeholder 12 3 1">
            <a:extLst>
              <a:ext uri="{FF2B5EF4-FFF2-40B4-BE49-F238E27FC236}">
                <a16:creationId xmlns:a16="http://schemas.microsoft.com/office/drawing/2014/main" id="{BB47C5DE-3BB1-48B7-90C9-8338544EC7AF}"/>
              </a:ext>
            </a:extLst>
          </p:cNvPr>
          <p:cNvSpPr txBox="1">
            <a:spLocks/>
          </p:cNvSpPr>
          <p:nvPr/>
        </p:nvSpPr>
        <p:spPr>
          <a:xfrm>
            <a:off x="4018447" y="901911"/>
            <a:ext cx="2029923" cy="132343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Mathematica1"/>
              </a:rPr>
              <a:t>2. precision magnetic resonance approach using nuclear spin ensembles</a:t>
            </a:r>
          </a:p>
        </p:txBody>
      </p:sp>
      <p:sp>
        <p:nvSpPr>
          <p:cNvPr id="24" name="TextShape 2">
            <a:extLst>
              <a:ext uri="{FF2B5EF4-FFF2-40B4-BE49-F238E27FC236}">
                <a16:creationId xmlns:a16="http://schemas.microsoft.com/office/drawing/2014/main" id="{737F26D9-255E-4DDB-A224-A1FA69D88812}"/>
              </a:ext>
            </a:extLst>
          </p:cNvPr>
          <p:cNvSpPr txBox="1"/>
          <p:nvPr/>
        </p:nvSpPr>
        <p:spPr>
          <a:xfrm>
            <a:off x="101698" y="3308500"/>
            <a:ext cx="5581769" cy="129172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>
            <a:spAutoFit/>
          </a:bodyPr>
          <a:lstStyle/>
          <a:p>
            <a:pPr>
              <a:lnSpc>
                <a:spcPts val="2400"/>
              </a:lnSpc>
              <a:buClr>
                <a:srgbClr val="000000"/>
              </a:buClr>
              <a:buSzPct val="45000"/>
            </a:pPr>
            <a:r>
              <a:rPr lang="en-US" sz="1600" spc="-1" dirty="0">
                <a:latin typeface="Arial"/>
              </a:rPr>
              <a:t>4. </a:t>
            </a:r>
            <a:r>
              <a:rPr lang="en-US" sz="1600" u="sng" spc="-1" dirty="0">
                <a:latin typeface="Arial"/>
              </a:rPr>
              <a:t>proof-of-principle </a:t>
            </a:r>
            <a:r>
              <a:rPr lang="en-US" sz="1600" u="sng" spc="-1" dirty="0" err="1">
                <a:latin typeface="Arial"/>
              </a:rPr>
              <a:t>searchs</a:t>
            </a:r>
            <a:r>
              <a:rPr lang="en-US" sz="1600" u="sng" spc="-1" dirty="0">
                <a:latin typeface="Arial"/>
              </a:rPr>
              <a:t> completed at design sensitivity</a:t>
            </a:r>
            <a:r>
              <a:rPr lang="en-US" sz="1600" spc="-1" dirty="0">
                <a:latin typeface="Arial"/>
              </a:rPr>
              <a:t>:</a:t>
            </a:r>
          </a:p>
          <a:p>
            <a:pPr marL="216000" indent="-216000">
              <a:lnSpc>
                <a:spcPts val="24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strike="noStrike" spc="-1" dirty="0">
                <a:latin typeface="Arial"/>
              </a:rPr>
              <a:t>sensors → RF amplifier, DC SQUID: magnetic field </a:t>
            </a:r>
            <a:r>
              <a:rPr lang="en-US" sz="1600" spc="-1" dirty="0"/>
              <a:t>sensitivity 150 </a:t>
            </a:r>
            <a:r>
              <a:rPr lang="en-US" sz="1600" spc="-1" dirty="0" err="1"/>
              <a:t>aT</a:t>
            </a:r>
            <a:r>
              <a:rPr lang="en-US" sz="1600" spc="-1" dirty="0"/>
              <a:t>/</a:t>
            </a:r>
            <a:r>
              <a:rPr lang="en-US" sz="1600" spc="-1" dirty="0">
                <a:ea typeface="Arial"/>
              </a:rPr>
              <a:t>√Hz</a:t>
            </a:r>
          </a:p>
          <a:p>
            <a:pPr marL="216000" indent="-216000">
              <a:lnSpc>
                <a:spcPts val="24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strike="noStrike" spc="-1" dirty="0">
                <a:latin typeface="Arial"/>
              </a:rPr>
              <a:t>thermal </a:t>
            </a:r>
            <a:r>
              <a:rPr lang="en-US" sz="1600" spc="-1" dirty="0">
                <a:latin typeface="Arial"/>
              </a:rPr>
              <a:t>polarization of nuclear spin ensemble at 4.2 K</a:t>
            </a:r>
            <a:endParaRPr lang="en-US" sz="1600" b="0" strike="noStrike" spc="-1" dirty="0">
              <a:latin typeface="Arial"/>
            </a:endParaRPr>
          </a:p>
        </p:txBody>
      </p:sp>
      <p:sp>
        <p:nvSpPr>
          <p:cNvPr id="25" name="TextShape 2">
            <a:extLst>
              <a:ext uri="{FF2B5EF4-FFF2-40B4-BE49-F238E27FC236}">
                <a16:creationId xmlns:a16="http://schemas.microsoft.com/office/drawing/2014/main" id="{8A55554B-628B-4D54-AF83-D402DA32E020}"/>
              </a:ext>
            </a:extLst>
          </p:cNvPr>
          <p:cNvSpPr txBox="1"/>
          <p:nvPr/>
        </p:nvSpPr>
        <p:spPr>
          <a:xfrm>
            <a:off x="101698" y="4690964"/>
            <a:ext cx="5220263" cy="129172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>
            <a:spAutoFit/>
          </a:bodyPr>
          <a:lstStyle/>
          <a:p>
            <a:pPr>
              <a:lnSpc>
                <a:spcPts val="2400"/>
              </a:lnSpc>
              <a:buClr>
                <a:srgbClr val="000000"/>
              </a:buClr>
              <a:buSzPct val="45000"/>
            </a:pPr>
            <a:r>
              <a:rPr lang="en-US" sz="1600" spc="-1" dirty="0">
                <a:latin typeface="Arial"/>
              </a:rPr>
              <a:t>5. </a:t>
            </a:r>
            <a:r>
              <a:rPr lang="en-US" sz="1600" u="sng" spc="-1" dirty="0">
                <a:latin typeface="Arial"/>
              </a:rPr>
              <a:t>current work: quantum approach</a:t>
            </a:r>
            <a:r>
              <a:rPr lang="en-US" sz="1600" spc="-1" dirty="0">
                <a:latin typeface="Arial"/>
              </a:rPr>
              <a:t>:</a:t>
            </a:r>
          </a:p>
          <a:p>
            <a:pPr marL="216000" indent="-216000">
              <a:lnSpc>
                <a:spcPts val="24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strike="noStrike" spc="-1" dirty="0">
                <a:latin typeface="Arial"/>
              </a:rPr>
              <a:t>sensor → integration with </a:t>
            </a:r>
            <a:r>
              <a:rPr lang="en-US" sz="1600" spc="-1" dirty="0"/>
              <a:t>resonant quantum upconverter (RQU) developed by Irwin group (SLAC)</a:t>
            </a:r>
            <a:endParaRPr lang="en-US" sz="1600" spc="-1" dirty="0">
              <a:ea typeface="Arial"/>
            </a:endParaRPr>
          </a:p>
          <a:p>
            <a:pPr marL="216000" indent="-216000">
              <a:lnSpc>
                <a:spcPts val="24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spc="-1" dirty="0"/>
              <a:t>quantum state purification</a:t>
            </a:r>
            <a:r>
              <a:rPr lang="en-US" sz="1600" spc="-1" dirty="0">
                <a:latin typeface="Arial"/>
              </a:rPr>
              <a:t> of nuclear spin ensemble</a:t>
            </a:r>
            <a:endParaRPr lang="en-US" sz="1600" b="0" strike="noStrike" spc="-1" dirty="0">
              <a:latin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79CAEC2-6BCE-4612-87E8-7C35ECB2F864}"/>
              </a:ext>
            </a:extLst>
          </p:cNvPr>
          <p:cNvSpPr txBox="1"/>
          <p:nvPr/>
        </p:nvSpPr>
        <p:spPr>
          <a:xfrm>
            <a:off x="8296207" y="6265551"/>
            <a:ext cx="3670362" cy="282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2"/>
                </a:solidFill>
              </a:rPr>
              <a:t>[2] A. Gramolin et al., </a:t>
            </a:r>
            <a:r>
              <a:rPr lang="en-US" sz="1200" i="1" dirty="0">
                <a:solidFill>
                  <a:schemeClr val="tx2"/>
                </a:solidFill>
              </a:rPr>
              <a:t>Nature Physics </a:t>
            </a:r>
            <a:r>
              <a:rPr lang="en-US" sz="1200" b="1" dirty="0">
                <a:solidFill>
                  <a:schemeClr val="tx2"/>
                </a:solidFill>
              </a:rPr>
              <a:t>17</a:t>
            </a:r>
            <a:r>
              <a:rPr lang="en-US" sz="1200" dirty="0">
                <a:solidFill>
                  <a:schemeClr val="tx2"/>
                </a:solidFill>
              </a:rPr>
              <a:t>, 79 (2021)]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09C22EC-A2C9-4ABA-86F3-5E53F32AAE20}"/>
              </a:ext>
            </a:extLst>
          </p:cNvPr>
          <p:cNvSpPr/>
          <p:nvPr/>
        </p:nvSpPr>
        <p:spPr>
          <a:xfrm>
            <a:off x="3995135" y="804641"/>
            <a:ext cx="5526888" cy="1610900"/>
          </a:xfrm>
          <a:prstGeom prst="rect">
            <a:avLst/>
          </a:prstGeom>
          <a:noFill/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6892389-6B05-492C-9B08-F249667199E2}"/>
              </a:ext>
            </a:extLst>
          </p:cNvPr>
          <p:cNvSpPr/>
          <p:nvPr/>
        </p:nvSpPr>
        <p:spPr>
          <a:xfrm>
            <a:off x="87859" y="3245349"/>
            <a:ext cx="6560201" cy="1374039"/>
          </a:xfrm>
          <a:prstGeom prst="rect">
            <a:avLst/>
          </a:prstGeom>
          <a:noFill/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18A8980-8877-46DF-9048-ADEEAFC1CA76}"/>
              </a:ext>
            </a:extLst>
          </p:cNvPr>
          <p:cNvSpPr/>
          <p:nvPr/>
        </p:nvSpPr>
        <p:spPr>
          <a:xfrm>
            <a:off x="87860" y="4702222"/>
            <a:ext cx="6554793" cy="1289654"/>
          </a:xfrm>
          <a:prstGeom prst="rect">
            <a:avLst/>
          </a:prstGeom>
          <a:noFill/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Shape 2">
            <a:extLst>
              <a:ext uri="{FF2B5EF4-FFF2-40B4-BE49-F238E27FC236}">
                <a16:creationId xmlns:a16="http://schemas.microsoft.com/office/drawing/2014/main" id="{B2A349C1-8391-467A-976F-F4BEFC914964}"/>
              </a:ext>
            </a:extLst>
          </p:cNvPr>
          <p:cNvSpPr txBox="1"/>
          <p:nvPr/>
        </p:nvSpPr>
        <p:spPr>
          <a:xfrm>
            <a:off x="61603" y="6111957"/>
            <a:ext cx="3670362" cy="676167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>
            <a:spAutoFit/>
          </a:bodyPr>
          <a:lstStyle/>
          <a:p>
            <a:pPr>
              <a:lnSpc>
                <a:spcPts val="2400"/>
              </a:lnSpc>
              <a:buClr>
                <a:srgbClr val="000000"/>
              </a:buClr>
              <a:buSzPct val="45000"/>
            </a:pPr>
            <a:r>
              <a:rPr lang="en-US" sz="1600" spc="-1" dirty="0">
                <a:latin typeface="Arial"/>
              </a:rPr>
              <a:t>6. </a:t>
            </a:r>
            <a:r>
              <a:rPr lang="en-US" sz="1600" u="sng" spc="-1" dirty="0">
                <a:latin typeface="Arial"/>
              </a:rPr>
              <a:t>goal</a:t>
            </a:r>
            <a:r>
              <a:rPr lang="en-US" sz="1600" spc="-1" dirty="0">
                <a:latin typeface="Arial"/>
              </a:rPr>
              <a:t> → probe the QCD axion band for mass ≈ 10</a:t>
            </a:r>
            <a:r>
              <a:rPr lang="en-US" sz="1600" spc="-1" baseline="30000" dirty="0">
                <a:latin typeface="Arial"/>
              </a:rPr>
              <a:t>-12</a:t>
            </a:r>
            <a:r>
              <a:rPr lang="en-US" sz="1600" spc="-1" dirty="0">
                <a:latin typeface="Arial"/>
              </a:rPr>
              <a:t> to 10</a:t>
            </a:r>
            <a:r>
              <a:rPr lang="en-US" sz="1600" spc="-1" baseline="30000" dirty="0">
                <a:latin typeface="Arial"/>
              </a:rPr>
              <a:t>-9</a:t>
            </a:r>
            <a:r>
              <a:rPr lang="en-US" sz="1600" spc="-1" dirty="0">
                <a:latin typeface="Arial"/>
              </a:rPr>
              <a:t> eV</a:t>
            </a:r>
            <a:endParaRPr lang="en-US" sz="1600" b="0" strike="noStrike" spc="-1" dirty="0">
              <a:latin typeface="Arial"/>
            </a:endParaRPr>
          </a:p>
        </p:txBody>
      </p:sp>
      <p:pic>
        <p:nvPicPr>
          <p:cNvPr id="6" name="Picture 5" descr="A picture containing computer, dark, gauge&#10;&#10;Description automatically generated">
            <a:extLst>
              <a:ext uri="{FF2B5EF4-FFF2-40B4-BE49-F238E27FC236}">
                <a16:creationId xmlns:a16="http://schemas.microsoft.com/office/drawing/2014/main" id="{679B058B-7DB0-4BE1-A8A3-3EFE693CF7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115" y="953676"/>
            <a:ext cx="3181962" cy="135228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7F983E8-360F-4294-B4CE-2177D219C3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90509" y="804640"/>
            <a:ext cx="1800752" cy="164604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21C5EE3-F7D9-43BF-ABB4-2DE0B8AA127A}"/>
              </a:ext>
            </a:extLst>
          </p:cNvPr>
          <p:cNvSpPr txBox="1"/>
          <p:nvPr/>
        </p:nvSpPr>
        <p:spPr>
          <a:xfrm>
            <a:off x="4393498" y="6538370"/>
            <a:ext cx="44109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2"/>
                </a:solidFill>
              </a:rPr>
              <a:t>[3] D. Aybas et al., </a:t>
            </a:r>
            <a:r>
              <a:rPr lang="en-US" sz="1200" i="1" dirty="0">
                <a:solidFill>
                  <a:schemeClr val="tx2"/>
                </a:solidFill>
              </a:rPr>
              <a:t>Quant. Sci. Tech. </a:t>
            </a:r>
            <a:r>
              <a:rPr lang="en-US" sz="1200" b="1" dirty="0">
                <a:solidFill>
                  <a:schemeClr val="tx2"/>
                </a:solidFill>
              </a:rPr>
              <a:t>6</a:t>
            </a:r>
            <a:r>
              <a:rPr lang="en-US" sz="1200" dirty="0">
                <a:solidFill>
                  <a:schemeClr val="tx2"/>
                </a:solidFill>
              </a:rPr>
              <a:t>, 034007 (2021)]</a:t>
            </a:r>
          </a:p>
        </p:txBody>
      </p:sp>
      <p:pic>
        <p:nvPicPr>
          <p:cNvPr id="36" name="Picture 3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5C26326-33A5-4A4A-922B-66117DDA91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266" y="2627153"/>
            <a:ext cx="4594219" cy="3493674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0104DB40-FCC1-417F-9B5F-3D52239AAB00}"/>
              </a:ext>
            </a:extLst>
          </p:cNvPr>
          <p:cNvSpPr txBox="1"/>
          <p:nvPr/>
        </p:nvSpPr>
        <p:spPr>
          <a:xfrm>
            <a:off x="8296207" y="6538370"/>
            <a:ext cx="39910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2"/>
                </a:solidFill>
              </a:rPr>
              <a:t>[4] A. Gramolin et al., </a:t>
            </a:r>
            <a:r>
              <a:rPr lang="en-US" sz="1200" i="1" dirty="0">
                <a:solidFill>
                  <a:schemeClr val="tx2"/>
                </a:solidFill>
              </a:rPr>
              <a:t>Phys. Rev. D </a:t>
            </a:r>
            <a:r>
              <a:rPr lang="en-US" sz="1200" b="1" dirty="0">
                <a:solidFill>
                  <a:schemeClr val="tx2"/>
                </a:solidFill>
              </a:rPr>
              <a:t>105</a:t>
            </a:r>
            <a:r>
              <a:rPr lang="en-US" sz="1200" dirty="0">
                <a:solidFill>
                  <a:schemeClr val="tx2"/>
                </a:solidFill>
              </a:rPr>
              <a:t>, 035029 (2022)</a:t>
            </a:r>
          </a:p>
        </p:txBody>
      </p:sp>
      <p:pic>
        <p:nvPicPr>
          <p:cNvPr id="40" name="Picture 4 1" descr="https://lh3.googleusercontent.com/vdC91bd5ePiPmXj9zWGca7K9HUZqAfz5mFqbYF1u1TVJ0XQoRz5qr9QKFi9cXND1lxcJkhslqjzPTygrtyzCRtGBMiRPW2DK-uJOcR6wmIMeGFj_A1TJalsVAxpH7RvKjddl-xpBVVdxWcJKQLeXIdifMjtkORetz1TGNwe15r21-YP89XXmoI1sZ5lQo_POhfCt_zhUUzSpD0yfEXGm2KWa_crrQ-FJUhrvmN2eN3i8gaHGj9WKFnaGSYXf1YwTnHSZZzvFJA4cG0yoMmb_wK8-FvCiWhxy_f981wyd3iZMRckKhf9au6kZ_0DuyywnYIaX8qUDJcxQ23tlLACyJ49W-QRVWC9HbZeLjDUV3OahAuk5CV6bNmtQMV9Iv9LRN7T3qkHNFC7Ra5sX_BaYlNczNIojaidP0E_yjnC7wjaDLDNefY35L5PLb1wsuqyZjjjMx5vK3ebYD4nsx6i7MzWTNnYXoKMU5uVs2pEXtMA5T_i0iq7jG2FT9GYsFjOIPozQyvoXyeCWLdj082YDyHB0PVzvvNE3ehNcpvO3L_5DiNzyJIXjI4ukXLrdjYctHNZM_-SrfxnWl8SyoOCPHTObmx1DM4j9CeNAqeVWFfM5DTvQg7AqGS4m_ZNPK6QKsPF9qDXqBuftVcp_pvToX_GPLW6hL44=w684-h1214-no">
            <a:extLst>
              <a:ext uri="{FF2B5EF4-FFF2-40B4-BE49-F238E27FC236}">
                <a16:creationId xmlns:a16="http://schemas.microsoft.com/office/drawing/2014/main" id="{27CA72F3-9B71-4D25-AEC5-622C9F3D3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557" y="3283664"/>
            <a:ext cx="729925" cy="1297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5952AB0-C89D-44B2-8D3B-A130C87FCF3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7748" t="61619" r="20089"/>
          <a:stretch/>
        </p:blipFill>
        <p:spPr>
          <a:xfrm>
            <a:off x="5533856" y="4744236"/>
            <a:ext cx="1047597" cy="1205625"/>
          </a:xfrm>
          <a:prstGeom prst="rect">
            <a:avLst/>
          </a:prstGeom>
        </p:spPr>
      </p:pic>
      <p:sp>
        <p:nvSpPr>
          <p:cNvPr id="43" name="Content Placeholder 12 3 1">
            <a:extLst>
              <a:ext uri="{FF2B5EF4-FFF2-40B4-BE49-F238E27FC236}">
                <a16:creationId xmlns:a16="http://schemas.microsoft.com/office/drawing/2014/main" id="{2572C963-7D6F-41BD-854E-79DFAFD822AF}"/>
              </a:ext>
            </a:extLst>
          </p:cNvPr>
          <p:cNvSpPr txBox="1">
            <a:spLocks/>
          </p:cNvSpPr>
          <p:nvPr/>
        </p:nvSpPr>
        <p:spPr>
          <a:xfrm>
            <a:off x="56196" y="2098921"/>
            <a:ext cx="3266124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Mathematica1"/>
              </a:rPr>
              <a:t>defining interaction of QCD axion</a:t>
            </a:r>
            <a:endParaRPr lang="en-US" sz="1600" dirty="0">
              <a:sym typeface="Mathematica1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65E413A-6C1B-4818-957D-5B0C784840D3}"/>
              </a:ext>
            </a:extLst>
          </p:cNvPr>
          <p:cNvCxnSpPr/>
          <p:nvPr/>
        </p:nvCxnSpPr>
        <p:spPr>
          <a:xfrm flipV="1">
            <a:off x="952500" y="1844040"/>
            <a:ext cx="0" cy="2701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Content Placeholder 12 3 1">
            <a:extLst>
              <a:ext uri="{FF2B5EF4-FFF2-40B4-BE49-F238E27FC236}">
                <a16:creationId xmlns:a16="http://schemas.microsoft.com/office/drawing/2014/main" id="{86E50F0B-594F-4FC1-A0E1-9DFED84F4D7A}"/>
              </a:ext>
            </a:extLst>
          </p:cNvPr>
          <p:cNvSpPr txBox="1">
            <a:spLocks/>
          </p:cNvSpPr>
          <p:nvPr/>
        </p:nvSpPr>
        <p:spPr>
          <a:xfrm>
            <a:off x="94296" y="2556661"/>
            <a:ext cx="5214027" cy="5847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Mathematica1"/>
              </a:rPr>
              <a:t>3. NMR approach is uniquely </a:t>
            </a: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  <a:sym typeface="Mathematica1"/>
              </a:rPr>
              <a:t>broadband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Mathematica1"/>
              </a:rPr>
              <a:t> and </a:t>
            </a: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  <a:sym typeface="Mathematica1"/>
              </a:rPr>
              <a:t>flexible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Mathematica1"/>
              </a:rPr>
              <a:t> → allows sensitivity improvement via choice of material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08A1770-416A-432F-B019-B49DA53A2C33}"/>
              </a:ext>
            </a:extLst>
          </p:cNvPr>
          <p:cNvSpPr/>
          <p:nvPr/>
        </p:nvSpPr>
        <p:spPr>
          <a:xfrm>
            <a:off x="87858" y="2518870"/>
            <a:ext cx="6554795" cy="652690"/>
          </a:xfrm>
          <a:prstGeom prst="rect">
            <a:avLst/>
          </a:prstGeom>
          <a:noFill/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F02B6D07-873A-43E9-A8F4-E909E8012A0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936" y="2578777"/>
            <a:ext cx="544948" cy="56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259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29325-45D7-4598-A38B-60DF94548945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32" name="Picture 3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783" y="730367"/>
            <a:ext cx="1783037" cy="252311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Title 1"/>
          <p:cNvSpPr txBox="1">
            <a:spLocks/>
          </p:cNvSpPr>
          <p:nvPr/>
        </p:nvSpPr>
        <p:spPr bwMode="auto">
          <a:xfrm>
            <a:off x="0" y="136741"/>
            <a:ext cx="12192000" cy="605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itchFamily="49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itchFamily="49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itchFamily="49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itchFamily="49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itchFamily="4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itchFamily="4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itchFamily="4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itchFamily="49" charset="0"/>
              </a:defRPr>
            </a:lvl9pPr>
          </a:lstStyle>
          <a:p>
            <a:r>
              <a:rPr lang="en-US" sz="2400" b="1" dirty="0">
                <a:ln w="3175">
                  <a:noFill/>
                </a:ln>
                <a:solidFill>
                  <a:srgbClr val="C00000"/>
                </a:solidFill>
              </a:rPr>
              <a:t>HAYSTAC: the quantum-enhanced search for the electromagnetic interaction of axion dark matter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8DC7973-EDF5-489D-B4CB-38B628FEB2E4}"/>
              </a:ext>
            </a:extLst>
          </p:cNvPr>
          <p:cNvGrpSpPr/>
          <p:nvPr/>
        </p:nvGrpSpPr>
        <p:grpSpPr>
          <a:xfrm>
            <a:off x="3233610" y="2453070"/>
            <a:ext cx="1181998" cy="1156530"/>
            <a:chOff x="3233610" y="2521650"/>
            <a:chExt cx="1181998" cy="115653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09F4A07-8AB4-4274-A361-75D2AC660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03114" y="2521650"/>
              <a:ext cx="1112494" cy="115653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2186614-1095-4B39-952D-46ED0E67F7CA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3610" y="3055196"/>
              <a:ext cx="69504" cy="685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EDFCD5F-9602-4E84-9A0D-BA660F5286C1}"/>
                </a:ext>
              </a:extLst>
            </p:cNvPr>
            <p:cNvSpPr/>
            <p:nvPr/>
          </p:nvSpPr>
          <p:spPr>
            <a:xfrm>
              <a:off x="3411743" y="2891780"/>
              <a:ext cx="268164" cy="1634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2A35072B-ABFA-4135-9B12-FB3E076EE76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407" y="2736327"/>
            <a:ext cx="1112494" cy="506141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Content Placeholder 12 8 1">
            <a:extLst>
              <a:ext uri="{FF2B5EF4-FFF2-40B4-BE49-F238E27FC236}">
                <a16:creationId xmlns:a16="http://schemas.microsoft.com/office/drawing/2014/main" id="{010237D1-598F-447A-96F7-82A00F57F2BC}"/>
              </a:ext>
            </a:extLst>
          </p:cNvPr>
          <p:cNvSpPr txBox="1">
            <a:spLocks/>
          </p:cNvSpPr>
          <p:nvPr/>
        </p:nvSpPr>
        <p:spPr>
          <a:xfrm>
            <a:off x="104543" y="2527021"/>
            <a:ext cx="1112494" cy="5847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 algn="ctr">
              <a:defRPr/>
            </a:pPr>
            <a:r>
              <a:rPr lang="en-US" sz="1600" dirty="0">
                <a:sym typeface="Mathematica1"/>
              </a:rPr>
              <a:t>ALP field amplitude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030D924-3B5F-4C6F-BD45-8EA518399407}"/>
              </a:ext>
            </a:extLst>
          </p:cNvPr>
          <p:cNvCxnSpPr>
            <a:cxnSpLocks/>
            <a:stCxn id="36" idx="3"/>
          </p:cNvCxnSpPr>
          <p:nvPr/>
        </p:nvCxnSpPr>
        <p:spPr>
          <a:xfrm flipV="1">
            <a:off x="1217037" y="2807960"/>
            <a:ext cx="332299" cy="11449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ontent Placeholder 12 2 4 1">
            <a:extLst>
              <a:ext uri="{FF2B5EF4-FFF2-40B4-BE49-F238E27FC236}">
                <a16:creationId xmlns:a16="http://schemas.microsoft.com/office/drawing/2014/main" id="{DE6F200D-EB0E-41AB-B164-CF09802CE3DC}"/>
              </a:ext>
            </a:extLst>
          </p:cNvPr>
          <p:cNvSpPr txBox="1">
            <a:spLocks/>
          </p:cNvSpPr>
          <p:nvPr/>
        </p:nvSpPr>
        <p:spPr>
          <a:xfrm>
            <a:off x="1472579" y="2121979"/>
            <a:ext cx="2654781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 algn="ctr">
              <a:defRPr/>
            </a:pPr>
            <a:r>
              <a:rPr lang="en-US" sz="1600" b="1" dirty="0">
                <a:sym typeface="Mathematica1"/>
              </a:rPr>
              <a:t>interaction with photons: </a:t>
            </a:r>
          </a:p>
        </p:txBody>
      </p:sp>
      <p:sp>
        <p:nvSpPr>
          <p:cNvPr id="41" name="Content Placeholder 12 8 4">
            <a:extLst>
              <a:ext uri="{FF2B5EF4-FFF2-40B4-BE49-F238E27FC236}">
                <a16:creationId xmlns:a16="http://schemas.microsoft.com/office/drawing/2014/main" id="{01D1F8EA-33C7-416E-9D9B-1958DA5FB57B}"/>
              </a:ext>
            </a:extLst>
          </p:cNvPr>
          <p:cNvSpPr txBox="1">
            <a:spLocks/>
          </p:cNvSpPr>
          <p:nvPr/>
        </p:nvSpPr>
        <p:spPr>
          <a:xfrm>
            <a:off x="18934" y="3104495"/>
            <a:ext cx="1112494" cy="83099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 algn="ctr">
              <a:defRPr/>
            </a:pPr>
            <a:r>
              <a:rPr lang="en-US" sz="1600" dirty="0">
                <a:sym typeface="Mathematica1"/>
              </a:rPr>
              <a:t>symmetry breaking scale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9012ECE-5B55-4649-B9E9-849EDA18103A}"/>
              </a:ext>
            </a:extLst>
          </p:cNvPr>
          <p:cNvCxnSpPr>
            <a:cxnSpLocks/>
            <a:stCxn id="41" idx="3"/>
          </p:cNvCxnSpPr>
          <p:nvPr/>
        </p:nvCxnSpPr>
        <p:spPr>
          <a:xfrm flipV="1">
            <a:off x="1131428" y="3196066"/>
            <a:ext cx="422547" cy="323928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>
            <a:extLst>
              <a:ext uri="{FF2B5EF4-FFF2-40B4-BE49-F238E27FC236}">
                <a16:creationId xmlns:a16="http://schemas.microsoft.com/office/drawing/2014/main" id="{A4B2F3E6-0ED6-4CDA-B078-BDBB201AB97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957" y="3546142"/>
            <a:ext cx="2090878" cy="252310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3E9380B3-6335-4AF2-BB52-7DC2E2B61190}"/>
              </a:ext>
            </a:extLst>
          </p:cNvPr>
          <p:cNvSpPr txBox="1"/>
          <p:nvPr/>
        </p:nvSpPr>
        <p:spPr>
          <a:xfrm>
            <a:off x="7151443" y="6457806"/>
            <a:ext cx="30869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[K. Backes et al., </a:t>
            </a:r>
            <a:r>
              <a:rPr lang="fr-FR" sz="1200" i="1" dirty="0">
                <a:solidFill>
                  <a:schemeClr val="accent1">
                    <a:lumMod val="75000"/>
                  </a:schemeClr>
                </a:solidFill>
              </a:rPr>
              <a:t>Nature </a:t>
            </a:r>
            <a:r>
              <a:rPr lang="fr-FR" sz="1200" b="1" dirty="0">
                <a:solidFill>
                  <a:schemeClr val="accent1">
                    <a:lumMod val="75000"/>
                  </a:schemeClr>
                </a:solidFill>
              </a:rPr>
              <a:t>590</a:t>
            </a:r>
            <a:r>
              <a:rPr lang="fr-FR" sz="1200" dirty="0">
                <a:solidFill>
                  <a:schemeClr val="accent1">
                    <a:lumMod val="75000"/>
                  </a:schemeClr>
                </a:solidFill>
              </a:rPr>
              <a:t>, 238 (2021)]</a:t>
            </a:r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8" name="Content Placeholder 12 3 2 2">
            <a:extLst>
              <a:ext uri="{FF2B5EF4-FFF2-40B4-BE49-F238E27FC236}">
                <a16:creationId xmlns:a16="http://schemas.microsoft.com/office/drawing/2014/main" id="{6D82108F-CCB2-4AE9-8D2B-3F614BC6A7D3}"/>
              </a:ext>
            </a:extLst>
          </p:cNvPr>
          <p:cNvSpPr txBox="1">
            <a:spLocks/>
          </p:cNvSpPr>
          <p:nvPr/>
        </p:nvSpPr>
        <p:spPr>
          <a:xfrm>
            <a:off x="73757" y="3935354"/>
            <a:ext cx="4503127" cy="5847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>
              <a:defRPr/>
            </a:pPr>
            <a:r>
              <a:rPr lang="en-US" sz="1600" dirty="0">
                <a:sym typeface="Mathematica1" panose="05000502060100000001" pitchFamily="2" charset="2"/>
              </a:rPr>
              <a:t>→ </a:t>
            </a:r>
            <a:r>
              <a:rPr lang="en-US" sz="1600" dirty="0">
                <a:sym typeface="Mathematica1"/>
              </a:rPr>
              <a:t>ALP ↔ photon conversion in a magnetic field</a:t>
            </a:r>
            <a:br>
              <a:rPr lang="en-US" sz="1600" dirty="0">
                <a:sym typeface="Mathematica1"/>
              </a:rPr>
            </a:br>
            <a:r>
              <a:rPr lang="en-US" sz="1600" dirty="0">
                <a:sym typeface="Mathematica1"/>
              </a:rPr>
              <a:t>→ precision electromagnetic sensors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0076F54-7276-4F36-8F9C-AD9CD4068969}"/>
              </a:ext>
            </a:extLst>
          </p:cNvPr>
          <p:cNvSpPr/>
          <p:nvPr/>
        </p:nvSpPr>
        <p:spPr>
          <a:xfrm>
            <a:off x="821166" y="1196336"/>
            <a:ext cx="4188641" cy="641946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ontent Placeholder 12 8 4 1">
            <a:extLst>
              <a:ext uri="{FF2B5EF4-FFF2-40B4-BE49-F238E27FC236}">
                <a16:creationId xmlns:a16="http://schemas.microsoft.com/office/drawing/2014/main" id="{527647E0-4265-461A-9971-02FCB467BF56}"/>
              </a:ext>
            </a:extLst>
          </p:cNvPr>
          <p:cNvSpPr txBox="1">
            <a:spLocks/>
          </p:cNvSpPr>
          <p:nvPr/>
        </p:nvSpPr>
        <p:spPr>
          <a:xfrm>
            <a:off x="821166" y="1226748"/>
            <a:ext cx="4188641" cy="5847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>
              <a:defRPr/>
            </a:pPr>
            <a:r>
              <a:rPr lang="en-US" sz="1600" b="1" dirty="0">
                <a:sym typeface="Mathematica1"/>
              </a:rPr>
              <a:t>goal:</a:t>
            </a:r>
            <a:r>
              <a:rPr lang="en-US" sz="1600" dirty="0">
                <a:sym typeface="Mathematica1"/>
              </a:rPr>
              <a:t> search for electromagnetic coupling of axion-like dark matter at GHz frequencies</a:t>
            </a:r>
          </a:p>
        </p:txBody>
      </p:sp>
      <p:sp>
        <p:nvSpPr>
          <p:cNvPr id="57" name="Content Placeholder 12 8 4 1">
            <a:extLst>
              <a:ext uri="{FF2B5EF4-FFF2-40B4-BE49-F238E27FC236}">
                <a16:creationId xmlns:a16="http://schemas.microsoft.com/office/drawing/2014/main" id="{438F229E-A053-4A17-9880-22838995C559}"/>
              </a:ext>
            </a:extLst>
          </p:cNvPr>
          <p:cNvSpPr txBox="1">
            <a:spLocks/>
          </p:cNvSpPr>
          <p:nvPr/>
        </p:nvSpPr>
        <p:spPr>
          <a:xfrm>
            <a:off x="408048" y="4755600"/>
            <a:ext cx="5014875" cy="5847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>
              <a:defRPr/>
            </a:pPr>
            <a:r>
              <a:rPr lang="en-US" sz="1600" dirty="0">
                <a:sym typeface="Mathematica1"/>
              </a:rPr>
              <a:t>if axion Compton frequency is near cavity resonance → photons are generated and detected (≈ 10</a:t>
            </a:r>
            <a:r>
              <a:rPr lang="en-US" sz="1600" baseline="30000" dirty="0">
                <a:sym typeface="Mathematica1"/>
              </a:rPr>
              <a:t>-23</a:t>
            </a:r>
            <a:r>
              <a:rPr lang="en-US" sz="1600" dirty="0">
                <a:sym typeface="Mathematica1"/>
              </a:rPr>
              <a:t> W)</a:t>
            </a:r>
          </a:p>
        </p:txBody>
      </p:sp>
      <p:sp>
        <p:nvSpPr>
          <p:cNvPr id="58" name="Content Placeholder 12 8 4 1">
            <a:extLst>
              <a:ext uri="{FF2B5EF4-FFF2-40B4-BE49-F238E27FC236}">
                <a16:creationId xmlns:a16="http://schemas.microsoft.com/office/drawing/2014/main" id="{26DEA386-3DB7-4514-BAED-85DB04C23020}"/>
              </a:ext>
            </a:extLst>
          </p:cNvPr>
          <p:cNvSpPr txBox="1">
            <a:spLocks/>
          </p:cNvSpPr>
          <p:nvPr/>
        </p:nvSpPr>
        <p:spPr>
          <a:xfrm>
            <a:off x="401127" y="5372254"/>
            <a:ext cx="4575819" cy="5847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>
              <a:defRPr/>
            </a:pPr>
            <a:r>
              <a:rPr lang="en-US" sz="1600" dirty="0">
                <a:sym typeface="Mathematica1"/>
              </a:rPr>
              <a:t>scanning through axion mass range is done by tuning the cavity (≈ 4 GHz)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E96873A-5900-400D-AD9E-3DA82E7D77C7}"/>
              </a:ext>
            </a:extLst>
          </p:cNvPr>
          <p:cNvSpPr/>
          <p:nvPr/>
        </p:nvSpPr>
        <p:spPr>
          <a:xfrm>
            <a:off x="72071" y="2103525"/>
            <a:ext cx="4554204" cy="246690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Content Placeholder 12 8 4 1">
            <a:extLst>
              <a:ext uri="{FF2B5EF4-FFF2-40B4-BE49-F238E27FC236}">
                <a16:creationId xmlns:a16="http://schemas.microsoft.com/office/drawing/2014/main" id="{2BEB5FEE-9780-4E04-AB0E-04ED7177D65B}"/>
              </a:ext>
            </a:extLst>
          </p:cNvPr>
          <p:cNvSpPr txBox="1">
            <a:spLocks/>
          </p:cNvSpPr>
          <p:nvPr/>
        </p:nvSpPr>
        <p:spPr>
          <a:xfrm>
            <a:off x="398845" y="6032369"/>
            <a:ext cx="5185418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>
              <a:defRPr/>
            </a:pPr>
            <a:r>
              <a:rPr lang="en-US" sz="1600" dirty="0">
                <a:sym typeface="Mathematica1"/>
              </a:rPr>
              <a:t>SQL → zero-point fluctuations of electromagnetic field</a:t>
            </a:r>
          </a:p>
        </p:txBody>
      </p:sp>
      <p:sp>
        <p:nvSpPr>
          <p:cNvPr id="61" name="Right Arrow 62">
            <a:extLst>
              <a:ext uri="{FF2B5EF4-FFF2-40B4-BE49-F238E27FC236}">
                <a16:creationId xmlns:a16="http://schemas.microsoft.com/office/drawing/2014/main" id="{C1CE5497-713E-49DF-8784-283BEBB46B8C}"/>
              </a:ext>
            </a:extLst>
          </p:cNvPr>
          <p:cNvSpPr/>
          <p:nvPr/>
        </p:nvSpPr>
        <p:spPr>
          <a:xfrm>
            <a:off x="117509" y="4835672"/>
            <a:ext cx="214211" cy="209013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ight Arrow 62">
            <a:extLst>
              <a:ext uri="{FF2B5EF4-FFF2-40B4-BE49-F238E27FC236}">
                <a16:creationId xmlns:a16="http://schemas.microsoft.com/office/drawing/2014/main" id="{90B907D8-10E3-4C6C-98B3-F25212ED6187}"/>
              </a:ext>
            </a:extLst>
          </p:cNvPr>
          <p:cNvSpPr/>
          <p:nvPr/>
        </p:nvSpPr>
        <p:spPr>
          <a:xfrm>
            <a:off x="111790" y="5466892"/>
            <a:ext cx="214211" cy="209013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ight Arrow 62">
            <a:extLst>
              <a:ext uri="{FF2B5EF4-FFF2-40B4-BE49-F238E27FC236}">
                <a16:creationId xmlns:a16="http://schemas.microsoft.com/office/drawing/2014/main" id="{EF0EC803-0F70-490A-94B2-D5CA1C8BE476}"/>
              </a:ext>
            </a:extLst>
          </p:cNvPr>
          <p:cNvSpPr/>
          <p:nvPr/>
        </p:nvSpPr>
        <p:spPr>
          <a:xfrm>
            <a:off x="117508" y="6097139"/>
            <a:ext cx="214211" cy="209013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CA69C51-0FD9-497A-8F28-4ED63692F6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66658" y="1666244"/>
            <a:ext cx="6220299" cy="2640744"/>
          </a:xfrm>
          <a:prstGeom prst="rect">
            <a:avLst/>
          </a:prstGeom>
        </p:spPr>
      </p:pic>
      <p:sp>
        <p:nvSpPr>
          <p:cNvPr id="44" name="Content Placeholder 12 8 4 1">
            <a:extLst>
              <a:ext uri="{FF2B5EF4-FFF2-40B4-BE49-F238E27FC236}">
                <a16:creationId xmlns:a16="http://schemas.microsoft.com/office/drawing/2014/main" id="{9D1FFDDD-8637-4BE0-A890-D34D554B23A6}"/>
              </a:ext>
            </a:extLst>
          </p:cNvPr>
          <p:cNvSpPr txBox="1">
            <a:spLocks/>
          </p:cNvSpPr>
          <p:nvPr/>
        </p:nvSpPr>
        <p:spPr>
          <a:xfrm>
            <a:off x="6906673" y="1084891"/>
            <a:ext cx="3576506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>
              <a:defRPr/>
            </a:pPr>
            <a:r>
              <a:rPr lang="en-US" sz="1600" dirty="0">
                <a:sym typeface="Mathematica1"/>
              </a:rPr>
              <a:t>injection of squeezed vacuum (4 dB):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A17A29C-E0B0-4D42-A987-045C7D1E02B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96000" y="4471025"/>
            <a:ext cx="5108013" cy="189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708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339DCFE0-15E3-40AA-A66C-B08ED5885E1C}"/>
              </a:ext>
            </a:extLst>
          </p:cNvPr>
          <p:cNvGrpSpPr/>
          <p:nvPr/>
        </p:nvGrpSpPr>
        <p:grpSpPr>
          <a:xfrm>
            <a:off x="3233610" y="2745828"/>
            <a:ext cx="1181998" cy="1156530"/>
            <a:chOff x="3233610" y="2521650"/>
            <a:chExt cx="1181998" cy="1156530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B31E5141-959A-466D-BC92-364175BA7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303114" y="2521650"/>
              <a:ext cx="1112494" cy="1156530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55A31AA5-9363-4919-85CA-3214F664B073}"/>
                </a:ext>
              </a:extLst>
            </p:cNvPr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3610" y="3055196"/>
              <a:ext cx="69504" cy="685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E4B2F434-2111-4AC5-926C-6203A83D5F1E}"/>
                </a:ext>
              </a:extLst>
            </p:cNvPr>
            <p:cNvSpPr/>
            <p:nvPr/>
          </p:nvSpPr>
          <p:spPr>
            <a:xfrm>
              <a:off x="3411743" y="2891780"/>
              <a:ext cx="268164" cy="1634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20AED54-0833-4538-AFE0-9F85A0CFD257}"/>
              </a:ext>
            </a:extLst>
          </p:cNvPr>
          <p:cNvGrpSpPr/>
          <p:nvPr/>
        </p:nvGrpSpPr>
        <p:grpSpPr>
          <a:xfrm>
            <a:off x="6993792" y="2759691"/>
            <a:ext cx="1240405" cy="1197903"/>
            <a:chOff x="6993792" y="2466933"/>
            <a:chExt cx="1240405" cy="1197903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8B42108-E5F5-4B70-AA6D-C69E4E34EA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7063296" y="2466933"/>
              <a:ext cx="1170901" cy="1197903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5C0C8EFB-5485-477B-A6CB-5AEAB6C830C0}"/>
                </a:ext>
              </a:extLst>
            </p:cNvPr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3792" y="3024497"/>
              <a:ext cx="69504" cy="685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FADE3284-0A8B-4696-901B-061D1B646072}"/>
                </a:ext>
              </a:extLst>
            </p:cNvPr>
            <p:cNvSpPr/>
            <p:nvPr/>
          </p:nvSpPr>
          <p:spPr>
            <a:xfrm>
              <a:off x="7202451" y="2854810"/>
              <a:ext cx="268164" cy="1634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443B4FD4-B5D1-4042-BF1A-08213049A542}"/>
              </a:ext>
            </a:extLst>
          </p:cNvPr>
          <p:cNvGrpSpPr/>
          <p:nvPr/>
        </p:nvGrpSpPr>
        <p:grpSpPr>
          <a:xfrm>
            <a:off x="10781579" y="2670243"/>
            <a:ext cx="1310679" cy="1257122"/>
            <a:chOff x="10781579" y="2407965"/>
            <a:chExt cx="1310679" cy="1257122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7540EE55-AEF9-4990-97D8-CB93E9C22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0851083" y="2407965"/>
              <a:ext cx="1241175" cy="1257122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FE821A0E-36A2-4A11-AF44-419F80C42CB1}"/>
                </a:ext>
              </a:extLst>
            </p:cNvPr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1579" y="2997294"/>
              <a:ext cx="69504" cy="685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58A4BF5E-16A7-42DE-B5E6-EF652AFBF653}"/>
                </a:ext>
              </a:extLst>
            </p:cNvPr>
            <p:cNvSpPr/>
            <p:nvPr/>
          </p:nvSpPr>
          <p:spPr>
            <a:xfrm>
              <a:off x="11437907" y="2951990"/>
              <a:ext cx="268164" cy="1562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Isosceles Triangle 75">
              <a:extLst>
                <a:ext uri="{FF2B5EF4-FFF2-40B4-BE49-F238E27FC236}">
                  <a16:creationId xmlns:a16="http://schemas.microsoft.com/office/drawing/2014/main" id="{1F873075-6EFA-4363-8B3C-151986E61C24}"/>
                </a:ext>
              </a:extLst>
            </p:cNvPr>
            <p:cNvSpPr/>
            <p:nvPr/>
          </p:nvSpPr>
          <p:spPr>
            <a:xfrm rot="16200000">
              <a:off x="11330297" y="3008899"/>
              <a:ext cx="145714" cy="6950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29325-45D7-4598-A38B-60DF9454894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407" y="3029085"/>
            <a:ext cx="1112494" cy="506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357" y="3096214"/>
            <a:ext cx="1150593" cy="506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B54C399-C920-4CC3-BF9F-880C7B39138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051" y="2983260"/>
            <a:ext cx="1464531" cy="576058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Content Placeholder 12 3 1"/>
          <p:cNvSpPr txBox="1">
            <a:spLocks/>
          </p:cNvSpPr>
          <p:nvPr/>
        </p:nvSpPr>
        <p:spPr>
          <a:xfrm>
            <a:off x="4842910" y="4203258"/>
            <a:ext cx="3337732" cy="107721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 algn="ctr">
              <a:defRPr/>
            </a:pPr>
            <a:r>
              <a:rPr lang="en-US" sz="1600" dirty="0">
                <a:sym typeface="Mathematica1" panose="05000502060100000001" pitchFamily="2" charset="2"/>
              </a:rPr>
              <a:t>→ </a:t>
            </a:r>
            <a:r>
              <a:rPr lang="en-US" sz="1600" dirty="0">
                <a:sym typeface="Mathematica1"/>
              </a:rPr>
              <a:t>nuclear spin     interacts with an oscillating electric dipole moment           (EDM)                   in presence of</a:t>
            </a:r>
          </a:p>
          <a:p>
            <a:pPr indent="-514350" algn="ctr">
              <a:defRPr/>
            </a:pPr>
            <a:r>
              <a:rPr lang="en-US" sz="1600" dirty="0">
                <a:sym typeface="Mathematica1"/>
              </a:rPr>
              <a:t>effective electric field     .  </a:t>
            </a:r>
          </a:p>
        </p:txBody>
      </p:sp>
      <p:sp>
        <p:nvSpPr>
          <p:cNvPr id="34" name="Content Placeholder 12 5"/>
          <p:cNvSpPr txBox="1">
            <a:spLocks/>
          </p:cNvSpPr>
          <p:nvPr/>
        </p:nvSpPr>
        <p:spPr>
          <a:xfrm>
            <a:off x="5398410" y="5649938"/>
            <a:ext cx="2376582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1600" b="1" dirty="0" err="1">
                <a:sym typeface="Mathematica1"/>
              </a:rPr>
              <a:t>CASPEr</a:t>
            </a:r>
            <a:r>
              <a:rPr lang="en-US" sz="1600" b="1" dirty="0">
                <a:sym typeface="Mathematica1"/>
              </a:rPr>
              <a:t>-electric</a:t>
            </a:r>
          </a:p>
        </p:txBody>
      </p:sp>
      <p:sp>
        <p:nvSpPr>
          <p:cNvPr id="35" name="Content Placeholder 12 6"/>
          <p:cNvSpPr txBox="1">
            <a:spLocks/>
          </p:cNvSpPr>
          <p:nvPr/>
        </p:nvSpPr>
        <p:spPr>
          <a:xfrm>
            <a:off x="9417500" y="5649938"/>
            <a:ext cx="1963738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1600" b="1" dirty="0" err="1">
                <a:sym typeface="Mathematica1"/>
              </a:rPr>
              <a:t>CASPEr</a:t>
            </a:r>
            <a:r>
              <a:rPr lang="en-US" sz="1600" b="1" dirty="0">
                <a:sym typeface="Mathematica1"/>
              </a:rPr>
              <a:t>-gradient</a:t>
            </a:r>
          </a:p>
        </p:txBody>
      </p:sp>
      <p:sp>
        <p:nvSpPr>
          <p:cNvPr id="42" name="Content Placeholder 12 8 1"/>
          <p:cNvSpPr txBox="1">
            <a:spLocks/>
          </p:cNvSpPr>
          <p:nvPr/>
        </p:nvSpPr>
        <p:spPr>
          <a:xfrm>
            <a:off x="104543" y="2819779"/>
            <a:ext cx="1112494" cy="5847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 algn="ctr">
              <a:defRPr/>
            </a:pPr>
            <a:r>
              <a:rPr lang="en-US" sz="1600" dirty="0">
                <a:sym typeface="Mathematica1"/>
              </a:rPr>
              <a:t>ALP field amplitude</a:t>
            </a:r>
          </a:p>
        </p:txBody>
      </p:sp>
      <p:cxnSp>
        <p:nvCxnSpPr>
          <p:cNvPr id="43" name="Straight Arrow Connector 42"/>
          <p:cNvCxnSpPr>
            <a:cxnSpLocks/>
            <a:stCxn id="42" idx="3"/>
          </p:cNvCxnSpPr>
          <p:nvPr/>
        </p:nvCxnSpPr>
        <p:spPr>
          <a:xfrm flipV="1">
            <a:off x="1217037" y="3100718"/>
            <a:ext cx="332299" cy="11449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ontent Placeholder 12 2 4 1"/>
          <p:cNvSpPr txBox="1">
            <a:spLocks/>
          </p:cNvSpPr>
          <p:nvPr/>
        </p:nvSpPr>
        <p:spPr>
          <a:xfrm>
            <a:off x="1472579" y="2461805"/>
            <a:ext cx="2654781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 algn="ctr">
              <a:defRPr/>
            </a:pPr>
            <a:r>
              <a:rPr lang="en-US" sz="1600" b="1" dirty="0">
                <a:sym typeface="Mathematica1"/>
              </a:rPr>
              <a:t>interaction with photons: </a:t>
            </a:r>
          </a:p>
        </p:txBody>
      </p:sp>
      <p:sp>
        <p:nvSpPr>
          <p:cNvPr id="40" name="Content Placeholder 12 8 3 1 1"/>
          <p:cNvSpPr txBox="1">
            <a:spLocks/>
          </p:cNvSpPr>
          <p:nvPr/>
        </p:nvSpPr>
        <p:spPr>
          <a:xfrm>
            <a:off x="70205" y="4847757"/>
            <a:ext cx="4559800" cy="107721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 algn="ctr">
              <a:defRPr/>
            </a:pPr>
            <a:r>
              <a:rPr lang="en-US" sz="1600" dirty="0">
                <a:sym typeface="Mathematica1"/>
              </a:rPr>
              <a:t>ADMX, HAYSTAC, </a:t>
            </a:r>
            <a:r>
              <a:rPr lang="en-US" sz="1600" dirty="0" err="1">
                <a:sym typeface="Mathematica1"/>
              </a:rPr>
              <a:t>DMradio</a:t>
            </a:r>
            <a:r>
              <a:rPr lang="en-US" sz="1600" dirty="0">
                <a:sym typeface="Mathematica1"/>
              </a:rPr>
              <a:t>, SHAFT, ABRA, ALPS, CAST, IAXO, CAPP, ORGAN, BREAD, SLIC, LC circuit, MADMAX, KLASH, BRASS, many others</a:t>
            </a:r>
          </a:p>
        </p:txBody>
      </p:sp>
      <p:sp>
        <p:nvSpPr>
          <p:cNvPr id="53" name="Content Placeholder 12 8 4"/>
          <p:cNvSpPr txBox="1">
            <a:spLocks/>
          </p:cNvSpPr>
          <p:nvPr/>
        </p:nvSpPr>
        <p:spPr>
          <a:xfrm>
            <a:off x="18934" y="3397253"/>
            <a:ext cx="1112494" cy="83099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 algn="ctr">
              <a:defRPr/>
            </a:pPr>
            <a:r>
              <a:rPr lang="en-US" sz="1600" dirty="0">
                <a:sym typeface="Mathematica1"/>
              </a:rPr>
              <a:t>symmetry breaking scale</a:t>
            </a:r>
          </a:p>
        </p:txBody>
      </p:sp>
      <p:cxnSp>
        <p:nvCxnSpPr>
          <p:cNvPr id="54" name="Straight Arrow Connector 53"/>
          <p:cNvCxnSpPr>
            <a:cxnSpLocks/>
            <a:stCxn id="53" idx="3"/>
          </p:cNvCxnSpPr>
          <p:nvPr/>
        </p:nvCxnSpPr>
        <p:spPr>
          <a:xfrm flipV="1">
            <a:off x="1131428" y="3488824"/>
            <a:ext cx="422547" cy="323928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ontent Placeholder 12 1"/>
          <p:cNvSpPr txBox="1">
            <a:spLocks/>
          </p:cNvSpPr>
          <p:nvPr/>
        </p:nvSpPr>
        <p:spPr>
          <a:xfrm>
            <a:off x="28935" y="751543"/>
            <a:ext cx="12158091" cy="152041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1600" dirty="0"/>
              <a:t>Pseudoscalar light particle: spin = 0, wide range of possible masses </a:t>
            </a:r>
          </a:p>
          <a:p>
            <a:pPr indent="-51435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1600" dirty="0"/>
              <a:t>Proposed to solve the </a:t>
            </a:r>
            <a:r>
              <a:rPr lang="en-US" sz="1600" b="1" u="sng" dirty="0"/>
              <a:t>strong CP problem</a:t>
            </a:r>
            <a:r>
              <a:rPr lang="en-US" sz="1600" b="1" dirty="0"/>
              <a:t> </a:t>
            </a:r>
            <a:r>
              <a:rPr lang="en-US" sz="1600" dirty="0"/>
              <a:t>of Quantum Chromodynamics</a:t>
            </a:r>
          </a:p>
          <a:p>
            <a:pPr indent="-51435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1600" dirty="0">
                <a:sym typeface="Mathematica1"/>
              </a:rPr>
              <a:t>Axion-like particles (ALPs) arise naturally in string theories, symmetries broken at GUT (10</a:t>
            </a:r>
            <a:r>
              <a:rPr lang="en-US" sz="1600" baseline="30000" dirty="0">
                <a:sym typeface="Mathematica1"/>
              </a:rPr>
              <a:t>16</a:t>
            </a:r>
            <a:r>
              <a:rPr lang="en-US" sz="1600" dirty="0">
                <a:sym typeface="Mathematica1"/>
              </a:rPr>
              <a:t> GeV) or Planck (10</a:t>
            </a:r>
            <a:r>
              <a:rPr lang="en-US" sz="1600" baseline="30000" dirty="0">
                <a:sym typeface="Mathematica1"/>
              </a:rPr>
              <a:t>19</a:t>
            </a:r>
            <a:r>
              <a:rPr lang="en-US" sz="1600" dirty="0">
                <a:sym typeface="Mathematica1"/>
              </a:rPr>
              <a:t> GeV) scales</a:t>
            </a:r>
          </a:p>
          <a:p>
            <a:pPr indent="-51435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1600" dirty="0">
                <a:sym typeface="Mathematica1"/>
              </a:rPr>
              <a:t>Well-motivated and thoroughly-studied </a:t>
            </a:r>
            <a:r>
              <a:rPr lang="en-US" sz="1600" b="1" u="sng" dirty="0">
                <a:sym typeface="Mathematica1"/>
              </a:rPr>
              <a:t>dark matter</a:t>
            </a:r>
            <a:r>
              <a:rPr lang="en-US" sz="1600" b="1" dirty="0">
                <a:sym typeface="Mathematica1"/>
              </a:rPr>
              <a:t> </a:t>
            </a:r>
            <a:r>
              <a:rPr lang="en-US" sz="1600" dirty="0">
                <a:sym typeface="Mathematica1"/>
              </a:rPr>
              <a:t>candidate: </a:t>
            </a:r>
          </a:p>
          <a:p>
            <a:pPr indent="-51435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1600" dirty="0">
                <a:sym typeface="Mathematica1"/>
              </a:rPr>
              <a:t>Only 3 possible (non-gravitational) interactions with standard model particles:</a:t>
            </a:r>
            <a:endParaRPr lang="en-US" sz="1600" dirty="0">
              <a:sym typeface="Mathematica1" panose="05000502060100000001" pitchFamily="2" charset="2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020424" y="1077205"/>
            <a:ext cx="27389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[Phys. Rev. Lett. 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38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, 1440 (1977)]</a:t>
            </a:r>
          </a:p>
        </p:txBody>
      </p:sp>
      <p:pic>
        <p:nvPicPr>
          <p:cNvPr id="39" name="Picture 3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950" y="1686084"/>
            <a:ext cx="1783037" cy="2523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TextBox 45"/>
          <p:cNvSpPr txBox="1"/>
          <p:nvPr/>
        </p:nvSpPr>
        <p:spPr>
          <a:xfrm>
            <a:off x="6795800" y="772524"/>
            <a:ext cx="27389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[Phys. Rev. D 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98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, 035017 (2018)]</a:t>
            </a: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C3917DD4-05DF-4015-9132-9A33ADB9D3C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957" y="3838900"/>
            <a:ext cx="2090878" cy="252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7FDA9090-36E0-4C23-8794-D00732797417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383" y="4287150"/>
            <a:ext cx="122089" cy="156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DFF52794-4D9F-49D2-9624-1A7FBCCA0D64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287" y="4766541"/>
            <a:ext cx="865600" cy="204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A1B79382-4EBA-4BE4-92D4-211D9C240604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743" y="5008673"/>
            <a:ext cx="266128" cy="16873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Content Placeholder 12 3 2 1">
            <a:extLst>
              <a:ext uri="{FF2B5EF4-FFF2-40B4-BE49-F238E27FC236}">
                <a16:creationId xmlns:a16="http://schemas.microsoft.com/office/drawing/2014/main" id="{630F7C28-8596-4A05-86A9-D666E464E91C}"/>
              </a:ext>
            </a:extLst>
          </p:cNvPr>
          <p:cNvSpPr txBox="1">
            <a:spLocks/>
          </p:cNvSpPr>
          <p:nvPr/>
        </p:nvSpPr>
        <p:spPr>
          <a:xfrm>
            <a:off x="8705892" y="4176866"/>
            <a:ext cx="3337732" cy="5847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 algn="ctr">
              <a:defRPr/>
            </a:pPr>
            <a:r>
              <a:rPr lang="en-US" sz="1600" dirty="0">
                <a:sym typeface="Mathematica1" panose="05000502060100000001" pitchFamily="2" charset="2"/>
              </a:rPr>
              <a:t>→ </a:t>
            </a:r>
            <a:r>
              <a:rPr lang="en-US" sz="1600" dirty="0">
                <a:sym typeface="Mathematica1"/>
              </a:rPr>
              <a:t>nuclear spin     interacts with an effective magnetic field        .  </a:t>
            </a: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8B1F90CA-481A-46B4-A3AB-DA9C64A6AB4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365" y="4260758"/>
            <a:ext cx="122089" cy="156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C6794886-B744-4DFC-8E8F-FF6F4AA1A8D2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068" y="4501790"/>
            <a:ext cx="320999" cy="161871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4F94D09A-BD0F-4CC4-AEFB-4BC7E997934E}"/>
              </a:ext>
            </a:extLst>
          </p:cNvPr>
          <p:cNvSpPr txBox="1"/>
          <p:nvPr/>
        </p:nvSpPr>
        <p:spPr>
          <a:xfrm>
            <a:off x="4710199" y="6344388"/>
            <a:ext cx="2760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dirty="0">
                <a:solidFill>
                  <a:schemeClr val="accent1">
                    <a:lumMod val="75000"/>
                  </a:schemeClr>
                </a:solidFill>
              </a:rPr>
              <a:t>[</a:t>
            </a:r>
            <a:r>
              <a:rPr lang="en-US" sz="1200" i="1" dirty="0">
                <a:solidFill>
                  <a:schemeClr val="accent1">
                    <a:lumMod val="75000"/>
                  </a:schemeClr>
                </a:solidFill>
              </a:rPr>
              <a:t>Rev. Mod. Phys. </a:t>
            </a:r>
            <a:r>
              <a:rPr lang="en-US" sz="1200" b="1" i="1" dirty="0">
                <a:solidFill>
                  <a:schemeClr val="accent1">
                    <a:lumMod val="75000"/>
                  </a:schemeClr>
                </a:solidFill>
              </a:rPr>
              <a:t>93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, 015004 (2021)</a:t>
            </a:r>
            <a:r>
              <a:rPr lang="fr-FR" sz="1200" dirty="0">
                <a:solidFill>
                  <a:schemeClr val="accent1">
                    <a:lumMod val="75000"/>
                  </a:schemeClr>
                </a:solidFill>
              </a:rPr>
              <a:t>]</a:t>
            </a:r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[</a:t>
            </a:r>
            <a:r>
              <a:rPr lang="fr-FR" sz="1200" i="1" dirty="0">
                <a:solidFill>
                  <a:schemeClr val="accent1">
                    <a:lumMod val="75000"/>
                  </a:schemeClr>
                </a:solidFill>
              </a:rPr>
              <a:t>arXiv:2203.14923 </a:t>
            </a:r>
            <a:r>
              <a:rPr lang="fr-FR" sz="1200" dirty="0">
                <a:solidFill>
                  <a:schemeClr val="accent1">
                    <a:lumMod val="75000"/>
                  </a:schemeClr>
                </a:solidFill>
              </a:rPr>
              <a:t>(2022)]</a:t>
            </a:r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7" name="Title 1">
            <a:extLst>
              <a:ext uri="{FF2B5EF4-FFF2-40B4-BE49-F238E27FC236}">
                <a16:creationId xmlns:a16="http://schemas.microsoft.com/office/drawing/2014/main" id="{35E5483C-4B6F-4221-8954-60478A4CD156}"/>
              </a:ext>
            </a:extLst>
          </p:cNvPr>
          <p:cNvSpPr txBox="1">
            <a:spLocks/>
          </p:cNvSpPr>
          <p:nvPr/>
        </p:nvSpPr>
        <p:spPr bwMode="auto">
          <a:xfrm>
            <a:off x="1" y="183008"/>
            <a:ext cx="12192000" cy="605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itchFamily="49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itchFamily="49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itchFamily="49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itchFamily="49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itchFamily="4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itchFamily="4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itchFamily="4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itchFamily="49" charset="0"/>
              </a:defRPr>
            </a:lvl9pPr>
          </a:lstStyle>
          <a:p>
            <a:r>
              <a:rPr lang="en-US" sz="2400" b="1" dirty="0">
                <a:ln w="3175">
                  <a:noFill/>
                </a:ln>
                <a:solidFill>
                  <a:srgbClr val="C00000"/>
                </a:solidFill>
              </a:rPr>
              <a:t>Magnetic resonance searches for axion-like dark matter</a:t>
            </a:r>
          </a:p>
        </p:txBody>
      </p:sp>
      <p:sp>
        <p:nvSpPr>
          <p:cNvPr id="50" name="Content Placeholder 12 3 2 2">
            <a:extLst>
              <a:ext uri="{FF2B5EF4-FFF2-40B4-BE49-F238E27FC236}">
                <a16:creationId xmlns:a16="http://schemas.microsoft.com/office/drawing/2014/main" id="{55AB975A-BAD2-4B48-99A1-9A2DC560B655}"/>
              </a:ext>
            </a:extLst>
          </p:cNvPr>
          <p:cNvSpPr txBox="1">
            <a:spLocks/>
          </p:cNvSpPr>
          <p:nvPr/>
        </p:nvSpPr>
        <p:spPr>
          <a:xfrm>
            <a:off x="73757" y="4228112"/>
            <a:ext cx="4503127" cy="5847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>
              <a:defRPr/>
            </a:pPr>
            <a:r>
              <a:rPr lang="en-US" sz="1600" dirty="0">
                <a:sym typeface="Mathematica1" panose="05000502060100000001" pitchFamily="2" charset="2"/>
              </a:rPr>
              <a:t>→ </a:t>
            </a:r>
            <a:r>
              <a:rPr lang="en-US" sz="1600" dirty="0">
                <a:sym typeface="Mathematica1"/>
              </a:rPr>
              <a:t>ALP ↔ photon conversion in a magnetic field</a:t>
            </a:r>
            <a:br>
              <a:rPr lang="en-US" sz="1600" dirty="0">
                <a:sym typeface="Mathematica1"/>
              </a:rPr>
            </a:br>
            <a:r>
              <a:rPr lang="en-US" sz="1600" dirty="0">
                <a:sym typeface="Mathematica1"/>
              </a:rPr>
              <a:t>→ precision electromagnetic sensors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5C831DA-7B6B-43BF-A130-464F657A9D62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051" y="3825684"/>
            <a:ext cx="2333187" cy="224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8E44BD3-8C42-46DE-8F67-D42E14C6F80E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396" y="3812004"/>
            <a:ext cx="2322520" cy="25231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Content Placeholder 12 2 4 2">
            <a:extLst>
              <a:ext uri="{FF2B5EF4-FFF2-40B4-BE49-F238E27FC236}">
                <a16:creationId xmlns:a16="http://schemas.microsoft.com/office/drawing/2014/main" id="{B47C181B-B485-4CF5-AD0C-9F885B83F090}"/>
              </a:ext>
            </a:extLst>
          </p:cNvPr>
          <p:cNvSpPr txBox="1">
            <a:spLocks/>
          </p:cNvSpPr>
          <p:nvPr/>
        </p:nvSpPr>
        <p:spPr>
          <a:xfrm>
            <a:off x="5020492" y="2461805"/>
            <a:ext cx="2757502" cy="5847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>
              <a:defRPr/>
            </a:pPr>
            <a:r>
              <a:rPr lang="en-US" sz="1600" b="1" dirty="0">
                <a:sym typeface="Mathematica1"/>
              </a:rPr>
              <a:t>interaction with gluons:</a:t>
            </a:r>
          </a:p>
          <a:p>
            <a:pPr indent="-514350">
              <a:defRPr/>
            </a:pPr>
            <a:r>
              <a:rPr lang="en-US" sz="1600" b="1" dirty="0">
                <a:sym typeface="Mathematica1"/>
              </a:rPr>
              <a:t>(defines QCD axion) </a:t>
            </a:r>
          </a:p>
        </p:txBody>
      </p:sp>
      <p:sp>
        <p:nvSpPr>
          <p:cNvPr id="61" name="Content Placeholder 12 2 4 3">
            <a:extLst>
              <a:ext uri="{FF2B5EF4-FFF2-40B4-BE49-F238E27FC236}">
                <a16:creationId xmlns:a16="http://schemas.microsoft.com/office/drawing/2014/main" id="{DDEECEC0-B61C-4151-9BEC-6C5F16FF639A}"/>
              </a:ext>
            </a:extLst>
          </p:cNvPr>
          <p:cNvSpPr txBox="1">
            <a:spLocks/>
          </p:cNvSpPr>
          <p:nvPr/>
        </p:nvSpPr>
        <p:spPr>
          <a:xfrm>
            <a:off x="8848558" y="2461805"/>
            <a:ext cx="2757502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 algn="ctr">
              <a:defRPr/>
            </a:pPr>
            <a:r>
              <a:rPr lang="en-US" sz="1600" b="1" dirty="0">
                <a:sym typeface="Mathematica1"/>
              </a:rPr>
              <a:t>interaction with leptons: 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7318DBD-FA6B-4053-867F-E1CD5B627F59}"/>
              </a:ext>
            </a:extLst>
          </p:cNvPr>
          <p:cNvCxnSpPr>
            <a:cxnSpLocks/>
          </p:cNvCxnSpPr>
          <p:nvPr/>
        </p:nvCxnSpPr>
        <p:spPr>
          <a:xfrm>
            <a:off x="8548262" y="2547909"/>
            <a:ext cx="0" cy="3224389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A5E31A7-6068-4ED4-B9E0-F780E0CBC903}"/>
              </a:ext>
            </a:extLst>
          </p:cNvPr>
          <p:cNvCxnSpPr>
            <a:cxnSpLocks/>
          </p:cNvCxnSpPr>
          <p:nvPr/>
        </p:nvCxnSpPr>
        <p:spPr>
          <a:xfrm>
            <a:off x="4628141" y="2547909"/>
            <a:ext cx="0" cy="3224389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6" name="Content Placeholder 12 8 3 1 2">
            <a:extLst>
              <a:ext uri="{FF2B5EF4-FFF2-40B4-BE49-F238E27FC236}">
                <a16:creationId xmlns:a16="http://schemas.microsoft.com/office/drawing/2014/main" id="{A776147B-1D94-4513-8B60-244FFEFF9DE9}"/>
              </a:ext>
            </a:extLst>
          </p:cNvPr>
          <p:cNvSpPr txBox="1">
            <a:spLocks/>
          </p:cNvSpPr>
          <p:nvPr/>
        </p:nvSpPr>
        <p:spPr>
          <a:xfrm>
            <a:off x="8938283" y="4702807"/>
            <a:ext cx="2872949" cy="83099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 algn="ctr">
              <a:defRPr/>
            </a:pPr>
            <a:r>
              <a:rPr lang="en-US" sz="1600" dirty="0">
                <a:sym typeface="Mathematica1"/>
              </a:rPr>
              <a:t>co-magnetometers</a:t>
            </a:r>
            <a:br>
              <a:rPr lang="en-US" sz="1600" dirty="0">
                <a:sym typeface="Mathematica1"/>
              </a:rPr>
            </a:br>
            <a:r>
              <a:rPr lang="en-US" sz="1600" dirty="0">
                <a:sym typeface="Mathematica1"/>
              </a:rPr>
              <a:t>force mediator → ARIADNE</a:t>
            </a:r>
            <a:br>
              <a:rPr lang="en-US" sz="1600" dirty="0">
                <a:sym typeface="Mathematica1"/>
              </a:rPr>
            </a:br>
            <a:r>
              <a:rPr lang="en-US" sz="1600" dirty="0">
                <a:sym typeface="Mathematica1"/>
              </a:rPr>
              <a:t>electron spin → QUAX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15390539-A105-45CD-9F96-B600203AB468}"/>
              </a:ext>
            </a:extLst>
          </p:cNvPr>
          <p:cNvSpPr/>
          <p:nvPr/>
        </p:nvSpPr>
        <p:spPr>
          <a:xfrm>
            <a:off x="4623166" y="2430094"/>
            <a:ext cx="7495075" cy="366132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Content Placeholder 12 8 3 1 2">
            <a:extLst>
              <a:ext uri="{FF2B5EF4-FFF2-40B4-BE49-F238E27FC236}">
                <a16:creationId xmlns:a16="http://schemas.microsoft.com/office/drawing/2014/main" id="{3C33679F-9EAD-4499-B00D-4CADDC4BA296}"/>
              </a:ext>
            </a:extLst>
          </p:cNvPr>
          <p:cNvSpPr txBox="1">
            <a:spLocks/>
          </p:cNvSpPr>
          <p:nvPr/>
        </p:nvSpPr>
        <p:spPr>
          <a:xfrm>
            <a:off x="5106321" y="5273672"/>
            <a:ext cx="2872949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 algn="ctr">
              <a:defRPr/>
            </a:pPr>
            <a:r>
              <a:rPr lang="en-US" sz="1600" dirty="0">
                <a:sym typeface="Mathematica1"/>
              </a:rPr>
              <a:t>EDM re-analysis, </a:t>
            </a:r>
            <a:r>
              <a:rPr lang="en-US" sz="1600" dirty="0" err="1">
                <a:sym typeface="Mathematica1"/>
              </a:rPr>
              <a:t>srEDM</a:t>
            </a:r>
            <a:endParaRPr lang="en-US" sz="1600" dirty="0">
              <a:sym typeface="Mathematica1"/>
            </a:endParaRPr>
          </a:p>
        </p:txBody>
      </p:sp>
    </p:spTree>
    <p:extLst>
      <p:ext uri="{BB962C8B-B14F-4D97-AF65-F5344CB8AC3E}">
        <p14:creationId xmlns:p14="http://schemas.microsoft.com/office/powerpoint/2010/main" val="228915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4" grpId="0"/>
      <p:bldP spid="35" grpId="0"/>
      <p:bldP spid="42" grpId="0"/>
      <p:bldP spid="41" grpId="0"/>
      <p:bldP spid="40" grpId="0"/>
      <p:bldP spid="53" grpId="0"/>
      <p:bldP spid="47" grpId="0" uiExpand="1" build="p"/>
      <p:bldP spid="84" grpId="0"/>
      <p:bldP spid="50" grpId="0"/>
      <p:bldP spid="58" grpId="0"/>
      <p:bldP spid="61" grpId="0"/>
      <p:bldP spid="66" grpId="0"/>
      <p:bldP spid="67" grpId="0" animBg="1"/>
      <p:bldP spid="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36741"/>
            <a:ext cx="9144000" cy="605927"/>
          </a:xfrm>
        </p:spPr>
        <p:txBody>
          <a:bodyPr>
            <a:noAutofit/>
          </a:bodyPr>
          <a:lstStyle/>
          <a:p>
            <a:r>
              <a:rPr lang="en-US" sz="2400" b="1" dirty="0">
                <a:ln w="3175">
                  <a:noFill/>
                </a:ln>
                <a:solidFill>
                  <a:srgbClr val="C00000"/>
                </a:solidFill>
              </a:rPr>
              <a:t>Aside: magnetic resonance</a:t>
            </a:r>
          </a:p>
        </p:txBody>
      </p:sp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29325-45D7-4598-A38B-60DF9454894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0" name="Content Placeholder 12 4 1 2 2 2 1"/>
          <p:cNvSpPr txBox="1">
            <a:spLocks/>
          </p:cNvSpPr>
          <p:nvPr/>
        </p:nvSpPr>
        <p:spPr>
          <a:xfrm>
            <a:off x="559015" y="916396"/>
            <a:ext cx="1648590" cy="5847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 algn="ctr">
              <a:defRPr/>
            </a:pPr>
            <a:r>
              <a:rPr lang="en-US" sz="1600" dirty="0">
                <a:sym typeface="Mathematica1"/>
              </a:rPr>
              <a:t>CASPEr is similar to NMR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49" y="1724979"/>
            <a:ext cx="1123543" cy="1022294"/>
          </a:xfrm>
          <a:prstGeom prst="rect">
            <a:avLst/>
          </a:prstGeom>
        </p:spPr>
      </p:pic>
      <p:sp>
        <p:nvSpPr>
          <p:cNvPr id="38" name="Cloud 37"/>
          <p:cNvSpPr/>
          <p:nvPr/>
        </p:nvSpPr>
        <p:spPr>
          <a:xfrm>
            <a:off x="342401" y="760653"/>
            <a:ext cx="2177804" cy="955133"/>
          </a:xfrm>
          <a:prstGeom prst="cloud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482" y="1193952"/>
            <a:ext cx="7266125" cy="4844083"/>
          </a:xfrm>
          <a:prstGeom prst="rect">
            <a:avLst/>
          </a:prstGeom>
        </p:spPr>
      </p:pic>
      <p:sp>
        <p:nvSpPr>
          <p:cNvPr id="39" name="TextBox 27"/>
          <p:cNvSpPr txBox="1"/>
          <p:nvPr/>
        </p:nvSpPr>
        <p:spPr>
          <a:xfrm>
            <a:off x="7532952" y="1238219"/>
            <a:ext cx="15706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</a:rPr>
              <a:t>MRI scanner</a:t>
            </a:r>
          </a:p>
        </p:txBody>
      </p:sp>
      <p:pic>
        <p:nvPicPr>
          <p:cNvPr id="13" name="Picture 2" descr="F:\Media\Pictures\Saved\BrainMRI3planes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493" y="5091245"/>
            <a:ext cx="3718718" cy="9467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8705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36741"/>
            <a:ext cx="9144000" cy="605927"/>
          </a:xfrm>
        </p:spPr>
        <p:txBody>
          <a:bodyPr>
            <a:noAutofit/>
          </a:bodyPr>
          <a:lstStyle/>
          <a:p>
            <a:r>
              <a:rPr lang="en-US" sz="2400" b="1" dirty="0">
                <a:ln w="3175">
                  <a:noFill/>
                </a:ln>
                <a:solidFill>
                  <a:srgbClr val="C00000"/>
                </a:solidFill>
              </a:rPr>
              <a:t>Aside: magnetic resonance</a:t>
            </a:r>
          </a:p>
        </p:txBody>
      </p:sp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29325-45D7-4598-A38B-60DF9454894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9" name="TextBox 27 1"/>
          <p:cNvSpPr txBox="1"/>
          <p:nvPr/>
        </p:nvSpPr>
        <p:spPr>
          <a:xfrm>
            <a:off x="7547120" y="1094650"/>
            <a:ext cx="4524638" cy="584775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ym typeface="Wingdings" panose="05000000000000000000" pitchFamily="2" charset="2"/>
              </a:rPr>
              <a:t>constant bias magnetic field </a:t>
            </a:r>
            <a:r>
              <a:rPr lang="en-US" sz="1600" b="1" i="1" dirty="0">
                <a:sym typeface="Wingdings" panose="05000000000000000000" pitchFamily="2" charset="2"/>
              </a:rPr>
              <a:t>B</a:t>
            </a:r>
            <a:r>
              <a:rPr lang="en-US" sz="1600" baseline="-25000" dirty="0">
                <a:sym typeface="Wingdings" panose="05000000000000000000" pitchFamily="2" charset="2"/>
              </a:rPr>
              <a:t>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ym typeface="Wingdings" panose="05000000000000000000" pitchFamily="2" charset="2"/>
              </a:rPr>
              <a:t>radiofrequency (RF) magnetic field </a:t>
            </a:r>
            <a:r>
              <a:rPr lang="en-US" sz="1600" b="1" i="1" dirty="0">
                <a:sym typeface="Wingdings" panose="05000000000000000000" pitchFamily="2" charset="2"/>
              </a:rPr>
              <a:t>B</a:t>
            </a:r>
            <a:r>
              <a:rPr lang="en-US" sz="1600" baseline="-25000" dirty="0">
                <a:sym typeface="Wingdings" panose="05000000000000000000" pitchFamily="2" charset="2"/>
              </a:rPr>
              <a:t>1</a:t>
            </a:r>
            <a:r>
              <a:rPr lang="en-US" sz="1600" dirty="0">
                <a:sym typeface="Wingdings" panose="05000000000000000000" pitchFamily="2" charset="2"/>
              </a:rPr>
              <a:t>cos</a:t>
            </a:r>
            <a:r>
              <a:rPr lang="en-US" sz="1600" i="1" dirty="0">
                <a:sym typeface="Symbol" panose="05050102010706020507" pitchFamily="18" charset="2"/>
              </a:rPr>
              <a:t>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en-US" sz="1600" i="1" dirty="0">
                <a:sym typeface="Symbol" panose="05050102010706020507" pitchFamily="18" charset="2"/>
              </a:rPr>
              <a:t>t</a:t>
            </a:r>
            <a:endParaRPr lang="en-US" sz="1600" i="1" baseline="-25000" dirty="0">
              <a:sym typeface="Wingdings" panose="05000000000000000000" pitchFamily="2" charset="2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85017AED-A2FC-420A-99D6-D207ADF9B38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845" y="2301329"/>
            <a:ext cx="245398" cy="15242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ight Arrow 12"/>
          <p:cNvSpPr/>
          <p:nvPr/>
        </p:nvSpPr>
        <p:spPr>
          <a:xfrm rot="5400000">
            <a:off x="3309798" y="5648128"/>
            <a:ext cx="321813" cy="3208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253071" y="2391244"/>
            <a:ext cx="435720" cy="771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AC1FAD9-925B-4355-AF56-623252CDF00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499" y="1125724"/>
            <a:ext cx="1960290" cy="207141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Content Placeholder 12 4 1 2 2 2 1 1"/>
          <p:cNvSpPr txBox="1">
            <a:spLocks/>
          </p:cNvSpPr>
          <p:nvPr/>
        </p:nvSpPr>
        <p:spPr>
          <a:xfrm>
            <a:off x="2283739" y="1051501"/>
            <a:ext cx="2221185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 algn="ctr">
              <a:defRPr/>
            </a:pPr>
            <a:r>
              <a:rPr lang="en-US" sz="1600" dirty="0">
                <a:sym typeface="Mathematica1"/>
              </a:rPr>
              <a:t>interaction: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4667DAC-B766-4FCE-9AB9-BA90C8A65C46}"/>
              </a:ext>
            </a:extLst>
          </p:cNvPr>
          <p:cNvGrpSpPr/>
          <p:nvPr/>
        </p:nvGrpSpPr>
        <p:grpSpPr>
          <a:xfrm>
            <a:off x="1536804" y="2029431"/>
            <a:ext cx="4171010" cy="584775"/>
            <a:chOff x="1692075" y="2029431"/>
            <a:chExt cx="4171010" cy="584775"/>
          </a:xfrm>
        </p:grpSpPr>
        <p:sp>
          <p:nvSpPr>
            <p:cNvPr id="21" name="TextBox 27 3 2 2 1"/>
            <p:cNvSpPr txBox="1"/>
            <p:nvPr/>
          </p:nvSpPr>
          <p:spPr>
            <a:xfrm>
              <a:off x="1692075" y="2029431"/>
              <a:ext cx="41710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sym typeface="Wingdings" panose="05000000000000000000" pitchFamily="2" charset="2"/>
                </a:rPr>
                <a:t>1) place a spin-1/2 into an external magnetic field splits the spin states by </a:t>
              </a:r>
              <a:endParaRPr lang="en-US" sz="1600" dirty="0"/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550A2F9D-1155-44DA-9D96-66839AEF22D0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8365" y="2335616"/>
              <a:ext cx="474640" cy="20439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" name="TextBox 27 3 2 2 2 1"/>
          <p:cNvSpPr txBox="1"/>
          <p:nvPr/>
        </p:nvSpPr>
        <p:spPr>
          <a:xfrm>
            <a:off x="1545613" y="3496850"/>
            <a:ext cx="41710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ym typeface="Wingdings" panose="05000000000000000000" pitchFamily="2" charset="2"/>
              </a:rPr>
              <a:t>3) resonance:  </a:t>
            </a:r>
            <a:endParaRPr lang="en-US" sz="1600" dirty="0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90F062BA-E39C-4084-B480-F89FD8EF1BD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322" y="3570652"/>
            <a:ext cx="1023356" cy="20439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Box 27 3 2 2 2 2"/>
          <p:cNvSpPr txBox="1"/>
          <p:nvPr/>
        </p:nvSpPr>
        <p:spPr>
          <a:xfrm>
            <a:off x="1545613" y="2817765"/>
            <a:ext cx="4547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ym typeface="Wingdings" panose="05000000000000000000" pitchFamily="2" charset="2"/>
              </a:rPr>
              <a:t>2) spin polarization (thermal or optical) in a cm</a:t>
            </a:r>
            <a:r>
              <a:rPr lang="en-US" sz="1600" baseline="30000" dirty="0">
                <a:sym typeface="Wingdings" panose="05000000000000000000" pitchFamily="2" charset="2"/>
              </a:rPr>
              <a:t>3</a:t>
            </a:r>
            <a:r>
              <a:rPr lang="en-US" sz="1600" dirty="0">
                <a:sym typeface="Wingdings" panose="05000000000000000000" pitchFamily="2" charset="2"/>
              </a:rPr>
              <a:t> sample </a:t>
            </a:r>
            <a:endParaRPr lang="en-US" sz="1600" dirty="0"/>
          </a:p>
        </p:txBody>
      </p:sp>
      <p:sp>
        <p:nvSpPr>
          <p:cNvPr id="31" name="Right Arrow 30"/>
          <p:cNvSpPr/>
          <p:nvPr/>
        </p:nvSpPr>
        <p:spPr>
          <a:xfrm>
            <a:off x="1769225" y="3902921"/>
            <a:ext cx="210316" cy="2234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ontent Placeholder 12 4 1 2 2 2 2"/>
          <p:cNvSpPr txBox="1">
            <a:spLocks/>
          </p:cNvSpPr>
          <p:nvPr/>
        </p:nvSpPr>
        <p:spPr>
          <a:xfrm>
            <a:off x="1979546" y="3831352"/>
            <a:ext cx="3881705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>
              <a:defRPr/>
            </a:pPr>
            <a:r>
              <a:rPr lang="en-US" sz="1600" dirty="0">
                <a:sym typeface="Mathematica1"/>
              </a:rPr>
              <a:t>RF magnetic field can now flip spins!</a:t>
            </a:r>
          </a:p>
        </p:txBody>
      </p:sp>
      <p:sp>
        <p:nvSpPr>
          <p:cNvPr id="33" name="Right Arrow 32"/>
          <p:cNvSpPr/>
          <p:nvPr/>
        </p:nvSpPr>
        <p:spPr>
          <a:xfrm>
            <a:off x="1769225" y="4262303"/>
            <a:ext cx="210316" cy="2234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ontent Placeholder 12 4 1 2 2 2 3"/>
          <p:cNvSpPr txBox="1">
            <a:spLocks/>
          </p:cNvSpPr>
          <p:nvPr/>
        </p:nvSpPr>
        <p:spPr>
          <a:xfrm>
            <a:off x="1979541" y="4190734"/>
            <a:ext cx="3972460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 algn="ctr">
              <a:defRPr/>
            </a:pPr>
            <a:r>
              <a:rPr lang="en-US" sz="1600" dirty="0">
                <a:sym typeface="Mathematica1"/>
              </a:rPr>
              <a:t>sample magnetization tilts and </a:t>
            </a:r>
            <a:r>
              <a:rPr lang="en-US" sz="1600" dirty="0" err="1">
                <a:sym typeface="Mathematica1"/>
              </a:rPr>
              <a:t>precesses</a:t>
            </a:r>
            <a:endParaRPr lang="en-US" sz="1600" dirty="0">
              <a:sym typeface="Mathematica1"/>
            </a:endParaRPr>
          </a:p>
        </p:txBody>
      </p:sp>
      <p:sp>
        <p:nvSpPr>
          <p:cNvPr id="35" name="TextBox 27 3 2 2 2 3"/>
          <p:cNvSpPr txBox="1"/>
          <p:nvPr/>
        </p:nvSpPr>
        <p:spPr>
          <a:xfrm>
            <a:off x="1610855" y="4705374"/>
            <a:ext cx="43411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ym typeface="Wingdings" panose="05000000000000000000" pitchFamily="2" charset="2"/>
              </a:rPr>
              <a:t>4) a magnetometer next to the sample detects the magnetic field created by this </a:t>
            </a:r>
            <a:r>
              <a:rPr lang="en-US" sz="1600" dirty="0" err="1">
                <a:sym typeface="Wingdings" panose="05000000000000000000" pitchFamily="2" charset="2"/>
              </a:rPr>
              <a:t>precessing</a:t>
            </a:r>
            <a:r>
              <a:rPr lang="en-US" sz="1600" dirty="0">
                <a:sym typeface="Wingdings" panose="05000000000000000000" pitchFamily="2" charset="2"/>
              </a:rPr>
              <a:t> magnetization</a:t>
            </a:r>
            <a:endParaRPr lang="en-US" sz="1600" dirty="0"/>
          </a:p>
        </p:txBody>
      </p:sp>
      <p:sp>
        <p:nvSpPr>
          <p:cNvPr id="26" name="Rectangle 25"/>
          <p:cNvSpPr/>
          <p:nvPr/>
        </p:nvSpPr>
        <p:spPr>
          <a:xfrm>
            <a:off x="7276232" y="2688536"/>
            <a:ext cx="1248387" cy="326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150" y="3542809"/>
            <a:ext cx="2556843" cy="18311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505" y="3445410"/>
            <a:ext cx="3897435" cy="1956286"/>
          </a:xfrm>
          <a:prstGeom prst="rect">
            <a:avLst/>
          </a:prstGeom>
        </p:spPr>
      </p:pic>
      <p:sp>
        <p:nvSpPr>
          <p:cNvPr id="9" name="L-Shape 8"/>
          <p:cNvSpPr/>
          <p:nvPr/>
        </p:nvSpPr>
        <p:spPr>
          <a:xfrm flipV="1">
            <a:off x="7557755" y="3302957"/>
            <a:ext cx="1513081" cy="2115124"/>
          </a:xfrm>
          <a:prstGeom prst="corner">
            <a:avLst>
              <a:gd name="adj1" fmla="val 34048"/>
              <a:gd name="adj2" fmla="val 7581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0698364" y="5197081"/>
            <a:ext cx="948905" cy="319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623" y="5148714"/>
            <a:ext cx="959646" cy="190839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Content Placeholder 12 4 1 2 2 2 1 2"/>
          <p:cNvSpPr txBox="1">
            <a:spLocks/>
          </p:cNvSpPr>
          <p:nvPr/>
        </p:nvSpPr>
        <p:spPr>
          <a:xfrm>
            <a:off x="559015" y="916396"/>
            <a:ext cx="1648590" cy="5847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 algn="ctr">
              <a:defRPr/>
            </a:pPr>
            <a:r>
              <a:rPr lang="en-US" sz="1600" dirty="0">
                <a:sym typeface="Mathematica1"/>
              </a:rPr>
              <a:t>CASPEr is similar to NMR</a:t>
            </a:r>
          </a:p>
        </p:txBody>
      </p:sp>
      <p:sp>
        <p:nvSpPr>
          <p:cNvPr id="14" name="TextBox 27 3 2 1"/>
          <p:cNvSpPr txBox="1"/>
          <p:nvPr/>
        </p:nvSpPr>
        <p:spPr>
          <a:xfrm>
            <a:off x="1278841" y="6122474"/>
            <a:ext cx="4661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ym typeface="Wingdings" panose="05000000000000000000" pitchFamily="2" charset="2"/>
              </a:rPr>
              <a:t>a tool for non-invasive imaging (MRI, EPR) and studying molecular structure (NMR) </a:t>
            </a:r>
            <a:endParaRPr lang="en-US" sz="1600" dirty="0"/>
          </a:p>
        </p:txBody>
      </p:sp>
      <p:sp>
        <p:nvSpPr>
          <p:cNvPr id="3" name="Rectangle 2"/>
          <p:cNvSpPr/>
          <p:nvPr/>
        </p:nvSpPr>
        <p:spPr>
          <a:xfrm>
            <a:off x="1278841" y="6134760"/>
            <a:ext cx="4661888" cy="56032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49" y="1724979"/>
            <a:ext cx="1123543" cy="1022294"/>
          </a:xfrm>
          <a:prstGeom prst="rect">
            <a:avLst/>
          </a:prstGeom>
        </p:spPr>
      </p:pic>
      <p:sp>
        <p:nvSpPr>
          <p:cNvPr id="38" name="Cloud 37"/>
          <p:cNvSpPr/>
          <p:nvPr/>
        </p:nvSpPr>
        <p:spPr>
          <a:xfrm>
            <a:off x="342401" y="760653"/>
            <a:ext cx="2177804" cy="955133"/>
          </a:xfrm>
          <a:prstGeom prst="cloud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284" y="1842714"/>
            <a:ext cx="3497606" cy="134105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488125" y="2474149"/>
            <a:ext cx="1849257" cy="2940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9962950" y="2121281"/>
            <a:ext cx="396484" cy="861502"/>
          </a:xfrm>
          <a:custGeom>
            <a:avLst/>
            <a:gdLst>
              <a:gd name="connsiteX0" fmla="*/ 90055 w 489896"/>
              <a:gd name="connsiteY0" fmla="*/ 3502 h 1184602"/>
              <a:gd name="connsiteX1" fmla="*/ 90055 w 489896"/>
              <a:gd name="connsiteY1" fmla="*/ 3502 h 1184602"/>
              <a:gd name="connsiteX2" fmla="*/ 117764 w 489896"/>
              <a:gd name="connsiteY2" fmla="*/ 24284 h 1184602"/>
              <a:gd name="connsiteX3" fmla="*/ 159328 w 489896"/>
              <a:gd name="connsiteY3" fmla="*/ 45066 h 1184602"/>
              <a:gd name="connsiteX4" fmla="*/ 193964 w 489896"/>
              <a:gd name="connsiteY4" fmla="*/ 62384 h 1184602"/>
              <a:gd name="connsiteX5" fmla="*/ 225137 w 489896"/>
              <a:gd name="connsiteY5" fmla="*/ 86629 h 1184602"/>
              <a:gd name="connsiteX6" fmla="*/ 249382 w 489896"/>
              <a:gd name="connsiteY6" fmla="*/ 93557 h 1184602"/>
              <a:gd name="connsiteX7" fmla="*/ 259773 w 489896"/>
              <a:gd name="connsiteY7" fmla="*/ 97020 h 1184602"/>
              <a:gd name="connsiteX8" fmla="*/ 284019 w 489896"/>
              <a:gd name="connsiteY8" fmla="*/ 103947 h 1184602"/>
              <a:gd name="connsiteX9" fmla="*/ 301337 w 489896"/>
              <a:gd name="connsiteY9" fmla="*/ 110875 h 1184602"/>
              <a:gd name="connsiteX10" fmla="*/ 325582 w 489896"/>
              <a:gd name="connsiteY10" fmla="*/ 138584 h 1184602"/>
              <a:gd name="connsiteX11" fmla="*/ 339437 w 489896"/>
              <a:gd name="connsiteY11" fmla="*/ 145511 h 1184602"/>
              <a:gd name="connsiteX12" fmla="*/ 349828 w 489896"/>
              <a:gd name="connsiteY12" fmla="*/ 155902 h 1184602"/>
              <a:gd name="connsiteX13" fmla="*/ 353291 w 489896"/>
              <a:gd name="connsiteY13" fmla="*/ 166293 h 1184602"/>
              <a:gd name="connsiteX14" fmla="*/ 363682 w 489896"/>
              <a:gd name="connsiteY14" fmla="*/ 173220 h 1184602"/>
              <a:gd name="connsiteX15" fmla="*/ 367146 w 489896"/>
              <a:gd name="connsiteY15" fmla="*/ 273666 h 1184602"/>
              <a:gd name="connsiteX16" fmla="*/ 370610 w 489896"/>
              <a:gd name="connsiteY16" fmla="*/ 284057 h 1184602"/>
              <a:gd name="connsiteX17" fmla="*/ 377537 w 489896"/>
              <a:gd name="connsiteY17" fmla="*/ 301375 h 1184602"/>
              <a:gd name="connsiteX18" fmla="*/ 391391 w 489896"/>
              <a:gd name="connsiteY18" fmla="*/ 322157 h 1184602"/>
              <a:gd name="connsiteX19" fmla="*/ 401782 w 489896"/>
              <a:gd name="connsiteY19" fmla="*/ 360257 h 1184602"/>
              <a:gd name="connsiteX20" fmla="*/ 408710 w 489896"/>
              <a:gd name="connsiteY20" fmla="*/ 370647 h 1184602"/>
              <a:gd name="connsiteX21" fmla="*/ 412173 w 489896"/>
              <a:gd name="connsiteY21" fmla="*/ 384502 h 1184602"/>
              <a:gd name="connsiteX22" fmla="*/ 419100 w 489896"/>
              <a:gd name="connsiteY22" fmla="*/ 394893 h 1184602"/>
              <a:gd name="connsiteX23" fmla="*/ 429491 w 489896"/>
              <a:gd name="connsiteY23" fmla="*/ 436457 h 1184602"/>
              <a:gd name="connsiteX24" fmla="*/ 446810 w 489896"/>
              <a:gd name="connsiteY24" fmla="*/ 474557 h 1184602"/>
              <a:gd name="connsiteX25" fmla="*/ 457200 w 489896"/>
              <a:gd name="connsiteY25" fmla="*/ 505729 h 1184602"/>
              <a:gd name="connsiteX26" fmla="*/ 460664 w 489896"/>
              <a:gd name="connsiteY26" fmla="*/ 519584 h 1184602"/>
              <a:gd name="connsiteX27" fmla="*/ 477982 w 489896"/>
              <a:gd name="connsiteY27" fmla="*/ 543829 h 1184602"/>
              <a:gd name="connsiteX28" fmla="*/ 484910 w 489896"/>
              <a:gd name="connsiteY28" fmla="*/ 581929 h 1184602"/>
              <a:gd name="connsiteX29" fmla="*/ 467591 w 489896"/>
              <a:gd name="connsiteY29" fmla="*/ 741257 h 1184602"/>
              <a:gd name="connsiteX30" fmla="*/ 460664 w 489896"/>
              <a:gd name="connsiteY30" fmla="*/ 765502 h 1184602"/>
              <a:gd name="connsiteX31" fmla="*/ 457200 w 489896"/>
              <a:gd name="connsiteY31" fmla="*/ 775893 h 1184602"/>
              <a:gd name="connsiteX32" fmla="*/ 443346 w 489896"/>
              <a:gd name="connsiteY32" fmla="*/ 786284 h 1184602"/>
              <a:gd name="connsiteX33" fmla="*/ 439882 w 489896"/>
              <a:gd name="connsiteY33" fmla="*/ 800138 h 1184602"/>
              <a:gd name="connsiteX34" fmla="*/ 429491 w 489896"/>
              <a:gd name="connsiteY34" fmla="*/ 831311 h 1184602"/>
              <a:gd name="connsiteX35" fmla="*/ 419100 w 489896"/>
              <a:gd name="connsiteY35" fmla="*/ 859020 h 1184602"/>
              <a:gd name="connsiteX36" fmla="*/ 408710 w 489896"/>
              <a:gd name="connsiteY36" fmla="*/ 872875 h 1184602"/>
              <a:gd name="connsiteX37" fmla="*/ 401782 w 489896"/>
              <a:gd name="connsiteY37" fmla="*/ 900584 h 1184602"/>
              <a:gd name="connsiteX38" fmla="*/ 381000 w 489896"/>
              <a:gd name="connsiteY38" fmla="*/ 949075 h 1184602"/>
              <a:gd name="connsiteX39" fmla="*/ 377537 w 489896"/>
              <a:gd name="connsiteY39" fmla="*/ 966393 h 1184602"/>
              <a:gd name="connsiteX40" fmla="*/ 374073 w 489896"/>
              <a:gd name="connsiteY40" fmla="*/ 976784 h 1184602"/>
              <a:gd name="connsiteX41" fmla="*/ 367146 w 489896"/>
              <a:gd name="connsiteY41" fmla="*/ 1004493 h 1184602"/>
              <a:gd name="connsiteX42" fmla="*/ 356755 w 489896"/>
              <a:gd name="connsiteY42" fmla="*/ 1014884 h 1184602"/>
              <a:gd name="connsiteX43" fmla="*/ 342900 w 489896"/>
              <a:gd name="connsiteY43" fmla="*/ 1059911 h 1184602"/>
              <a:gd name="connsiteX44" fmla="*/ 329046 w 489896"/>
              <a:gd name="connsiteY44" fmla="*/ 1073766 h 1184602"/>
              <a:gd name="connsiteX45" fmla="*/ 315191 w 489896"/>
              <a:gd name="connsiteY45" fmla="*/ 1094547 h 1184602"/>
              <a:gd name="connsiteX46" fmla="*/ 294410 w 489896"/>
              <a:gd name="connsiteY46" fmla="*/ 1108402 h 1184602"/>
              <a:gd name="connsiteX47" fmla="*/ 273628 w 489896"/>
              <a:gd name="connsiteY47" fmla="*/ 1129184 h 1184602"/>
              <a:gd name="connsiteX48" fmla="*/ 252846 w 489896"/>
              <a:gd name="connsiteY48" fmla="*/ 1139575 h 1184602"/>
              <a:gd name="connsiteX49" fmla="*/ 242455 w 489896"/>
              <a:gd name="connsiteY49" fmla="*/ 1146502 h 1184602"/>
              <a:gd name="connsiteX50" fmla="*/ 204355 w 489896"/>
              <a:gd name="connsiteY50" fmla="*/ 1160357 h 1184602"/>
              <a:gd name="connsiteX51" fmla="*/ 183573 w 489896"/>
              <a:gd name="connsiteY51" fmla="*/ 1163820 h 1184602"/>
              <a:gd name="connsiteX52" fmla="*/ 159328 w 489896"/>
              <a:gd name="connsiteY52" fmla="*/ 1177675 h 1184602"/>
              <a:gd name="connsiteX53" fmla="*/ 138546 w 489896"/>
              <a:gd name="connsiteY53" fmla="*/ 1184602 h 1184602"/>
              <a:gd name="connsiteX54" fmla="*/ 100446 w 489896"/>
              <a:gd name="connsiteY54" fmla="*/ 1177675 h 1184602"/>
              <a:gd name="connsiteX55" fmla="*/ 69273 w 489896"/>
              <a:gd name="connsiteY55" fmla="*/ 1153429 h 1184602"/>
              <a:gd name="connsiteX56" fmla="*/ 55419 w 489896"/>
              <a:gd name="connsiteY56" fmla="*/ 1149966 h 1184602"/>
              <a:gd name="connsiteX57" fmla="*/ 31173 w 489896"/>
              <a:gd name="connsiteY57" fmla="*/ 1101475 h 1184602"/>
              <a:gd name="connsiteX58" fmla="*/ 27710 w 489896"/>
              <a:gd name="connsiteY58" fmla="*/ 1080693 h 1184602"/>
              <a:gd name="connsiteX59" fmla="*/ 17319 w 489896"/>
              <a:gd name="connsiteY59" fmla="*/ 1011420 h 1184602"/>
              <a:gd name="connsiteX60" fmla="*/ 13855 w 489896"/>
              <a:gd name="connsiteY60" fmla="*/ 803602 h 1184602"/>
              <a:gd name="connsiteX61" fmla="*/ 3464 w 489896"/>
              <a:gd name="connsiteY61" fmla="*/ 762038 h 1184602"/>
              <a:gd name="connsiteX62" fmla="*/ 0 w 489896"/>
              <a:gd name="connsiteY62" fmla="*/ 723938 h 1184602"/>
              <a:gd name="connsiteX63" fmla="*/ 3464 w 489896"/>
              <a:gd name="connsiteY63" fmla="*/ 453775 h 1184602"/>
              <a:gd name="connsiteX64" fmla="*/ 10391 w 489896"/>
              <a:gd name="connsiteY64" fmla="*/ 429529 h 1184602"/>
              <a:gd name="connsiteX65" fmla="*/ 20782 w 489896"/>
              <a:gd name="connsiteY65" fmla="*/ 384502 h 1184602"/>
              <a:gd name="connsiteX66" fmla="*/ 27710 w 489896"/>
              <a:gd name="connsiteY66" fmla="*/ 363720 h 1184602"/>
              <a:gd name="connsiteX67" fmla="*/ 34637 w 489896"/>
              <a:gd name="connsiteY67" fmla="*/ 339475 h 1184602"/>
              <a:gd name="connsiteX68" fmla="*/ 41564 w 489896"/>
              <a:gd name="connsiteY68" fmla="*/ 329084 h 1184602"/>
              <a:gd name="connsiteX69" fmla="*/ 48491 w 489896"/>
              <a:gd name="connsiteY69" fmla="*/ 294447 h 1184602"/>
              <a:gd name="connsiteX70" fmla="*/ 51955 w 489896"/>
              <a:gd name="connsiteY70" fmla="*/ 263275 h 1184602"/>
              <a:gd name="connsiteX71" fmla="*/ 62346 w 489896"/>
              <a:gd name="connsiteY71" fmla="*/ 225175 h 1184602"/>
              <a:gd name="connsiteX72" fmla="*/ 65810 w 489896"/>
              <a:gd name="connsiteY72" fmla="*/ 176684 h 1184602"/>
              <a:gd name="connsiteX73" fmla="*/ 69273 w 489896"/>
              <a:gd name="connsiteY73" fmla="*/ 45066 h 1184602"/>
              <a:gd name="connsiteX74" fmla="*/ 72737 w 489896"/>
              <a:gd name="connsiteY74" fmla="*/ 27747 h 1184602"/>
              <a:gd name="connsiteX75" fmla="*/ 93519 w 489896"/>
              <a:gd name="connsiteY75" fmla="*/ 38 h 1184602"/>
              <a:gd name="connsiteX76" fmla="*/ 90055 w 489896"/>
              <a:gd name="connsiteY76" fmla="*/ 3502 h 1184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489896" h="1184602">
                <a:moveTo>
                  <a:pt x="90055" y="3502"/>
                </a:moveTo>
                <a:lnTo>
                  <a:pt x="90055" y="3502"/>
                </a:lnTo>
                <a:cubicBezTo>
                  <a:pt x="99291" y="10429"/>
                  <a:pt x="108158" y="17880"/>
                  <a:pt x="117764" y="24284"/>
                </a:cubicBezTo>
                <a:cubicBezTo>
                  <a:pt x="136816" y="36985"/>
                  <a:pt x="140443" y="37511"/>
                  <a:pt x="159328" y="45066"/>
                </a:cubicBezTo>
                <a:cubicBezTo>
                  <a:pt x="181172" y="66910"/>
                  <a:pt x="155555" y="44657"/>
                  <a:pt x="193964" y="62384"/>
                </a:cubicBezTo>
                <a:cubicBezTo>
                  <a:pt x="238919" y="83132"/>
                  <a:pt x="197034" y="67893"/>
                  <a:pt x="225137" y="86629"/>
                </a:cubicBezTo>
                <a:cubicBezTo>
                  <a:pt x="228251" y="88705"/>
                  <a:pt x="247361" y="92980"/>
                  <a:pt x="249382" y="93557"/>
                </a:cubicBezTo>
                <a:cubicBezTo>
                  <a:pt x="252892" y="94560"/>
                  <a:pt x="256263" y="96017"/>
                  <a:pt x="259773" y="97020"/>
                </a:cubicBezTo>
                <a:cubicBezTo>
                  <a:pt x="275036" y="101381"/>
                  <a:pt x="270748" y="98970"/>
                  <a:pt x="284019" y="103947"/>
                </a:cubicBezTo>
                <a:cubicBezTo>
                  <a:pt x="289841" y="106130"/>
                  <a:pt x="295564" y="108566"/>
                  <a:pt x="301337" y="110875"/>
                </a:cubicBezTo>
                <a:cubicBezTo>
                  <a:pt x="309614" y="123290"/>
                  <a:pt x="311555" y="127674"/>
                  <a:pt x="325582" y="138584"/>
                </a:cubicBezTo>
                <a:cubicBezTo>
                  <a:pt x="329658" y="141754"/>
                  <a:pt x="334819" y="143202"/>
                  <a:pt x="339437" y="145511"/>
                </a:cubicBezTo>
                <a:cubicBezTo>
                  <a:pt x="342901" y="148975"/>
                  <a:pt x="347111" y="151826"/>
                  <a:pt x="349828" y="155902"/>
                </a:cubicBezTo>
                <a:cubicBezTo>
                  <a:pt x="351853" y="158940"/>
                  <a:pt x="351010" y="163442"/>
                  <a:pt x="353291" y="166293"/>
                </a:cubicBezTo>
                <a:cubicBezTo>
                  <a:pt x="355891" y="169544"/>
                  <a:pt x="360218" y="170911"/>
                  <a:pt x="363682" y="173220"/>
                </a:cubicBezTo>
                <a:cubicBezTo>
                  <a:pt x="364837" y="206702"/>
                  <a:pt x="365056" y="240229"/>
                  <a:pt x="367146" y="273666"/>
                </a:cubicBezTo>
                <a:cubicBezTo>
                  <a:pt x="367374" y="277310"/>
                  <a:pt x="369328" y="280638"/>
                  <a:pt x="370610" y="284057"/>
                </a:cubicBezTo>
                <a:cubicBezTo>
                  <a:pt x="372793" y="289878"/>
                  <a:pt x="374560" y="295917"/>
                  <a:pt x="377537" y="301375"/>
                </a:cubicBezTo>
                <a:cubicBezTo>
                  <a:pt x="381524" y="308684"/>
                  <a:pt x="391391" y="322157"/>
                  <a:pt x="391391" y="322157"/>
                </a:cubicBezTo>
                <a:cubicBezTo>
                  <a:pt x="393249" y="331448"/>
                  <a:pt x="396761" y="352727"/>
                  <a:pt x="401782" y="360257"/>
                </a:cubicBezTo>
                <a:lnTo>
                  <a:pt x="408710" y="370647"/>
                </a:lnTo>
                <a:cubicBezTo>
                  <a:pt x="409864" y="375265"/>
                  <a:pt x="410298" y="380126"/>
                  <a:pt x="412173" y="384502"/>
                </a:cubicBezTo>
                <a:cubicBezTo>
                  <a:pt x="413813" y="388328"/>
                  <a:pt x="417784" y="390944"/>
                  <a:pt x="419100" y="394893"/>
                </a:cubicBezTo>
                <a:cubicBezTo>
                  <a:pt x="423616" y="408441"/>
                  <a:pt x="423104" y="423684"/>
                  <a:pt x="429491" y="436457"/>
                </a:cubicBezTo>
                <a:cubicBezTo>
                  <a:pt x="440352" y="458175"/>
                  <a:pt x="434385" y="445565"/>
                  <a:pt x="446810" y="474557"/>
                </a:cubicBezTo>
                <a:cubicBezTo>
                  <a:pt x="454398" y="512505"/>
                  <a:pt x="444910" y="472956"/>
                  <a:pt x="457200" y="505729"/>
                </a:cubicBezTo>
                <a:cubicBezTo>
                  <a:pt x="458872" y="510186"/>
                  <a:pt x="458384" y="515405"/>
                  <a:pt x="460664" y="519584"/>
                </a:cubicBezTo>
                <a:cubicBezTo>
                  <a:pt x="465420" y="528303"/>
                  <a:pt x="472209" y="535747"/>
                  <a:pt x="477982" y="543829"/>
                </a:cubicBezTo>
                <a:cubicBezTo>
                  <a:pt x="480877" y="555408"/>
                  <a:pt x="485144" y="570456"/>
                  <a:pt x="484910" y="581929"/>
                </a:cubicBezTo>
                <a:cubicBezTo>
                  <a:pt x="481938" y="727527"/>
                  <a:pt x="506606" y="689236"/>
                  <a:pt x="467591" y="741257"/>
                </a:cubicBezTo>
                <a:cubicBezTo>
                  <a:pt x="459283" y="766182"/>
                  <a:pt x="469368" y="735041"/>
                  <a:pt x="460664" y="765502"/>
                </a:cubicBezTo>
                <a:cubicBezTo>
                  <a:pt x="459661" y="769013"/>
                  <a:pt x="459537" y="773088"/>
                  <a:pt x="457200" y="775893"/>
                </a:cubicBezTo>
                <a:cubicBezTo>
                  <a:pt x="453505" y="780328"/>
                  <a:pt x="447964" y="782820"/>
                  <a:pt x="443346" y="786284"/>
                </a:cubicBezTo>
                <a:cubicBezTo>
                  <a:pt x="442191" y="790902"/>
                  <a:pt x="441282" y="795588"/>
                  <a:pt x="439882" y="800138"/>
                </a:cubicBezTo>
                <a:cubicBezTo>
                  <a:pt x="436661" y="810607"/>
                  <a:pt x="432147" y="820685"/>
                  <a:pt x="429491" y="831311"/>
                </a:cubicBezTo>
                <a:cubicBezTo>
                  <a:pt x="426166" y="844613"/>
                  <a:pt x="426649" y="846941"/>
                  <a:pt x="419100" y="859020"/>
                </a:cubicBezTo>
                <a:cubicBezTo>
                  <a:pt x="416041" y="863915"/>
                  <a:pt x="412173" y="868257"/>
                  <a:pt x="408710" y="872875"/>
                </a:cubicBezTo>
                <a:cubicBezTo>
                  <a:pt x="406983" y="881509"/>
                  <a:pt x="405586" y="892214"/>
                  <a:pt x="401782" y="900584"/>
                </a:cubicBezTo>
                <a:cubicBezTo>
                  <a:pt x="388884" y="928960"/>
                  <a:pt x="388209" y="922643"/>
                  <a:pt x="381000" y="949075"/>
                </a:cubicBezTo>
                <a:cubicBezTo>
                  <a:pt x="379451" y="954755"/>
                  <a:pt x="378965" y="960682"/>
                  <a:pt x="377537" y="966393"/>
                </a:cubicBezTo>
                <a:cubicBezTo>
                  <a:pt x="376652" y="969935"/>
                  <a:pt x="375034" y="973262"/>
                  <a:pt x="374073" y="976784"/>
                </a:cubicBezTo>
                <a:cubicBezTo>
                  <a:pt x="371568" y="985969"/>
                  <a:pt x="371086" y="995826"/>
                  <a:pt x="367146" y="1004493"/>
                </a:cubicBezTo>
                <a:cubicBezTo>
                  <a:pt x="365119" y="1008952"/>
                  <a:pt x="360219" y="1011420"/>
                  <a:pt x="356755" y="1014884"/>
                </a:cubicBezTo>
                <a:cubicBezTo>
                  <a:pt x="353714" y="1036170"/>
                  <a:pt x="355502" y="1041908"/>
                  <a:pt x="342900" y="1059911"/>
                </a:cubicBezTo>
                <a:cubicBezTo>
                  <a:pt x="339155" y="1065262"/>
                  <a:pt x="332965" y="1068541"/>
                  <a:pt x="329046" y="1073766"/>
                </a:cubicBezTo>
                <a:cubicBezTo>
                  <a:pt x="318238" y="1088178"/>
                  <a:pt x="327301" y="1085464"/>
                  <a:pt x="315191" y="1094547"/>
                </a:cubicBezTo>
                <a:cubicBezTo>
                  <a:pt x="308531" y="1099542"/>
                  <a:pt x="300806" y="1103072"/>
                  <a:pt x="294410" y="1108402"/>
                </a:cubicBezTo>
                <a:cubicBezTo>
                  <a:pt x="286884" y="1114674"/>
                  <a:pt x="281465" y="1123306"/>
                  <a:pt x="273628" y="1129184"/>
                </a:cubicBezTo>
                <a:cubicBezTo>
                  <a:pt x="267432" y="1133831"/>
                  <a:pt x="259616" y="1135814"/>
                  <a:pt x="252846" y="1139575"/>
                </a:cubicBezTo>
                <a:cubicBezTo>
                  <a:pt x="249207" y="1141597"/>
                  <a:pt x="246178" y="1144640"/>
                  <a:pt x="242455" y="1146502"/>
                </a:cubicBezTo>
                <a:cubicBezTo>
                  <a:pt x="235572" y="1149943"/>
                  <a:pt x="210817" y="1158742"/>
                  <a:pt x="204355" y="1160357"/>
                </a:cubicBezTo>
                <a:cubicBezTo>
                  <a:pt x="197542" y="1162060"/>
                  <a:pt x="190500" y="1162666"/>
                  <a:pt x="183573" y="1163820"/>
                </a:cubicBezTo>
                <a:cubicBezTo>
                  <a:pt x="175491" y="1168438"/>
                  <a:pt x="167779" y="1173774"/>
                  <a:pt x="159328" y="1177675"/>
                </a:cubicBezTo>
                <a:cubicBezTo>
                  <a:pt x="152698" y="1180735"/>
                  <a:pt x="138546" y="1184602"/>
                  <a:pt x="138546" y="1184602"/>
                </a:cubicBezTo>
                <a:cubicBezTo>
                  <a:pt x="125846" y="1182293"/>
                  <a:pt x="112217" y="1182972"/>
                  <a:pt x="100446" y="1177675"/>
                </a:cubicBezTo>
                <a:cubicBezTo>
                  <a:pt x="88441" y="1172273"/>
                  <a:pt x="80484" y="1160328"/>
                  <a:pt x="69273" y="1153429"/>
                </a:cubicBezTo>
                <a:cubicBezTo>
                  <a:pt x="65219" y="1150934"/>
                  <a:pt x="60037" y="1151120"/>
                  <a:pt x="55419" y="1149966"/>
                </a:cubicBezTo>
                <a:cubicBezTo>
                  <a:pt x="45046" y="1118851"/>
                  <a:pt x="52361" y="1135376"/>
                  <a:pt x="31173" y="1101475"/>
                </a:cubicBezTo>
                <a:cubicBezTo>
                  <a:pt x="30019" y="1094548"/>
                  <a:pt x="28778" y="1087634"/>
                  <a:pt x="27710" y="1080693"/>
                </a:cubicBezTo>
                <a:cubicBezTo>
                  <a:pt x="24160" y="1057615"/>
                  <a:pt x="17319" y="1011420"/>
                  <a:pt x="17319" y="1011420"/>
                </a:cubicBezTo>
                <a:cubicBezTo>
                  <a:pt x="16164" y="942147"/>
                  <a:pt x="17698" y="872778"/>
                  <a:pt x="13855" y="803602"/>
                </a:cubicBezTo>
                <a:cubicBezTo>
                  <a:pt x="13063" y="789343"/>
                  <a:pt x="5911" y="776108"/>
                  <a:pt x="3464" y="762038"/>
                </a:cubicBezTo>
                <a:cubicBezTo>
                  <a:pt x="1279" y="749474"/>
                  <a:pt x="1155" y="736638"/>
                  <a:pt x="0" y="723938"/>
                </a:cubicBezTo>
                <a:cubicBezTo>
                  <a:pt x="1155" y="633884"/>
                  <a:pt x="287" y="543781"/>
                  <a:pt x="3464" y="453775"/>
                </a:cubicBezTo>
                <a:cubicBezTo>
                  <a:pt x="3760" y="445375"/>
                  <a:pt x="8352" y="437683"/>
                  <a:pt x="10391" y="429529"/>
                </a:cubicBezTo>
                <a:cubicBezTo>
                  <a:pt x="10784" y="427958"/>
                  <a:pt x="18123" y="393367"/>
                  <a:pt x="20782" y="384502"/>
                </a:cubicBezTo>
                <a:cubicBezTo>
                  <a:pt x="22880" y="377508"/>
                  <a:pt x="25562" y="370699"/>
                  <a:pt x="27710" y="363720"/>
                </a:cubicBezTo>
                <a:cubicBezTo>
                  <a:pt x="30182" y="355687"/>
                  <a:pt x="31516" y="347279"/>
                  <a:pt x="34637" y="339475"/>
                </a:cubicBezTo>
                <a:cubicBezTo>
                  <a:pt x="36183" y="335610"/>
                  <a:pt x="39255" y="332548"/>
                  <a:pt x="41564" y="329084"/>
                </a:cubicBezTo>
                <a:cubicBezTo>
                  <a:pt x="45499" y="313345"/>
                  <a:pt x="46064" y="312653"/>
                  <a:pt x="48491" y="294447"/>
                </a:cubicBezTo>
                <a:cubicBezTo>
                  <a:pt x="49873" y="284084"/>
                  <a:pt x="50365" y="273608"/>
                  <a:pt x="51955" y="263275"/>
                </a:cubicBezTo>
                <a:cubicBezTo>
                  <a:pt x="52872" y="257317"/>
                  <a:pt x="62208" y="225658"/>
                  <a:pt x="62346" y="225175"/>
                </a:cubicBezTo>
                <a:cubicBezTo>
                  <a:pt x="63501" y="209011"/>
                  <a:pt x="65187" y="192877"/>
                  <a:pt x="65810" y="176684"/>
                </a:cubicBezTo>
                <a:cubicBezTo>
                  <a:pt x="67497" y="132829"/>
                  <a:pt x="67234" y="88906"/>
                  <a:pt x="69273" y="45066"/>
                </a:cubicBezTo>
                <a:cubicBezTo>
                  <a:pt x="69547" y="39185"/>
                  <a:pt x="71188" y="33427"/>
                  <a:pt x="72737" y="27747"/>
                </a:cubicBezTo>
                <a:cubicBezTo>
                  <a:pt x="78668" y="6002"/>
                  <a:pt x="74993" y="7449"/>
                  <a:pt x="93519" y="38"/>
                </a:cubicBezTo>
                <a:cubicBezTo>
                  <a:pt x="94591" y="-391"/>
                  <a:pt x="90632" y="2925"/>
                  <a:pt x="90055" y="350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583" y="539665"/>
            <a:ext cx="1783037" cy="252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BCA0C7A-5323-4708-9EF7-09F749A2E759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507" y="1528288"/>
            <a:ext cx="4156528" cy="227717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Content Placeholder 12 4 2 2 2 1 1 1">
            <a:extLst>
              <a:ext uri="{FF2B5EF4-FFF2-40B4-BE49-F238E27FC236}">
                <a16:creationId xmlns:a16="http://schemas.microsoft.com/office/drawing/2014/main" id="{6FC0DCB5-0A41-4963-A53B-0E98FC8EF552}"/>
              </a:ext>
            </a:extLst>
          </p:cNvPr>
          <p:cNvSpPr txBox="1">
            <a:spLocks/>
          </p:cNvSpPr>
          <p:nvPr/>
        </p:nvSpPr>
        <p:spPr>
          <a:xfrm>
            <a:off x="5937931" y="691018"/>
            <a:ext cx="2752992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 algn="ctr"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Mathematica1"/>
              </a:rPr>
              <a:t>(nuclear gyromagnetic ratio)</a:t>
            </a:r>
            <a:endParaRPr lang="en-US" sz="1600" dirty="0">
              <a:sym typeface="Mathematica1"/>
            </a:endParaRP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36F285D-22E3-4160-AD5F-3FCD62B4CAF3}"/>
              </a:ext>
            </a:extLst>
          </p:cNvPr>
          <p:cNvCxnSpPr>
            <a:cxnSpLocks/>
          </p:cNvCxnSpPr>
          <p:nvPr/>
        </p:nvCxnSpPr>
        <p:spPr>
          <a:xfrm>
            <a:off x="5349567" y="859308"/>
            <a:ext cx="0" cy="235342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EF978B26-9121-41C4-AB0E-886FFEA97323}"/>
              </a:ext>
            </a:extLst>
          </p:cNvPr>
          <p:cNvCxnSpPr>
            <a:cxnSpLocks/>
          </p:cNvCxnSpPr>
          <p:nvPr/>
        </p:nvCxnSpPr>
        <p:spPr>
          <a:xfrm>
            <a:off x="5349567" y="865834"/>
            <a:ext cx="643545" cy="1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CB2012FC-6891-48FC-BF83-DD619D47D256}"/>
              </a:ext>
            </a:extLst>
          </p:cNvPr>
          <p:cNvSpPr/>
          <p:nvPr/>
        </p:nvSpPr>
        <p:spPr>
          <a:xfrm>
            <a:off x="9304651" y="2701200"/>
            <a:ext cx="710755" cy="234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876CCE2D-8AF9-4821-8F59-8027DF4481B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204267" y="5627886"/>
            <a:ext cx="2926601" cy="888688"/>
          </a:xfrm>
          <a:prstGeom prst="rect">
            <a:avLst/>
          </a:prstGeom>
        </p:spPr>
      </p:pic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B9213E45-9F2F-47B2-B21B-2C3860536CA5}"/>
              </a:ext>
            </a:extLst>
          </p:cNvPr>
          <p:cNvCxnSpPr>
            <a:cxnSpLocks/>
          </p:cNvCxnSpPr>
          <p:nvPr/>
        </p:nvCxnSpPr>
        <p:spPr>
          <a:xfrm flipV="1">
            <a:off x="7261927" y="5658366"/>
            <a:ext cx="0" cy="1018309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D63955D6-EFFF-49A0-B51E-58F44D43487D}"/>
              </a:ext>
            </a:extLst>
          </p:cNvPr>
          <p:cNvCxnSpPr>
            <a:cxnSpLocks/>
          </p:cNvCxnSpPr>
          <p:nvPr/>
        </p:nvCxnSpPr>
        <p:spPr>
          <a:xfrm>
            <a:off x="7050444" y="6487075"/>
            <a:ext cx="3396576" cy="0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Content Placeholder 12 4 1 2 2 2 1 1 1 2 1 4">
            <a:extLst>
              <a:ext uri="{FF2B5EF4-FFF2-40B4-BE49-F238E27FC236}">
                <a16:creationId xmlns:a16="http://schemas.microsoft.com/office/drawing/2014/main" id="{B114E1BD-3C96-4447-A574-F49D4B602863}"/>
              </a:ext>
            </a:extLst>
          </p:cNvPr>
          <p:cNvSpPr txBox="1">
            <a:spLocks/>
          </p:cNvSpPr>
          <p:nvPr/>
        </p:nvSpPr>
        <p:spPr>
          <a:xfrm>
            <a:off x="10524641" y="6299406"/>
            <a:ext cx="1107656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defRPr/>
            </a:pPr>
            <a:r>
              <a:rPr lang="en-US" sz="1600" dirty="0">
                <a:sym typeface="Mathematica1"/>
              </a:rPr>
              <a:t>frequency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6A5911E-5154-49B3-8C24-2308066DB474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9820" y="6583450"/>
            <a:ext cx="474640" cy="204397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Content Placeholder 12 4 1 2 2 2 1 1 1 2 1 4 2">
            <a:extLst>
              <a:ext uri="{FF2B5EF4-FFF2-40B4-BE49-F238E27FC236}">
                <a16:creationId xmlns:a16="http://schemas.microsoft.com/office/drawing/2014/main" id="{7F20C33F-71A9-4BBD-8F72-967A8ABCBF42}"/>
              </a:ext>
            </a:extLst>
          </p:cNvPr>
          <p:cNvSpPr txBox="1">
            <a:spLocks/>
          </p:cNvSpPr>
          <p:nvPr/>
        </p:nvSpPr>
        <p:spPr>
          <a:xfrm>
            <a:off x="7314427" y="5356741"/>
            <a:ext cx="1060303" cy="5847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defRPr/>
            </a:pPr>
            <a:r>
              <a:rPr lang="en-US" sz="1600" dirty="0">
                <a:sym typeface="Mathematica1"/>
              </a:rPr>
              <a:t>signal spectrum</a:t>
            </a:r>
          </a:p>
        </p:txBody>
      </p:sp>
    </p:spTree>
    <p:extLst>
      <p:ext uri="{BB962C8B-B14F-4D97-AF65-F5344CB8AC3E}">
        <p14:creationId xmlns:p14="http://schemas.microsoft.com/office/powerpoint/2010/main" val="403023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3" grpId="0" animBg="1"/>
      <p:bldP spid="25" grpId="0"/>
      <p:bldP spid="28" grpId="0"/>
      <p:bldP spid="31" grpId="0" animBg="1"/>
      <p:bldP spid="32" grpId="0"/>
      <p:bldP spid="33" grpId="0" animBg="1"/>
      <p:bldP spid="34" grpId="0"/>
      <p:bldP spid="35" grpId="0"/>
      <p:bldP spid="9" grpId="0" animBg="1"/>
      <p:bldP spid="14" grpId="0"/>
      <p:bldP spid="3" grpId="0" animBg="1"/>
      <p:bldP spid="18" grpId="0" animBg="1"/>
      <p:bldP spid="24" grpId="0" animBg="1"/>
      <p:bldP spid="59" grpId="0" animBg="1"/>
      <p:bldP spid="47" grpId="0"/>
      <p:bldP spid="5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29325-45D7-4598-A38B-60DF9454894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4" name="Content Placeholder 12 5"/>
          <p:cNvSpPr txBox="1">
            <a:spLocks/>
          </p:cNvSpPr>
          <p:nvPr/>
        </p:nvSpPr>
        <p:spPr>
          <a:xfrm>
            <a:off x="2218666" y="958963"/>
            <a:ext cx="2376582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1600" b="1" dirty="0" err="1">
                <a:sym typeface="Mathematica1"/>
              </a:rPr>
              <a:t>CASPEr</a:t>
            </a:r>
            <a:r>
              <a:rPr lang="en-US" sz="1600" b="1" dirty="0">
                <a:sym typeface="Mathematica1"/>
              </a:rPr>
              <a:t>-electric</a:t>
            </a:r>
          </a:p>
        </p:txBody>
      </p:sp>
      <p:sp>
        <p:nvSpPr>
          <p:cNvPr id="35" name="Content Placeholder 12 6"/>
          <p:cNvSpPr txBox="1">
            <a:spLocks/>
          </p:cNvSpPr>
          <p:nvPr/>
        </p:nvSpPr>
        <p:spPr>
          <a:xfrm>
            <a:off x="7409221" y="958963"/>
            <a:ext cx="2129579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1600" b="1" dirty="0" err="1">
                <a:sym typeface="Mathematica1"/>
              </a:rPr>
              <a:t>CASPEr</a:t>
            </a:r>
            <a:r>
              <a:rPr lang="en-US" sz="1600" b="1" dirty="0">
                <a:sym typeface="Mathematica1"/>
              </a:rPr>
              <a:t>-gradient</a:t>
            </a:r>
          </a:p>
        </p:txBody>
      </p:sp>
      <p:sp>
        <p:nvSpPr>
          <p:cNvPr id="44" name="Content Placeholder 12 4 2"/>
          <p:cNvSpPr txBox="1">
            <a:spLocks/>
          </p:cNvSpPr>
          <p:nvPr/>
        </p:nvSpPr>
        <p:spPr>
          <a:xfrm>
            <a:off x="4795310" y="1899061"/>
            <a:ext cx="2441304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 algn="ctr">
              <a:defRPr/>
            </a:pPr>
            <a:r>
              <a:rPr lang="en-US" sz="1600" dirty="0" err="1">
                <a:sym typeface="Mathematica1"/>
              </a:rPr>
              <a:t>axion</a:t>
            </a:r>
            <a:r>
              <a:rPr lang="en-US" sz="1600" dirty="0">
                <a:sym typeface="Mathematica1"/>
              </a:rPr>
              <a:t> (or ALP) field</a:t>
            </a:r>
          </a:p>
        </p:txBody>
      </p:sp>
      <p:pic>
        <p:nvPicPr>
          <p:cNvPr id="38" name="Picture 3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905" y="2333867"/>
            <a:ext cx="1783037" cy="252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Picture 4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912" y="2647743"/>
            <a:ext cx="1446241" cy="28423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Content Placeholder 12 4 2 2 2 1 1 1"/>
          <p:cNvSpPr txBox="1">
            <a:spLocks/>
          </p:cNvSpPr>
          <p:nvPr/>
        </p:nvSpPr>
        <p:spPr>
          <a:xfrm>
            <a:off x="9524860" y="2624278"/>
            <a:ext cx="2752992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 algn="ctr"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Mathematica1"/>
              </a:rPr>
              <a:t>→ </a:t>
            </a:r>
            <a:r>
              <a:rPr lang="en-US" sz="1600" dirty="0">
                <a:sym typeface="Mathematica1"/>
              </a:rPr>
              <a:t>ALP Compton frequency</a:t>
            </a:r>
          </a:p>
        </p:txBody>
      </p:sp>
      <p:cxnSp>
        <p:nvCxnSpPr>
          <p:cNvPr id="56" name="Straight Arrow Connector 55"/>
          <p:cNvCxnSpPr/>
          <p:nvPr/>
        </p:nvCxnSpPr>
        <p:spPr>
          <a:xfrm flipV="1">
            <a:off x="6614851" y="2624278"/>
            <a:ext cx="0" cy="235342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cxnSpLocks/>
          </p:cNvCxnSpPr>
          <p:nvPr/>
        </p:nvCxnSpPr>
        <p:spPr>
          <a:xfrm flipV="1">
            <a:off x="6614851" y="2848077"/>
            <a:ext cx="1208354" cy="13558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 flipV="1">
            <a:off x="5993088" y="2647743"/>
            <a:ext cx="8335" cy="607487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cxnSpLocks/>
          </p:cNvCxnSpPr>
          <p:nvPr/>
        </p:nvCxnSpPr>
        <p:spPr>
          <a:xfrm flipH="1">
            <a:off x="5993088" y="3269713"/>
            <a:ext cx="1846805" cy="9771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Content Placeholder 12 4 2 2 2 1 1 2 1"/>
          <p:cNvSpPr txBox="1">
            <a:spLocks/>
          </p:cNvSpPr>
          <p:nvPr/>
        </p:nvSpPr>
        <p:spPr>
          <a:xfrm>
            <a:off x="9100216" y="3103197"/>
            <a:ext cx="2312752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 algn="ctr"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Mathematica1"/>
              </a:rPr>
              <a:t>→ dark matter density</a:t>
            </a:r>
            <a:endParaRPr lang="en-US" sz="1600" dirty="0">
              <a:sym typeface="Mathematica1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630" y="3111205"/>
            <a:ext cx="1034849" cy="2880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" name="Straight Arrow Connector 61"/>
          <p:cNvCxnSpPr/>
          <p:nvPr/>
        </p:nvCxnSpPr>
        <p:spPr>
          <a:xfrm flipV="1">
            <a:off x="3643051" y="1824561"/>
            <a:ext cx="0" cy="235342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3643051" y="2059903"/>
            <a:ext cx="1287089" cy="2015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V="1">
            <a:off x="9231573" y="1799667"/>
            <a:ext cx="0" cy="235342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cxnSpLocks/>
          </p:cNvCxnSpPr>
          <p:nvPr/>
        </p:nvCxnSpPr>
        <p:spPr>
          <a:xfrm flipV="1">
            <a:off x="7101783" y="2042214"/>
            <a:ext cx="2129790" cy="19705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ontent Placeholder 12 4 2 2 2 1 1 2 2"/>
          <p:cNvSpPr txBox="1">
            <a:spLocks/>
          </p:cNvSpPr>
          <p:nvPr/>
        </p:nvSpPr>
        <p:spPr>
          <a:xfrm>
            <a:off x="9231573" y="5719025"/>
            <a:ext cx="922732" cy="5847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 algn="ctr"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Mathematica1"/>
              </a:rPr>
              <a:t>nuclear spin</a:t>
            </a:r>
            <a:endParaRPr lang="en-US" sz="1600" dirty="0">
              <a:sym typeface="Mathematica1"/>
            </a:endParaRPr>
          </a:p>
        </p:txBody>
      </p:sp>
      <p:sp>
        <p:nvSpPr>
          <p:cNvPr id="42" name="Content Placeholder 12 4 2 2 2 1 1 2 3"/>
          <p:cNvSpPr txBox="1">
            <a:spLocks/>
          </p:cNvSpPr>
          <p:nvPr/>
        </p:nvSpPr>
        <p:spPr>
          <a:xfrm>
            <a:off x="4580190" y="5757569"/>
            <a:ext cx="2312752" cy="5847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 algn="ctr"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Mathematica1"/>
              </a:rPr>
              <a:t>effective magnetic field due to ALP dark matter</a:t>
            </a:r>
            <a:endParaRPr lang="en-US" sz="1600" dirty="0">
              <a:sym typeface="Mathematica1"/>
            </a:endParaRPr>
          </a:p>
        </p:txBody>
      </p:sp>
      <p:sp>
        <p:nvSpPr>
          <p:cNvPr id="43" name="Content Placeholder 12 4 2 2 2 1 1 2 4"/>
          <p:cNvSpPr txBox="1">
            <a:spLocks/>
          </p:cNvSpPr>
          <p:nvPr/>
        </p:nvSpPr>
        <p:spPr>
          <a:xfrm>
            <a:off x="6780212" y="5728601"/>
            <a:ext cx="2312752" cy="5847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 algn="ctr"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Mathematica1"/>
              </a:rPr>
              <a:t>oscillating at ALP Compton frequency</a:t>
            </a:r>
            <a:endParaRPr lang="en-US" sz="1600" dirty="0">
              <a:sym typeface="Mathematica1"/>
            </a:endParaRPr>
          </a:p>
        </p:txBody>
      </p:sp>
      <p:cxnSp>
        <p:nvCxnSpPr>
          <p:cNvPr id="45" name="Straight Arrow Connector 44"/>
          <p:cNvCxnSpPr>
            <a:cxnSpLocks/>
          </p:cNvCxnSpPr>
          <p:nvPr/>
        </p:nvCxnSpPr>
        <p:spPr>
          <a:xfrm flipH="1" flipV="1">
            <a:off x="8400888" y="5257130"/>
            <a:ext cx="1061164" cy="442504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cxnSpLocks/>
          </p:cNvCxnSpPr>
          <p:nvPr/>
        </p:nvCxnSpPr>
        <p:spPr>
          <a:xfrm flipV="1">
            <a:off x="5776942" y="5288532"/>
            <a:ext cx="922732" cy="471396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cxnSpLocks/>
          </p:cNvCxnSpPr>
          <p:nvPr/>
        </p:nvCxnSpPr>
        <p:spPr>
          <a:xfrm flipH="1" flipV="1">
            <a:off x="7595729" y="5284296"/>
            <a:ext cx="117036" cy="397246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4532328" y="4795788"/>
            <a:ext cx="6004244" cy="1596545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Arrow 53"/>
          <p:cNvSpPr/>
          <p:nvPr/>
        </p:nvSpPr>
        <p:spPr>
          <a:xfrm rot="2723504">
            <a:off x="4734000" y="4417327"/>
            <a:ext cx="223447" cy="2105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ight Arrow 60"/>
          <p:cNvSpPr/>
          <p:nvPr/>
        </p:nvSpPr>
        <p:spPr>
          <a:xfrm rot="8123504">
            <a:off x="7330544" y="4417389"/>
            <a:ext cx="223447" cy="2105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itle 1"/>
          <p:cNvSpPr>
            <a:spLocks noGrp="1"/>
          </p:cNvSpPr>
          <p:nvPr>
            <p:ph type="title"/>
          </p:nvPr>
        </p:nvSpPr>
        <p:spPr>
          <a:xfrm>
            <a:off x="1524000" y="136741"/>
            <a:ext cx="9144000" cy="605927"/>
          </a:xfrm>
        </p:spPr>
        <p:txBody>
          <a:bodyPr>
            <a:noAutofit/>
          </a:bodyPr>
          <a:lstStyle/>
          <a:p>
            <a:r>
              <a:rPr lang="en-US" sz="2400" b="1" dirty="0">
                <a:ln w="3175">
                  <a:noFill/>
                </a:ln>
                <a:solidFill>
                  <a:srgbClr val="C00000"/>
                </a:solidFill>
              </a:rPr>
              <a:t>Axion-like dark matter → pseudo-magnetic field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780212" y="6581001"/>
            <a:ext cx="35121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[D. Budker et al., </a:t>
            </a:r>
            <a:r>
              <a:rPr lang="en-US" sz="1200" i="1" dirty="0">
                <a:solidFill>
                  <a:schemeClr val="accent1">
                    <a:lumMod val="75000"/>
                  </a:schemeClr>
                </a:solidFill>
              </a:rPr>
              <a:t>Phys. Rev.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i="1" dirty="0">
                <a:solidFill>
                  <a:schemeClr val="accent1">
                    <a:lumMod val="75000"/>
                  </a:schemeClr>
                </a:solidFill>
              </a:rPr>
              <a:t>X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4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, 021030 (2014)]</a:t>
            </a:r>
          </a:p>
        </p:txBody>
      </p:sp>
      <p:pic>
        <p:nvPicPr>
          <p:cNvPr id="40" name="Picture 3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583" y="539665"/>
            <a:ext cx="1783037" cy="252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E241480-F3C0-4D97-A99F-2850746B47F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418" y="1477815"/>
            <a:ext cx="2333187" cy="224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D24ED18-4160-465C-A8D0-1F991A903F94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361" y="1464135"/>
            <a:ext cx="2322520" cy="252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E5A6C4-FAD3-4135-BCB3-70E197B94A7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908" y="3911481"/>
            <a:ext cx="3427392" cy="252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F0B17A-D5B5-4A82-BF16-4953430EDC6A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000" y="3912927"/>
            <a:ext cx="3436537" cy="252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14E828-E65A-4318-9D8E-83A9F4AB9CA8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24" y="4951721"/>
            <a:ext cx="3563026" cy="25231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CA3A02BF-5C29-451C-826F-C7F10AFDE2F2}"/>
              </a:ext>
            </a:extLst>
          </p:cNvPr>
          <p:cNvCxnSpPr>
            <a:cxnSpLocks/>
          </p:cNvCxnSpPr>
          <p:nvPr/>
        </p:nvCxnSpPr>
        <p:spPr>
          <a:xfrm flipH="1">
            <a:off x="7635401" y="1942232"/>
            <a:ext cx="7010" cy="17159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BD8819FC-2CC7-4334-B159-57FC54C606C8}"/>
              </a:ext>
            </a:extLst>
          </p:cNvPr>
          <p:cNvCxnSpPr>
            <a:cxnSpLocks/>
          </p:cNvCxnSpPr>
          <p:nvPr/>
        </p:nvCxnSpPr>
        <p:spPr>
          <a:xfrm flipH="1">
            <a:off x="2687950" y="1950147"/>
            <a:ext cx="7010" cy="17159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108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5" grpId="0"/>
      <p:bldP spid="60" grpId="0"/>
      <p:bldP spid="41" grpId="0"/>
      <p:bldP spid="42" grpId="0"/>
      <p:bldP spid="43" grpId="0"/>
      <p:bldP spid="52" grpId="0" animBg="1"/>
      <p:bldP spid="54" grpId="0" animBg="1"/>
      <p:bldP spid="6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B0BA2EF8-3036-4641-B51A-C4BB192E186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404" y="3514423"/>
            <a:ext cx="3897435" cy="195628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BC863FB2-DFA7-4C4A-925E-B69B681A954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2" y="1333859"/>
            <a:ext cx="875099" cy="7962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385" y="136741"/>
            <a:ext cx="11019415" cy="605927"/>
          </a:xfrm>
        </p:spPr>
        <p:txBody>
          <a:bodyPr>
            <a:noAutofit/>
          </a:bodyPr>
          <a:lstStyle/>
          <a:p>
            <a:r>
              <a:rPr lang="en-US" sz="2400" b="1" dirty="0">
                <a:ln w="3175">
                  <a:noFill/>
                </a:ln>
                <a:solidFill>
                  <a:srgbClr val="C00000"/>
                </a:solidFill>
              </a:rPr>
              <a:t>Searching for </a:t>
            </a:r>
            <a:r>
              <a:rPr lang="en-US" sz="2400" b="1" dirty="0" err="1">
                <a:ln w="3175">
                  <a:noFill/>
                </a:ln>
                <a:solidFill>
                  <a:srgbClr val="C00000"/>
                </a:solidFill>
              </a:rPr>
              <a:t>axionic</a:t>
            </a:r>
            <a:r>
              <a:rPr lang="en-US" sz="2400" b="1" dirty="0">
                <a:ln w="3175">
                  <a:noFill/>
                </a:ln>
                <a:solidFill>
                  <a:srgbClr val="C00000"/>
                </a:solidFill>
              </a:rPr>
              <a:t> coupling to spin with magnetic resonance</a:t>
            </a:r>
          </a:p>
        </p:txBody>
      </p:sp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29325-45D7-4598-A38B-60DF9454894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0528977C-D811-423F-A0B7-7063D202D7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760" y="2286741"/>
            <a:ext cx="230461" cy="13580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ight Arrow 12"/>
          <p:cNvSpPr/>
          <p:nvPr/>
        </p:nvSpPr>
        <p:spPr>
          <a:xfrm rot="5400000">
            <a:off x="3022784" y="5734041"/>
            <a:ext cx="321813" cy="3208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503283" y="2390737"/>
            <a:ext cx="351812" cy="505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F2D7426-C126-45B2-85A5-B967C0388B3D}"/>
              </a:ext>
            </a:extLst>
          </p:cNvPr>
          <p:cNvGrpSpPr/>
          <p:nvPr/>
        </p:nvGrpSpPr>
        <p:grpSpPr>
          <a:xfrm>
            <a:off x="715617" y="1996380"/>
            <a:ext cx="4171010" cy="584775"/>
            <a:chOff x="1504786" y="1996380"/>
            <a:chExt cx="4171010" cy="584775"/>
          </a:xfrm>
        </p:grpSpPr>
        <p:sp>
          <p:nvSpPr>
            <p:cNvPr id="21" name="TextBox 27 3 2 2 1"/>
            <p:cNvSpPr txBox="1"/>
            <p:nvPr/>
          </p:nvSpPr>
          <p:spPr>
            <a:xfrm>
              <a:off x="1504786" y="1996380"/>
              <a:ext cx="41710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sym typeface="Wingdings" panose="05000000000000000000" pitchFamily="2" charset="2"/>
                </a:rPr>
                <a:t>1) placing a spin-1/2 into an external magnetic field splits the spin states by </a:t>
              </a:r>
              <a:endParaRPr lang="en-US" sz="1600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099B98C-7FD7-4877-8465-74577E5068DB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1076" y="2302565"/>
              <a:ext cx="474640" cy="20439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" name="TextBox 27 3 2 2 2 1"/>
          <p:cNvSpPr txBox="1"/>
          <p:nvPr/>
        </p:nvSpPr>
        <p:spPr>
          <a:xfrm>
            <a:off x="715617" y="3159003"/>
            <a:ext cx="41710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ym typeface="Wingdings" panose="05000000000000000000" pitchFamily="2" charset="2"/>
              </a:rPr>
              <a:t>3) resonance:  </a:t>
            </a:r>
            <a:endParaRPr lang="en-US" sz="1600" dirty="0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A94292A1-5F15-450B-94FD-4515B0B025C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476" y="3239431"/>
            <a:ext cx="1030215" cy="20439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Box 27 3 2 2 2 2"/>
          <p:cNvSpPr txBox="1"/>
          <p:nvPr/>
        </p:nvSpPr>
        <p:spPr>
          <a:xfrm>
            <a:off x="715617" y="2685324"/>
            <a:ext cx="5139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ym typeface="Wingdings" panose="05000000000000000000" pitchFamily="2" charset="2"/>
              </a:rPr>
              <a:t>2) spin polarization (thermal or optical) in a cm</a:t>
            </a:r>
            <a:r>
              <a:rPr lang="en-US" sz="1600" baseline="30000" dirty="0">
                <a:sym typeface="Wingdings" panose="05000000000000000000" pitchFamily="2" charset="2"/>
              </a:rPr>
              <a:t>3</a:t>
            </a:r>
            <a:r>
              <a:rPr lang="en-US" sz="1600" dirty="0">
                <a:sym typeface="Wingdings" panose="05000000000000000000" pitchFamily="2" charset="2"/>
              </a:rPr>
              <a:t> sample </a:t>
            </a:r>
            <a:endParaRPr lang="en-US" sz="1600" dirty="0"/>
          </a:p>
        </p:txBody>
      </p:sp>
      <p:sp>
        <p:nvSpPr>
          <p:cNvPr id="31" name="Right Arrow 30"/>
          <p:cNvSpPr/>
          <p:nvPr/>
        </p:nvSpPr>
        <p:spPr>
          <a:xfrm>
            <a:off x="1159564" y="3565074"/>
            <a:ext cx="210316" cy="2234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ontent Placeholder 12 4 1 2 2 2 1"/>
          <p:cNvSpPr txBox="1">
            <a:spLocks/>
          </p:cNvSpPr>
          <p:nvPr/>
        </p:nvSpPr>
        <p:spPr>
          <a:xfrm>
            <a:off x="1404725" y="3493505"/>
            <a:ext cx="3881705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 algn="ctr">
              <a:defRPr/>
            </a:pPr>
            <a:r>
              <a:rPr lang="en-US" sz="1600" dirty="0" err="1">
                <a:sym typeface="Mathematica1"/>
              </a:rPr>
              <a:t>axion</a:t>
            </a:r>
            <a:r>
              <a:rPr lang="en-US" sz="1600" dirty="0">
                <a:sym typeface="Mathematica1"/>
              </a:rPr>
              <a:t>-spin interaction can now flip spins!</a:t>
            </a:r>
          </a:p>
        </p:txBody>
      </p:sp>
      <p:sp>
        <p:nvSpPr>
          <p:cNvPr id="33" name="Right Arrow 32"/>
          <p:cNvSpPr/>
          <p:nvPr/>
        </p:nvSpPr>
        <p:spPr>
          <a:xfrm>
            <a:off x="1159564" y="3924456"/>
            <a:ext cx="210316" cy="2234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ontent Placeholder 12 4 1 2 2 2 2"/>
          <p:cNvSpPr txBox="1">
            <a:spLocks/>
          </p:cNvSpPr>
          <p:nvPr/>
        </p:nvSpPr>
        <p:spPr>
          <a:xfrm>
            <a:off x="1404725" y="3852887"/>
            <a:ext cx="3972460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 algn="ctr">
              <a:defRPr/>
            </a:pPr>
            <a:r>
              <a:rPr lang="en-US" sz="1600" dirty="0">
                <a:sym typeface="Mathematica1"/>
              </a:rPr>
              <a:t>sample magnetization tilts and </a:t>
            </a:r>
            <a:r>
              <a:rPr lang="en-US" sz="1600" dirty="0" err="1">
                <a:sym typeface="Mathematica1"/>
              </a:rPr>
              <a:t>precesses</a:t>
            </a:r>
            <a:endParaRPr lang="en-US" sz="1600" dirty="0">
              <a:sym typeface="Mathematica1"/>
            </a:endParaRPr>
          </a:p>
        </p:txBody>
      </p:sp>
      <p:sp>
        <p:nvSpPr>
          <p:cNvPr id="35" name="TextBox 27 3 2 2 2 3 1"/>
          <p:cNvSpPr txBox="1"/>
          <p:nvPr/>
        </p:nvSpPr>
        <p:spPr>
          <a:xfrm>
            <a:off x="715617" y="4334397"/>
            <a:ext cx="5204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ym typeface="Wingdings" panose="05000000000000000000" pitchFamily="2" charset="2"/>
              </a:rPr>
              <a:t>4) a magnetometer next to the sample detects the magnetic field created by this </a:t>
            </a:r>
            <a:r>
              <a:rPr lang="en-US" sz="1600" dirty="0" err="1">
                <a:sym typeface="Wingdings" panose="05000000000000000000" pitchFamily="2" charset="2"/>
              </a:rPr>
              <a:t>precessing</a:t>
            </a:r>
            <a:r>
              <a:rPr lang="en-US" sz="1600" dirty="0">
                <a:sym typeface="Wingdings" panose="05000000000000000000" pitchFamily="2" charset="2"/>
              </a:rPr>
              <a:t> magnetization</a:t>
            </a:r>
            <a:endParaRPr lang="en-US" sz="1600" dirty="0"/>
          </a:p>
        </p:txBody>
      </p:sp>
      <p:sp>
        <p:nvSpPr>
          <p:cNvPr id="26" name="Rectangle 25"/>
          <p:cNvSpPr/>
          <p:nvPr/>
        </p:nvSpPr>
        <p:spPr>
          <a:xfrm>
            <a:off x="7682943" y="2688028"/>
            <a:ext cx="1007980" cy="213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7 1"/>
          <p:cNvSpPr txBox="1"/>
          <p:nvPr/>
        </p:nvSpPr>
        <p:spPr>
          <a:xfrm>
            <a:off x="6565410" y="1080998"/>
            <a:ext cx="5309578" cy="584775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ym typeface="Wingdings" panose="05000000000000000000" pitchFamily="2" charset="2"/>
              </a:rPr>
              <a:t>constant bias magnetic field </a:t>
            </a:r>
            <a:r>
              <a:rPr lang="en-US" sz="1600" b="1" i="1" dirty="0">
                <a:sym typeface="Wingdings" panose="05000000000000000000" pitchFamily="2" charset="2"/>
              </a:rPr>
              <a:t>B</a:t>
            </a:r>
            <a:r>
              <a:rPr lang="en-US" sz="1600" baseline="-25000" dirty="0">
                <a:sym typeface="Wingdings" panose="05000000000000000000" pitchFamily="2" charset="2"/>
              </a:rPr>
              <a:t>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ym typeface="Wingdings" panose="05000000000000000000" pitchFamily="2" charset="2"/>
              </a:rPr>
              <a:t>spin-axion interaction plays the role of the RF field </a:t>
            </a:r>
            <a:r>
              <a:rPr lang="en-US" sz="1600" b="1" i="1" dirty="0">
                <a:sym typeface="Wingdings" panose="05000000000000000000" pitchFamily="2" charset="2"/>
              </a:rPr>
              <a:t>B</a:t>
            </a:r>
            <a:r>
              <a:rPr lang="en-US" sz="1600" baseline="-25000" dirty="0">
                <a:sym typeface="Wingdings" panose="05000000000000000000" pitchFamily="2" charset="2"/>
              </a:rPr>
              <a:t>1</a:t>
            </a:r>
          </a:p>
        </p:txBody>
      </p:sp>
      <p:sp>
        <p:nvSpPr>
          <p:cNvPr id="39" name="Content Placeholder 12 4 1 2 2 2 1 1 1"/>
          <p:cNvSpPr txBox="1">
            <a:spLocks/>
          </p:cNvSpPr>
          <p:nvPr/>
        </p:nvSpPr>
        <p:spPr>
          <a:xfrm>
            <a:off x="588385" y="1023703"/>
            <a:ext cx="2221185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 algn="ctr">
              <a:defRPr/>
            </a:pPr>
            <a:r>
              <a:rPr lang="en-US" sz="1600" dirty="0">
                <a:sym typeface="Mathematica1"/>
              </a:rPr>
              <a:t>effective interaction: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840" y="1842207"/>
            <a:ext cx="3562354" cy="1365876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7739106" y="2465772"/>
            <a:ext cx="1728876" cy="262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>
            <a:off x="10130900" y="2130098"/>
            <a:ext cx="395555" cy="839339"/>
          </a:xfrm>
          <a:custGeom>
            <a:avLst/>
            <a:gdLst>
              <a:gd name="connsiteX0" fmla="*/ 90055 w 489896"/>
              <a:gd name="connsiteY0" fmla="*/ 3502 h 1184602"/>
              <a:gd name="connsiteX1" fmla="*/ 90055 w 489896"/>
              <a:gd name="connsiteY1" fmla="*/ 3502 h 1184602"/>
              <a:gd name="connsiteX2" fmla="*/ 117764 w 489896"/>
              <a:gd name="connsiteY2" fmla="*/ 24284 h 1184602"/>
              <a:gd name="connsiteX3" fmla="*/ 159328 w 489896"/>
              <a:gd name="connsiteY3" fmla="*/ 45066 h 1184602"/>
              <a:gd name="connsiteX4" fmla="*/ 193964 w 489896"/>
              <a:gd name="connsiteY4" fmla="*/ 62384 h 1184602"/>
              <a:gd name="connsiteX5" fmla="*/ 225137 w 489896"/>
              <a:gd name="connsiteY5" fmla="*/ 86629 h 1184602"/>
              <a:gd name="connsiteX6" fmla="*/ 249382 w 489896"/>
              <a:gd name="connsiteY6" fmla="*/ 93557 h 1184602"/>
              <a:gd name="connsiteX7" fmla="*/ 259773 w 489896"/>
              <a:gd name="connsiteY7" fmla="*/ 97020 h 1184602"/>
              <a:gd name="connsiteX8" fmla="*/ 284019 w 489896"/>
              <a:gd name="connsiteY8" fmla="*/ 103947 h 1184602"/>
              <a:gd name="connsiteX9" fmla="*/ 301337 w 489896"/>
              <a:gd name="connsiteY9" fmla="*/ 110875 h 1184602"/>
              <a:gd name="connsiteX10" fmla="*/ 325582 w 489896"/>
              <a:gd name="connsiteY10" fmla="*/ 138584 h 1184602"/>
              <a:gd name="connsiteX11" fmla="*/ 339437 w 489896"/>
              <a:gd name="connsiteY11" fmla="*/ 145511 h 1184602"/>
              <a:gd name="connsiteX12" fmla="*/ 349828 w 489896"/>
              <a:gd name="connsiteY12" fmla="*/ 155902 h 1184602"/>
              <a:gd name="connsiteX13" fmla="*/ 353291 w 489896"/>
              <a:gd name="connsiteY13" fmla="*/ 166293 h 1184602"/>
              <a:gd name="connsiteX14" fmla="*/ 363682 w 489896"/>
              <a:gd name="connsiteY14" fmla="*/ 173220 h 1184602"/>
              <a:gd name="connsiteX15" fmla="*/ 367146 w 489896"/>
              <a:gd name="connsiteY15" fmla="*/ 273666 h 1184602"/>
              <a:gd name="connsiteX16" fmla="*/ 370610 w 489896"/>
              <a:gd name="connsiteY16" fmla="*/ 284057 h 1184602"/>
              <a:gd name="connsiteX17" fmla="*/ 377537 w 489896"/>
              <a:gd name="connsiteY17" fmla="*/ 301375 h 1184602"/>
              <a:gd name="connsiteX18" fmla="*/ 391391 w 489896"/>
              <a:gd name="connsiteY18" fmla="*/ 322157 h 1184602"/>
              <a:gd name="connsiteX19" fmla="*/ 401782 w 489896"/>
              <a:gd name="connsiteY19" fmla="*/ 360257 h 1184602"/>
              <a:gd name="connsiteX20" fmla="*/ 408710 w 489896"/>
              <a:gd name="connsiteY20" fmla="*/ 370647 h 1184602"/>
              <a:gd name="connsiteX21" fmla="*/ 412173 w 489896"/>
              <a:gd name="connsiteY21" fmla="*/ 384502 h 1184602"/>
              <a:gd name="connsiteX22" fmla="*/ 419100 w 489896"/>
              <a:gd name="connsiteY22" fmla="*/ 394893 h 1184602"/>
              <a:gd name="connsiteX23" fmla="*/ 429491 w 489896"/>
              <a:gd name="connsiteY23" fmla="*/ 436457 h 1184602"/>
              <a:gd name="connsiteX24" fmla="*/ 446810 w 489896"/>
              <a:gd name="connsiteY24" fmla="*/ 474557 h 1184602"/>
              <a:gd name="connsiteX25" fmla="*/ 457200 w 489896"/>
              <a:gd name="connsiteY25" fmla="*/ 505729 h 1184602"/>
              <a:gd name="connsiteX26" fmla="*/ 460664 w 489896"/>
              <a:gd name="connsiteY26" fmla="*/ 519584 h 1184602"/>
              <a:gd name="connsiteX27" fmla="*/ 477982 w 489896"/>
              <a:gd name="connsiteY27" fmla="*/ 543829 h 1184602"/>
              <a:gd name="connsiteX28" fmla="*/ 484910 w 489896"/>
              <a:gd name="connsiteY28" fmla="*/ 581929 h 1184602"/>
              <a:gd name="connsiteX29" fmla="*/ 467591 w 489896"/>
              <a:gd name="connsiteY29" fmla="*/ 741257 h 1184602"/>
              <a:gd name="connsiteX30" fmla="*/ 460664 w 489896"/>
              <a:gd name="connsiteY30" fmla="*/ 765502 h 1184602"/>
              <a:gd name="connsiteX31" fmla="*/ 457200 w 489896"/>
              <a:gd name="connsiteY31" fmla="*/ 775893 h 1184602"/>
              <a:gd name="connsiteX32" fmla="*/ 443346 w 489896"/>
              <a:gd name="connsiteY32" fmla="*/ 786284 h 1184602"/>
              <a:gd name="connsiteX33" fmla="*/ 439882 w 489896"/>
              <a:gd name="connsiteY33" fmla="*/ 800138 h 1184602"/>
              <a:gd name="connsiteX34" fmla="*/ 429491 w 489896"/>
              <a:gd name="connsiteY34" fmla="*/ 831311 h 1184602"/>
              <a:gd name="connsiteX35" fmla="*/ 419100 w 489896"/>
              <a:gd name="connsiteY35" fmla="*/ 859020 h 1184602"/>
              <a:gd name="connsiteX36" fmla="*/ 408710 w 489896"/>
              <a:gd name="connsiteY36" fmla="*/ 872875 h 1184602"/>
              <a:gd name="connsiteX37" fmla="*/ 401782 w 489896"/>
              <a:gd name="connsiteY37" fmla="*/ 900584 h 1184602"/>
              <a:gd name="connsiteX38" fmla="*/ 381000 w 489896"/>
              <a:gd name="connsiteY38" fmla="*/ 949075 h 1184602"/>
              <a:gd name="connsiteX39" fmla="*/ 377537 w 489896"/>
              <a:gd name="connsiteY39" fmla="*/ 966393 h 1184602"/>
              <a:gd name="connsiteX40" fmla="*/ 374073 w 489896"/>
              <a:gd name="connsiteY40" fmla="*/ 976784 h 1184602"/>
              <a:gd name="connsiteX41" fmla="*/ 367146 w 489896"/>
              <a:gd name="connsiteY41" fmla="*/ 1004493 h 1184602"/>
              <a:gd name="connsiteX42" fmla="*/ 356755 w 489896"/>
              <a:gd name="connsiteY42" fmla="*/ 1014884 h 1184602"/>
              <a:gd name="connsiteX43" fmla="*/ 342900 w 489896"/>
              <a:gd name="connsiteY43" fmla="*/ 1059911 h 1184602"/>
              <a:gd name="connsiteX44" fmla="*/ 329046 w 489896"/>
              <a:gd name="connsiteY44" fmla="*/ 1073766 h 1184602"/>
              <a:gd name="connsiteX45" fmla="*/ 315191 w 489896"/>
              <a:gd name="connsiteY45" fmla="*/ 1094547 h 1184602"/>
              <a:gd name="connsiteX46" fmla="*/ 294410 w 489896"/>
              <a:gd name="connsiteY46" fmla="*/ 1108402 h 1184602"/>
              <a:gd name="connsiteX47" fmla="*/ 273628 w 489896"/>
              <a:gd name="connsiteY47" fmla="*/ 1129184 h 1184602"/>
              <a:gd name="connsiteX48" fmla="*/ 252846 w 489896"/>
              <a:gd name="connsiteY48" fmla="*/ 1139575 h 1184602"/>
              <a:gd name="connsiteX49" fmla="*/ 242455 w 489896"/>
              <a:gd name="connsiteY49" fmla="*/ 1146502 h 1184602"/>
              <a:gd name="connsiteX50" fmla="*/ 204355 w 489896"/>
              <a:gd name="connsiteY50" fmla="*/ 1160357 h 1184602"/>
              <a:gd name="connsiteX51" fmla="*/ 183573 w 489896"/>
              <a:gd name="connsiteY51" fmla="*/ 1163820 h 1184602"/>
              <a:gd name="connsiteX52" fmla="*/ 159328 w 489896"/>
              <a:gd name="connsiteY52" fmla="*/ 1177675 h 1184602"/>
              <a:gd name="connsiteX53" fmla="*/ 138546 w 489896"/>
              <a:gd name="connsiteY53" fmla="*/ 1184602 h 1184602"/>
              <a:gd name="connsiteX54" fmla="*/ 100446 w 489896"/>
              <a:gd name="connsiteY54" fmla="*/ 1177675 h 1184602"/>
              <a:gd name="connsiteX55" fmla="*/ 69273 w 489896"/>
              <a:gd name="connsiteY55" fmla="*/ 1153429 h 1184602"/>
              <a:gd name="connsiteX56" fmla="*/ 55419 w 489896"/>
              <a:gd name="connsiteY56" fmla="*/ 1149966 h 1184602"/>
              <a:gd name="connsiteX57" fmla="*/ 31173 w 489896"/>
              <a:gd name="connsiteY57" fmla="*/ 1101475 h 1184602"/>
              <a:gd name="connsiteX58" fmla="*/ 27710 w 489896"/>
              <a:gd name="connsiteY58" fmla="*/ 1080693 h 1184602"/>
              <a:gd name="connsiteX59" fmla="*/ 17319 w 489896"/>
              <a:gd name="connsiteY59" fmla="*/ 1011420 h 1184602"/>
              <a:gd name="connsiteX60" fmla="*/ 13855 w 489896"/>
              <a:gd name="connsiteY60" fmla="*/ 803602 h 1184602"/>
              <a:gd name="connsiteX61" fmla="*/ 3464 w 489896"/>
              <a:gd name="connsiteY61" fmla="*/ 762038 h 1184602"/>
              <a:gd name="connsiteX62" fmla="*/ 0 w 489896"/>
              <a:gd name="connsiteY62" fmla="*/ 723938 h 1184602"/>
              <a:gd name="connsiteX63" fmla="*/ 3464 w 489896"/>
              <a:gd name="connsiteY63" fmla="*/ 453775 h 1184602"/>
              <a:gd name="connsiteX64" fmla="*/ 10391 w 489896"/>
              <a:gd name="connsiteY64" fmla="*/ 429529 h 1184602"/>
              <a:gd name="connsiteX65" fmla="*/ 20782 w 489896"/>
              <a:gd name="connsiteY65" fmla="*/ 384502 h 1184602"/>
              <a:gd name="connsiteX66" fmla="*/ 27710 w 489896"/>
              <a:gd name="connsiteY66" fmla="*/ 363720 h 1184602"/>
              <a:gd name="connsiteX67" fmla="*/ 34637 w 489896"/>
              <a:gd name="connsiteY67" fmla="*/ 339475 h 1184602"/>
              <a:gd name="connsiteX68" fmla="*/ 41564 w 489896"/>
              <a:gd name="connsiteY68" fmla="*/ 329084 h 1184602"/>
              <a:gd name="connsiteX69" fmla="*/ 48491 w 489896"/>
              <a:gd name="connsiteY69" fmla="*/ 294447 h 1184602"/>
              <a:gd name="connsiteX70" fmla="*/ 51955 w 489896"/>
              <a:gd name="connsiteY70" fmla="*/ 263275 h 1184602"/>
              <a:gd name="connsiteX71" fmla="*/ 62346 w 489896"/>
              <a:gd name="connsiteY71" fmla="*/ 225175 h 1184602"/>
              <a:gd name="connsiteX72" fmla="*/ 65810 w 489896"/>
              <a:gd name="connsiteY72" fmla="*/ 176684 h 1184602"/>
              <a:gd name="connsiteX73" fmla="*/ 69273 w 489896"/>
              <a:gd name="connsiteY73" fmla="*/ 45066 h 1184602"/>
              <a:gd name="connsiteX74" fmla="*/ 72737 w 489896"/>
              <a:gd name="connsiteY74" fmla="*/ 27747 h 1184602"/>
              <a:gd name="connsiteX75" fmla="*/ 93519 w 489896"/>
              <a:gd name="connsiteY75" fmla="*/ 38 h 1184602"/>
              <a:gd name="connsiteX76" fmla="*/ 90055 w 489896"/>
              <a:gd name="connsiteY76" fmla="*/ 3502 h 1184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489896" h="1184602">
                <a:moveTo>
                  <a:pt x="90055" y="3502"/>
                </a:moveTo>
                <a:lnTo>
                  <a:pt x="90055" y="3502"/>
                </a:lnTo>
                <a:cubicBezTo>
                  <a:pt x="99291" y="10429"/>
                  <a:pt x="108158" y="17880"/>
                  <a:pt x="117764" y="24284"/>
                </a:cubicBezTo>
                <a:cubicBezTo>
                  <a:pt x="136816" y="36985"/>
                  <a:pt x="140443" y="37511"/>
                  <a:pt x="159328" y="45066"/>
                </a:cubicBezTo>
                <a:cubicBezTo>
                  <a:pt x="181172" y="66910"/>
                  <a:pt x="155555" y="44657"/>
                  <a:pt x="193964" y="62384"/>
                </a:cubicBezTo>
                <a:cubicBezTo>
                  <a:pt x="238919" y="83132"/>
                  <a:pt x="197034" y="67893"/>
                  <a:pt x="225137" y="86629"/>
                </a:cubicBezTo>
                <a:cubicBezTo>
                  <a:pt x="228251" y="88705"/>
                  <a:pt x="247361" y="92980"/>
                  <a:pt x="249382" y="93557"/>
                </a:cubicBezTo>
                <a:cubicBezTo>
                  <a:pt x="252892" y="94560"/>
                  <a:pt x="256263" y="96017"/>
                  <a:pt x="259773" y="97020"/>
                </a:cubicBezTo>
                <a:cubicBezTo>
                  <a:pt x="275036" y="101381"/>
                  <a:pt x="270748" y="98970"/>
                  <a:pt x="284019" y="103947"/>
                </a:cubicBezTo>
                <a:cubicBezTo>
                  <a:pt x="289841" y="106130"/>
                  <a:pt x="295564" y="108566"/>
                  <a:pt x="301337" y="110875"/>
                </a:cubicBezTo>
                <a:cubicBezTo>
                  <a:pt x="309614" y="123290"/>
                  <a:pt x="311555" y="127674"/>
                  <a:pt x="325582" y="138584"/>
                </a:cubicBezTo>
                <a:cubicBezTo>
                  <a:pt x="329658" y="141754"/>
                  <a:pt x="334819" y="143202"/>
                  <a:pt x="339437" y="145511"/>
                </a:cubicBezTo>
                <a:cubicBezTo>
                  <a:pt x="342901" y="148975"/>
                  <a:pt x="347111" y="151826"/>
                  <a:pt x="349828" y="155902"/>
                </a:cubicBezTo>
                <a:cubicBezTo>
                  <a:pt x="351853" y="158940"/>
                  <a:pt x="351010" y="163442"/>
                  <a:pt x="353291" y="166293"/>
                </a:cubicBezTo>
                <a:cubicBezTo>
                  <a:pt x="355891" y="169544"/>
                  <a:pt x="360218" y="170911"/>
                  <a:pt x="363682" y="173220"/>
                </a:cubicBezTo>
                <a:cubicBezTo>
                  <a:pt x="364837" y="206702"/>
                  <a:pt x="365056" y="240229"/>
                  <a:pt x="367146" y="273666"/>
                </a:cubicBezTo>
                <a:cubicBezTo>
                  <a:pt x="367374" y="277310"/>
                  <a:pt x="369328" y="280638"/>
                  <a:pt x="370610" y="284057"/>
                </a:cubicBezTo>
                <a:cubicBezTo>
                  <a:pt x="372793" y="289878"/>
                  <a:pt x="374560" y="295917"/>
                  <a:pt x="377537" y="301375"/>
                </a:cubicBezTo>
                <a:cubicBezTo>
                  <a:pt x="381524" y="308684"/>
                  <a:pt x="391391" y="322157"/>
                  <a:pt x="391391" y="322157"/>
                </a:cubicBezTo>
                <a:cubicBezTo>
                  <a:pt x="393249" y="331448"/>
                  <a:pt x="396761" y="352727"/>
                  <a:pt x="401782" y="360257"/>
                </a:cubicBezTo>
                <a:lnTo>
                  <a:pt x="408710" y="370647"/>
                </a:lnTo>
                <a:cubicBezTo>
                  <a:pt x="409864" y="375265"/>
                  <a:pt x="410298" y="380126"/>
                  <a:pt x="412173" y="384502"/>
                </a:cubicBezTo>
                <a:cubicBezTo>
                  <a:pt x="413813" y="388328"/>
                  <a:pt x="417784" y="390944"/>
                  <a:pt x="419100" y="394893"/>
                </a:cubicBezTo>
                <a:cubicBezTo>
                  <a:pt x="423616" y="408441"/>
                  <a:pt x="423104" y="423684"/>
                  <a:pt x="429491" y="436457"/>
                </a:cubicBezTo>
                <a:cubicBezTo>
                  <a:pt x="440352" y="458175"/>
                  <a:pt x="434385" y="445565"/>
                  <a:pt x="446810" y="474557"/>
                </a:cubicBezTo>
                <a:cubicBezTo>
                  <a:pt x="454398" y="512505"/>
                  <a:pt x="444910" y="472956"/>
                  <a:pt x="457200" y="505729"/>
                </a:cubicBezTo>
                <a:cubicBezTo>
                  <a:pt x="458872" y="510186"/>
                  <a:pt x="458384" y="515405"/>
                  <a:pt x="460664" y="519584"/>
                </a:cubicBezTo>
                <a:cubicBezTo>
                  <a:pt x="465420" y="528303"/>
                  <a:pt x="472209" y="535747"/>
                  <a:pt x="477982" y="543829"/>
                </a:cubicBezTo>
                <a:cubicBezTo>
                  <a:pt x="480877" y="555408"/>
                  <a:pt x="485144" y="570456"/>
                  <a:pt x="484910" y="581929"/>
                </a:cubicBezTo>
                <a:cubicBezTo>
                  <a:pt x="481938" y="727527"/>
                  <a:pt x="506606" y="689236"/>
                  <a:pt x="467591" y="741257"/>
                </a:cubicBezTo>
                <a:cubicBezTo>
                  <a:pt x="459283" y="766182"/>
                  <a:pt x="469368" y="735041"/>
                  <a:pt x="460664" y="765502"/>
                </a:cubicBezTo>
                <a:cubicBezTo>
                  <a:pt x="459661" y="769013"/>
                  <a:pt x="459537" y="773088"/>
                  <a:pt x="457200" y="775893"/>
                </a:cubicBezTo>
                <a:cubicBezTo>
                  <a:pt x="453505" y="780328"/>
                  <a:pt x="447964" y="782820"/>
                  <a:pt x="443346" y="786284"/>
                </a:cubicBezTo>
                <a:cubicBezTo>
                  <a:pt x="442191" y="790902"/>
                  <a:pt x="441282" y="795588"/>
                  <a:pt x="439882" y="800138"/>
                </a:cubicBezTo>
                <a:cubicBezTo>
                  <a:pt x="436661" y="810607"/>
                  <a:pt x="432147" y="820685"/>
                  <a:pt x="429491" y="831311"/>
                </a:cubicBezTo>
                <a:cubicBezTo>
                  <a:pt x="426166" y="844613"/>
                  <a:pt x="426649" y="846941"/>
                  <a:pt x="419100" y="859020"/>
                </a:cubicBezTo>
                <a:cubicBezTo>
                  <a:pt x="416041" y="863915"/>
                  <a:pt x="412173" y="868257"/>
                  <a:pt x="408710" y="872875"/>
                </a:cubicBezTo>
                <a:cubicBezTo>
                  <a:pt x="406983" y="881509"/>
                  <a:pt x="405586" y="892214"/>
                  <a:pt x="401782" y="900584"/>
                </a:cubicBezTo>
                <a:cubicBezTo>
                  <a:pt x="388884" y="928960"/>
                  <a:pt x="388209" y="922643"/>
                  <a:pt x="381000" y="949075"/>
                </a:cubicBezTo>
                <a:cubicBezTo>
                  <a:pt x="379451" y="954755"/>
                  <a:pt x="378965" y="960682"/>
                  <a:pt x="377537" y="966393"/>
                </a:cubicBezTo>
                <a:cubicBezTo>
                  <a:pt x="376652" y="969935"/>
                  <a:pt x="375034" y="973262"/>
                  <a:pt x="374073" y="976784"/>
                </a:cubicBezTo>
                <a:cubicBezTo>
                  <a:pt x="371568" y="985969"/>
                  <a:pt x="371086" y="995826"/>
                  <a:pt x="367146" y="1004493"/>
                </a:cubicBezTo>
                <a:cubicBezTo>
                  <a:pt x="365119" y="1008952"/>
                  <a:pt x="360219" y="1011420"/>
                  <a:pt x="356755" y="1014884"/>
                </a:cubicBezTo>
                <a:cubicBezTo>
                  <a:pt x="353714" y="1036170"/>
                  <a:pt x="355502" y="1041908"/>
                  <a:pt x="342900" y="1059911"/>
                </a:cubicBezTo>
                <a:cubicBezTo>
                  <a:pt x="339155" y="1065262"/>
                  <a:pt x="332965" y="1068541"/>
                  <a:pt x="329046" y="1073766"/>
                </a:cubicBezTo>
                <a:cubicBezTo>
                  <a:pt x="318238" y="1088178"/>
                  <a:pt x="327301" y="1085464"/>
                  <a:pt x="315191" y="1094547"/>
                </a:cubicBezTo>
                <a:cubicBezTo>
                  <a:pt x="308531" y="1099542"/>
                  <a:pt x="300806" y="1103072"/>
                  <a:pt x="294410" y="1108402"/>
                </a:cubicBezTo>
                <a:cubicBezTo>
                  <a:pt x="286884" y="1114674"/>
                  <a:pt x="281465" y="1123306"/>
                  <a:pt x="273628" y="1129184"/>
                </a:cubicBezTo>
                <a:cubicBezTo>
                  <a:pt x="267432" y="1133831"/>
                  <a:pt x="259616" y="1135814"/>
                  <a:pt x="252846" y="1139575"/>
                </a:cubicBezTo>
                <a:cubicBezTo>
                  <a:pt x="249207" y="1141597"/>
                  <a:pt x="246178" y="1144640"/>
                  <a:pt x="242455" y="1146502"/>
                </a:cubicBezTo>
                <a:cubicBezTo>
                  <a:pt x="235572" y="1149943"/>
                  <a:pt x="210817" y="1158742"/>
                  <a:pt x="204355" y="1160357"/>
                </a:cubicBezTo>
                <a:cubicBezTo>
                  <a:pt x="197542" y="1162060"/>
                  <a:pt x="190500" y="1162666"/>
                  <a:pt x="183573" y="1163820"/>
                </a:cubicBezTo>
                <a:cubicBezTo>
                  <a:pt x="175491" y="1168438"/>
                  <a:pt x="167779" y="1173774"/>
                  <a:pt x="159328" y="1177675"/>
                </a:cubicBezTo>
                <a:cubicBezTo>
                  <a:pt x="152698" y="1180735"/>
                  <a:pt x="138546" y="1184602"/>
                  <a:pt x="138546" y="1184602"/>
                </a:cubicBezTo>
                <a:cubicBezTo>
                  <a:pt x="125846" y="1182293"/>
                  <a:pt x="112217" y="1182972"/>
                  <a:pt x="100446" y="1177675"/>
                </a:cubicBezTo>
                <a:cubicBezTo>
                  <a:pt x="88441" y="1172273"/>
                  <a:pt x="80484" y="1160328"/>
                  <a:pt x="69273" y="1153429"/>
                </a:cubicBezTo>
                <a:cubicBezTo>
                  <a:pt x="65219" y="1150934"/>
                  <a:pt x="60037" y="1151120"/>
                  <a:pt x="55419" y="1149966"/>
                </a:cubicBezTo>
                <a:cubicBezTo>
                  <a:pt x="45046" y="1118851"/>
                  <a:pt x="52361" y="1135376"/>
                  <a:pt x="31173" y="1101475"/>
                </a:cubicBezTo>
                <a:cubicBezTo>
                  <a:pt x="30019" y="1094548"/>
                  <a:pt x="28778" y="1087634"/>
                  <a:pt x="27710" y="1080693"/>
                </a:cubicBezTo>
                <a:cubicBezTo>
                  <a:pt x="24160" y="1057615"/>
                  <a:pt x="17319" y="1011420"/>
                  <a:pt x="17319" y="1011420"/>
                </a:cubicBezTo>
                <a:cubicBezTo>
                  <a:pt x="16164" y="942147"/>
                  <a:pt x="17698" y="872778"/>
                  <a:pt x="13855" y="803602"/>
                </a:cubicBezTo>
                <a:cubicBezTo>
                  <a:pt x="13063" y="789343"/>
                  <a:pt x="5911" y="776108"/>
                  <a:pt x="3464" y="762038"/>
                </a:cubicBezTo>
                <a:cubicBezTo>
                  <a:pt x="1279" y="749474"/>
                  <a:pt x="1155" y="736638"/>
                  <a:pt x="0" y="723938"/>
                </a:cubicBezTo>
                <a:cubicBezTo>
                  <a:pt x="1155" y="633884"/>
                  <a:pt x="287" y="543781"/>
                  <a:pt x="3464" y="453775"/>
                </a:cubicBezTo>
                <a:cubicBezTo>
                  <a:pt x="3760" y="445375"/>
                  <a:pt x="8352" y="437683"/>
                  <a:pt x="10391" y="429529"/>
                </a:cubicBezTo>
                <a:cubicBezTo>
                  <a:pt x="10784" y="427958"/>
                  <a:pt x="18123" y="393367"/>
                  <a:pt x="20782" y="384502"/>
                </a:cubicBezTo>
                <a:cubicBezTo>
                  <a:pt x="22880" y="377508"/>
                  <a:pt x="25562" y="370699"/>
                  <a:pt x="27710" y="363720"/>
                </a:cubicBezTo>
                <a:cubicBezTo>
                  <a:pt x="30182" y="355687"/>
                  <a:pt x="31516" y="347279"/>
                  <a:pt x="34637" y="339475"/>
                </a:cubicBezTo>
                <a:cubicBezTo>
                  <a:pt x="36183" y="335610"/>
                  <a:pt x="39255" y="332548"/>
                  <a:pt x="41564" y="329084"/>
                </a:cubicBezTo>
                <a:cubicBezTo>
                  <a:pt x="45499" y="313345"/>
                  <a:pt x="46064" y="312653"/>
                  <a:pt x="48491" y="294447"/>
                </a:cubicBezTo>
                <a:cubicBezTo>
                  <a:pt x="49873" y="284084"/>
                  <a:pt x="50365" y="273608"/>
                  <a:pt x="51955" y="263275"/>
                </a:cubicBezTo>
                <a:cubicBezTo>
                  <a:pt x="52872" y="257317"/>
                  <a:pt x="62208" y="225658"/>
                  <a:pt x="62346" y="225175"/>
                </a:cubicBezTo>
                <a:cubicBezTo>
                  <a:pt x="63501" y="209011"/>
                  <a:pt x="65187" y="192877"/>
                  <a:pt x="65810" y="176684"/>
                </a:cubicBezTo>
                <a:cubicBezTo>
                  <a:pt x="67497" y="132829"/>
                  <a:pt x="67234" y="88906"/>
                  <a:pt x="69273" y="45066"/>
                </a:cubicBezTo>
                <a:cubicBezTo>
                  <a:pt x="69547" y="39185"/>
                  <a:pt x="71188" y="33427"/>
                  <a:pt x="72737" y="27747"/>
                </a:cubicBezTo>
                <a:cubicBezTo>
                  <a:pt x="78668" y="6002"/>
                  <a:pt x="74993" y="7449"/>
                  <a:pt x="93519" y="38"/>
                </a:cubicBezTo>
                <a:cubicBezTo>
                  <a:pt x="94591" y="-391"/>
                  <a:pt x="90632" y="2925"/>
                  <a:pt x="90055" y="350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9855095" y="5770813"/>
            <a:ext cx="2384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[D. Budker et al.,</a:t>
            </a:r>
            <a:br>
              <a:rPr lang="en-US" sz="12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1200" i="1" dirty="0">
                <a:solidFill>
                  <a:schemeClr val="accent1">
                    <a:lumMod val="75000"/>
                  </a:schemeClr>
                </a:solidFill>
              </a:rPr>
              <a:t>Phys. Rev.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i="1" dirty="0">
                <a:solidFill>
                  <a:schemeClr val="accent1">
                    <a:lumMod val="75000"/>
                  </a:schemeClr>
                </a:solidFill>
              </a:rPr>
              <a:t>X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4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, 021030 (2014)]</a:t>
            </a:r>
          </a:p>
        </p:txBody>
      </p:sp>
      <p:sp>
        <p:nvSpPr>
          <p:cNvPr id="46" name="TextBox 27 3 2 1"/>
          <p:cNvSpPr txBox="1"/>
          <p:nvPr/>
        </p:nvSpPr>
        <p:spPr>
          <a:xfrm>
            <a:off x="950969" y="6182431"/>
            <a:ext cx="4453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ym typeface="Wingdings" panose="05000000000000000000" pitchFamily="2" charset="2"/>
              </a:rPr>
              <a:t>an NMR experiment with no RF magnetic field, instead </a:t>
            </a:r>
            <a:r>
              <a:rPr lang="en-US" sz="1600" dirty="0" err="1">
                <a:sym typeface="Wingdings" panose="05000000000000000000" pitchFamily="2" charset="2"/>
              </a:rPr>
              <a:t>axion</a:t>
            </a:r>
            <a:r>
              <a:rPr lang="en-US" sz="1600" dirty="0">
                <a:sym typeface="Wingdings" panose="05000000000000000000" pitchFamily="2" charset="2"/>
              </a:rPr>
              <a:t>-like dark matter flips spins </a:t>
            </a:r>
            <a:endParaRPr lang="en-US" sz="1600" dirty="0"/>
          </a:p>
        </p:txBody>
      </p:sp>
      <p:sp>
        <p:nvSpPr>
          <p:cNvPr id="47" name="Rectangle 46"/>
          <p:cNvSpPr/>
          <p:nvPr/>
        </p:nvSpPr>
        <p:spPr>
          <a:xfrm>
            <a:off x="950969" y="6198412"/>
            <a:ext cx="4417564" cy="568794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10114D-C6E3-4174-8FA2-8926333BCB8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735" y="1100568"/>
            <a:ext cx="3207248" cy="227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2A4C1AC-071E-45C1-AA19-818BAE96583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851" y="1476262"/>
            <a:ext cx="3738132" cy="227717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TextBox 27 3 2 2 2 3 2">
            <a:extLst>
              <a:ext uri="{FF2B5EF4-FFF2-40B4-BE49-F238E27FC236}">
                <a16:creationId xmlns:a16="http://schemas.microsoft.com/office/drawing/2014/main" id="{A2BDF8C6-C43A-44E6-B135-5CBEDC226CDB}"/>
              </a:ext>
            </a:extLst>
          </p:cNvPr>
          <p:cNvSpPr txBox="1"/>
          <p:nvPr/>
        </p:nvSpPr>
        <p:spPr>
          <a:xfrm>
            <a:off x="729544" y="5030531"/>
            <a:ext cx="5204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ym typeface="Wingdings" panose="05000000000000000000" pitchFamily="2" charset="2"/>
              </a:rPr>
              <a:t>5) search for unknown frequency       by sweeping</a:t>
            </a:r>
            <a:br>
              <a:rPr lang="en-US" sz="1600" dirty="0">
                <a:sym typeface="Wingdings" panose="05000000000000000000" pitchFamily="2" charset="2"/>
              </a:rPr>
            </a:br>
            <a:r>
              <a:rPr lang="en-US" sz="1600" dirty="0">
                <a:sym typeface="Wingdings" panose="05000000000000000000" pitchFamily="2" charset="2"/>
              </a:rPr>
              <a:t>bias magnetic field      , look for resonance </a:t>
            </a:r>
            <a:endParaRPr lang="en-US" sz="1600" dirty="0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49A4176F-DDDF-43B8-8449-CB652D81D36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138" y="5156860"/>
            <a:ext cx="230461" cy="135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4585D5EB-277F-42C6-BBC1-A345D658726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197" y="5362419"/>
            <a:ext cx="245551" cy="192051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E2389B24-2165-4F05-8A68-52D808AEFBB8}"/>
              </a:ext>
            </a:extLst>
          </p:cNvPr>
          <p:cNvSpPr/>
          <p:nvPr/>
        </p:nvSpPr>
        <p:spPr>
          <a:xfrm>
            <a:off x="9503283" y="2794892"/>
            <a:ext cx="573882" cy="1534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07BEB17E-A336-409B-A89F-FAAB6E268C7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049" y="3619773"/>
            <a:ext cx="2556843" cy="1831121"/>
          </a:xfrm>
          <a:prstGeom prst="rect">
            <a:avLst/>
          </a:prstGeom>
        </p:spPr>
      </p:pic>
      <p:sp>
        <p:nvSpPr>
          <p:cNvPr id="50" name="L-Shape 49">
            <a:extLst>
              <a:ext uri="{FF2B5EF4-FFF2-40B4-BE49-F238E27FC236}">
                <a16:creationId xmlns:a16="http://schemas.microsoft.com/office/drawing/2014/main" id="{F9FCC9E5-671C-4505-99AB-1C7754CEA71B}"/>
              </a:ext>
            </a:extLst>
          </p:cNvPr>
          <p:cNvSpPr/>
          <p:nvPr/>
        </p:nvSpPr>
        <p:spPr>
          <a:xfrm flipV="1">
            <a:off x="7682943" y="3506470"/>
            <a:ext cx="1395561" cy="1988573"/>
          </a:xfrm>
          <a:prstGeom prst="corner">
            <a:avLst>
              <a:gd name="adj1" fmla="val 34048"/>
              <a:gd name="adj2" fmla="val 7581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Content Placeholder 12 4 1 2 2 2 1 1 1 2 1 4 2">
            <a:extLst>
              <a:ext uri="{FF2B5EF4-FFF2-40B4-BE49-F238E27FC236}">
                <a16:creationId xmlns:a16="http://schemas.microsoft.com/office/drawing/2014/main" id="{F0721580-8D30-4031-86DE-81AC789502D6}"/>
              </a:ext>
            </a:extLst>
          </p:cNvPr>
          <p:cNvSpPr txBox="1">
            <a:spLocks/>
          </p:cNvSpPr>
          <p:nvPr/>
        </p:nvSpPr>
        <p:spPr>
          <a:xfrm>
            <a:off x="6099026" y="5336663"/>
            <a:ext cx="1060303" cy="5847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defRPr/>
            </a:pPr>
            <a:r>
              <a:rPr lang="en-US" sz="1600" dirty="0">
                <a:sym typeface="Mathematica1"/>
              </a:rPr>
              <a:t>signal spectrum</a:t>
            </a:r>
          </a:p>
        </p:txBody>
      </p:sp>
      <p:sp>
        <p:nvSpPr>
          <p:cNvPr id="63" name="Content Placeholder 12 4 1 2 2 2 1 1 1 2 1 4 1">
            <a:extLst>
              <a:ext uri="{FF2B5EF4-FFF2-40B4-BE49-F238E27FC236}">
                <a16:creationId xmlns:a16="http://schemas.microsoft.com/office/drawing/2014/main" id="{D3531383-3E6D-430C-83C1-5D72198DD8D8}"/>
              </a:ext>
            </a:extLst>
          </p:cNvPr>
          <p:cNvSpPr txBox="1">
            <a:spLocks/>
          </p:cNvSpPr>
          <p:nvPr/>
        </p:nvSpPr>
        <p:spPr>
          <a:xfrm>
            <a:off x="9328512" y="6306487"/>
            <a:ext cx="1107656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defRPr/>
            </a:pPr>
            <a:r>
              <a:rPr lang="en-US" sz="1600" dirty="0">
                <a:sym typeface="Mathematica1"/>
              </a:rPr>
              <a:t>frequency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85948D-1994-4AFE-B968-7230C9A1948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676" y="6585115"/>
            <a:ext cx="230461" cy="135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2FEB8E-FB5C-4340-896F-81307FD4256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026559" y="5944517"/>
            <a:ext cx="2964868" cy="602724"/>
          </a:xfrm>
          <a:prstGeom prst="rect">
            <a:avLst/>
          </a:prstGeom>
        </p:spPr>
      </p:pic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5D6EC661-551E-4A6C-B46F-865B041727D7}"/>
              </a:ext>
            </a:extLst>
          </p:cNvPr>
          <p:cNvCxnSpPr>
            <a:cxnSpLocks/>
          </p:cNvCxnSpPr>
          <p:nvPr/>
        </p:nvCxnSpPr>
        <p:spPr>
          <a:xfrm flipV="1">
            <a:off x="6065798" y="5665447"/>
            <a:ext cx="0" cy="1018309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1C6A24C-D2EE-41B4-B681-3C477FFF40D3}"/>
              </a:ext>
            </a:extLst>
          </p:cNvPr>
          <p:cNvCxnSpPr>
            <a:cxnSpLocks/>
          </p:cNvCxnSpPr>
          <p:nvPr/>
        </p:nvCxnSpPr>
        <p:spPr>
          <a:xfrm>
            <a:off x="5854315" y="6494156"/>
            <a:ext cx="3396576" cy="0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3627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5" grpId="0"/>
      <p:bldP spid="28" grpId="0"/>
      <p:bldP spid="31" grpId="0" animBg="1"/>
      <p:bldP spid="32" grpId="0"/>
      <p:bldP spid="33" grpId="0" animBg="1"/>
      <p:bldP spid="34" grpId="0"/>
      <p:bldP spid="35" grpId="0"/>
      <p:bldP spid="30" grpId="0" animBg="1"/>
      <p:bldP spid="41" grpId="0" animBg="1"/>
      <p:bldP spid="42" grpId="0" animBg="1"/>
      <p:bldP spid="46" grpId="0"/>
      <p:bldP spid="47" grpId="0" animBg="1"/>
      <p:bldP spid="52" grpId="0"/>
      <p:bldP spid="60" grpId="0" animBg="1"/>
      <p:bldP spid="50" grpId="0" animBg="1"/>
      <p:bldP spid="65" grpId="0"/>
      <p:bldP spid="6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385" y="136741"/>
            <a:ext cx="11019415" cy="605927"/>
          </a:xfrm>
        </p:spPr>
        <p:txBody>
          <a:bodyPr>
            <a:noAutofit/>
          </a:bodyPr>
          <a:lstStyle/>
          <a:p>
            <a:r>
              <a:rPr lang="en-US" sz="2400" b="1" dirty="0">
                <a:ln w="3175">
                  <a:noFill/>
                </a:ln>
                <a:solidFill>
                  <a:srgbClr val="C00000"/>
                </a:solidFill>
              </a:rPr>
              <a:t>Spin ensemble as the transducer for axion-like dark matter</a:t>
            </a:r>
          </a:p>
        </p:txBody>
      </p:sp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29325-45D7-4598-A38B-60DF9454894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9" name="Content Placeholder 12 4 1 2 2 2 1 1 1"/>
          <p:cNvSpPr txBox="1">
            <a:spLocks/>
          </p:cNvSpPr>
          <p:nvPr/>
        </p:nvSpPr>
        <p:spPr>
          <a:xfrm>
            <a:off x="751217" y="4335449"/>
            <a:ext cx="2221185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 algn="ctr">
              <a:defRPr/>
            </a:pPr>
            <a:r>
              <a:rPr lang="en-US" sz="1600" dirty="0">
                <a:sym typeface="Mathematica1"/>
              </a:rPr>
              <a:t>axion-like dark matter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332023" y="6578168"/>
            <a:ext cx="35279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[D. Budker et al., </a:t>
            </a:r>
            <a:r>
              <a:rPr lang="en-US" sz="1200" i="1" dirty="0">
                <a:solidFill>
                  <a:schemeClr val="accent1">
                    <a:lumMod val="75000"/>
                  </a:schemeClr>
                </a:solidFill>
              </a:rPr>
              <a:t>Phys. Rev.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i="1" dirty="0">
                <a:solidFill>
                  <a:schemeClr val="accent1">
                    <a:lumMod val="75000"/>
                  </a:schemeClr>
                </a:solidFill>
              </a:rPr>
              <a:t>X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4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, 021030 (2014)]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75164B-64FD-4D8F-B4AE-A3124E080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682" y="1431018"/>
            <a:ext cx="3340805" cy="242967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FB81A6A-DD98-47A8-B336-A1CFAA7C4F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86" y="1709721"/>
            <a:ext cx="3425249" cy="2055150"/>
          </a:xfrm>
          <a:prstGeom prst="rect">
            <a:avLst/>
          </a:prstGeom>
        </p:spPr>
      </p:pic>
      <p:sp>
        <p:nvSpPr>
          <p:cNvPr id="54" name="Content Placeholder 12 4 1 2 2 2 1 1 1">
            <a:extLst>
              <a:ext uri="{FF2B5EF4-FFF2-40B4-BE49-F238E27FC236}">
                <a16:creationId xmlns:a16="http://schemas.microsoft.com/office/drawing/2014/main" id="{6A5474A0-93BB-447D-8F45-42ABB9528665}"/>
              </a:ext>
            </a:extLst>
          </p:cNvPr>
          <p:cNvSpPr txBox="1">
            <a:spLocks/>
          </p:cNvSpPr>
          <p:nvPr/>
        </p:nvSpPr>
        <p:spPr>
          <a:xfrm>
            <a:off x="4459058" y="4316591"/>
            <a:ext cx="3696049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 algn="ctr">
              <a:defRPr/>
            </a:pPr>
            <a:r>
              <a:rPr lang="en-US" sz="1600" dirty="0">
                <a:sym typeface="Mathematica1"/>
              </a:rPr>
              <a:t>spin ensemble acts as the transducer</a:t>
            </a:r>
          </a:p>
        </p:txBody>
      </p:sp>
      <p:sp>
        <p:nvSpPr>
          <p:cNvPr id="57" name="Content Placeholder 12 4 1 2 2 2 1 1 1">
            <a:extLst>
              <a:ext uri="{FF2B5EF4-FFF2-40B4-BE49-F238E27FC236}">
                <a16:creationId xmlns:a16="http://schemas.microsoft.com/office/drawing/2014/main" id="{4225D87A-721B-4033-8E46-043CCA140545}"/>
              </a:ext>
            </a:extLst>
          </p:cNvPr>
          <p:cNvSpPr txBox="1">
            <a:spLocks/>
          </p:cNvSpPr>
          <p:nvPr/>
        </p:nvSpPr>
        <p:spPr>
          <a:xfrm>
            <a:off x="3699845" y="5079409"/>
            <a:ext cx="5061097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rgbClr val="C00000"/>
            </a:solidFill>
          </a:ln>
        </p:spPr>
        <p:txBody>
          <a:bodyPr vert="horz" wrap="square" lIns="91440" tIns="45720" rIns="91440" bIns="45720" rtlCol="0">
            <a:spAutoFit/>
          </a:bodyPr>
          <a:lstStyle/>
          <a:p>
            <a:pPr indent="-514350" algn="ctr">
              <a:defRPr/>
            </a:pPr>
            <a:r>
              <a:rPr lang="en-US" sz="1600" dirty="0">
                <a:sym typeface="Mathematica1"/>
              </a:rPr>
              <a:t>flexibility to optimize spin ensemble parameters to optimize transducer efficiency → maximize sensitivity</a:t>
            </a:r>
          </a:p>
        </p:txBody>
      </p:sp>
      <p:sp>
        <p:nvSpPr>
          <p:cNvPr id="64" name="Content Placeholder 12 4 1 2 2 2 1 1 1">
            <a:extLst>
              <a:ext uri="{FF2B5EF4-FFF2-40B4-BE49-F238E27FC236}">
                <a16:creationId xmlns:a16="http://schemas.microsoft.com/office/drawing/2014/main" id="{CED3FAEC-B96B-40AA-B4B7-2E0E685C12BF}"/>
              </a:ext>
            </a:extLst>
          </p:cNvPr>
          <p:cNvSpPr txBox="1">
            <a:spLocks/>
          </p:cNvSpPr>
          <p:nvPr/>
        </p:nvSpPr>
        <p:spPr>
          <a:xfrm>
            <a:off x="8717095" y="4193480"/>
            <a:ext cx="3269165" cy="5847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 algn="ctr">
              <a:defRPr/>
            </a:pPr>
            <a:r>
              <a:rPr lang="en-US" sz="1600" dirty="0">
                <a:sym typeface="Mathematica1"/>
              </a:rPr>
              <a:t>electromagnetic sensor measures spin ensemble evolution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B56082E-B9D9-4A65-8D7C-408ECFFADA1A}"/>
              </a:ext>
            </a:extLst>
          </p:cNvPr>
          <p:cNvSpPr txBox="1"/>
          <p:nvPr/>
        </p:nvSpPr>
        <p:spPr>
          <a:xfrm>
            <a:off x="4357014" y="6288911"/>
            <a:ext cx="38207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2"/>
                </a:solidFill>
              </a:rPr>
              <a:t>[D. Aybas et al., </a:t>
            </a:r>
            <a:r>
              <a:rPr lang="en-US" sz="1200" i="1" dirty="0">
                <a:solidFill>
                  <a:schemeClr val="tx2"/>
                </a:solidFill>
              </a:rPr>
              <a:t>Phys. Rev. Lett. </a:t>
            </a:r>
            <a:r>
              <a:rPr lang="en-US" sz="1200" b="1" dirty="0">
                <a:solidFill>
                  <a:schemeClr val="tx2"/>
                </a:solidFill>
              </a:rPr>
              <a:t>126</a:t>
            </a:r>
            <a:r>
              <a:rPr lang="en-US" sz="1200" dirty="0">
                <a:solidFill>
                  <a:schemeClr val="tx2"/>
                </a:solidFill>
              </a:rPr>
              <a:t>, 160505 (2021)]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994B9F2-F27F-423C-8315-6E58609F1884}"/>
              </a:ext>
            </a:extLst>
          </p:cNvPr>
          <p:cNvSpPr txBox="1"/>
          <p:nvPr/>
        </p:nvSpPr>
        <p:spPr>
          <a:xfrm>
            <a:off x="8368934" y="6295040"/>
            <a:ext cx="37467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2"/>
                </a:solidFill>
              </a:rPr>
              <a:t>[A. Garcon et al., Sci. Adv.</a:t>
            </a:r>
            <a:r>
              <a:rPr lang="en-US" sz="1200" i="1" dirty="0">
                <a:solidFill>
                  <a:schemeClr val="tx2"/>
                </a:solidFill>
              </a:rPr>
              <a:t> </a:t>
            </a:r>
            <a:r>
              <a:rPr lang="en-US" sz="1200" b="1" i="1" dirty="0">
                <a:solidFill>
                  <a:schemeClr val="tx2"/>
                </a:solidFill>
              </a:rPr>
              <a:t>5</a:t>
            </a:r>
            <a:r>
              <a:rPr lang="en-US" sz="1200" dirty="0">
                <a:solidFill>
                  <a:schemeClr val="tx2"/>
                </a:solidFill>
              </a:rPr>
              <a:t>, eaax4539 (2019)]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77E3C16-F7CC-43B7-9F90-35AC498A6B9B}"/>
              </a:ext>
            </a:extLst>
          </p:cNvPr>
          <p:cNvSpPr txBox="1"/>
          <p:nvPr/>
        </p:nvSpPr>
        <p:spPr>
          <a:xfrm>
            <a:off x="8368933" y="6030299"/>
            <a:ext cx="3746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2"/>
                </a:solidFill>
              </a:rPr>
              <a:t>[D. Aybas et al., </a:t>
            </a:r>
            <a:r>
              <a:rPr lang="en-US" sz="1200" i="1" dirty="0">
                <a:solidFill>
                  <a:schemeClr val="tx2"/>
                </a:solidFill>
              </a:rPr>
              <a:t>Quant. Sci. Tech. </a:t>
            </a:r>
            <a:r>
              <a:rPr lang="en-US" sz="1200" b="1" dirty="0">
                <a:solidFill>
                  <a:schemeClr val="tx2"/>
                </a:solidFill>
              </a:rPr>
              <a:t>6</a:t>
            </a:r>
            <a:r>
              <a:rPr lang="en-US" sz="1200" dirty="0">
                <a:solidFill>
                  <a:schemeClr val="tx2"/>
                </a:solidFill>
              </a:rPr>
              <a:t>, 034007 (2021)]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58362C8-4BD3-45AD-9F02-64FAF9B63A4B}"/>
              </a:ext>
            </a:extLst>
          </p:cNvPr>
          <p:cNvSpPr txBox="1"/>
          <p:nvPr/>
        </p:nvSpPr>
        <p:spPr>
          <a:xfrm>
            <a:off x="4357014" y="6018041"/>
            <a:ext cx="3746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2"/>
                </a:solidFill>
              </a:rPr>
              <a:t>[A. Gramolin et al., </a:t>
            </a:r>
            <a:r>
              <a:rPr lang="en-US" sz="1200" i="1" dirty="0">
                <a:solidFill>
                  <a:schemeClr val="tx2"/>
                </a:solidFill>
              </a:rPr>
              <a:t>Nature Physics </a:t>
            </a:r>
            <a:r>
              <a:rPr lang="en-US" sz="1200" b="1" dirty="0">
                <a:solidFill>
                  <a:schemeClr val="tx2"/>
                </a:solidFill>
              </a:rPr>
              <a:t>17</a:t>
            </a:r>
            <a:r>
              <a:rPr lang="en-US" sz="1200" dirty="0">
                <a:solidFill>
                  <a:schemeClr val="tx2"/>
                </a:solidFill>
              </a:rPr>
              <a:t>, 79 (2021)]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66F2074-1DF9-4BEA-8679-3C79B1283BAF}"/>
              </a:ext>
            </a:extLst>
          </p:cNvPr>
          <p:cNvSpPr txBox="1"/>
          <p:nvPr/>
        </p:nvSpPr>
        <p:spPr>
          <a:xfrm>
            <a:off x="350447" y="6030299"/>
            <a:ext cx="41128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2"/>
                </a:solidFill>
              </a:rPr>
              <a:t>[A. Gramolin et al., </a:t>
            </a:r>
            <a:r>
              <a:rPr lang="en-US" sz="1200" i="1" dirty="0">
                <a:solidFill>
                  <a:schemeClr val="tx2"/>
                </a:solidFill>
              </a:rPr>
              <a:t>Phys. Rev. D </a:t>
            </a:r>
            <a:r>
              <a:rPr lang="en-US" sz="1200" b="1" dirty="0">
                <a:solidFill>
                  <a:schemeClr val="tx2"/>
                </a:solidFill>
              </a:rPr>
              <a:t>105</a:t>
            </a:r>
            <a:r>
              <a:rPr lang="en-US" sz="1200" dirty="0">
                <a:solidFill>
                  <a:schemeClr val="tx2"/>
                </a:solidFill>
              </a:rPr>
              <a:t>, 035029 (2022)]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80C5F7E-0C1F-4638-83AA-4EBD685D3209}"/>
              </a:ext>
            </a:extLst>
          </p:cNvPr>
          <p:cNvSpPr txBox="1"/>
          <p:nvPr/>
        </p:nvSpPr>
        <p:spPr>
          <a:xfrm>
            <a:off x="350445" y="6295039"/>
            <a:ext cx="3746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2"/>
                </a:solidFill>
              </a:rPr>
              <a:t>[G. Centers et al., </a:t>
            </a:r>
            <a:r>
              <a:rPr lang="en-US" sz="1200" i="1" dirty="0">
                <a:solidFill>
                  <a:schemeClr val="tx2"/>
                </a:solidFill>
              </a:rPr>
              <a:t>Nature Comms </a:t>
            </a:r>
            <a:r>
              <a:rPr lang="en-US" sz="1200" b="1" dirty="0">
                <a:solidFill>
                  <a:schemeClr val="tx2"/>
                </a:solidFill>
              </a:rPr>
              <a:t>12</a:t>
            </a:r>
            <a:r>
              <a:rPr lang="en-US" sz="1200" dirty="0">
                <a:solidFill>
                  <a:schemeClr val="tx2"/>
                </a:solidFill>
              </a:rPr>
              <a:t>, 7321 (2021)]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BC863FB2-DFA7-4C4A-925E-B69B681A95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472" y="717292"/>
            <a:ext cx="875099" cy="796239"/>
          </a:xfrm>
          <a:prstGeom prst="rect">
            <a:avLst/>
          </a:prstGeom>
        </p:spPr>
      </p:pic>
      <p:sp>
        <p:nvSpPr>
          <p:cNvPr id="5" name="Plus Sign 4">
            <a:extLst>
              <a:ext uri="{FF2B5EF4-FFF2-40B4-BE49-F238E27FC236}">
                <a16:creationId xmlns:a16="http://schemas.microsoft.com/office/drawing/2014/main" id="{4C2F86EB-E3B3-4A91-B7BA-E8A8AAEFD35C}"/>
              </a:ext>
            </a:extLst>
          </p:cNvPr>
          <p:cNvSpPr/>
          <p:nvPr/>
        </p:nvSpPr>
        <p:spPr>
          <a:xfrm>
            <a:off x="4003627" y="2688056"/>
            <a:ext cx="335171" cy="320040"/>
          </a:xfrm>
          <a:prstGeom prst="mathPlus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Plus Sign 73">
            <a:extLst>
              <a:ext uri="{FF2B5EF4-FFF2-40B4-BE49-F238E27FC236}">
                <a16:creationId xmlns:a16="http://schemas.microsoft.com/office/drawing/2014/main" id="{2DC724CA-C09B-4283-8413-3E1DCD94EBE1}"/>
              </a:ext>
            </a:extLst>
          </p:cNvPr>
          <p:cNvSpPr/>
          <p:nvPr/>
        </p:nvSpPr>
        <p:spPr>
          <a:xfrm>
            <a:off x="8187418" y="2682161"/>
            <a:ext cx="335171" cy="320040"/>
          </a:xfrm>
          <a:prstGeom prst="mathPlus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4" name="Picture 4" descr="Pin page">
            <a:extLst>
              <a:ext uri="{FF2B5EF4-FFF2-40B4-BE49-F238E27FC236}">
                <a16:creationId xmlns:a16="http://schemas.microsoft.com/office/drawing/2014/main" id="{B10EB62F-39AA-44A3-A4B3-1AC18CE2D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5423" y="947975"/>
            <a:ext cx="2399477" cy="319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83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90465E51-AAC1-4E73-A511-B5E2CFDBCB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67593" y="2456181"/>
            <a:ext cx="3528257" cy="11979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7687" y="242159"/>
            <a:ext cx="10426995" cy="605927"/>
          </a:xfrm>
        </p:spPr>
        <p:txBody>
          <a:bodyPr>
            <a:noAutofit/>
          </a:bodyPr>
          <a:lstStyle/>
          <a:p>
            <a:r>
              <a:rPr lang="en-US" sz="2400" b="1" dirty="0">
                <a:ln w="3175">
                  <a:noFill/>
                </a:ln>
                <a:solidFill>
                  <a:srgbClr val="C00000"/>
                </a:solidFill>
              </a:rPr>
              <a:t>Fundamental quantum noise: spin projection noise</a:t>
            </a:r>
            <a:br>
              <a:rPr lang="en-US" sz="2400" b="1" dirty="0">
                <a:ln w="3175">
                  <a:noFill/>
                </a:ln>
                <a:solidFill>
                  <a:srgbClr val="C00000"/>
                </a:solidFill>
              </a:rPr>
            </a:br>
            <a:r>
              <a:rPr lang="en-US" sz="2400" b="1" dirty="0">
                <a:ln w="3175">
                  <a:noFill/>
                </a:ln>
                <a:solidFill>
                  <a:srgbClr val="C00000"/>
                </a:solidFill>
              </a:rPr>
              <a:t>(standard quantum limit)</a:t>
            </a:r>
          </a:p>
        </p:txBody>
      </p:sp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29325-45D7-4598-A38B-60DF9454894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7185ACA-738A-4F62-93CE-A339230DFB51}"/>
              </a:ext>
            </a:extLst>
          </p:cNvPr>
          <p:cNvSpPr txBox="1"/>
          <p:nvPr/>
        </p:nvSpPr>
        <p:spPr>
          <a:xfrm>
            <a:off x="5112892" y="5670721"/>
            <a:ext cx="5460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2"/>
                </a:solidFill>
              </a:rPr>
              <a:t>[M.A. McCoy, R.R. Ernst., </a:t>
            </a:r>
            <a:r>
              <a:rPr lang="en-US" sz="1200" i="1" dirty="0">
                <a:solidFill>
                  <a:schemeClr val="tx2"/>
                </a:solidFill>
              </a:rPr>
              <a:t>Chem. Phys. Lett. </a:t>
            </a:r>
            <a:r>
              <a:rPr lang="en-US" sz="1200" b="1" dirty="0">
                <a:solidFill>
                  <a:schemeClr val="tx2"/>
                </a:solidFill>
              </a:rPr>
              <a:t>159</a:t>
            </a:r>
            <a:r>
              <a:rPr lang="en-US" sz="1200" dirty="0">
                <a:solidFill>
                  <a:schemeClr val="tx2"/>
                </a:solidFill>
              </a:rPr>
              <a:t>.5, 587 (1989)]</a:t>
            </a:r>
          </a:p>
        </p:txBody>
      </p:sp>
      <p:pic>
        <p:nvPicPr>
          <p:cNvPr id="7" name="Picture 6 1" descr="A picture containing dark&#10;&#10;Description automatically generated">
            <a:extLst>
              <a:ext uri="{FF2B5EF4-FFF2-40B4-BE49-F238E27FC236}">
                <a16:creationId xmlns:a16="http://schemas.microsoft.com/office/drawing/2014/main" id="{E264489F-8C19-4F02-B801-C79393CFC1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01" y="903493"/>
            <a:ext cx="3820731" cy="2737978"/>
          </a:xfrm>
          <a:prstGeom prst="rect">
            <a:avLst/>
          </a:prstGeom>
        </p:spPr>
      </p:pic>
      <p:pic>
        <p:nvPicPr>
          <p:cNvPr id="13318" name="Picture 6 2" descr="Physics | Free Full-Text | A Gaussian Model for the Time Development of the  Sars-Cov-2 Corona Pandemic Disease. Predictions for Germany Made on 30  March 2020">
            <a:extLst>
              <a:ext uri="{FF2B5EF4-FFF2-40B4-BE49-F238E27FC236}">
                <a16:creationId xmlns:a16="http://schemas.microsoft.com/office/drawing/2014/main" id="{8FB05866-8622-407F-9D57-75F28C2EE9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4436" y="4275622"/>
            <a:ext cx="2042371" cy="151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1A96D67-B328-4161-B0E6-33D1C5C20348}"/>
              </a:ext>
            </a:extLst>
          </p:cNvPr>
          <p:cNvCxnSpPr>
            <a:cxnSpLocks/>
          </p:cNvCxnSpPr>
          <p:nvPr/>
        </p:nvCxnSpPr>
        <p:spPr>
          <a:xfrm>
            <a:off x="802659" y="5820882"/>
            <a:ext cx="2513533" cy="0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72F735DB-1199-43F2-9BA3-1E6530AC1642}"/>
              </a:ext>
            </a:extLst>
          </p:cNvPr>
          <p:cNvCxnSpPr>
            <a:cxnSpLocks/>
          </p:cNvCxnSpPr>
          <p:nvPr/>
        </p:nvCxnSpPr>
        <p:spPr>
          <a:xfrm flipV="1">
            <a:off x="1995340" y="3865702"/>
            <a:ext cx="0" cy="2018370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Content Placeholder 12 4 1 2 2 2 1 1 1 2 1 4 1">
            <a:extLst>
              <a:ext uri="{FF2B5EF4-FFF2-40B4-BE49-F238E27FC236}">
                <a16:creationId xmlns:a16="http://schemas.microsoft.com/office/drawing/2014/main" id="{BCA7BAB1-831A-45F5-8BBD-645C347251C1}"/>
              </a:ext>
            </a:extLst>
          </p:cNvPr>
          <p:cNvSpPr txBox="1">
            <a:spLocks/>
          </p:cNvSpPr>
          <p:nvPr/>
        </p:nvSpPr>
        <p:spPr>
          <a:xfrm>
            <a:off x="3016245" y="5869957"/>
            <a:ext cx="1160648" cy="5847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defRPr/>
            </a:pPr>
            <a:r>
              <a:rPr lang="en-US" sz="1600" dirty="0">
                <a:sym typeface="Mathematica1"/>
              </a:rPr>
              <a:t>S</a:t>
            </a:r>
            <a:r>
              <a:rPr lang="en-US" sz="1600" baseline="-25000" dirty="0">
                <a:sym typeface="Mathematica1"/>
              </a:rPr>
              <a:t>y</a:t>
            </a:r>
            <a:r>
              <a:rPr lang="en-US" sz="1600" dirty="0">
                <a:sym typeface="Mathematica1"/>
              </a:rPr>
              <a:t> spin</a:t>
            </a:r>
            <a:br>
              <a:rPr lang="en-US" sz="1600" dirty="0">
                <a:sym typeface="Mathematica1"/>
              </a:rPr>
            </a:br>
            <a:r>
              <a:rPr lang="en-US" sz="1600" dirty="0">
                <a:sym typeface="Mathematica1"/>
              </a:rPr>
              <a:t>projection</a:t>
            </a:r>
          </a:p>
        </p:txBody>
      </p:sp>
      <p:sp>
        <p:nvSpPr>
          <p:cNvPr id="58" name="Content Placeholder 12 4 1 2 2 2 1 1 1 2 1 5 1">
            <a:extLst>
              <a:ext uri="{FF2B5EF4-FFF2-40B4-BE49-F238E27FC236}">
                <a16:creationId xmlns:a16="http://schemas.microsoft.com/office/drawing/2014/main" id="{7BFC3477-21D6-4AD4-8E7C-3A8B9DA2240A}"/>
              </a:ext>
            </a:extLst>
          </p:cNvPr>
          <p:cNvSpPr txBox="1">
            <a:spLocks/>
          </p:cNvSpPr>
          <p:nvPr/>
        </p:nvSpPr>
        <p:spPr>
          <a:xfrm>
            <a:off x="2059425" y="3753601"/>
            <a:ext cx="1152073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defRPr/>
            </a:pPr>
            <a:r>
              <a:rPr lang="en-US" sz="1600" dirty="0">
                <a:sym typeface="Mathematica1"/>
              </a:rPr>
              <a:t>probability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90B5DC9-70AE-471D-BDA1-5DFD535C73F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017" y="5947628"/>
            <a:ext cx="598101" cy="270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7BE3757-02FB-47F8-879B-5B89B2D63B8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72" y="5953688"/>
            <a:ext cx="772318" cy="27024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927529D9-14A7-4645-B855-523271539521}"/>
              </a:ext>
            </a:extLst>
          </p:cNvPr>
          <p:cNvCxnSpPr>
            <a:cxnSpLocks/>
          </p:cNvCxnSpPr>
          <p:nvPr/>
        </p:nvCxnSpPr>
        <p:spPr>
          <a:xfrm flipV="1">
            <a:off x="2507282" y="5761271"/>
            <a:ext cx="0" cy="119222"/>
          </a:xfrm>
          <a:prstGeom prst="straightConnector1">
            <a:avLst/>
          </a:prstGeom>
          <a:ln>
            <a:tailEnd type="non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DE31E7B4-EC74-4B02-9418-13E5E05A595F}"/>
              </a:ext>
            </a:extLst>
          </p:cNvPr>
          <p:cNvCxnSpPr>
            <a:cxnSpLocks/>
          </p:cNvCxnSpPr>
          <p:nvPr/>
        </p:nvCxnSpPr>
        <p:spPr>
          <a:xfrm flipV="1">
            <a:off x="1463714" y="5761271"/>
            <a:ext cx="0" cy="119222"/>
          </a:xfrm>
          <a:prstGeom prst="straightConnector1">
            <a:avLst/>
          </a:prstGeom>
          <a:ln>
            <a:tailEnd type="non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E24E6763-300B-4751-87A9-16DEDF11F1D3}"/>
              </a:ext>
            </a:extLst>
          </p:cNvPr>
          <p:cNvCxnSpPr>
            <a:cxnSpLocks/>
          </p:cNvCxnSpPr>
          <p:nvPr/>
        </p:nvCxnSpPr>
        <p:spPr>
          <a:xfrm flipV="1">
            <a:off x="5332873" y="1995416"/>
            <a:ext cx="0" cy="1788338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EF58C0B-0137-4A12-8770-2C4D57818D24}"/>
              </a:ext>
            </a:extLst>
          </p:cNvPr>
          <p:cNvCxnSpPr>
            <a:cxnSpLocks/>
          </p:cNvCxnSpPr>
          <p:nvPr/>
        </p:nvCxnSpPr>
        <p:spPr>
          <a:xfrm flipV="1">
            <a:off x="5121390" y="3589897"/>
            <a:ext cx="3866556" cy="4258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8" name="Content Placeholder 12 4 1 2 2 2 1 1 1 2 1 5 2 1">
            <a:extLst>
              <a:ext uri="{FF2B5EF4-FFF2-40B4-BE49-F238E27FC236}">
                <a16:creationId xmlns:a16="http://schemas.microsoft.com/office/drawing/2014/main" id="{1D272094-4AE2-4F72-B3D8-9BF23E6BC8CC}"/>
              </a:ext>
            </a:extLst>
          </p:cNvPr>
          <p:cNvSpPr txBox="1">
            <a:spLocks/>
          </p:cNvSpPr>
          <p:nvPr/>
        </p:nvSpPr>
        <p:spPr>
          <a:xfrm>
            <a:off x="5580068" y="1175860"/>
            <a:ext cx="3039889" cy="5847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defRPr/>
            </a:pPr>
            <a:r>
              <a:rPr lang="en-US" sz="1600" dirty="0">
                <a:sym typeface="Mathematica1"/>
              </a:rPr>
              <a:t>detected spectrum with a </a:t>
            </a:r>
            <a:r>
              <a:rPr lang="en-US" sz="1600" u="sng" dirty="0">
                <a:sym typeface="Mathematica1"/>
              </a:rPr>
              <a:t>noiseless detection circuit</a:t>
            </a:r>
          </a:p>
        </p:txBody>
      </p:sp>
      <p:sp>
        <p:nvSpPr>
          <p:cNvPr id="76" name="Content Placeholder 12 4 1 2 2 2 1 1 1 2 1 4 2 1">
            <a:extLst>
              <a:ext uri="{FF2B5EF4-FFF2-40B4-BE49-F238E27FC236}">
                <a16:creationId xmlns:a16="http://schemas.microsoft.com/office/drawing/2014/main" id="{638F918E-40F4-4620-915D-A06C34A56379}"/>
              </a:ext>
            </a:extLst>
          </p:cNvPr>
          <p:cNvSpPr txBox="1">
            <a:spLocks/>
          </p:cNvSpPr>
          <p:nvPr/>
        </p:nvSpPr>
        <p:spPr>
          <a:xfrm>
            <a:off x="8434118" y="3639354"/>
            <a:ext cx="1107656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defRPr/>
            </a:pPr>
            <a:r>
              <a:rPr lang="en-US" sz="1600" dirty="0">
                <a:sym typeface="Mathematica1"/>
              </a:rPr>
              <a:t>frequency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5D2E3606-DCCE-45F9-BC54-E3AB2166928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576" y="3714534"/>
            <a:ext cx="474640" cy="204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84A102FA-C159-41D8-8B22-01736633A60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229" y="2377287"/>
            <a:ext cx="762716" cy="262012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Content Placeholder 12 4 1 2 2 2 1 1 1 2 1 4 2 2 1">
            <a:extLst>
              <a:ext uri="{FF2B5EF4-FFF2-40B4-BE49-F238E27FC236}">
                <a16:creationId xmlns:a16="http://schemas.microsoft.com/office/drawing/2014/main" id="{DBB2AB27-E7FB-44DB-ACA3-A92715669F7C}"/>
              </a:ext>
            </a:extLst>
          </p:cNvPr>
          <p:cNvSpPr txBox="1">
            <a:spLocks/>
          </p:cNvSpPr>
          <p:nvPr/>
        </p:nvSpPr>
        <p:spPr>
          <a:xfrm>
            <a:off x="8413627" y="2354966"/>
            <a:ext cx="1472003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defRPr/>
            </a:pPr>
            <a:r>
              <a:rPr lang="en-US" sz="1600" dirty="0">
                <a:sym typeface="Mathematica1"/>
              </a:rPr>
              <a:t>magnetization</a:t>
            </a:r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C68A8676-DF0E-4693-A115-FE6D1E11B38F}"/>
              </a:ext>
            </a:extLst>
          </p:cNvPr>
          <p:cNvCxnSpPr>
            <a:cxnSpLocks/>
          </p:cNvCxnSpPr>
          <p:nvPr/>
        </p:nvCxnSpPr>
        <p:spPr>
          <a:xfrm flipH="1">
            <a:off x="7909689" y="2554201"/>
            <a:ext cx="508985" cy="0"/>
          </a:xfrm>
          <a:prstGeom prst="straightConnector1">
            <a:avLst/>
          </a:prstGeom>
          <a:ln>
            <a:prstDash val="dash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9" name="Right Arrow 52">
            <a:extLst>
              <a:ext uri="{FF2B5EF4-FFF2-40B4-BE49-F238E27FC236}">
                <a16:creationId xmlns:a16="http://schemas.microsoft.com/office/drawing/2014/main" id="{6A906DB3-86DA-4180-8F7B-5786CEB42863}"/>
              </a:ext>
            </a:extLst>
          </p:cNvPr>
          <p:cNvSpPr/>
          <p:nvPr/>
        </p:nvSpPr>
        <p:spPr>
          <a:xfrm>
            <a:off x="5221149" y="1258808"/>
            <a:ext cx="223447" cy="210529"/>
          </a:xfrm>
          <a:prstGeom prst="rightArrow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2C1C9C3-6DE2-42EE-BC1D-3A29DDE4922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289" y="848085"/>
            <a:ext cx="2773618" cy="139219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FF7A9E7-98ED-4FA8-AB01-91553FE7AC40}"/>
              </a:ext>
            </a:extLst>
          </p:cNvPr>
          <p:cNvSpPr txBox="1"/>
          <p:nvPr/>
        </p:nvSpPr>
        <p:spPr>
          <a:xfrm>
            <a:off x="5121390" y="5459860"/>
            <a:ext cx="3746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2"/>
                </a:solidFill>
              </a:rPr>
              <a:t>[T. Sleator et al., </a:t>
            </a:r>
            <a:r>
              <a:rPr lang="en-US" sz="1200" i="1" dirty="0">
                <a:solidFill>
                  <a:schemeClr val="tx2"/>
                </a:solidFill>
              </a:rPr>
              <a:t>Phys. Rev. Lett </a:t>
            </a:r>
            <a:r>
              <a:rPr lang="en-US" sz="1200" b="1" dirty="0">
                <a:solidFill>
                  <a:schemeClr val="tx2"/>
                </a:solidFill>
              </a:rPr>
              <a:t>55</a:t>
            </a:r>
            <a:r>
              <a:rPr lang="en-US" sz="1200" dirty="0">
                <a:solidFill>
                  <a:schemeClr val="tx2"/>
                </a:solidFill>
              </a:rPr>
              <a:t>, 1742 (1985)]</a:t>
            </a:r>
          </a:p>
        </p:txBody>
      </p:sp>
      <p:sp>
        <p:nvSpPr>
          <p:cNvPr id="42" name="Content Placeholder 12 4 1 2 2 2 1 1 1 2 1 5 2 2">
            <a:extLst>
              <a:ext uri="{FF2B5EF4-FFF2-40B4-BE49-F238E27FC236}">
                <a16:creationId xmlns:a16="http://schemas.microsoft.com/office/drawing/2014/main" id="{90EF076A-9A3A-42C5-888D-54450EC6A299}"/>
              </a:ext>
            </a:extLst>
          </p:cNvPr>
          <p:cNvSpPr txBox="1">
            <a:spLocks/>
          </p:cNvSpPr>
          <p:nvPr/>
        </p:nvSpPr>
        <p:spPr>
          <a:xfrm>
            <a:off x="5201415" y="5046105"/>
            <a:ext cx="6103321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defRPr/>
            </a:pPr>
            <a:r>
              <a:rPr lang="en-US" sz="1600" dirty="0">
                <a:sym typeface="Mathematica1"/>
              </a:rPr>
              <a:t>spin projection noise has been detected in NMR experiments</a:t>
            </a:r>
            <a:endParaRPr lang="en-US" sz="1600" u="sng" dirty="0">
              <a:sym typeface="Mathematica1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0C994A4-A5E4-4183-98A0-DBB74A68B64C}"/>
              </a:ext>
            </a:extLst>
          </p:cNvPr>
          <p:cNvSpPr/>
          <p:nvPr/>
        </p:nvSpPr>
        <p:spPr>
          <a:xfrm>
            <a:off x="5201416" y="5009898"/>
            <a:ext cx="5692804" cy="394863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ontent Placeholder 12 4 1 2 2 2 1 1 1 2 1 4 2 3">
            <a:extLst>
              <a:ext uri="{FF2B5EF4-FFF2-40B4-BE49-F238E27FC236}">
                <a16:creationId xmlns:a16="http://schemas.microsoft.com/office/drawing/2014/main" id="{9F605221-7747-4CDC-8E58-673C68E371B4}"/>
              </a:ext>
            </a:extLst>
          </p:cNvPr>
          <p:cNvSpPr txBox="1">
            <a:spLocks/>
          </p:cNvSpPr>
          <p:nvPr/>
        </p:nvSpPr>
        <p:spPr>
          <a:xfrm>
            <a:off x="5221149" y="4275622"/>
            <a:ext cx="2954413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defRPr/>
            </a:pPr>
            <a:r>
              <a:rPr lang="en-US" sz="1600" dirty="0">
                <a:sym typeface="Mathematica1"/>
              </a:rPr>
              <a:t>standard quantum limit (SQL):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930DFE-0749-4C2D-B1FE-CF0811B77E2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696" y="4214689"/>
            <a:ext cx="1241471" cy="526768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0683EE39-B16F-4CB4-B997-A1611FF3A69B}"/>
              </a:ext>
            </a:extLst>
          </p:cNvPr>
          <p:cNvSpPr/>
          <p:nvPr/>
        </p:nvSpPr>
        <p:spPr>
          <a:xfrm>
            <a:off x="5196581" y="4106726"/>
            <a:ext cx="4288503" cy="720151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ontent Placeholder 12 4 1 2 2 2 1 1 1 2 1 4 2 2 2">
            <a:extLst>
              <a:ext uri="{FF2B5EF4-FFF2-40B4-BE49-F238E27FC236}">
                <a16:creationId xmlns:a16="http://schemas.microsoft.com/office/drawing/2014/main" id="{3BC00450-1DF0-4E9B-8780-C96B835DF213}"/>
              </a:ext>
            </a:extLst>
          </p:cNvPr>
          <p:cNvSpPr txBox="1">
            <a:spLocks/>
          </p:cNvSpPr>
          <p:nvPr/>
        </p:nvSpPr>
        <p:spPr>
          <a:xfrm>
            <a:off x="10008321" y="4029400"/>
            <a:ext cx="1616578" cy="83099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defRPr/>
            </a:pPr>
            <a:r>
              <a:rPr lang="en-US" sz="1600" dirty="0">
                <a:sym typeface="Mathematica1"/>
              </a:rPr>
              <a:t>spin projection measurement uncertainty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B1E70B6-2020-4CE4-A5FE-30623CA8D53A}"/>
              </a:ext>
            </a:extLst>
          </p:cNvPr>
          <p:cNvCxnSpPr>
            <a:cxnSpLocks/>
          </p:cNvCxnSpPr>
          <p:nvPr/>
        </p:nvCxnSpPr>
        <p:spPr>
          <a:xfrm flipH="1">
            <a:off x="9627660" y="4478073"/>
            <a:ext cx="380661" cy="0"/>
          </a:xfrm>
          <a:prstGeom prst="straightConnector1">
            <a:avLst/>
          </a:prstGeom>
          <a:ln>
            <a:prstDash val="dash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56DA7DF0-D932-4B52-983A-F4F0BF6AC5E9}"/>
              </a:ext>
            </a:extLst>
          </p:cNvPr>
          <p:cNvSpPr txBox="1"/>
          <p:nvPr/>
        </p:nvSpPr>
        <p:spPr>
          <a:xfrm>
            <a:off x="763988" y="6518223"/>
            <a:ext cx="28860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2"/>
                </a:solidFill>
              </a:rPr>
              <a:t>[F. Bloch, </a:t>
            </a:r>
            <a:r>
              <a:rPr lang="en-US" sz="1200" i="1" dirty="0">
                <a:solidFill>
                  <a:schemeClr val="tx2"/>
                </a:solidFill>
              </a:rPr>
              <a:t>Phys. Rev. </a:t>
            </a:r>
            <a:r>
              <a:rPr lang="en-US" sz="1200" b="1" dirty="0">
                <a:solidFill>
                  <a:schemeClr val="tx2"/>
                </a:solidFill>
              </a:rPr>
              <a:t>7-8</a:t>
            </a:r>
            <a:r>
              <a:rPr lang="en-US" sz="1200" dirty="0">
                <a:solidFill>
                  <a:schemeClr val="tx2"/>
                </a:solidFill>
              </a:rPr>
              <a:t>, 460 (1946)]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5EF7AA8-F4B5-400F-A4DE-53EDCFCEA6FD}"/>
              </a:ext>
            </a:extLst>
          </p:cNvPr>
          <p:cNvSpPr txBox="1"/>
          <p:nvPr/>
        </p:nvSpPr>
        <p:spPr>
          <a:xfrm>
            <a:off x="5112891" y="5881582"/>
            <a:ext cx="5460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2"/>
                </a:solidFill>
              </a:rPr>
              <a:t>[M. </a:t>
            </a:r>
            <a:r>
              <a:rPr lang="en-US" sz="1200" dirty="0" err="1">
                <a:solidFill>
                  <a:schemeClr val="tx2"/>
                </a:solidFill>
              </a:rPr>
              <a:t>Gueron</a:t>
            </a:r>
            <a:r>
              <a:rPr lang="en-US" sz="1200" dirty="0">
                <a:solidFill>
                  <a:schemeClr val="tx2"/>
                </a:solidFill>
              </a:rPr>
              <a:t>, J. L. Leroy., </a:t>
            </a:r>
            <a:r>
              <a:rPr lang="en-US" sz="1200" i="1" dirty="0">
                <a:solidFill>
                  <a:schemeClr val="tx2"/>
                </a:solidFill>
              </a:rPr>
              <a:t>J. Mag. Res. </a:t>
            </a:r>
            <a:r>
              <a:rPr lang="en-US" sz="1200" b="1" dirty="0">
                <a:solidFill>
                  <a:schemeClr val="tx2"/>
                </a:solidFill>
              </a:rPr>
              <a:t>85</a:t>
            </a:r>
            <a:r>
              <a:rPr lang="en-US" sz="1200" dirty="0">
                <a:solidFill>
                  <a:schemeClr val="tx2"/>
                </a:solidFill>
              </a:rPr>
              <a:t>.1, 209 (1989)]</a:t>
            </a:r>
          </a:p>
        </p:txBody>
      </p:sp>
      <p:sp>
        <p:nvSpPr>
          <p:cNvPr id="45" name="Content Placeholder 12 4 1 2 2 2 1 1 1 2 1 4 2 2 3">
            <a:extLst>
              <a:ext uri="{FF2B5EF4-FFF2-40B4-BE49-F238E27FC236}">
                <a16:creationId xmlns:a16="http://schemas.microsoft.com/office/drawing/2014/main" id="{36DAD859-55D6-4E7E-8B32-CFF33886CA79}"/>
              </a:ext>
            </a:extLst>
          </p:cNvPr>
          <p:cNvSpPr txBox="1">
            <a:spLocks/>
          </p:cNvSpPr>
          <p:nvPr/>
        </p:nvSpPr>
        <p:spPr>
          <a:xfrm>
            <a:off x="4630014" y="6363865"/>
            <a:ext cx="7434893" cy="338554"/>
          </a:xfrm>
          <a:prstGeom prst="rect">
            <a:avLst/>
          </a:prstGeom>
          <a:ln w="12700">
            <a:solidFill>
              <a:srgbClr val="C00000"/>
            </a:solidFill>
          </a:ln>
        </p:spPr>
        <p:txBody>
          <a:bodyPr vert="horz" wrap="square" lIns="91440" tIns="45720" rIns="91440" bIns="45720" rtlCol="0">
            <a:spAutoFit/>
          </a:bodyPr>
          <a:lstStyle/>
          <a:p>
            <a:pPr>
              <a:defRPr/>
            </a:pPr>
            <a:r>
              <a:rPr lang="en-US" sz="1600" dirty="0">
                <a:sym typeface="Mathematica1"/>
              </a:rPr>
              <a:t>how to build an NMR experiment with sensitivity limited by spin projection noise?</a:t>
            </a:r>
          </a:p>
        </p:txBody>
      </p:sp>
    </p:spTree>
    <p:extLst>
      <p:ext uri="{BB962C8B-B14F-4D97-AF65-F5344CB8AC3E}">
        <p14:creationId xmlns:p14="http://schemas.microsoft.com/office/powerpoint/2010/main" val="329242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57" grpId="0"/>
      <p:bldP spid="58" grpId="0"/>
      <p:bldP spid="68" grpId="0"/>
      <p:bldP spid="76" grpId="0"/>
      <p:bldP spid="83" grpId="0"/>
      <p:bldP spid="89" grpId="0" animBg="1"/>
      <p:bldP spid="34" grpId="0"/>
      <p:bldP spid="42" grpId="0"/>
      <p:bldP spid="43" grpId="0" animBg="1"/>
      <p:bldP spid="29" grpId="0"/>
      <p:bldP spid="35" grpId="0" animBg="1"/>
      <p:bldP spid="36" grpId="0"/>
      <p:bldP spid="38" grpId="0"/>
      <p:bldP spid="39" grpId="0"/>
      <p:bldP spid="4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9.7849"/>
  <p:tag name="ORIGINALWIDTH" val="547.5764"/>
  <p:tag name="LATEXADDIN" val="\documentclass{article}&#10;\include{AlexTeXdefs}&#10;\pagestyle{empty}&#10;\begin{document}&#10;&#10;\begin{align*}&#10;\frac{a}{f_a}F_{\mu\nu}\tilde{F}^{\mu\nu}&#10;\end{align*}&#10;&#10;\end{document}"/>
  <p:tag name="IGUANATEXSIZE" val="20"/>
  <p:tag name="IGUANATEXCURSOR" val="138"/>
  <p:tag name="TRANSPARENCY" val="True"/>
  <p:tag name="FILENAME" val=""/>
  <p:tag name="INPUTTYPE" val="0"/>
  <p:tag name="LATEXENGINEID" val="1"/>
  <p:tag name="TEMPFOLDER" val="C:\Program Files (x86)\IguanaTeX\Temp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8.51236"/>
  <p:tag name="ORIGINALWIDTH" val="175.5245"/>
  <p:tag name="LATEXADDIN" val="\documentclass{article}&#10;\include{AlexTeXdefs}&#10;\usepackage{amssymb,amsmath,bm}&#10;\pagestyle{empty}&#10;\begin{document}&#10;&#10;\begin{align*}&#10;\bm{\nabla}a&#10;\end{align*}&#10;&#10;\end{document}"/>
  <p:tag name="IGUANATEXSIZE" val="18"/>
  <p:tag name="IGUANATEXCURSOR" val="142"/>
  <p:tag name="TRANSPARENCY" val="True"/>
  <p:tag name="FILENAME" val=""/>
  <p:tag name="LATEXENGINEID" val="1"/>
  <p:tag name="TEMPFOLDER" val="C:\Users\Alex\Documents\_Current\_WorkingFiles\TeX\IguanaTeX\"/>
  <p:tag name="LATEXFORMHEIGHT" val="312"/>
  <p:tag name="LATEXFORMWIDTH" val="515.4"/>
  <p:tag name="LATEXFORMWRAP" val="True"/>
  <p:tag name="BITMAPVECTOR" val="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2646"/>
  <p:tag name="ORIGINALWIDTH" val="102.0143"/>
  <p:tag name="LATEXADDIN" val="\documentclass{article}&#10;\include{AlexTeXdefs}&#10;\pagestyle{empty}&#10;\begin{document}&#10;&#10;\begin{align*}&#10;I_x&#10;\end{align*}&#10;&#10;\end{document}"/>
  <p:tag name="IGUANATEXSIZE" val="18"/>
  <p:tag name="IGUANATEXCURSOR" val="100"/>
  <p:tag name="TRANSPARENCY" val="False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1.5169"/>
  <p:tag name="ORIGINALWIDTH" val="100.514"/>
  <p:tag name="LATEXADDIN" val="\documentclass{article}&#10;\include{AlexTeXdefs}&#10;\pagestyle{empty}&#10;\begin{document}&#10;&#10;\begin{align*}&#10;I_y&#10;\end{align*}&#10;&#10;\end{document}"/>
  <p:tag name="IGUANATEXSIZE" val="18"/>
  <p:tag name="IGUANATEXCURSOR" val="100"/>
  <p:tag name="TRANSPARENCY" val="False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1.5169"/>
  <p:tag name="ORIGINALWIDTH" val="165.023"/>
  <p:tag name="LATEXADDIN" val="\documentclass{article}&#10;\include{AlexTeXdefs}&#10;\pagestyle{empty}&#10;\begin{document}&#10;&#10;\begin{align*}&#10;M_y&#10;\end{align*}&#10;&#10;\end{document}"/>
  <p:tag name="IGUANATEXSIZE" val="16"/>
  <p:tag name="IGUANATEXCURSOR" val="99"/>
  <p:tag name="TRANSPARENCY" val="False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7.7706"/>
  <p:tag name="ORIGINALWIDTH" val="327.0457"/>
  <p:tag name="LATEXADDIN" val="\documentclass{article}&#10;\include{AlexTeXdefs}&#10;\pagestyle{empty}&#10;\begin{document}&#10;&#10;\begin{align*}&#10;\sqrt{N}/2&#10;\end{align*}&#10;&#10;\end{document}"/>
  <p:tag name="IGUANATEXSIZE" val="16"/>
  <p:tag name="IGUANATEXCURSOR" val="107"/>
  <p:tag name="TRANSPARENCY" val="True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7.7706"/>
  <p:tag name="ORIGINALWIDTH" val="422.3089"/>
  <p:tag name="LATEXADDIN" val="\documentclass{article}&#10;\include{AlexTeXdefs}&#10;\pagestyle{empty}&#10;\begin{document}&#10;&#10;\begin{align*}&#10;-\sqrt{N}/2&#10;\end{align*}&#10;&#10;\end{document}"/>
  <p:tag name="IGUANATEXSIZE" val="16"/>
  <p:tag name="IGUANATEXCURSOR" val="98"/>
  <p:tag name="TRANSPARENCY" val="True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8.0402"/>
  <p:tag name="ORIGINALWIDTH" val="678.8447"/>
  <p:tag name="LATEXADDIN" val="\documentclass{article}&#10;\include{AlexTeXdefs}&#10;\pagestyle{empty}&#10;\begin{document}&#10;&#10;\begin{align*}&#10;\frac{\delta M_{\perp}}{M_0} \approx \frac{1}{\sqrt{N}}&#10;\end{align*}&#10;&#10;\end{document}"/>
  <p:tag name="IGUANATEXSIZE" val="18"/>
  <p:tag name="IGUANATEXCURSOR" val="125"/>
  <p:tag name="TRANSPARENCY" val="True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9.7849"/>
  <p:tag name="ORIGINALWIDTH" val="566.329"/>
  <p:tag name="LATEXADDIN" val="\documentclass{article}&#10;\include{AlexTeXdefs}&#10;\pagestyle{empty}&#10;\begin{document}&#10;&#10;\begin{align*}&#10;\frac{a}{f_a}G_{\mu\nu}\tilde{G}^{\mu\nu}&#10;\end{align*}&#10;&#10;\end{document}"/>
  <p:tag name="IGUANATEXSIZE" val="20"/>
  <p:tag name="IGUANATEXCURSOR" val="128"/>
  <p:tag name="TRANSPARENCY" val="True"/>
  <p:tag name="FILENAME" val=""/>
  <p:tag name="INPUTTYPE" val="0"/>
  <p:tag name="LATEXENGINEID" val="1"/>
  <p:tag name="TEMPFOLDER" val="C:\Program Files (x86)\IguanaTeX\Temp\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1143.16"/>
  <p:tag name="LATEXADDIN" val="\documentclass{article}&#10;\include{AlexTeXdefs}&#10;\usepackage{amssymb,amsmath,bm}&#10;\pagestyle{empty}&#10;\begin{document}&#10;&#10;\begin{align*}&#10;\mathcal{H}_{\rm EDM}=g_{d}a\bm{E}^*\cdot \bm{I}/I&#10;\end{align*}&#10;&#10;\end{document}"/>
  <p:tag name="IGUANATEXSIZE" val="20"/>
  <p:tag name="IGUANATEXCURSOR" val="179"/>
  <p:tag name="TRANSPARENCY" val="True"/>
  <p:tag name="FILENAME" val=""/>
  <p:tag name="LATEXENGINEID" val="1"/>
  <p:tag name="TEMPFOLDER" val="C:\Users\Alex\Documents\_Current\_WorkingFiles\TeX\IguanaTeX\"/>
  <p:tag name="LATEXFORMHEIGHT" val="312"/>
  <p:tag name="LATEXFORMWIDTH" val="515.4"/>
  <p:tag name="LATEXFORMWRAP" val="True"/>
  <p:tag name="BITMAPVECTOR" val="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4.2897"/>
  <p:tag name="ORIGINALWIDTH" val="720.8506"/>
  <p:tag name="LATEXADDIN" val="\documentclass{article}&#10;\include{AlexTeXdefs}&#10;\pagestyle{empty}&#10;\begin{document}&#10;&#10;\begin{align*}&#10;\frac{\partial_{\mu}a}{f_a} \bar{\psi}_{\ell} \gamma^{\mu}\gamma_5\psi_{\ell}&#10;\end{align*}&#10;&#10;\end{document}"/>
  <p:tag name="IGUANATEXSIZE" val="20"/>
  <p:tag name="IGUANATEXCURSOR" val="165"/>
  <p:tag name="TRANSPARENCY" val="True"/>
  <p:tag name="FILENAME" val="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0155"/>
  <p:tag name="ORIGINALWIDTH" val="1148.41"/>
  <p:tag name="LATEXADDIN" val="\documentclass{article}&#10;\include{AlexTeXdefs}&#10;\usepackage{amssymb,amsmath,bm}&#10;\pagestyle{empty}&#10;\begin{document}&#10;&#10;\begin{align*}&#10;\mathcal{H}_{aNN}=g_{aNN}\bm{\nabla}a \cdot \bm{I}&#10;\end{align*}&#10;&#10;\end{document}"/>
  <p:tag name="IGUANATEXSIZE" val="20"/>
  <p:tag name="IGUANATEXCURSOR" val="179"/>
  <p:tag name="TRANSPARENCY" val="True"/>
  <p:tag name="FILENAME" val=""/>
  <p:tag name="LATEXENGINEID" val="1"/>
  <p:tag name="TEMPFOLDER" val="C:\Users\Alex\Documents\_Current\_WorkingFiles\TeX\IguanaTeX\"/>
  <p:tag name="LATEXFORMHEIGHT" val="312"/>
  <p:tag name="LATEXFORMWIDTH" val="515.4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0155"/>
  <p:tag name="ORIGINALWIDTH" val="1148.41"/>
  <p:tag name="LATEXADDIN" val="\documentclass{article}&#10;\include{AlexTeXdefs}&#10;\usepackage{amssymb,amsmath,bm}&#10;\pagestyle{empty}&#10;\begin{document}&#10;&#10;\begin{align*}&#10;\mathcal{H}_{aNN}=g_{aNN}\bm{\nabla}a \cdot \bm{I}&#10;\end{align*}&#10;&#10;\end{document}"/>
  <p:tag name="IGUANATEXSIZE" val="20"/>
  <p:tag name="IGUANATEXCURSOR" val="179"/>
  <p:tag name="TRANSPARENCY" val="True"/>
  <p:tag name="FILENAME" val=""/>
  <p:tag name="LATEXENGINEID" val="1"/>
  <p:tag name="TEMPFOLDER" val="C:\Users\Alex\Documents\_Current\_WorkingFiles\TeX\IguanaTeX\"/>
  <p:tag name="LATEXFORMHEIGHT" val="312"/>
  <p:tag name="LATEXFORMWIDTH" val="515.4"/>
  <p:tag name="LATEXFORMWRAP" val="True"/>
  <p:tag name="BITMAPVECTOR" val="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5787"/>
  <p:tag name="ORIGINALWIDTH" val="57.00795"/>
  <p:tag name="LATEXADDIN" val="\documentclass{article}&#10;\include{AlexTeXdefs}&#10;\pagestyle{empty}&#10;\begin{document}&#10;&#10;\begin{align*}&#10;a&#10;\end{align*}&#10;&#10;\end{document}"/>
  <p:tag name="IGUANATEXSIZE" val="12"/>
  <p:tag name="IGUANATEXCURSOR" val="98"/>
  <p:tag name="TRANSPARENCY" val="True"/>
  <p:tag name="FILENAME" val="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5787"/>
  <p:tag name="ORIGINALWIDTH" val="57.00795"/>
  <p:tag name="LATEXADDIN" val="\documentclass{article}&#10;\include{AlexTeXdefs}&#10;\pagestyle{empty}&#10;\begin{document}&#10;&#10;\begin{align*}&#10;a&#10;\end{align*}&#10;&#10;\end{document}"/>
  <p:tag name="IGUANATEXSIZE" val="12"/>
  <p:tag name="IGUANATEXCURSOR" val="98"/>
  <p:tag name="TRANSPARENCY" val="True"/>
  <p:tag name="FILENAME" val="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9.7849"/>
  <p:tag name="ORIGINALWIDTH" val="566.329"/>
  <p:tag name="LATEXADDIN" val="\documentclass{article}&#10;\include{AlexTeXdefs}&#10;\pagestyle{empty}&#10;\begin{document}&#10;&#10;\begin{align*}&#10;\frac{a}{f_a}G_{\mu\nu}\tilde{G}^{\mu\nu}&#10;\end{align*}&#10;&#10;\end{document}"/>
  <p:tag name="IGUANATEXSIZE" val="20"/>
  <p:tag name="IGUANATEXCURSOR" val="128"/>
  <p:tag name="TRANSPARENCY" val="True"/>
  <p:tag name="FILENAME" val=""/>
  <p:tag name="INPUTTYPE" val="0"/>
  <p:tag name="LATEXENGINEID" val="1"/>
  <p:tag name="TEMPFOLDER" val="C:\Program Files (x86)\IguanaTeX\Temp\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1143.16"/>
  <p:tag name="LATEXADDIN" val="\documentclass{article}&#10;\include{AlexTeXdefs}&#10;\usepackage{amssymb,amsmath,bm}&#10;\pagestyle{empty}&#10;\begin{document}&#10;&#10;\begin{align*}&#10;\mathcal{H}_{\rm EDM}=g_{d}a\bm{E}^*\cdot \bm{I}/I&#10;\end{align*}&#10;&#10;\end{document}"/>
  <p:tag name="IGUANATEXSIZE" val="20"/>
  <p:tag name="IGUANATEXCURSOR" val="179"/>
  <p:tag name="TRANSPARENCY" val="True"/>
  <p:tag name="FILENAME" val=""/>
  <p:tag name="LATEXENGINEID" val="1"/>
  <p:tag name="TEMPFOLDER" val="C:\Users\Alex\Documents\_Current\_WorkingFiles\TeX\IguanaTeX\"/>
  <p:tag name="LATEXFORMHEIGHT" val="312"/>
  <p:tag name="LATEXFORMWIDTH" val="515.4"/>
  <p:tag name="LATEXFORMWRAP" val="True"/>
  <p:tag name="BITMAPVECTOR" val="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4.2897"/>
  <p:tag name="ORIGINALWIDTH" val="720.8506"/>
  <p:tag name="LATEXADDIN" val="\documentclass{article}&#10;\include{AlexTeXdefs}&#10;\pagestyle{empty}&#10;\begin{document}&#10;&#10;\begin{align*}&#10;\frac{\partial_{\mu}a}{f_a} \bar{\psi}_{\ell} \gamma^{\mu}\gamma_5\psi_{\ell}&#10;\end{align*}&#10;&#10;\end{document}"/>
  <p:tag name="IGUANATEXSIZE" val="20"/>
  <p:tag name="IGUANATEXCURSOR" val="165"/>
  <p:tag name="TRANSPARENCY" val="True"/>
  <p:tag name="FILENAME" val="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0155"/>
  <p:tag name="ORIGINALWIDTH" val="1148.41"/>
  <p:tag name="LATEXADDIN" val="\documentclass{article}&#10;\include{AlexTeXdefs}&#10;\usepackage{amssymb,amsmath,bm}&#10;\pagestyle{empty}&#10;\begin{document}&#10;&#10;\begin{align*}&#10;\mathcal{H}_{aNN}=g_{aNN}\bm{\nabla}a \cdot \bm{I}&#10;\end{align*}&#10;&#10;\end{document}"/>
  <p:tag name="IGUANATEXSIZE" val="20"/>
  <p:tag name="IGUANATEXCURSOR" val="179"/>
  <p:tag name="TRANSPARENCY" val="True"/>
  <p:tag name="FILENAME" val=""/>
  <p:tag name="LATEXENGINEID" val="1"/>
  <p:tag name="TEMPFOLDER" val="C:\Users\Alex\Documents\_Current\_WorkingFiles\TeX\IguanaTeX\"/>
  <p:tag name="LATEXFORMHEIGHT" val="312"/>
  <p:tag name="LATEXFORMWIDTH" val="515.4"/>
  <p:tag name="LATEXFORMWRAP" val="True"/>
  <p:tag name="BITMAPVECTOR" val="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5787"/>
  <p:tag name="ORIGINALWIDTH" val="57.00795"/>
  <p:tag name="LATEXADDIN" val="\documentclass{article}&#10;\include{AlexTeXdefs}&#10;\pagestyle{empty}&#10;\begin{document}&#10;&#10;\begin{align*}&#10;a&#10;\end{align*}&#10;&#10;\end{document}"/>
  <p:tag name="IGUANATEXSIZE" val="12"/>
  <p:tag name="IGUANATEXCURSOR" val="98"/>
  <p:tag name="TRANSPARENCY" val="True"/>
  <p:tag name="FILENAME" val="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5787"/>
  <p:tag name="ORIGINALWIDTH" val="57.00795"/>
  <p:tag name="LATEXADDIN" val="\documentclass{article}&#10;\include{AlexTeXdefs}&#10;\pagestyle{empty}&#10;\begin{document}&#10;&#10;\begin{align*}&#10;a&#10;\end{align*}&#10;&#10;\end{document}"/>
  <p:tag name="IGUANATEXSIZE" val="12"/>
  <p:tag name="IGUANATEXCURSOR" val="98"/>
  <p:tag name="TRANSPARENCY" val="True"/>
  <p:tag name="FILENAME" val="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904.6262"/>
  <p:tag name="LATEXADDIN" val="\documentclass{article}&#10;\include{AlexTeXdefs}&#10;\pagestyle{empty}&#10;\begin{document}&#10;&#10;\begin{align*}&#10;E^*=340\uu{kV/cm}&#10;\end{align*}&#10;&#10;\end{document}"/>
  <p:tag name="IGUANATEXSIZE" val="18"/>
  <p:tag name="IGUANATEXCURSOR" val="104"/>
  <p:tag name="TRANSPARENCY" val="True"/>
  <p:tag name="FILENAME" val="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9.00457"/>
  <p:tag name="ORIGINALWIDTH" val="485.525"/>
  <p:tag name="OUTPUTDPI" val="1200"/>
  <p:tag name="LATEXADDIN" val="\documentclass{article}&#10;\include{AlexTeXdefs}&#10;\pagestyle{empty}&#10;\begin{document}&#10;&#10;\begin{align*}&#10;3\times 10^{20}\uu{spins}&#10;\end{align*}&#10;&#10;\end{document}"/>
  <p:tag name="IGUANATEXSIZE" val="16"/>
  <p:tag name="IGUANATEXCURSOR" val="112"/>
  <p:tag name="TRANSPARENCY" val="True"/>
  <p:tag name="FILENAME" val=""/>
  <p:tag name="INPUTTYPE" val="0"/>
  <p:tag name="LATEXENGINEID" val="1"/>
  <p:tag name="TEMPFOLDER" val="C:\Program Files (x86)\IguanaTeX\Temp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1143.16"/>
  <p:tag name="LATEXADDIN" val="\documentclass{article}&#10;\include{AlexTeXdefs}&#10;\usepackage{amssymb,amsmath,bm}&#10;\pagestyle{empty}&#10;\begin{document}&#10;&#10;\begin{align*}&#10;\mathcal{H}_{\rm EDM}=g_{d}a\bm{E}^*\cdot \bm{I}/I&#10;\end{align*}&#10;&#10;\end{document}"/>
  <p:tag name="IGUANATEXSIZE" val="20"/>
  <p:tag name="IGUANATEXCURSOR" val="179"/>
  <p:tag name="TRANSPARENCY" val="True"/>
  <p:tag name="FILENAME" val=""/>
  <p:tag name="LATEXENGINEID" val="1"/>
  <p:tag name="TEMPFOLDER" val="C:\Users\Alex\Documents\_Current\_WorkingFiles\TeX\IguanaTeX\"/>
  <p:tag name="LATEXFORMHEIGHT" val="312"/>
  <p:tag name="LATEXFORMWIDTH" val="515.4"/>
  <p:tag name="LATEXFORMWRAP" val="True"/>
  <p:tag name="BITMAPVECTOR" val="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7.2691"/>
  <p:tag name="ORIGINALWIDTH" val="1875.262"/>
  <p:tag name="LATEXADDIN" val="\documentclass{article}&#10;\include{AlexTeXdefs}&#10;\pagestyle{empty}&#10;\begin{document}&#10;&#10;\begin{align*}&#10;\chem{(PbMg_{1/3}Nb_{2/3}O_3)_{2/3}(PbTiO_3)_{1/3}}&#10;\end{align*}&#10;&#10;\end{document}"/>
  <p:tag name="IGUANATEXSIZE" val="14"/>
  <p:tag name="IGUANATEXCURSOR" val="104"/>
  <p:tag name="TRANSPARENCY" val="True"/>
  <p:tag name="FILENAME" val=""/>
  <p:tag name="LATEXENGINEID" val="1"/>
  <p:tag name="TEMPFOLDER" val="C:\Users\Alex\Documents\_Current\_WorkingFiles\TeX\IguanaTeX\"/>
  <p:tag name="LATEXFORMHEIGHT" val="312"/>
  <p:tag name="LATEXFORMWIDTH" val="473.4"/>
  <p:tag name="LATEXFORMWRAP" val="True"/>
  <p:tag name="BITMAPVECTOR" val="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1090.652"/>
  <p:tag name="LATEXADDIN" val="\documentclass{article}&#10;\include{AlexTeXdefs}&#10;\pagestyle{empty}&#10;\begin{document}&#10;&#10;\begin{align*}&#10;T_2 = (16.7\pm 0.9)\uu{ms}&#10;\end{align*}&#10;&#10;\end{document}"/>
  <p:tag name="IGUANATEXSIZE" val="16"/>
  <p:tag name="IGUANATEXCURSOR" val="116"/>
  <p:tag name="TRANSPARENCY" val="True"/>
  <p:tag name="FILENAME" val="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1143.16"/>
  <p:tag name="LATEXADDIN" val="\documentclass{article}&#10;\include{AlexTeXdefs}&#10;\usepackage{amssymb,amsmath,bm}&#10;\pagestyle{empty}&#10;\begin{document}&#10;&#10;\begin{align*}&#10;\mathcal{H}_{\rm EDM}=g_{d}a\bm{E}^*\cdot \bm{I}/I&#10;\end{align*}&#10;&#10;\end{document}"/>
  <p:tag name="IGUANATEXSIZE" val="20"/>
  <p:tag name="IGUANATEXCURSOR" val="179"/>
  <p:tag name="TRANSPARENCY" val="True"/>
  <p:tag name="FILENAME" val=""/>
  <p:tag name="LATEXENGINEID" val="1"/>
  <p:tag name="TEMPFOLDER" val="C:\Users\Alex\Documents\_Current\_WorkingFiles\TeX\IguanaTeX\"/>
  <p:tag name="LATEXFORMHEIGHT" val="312"/>
  <p:tag name="LATEXFORMWIDTH" val="515.4"/>
  <p:tag name="LATEXFORMWRAP" val="True"/>
  <p:tag name="BITMAPVECTOR" val="0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.2696"/>
  <p:tag name="ORIGINALWIDTH" val="1295.431"/>
  <p:tag name="LATEXADDIN" val="\documentclass{article}&#10;\include{AlexTeXdefs}&#10;\pagestyle{empty}&#10;\begin{document}&#10;&#10;\begin{align*}&#10;|d_n|&lt;1.0\times10^{-21}\uu{e\cdot cm}&#10;\end{align*}&#10;&#10;\end{document}"/>
  <p:tag name="IGUANATEXSIZE" val="18"/>
  <p:tag name="IGUANATEXCURSOR" val="133"/>
  <p:tag name="TRANSPARENCY" val="True"/>
  <p:tag name="FILENAME" val="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.2696"/>
  <p:tag name="ORIGINALWIDTH" val="841.6175"/>
  <p:tag name="LATEXADDIN" val="\documentclass{article}&#10;\include{AlexTeXdefs}&#10;\pagestyle{empty}&#10;\begin{document}&#10;&#10;\begin{align*}&#10;|\theta|&lt;4.3\times10^{-6}&#10;\end{align*}&#10;&#10;\end{document}"/>
  <p:tag name="IGUANATEXSIZE" val="18"/>
  <p:tag name="IGUANATEXCURSOR" val="122"/>
  <p:tag name="TRANSPARENCY" val="True"/>
  <p:tag name="FILENAME" val="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9.7849"/>
  <p:tag name="ORIGINALWIDTH" val="566.329"/>
  <p:tag name="LATEXADDIN" val="\documentclass{article}&#10;\include{AlexTeXdefs}&#10;\pagestyle{empty}&#10;\begin{document}&#10;&#10;\begin{align*}&#10;\frac{a}{f_a}G_{\mu\nu}\tilde{G}^{\mu\nu}&#10;\end{align*}&#10;&#10;\end{document}"/>
  <p:tag name="IGUANATEXSIZE" val="20"/>
  <p:tag name="IGUANATEXCURSOR" val="128"/>
  <p:tag name="TRANSPARENCY" val="True"/>
  <p:tag name="FILENAME" val=""/>
  <p:tag name="INPUTTYPE" val="0"/>
  <p:tag name="LATEXENGINEID" val="1"/>
  <p:tag name="TEMPFOLDER" val="C:\Program Files (x86)\IguanaTeX\Temp\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4.2897"/>
  <p:tag name="ORIGINALWIDTH" val="783.1093"/>
  <p:tag name="LATEXADDIN" val="\documentclass{article}&#10;\include{AlexTeXdefs}&#10;\pagestyle{empty}&#10;\begin{document}&#10;&#10;\begin{align*}&#10;\frac{\partial_{\mu}a}{f_a} \bar{\Psi}_f \gamma^{\mu}\gamma_5\Psi_f&#10;\end{align*}&#10;&#10;\end{document}"/>
  <p:tag name="IGUANATEXSIZE" val="20"/>
  <p:tag name="IGUANATEXCURSOR" val="164"/>
  <p:tag name="TRANSPARENCY" val="True"/>
  <p:tag name="FILENAME" val=""/>
  <p:tag name="INPUTTYPE" val="0"/>
  <p:tag name="LATEXENGINEID" val="1"/>
  <p:tag name="TEMPFOLDER" val="C:\Program Files (x86)\IguanaTeX\Temp\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174"/>
  <p:tag name="ORIGINALWIDTH" val="877.6224"/>
  <p:tag name="LATEXADDIN" val="\documentclass{article}&#10;\include{AlexTeXdefs}&#10;\pagestyle{empty}&#10;\begin{document}&#10;&#10;\begin{align*}&#10;a(t) = a_0\cos\omega_at&#10;\end{align*}&#10;&#10;\end{document}"/>
  <p:tag name="IGUANATEXSIZE" val="20"/>
  <p:tag name="IGUANATEXCURSOR" val="120"/>
  <p:tag name="TRANSPARENCY" val="True"/>
  <p:tag name="FILENAME" val=""/>
  <p:tag name="INPUTTYPE" val="0"/>
  <p:tag name="LATEXENGINEID" val="1"/>
  <p:tag name="TEMPFOLDER" val="C:\Program Files (x86)\IguanaTeX\Temp\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9.7849"/>
  <p:tag name="ORIGINALWIDTH" val="547.5764"/>
  <p:tag name="LATEXADDIN" val="\documentclass{article}&#10;\include{AlexTeXdefs}&#10;\pagestyle{empty}&#10;\begin{document}&#10;&#10;\begin{align*}&#10;\frac{a}{f_a}F_{\mu\nu}\tilde{F}^{\mu\nu}&#10;\end{align*}&#10;&#10;\end{document}"/>
  <p:tag name="IGUANATEXSIZE" val="20"/>
  <p:tag name="IGUANATEXCURSOR" val="138"/>
  <p:tag name="TRANSPARENCY" val="True"/>
  <p:tag name="FILENAME" val=""/>
  <p:tag name="INPUTTYPE" val="0"/>
  <p:tag name="LATEXENGINEID" val="1"/>
  <p:tag name="TEMPFOLDER" val="C:\Program Files (x86)\IguanaTeX\Temp\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1029.144"/>
  <p:tag name="LATEXADDIN" val="\documentclass{article}&#10;\include{AlexTeXdefs}&#10;\usepackage{amssymb,amsmath,bm}&#10;\pagestyle{empty}&#10;\begin{document}&#10;&#10;\begin{align*}&#10;\mathcal{L}_{a\gamma\gamma}=g_{a\gamma\gamma}a\bm{E}\cdot \bm{B}&#10;\end{align*}&#10;&#10;\end{document}"/>
  <p:tag name="IGUANATEXSIZE" val="20"/>
  <p:tag name="IGUANATEXCURSOR" val="142"/>
  <p:tag name="TRANSPARENCY" val="True"/>
  <p:tag name="FILENAME" val=""/>
  <p:tag name="LATEXENGINEID" val="1"/>
  <p:tag name="TEMPFOLDER" val="C:\Users\Alex\Documents\_Current\_WorkingFiles\TeX\IguanaTeX\"/>
  <p:tag name="LATEXFORMHEIGHT" val="312"/>
  <p:tag name="LATEXFORMWIDTH" val="515.4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5787"/>
  <p:tag name="ORIGINALWIDTH" val="57.00795"/>
  <p:tag name="LATEXADDIN" val="\documentclass{article}&#10;\include{AlexTeXdefs}&#10;\pagestyle{empty}&#10;\begin{document}&#10;&#10;\begin{align*}&#10;a&#10;\end{align*}&#10;&#10;\end{document}"/>
  <p:tag name="IGUANATEXSIZE" val="12"/>
  <p:tag name="IGUANATEXCURSOR" val="98"/>
  <p:tag name="TRANSPARENCY" val="True"/>
  <p:tag name="FILENAME" val="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5787"/>
  <p:tag name="ORIGINALWIDTH" val="57.00795"/>
  <p:tag name="LATEXADDIN" val="\documentclass{article}&#10;\include{AlexTeXdefs}&#10;\pagestyle{empty}&#10;\begin{document}&#10;&#10;\begin{align*}&#10;a&#10;\end{align*}&#10;&#10;\end{document}"/>
  <p:tag name="IGUANATEXSIZE" val="12"/>
  <p:tag name="IGUANATEXCURSOR" val="98"/>
  <p:tag name="TRANSPARENCY" val="True"/>
  <p:tag name="FILENAME" val="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5787"/>
  <p:tag name="ORIGINALWIDTH" val="57.00795"/>
  <p:tag name="LATEXADDIN" val="\documentclass{article}&#10;\include{AlexTeXdefs}&#10;\pagestyle{empty}&#10;\begin{document}&#10;&#10;\begin{align*}&#10;a&#10;\end{align*}&#10;&#10;\end{document}"/>
  <p:tag name="IGUANATEXSIZE" val="12"/>
  <p:tag name="IGUANATEXCURSOR" val="98"/>
  <p:tag name="TRANSPARENCY" val="True"/>
  <p:tag name="FILENAME" val="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5787"/>
  <p:tag name="ORIGINALWIDTH" val="57.00795"/>
  <p:tag name="LATEXADDIN" val="\documentclass{article}&#10;\include{AlexTeXdefs}&#10;\pagestyle{empty}&#10;\begin{document}&#10;&#10;\begin{align*}&#10;a&#10;\end{align*}&#10;&#10;\end{document}"/>
  <p:tag name="IGUANATEXSIZE" val="12"/>
  <p:tag name="IGUANATEXCURSOR" val="98"/>
  <p:tag name="TRANSPARENCY" val="True"/>
  <p:tag name="FILENAME" val="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5.01048"/>
  <p:tag name="ORIGINALWIDTH" val="120.7669"/>
  <p:tag name="LATEXADDIN" val="\documentclass{article}&#10;\include{AlexTeXdefs}&#10;\pagestyle{empty}&#10;\begin{document}&#10;&#10;\begin{align*}&#10;\omega_0&#10;\end{align*}&#10;&#10;\end{document}"/>
  <p:tag name="IGUANATEXSIZE" val="20"/>
  <p:tag name="IGUANATEXCURSOR" val="97"/>
  <p:tag name="TRANSPARENCY" val="True"/>
  <p:tag name="FILENAME" val="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658"/>
  <p:tag name="ORIGINALWIDTH" val="1071.9"/>
  <p:tag name="LATEXADDIN" val="\documentclass{article}&#10;\include{AlexTeXdefs}&#10;\pagestyle{empty}&#10;\begin{document}&#10;&#10;\begin{align*}&#10;\mathcal{H}_{\rm NMR}=-\hbar\gamma_I\bm{B}\cdot \bm{I}&#10;\end{align*}&#10;&#10;\end{document}"/>
  <p:tag name="IGUANATEXSIZE" val="18"/>
  <p:tag name="IGUANATEXCURSOR" val="120"/>
  <p:tag name="TRANSPARENCY" val="True"/>
  <p:tag name="FILENAME" val=""/>
  <p:tag name="LATEXENGINEID" val="1"/>
  <p:tag name="TEMPFOLDER" val="C:\Users\Alex\Documents\_Current\_WorkingFiles\TeX\IguanaTeX\"/>
  <p:tag name="LATEXFORMHEIGHT" val="312"/>
  <p:tag name="LATEXFORMWIDTH" val="533.4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656"/>
  <p:tag name="ORIGINALWIDTH" val="559.5781"/>
  <p:tag name="LATEXADDIN" val="\documentclass{article}&#10;\include{AlexTeXdefs}&#10;\pagestyle{empty}&#10;\begin{document}&#10;&#10;\begin{align*}&#10;\omega_0=\gamma_IB_0&#10;\end{align*}&#10;&#10;\end{document}"/>
  <p:tag name="IGUANATEXSIZE" val="18"/>
  <p:tag name="IGUANATEXCURSOR" val="114"/>
  <p:tag name="TRANSPARENCY" val="True"/>
  <p:tag name="FILENAME" val="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0.00362"/>
  <p:tag name="ORIGINALWIDTH" val="352.0181"/>
  <p:tag name="OUTPUTDPI" val="1200"/>
  <p:tag name="LATEXADDIN" val="\documentclass{article}&#10;\include{AlexTeXdefs}&#10;\pagestyle{empty}&#10;\begin{document}&#10;&#10;\begin{align*}&#10;B_1\cos\omega_0t&#10;\end{align*}&#10;&#10;\end{document}"/>
  <p:tag name="IGUANATEXSIZE" val="20"/>
  <p:tag name="IGUANATEXCURSOR" val="113"/>
  <p:tag name="TRANSPARENCY" val="False"/>
  <p:tag name="FILENAME" val=""/>
  <p:tag name="INPUTTYPE" val="0"/>
  <p:tag name="LATEXENGINEID" val="1"/>
  <p:tag name="TEMPFOLDER" val="C:\Program Files (x86)\IguanaTeX\Temp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9.7849"/>
  <p:tag name="ORIGINALWIDTH" val="566.329"/>
  <p:tag name="LATEXADDIN" val="\documentclass{article}&#10;\include{AlexTeXdefs}&#10;\pagestyle{empty}&#10;\begin{document}&#10;&#10;\begin{align*}&#10;\frac{a}{f_a}G_{\mu\nu}\tilde{G}^{\mu\nu}&#10;\end{align*}&#10;&#10;\end{document}"/>
  <p:tag name="IGUANATEXSIZE" val="20"/>
  <p:tag name="IGUANATEXCURSOR" val="128"/>
  <p:tag name="TRANSPARENCY" val="True"/>
  <p:tag name="FILENAME" val=""/>
  <p:tag name="INPUTTYPE" val="0"/>
  <p:tag name="LATEXENGINEID" val="1"/>
  <p:tag name="TEMPFOLDER" val="C:\Program Files (x86)\IguanaTeX\Temp\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174"/>
  <p:tag name="ORIGINALWIDTH" val="877.6224"/>
  <p:tag name="LATEXADDIN" val="\documentclass{article}&#10;\include{AlexTeXdefs}&#10;\pagestyle{empty}&#10;\begin{document}&#10;&#10;\begin{align*}&#10;a(t) = a_0\cos\omega_at&#10;\end{align*}&#10;&#10;\end{document}"/>
  <p:tag name="IGUANATEXSIZE" val="20"/>
  <p:tag name="IGUANATEXCURSOR" val="120"/>
  <p:tag name="TRANSPARENCY" val="True"/>
  <p:tag name="FILENAME" val=""/>
  <p:tag name="INPUTTYPE" val="0"/>
  <p:tag name="LATEXENGINEID" val="1"/>
  <p:tag name="TEMPFOLDER" val="C:\Program Files (x86)\IguanaTeX\Temp\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2272.817"/>
  <p:tag name="LATEXADDIN" val="\documentclass{article}&#10;\include{AlexTeXdefs}&#10;\pagestyle{empty}&#10;\begin{document}&#10;&#10;\begin{align*}&#10;\mathcal{H}_{\rm NMR}=-\hbar\gamma_I\bm{B}_0\cdot \bm{I}-\hbar\gamma_I(\bm{B}_1\cos{\omega_0t})\cdot \bm{I}&#10;\end{align*}&#10;&#10;\end{document}"/>
  <p:tag name="IGUANATEXSIZE" val="18"/>
  <p:tag name="IGUANATEXCURSOR" val="204"/>
  <p:tag name="TRANSPARENCY" val="True"/>
  <p:tag name="FILENAME" val=""/>
  <p:tag name="LATEXENGINEID" val="1"/>
  <p:tag name="TEMPFOLDER" val="C:\Users\Alex\Documents\_Current\_WorkingFiles\TeX\IguanaTeX\"/>
  <p:tag name="LATEXFORMHEIGHT" val="312"/>
  <p:tag name="LATEXFORMWIDTH" val="927"/>
  <p:tag name="LATEXFORMWRAP" val="Tru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656"/>
  <p:tag name="ORIGINALWIDTH" val="259.5362"/>
  <p:tag name="LATEXADDIN" val="\documentclass{article}&#10;\include{AlexTeXdefs}&#10;\pagestyle{empty}&#10;\begin{document}&#10;&#10;\begin{align*}&#10;\gamma_IB_0&#10;\end{align*}&#10;&#10;\end{document}"/>
  <p:tag name="IGUANATEXSIZE" val="18"/>
  <p:tag name="IGUANATEXCURSOR" val="97"/>
  <p:tag name="TRANSPARENCY" val="True"/>
  <p:tag name="FILENAME" val="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656"/>
  <p:tag name="ORIGINALWIDTH" val="259.5362"/>
  <p:tag name="LATEXADDIN" val="\documentclass{article}&#10;\include{AlexTeXdefs}&#10;\pagestyle{empty}&#10;\begin{document}&#10;&#10;\begin{align*}&#10;\gamma_IB_0&#10;\end{align*}&#10;&#10;\end{document}"/>
  <p:tag name="IGUANATEXSIZE" val="18"/>
  <p:tag name="IGUANATEXCURSOR" val="105"/>
  <p:tag name="TRANSPARENCY" val="True"/>
  <p:tag name="FILENAME" val="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174"/>
  <p:tag name="ORIGINALWIDTH" val="877.6224"/>
  <p:tag name="LATEXADDIN" val="\documentclass{article}&#10;\include{AlexTeXdefs}&#10;\pagestyle{empty}&#10;\begin{document}&#10;&#10;\begin{align*}&#10;a(t) = a_0\cos\omega_at&#10;\end{align*}&#10;&#10;\end{document}"/>
  <p:tag name="IGUANATEXSIZE" val="20"/>
  <p:tag name="IGUANATEXCURSOR" val="120"/>
  <p:tag name="TRANSPARENCY" val="True"/>
  <p:tag name="FILENAME" val=""/>
  <p:tag name="INPUTTYPE" val="0"/>
  <p:tag name="LATEXENGINEID" val="1"/>
  <p:tag name="TEMPFOLDER" val="C:\Program Files (x86)\IguanaTeX\Temp\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0.2696"/>
  <p:tag name="ORIGINALWIDTH" val="711.8494"/>
  <p:tag name="LATEXADDIN" val="\documentclass{article}&#10;\include{AlexTeXdefs}&#10;\pagestyle{empty}&#10;\begin{document}&#10;&#10;\begin{align*}&#10;\omega_a = m_ac^2/\hbar&#10;\end{align*}&#10;&#10;\end{document}"/>
  <p:tag name="IGUANATEXSIZE" val="20"/>
  <p:tag name="IGUANATEXCURSOR" val="120"/>
  <p:tag name="TRANSPARENCY" val="True"/>
  <p:tag name="FILENAME" val=""/>
  <p:tag name="INPUTTYPE" val="0"/>
  <p:tag name="LATEXENGINEID" val="1"/>
  <p:tag name="TEMPFOLDER" val="C:\Program Files (x86)\IguanaTeX\Temp\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4.50488"/>
  <p:tag name="ORIGINALWIDTH" val="339.5175"/>
  <p:tag name="OUTPUTDPI" val="1200"/>
  <p:tag name="LATEXADDIN" val="\documentclass{article}&#10;\include{AlexTeXdefs}&#10;\pagestyle{empty}&#10;\begin{document}&#10;&#10;\begin{align*}&#10;\rho_{\rm {DM}}\propto a_0^2&#10;\end{align*}&#10;&#10;\end{document}"/>
  <p:tag name="IGUANATEXSIZE" val="20"/>
  <p:tag name="IGUANATEXCURSOR" val="125"/>
  <p:tag name="TRANSPARENCY" val="True"/>
  <p:tag name="FILENAME" val=""/>
  <p:tag name="INPUTTYPE" val="0"/>
  <p:tag name="LATEXENGINEID" val="1"/>
  <p:tag name="TEMPFOLDER" val="C:\Program Files (x86)\IguanaTeX\Temp\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174"/>
  <p:tag name="ORIGINALWIDTH" val="877.6224"/>
  <p:tag name="LATEXADDIN" val="\documentclass{article}&#10;\include{AlexTeXdefs}&#10;\pagestyle{empty}&#10;\begin{document}&#10;&#10;\begin{align*}&#10;a(t) = a_0\cos\omega_at&#10;\end{align*}&#10;&#10;\end{document}"/>
  <p:tag name="IGUANATEXSIZE" val="20"/>
  <p:tag name="IGUANATEXCURSOR" val="120"/>
  <p:tag name="TRANSPARENCY" val="True"/>
  <p:tag name="FILENAME" val=""/>
  <p:tag name="INPUTTYPE" val="0"/>
  <p:tag name="LATEXENGINEID" val="1"/>
  <p:tag name="TEMPFOLDER" val="C:\Program Files (x86)\IguanaTeX\Temp\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0155"/>
  <p:tag name="ORIGINALWIDTH" val="1148.41"/>
  <p:tag name="LATEXADDIN" val="\documentclass{article}&#10;\include{AlexTeXdefs}&#10;\usepackage{amssymb,amsmath,bm}&#10;\pagestyle{empty}&#10;\begin{document}&#10;&#10;\begin{align*}&#10;\mathcal{H}_{aNN}=g_{aNN}\bm{\nabla}a \cdot \bm{I}&#10;\end{align*}&#10;&#10;\end{document}"/>
  <p:tag name="IGUANATEXSIZE" val="20"/>
  <p:tag name="IGUANATEXCURSOR" val="179"/>
  <p:tag name="TRANSPARENCY" val="True"/>
  <p:tag name="FILENAME" val=""/>
  <p:tag name="LATEXENGINEID" val="1"/>
  <p:tag name="TEMPFOLDER" val="C:\Users\Alex\Documents\_Current\_WorkingFiles\TeX\IguanaTeX\"/>
  <p:tag name="LATEXFORMHEIGHT" val="312"/>
  <p:tag name="LATEXFORMWIDTH" val="515.4"/>
  <p:tag name="LATEXFORMWRAP" val="True"/>
  <p:tag name="BITMAPVECT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1143.16"/>
  <p:tag name="LATEXADDIN" val="\documentclass{article}&#10;\include{AlexTeXdefs}&#10;\usepackage{amssymb,amsmath,bm}&#10;\pagestyle{empty}&#10;\begin{document}&#10;&#10;\begin{align*}&#10;\mathcal{H}_{\rm EDM}=g_{d}a\bm{E}^*\cdot \bm{I}/I&#10;\end{align*}&#10;&#10;\end{document}"/>
  <p:tag name="IGUANATEXSIZE" val="20"/>
  <p:tag name="IGUANATEXCURSOR" val="179"/>
  <p:tag name="TRANSPARENCY" val="True"/>
  <p:tag name="FILENAME" val=""/>
  <p:tag name="LATEXENGINEID" val="1"/>
  <p:tag name="TEMPFOLDER" val="C:\Users\Alex\Documents\_Current\_WorkingFiles\TeX\IguanaTeX\"/>
  <p:tag name="LATEXFORMHEIGHT" val="312"/>
  <p:tag name="LATEXFORMWIDTH" val="515.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4.2897"/>
  <p:tag name="ORIGINALWIDTH" val="720.8506"/>
  <p:tag name="LATEXADDIN" val="\documentclass{article}&#10;\include{AlexTeXdefs}&#10;\pagestyle{empty}&#10;\begin{document}&#10;&#10;\begin{align*}&#10;\frac{\partial_{\mu}a}{f_a} \bar{\psi}_{\ell} \gamma^{\mu}\gamma_5\psi_{\ell}&#10;\end{align*}&#10;&#10;\end{document}"/>
  <p:tag name="IGUANATEXSIZE" val="20"/>
  <p:tag name="IGUANATEXCURSOR" val="165"/>
  <p:tag name="TRANSPARENCY" val="True"/>
  <p:tag name="FILENAME" val="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1686.985"/>
  <p:tag name="LATEXADDIN" val="\documentclass{article}&#10;\include{AlexTeXdefs}&#10;\usepackage{amssymb,amsmath,bm}&#10;\pagestyle{empty}&#10;\begin{document}&#10;&#10;\begin{align*}&#10;\mathcal{H}_{\rm EDM}=(g_{d}a_0\bm{E}^*\cos{\omega_at})\cdot \bm{I}/I&#10;\end{align*}&#10;&#10;\end{document}"/>
  <p:tag name="IGUANATEXSIZE" val="20"/>
  <p:tag name="IGUANATEXCURSOR" val="152"/>
  <p:tag name="TRANSPARENCY" val="True"/>
  <p:tag name="FILENAME" val=""/>
  <p:tag name="LATEXENGINEID" val="1"/>
  <p:tag name="TEMPFOLDER" val="C:\Users\Alex\Documents\_Current\_WorkingFiles\TeX\IguanaTeX\"/>
  <p:tag name="LATEXFORMHEIGHT" val="312"/>
  <p:tag name="LATEXFORMWIDTH" val="515.4"/>
  <p:tag name="LATEXFORMWRAP" val="True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1691.486"/>
  <p:tag name="LATEXADDIN" val="\documentclass{article}&#10;\include{AlexTeXdefs}&#10;\usepackage{amssymb,amsmath,bm}&#10;\pagestyle{empty}&#10;\begin{document}&#10;&#10;\begin{align*}&#10;\mathcal{H}_{aNN}=(g_{aNN}\bm{\nabla}a_0\cos{\omega_at}) \cdot \bm{I}&#10;\end{align*}&#10;&#10;\end{document}"/>
  <p:tag name="IGUANATEXSIZE" val="20"/>
  <p:tag name="IGUANATEXCURSOR" val="148"/>
  <p:tag name="TRANSPARENCY" val="True"/>
  <p:tag name="FILENAME" val=""/>
  <p:tag name="LATEXENGINEID" val="1"/>
  <p:tag name="TEMPFOLDER" val="C:\Users\Alex\Documents\_Current\_WorkingFiles\TeX\IguanaTeX\"/>
  <p:tag name="LATEXFORMHEIGHT" val="312"/>
  <p:tag name="LATEXFORMWIDTH" val="515.4"/>
  <p:tag name="LATEXFORMWRAP" val="True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1753.745"/>
  <p:tag name="LATEXADDIN" val="\documentclass{article}&#10;\include{AlexTeXdefs}&#10;\usepackage{amssymb,amsmath,bm}&#10;\pagestyle{empty}&#10;\begin{document}&#10;&#10;\begin{align*}&#10;\mathcal{H}_{\rm CASPEr}=-(\hbar\gamma_I\bm{B}_1^*\cos{\omega_at}) \cdot \bm{I}&#10;\end{align*}&#10;&#10;\end{document}"/>
  <p:tag name="IGUANATEXSIZE" val="20"/>
  <p:tag name="IGUANATEXCURSOR" val="169"/>
  <p:tag name="TRANSPARENCY" val="True"/>
  <p:tag name="FILENAME" val=""/>
  <p:tag name="LATEXENGINEID" val="1"/>
  <p:tag name="TEMPFOLDER" val="C:\Users\Alex\Documents\_Current\_WorkingFiles\TeX\IguanaTeX\"/>
  <p:tag name="LATEXFORMHEIGHT" val="312"/>
  <p:tag name="LATEXFORMWIDTH" val="515.4"/>
  <p:tag name="LATEXFORMWRAP" val="True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4.26039"/>
  <p:tag name="ORIGINALWIDTH" val="126.0176"/>
  <p:tag name="LATEXADDIN" val="\documentclass{article}&#10;\include{AlexTeXdefs}&#10;\pagestyle{empty}&#10;\begin{document}&#10;&#10;\begin{align*}&#10;\omega_a&#10;\end{align*}&#10;&#10;\end{document}"/>
  <p:tag name="IGUANATEXSIZE" val="18"/>
  <p:tag name="IGUANATEXCURSOR" val="97"/>
  <p:tag name="TRANSPARENCY" val="True"/>
  <p:tag name="FILENAME" val="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656"/>
  <p:tag name="ORIGINALWIDTH" val="563.3286"/>
  <p:tag name="LATEXADDIN" val="\documentclass{article}&#10;\include{AlexTeXdefs}&#10;\pagestyle{empty}&#10;\begin{document}&#10;&#10;\begin{align*}&#10;\omega_a=\gamma_IB_0&#10;\end{align*}&#10;&#10;\end{document}"/>
  <p:tag name="IGUANATEXSIZE" val="18"/>
  <p:tag name="IGUANATEXCURSOR" val="114"/>
  <p:tag name="TRANSPARENCY" val="True"/>
  <p:tag name="FILENAME" val="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1753.745"/>
  <p:tag name="LATEXADDIN" val="\documentclass{article}&#10;\include{AlexTeXdefs}&#10;\usepackage{amssymb,amsmath,bm}&#10;\pagestyle{empty}&#10;\begin{document}&#10;&#10;\begin{align*}&#10;\mathcal{H}_{\rm CASPEr}=-(\hbar\gamma_I\bm{B}_1^*\cos{\omega_at}) \cdot \bm{I}&#10;\end{align*}&#10;&#10;\end{document}"/>
  <p:tag name="IGUANATEXSIZE" val="18"/>
  <p:tag name="IGUANATEXCURSOR" val="169"/>
  <p:tag name="TRANSPARENCY" val="True"/>
  <p:tag name="FILENAME" val=""/>
  <p:tag name="LATEXENGINEID" val="1"/>
  <p:tag name="TEMPFOLDER" val="C:\Users\Alex\Documents\_Current\_WorkingFiles\TeX\IguanaTeX\"/>
  <p:tag name="LATEXFORMHEIGHT" val="312"/>
  <p:tag name="LATEXFORMWIDTH" val="515.4"/>
  <p:tag name="LATEXFORMWRAP" val="True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2044.035"/>
  <p:tag name="LATEXADDIN" val="\documentclass{article}&#10;\include{AlexTeXdefs}&#10;\pagestyle{empty}&#10;\begin{document}&#10;&#10;\begin{align*}&#10;\mathcal{H}=-\hbar\gamma_I\bm{B}_0\cdot \bm{I}-(\hbar\gamma_I\bm{B}_1^*\cos{\omega_at})\cdot \bm{I}&#10;\end{align*}&#10;&#10;\end{document}"/>
  <p:tag name="IGUANATEXSIZE" val="18"/>
  <p:tag name="IGUANATEXCURSOR" val="108"/>
  <p:tag name="TRANSPARENCY" val="True"/>
  <p:tag name="FILENAME" val=""/>
  <p:tag name="LATEXENGINEID" val="1"/>
  <p:tag name="TEMPFOLDER" val="C:\Users\Alex\Documents\_Current\_WorkingFiles\TeX\IguanaTeX\"/>
  <p:tag name="LATEXFORMHEIGHT" val="312"/>
  <p:tag name="LATEXFORMWIDTH" val="927"/>
  <p:tag name="LATEXFORMWRAP" val="True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4.26039"/>
  <p:tag name="ORIGINALWIDTH" val="126.0176"/>
  <p:tag name="LATEXADDIN" val="\documentclass{article}&#10;\include{AlexTeXdefs}&#10;\pagestyle{empty}&#10;\begin{document}&#10;&#10;\begin{align*}&#10;\omega_a&#10;\end{align*}&#10;&#10;\end{document}"/>
  <p:tag name="IGUANATEXSIZE" val="18"/>
  <p:tag name="IGUANATEXCURSOR" val="105"/>
  <p:tag name="TRANSPARENCY" val="True"/>
  <p:tag name="FILENAME" val="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0146"/>
  <p:tag name="ORIGINALWIDTH" val="134.2687"/>
  <p:tag name="LATEXADDIN" val="\documentclass{article}&#10;\include{AlexTeXdefs}&#10;\pagestyle{empty}&#10;\begin{document}&#10;&#10;\begin{align*}&#10;B_0&#10;\end{align*}&#10;&#10;\end{document}"/>
  <p:tag name="IGUANATEXSIZE" val="18"/>
  <p:tag name="IGUANATEXCURSOR" val="97"/>
  <p:tag name="TRANSPARENCY" val="True"/>
  <p:tag name="FILENAME" val="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4.26039"/>
  <p:tag name="ORIGINALWIDTH" val="126.0176"/>
  <p:tag name="LATEXADDIN" val="\documentclass{article}&#10;\include{AlexTeXdefs}&#10;\pagestyle{empty}&#10;\begin{document}&#10;&#10;\begin{align*}&#10;\omega_a&#10;\end{align*}&#10;&#10;\end{document}"/>
  <p:tag name="IGUANATEXSIZE" val="18"/>
  <p:tag name="IGUANATEXCURSOR" val="105"/>
  <p:tag name="TRANSPARENCY" val="True"/>
  <p:tag name="FILENAME" val="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174"/>
  <p:tag name="ORIGINALWIDTH" val="877.6224"/>
  <p:tag name="LATEXADDIN" val="\documentclass{article}&#10;\include{AlexTeXdefs}&#10;\pagestyle{empty}&#10;\begin{document}&#10;&#10;\begin{align*}&#10;a(t) = a_0\cos\omega_at&#10;\end{align*}&#10;&#10;\end{document}"/>
  <p:tag name="IGUANATEXSIZE" val="20"/>
  <p:tag name="IGUANATEXCURSOR" val="120"/>
  <p:tag name="TRANSPARENCY" val="True"/>
  <p:tag name="FILENAME" val=""/>
  <p:tag name="INPUTTYPE" val="0"/>
  <p:tag name="LATEXENGINEID" val="1"/>
  <p:tag name="TEMPFOLDER" val="C:\Program Files (x86)\IguanaTeX\Temp\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656"/>
  <p:tag name="ORIGINALWIDTH" val="259.5362"/>
  <p:tag name="LATEXADDIN" val="\documentclass{article}&#10;\include{AlexTeXdefs}&#10;\pagestyle{empty}&#10;\begin{document}&#10;&#10;\begin{align*}&#10;\gamma_IB_0&#10;\end{align*}&#10;&#10;\end{document}"/>
  <p:tag name="IGUANATEXSIZE" val="18"/>
  <p:tag name="IGUANATEXCURSOR" val="105"/>
  <p:tag name="TRANSPARENCY" val="True"/>
  <p:tag name="FILENAME" val="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7.7706"/>
  <p:tag name="ORIGINALWIDTH" val="327.0457"/>
  <p:tag name="LATEXADDIN" val="\documentclass{article}&#10;\include{AlexTeXdefs}&#10;\pagestyle{empty}&#10;\begin{document}&#10;&#10;\begin{align*}&#10;\sqrt{N}/2&#10;\end{align*}&#10;&#10;\end{document}"/>
  <p:tag name="IGUANATEXSIZE" val="18"/>
  <p:tag name="IGUANATEXCURSOR" val="107"/>
  <p:tag name="TRANSPARENCY" val="True"/>
  <p:tag name="FILENAME" val="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7.7706"/>
  <p:tag name="ORIGINALWIDTH" val="422.3089"/>
  <p:tag name="LATEXADDIN" val="\documentclass{article}&#10;\include{AlexTeXdefs}&#10;\pagestyle{empty}&#10;\begin{document}&#10;&#10;\begin{align*}&#10;-\sqrt{N}/2&#10;\end{align*}&#10;&#10;\end{document}"/>
  <p:tag name="IGUANATEXSIZE" val="18"/>
  <p:tag name="IGUANATEXCURSOR" val="98"/>
  <p:tag name="TRANSPARENCY" val="True"/>
  <p:tag name="FILENAME" val="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656"/>
  <p:tag name="ORIGINALWIDTH" val="259.5362"/>
  <p:tag name="LATEXADDIN" val="\documentclass{article}&#10;\include{AlexTeXdefs}&#10;\pagestyle{empty}&#10;\begin{document}&#10;&#10;\begin{align*}&#10;\gamma_IB_0&#10;\end{align*}&#10;&#10;\end{document}"/>
  <p:tag name="IGUANATEXSIZE" val="18"/>
  <p:tag name="IGUANATEXCURSOR" val="97"/>
  <p:tag name="TRANSPARENCY" val="True"/>
  <p:tag name="FILENAME" val="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.27"/>
  <p:tag name="ORIGINALWIDTH" val="417.0582"/>
  <p:tag name="LATEXADDIN" val="\documentclass{article}&#10;\include{AlexTeXdefs}&#10;\pagestyle{empty}&#10;\begin{document}&#10;&#10;\begin{align*}&#10;\propto\mu\sqrt{N}&#10;\end{align*}&#10;&#10;\end{document}"/>
  <p:tag name="IGUANATEXSIZE" val="18"/>
  <p:tag name="IGUANATEXCURSOR" val="107"/>
  <p:tag name="TRANSPARENCY" val="True"/>
  <p:tag name="FILENAME" val="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8.0402"/>
  <p:tag name="ORIGINALWIDTH" val="678.8447"/>
  <p:tag name="LATEXADDIN" val="\documentclass{article}&#10;\include{AlexTeXdefs}&#10;\pagestyle{empty}&#10;\begin{document}&#10;&#10;\begin{align*}&#10;\frac{\delta M_{\perp}}{M_0} \approx \frac{1}{\sqrt{N}}&#10;\end{align*}&#10;&#10;\end{document}"/>
  <p:tag name="IGUANATEXSIZE" val="18"/>
  <p:tag name="IGUANATEXCURSOR" val="125"/>
  <p:tag name="TRANSPARENCY" val="True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6.2704"/>
  <p:tag name="ORIGINALWIDTH" val="816.864"/>
  <p:tag name="LATEXADDIN" val="\documentclass{article}&#10;\include{AlexTeXdefs}&#10;\pagestyle{empty}&#10;\begin{document}&#10;&#10;\begin{align*}&#10;\tilde{V}^2_n(\omega)=\tilde{V}^2_c(\omega)&#10;\end{align*}&#10;&#10;\end{document}"/>
  <p:tag name="IGUANATEXSIZE" val="18"/>
  <p:tag name="IGUANATEXCURSOR" val="140"/>
  <p:tag name="TRANSPARENCY" val="True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8.7861"/>
  <p:tag name="ORIGINALWIDTH" val="608.3349"/>
  <p:tag name="LATEXADDIN" val="\documentclass{article}&#10;\include{AlexTeXdefs}&#10;\pagestyle{empty}&#10;\begin{document}&#10;&#10;\begin{align*}&#10;= \frac{2R_ck_B\theta_c}{\pi}&#10;\end{align*}&#10;&#10;\end{document}"/>
  <p:tag name="IGUANATEXSIZE" val="18"/>
  <p:tag name="IGUANATEXCURSOR" val="126"/>
  <p:tag name="TRANSPARENCY" val="True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8.293"/>
  <p:tag name="ORIGINALWIDTH" val="1220.42"/>
  <p:tag name="LATEXADDIN" val="\documentclass{article}&#10;\include{AlexTeXdefs}&#10;\pagestyle{empty}&#10;\begin{document}&#10;&#10;\begin{align*}&#10;Q_c = \frac{1}{R_c}\sqrt{\frac{L_c}{C}}=\frac{\omega_cL_c}{R_c}&#10;\end{align*}&#10;&#10;\end{document}"/>
  <p:tag name="IGUANATEXSIZE" val="18"/>
  <p:tag name="IGUANATEXCURSOR" val="159"/>
  <p:tag name="TRANSPARENCY" val="True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8.293"/>
  <p:tag name="ORIGINALWIDTH" val="1220.42"/>
  <p:tag name="LATEXADDIN" val="\documentclass{article}&#10;\include{AlexTeXdefs}&#10;\pagestyle{empty}&#10;\begin{document}&#10;&#10;\begin{align*}&#10;Q_c = \frac{1}{R_c}\sqrt{\frac{L_c}{C}}=\frac{\omega_cL_c}{R_c}&#10;\end{align*}&#10;&#10;\end{document}"/>
  <p:tag name="IGUANATEXSIZE" val="18"/>
  <p:tag name="IGUANATEXCURSOR" val="159"/>
  <p:tag name="TRANSPARENCY" val="True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1029.144"/>
  <p:tag name="LATEXADDIN" val="\documentclass{article}&#10;\include{AlexTeXdefs}&#10;\usepackage{amssymb,amsmath,bm}&#10;\pagestyle{empty}&#10;\begin{document}&#10;&#10;\begin{align*}&#10;\mathcal{L}_{a\gamma\gamma}=g_{a\gamma\gamma}a\bm{E}\cdot \bm{B}&#10;\end{align*}&#10;&#10;\end{document}"/>
  <p:tag name="IGUANATEXSIZE" val="20"/>
  <p:tag name="IGUANATEXCURSOR" val="142"/>
  <p:tag name="TRANSPARENCY" val="True"/>
  <p:tag name="FILENAME" val=""/>
  <p:tag name="LATEXENGINEID" val="1"/>
  <p:tag name="TEMPFOLDER" val="C:\Users\Alex\Documents\_Current\_WorkingFiles\TeX\IguanaTeX\"/>
  <p:tag name="LATEXFORMHEIGHT" val="312"/>
  <p:tag name="LATEXFORMWIDTH" val="515.4"/>
  <p:tag name="LATEXFORMWRAP" val="True"/>
  <p:tag name="BITMAPVECTOR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6.2704"/>
  <p:tag name="ORIGINALWIDTH" val="816.864"/>
  <p:tag name="LATEXADDIN" val="\documentclass{article}&#10;\include{AlexTeXdefs}&#10;\pagestyle{empty}&#10;\begin{document}&#10;&#10;\begin{align*}&#10;\tilde{V}^2_n(\omega)=\tilde{V}^2_c(\omega)&#10;\end{align*}&#10;&#10;\end{document}"/>
  <p:tag name="IGUANATEXSIZE" val="18"/>
  <p:tag name="IGUANATEXCURSOR" val="140"/>
  <p:tag name="TRANSPARENCY" val="True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8.7861"/>
  <p:tag name="ORIGINALWIDTH" val="608.3349"/>
  <p:tag name="LATEXADDIN" val="\documentclass{article}&#10;\include{AlexTeXdefs}&#10;\pagestyle{empty}&#10;\begin{document}&#10;&#10;\begin{align*}&#10;= \frac{2R_ck_B\theta_c}{\pi}&#10;\end{align*}&#10;&#10;\end{document}"/>
  <p:tag name="IGUANATEXSIZE" val="18"/>
  <p:tag name="IGUANATEXCURSOR" val="126"/>
  <p:tag name="TRANSPARENCY" val="True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6.2704"/>
  <p:tag name="ORIGINALWIDTH" val="1304.432"/>
  <p:tag name="LATEXADDIN" val="\documentclass{article}&#10;\include{AlexTeXdefs}&#10;\pagestyle{empty}&#10;\begin{document}&#10;&#10;\begin{align*}&#10;\tilde{V}^2_n(\omega)=\tilde{V}^2_c(\omega)+\tilde{V}^2_s(\omega)&#10;\end{align*}&#10;&#10;\end{document}"/>
  <p:tag name="IGUANATEXSIZE" val="18"/>
  <p:tag name="IGUANATEXCURSOR" val="162"/>
  <p:tag name="TRANSPARENCY" val="True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8.7861"/>
  <p:tag name="ORIGINALWIDTH" val="1263.176"/>
  <p:tag name="LATEXADDIN" val="\documentclass{article}&#10;\include{AlexTeXdefs}&#10;\pagestyle{empty}&#10;\begin{document}&#10;&#10;\begin{align*}&#10;= \frac{2R_ck_B\theta_c}{\pi}+\frac{2R_sk_B\theta_s}{\pi}&#10;\end{align*}&#10;&#10;\end{document}"/>
  <p:tag name="IGUANATEXSIZE" val="18"/>
  <p:tag name="IGUANATEXCURSOR" val="148"/>
  <p:tag name="TRANSPARENCY" val="True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5.7899"/>
  <p:tag name="ORIGINALWIDTH" val="2071.039"/>
  <p:tag name="LATEXADDIN" val="\documentclass{article}&#10;\include{AlexTeXdefs}&#10;\pagestyle{empty}&#10;\begin{document}&#10;&#10;\begin{align*}&#10;\frac{q}{2\pi}(\mu_0n\hbar^2\gamma^2)L_cT_2^*\omega^2\frac{1}{1+(\omega-\omega_s)^2T_2^{*2}}&#10;\end{align*}&#10;&#10;\end{document}"/>
  <p:tag name="IGUANATEXSIZE" val="18"/>
  <p:tag name="IGUANATEXCURSOR" val="188"/>
  <p:tag name="TRANSPARENCY" val="True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8.293"/>
  <p:tag name="ORIGINALWIDTH" val="1220.42"/>
  <p:tag name="LATEXADDIN" val="\documentclass{article}&#10;\include{AlexTeXdefs}&#10;\pagestyle{empty}&#10;\begin{document}&#10;&#10;\begin{align*}&#10;Q_c = \frac{1}{R_c}\sqrt{\frac{L_c}{C}}=\frac{\omega_cL_c}{R_c}&#10;\end{align*}&#10;&#10;\end{document}"/>
  <p:tag name="IGUANATEXSIZE" val="18"/>
  <p:tag name="IGUANATEXCURSOR" val="159"/>
  <p:tag name="TRANSPARENCY" val="True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6.2704"/>
  <p:tag name="ORIGINALWIDTH" val="1304.432"/>
  <p:tag name="LATEXADDIN" val="\documentclass{article}&#10;\include{AlexTeXdefs}&#10;\pagestyle{empty}&#10;\begin{document}&#10;&#10;\begin{align*}&#10;\tilde{V}^2_n(\omega)=\tilde{V}^2_c(\omega)+\tilde{V}^2_s(\omega)&#10;\end{align*}&#10;&#10;\end{document}"/>
  <p:tag name="IGUANATEXSIZE" val="18"/>
  <p:tag name="IGUANATEXCURSOR" val="162"/>
  <p:tag name="TRANSPARENCY" val="True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8.7861"/>
  <p:tag name="ORIGINALWIDTH" val="1263.176"/>
  <p:tag name="LATEXADDIN" val="\documentclass{article}&#10;\include{AlexTeXdefs}&#10;\pagestyle{empty}&#10;\begin{document}&#10;&#10;\begin{align*}&#10;= \frac{2R_ck_B\theta_c}{\pi}+\frac{2R_sk_B\theta_s}{\pi}&#10;\end{align*}&#10;&#10;\end{document}"/>
  <p:tag name="IGUANATEXSIZE" val="18"/>
  <p:tag name="IGUANATEXCURSOR" val="148"/>
  <p:tag name="TRANSPARENCY" val="True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5.7899"/>
  <p:tag name="ORIGINALWIDTH" val="2071.039"/>
  <p:tag name="LATEXADDIN" val="\documentclass{article}&#10;\include{AlexTeXdefs}&#10;\pagestyle{empty}&#10;\begin{document}&#10;&#10;\begin{align*}&#10;\frac{q}{2\pi}(\mu_0n\hbar^2\gamma^2)L_cT_2^*\omega^2\frac{1}{1+(\omega-\omega_s)^2T_2^{*2}}&#10;\end{align*}&#10;&#10;\end{document}"/>
  <p:tag name="IGUANATEXSIZE" val="18"/>
  <p:tag name="IGUANATEXCURSOR" val="188"/>
  <p:tag name="TRANSPARENCY" val="True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6.2704"/>
  <p:tag name="ORIGINALWIDTH" val="1113.905"/>
  <p:tag name="LATEXADDIN" val="\documentclass{article}&#10;\include{AlexTeXdefs}&#10;\pagestyle{empty}&#10;\begin{document}&#10;&#10;\begin{align*}&#10;\tilde{V}^2_c(\omega)&lt;\tilde{V}^2_s(\omega=\omega_s)&#10;\end{align*}&#10;&#10;\end{document}"/>
  <p:tag name="IGUANATEXSIZE" val="18"/>
  <p:tag name="IGUANATEXCURSOR" val="148"/>
  <p:tag name="TRANSPARENCY" val="True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.51197"/>
  <p:tag name="ORIGINALWIDTH" val="66.75929"/>
  <p:tag name="LATEXADDIN" val="\documentclass{article}&#10;\include{AlexTeXdefs}&#10;\usepackage{amssymb,amsmath,bm}&#10;\pagestyle{empty}&#10;\begin{document}&#10;&#10;\begin{align*}&#10;\bm{I}&#10;\end{align*}&#10;&#10;\end{document}"/>
  <p:tag name="IGUANATEXSIZE" val="18"/>
  <p:tag name="IGUANATEXCURSOR" val="135"/>
  <p:tag name="TRANSPARENCY" val="True"/>
  <p:tag name="FILENAME" val=""/>
  <p:tag name="LATEXENGINEID" val="1"/>
  <p:tag name="TEMPFOLDER" val="C:\Users\Alex\Documents\_Current\_WorkingFiles\TeX\IguanaTeX\"/>
  <p:tag name="LATEXFORMHEIGHT" val="312"/>
  <p:tag name="LATEXFORMWIDTH" val="515.4"/>
  <p:tag name="LATEXFORMWRAP" val="True"/>
  <p:tag name="BITMAPVECTOR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4.2813"/>
  <p:tag name="ORIGINALWIDTH" val="1504.71"/>
  <p:tag name="LATEXADDIN" val="\documentclass{article}&#10;\include{AlexTeXdefs}&#10;\pagestyle{empty}&#10;\begin{document}&#10;&#10;\begin{align*}&#10;k_B\theta_c&lt;\frac{q}{4}(\mu_0n\hbar^2\gamma^2)\,\omega_sT_2^*Q_c&#10;\end{align*}&#10;&#10;\end{document}"/>
  <p:tag name="IGUANATEXSIZE" val="18"/>
  <p:tag name="IGUANATEXCURSOR" val="145"/>
  <p:tag name="TRANSPARENCY" val="True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3.5187"/>
  <p:tag name="ORIGINALWIDTH" val="694.5969"/>
  <p:tag name="LATEXADDIN" val="\documentclass{article}&#10;\include{AlexTeXdefs}&#10;\pagestyle{empty}&#10;\begin{document}&#10;&#10;\begin{align*}&#10;Q_c&gt;3\times 10^3&#10;\end{align*}&#10;&#10;\end{document}"/>
  <p:tag name="IGUANATEXSIZE" val="18"/>
  <p:tag name="IGUANATEXCURSOR" val="113"/>
  <p:tag name="TRANSPARENCY" val="True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.265"/>
  <p:tag name="ORIGINALWIDTH" val="507.0708"/>
  <p:tag name="LATEXADDIN" val="\documentclass{article}&#10;\include{AlexTeXdefs}&#10;\pagestyle{empty}&#10;\begin{document}&#10;&#10;\begin{align*}&#10;\theta_c = 20\uu{K}&#10;\end{align*}&#10;&#10;\end{document}"/>
  <p:tag name="IGUANATEXSIZE" val="18"/>
  <p:tag name="IGUANATEXCURSOR" val="114"/>
  <p:tag name="TRANSPARENCY" val="True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5.769"/>
  <p:tag name="ORIGINALWIDTH" val="924.879"/>
  <p:tag name="LATEXADDIN" val="\documentclass{article}&#10;\include{AlexTeXdefs}&#10;\pagestyle{empty}&#10;\begin{document}&#10;&#10;\begin{align*}&#10;\mu_0n\hbar^2\gamma^2 = 50\uu{nK}&#10;\end{align*}&#10;&#10;\end{document}"/>
  <p:tag name="IGUANATEXSIZE" val="18"/>
  <p:tag name="IGUANATEXCURSOR" val="128"/>
  <p:tag name="TRANSPARENCY" val="True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.2696"/>
  <p:tag name="ORIGINALWIDTH" val="612.8355"/>
  <p:tag name="LATEXADDIN" val="\documentclass{article}&#10;\include{AlexTeXdefs}&#10;\pagestyle{empty}&#10;\begin{document}&#10;&#10;\begin{align*}&#10;\omega_sT_2^* = 10^6&#10;\end{align*}&#10;&#10;\end{document}"/>
  <p:tag name="IGUANATEXSIZE" val="18"/>
  <p:tag name="IGUANATEXCURSOR" val="117"/>
  <p:tag name="TRANSPARENCY" val="True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8.293"/>
  <p:tag name="ORIGINALWIDTH" val="1220.42"/>
  <p:tag name="LATEXADDIN" val="\documentclass{article}&#10;\include{AlexTeXdefs}&#10;\pagestyle{empty}&#10;\begin{document}&#10;&#10;\begin{align*}&#10;Q_c = \frac{1}{R_c}\sqrt{\frac{L_c}{C}}=\frac{\omega_cL_c}{R_c}&#10;\end{align*}&#10;&#10;\end{document}"/>
  <p:tag name="IGUANATEXSIZE" val="18"/>
  <p:tag name="IGUANATEXCURSOR" val="159"/>
  <p:tag name="TRANSPARENCY" val="True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656"/>
  <p:tag name="ORIGINALWIDTH" val="556.5776"/>
  <p:tag name="LATEXADDIN" val="\documentclass{article}&#10;\include{AlexTeXdefs}&#10;\pagestyle{empty}&#10;\begin{document}&#10;&#10;\begin{align*}&#10;\omega_s = \gamma_IB_0&#10;\end{align*}&#10;&#10;\end{document}"/>
  <p:tag name="IGUANATEXSIZE" val="18"/>
  <p:tag name="IGUANATEXCURSOR" val="119"/>
  <p:tag name="TRANSPARENCY" val="True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4.2813"/>
  <p:tag name="ORIGINALWIDTH" val="1504.71"/>
  <p:tag name="LATEXADDIN" val="\documentclass{article}&#10;\include{AlexTeXdefs}&#10;\pagestyle{empty}&#10;\begin{document}&#10;&#10;\begin{align*}&#10;k_B\theta_c&lt;\frac{q}{4}(\mu_0n\hbar^2\gamma^2)\,\omega_sT_2^*Q_c&#10;\end{align*}&#10;&#10;\end{document}"/>
  <p:tag name="IGUANATEXSIZE" val="18"/>
  <p:tag name="IGUANATEXCURSOR" val="145"/>
  <p:tag name="TRANSPARENCY" val="True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3.5187"/>
  <p:tag name="ORIGINALWIDTH" val="694.5969"/>
  <p:tag name="LATEXADDIN" val="\documentclass{article}&#10;\include{AlexTeXdefs}&#10;\pagestyle{empty}&#10;\begin{document}&#10;&#10;\begin{align*}&#10;Q_c&gt;3\times 10^3&#10;\end{align*}&#10;&#10;\end{document}"/>
  <p:tag name="IGUANATEXSIZE" val="18"/>
  <p:tag name="IGUANATEXCURSOR" val="113"/>
  <p:tag name="TRANSPARENCY" val="True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.265"/>
  <p:tag name="ORIGINALWIDTH" val="507.0708"/>
  <p:tag name="LATEXADDIN" val="\documentclass{article}&#10;\include{AlexTeXdefs}&#10;\pagestyle{empty}&#10;\begin{document}&#10;&#10;\begin{align*}&#10;\theta_c = 20\uu{K}&#10;\end{align*}&#10;&#10;\end{document}"/>
  <p:tag name="IGUANATEXSIZE" val="18"/>
  <p:tag name="IGUANATEXCURSOR" val="114"/>
  <p:tag name="TRANSPARENCY" val="True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656"/>
  <p:tag name="ORIGINALWIDTH" val="473.3161"/>
  <p:tag name="LATEXADDIN" val="\documentclass{article}&#10;\include{AlexTeXdefs}&#10;\usepackage{amssymb,amsmath,bm}&#10;\pagestyle{empty}&#10;\begin{document}&#10;&#10;\begin{align*}&#10;d_n=g_{d}a&#10;\end{align*}&#10;&#10;\end{document}"/>
  <p:tag name="IGUANATEXSIZE" val="18"/>
  <p:tag name="IGUANATEXCURSOR" val="139"/>
  <p:tag name="TRANSPARENCY" val="True"/>
  <p:tag name="FILENAME" val=""/>
  <p:tag name="LATEXENGINEID" val="1"/>
  <p:tag name="TEMPFOLDER" val="C:\Users\Alex\Documents\_Current\_WorkingFiles\TeX\IguanaTeX\"/>
  <p:tag name="LATEXFORMHEIGHT" val="312"/>
  <p:tag name="LATEXFORMWIDTH" val="515.4"/>
  <p:tag name="LATEXFORMWRAP" val="True"/>
  <p:tag name="BITMAPVECTOR" val="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5.769"/>
  <p:tag name="ORIGINALWIDTH" val="924.879"/>
  <p:tag name="LATEXADDIN" val="\documentclass{article}&#10;\include{AlexTeXdefs}&#10;\pagestyle{empty}&#10;\begin{document}&#10;&#10;\begin{align*}&#10;\mu_0n\hbar^2\gamma^2 = 50\uu{nK}&#10;\end{align*}&#10;&#10;\end{document}"/>
  <p:tag name="IGUANATEXSIZE" val="18"/>
  <p:tag name="IGUANATEXCURSOR" val="128"/>
  <p:tag name="TRANSPARENCY" val="True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.2696"/>
  <p:tag name="ORIGINALWIDTH" val="612.8355"/>
  <p:tag name="LATEXADDIN" val="\documentclass{article}&#10;\include{AlexTeXdefs}&#10;\pagestyle{empty}&#10;\begin{document}&#10;&#10;\begin{align*}&#10;\omega_sT_2^* = 10^6&#10;\end{align*}&#10;&#10;\end{document}"/>
  <p:tag name="IGUANATEXSIZE" val="18"/>
  <p:tag name="IGUANATEXCURSOR" val="117"/>
  <p:tag name="TRANSPARENCY" val="True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6.2704"/>
  <p:tag name="ORIGINALWIDTH" val="1113.905"/>
  <p:tag name="LATEXADDIN" val="\documentclass{article}&#10;\include{AlexTeXdefs}&#10;\pagestyle{empty}&#10;\begin{document}&#10;&#10;\begin{align*}&#10;\tilde{V}^2_c(\omega)&lt;\tilde{V}^2_s(\omega=\omega_s)&#10;\end{align*}&#10;&#10;\end{document}"/>
  <p:tag name="IGUANATEXSIZE" val="18"/>
  <p:tag name="IGUANATEXCURSOR" val="148"/>
  <p:tag name="TRANSPARENCY" val="True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656"/>
  <p:tag name="ORIGINALWIDTH" val="556.5776"/>
  <p:tag name="LATEXADDIN" val="\documentclass{article}&#10;\include{AlexTeXdefs}&#10;\pagestyle{empty}&#10;\begin{document}&#10;&#10;\begin{align*}&#10;\omega_s = \gamma_IB_0&#10;\end{align*}&#10;&#10;\end{document}"/>
  <p:tag name="IGUANATEXSIZE" val="18"/>
  <p:tag name="IGUANATEXCURSOR" val="119"/>
  <p:tag name="TRANSPARENCY" val="True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6.2704"/>
  <p:tag name="ORIGINALWIDTH" val="1304.432"/>
  <p:tag name="LATEXADDIN" val="\documentclass{article}&#10;\include{AlexTeXdefs}&#10;\pagestyle{empty}&#10;\begin{document}&#10;&#10;\begin{align*}&#10;\tilde{V}^2_n(\omega)=\tilde{V}^2_c(\omega)+\tilde{V}^2_s(\omega)&#10;\end{align*}&#10;&#10;\end{document}"/>
  <p:tag name="IGUANATEXSIZE" val="18"/>
  <p:tag name="IGUANATEXCURSOR" val="162"/>
  <p:tag name="TRANSPARENCY" val="True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8.7861"/>
  <p:tag name="ORIGINALWIDTH" val="1263.176"/>
  <p:tag name="LATEXADDIN" val="\documentclass{article}&#10;\include{AlexTeXdefs}&#10;\pagestyle{empty}&#10;\begin{document}&#10;&#10;\begin{align*}&#10;= \frac{2R_ck_B\theta_c}{\pi}+\frac{2R_sk_B\theta_s}{\pi}&#10;\end{align*}&#10;&#10;\end{document}"/>
  <p:tag name="IGUANATEXSIZE" val="18"/>
  <p:tag name="IGUANATEXCURSOR" val="148"/>
  <p:tag name="TRANSPARENCY" val="True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5.7899"/>
  <p:tag name="ORIGINALWIDTH" val="2071.039"/>
  <p:tag name="LATEXADDIN" val="\documentclass{article}&#10;\include{AlexTeXdefs}&#10;\pagestyle{empty}&#10;\begin{document}&#10;&#10;\begin{align*}&#10;\frac{q}{2\pi}(\mu_0n\hbar^2\gamma^2)L_cT_2^*\omega^2\frac{1}{1+(\omega-\omega_s)^2T_2^{*2}}&#10;\end{align*}&#10;&#10;\end{document}"/>
  <p:tag name="IGUANATEXSIZE" val="18"/>
  <p:tag name="IGUANATEXCURSOR" val="188"/>
  <p:tag name="TRANSPARENCY" val="True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4.2813"/>
  <p:tag name="ORIGINALWIDTH" val="1504.71"/>
  <p:tag name="LATEXADDIN" val="\documentclass{article}&#10;\include{AlexTeXdefs}&#10;\pagestyle{empty}&#10;\begin{document}&#10;&#10;\begin{align*}&#10;k_B\theta_c&lt;\frac{q}{4}(\mu_0n\hbar^2\gamma^2)\,\omega_sT_2^*Q_c&#10;\end{align*}&#10;&#10;\end{document}"/>
  <p:tag name="IGUANATEXSIZE" val="18"/>
  <p:tag name="IGUANATEXCURSOR" val="145"/>
  <p:tag name="TRANSPARENCY" val="True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.2687"/>
  <p:tag name="ORIGINALWIDTH" val="695.347"/>
  <p:tag name="LATEXADDIN" val="\documentclass{article}&#10;\include{AlexTeXdefs}&#10;\pagestyle{empty}&#10;\begin{document}&#10;&#10;\begin{align*}&#10;Q_c&gt;3\times 10^4&#10;\end{align*}&#10;&#10;\end{document}"/>
  <p:tag name="IGUANATEXSIZE" val="18"/>
  <p:tag name="IGUANATEXCURSOR" val="113"/>
  <p:tag name="TRANSPARENCY" val="True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.265"/>
  <p:tag name="ORIGINALWIDTH" val="610.5852"/>
  <p:tag name="LATEXADDIN" val="\documentclass{article}&#10;\include{AlexTeXdefs}&#10;\pagestyle{empty}&#10;\begin{document}&#10;&#10;\begin{align*}&#10;\theta_c = 50\uu{mK}&#10;\end{align*}&#10;&#10;\end{document}"/>
  <p:tag name="IGUANATEXSIZE" val="18"/>
  <p:tag name="IGUANATEXCURSOR" val="117"/>
  <p:tag name="TRANSPARENCY" val="True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.26292"/>
  <p:tag name="ORIGINALWIDTH" val="145.5203"/>
  <p:tag name="LATEXADDIN" val="\documentclass{article}&#10;\include{AlexTeXdefs}&#10;\usepackage{amssymb,amsmath,bm}&#10;\pagestyle{empty}&#10;\begin{document}&#10;&#10;\begin{align*}&#10;\bm{E}^*&#10;\end{align*}&#10;&#10;\end{document}"/>
  <p:tag name="IGUANATEXSIZE" val="18"/>
  <p:tag name="IGUANATEXCURSOR" val="137"/>
  <p:tag name="TRANSPARENCY" val="True"/>
  <p:tag name="FILENAME" val=""/>
  <p:tag name="LATEXENGINEID" val="1"/>
  <p:tag name="TEMPFOLDER" val="C:\Users\Alex\Documents\_Current\_WorkingFiles\TeX\IguanaTeX\"/>
  <p:tag name="LATEXFORMHEIGHT" val="312"/>
  <p:tag name="LATEXFORMWIDTH" val="515.4"/>
  <p:tag name="LATEXFORMWRAP" val="True"/>
  <p:tag name="BITMAPVECTOR" val="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5.769"/>
  <p:tag name="ORIGINALWIDTH" val="924.879"/>
  <p:tag name="LATEXADDIN" val="\documentclass{article}&#10;\include{AlexTeXdefs}&#10;\pagestyle{empty}&#10;\begin{document}&#10;&#10;\begin{align*}&#10;\mu_0n\hbar^2\gamma^2 = 10\uu{nK}&#10;\end{align*}&#10;&#10;\end{document}"/>
  <p:tag name="IGUANATEXSIZE" val="18"/>
  <p:tag name="IGUANATEXCURSOR" val="130"/>
  <p:tag name="TRANSPARENCY" val="True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.2696"/>
  <p:tag name="ORIGINALWIDTH" val="612.8355"/>
  <p:tag name="LATEXADDIN" val="\documentclass{article}&#10;\include{AlexTeXdefs}&#10;\pagestyle{empty}&#10;\begin{document}&#10;&#10;\begin{align*}&#10;\omega_sT_2^* = 10^3&#10;\end{align*}&#10;&#10;\end{document}"/>
  <p:tag name="IGUANATEXSIZE" val="18"/>
  <p:tag name="IGUANATEXCURSOR" val="117"/>
  <p:tag name="TRANSPARENCY" val="True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8.293"/>
  <p:tag name="ORIGINALWIDTH" val="1220.42"/>
  <p:tag name="LATEXADDIN" val="\documentclass{article}&#10;\include{AlexTeXdefs}&#10;\pagestyle{empty}&#10;\begin{document}&#10;&#10;\begin{align*}&#10;Q_c = \frac{1}{R_c}\sqrt{\frac{L_c}{C}}=\frac{\omega_cL_c}{R_c}&#10;\end{align*}&#10;&#10;\end{document}"/>
  <p:tag name="IGUANATEXSIZE" val="18"/>
  <p:tag name="IGUANATEXCURSOR" val="159"/>
  <p:tag name="TRANSPARENCY" val="True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6.2704"/>
  <p:tag name="ORIGINALWIDTH" val="1113.905"/>
  <p:tag name="LATEXADDIN" val="\documentclass{article}&#10;\include{AlexTeXdefs}&#10;\pagestyle{empty}&#10;\begin{document}&#10;&#10;\begin{align*}&#10;\tilde{V}^2_c(\omega)&lt;\tilde{V}^2_s(\omega=\omega_s)&#10;\end{align*}&#10;&#10;\end{document}"/>
  <p:tag name="IGUANATEXSIZE" val="18"/>
  <p:tag name="IGUANATEXCURSOR" val="148"/>
  <p:tag name="TRANSPARENCY" val="True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656"/>
  <p:tag name="ORIGINALWIDTH" val="556.5776"/>
  <p:tag name="LATEXADDIN" val="\documentclass{article}&#10;\include{AlexTeXdefs}&#10;\pagestyle{empty}&#10;\begin{document}&#10;&#10;\begin{align*}&#10;\omega_s = \gamma_IB_0&#10;\end{align*}&#10;&#10;\end{document}"/>
  <p:tag name="IGUANATEXSIZE" val="18"/>
  <p:tag name="IGUANATEXCURSOR" val="119"/>
  <p:tag name="TRANSPARENCY" val="True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4.2813"/>
  <p:tag name="ORIGINALWIDTH" val="1504.71"/>
  <p:tag name="LATEXADDIN" val="\documentclass{article}&#10;\include{AlexTeXdefs}&#10;\pagestyle{empty}&#10;\begin{document}&#10;&#10;\begin{align*}&#10;k_B\theta_c&lt;\frac{q}{4}(\mu_0n\hbar^2\gamma^2)\,\omega_sT_2^*Q_c&#10;\end{align*}&#10;&#10;\end{document}"/>
  <p:tag name="IGUANATEXSIZE" val="18"/>
  <p:tag name="IGUANATEXCURSOR" val="145"/>
  <p:tag name="TRANSPARENCY" val="True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.2687"/>
  <p:tag name="ORIGINALWIDTH" val="695.347"/>
  <p:tag name="LATEXADDIN" val="\documentclass{article}&#10;\include{AlexTeXdefs}&#10;\pagestyle{empty}&#10;\begin{document}&#10;&#10;\begin{align*}&#10;Q_c&gt;3\times 10^4&#10;\end{align*}&#10;&#10;\end{document}"/>
  <p:tag name="IGUANATEXSIZE" val="18"/>
  <p:tag name="IGUANATEXCURSOR" val="113"/>
  <p:tag name="TRANSPARENCY" val="True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.265"/>
  <p:tag name="ORIGINALWIDTH" val="610.5852"/>
  <p:tag name="LATEXADDIN" val="\documentclass{article}&#10;\include{AlexTeXdefs}&#10;\pagestyle{empty}&#10;\begin{document}&#10;&#10;\begin{align*}&#10;\theta_c = 50\uu{mK}&#10;\end{align*}&#10;&#10;\end{document}"/>
  <p:tag name="IGUANATEXSIZE" val="18"/>
  <p:tag name="IGUANATEXCURSOR" val="117"/>
  <p:tag name="TRANSPARENCY" val="True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5.769"/>
  <p:tag name="ORIGINALWIDTH" val="924.879"/>
  <p:tag name="LATEXADDIN" val="\documentclass{article}&#10;\include{AlexTeXdefs}&#10;\pagestyle{empty}&#10;\begin{document}&#10;&#10;\begin{align*}&#10;\mu_0n\hbar^2\gamma^2 = 10\uu{nK}&#10;\end{align*}&#10;&#10;\end{document}"/>
  <p:tag name="IGUANATEXSIZE" val="18"/>
  <p:tag name="IGUANATEXCURSOR" val="130"/>
  <p:tag name="TRANSPARENCY" val="True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.2696"/>
  <p:tag name="ORIGINALWIDTH" val="612.8355"/>
  <p:tag name="LATEXADDIN" val="\documentclass{article}&#10;\include{AlexTeXdefs}&#10;\pagestyle{empty}&#10;\begin{document}&#10;&#10;\begin{align*}&#10;\omega_sT_2^* = 10^3&#10;\end{align*}&#10;&#10;\end{document}"/>
  <p:tag name="IGUANATEXSIZE" val="18"/>
  <p:tag name="IGUANATEXCURSOR" val="117"/>
  <p:tag name="TRANSPARENCY" val="True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.51197"/>
  <p:tag name="ORIGINALWIDTH" val="66.75929"/>
  <p:tag name="LATEXADDIN" val="\documentclass{article}&#10;\include{AlexTeXdefs}&#10;\usepackage{amssymb,amsmath,bm}&#10;\pagestyle{empty}&#10;\begin{document}&#10;&#10;\begin{align*}&#10;\bm{I}&#10;\end{align*}&#10;&#10;\end{document}"/>
  <p:tag name="IGUANATEXSIZE" val="18"/>
  <p:tag name="IGUANATEXCURSOR" val="135"/>
  <p:tag name="TRANSPARENCY" val="True"/>
  <p:tag name="FILENAME" val=""/>
  <p:tag name="LATEXENGINEID" val="1"/>
  <p:tag name="TEMPFOLDER" val="C:\Users\Alex\Documents\_Current\_WorkingFiles\TeX\IguanaTeX\"/>
  <p:tag name="LATEXFORMHEIGHT" val="312"/>
  <p:tag name="LATEXFORMWIDTH" val="515.4"/>
  <p:tag name="LATEXFORMWRAP" val="True"/>
  <p:tag name="BITMAPVECTOR" val="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6.2704"/>
  <p:tag name="ORIGINALWIDTH" val="1113.905"/>
  <p:tag name="LATEXADDIN" val="\documentclass{article}&#10;\include{AlexTeXdefs}&#10;\pagestyle{empty}&#10;\begin{document}&#10;&#10;\begin{align*}&#10;\tilde{V}^2_c(\omega)&lt;\tilde{V}^2_s(\omega=\omega_s)&#10;\end{align*}&#10;&#10;\end{document}"/>
  <p:tag name="IGUANATEXSIZE" val="18"/>
  <p:tag name="IGUANATEXCURSOR" val="148"/>
  <p:tag name="TRANSPARENCY" val="True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656"/>
  <p:tag name="ORIGINALWIDTH" val="556.5776"/>
  <p:tag name="LATEXADDIN" val="\documentclass{article}&#10;\include{AlexTeXdefs}&#10;\pagestyle{empty}&#10;\begin{document}&#10;&#10;\begin{align*}&#10;\omega_s = \gamma_IB_0&#10;\end{align*}&#10;&#10;\end{document}"/>
  <p:tag name="IGUANATEXSIZE" val="18"/>
  <p:tag name="IGUANATEXCURSOR" val="119"/>
  <p:tag name="TRANSPARENCY" val="True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.2687"/>
  <p:tag name="ORIGINALWIDTH" val="695.347"/>
  <p:tag name="LATEXADDIN" val="\documentclass{article}&#10;\include{AlexTeXdefs}&#10;\pagestyle{empty}&#10;\begin{document}&#10;&#10;\begin{align*}&#10;Q_c&gt;3\times 10^4&#10;\end{align*}&#10;&#10;\end{document}"/>
  <p:tag name="IGUANATEXSIZE" val="18"/>
  <p:tag name="IGUANATEXCURSOR" val="113"/>
  <p:tag name="TRANSPARENCY" val="True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.265"/>
  <p:tag name="ORIGINALWIDTH" val="610.5852"/>
  <p:tag name="LATEXADDIN" val="\documentclass{article}&#10;\include{AlexTeXdefs}&#10;\pagestyle{empty}&#10;\begin{document}&#10;&#10;\begin{align*}&#10;\theta_c = 50\uu{mK}&#10;\end{align*}&#10;&#10;\end{document}"/>
  <p:tag name="IGUANATEXSIZE" val="18"/>
  <p:tag name="IGUANATEXCURSOR" val="117"/>
  <p:tag name="TRANSPARENCY" val="True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2646"/>
  <p:tag name="ORIGINALWIDTH" val="102.0143"/>
  <p:tag name="LATEXADDIN" val="\documentclass{article}&#10;\include{AlexTeXdefs}&#10;\pagestyle{empty}&#10;\begin{document}&#10;&#10;\begin{align*}&#10;I_x&#10;\end{align*}&#10;&#10;\end{document}"/>
  <p:tag name="IGUANATEXSIZE" val="18"/>
  <p:tag name="IGUANATEXCURSOR" val="100"/>
  <p:tag name="TRANSPARENCY" val="False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1.5169"/>
  <p:tag name="ORIGINALWIDTH" val="100.514"/>
  <p:tag name="LATEXADDIN" val="\documentclass{article}&#10;\include{AlexTeXdefs}&#10;\pagestyle{empty}&#10;\begin{document}&#10;&#10;\begin{align*}&#10;I_y&#10;\end{align*}&#10;&#10;\end{document}"/>
  <p:tag name="IGUANATEXSIZE" val="18"/>
  <p:tag name="IGUANATEXCURSOR" val="100"/>
  <p:tag name="TRANSPARENCY" val="False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1.5169"/>
  <p:tag name="ORIGINALWIDTH" val="165.023"/>
  <p:tag name="LATEXADDIN" val="\documentclass{article}&#10;\include{AlexTeXdefs}&#10;\pagestyle{empty}&#10;\begin{document}&#10;&#10;\begin{align*}&#10;M_y&#10;\end{align*}&#10;&#10;\end{document}"/>
  <p:tag name="IGUANATEXSIZE" val="16"/>
  <p:tag name="IGUANATEXCURSOR" val="99"/>
  <p:tag name="TRANSPARENCY" val="False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7.7706"/>
  <p:tag name="ORIGINALWIDTH" val="327.0457"/>
  <p:tag name="LATEXADDIN" val="\documentclass{article}&#10;\include{AlexTeXdefs}&#10;\pagestyle{empty}&#10;\begin{document}&#10;&#10;\begin{align*}&#10;\sqrt{N}/2&#10;\end{align*}&#10;&#10;\end{document}"/>
  <p:tag name="IGUANATEXSIZE" val="16"/>
  <p:tag name="IGUANATEXCURSOR" val="107"/>
  <p:tag name="TRANSPARENCY" val="True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7.7706"/>
  <p:tag name="ORIGINALWIDTH" val="422.3089"/>
  <p:tag name="LATEXADDIN" val="\documentclass{article}&#10;\include{AlexTeXdefs}&#10;\pagestyle{empty}&#10;\begin{document}&#10;&#10;\begin{align*}&#10;-\sqrt{N}/2&#10;\end{align*}&#10;&#10;\end{document}"/>
  <p:tag name="IGUANATEXSIZE" val="16"/>
  <p:tag name="IGUANATEXCURSOR" val="98"/>
  <p:tag name="TRANSPARENCY" val="True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8.0402"/>
  <p:tag name="ORIGINALWIDTH" val="678.8447"/>
  <p:tag name="LATEXADDIN" val="\documentclass{article}&#10;\include{AlexTeXdefs}&#10;\pagestyle{empty}&#10;\begin{document}&#10;&#10;\begin{align*}&#10;\frac{\delta M_{\perp}}{M_0} \approx \frac{1}{\sqrt{N}}&#10;\end{align*}&#10;&#10;\end{document}"/>
  <p:tag name="IGUANATEXSIZE" val="18"/>
  <p:tag name="IGUANATEXCURSOR" val="125"/>
  <p:tag name="TRANSPARENCY" val="True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lex2">
      <a:majorFont>
        <a:latin typeface="Consola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2681</Words>
  <Application>Microsoft Office PowerPoint</Application>
  <PresentationFormat>Widescreen</PresentationFormat>
  <Paragraphs>304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Times New Roman</vt:lpstr>
      <vt:lpstr>Wingdings</vt:lpstr>
      <vt:lpstr>Consolas</vt:lpstr>
      <vt:lpstr>Calibri</vt:lpstr>
      <vt:lpstr>1_Office Theme</vt:lpstr>
      <vt:lpstr>The quantum limits on magnetic resonance searches for axion-like dark matter</vt:lpstr>
      <vt:lpstr>PowerPoint Presentation</vt:lpstr>
      <vt:lpstr>PowerPoint Presentation</vt:lpstr>
      <vt:lpstr>Aside: magnetic resonance</vt:lpstr>
      <vt:lpstr>Aside: magnetic resonance</vt:lpstr>
      <vt:lpstr>Axion-like dark matter → pseudo-magnetic field</vt:lpstr>
      <vt:lpstr>Searching for axionic coupling to spin with magnetic resonance</vt:lpstr>
      <vt:lpstr>Spin ensemble as the transducer for axion-like dark matter</vt:lpstr>
      <vt:lpstr>Fundamental quantum noise: spin projection noise (standard quantum limit)</vt:lpstr>
      <vt:lpstr>What do we need to do to build an NMR experiment limited by spin projection noise?</vt:lpstr>
      <vt:lpstr>What do we need to do to build an NMR experiment limited by spin projection noise?</vt:lpstr>
      <vt:lpstr>What do we need to do to build an NMR experiment limited by spin projection noise?</vt:lpstr>
      <vt:lpstr>What do we need to do to build an NMR experiment limited by spin projection noise?</vt:lpstr>
      <vt:lpstr>Mainz CASPEr-gradient search for the gradient coupling</vt:lpstr>
      <vt:lpstr>What do we need to do to build an NMR experiment limited by spin projection noise?</vt:lpstr>
      <vt:lpstr>Boston CASPEr-electric search for the EDM coupling</vt:lpstr>
      <vt:lpstr>Boston CASPEr-electric search for the EDM coupling</vt:lpstr>
      <vt:lpstr>Spin squeezing</vt:lpstr>
      <vt:lpstr>Spin squeezing</vt:lpstr>
      <vt:lpstr>PowerPoint Presentation</vt:lpstr>
      <vt:lpstr>PowerPoint Presentation</vt:lpstr>
      <vt:lpstr>PowerPoint Presentation</vt:lpstr>
      <vt:lpstr>CASPEr-e: experimental details</vt:lpstr>
      <vt:lpstr>207Pb NMR: sensitivity calibration, characterization of PMN-PT</vt:lpstr>
      <vt:lpstr>Millimeter-scale CASPEr-e axion-like dark matter search</vt:lpstr>
      <vt:lpstr>NMR approach to searching for axion dark matter (CASPEr) at BU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2016-04-07T13:09:01Z</dcterms:created>
  <dcterms:modified xsi:type="dcterms:W3CDTF">2022-08-10T07:34:29Z</dcterms:modified>
</cp:coreProperties>
</file>