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6" r:id="rId5"/>
  </p:sldMasterIdLst>
  <p:notesMasterIdLst>
    <p:notesMasterId r:id="rId31"/>
  </p:notesMasterIdLst>
  <p:sldIdLst>
    <p:sldId id="270" r:id="rId6"/>
    <p:sldId id="257" r:id="rId7"/>
    <p:sldId id="308" r:id="rId8"/>
    <p:sldId id="303" r:id="rId9"/>
    <p:sldId id="304" r:id="rId10"/>
    <p:sldId id="305" r:id="rId11"/>
    <p:sldId id="306" r:id="rId12"/>
    <p:sldId id="260" r:id="rId13"/>
    <p:sldId id="261" r:id="rId14"/>
    <p:sldId id="262" r:id="rId15"/>
    <p:sldId id="292" r:id="rId16"/>
    <p:sldId id="268" r:id="rId17"/>
    <p:sldId id="269" r:id="rId18"/>
    <p:sldId id="277" r:id="rId19"/>
    <p:sldId id="279" r:id="rId20"/>
    <p:sldId id="294" r:id="rId21"/>
    <p:sldId id="293" r:id="rId22"/>
    <p:sldId id="311" r:id="rId23"/>
    <p:sldId id="300" r:id="rId24"/>
    <p:sldId id="298" r:id="rId25"/>
    <p:sldId id="309" r:id="rId26"/>
    <p:sldId id="310" r:id="rId27"/>
    <p:sldId id="299" r:id="rId28"/>
    <p:sldId id="307" r:id="rId29"/>
    <p:sldId id="312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4393F-2A6C-4217-8DF0-3100FCF1B612}" type="datetimeFigureOut">
              <a:rPr lang="de-DE" smtClean="0"/>
              <a:t>29.09.2022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77480-96B0-4B96-8DFE-3314A953C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42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>
                <a:tab pos="714375" algn="l"/>
                <a:tab pos="1428750" algn="l"/>
                <a:tab pos="2144713" algn="l"/>
                <a:tab pos="2859088" algn="l"/>
              </a:tabLst>
              <a:defRPr/>
            </a:pPr>
            <a:fld id="{51A27CDD-4D6D-49E8-80CF-B996340D078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None/>
                <a:tabLst>
                  <a:tab pos="714375" algn="l"/>
                  <a:tab pos="1428750" algn="l"/>
                  <a:tab pos="2144713" algn="l"/>
                  <a:tab pos="2859088" algn="l"/>
                </a:tabLst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917575" y="744538"/>
            <a:ext cx="4833938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306" tIns="45153" rIns="90306" bIns="45153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/>
          </p:nvPr>
        </p:nvSpPr>
        <p:spPr>
          <a:xfrm>
            <a:off x="666750" y="4714875"/>
            <a:ext cx="53244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en-US" smtClean="0">
              <a:latin typeface="Times New Roman" panose="02020603050405020304" pitchFamily="18" charset="0"/>
            </a:endParaRPr>
          </a:p>
        </p:txBody>
      </p:sp>
      <p:sp>
        <p:nvSpPr>
          <p:cNvPr id="13317" name="Fußzeilenplatzhalter 5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tabLst>
                <a:tab pos="714375" algn="l"/>
                <a:tab pos="1428750" algn="l"/>
                <a:tab pos="2144713" algn="l"/>
                <a:tab pos="2859088" algn="l"/>
              </a:tabLst>
              <a:defRPr/>
            </a:pPr>
            <a:r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Dr. Ralf Engels                                    25.06.2009</a:t>
            </a:r>
          </a:p>
        </p:txBody>
      </p:sp>
    </p:spTree>
    <p:extLst>
      <p:ext uri="{BB962C8B-B14F-4D97-AF65-F5344CB8AC3E}">
        <p14:creationId xmlns:p14="http://schemas.microsoft.com/office/powerpoint/2010/main" val="331071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26628" name="Fußzeilenplatzhalt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GB" altLang="en-US" smtClean="0">
                <a:cs typeface="Arial" panose="020B0604020202020204" pitchFamily="34" charset="0"/>
              </a:rPr>
              <a:t>Dr. Ralf Engels                                    25.06.2009</a:t>
            </a:r>
          </a:p>
        </p:txBody>
      </p:sp>
      <p:sp>
        <p:nvSpPr>
          <p:cNvPr id="26629" name="Foliennummernplatzhalt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28750" algn="l"/>
                <a:tab pos="2144713" algn="l"/>
                <a:tab pos="28590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70D15BD7-AC9F-4D84-ACC3-8B36C475DFEA}" type="slidenum">
              <a:rPr lang="en-GB" altLang="en-US" smtClean="0"/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14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039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62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85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18551" y="609600"/>
            <a:ext cx="2586567" cy="5397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58851" y="609600"/>
            <a:ext cx="7556500" cy="53975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638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32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56794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58851" y="1905000"/>
            <a:ext cx="5071533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33584" y="1905000"/>
            <a:ext cx="5071533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799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031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039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01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6369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103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51006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308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18551" y="609600"/>
            <a:ext cx="2586567" cy="5397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58851" y="609600"/>
            <a:ext cx="7556500" cy="53975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155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790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78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02746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58851" y="1905000"/>
            <a:ext cx="5071533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33584" y="1905000"/>
            <a:ext cx="5071533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976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564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90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10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37999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04292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96713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0051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18551" y="609600"/>
            <a:ext cx="2586567" cy="5397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58851" y="609600"/>
            <a:ext cx="7556500" cy="53975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223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709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2449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41850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177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dirty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3143"/>
            <a:ext cx="11449050" cy="4214255"/>
          </a:xfrm>
        </p:spPr>
        <p:txBody>
          <a:bodyPr/>
          <a:lstStyle/>
          <a:p>
            <a:pPr lvl="0"/>
            <a:r>
              <a:rPr lang="de-DE" noProof="0" dirty="0" smtClean="0"/>
              <a:t>Formatvorlagen des Textmasters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US" noProof="0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 Month 2018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A52F4D17-1AD6-42D9-B93A-EB002C62F4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89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dirty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 smtClean="0"/>
              <a:t>Formatvorlagen des Textmasters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 Month 2018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D65862-E64A-4E5F-8934-CBE2F43FDC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A52F4D17-1AD6-42D9-B93A-EB002C62F4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69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58851" y="1905000"/>
            <a:ext cx="5071533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33584" y="1905000"/>
            <a:ext cx="5071533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8225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dirty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 Month 2018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566AD1-91A5-4D6F-BE6D-62150997CE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A52F4D17-1AD6-42D9-B93A-EB002C62F4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050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 Month 2018</a:t>
            </a:r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9A4D5F-2E35-47CB-9ECC-6BDDA45435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A52F4D17-1AD6-42D9-B93A-EB002C62F4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328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 Month 2018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EB74CF-3CEB-49F7-B847-0E316736F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A52F4D17-1AD6-42D9-B93A-EB002C62F4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456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5059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2216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353966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58851" y="1905000"/>
            <a:ext cx="5071533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33584" y="1905000"/>
            <a:ext cx="5071533" cy="410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08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95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8012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26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3302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30770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345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838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18551" y="609600"/>
            <a:ext cx="2586567" cy="5397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58851" y="609600"/>
            <a:ext cx="7556500" cy="53975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474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130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022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7520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0854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609601"/>
            <a:ext cx="1034626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1" y="1905000"/>
            <a:ext cx="10346267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Klicken Sie, um die Formate des Gliederungstextes zu bearbeiten</a:t>
            </a:r>
          </a:p>
          <a:p>
            <a:pPr lvl="1"/>
            <a:r>
              <a:rPr lang="en-GB" altLang="en-US" smtClean="0"/>
              <a:t>Zweite Gliederungsebene</a:t>
            </a:r>
          </a:p>
          <a:p>
            <a:pPr lvl="2"/>
            <a:r>
              <a:rPr lang="en-GB" altLang="en-US" smtClean="0"/>
              <a:t>Dritte Gliederungsebene</a:t>
            </a:r>
          </a:p>
          <a:p>
            <a:pPr lvl="3"/>
            <a:r>
              <a:rPr lang="en-GB" altLang="en-US" smtClean="0"/>
              <a:t>Vierte Gliederungsebene</a:t>
            </a:r>
          </a:p>
          <a:p>
            <a:pPr lvl="4"/>
            <a:r>
              <a:rPr lang="en-GB" altLang="en-US" smtClean="0"/>
              <a:t>Fünfte Gliederungsebene</a:t>
            </a:r>
          </a:p>
          <a:p>
            <a:pPr lvl="4"/>
            <a:r>
              <a:rPr lang="en-GB" altLang="en-US" smtClean="0"/>
              <a:t>Sechste Gliederungsebene</a:t>
            </a:r>
          </a:p>
          <a:p>
            <a:pPr lvl="4"/>
            <a:r>
              <a:rPr lang="en-GB" altLang="en-US" smtClean="0"/>
              <a:t>Siebente Gliederungsebene</a:t>
            </a:r>
          </a:p>
          <a:p>
            <a:pPr lvl="4"/>
            <a:r>
              <a:rPr lang="en-GB" altLang="en-US" smtClean="0"/>
              <a:t>Achte Gliederungsebene</a:t>
            </a:r>
          </a:p>
          <a:p>
            <a:pPr lvl="4"/>
            <a:r>
              <a:rPr lang="en-GB" altLang="en-US" smtClean="0"/>
              <a:t>Neunte Gliederungsebene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117" y="0"/>
            <a:ext cx="167216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" y="4572000"/>
            <a:ext cx="167217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54517" y="0"/>
            <a:ext cx="167216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152401" y="2286000"/>
            <a:ext cx="167217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152401" y="4572000"/>
            <a:ext cx="167217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127000"/>
            <a:ext cx="1930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06400" y="6477001"/>
            <a:ext cx="2844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DE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4165600" y="6477001"/>
            <a:ext cx="3860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DE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9144000" y="6400801"/>
            <a:ext cx="284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FE80E1F-AEE7-4028-BAC0-9598D331BF88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‹Nr.›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30200" indent="-33020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9EE0"/>
        </a:buClr>
        <a:buSzPct val="100000"/>
        <a:buFont typeface="Arial" panose="020B0604020202020204" pitchFamily="34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30250" indent="-27305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5B82"/>
        </a:buClr>
        <a:buSzPct val="100000"/>
        <a:buFont typeface="Wingdings" panose="05000000000000000000" pitchFamily="2" charset="2"/>
        <a:buChar char=""/>
        <a:defRPr sz="22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5B82"/>
        </a:buClr>
        <a:buSzPct val="100000"/>
        <a:buFont typeface="Wingdings" panose="05000000000000000000" pitchFamily="2" charset="2"/>
        <a:buChar char=""/>
        <a:defRPr sz="2200" i="1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panose="020B0604020202020204" pitchFamily="34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panose="020B0604020202020204" pitchFamily="34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609601"/>
            <a:ext cx="1034626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1" y="1905000"/>
            <a:ext cx="10346267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Klicken Sie, um die Formate des Gliederungstextes zu bearbeiten</a:t>
            </a:r>
          </a:p>
          <a:p>
            <a:pPr lvl="1"/>
            <a:r>
              <a:rPr lang="en-GB" altLang="en-US" smtClean="0"/>
              <a:t>Zweite Gliederungsebene</a:t>
            </a:r>
          </a:p>
          <a:p>
            <a:pPr lvl="2"/>
            <a:r>
              <a:rPr lang="en-GB" altLang="en-US" smtClean="0"/>
              <a:t>Dritte Gliederungsebene</a:t>
            </a:r>
          </a:p>
          <a:p>
            <a:pPr lvl="3"/>
            <a:r>
              <a:rPr lang="en-GB" altLang="en-US" smtClean="0"/>
              <a:t>Vierte Gliederungsebene</a:t>
            </a:r>
          </a:p>
          <a:p>
            <a:pPr lvl="4"/>
            <a:r>
              <a:rPr lang="en-GB" altLang="en-US" smtClean="0"/>
              <a:t>Fünfte Gliederungsebene</a:t>
            </a:r>
          </a:p>
          <a:p>
            <a:pPr lvl="4"/>
            <a:r>
              <a:rPr lang="en-GB" altLang="en-US" smtClean="0"/>
              <a:t>Sechste Gliederungsebene</a:t>
            </a:r>
          </a:p>
          <a:p>
            <a:pPr lvl="4"/>
            <a:r>
              <a:rPr lang="en-GB" altLang="en-US" smtClean="0"/>
              <a:t>Siebente Gliederungsebene</a:t>
            </a:r>
          </a:p>
          <a:p>
            <a:pPr lvl="4"/>
            <a:r>
              <a:rPr lang="en-GB" altLang="en-US" smtClean="0"/>
              <a:t>Achte Gliederungsebene</a:t>
            </a:r>
          </a:p>
          <a:p>
            <a:pPr lvl="4"/>
            <a:r>
              <a:rPr lang="en-GB" altLang="en-US" smtClean="0"/>
              <a:t>Neunte Gliederungsebene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117" y="0"/>
            <a:ext cx="167216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" y="4572000"/>
            <a:ext cx="167217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54517" y="0"/>
            <a:ext cx="167216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152401" y="2286000"/>
            <a:ext cx="167217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152401" y="4572000"/>
            <a:ext cx="167217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127000"/>
            <a:ext cx="1930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06400" y="6477001"/>
            <a:ext cx="2844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DE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4165600" y="6477001"/>
            <a:ext cx="3860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DE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9144000" y="6400801"/>
            <a:ext cx="284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FE80E1F-AEE7-4028-BAC0-9598D331BF88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‹Nr.›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30200" indent="-33020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9EE0"/>
        </a:buClr>
        <a:buSzPct val="100000"/>
        <a:buFont typeface="Arial" panose="020B0604020202020204" pitchFamily="34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30250" indent="-27305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5B82"/>
        </a:buClr>
        <a:buSzPct val="100000"/>
        <a:buFont typeface="Wingdings" panose="05000000000000000000" pitchFamily="2" charset="2"/>
        <a:buChar char=""/>
        <a:defRPr sz="22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5B82"/>
        </a:buClr>
        <a:buSzPct val="100000"/>
        <a:buFont typeface="Wingdings" panose="05000000000000000000" pitchFamily="2" charset="2"/>
        <a:buChar char=""/>
        <a:defRPr sz="2200" i="1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panose="020B0604020202020204" pitchFamily="34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panose="020B0604020202020204" pitchFamily="34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609601"/>
            <a:ext cx="1034626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1" y="1905000"/>
            <a:ext cx="10346267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Klicken Sie, um die Formate des Gliederungstextes zu bearbeiten</a:t>
            </a:r>
          </a:p>
          <a:p>
            <a:pPr lvl="1"/>
            <a:r>
              <a:rPr lang="en-GB" altLang="en-US" smtClean="0"/>
              <a:t>Zweite Gliederungsebene</a:t>
            </a:r>
          </a:p>
          <a:p>
            <a:pPr lvl="2"/>
            <a:r>
              <a:rPr lang="en-GB" altLang="en-US" smtClean="0"/>
              <a:t>Dritte Gliederungsebene</a:t>
            </a:r>
          </a:p>
          <a:p>
            <a:pPr lvl="3"/>
            <a:r>
              <a:rPr lang="en-GB" altLang="en-US" smtClean="0"/>
              <a:t>Vierte Gliederungsebene</a:t>
            </a:r>
          </a:p>
          <a:p>
            <a:pPr lvl="4"/>
            <a:r>
              <a:rPr lang="en-GB" altLang="en-US" smtClean="0"/>
              <a:t>Fünfte Gliederungsebene</a:t>
            </a:r>
          </a:p>
          <a:p>
            <a:pPr lvl="4"/>
            <a:r>
              <a:rPr lang="en-GB" altLang="en-US" smtClean="0"/>
              <a:t>Sechste Gliederungsebene</a:t>
            </a:r>
          </a:p>
          <a:p>
            <a:pPr lvl="4"/>
            <a:r>
              <a:rPr lang="en-GB" altLang="en-US" smtClean="0"/>
              <a:t>Siebente Gliederungsebene</a:t>
            </a:r>
          </a:p>
          <a:p>
            <a:pPr lvl="4"/>
            <a:r>
              <a:rPr lang="en-GB" altLang="en-US" smtClean="0"/>
              <a:t>Achte Gliederungsebene</a:t>
            </a:r>
          </a:p>
          <a:p>
            <a:pPr lvl="4"/>
            <a:r>
              <a:rPr lang="en-GB" altLang="en-US" smtClean="0"/>
              <a:t>Neunte Gliederungsebene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117" y="0"/>
            <a:ext cx="167216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" y="4572000"/>
            <a:ext cx="167217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54517" y="0"/>
            <a:ext cx="167216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152401" y="2286000"/>
            <a:ext cx="167217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152401" y="4572000"/>
            <a:ext cx="167217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127000"/>
            <a:ext cx="1930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06400" y="6477001"/>
            <a:ext cx="2844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DE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4165600" y="6477001"/>
            <a:ext cx="3860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DE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9144000" y="6400801"/>
            <a:ext cx="284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CFE80E1F-AEE7-4028-BAC0-9598D331BF88}" type="slidenum">
              <a:rPr kumimoji="0" lang="en-GB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‹Nr.›</a:t>
            </a:fld>
            <a:endParaRPr kumimoji="0" lang="en-GB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4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30200" indent="-33020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9EE0"/>
        </a:buClr>
        <a:buSzPct val="100000"/>
        <a:buFont typeface="Arial" panose="020B0604020202020204" pitchFamily="34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30250" indent="-27305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5B82"/>
        </a:buClr>
        <a:buSzPct val="100000"/>
        <a:buFont typeface="Wingdings" panose="05000000000000000000" pitchFamily="2" charset="2"/>
        <a:buChar char=""/>
        <a:defRPr sz="22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5B82"/>
        </a:buClr>
        <a:buSzPct val="100000"/>
        <a:buFont typeface="Wingdings" panose="05000000000000000000" pitchFamily="2" charset="2"/>
        <a:buChar char=""/>
        <a:defRPr sz="2200" i="1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panose="020B0604020202020204" pitchFamily="34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panose="020B0604020202020204" pitchFamily="34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 Month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A52F4D17-1AD6-42D9-B93A-EB002C62F4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23D6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23D6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2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278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orient="horz" pos="363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609601"/>
            <a:ext cx="1034626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1" y="1905000"/>
            <a:ext cx="10346267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Klicken Sie, um die Formate des Gliederungstextes zu bearbeiten</a:t>
            </a:r>
          </a:p>
          <a:p>
            <a:pPr lvl="1"/>
            <a:r>
              <a:rPr lang="en-GB" altLang="en-US" smtClean="0"/>
              <a:t>Zweite Gliederungsebene</a:t>
            </a:r>
          </a:p>
          <a:p>
            <a:pPr lvl="2"/>
            <a:r>
              <a:rPr lang="en-GB" altLang="en-US" smtClean="0"/>
              <a:t>Dritte Gliederungsebene</a:t>
            </a:r>
          </a:p>
          <a:p>
            <a:pPr lvl="3"/>
            <a:r>
              <a:rPr lang="en-GB" altLang="en-US" smtClean="0"/>
              <a:t>Vierte Gliederungsebene</a:t>
            </a:r>
          </a:p>
          <a:p>
            <a:pPr lvl="4"/>
            <a:r>
              <a:rPr lang="en-GB" altLang="en-US" smtClean="0"/>
              <a:t>Fünfte Gliederungsebene</a:t>
            </a:r>
          </a:p>
          <a:p>
            <a:pPr lvl="4"/>
            <a:r>
              <a:rPr lang="en-GB" altLang="en-US" smtClean="0"/>
              <a:t>Sechste Gliederungsebene</a:t>
            </a:r>
          </a:p>
          <a:p>
            <a:pPr lvl="4"/>
            <a:r>
              <a:rPr lang="en-GB" altLang="en-US" smtClean="0"/>
              <a:t>Siebente Gliederungsebene</a:t>
            </a:r>
          </a:p>
          <a:p>
            <a:pPr lvl="4"/>
            <a:r>
              <a:rPr lang="en-GB" altLang="en-US" smtClean="0"/>
              <a:t>Achte Gliederungsebene</a:t>
            </a:r>
          </a:p>
          <a:p>
            <a:pPr lvl="4"/>
            <a:r>
              <a:rPr lang="en-GB" altLang="en-US" smtClean="0"/>
              <a:t>Neunte Gliederungsebene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2117" y="0"/>
            <a:ext cx="167216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1" y="4572000"/>
            <a:ext cx="167217" cy="2286000"/>
          </a:xfrm>
          <a:prstGeom prst="rect">
            <a:avLst/>
          </a:prstGeom>
          <a:solidFill>
            <a:srgbClr val="515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54517" y="0"/>
            <a:ext cx="167216" cy="2286000"/>
          </a:xfrm>
          <a:prstGeom prst="rect">
            <a:avLst/>
          </a:prstGeom>
          <a:solidFill>
            <a:srgbClr val="005B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152401" y="2286000"/>
            <a:ext cx="167217" cy="2286000"/>
          </a:xfrm>
          <a:prstGeom prst="rect">
            <a:avLst/>
          </a:prstGeom>
          <a:solidFill>
            <a:srgbClr val="B9BB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152401" y="4572000"/>
            <a:ext cx="167217" cy="2286000"/>
          </a:xfrm>
          <a:prstGeom prst="rect">
            <a:avLst/>
          </a:prstGeom>
          <a:solidFill>
            <a:srgbClr val="DCDC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33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127000"/>
            <a:ext cx="1930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06400" y="6477001"/>
            <a:ext cx="2844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DE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4165600" y="6477001"/>
            <a:ext cx="38608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de-DE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9144000" y="6400801"/>
            <a:ext cx="284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D2310713-7A2A-4B8F-967D-E8EFCAC52025}" type="slidenum"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‹Nr.›</a:t>
            </a:fld>
            <a:endParaRPr kumimoji="0" lang="en-GB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7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/>
  <p:txStyles>
    <p:titleStyle>
      <a:lvl1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defTabSz="449263" rtl="0" eaLnBrk="0" fontAlgn="base" hangingPunct="0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panose="020B0604020202020204" pitchFamily="34" charset="0"/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defTabSz="449263" rtl="0" fontAlgn="base">
        <a:lnSpc>
          <a:spcPct val="58000"/>
        </a:lnSpc>
        <a:spcBef>
          <a:spcPct val="0"/>
        </a:spcBef>
        <a:spcAft>
          <a:spcPct val="0"/>
        </a:spcAft>
        <a:buClr>
          <a:srgbClr val="005B82"/>
        </a:buClr>
        <a:buSzPct val="100000"/>
        <a:buFont typeface="Arial" charset="0"/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30200" indent="-33020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9EE0"/>
        </a:buClr>
        <a:buSzPct val="100000"/>
        <a:buFont typeface="Arial" panose="020B0604020202020204" pitchFamily="34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30250" indent="-27305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5B82"/>
        </a:buClr>
        <a:buSzPct val="100000"/>
        <a:buFont typeface="Wingdings" panose="05000000000000000000" pitchFamily="2" charset="2"/>
        <a:buChar char=""/>
        <a:defRPr sz="22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58000"/>
        </a:lnSpc>
        <a:spcBef>
          <a:spcPts val="550"/>
        </a:spcBef>
        <a:spcAft>
          <a:spcPct val="0"/>
        </a:spcAft>
        <a:buClr>
          <a:srgbClr val="005B82"/>
        </a:buClr>
        <a:buSzPct val="100000"/>
        <a:buFont typeface="Wingdings" panose="05000000000000000000" pitchFamily="2" charset="2"/>
        <a:buChar char=""/>
        <a:defRPr sz="2200" i="1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panose="020B0604020202020204" pitchFamily="34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panose="020B0604020202020204" pitchFamily="34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lnSpc>
          <a:spcPct val="58000"/>
        </a:lnSpc>
        <a:spcBef>
          <a:spcPts val="500"/>
        </a:spcBef>
        <a:spcAft>
          <a:spcPct val="0"/>
        </a:spcAft>
        <a:buClr>
          <a:srgbClr val="009EE0"/>
        </a:buClr>
        <a:buSzPct val="100000"/>
        <a:buFont typeface="Arial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621" y="537344"/>
            <a:ext cx="11088542" cy="623404"/>
          </a:xfrm>
        </p:spPr>
        <p:txBody>
          <a:bodyPr/>
          <a:lstStyle/>
          <a:p>
            <a:r>
              <a:rPr lang="en-US" dirty="0"/>
              <a:t>Storage Cell Tests for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Polarized </a:t>
            </a:r>
            <a:r>
              <a:rPr lang="en-US" dirty="0"/>
              <a:t>Target at </a:t>
            </a:r>
            <a:r>
              <a:rPr lang="en-US" dirty="0" err="1"/>
              <a:t>LHCb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30.09.2022</a:t>
            </a:r>
            <a:r>
              <a:rPr lang="en-US" noProof="0" dirty="0" smtClean="0"/>
              <a:t>  </a:t>
            </a:r>
            <a:r>
              <a:rPr lang="en-US" noProof="0" dirty="0"/>
              <a:t>I  </a:t>
            </a:r>
            <a:r>
              <a:rPr lang="en-US" dirty="0" smtClean="0"/>
              <a:t>Ralf Engels for the </a:t>
            </a:r>
            <a:r>
              <a:rPr lang="en-US" dirty="0" err="1" smtClean="0"/>
              <a:t>Spin@LHCb</a:t>
            </a:r>
            <a:r>
              <a:rPr lang="en-US" dirty="0" smtClean="0"/>
              <a:t> collaboration</a:t>
            </a:r>
          </a:p>
          <a:p>
            <a:r>
              <a:rPr lang="en-US" noProof="0" dirty="0" smtClean="0"/>
              <a:t>FZ Jülich / GSI Darmstadt</a:t>
            </a:r>
            <a:endParaRPr lang="en-US" noProof="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F7FD6BE-2AD6-4D5D-AF5C-37BA9885D0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3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69" y="288658"/>
            <a:ext cx="6352674" cy="639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4590936" y="-251675"/>
            <a:ext cx="7759583" cy="1393773"/>
          </a:xfrm>
        </p:spPr>
        <p:txBody>
          <a:bodyPr/>
          <a:lstStyle/>
          <a:p>
            <a:r>
              <a:rPr lang="de-DE" altLang="de-DE" u="sng" dirty="0" smtClean="0"/>
              <a:t>The Experimental Setup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594605" y="1537568"/>
            <a:ext cx="47837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ABS   </a:t>
            </a:r>
          </a:p>
          <a:p>
            <a:endParaRPr lang="de-DE" dirty="0"/>
          </a:p>
        </p:txBody>
      </p:sp>
      <p:sp>
        <p:nvSpPr>
          <p:cNvPr id="17" name="Textfeld 2"/>
          <p:cNvSpPr txBox="1">
            <a:spLocks noChangeArrowheads="1"/>
          </p:cNvSpPr>
          <p:nvPr/>
        </p:nvSpPr>
        <p:spPr bwMode="auto">
          <a:xfrm>
            <a:off x="8845617" y="4374431"/>
            <a:ext cx="140053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 dirty="0">
                <a:solidFill>
                  <a:srgbClr val="FF0000"/>
                </a:solidFill>
              </a:rPr>
              <a:t>H</a:t>
            </a:r>
            <a:r>
              <a:rPr lang="de-DE" altLang="en-US" sz="2400" baseline="-25000" dirty="0">
                <a:solidFill>
                  <a:srgbClr val="FF0000"/>
                </a:solidFill>
              </a:rPr>
              <a:t>2</a:t>
            </a:r>
            <a:r>
              <a:rPr lang="de-DE" altLang="en-US" sz="2400" baseline="30000" dirty="0">
                <a:solidFill>
                  <a:srgbClr val="FF0000"/>
                </a:solidFill>
              </a:rPr>
              <a:t>+</a:t>
            </a:r>
            <a:r>
              <a:rPr lang="de-DE" altLang="en-US" sz="2400" dirty="0">
                <a:solidFill>
                  <a:srgbClr val="FF0000"/>
                </a:solidFill>
              </a:rPr>
              <a:t>, D</a:t>
            </a:r>
            <a:r>
              <a:rPr lang="de-DE" altLang="en-US" sz="2400" baseline="-25000" dirty="0">
                <a:solidFill>
                  <a:srgbClr val="FF0000"/>
                </a:solidFill>
              </a:rPr>
              <a:t>2</a:t>
            </a:r>
            <a:r>
              <a:rPr lang="de-DE" altLang="en-US" sz="2400" baseline="30000" dirty="0">
                <a:solidFill>
                  <a:srgbClr val="FF0000"/>
                </a:solidFill>
              </a:rPr>
              <a:t>+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 dirty="0">
                <a:solidFill>
                  <a:srgbClr val="FF0000"/>
                </a:solidFill>
              </a:rPr>
              <a:t>HD</a:t>
            </a:r>
            <a:r>
              <a:rPr lang="de-DE" altLang="en-US" sz="2400" baseline="30000" dirty="0">
                <a:solidFill>
                  <a:srgbClr val="FF0000"/>
                </a:solidFill>
              </a:rPr>
              <a:t>+</a:t>
            </a:r>
            <a:r>
              <a:rPr lang="de-DE" altLang="en-US" sz="2400" dirty="0">
                <a:solidFill>
                  <a:srgbClr val="FF0000"/>
                </a:solidFill>
              </a:rPr>
              <a:t>, H</a:t>
            </a:r>
            <a:r>
              <a:rPr lang="de-DE" altLang="en-US" sz="2400" baseline="-25000" dirty="0">
                <a:solidFill>
                  <a:srgbClr val="FF0000"/>
                </a:solidFill>
              </a:rPr>
              <a:t>3</a:t>
            </a:r>
            <a:r>
              <a:rPr lang="de-DE" altLang="en-US" sz="2400" baseline="30000" dirty="0">
                <a:solidFill>
                  <a:srgbClr val="FF0000"/>
                </a:solidFill>
              </a:rPr>
              <a:t>+</a:t>
            </a:r>
            <a:endParaRPr lang="en-US" altLang="en-US" sz="2400" baseline="30000" dirty="0">
              <a:solidFill>
                <a:srgbClr val="FF0000"/>
              </a:solidFill>
            </a:endParaRPr>
          </a:p>
        </p:txBody>
      </p:sp>
      <p:sp>
        <p:nvSpPr>
          <p:cNvPr id="18" name="Textfeld 1"/>
          <p:cNvSpPr txBox="1">
            <a:spLocks noChangeArrowheads="1"/>
          </p:cNvSpPr>
          <p:nvPr/>
        </p:nvSpPr>
        <p:spPr bwMode="auto">
          <a:xfrm>
            <a:off x="9138174" y="5363296"/>
            <a:ext cx="784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800" dirty="0">
                <a:solidFill>
                  <a:srgbClr val="FF0000"/>
                </a:solidFill>
              </a:rPr>
              <a:t>p, d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feld 2"/>
          <p:cNvSpPr txBox="1">
            <a:spLocks noChangeArrowheads="1"/>
          </p:cNvSpPr>
          <p:nvPr/>
        </p:nvSpPr>
        <p:spPr bwMode="auto">
          <a:xfrm>
            <a:off x="4888023" y="2476646"/>
            <a:ext cx="140053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 dirty="0" smtClean="0">
                <a:solidFill>
                  <a:srgbClr val="FF0000"/>
                </a:solidFill>
              </a:rPr>
              <a:t>H, D </a:t>
            </a:r>
            <a:r>
              <a:rPr lang="de-DE" altLang="en-US" sz="2400" dirty="0" err="1" smtClean="0">
                <a:solidFill>
                  <a:srgbClr val="FF0000"/>
                </a:solidFill>
              </a:rPr>
              <a:t>or</a:t>
            </a:r>
            <a:r>
              <a:rPr lang="de-DE" altLang="en-US" sz="2400" baseline="-25000" dirty="0" smtClean="0">
                <a:solidFill>
                  <a:srgbClr val="FF0000"/>
                </a:solidFill>
              </a:rPr>
              <a:t> </a:t>
            </a:r>
            <a:endParaRPr lang="de-DE" altLang="en-US" sz="2400" baseline="30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 dirty="0" smtClean="0">
                <a:solidFill>
                  <a:srgbClr val="FF0000"/>
                </a:solidFill>
              </a:rPr>
              <a:t>H+D</a:t>
            </a:r>
            <a:endParaRPr lang="en-US" altLang="en-US" sz="24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0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1992314" y="44451"/>
            <a:ext cx="7767637" cy="1173163"/>
          </a:xfrm>
        </p:spPr>
        <p:txBody>
          <a:bodyPr/>
          <a:lstStyle/>
          <a:p>
            <a:r>
              <a:rPr lang="de-DE" altLang="de-DE" u="sng" dirty="0" smtClean="0"/>
              <a:t>The Experimental Setup</a:t>
            </a:r>
          </a:p>
        </p:txBody>
      </p:sp>
      <p:pic>
        <p:nvPicPr>
          <p:cNvPr id="16387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0" y="981074"/>
            <a:ext cx="10904508" cy="530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28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545146" y="-100013"/>
            <a:ext cx="7759700" cy="1141413"/>
          </a:xfrm>
        </p:spPr>
        <p:txBody>
          <a:bodyPr/>
          <a:lstStyle/>
          <a:p>
            <a:r>
              <a:rPr lang="de-DE" altLang="en-US" u="sng" smtClean="0"/>
              <a:t>HD </a:t>
            </a:r>
            <a:r>
              <a:rPr lang="de-DE" altLang="en-US" u="sng" dirty="0" err="1" smtClean="0"/>
              <a:t>Molecules</a:t>
            </a:r>
            <a:endParaRPr lang="en-US" altLang="en-US" dirty="0" smtClean="0"/>
          </a:p>
        </p:txBody>
      </p:sp>
      <p:pic>
        <p:nvPicPr>
          <p:cNvPr id="20483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340" y="782646"/>
            <a:ext cx="8317848" cy="572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feld 6"/>
          <p:cNvSpPr txBox="1">
            <a:spLocks noChangeArrowheads="1"/>
          </p:cNvSpPr>
          <p:nvPr/>
        </p:nvSpPr>
        <p:spPr bwMode="auto">
          <a:xfrm>
            <a:off x="4493697" y="1535766"/>
            <a:ext cx="22296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>
                <a:solidFill>
                  <a:srgbClr val="C00000"/>
                </a:solidFill>
              </a:rPr>
              <a:t>P</a:t>
            </a:r>
            <a:r>
              <a:rPr lang="de-DE" altLang="en-US" sz="2400" baseline="-25000">
                <a:solidFill>
                  <a:srgbClr val="C00000"/>
                </a:solidFill>
              </a:rPr>
              <a:t>z</a:t>
            </a:r>
            <a:r>
              <a:rPr lang="de-DE" altLang="en-US" sz="2400">
                <a:solidFill>
                  <a:srgbClr val="C00000"/>
                </a:solidFill>
              </a:rPr>
              <a:t> (D) = -0.3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>
                <a:solidFill>
                  <a:srgbClr val="C00000"/>
                </a:solidFill>
              </a:rPr>
              <a:t>P</a:t>
            </a:r>
            <a:r>
              <a:rPr lang="de-DE" altLang="en-US" sz="2400" baseline="-25000">
                <a:solidFill>
                  <a:srgbClr val="C00000"/>
                </a:solidFill>
              </a:rPr>
              <a:t>zz</a:t>
            </a:r>
            <a:r>
              <a:rPr lang="de-DE" altLang="en-US" sz="2400">
                <a:solidFill>
                  <a:srgbClr val="C00000"/>
                </a:solidFill>
              </a:rPr>
              <a:t> (D) = 0.12</a:t>
            </a:r>
          </a:p>
        </p:txBody>
      </p:sp>
      <p:sp>
        <p:nvSpPr>
          <p:cNvPr id="20485" name="Textfeld 12"/>
          <p:cNvSpPr txBox="1">
            <a:spLocks noChangeArrowheads="1"/>
          </p:cNvSpPr>
          <p:nvPr/>
        </p:nvSpPr>
        <p:spPr bwMode="auto">
          <a:xfrm>
            <a:off x="3422757" y="2886211"/>
            <a:ext cx="2286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>
                <a:solidFill>
                  <a:srgbClr val="005B82"/>
                </a:solidFill>
              </a:rPr>
              <a:t>P</a:t>
            </a:r>
            <a:r>
              <a:rPr lang="de-DE" altLang="en-US" sz="2400" baseline="-25000">
                <a:solidFill>
                  <a:srgbClr val="005B82"/>
                </a:solidFill>
              </a:rPr>
              <a:t>z</a:t>
            </a:r>
            <a:r>
              <a:rPr lang="de-DE" altLang="en-US" sz="2400">
                <a:solidFill>
                  <a:srgbClr val="005B82"/>
                </a:solidFill>
              </a:rPr>
              <a:t> (H) = -0.21</a:t>
            </a:r>
            <a:endParaRPr lang="en-US" altLang="en-US" sz="2400">
              <a:solidFill>
                <a:srgbClr val="005B82"/>
              </a:solidFill>
            </a:endParaRPr>
          </a:p>
        </p:txBody>
      </p:sp>
      <p:sp>
        <p:nvSpPr>
          <p:cNvPr id="20486" name="Textfeld 14"/>
          <p:cNvSpPr txBox="1">
            <a:spLocks noChangeArrowheads="1"/>
          </p:cNvSpPr>
          <p:nvPr/>
        </p:nvSpPr>
        <p:spPr bwMode="auto">
          <a:xfrm>
            <a:off x="3763668" y="385011"/>
            <a:ext cx="58505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800" dirty="0">
                <a:solidFill>
                  <a:schemeClr val="tx1"/>
                </a:solidFill>
              </a:rPr>
              <a:t>(Surface: Gold / T = 80 K / B = 0.528 T / E = 2 keV)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cxnSp>
        <p:nvCxnSpPr>
          <p:cNvPr id="20487" name="Gerade Verbindung mit Pfeil 17"/>
          <p:cNvCxnSpPr>
            <a:cxnSpLocks noChangeShapeType="1"/>
          </p:cNvCxnSpPr>
          <p:nvPr/>
        </p:nvCxnSpPr>
        <p:spPr bwMode="auto">
          <a:xfrm flipV="1">
            <a:off x="4615941" y="5450025"/>
            <a:ext cx="0" cy="461994"/>
          </a:xfrm>
          <a:prstGeom prst="straightConnector1">
            <a:avLst/>
          </a:prstGeom>
          <a:noFill/>
          <a:ln w="3175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89" name="Gerade Verbindung mit Pfeil 24"/>
          <p:cNvCxnSpPr>
            <a:cxnSpLocks noChangeShapeType="1"/>
          </p:cNvCxnSpPr>
          <p:nvPr/>
        </p:nvCxnSpPr>
        <p:spPr bwMode="auto">
          <a:xfrm flipV="1">
            <a:off x="5987054" y="5450025"/>
            <a:ext cx="0" cy="461994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Gerade Verbindung mit Pfeil 25"/>
          <p:cNvCxnSpPr/>
          <p:nvPr/>
        </p:nvCxnSpPr>
        <p:spPr bwMode="auto">
          <a:xfrm flipV="1">
            <a:off x="6489840" y="5681020"/>
            <a:ext cx="0" cy="46056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cxnSp>
        <p:nvCxnSpPr>
          <p:cNvPr id="27" name="Gerade Verbindung mit Pfeil 26"/>
          <p:cNvCxnSpPr/>
          <p:nvPr/>
        </p:nvCxnSpPr>
        <p:spPr bwMode="auto">
          <a:xfrm flipV="1">
            <a:off x="7080429" y="5604259"/>
            <a:ext cx="0" cy="460566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</p:cxnSp>
      <p:sp>
        <p:nvSpPr>
          <p:cNvPr id="20492" name="Textfeld 27"/>
          <p:cNvSpPr txBox="1">
            <a:spLocks noChangeArrowheads="1"/>
          </p:cNvSpPr>
          <p:nvPr/>
        </p:nvSpPr>
        <p:spPr bwMode="auto">
          <a:xfrm>
            <a:off x="4095968" y="5495716"/>
            <a:ext cx="440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 dirty="0">
                <a:solidFill>
                  <a:schemeClr val="accent2"/>
                </a:solidFill>
              </a:rPr>
              <a:t>H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20493" name="Textfeld 28"/>
          <p:cNvSpPr txBox="1">
            <a:spLocks noChangeArrowheads="1"/>
          </p:cNvSpPr>
          <p:nvPr/>
        </p:nvSpPr>
        <p:spPr bwMode="auto">
          <a:xfrm>
            <a:off x="8624212" y="5527869"/>
            <a:ext cx="442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 dirty="0">
                <a:solidFill>
                  <a:schemeClr val="accent2"/>
                </a:solidFill>
              </a:rPr>
              <a:t>H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20494" name="Textfeld 29"/>
          <p:cNvSpPr txBox="1">
            <a:spLocks noChangeArrowheads="1"/>
          </p:cNvSpPr>
          <p:nvPr/>
        </p:nvSpPr>
        <p:spPr bwMode="auto">
          <a:xfrm>
            <a:off x="6334264" y="5341717"/>
            <a:ext cx="442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>
                <a:solidFill>
                  <a:srgbClr val="FF0000"/>
                </a:solidFill>
              </a:rPr>
              <a:t>D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 flipH="1">
            <a:off x="3503597" y="3753851"/>
            <a:ext cx="1183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m</a:t>
            </a:r>
            <a:r>
              <a:rPr lang="de-DE" sz="2000" baseline="-25000" dirty="0" err="1" smtClean="0"/>
              <a:t>I</a:t>
            </a:r>
            <a:r>
              <a:rPr lang="de-DE" sz="2000" dirty="0" smtClean="0"/>
              <a:t>=1/2</a:t>
            </a:r>
            <a:endParaRPr lang="de-DE" sz="2000" dirty="0"/>
          </a:p>
        </p:txBody>
      </p:sp>
      <p:sp>
        <p:nvSpPr>
          <p:cNvPr id="32" name="Textfeld 31"/>
          <p:cNvSpPr txBox="1"/>
          <p:nvPr/>
        </p:nvSpPr>
        <p:spPr>
          <a:xfrm flipH="1">
            <a:off x="8468637" y="3761876"/>
            <a:ext cx="1183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m</a:t>
            </a:r>
            <a:r>
              <a:rPr lang="de-DE" sz="2000" baseline="-25000" dirty="0" err="1" smtClean="0"/>
              <a:t>I</a:t>
            </a:r>
            <a:r>
              <a:rPr lang="de-DE" sz="2000" dirty="0" smtClean="0"/>
              <a:t>=-1/2</a:t>
            </a:r>
            <a:endParaRPr lang="de-DE" sz="2000" dirty="0"/>
          </a:p>
        </p:txBody>
      </p:sp>
      <p:sp>
        <p:nvSpPr>
          <p:cNvPr id="33" name="Textfeld 32"/>
          <p:cNvSpPr txBox="1"/>
          <p:nvPr/>
        </p:nvSpPr>
        <p:spPr>
          <a:xfrm flipH="1">
            <a:off x="5573023" y="3444247"/>
            <a:ext cx="120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m</a:t>
            </a:r>
            <a:r>
              <a:rPr lang="de-DE" sz="2000" baseline="-25000" dirty="0" err="1" smtClean="0"/>
              <a:t>I</a:t>
            </a:r>
            <a:r>
              <a:rPr lang="de-DE" sz="2000" dirty="0" smtClean="0"/>
              <a:t>=+1</a:t>
            </a:r>
            <a:endParaRPr lang="de-DE" sz="2000" dirty="0"/>
          </a:p>
        </p:txBody>
      </p:sp>
      <p:sp>
        <p:nvSpPr>
          <p:cNvPr id="34" name="Textfeld 33"/>
          <p:cNvSpPr txBox="1"/>
          <p:nvPr/>
        </p:nvSpPr>
        <p:spPr>
          <a:xfrm flipH="1">
            <a:off x="7217337" y="1565718"/>
            <a:ext cx="120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m</a:t>
            </a:r>
            <a:r>
              <a:rPr lang="de-DE" sz="2000" baseline="-25000" dirty="0" err="1" smtClean="0"/>
              <a:t>I</a:t>
            </a:r>
            <a:r>
              <a:rPr lang="de-DE" sz="2000" dirty="0" smtClean="0"/>
              <a:t>=-1</a:t>
            </a:r>
            <a:endParaRPr lang="de-DE" sz="2000" dirty="0"/>
          </a:p>
        </p:txBody>
      </p:sp>
      <p:sp>
        <p:nvSpPr>
          <p:cNvPr id="35" name="Textfeld 34"/>
          <p:cNvSpPr txBox="1"/>
          <p:nvPr/>
        </p:nvSpPr>
        <p:spPr>
          <a:xfrm flipH="1">
            <a:off x="6129687" y="2797746"/>
            <a:ext cx="120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m</a:t>
            </a:r>
            <a:r>
              <a:rPr lang="de-DE" sz="2000" baseline="-25000" dirty="0" err="1" smtClean="0"/>
              <a:t>I</a:t>
            </a:r>
            <a:r>
              <a:rPr lang="de-DE" sz="2000" dirty="0" smtClean="0"/>
              <a:t>=0</a:t>
            </a:r>
            <a:endParaRPr lang="de-DE" sz="2000" dirty="0"/>
          </a:p>
        </p:txBody>
      </p:sp>
      <p:cxnSp>
        <p:nvCxnSpPr>
          <p:cNvPr id="45" name="Gerade Verbindung mit Pfeil 17"/>
          <p:cNvCxnSpPr>
            <a:cxnSpLocks noChangeShapeType="1"/>
          </p:cNvCxnSpPr>
          <p:nvPr/>
        </p:nvCxnSpPr>
        <p:spPr bwMode="auto">
          <a:xfrm>
            <a:off x="8266346" y="5450025"/>
            <a:ext cx="0" cy="439915"/>
          </a:xfrm>
          <a:prstGeom prst="straightConnector1">
            <a:avLst/>
          </a:prstGeom>
          <a:noFill/>
          <a:ln w="31750" algn="ctr">
            <a:solidFill>
              <a:schemeClr val="accent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483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442763"/>
            <a:ext cx="7825174" cy="568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el 1"/>
          <p:cNvSpPr>
            <a:spLocks noGrp="1"/>
          </p:cNvSpPr>
          <p:nvPr>
            <p:ph type="title"/>
          </p:nvPr>
        </p:nvSpPr>
        <p:spPr>
          <a:xfrm>
            <a:off x="870133" y="44451"/>
            <a:ext cx="7759700" cy="1141413"/>
          </a:xfrm>
        </p:spPr>
        <p:txBody>
          <a:bodyPr/>
          <a:lstStyle/>
          <a:p>
            <a:r>
              <a:rPr lang="de-DE" altLang="en-US" u="sng" dirty="0" smtClean="0"/>
              <a:t>HD </a:t>
            </a:r>
            <a:r>
              <a:rPr lang="de-DE" altLang="en-US" u="sng" dirty="0" err="1" smtClean="0"/>
              <a:t>Molecules</a:t>
            </a:r>
            <a:r>
              <a:rPr lang="de-DE" altLang="en-US" dirty="0" smtClean="0"/>
              <a:t/>
            </a:r>
            <a:br>
              <a:rPr lang="de-DE" altLang="en-US" dirty="0" smtClean="0"/>
            </a:br>
            <a:endParaRPr lang="en-US" altLang="en-US" dirty="0" smtClean="0"/>
          </a:p>
        </p:txBody>
      </p:sp>
      <p:sp>
        <p:nvSpPr>
          <p:cNvPr id="22532" name="Textfeld 3"/>
          <p:cNvSpPr txBox="1">
            <a:spLocks noChangeArrowheads="1"/>
          </p:cNvSpPr>
          <p:nvPr/>
        </p:nvSpPr>
        <p:spPr bwMode="auto">
          <a:xfrm>
            <a:off x="3432176" y="1029904"/>
            <a:ext cx="323813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dirty="0">
                <a:solidFill>
                  <a:schemeClr val="tx1"/>
                </a:solidFill>
              </a:rPr>
              <a:t>Surface: </a:t>
            </a:r>
            <a:r>
              <a:rPr lang="de-DE" altLang="en-US" sz="1400" dirty="0" err="1">
                <a:solidFill>
                  <a:schemeClr val="tx1"/>
                </a:solidFill>
              </a:rPr>
              <a:t>Fomblin</a:t>
            </a:r>
            <a:r>
              <a:rPr lang="de-DE" altLang="en-US" sz="1400" dirty="0">
                <a:solidFill>
                  <a:schemeClr val="tx1"/>
                </a:solidFill>
              </a:rPr>
              <a:t> on </a:t>
            </a:r>
            <a:r>
              <a:rPr lang="de-DE" altLang="en-US" sz="1400" dirty="0" err="1" smtClean="0">
                <a:solidFill>
                  <a:schemeClr val="tx1"/>
                </a:solidFill>
              </a:rPr>
              <a:t>Fused</a:t>
            </a:r>
            <a:r>
              <a:rPr lang="de-DE" altLang="en-US" sz="1400" dirty="0" smtClean="0">
                <a:solidFill>
                  <a:schemeClr val="tx1"/>
                </a:solidFill>
              </a:rPr>
              <a:t> </a:t>
            </a:r>
            <a:r>
              <a:rPr lang="de-DE" altLang="en-US" sz="1400" dirty="0">
                <a:solidFill>
                  <a:schemeClr val="tx1"/>
                </a:solidFill>
              </a:rPr>
              <a:t>Quarz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dirty="0">
                <a:solidFill>
                  <a:schemeClr val="tx1"/>
                </a:solidFill>
              </a:rPr>
              <a:t>T = 80 K / B = 0.528 T / E = 0.3 keV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dirty="0" err="1">
                <a:solidFill>
                  <a:schemeClr val="tx1"/>
                </a:solidFill>
              </a:rPr>
              <a:t>P</a:t>
            </a:r>
            <a:r>
              <a:rPr lang="de-DE" altLang="en-US" sz="1400" baseline="-25000" dirty="0" err="1">
                <a:solidFill>
                  <a:schemeClr val="tx1"/>
                </a:solidFill>
              </a:rPr>
              <a:t>z</a:t>
            </a:r>
            <a:r>
              <a:rPr lang="de-DE" altLang="en-US" sz="1400" dirty="0">
                <a:solidFill>
                  <a:schemeClr val="tx1"/>
                </a:solidFill>
              </a:rPr>
              <a:t> (H) = - 0.77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dirty="0" err="1">
                <a:solidFill>
                  <a:schemeClr val="tx1"/>
                </a:solidFill>
              </a:rPr>
              <a:t>P</a:t>
            </a:r>
            <a:r>
              <a:rPr lang="de-DE" altLang="en-US" sz="1400" baseline="-25000" dirty="0" err="1">
                <a:solidFill>
                  <a:schemeClr val="tx1"/>
                </a:solidFill>
              </a:rPr>
              <a:t>z</a:t>
            </a:r>
            <a:r>
              <a:rPr lang="de-DE" altLang="en-US" sz="1400" dirty="0">
                <a:solidFill>
                  <a:schemeClr val="tx1"/>
                </a:solidFill>
              </a:rPr>
              <a:t> (D) = - 0.79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400" dirty="0" err="1">
                <a:solidFill>
                  <a:schemeClr val="tx1"/>
                </a:solidFill>
              </a:rPr>
              <a:t>P</a:t>
            </a:r>
            <a:r>
              <a:rPr lang="de-DE" altLang="en-US" sz="1400" baseline="-25000" dirty="0" err="1">
                <a:solidFill>
                  <a:schemeClr val="tx1"/>
                </a:solidFill>
              </a:rPr>
              <a:t>zz</a:t>
            </a:r>
            <a:r>
              <a:rPr lang="de-DE" altLang="en-US" sz="1400" dirty="0">
                <a:solidFill>
                  <a:schemeClr val="tx1"/>
                </a:solidFill>
              </a:rPr>
              <a:t> (D) = + 0.69</a:t>
            </a:r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22533" name="Rechteck 6"/>
          <p:cNvSpPr>
            <a:spLocks noChangeArrowheads="1"/>
          </p:cNvSpPr>
          <p:nvPr/>
        </p:nvSpPr>
        <p:spPr bwMode="auto">
          <a:xfrm>
            <a:off x="2208213" y="1855095"/>
            <a:ext cx="431800" cy="27368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22534" name="Textfeld 5"/>
          <p:cNvSpPr txBox="1">
            <a:spLocks noChangeArrowheads="1"/>
          </p:cNvSpPr>
          <p:nvPr/>
        </p:nvSpPr>
        <p:spPr bwMode="auto">
          <a:xfrm rot="16200000">
            <a:off x="677859" y="3230564"/>
            <a:ext cx="3252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600" dirty="0">
                <a:solidFill>
                  <a:schemeClr val="tx1"/>
                </a:solidFill>
              </a:rPr>
              <a:t>Signal </a:t>
            </a:r>
            <a:r>
              <a:rPr lang="de-DE" altLang="en-US" sz="1600" dirty="0" err="1">
                <a:solidFill>
                  <a:schemeClr val="tx1"/>
                </a:solidFill>
              </a:rPr>
              <a:t>of</a:t>
            </a:r>
            <a:r>
              <a:rPr lang="de-DE" altLang="en-US" sz="1600" dirty="0">
                <a:solidFill>
                  <a:schemeClr val="tx1"/>
                </a:solidFill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</a:rPr>
              <a:t>the</a:t>
            </a:r>
            <a:r>
              <a:rPr lang="de-DE" altLang="en-US" sz="1600" dirty="0">
                <a:solidFill>
                  <a:schemeClr val="tx1"/>
                </a:solidFill>
              </a:rPr>
              <a:t> </a:t>
            </a:r>
            <a:r>
              <a:rPr lang="de-DE" altLang="en-US" sz="1600" dirty="0" err="1">
                <a:solidFill>
                  <a:schemeClr val="tx1"/>
                </a:solidFill>
              </a:rPr>
              <a:t>Photomultiplier</a:t>
            </a:r>
            <a:r>
              <a:rPr lang="de-DE" altLang="en-US" sz="1600" dirty="0">
                <a:solidFill>
                  <a:schemeClr val="tx1"/>
                </a:solidFill>
              </a:rPr>
              <a:t> [</a:t>
            </a:r>
            <a:r>
              <a:rPr lang="de-DE" altLang="en-US" sz="1600" dirty="0" err="1">
                <a:solidFill>
                  <a:schemeClr val="tx1"/>
                </a:solidFill>
              </a:rPr>
              <a:t>a.u</a:t>
            </a:r>
            <a:r>
              <a:rPr lang="de-DE" altLang="en-US" sz="1600" dirty="0">
                <a:solidFill>
                  <a:schemeClr val="tx1"/>
                </a:solidFill>
              </a:rPr>
              <a:t>.]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2535" name="Textfeld 1"/>
          <p:cNvSpPr txBox="1">
            <a:spLocks noChangeArrowheads="1"/>
          </p:cNvSpPr>
          <p:nvPr/>
        </p:nvSpPr>
        <p:spPr bwMode="auto">
          <a:xfrm>
            <a:off x="2051051" y="6381750"/>
            <a:ext cx="5484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R. Engels et al., Phys. Rev. Lett. </a:t>
            </a:r>
            <a:r>
              <a:rPr lang="en-US" altLang="en-US" sz="1800" b="1">
                <a:solidFill>
                  <a:schemeClr val="tx1"/>
                </a:solidFill>
              </a:rPr>
              <a:t>124</a:t>
            </a:r>
            <a:r>
              <a:rPr lang="en-US" altLang="en-US" sz="1800">
                <a:solidFill>
                  <a:schemeClr val="tx1"/>
                </a:solidFill>
              </a:rPr>
              <a:t> 113003 (2020)</a:t>
            </a:r>
          </a:p>
        </p:txBody>
      </p:sp>
    </p:spTree>
    <p:extLst>
      <p:ext uri="{BB962C8B-B14F-4D97-AF65-F5344CB8AC3E}">
        <p14:creationId xmlns:p14="http://schemas.microsoft.com/office/powerpoint/2010/main" val="295236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211388" y="265114"/>
            <a:ext cx="6261100" cy="371475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u="sng" smtClean="0"/>
              <a:t>Experimental results</a:t>
            </a:r>
          </a:p>
        </p:txBody>
      </p:sp>
      <p:sp>
        <p:nvSpPr>
          <p:cNvPr id="25603" name="Textfeld 10"/>
          <p:cNvSpPr txBox="1">
            <a:spLocks noChangeArrowheads="1"/>
          </p:cNvSpPr>
          <p:nvPr/>
        </p:nvSpPr>
        <p:spPr bwMode="auto">
          <a:xfrm>
            <a:off x="1051914" y="836614"/>
            <a:ext cx="7989688" cy="30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de-DE" altLang="en-US" sz="2400">
                <a:solidFill>
                  <a:srgbClr val="C00000"/>
                </a:solidFill>
              </a:rPr>
              <a:t>Measurements on Fomblin Oil (Perfluoropolyether PFPE)</a:t>
            </a:r>
          </a:p>
        </p:txBody>
      </p:sp>
      <p:pic>
        <p:nvPicPr>
          <p:cNvPr id="25604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89" y="1477964"/>
            <a:ext cx="7993062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feld 3"/>
          <p:cNvSpPr txBox="1">
            <a:spLocks noChangeArrowheads="1"/>
          </p:cNvSpPr>
          <p:nvPr/>
        </p:nvSpPr>
        <p:spPr bwMode="auto">
          <a:xfrm>
            <a:off x="4693639" y="1268414"/>
            <a:ext cx="1056700" cy="30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de-DE" altLang="en-US" sz="2400">
                <a:solidFill>
                  <a:srgbClr val="008000"/>
                </a:solidFill>
              </a:rPr>
              <a:t>HFS 3</a:t>
            </a:r>
          </a:p>
        </p:txBody>
      </p:sp>
      <p:sp>
        <p:nvSpPr>
          <p:cNvPr id="25606" name="Textfeld 11"/>
          <p:cNvSpPr txBox="1">
            <a:spLocks noChangeArrowheads="1"/>
          </p:cNvSpPr>
          <p:nvPr/>
        </p:nvSpPr>
        <p:spPr bwMode="auto">
          <a:xfrm>
            <a:off x="1885352" y="1700214"/>
            <a:ext cx="1877437" cy="30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de-DE" altLang="en-US" sz="2400">
                <a:solidFill>
                  <a:schemeClr val="tx1"/>
                </a:solidFill>
              </a:rPr>
              <a:t>T</a:t>
            </a:r>
            <a:r>
              <a:rPr lang="de-DE" altLang="en-US" sz="2400" baseline="-25000">
                <a:solidFill>
                  <a:schemeClr val="tx1"/>
                </a:solidFill>
              </a:rPr>
              <a:t>Cell</a:t>
            </a:r>
            <a:r>
              <a:rPr lang="de-DE" altLang="en-US" sz="2400">
                <a:solidFill>
                  <a:schemeClr val="tx1"/>
                </a:solidFill>
              </a:rPr>
              <a:t> = 100 K</a:t>
            </a:r>
          </a:p>
        </p:txBody>
      </p:sp>
      <p:sp>
        <p:nvSpPr>
          <p:cNvPr id="25607" name="Textfeld 16"/>
          <p:cNvSpPr txBox="1">
            <a:spLocks noChangeArrowheads="1"/>
          </p:cNvSpPr>
          <p:nvPr/>
        </p:nvSpPr>
        <p:spPr bwMode="auto">
          <a:xfrm>
            <a:off x="6019201" y="4999039"/>
            <a:ext cx="26352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de-DE" altLang="en-US" sz="2400">
                <a:solidFill>
                  <a:srgbClr val="0070C0"/>
                </a:solidFill>
              </a:rPr>
              <a:t>P</a:t>
            </a:r>
            <a:r>
              <a:rPr lang="de-DE" altLang="en-US" sz="2400" baseline="-25000">
                <a:solidFill>
                  <a:srgbClr val="0070C0"/>
                </a:solidFill>
              </a:rPr>
              <a:t>m</a:t>
            </a:r>
            <a:r>
              <a:rPr lang="de-DE" altLang="en-US" sz="2400">
                <a:solidFill>
                  <a:srgbClr val="0070C0"/>
                </a:solidFill>
              </a:rPr>
              <a:t> = - 0.84 ± 0.02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de-DE" altLang="en-US" sz="240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de-DE" altLang="en-US" sz="2400">
                <a:solidFill>
                  <a:srgbClr val="0070C0"/>
                </a:solidFill>
              </a:rPr>
              <a:t>   n = 277 ± 31 </a:t>
            </a:r>
          </a:p>
        </p:txBody>
      </p:sp>
      <p:sp>
        <p:nvSpPr>
          <p:cNvPr id="25608" name="Textfeld 17"/>
          <p:cNvSpPr txBox="1">
            <a:spLocks noChangeArrowheads="1"/>
          </p:cNvSpPr>
          <p:nvPr/>
        </p:nvSpPr>
        <p:spPr bwMode="auto">
          <a:xfrm>
            <a:off x="3758601" y="3213100"/>
            <a:ext cx="280828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de-DE" altLang="en-US" sz="2400" dirty="0" err="1">
                <a:solidFill>
                  <a:srgbClr val="FF00FF"/>
                </a:solidFill>
              </a:rPr>
              <a:t>P</a:t>
            </a:r>
            <a:r>
              <a:rPr lang="de-DE" altLang="en-US" sz="2400" baseline="-25000" dirty="0" err="1">
                <a:solidFill>
                  <a:srgbClr val="FF00FF"/>
                </a:solidFill>
              </a:rPr>
              <a:t>m</a:t>
            </a:r>
            <a:r>
              <a:rPr lang="de-DE" altLang="en-US" sz="2400" dirty="0">
                <a:solidFill>
                  <a:srgbClr val="FF00FF"/>
                </a:solidFill>
              </a:rPr>
              <a:t> = - 0.81 ± 0.02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de-DE" altLang="en-US" sz="2400" dirty="0">
              <a:solidFill>
                <a:srgbClr val="FF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de-DE" altLang="en-US" sz="2400" dirty="0">
                <a:solidFill>
                  <a:srgbClr val="FF00FF"/>
                </a:solidFill>
              </a:rPr>
              <a:t>  n = 174 ± 19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de-DE" altLang="en-US" sz="2400" dirty="0">
              <a:solidFill>
                <a:srgbClr val="FF00FF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de-DE" altLang="en-US" sz="2400" dirty="0">
                <a:solidFill>
                  <a:srgbClr val="FF00FF"/>
                </a:solidFill>
              </a:rPr>
              <a:t>  c = 0.993 ± 0.005</a:t>
            </a:r>
          </a:p>
        </p:txBody>
      </p:sp>
      <p:grpSp>
        <p:nvGrpSpPr>
          <p:cNvPr id="25609" name="Gruppieren 5"/>
          <p:cNvGrpSpPr>
            <a:grpSpLocks/>
          </p:cNvGrpSpPr>
          <p:nvPr/>
        </p:nvGrpSpPr>
        <p:grpSpPr bwMode="auto">
          <a:xfrm>
            <a:off x="5271490" y="5013326"/>
            <a:ext cx="574675" cy="550863"/>
            <a:chOff x="3276600" y="5229200"/>
            <a:chExt cx="575320" cy="551086"/>
          </a:xfrm>
        </p:grpSpPr>
        <p:sp>
          <p:nvSpPr>
            <p:cNvPr id="25614" name="Textfeld 1"/>
            <p:cNvSpPr txBox="1">
              <a:spLocks noChangeArrowheads="1"/>
            </p:cNvSpPr>
            <p:nvPr/>
          </p:nvSpPr>
          <p:spPr bwMode="auto">
            <a:xfrm>
              <a:off x="3276600" y="5365750"/>
              <a:ext cx="407941" cy="306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</a:pPr>
              <a:r>
                <a:rPr lang="de-DE" altLang="en-US" sz="2400">
                  <a:solidFill>
                    <a:srgbClr val="33CC33"/>
                  </a:solidFill>
                </a:rPr>
                <a:t>H</a:t>
              </a:r>
              <a:endParaRPr lang="en-US" altLang="en-US" sz="2400">
                <a:solidFill>
                  <a:srgbClr val="33CC33"/>
                </a:solidFill>
              </a:endParaRPr>
            </a:p>
          </p:txBody>
        </p:sp>
        <p:sp>
          <p:nvSpPr>
            <p:cNvPr id="25615" name="Textfeld 2"/>
            <p:cNvSpPr txBox="1">
              <a:spLocks noChangeArrowheads="1"/>
            </p:cNvSpPr>
            <p:nvPr/>
          </p:nvSpPr>
          <p:spPr bwMode="auto">
            <a:xfrm>
              <a:off x="3507115" y="5527268"/>
              <a:ext cx="312906" cy="25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</a:pPr>
              <a:r>
                <a:rPr lang="de-DE" altLang="en-US" sz="1800">
                  <a:solidFill>
                    <a:srgbClr val="33CC33"/>
                  </a:solidFill>
                </a:rPr>
                <a:t>2</a:t>
              </a:r>
              <a:endParaRPr lang="en-US" altLang="en-US" sz="1800">
                <a:solidFill>
                  <a:srgbClr val="33CC33"/>
                </a:solidFill>
              </a:endParaRPr>
            </a:p>
          </p:txBody>
        </p:sp>
        <p:sp>
          <p:nvSpPr>
            <p:cNvPr id="25616" name="Textfeld 3"/>
            <p:cNvSpPr txBox="1">
              <a:spLocks noChangeArrowheads="1"/>
            </p:cNvSpPr>
            <p:nvPr/>
          </p:nvSpPr>
          <p:spPr bwMode="auto">
            <a:xfrm>
              <a:off x="3532602" y="5229200"/>
              <a:ext cx="319318" cy="253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000000"/>
                </a:buClr>
              </a:pPr>
              <a:r>
                <a:rPr lang="de-DE" altLang="en-US" sz="1800">
                  <a:solidFill>
                    <a:srgbClr val="33CC33"/>
                  </a:solidFill>
                </a:rPr>
                <a:t>+</a:t>
              </a:r>
              <a:endParaRPr lang="en-US" altLang="en-US" sz="1800">
                <a:solidFill>
                  <a:srgbClr val="33CC33"/>
                </a:solidFill>
              </a:endParaRPr>
            </a:p>
          </p:txBody>
        </p:sp>
      </p:grpSp>
      <p:cxnSp>
        <p:nvCxnSpPr>
          <p:cNvPr id="25610" name="Gerade Verbindung 11"/>
          <p:cNvCxnSpPr>
            <a:cxnSpLocks noChangeShapeType="1"/>
          </p:cNvCxnSpPr>
          <p:nvPr/>
        </p:nvCxnSpPr>
        <p:spPr bwMode="auto">
          <a:xfrm>
            <a:off x="1709139" y="2106613"/>
            <a:ext cx="7161212" cy="0"/>
          </a:xfrm>
          <a:prstGeom prst="line">
            <a:avLst/>
          </a:prstGeom>
          <a:noFill/>
          <a:ln w="25400" algn="ctr">
            <a:solidFill>
              <a:srgbClr val="2E547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1" name="Textfeld 6"/>
          <p:cNvSpPr txBox="1">
            <a:spLocks noChangeArrowheads="1"/>
          </p:cNvSpPr>
          <p:nvPr/>
        </p:nvSpPr>
        <p:spPr bwMode="auto">
          <a:xfrm>
            <a:off x="6757389" y="3590926"/>
            <a:ext cx="385042" cy="34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de-DE" altLang="en-US" sz="2800">
                <a:solidFill>
                  <a:srgbClr val="FF0000"/>
                </a:solidFill>
              </a:rPr>
              <a:t>p</a:t>
            </a:r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25612" name="Textfeld 7"/>
          <p:cNvSpPr txBox="1">
            <a:spLocks noChangeArrowheads="1"/>
          </p:cNvSpPr>
          <p:nvPr/>
        </p:nvSpPr>
        <p:spPr bwMode="auto">
          <a:xfrm>
            <a:off x="5385789" y="1773239"/>
            <a:ext cx="1612942" cy="30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de-DE" altLang="en-US" sz="2400">
                <a:solidFill>
                  <a:schemeClr val="tx1"/>
                </a:solidFill>
              </a:rPr>
              <a:t>P</a:t>
            </a:r>
            <a:r>
              <a:rPr lang="de-DE" altLang="en-US" sz="2400" baseline="-25000">
                <a:solidFill>
                  <a:schemeClr val="tx1"/>
                </a:solidFill>
              </a:rPr>
              <a:t>m</a:t>
            </a:r>
            <a:r>
              <a:rPr lang="de-DE" altLang="en-US" sz="2400">
                <a:solidFill>
                  <a:schemeClr val="tx1"/>
                </a:solidFill>
              </a:rPr>
              <a:t> = -0.87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5613" name="Textfeld 1"/>
          <p:cNvSpPr txBox="1">
            <a:spLocks noChangeArrowheads="1"/>
          </p:cNvSpPr>
          <p:nvPr/>
        </p:nvSpPr>
        <p:spPr bwMode="auto">
          <a:xfrm>
            <a:off x="510138" y="6410426"/>
            <a:ext cx="5463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R. Engels et al., Phys. Rev. Lett. </a:t>
            </a:r>
            <a:r>
              <a:rPr lang="en-US" altLang="en-US" sz="1800" b="1" dirty="0">
                <a:solidFill>
                  <a:schemeClr val="tx1"/>
                </a:solidFill>
              </a:rPr>
              <a:t>115</a:t>
            </a:r>
            <a:r>
              <a:rPr lang="en-US" altLang="en-US" sz="1800" dirty="0">
                <a:solidFill>
                  <a:schemeClr val="tx1"/>
                </a:solidFill>
              </a:rPr>
              <a:t> 113007 (2015)</a:t>
            </a:r>
          </a:p>
        </p:txBody>
      </p:sp>
      <p:sp>
        <p:nvSpPr>
          <p:cNvPr id="2" name="Textfeld 1"/>
          <p:cNvSpPr txBox="1"/>
          <p:nvPr/>
        </p:nvSpPr>
        <p:spPr>
          <a:xfrm flipH="1">
            <a:off x="9532410" y="1881963"/>
            <a:ext cx="2375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P</a:t>
            </a:r>
            <a:r>
              <a:rPr lang="de-DE" sz="2800" baseline="-25000" dirty="0" err="1" smtClean="0"/>
              <a:t>m</a:t>
            </a:r>
            <a:r>
              <a:rPr lang="de-DE" sz="2800" dirty="0" smtClean="0"/>
              <a:t>(</a:t>
            </a:r>
            <a:r>
              <a:rPr lang="de-DE" sz="2800" dirty="0" err="1" smtClean="0"/>
              <a:t>n,B</a:t>
            </a:r>
            <a:r>
              <a:rPr lang="de-DE" sz="2800" dirty="0" smtClean="0"/>
              <a:t>) = </a:t>
            </a:r>
            <a:endParaRPr lang="de-DE" sz="2800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8908631" y="2449912"/>
            <a:ext cx="3190687" cy="966788"/>
            <a:chOff x="8887365" y="2630673"/>
            <a:chExt cx="3190687" cy="966788"/>
          </a:xfrm>
        </p:grpSpPr>
        <p:grpSp>
          <p:nvGrpSpPr>
            <p:cNvPr id="17" name="Gruppieren 10"/>
            <p:cNvGrpSpPr>
              <a:grpSpLocks/>
            </p:cNvGrpSpPr>
            <p:nvPr/>
          </p:nvGrpSpPr>
          <p:grpSpPr bwMode="auto">
            <a:xfrm>
              <a:off x="9580914" y="2630673"/>
              <a:ext cx="2497138" cy="966788"/>
              <a:chOff x="5890498" y="4221088"/>
              <a:chExt cx="2497926" cy="965721"/>
            </a:xfrm>
          </p:grpSpPr>
          <p:sp>
            <p:nvSpPr>
              <p:cNvPr id="18" name="Textfeld 5"/>
              <p:cNvSpPr txBox="1">
                <a:spLocks noChangeArrowheads="1"/>
              </p:cNvSpPr>
              <p:nvPr/>
            </p:nvSpPr>
            <p:spPr bwMode="auto">
              <a:xfrm>
                <a:off x="7020272" y="4221088"/>
                <a:ext cx="3850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5B82"/>
                  </a:buClr>
                  <a:buSzPct val="100000"/>
                  <a:buFont typeface="Wingdings" panose="05000000000000000000" pitchFamily="2" charset="2"/>
                  <a:buChar char="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5B82"/>
                  </a:buClr>
                  <a:buSzPct val="100000"/>
                  <a:buFont typeface="Wingdings" panose="05000000000000000000" pitchFamily="2" charset="2"/>
                  <a:buChar char=""/>
                  <a:defRPr sz="2200" i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58000"/>
                  </a:lnSpc>
                  <a:spcBef>
                    <a:spcPts val="50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58000"/>
                  </a:lnSpc>
                  <a:spcBef>
                    <a:spcPts val="50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en-US" sz="2800">
                    <a:solidFill>
                      <a:schemeClr val="tx1"/>
                    </a:solidFill>
                  </a:rPr>
                  <a:t>1</a:t>
                </a:r>
                <a:endParaRPr lang="en-US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feld 6"/>
              <p:cNvSpPr txBox="1">
                <a:spLocks noChangeArrowheads="1"/>
              </p:cNvSpPr>
              <p:nvPr/>
            </p:nvSpPr>
            <p:spPr bwMode="auto">
              <a:xfrm>
                <a:off x="5890498" y="4725144"/>
                <a:ext cx="246093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5B82"/>
                  </a:buClr>
                  <a:buSzPct val="100000"/>
                  <a:buFont typeface="Wingdings" panose="05000000000000000000" pitchFamily="2" charset="2"/>
                  <a:buChar char=""/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lnSpc>
                    <a:spcPct val="58000"/>
                  </a:lnSpc>
                  <a:spcBef>
                    <a:spcPts val="550"/>
                  </a:spcBef>
                  <a:buClr>
                    <a:srgbClr val="005B82"/>
                  </a:buClr>
                  <a:buSzPct val="100000"/>
                  <a:buFont typeface="Wingdings" panose="05000000000000000000" pitchFamily="2" charset="2"/>
                  <a:buChar char=""/>
                  <a:defRPr sz="2200" i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lnSpc>
                    <a:spcPct val="58000"/>
                  </a:lnSpc>
                  <a:spcBef>
                    <a:spcPts val="50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lnSpc>
                    <a:spcPct val="58000"/>
                  </a:lnSpc>
                  <a:spcBef>
                    <a:spcPts val="50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de-DE" altLang="en-US" sz="2400">
                    <a:solidFill>
                      <a:schemeClr val="tx1"/>
                    </a:solidFill>
                  </a:rPr>
                  <a:t>1+(B</a:t>
                </a:r>
                <a:r>
                  <a:rPr lang="de-DE" altLang="en-US" sz="2400" baseline="-25000">
                    <a:solidFill>
                      <a:schemeClr val="tx1"/>
                    </a:solidFill>
                  </a:rPr>
                  <a:t>c</a:t>
                </a:r>
                <a:r>
                  <a:rPr lang="de-DE" altLang="en-US" sz="2400">
                    <a:solidFill>
                      <a:schemeClr val="tx1"/>
                    </a:solidFill>
                  </a:rPr>
                  <a:t>/B)</a:t>
                </a:r>
                <a:r>
                  <a:rPr lang="de-DE" altLang="en-US" sz="2400" baseline="30000">
                    <a:solidFill>
                      <a:schemeClr val="tx1"/>
                    </a:solidFill>
                  </a:rPr>
                  <a:t>2</a:t>
                </a:r>
                <a:r>
                  <a:rPr lang="de-DE" altLang="en-US" sz="2400">
                    <a:solidFill>
                      <a:schemeClr val="tx1"/>
                    </a:solidFill>
                  </a:rPr>
                  <a:t> ∙ n/ln 2</a:t>
                </a:r>
                <a:endParaRPr lang="en-US" altLang="en-US" sz="24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" name="Gerade Verbindung 8"/>
              <p:cNvCxnSpPr>
                <a:cxnSpLocks noChangeShapeType="1"/>
              </p:cNvCxnSpPr>
              <p:nvPr/>
            </p:nvCxnSpPr>
            <p:spPr bwMode="auto">
              <a:xfrm>
                <a:off x="6012160" y="4725144"/>
                <a:ext cx="2376264" cy="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2" name="Textfeld 21"/>
            <p:cNvSpPr txBox="1"/>
            <p:nvPr/>
          </p:nvSpPr>
          <p:spPr>
            <a:xfrm flipH="1">
              <a:off x="8887365" y="2831786"/>
              <a:ext cx="2375514" cy="52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err="1" smtClean="0"/>
                <a:t>P</a:t>
              </a:r>
              <a:r>
                <a:rPr lang="de-DE" sz="2800" baseline="-25000" dirty="0" err="1" smtClean="0"/>
                <a:t>m</a:t>
              </a:r>
              <a:r>
                <a:rPr lang="de-DE" sz="2800" dirty="0" smtClean="0"/>
                <a:t> </a:t>
              </a:r>
              <a:endParaRPr lang="de-DE" sz="2800" dirty="0"/>
            </a:p>
          </p:txBody>
        </p:sp>
        <p:sp>
          <p:nvSpPr>
            <p:cNvPr id="4" name="Textfeld 3"/>
            <p:cNvSpPr txBox="1"/>
            <p:nvPr/>
          </p:nvSpPr>
          <p:spPr>
            <a:xfrm flipH="1">
              <a:off x="9427893" y="3126436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0</a:t>
              </a:r>
              <a:endParaRPr lang="de-DE" dirty="0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9186530" y="3721372"/>
            <a:ext cx="3681879" cy="1043210"/>
            <a:chOff x="9143998" y="4104160"/>
            <a:chExt cx="3681879" cy="1043210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10752715" y="4181473"/>
              <a:ext cx="2073162" cy="860021"/>
              <a:chOff x="9923364" y="6052799"/>
              <a:chExt cx="2073162" cy="860021"/>
            </a:xfrm>
          </p:grpSpPr>
          <p:grpSp>
            <p:nvGrpSpPr>
              <p:cNvPr id="13" name="Gruppieren 12"/>
              <p:cNvGrpSpPr/>
              <p:nvPr/>
            </p:nvGrpSpPr>
            <p:grpSpPr>
              <a:xfrm>
                <a:off x="10178547" y="6052799"/>
                <a:ext cx="1084332" cy="860021"/>
                <a:chOff x="10178547" y="6052799"/>
                <a:chExt cx="1084332" cy="860021"/>
              </a:xfrm>
            </p:grpSpPr>
            <p:sp>
              <p:nvSpPr>
                <p:cNvPr id="11" name="Textfeld 10"/>
                <p:cNvSpPr txBox="1"/>
                <p:nvPr/>
              </p:nvSpPr>
              <p:spPr>
                <a:xfrm flipH="1">
                  <a:off x="10178547" y="6081823"/>
                  <a:ext cx="1084332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400" dirty="0" err="1" smtClean="0"/>
                    <a:t>B</a:t>
                  </a:r>
                  <a:r>
                    <a:rPr lang="de-DE" sz="2400" baseline="-25000" dirty="0" err="1" smtClean="0"/>
                    <a:t>c</a:t>
                  </a:r>
                  <a:endParaRPr lang="de-DE" sz="2400" baseline="-25000" dirty="0" smtClean="0"/>
                </a:p>
                <a:p>
                  <a:r>
                    <a:rPr lang="de-DE" sz="2400" dirty="0"/>
                    <a:t>B</a:t>
                  </a:r>
                </a:p>
              </p:txBody>
            </p:sp>
            <p:sp>
              <p:nvSpPr>
                <p:cNvPr id="34" name="Textfeld 33"/>
                <p:cNvSpPr txBox="1"/>
                <p:nvPr/>
              </p:nvSpPr>
              <p:spPr>
                <a:xfrm>
                  <a:off x="10189535" y="6052799"/>
                  <a:ext cx="52099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800" dirty="0" smtClean="0"/>
                    <a:t>_</a:t>
                  </a:r>
                  <a:endParaRPr lang="de-DE" sz="2800" dirty="0"/>
                </a:p>
              </p:txBody>
            </p:sp>
          </p:grpSp>
          <p:sp>
            <p:nvSpPr>
              <p:cNvPr id="12" name="Textfeld 11"/>
              <p:cNvSpPr txBox="1"/>
              <p:nvPr/>
            </p:nvSpPr>
            <p:spPr>
              <a:xfrm flipH="1">
                <a:off x="9923364" y="6081824"/>
                <a:ext cx="20731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4000" dirty="0" smtClean="0"/>
                  <a:t>(   )</a:t>
                </a:r>
                <a:endParaRPr lang="de-DE" sz="4000" dirty="0"/>
              </a:p>
            </p:txBody>
          </p:sp>
        </p:grpSp>
        <p:grpSp>
          <p:nvGrpSpPr>
            <p:cNvPr id="23" name="Gruppieren 22"/>
            <p:cNvGrpSpPr/>
            <p:nvPr/>
          </p:nvGrpSpPr>
          <p:grpSpPr>
            <a:xfrm>
              <a:off x="9143998" y="4104160"/>
              <a:ext cx="2711303" cy="1043210"/>
              <a:chOff x="9143998" y="4136054"/>
              <a:chExt cx="2711303" cy="1043210"/>
            </a:xfrm>
          </p:grpSpPr>
          <p:sp>
            <p:nvSpPr>
              <p:cNvPr id="5" name="Textfeld 4"/>
              <p:cNvSpPr txBox="1"/>
              <p:nvPr/>
            </p:nvSpPr>
            <p:spPr>
              <a:xfrm>
                <a:off x="9143998" y="4540102"/>
                <a:ext cx="20946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800" dirty="0" smtClean="0"/>
                  <a:t>~ </a:t>
                </a:r>
                <a:r>
                  <a:rPr lang="de-DE" sz="2800" dirty="0" err="1" smtClean="0"/>
                  <a:t>P</a:t>
                </a:r>
                <a:r>
                  <a:rPr lang="de-DE" sz="2800" baseline="-25000" dirty="0" err="1" smtClean="0"/>
                  <a:t>m</a:t>
                </a:r>
                <a:r>
                  <a:rPr lang="de-DE" sz="2800" baseline="-25000" dirty="0" smtClean="0"/>
                  <a:t>   </a:t>
                </a:r>
                <a:r>
                  <a:rPr lang="de-DE" sz="2800" dirty="0" smtClean="0"/>
                  <a:t>e</a:t>
                </a:r>
                <a:endParaRPr lang="de-DE" sz="2800" dirty="0"/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 flipH="1">
                <a:off x="9984337" y="4809932"/>
                <a:ext cx="457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0</a:t>
                </a:r>
                <a:endParaRPr lang="de-DE" dirty="0"/>
              </a:p>
            </p:txBody>
          </p:sp>
          <p:sp>
            <p:nvSpPr>
              <p:cNvPr id="6" name="Textfeld 5"/>
              <p:cNvSpPr txBox="1"/>
              <p:nvPr/>
            </p:nvSpPr>
            <p:spPr>
              <a:xfrm>
                <a:off x="10356110" y="4391245"/>
                <a:ext cx="595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dirty="0" smtClean="0"/>
                  <a:t>- n</a:t>
                </a:r>
                <a:endParaRPr lang="de-DE" sz="2400" dirty="0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 flipH="1">
                <a:off x="11536319" y="4136054"/>
                <a:ext cx="318982" cy="404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000" dirty="0" smtClean="0"/>
                  <a:t>2</a:t>
                </a:r>
                <a:endParaRPr lang="de-DE" sz="2000" dirty="0"/>
              </a:p>
            </p:txBody>
          </p:sp>
        </p:grpSp>
      </p:grpSp>
      <p:sp>
        <p:nvSpPr>
          <p:cNvPr id="16" name="Textfeld 15"/>
          <p:cNvSpPr txBox="1"/>
          <p:nvPr/>
        </p:nvSpPr>
        <p:spPr>
          <a:xfrm>
            <a:off x="9486690" y="5050463"/>
            <a:ext cx="2554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B</a:t>
            </a:r>
            <a:r>
              <a:rPr lang="de-DE" sz="2400" baseline="-25000" dirty="0" err="1" smtClean="0"/>
              <a:t>c</a:t>
            </a:r>
            <a:r>
              <a:rPr lang="de-DE" sz="2400" dirty="0" smtClean="0"/>
              <a:t>(H) = 5.4 </a:t>
            </a:r>
            <a:r>
              <a:rPr lang="de-DE" sz="2400" dirty="0" err="1" smtClean="0"/>
              <a:t>mT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4130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1992313" y="-17463"/>
            <a:ext cx="7759700" cy="1143001"/>
          </a:xfrm>
        </p:spPr>
        <p:txBody>
          <a:bodyPr/>
          <a:lstStyle/>
          <a:p>
            <a:r>
              <a:rPr lang="de-DE" altLang="en-US" u="sng" smtClean="0"/>
              <a:t>HD Molecules</a:t>
            </a:r>
            <a:endParaRPr lang="en-US" altLang="en-US" u="sng" smtClean="0"/>
          </a:p>
        </p:txBody>
      </p:sp>
      <p:pic>
        <p:nvPicPr>
          <p:cNvPr id="27651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874714"/>
            <a:ext cx="7862887" cy="550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3792539" y="1484314"/>
            <a:ext cx="3887787" cy="129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en-US" alt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9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F812F-EC45-45C0-8138-0347206B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976" y="-3"/>
            <a:ext cx="10346267" cy="1173498"/>
          </a:xfrm>
        </p:spPr>
        <p:txBody>
          <a:bodyPr/>
          <a:lstStyle/>
          <a:p>
            <a:r>
              <a:rPr lang="de-DE" u="sng" dirty="0" err="1"/>
              <a:t>LHCSpin</a:t>
            </a:r>
            <a:r>
              <a:rPr lang="de-DE" u="sng" dirty="0"/>
              <a:t> </a:t>
            </a:r>
            <a:r>
              <a:rPr lang="de-DE" u="sng" dirty="0" err="1"/>
              <a:t>project</a:t>
            </a:r>
            <a:endParaRPr lang="de-DE" u="sng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95F184-9987-4C85-89DA-F32CD8D73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" y="1395663"/>
            <a:ext cx="11338560" cy="4947385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r>
              <a:rPr lang="de-DE" dirty="0"/>
              <a:t>			   </a:t>
            </a:r>
            <a:r>
              <a:rPr lang="de-DE" dirty="0">
                <a:solidFill>
                  <a:srgbClr val="025980"/>
                </a:solidFill>
              </a:rPr>
              <a:t>Storage </a:t>
            </a:r>
            <a:r>
              <a:rPr lang="de-DE" dirty="0" err="1">
                <a:solidFill>
                  <a:srgbClr val="025980"/>
                </a:solidFill>
              </a:rPr>
              <a:t>cell</a:t>
            </a:r>
            <a:r>
              <a:rPr lang="de-DE" dirty="0"/>
              <a:t>								     	    </a:t>
            </a:r>
            <a:r>
              <a:rPr lang="de-DE" dirty="0" smtClean="0"/>
              <a:t>      </a:t>
            </a:r>
            <a:r>
              <a:rPr lang="de-DE" dirty="0" smtClean="0">
                <a:solidFill>
                  <a:srgbClr val="025980"/>
                </a:solidFill>
              </a:rPr>
              <a:t>Investigation </a:t>
            </a:r>
            <a:r>
              <a:rPr lang="de-DE" dirty="0" err="1">
                <a:solidFill>
                  <a:srgbClr val="025980"/>
                </a:solidFill>
              </a:rPr>
              <a:t>of</a:t>
            </a:r>
            <a:endParaRPr lang="de-DE" dirty="0">
              <a:solidFill>
                <a:srgbClr val="025980"/>
              </a:solidFill>
            </a:endParaRPr>
          </a:p>
          <a:p>
            <a:r>
              <a:rPr lang="de-DE" dirty="0"/>
              <a:t>															</a:t>
            </a:r>
            <a:r>
              <a:rPr lang="de-DE" dirty="0">
                <a:solidFill>
                  <a:srgbClr val="025980"/>
                </a:solidFill>
              </a:rPr>
              <a:t>  </a:t>
            </a:r>
            <a:r>
              <a:rPr lang="de-DE" dirty="0" smtClean="0">
                <a:solidFill>
                  <a:srgbClr val="025980"/>
                </a:solidFill>
              </a:rPr>
              <a:t>	</a:t>
            </a:r>
            <a:r>
              <a:rPr lang="de-DE" dirty="0" err="1" smtClean="0">
                <a:solidFill>
                  <a:srgbClr val="025980"/>
                </a:solidFill>
              </a:rPr>
              <a:t>storage</a:t>
            </a:r>
            <a:r>
              <a:rPr lang="de-DE" dirty="0" smtClean="0">
                <a:solidFill>
                  <a:srgbClr val="025980"/>
                </a:solidFill>
              </a:rPr>
              <a:t> </a:t>
            </a:r>
            <a:r>
              <a:rPr lang="de-DE" dirty="0" err="1">
                <a:solidFill>
                  <a:srgbClr val="025980"/>
                </a:solidFill>
              </a:rPr>
              <a:t>cell</a:t>
            </a:r>
            <a:r>
              <a:rPr lang="de-DE" dirty="0">
                <a:solidFill>
                  <a:srgbClr val="025980"/>
                </a:solidFill>
              </a:rPr>
              <a:t> in Jülich</a:t>
            </a:r>
          </a:p>
          <a:p>
            <a:r>
              <a:rPr lang="de-DE" dirty="0"/>
              <a:t>	</a:t>
            </a:r>
            <a:r>
              <a:rPr lang="de-DE" sz="2000" dirty="0">
                <a:solidFill>
                  <a:srgbClr val="025980"/>
                </a:solidFill>
              </a:rPr>
              <a:t>●</a:t>
            </a:r>
            <a:r>
              <a:rPr lang="de-DE" sz="2000" dirty="0"/>
              <a:t> </a:t>
            </a:r>
            <a:r>
              <a:rPr lang="de-DE" sz="2000" dirty="0" err="1"/>
              <a:t>critical</a:t>
            </a:r>
            <a:r>
              <a:rPr lang="de-DE" sz="2000" dirty="0"/>
              <a:t> </a:t>
            </a:r>
            <a:r>
              <a:rPr lang="de-DE" sz="2000" dirty="0" err="1"/>
              <a:t>component</a:t>
            </a:r>
            <a:r>
              <a:rPr lang="de-DE" sz="2000" dirty="0"/>
              <a:t>, </a:t>
            </a:r>
            <a:r>
              <a:rPr lang="de-DE" sz="2000" dirty="0" err="1"/>
              <a:t>where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endParaRPr lang="de-DE" sz="2000" dirty="0"/>
          </a:p>
          <a:p>
            <a:r>
              <a:rPr lang="de-DE" sz="2000" dirty="0"/>
              <a:t>	   beam </a:t>
            </a:r>
            <a:r>
              <a:rPr lang="de-DE" sz="2000" dirty="0" err="1"/>
              <a:t>interacts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gas							</a:t>
            </a:r>
            <a:r>
              <a:rPr lang="de-DE" sz="2000" dirty="0" smtClean="0"/>
              <a:t>1</a:t>
            </a:r>
            <a:r>
              <a:rPr lang="de-DE" sz="2000" dirty="0"/>
              <a:t>. </a:t>
            </a:r>
            <a:r>
              <a:rPr lang="de-DE" sz="2000" dirty="0" err="1"/>
              <a:t>polarisation</a:t>
            </a:r>
            <a:r>
              <a:rPr lang="de-DE" sz="2000" dirty="0"/>
              <a:t> </a:t>
            </a:r>
            <a:r>
              <a:rPr lang="de-DE" sz="2000" dirty="0" err="1"/>
              <a:t>preservation</a:t>
            </a:r>
            <a:endParaRPr lang="de-DE" sz="2000" dirty="0"/>
          </a:p>
          <a:p>
            <a:r>
              <a:rPr lang="de-DE" sz="2000" dirty="0"/>
              <a:t>															    </a:t>
            </a:r>
            <a:r>
              <a:rPr lang="de-DE" sz="2000" dirty="0" smtClean="0"/>
              <a:t>	</a:t>
            </a:r>
            <a:r>
              <a:rPr lang="de-DE" sz="2000" dirty="0" err="1" smtClean="0"/>
              <a:t>inside</a:t>
            </a:r>
            <a:r>
              <a:rPr lang="de-DE" sz="2000" dirty="0" smtClean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storage</a:t>
            </a:r>
            <a:r>
              <a:rPr lang="de-DE" sz="2000" dirty="0"/>
              <a:t> </a:t>
            </a:r>
            <a:r>
              <a:rPr lang="de-DE" sz="2000" dirty="0" err="1"/>
              <a:t>cell</a:t>
            </a:r>
            <a:endParaRPr lang="de-DE" sz="2000" dirty="0"/>
          </a:p>
          <a:p>
            <a:r>
              <a:rPr lang="de-DE" sz="2000" dirty="0"/>
              <a:t>	</a:t>
            </a:r>
            <a:r>
              <a:rPr lang="de-DE" sz="2000" dirty="0">
                <a:solidFill>
                  <a:srgbClr val="025980"/>
                </a:solidFill>
              </a:rPr>
              <a:t>●</a:t>
            </a:r>
            <a:r>
              <a:rPr lang="de-DE" sz="2000" dirty="0"/>
              <a:t> due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LHC beam </a:t>
            </a:r>
            <a:r>
              <a:rPr lang="de-DE" sz="2000" dirty="0" err="1"/>
              <a:t>effects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endParaRPr lang="de-DE" sz="2000" dirty="0"/>
          </a:p>
          <a:p>
            <a:r>
              <a:rPr lang="de-DE" sz="2000" dirty="0"/>
              <a:t>	   </a:t>
            </a:r>
            <a:r>
              <a:rPr lang="de-DE" sz="2000" dirty="0" err="1"/>
              <a:t>cell</a:t>
            </a:r>
            <a:r>
              <a:rPr lang="de-DE" sz="2000" dirty="0"/>
              <a:t> </a:t>
            </a:r>
            <a:r>
              <a:rPr lang="de-DE" sz="2000" dirty="0" err="1"/>
              <a:t>should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carbon</a:t>
            </a:r>
            <a:r>
              <a:rPr lang="de-DE" sz="2000" dirty="0"/>
              <a:t> </a:t>
            </a:r>
            <a:r>
              <a:rPr lang="de-DE" sz="2000" dirty="0" err="1"/>
              <a:t>coated</a:t>
            </a:r>
            <a:r>
              <a:rPr lang="de-DE" sz="2000" dirty="0"/>
              <a:t> on				 		</a:t>
            </a:r>
            <a:r>
              <a:rPr lang="de-DE" sz="2000" dirty="0" smtClean="0"/>
              <a:t>2</a:t>
            </a:r>
            <a:r>
              <a:rPr lang="de-DE" sz="2000" dirty="0"/>
              <a:t>.  </a:t>
            </a:r>
            <a:r>
              <a:rPr lang="de-DE" sz="2000" dirty="0" err="1"/>
              <a:t>formation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hydrogen </a:t>
            </a:r>
          </a:p>
          <a:p>
            <a:r>
              <a:rPr lang="de-DE" sz="2000" dirty="0"/>
              <a:t>	  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inside</a:t>
            </a:r>
            <a:r>
              <a:rPr lang="de-DE" sz="2000" dirty="0"/>
              <a:t>											     </a:t>
            </a:r>
            <a:r>
              <a:rPr lang="de-DE" sz="2000" dirty="0" smtClean="0"/>
              <a:t>	</a:t>
            </a:r>
            <a:r>
              <a:rPr lang="de-DE" sz="2000" dirty="0" err="1" smtClean="0"/>
              <a:t>molecules</a:t>
            </a:r>
            <a:r>
              <a:rPr lang="de-DE" sz="2000" dirty="0" smtClean="0"/>
              <a:t> </a:t>
            </a:r>
            <a:r>
              <a:rPr lang="de-DE" sz="2000" dirty="0"/>
              <a:t>on </a:t>
            </a:r>
            <a:r>
              <a:rPr lang="de-DE" sz="2000" dirty="0" err="1"/>
              <a:t>carbon</a:t>
            </a:r>
            <a:r>
              <a:rPr lang="de-DE" sz="2000" dirty="0"/>
              <a:t> </a:t>
            </a:r>
          </a:p>
          <a:p>
            <a:r>
              <a:rPr lang="de-DE" sz="2000" dirty="0"/>
              <a:t>															     </a:t>
            </a:r>
            <a:r>
              <a:rPr lang="de-DE" sz="2000" dirty="0" smtClean="0"/>
              <a:t>	</a:t>
            </a:r>
            <a:r>
              <a:rPr lang="de-DE" sz="2000" dirty="0" err="1" smtClean="0"/>
              <a:t>surface</a:t>
            </a:r>
            <a:endParaRPr lang="de-DE" sz="2000" dirty="0"/>
          </a:p>
          <a:p>
            <a:r>
              <a:rPr lang="de-DE" sz="2000" dirty="0"/>
              <a:t>	</a:t>
            </a:r>
            <a:r>
              <a:rPr lang="de-DE" sz="2000" dirty="0">
                <a:solidFill>
                  <a:srgbClr val="025980"/>
                </a:solidFill>
              </a:rPr>
              <a:t>●</a:t>
            </a:r>
            <a:r>
              <a:rPr lang="de-DE" sz="2000" dirty="0"/>
              <a:t> </a:t>
            </a:r>
            <a:r>
              <a:rPr lang="de-DE" sz="2000" dirty="0" err="1"/>
              <a:t>carbon</a:t>
            </a:r>
            <a:r>
              <a:rPr lang="de-DE" sz="2000" dirty="0"/>
              <a:t> </a:t>
            </a:r>
            <a:r>
              <a:rPr lang="de-DE" sz="2000" dirty="0" err="1"/>
              <a:t>coated</a:t>
            </a:r>
            <a:r>
              <a:rPr lang="de-DE" sz="2000" dirty="0"/>
              <a:t> </a:t>
            </a:r>
            <a:r>
              <a:rPr lang="de-DE" sz="2000" dirty="0" err="1"/>
              <a:t>storage</a:t>
            </a:r>
            <a:r>
              <a:rPr lang="de-DE" sz="2000" dirty="0"/>
              <a:t> </a:t>
            </a:r>
            <a:r>
              <a:rPr lang="de-DE" sz="2000" dirty="0" err="1"/>
              <a:t>cells</a:t>
            </a:r>
            <a:endParaRPr lang="de-DE" sz="2000" dirty="0"/>
          </a:p>
          <a:p>
            <a:r>
              <a:rPr lang="de-DE" sz="2000" dirty="0"/>
              <a:t>	   </a:t>
            </a:r>
            <a:r>
              <a:rPr lang="de-DE" sz="2000" dirty="0" err="1"/>
              <a:t>have</a:t>
            </a:r>
            <a:r>
              <a:rPr lang="de-DE" sz="2000" dirty="0"/>
              <a:t> </a:t>
            </a:r>
            <a:r>
              <a:rPr lang="de-DE" sz="2000" dirty="0" err="1"/>
              <a:t>never</a:t>
            </a:r>
            <a:r>
              <a:rPr lang="de-DE" sz="2000" dirty="0"/>
              <a:t> </a:t>
            </a:r>
            <a:r>
              <a:rPr lang="de-DE" sz="2000" dirty="0" err="1"/>
              <a:t>been</a:t>
            </a:r>
            <a:r>
              <a:rPr lang="de-DE" sz="2000" dirty="0"/>
              <a:t> </a:t>
            </a:r>
            <a:r>
              <a:rPr lang="de-DE" sz="2000" dirty="0" err="1"/>
              <a:t>used</a:t>
            </a:r>
            <a:r>
              <a:rPr lang="de-DE" sz="2000" dirty="0"/>
              <a:t> in such</a:t>
            </a:r>
          </a:p>
          <a:p>
            <a:r>
              <a:rPr lang="de-DE" sz="2000" dirty="0"/>
              <a:t>	   an </a:t>
            </a:r>
            <a:r>
              <a:rPr lang="de-DE" sz="2000" dirty="0" err="1" smtClean="0"/>
              <a:t>experiment</a:t>
            </a:r>
            <a:endParaRPr lang="de-DE" sz="2000" dirty="0"/>
          </a:p>
          <a:p>
            <a:endParaRPr lang="de-DE" sz="2000" dirty="0" smtClean="0"/>
          </a:p>
          <a:p>
            <a:r>
              <a:rPr lang="de-DE" sz="2000" dirty="0"/>
              <a:t>	</a:t>
            </a:r>
            <a:r>
              <a:rPr lang="de-DE" sz="2000" dirty="0" smtClean="0">
                <a:solidFill>
                  <a:srgbClr val="025980"/>
                </a:solidFill>
              </a:rPr>
              <a:t>● </a:t>
            </a:r>
            <a:r>
              <a:rPr lang="de-DE" sz="2000" dirty="0" smtClean="0"/>
              <a:t>In </a:t>
            </a:r>
            <a:r>
              <a:rPr lang="de-DE" sz="2000" dirty="0" err="1" smtClean="0"/>
              <a:t>principal</a:t>
            </a:r>
            <a:r>
              <a:rPr lang="de-DE" sz="2000" dirty="0" smtClean="0"/>
              <a:t>,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recombination</a:t>
            </a:r>
            <a:r>
              <a:rPr lang="de-DE" sz="2000" dirty="0" smtClean="0"/>
              <a:t> 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	  </a:t>
            </a:r>
            <a:r>
              <a:rPr lang="de-DE" sz="2000" dirty="0" err="1" smtClean="0"/>
              <a:t>expected</a:t>
            </a:r>
            <a:r>
              <a:rPr lang="de-DE" sz="2000" dirty="0" smtClean="0"/>
              <a:t> ….</a:t>
            </a:r>
            <a:endParaRPr lang="de-DE" sz="2000" dirty="0"/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D66EE10D-F360-42DC-9BF6-8F825784A972}"/>
              </a:ext>
            </a:extLst>
          </p:cNvPr>
          <p:cNvSpPr/>
          <p:nvPr/>
        </p:nvSpPr>
        <p:spPr bwMode="auto">
          <a:xfrm>
            <a:off x="5038905" y="2821506"/>
            <a:ext cx="695460" cy="991673"/>
          </a:xfrm>
          <a:prstGeom prst="rightArrow">
            <a:avLst/>
          </a:prstGeom>
          <a:solidFill>
            <a:srgbClr val="02598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2510BD9-5F66-4EDE-A6B8-FB75A45DB4F2}"/>
              </a:ext>
            </a:extLst>
          </p:cNvPr>
          <p:cNvSpPr/>
          <p:nvPr/>
        </p:nvSpPr>
        <p:spPr bwMode="auto">
          <a:xfrm>
            <a:off x="6895374" y="2567155"/>
            <a:ext cx="3990799" cy="1654375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8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531" y="-274319"/>
            <a:ext cx="10346267" cy="1751014"/>
          </a:xfrm>
        </p:spPr>
        <p:txBody>
          <a:bodyPr/>
          <a:lstStyle/>
          <a:p>
            <a:r>
              <a:rPr lang="de-DE" u="sng" dirty="0" err="1" smtClean="0"/>
              <a:t>Self</a:t>
            </a:r>
            <a:r>
              <a:rPr lang="de-DE" u="sng" dirty="0" smtClean="0"/>
              <a:t>-Made Storage </a:t>
            </a:r>
            <a:r>
              <a:rPr lang="de-DE" u="sng" dirty="0" err="1" smtClean="0"/>
              <a:t>Cell</a:t>
            </a:r>
            <a:endParaRPr lang="de-DE" u="sng" dirty="0"/>
          </a:p>
        </p:txBody>
      </p:sp>
      <p:pic>
        <p:nvPicPr>
          <p:cNvPr id="5" name="Grafik 4" descr="Ein Bild, das drinnen, Wand, kosmetisch enthält.&#10;&#10;Automatisch generierte Beschreibung">
            <a:extLst>
              <a:ext uri="{FF2B5EF4-FFF2-40B4-BE49-F238E27FC236}">
                <a16:creationId xmlns:a16="http://schemas.microsoft.com/office/drawing/2014/main" id="{6DC16FA6-9CD2-9942-8480-C292CD73A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730862" y="-1435499"/>
            <a:ext cx="3977826" cy="898044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222410" y="5236140"/>
            <a:ext cx="9577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Produced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heating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Aceton </a:t>
            </a:r>
            <a:r>
              <a:rPr lang="de-DE" sz="2000" dirty="0" err="1" smtClean="0"/>
              <a:t>or</a:t>
            </a:r>
            <a:r>
              <a:rPr lang="de-DE" sz="2000" dirty="0" smtClean="0"/>
              <a:t> Ethanol </a:t>
            </a:r>
            <a:r>
              <a:rPr lang="de-DE" sz="2000" dirty="0" err="1" smtClean="0"/>
              <a:t>inside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cell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a hydrogen </a:t>
            </a:r>
            <a:r>
              <a:rPr lang="de-DE" sz="2000" dirty="0" err="1" smtClean="0"/>
              <a:t>flame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smtClean="0"/>
              <a:t>-&gt; </a:t>
            </a:r>
            <a:r>
              <a:rPr lang="de-DE" sz="2000" dirty="0" err="1" smtClean="0"/>
              <a:t>depending</a:t>
            </a:r>
            <a:r>
              <a:rPr lang="de-DE" sz="2000" dirty="0" smtClean="0"/>
              <a:t> on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temperature</a:t>
            </a:r>
            <a:r>
              <a:rPr lang="de-DE" sz="2000" dirty="0" smtClean="0"/>
              <a:t> </a:t>
            </a:r>
            <a:r>
              <a:rPr lang="de-DE" sz="2000" dirty="0" err="1" smtClean="0"/>
              <a:t>cristaline</a:t>
            </a:r>
            <a:r>
              <a:rPr lang="de-DE" sz="2000" dirty="0" smtClean="0"/>
              <a:t> </a:t>
            </a:r>
            <a:r>
              <a:rPr lang="de-DE" sz="2000" dirty="0" err="1" smtClean="0"/>
              <a:t>or</a:t>
            </a:r>
            <a:r>
              <a:rPr lang="de-DE" sz="2000" dirty="0" smtClean="0"/>
              <a:t> amorphe </a:t>
            </a:r>
            <a:r>
              <a:rPr lang="de-DE" sz="2000" dirty="0" err="1" smtClean="0"/>
              <a:t>surfaces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possibe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6122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7517" y="112299"/>
            <a:ext cx="10342592" cy="1029119"/>
          </a:xfrm>
        </p:spPr>
        <p:txBody>
          <a:bodyPr/>
          <a:lstStyle/>
          <a:p>
            <a:r>
              <a:rPr lang="de-DE" u="sng" dirty="0" smtClean="0"/>
              <a:t>New Observation at BINP in Novosibirsk</a:t>
            </a:r>
            <a:endParaRPr lang="de-DE" u="sng" dirty="0"/>
          </a:p>
        </p:txBody>
      </p:sp>
      <p:sp>
        <p:nvSpPr>
          <p:cNvPr id="3" name="Rechteck 2"/>
          <p:cNvSpPr/>
          <p:nvPr/>
        </p:nvSpPr>
        <p:spPr bwMode="auto">
          <a:xfrm>
            <a:off x="882316" y="1141418"/>
            <a:ext cx="3336758" cy="1425319"/>
          </a:xfrm>
          <a:prstGeom prst="rect">
            <a:avLst/>
          </a:prstGeom>
          <a:noFill/>
          <a:ln w="476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 flipH="1">
            <a:off x="1074821" y="1324302"/>
            <a:ext cx="28715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2"/>
                </a:solidFill>
              </a:rPr>
              <a:t>ABS / MBS</a:t>
            </a:r>
          </a:p>
          <a:p>
            <a:endParaRPr lang="de-DE" sz="1400" b="1" dirty="0">
              <a:solidFill>
                <a:schemeClr val="accent2"/>
              </a:solidFill>
            </a:endParaRPr>
          </a:p>
          <a:p>
            <a:r>
              <a:rPr lang="de-DE" sz="2000" b="1" dirty="0" smtClean="0">
                <a:solidFill>
                  <a:schemeClr val="accent2"/>
                </a:solidFill>
              </a:rPr>
              <a:t>D. </a:t>
            </a:r>
            <a:r>
              <a:rPr lang="de-DE" sz="2000" b="1" dirty="0" err="1" smtClean="0">
                <a:solidFill>
                  <a:schemeClr val="accent2"/>
                </a:solidFill>
              </a:rPr>
              <a:t>Toporkov</a:t>
            </a:r>
            <a:r>
              <a:rPr lang="de-DE" sz="2000" b="1" dirty="0" smtClean="0">
                <a:solidFill>
                  <a:schemeClr val="accent2"/>
                </a:solidFill>
              </a:rPr>
              <a:t> et al.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cxnSp>
        <p:nvCxnSpPr>
          <p:cNvPr id="6" name="Gerade Verbindung mit Pfeil 5"/>
          <p:cNvCxnSpPr/>
          <p:nvPr/>
        </p:nvCxnSpPr>
        <p:spPr bwMode="auto">
          <a:xfrm>
            <a:off x="3328736" y="1817694"/>
            <a:ext cx="3424990" cy="0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8" name="Rechteck 7"/>
          <p:cNvSpPr/>
          <p:nvPr/>
        </p:nvSpPr>
        <p:spPr bwMode="auto">
          <a:xfrm>
            <a:off x="6087978" y="1117356"/>
            <a:ext cx="3336758" cy="1425319"/>
          </a:xfrm>
          <a:prstGeom prst="rect">
            <a:avLst/>
          </a:prstGeom>
          <a:noFill/>
          <a:ln w="476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flipH="1">
            <a:off x="7199580" y="1564106"/>
            <a:ext cx="128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2"/>
                </a:solidFill>
              </a:rPr>
              <a:t>LSP </a:t>
            </a:r>
            <a:endParaRPr lang="de-DE" sz="2800" b="1" dirty="0">
              <a:solidFill>
                <a:schemeClr val="accent2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1" y="2899021"/>
            <a:ext cx="4932958" cy="325151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641429" y="2916579"/>
            <a:ext cx="53741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C00000"/>
                </a:solidFill>
              </a:rPr>
              <a:t>Huge</a:t>
            </a:r>
            <a:r>
              <a:rPr lang="de-DE" sz="2400" dirty="0" smtClean="0">
                <a:solidFill>
                  <a:srgbClr val="C00000"/>
                </a:solidFill>
              </a:rPr>
              <a:t> Lyman-</a:t>
            </a:r>
            <a:r>
              <a:rPr lang="el-GR" sz="2400" dirty="0" smtClean="0">
                <a:solidFill>
                  <a:srgbClr val="C00000"/>
                </a:solidFill>
              </a:rPr>
              <a:t>α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background</a:t>
            </a:r>
            <a:endParaRPr lang="de-DE" sz="2400" dirty="0" smtClean="0">
              <a:solidFill>
                <a:srgbClr val="C00000"/>
              </a:solidFill>
            </a:endParaRPr>
          </a:p>
          <a:p>
            <a:r>
              <a:rPr lang="de-DE" sz="2400" dirty="0" smtClean="0">
                <a:solidFill>
                  <a:srgbClr val="C00000"/>
                </a:solidFill>
              </a:rPr>
              <a:t>(n=2 -&gt; n=1 : 10.2 eV)</a:t>
            </a:r>
          </a:p>
          <a:p>
            <a:endParaRPr lang="de-DE" sz="2400" dirty="0">
              <a:solidFill>
                <a:srgbClr val="C00000"/>
              </a:solidFill>
            </a:endParaRPr>
          </a:p>
          <a:p>
            <a:r>
              <a:rPr lang="de-DE" sz="2400" dirty="0" smtClean="0">
                <a:solidFill>
                  <a:srgbClr val="C00000"/>
                </a:solidFill>
              </a:rPr>
              <a:t>Source</a:t>
            </a:r>
            <a:r>
              <a:rPr lang="de-DE" sz="2400" b="1" dirty="0" smtClean="0">
                <a:solidFill>
                  <a:srgbClr val="C00000"/>
                </a:solidFill>
              </a:rPr>
              <a:t>: Plasma in </a:t>
            </a:r>
            <a:r>
              <a:rPr lang="de-DE" sz="2400" b="1" dirty="0" err="1" smtClean="0">
                <a:solidFill>
                  <a:srgbClr val="C00000"/>
                </a:solidFill>
              </a:rPr>
              <a:t>Dissociator</a:t>
            </a:r>
            <a:endParaRPr lang="de-DE" sz="2400" b="1" dirty="0" smtClean="0">
              <a:solidFill>
                <a:srgbClr val="C00000"/>
              </a:solidFill>
            </a:endParaRPr>
          </a:p>
          <a:p>
            <a:r>
              <a:rPr lang="de-DE" sz="2400" dirty="0" smtClean="0">
                <a:solidFill>
                  <a:srgbClr val="C00000"/>
                </a:solidFill>
              </a:rPr>
              <a:t>Balmer (n=3 -&gt; n=2) light </a:t>
            </a:r>
            <a:r>
              <a:rPr lang="de-DE" sz="2400" dirty="0" err="1" smtClean="0">
                <a:solidFill>
                  <a:srgbClr val="C00000"/>
                </a:solidFill>
              </a:rPr>
              <a:t>is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very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bright</a:t>
            </a:r>
            <a:r>
              <a:rPr lang="de-DE" sz="2400" dirty="0" smtClean="0">
                <a:solidFill>
                  <a:srgbClr val="C00000"/>
                </a:solidFill>
              </a:rPr>
              <a:t> !</a:t>
            </a:r>
          </a:p>
          <a:p>
            <a:endParaRPr lang="de-DE" sz="2400" dirty="0">
              <a:solidFill>
                <a:srgbClr val="C00000"/>
              </a:solidFill>
            </a:endParaRPr>
          </a:p>
          <a:p>
            <a:r>
              <a:rPr lang="de-DE" sz="2400" dirty="0" err="1" smtClean="0">
                <a:solidFill>
                  <a:srgbClr val="C00000"/>
                </a:solidFill>
              </a:rPr>
              <a:t>Estimate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amount</a:t>
            </a:r>
            <a:r>
              <a:rPr lang="de-DE" sz="2400" dirty="0" smtClean="0">
                <a:solidFill>
                  <a:srgbClr val="C00000"/>
                </a:solidFill>
              </a:rPr>
              <a:t>: ~ 10</a:t>
            </a:r>
            <a:r>
              <a:rPr lang="de-DE" sz="2400" baseline="30000" dirty="0" smtClean="0">
                <a:solidFill>
                  <a:srgbClr val="C00000"/>
                </a:solidFill>
              </a:rPr>
              <a:t>18 </a:t>
            </a:r>
            <a:r>
              <a:rPr lang="de-DE" sz="2400" dirty="0" err="1" smtClean="0">
                <a:solidFill>
                  <a:srgbClr val="C00000"/>
                </a:solidFill>
              </a:rPr>
              <a:t>Ph</a:t>
            </a:r>
            <a:r>
              <a:rPr lang="de-DE" sz="2400" dirty="0" smtClean="0">
                <a:solidFill>
                  <a:srgbClr val="C00000"/>
                </a:solidFill>
              </a:rPr>
              <a:t>/s</a:t>
            </a:r>
          </a:p>
          <a:p>
            <a:endParaRPr lang="de-DE" sz="2400" dirty="0">
              <a:solidFill>
                <a:srgbClr val="C0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971773" y="1117356"/>
            <a:ext cx="189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DFG Project</a:t>
            </a:r>
          </a:p>
          <a:p>
            <a:r>
              <a:rPr lang="de-DE" dirty="0" smtClean="0"/>
              <a:t>BU 2227/1-1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28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097" y="-52539"/>
            <a:ext cx="10346267" cy="1193966"/>
          </a:xfrm>
        </p:spPr>
        <p:txBody>
          <a:bodyPr/>
          <a:lstStyle/>
          <a:p>
            <a:r>
              <a:rPr lang="de-DE" u="sng" dirty="0" err="1" smtClean="0"/>
              <a:t>Possible</a:t>
            </a:r>
            <a:r>
              <a:rPr lang="de-DE" u="sng" dirty="0" smtClean="0"/>
              <a:t> Solution </a:t>
            </a:r>
            <a:r>
              <a:rPr lang="de-DE" u="sng" dirty="0" err="1" smtClean="0"/>
              <a:t>for</a:t>
            </a:r>
            <a:r>
              <a:rPr lang="de-DE" u="sng" dirty="0" smtClean="0"/>
              <a:t> </a:t>
            </a:r>
            <a:r>
              <a:rPr lang="de-DE" u="sng" dirty="0" err="1" smtClean="0"/>
              <a:t>the</a:t>
            </a:r>
            <a:r>
              <a:rPr lang="de-DE" u="sng" dirty="0" smtClean="0"/>
              <a:t> </a:t>
            </a:r>
            <a:r>
              <a:rPr lang="de-DE" u="sng" dirty="0" err="1" smtClean="0"/>
              <a:t>LHCb</a:t>
            </a:r>
            <a:r>
              <a:rPr lang="de-DE" u="sng" dirty="0" smtClean="0"/>
              <a:t> pol. Target</a:t>
            </a:r>
            <a:endParaRPr lang="de-DE" u="sng" dirty="0"/>
          </a:p>
        </p:txBody>
      </p:sp>
      <p:pic>
        <p:nvPicPr>
          <p:cNvPr id="3" name="Picture 5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2" y="793482"/>
            <a:ext cx="3930142" cy="579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BDABALDA4MChAODQ4SERATGCgaGBYWGDEjJR0oOjM9PDkzODdASFxOQERXRTc4UG1RV19iZ2hnPk1xeXBkeFxlZ2P/2wBDARESEhgVGC8aGi9jQjhCY2NjY2NjY2NjY2NjY2NjY2NjY2NjY2NjY2NjY2NjY2NjY2NjY2NjY2NjY2NjY2NjY2P/wAARCAHAAw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n6KKK6yQooooAKKKKACiiigAooooAKKKZLLHEuZGCigB9FTw2GoTRGUWUirkBVYhWPXJwSMdP1qX+y74IWa2YYGSNyk/oaV0BToqf7Hdf8+03/fBqFgVYqwIIOCD2pgJRRRQAUUUUAFFFFABRRRQAUUUUAFFFFABRRRQAUUUUAFFFFABRRRQAUUUUAFFFFABRRRQAUUUUAFFFFABRRRQAUUUUAFFFFABRRRQAUUUUAFFFFABRRRQAUUUUAFFFFABRRRQAUUUUAFFFFABRRRQAUUUUAFFFFABRRRQAUUUUAFFFFABRRRQAUUUUAFFFFABRRRQAUUUUAFFFFABRRRQAUUUUAFFLRQAlFLRQAlFLRQAlFLRQAlFLRQAx22rwCzE4VR1Y9gK6jRtHjs4knuED3jgFmYA+Xx91fQDJHvVPwrYCYnVJO+6OBeCMZwW9ieR24z1zXS4qdxkW2jbUmKMUARbaNlS4pMUAVpLWGVt0kMbnGMsoNQyaZaSLhreMDOflG3+VX9tJtoAzG0WyKkCIgkdQx4/Wof7Atv8AnpN+Y/wrZ20YoA59vD3zHbckDPAKZ/rUUmgThv3csbDHVsj/ABrpNtGKLiOWk0S8RcqEkOeit/jiom0q9VSTAcAZ4YH+tdbto207gcZ9juv+fab/AL4NQsCrFWBBBwQe1dxto2UXA4aiu0ktYZW3SQxucYyyg1DJplpIuGt4wM5+Ubf5UXA5GiupbRbIqQIiCR1DHj9ah/sC2/56TfmP8KLgc5RW43h75jtuSBngFM/1qF9AuAx2SxsvYnIP5U7gZNFaMmi3iY2qkmf7rdPzxUT6XeopYwMQP7pBP5Ci4FOip/sd1/z7Tf8AfBqGgBKKWigBKKWigBKKWigBKKWigBKKWigBKKWigBKKWigBKKWigBKKWigBKKWigBKKWigBKKWigBKKWigBKKWigBKKWigBKKWigBKKWigBKKWigBKKWigBKKWigBKKWigBKKWigBKKWigBKKWigBKKWigBKKWigBKKWigBKKWigBKKWigBKKWigBKKWigAooooAKKKKACiiigAooooAKdb2z399DZR5AkOZWH8MY6nvj0HuabW94PtCYrjUWAxOdkWRkhF6kHtk9valLsBvwwpBDHDEu2ONQqjOcADAp+KWikMTFJinUUANxRinUYoAbijFOxRigBmKMU7FGKAG4oxTsUYoAZijFPxSYoAbikxT8UYoAZtpMVJijFAEeKMU/FGKAI8UbakxRigCLbRtqTFGKAIttGypcUmKAK0lrDK26SGNz0yyg1R1GPSrSENeCGJc5GBhj9AOT1qbVtSFkFhhUS3cgykZ6KP7zeg/n0FcuZUW6do0e9vif3kh4wfr0XjIwPTFS5WAsy3NjIpWy0u5lPZ2YxqR/eBJPtxiqjW95Kd0UMcC9Nssm8k+uVHSptuozfekht1PI2rvYexzxR9hnk/19/McdPLAj/PHWp5mBB9j1D1tfzamtBfocG3jl90fA/WrP2S8HCagwUdN0QJx7nvS/Zr7/oI/wDkBaLsCoReIN0lk20ddjhj+QphnKDdJb3EaDqzxkAVe26mnyrJbSAfxOpBP4DilFzqEfytZJKR/GkoUH8DzT5mBnpeW7nAlH48fzqVJEfOx1bHXBzVt9QidQl3YT7VOWLRBkU9zn096ZnQrtgp8lSoz0MY/PjNPnCxDRVuPSLGcFra6mEYONsUoKg/rSNolwMmK+yB91XjHPoCf60+YCrRUx0vUwC3+ivjnarMCfYZFRNbajGpeSwfaOux1c/kOtPmQhKKYWmUFnsrtFHJZojgD1NRfbrb/np/46afMgLFFRLcwMuRKmPc4pftEP8Az2j/AO+hTugJKKRWVl3KQQe4NLQAUUUUAFFFFABRRRQAUUUUAFFFFABRRRQAUUUUAFFFFABRRRQAUUUUAFFFFABRRRQAUUUUAFFFFABRRRQAUUUUAFFFFABRRRQAUUUUAFFFFABRRRQAUUUUAFFFFABRRRQAUUUUAMkDyGOCIgSTusSE9AWOMmu/s7WKytIraEYjiUKOmT7nHc9a5Pw1bm517zudlpGTkH+NuAD68ZPHpXZ1O7GJRS0UwEopaKAEopaKAEopaKAEopaKAG0UtFACUUtFACUYpaKAExRilooAbijFOopANxRilooATFGKWigBuKMU6jFAHCXt1JqHiG7RWMbR5h3DqsanBx7k889PerkUaQxrHGoVFGABUUcXk6rqaOu2Y3BYjP8ACeV/masVmAUUUUAFFFFABRRRQAUySKOVdsqK4znDDNPooAqSaZZSNlrdQcY+XK/ypBp4QbYbq6hQdEjlIUVcoosBWH9pqdw1BXI52tAoB9jjmpFvtWjO54bSVR1SNmVj9CeKlooAaNYvFOZNLYIPvFZlY49hjn6VIPEEX/Phf/8Afkf402ijUBr6poUrl7uFEmP3lmt8uPTPB7Yo/tDw1/ctv/AU/wDxNOoo1AiVfC15Ox/cqxGTktEvpx0FS/2d4Y/v2v8A4FH/AOKpkkUcq7ZUVxnOGGaj+x2v/PtD/wB+xQBY/s7wv/ftf/Ao/wDxVRyaX4fZsw6kLdcfdiulwT685qP7Ha/8+0P/AH7FH2O1/wCfaH/v2KAJx4bgmhWSx1OYhj99isqke2Md6hfSJbAvLeyme0UcvCuHXp8zL/dHPTJ/WoX0uydyxgUE/wB0kD8hST/abS2e3triSRbkfZ0gmO4DdwApz8uBn2p3sBpDQVkAeK6BjblSFzkduc81G+gXAY7JY2XsTkGt+0t/s1nBb7t3lRqm7GM4GM1Ltq7sRysmi3iY2qkmf7rdPzxUT6XeopYwNgehBP5Cuu20badwOM+x3P8Az7Tf98Goa7jbSbKLgcRRXYtZWzMWa3iJJySUHNRSaVZyNloFBxj5cr/Ki4HJ0V00miWbrhUZDnqrH+uaibQLfadskoOOCSD/AEouBz1Fbf8Awjx/5+f/ACH/APXqD+wbr+/D+Z/wp3Ay6Kvvo96rECMOPUMMH86ik068ixut3Of7o3fyoAq0VK9tPGpZ4ZFUdSyECoqACiiigAooooAKKKKACiiigAooooAKKKKACiiigAooooAKKKKACiiigAooooAKKKKACiiigAooooAKQkAEk4A6k0tRzI83l28ZAkuJFiUnoCxxzQ3ZAdX4QtTDpP2l1xJdOZDlcEL0UZ7jAyPrW7TIYUt4I4Yl2xxqFUZzgAYFPqVoMKKKKYBSUtFACUUtFACUUtFACUUtFACUUtFACUUtFACUUUUAFFFFABRRRQAlFLRQAlFLRQAlFLRQBy2vwm21yG52hYbmLyiQMAyA5G73I4Hfioq6LVdPTU7F7Z2KEkMkgGSjDoR/npmuYtJXmjYSoEmjcxyqDnawPNZtWYEtFLijFIBKKXFGKAEooxRQAUUUUAFFFFABRRUclxDE22WaNDjOGYCgCSioPtlr/wA/MP8A38FH2y1/5+Yf+/goAnoqJLm3kcKk8TMegVwTUtABRRRQAUUVHPPFbR+ZM4Rc4zQAssiQxtJIwVFGSTWjoumSm4Go3aFHKbYYWHManqx9GPt0HB9jSNKeWRL6/jKlTugt2/g/2m/2vQdvr03cVSXUBuKMU7FGKoBmKMU/FJigBuKTFPxRigBmKTFSYpMUAMxRtp+KMUAR7aNtSYpMUAR7aNtSYoxQBFtpNlS4oxQBT+wWv/PtD/3wKhbR7JmJMAyTnhiP61pYpMUAZMmhWjtlfMQY6K3+Oahk8PxFf3c0inPVgD/hW5to20COebw+wU7bgE44BTH9ah/sG6/vw/mf8K6bbRtouByX9k33/PD/AMfX/GonsLtGKm3kyPRcj8xXY7aTbTuBxUkMsWPNjdM9NykZpldxspjwpIpV1DKeoIyKLgcVRXXtp9qykG3iwRjhAKwr82aTPbafaiWdDhpHZvKQ9wSDyenA9fY0OSQGbRTjptwoyl5lupDRjBP9B0qL95FJ5VwFWQjKlfusPakpJgPoooqgCiiigAooooAKKKKACiiigAooooAKKKKACrmgwfavEdspClYEaZg3Q9hj3BINU63vBUG+S/vCFILiFCfvLtGW/A5H5UpAdRijFOxSYoGNxRinYoxQA3FGKdijFADcUmKdijFADaKdijFADaKdikxQAlFLijFACUUuKMUAJRRRQAUUUUAFFFFABRRRQAUUUUAJRS0UAJWJr2muWGoWMRadSBMi9ZUHt3Ydvy54FblFJq4HJRSJNEskTBkYZBFOxVvU9JltpZLzT13xsS81sBlnYklnUk9eny9OPWqcE0VxGJIZFdT3BqAFxSYqTFGKAI8UYp+KMUAR4oxSXM8drCZJTx0AHVj6D3rHlkubvPnv5cZ/5ZRnqPc9/T0otcC3calHG7RQo08qnBC8Bfqf89KqvcX0pz5kcA7BV3H8c/0oRFjQKgwo6ClqlDuBA1qkn+uklmx08xycU5LWBBgRL+Iz/OpaKrlQiP7PD/zxj/75FH2eH/njH/3yKkop2QETW0DLgxJj2GKatqkf+pklhz18tyM1PRS5UAxXvIceXc71HRZVzn6nrUq6lcR4E9ruA6vE2fyU81HJIka7nYKPer+naNe6nskI+zWbYPmE/O6/7I7dOp9QRmpcUMZDfrcsIrOGWec/8slQgr/vHoBnAJrodJ0U2kv2q8lFxdYwpC4WIHqFH9euPxq7p+nW2mwCK2jC8fM5+859WPfqat0KPcBKKWiqAbRS0UAJRS0UAJRS0UgExRilooAbijFOpKAExRilooATFJinUUANxRinUUANxSYp+KTFADcUYp2KMUANxSYp+KMUAMxRin4pMUAMxRin4qtqN4mn2E13IMrGucep6AficCgDK13USn+hWkuyU4M8g48qP69mPb8+ODWHEk08apbEW1oBhSB87j1GegPr1796ZEkl7eStOd3z77jPIZyOEHsvpmtOs9wKP9lWy8w+bA3do5CCR6c0yWOQp9kmJYnmCYjPI5Ab39+4zWjUF5b/AGm2ZAdr9UbptYdDmlYDOgk82IMRhhwy+h7in1AsmbhJANv2gHenTZIv3uO2fzqetou6EFFFFMAooooAKKKKACiiigAooooAKKKKAEdgiM56KMnFdp4VtDa+HrQMF3yr5rMv8W45BPqcED8K4e5R5kWCEZlmdY0GcbiT0zXqaQpHGscaKiKAFVRgADsBUN6jI8UmKm20baLgQ4oxUu2k207gR4pMVLtpNtFwI8UYp+2jbRcBmKMU7bRtpgMxRin4pMUANxRinYoxQAzFGKdijFADcUYp2KMUANxSYp+KTFADcUYp2KMUANxRinYpMUANxRTsUYoAbRTsUYoAbRS4oxQAlY+p6KZJDdab5UF0fvhhiOUE/wAWO/Oc9ex9tnFGKTVwORiucymC4ie2uR1ik4J91/vDg8j0qxity+0601GIR3lukqjoTwV6dCOR0HSsSfRtRsfmsZft0P8AzynYLIPo/Q8knnsMVLTQDcVDdXEdrCZZTx0AHJY+gHrUY1OBZBFcrLaStyEuEKEj19MdfyrJeY3t29yWJiBKwr2A7n8aS12AV2kuJvPn+90RAeIx/j6mloorVKwgooooAKKKRmVV3MQAO5NAC0VGk3nSGO2jluJAMlYULkD14rUtvDurXJ/feTZJnByfMf6gDj26+tLmQGbJIka7nYKPerFhY3mqsv2SJkgJwblxhQPUA/e6EfXrXU2Hh3TbF1lWEzTr/wAtZjvbrkH0BHHIFatLVjMfTfDtlYsszg3NyOfNl5weD8o6DkZHcZ61r0tFFgEopaKYCUUtFACUUtFACUUtJQAUUUUAFFFFABSUtFACUUtFACUUtFACUUtFACUUtFACUlOpKAEopaKAEopaKAErj/FV882pLYxEP5Cq6oBg+cemc9gpz6etdXeXMVlaS3MxxHEpY9Mn2Ge56VwWlJJPdS3U3LgtuJHWRjljjscYHSok+gGjawLbW0cK8hBjPqe5qWiipAKKKKAMTVEMN02wHYds+3H3mBwcfgcn6VMCCAQcg9CKm1dFEMc7DIibD+pRuGA+uapWLFrSMk5OMfkaqG9gJ6KKK0EFFFFABRRRQAUUtFACUUtFACUUtFAFnRoVuvEmmQOSF80y5XrlFLD8MivTNtcR4DgaXX7y5BGyC3ETA9SWbcMe2FNd7trCUtRkG2jbU+2k20uYZBto21Nto20cwiDbSban20m2nzAQ7aTbU+2k20+YCDbRtqfbSbaOYCDbSban20bafMBBtpNtT7aTbRzAQ7aTbU+2k20+YCDbRtqfbSbafMBBto21Nto20XAhxSYqbbSbaLgRYoxUu2k207gRYoxUu2k20XAjxRin7aNtFwGYpMU/bRimAzFGKfikxQA3FJin4oxQBDNBFcRGKeNJY26o6gg/gaxbnwlpkzl4hNakklvIkwGz7HIGPbFb+KMUrJgcpJ4PkDnyNUkSPsJIg7D6nIz+VVP+EY1r/nrYf99P/hXbYoxRYDif+EY1r/nrYf8AfT/4VJD4U1GTP2i+t4Mfd8mMvn65xiuyxSYosBy0Xg8lj9q1OZ0xwIoxGc/Xn8qv2vhfSrdldrc3Ei5+edi+76jp+lbWKMUWQEUMEUEQigjSONeiooAH4Cn4p2KMUwG4oxTsUYoAbijFLijFADcUU7FGKAG0U7FGKAG0UuKMUAJRS4oxQAlFLijFACUUYooAKKKKACiiigApKWigBKKWigBKKWigBKKWigBKKWigBKKKKAOX8bXvlxWtknzPI/mMgOcgfdUr3BJ/8d71Vsrb7LaRw5yVHJ9+pqpfS/2p4wlJyY7X5QG4I28duvzEnnt+VamKy3dwGYoxT8UYpgMxRin4pMUgKt9H5llOu3cShwMZyccVi6e3yyKzb2yHLZznI/n610mK5iyXybya3HO3ILHuQcfh1prSSAvUUtFaiEopaKAEopaKACiiigAooooAKKKRmCKWY4AGTQB1/wAPI0+w39xj9690Y2bPVVUbRj23H8667NYHg2GS38K2CSrtYqzgZzwzFgfyIrczXMUPzRmmZozSsA/NGabmjNFgHcUcU3NLmiwC4FGBSZozQAu2k20Zpc0AJtpNtOzRmgBm2jbT80ZouBHtpNtS8UcU7gRbaTbU2BRgUXAh20m2pttG2jmAg20bam20bafMBBtpNtT7aNtPmEQbaTbU+2k20cwEO2k21PtpNtPmAg20bam20baOYCDbSban20bafMBBtpNtT7aTbRzAQbaNtT7aTbT5gINtG2pttG2nzAQbaMVNto20XAhxSYqbbSbadwIsUYqXbSbaLgR4pMVJto20XAjxRin7aNtFwGYoxTttGKYDcUmKfikxQA3FGKdijFADcUYp2KTFADcUYp2KMUANxRinYoxQA3FGKdikxQA3FGKdijFADcUYp2KMUANxSYp2KMUANxRTsUYoAbRTsUYoAbRS4oxQAlVNVvBp+mXF0SAY0JXcCQW6KDj3Iq5iuV8fXXlabb2wLhppNxx0KqOQfxKn8KUnZXAyfDVuUs3nIIMrcc8YH/181sYptrbi2to4VxhFAyBjJ7mpcVmlZAMxRin4pMUwGYoxT8UYoAZiuZuFEPiCVE4DHJH1XJ/WupxXNauog16NxkmRVJye/K/0pPoBPRRRWwgooooAKKKKACiiigAooooAKhu2CWspP93H58VNTTEtzcWtq5IS4uEicjqAT296UtgPTdMgez0y0tpCpeGFI2K9CQoBx+VWwapXt9FYWc11O2I4lLHkZPsM9z0HvXE3jTa0/n6kz+W3KWochIh2yOMtycn3NZNDO3j1nS5ZFjj1Kzd3IVVWdSST0AGau5rzHztCMnkuLbLfLkR8c/7QHH1zxW5YX76DGsjTvcaS+Adzb2tweFKnunQY7dRnmlYDss0ZqPfRuosBLmjNR7qN1FgJM0Zpm6jNFgJM0ZqPdS5pWAfmlzUeaM0WAkzRmmZozRYY/NLmo80ZpWAkzRmmZozRYB+aXNR5ozRYCTNGaZmjNKwD80ZpmaXNFgHcUcU3NGaLAOwKMUmaM0AG2jbRmjNACbaNtOzRmgBm2jbT80ZouBHtpNtS8UcU7gRbaTbU2BRgUXAg20bam20baOYCDbRtqbbRtp8wEG2k21Pto20+YRBtpNtT7aTbRzAQbaNtT7aTbT5gINtG2pttG2jmAg20m2p9tG2nzAQbaTbU+2k20cwEG2jbU+2k20+YCDbRtqbbRtp8wEG2jFTbaTbRcCLFJipttJtp3AixRipdtJtouBHikxUm2jbRcCPFGKfto20AMxRinbaMUwGYoxT8UmKAG4oxTsUYoAbiuG8QSte+M4LUkolttxzkE43k47Z4H4V3eK890A/bNSv9RKMnmOdozkDcSxGcckcfnUT6IDcxRinYoxQAzFGKfijFADMUYp2KMUAMxXO+Ioymp2kzEBGAX6YbJ/nXS4rnPFv/AC6f8D/9lqZbAFFFFbCCiiigAooooAKKKKACiiigAqfTIluPEGmwuSF8wy5HXKAsPwyKgq94cjWXxJGWJHkQNIuO5JC8+2DUy2A2PFkhlu9KtDjy3laUkdcovH4cmsLWndXt7YHbHPu346kADj6c10/iCzlv7BRb4NxBIs0SscBmXsfwJ9Occ1j3VomsWQuLXcLiDdsVhgq3dGB6Ht7dfrFtRmMEUJsCgL6Y4q7oxjktdV0+5lCQCDzYwybhGuDuYD2ODj16VXFlqZm8gaZced+Gzpn7/Tp+vFa0OmmzRtLAjk1W9ibz5uSkMBOPl6E/T15JwBVNpgdFoNxNPodlJcKwlaFcln3FuOGJ9xg/jWhvqlaxLa2sNvGSUiRUUt1wBjmpt1CQFjfS76r76N9OwFjfS76r76XfSsBY30u+q2+l30WAs76N1V99LvpWAsbqN1V99Lvo5QLGaM1Bvpd9LlAmzS5qHfRvosBNmjNRb6XfRYCTNLmot9LupWAkzRmo91LuosBJmjNR5pc0rAPzRmmZozRYCTNGajzS5osA/NLmo80ZpWAkzRmmZozRYCTNGajzS5osMfmlzUeaM0rASZozTM0ZosBJmjNR5pc0WAfmjNMzRmlYB/FHFNzRmiwDsCjApuaXNABto20ZozQAm2jbTs0ZoAZtpNtSZozRcCPbSbal4o4p3Ai20m2psCjAouBBto21Nto20cwEG2k21Pto20+YRBtpNtT7aTbT5gIdtJtqfbSbaOYCDbRtqbbRtp8wEG2k21Pto20cwEG2k21PtpNtPmAg20ban20m2nzAYniib7L4dvpNm7Mfl4zj7x25/DOa5vw3b+TpEbEMGlJchvyGPbABrR+I1wItHgtxIyvNNnaM/Mqg5z+JX/IpbaH7Paww7t3loEzjGcDFLdgOxRinYoxTAZijFPxRigBmKMU7FGKAGYrnfFyNttW2naCwJxwDx/ga6XFYfi0f8SyP/rsP/QWqZbAU6KKK2EFFFFABRRRQAUUUUAFFFFABWn4UQPqt7MSd0UaRqB0IbJOfyFZlbHhGMltQuMjY8ixgd8qOf/QhUy6AdLms+90vz7j7VaXMlndEAF0AKv6blPDYGcf/AFhV7NGaBmWNN1SQbLjXZjEfvCGBYn/BhyOavWFlDYQtHBvO9t7u7FmdjjLEnucVNmjNKwEm6jdTM0ZpgSbqN1R5ozQBLuo3VHmjNAEu6jdUWaXNAEu6l3VDmlzQBLupd9Q5o3UAT76N9Q7qN1AE++l31Buo3UAT76XfUG6jdQBY30u+q+6l3UAT76XfVfdS76ALG+l31X30b6LAWd9G+q++l30rAWN9Luqtvpd9FgLG6l3Vl32r2OnAm8uo4iADtJyxBOMhRyfyrObxHdzHfp2kS3EHaWSUQ7vcA8kEYOaTsB0u6lzXJtJ4iuP9Zf2lnt6fZ4d+767+mPb1pjWWpXGPtmuXbbfu/ZwIPrnHXt9PxpAdfmjNcDq9le2Vkbi31bVHEbAyKbkk7O5GO/f6ZrMsNX1iJH8nVpi24q5kxKpx0K7s4HP40utgPUs0ZrgoPFusQlPPgtblFGDtyjvx1z0B79K17DxlYTbUvlexmJAAk+ZDk9mHHpnOMZp2A6bNLmq8FzFcRLLBKksbdHRgwP4ipN1FgJM0ZqPdS7qVgJM0ZqPdS5osA/NLmo80ZpWAkzRmmZozRYCTNGajzS5osA/NLmo80ZpWAkzRmmZozRYCTNGajzS5osMfmlzUeaM0rASZozTM0ZosBJmjNR5pc0WAfmimZozSsA/ijim5ozRYB2BRtpuaXNABto20ZozQAm2jbTs0ZoAZtpNtSZoouB5/43Mlz4o0qx8tHjRRLgjqCx3ZzxjCfzrQxWLI8V/8QtQnXeohyADjllAjP4df0rcxWkNhDMUYp2KMVYDcUYp2KMUANxSYp+KTFADcVheLv+QXF/12H/oLVv4rC8X/APILi/67j/0FqmWwFCiiitRBRRRQAUUUUAFFLRQAlFLRQAlbfhD/AI8Lv/r6f+S1i1v+FQBoEDADc5dmPdjuIyfXoKl7jNnNGabmjNADs0uabmjNADs0ZpuaM0AOzRmm5ozQA7NLmm5ozQA7NGabmjNADs0ZpuaM0APzRmm5ozQA7NLmmZozQA/NGaZmjNAEmaM0zNGaAH5pc1HmjNAEmaXNR5ozQBJuo3VHmlzQBJuo3VHms271RzMbXTIkurkffO/CQ9ssfXP8I54NFwL19qNvYRb53+ZvuRry8h9FHc8j86zGm1bU+F/4ltqf+BTuP5JkH6giprPTRDKbm7l+13h4890A2joAo/hHJ6dcmruKW4FG00qzs23xxBpsljNJ80jEjk7jzz/U1cxTsUYosA3FGKXFGKYDHRZEZHUMrDBUjII9K4FoW0/UGtpCSyny3Y9+6N7ZHGPavQcVzvijTfMK36gtsTy5OM+WuSRIMc5B6+3pzUvuBk0EAggjIPUGo4JC6lXILocMR0PoR7HrUtWncQls09jKZdPuHtZD12cq3blTwep/Oum0zxdE22HVVFvMTgSoD5TZPHPUH68cZzXNUyVsJjbvZvlVAMlyegA96TQHpm+lD1jaBZyabpEFvK5LgFivGEJ5KjHUAk85NaYekMsbqN1Qb6XfSsBPuo31Dvo30WAn30u6oN9LuosBNupd1QbqXdRYCbdS7qg3Uu6iwE26lzUO6jdSsBNmjNRbqXfRYCXNGai30u6iwEmaXNRbqXdSsBJmjNR7qXdRYCTNGaj3UuaLAPzS5qPNLmlYB+aM0zNGaLASZozUeaXNFgH5pc1HmjNKwEmaM0zNUNeuPs2hX8ol8plt32vu2kNggYPrnGPeiwHD+FpJrufUr+VVH2mbcdvTdkkgDr/EK6HFY3hKDytFV92fOdnxjp/Dj/x39a2sVcdgG4oxTsUYqgG4oxTsUYoAbikxTsUYoAbisHxj/wAgqL/ruP8A0Fq6DFYHjL/kFRf9dx/6C1TLYDOopaK1EJRS0UAJRS0UAFFFFABRRRQA12CIznooJOK6Xw7C0GhWiOQSU38ejEsP0Ncxc/8AHtL/ALh/lXWaSf8AiU2X/XBP/QRUvcZczS5puaM0gHZozTc0ZoAdmjNNzS5oAXNLmm5ozQA7NGabmjNADs0ZpuaXNMBc0uabmjNADs0ZpuaM0AOzRmm5pc0ALmlzTc0ZoAdmjNNzRmgB2aM03NLmgBc0uabmjNADs0Zpuaz72Wa7uV06xcrISDcyrx5MZ9+zHt19eOtJsAnnm1Cd7Kxcxxodtxcr/B/sJ/tep/h+tXrWzgs4RDbQpEg7KOvbJ9Tx1qxbWsNpbpBbxiOJBhVHapNtAEOKTFTbaTbTAixRipdtJtoAixRipNtG2gCPFNdFkRkdQysMFSMgj0qXbRtoA4HUbJ9KvBHhii/dc9ZY/f3Tp647AUoIIBByD0IrrNZ0v+0bdQhVZ4m3RswyD6q3faehrkCptwzbWWBHMbhjkwOOqk9x6GpXuuwElafhqwF3cnUJlBgiJWFWH3nH8fpx0HXnPTFZtvbPqF4llGcBhulbONsecHHv2FdvDGkEMcMQ2xxqFUZzgAYFU9QJHkWNGd2CooyzMcAD1NcgfEmoPdPdw5FqGyls6j5kA9QMgnqPT3FWvFF8JmGlx9DtknbgjbnIX2J4Pbj1zWOAAAAMAdAKVrgd1Z3kd5aRXMJzHIoYdOPY47jpU26uI0vUf7Ju2kkLfY5eJVH8Ddnx+hx+uK7PNAEu6jfUWaXNMCXfS76hzRmgCffRvqHdRuoAn30u+oN1G6kBPvpd9QbqXdQBPvo31Bupd1AE+6l3VBuo3UAT7qXdUG6l3UATbqXdUG6l3UgJ91G6od1G6gCfdS76g3Uu6gCbfS7qg3Uu6gCbdS7qh3UbqAJ91G6od1G6lYCbdXO+PblIfDE0bBiZ5EjXHY53c/gprd3Vx/xHusWFna7c+ZKZN2em0Yxj/gf6UnsBZ0WJItGs1jGAYlbr3Iyf1Jq7inYoxVgNxRilxRigBuKMU7FGKAG4oxTsUYoAbiuW8bswSzQMdpLkjPBI24/mfzrqsVy/jNA82nIejM4OP+A1MtgKtFFFaiCiiigAooooAKKKKACiiigCO5/49pf9w/yrq9KP/Eps/wDrgn/oIrkb9itnIVODjH5mu0ijSGJIoxhEUKoznAHSoe4yTNGaTNGaAHZozTc0ZoAdmjNNzRmgB2aM0maM0AOzRmm5ozQA7NGabmjNADs0ZpM0ZoAdmjNNzRmgB2aM03NGaAHZozSZozQAuaXNNzRmgB2aM03NGaAHZozSZpruqIzuwVVGSxOABQBU1a8lt4FitEaW8uCY4EXGc4+9z2HU9vWtTS9OTTbFbdXMjZLSSsPmkY8lj/npis3w3D/ad5PrMhcxozQ2iMvyheMuMjqTke3I57dJspb6gQbaNtTbKNlMCDbSban2UmygCHbSbam2UmygCHbSban2UmymBDtpNtTbKTZQBDtrA8TWEEdrNqPyqVUCZGB2zrnABx0Ydm7d+OnS7a54uNX1QTjmxs2/ckcrPJjBbnsvQEd8kGkwE8Paa2naeBPzcyndKc5PsM+w/XNWNW1BdOsWmxmRjsiXGdznoD7Vad1jRndgqqMlicAD1ri9Rvmv7pr87TaRExR7G3FBn7zL1G78OmPQ0ttAI41YbnkbdLIxeRvVj1NPoBBAIOQehFFaIQhAIIIyD1BrW8O6i0U402dyysM2xPJAA5Un27e3foKyqZMr7VeI4ljYPGfRhyKTA7zNGaqadfR6hZpPGQCRh1zyjd1P0qzmkMdmlzTM0ZoAfmjNNzRmgB2aXNMzRmgB+aM0zNLmgB2aXNMzRmgB+6l3VHmlzQA/dS7qjzRmgCTdS7qizRmgCbdRuqLNGaAJt1LuqDdS7qAJt1LuqDdS7qQE+6jdUO6jdQBPupd1QbqXdQBNurj/ABbc7/EujW23/Vusm7PXc4GMf8B/Wuq3VyV5cef8QbdNuPIj8vOfvfIzZ/8AHsfhUyA6LFGKdijFWA3FGKdijFADcUYp2KTFADcUYp2KMUgG4rlfF8iG/wBOiB+dSWIx0BIA/ka6zFcd4oQP4jtQf+eIP5FjSkBFRRRWggooooAKKKKACiiigAooooAr6j/x5Sfh/MV22a4nUf8Ajyk/D+YrtM1D3GOzRmm5ozQA7NGabmlzQA7NGabmjNADs0ZpuaM0AOzRmkzRmgB2aM03NGaAHZozTc0ZoAdmjNJmjNADs0ZpuaM0AOzRmm5ozQA7NGaTNGaAHZozTc0ZoAdmsrxFcSrYraWwDXF44gRdwBOevX8vbNaeazdKMWqeNxFJh49PhaSMDBBkyoJPHbP4FRUyegHWabZJp+nW9om0iGMJlV27jjk49zk/jVnFPxRipuBHijFSYpMU7gR7aNtSYoxRcCLbRtqTFGKLgRbKNlS4pMU7gRbKTZU2Kr311Dp9lNd3BxHCpY8jJ9hnueg9zRcDG8Q3cq+VplnIY7u6BJlU/wCpjHVj356Dpz3GKbbwRWsCQwIEjQYVR2qrYpNNLJqN4P8ASbjkKesMfVY+3TvwMnrUl/eCytTLsaVyQscS/ekYnAUU13YEV4j6pdDSYGYIw3XcqHmJOoX0y3TvxngitDUNBhuAslmy2N0gCrNFGOVwBtZejDAGPTAxVvRNKOm2Z89llvJjvuJgPvt2H0A4HT6DNaO2lcDzS+0qewn2SrFZSNzvAJtZSeeGPKNjPH+yKrStJbSCO9ha3c9N3Kt9G6HtXqE9tDcRNFPEksbdUdQwP4GufuvCMMcRGlS/Zx1a3mzLDIRzyGyQSQOR0A6UXa2A5KirV34evbLObC4THAksG89Gbrny2+bpxknqBWcrlmYQ31lOF5AYtEzjOOrAKD3xn1quddQsaehXf2LVDA5xBd9M9FkH6DI/EnFdVmuCkS7mjIit2eRSGVrV1mKEdCdp+X2/H0rtLK6W8s4bhMASIGwDnB7jPseKSavoBZzRmm5ozTAdmjNJmjNMBc0uabmjNADs0ZpuaM0AOzRmm5pc0ALmlzTc0ZoAdmjNNzRmgB2aM03NLmgB2aM03NGaAHZozTc0ZoAdmlzTc0ZoAdmjNNzRmgB2aXNMzS5oAdmuX0udbjxvqLoCAIinPqpRT+orps1zfhmFG17WpivzpMVBz0BZif8A0EVL3QHSYoxT9tJiqAbijFOxRigBmKMU7FGKAG4oxTsUYoAbiuH1ySSTxY6scrEoVeOg25/mx/Ou6xXBX0yz+KL50BAHyc+q4U/qKl9AH0UUVoIKKKKACiiigAopaKAEopaKAK2o/wDHlJ+H8xXZZrjdR/48pPw/mK7DNQ9xjs0ZpuaM0gHZpc03NGaAHZozTc0ZoAdmjNNzS5pgOzRmm5ozQA7NGabmjNADs0uabmjNADs0ZpuaM0AOzRmm5pc0AOzRmm5ozQA7NGabmjNADs0ZpM0ZoAdmqnw8iFxc6vqQiAjmmCxOwG4clmHt1T2/KpZxI1vIIGCylCEY9A2ODXO6Tfa14etzDapcM28u1ubQPExIAz5gbPQA8dxiomCPU8UmK89HjfW0/wCPuGws8/d8+CYbvXGCen9asQ/EhppBGukoCe73gUfmVArMZ3WKMVyK/EPT4xtu7O4SYfeWFklQemGDDPFX08Z6Wuftsd5YZ+59pt2G/wBcbc9OPzFFwN7bRiseDxfoFxMsSakgZuhkRkX8SwAFW/7c0f8A6Ctj/wCBCf40XAu4pMVJijFO4EeKMU/FcxrnjCKyuZbHTbZ769jHzbBlIz745JBxke+Mg0XA6PFcnqdz/bGr+UpzY6fJzxgvcL+u1QfbJPcVmDxN4o1BJLZdPht/MQqZfLeMoDxkEt1Gc8ZNadrbx2ltHbxDCRrtHv7n3qoq4ifNQaFZf2vqjapOEe0tWaO0Ur95xjdJnoRkYHX8CKhuEk1K9j0i3OGmXfcN02QZwxBP8R6Dg/h1rsbe3jtreOCFdsUSBEXOcADAHNOT6AGKMU/bRipuBHijFSYpMUXAZiobm0t7uMR3UEU6A7gsiBgD64NWcUYp3Axrrwvot1t8zToF25x5QMfX124z+NYemR/YbzUNL/htZt0YHIWN/mUZPJI5zn8zXa4rlPECfZ/FWnz53faraSDb027Dvz75zjFCeoE+aM03NGa0AdmjNNzS5oAXNGaTNGaAHZozTc0ZoAdmjNNzRmgB2aM0maM0AOzRmm5ozQA7NGabmjNADs0ZpM0ZoAdmjNNzRmgB2aM03NGaYDs0ZpM0ZoAdmjNNzRmgB2a5v4ewP5F9MV/duyIpz1IBJ/8AQh+dbt3P9mtJp9u7yo2fbnGcDOKz/h6M6HP/ANfLf+grUPdAdFspNlT7aNtUBBspNlT7aTbQBBso21PtpNtAEG2jbU+2k20AQba85XZJrOozIwZTM+0qcggsTn9K9LkKxozyMERQSzMcAD1NeX6SgELv3LY/L/8AXS6oC9RS0VoISilooASilooAKKKKACiiigCC9TfaSjOPlz+XNdPbTfaLaKbbt8xA2M5xkZrmrn/j2l/3D/Kt7TT/AMS21/64p/IVEtxlzNGaZmjNIB+aM03NGaAH5ozTM0ZoAfmjNNzRmgB+aM0zNGaAH5ozTc0ZoAfmjNMzS5oAdmjNNzRmgB2aXNMzS5oAdmjNNzRmgB2aM03NGaAH5ozTc0ZoAdmjNQXSySWs0cTbJGRgrZxgkcHNYng7S7bVILpDPd28kLKTJBLs3hh0IwehU4P+1Sb1A6LNNljjmjMcqLIh6qwyD+FObwtsXdbavqCSj7pmcSKPXK4GeKZ/wjuqf9B//wAk1/xouBD/AGbYf8+Vt/36X/Cqv/CPaV/z6/8AkRv8auf2Z4j/AL+lfnJ/hTGh1+FjG2lRXBH/AC1huVVW+gbn2o0Aqy6FFLEYWvb7yDwIfOygA6AAjoKrjw4IfltblFQ8kT20crZ+pHT2q+9xqVvj7Xot2u77v2cib6529O31pjar5Sl7nT9Qtoh96Wa3IVfTJ+vFLQDJHhV4DuSSC6J42Tq6KPfKtnP+NSrp2u24Atr5oLdORbW11Igx1IXOcE89e5q7/wAJFpf/AD9f+Q2/wq1/adj/AM/tt/39X/Gi0QM6GTxIG8mC5vbeKX5ZZLi6Wcgf7PGVPXp7dMVqWNjb2EIit4wvADNj5m9ye/WpYpY5oxJE6uh6MpyD+NOzTSSAdmmys6RO0aeY4UlUzjcewz2ozS5qgIvAGoJLcahbTqPtkjCdmwdxHClD3AQ8AE/xcCu04rzrwkr23jm/QqW3xOxKkYUFlYE5/AcZ5PpzXoG6sbDJaMVHupd9KwD8UYpm6l3UALijFG6jdQAYrm/G0eyws70KALW7RpJR1SM5VvfBJXIHWul3Vz/jsj/hEL7/ALZ/+jFoAp5pc03NGa3EOzRmm5ozQA7NGabmlzQAuaXNNzRmgB2aM03NGaAHZozTc0uaAFzS5puaM0AOzRmm5ozQA7NGabmlzQAuaM0maM0AOzRmm5ozQA7NGabmjNADs0ZpM0ZoArasf+JRe/8AXB//AEE1J4EtUi8MwyKWJnd5Gz2OdvH4KKq65MsGi3bsCQYynHq3yj9TWn4IH/FJ2X/bT/0Y1S9wNjbRtqXFJii4EW2k21NijFFwIdtJtqbbRtouBDtpNtTbaNtMDJ18pHoN+zsqj7O4yTjkqQB+JIFed6YgWzUjPzEk/wAv6V3fjdkTwtdBmVS5RVBONx3g4H4An8K4mzQJaRAZ+7n8+aI/EBNRRRWggooooAKKKKACiiigAooooAjuATbygAklDgD6VtaY6tplqVII8pRkHuBg1k1d0E/8SeD/AIF/6EaiW4zTzRmmZpc1IDs0uaZmjNMB+aM0zNLmgB2aXNMzRmgB+aM0zNLmgB2aM03NGaAH5ozTM0uaAHZozTc0ZoAfmjNMzS5oAdmlzTM0ZoAfmjNMzS5oAdmlzTM0ZoAfmsfwe/2PxNf2QPlROrbY26sVb5cZ5Pykn6c1q5rn9Z8zT9Vi1GAbW4YHPBdezH0K5GAecUn3A9E3UbqhgmS4gjmibdHIodTjGQRkU/NaASbqN1R5pc0rASbqXfUWaM0WAl31S/sfSv8AoGWX/fhP8Ks5ozRYDG1DwxYyJJPp0Mdnf8GKVCQqkY42g4wRweO/eqNterNK9vIrQ3cX+tgfqv49x7j1HrXT5qnqWmWuqRKlyhLRkmORTteM+oP+RwKXL2Azc02WTy4nfaz7VJ2qMk47D3qvfaTd6TCbq0vprm3i+eaG4wzFf4ircdBzj2P0qaKVZYkkjOUdQyn1BpAReAruOY35m4vZnErHdkNH0AXnopyPbIFdhurze4EuiatFd2fEbNlUXgY6tEevDdR6HoO9d3ZXsV9ZxXUBzHKoYcjI9jjuOhqYroBe3Ubqg3Uu+q5QJ91Luqvvpd1LlAn3Uu6oN1G6jlAn3VkeLoXuvC9/GhUERiT5vRSGP6A1o7qyfFl09t4avnQKS0fl/N6MQp/Qmk0BnwTLcW8cyAhZFDgHrgjNSZqGCJbe3jhQkrGoUE9cAYqTNUA7NGabmjNMB+aM03NGaAHZozTc0ZoAdmjNNzS5oAdmjNNzRmgB2aM03NGaAHZpc03NGaAHZozTc0ZoAdmjNNzRmgB2aXNNzRmgB2aM03NGaAHZozTc0uaAMvxP/wAgC5/4B/6GK3fAw/4pKx/7af8AoxqwfE3/ACAbn/gP/oQrsNAH/FPab/16xf8AoArOW4FzFGKkxSYqbjI8UYqTFJincBmKTFSYoxRcRHijFPxRincDifiVcImmWdsQ2+SYyA9sKpB/9DH61zyqEUKowAMCtb4gzSSa9p1oFXZHH5oPfLMc/og/Wsqrh1YMKKKK0EFFFFABRRRQAUUUUAFFFFABVjQifs065+VZ2CjsBxwKr1Jo7FZryEfdVw4PfLDn+VRIZr5ozTM0ZqQH5ozTM0uaAH5ozTM0ZoAfmlzTM0ZoAfmjNMzRmgB+aXNMzRmgB+aM0zNGaAH5pc0zNGaAH5ozTM0uaAHZpc0zNGaAH5ozTM0uaAHZpc0zNGaYD81U1S2a6sysfE0ZEkR/2h0/w59asZpc0gIvB2op5JsHIVSTJbA91PLKPUqc+5z6CuozXA6jBJZ3gu7Z/K3tu83tC/r9G6HI+vpXY6VqCanYpcopQklXjJyUYdQf89CKcX0Au5pc02irAdmjNNooAdmjNNooAdmlzTaKAHZrl5oP7H1EwAYsrli8LEYEbk8xjHAHcdO45rpqp6rYJqdi9u7GNshkkUcow6Ef56ZpNAY17bJeWzRPweqN3RuzD6VV8L6m9jetpl0SI3fYgzhY5MZOM/wv1Hv0Hep7O4klRo7hPKuojtmi/un/AAI5H86z9ctMD7dDlWTmTZnccfdcY7r17cd6h90B3eaM1haT4htZrUR31zDDdRALIXkUCTjhlPAIPX2obxXphH+jGe7fukELFgPXnHH+NXzIDdzS5rnm8TlxtttKv2lP3RKgjX8WycUz+39U/wCgH/5Nr/hS5kB0maXNc3/b2q/9AL/ybX/CpV8VWSnN1b3tmnaSeAhSfTjPP+FHMgN/dWF4wkLaXDan7l1cxwue4XOePf5RVq013S73AgvoSxbYFY7GJ9gcE9ay9al+16/bWoOY7SMzSc5BduFBHYgcj60O1gJ80ZpmaXNIB2aM03NGaAH5ozTM0uaAHZozTc0ZoAdmlzTM0uaAHZozTc0ZoAdmjNNzRmgB+aM03NGaAHZozTc0ZoAdmlzTM0uaYDs0ZpuaM0AOzRmm5ozQA/NGabmjNAGb4lP/ABIbn/gP/oQrsvD7f8U9pv8A16xf+gCuL8SH/iRXP/Af/QhXXaC3/Eg07/r1i/8AQBWcldga24UZFQ7qN1TYZNxRxUW6l3UWAkxRio91LupWAfijFN3Ub6APLvE0n2nxtdkTeYkIVVw24LhQCo9MMTx65qCqsE/23Ur6+MZTz5WcDOdu4kkZ79qtVvT2EwoooqxBRRRQAUUUUAFFFFABRRRQAU21ITV1LceZCVX3IOf5U6oZT5d3aSj7wl2c9MNwamWwGheTyb47aBtk0nIcjhQOvXqfasu+sYoLhJJi0kTjaXdyTv7Z/Dj8K07uF3kiuIgGlhJIQnAYEYI9jVuyltrxniDKzDKvE3UeoI7jnHpWfUZiLbeV/wAe80sOOdqt8ufUg9auWOo75zaXBHnLwGH8fGc47cVqr4Z05tpRZYlz8ypIcSD0Oc/pjrT9Zs7Gz0WSNIkiA/1IUfMZMfLjHJbjr+dNoCDNGaggMnkR+b/rNo3fXHNSZpASZozUeaXNAD80uajzRmmBJmjNMzRmgB+aXNR5pc0APzRmmZozQBJmjNMzRmgB+aM0zNLmgB+aM0zNGaAH5pc1HmlzQA/NGaZmjNABNHHPE0Uqh0YYINZ0Et1o9+rxtvL4UFjhZx/cY9nHZu/5itLNMmjjniaKVQyMMEGkB0NhfQahbCe3Ylc4ZWGGRh1UjsRVmuHgmutKvleNt7PhQWOFuB2Rz2cdm711Wnata6ipERaOZc7oJRtkX3I9ORz71alcC9RSUVQC0UUUAFFFQXd3b2UBmupkijHdjjPGcD1PHQUAT1FcXMFqge5mjhQnAaRwoJ9Oa567166vTt0sfZ4e9xLHlm9CintjufXtisec2MEub2aS7uMbQJmMrY6hcdvb61DkBb1PU4Z9RS/02CV4UUi5lxsWVQOCM9SvPbPbpWhHKssayIco4DKfUGsKS/vZ8+SqW8Z6Mw3P9cdB9KXS52s7gW0rlopj8hwAEbuMdgewpa7gQ3toLC6Q+QssKH9wjAEMD95CfXqV6/iau/2+siA21nNIf9vCDH15q9d26Xdu0TcHqrd0bsR9K55S9vNJ5gwA22Y+j/3vZWpLRgaTa1eMu2OxSNj0Z5dwH4AZpv8Aauq/3LP8m/xqGitOURP/AGvqv9yy/J/8asR+InU/6Rp8qJ2Mbhzn6cVQoo5QNFtU0W+O29hEcjfIPtEWGx67h0HJ5yKZodvHHHNcxRmKO4bMcZzwg+7nPc8nrWa8Zup47RCR5hy5H8KDr9M9K6JQqKFUBVAwABgAVDWoyTNGabmjNMB2aXNMzRmgB+aM03NGaAHZpc0zNGaAH5ozTM0uaAHZpc0zNGaAH5ozTM0uaAHZpc0zNGaAH5ozTM0uaAHZpc0zNGaAH5ozTM0uaAHZozTc0ZoAfmjNMzS5oAzvEZ/4kdz/AMB/9CFdVoTf8SLTv+vaP/0EVyfiI/8AEkuP+A/+hCui8N3K3Hh+xdAQBCE59V+U/qKW7A2N1LvqDdS7qrlAn3Ubqg3Uu6lygT7qN1QbqXdRygT7qz/EF4LPQb6YytERCwR1zkMRhcY6ckc1a31y/wAQLsxaEkCyBTPMAycZZQCf0IX/ACalqyA5HS022YOc7mJ+nb+lW6ZBH5UKJxlVAOPWn1qlZCCiiimAUUUUAFFFFAC0UUUAFFFFABUV1F51tIgzkjj69qlopbgW7ScXNrHNxll5wO/f9aS4s7e6x50SsR0PQ/mKraU/l+batwY23IP9g+nrzmtCshlUWciALHf30aDhUWcgKPQe1OjtFSUTSSSzzAYEkzliB6D9fzNWKKLAFFFFABRRRQAUUUUAFGaKKADNLmkooAXNGaSigB2aM02igB2aXNMooAfmjNMozQA/NLmmZozQA/NGaZmjNAEmaM0zNGaACWNJ4mjlUMjDBBrPmtJbZleLzZI04QxNtmhH+y38QwSMH2rQzS5oAsaX4kyii/ZZImbat3EpCDt+8B+4c49vm9BXQo6yIrowZGGVZTkEeorjLizWR2mibyZ2XaXxuDL3DKeCP/rVXhubnS3LoTZZO5jGDJbOevK9Uz8oyPwpqTW4He0VzsPilEhZr22f5MhprYiWI4HqDwSegPqM1mX+qf2tG0tzOsWn5+W3DDLY5BYjnPfaPb0quZAa174jLuYtIjjuCpw07kiNTnp6t+HHI61gXEtvFcebeSyXl4fX5mHfheijnIqJ5prlQkQa2twMDHyucfyH+HvSxQxwriNAo/nSs5bgNkNzdf6+Ty4z/wAsoz1Hue/pSxQxwriNAo/nUlFWkkIKbJGssbIw4YYp1FMC3pd20kZgmP7+Ljk8uvZv8aTVLMToJ1QO8akFMf6xf7vHOe496ozIzANE2yZDlH9DWpZ3iXUZIBSReHQ9VP8Ah71k1bQZjwSchCxZGXdE7dWHcH3HQ1YpdTtNpeVcrA/MmwcxuP8AloB+hxioYpt29ZCoePG4g5UgjIIPoRVRl0YEtQzTFWWKJPMnfhEH8z7VCbma5Yx2ETSN3cjgce/9a2NOsVtFLyN5lw/33/oPahy7AS6dafZIMOQ0z8yOP4j/AIDpVvNMzRmpAfmjNMzS5oAfmjNMzRmgB+aM0zNLmgB+aM0zNGaAH5ozTM0uaAH5ozTM0ZoAfmjNNzRmgB+aM0zNGaYD80ZpuaM0AOzS5pmaM0APzRmm5ozQA7NLmmZozQA/NGabmjNAGf4hP/EluP8AgP8A6EK2fBx/4piz/wCB/wDobVka3G02kXKqQCF3c+gOT/Ktbwef+KZs/wDgf/obUl8QG5mjNNzRmtAHZozTc0ZoAfmjNNzRmgB2a4bxzcJc6vZWQUN5Q3Phsn5iOCO3C5/Gu3zXmt1N9v8AEt7dZVkVyqsh4IHyqffIGamXYCeiiirEFFFFABRRRQAUUUUAFFFFABRRRQAUUUUAQyloZo7mMEshwyqOWU9R7+taysGUMpBBGQR3rPpsDvaPiNS8Dc7ARlD7Z7e1RJdRmnRVaG+il2jbIjHs8ZGPx6VP5if31/OoAdRQORkUUAFFFFABRRRQAUUUUAFFFFABRRRQAUUUUAFFFFABRRRQAUUUUAFFFFABRRRQAUUUUAFGaKKAKzWEO/fAXtnxgtA2wkenFVLmynkcvLBBOw5MsRMMrHOc/wB3OT1x0961KKLAYrssP/LzJAeAI7yIkH1w6A7sH2HBqVRdFmVIY7jZ1NtOshIzjIUHOOlatVpNPs5Fw1vGBnPyjb/Ki7QGe95FExScSQyDqkiEMPqKct1bsoImTB9TiriWIhG21ubq2Q8lIZiAT6/WmPZTsxP2mOT/AGp7aOVz9WIyafMwK/2mD/ntH/30KUzwg8yxj/gQqb7DP/z2tP8AwAi/wpE0+dBgTWvUnmxiPU57inzsCH7TB/z2j/76FQ/awjm8tUkl8oBZSEO0KTwCe3PQ1afR0nO64ly44HkxJEMfQDr71Oum2ok8x4zLIeWeRixY9yc8E0nJsCzDPFdwBkKujDkHBxkdDWfLoomnG+dvIQYRQBuA9M+g7da0UVI0CRqqqOgUYAp2aVrgEEMVvGI4UVFHYCpM0zNGaAH5ozTM0uaYD80ZpmaM0APzRmmZpc0APzRmmZozQA/NGabmjNAD80ZpmaM0APzS5pmaM0APzRmmZozQA/NLmmZozQA/NGaZmjNAD80uaZmjNAD80ZpmaXNADs0uaZmjNAD80ZpmaXNAEOon/iXXX/XF/wCRqXwD/wAgWb/r4b/0FaGCupVgGUjBBGQRVX4fSuYL6Et+7RkZRjoSCD/6CPyoXxIDsKKKK0AM0uaSigBc0ZpKKAK+p3f2LTbm5BQNFGzLv6FscD8TgV5zpMe23ZyMF26+oH+TXT+OrzytMitFYqbhyWOMgqvOPrkrWDbR+VbxpjBC8j371O8gJaKKKsQUUUUAFFFFABRRRQAUUUUAFFFFABRRRQAUUUUAFFFFABTgzKMBiPoabRQA8SyA8Ofx5pwnkz979KiopWQE/wBpf0WlF1xyn61XoosgLQuVxypzThcRnrkfUVTopcqAuiaMnG6neYn99fzqhRS5RmjRWdTg7AYDED60coF+iqQlkHRj+PNKLiQHrn8KXKwLlFVRcvnkLTvtX+x+tHKwLFFQi5THIalFxGRySPqKVmBLRTBNGTww/HilDoTgMv50WAdRRRSAKKKKACiiigAooooAKKKKACiiigAooooAKKKKACiiigAooooAKKKKACjNFFABmlzSUUALmjNJRQAuaXNNooAdmjNNooAdmlzTKM0APzRmm5ozQA7NLmmZozQA/NGaZmlzQA/NGaZmjNMB+aM0zNLmgB+aM0zNGaAH5ozTM0uaAH5ozTM0ZoAfmqfglxb6vqNkqkqRuDE8gI2P/Zv0q1msvSH+zeMEUNsjaRtzE43F0yFJ78jgetLqgO9opKWtQCiiigAooqG8uorK0luZjiOJSx6ZPsM9z0oA4XxDcf2h4kdVIMcOIcjuF5YMP944z0470tUdNWR3lmmyZMlSW+9nOTn1OT3q9Uw2uAUUUVYgooooAKKKKACiiigAooooAKKKKACiiigAooooAKKKKACiiigAooooAKKKKACiiigAooooAKKKKACiiigAooooAKKKKACiiigAp/mP/fb86ZRQBIJpAMbqcLiQDnB+oqGilZATi5bPKg/SnC6GeU4+tVqKXKgLTXSqpIR2PoMf41CNSTzNjQXC/wC1syB+WajopcoyQ6tZKSDMQRwQUb/Ck/tex/57/wDjjf4UyilyMB/9r2P/AD3/APHG/wAKmS/tHUMLmIA/3mwfyNVqY0ETsWaJGJ7lQaOVgXftlr/z8w/9/BUkc0U2fKlR8ddrA4rN+zQf88Y/++RTHs7d8ZhUY/u8fyo5WBsUVi/2fa/88v8Ax4/4077O/wDz+XX/AH9pcrA2KKyf9O/5/v8AyEtOFxqKjANs2ONxDAn3os+wGpRWcNRuActYkL3xKCcfTvThq0AP72OaFf7zpwfbikBfoqtHqFnIuVuIwM4+Y7f51YVgyhlIIIyCO9AC0UUUAFFFFABRRRQAUUUUAFFFFABRRRQAUUUUAFFFFABRRRQAUUUUAFGaKKAFzRmkooAXNGaSigBc0uabRQA7NY2qyfZdWtbxhkRBXVf75V8ke3B61r1naxHlYZM7cMYyx6KrjBJpPYDvaWsrw5ci40S14CvEnlOuclSvHPoeAce9aea1WoDqKbmlzQAtct41vwiW9inLsRM69mA4VSP4gW/Lb0rpndY0Z3YKijLMxwAPU153PcHU9XnuipVGcSbSMcAYTI9cc8Ejmpl2AltovIt0jzkgc/WpKKKsQUUUUwCiiigAooooAKKKKAFooooAKKKKACiiigAooooAKKKKACiiigAooooAKKKKACiiigAooooAKKKKACiiigAooooAKKKKACiiigAooooAKKKKACiiigAooooAKKKKACiiigAooooAKKKKACiiigAooooAY8aSY3orY6bhmmLaxJIXjUxsRglGK/yqailZAQiBw+4XVyMHIHmZH604G9D5F5lc52mIflUlFLlQAbm8DLt8hhn5gVK/1NTR3blv3sSqMdVfd/QVDRRyoC0LlCe4/CnefH/e/Q1Too5UBe8xP76/nSggjIORVCilyjNCiqAJU5BI+lKJHB++350coF6iqfnyf3v0FOFy+Oi0uVgWqKrC5OOVB+hpwuRnlSPoaOVgT0VCLlM9Gp3nx/3v0NKzAkopokQj76/nSghhkEH6UgFooooAKKKKACiiigAooooAKKKKACobuAXNrLDxll4ye/b9amooAb4QvcTSQSMQtyomjyAAXHEn4kgHHp6V1ea4LZLa3my3wJEbz7bJwD/eT6H0H412lpdR3lrFcQnKSKGHTj2PuOlOL6AWc0uaj3VU1LUo9PhDMDJM5xFEp5c/0Hqe1XcDN8VaiI4v7PViokjMk7g4Kxg9B2JY8f05rn7SMrGXcAPIdxAHT0H0A7UXG+71FpJXWR9weZlGF3gYVR/uj/69T0o6u4BRRRViCiiigAooooAKKKKACiiigAooooAKKKKACiiigAooooAKKKKACiiigAooooAKKKKACiiigAooooAKKKKACiiigAooooAKKKKACiiigAooooAKKKKACiiigAooooAKKKKACiiigAooooAKKKKACiiigAooooAKKKKACiiigAooooAKKKKACiiigAooooAKKKKACiiigAooooAKKKKAFBKnIJH0pRI4P32/Om0UASefJ/e/QU4XL46LUNFKyAnFyccqD9DThcjPKkfQ1WopcqAtC5TPRqd58f8Ae/Q1Too5UBeEiEffX86UEMMgg/SqFFLlGaFFUASpyCR9KUSOD99vzo5QJr2BpY1eLiaI709z6fQ0lrc3EW+fTHjHmH97DMDtDeuByG7H1pnnyf3v0FQTK7yebFIYZcYLKOG+o6Gp5WBrNrmpONsenRxMejyTblH1AGay7iWUXJJmNxfMu15mGBGvYbRx+H1NRFbtxtkvXKnrsQKfzFPiiSFNkahV601FvcAijWJdq5OTkknJJ9TT6KK0EFFFFABRRRQAUUUUAFFFFABRRRQAUUtFACUUtFACUUtFACUUtFACUUtFACUUtFACUUtFACUUtFACUUtFACUUtFACUUtFACUUtFACUUtFACUUtFACUUtFACUUtFACUUtFACUUtFACUUtFACUUtFACUUtFACUUtFACUUtFACUUtFACUUtFACUUtFACUUtFACUUtFACUUtFACUUtFACUUtFACUUtFACUUtFACUUtFACUUtFACUUtFACUUtFACUUtFACUUtFACUUtFACUUtFACUUtFACUUtFACUUtFACUUtFACUUtFACUUtFACUUtFACUUtFAH//2Q=="/>
          <p:cNvSpPr>
            <a:spLocks noChangeAspect="1" noChangeArrowheads="1"/>
          </p:cNvSpPr>
          <p:nvPr/>
        </p:nvSpPr>
        <p:spPr bwMode="auto">
          <a:xfrm flipV="1">
            <a:off x="155574" y="160338"/>
            <a:ext cx="6434411" cy="643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555" y="1284595"/>
            <a:ext cx="4868602" cy="2799617"/>
          </a:xfrm>
          <a:prstGeom prst="rect">
            <a:avLst/>
          </a:prstGeom>
        </p:spPr>
      </p:pic>
      <p:cxnSp>
        <p:nvCxnSpPr>
          <p:cNvPr id="9" name="Gerade Verbindung mit Pfeil 8"/>
          <p:cNvCxnSpPr/>
          <p:nvPr/>
        </p:nvCxnSpPr>
        <p:spPr bwMode="auto">
          <a:xfrm flipH="1">
            <a:off x="3289738" y="3689131"/>
            <a:ext cx="2638096" cy="1271752"/>
          </a:xfrm>
          <a:prstGeom prst="straightConnector1">
            <a:avLst/>
          </a:prstGeom>
          <a:ln w="117475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089655" y="4616349"/>
            <a:ext cx="63334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 smtClean="0">
                <a:solidFill>
                  <a:schemeClr val="accent2"/>
                </a:solidFill>
              </a:rPr>
              <a:t>New </a:t>
            </a:r>
            <a:r>
              <a:rPr lang="de-DE" sz="2400" b="1" u="sng" dirty="0" err="1" smtClean="0">
                <a:solidFill>
                  <a:schemeClr val="accent2"/>
                </a:solidFill>
              </a:rPr>
              <a:t>Chopper</a:t>
            </a:r>
            <a:r>
              <a:rPr lang="de-DE" sz="2400" b="1" u="sng" dirty="0">
                <a:solidFill>
                  <a:schemeClr val="accent2"/>
                </a:solidFill>
              </a:rPr>
              <a:t> </a:t>
            </a:r>
            <a:r>
              <a:rPr lang="de-DE" sz="2400" b="1" u="sng" dirty="0" err="1" smtClean="0">
                <a:solidFill>
                  <a:schemeClr val="accent2"/>
                </a:solidFill>
              </a:rPr>
              <a:t>with</a:t>
            </a:r>
            <a:r>
              <a:rPr lang="de-DE" sz="2400" b="1" u="sng" dirty="0" smtClean="0">
                <a:solidFill>
                  <a:schemeClr val="accent2"/>
                </a:solidFill>
              </a:rPr>
              <a:t> 3 Options:</a:t>
            </a:r>
          </a:p>
          <a:p>
            <a:endParaRPr lang="de-DE" sz="800" b="1" u="sng" dirty="0" smtClean="0">
              <a:solidFill>
                <a:schemeClr val="accent2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400" dirty="0" smtClean="0">
                <a:solidFill>
                  <a:schemeClr val="accent2"/>
                </a:solidFill>
              </a:rPr>
              <a:t>Beam </a:t>
            </a:r>
            <a:r>
              <a:rPr lang="de-DE" sz="2400" dirty="0" err="1" smtClean="0">
                <a:solidFill>
                  <a:schemeClr val="accent2"/>
                </a:solidFill>
              </a:rPr>
              <a:t>can</a:t>
            </a:r>
            <a:r>
              <a:rPr lang="de-DE" sz="2400" dirty="0" smtClean="0">
                <a:solidFill>
                  <a:schemeClr val="accent2"/>
                </a:solidFill>
              </a:rPr>
              <a:t> pass </a:t>
            </a:r>
            <a:r>
              <a:rPr lang="de-DE" sz="2400" dirty="0" err="1" smtClean="0">
                <a:solidFill>
                  <a:schemeClr val="accent2"/>
                </a:solidFill>
              </a:rPr>
              <a:t>completely</a:t>
            </a:r>
            <a:endParaRPr lang="de-DE" sz="2400" dirty="0" smtClean="0">
              <a:solidFill>
                <a:schemeClr val="accent2"/>
              </a:solidFill>
            </a:endParaRPr>
          </a:p>
          <a:p>
            <a:pPr marL="342900" indent="-342900">
              <a:buFontTx/>
              <a:buChar char="-"/>
            </a:pPr>
            <a:endParaRPr lang="de-DE" sz="800" dirty="0">
              <a:solidFill>
                <a:schemeClr val="accent2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400" dirty="0" smtClean="0">
                <a:solidFill>
                  <a:schemeClr val="accent2"/>
                </a:solidFill>
              </a:rPr>
              <a:t>Beam </a:t>
            </a:r>
            <a:r>
              <a:rPr lang="de-DE" sz="2400" dirty="0" err="1" smtClean="0">
                <a:solidFill>
                  <a:schemeClr val="accent2"/>
                </a:solidFill>
              </a:rPr>
              <a:t>is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blocked</a:t>
            </a:r>
            <a:endParaRPr lang="de-DE" sz="2400" dirty="0" smtClean="0">
              <a:solidFill>
                <a:schemeClr val="accent2"/>
              </a:solidFill>
            </a:endParaRPr>
          </a:p>
          <a:p>
            <a:pPr marL="342900" indent="-342900">
              <a:buFontTx/>
              <a:buChar char="-"/>
            </a:pPr>
            <a:endParaRPr lang="de-DE" sz="800" dirty="0" smtClean="0">
              <a:solidFill>
                <a:schemeClr val="accent2"/>
              </a:solidFill>
            </a:endParaRPr>
          </a:p>
          <a:p>
            <a:pPr marL="342900" indent="-342900">
              <a:buFontTx/>
              <a:buChar char="-"/>
            </a:pPr>
            <a:r>
              <a:rPr lang="de-DE" sz="2400" dirty="0" err="1" smtClean="0">
                <a:solidFill>
                  <a:schemeClr val="accent2"/>
                </a:solidFill>
              </a:rPr>
              <a:t>Ballistic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trajectories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are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blocked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  <a:r>
              <a:rPr lang="de-DE" sz="2400" dirty="0" err="1" smtClean="0">
                <a:solidFill>
                  <a:schemeClr val="accent2"/>
                </a:solidFill>
              </a:rPr>
              <a:t>only</a:t>
            </a:r>
            <a:r>
              <a:rPr lang="de-DE" sz="2400" dirty="0" smtClean="0">
                <a:solidFill>
                  <a:schemeClr val="accent2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endParaRPr lang="de-DE" sz="2400" dirty="0" smtClean="0">
              <a:solidFill>
                <a:schemeClr val="accent2"/>
              </a:solidFill>
            </a:endParaRPr>
          </a:p>
          <a:p>
            <a:pPr marL="342900" indent="-342900">
              <a:buFontTx/>
              <a:buChar char="-"/>
            </a:pPr>
            <a:endParaRPr lang="de-DE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152229" y="285750"/>
            <a:ext cx="7764463" cy="433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defTabSz="449263" fontAlgn="base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5B82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600" b="1" u="sng" kern="0" dirty="0">
                <a:solidFill>
                  <a:srgbClr val="005B82"/>
                </a:solidFill>
                <a:latin typeface="Arial"/>
                <a:cs typeface="Arial"/>
              </a:rPr>
              <a:t>PIT@ANKE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065338" y="701676"/>
            <a:ext cx="8266112" cy="5942013"/>
            <a:chOff x="2065338" y="701676"/>
            <a:chExt cx="8266112" cy="5942013"/>
          </a:xfrm>
        </p:grpSpPr>
        <p:sp>
          <p:nvSpPr>
            <p:cNvPr id="7171" name="Text Box 2"/>
            <p:cNvSpPr txBox="1">
              <a:spLocks noChangeArrowheads="1"/>
            </p:cNvSpPr>
            <p:nvPr/>
          </p:nvSpPr>
          <p:spPr bwMode="auto">
            <a:xfrm>
              <a:off x="2424113" y="2108201"/>
              <a:ext cx="2754312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449263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</a:pPr>
              <a:r>
                <a:rPr lang="en-GB" altLang="en-US" sz="1800">
                  <a:latin typeface="Times New Roman" panose="02020603050405020304" pitchFamily="18" charset="0"/>
                </a:rPr>
                <a:t> </a:t>
              </a:r>
              <a:r>
                <a:rPr lang="en-GB" altLang="en-US" sz="1800" b="1">
                  <a:latin typeface="Times New Roman" panose="02020603050405020304" pitchFamily="18" charset="0"/>
                </a:rPr>
                <a:t>internal experiments</a:t>
              </a:r>
              <a:r>
                <a:rPr lang="en-GB" altLang="en-US" sz="1800">
                  <a:latin typeface="Times New Roman" panose="02020603050405020304" pitchFamily="18" charset="0"/>
                </a:rPr>
                <a:t> – </a:t>
              </a:r>
            </a:p>
            <a:p>
              <a:pPr defTabSz="449263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800">
                  <a:latin typeface="Times New Roman" panose="02020603050405020304" pitchFamily="18" charset="0"/>
                </a:rPr>
                <a:t>   with the circulating beam </a:t>
              </a:r>
            </a:p>
            <a:p>
              <a:pPr defTabSz="449263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Times New Roman" panose="02020603050405020304" pitchFamily="18" charset="0"/>
                <a:buChar char="•"/>
              </a:pPr>
              <a:r>
                <a:rPr lang="en-GB" altLang="en-US" sz="1800">
                  <a:latin typeface="Times New Roman" panose="02020603050405020304" pitchFamily="18" charset="0"/>
                </a:rPr>
                <a:t> </a:t>
              </a:r>
              <a:r>
                <a:rPr lang="en-GB" altLang="en-US" sz="1800" b="1">
                  <a:latin typeface="Times New Roman" panose="02020603050405020304" pitchFamily="18" charset="0"/>
                </a:rPr>
                <a:t>external experiments</a:t>
              </a:r>
              <a:r>
                <a:rPr lang="en-GB" altLang="en-US" sz="1800">
                  <a:latin typeface="Times New Roman" panose="02020603050405020304" pitchFamily="18" charset="0"/>
                </a:rPr>
                <a:t> – </a:t>
              </a:r>
            </a:p>
            <a:p>
              <a:pPr defTabSz="449263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GB" altLang="en-US" sz="1800">
                  <a:latin typeface="Times New Roman" panose="02020603050405020304" pitchFamily="18" charset="0"/>
                </a:rPr>
                <a:t>   with the extracted beam</a:t>
              </a:r>
            </a:p>
          </p:txBody>
        </p:sp>
        <p:grpSp>
          <p:nvGrpSpPr>
            <p:cNvPr id="7172" name="Group 3"/>
            <p:cNvGrpSpPr>
              <a:grpSpLocks/>
            </p:cNvGrpSpPr>
            <p:nvPr/>
          </p:nvGrpSpPr>
          <p:grpSpPr bwMode="auto">
            <a:xfrm>
              <a:off x="2281239" y="1035051"/>
              <a:ext cx="3024187" cy="949325"/>
              <a:chOff x="478" y="505"/>
              <a:chExt cx="1904" cy="587"/>
            </a:xfrm>
          </p:grpSpPr>
          <p:sp>
            <p:nvSpPr>
              <p:cNvPr id="7175" name="Text Box 4"/>
              <p:cNvSpPr txBox="1">
                <a:spLocks noChangeArrowheads="1"/>
              </p:cNvSpPr>
              <p:nvPr/>
            </p:nvSpPr>
            <p:spPr bwMode="auto">
              <a:xfrm>
                <a:off x="478" y="505"/>
                <a:ext cx="1904" cy="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lnSpc>
                    <a:spcPct val="58000"/>
                  </a:lnSpc>
                  <a:spcBef>
                    <a:spcPts val="55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58000"/>
                  </a:lnSpc>
                  <a:spcBef>
                    <a:spcPts val="550"/>
                  </a:spcBef>
                  <a:buClr>
                    <a:srgbClr val="005B82"/>
                  </a:buClr>
                  <a:buSzPct val="100000"/>
                  <a:buFont typeface="Wingdings" panose="05000000000000000000" pitchFamily="2" charset="2"/>
                  <a:buChar char="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lnSpc>
                    <a:spcPct val="58000"/>
                  </a:lnSpc>
                  <a:spcBef>
                    <a:spcPts val="550"/>
                  </a:spcBef>
                  <a:buClr>
                    <a:srgbClr val="005B82"/>
                  </a:buClr>
                  <a:buSzPct val="100000"/>
                  <a:buFont typeface="Wingdings" panose="05000000000000000000" pitchFamily="2" charset="2"/>
                  <a:buChar char="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 i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lnSpc>
                    <a:spcPct val="58000"/>
                  </a:lnSpc>
                  <a:spcBef>
                    <a:spcPts val="50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lnSpc>
                    <a:spcPct val="58000"/>
                  </a:lnSpc>
                  <a:spcBef>
                    <a:spcPts val="500"/>
                  </a:spcBef>
                  <a:buClr>
                    <a:srgbClr val="009EE0"/>
                  </a:buClr>
                  <a:buSzPct val="100000"/>
                  <a:buFont typeface="Arial" panose="020B0604020202020204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58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9EE0"/>
                  </a:buClr>
                  <a:buSzPct val="100000"/>
                  <a:buFont typeface="Arial" panose="020B0604020202020204" pitchFamily="34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449263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r>
                  <a:rPr lang="en-GB" altLang="en-US" sz="2800" i="1">
                    <a:latin typeface="Times New Roman" panose="02020603050405020304" pitchFamily="18" charset="0"/>
                  </a:rPr>
                  <a:t>p, p, d, d</a:t>
                </a:r>
              </a:p>
              <a:p>
                <a:pPr algn="ctr" defTabSz="449263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endParaRPr lang="en-GB" altLang="en-US" sz="900">
                  <a:latin typeface="Times New Roman" panose="02020603050405020304" pitchFamily="18" charset="0"/>
                </a:endParaRPr>
              </a:p>
              <a:p>
                <a:pPr algn="ctr" defTabSz="449263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</a:pPr>
                <a:r>
                  <a:rPr lang="en-GB" altLang="en-US" sz="1800">
                    <a:latin typeface="Times New Roman" panose="02020603050405020304" pitchFamily="18" charset="0"/>
                  </a:rPr>
                  <a:t>with momenta up to 3.7 GeV/c</a:t>
                </a:r>
              </a:p>
            </p:txBody>
          </p:sp>
          <p:sp>
            <p:nvSpPr>
              <p:cNvPr id="7176" name="Line 5"/>
              <p:cNvSpPr>
                <a:spLocks noChangeShapeType="1"/>
              </p:cNvSpPr>
              <p:nvPr/>
            </p:nvSpPr>
            <p:spPr bwMode="auto">
              <a:xfrm>
                <a:off x="1272" y="558"/>
                <a:ext cx="114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77" name="Line 6"/>
              <p:cNvSpPr>
                <a:spLocks noChangeShapeType="1"/>
              </p:cNvSpPr>
              <p:nvPr/>
            </p:nvSpPr>
            <p:spPr bwMode="auto">
              <a:xfrm>
                <a:off x="1726" y="554"/>
                <a:ext cx="113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de-DE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717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338" y="3592514"/>
              <a:ext cx="3814762" cy="286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717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8788" y="701676"/>
              <a:ext cx="4792662" cy="594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7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770027" y="44451"/>
            <a:ext cx="7749958" cy="1141413"/>
          </a:xfrm>
        </p:spPr>
        <p:txBody>
          <a:bodyPr/>
          <a:lstStyle/>
          <a:p>
            <a:r>
              <a:rPr lang="de-DE" altLang="en-US" u="sng" dirty="0" smtClean="0"/>
              <a:t>First </a:t>
            </a:r>
            <a:r>
              <a:rPr lang="de-DE" altLang="en-US" u="sng" dirty="0" err="1" smtClean="0"/>
              <a:t>Results</a:t>
            </a:r>
            <a:r>
              <a:rPr lang="de-DE" altLang="en-US" u="sng" dirty="0" smtClean="0"/>
              <a:t> (Bachelor Thesis </a:t>
            </a:r>
            <a:r>
              <a:rPr lang="de-DE" altLang="en-US" u="sng" dirty="0" err="1" smtClean="0"/>
              <a:t>of</a:t>
            </a:r>
            <a:r>
              <a:rPr lang="de-DE" altLang="en-US" u="sng" dirty="0" smtClean="0"/>
              <a:t> O. Bilen, HHU)</a:t>
            </a:r>
            <a:endParaRPr lang="en-US" altLang="en-US" u="sng" dirty="0" smtClean="0"/>
          </a:p>
        </p:txBody>
      </p:sp>
      <p:sp>
        <p:nvSpPr>
          <p:cNvPr id="34819" name="Textfeld 2"/>
          <p:cNvSpPr txBox="1">
            <a:spLocks noChangeArrowheads="1"/>
          </p:cNvSpPr>
          <p:nvPr/>
        </p:nvSpPr>
        <p:spPr bwMode="auto">
          <a:xfrm>
            <a:off x="741151" y="874013"/>
            <a:ext cx="1078992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 smtClean="0">
                <a:solidFill>
                  <a:schemeClr val="tx1"/>
                </a:solidFill>
              </a:rPr>
              <a:t>1.) </a:t>
            </a:r>
            <a:r>
              <a:rPr lang="de-DE" altLang="en-US" dirty="0" err="1" smtClean="0">
                <a:solidFill>
                  <a:schemeClr val="tx1"/>
                </a:solidFill>
              </a:rPr>
              <a:t>Cell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cooled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for</a:t>
            </a:r>
            <a:r>
              <a:rPr lang="de-DE" altLang="en-US" dirty="0" smtClean="0">
                <a:solidFill>
                  <a:schemeClr val="tx1"/>
                </a:solidFill>
              </a:rPr>
              <a:t> 4 </a:t>
            </a:r>
            <a:r>
              <a:rPr lang="de-DE" altLang="en-US" dirty="0" err="1" smtClean="0">
                <a:solidFill>
                  <a:schemeClr val="tx1"/>
                </a:solidFill>
              </a:rPr>
              <a:t>days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to</a:t>
            </a:r>
            <a:r>
              <a:rPr lang="de-DE" altLang="en-US" dirty="0" smtClean="0">
                <a:solidFill>
                  <a:schemeClr val="tx1"/>
                </a:solidFill>
              </a:rPr>
              <a:t> 100 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 smtClean="0">
                <a:solidFill>
                  <a:schemeClr val="tx1"/>
                </a:solidFill>
              </a:rPr>
              <a:t>      	-&gt; </a:t>
            </a:r>
            <a:r>
              <a:rPr lang="de-DE" altLang="en-US" dirty="0" err="1" smtClean="0">
                <a:solidFill>
                  <a:schemeClr val="tx1"/>
                </a:solidFill>
              </a:rPr>
              <a:t>No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molecules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observed</a:t>
            </a:r>
            <a:r>
              <a:rPr lang="de-DE" altLang="en-US" dirty="0" smtClean="0">
                <a:solidFill>
                  <a:schemeClr val="tx1"/>
                </a:solidFill>
              </a:rPr>
              <a:t> in </a:t>
            </a:r>
            <a:r>
              <a:rPr lang="de-DE" altLang="en-US" dirty="0" err="1" smtClean="0">
                <a:solidFill>
                  <a:schemeClr val="tx1"/>
                </a:solidFill>
              </a:rPr>
              <a:t>the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ion</a:t>
            </a:r>
            <a:r>
              <a:rPr lang="de-DE" altLang="en-US" dirty="0" smtClean="0">
                <a:solidFill>
                  <a:schemeClr val="tx1"/>
                </a:solidFill>
              </a:rPr>
              <a:t> beam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>
                <a:solidFill>
                  <a:schemeClr val="tx1"/>
                </a:solidFill>
              </a:rPr>
              <a:t>	</a:t>
            </a:r>
            <a:r>
              <a:rPr lang="de-DE" altLang="en-US" dirty="0" smtClean="0">
                <a:solidFill>
                  <a:schemeClr val="tx1"/>
                </a:solidFill>
              </a:rPr>
              <a:t>	-&gt; </a:t>
            </a:r>
            <a:r>
              <a:rPr lang="de-DE" altLang="en-US" dirty="0" err="1" smtClean="0">
                <a:solidFill>
                  <a:schemeClr val="tx1"/>
                </a:solidFill>
              </a:rPr>
              <a:t>Reason</a:t>
            </a:r>
            <a:r>
              <a:rPr lang="de-DE" altLang="en-US" dirty="0" smtClean="0">
                <a:solidFill>
                  <a:schemeClr val="tx1"/>
                </a:solidFill>
              </a:rPr>
              <a:t>: </a:t>
            </a:r>
            <a:r>
              <a:rPr lang="de-DE" altLang="en-US" dirty="0" err="1" smtClean="0">
                <a:solidFill>
                  <a:schemeClr val="tx1"/>
                </a:solidFill>
              </a:rPr>
              <a:t>Cold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surface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catched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water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from</a:t>
            </a:r>
            <a:r>
              <a:rPr lang="de-DE" altLang="en-US" dirty="0" smtClean="0">
                <a:solidFill>
                  <a:schemeClr val="tx1"/>
                </a:solidFill>
              </a:rPr>
              <a:t> residual gas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 smtClean="0">
                <a:solidFill>
                  <a:schemeClr val="tx1"/>
                </a:solidFill>
              </a:rPr>
              <a:t>2.) </a:t>
            </a:r>
            <a:r>
              <a:rPr lang="de-DE" altLang="en-US" dirty="0" err="1" smtClean="0">
                <a:solidFill>
                  <a:schemeClr val="tx1"/>
                </a:solidFill>
              </a:rPr>
              <a:t>Cell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heated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for</a:t>
            </a:r>
            <a:r>
              <a:rPr lang="de-DE" altLang="en-US" dirty="0" smtClean="0">
                <a:solidFill>
                  <a:schemeClr val="tx1"/>
                </a:solidFill>
              </a:rPr>
              <a:t> a </a:t>
            </a:r>
            <a:r>
              <a:rPr lang="de-DE" altLang="en-US" dirty="0" err="1" smtClean="0">
                <a:solidFill>
                  <a:schemeClr val="tx1"/>
                </a:solidFill>
              </a:rPr>
              <a:t>short</a:t>
            </a:r>
            <a:r>
              <a:rPr lang="de-DE" altLang="en-US" dirty="0" smtClean="0">
                <a:solidFill>
                  <a:schemeClr val="tx1"/>
                </a:solidFill>
              </a:rPr>
              <a:t> time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>
                <a:solidFill>
                  <a:schemeClr val="tx1"/>
                </a:solidFill>
              </a:rPr>
              <a:t>	</a:t>
            </a:r>
            <a:r>
              <a:rPr lang="de-DE" altLang="en-US" dirty="0" smtClean="0">
                <a:solidFill>
                  <a:schemeClr val="tx1"/>
                </a:solidFill>
              </a:rPr>
              <a:t>-&gt; </a:t>
            </a:r>
            <a:r>
              <a:rPr lang="de-DE" altLang="en-US" dirty="0" err="1" smtClean="0">
                <a:solidFill>
                  <a:schemeClr val="tx1"/>
                </a:solidFill>
              </a:rPr>
              <a:t>molecules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are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dominating</a:t>
            </a:r>
            <a:r>
              <a:rPr lang="de-DE" altLang="en-US" dirty="0" smtClean="0">
                <a:solidFill>
                  <a:schemeClr val="tx1"/>
                </a:solidFill>
              </a:rPr>
              <a:t>, </a:t>
            </a:r>
            <a:r>
              <a:rPr lang="de-DE" altLang="en-US" dirty="0" err="1" smtClean="0">
                <a:solidFill>
                  <a:schemeClr val="tx1"/>
                </a:solidFill>
              </a:rPr>
              <a:t>recombination</a:t>
            </a:r>
            <a:r>
              <a:rPr lang="de-DE" altLang="en-US" dirty="0" smtClean="0">
                <a:solidFill>
                  <a:schemeClr val="tx1"/>
                </a:solidFill>
              </a:rPr>
              <a:t> rate 80 - 90%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 smtClean="0">
                <a:solidFill>
                  <a:schemeClr val="tx1"/>
                </a:solidFill>
              </a:rPr>
              <a:t>		-&gt; </a:t>
            </a:r>
            <a:r>
              <a:rPr lang="de-DE" altLang="en-US" dirty="0" err="1" smtClean="0">
                <a:solidFill>
                  <a:schemeClr val="tx1"/>
                </a:solidFill>
              </a:rPr>
              <a:t>water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is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mostly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vaporized</a:t>
            </a:r>
            <a:r>
              <a:rPr lang="de-DE" altLang="en-US" dirty="0" smtClean="0">
                <a:solidFill>
                  <a:schemeClr val="tx1"/>
                </a:solidFill>
              </a:rPr>
              <a:t>	</a:t>
            </a:r>
            <a:r>
              <a:rPr lang="de-DE" altLang="en-US" dirty="0">
                <a:solidFill>
                  <a:schemeClr val="tx1"/>
                </a:solidFill>
              </a:rPr>
              <a:t>	</a:t>
            </a:r>
            <a:endParaRPr lang="de-DE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 dirty="0" smtClean="0">
                <a:solidFill>
                  <a:srgbClr val="FF0000"/>
                </a:solidFill>
              </a:rPr>
              <a:t>	</a:t>
            </a:r>
            <a:r>
              <a:rPr lang="de-DE" altLang="en-US" sz="2400" b="1" dirty="0" smtClean="0">
                <a:solidFill>
                  <a:srgbClr val="FF0000"/>
                </a:solidFill>
              </a:rPr>
              <a:t>Hydrogen Atoms </a:t>
            </a:r>
            <a:r>
              <a:rPr lang="de-DE" altLang="en-US" sz="2400" b="1" dirty="0" err="1" smtClean="0">
                <a:solidFill>
                  <a:srgbClr val="FF0000"/>
                </a:solidFill>
              </a:rPr>
              <a:t>recombine</a:t>
            </a:r>
            <a:r>
              <a:rPr lang="de-DE" altLang="en-US" sz="2400" b="1" dirty="0" smtClean="0">
                <a:solidFill>
                  <a:srgbClr val="FF0000"/>
                </a:solidFill>
              </a:rPr>
              <a:t> on a Carbon </a:t>
            </a:r>
            <a:r>
              <a:rPr lang="de-DE" altLang="en-US" sz="2400" b="1" dirty="0" err="1" smtClean="0">
                <a:solidFill>
                  <a:srgbClr val="FF0000"/>
                </a:solidFill>
              </a:rPr>
              <a:t>surface</a:t>
            </a:r>
            <a:endParaRPr lang="de-DE" altLang="en-US" sz="2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en-US" sz="16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 smtClean="0">
                <a:solidFill>
                  <a:schemeClr val="tx1"/>
                </a:solidFill>
              </a:rPr>
              <a:t>3.) New </a:t>
            </a:r>
            <a:r>
              <a:rPr lang="de-DE" altLang="en-US" dirty="0" err="1" smtClean="0">
                <a:solidFill>
                  <a:schemeClr val="tx1"/>
                </a:solidFill>
              </a:rPr>
              <a:t>Chopper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used</a:t>
            </a:r>
            <a:endParaRPr lang="de-DE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>
                <a:solidFill>
                  <a:schemeClr val="tx1"/>
                </a:solidFill>
              </a:rPr>
              <a:t>	</a:t>
            </a:r>
            <a:r>
              <a:rPr lang="de-DE" altLang="en-US" dirty="0" smtClean="0">
                <a:solidFill>
                  <a:schemeClr val="tx1"/>
                </a:solidFill>
              </a:rPr>
              <a:t>-&gt; total </a:t>
            </a:r>
            <a:r>
              <a:rPr lang="de-DE" altLang="en-US" dirty="0" err="1" smtClean="0">
                <a:solidFill>
                  <a:schemeClr val="tx1"/>
                </a:solidFill>
              </a:rPr>
              <a:t>flux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of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atoms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decreased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by</a:t>
            </a:r>
            <a:r>
              <a:rPr lang="de-DE" altLang="en-US" dirty="0" smtClean="0">
                <a:solidFill>
                  <a:schemeClr val="tx1"/>
                </a:solidFill>
              </a:rPr>
              <a:t> ~40 % / </a:t>
            </a:r>
            <a:r>
              <a:rPr lang="de-DE" altLang="en-US" dirty="0" err="1" smtClean="0">
                <a:solidFill>
                  <a:schemeClr val="tx1"/>
                </a:solidFill>
              </a:rPr>
              <a:t>no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change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of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recombination</a:t>
            </a:r>
            <a:r>
              <a:rPr lang="de-DE" altLang="en-US" dirty="0" smtClean="0">
                <a:solidFill>
                  <a:schemeClr val="tx1"/>
                </a:solidFill>
              </a:rPr>
              <a:t> rate</a:t>
            </a:r>
          </a:p>
        </p:txBody>
      </p:sp>
    </p:spTree>
    <p:extLst>
      <p:ext uri="{BB962C8B-B14F-4D97-AF65-F5344CB8AC3E}">
        <p14:creationId xmlns:p14="http://schemas.microsoft.com/office/powerpoint/2010/main" val="119822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4741" y="-41095"/>
            <a:ext cx="10346267" cy="1175661"/>
          </a:xfrm>
        </p:spPr>
        <p:txBody>
          <a:bodyPr/>
          <a:lstStyle/>
          <a:p>
            <a:r>
              <a:rPr lang="de-DE" u="sng" dirty="0" smtClean="0"/>
              <a:t>The Lyman-</a:t>
            </a:r>
            <a:r>
              <a:rPr lang="el-GR" u="sng" dirty="0" smtClean="0"/>
              <a:t>α</a:t>
            </a:r>
            <a:r>
              <a:rPr lang="de-DE" u="sng" dirty="0" smtClean="0"/>
              <a:t> </a:t>
            </a:r>
            <a:r>
              <a:rPr lang="de-DE" u="sng" dirty="0"/>
              <a:t>M</a:t>
            </a:r>
            <a:r>
              <a:rPr lang="de-DE" u="sng" dirty="0" smtClean="0"/>
              <a:t>easurement</a:t>
            </a:r>
            <a:endParaRPr lang="de-DE" u="sng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279" y="1099338"/>
            <a:ext cx="8385230" cy="339455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74" y="4664470"/>
            <a:ext cx="5328637" cy="163169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429" y="4510926"/>
            <a:ext cx="1251450" cy="21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770027" y="44451"/>
            <a:ext cx="7749958" cy="1141413"/>
          </a:xfrm>
        </p:spPr>
        <p:txBody>
          <a:bodyPr/>
          <a:lstStyle/>
          <a:p>
            <a:r>
              <a:rPr lang="de-DE" altLang="en-US" u="sng" dirty="0" smtClean="0"/>
              <a:t>First </a:t>
            </a:r>
            <a:r>
              <a:rPr lang="de-DE" altLang="en-US" u="sng" dirty="0" err="1" smtClean="0"/>
              <a:t>Results</a:t>
            </a:r>
            <a:endParaRPr lang="en-US" altLang="en-US" u="sng" dirty="0" smtClean="0"/>
          </a:p>
        </p:txBody>
      </p:sp>
      <p:sp>
        <p:nvSpPr>
          <p:cNvPr id="34819" name="Textfeld 2"/>
          <p:cNvSpPr txBox="1">
            <a:spLocks noChangeArrowheads="1"/>
          </p:cNvSpPr>
          <p:nvPr/>
        </p:nvSpPr>
        <p:spPr bwMode="auto">
          <a:xfrm>
            <a:off x="741151" y="874013"/>
            <a:ext cx="1078992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 smtClean="0">
                <a:solidFill>
                  <a:schemeClr val="tx1"/>
                </a:solidFill>
              </a:rPr>
              <a:t>1.) </a:t>
            </a:r>
            <a:r>
              <a:rPr lang="de-DE" altLang="en-US" dirty="0" err="1" smtClean="0">
                <a:solidFill>
                  <a:schemeClr val="tx1"/>
                </a:solidFill>
              </a:rPr>
              <a:t>Cell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cooled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for</a:t>
            </a:r>
            <a:r>
              <a:rPr lang="de-DE" altLang="en-US" dirty="0" smtClean="0">
                <a:solidFill>
                  <a:schemeClr val="tx1"/>
                </a:solidFill>
              </a:rPr>
              <a:t> 4 </a:t>
            </a:r>
            <a:r>
              <a:rPr lang="de-DE" altLang="en-US" dirty="0" err="1" smtClean="0">
                <a:solidFill>
                  <a:schemeClr val="tx1"/>
                </a:solidFill>
              </a:rPr>
              <a:t>days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to</a:t>
            </a:r>
            <a:r>
              <a:rPr lang="de-DE" altLang="en-US" dirty="0" smtClean="0">
                <a:solidFill>
                  <a:schemeClr val="tx1"/>
                </a:solidFill>
              </a:rPr>
              <a:t> 100 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 smtClean="0">
                <a:solidFill>
                  <a:schemeClr val="tx1"/>
                </a:solidFill>
              </a:rPr>
              <a:t>      	-&gt; </a:t>
            </a:r>
            <a:r>
              <a:rPr lang="de-DE" altLang="en-US" dirty="0" err="1" smtClean="0">
                <a:solidFill>
                  <a:schemeClr val="tx1"/>
                </a:solidFill>
              </a:rPr>
              <a:t>No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molecules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observed</a:t>
            </a:r>
            <a:r>
              <a:rPr lang="de-DE" altLang="en-US" dirty="0" smtClean="0">
                <a:solidFill>
                  <a:schemeClr val="tx1"/>
                </a:solidFill>
              </a:rPr>
              <a:t> in </a:t>
            </a:r>
            <a:r>
              <a:rPr lang="de-DE" altLang="en-US" dirty="0" err="1" smtClean="0">
                <a:solidFill>
                  <a:schemeClr val="tx1"/>
                </a:solidFill>
              </a:rPr>
              <a:t>the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ion</a:t>
            </a:r>
            <a:r>
              <a:rPr lang="de-DE" altLang="en-US" dirty="0" smtClean="0">
                <a:solidFill>
                  <a:schemeClr val="tx1"/>
                </a:solidFill>
              </a:rPr>
              <a:t> beam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>
                <a:solidFill>
                  <a:schemeClr val="tx1"/>
                </a:solidFill>
              </a:rPr>
              <a:t>	</a:t>
            </a:r>
            <a:r>
              <a:rPr lang="de-DE" altLang="en-US" dirty="0" smtClean="0">
                <a:solidFill>
                  <a:schemeClr val="tx1"/>
                </a:solidFill>
              </a:rPr>
              <a:t>	-&gt; </a:t>
            </a:r>
            <a:r>
              <a:rPr lang="de-DE" altLang="en-US" dirty="0" err="1" smtClean="0">
                <a:solidFill>
                  <a:schemeClr val="tx1"/>
                </a:solidFill>
              </a:rPr>
              <a:t>Reason</a:t>
            </a:r>
            <a:r>
              <a:rPr lang="de-DE" altLang="en-US" dirty="0" smtClean="0">
                <a:solidFill>
                  <a:schemeClr val="tx1"/>
                </a:solidFill>
              </a:rPr>
              <a:t>: </a:t>
            </a:r>
            <a:r>
              <a:rPr lang="de-DE" altLang="en-US" dirty="0" err="1" smtClean="0">
                <a:solidFill>
                  <a:schemeClr val="tx1"/>
                </a:solidFill>
              </a:rPr>
              <a:t>Cold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surface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catched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water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from</a:t>
            </a:r>
            <a:r>
              <a:rPr lang="de-DE" altLang="en-US" dirty="0" smtClean="0">
                <a:solidFill>
                  <a:schemeClr val="tx1"/>
                </a:solidFill>
              </a:rPr>
              <a:t> residual gas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 smtClean="0">
                <a:solidFill>
                  <a:schemeClr val="tx1"/>
                </a:solidFill>
              </a:rPr>
              <a:t>2.) </a:t>
            </a:r>
            <a:r>
              <a:rPr lang="de-DE" altLang="en-US" dirty="0" err="1" smtClean="0">
                <a:solidFill>
                  <a:schemeClr val="tx1"/>
                </a:solidFill>
              </a:rPr>
              <a:t>Cell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heated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for</a:t>
            </a:r>
            <a:r>
              <a:rPr lang="de-DE" altLang="en-US" dirty="0" smtClean="0">
                <a:solidFill>
                  <a:schemeClr val="tx1"/>
                </a:solidFill>
              </a:rPr>
              <a:t> a </a:t>
            </a:r>
            <a:r>
              <a:rPr lang="de-DE" altLang="en-US" dirty="0" err="1" smtClean="0">
                <a:solidFill>
                  <a:schemeClr val="tx1"/>
                </a:solidFill>
              </a:rPr>
              <a:t>short</a:t>
            </a:r>
            <a:r>
              <a:rPr lang="de-DE" altLang="en-US" dirty="0" smtClean="0">
                <a:solidFill>
                  <a:schemeClr val="tx1"/>
                </a:solidFill>
              </a:rPr>
              <a:t> time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>
                <a:solidFill>
                  <a:schemeClr val="tx1"/>
                </a:solidFill>
              </a:rPr>
              <a:t>	</a:t>
            </a:r>
            <a:r>
              <a:rPr lang="de-DE" altLang="en-US" dirty="0" smtClean="0">
                <a:solidFill>
                  <a:schemeClr val="tx1"/>
                </a:solidFill>
              </a:rPr>
              <a:t>-&gt; </a:t>
            </a:r>
            <a:r>
              <a:rPr lang="de-DE" altLang="en-US" dirty="0" err="1" smtClean="0">
                <a:solidFill>
                  <a:schemeClr val="tx1"/>
                </a:solidFill>
              </a:rPr>
              <a:t>molecules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are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dominating</a:t>
            </a:r>
            <a:r>
              <a:rPr lang="de-DE" altLang="en-US" dirty="0" smtClean="0">
                <a:solidFill>
                  <a:schemeClr val="tx1"/>
                </a:solidFill>
              </a:rPr>
              <a:t>, </a:t>
            </a:r>
            <a:r>
              <a:rPr lang="de-DE" altLang="en-US" dirty="0" err="1" smtClean="0">
                <a:solidFill>
                  <a:schemeClr val="tx1"/>
                </a:solidFill>
              </a:rPr>
              <a:t>recombination</a:t>
            </a:r>
            <a:r>
              <a:rPr lang="de-DE" altLang="en-US" dirty="0" smtClean="0">
                <a:solidFill>
                  <a:schemeClr val="tx1"/>
                </a:solidFill>
              </a:rPr>
              <a:t> rate 80 - 90%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 smtClean="0">
                <a:solidFill>
                  <a:schemeClr val="tx1"/>
                </a:solidFill>
              </a:rPr>
              <a:t>		-&gt; </a:t>
            </a:r>
            <a:r>
              <a:rPr lang="de-DE" altLang="en-US" dirty="0" err="1" smtClean="0">
                <a:solidFill>
                  <a:schemeClr val="tx1"/>
                </a:solidFill>
              </a:rPr>
              <a:t>water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is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mostly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vaporized</a:t>
            </a:r>
            <a:r>
              <a:rPr lang="de-DE" altLang="en-US" dirty="0" smtClean="0">
                <a:solidFill>
                  <a:schemeClr val="tx1"/>
                </a:solidFill>
              </a:rPr>
              <a:t>	</a:t>
            </a:r>
            <a:r>
              <a:rPr lang="de-DE" altLang="en-US" dirty="0">
                <a:solidFill>
                  <a:schemeClr val="tx1"/>
                </a:solidFill>
              </a:rPr>
              <a:t>	</a:t>
            </a:r>
            <a:endParaRPr lang="de-DE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 dirty="0" smtClean="0">
                <a:solidFill>
                  <a:srgbClr val="FF0000"/>
                </a:solidFill>
              </a:rPr>
              <a:t>	</a:t>
            </a:r>
            <a:r>
              <a:rPr lang="de-DE" altLang="en-US" sz="2400" b="1" dirty="0" smtClean="0">
                <a:solidFill>
                  <a:srgbClr val="FF0000"/>
                </a:solidFill>
              </a:rPr>
              <a:t>Hydrogen Atoms </a:t>
            </a:r>
            <a:r>
              <a:rPr lang="de-DE" altLang="en-US" sz="2400" b="1" dirty="0" err="1" smtClean="0">
                <a:solidFill>
                  <a:srgbClr val="FF0000"/>
                </a:solidFill>
              </a:rPr>
              <a:t>recombine</a:t>
            </a:r>
            <a:r>
              <a:rPr lang="de-DE" altLang="en-US" sz="2400" b="1" dirty="0" smtClean="0">
                <a:solidFill>
                  <a:srgbClr val="FF0000"/>
                </a:solidFill>
              </a:rPr>
              <a:t> on a Carbon </a:t>
            </a:r>
            <a:r>
              <a:rPr lang="de-DE" altLang="en-US" sz="2400" b="1" dirty="0" err="1" smtClean="0">
                <a:solidFill>
                  <a:srgbClr val="FF0000"/>
                </a:solidFill>
              </a:rPr>
              <a:t>surface</a:t>
            </a:r>
            <a:endParaRPr lang="de-DE" altLang="en-US" sz="2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en-US" sz="1600" b="1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 smtClean="0">
                <a:solidFill>
                  <a:schemeClr val="tx1"/>
                </a:solidFill>
              </a:rPr>
              <a:t>3.) New </a:t>
            </a:r>
            <a:r>
              <a:rPr lang="de-DE" altLang="en-US" dirty="0" err="1" smtClean="0">
                <a:solidFill>
                  <a:schemeClr val="tx1"/>
                </a:solidFill>
              </a:rPr>
              <a:t>Chopper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used</a:t>
            </a:r>
            <a:endParaRPr lang="de-DE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>
                <a:solidFill>
                  <a:schemeClr val="tx1"/>
                </a:solidFill>
              </a:rPr>
              <a:t>	</a:t>
            </a:r>
            <a:r>
              <a:rPr lang="de-DE" altLang="en-US" dirty="0" smtClean="0">
                <a:solidFill>
                  <a:schemeClr val="tx1"/>
                </a:solidFill>
              </a:rPr>
              <a:t>-&gt; total </a:t>
            </a:r>
            <a:r>
              <a:rPr lang="de-DE" altLang="en-US" dirty="0" err="1" smtClean="0">
                <a:solidFill>
                  <a:schemeClr val="tx1"/>
                </a:solidFill>
              </a:rPr>
              <a:t>flux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of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atoms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decreased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by</a:t>
            </a:r>
            <a:r>
              <a:rPr lang="de-DE" altLang="en-US" dirty="0" smtClean="0">
                <a:solidFill>
                  <a:schemeClr val="tx1"/>
                </a:solidFill>
              </a:rPr>
              <a:t> ~40 % / </a:t>
            </a:r>
            <a:r>
              <a:rPr lang="de-DE" altLang="en-US" dirty="0" err="1" smtClean="0">
                <a:solidFill>
                  <a:schemeClr val="tx1"/>
                </a:solidFill>
              </a:rPr>
              <a:t>no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change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of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recombination</a:t>
            </a:r>
            <a:r>
              <a:rPr lang="de-DE" altLang="en-US" dirty="0" smtClean="0">
                <a:solidFill>
                  <a:schemeClr val="tx1"/>
                </a:solidFill>
              </a:rPr>
              <a:t> rate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en-US" sz="1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 smtClean="0">
                <a:solidFill>
                  <a:schemeClr val="tx1"/>
                </a:solidFill>
              </a:rPr>
              <a:t>4.) Tests </a:t>
            </a:r>
            <a:r>
              <a:rPr lang="de-DE" altLang="en-US" dirty="0" err="1" smtClean="0">
                <a:solidFill>
                  <a:schemeClr val="tx1"/>
                </a:solidFill>
              </a:rPr>
              <a:t>with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new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chopper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and</a:t>
            </a:r>
            <a:r>
              <a:rPr lang="de-DE" altLang="en-US" dirty="0" smtClean="0">
                <a:solidFill>
                  <a:schemeClr val="tx1"/>
                </a:solidFill>
              </a:rPr>
              <a:t> Aluminium </a:t>
            </a:r>
            <a:r>
              <a:rPr lang="de-DE" altLang="en-US" dirty="0" err="1" smtClean="0">
                <a:solidFill>
                  <a:schemeClr val="tx1"/>
                </a:solidFill>
              </a:rPr>
              <a:t>mirrors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inside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the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cell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and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the</a:t>
            </a:r>
            <a:r>
              <a:rPr lang="de-DE" altLang="en-US" dirty="0" smtClean="0">
                <a:solidFill>
                  <a:schemeClr val="tx1"/>
                </a:solidFill>
              </a:rPr>
              <a:t> LSP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>
                <a:solidFill>
                  <a:schemeClr val="tx1"/>
                </a:solidFill>
              </a:rPr>
              <a:t>	</a:t>
            </a:r>
            <a:r>
              <a:rPr lang="de-DE" altLang="en-US" dirty="0" smtClean="0">
                <a:solidFill>
                  <a:schemeClr val="tx1"/>
                </a:solidFill>
              </a:rPr>
              <a:t>-&gt; Lyman-</a:t>
            </a:r>
            <a:r>
              <a:rPr lang="el-GR" altLang="en-US" dirty="0" smtClean="0">
                <a:solidFill>
                  <a:schemeClr val="tx1"/>
                </a:solidFill>
              </a:rPr>
              <a:t>α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photons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reduced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by</a:t>
            </a:r>
            <a:r>
              <a:rPr lang="de-DE" altLang="en-US" dirty="0" smtClean="0">
                <a:solidFill>
                  <a:schemeClr val="tx1"/>
                </a:solidFill>
              </a:rPr>
              <a:t> 85 %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>
                <a:solidFill>
                  <a:schemeClr val="tx1"/>
                </a:solidFill>
              </a:rPr>
              <a:t>	</a:t>
            </a:r>
            <a:r>
              <a:rPr lang="de-DE" altLang="en-US" dirty="0" smtClean="0">
                <a:solidFill>
                  <a:schemeClr val="tx1"/>
                </a:solidFill>
              </a:rPr>
              <a:t>	-&gt; </a:t>
            </a:r>
            <a:r>
              <a:rPr lang="de-DE" altLang="en-US" dirty="0" err="1" smtClean="0">
                <a:solidFill>
                  <a:schemeClr val="tx1"/>
                </a:solidFill>
              </a:rPr>
              <a:t>don‘t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we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stop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enough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photons</a:t>
            </a:r>
            <a:r>
              <a:rPr lang="de-DE" altLang="en-US" dirty="0" smtClean="0">
                <a:solidFill>
                  <a:schemeClr val="tx1"/>
                </a:solidFill>
              </a:rPr>
              <a:t>???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en-US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 smtClean="0">
                <a:solidFill>
                  <a:schemeClr val="tx1"/>
                </a:solidFill>
              </a:rPr>
              <a:t>5.) </a:t>
            </a:r>
            <a:r>
              <a:rPr lang="de-DE" altLang="en-US" dirty="0" err="1" smtClean="0">
                <a:solidFill>
                  <a:schemeClr val="tx1"/>
                </a:solidFill>
              </a:rPr>
              <a:t>Chopper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completely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closed</a:t>
            </a:r>
            <a:endParaRPr lang="de-DE" altLang="en-US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dirty="0">
                <a:solidFill>
                  <a:schemeClr val="tx1"/>
                </a:solidFill>
              </a:rPr>
              <a:t>	</a:t>
            </a:r>
            <a:r>
              <a:rPr lang="de-DE" altLang="en-US" dirty="0" smtClean="0">
                <a:solidFill>
                  <a:schemeClr val="tx1"/>
                </a:solidFill>
              </a:rPr>
              <a:t>-&gt; Still 2 % </a:t>
            </a:r>
            <a:r>
              <a:rPr lang="de-DE" altLang="en-US" dirty="0" err="1" smtClean="0">
                <a:solidFill>
                  <a:schemeClr val="tx1"/>
                </a:solidFill>
              </a:rPr>
              <a:t>of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the</a:t>
            </a:r>
            <a:r>
              <a:rPr lang="de-DE" altLang="en-US" dirty="0" smtClean="0">
                <a:solidFill>
                  <a:schemeClr val="tx1"/>
                </a:solidFill>
              </a:rPr>
              <a:t> Lyman-</a:t>
            </a:r>
            <a:r>
              <a:rPr lang="el-GR" altLang="en-US" dirty="0" smtClean="0">
                <a:solidFill>
                  <a:schemeClr val="tx1"/>
                </a:solidFill>
              </a:rPr>
              <a:t>α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photons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reach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the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storage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cell</a:t>
            </a:r>
            <a:r>
              <a:rPr lang="de-DE" altLang="en-US" dirty="0" smtClean="0">
                <a:solidFill>
                  <a:schemeClr val="tx1"/>
                </a:solidFill>
              </a:rPr>
              <a:t> …</a:t>
            </a:r>
            <a:endParaRPr lang="de-DE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770027" y="44451"/>
            <a:ext cx="7749958" cy="1141413"/>
          </a:xfrm>
        </p:spPr>
        <p:txBody>
          <a:bodyPr/>
          <a:lstStyle/>
          <a:p>
            <a:r>
              <a:rPr lang="de-DE" altLang="en-US" u="sng" dirty="0" smtClean="0"/>
              <a:t>First </a:t>
            </a:r>
            <a:r>
              <a:rPr lang="de-DE" altLang="en-US" u="sng" dirty="0" err="1" smtClean="0"/>
              <a:t>Results</a:t>
            </a:r>
            <a:endParaRPr lang="en-US" altLang="en-US" u="sng" dirty="0" smtClean="0"/>
          </a:p>
        </p:txBody>
      </p:sp>
      <p:sp>
        <p:nvSpPr>
          <p:cNvPr id="34819" name="Textfeld 2"/>
          <p:cNvSpPr txBox="1">
            <a:spLocks noChangeArrowheads="1"/>
          </p:cNvSpPr>
          <p:nvPr/>
        </p:nvSpPr>
        <p:spPr bwMode="auto">
          <a:xfrm>
            <a:off x="741151" y="883638"/>
            <a:ext cx="1078992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800" u="sng" dirty="0" smtClean="0">
                <a:solidFill>
                  <a:schemeClr val="tx1"/>
                </a:solidFill>
              </a:rPr>
              <a:t>Problems: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 dirty="0" err="1" smtClean="0">
                <a:solidFill>
                  <a:srgbClr val="FF0000"/>
                </a:solidFill>
              </a:rPr>
              <a:t>No</a:t>
            </a:r>
            <a:r>
              <a:rPr lang="de-DE" altLang="en-US" sz="2400" dirty="0" smtClean="0">
                <a:solidFill>
                  <a:srgbClr val="FF0000"/>
                </a:solidFill>
              </a:rPr>
              <a:t> </a:t>
            </a:r>
            <a:r>
              <a:rPr lang="de-DE" altLang="en-US" sz="2400" dirty="0" err="1">
                <a:solidFill>
                  <a:srgbClr val="FF0000"/>
                </a:solidFill>
              </a:rPr>
              <a:t>p</a:t>
            </a:r>
            <a:r>
              <a:rPr lang="de-DE" altLang="en-US" sz="2400" dirty="0" err="1" smtClean="0">
                <a:solidFill>
                  <a:srgbClr val="FF0000"/>
                </a:solidFill>
              </a:rPr>
              <a:t>olarization</a:t>
            </a:r>
            <a:r>
              <a:rPr lang="de-DE" altLang="en-US" sz="2400" dirty="0" smtClean="0">
                <a:solidFill>
                  <a:srgbClr val="FF0000"/>
                </a:solidFill>
              </a:rPr>
              <a:t> </a:t>
            </a:r>
            <a:r>
              <a:rPr lang="de-DE" altLang="en-US" sz="2400" dirty="0" err="1" smtClean="0">
                <a:solidFill>
                  <a:srgbClr val="FF0000"/>
                </a:solidFill>
              </a:rPr>
              <a:t>measurement</a:t>
            </a:r>
            <a:r>
              <a:rPr lang="de-DE" altLang="en-US" sz="2400" dirty="0" smtClean="0">
                <a:solidFill>
                  <a:srgbClr val="FF0000"/>
                </a:solidFill>
              </a:rPr>
              <a:t> </a:t>
            </a:r>
            <a:r>
              <a:rPr lang="de-DE" altLang="en-US" sz="2400" dirty="0" err="1" smtClean="0">
                <a:solidFill>
                  <a:srgbClr val="FF0000"/>
                </a:solidFill>
              </a:rPr>
              <a:t>possible</a:t>
            </a:r>
            <a:r>
              <a:rPr lang="de-DE" altLang="en-US" sz="2400" dirty="0" smtClean="0">
                <a:solidFill>
                  <a:srgbClr val="FF0000"/>
                </a:solidFill>
              </a:rPr>
              <a:t> !!!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 dirty="0" smtClean="0">
                <a:solidFill>
                  <a:schemeClr val="tx1"/>
                </a:solidFill>
              </a:rPr>
              <a:t>Old spinfilter (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Built</a:t>
            </a:r>
            <a:r>
              <a:rPr lang="de-DE" altLang="en-US" sz="2400" dirty="0" smtClean="0">
                <a:solidFill>
                  <a:schemeClr val="tx1"/>
                </a:solidFill>
              </a:rPr>
              <a:t> in 1967 at Los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Alamos</a:t>
            </a:r>
            <a:r>
              <a:rPr lang="de-DE" altLang="en-US" sz="2400" dirty="0" smtClean="0">
                <a:solidFill>
                  <a:schemeClr val="tx1"/>
                </a:solidFill>
              </a:rPr>
              <a:t>!) was not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working</a:t>
            </a:r>
            <a:r>
              <a:rPr lang="de-DE" altLang="en-US" sz="2400" dirty="0" smtClean="0">
                <a:solidFill>
                  <a:schemeClr val="tx1"/>
                </a:solidFill>
              </a:rPr>
              <a:t>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any</a:t>
            </a:r>
            <a:r>
              <a:rPr lang="de-DE" altLang="en-US" sz="2400" dirty="0" smtClean="0">
                <a:solidFill>
                  <a:schemeClr val="tx1"/>
                </a:solidFill>
              </a:rPr>
              <a:t>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more</a:t>
            </a:r>
            <a:r>
              <a:rPr lang="de-DE" altLang="en-US" sz="2400" dirty="0" smtClean="0">
                <a:solidFill>
                  <a:schemeClr val="tx1"/>
                </a:solidFill>
              </a:rPr>
              <a:t>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 dirty="0" smtClean="0">
                <a:solidFill>
                  <a:schemeClr val="tx1"/>
                </a:solidFill>
              </a:rPr>
              <a:t>i.e.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the</a:t>
            </a:r>
            <a:r>
              <a:rPr lang="de-DE" altLang="en-US" sz="2400" dirty="0" smtClean="0">
                <a:solidFill>
                  <a:schemeClr val="tx1"/>
                </a:solidFill>
              </a:rPr>
              <a:t>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homogeneity</a:t>
            </a:r>
            <a:r>
              <a:rPr lang="de-DE" altLang="en-US" sz="2400" dirty="0" smtClean="0">
                <a:solidFill>
                  <a:schemeClr val="tx1"/>
                </a:solidFill>
              </a:rPr>
              <a:t>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of</a:t>
            </a:r>
            <a:r>
              <a:rPr lang="de-DE" altLang="en-US" sz="2400" dirty="0" smtClean="0">
                <a:solidFill>
                  <a:schemeClr val="tx1"/>
                </a:solidFill>
              </a:rPr>
              <a:t>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the</a:t>
            </a:r>
            <a:r>
              <a:rPr lang="de-DE" altLang="en-US" sz="2400" dirty="0" smtClean="0">
                <a:solidFill>
                  <a:schemeClr val="tx1"/>
                </a:solidFill>
              </a:rPr>
              <a:t>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magnetic</a:t>
            </a:r>
            <a:r>
              <a:rPr lang="de-DE" altLang="en-US" sz="2400" dirty="0" smtClean="0">
                <a:solidFill>
                  <a:schemeClr val="tx1"/>
                </a:solidFill>
              </a:rPr>
              <a:t>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field</a:t>
            </a:r>
            <a:r>
              <a:rPr lang="de-DE" altLang="en-US" sz="2400" dirty="0" smtClean="0">
                <a:solidFill>
                  <a:schemeClr val="tx1"/>
                </a:solidFill>
              </a:rPr>
              <a:t> was not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good</a:t>
            </a:r>
            <a:r>
              <a:rPr lang="de-DE" altLang="en-US" sz="2400" dirty="0" smtClean="0">
                <a:solidFill>
                  <a:schemeClr val="tx1"/>
                </a:solidFill>
              </a:rPr>
              <a:t>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enough</a:t>
            </a:r>
            <a:r>
              <a:rPr lang="de-DE" altLang="en-US" sz="2400" dirty="0" smtClean="0">
                <a:solidFill>
                  <a:schemeClr val="tx1"/>
                </a:solidFill>
              </a:rPr>
              <a:t>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 dirty="0" err="1">
                <a:solidFill>
                  <a:schemeClr val="tx1"/>
                </a:solidFill>
              </a:rPr>
              <a:t>t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wo</a:t>
            </a:r>
            <a:r>
              <a:rPr lang="de-DE" altLang="en-US" sz="2400" dirty="0" smtClean="0">
                <a:solidFill>
                  <a:schemeClr val="tx1"/>
                </a:solidFill>
              </a:rPr>
              <a:t>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shortcuts</a:t>
            </a:r>
            <a:r>
              <a:rPr lang="de-DE" altLang="en-US" sz="2400" dirty="0" smtClean="0">
                <a:solidFill>
                  <a:schemeClr val="tx1"/>
                </a:solidFill>
              </a:rPr>
              <a:t> in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the</a:t>
            </a:r>
            <a:r>
              <a:rPr lang="de-DE" altLang="en-US" sz="2400" dirty="0" smtClean="0">
                <a:solidFill>
                  <a:schemeClr val="tx1"/>
                </a:solidFill>
              </a:rPr>
              <a:t>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coils</a:t>
            </a:r>
            <a:r>
              <a:rPr lang="de-DE" altLang="en-US" sz="2400" dirty="0" smtClean="0">
                <a:solidFill>
                  <a:schemeClr val="tx1"/>
                </a:solidFill>
              </a:rPr>
              <a:t>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identified</a:t>
            </a:r>
            <a:r>
              <a:rPr lang="de-DE" altLang="en-US" sz="2400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800" u="sng" dirty="0" smtClean="0">
                <a:solidFill>
                  <a:schemeClr val="tx1"/>
                </a:solidFill>
              </a:rPr>
              <a:t>Next </a:t>
            </a:r>
            <a:r>
              <a:rPr lang="de-DE" altLang="en-US" sz="2800" u="sng" dirty="0" err="1" smtClean="0">
                <a:solidFill>
                  <a:schemeClr val="tx1"/>
                </a:solidFill>
              </a:rPr>
              <a:t>steps</a:t>
            </a:r>
            <a:r>
              <a:rPr lang="de-DE" altLang="en-US" sz="2800" u="sng" dirty="0" smtClean="0">
                <a:solidFill>
                  <a:schemeClr val="tx1"/>
                </a:solidFill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en-US" sz="2000" u="sng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2400" dirty="0" smtClean="0">
                <a:solidFill>
                  <a:schemeClr val="tx1"/>
                </a:solidFill>
              </a:rPr>
              <a:t>-  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Wait</a:t>
            </a:r>
            <a:r>
              <a:rPr lang="de-DE" altLang="en-US" sz="2400" dirty="0" smtClean="0">
                <a:solidFill>
                  <a:schemeClr val="tx1"/>
                </a:solidFill>
              </a:rPr>
              <a:t>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for</a:t>
            </a:r>
            <a:r>
              <a:rPr lang="de-DE" altLang="en-US" sz="2400" dirty="0" smtClean="0">
                <a:solidFill>
                  <a:schemeClr val="tx1"/>
                </a:solidFill>
              </a:rPr>
              <a:t>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dedicated</a:t>
            </a:r>
            <a:r>
              <a:rPr lang="de-DE" altLang="en-US" sz="2400" dirty="0" smtClean="0">
                <a:solidFill>
                  <a:schemeClr val="tx1"/>
                </a:solidFill>
              </a:rPr>
              <a:t>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cells</a:t>
            </a:r>
            <a:r>
              <a:rPr lang="de-DE" altLang="en-US" sz="2400" dirty="0" smtClean="0">
                <a:solidFill>
                  <a:schemeClr val="tx1"/>
                </a:solidFill>
              </a:rPr>
              <a:t>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from</a:t>
            </a:r>
            <a:r>
              <a:rPr lang="de-DE" altLang="en-US" sz="2400" dirty="0" smtClean="0">
                <a:solidFill>
                  <a:schemeClr val="tx1"/>
                </a:solidFill>
              </a:rPr>
              <a:t> CERN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de-DE" altLang="en-US" sz="2400" dirty="0" err="1" smtClean="0">
                <a:solidFill>
                  <a:schemeClr val="tx1"/>
                </a:solidFill>
              </a:rPr>
              <a:t>Maintanance</a:t>
            </a:r>
            <a:r>
              <a:rPr lang="de-DE" altLang="en-US" sz="2400" dirty="0" smtClean="0">
                <a:solidFill>
                  <a:schemeClr val="tx1"/>
                </a:solidFill>
              </a:rPr>
              <a:t>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of</a:t>
            </a:r>
            <a:r>
              <a:rPr lang="de-DE" altLang="en-US" sz="2400" dirty="0" smtClean="0">
                <a:solidFill>
                  <a:schemeClr val="tx1"/>
                </a:solidFill>
              </a:rPr>
              <a:t>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the</a:t>
            </a:r>
            <a:r>
              <a:rPr lang="de-DE" altLang="en-US" sz="2400" dirty="0" smtClean="0">
                <a:solidFill>
                  <a:schemeClr val="tx1"/>
                </a:solidFill>
              </a:rPr>
              <a:t> spinfilter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nearly</a:t>
            </a:r>
            <a:r>
              <a:rPr lang="de-DE" altLang="en-US" sz="2400" dirty="0" smtClean="0">
                <a:solidFill>
                  <a:schemeClr val="tx1"/>
                </a:solidFill>
              </a:rPr>
              <a:t>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finished</a:t>
            </a:r>
            <a:r>
              <a:rPr lang="de-DE" altLang="en-US" sz="2400" dirty="0" smtClean="0">
                <a:solidFill>
                  <a:schemeClr val="tx1"/>
                </a:solidFill>
              </a:rPr>
              <a:t> (M. Westphal)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de-DE" altLang="en-US" sz="2400" dirty="0" smtClean="0">
                <a:solidFill>
                  <a:schemeClr val="tx1"/>
                </a:solidFill>
              </a:rPr>
              <a:t>New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student</a:t>
            </a:r>
            <a:r>
              <a:rPr lang="de-DE" altLang="en-US" sz="2400" dirty="0" smtClean="0">
                <a:solidFill>
                  <a:schemeClr val="tx1"/>
                </a:solidFill>
              </a:rPr>
              <a:t>: Tarek El-Kordy, Master Thesis at FH Aachen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-"/>
            </a:pPr>
            <a:endParaRPr lang="de-DE" altLang="en-US" sz="24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de-DE" altLang="en-US" sz="2400" dirty="0" smtClean="0">
                <a:solidFill>
                  <a:schemeClr val="tx1"/>
                </a:solidFill>
              </a:rPr>
              <a:t>-&gt;  More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tests</a:t>
            </a:r>
            <a:r>
              <a:rPr lang="de-DE" altLang="en-US" sz="2400" dirty="0" smtClean="0">
                <a:solidFill>
                  <a:schemeClr val="tx1"/>
                </a:solidFill>
              </a:rPr>
              <a:t> in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near</a:t>
            </a:r>
            <a:r>
              <a:rPr lang="de-DE" altLang="en-US" sz="2400" dirty="0" smtClean="0">
                <a:solidFill>
                  <a:schemeClr val="tx1"/>
                </a:solidFill>
              </a:rPr>
              <a:t> </a:t>
            </a:r>
            <a:r>
              <a:rPr lang="de-DE" altLang="en-US" sz="2400" dirty="0" err="1" smtClean="0">
                <a:solidFill>
                  <a:schemeClr val="tx1"/>
                </a:solidFill>
              </a:rPr>
              <a:t>future</a:t>
            </a:r>
            <a:r>
              <a:rPr lang="de-DE" altLang="en-US" sz="2400" dirty="0" smtClean="0">
                <a:solidFill>
                  <a:schemeClr val="tx1"/>
                </a:solidFill>
              </a:rPr>
              <a:t> ….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de-DE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158" y="-48119"/>
            <a:ext cx="10369697" cy="1140756"/>
          </a:xfrm>
        </p:spPr>
        <p:txBody>
          <a:bodyPr/>
          <a:lstStyle/>
          <a:p>
            <a:r>
              <a:rPr lang="de-DE" u="sng" dirty="0" smtClean="0"/>
              <a:t>Storage </a:t>
            </a:r>
            <a:r>
              <a:rPr lang="de-DE" u="sng" dirty="0" err="1" smtClean="0"/>
              <a:t>Cell</a:t>
            </a:r>
            <a:r>
              <a:rPr lang="de-DE" u="sng" dirty="0" smtClean="0"/>
              <a:t> </a:t>
            </a:r>
            <a:r>
              <a:rPr lang="de-DE" u="sng" dirty="0" err="1" smtClean="0"/>
              <a:t>Coating</a:t>
            </a:r>
            <a:endParaRPr lang="de-DE" u="sng" dirty="0"/>
          </a:p>
        </p:txBody>
      </p:sp>
      <p:sp>
        <p:nvSpPr>
          <p:cNvPr id="3" name="Textfeld 2"/>
          <p:cNvSpPr txBox="1"/>
          <p:nvPr/>
        </p:nvSpPr>
        <p:spPr>
          <a:xfrm>
            <a:off x="601746" y="996064"/>
            <a:ext cx="1147729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Why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materials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worked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coating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1.) Aluminium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cells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-&gt; 	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reflects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Lyman-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α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photons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2D2DB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2.) Teflon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cells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	    -&gt; 	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transmission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surface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3.)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Water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    -&gt; 	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reflects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Lyman-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α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photons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transmission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through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				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surface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?      (O-H: ~ 4.8 eV &gt; H-H: 4.5 eV)</a:t>
            </a:r>
            <a:endParaRPr lang="de-DE" dirty="0">
              <a:solidFill>
                <a:srgbClr val="00B050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solidFill>
                <a:srgbClr val="00B050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not </a:t>
            </a:r>
            <a:r>
              <a:rPr kumimoji="0" lang="de-DE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forget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Lyman-</a:t>
            </a:r>
            <a:r>
              <a:rPr kumimoji="0" lang="el-GR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α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radiation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on </a:t>
            </a:r>
            <a:r>
              <a:rPr kumimoji="0" lang="de-DE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storage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cell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surfaces</a:t>
            </a:r>
            <a:r>
              <a:rPr kumimoji="0" lang="de-DE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</a:t>
            </a:r>
          </a:p>
          <a:p>
            <a:pPr lvl="0"/>
            <a:endParaRPr lang="de-DE" sz="2800" b="1" baseline="0" dirty="0" smtClean="0">
              <a:solidFill>
                <a:srgbClr val="7030A0"/>
              </a:solidFill>
              <a:latin typeface="Arial"/>
              <a:cs typeface="Arial"/>
            </a:endParaRPr>
          </a:p>
          <a:p>
            <a:pPr lvl="0"/>
            <a:r>
              <a:rPr lang="de-DE" sz="28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DE" sz="2800" b="1" dirty="0" smtClean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lang="de-DE" sz="2800" b="1" u="sng" dirty="0" smtClean="0">
                <a:solidFill>
                  <a:srgbClr val="C00000"/>
                </a:solidFill>
                <a:latin typeface="Arial"/>
                <a:cs typeface="Arial"/>
              </a:rPr>
              <a:t>CERN</a:t>
            </a:r>
            <a:r>
              <a:rPr lang="de-DE" sz="2800" b="1" u="sng" baseline="0" dirty="0" smtClean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lang="de-DE" sz="2800" b="1" baseline="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de-DE" sz="2800" b="1" baseline="0" dirty="0" err="1" smtClean="0">
                <a:solidFill>
                  <a:srgbClr val="C00000"/>
                </a:solidFill>
                <a:latin typeface="Arial"/>
                <a:cs typeface="Arial"/>
              </a:rPr>
              <a:t>If</a:t>
            </a:r>
            <a:r>
              <a:rPr lang="de-DE" sz="2800" b="1" baseline="0" dirty="0" smtClean="0">
                <a:solidFill>
                  <a:srgbClr val="C00000"/>
                </a:solidFill>
                <a:latin typeface="Arial"/>
                <a:cs typeface="Arial"/>
              </a:rPr>
              <a:t> Lyman-</a:t>
            </a:r>
            <a:r>
              <a:rPr lang="el-GR" sz="2800" b="1" dirty="0" smtClean="0">
                <a:solidFill>
                  <a:srgbClr val="C00000"/>
                </a:solidFill>
              </a:rPr>
              <a:t>α</a:t>
            </a:r>
            <a:r>
              <a:rPr lang="de-DE" sz="2800" b="1" dirty="0" smtClean="0">
                <a:solidFill>
                  <a:srgbClr val="C00000"/>
                </a:solidFill>
              </a:rPr>
              <a:t> </a:t>
            </a:r>
            <a:r>
              <a:rPr lang="de-DE" sz="2800" b="1" dirty="0" err="1" smtClean="0">
                <a:solidFill>
                  <a:srgbClr val="C00000"/>
                </a:solidFill>
              </a:rPr>
              <a:t>photons</a:t>
            </a:r>
            <a:r>
              <a:rPr lang="de-DE" sz="2800" b="1" dirty="0" smtClean="0">
                <a:solidFill>
                  <a:srgbClr val="C00000"/>
                </a:solidFill>
              </a:rPr>
              <a:t> </a:t>
            </a:r>
            <a:r>
              <a:rPr lang="de-DE" sz="2800" b="1" dirty="0" err="1" smtClean="0">
                <a:solidFill>
                  <a:srgbClr val="C00000"/>
                </a:solidFill>
              </a:rPr>
              <a:t>can</a:t>
            </a:r>
            <a:r>
              <a:rPr lang="de-DE" sz="2800" b="1" dirty="0" smtClean="0">
                <a:solidFill>
                  <a:srgbClr val="C00000"/>
                </a:solidFill>
              </a:rPr>
              <a:t> </a:t>
            </a:r>
            <a:r>
              <a:rPr lang="de-DE" sz="2800" b="1" dirty="0" err="1" smtClean="0">
                <a:solidFill>
                  <a:srgbClr val="C00000"/>
                </a:solidFill>
              </a:rPr>
              <a:t>be</a:t>
            </a:r>
            <a:r>
              <a:rPr lang="de-DE" sz="2800" b="1" dirty="0" smtClean="0">
                <a:solidFill>
                  <a:srgbClr val="C00000"/>
                </a:solidFill>
              </a:rPr>
              <a:t> </a:t>
            </a:r>
            <a:r>
              <a:rPr lang="de-DE" sz="2800" b="1" dirty="0" err="1" smtClean="0">
                <a:solidFill>
                  <a:srgbClr val="C00000"/>
                </a:solidFill>
              </a:rPr>
              <a:t>avoided</a:t>
            </a:r>
            <a:r>
              <a:rPr lang="de-DE" sz="2800" b="1" dirty="0" smtClean="0">
                <a:solidFill>
                  <a:srgbClr val="C00000"/>
                </a:solidFill>
              </a:rPr>
              <a:t>, </a:t>
            </a:r>
            <a:r>
              <a:rPr lang="de-DE" sz="2800" b="1" dirty="0" err="1" smtClean="0">
                <a:solidFill>
                  <a:srgbClr val="C00000"/>
                </a:solidFill>
              </a:rPr>
              <a:t>maybe</a:t>
            </a:r>
            <a:r>
              <a:rPr lang="de-DE" sz="2800" b="1" dirty="0" smtClean="0">
                <a:solidFill>
                  <a:srgbClr val="C00000"/>
                </a:solidFill>
              </a:rPr>
              <a:t> Carbon </a:t>
            </a:r>
            <a:r>
              <a:rPr lang="de-DE" sz="2800" b="1" dirty="0" err="1" smtClean="0">
                <a:solidFill>
                  <a:srgbClr val="C00000"/>
                </a:solidFill>
              </a:rPr>
              <a:t>is</a:t>
            </a:r>
            <a:r>
              <a:rPr lang="de-DE" sz="2800" b="1" dirty="0" smtClean="0">
                <a:solidFill>
                  <a:srgbClr val="C00000"/>
                </a:solidFill>
              </a:rPr>
              <a:t> </a:t>
            </a:r>
          </a:p>
          <a:p>
            <a:pPr lvl="0"/>
            <a:r>
              <a:rPr lang="de-DE" sz="2800" b="1" dirty="0">
                <a:solidFill>
                  <a:srgbClr val="C00000"/>
                </a:solidFill>
              </a:rPr>
              <a:t>	</a:t>
            </a:r>
            <a:r>
              <a:rPr lang="de-DE" sz="2800" b="1" dirty="0" smtClean="0">
                <a:solidFill>
                  <a:srgbClr val="C00000"/>
                </a:solidFill>
              </a:rPr>
              <a:t>	a </a:t>
            </a:r>
            <a:r>
              <a:rPr lang="de-DE" sz="2800" b="1" dirty="0" err="1" smtClean="0">
                <a:solidFill>
                  <a:srgbClr val="C00000"/>
                </a:solidFill>
              </a:rPr>
              <a:t>possible</a:t>
            </a:r>
            <a:r>
              <a:rPr lang="de-DE" sz="2800" b="1" dirty="0" smtClean="0">
                <a:solidFill>
                  <a:srgbClr val="C00000"/>
                </a:solidFill>
              </a:rPr>
              <a:t> </a:t>
            </a:r>
            <a:r>
              <a:rPr lang="de-DE" sz="2800" b="1" dirty="0" err="1" smtClean="0">
                <a:solidFill>
                  <a:srgbClr val="C00000"/>
                </a:solidFill>
              </a:rPr>
              <a:t>solution</a:t>
            </a:r>
            <a:r>
              <a:rPr lang="de-DE" sz="2800" b="1" dirty="0" smtClean="0">
                <a:solidFill>
                  <a:srgbClr val="C00000"/>
                </a:solidFill>
              </a:rPr>
              <a:t> </a:t>
            </a:r>
            <a:r>
              <a:rPr lang="de-DE" sz="2800" b="1" dirty="0" err="1" smtClean="0">
                <a:solidFill>
                  <a:srgbClr val="C00000"/>
                </a:solidFill>
              </a:rPr>
              <a:t>for</a:t>
            </a:r>
            <a:r>
              <a:rPr lang="de-DE" sz="2800" b="1" dirty="0" smtClean="0">
                <a:solidFill>
                  <a:srgbClr val="C00000"/>
                </a:solidFill>
              </a:rPr>
              <a:t> </a:t>
            </a:r>
            <a:r>
              <a:rPr lang="de-DE" sz="2800" b="1" dirty="0" err="1" smtClean="0">
                <a:solidFill>
                  <a:srgbClr val="C00000"/>
                </a:solidFill>
              </a:rPr>
              <a:t>storage-cells</a:t>
            </a:r>
            <a:r>
              <a:rPr lang="de-DE" sz="2800" b="1" dirty="0" smtClean="0">
                <a:solidFill>
                  <a:srgbClr val="C00000"/>
                </a:solidFill>
              </a:rPr>
              <a:t> </a:t>
            </a:r>
            <a:r>
              <a:rPr lang="de-DE" sz="2800" b="1" dirty="0" err="1" smtClean="0">
                <a:solidFill>
                  <a:srgbClr val="C00000"/>
                </a:solidFill>
              </a:rPr>
              <a:t>coatings</a:t>
            </a:r>
            <a:r>
              <a:rPr lang="de-DE" sz="2800" b="1" dirty="0" smtClean="0">
                <a:solidFill>
                  <a:srgbClr val="C00000"/>
                </a:solidFill>
              </a:rPr>
              <a:t> !!!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A168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9A16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9A168A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997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97723" y="-8214"/>
            <a:ext cx="10355355" cy="1093468"/>
          </a:xfrm>
        </p:spPr>
        <p:txBody>
          <a:bodyPr/>
          <a:lstStyle/>
          <a:p>
            <a:r>
              <a:rPr lang="de-DE" u="sng" dirty="0" err="1" smtClean="0"/>
              <a:t>Idea</a:t>
            </a:r>
            <a:r>
              <a:rPr lang="de-DE" u="sng" dirty="0" smtClean="0"/>
              <a:t> </a:t>
            </a:r>
            <a:r>
              <a:rPr lang="de-DE" u="sng" dirty="0" err="1" smtClean="0"/>
              <a:t>for</a:t>
            </a:r>
            <a:r>
              <a:rPr lang="de-DE" u="sng" dirty="0" smtClean="0"/>
              <a:t> </a:t>
            </a:r>
            <a:r>
              <a:rPr lang="de-DE" u="sng" dirty="0" err="1" smtClean="0"/>
              <a:t>LHCb</a:t>
            </a:r>
            <a:endParaRPr lang="de-DE" u="sng" dirty="0"/>
          </a:p>
        </p:txBody>
      </p:sp>
      <p:cxnSp>
        <p:nvCxnSpPr>
          <p:cNvPr id="5" name="Gerader Verbinder 4"/>
          <p:cNvCxnSpPr/>
          <p:nvPr/>
        </p:nvCxnSpPr>
        <p:spPr bwMode="auto">
          <a:xfrm>
            <a:off x="3124200" y="1524000"/>
            <a:ext cx="995737" cy="107536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Gerader Verbinder 5"/>
          <p:cNvCxnSpPr/>
          <p:nvPr/>
        </p:nvCxnSpPr>
        <p:spPr bwMode="auto">
          <a:xfrm>
            <a:off x="4193778" y="2716549"/>
            <a:ext cx="1378347" cy="151572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Bogen 8"/>
          <p:cNvSpPr/>
          <p:nvPr/>
        </p:nvSpPr>
        <p:spPr bwMode="auto">
          <a:xfrm>
            <a:off x="3905678" y="2595703"/>
            <a:ext cx="380824" cy="1910993"/>
          </a:xfrm>
          <a:prstGeom prst="arc">
            <a:avLst>
              <a:gd name="adj1" fmla="val 16261097"/>
              <a:gd name="adj2" fmla="val 22692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Bogen 10"/>
          <p:cNvSpPr/>
          <p:nvPr/>
        </p:nvSpPr>
        <p:spPr bwMode="auto">
          <a:xfrm flipH="1" flipV="1">
            <a:off x="4123719" y="2247899"/>
            <a:ext cx="2218668" cy="684005"/>
          </a:xfrm>
          <a:prstGeom prst="arc">
            <a:avLst>
              <a:gd name="adj1" fmla="val 16607629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14" name="Gewinkelter Verbinder 13"/>
          <p:cNvCxnSpPr>
            <a:stCxn id="9" idx="2"/>
          </p:cNvCxnSpPr>
          <p:nvPr/>
        </p:nvCxnSpPr>
        <p:spPr bwMode="auto">
          <a:xfrm rot="16200000" flipH="1">
            <a:off x="2892345" y="5089194"/>
            <a:ext cx="2786078" cy="224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winkelter Verbinder 15"/>
          <p:cNvCxnSpPr>
            <a:stCxn id="11" idx="0"/>
          </p:cNvCxnSpPr>
          <p:nvPr/>
        </p:nvCxnSpPr>
        <p:spPr bwMode="auto">
          <a:xfrm>
            <a:off x="5192337" y="2931674"/>
            <a:ext cx="1405313" cy="23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3" name="Gruppieren 32"/>
          <p:cNvGrpSpPr/>
          <p:nvPr/>
        </p:nvGrpSpPr>
        <p:grpSpPr>
          <a:xfrm>
            <a:off x="3632200" y="4301094"/>
            <a:ext cx="1257300" cy="438150"/>
            <a:chOff x="3632200" y="4705350"/>
            <a:chExt cx="1257300" cy="438150"/>
          </a:xfrm>
        </p:grpSpPr>
        <p:cxnSp>
          <p:nvCxnSpPr>
            <p:cNvPr id="20" name="Gerader Verbinder 19"/>
            <p:cNvCxnSpPr/>
            <p:nvPr/>
          </p:nvCxnSpPr>
          <p:spPr bwMode="auto">
            <a:xfrm flipH="1">
              <a:off x="3632200" y="4705350"/>
              <a:ext cx="37465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r Verbinder 21"/>
            <p:cNvCxnSpPr/>
            <p:nvPr/>
          </p:nvCxnSpPr>
          <p:spPr bwMode="auto">
            <a:xfrm>
              <a:off x="3632200" y="4705350"/>
              <a:ext cx="0" cy="43815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Gerader Verbinder 22"/>
            <p:cNvCxnSpPr/>
            <p:nvPr/>
          </p:nvCxnSpPr>
          <p:spPr bwMode="auto">
            <a:xfrm flipH="1">
              <a:off x="3632200" y="5143500"/>
              <a:ext cx="37465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Gerader Verbinder 23"/>
            <p:cNvCxnSpPr/>
            <p:nvPr/>
          </p:nvCxnSpPr>
          <p:spPr bwMode="auto">
            <a:xfrm flipH="1">
              <a:off x="4514850" y="4705350"/>
              <a:ext cx="37465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Gerader Verbinder 24"/>
            <p:cNvCxnSpPr/>
            <p:nvPr/>
          </p:nvCxnSpPr>
          <p:spPr bwMode="auto">
            <a:xfrm flipH="1">
              <a:off x="4508500" y="5143500"/>
              <a:ext cx="37465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Gerader Verbinder 25"/>
            <p:cNvCxnSpPr/>
            <p:nvPr/>
          </p:nvCxnSpPr>
          <p:spPr bwMode="auto">
            <a:xfrm>
              <a:off x="4883150" y="4711700"/>
              <a:ext cx="0" cy="4318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4" name="Gruppieren 33"/>
          <p:cNvGrpSpPr/>
          <p:nvPr/>
        </p:nvGrpSpPr>
        <p:grpSpPr>
          <a:xfrm>
            <a:off x="3632200" y="4900663"/>
            <a:ext cx="1257300" cy="438150"/>
            <a:chOff x="3632200" y="4705350"/>
            <a:chExt cx="1257300" cy="438150"/>
          </a:xfrm>
        </p:grpSpPr>
        <p:cxnSp>
          <p:nvCxnSpPr>
            <p:cNvPr id="35" name="Gerader Verbinder 34"/>
            <p:cNvCxnSpPr/>
            <p:nvPr/>
          </p:nvCxnSpPr>
          <p:spPr bwMode="auto">
            <a:xfrm flipH="1">
              <a:off x="3632200" y="4705350"/>
              <a:ext cx="37465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Gerader Verbinder 35"/>
            <p:cNvCxnSpPr/>
            <p:nvPr/>
          </p:nvCxnSpPr>
          <p:spPr bwMode="auto">
            <a:xfrm>
              <a:off x="3632200" y="4705350"/>
              <a:ext cx="0" cy="43815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Gerader Verbinder 36"/>
            <p:cNvCxnSpPr/>
            <p:nvPr/>
          </p:nvCxnSpPr>
          <p:spPr bwMode="auto">
            <a:xfrm flipH="1">
              <a:off x="3632200" y="5143500"/>
              <a:ext cx="37465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Gerader Verbinder 37"/>
            <p:cNvCxnSpPr/>
            <p:nvPr/>
          </p:nvCxnSpPr>
          <p:spPr bwMode="auto">
            <a:xfrm flipH="1">
              <a:off x="4514850" y="4705350"/>
              <a:ext cx="37465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Gerader Verbinder 38"/>
            <p:cNvCxnSpPr/>
            <p:nvPr/>
          </p:nvCxnSpPr>
          <p:spPr bwMode="auto">
            <a:xfrm flipH="1">
              <a:off x="4508500" y="5143500"/>
              <a:ext cx="37465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Gerader Verbinder 39"/>
            <p:cNvCxnSpPr/>
            <p:nvPr/>
          </p:nvCxnSpPr>
          <p:spPr bwMode="auto">
            <a:xfrm>
              <a:off x="4883150" y="4711700"/>
              <a:ext cx="0" cy="4318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3" name="Gerader Verbinder 42"/>
          <p:cNvCxnSpPr/>
          <p:nvPr/>
        </p:nvCxnSpPr>
        <p:spPr bwMode="auto">
          <a:xfrm>
            <a:off x="4193778" y="2171700"/>
            <a:ext cx="498872" cy="544849"/>
          </a:xfrm>
          <a:prstGeom prst="line">
            <a:avLst/>
          </a:prstGeom>
          <a:solidFill>
            <a:srgbClr val="00B8FF"/>
          </a:solidFill>
          <a:ln w="158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Gerader Verbinder 44"/>
          <p:cNvCxnSpPr/>
          <p:nvPr/>
        </p:nvCxnSpPr>
        <p:spPr bwMode="auto">
          <a:xfrm>
            <a:off x="3584178" y="2578100"/>
            <a:ext cx="498872" cy="544849"/>
          </a:xfrm>
          <a:prstGeom prst="line">
            <a:avLst/>
          </a:prstGeom>
          <a:solidFill>
            <a:srgbClr val="00B8FF"/>
          </a:solidFill>
          <a:ln w="1587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feld 45"/>
          <p:cNvSpPr txBox="1"/>
          <p:nvPr/>
        </p:nvSpPr>
        <p:spPr>
          <a:xfrm>
            <a:off x="2119198" y="4342461"/>
            <a:ext cx="2186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WFT: 1 -&gt; 3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2194557" y="4948390"/>
            <a:ext cx="2178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S</a:t>
            </a:r>
            <a:r>
              <a:rPr lang="de-DE" dirty="0" smtClean="0">
                <a:solidFill>
                  <a:srgbClr val="FF0000"/>
                </a:solidFill>
              </a:rPr>
              <a:t>FT: 2 -&gt; 4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50" name="Gerade Verbindung mit Pfeil 49"/>
          <p:cNvCxnSpPr/>
          <p:nvPr/>
        </p:nvCxnSpPr>
        <p:spPr bwMode="auto">
          <a:xfrm>
            <a:off x="6496050" y="2931674"/>
            <a:ext cx="60325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Gerade Verbindung mit Pfeil 50"/>
          <p:cNvCxnSpPr/>
          <p:nvPr/>
        </p:nvCxnSpPr>
        <p:spPr bwMode="auto">
          <a:xfrm flipH="1">
            <a:off x="4284264" y="6031354"/>
            <a:ext cx="8336" cy="4655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feld 53"/>
          <p:cNvSpPr txBox="1"/>
          <p:nvPr/>
        </p:nvSpPr>
        <p:spPr>
          <a:xfrm>
            <a:off x="6198635" y="3055233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Into</a:t>
            </a:r>
            <a:r>
              <a:rPr lang="de-DE" dirty="0" smtClean="0"/>
              <a:t> pump</a:t>
            </a:r>
            <a:endParaRPr lang="de-DE" dirty="0"/>
          </a:p>
        </p:txBody>
      </p:sp>
      <p:sp>
        <p:nvSpPr>
          <p:cNvPr id="55" name="Textfeld 54"/>
          <p:cNvSpPr txBox="1"/>
          <p:nvPr/>
        </p:nvSpPr>
        <p:spPr>
          <a:xfrm>
            <a:off x="4635206" y="6118146"/>
            <a:ext cx="192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storage</a:t>
            </a:r>
            <a:r>
              <a:rPr lang="de-DE" dirty="0" smtClean="0"/>
              <a:t> </a:t>
            </a:r>
            <a:r>
              <a:rPr lang="de-DE" dirty="0" err="1" smtClean="0"/>
              <a:t>cell</a:t>
            </a:r>
            <a:endParaRPr lang="de-DE" dirty="0"/>
          </a:p>
        </p:txBody>
      </p:sp>
      <p:sp>
        <p:nvSpPr>
          <p:cNvPr id="56" name="Textfeld 55"/>
          <p:cNvSpPr txBox="1"/>
          <p:nvPr/>
        </p:nvSpPr>
        <p:spPr>
          <a:xfrm>
            <a:off x="3599845" y="3580600"/>
            <a:ext cx="166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chemeClr val="accent2"/>
                </a:solidFill>
              </a:rPr>
              <a:t>1       2</a:t>
            </a:r>
            <a:endParaRPr lang="de-DE" sz="2800" dirty="0">
              <a:solidFill>
                <a:schemeClr val="accent2"/>
              </a:solidFill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5186406" y="2385466"/>
            <a:ext cx="166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C00000"/>
                </a:solidFill>
              </a:rPr>
              <a:t>3        4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5445552" y="4278662"/>
            <a:ext cx="253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Catcher </a:t>
            </a:r>
            <a:r>
              <a:rPr lang="de-DE" dirty="0" err="1" smtClean="0"/>
              <a:t>for</a:t>
            </a:r>
            <a:r>
              <a:rPr lang="de-DE" dirty="0" smtClean="0"/>
              <a:t> Lyman-</a:t>
            </a:r>
            <a:r>
              <a:rPr lang="el-GR" dirty="0" smtClean="0"/>
              <a:t>α</a:t>
            </a:r>
            <a:endParaRPr lang="de-DE" dirty="0"/>
          </a:p>
        </p:txBody>
      </p:sp>
      <p:sp>
        <p:nvSpPr>
          <p:cNvPr id="59" name="Textfeld 58"/>
          <p:cNvSpPr txBox="1"/>
          <p:nvPr/>
        </p:nvSpPr>
        <p:spPr>
          <a:xfrm>
            <a:off x="1456545" y="2616969"/>
            <a:ext cx="229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7030A0"/>
                </a:solidFill>
              </a:rPr>
              <a:t>Stern-Gerlach </a:t>
            </a:r>
          </a:p>
          <a:p>
            <a:r>
              <a:rPr lang="de-DE" sz="2400" dirty="0" smtClean="0">
                <a:solidFill>
                  <a:srgbClr val="7030A0"/>
                </a:solidFill>
              </a:rPr>
              <a:t>Dipole Magnet</a:t>
            </a:r>
            <a:endParaRPr lang="de-DE" sz="2400" dirty="0">
              <a:solidFill>
                <a:srgbClr val="7030A0"/>
              </a:solidFill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701749" y="5514376"/>
            <a:ext cx="3305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B050"/>
                </a:solidFill>
              </a:rPr>
              <a:t>WFT on: 2 + 3  -&gt;  P ~ -1</a:t>
            </a:r>
          </a:p>
          <a:p>
            <a:endParaRPr lang="de-DE" dirty="0">
              <a:solidFill>
                <a:srgbClr val="00B050"/>
              </a:solidFill>
            </a:endParaRPr>
          </a:p>
          <a:p>
            <a:r>
              <a:rPr lang="de-DE" dirty="0" smtClean="0">
                <a:solidFill>
                  <a:srgbClr val="00B050"/>
                </a:solidFill>
              </a:rPr>
              <a:t> SFT on: 1 + 4  -&gt;  P ~ +1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7746431" y="1461522"/>
            <a:ext cx="41832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Advantages:</a:t>
            </a:r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„Short“ ABS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Lyman-</a:t>
            </a:r>
            <a:r>
              <a:rPr lang="el-GR" dirty="0" smtClean="0"/>
              <a:t>α</a:t>
            </a:r>
            <a:r>
              <a:rPr lang="de-DE" dirty="0" smtClean="0"/>
              <a:t> Photons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separated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„High Field </a:t>
            </a:r>
            <a:r>
              <a:rPr lang="de-DE" dirty="0" err="1" smtClean="0"/>
              <a:t>Seeker</a:t>
            </a:r>
            <a:r>
              <a:rPr lang="de-DE" dirty="0" smtClean="0"/>
              <a:t>“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guided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</a:p>
          <a:p>
            <a:r>
              <a:rPr lang="de-DE" dirty="0" smtClean="0"/>
              <a:t>     pump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Deuterium: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z</a:t>
            </a:r>
            <a:r>
              <a:rPr lang="de-DE" dirty="0" smtClean="0"/>
              <a:t> ~ +/- 2/3</a:t>
            </a:r>
          </a:p>
          <a:p>
            <a:r>
              <a:rPr lang="de-DE" dirty="0" smtClean="0"/>
              <a:t>                      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zz</a:t>
            </a:r>
            <a:r>
              <a:rPr lang="de-DE" dirty="0" smtClean="0"/>
              <a:t> ~ -1   	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25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046163"/>
            <a:ext cx="615315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252414"/>
            <a:ext cx="7759700" cy="319087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u="sng" smtClean="0"/>
              <a:t>ABS and Lamb-shift polarimeter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332164" y="754064"/>
            <a:ext cx="1709737" cy="2746375"/>
          </a:xfrm>
          <a:prstGeom prst="rect">
            <a:avLst/>
          </a:prstGeom>
          <a:solidFill>
            <a:srgbClr val="D8DEE4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de-DE" altLang="en-US" sz="1800">
              <a:solidFill>
                <a:srgbClr val="FFFFFF"/>
              </a:solidFill>
            </a:endParaRPr>
          </a:p>
        </p:txBody>
      </p:sp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3960814" y="1185863"/>
            <a:ext cx="477837" cy="273050"/>
            <a:chOff x="1535" y="747"/>
            <a:chExt cx="301" cy="172"/>
          </a:xfrm>
        </p:grpSpPr>
        <p:sp>
          <p:nvSpPr>
            <p:cNvPr id="12345" name="Rectangle 5"/>
            <p:cNvSpPr>
              <a:spLocks noChangeArrowheads="1"/>
            </p:cNvSpPr>
            <p:nvPr/>
          </p:nvSpPr>
          <p:spPr bwMode="auto">
            <a:xfrm>
              <a:off x="1535" y="747"/>
              <a:ext cx="96" cy="172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de-DE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346" name="Rectangle 6"/>
            <p:cNvSpPr>
              <a:spLocks noChangeArrowheads="1"/>
            </p:cNvSpPr>
            <p:nvPr/>
          </p:nvSpPr>
          <p:spPr bwMode="auto">
            <a:xfrm>
              <a:off x="1742" y="747"/>
              <a:ext cx="95" cy="172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de-DE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347" name="Line 7"/>
            <p:cNvSpPr>
              <a:spLocks noChangeShapeType="1"/>
            </p:cNvSpPr>
            <p:nvPr/>
          </p:nvSpPr>
          <p:spPr bwMode="auto">
            <a:xfrm>
              <a:off x="1630" y="747"/>
              <a:ext cx="114" cy="1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48" name="Line 8"/>
            <p:cNvSpPr>
              <a:spLocks noChangeShapeType="1"/>
            </p:cNvSpPr>
            <p:nvPr/>
          </p:nvSpPr>
          <p:spPr bwMode="auto">
            <a:xfrm>
              <a:off x="1630" y="919"/>
              <a:ext cx="114" cy="1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94" name="Group 9"/>
          <p:cNvGrpSpPr>
            <a:grpSpLocks/>
          </p:cNvGrpSpPr>
          <p:nvPr/>
        </p:nvGrpSpPr>
        <p:grpSpPr bwMode="auto">
          <a:xfrm>
            <a:off x="3960814" y="2746375"/>
            <a:ext cx="477837" cy="274638"/>
            <a:chOff x="1535" y="1730"/>
            <a:chExt cx="301" cy="173"/>
          </a:xfrm>
        </p:grpSpPr>
        <p:sp>
          <p:nvSpPr>
            <p:cNvPr id="12341" name="Rectangle 10"/>
            <p:cNvSpPr>
              <a:spLocks noChangeArrowheads="1"/>
            </p:cNvSpPr>
            <p:nvPr/>
          </p:nvSpPr>
          <p:spPr bwMode="auto">
            <a:xfrm>
              <a:off x="1535" y="1730"/>
              <a:ext cx="96" cy="173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de-DE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342" name="Rectangle 11"/>
            <p:cNvSpPr>
              <a:spLocks noChangeArrowheads="1"/>
            </p:cNvSpPr>
            <p:nvPr/>
          </p:nvSpPr>
          <p:spPr bwMode="auto">
            <a:xfrm>
              <a:off x="1742" y="1730"/>
              <a:ext cx="95" cy="173"/>
            </a:xfrm>
            <a:prstGeom prst="rect">
              <a:avLst/>
            </a:prstGeom>
            <a:solidFill>
              <a:srgbClr val="0000FF"/>
            </a:solidFill>
            <a:ln w="936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de-DE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343" name="Line 12"/>
            <p:cNvSpPr>
              <a:spLocks noChangeShapeType="1"/>
            </p:cNvSpPr>
            <p:nvPr/>
          </p:nvSpPr>
          <p:spPr bwMode="auto">
            <a:xfrm>
              <a:off x="1630" y="1730"/>
              <a:ext cx="114" cy="1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44" name="Line 13"/>
            <p:cNvSpPr>
              <a:spLocks noChangeShapeType="1"/>
            </p:cNvSpPr>
            <p:nvPr/>
          </p:nvSpPr>
          <p:spPr bwMode="auto">
            <a:xfrm>
              <a:off x="1630" y="1903"/>
              <a:ext cx="114" cy="1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295" name="Group 14"/>
          <p:cNvGrpSpPr>
            <a:grpSpLocks/>
          </p:cNvGrpSpPr>
          <p:nvPr/>
        </p:nvGrpSpPr>
        <p:grpSpPr bwMode="auto">
          <a:xfrm>
            <a:off x="3960814" y="1844676"/>
            <a:ext cx="477837" cy="517525"/>
            <a:chOff x="1535" y="1162"/>
            <a:chExt cx="301" cy="326"/>
          </a:xfrm>
        </p:grpSpPr>
        <p:sp>
          <p:nvSpPr>
            <p:cNvPr id="12337" name="Rectangle 15"/>
            <p:cNvSpPr>
              <a:spLocks noChangeArrowheads="1"/>
            </p:cNvSpPr>
            <p:nvPr/>
          </p:nvSpPr>
          <p:spPr bwMode="auto">
            <a:xfrm>
              <a:off x="1535" y="1162"/>
              <a:ext cx="96" cy="326"/>
            </a:xfrm>
            <a:prstGeom prst="rect">
              <a:avLst/>
            </a:prstGeom>
            <a:solidFill>
              <a:srgbClr val="333399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de-DE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338" name="Rectangle 16"/>
            <p:cNvSpPr>
              <a:spLocks noChangeArrowheads="1"/>
            </p:cNvSpPr>
            <p:nvPr/>
          </p:nvSpPr>
          <p:spPr bwMode="auto">
            <a:xfrm>
              <a:off x="1742" y="1162"/>
              <a:ext cx="95" cy="326"/>
            </a:xfrm>
            <a:prstGeom prst="rect">
              <a:avLst/>
            </a:prstGeom>
            <a:solidFill>
              <a:srgbClr val="333399"/>
            </a:solidFill>
            <a:ln w="9360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endParaRPr lang="de-DE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339" name="Line 17"/>
            <p:cNvSpPr>
              <a:spLocks noChangeShapeType="1"/>
            </p:cNvSpPr>
            <p:nvPr/>
          </p:nvSpPr>
          <p:spPr bwMode="auto">
            <a:xfrm>
              <a:off x="1630" y="1162"/>
              <a:ext cx="114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40" name="Line 18"/>
            <p:cNvSpPr>
              <a:spLocks noChangeShapeType="1"/>
            </p:cNvSpPr>
            <p:nvPr/>
          </p:nvSpPr>
          <p:spPr bwMode="auto">
            <a:xfrm>
              <a:off x="1630" y="1488"/>
              <a:ext cx="114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296" name="Line 19"/>
          <p:cNvSpPr>
            <a:spLocks noChangeShapeType="1"/>
          </p:cNvSpPr>
          <p:nvPr/>
        </p:nvSpPr>
        <p:spPr bwMode="auto">
          <a:xfrm flipV="1">
            <a:off x="3894139" y="835026"/>
            <a:ext cx="1587" cy="296863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97" name="Group 20"/>
          <p:cNvGrpSpPr>
            <a:grpSpLocks/>
          </p:cNvGrpSpPr>
          <p:nvPr/>
        </p:nvGrpSpPr>
        <p:grpSpPr bwMode="auto">
          <a:xfrm>
            <a:off x="3929064" y="908051"/>
            <a:ext cx="65087" cy="144463"/>
            <a:chOff x="1515" y="572"/>
            <a:chExt cx="41" cy="91"/>
          </a:xfrm>
        </p:grpSpPr>
        <p:sp>
          <p:nvSpPr>
            <p:cNvPr id="12335" name="Line 21"/>
            <p:cNvSpPr>
              <a:spLocks noChangeShapeType="1"/>
            </p:cNvSpPr>
            <p:nvPr/>
          </p:nvSpPr>
          <p:spPr bwMode="auto">
            <a:xfrm flipV="1">
              <a:off x="1535" y="571"/>
              <a:ext cx="1" cy="94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6" name="Line 22"/>
            <p:cNvSpPr>
              <a:spLocks noChangeShapeType="1"/>
            </p:cNvSpPr>
            <p:nvPr/>
          </p:nvSpPr>
          <p:spPr bwMode="auto">
            <a:xfrm>
              <a:off x="1515" y="659"/>
              <a:ext cx="42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298" name="Line 23"/>
          <p:cNvSpPr>
            <a:spLocks noChangeShapeType="1"/>
          </p:cNvSpPr>
          <p:nvPr/>
        </p:nvSpPr>
        <p:spPr bwMode="auto">
          <a:xfrm flipV="1">
            <a:off x="4067175" y="835026"/>
            <a:ext cx="1588" cy="296863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99" name="Group 24"/>
          <p:cNvGrpSpPr>
            <a:grpSpLocks/>
          </p:cNvGrpSpPr>
          <p:nvPr/>
        </p:nvGrpSpPr>
        <p:grpSpPr bwMode="auto">
          <a:xfrm>
            <a:off x="4097338" y="912813"/>
            <a:ext cx="74612" cy="133350"/>
            <a:chOff x="1621" y="575"/>
            <a:chExt cx="47" cy="84"/>
          </a:xfrm>
        </p:grpSpPr>
        <p:sp>
          <p:nvSpPr>
            <p:cNvPr id="12333" name="Line 25"/>
            <p:cNvSpPr>
              <a:spLocks noChangeShapeType="1"/>
            </p:cNvSpPr>
            <p:nvPr/>
          </p:nvSpPr>
          <p:spPr bwMode="auto">
            <a:xfrm>
              <a:off x="1644" y="575"/>
              <a:ext cx="1" cy="85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4" name="Line 26"/>
            <p:cNvSpPr>
              <a:spLocks noChangeShapeType="1"/>
            </p:cNvSpPr>
            <p:nvPr/>
          </p:nvSpPr>
          <p:spPr bwMode="auto">
            <a:xfrm flipH="1">
              <a:off x="1620" y="575"/>
              <a:ext cx="50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00" name="Group 28"/>
          <p:cNvGrpSpPr>
            <a:grpSpLocks/>
          </p:cNvGrpSpPr>
          <p:nvPr/>
        </p:nvGrpSpPr>
        <p:grpSpPr bwMode="auto">
          <a:xfrm>
            <a:off x="4270376" y="912813"/>
            <a:ext cx="74613" cy="133350"/>
            <a:chOff x="1730" y="575"/>
            <a:chExt cx="47" cy="84"/>
          </a:xfrm>
        </p:grpSpPr>
        <p:sp>
          <p:nvSpPr>
            <p:cNvPr id="12331" name="Line 29"/>
            <p:cNvSpPr>
              <a:spLocks noChangeShapeType="1"/>
            </p:cNvSpPr>
            <p:nvPr/>
          </p:nvSpPr>
          <p:spPr bwMode="auto">
            <a:xfrm>
              <a:off x="1753" y="575"/>
              <a:ext cx="1" cy="85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2" name="Line 30"/>
            <p:cNvSpPr>
              <a:spLocks noChangeShapeType="1"/>
            </p:cNvSpPr>
            <p:nvPr/>
          </p:nvSpPr>
          <p:spPr bwMode="auto">
            <a:xfrm flipH="1">
              <a:off x="1729" y="575"/>
              <a:ext cx="50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01" name="Group 32"/>
          <p:cNvGrpSpPr>
            <a:grpSpLocks/>
          </p:cNvGrpSpPr>
          <p:nvPr/>
        </p:nvGrpSpPr>
        <p:grpSpPr bwMode="auto">
          <a:xfrm>
            <a:off x="4448175" y="908051"/>
            <a:ext cx="65088" cy="144463"/>
            <a:chOff x="1842" y="572"/>
            <a:chExt cx="41" cy="91"/>
          </a:xfrm>
        </p:grpSpPr>
        <p:sp>
          <p:nvSpPr>
            <p:cNvPr id="12329" name="Line 33"/>
            <p:cNvSpPr>
              <a:spLocks noChangeShapeType="1"/>
            </p:cNvSpPr>
            <p:nvPr/>
          </p:nvSpPr>
          <p:spPr bwMode="auto">
            <a:xfrm flipV="1">
              <a:off x="1862" y="571"/>
              <a:ext cx="1" cy="94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0" name="Line 34"/>
            <p:cNvSpPr>
              <a:spLocks noChangeShapeType="1"/>
            </p:cNvSpPr>
            <p:nvPr/>
          </p:nvSpPr>
          <p:spPr bwMode="auto">
            <a:xfrm>
              <a:off x="1842" y="659"/>
              <a:ext cx="42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302" name="Line 35"/>
          <p:cNvSpPr>
            <a:spLocks noChangeShapeType="1"/>
          </p:cNvSpPr>
          <p:nvPr/>
        </p:nvSpPr>
        <p:spPr bwMode="auto">
          <a:xfrm flipV="1">
            <a:off x="4098925" y="1487488"/>
            <a:ext cx="1588" cy="296862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303" name="Group 36"/>
          <p:cNvGrpSpPr>
            <a:grpSpLocks/>
          </p:cNvGrpSpPr>
          <p:nvPr/>
        </p:nvGrpSpPr>
        <p:grpSpPr bwMode="auto">
          <a:xfrm>
            <a:off x="4133850" y="1560513"/>
            <a:ext cx="65088" cy="144462"/>
            <a:chOff x="1644" y="983"/>
            <a:chExt cx="41" cy="91"/>
          </a:xfrm>
        </p:grpSpPr>
        <p:sp>
          <p:nvSpPr>
            <p:cNvPr id="12327" name="Line 37"/>
            <p:cNvSpPr>
              <a:spLocks noChangeShapeType="1"/>
            </p:cNvSpPr>
            <p:nvPr/>
          </p:nvSpPr>
          <p:spPr bwMode="auto">
            <a:xfrm flipV="1">
              <a:off x="1665" y="982"/>
              <a:ext cx="1" cy="94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28" name="Line 38"/>
            <p:cNvSpPr>
              <a:spLocks noChangeShapeType="1"/>
            </p:cNvSpPr>
            <p:nvPr/>
          </p:nvSpPr>
          <p:spPr bwMode="auto">
            <a:xfrm>
              <a:off x="1644" y="1070"/>
              <a:ext cx="42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304" name="Line 39"/>
          <p:cNvSpPr>
            <a:spLocks noChangeShapeType="1"/>
          </p:cNvSpPr>
          <p:nvPr/>
        </p:nvSpPr>
        <p:spPr bwMode="auto">
          <a:xfrm flipV="1">
            <a:off x="4271964" y="1487488"/>
            <a:ext cx="1587" cy="296862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305" name="Group 40"/>
          <p:cNvGrpSpPr>
            <a:grpSpLocks/>
          </p:cNvGrpSpPr>
          <p:nvPr/>
        </p:nvGrpSpPr>
        <p:grpSpPr bwMode="auto">
          <a:xfrm>
            <a:off x="4302126" y="1565275"/>
            <a:ext cx="74613" cy="134938"/>
            <a:chOff x="1750" y="986"/>
            <a:chExt cx="47" cy="85"/>
          </a:xfrm>
        </p:grpSpPr>
        <p:sp>
          <p:nvSpPr>
            <p:cNvPr id="12325" name="Line 41"/>
            <p:cNvSpPr>
              <a:spLocks noChangeShapeType="1"/>
            </p:cNvSpPr>
            <p:nvPr/>
          </p:nvSpPr>
          <p:spPr bwMode="auto">
            <a:xfrm>
              <a:off x="1773" y="986"/>
              <a:ext cx="1" cy="86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26" name="Line 42"/>
            <p:cNvSpPr>
              <a:spLocks noChangeShapeType="1"/>
            </p:cNvSpPr>
            <p:nvPr/>
          </p:nvSpPr>
          <p:spPr bwMode="auto">
            <a:xfrm flipH="1">
              <a:off x="1749" y="986"/>
              <a:ext cx="50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306" name="Line 43"/>
          <p:cNvSpPr>
            <a:spLocks noChangeShapeType="1"/>
          </p:cNvSpPr>
          <p:nvPr/>
        </p:nvSpPr>
        <p:spPr bwMode="auto">
          <a:xfrm flipV="1">
            <a:off x="4098925" y="2389188"/>
            <a:ext cx="1588" cy="296862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307" name="Group 44"/>
          <p:cNvGrpSpPr>
            <a:grpSpLocks/>
          </p:cNvGrpSpPr>
          <p:nvPr/>
        </p:nvGrpSpPr>
        <p:grpSpPr bwMode="auto">
          <a:xfrm>
            <a:off x="4133850" y="2463801"/>
            <a:ext cx="65088" cy="142875"/>
            <a:chOff x="1644" y="1552"/>
            <a:chExt cx="41" cy="90"/>
          </a:xfrm>
        </p:grpSpPr>
        <p:sp>
          <p:nvSpPr>
            <p:cNvPr id="12323" name="Line 45"/>
            <p:cNvSpPr>
              <a:spLocks noChangeShapeType="1"/>
            </p:cNvSpPr>
            <p:nvPr/>
          </p:nvSpPr>
          <p:spPr bwMode="auto">
            <a:xfrm flipV="1">
              <a:off x="1665" y="1551"/>
              <a:ext cx="1" cy="93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24" name="Line 46"/>
            <p:cNvSpPr>
              <a:spLocks noChangeShapeType="1"/>
            </p:cNvSpPr>
            <p:nvPr/>
          </p:nvSpPr>
          <p:spPr bwMode="auto">
            <a:xfrm>
              <a:off x="1644" y="1638"/>
              <a:ext cx="42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308" name="Line 47"/>
          <p:cNvSpPr>
            <a:spLocks noChangeShapeType="1"/>
          </p:cNvSpPr>
          <p:nvPr/>
        </p:nvSpPr>
        <p:spPr bwMode="auto">
          <a:xfrm>
            <a:off x="4271964" y="2398713"/>
            <a:ext cx="1587" cy="277812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309" name="Group 48"/>
          <p:cNvGrpSpPr>
            <a:grpSpLocks/>
          </p:cNvGrpSpPr>
          <p:nvPr/>
        </p:nvGrpSpPr>
        <p:grpSpPr bwMode="auto">
          <a:xfrm>
            <a:off x="4302126" y="2468563"/>
            <a:ext cx="74613" cy="133350"/>
            <a:chOff x="1750" y="1555"/>
            <a:chExt cx="47" cy="84"/>
          </a:xfrm>
        </p:grpSpPr>
        <p:sp>
          <p:nvSpPr>
            <p:cNvPr id="12321" name="Line 49"/>
            <p:cNvSpPr>
              <a:spLocks noChangeShapeType="1"/>
            </p:cNvSpPr>
            <p:nvPr/>
          </p:nvSpPr>
          <p:spPr bwMode="auto">
            <a:xfrm>
              <a:off x="1773" y="1555"/>
              <a:ext cx="1" cy="85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22" name="Line 50"/>
            <p:cNvSpPr>
              <a:spLocks noChangeShapeType="1"/>
            </p:cNvSpPr>
            <p:nvPr/>
          </p:nvSpPr>
          <p:spPr bwMode="auto">
            <a:xfrm flipH="1">
              <a:off x="1749" y="1555"/>
              <a:ext cx="50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310" name="Line 51"/>
          <p:cNvSpPr>
            <a:spLocks noChangeShapeType="1"/>
          </p:cNvSpPr>
          <p:nvPr/>
        </p:nvSpPr>
        <p:spPr bwMode="auto">
          <a:xfrm flipV="1">
            <a:off x="4198939" y="3106738"/>
            <a:ext cx="1587" cy="296862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311" name="Group 52"/>
          <p:cNvGrpSpPr>
            <a:grpSpLocks/>
          </p:cNvGrpSpPr>
          <p:nvPr/>
        </p:nvGrpSpPr>
        <p:grpSpPr bwMode="auto">
          <a:xfrm>
            <a:off x="4232275" y="3179763"/>
            <a:ext cx="65088" cy="144462"/>
            <a:chOff x="1706" y="2003"/>
            <a:chExt cx="41" cy="91"/>
          </a:xfrm>
        </p:grpSpPr>
        <p:sp>
          <p:nvSpPr>
            <p:cNvPr id="12319" name="Line 53"/>
            <p:cNvSpPr>
              <a:spLocks noChangeShapeType="1"/>
            </p:cNvSpPr>
            <p:nvPr/>
          </p:nvSpPr>
          <p:spPr bwMode="auto">
            <a:xfrm flipV="1">
              <a:off x="1727" y="2002"/>
              <a:ext cx="1" cy="94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20" name="Line 54"/>
            <p:cNvSpPr>
              <a:spLocks noChangeShapeType="1"/>
            </p:cNvSpPr>
            <p:nvPr/>
          </p:nvSpPr>
          <p:spPr bwMode="auto">
            <a:xfrm>
              <a:off x="1706" y="2090"/>
              <a:ext cx="42" cy="1"/>
            </a:xfrm>
            <a:prstGeom prst="line">
              <a:avLst/>
            </a:prstGeom>
            <a:noFill/>
            <a:ln w="9360">
              <a:solidFill>
                <a:srgbClr val="33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312" name="Text Box 55"/>
          <p:cNvSpPr txBox="1">
            <a:spLocks noChangeArrowheads="1"/>
          </p:cNvSpPr>
          <p:nvPr/>
        </p:nvSpPr>
        <p:spPr bwMode="auto">
          <a:xfrm>
            <a:off x="3375026" y="1114426"/>
            <a:ext cx="6207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</a:pPr>
            <a:r>
              <a:rPr lang="en-GB" altLang="en-US" sz="1000" b="1">
                <a:solidFill>
                  <a:srgbClr val="0000FF"/>
                </a:solidFill>
                <a:latin typeface="Comic Sans MS" panose="030F0702030302020204" pitchFamily="66" charset="0"/>
              </a:rPr>
              <a:t>6-pole</a:t>
            </a:r>
          </a:p>
          <a:p>
            <a:pPr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</a:pPr>
            <a:r>
              <a:rPr lang="en-GB" altLang="en-US" sz="1000" b="1">
                <a:solidFill>
                  <a:srgbClr val="0000FF"/>
                </a:solidFill>
                <a:latin typeface="Comic Sans MS" panose="030F0702030302020204" pitchFamily="66" charset="0"/>
              </a:rPr>
              <a:t>magnet</a:t>
            </a:r>
          </a:p>
        </p:txBody>
      </p:sp>
      <p:sp>
        <p:nvSpPr>
          <p:cNvPr id="12313" name="Text Box 56"/>
          <p:cNvSpPr txBox="1">
            <a:spLocks noChangeArrowheads="1"/>
          </p:cNvSpPr>
          <p:nvPr/>
        </p:nvSpPr>
        <p:spPr bwMode="auto">
          <a:xfrm>
            <a:off x="3375026" y="2689226"/>
            <a:ext cx="62071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</a:pPr>
            <a:r>
              <a:rPr lang="en-GB" altLang="en-US" sz="1000" b="1">
                <a:solidFill>
                  <a:srgbClr val="0000FF"/>
                </a:solidFill>
                <a:latin typeface="Comic Sans MS" panose="030F0702030302020204" pitchFamily="66" charset="0"/>
              </a:rPr>
              <a:t>6-pole</a:t>
            </a:r>
          </a:p>
          <a:p>
            <a:pPr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</a:pPr>
            <a:r>
              <a:rPr lang="en-GB" altLang="en-US" sz="1000" b="1">
                <a:solidFill>
                  <a:srgbClr val="0000FF"/>
                </a:solidFill>
                <a:latin typeface="Comic Sans MS" panose="030F0702030302020204" pitchFamily="66" charset="0"/>
              </a:rPr>
              <a:t>magnet</a:t>
            </a:r>
          </a:p>
        </p:txBody>
      </p:sp>
      <p:sp>
        <p:nvSpPr>
          <p:cNvPr id="12314" name="Text Box 57"/>
          <p:cNvSpPr txBox="1">
            <a:spLocks noChangeArrowheads="1"/>
          </p:cNvSpPr>
          <p:nvPr/>
        </p:nvSpPr>
        <p:spPr bwMode="auto">
          <a:xfrm rot="16200000">
            <a:off x="3237447" y="2020512"/>
            <a:ext cx="975245" cy="24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</a:pPr>
            <a:r>
              <a:rPr lang="en-GB" altLang="en-US" sz="1000" b="1">
                <a:solidFill>
                  <a:srgbClr val="333399"/>
                </a:solidFill>
                <a:latin typeface="Comic Sans MS" panose="030F0702030302020204" pitchFamily="66" charset="0"/>
              </a:rPr>
              <a:t>rf-transition</a:t>
            </a:r>
          </a:p>
        </p:txBody>
      </p:sp>
      <p:sp>
        <p:nvSpPr>
          <p:cNvPr id="12315" name="Line 19"/>
          <p:cNvSpPr>
            <a:spLocks noChangeShapeType="1"/>
          </p:cNvSpPr>
          <p:nvPr/>
        </p:nvSpPr>
        <p:spPr bwMode="auto">
          <a:xfrm>
            <a:off x="4422775" y="836613"/>
            <a:ext cx="1588" cy="296862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16" name="Line 19"/>
          <p:cNvSpPr>
            <a:spLocks noChangeShapeType="1"/>
          </p:cNvSpPr>
          <p:nvPr/>
        </p:nvSpPr>
        <p:spPr bwMode="auto">
          <a:xfrm>
            <a:off x="4248150" y="836613"/>
            <a:ext cx="1588" cy="296862"/>
          </a:xfrm>
          <a:prstGeom prst="line">
            <a:avLst/>
          </a:prstGeom>
          <a:noFill/>
          <a:ln w="9360">
            <a:solidFill>
              <a:srgbClr val="0000FF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17" name="Rechteck 4"/>
          <p:cNvSpPr>
            <a:spLocks noChangeArrowheads="1"/>
          </p:cNvSpPr>
          <p:nvPr/>
        </p:nvSpPr>
        <p:spPr bwMode="auto">
          <a:xfrm>
            <a:off x="7318376" y="2987675"/>
            <a:ext cx="506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de-DE" altLang="en-US" sz="1800"/>
              <a:t>N</a:t>
            </a:r>
            <a:r>
              <a:rPr lang="de-DE" altLang="en-US" sz="1800" baseline="-25000"/>
              <a:t>+</a:t>
            </a:r>
            <a:r>
              <a:rPr lang="de-DE" altLang="en-US" sz="1800"/>
              <a:t> </a:t>
            </a: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2318" name="Rechteck 5"/>
          <p:cNvSpPr>
            <a:spLocks noChangeArrowheads="1"/>
          </p:cNvSpPr>
          <p:nvPr/>
        </p:nvSpPr>
        <p:spPr bwMode="auto">
          <a:xfrm>
            <a:off x="8501064" y="1547813"/>
            <a:ext cx="40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de-DE" altLang="en-US" sz="1800"/>
              <a:t>N</a:t>
            </a:r>
            <a:r>
              <a:rPr lang="de-DE" altLang="en-US" sz="1800" baseline="-2500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744205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289" y="-1"/>
            <a:ext cx="10346267" cy="1124290"/>
          </a:xfrm>
        </p:spPr>
        <p:txBody>
          <a:bodyPr/>
          <a:lstStyle/>
          <a:p>
            <a:r>
              <a:rPr lang="de-DE" u="sng" dirty="0" err="1" smtClean="0"/>
              <a:t>How</a:t>
            </a:r>
            <a:r>
              <a:rPr lang="de-DE" u="sng" dirty="0" smtClean="0"/>
              <a:t> </a:t>
            </a:r>
            <a:r>
              <a:rPr lang="de-DE" u="sng" dirty="0" err="1" smtClean="0"/>
              <a:t>to</a:t>
            </a:r>
            <a:r>
              <a:rPr lang="de-DE" u="sng" dirty="0" smtClean="0"/>
              <a:t> </a:t>
            </a:r>
            <a:r>
              <a:rPr lang="de-DE" u="sng" dirty="0" err="1" smtClean="0"/>
              <a:t>increase</a:t>
            </a:r>
            <a:r>
              <a:rPr lang="de-DE" u="sng" dirty="0" smtClean="0"/>
              <a:t> </a:t>
            </a:r>
            <a:r>
              <a:rPr lang="de-DE" u="sng" dirty="0" err="1" smtClean="0"/>
              <a:t>the</a:t>
            </a:r>
            <a:r>
              <a:rPr lang="de-DE" u="sng" dirty="0" smtClean="0"/>
              <a:t> </a:t>
            </a:r>
            <a:r>
              <a:rPr lang="de-DE" u="sng" dirty="0" err="1" smtClean="0"/>
              <a:t>target</a:t>
            </a:r>
            <a:r>
              <a:rPr lang="de-DE" u="sng" dirty="0" smtClean="0"/>
              <a:t> </a:t>
            </a:r>
            <a:r>
              <a:rPr lang="de-DE" u="sng" dirty="0" err="1" smtClean="0"/>
              <a:t>density</a:t>
            </a:r>
            <a:endParaRPr lang="de-DE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825289" y="1551395"/>
                <a:ext cx="10479829" cy="5000233"/>
              </a:xfrm>
            </p:spPr>
            <p:txBody>
              <a:bodyPr/>
              <a:lstStyle/>
              <a:p>
                <a:r>
                  <a:rPr lang="de-DE" dirty="0" smtClean="0">
                    <a:solidFill>
                      <a:srgbClr val="C00000"/>
                    </a:solidFill>
                  </a:rPr>
                  <a:t>1.) </a:t>
                </a:r>
                <a:r>
                  <a:rPr lang="de-DE" dirty="0" err="1" smtClean="0">
                    <a:solidFill>
                      <a:srgbClr val="C00000"/>
                    </a:solidFill>
                  </a:rPr>
                  <a:t>Geometry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:</a:t>
                </a:r>
                <a:r>
                  <a:rPr lang="de-DE" dirty="0" smtClean="0"/>
                  <a:t>	- </a:t>
                </a:r>
                <a:r>
                  <a:rPr lang="de-DE" dirty="0" err="1" smtClean="0"/>
                  <a:t>longer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cells</a:t>
                </a:r>
                <a:r>
                  <a:rPr lang="de-DE" dirty="0" smtClean="0"/>
                  <a:t>								(</a:t>
                </a:r>
                <a:r>
                  <a:rPr lang="de-DE" dirty="0" err="1" smtClean="0"/>
                  <a:t>density</a:t>
                </a:r>
                <a:r>
                  <a:rPr lang="de-DE" dirty="0" smtClean="0"/>
                  <a:t> ~ L</a:t>
                </a:r>
                <a:r>
                  <a:rPr lang="de-DE" baseline="30000" dirty="0" smtClean="0"/>
                  <a:t>2 </a:t>
                </a:r>
                <a:r>
                  <a:rPr lang="de-DE" dirty="0" smtClean="0"/>
                  <a:t>)</a:t>
                </a:r>
              </a:p>
              <a:p>
                <a:r>
                  <a:rPr lang="de-DE" dirty="0"/>
                  <a:t>	</a:t>
                </a:r>
                <a:r>
                  <a:rPr lang="de-DE" dirty="0" smtClean="0"/>
                  <a:t>				</a:t>
                </a:r>
              </a:p>
              <a:p>
                <a:r>
                  <a:rPr lang="de-DE" dirty="0"/>
                  <a:t>	</a:t>
                </a:r>
                <a:r>
                  <a:rPr lang="de-DE" dirty="0" smtClean="0"/>
                  <a:t>				- </a:t>
                </a:r>
                <a:r>
                  <a:rPr lang="de-DE" dirty="0" err="1" smtClean="0"/>
                  <a:t>smaller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inner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diameter</a:t>
                </a:r>
                <a:r>
                  <a:rPr lang="de-DE" dirty="0" smtClean="0"/>
                  <a:t>					(</a:t>
                </a:r>
                <a:r>
                  <a:rPr lang="de-DE" dirty="0" err="1" smtClean="0"/>
                  <a:t>density</a:t>
                </a:r>
                <a:r>
                  <a:rPr lang="de-DE" dirty="0" smtClean="0"/>
                  <a:t> ~ r</a:t>
                </a:r>
                <a:r>
                  <a:rPr lang="de-DE" baseline="30000" dirty="0" smtClean="0"/>
                  <a:t>3 </a:t>
                </a:r>
                <a:r>
                  <a:rPr lang="de-DE" dirty="0" smtClean="0"/>
                  <a:t>)</a:t>
                </a:r>
              </a:p>
              <a:p>
                <a:endParaRPr lang="de-DE" dirty="0"/>
              </a:p>
              <a:p>
                <a:r>
                  <a:rPr lang="de-DE" dirty="0" smtClean="0"/>
                  <a:t>							-&gt; </a:t>
                </a:r>
                <a:r>
                  <a:rPr lang="de-DE" dirty="0" err="1" smtClean="0"/>
                  <a:t>openable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cells</a:t>
                </a:r>
                <a:r>
                  <a:rPr lang="de-DE" dirty="0" smtClean="0"/>
                  <a:t> </a:t>
                </a:r>
              </a:p>
              <a:p>
                <a:endParaRPr lang="de-DE" dirty="0" smtClean="0"/>
              </a:p>
              <a:p>
                <a:endParaRPr lang="de-DE" dirty="0" smtClean="0"/>
              </a:p>
              <a:p>
                <a:endParaRPr lang="de-DE" dirty="0"/>
              </a:p>
              <a:p>
                <a:r>
                  <a:rPr lang="de-DE" dirty="0" smtClean="0">
                    <a:solidFill>
                      <a:srgbClr val="0070C0"/>
                    </a:solidFill>
                  </a:rPr>
                  <a:t>2.) </a:t>
                </a:r>
                <a:r>
                  <a:rPr lang="de-DE" dirty="0" err="1" smtClean="0">
                    <a:solidFill>
                      <a:srgbClr val="0070C0"/>
                    </a:solidFill>
                  </a:rPr>
                  <a:t>Cooling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70C0"/>
                    </a:solidFill>
                  </a:rPr>
                  <a:t>of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70C0"/>
                    </a:solidFill>
                  </a:rPr>
                  <a:t>the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70C0"/>
                    </a:solidFill>
                  </a:rPr>
                  <a:t>cell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: </a:t>
                </a:r>
                <a:r>
                  <a:rPr lang="de-DE" dirty="0" smtClean="0"/>
                  <a:t>	T=300 K -&gt; T=100 K			(</a:t>
                </a:r>
                <a:r>
                  <a:rPr lang="de-DE" dirty="0" err="1" smtClean="0"/>
                  <a:t>density</a:t>
                </a:r>
                <a:r>
                  <a:rPr lang="de-DE" dirty="0" smtClean="0"/>
                  <a:t> ~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de-DE" dirty="0" smtClean="0"/>
                  <a:t> )</a:t>
                </a:r>
              </a:p>
              <a:p>
                <a:endParaRPr lang="de-DE" dirty="0"/>
              </a:p>
              <a:p>
                <a:r>
                  <a:rPr lang="de-DE" dirty="0" smtClean="0"/>
                  <a:t>							-&gt; on </a:t>
                </a:r>
                <a:r>
                  <a:rPr lang="de-DE" dirty="0" err="1" smtClean="0"/>
                  <a:t>Water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ice</a:t>
                </a:r>
                <a:r>
                  <a:rPr lang="de-DE" dirty="0" smtClean="0"/>
                  <a:t>: T </a:t>
                </a:r>
                <a:r>
                  <a:rPr lang="de-DE" dirty="0" err="1" smtClean="0"/>
                  <a:t>smaller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than</a:t>
                </a:r>
                <a:r>
                  <a:rPr lang="de-DE" dirty="0" smtClean="0"/>
                  <a:t> 100 K -&gt; </a:t>
                </a:r>
                <a:r>
                  <a:rPr lang="de-DE" dirty="0" err="1" smtClean="0"/>
                  <a:t>Polarization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losses</a:t>
                </a:r>
                <a:endParaRPr lang="de-DE" dirty="0" smtClean="0"/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de-DE" dirty="0" smtClean="0"/>
              </a:p>
              <a:p>
                <a:r>
                  <a:rPr lang="de-DE" dirty="0" smtClean="0">
                    <a:solidFill>
                      <a:srgbClr val="00B050"/>
                    </a:solidFill>
                  </a:rPr>
                  <a:t>3.) </a:t>
                </a:r>
                <a:r>
                  <a:rPr lang="de-DE" dirty="0" err="1" smtClean="0">
                    <a:solidFill>
                      <a:srgbClr val="00B050"/>
                    </a:solidFill>
                  </a:rPr>
                  <a:t>Polarization</a:t>
                </a:r>
                <a:r>
                  <a:rPr lang="de-DE" dirty="0" smtClean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B050"/>
                    </a:solidFill>
                  </a:rPr>
                  <a:t>preservation</a:t>
                </a:r>
                <a:r>
                  <a:rPr lang="de-DE" dirty="0" smtClean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B050"/>
                    </a:solidFill>
                  </a:rPr>
                  <a:t>during</a:t>
                </a:r>
                <a:r>
                  <a:rPr lang="de-DE" dirty="0" smtClean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B050"/>
                    </a:solidFill>
                  </a:rPr>
                  <a:t>recombination</a:t>
                </a:r>
                <a:r>
                  <a:rPr lang="de-DE" dirty="0" smtClean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B050"/>
                    </a:solidFill>
                  </a:rPr>
                  <a:t>into</a:t>
                </a:r>
                <a:r>
                  <a:rPr lang="de-DE" dirty="0" smtClean="0">
                    <a:solidFill>
                      <a:srgbClr val="00B05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B050"/>
                    </a:solidFill>
                  </a:rPr>
                  <a:t>molecules</a:t>
                </a:r>
                <a:r>
                  <a:rPr lang="de-DE" dirty="0" smtClean="0">
                    <a:solidFill>
                      <a:srgbClr val="00B050"/>
                    </a:solidFill>
                  </a:rPr>
                  <a:t> </a:t>
                </a:r>
              </a:p>
              <a:p>
                <a:r>
                  <a:rPr lang="de-DE" dirty="0" smtClean="0"/>
                  <a:t>							</a:t>
                </a:r>
              </a:p>
              <a:p>
                <a:r>
                  <a:rPr lang="de-DE" dirty="0"/>
                  <a:t>	</a:t>
                </a:r>
                <a:r>
                  <a:rPr lang="de-DE" dirty="0" smtClean="0"/>
                  <a:t>						-&gt; </a:t>
                </a:r>
                <a:r>
                  <a:rPr lang="de-DE" dirty="0" err="1" smtClean="0"/>
                  <a:t>another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factor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5289" y="1551395"/>
                <a:ext cx="10479829" cy="5000233"/>
              </a:xfrm>
              <a:blipFill>
                <a:blip r:embed="rId2"/>
                <a:stretch>
                  <a:fillRect l="-1628" t="-41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7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5289" y="-1"/>
            <a:ext cx="10346267" cy="1124290"/>
          </a:xfrm>
        </p:spPr>
        <p:txBody>
          <a:bodyPr/>
          <a:lstStyle/>
          <a:p>
            <a:r>
              <a:rPr lang="de-DE" u="sng" dirty="0" err="1" smtClean="0"/>
              <a:t>Possible</a:t>
            </a:r>
            <a:r>
              <a:rPr lang="de-DE" u="sng" dirty="0" smtClean="0"/>
              <a:t> Surface Materials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7914" y="991409"/>
            <a:ext cx="11225540" cy="5300345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1.) </a:t>
            </a:r>
            <a:r>
              <a:rPr lang="de-DE" dirty="0" err="1" smtClean="0">
                <a:solidFill>
                  <a:srgbClr val="C00000"/>
                </a:solidFill>
              </a:rPr>
              <a:t>Water</a:t>
            </a:r>
            <a:r>
              <a:rPr lang="de-DE" dirty="0" smtClean="0">
                <a:solidFill>
                  <a:srgbClr val="C00000"/>
                </a:solidFill>
              </a:rPr>
              <a:t> (</a:t>
            </a:r>
            <a:r>
              <a:rPr lang="de-DE" dirty="0" err="1" smtClean="0">
                <a:solidFill>
                  <a:srgbClr val="C00000"/>
                </a:solidFill>
              </a:rPr>
              <a:t>ice</a:t>
            </a:r>
            <a:r>
              <a:rPr lang="de-DE" dirty="0" smtClean="0">
                <a:solidFill>
                  <a:srgbClr val="C00000"/>
                </a:solidFill>
              </a:rPr>
              <a:t>): 	</a:t>
            </a:r>
            <a:r>
              <a:rPr lang="de-DE" dirty="0">
                <a:solidFill>
                  <a:schemeClr val="tx1"/>
                </a:solidFill>
              </a:rPr>
              <a:t>+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nearly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perfect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polarization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preservation</a:t>
            </a:r>
            <a:r>
              <a:rPr lang="de-DE" dirty="0" smtClean="0">
                <a:solidFill>
                  <a:schemeClr val="tx1"/>
                </a:solidFill>
              </a:rPr>
              <a:t>: P ~ 0.9	</a:t>
            </a:r>
          </a:p>
          <a:p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 sz="1600" dirty="0" smtClean="0">
                <a:solidFill>
                  <a:schemeClr val="tx1"/>
                </a:solidFill>
              </a:rPr>
              <a:t>(HERMES)				</a:t>
            </a:r>
          </a:p>
          <a:p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 dirty="0" smtClean="0">
                <a:solidFill>
                  <a:schemeClr val="tx1"/>
                </a:solidFill>
              </a:rPr>
              <a:t>					+ </a:t>
            </a:r>
            <a:r>
              <a:rPr lang="de-DE" dirty="0" err="1" smtClean="0">
                <a:solidFill>
                  <a:schemeClr val="tx1"/>
                </a:solidFill>
              </a:rPr>
              <a:t>no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recombination</a:t>
            </a:r>
            <a:r>
              <a:rPr lang="de-DE" dirty="0" smtClean="0">
                <a:solidFill>
                  <a:schemeClr val="tx1"/>
                </a:solidFill>
              </a:rPr>
              <a:t> down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100 K</a:t>
            </a:r>
          </a:p>
          <a:p>
            <a:endParaRPr lang="de-DE" sz="16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						-  partial </a:t>
            </a:r>
            <a:r>
              <a:rPr lang="de-DE" dirty="0" err="1" smtClean="0">
                <a:solidFill>
                  <a:schemeClr val="tx1"/>
                </a:solidFill>
              </a:rPr>
              <a:t>pressure</a:t>
            </a:r>
            <a:r>
              <a:rPr lang="de-DE" dirty="0" smtClean="0">
                <a:solidFill>
                  <a:schemeClr val="tx1"/>
                </a:solidFill>
              </a:rPr>
              <a:t> -&gt; </a:t>
            </a:r>
            <a:r>
              <a:rPr lang="de-DE" dirty="0" err="1" smtClean="0">
                <a:solidFill>
                  <a:schemeClr val="tx1"/>
                </a:solidFill>
              </a:rPr>
              <a:t>problems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with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vacuum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experts</a:t>
            </a:r>
            <a:r>
              <a:rPr lang="de-DE" dirty="0" smtClean="0">
                <a:solidFill>
                  <a:schemeClr val="tx1"/>
                </a:solidFill>
              </a:rPr>
              <a:t> at CERN</a:t>
            </a:r>
            <a:endParaRPr lang="de-DE" dirty="0" smtClean="0"/>
          </a:p>
          <a:p>
            <a:endParaRPr lang="de-DE" sz="1600" dirty="0"/>
          </a:p>
          <a:p>
            <a:r>
              <a:rPr lang="de-DE" dirty="0" smtClean="0">
                <a:solidFill>
                  <a:srgbClr val="0070C0"/>
                </a:solidFill>
              </a:rPr>
              <a:t>2.) Al(O</a:t>
            </a:r>
            <a:r>
              <a:rPr lang="de-DE" baseline="-25000" dirty="0" smtClean="0">
                <a:solidFill>
                  <a:srgbClr val="0070C0"/>
                </a:solidFill>
              </a:rPr>
              <a:t>2</a:t>
            </a:r>
            <a:r>
              <a:rPr lang="de-DE" dirty="0" smtClean="0">
                <a:solidFill>
                  <a:srgbClr val="0070C0"/>
                </a:solidFill>
              </a:rPr>
              <a:t>), </a:t>
            </a:r>
            <a:r>
              <a:rPr lang="de-DE" dirty="0" err="1" smtClean="0">
                <a:solidFill>
                  <a:srgbClr val="0070C0"/>
                </a:solidFill>
              </a:rPr>
              <a:t>Ti</a:t>
            </a:r>
            <a:r>
              <a:rPr lang="de-DE" dirty="0" smtClean="0">
                <a:solidFill>
                  <a:srgbClr val="0070C0"/>
                </a:solidFill>
              </a:rPr>
              <a:t>(O</a:t>
            </a:r>
            <a:r>
              <a:rPr lang="de-DE" baseline="-25000" dirty="0" smtClean="0">
                <a:solidFill>
                  <a:srgbClr val="0070C0"/>
                </a:solidFill>
              </a:rPr>
              <a:t>2</a:t>
            </a:r>
            <a:r>
              <a:rPr lang="de-DE" dirty="0" smtClean="0">
                <a:solidFill>
                  <a:srgbClr val="0070C0"/>
                </a:solidFill>
              </a:rPr>
              <a:t>) 	</a:t>
            </a:r>
            <a:r>
              <a:rPr lang="de-DE" dirty="0" smtClean="0">
                <a:solidFill>
                  <a:schemeClr val="tx1"/>
                </a:solidFill>
              </a:rPr>
              <a:t>+ </a:t>
            </a:r>
            <a:r>
              <a:rPr lang="de-DE" dirty="0" err="1" smtClean="0">
                <a:solidFill>
                  <a:schemeClr val="tx1"/>
                </a:solidFill>
              </a:rPr>
              <a:t>polarization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about</a:t>
            </a:r>
            <a:r>
              <a:rPr lang="de-DE" dirty="0" smtClean="0">
                <a:solidFill>
                  <a:schemeClr val="tx1"/>
                </a:solidFill>
              </a:rPr>
              <a:t> P ~ 0.75 / 0.8</a:t>
            </a:r>
          </a:p>
          <a:p>
            <a:r>
              <a:rPr lang="de-DE" sz="1600" dirty="0" smtClean="0">
                <a:solidFill>
                  <a:schemeClr val="tx1"/>
                </a:solidFill>
              </a:rPr>
              <a:t>	(FZJ)</a:t>
            </a:r>
            <a:endParaRPr lang="de-DE" sz="16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						+  </a:t>
            </a:r>
            <a:r>
              <a:rPr lang="de-DE" dirty="0" err="1" smtClean="0">
                <a:solidFill>
                  <a:schemeClr val="tx1"/>
                </a:solidFill>
              </a:rPr>
              <a:t>no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recombination</a:t>
            </a:r>
            <a:r>
              <a:rPr lang="de-DE" dirty="0" smtClean="0">
                <a:solidFill>
                  <a:schemeClr val="tx1"/>
                </a:solidFill>
              </a:rPr>
              <a:t> (</a:t>
            </a:r>
            <a:r>
              <a:rPr lang="de-DE" dirty="0" err="1" smtClean="0">
                <a:solidFill>
                  <a:schemeClr val="tx1"/>
                </a:solidFill>
              </a:rPr>
              <a:t>chemically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very</a:t>
            </a:r>
            <a:r>
              <a:rPr lang="de-DE" dirty="0" smtClean="0">
                <a:solidFill>
                  <a:schemeClr val="tx1"/>
                </a:solidFill>
              </a:rPr>
              <a:t> inert </a:t>
            </a:r>
            <a:r>
              <a:rPr lang="de-DE" dirty="0" err="1" smtClean="0">
                <a:solidFill>
                  <a:schemeClr val="tx1"/>
                </a:solidFill>
              </a:rPr>
              <a:t>ceramics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de-DE" dirty="0" smtClean="0"/>
          </a:p>
          <a:p>
            <a:endParaRPr lang="de-DE" sz="1600" dirty="0" smtClean="0"/>
          </a:p>
          <a:p>
            <a:r>
              <a:rPr lang="de-DE" dirty="0"/>
              <a:t>	</a:t>
            </a:r>
            <a:r>
              <a:rPr lang="de-DE" dirty="0" smtClean="0"/>
              <a:t>					-  </a:t>
            </a:r>
            <a:r>
              <a:rPr lang="de-DE" dirty="0" err="1" smtClean="0"/>
              <a:t>conductor</a:t>
            </a:r>
            <a:r>
              <a:rPr lang="de-DE" dirty="0" smtClean="0"/>
              <a:t> / </a:t>
            </a:r>
            <a:r>
              <a:rPr lang="de-DE" dirty="0" err="1" smtClean="0"/>
              <a:t>secondary</a:t>
            </a:r>
            <a:r>
              <a:rPr lang="de-DE" dirty="0" smtClean="0"/>
              <a:t>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yield</a:t>
            </a:r>
            <a:r>
              <a:rPr lang="de-DE" dirty="0" smtClean="0"/>
              <a:t>  -&gt;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beam </a:t>
            </a:r>
            <a:r>
              <a:rPr lang="de-DE" dirty="0" err="1" smtClean="0"/>
              <a:t>experts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>
                <a:solidFill>
                  <a:srgbClr val="00B050"/>
                </a:solidFill>
              </a:rPr>
              <a:t>3.) Teflon:			</a:t>
            </a:r>
            <a:r>
              <a:rPr lang="de-DE" dirty="0" smtClean="0">
                <a:solidFill>
                  <a:schemeClr val="tx1"/>
                </a:solidFill>
              </a:rPr>
              <a:t>+ </a:t>
            </a:r>
            <a:r>
              <a:rPr lang="de-DE" dirty="0" err="1" smtClean="0">
                <a:solidFill>
                  <a:schemeClr val="tx1"/>
                </a:solidFill>
              </a:rPr>
              <a:t>polarization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about</a:t>
            </a:r>
            <a:r>
              <a:rPr lang="de-DE" dirty="0" smtClean="0">
                <a:solidFill>
                  <a:schemeClr val="tx1"/>
                </a:solidFill>
              </a:rPr>
              <a:t> P ~ 0.75	</a:t>
            </a:r>
          </a:p>
          <a:p>
            <a:r>
              <a:rPr lang="de-DE" sz="1600" dirty="0">
                <a:solidFill>
                  <a:schemeClr val="tx1"/>
                </a:solidFill>
              </a:rPr>
              <a:t>	</a:t>
            </a:r>
            <a:r>
              <a:rPr lang="de-DE" sz="1600" dirty="0" smtClean="0">
                <a:solidFill>
                  <a:schemeClr val="tx1"/>
                </a:solidFill>
              </a:rPr>
              <a:t>(FZJ)</a:t>
            </a:r>
            <a:endParaRPr lang="de-DE" sz="1600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						+ </a:t>
            </a:r>
            <a:r>
              <a:rPr lang="de-DE" dirty="0" err="1" smtClean="0">
                <a:solidFill>
                  <a:schemeClr val="tx1"/>
                </a:solidFill>
              </a:rPr>
              <a:t>no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recombination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</a:p>
          <a:p>
            <a:r>
              <a:rPr lang="de-DE" sz="1600" dirty="0" smtClean="0"/>
              <a:t>							</a:t>
            </a:r>
          </a:p>
          <a:p>
            <a:r>
              <a:rPr lang="de-DE" dirty="0"/>
              <a:t>	</a:t>
            </a:r>
            <a:r>
              <a:rPr lang="de-DE" dirty="0" smtClean="0"/>
              <a:t>					-  </a:t>
            </a:r>
            <a:r>
              <a:rPr lang="de-DE" dirty="0" err="1" smtClean="0"/>
              <a:t>isolator</a:t>
            </a:r>
            <a:r>
              <a:rPr lang="de-DE" dirty="0" smtClean="0"/>
              <a:t> / </a:t>
            </a:r>
            <a:r>
              <a:rPr lang="de-DE" dirty="0" err="1" smtClean="0"/>
              <a:t>wake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> -&gt;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beam </a:t>
            </a:r>
            <a:r>
              <a:rPr lang="de-DE" dirty="0" err="1" smtClean="0"/>
              <a:t>experts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r>
              <a:rPr lang="de-DE" sz="2800" b="1" dirty="0" smtClean="0">
                <a:solidFill>
                  <a:srgbClr val="C00000"/>
                </a:solidFill>
              </a:rPr>
              <a:t>-&gt; </a:t>
            </a:r>
            <a:r>
              <a:rPr lang="de-DE" sz="2800" b="1" u="sng" dirty="0" smtClean="0">
                <a:solidFill>
                  <a:srgbClr val="C00000"/>
                </a:solidFill>
              </a:rPr>
              <a:t>CERN </a:t>
            </a:r>
            <a:r>
              <a:rPr lang="de-DE" sz="2800" b="1" u="sng" dirty="0" err="1" smtClean="0">
                <a:solidFill>
                  <a:srgbClr val="C00000"/>
                </a:solidFill>
              </a:rPr>
              <a:t>supposed</a:t>
            </a:r>
            <a:r>
              <a:rPr lang="de-DE" sz="2800" b="1" dirty="0" smtClean="0">
                <a:solidFill>
                  <a:srgbClr val="C00000"/>
                </a:solidFill>
              </a:rPr>
              <a:t>: Getter Material (?!) </a:t>
            </a:r>
            <a:r>
              <a:rPr lang="de-DE" sz="2800" b="1" dirty="0" err="1" smtClean="0">
                <a:solidFill>
                  <a:srgbClr val="C00000"/>
                </a:solidFill>
              </a:rPr>
              <a:t>or</a:t>
            </a:r>
            <a:r>
              <a:rPr lang="de-DE" sz="2800" b="1" dirty="0" smtClean="0">
                <a:solidFill>
                  <a:srgbClr val="C00000"/>
                </a:solidFill>
              </a:rPr>
              <a:t> Carbon</a:t>
            </a:r>
            <a:endParaRPr lang="de-DE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821CE-A041-4D22-A00B-99CCB1E2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51" y="22464"/>
            <a:ext cx="10346267" cy="1141413"/>
          </a:xfrm>
        </p:spPr>
        <p:txBody>
          <a:bodyPr/>
          <a:lstStyle/>
          <a:p>
            <a:r>
              <a:rPr lang="de-DE" u="sng" dirty="0" err="1" smtClean="0"/>
              <a:t>Literature</a:t>
            </a:r>
            <a:r>
              <a:rPr lang="de-DE" u="sng" dirty="0" smtClean="0"/>
              <a:t>:  </a:t>
            </a:r>
            <a:endParaRPr lang="de-DE" u="sng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69A896-117A-4DBD-B10D-C5C3E92B5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560" y="670560"/>
            <a:ext cx="10360458" cy="4157981"/>
          </a:xfrm>
        </p:spPr>
        <p:txBody>
          <a:bodyPr/>
          <a:lstStyle/>
          <a:p>
            <a:endParaRPr lang="de-DE" sz="2400" dirty="0"/>
          </a:p>
          <a:p>
            <a:r>
              <a:rPr lang="de-DE" sz="2400" dirty="0"/>
              <a:t>  </a:t>
            </a:r>
          </a:p>
          <a:p>
            <a:r>
              <a:rPr lang="de-DE" sz="2400" dirty="0"/>
              <a:t>                     						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25980"/>
                </a:solidFill>
              </a:rPr>
              <a:t>●</a:t>
            </a:r>
            <a:r>
              <a:rPr lang="de-DE" sz="2400" dirty="0" smtClean="0"/>
              <a:t> 	</a:t>
            </a:r>
            <a:r>
              <a:rPr lang="de-DE" sz="2400" dirty="0" err="1" smtClean="0"/>
              <a:t>direct</a:t>
            </a:r>
            <a:r>
              <a:rPr lang="de-DE" sz="2400" dirty="0" smtClean="0"/>
              <a:t> </a:t>
            </a:r>
            <a:r>
              <a:rPr lang="de-DE" sz="2400" dirty="0" err="1"/>
              <a:t>recombination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endParaRPr lang="de-DE" sz="2400" dirty="0"/>
          </a:p>
          <a:p>
            <a:r>
              <a:rPr lang="de-DE" sz="2400" dirty="0"/>
              <a:t>                 							</a:t>
            </a:r>
            <a:r>
              <a:rPr lang="de-DE" sz="2400" dirty="0" smtClean="0"/>
              <a:t>not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 due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										</a:t>
            </a:r>
            <a:r>
              <a:rPr lang="de-DE" sz="2400" dirty="0" err="1" smtClean="0"/>
              <a:t>energy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momentum</a:t>
            </a:r>
            <a:r>
              <a:rPr lang="de-DE" sz="2400" dirty="0" smtClean="0"/>
              <a:t> 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										</a:t>
            </a:r>
            <a:r>
              <a:rPr lang="de-DE" sz="2400" dirty="0" err="1" smtClean="0"/>
              <a:t>conservation</a:t>
            </a:r>
            <a:endParaRPr lang="de-DE" sz="2400" dirty="0"/>
          </a:p>
          <a:p>
            <a:endParaRPr lang="de-DE" sz="2400" dirty="0" smtClean="0"/>
          </a:p>
          <a:p>
            <a:r>
              <a:rPr lang="de-DE" sz="2400" dirty="0" smtClean="0"/>
              <a:t>										</a:t>
            </a:r>
            <a:r>
              <a:rPr lang="de-DE" sz="2400" dirty="0"/>
              <a:t> </a:t>
            </a:r>
            <a:r>
              <a:rPr lang="de-DE" sz="2400" dirty="0">
                <a:solidFill>
                  <a:srgbClr val="025980"/>
                </a:solidFill>
              </a:rPr>
              <a:t>●</a:t>
            </a:r>
            <a:r>
              <a:rPr lang="de-DE" sz="2400" dirty="0"/>
              <a:t> </a:t>
            </a:r>
            <a:r>
              <a:rPr lang="de-DE" sz="2400" dirty="0" smtClean="0"/>
              <a:t>	3-particle </a:t>
            </a:r>
            <a:r>
              <a:rPr lang="de-DE" sz="2400" dirty="0" err="1" smtClean="0"/>
              <a:t>interactions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										</a:t>
            </a:r>
            <a:r>
              <a:rPr lang="de-DE" sz="2400" dirty="0" err="1" smtClean="0"/>
              <a:t>very</a:t>
            </a:r>
            <a:r>
              <a:rPr lang="de-DE" sz="2400" dirty="0" smtClean="0"/>
              <a:t> rare at </a:t>
            </a:r>
            <a:r>
              <a:rPr lang="de-DE" sz="2400" dirty="0" err="1" smtClean="0"/>
              <a:t>these</a:t>
            </a:r>
            <a:r>
              <a:rPr lang="de-DE" sz="2400" dirty="0" smtClean="0"/>
              <a:t> </a:t>
            </a:r>
            <a:r>
              <a:rPr lang="de-DE" sz="2400" dirty="0" err="1" smtClean="0"/>
              <a:t>densities</a:t>
            </a:r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										 </a:t>
            </a:r>
            <a:r>
              <a:rPr lang="de-DE" sz="2400" dirty="0">
                <a:solidFill>
                  <a:srgbClr val="025980"/>
                </a:solidFill>
              </a:rPr>
              <a:t>● </a:t>
            </a:r>
            <a:r>
              <a:rPr lang="de-DE" sz="2400" dirty="0" smtClean="0">
                <a:solidFill>
                  <a:srgbClr val="025980"/>
                </a:solidFill>
              </a:rPr>
              <a:t>	</a:t>
            </a:r>
            <a:r>
              <a:rPr lang="de-DE" sz="2400" dirty="0" err="1" smtClean="0">
                <a:solidFill>
                  <a:schemeClr val="tx1"/>
                </a:solidFill>
              </a:rPr>
              <a:t>recombination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on a </a:t>
            </a:r>
          </a:p>
          <a:p>
            <a:r>
              <a:rPr lang="de-DE" sz="2400" dirty="0">
                <a:solidFill>
                  <a:schemeClr val="tx1"/>
                </a:solidFill>
              </a:rPr>
              <a:t>										    </a:t>
            </a:r>
            <a:r>
              <a:rPr lang="de-DE" sz="2400" dirty="0" smtClean="0">
                <a:solidFill>
                  <a:schemeClr val="tx1"/>
                </a:solidFill>
              </a:rPr>
              <a:t>	</a:t>
            </a:r>
            <a:r>
              <a:rPr lang="de-DE" sz="2400" dirty="0" err="1" smtClean="0">
                <a:solidFill>
                  <a:schemeClr val="tx1"/>
                </a:solidFill>
              </a:rPr>
              <a:t>carbon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surface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catalyser</a:t>
            </a:r>
            <a:r>
              <a:rPr lang="de-DE" sz="2400" dirty="0" smtClean="0"/>
              <a:t> ?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										</a:t>
            </a:r>
            <a:endParaRPr lang="de-DE" sz="1700" dirty="0"/>
          </a:p>
          <a:p>
            <a:r>
              <a:rPr lang="de-DE" sz="1700" dirty="0"/>
              <a:t>										 								   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2FB1C49-6040-4444-964D-19ADC0EC8E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62" b="81381"/>
          <a:stretch/>
        </p:blipFill>
        <p:spPr>
          <a:xfrm>
            <a:off x="534793" y="1163877"/>
            <a:ext cx="6305809" cy="529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8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366" y="-32657"/>
            <a:ext cx="10346267" cy="1217614"/>
          </a:xfrm>
        </p:spPr>
        <p:txBody>
          <a:bodyPr/>
          <a:lstStyle/>
          <a:p>
            <a:r>
              <a:rPr lang="de-DE" u="sng" dirty="0" smtClean="0"/>
              <a:t>Hydrogen </a:t>
            </a:r>
            <a:r>
              <a:rPr lang="de-DE" u="sng" dirty="0" err="1" smtClean="0"/>
              <a:t>Recombination</a:t>
            </a:r>
            <a:r>
              <a:rPr lang="de-DE" u="sng" dirty="0" smtClean="0"/>
              <a:t> in </a:t>
            </a:r>
            <a:r>
              <a:rPr lang="de-DE" u="sng" dirty="0" err="1" smtClean="0"/>
              <a:t>the</a:t>
            </a:r>
            <a:r>
              <a:rPr lang="de-DE" u="sng" dirty="0" smtClean="0"/>
              <a:t> </a:t>
            </a:r>
            <a:r>
              <a:rPr lang="de-DE" u="sng" dirty="0" err="1" smtClean="0"/>
              <a:t>Universe</a:t>
            </a:r>
            <a:endParaRPr lang="de-DE" u="sng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9681"/>
            <a:ext cx="4408715" cy="468492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1373" y="1197432"/>
            <a:ext cx="5932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Possible</a:t>
            </a:r>
            <a:r>
              <a:rPr kumimoji="0" lang="de-DE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Recombination</a:t>
            </a:r>
            <a:r>
              <a:rPr kumimoji="0" lang="de-DE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Mechanism</a:t>
            </a:r>
            <a:endParaRPr kumimoji="0" lang="de-DE" sz="28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22831" y="1251629"/>
            <a:ext cx="54961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WWU Münster; Phys. Institute,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Prof. H. Zacharias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-&gt; 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C-H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Bond (~ 4.3 eV)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so strong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will not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allow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recombination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-&gt; 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H-H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D2DB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Bond: ~ 4.5 eV</a:t>
            </a:r>
          </a:p>
        </p:txBody>
      </p:sp>
      <p:cxnSp>
        <p:nvCxnSpPr>
          <p:cNvPr id="7" name="Gerader Verbinder 6"/>
          <p:cNvCxnSpPr/>
          <p:nvPr/>
        </p:nvCxnSpPr>
        <p:spPr bwMode="auto">
          <a:xfrm>
            <a:off x="719366" y="2166830"/>
            <a:ext cx="4734950" cy="1025549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Gerader Verbinder 7"/>
          <p:cNvCxnSpPr/>
          <p:nvPr/>
        </p:nvCxnSpPr>
        <p:spPr bwMode="auto">
          <a:xfrm flipV="1">
            <a:off x="695304" y="2198914"/>
            <a:ext cx="4726928" cy="90637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r Verbinder 11"/>
          <p:cNvCxnSpPr/>
          <p:nvPr/>
        </p:nvCxnSpPr>
        <p:spPr bwMode="auto">
          <a:xfrm>
            <a:off x="727388" y="3361969"/>
            <a:ext cx="4734950" cy="1025549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r Verbinder 12"/>
          <p:cNvCxnSpPr/>
          <p:nvPr/>
        </p:nvCxnSpPr>
        <p:spPr bwMode="auto">
          <a:xfrm>
            <a:off x="711346" y="4436791"/>
            <a:ext cx="4734950" cy="1025549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r Verbinder 13"/>
          <p:cNvCxnSpPr/>
          <p:nvPr/>
        </p:nvCxnSpPr>
        <p:spPr bwMode="auto">
          <a:xfrm flipV="1">
            <a:off x="719368" y="3378002"/>
            <a:ext cx="4726928" cy="90637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r Verbinder 14"/>
          <p:cNvCxnSpPr/>
          <p:nvPr/>
        </p:nvCxnSpPr>
        <p:spPr bwMode="auto">
          <a:xfrm flipV="1">
            <a:off x="735410" y="4452832"/>
            <a:ext cx="4726928" cy="90637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Pfeil nach rechts 16"/>
          <p:cNvSpPr/>
          <p:nvPr/>
        </p:nvSpPr>
        <p:spPr bwMode="auto">
          <a:xfrm>
            <a:off x="5697815" y="5807784"/>
            <a:ext cx="959660" cy="376992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978319" y="5406180"/>
            <a:ext cx="4652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Radiation </a:t>
            </a:r>
            <a:r>
              <a:rPr kumimoji="0" lang="de-D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lang="de-DE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nduced</a:t>
            </a: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Desorption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75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12"/>
          <p:cNvSpPr txBox="1">
            <a:spLocks noChangeArrowheads="1"/>
          </p:cNvSpPr>
          <p:nvPr/>
        </p:nvSpPr>
        <p:spPr bwMode="auto">
          <a:xfrm>
            <a:off x="2270125" y="692150"/>
            <a:ext cx="760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1800" dirty="0">
                <a:solidFill>
                  <a:srgbClr val="3333CC"/>
                </a:solidFill>
                <a:latin typeface="Comic Sans MS" panose="030F0702030302020204" pitchFamily="66" charset="0"/>
              </a:rPr>
              <a:t>Measurements from NIKHEF, IUCF, HERMES show that recombined molecules retain fraction of initial nuclear polarization of atoms!</a:t>
            </a:r>
            <a:endParaRPr lang="ru-RU" altLang="en-US" sz="1800" dirty="0">
              <a:solidFill>
                <a:srgbClr val="3333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41664" y="177802"/>
            <a:ext cx="5021748" cy="332338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u="sng" dirty="0" smtClean="0"/>
              <a:t>Polarized H</a:t>
            </a:r>
            <a:r>
              <a:rPr lang="en-GB" altLang="en-US" u="sng" baseline="-25000" dirty="0" smtClean="0"/>
              <a:t>2</a:t>
            </a:r>
            <a:r>
              <a:rPr lang="en-GB" altLang="en-US" u="sng" dirty="0" smtClean="0"/>
              <a:t> Molecules</a:t>
            </a:r>
          </a:p>
        </p:txBody>
      </p:sp>
      <p:pic>
        <p:nvPicPr>
          <p:cNvPr id="12292" name="Grafik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73" y="1268414"/>
            <a:ext cx="5695309" cy="508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hteck 30"/>
          <p:cNvSpPr>
            <a:spLocks noChangeArrowheads="1"/>
          </p:cNvSpPr>
          <p:nvPr/>
        </p:nvSpPr>
        <p:spPr bwMode="auto">
          <a:xfrm>
            <a:off x="7671341" y="5861778"/>
            <a:ext cx="43794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fr-FR" altLang="en-US" sz="1200" dirty="0">
                <a:solidFill>
                  <a:srgbClr val="C00000"/>
                </a:solidFill>
              </a:rPr>
              <a:t>The HERMES Collaboration; </a:t>
            </a:r>
            <a:r>
              <a:rPr lang="fr-FR" altLang="en-US" sz="1200" dirty="0" err="1">
                <a:solidFill>
                  <a:srgbClr val="C00000"/>
                </a:solidFill>
              </a:rPr>
              <a:t>Eur</a:t>
            </a:r>
            <a:r>
              <a:rPr lang="fr-FR" altLang="en-US" sz="1200" dirty="0">
                <a:solidFill>
                  <a:srgbClr val="C00000"/>
                </a:solidFill>
              </a:rPr>
              <a:t>. Phys. J. D </a:t>
            </a:r>
            <a:r>
              <a:rPr lang="fr-FR" altLang="en-US" sz="1200" b="1" dirty="0">
                <a:solidFill>
                  <a:srgbClr val="C00000"/>
                </a:solidFill>
              </a:rPr>
              <a:t>29</a:t>
            </a:r>
            <a:r>
              <a:rPr lang="fr-FR" altLang="en-US" sz="1200" dirty="0">
                <a:solidFill>
                  <a:srgbClr val="C00000"/>
                </a:solidFill>
              </a:rPr>
              <a:t>, 21–26 (2004)</a:t>
            </a:r>
          </a:p>
          <a:p>
            <a:pPr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de-DE" altLang="en-US" sz="1200" dirty="0">
                <a:solidFill>
                  <a:srgbClr val="C00000"/>
                </a:solidFill>
              </a:rPr>
              <a:t>DOI: 10.1140/</a:t>
            </a:r>
            <a:r>
              <a:rPr lang="de-DE" altLang="en-US" sz="1200" dirty="0" err="1">
                <a:solidFill>
                  <a:srgbClr val="C00000"/>
                </a:solidFill>
              </a:rPr>
              <a:t>epjd</a:t>
            </a:r>
            <a:r>
              <a:rPr lang="de-DE" altLang="en-US" sz="1200" dirty="0">
                <a:solidFill>
                  <a:srgbClr val="C00000"/>
                </a:solidFill>
              </a:rPr>
              <a:t>/e2004-00023-5</a:t>
            </a:r>
          </a:p>
        </p:txBody>
      </p:sp>
      <p:cxnSp>
        <p:nvCxnSpPr>
          <p:cNvPr id="3" name="Gerade Verbindung 2"/>
          <p:cNvCxnSpPr>
            <a:cxnSpLocks noChangeShapeType="1"/>
          </p:cNvCxnSpPr>
          <p:nvPr/>
        </p:nvCxnSpPr>
        <p:spPr bwMode="auto">
          <a:xfrm>
            <a:off x="3252189" y="3299725"/>
            <a:ext cx="3350742" cy="30616"/>
          </a:xfrm>
          <a:prstGeom prst="line">
            <a:avLst/>
          </a:prstGeom>
          <a:noFill/>
          <a:ln w="508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6985821" y="2958699"/>
            <a:ext cx="1882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800" b="1" dirty="0">
                <a:solidFill>
                  <a:srgbClr val="FF0000"/>
                </a:solidFill>
              </a:rPr>
              <a:t>P</a:t>
            </a:r>
            <a:r>
              <a:rPr lang="en-US" altLang="en-US" sz="2800" b="1" baseline="-25000" dirty="0">
                <a:solidFill>
                  <a:srgbClr val="FF0000"/>
                </a:solidFill>
              </a:rPr>
              <a:t>m</a:t>
            </a:r>
            <a:r>
              <a:rPr lang="en-US" altLang="en-US" sz="2800" b="1" dirty="0">
                <a:solidFill>
                  <a:srgbClr val="FF0000"/>
                </a:solidFill>
              </a:rPr>
              <a:t> = ½ P</a:t>
            </a:r>
            <a:r>
              <a:rPr lang="en-US" altLang="en-US" sz="2800" b="1" baseline="-25000" dirty="0">
                <a:solidFill>
                  <a:srgbClr val="FF0000"/>
                </a:solidFill>
              </a:rPr>
              <a:t>a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908494" y="1577975"/>
            <a:ext cx="1077912" cy="831850"/>
            <a:chOff x="2640014" y="1577975"/>
            <a:chExt cx="1077912" cy="831850"/>
          </a:xfrm>
        </p:grpSpPr>
        <p:sp>
          <p:nvSpPr>
            <p:cNvPr id="12296" name="Textfeld 4"/>
            <p:cNvSpPr txBox="1">
              <a:spLocks noChangeArrowheads="1"/>
            </p:cNvSpPr>
            <p:nvPr/>
          </p:nvSpPr>
          <p:spPr bwMode="auto">
            <a:xfrm>
              <a:off x="2640014" y="1773238"/>
              <a:ext cx="6254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44926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r>
                <a:rPr lang="el-GR" altLang="en-US" sz="2400" dirty="0"/>
                <a:t>β</a:t>
              </a:r>
              <a:r>
                <a:rPr lang="de-DE" altLang="en-US" sz="2400" dirty="0"/>
                <a:t>= </a:t>
              </a:r>
              <a:endParaRPr lang="en-US" altLang="en-US" sz="2400" dirty="0"/>
            </a:p>
          </p:txBody>
        </p:sp>
        <p:sp>
          <p:nvSpPr>
            <p:cNvPr id="12297" name="Textfeld 5"/>
            <p:cNvSpPr txBox="1">
              <a:spLocks noChangeArrowheads="1"/>
            </p:cNvSpPr>
            <p:nvPr/>
          </p:nvSpPr>
          <p:spPr bwMode="auto">
            <a:xfrm>
              <a:off x="3155951" y="1577975"/>
              <a:ext cx="561975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58000"/>
                </a:lnSpc>
                <a:spcBef>
                  <a:spcPts val="55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58000"/>
                </a:lnSpc>
                <a:spcBef>
                  <a:spcPts val="550"/>
                </a:spcBef>
                <a:buClr>
                  <a:srgbClr val="005B82"/>
                </a:buClr>
                <a:buSzPct val="100000"/>
                <a:buFont typeface="Wingdings" panose="05000000000000000000" pitchFamily="2" charset="2"/>
                <a:buChar char=""/>
                <a:defRPr sz="2200" i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58000"/>
                </a:lnSpc>
                <a:spcBef>
                  <a:spcPts val="500"/>
                </a:spcBef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58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9EE0"/>
                </a:buClr>
                <a:buSzPct val="100000"/>
                <a:buFont typeface="Arial" panose="020B0604020202020204" pitchFamily="34" charset="0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44926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r>
                <a:rPr lang="en-US" altLang="en-US" sz="2400"/>
                <a:t>P</a:t>
              </a:r>
              <a:r>
                <a:rPr lang="en-US" altLang="en-US" sz="2400" baseline="-25000"/>
                <a:t>m</a:t>
              </a:r>
            </a:p>
            <a:p>
              <a:pPr defTabSz="449263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r>
                <a:rPr lang="en-US" altLang="en-US" sz="2400"/>
                <a:t>P</a:t>
              </a:r>
              <a:r>
                <a:rPr lang="en-US" altLang="en-US" sz="2400" baseline="-25000"/>
                <a:t>a</a:t>
              </a:r>
            </a:p>
          </p:txBody>
        </p:sp>
        <p:cxnSp>
          <p:nvCxnSpPr>
            <p:cNvPr id="12298" name="Gerade Verbindung 7"/>
            <p:cNvCxnSpPr>
              <a:cxnSpLocks noChangeShapeType="1"/>
            </p:cNvCxnSpPr>
            <p:nvPr/>
          </p:nvCxnSpPr>
          <p:spPr bwMode="auto">
            <a:xfrm>
              <a:off x="3155951" y="2014538"/>
              <a:ext cx="561975" cy="0"/>
            </a:xfrm>
            <a:prstGeom prst="line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715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46730" y="265114"/>
            <a:ext cx="5037137" cy="371475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u="sng" dirty="0" smtClean="0"/>
              <a:t>Polarized H</a:t>
            </a:r>
            <a:r>
              <a:rPr lang="en-GB" altLang="en-US" u="sng" baseline="-25000" dirty="0" smtClean="0"/>
              <a:t>2</a:t>
            </a:r>
            <a:r>
              <a:rPr lang="en-GB" altLang="en-US" u="sng" dirty="0" smtClean="0"/>
              <a:t> Molecules</a:t>
            </a:r>
          </a:p>
        </p:txBody>
      </p:sp>
      <p:sp>
        <p:nvSpPr>
          <p:cNvPr id="7" name="Text Box 56"/>
          <p:cNvSpPr txBox="1">
            <a:spLocks noChangeArrowheads="1"/>
          </p:cNvSpPr>
          <p:nvPr/>
        </p:nvSpPr>
        <p:spPr bwMode="auto">
          <a:xfrm>
            <a:off x="4008438" y="5470526"/>
            <a:ext cx="42100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en-US" sz="2000">
                <a:solidFill>
                  <a:srgbClr val="0099FF"/>
                </a:solidFill>
                <a:latin typeface="Comic Sans MS" panose="030F0702030302020204" pitchFamily="66" charset="0"/>
              </a:rPr>
              <a:t>Is there a way to </a:t>
            </a:r>
            <a:r>
              <a:rPr lang="en-US" altLang="en-US" sz="2000">
                <a:solidFill>
                  <a:srgbClr val="7030A0"/>
                </a:solidFill>
                <a:latin typeface="Comic Sans MS" panose="030F0702030302020204" pitchFamily="66" charset="0"/>
              </a:rPr>
              <a:t>increase</a:t>
            </a:r>
            <a:r>
              <a:rPr lang="en-US" altLang="en-US" sz="2000">
                <a:solidFill>
                  <a:srgbClr val="0099FF"/>
                </a:solidFill>
                <a:latin typeface="Comic Sans MS" panose="030F0702030302020204" pitchFamily="66" charset="0"/>
              </a:rPr>
              <a:t> P</a:t>
            </a:r>
            <a:r>
              <a:rPr lang="en-US" altLang="en-US" sz="2000" baseline="-25000">
                <a:solidFill>
                  <a:srgbClr val="0099FF"/>
                </a:solidFill>
                <a:latin typeface="Comic Sans MS" panose="030F0702030302020204" pitchFamily="66" charset="0"/>
              </a:rPr>
              <a:t>m</a:t>
            </a:r>
            <a:r>
              <a:rPr lang="en-US" altLang="en-US" sz="2000">
                <a:solidFill>
                  <a:srgbClr val="FFFFFF"/>
                </a:solidFill>
              </a:rPr>
              <a:t> P</a:t>
            </a: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</a:pPr>
            <a:endParaRPr lang="en-US" altLang="en-US" sz="2000">
              <a:solidFill>
                <a:srgbClr val="0099FF"/>
              </a:solidFill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en-US" sz="2000">
                <a:solidFill>
                  <a:srgbClr val="0099FF"/>
                </a:solidFill>
                <a:latin typeface="Comic Sans MS" panose="030F0702030302020204" pitchFamily="66" charset="0"/>
              </a:rPr>
              <a:t>(surface material, T, B etc)?</a:t>
            </a:r>
            <a:endParaRPr lang="ru-RU" altLang="en-US" sz="2000">
              <a:solidFill>
                <a:srgbClr val="FFFFFF"/>
              </a:solidFill>
            </a:endParaRPr>
          </a:p>
        </p:txBody>
      </p:sp>
      <p:sp>
        <p:nvSpPr>
          <p:cNvPr id="22" name="Oval 95"/>
          <p:cNvSpPr>
            <a:spLocks noChangeArrowheads="1"/>
          </p:cNvSpPr>
          <p:nvPr/>
        </p:nvSpPr>
        <p:spPr bwMode="auto">
          <a:xfrm>
            <a:off x="5303839" y="3644900"/>
            <a:ext cx="687387" cy="706438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de-DE" altLang="en-US" sz="1800">
              <a:solidFill>
                <a:srgbClr val="FFFFFF"/>
              </a:solidFill>
            </a:endParaRPr>
          </a:p>
        </p:txBody>
      </p:sp>
      <p:cxnSp>
        <p:nvCxnSpPr>
          <p:cNvPr id="13317" name="Gerade Verbindung 29"/>
          <p:cNvCxnSpPr>
            <a:cxnSpLocks noChangeShapeType="1"/>
          </p:cNvCxnSpPr>
          <p:nvPr/>
        </p:nvCxnSpPr>
        <p:spPr bwMode="auto">
          <a:xfrm>
            <a:off x="2566988" y="4365625"/>
            <a:ext cx="71294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8" name="Gerade Verbindung 35"/>
          <p:cNvCxnSpPr>
            <a:cxnSpLocks noChangeShapeType="1"/>
          </p:cNvCxnSpPr>
          <p:nvPr/>
        </p:nvCxnSpPr>
        <p:spPr bwMode="auto">
          <a:xfrm flipV="1">
            <a:off x="2798764" y="4381501"/>
            <a:ext cx="687387" cy="576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9" name="Gerade Verbindung 36"/>
          <p:cNvCxnSpPr>
            <a:cxnSpLocks noChangeShapeType="1"/>
          </p:cNvCxnSpPr>
          <p:nvPr/>
        </p:nvCxnSpPr>
        <p:spPr bwMode="auto">
          <a:xfrm flipV="1">
            <a:off x="3486150" y="4365626"/>
            <a:ext cx="685800" cy="576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0" name="Gerade Verbindung 37"/>
          <p:cNvCxnSpPr>
            <a:cxnSpLocks noChangeShapeType="1"/>
          </p:cNvCxnSpPr>
          <p:nvPr/>
        </p:nvCxnSpPr>
        <p:spPr bwMode="auto">
          <a:xfrm flipV="1">
            <a:off x="4171950" y="4356101"/>
            <a:ext cx="687388" cy="576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1" name="Gerade Verbindung 38"/>
          <p:cNvCxnSpPr>
            <a:cxnSpLocks noChangeShapeType="1"/>
          </p:cNvCxnSpPr>
          <p:nvPr/>
        </p:nvCxnSpPr>
        <p:spPr bwMode="auto">
          <a:xfrm flipV="1">
            <a:off x="4859339" y="4373563"/>
            <a:ext cx="687387" cy="5762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2" name="Gerade Verbindung 39"/>
          <p:cNvCxnSpPr>
            <a:cxnSpLocks noChangeShapeType="1"/>
          </p:cNvCxnSpPr>
          <p:nvPr/>
        </p:nvCxnSpPr>
        <p:spPr bwMode="auto">
          <a:xfrm flipV="1">
            <a:off x="5546725" y="4356101"/>
            <a:ext cx="687388" cy="576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3" name="Gerade Verbindung 40"/>
          <p:cNvCxnSpPr>
            <a:cxnSpLocks noChangeShapeType="1"/>
          </p:cNvCxnSpPr>
          <p:nvPr/>
        </p:nvCxnSpPr>
        <p:spPr bwMode="auto">
          <a:xfrm flipV="1">
            <a:off x="6234114" y="4365626"/>
            <a:ext cx="687387" cy="576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4" name="Gerade Verbindung 41"/>
          <p:cNvCxnSpPr>
            <a:cxnSpLocks noChangeShapeType="1"/>
          </p:cNvCxnSpPr>
          <p:nvPr/>
        </p:nvCxnSpPr>
        <p:spPr bwMode="auto">
          <a:xfrm flipV="1">
            <a:off x="6921500" y="4381501"/>
            <a:ext cx="687388" cy="576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5" name="Gerade Verbindung 42"/>
          <p:cNvCxnSpPr>
            <a:cxnSpLocks noChangeShapeType="1"/>
          </p:cNvCxnSpPr>
          <p:nvPr/>
        </p:nvCxnSpPr>
        <p:spPr bwMode="auto">
          <a:xfrm flipV="1">
            <a:off x="7608888" y="4357688"/>
            <a:ext cx="685800" cy="5762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6" name="Gerade Verbindung 43"/>
          <p:cNvCxnSpPr>
            <a:cxnSpLocks noChangeShapeType="1"/>
          </p:cNvCxnSpPr>
          <p:nvPr/>
        </p:nvCxnSpPr>
        <p:spPr bwMode="auto">
          <a:xfrm flipV="1">
            <a:off x="8294689" y="4356101"/>
            <a:ext cx="687387" cy="576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27" name="Gerade Verbindung 44"/>
          <p:cNvCxnSpPr>
            <a:cxnSpLocks noChangeShapeType="1"/>
          </p:cNvCxnSpPr>
          <p:nvPr/>
        </p:nvCxnSpPr>
        <p:spPr bwMode="auto">
          <a:xfrm flipV="1">
            <a:off x="8982075" y="4381501"/>
            <a:ext cx="687388" cy="5762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Oval 95"/>
          <p:cNvSpPr>
            <a:spLocks noChangeArrowheads="1"/>
          </p:cNvSpPr>
          <p:nvPr/>
        </p:nvSpPr>
        <p:spPr bwMode="auto">
          <a:xfrm>
            <a:off x="3005139" y="1628776"/>
            <a:ext cx="687387" cy="708025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de-DE" altLang="en-US" sz="1800">
              <a:solidFill>
                <a:srgbClr val="FFFFFF"/>
              </a:solidFill>
            </a:endParaRPr>
          </a:p>
        </p:txBody>
      </p:sp>
      <p:cxnSp>
        <p:nvCxnSpPr>
          <p:cNvPr id="48" name="Gerade Verbindung mit Pfeil 47"/>
          <p:cNvCxnSpPr>
            <a:cxnSpLocks noChangeShapeType="1"/>
          </p:cNvCxnSpPr>
          <p:nvPr/>
        </p:nvCxnSpPr>
        <p:spPr bwMode="auto">
          <a:xfrm>
            <a:off x="3611564" y="2205038"/>
            <a:ext cx="1438275" cy="12366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" name="Oval 95"/>
          <p:cNvSpPr>
            <a:spLocks noChangeArrowheads="1"/>
          </p:cNvSpPr>
          <p:nvPr/>
        </p:nvSpPr>
        <p:spPr bwMode="auto">
          <a:xfrm>
            <a:off x="5303839" y="3648076"/>
            <a:ext cx="687387" cy="7080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de-DE" altLang="en-US" sz="1800">
              <a:solidFill>
                <a:srgbClr val="FFFFFF"/>
              </a:solidFill>
            </a:endParaRPr>
          </a:p>
        </p:txBody>
      </p:sp>
      <p:sp>
        <p:nvSpPr>
          <p:cNvPr id="50" name="Oval 95"/>
          <p:cNvSpPr>
            <a:spLocks noChangeArrowheads="1"/>
          </p:cNvSpPr>
          <p:nvPr/>
        </p:nvSpPr>
        <p:spPr bwMode="auto">
          <a:xfrm>
            <a:off x="5788025" y="1304926"/>
            <a:ext cx="687388" cy="708025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de-DE" altLang="en-US" sz="1800">
              <a:solidFill>
                <a:srgbClr val="FFFFFF"/>
              </a:solidFill>
            </a:endParaRPr>
          </a:p>
        </p:txBody>
      </p:sp>
      <p:cxnSp>
        <p:nvCxnSpPr>
          <p:cNvPr id="51" name="Gerade Verbindung mit Pfeil 50"/>
          <p:cNvCxnSpPr>
            <a:cxnSpLocks noChangeShapeType="1"/>
          </p:cNvCxnSpPr>
          <p:nvPr/>
        </p:nvCxnSpPr>
        <p:spPr bwMode="auto">
          <a:xfrm flipH="1">
            <a:off x="5889626" y="2012951"/>
            <a:ext cx="168275" cy="11287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Oval 95"/>
          <p:cNvSpPr>
            <a:spLocks noChangeArrowheads="1"/>
          </p:cNvSpPr>
          <p:nvPr/>
        </p:nvSpPr>
        <p:spPr bwMode="auto">
          <a:xfrm>
            <a:off x="7389813" y="2060576"/>
            <a:ext cx="685800" cy="708025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de-DE" altLang="en-US" sz="1800">
              <a:solidFill>
                <a:srgbClr val="FFFFFF"/>
              </a:solidFill>
            </a:endParaRPr>
          </a:p>
        </p:txBody>
      </p:sp>
      <p:sp>
        <p:nvSpPr>
          <p:cNvPr id="55" name="Oval 95"/>
          <p:cNvSpPr>
            <a:spLocks noChangeArrowheads="1"/>
          </p:cNvSpPr>
          <p:nvPr/>
        </p:nvSpPr>
        <p:spPr bwMode="auto">
          <a:xfrm>
            <a:off x="7785100" y="2444751"/>
            <a:ext cx="687388" cy="70802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de-DE" altLang="en-US" sz="1800">
              <a:solidFill>
                <a:srgbClr val="FFFFFF"/>
              </a:solidFill>
            </a:endParaRPr>
          </a:p>
        </p:txBody>
      </p:sp>
      <p:sp>
        <p:nvSpPr>
          <p:cNvPr id="56" name="Ellipse 55"/>
          <p:cNvSpPr>
            <a:spLocks noChangeArrowheads="1"/>
          </p:cNvSpPr>
          <p:nvPr/>
        </p:nvSpPr>
        <p:spPr bwMode="auto">
          <a:xfrm rot="19036483">
            <a:off x="7210425" y="1698626"/>
            <a:ext cx="1441450" cy="1755775"/>
          </a:xfrm>
          <a:prstGeom prst="ellipse">
            <a:avLst/>
          </a:prstGeom>
          <a:solidFill>
            <a:schemeClr val="bg1">
              <a:alpha val="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de-DE" altLang="en-US" sz="1800">
              <a:solidFill>
                <a:srgbClr val="FFFFFF"/>
              </a:solidFill>
            </a:endParaRPr>
          </a:p>
        </p:txBody>
      </p:sp>
      <p:sp>
        <p:nvSpPr>
          <p:cNvPr id="57" name="Ellipse 56"/>
          <p:cNvSpPr>
            <a:spLocks noChangeArrowheads="1"/>
          </p:cNvSpPr>
          <p:nvPr/>
        </p:nvSpPr>
        <p:spPr bwMode="auto">
          <a:xfrm rot="894878">
            <a:off x="5026025" y="1176339"/>
            <a:ext cx="1841500" cy="32226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endParaRPr lang="de-DE" altLang="en-US" sz="1800">
              <a:solidFill>
                <a:srgbClr val="FFFFFF"/>
              </a:solidFill>
            </a:endParaRPr>
          </a:p>
        </p:txBody>
      </p:sp>
      <p:sp>
        <p:nvSpPr>
          <p:cNvPr id="59" name="Rechteck 58"/>
          <p:cNvSpPr>
            <a:spLocks noChangeArrowheads="1"/>
          </p:cNvSpPr>
          <p:nvPr/>
        </p:nvSpPr>
        <p:spPr bwMode="auto">
          <a:xfrm>
            <a:off x="7107239" y="1123951"/>
            <a:ext cx="2002471" cy="34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de-DE" altLang="en-US" sz="2800"/>
              <a:t>P</a:t>
            </a:r>
            <a:r>
              <a:rPr lang="de-DE" altLang="en-US" sz="2800" baseline="-25000"/>
              <a:t>m</a:t>
            </a:r>
            <a:r>
              <a:rPr lang="de-DE" altLang="en-US" sz="2800"/>
              <a:t> = 0.5 P</a:t>
            </a:r>
            <a:r>
              <a:rPr lang="de-DE" altLang="en-US" sz="2800" baseline="-25000"/>
              <a:t>a</a:t>
            </a:r>
          </a:p>
        </p:txBody>
      </p:sp>
      <p:sp>
        <p:nvSpPr>
          <p:cNvPr id="13338" name="Textfeld 60"/>
          <p:cNvSpPr txBox="1">
            <a:spLocks noChangeArrowheads="1"/>
          </p:cNvSpPr>
          <p:nvPr/>
        </p:nvSpPr>
        <p:spPr bwMode="auto">
          <a:xfrm>
            <a:off x="2208213" y="908051"/>
            <a:ext cx="3422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58000"/>
              </a:lnSpc>
              <a:spcBef>
                <a:spcPts val="55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58000"/>
              </a:lnSpc>
              <a:spcBef>
                <a:spcPts val="550"/>
              </a:spcBef>
              <a:buClr>
                <a:srgbClr val="005B82"/>
              </a:buClr>
              <a:buSzPct val="100000"/>
              <a:buFont typeface="Wingdings" panose="05000000000000000000" pitchFamily="2" charset="2"/>
              <a:buChar char=""/>
              <a:defRPr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58000"/>
              </a:lnSpc>
              <a:spcBef>
                <a:spcPts val="500"/>
              </a:spcBef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ts val="500"/>
              </a:spcBef>
              <a:spcAft>
                <a:spcPct val="0"/>
              </a:spcAft>
              <a:buClr>
                <a:srgbClr val="009EE0"/>
              </a:buClr>
              <a:buSzPct val="100000"/>
              <a:buFont typeface="Arial" panose="020B0604020202020204" pitchFamily="34" charset="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</a:pPr>
            <a:r>
              <a:rPr lang="de-DE" altLang="en-US" sz="2400"/>
              <a:t>Eley-Rideal Mechanism</a:t>
            </a:r>
          </a:p>
        </p:txBody>
      </p:sp>
    </p:spTree>
    <p:extLst>
      <p:ext uri="{BB962C8B-B14F-4D97-AF65-F5344CB8AC3E}">
        <p14:creationId xmlns:p14="http://schemas.microsoft.com/office/powerpoint/2010/main" val="3392966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46" grpId="0" animBg="1"/>
      <p:bldP spid="49" grpId="0" animBg="1"/>
      <p:bldP spid="50" grpId="0" animBg="1"/>
      <p:bldP spid="53" grpId="0" animBg="1"/>
      <p:bldP spid="55" grpId="0" animBg="1"/>
      <p:bldP spid="56" grpId="0" animBg="1"/>
      <p:bldP spid="57" grpId="0" animBg="1"/>
      <p:bldP spid="59" grpId="0"/>
    </p:bldLst>
  </p:timing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5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5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5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5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5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5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5.xml><?xml version="1.0" encoding="utf-8"?>
<a:theme xmlns:a="http://schemas.openxmlformats.org/drawingml/2006/main" name="3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5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5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Office PowerPoint</Application>
  <PresentationFormat>Breitbild</PresentationFormat>
  <Paragraphs>296</Paragraphs>
  <Slides>25</Slides>
  <Notes>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25</vt:i4>
      </vt:variant>
    </vt:vector>
  </HeadingPairs>
  <TitlesOfParts>
    <vt:vector size="36" baseType="lpstr">
      <vt:lpstr>Arial</vt:lpstr>
      <vt:lpstr>Calibri</vt:lpstr>
      <vt:lpstr>Cambria Math</vt:lpstr>
      <vt:lpstr>Comic Sans MS</vt:lpstr>
      <vt:lpstr>Times New Roman</vt:lpstr>
      <vt:lpstr>Wingdings</vt:lpstr>
      <vt:lpstr>Larissa-Design</vt:lpstr>
      <vt:lpstr>1_Larissa-Design</vt:lpstr>
      <vt:lpstr>2_Larissa-Design</vt:lpstr>
      <vt:lpstr>Jülich</vt:lpstr>
      <vt:lpstr>3_Larissa-Design</vt:lpstr>
      <vt:lpstr>Storage Cell Tests for the  Polarized Target at LHCb</vt:lpstr>
      <vt:lpstr>PowerPoint-Präsentation</vt:lpstr>
      <vt:lpstr>ABS and Lamb-shift polarimeter</vt:lpstr>
      <vt:lpstr>How to increase the target density</vt:lpstr>
      <vt:lpstr>Possible Surface Materials</vt:lpstr>
      <vt:lpstr>Literature:  </vt:lpstr>
      <vt:lpstr>Hydrogen Recombination in the Universe</vt:lpstr>
      <vt:lpstr>Polarized H2 Molecules</vt:lpstr>
      <vt:lpstr>Polarized H2 Molecules</vt:lpstr>
      <vt:lpstr>The Experimental Setup</vt:lpstr>
      <vt:lpstr>The Experimental Setup</vt:lpstr>
      <vt:lpstr>HD Molecules</vt:lpstr>
      <vt:lpstr>HD Molecules </vt:lpstr>
      <vt:lpstr>Experimental results</vt:lpstr>
      <vt:lpstr>HD Molecules</vt:lpstr>
      <vt:lpstr>LHCSpin project</vt:lpstr>
      <vt:lpstr>Self-Made Storage Cell</vt:lpstr>
      <vt:lpstr>New Observation at BINP in Novosibirsk</vt:lpstr>
      <vt:lpstr>Possible Solution for the LHCb pol. Target</vt:lpstr>
      <vt:lpstr>First Results (Bachelor Thesis of O. Bilen, HHU)</vt:lpstr>
      <vt:lpstr>The Lyman-α Measurement</vt:lpstr>
      <vt:lpstr>First Results</vt:lpstr>
      <vt:lpstr>First Results</vt:lpstr>
      <vt:lpstr>Storage Cell Coating</vt:lpstr>
      <vt:lpstr>Idea for LHCb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Engels</dc:creator>
  <cp:lastModifiedBy>Engels</cp:lastModifiedBy>
  <cp:revision>84</cp:revision>
  <dcterms:created xsi:type="dcterms:W3CDTF">2022-03-12T14:15:49Z</dcterms:created>
  <dcterms:modified xsi:type="dcterms:W3CDTF">2022-09-29T22:13:23Z</dcterms:modified>
</cp:coreProperties>
</file>