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95" r:id="rId9"/>
    <p:sldId id="303" r:id="rId10"/>
    <p:sldId id="297" r:id="rId11"/>
    <p:sldId id="302" r:id="rId12"/>
    <p:sldId id="281" r:id="rId13"/>
    <p:sldId id="309" r:id="rId14"/>
    <p:sldId id="264" r:id="rId15"/>
    <p:sldId id="304" r:id="rId16"/>
    <p:sldId id="305" r:id="rId17"/>
    <p:sldId id="310" r:id="rId18"/>
    <p:sldId id="311" r:id="rId19"/>
    <p:sldId id="306" r:id="rId20"/>
    <p:sldId id="269" r:id="rId21"/>
    <p:sldId id="270" r:id="rId22"/>
    <p:sldId id="272" r:id="rId23"/>
    <p:sldId id="300" r:id="rId24"/>
    <p:sldId id="273" r:id="rId25"/>
    <p:sldId id="307" r:id="rId26"/>
    <p:sldId id="308" r:id="rId27"/>
    <p:sldId id="312" r:id="rId28"/>
    <p:sldId id="314" r:id="rId29"/>
    <p:sldId id="315" r:id="rId30"/>
    <p:sldId id="275" r:id="rId31"/>
  </p:sldIdLst>
  <p:sldSz cx="11315700" cy="8001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CD8"/>
          </a:solidFill>
        </a:fill>
      </a:tcStyle>
    </a:wholeTbl>
    <a:band2H>
      <a:tcTxStyle/>
      <a:tcStyle>
        <a:tcBdr/>
        <a:fill>
          <a:solidFill>
            <a:srgbClr val="E6EEEC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CD8"/>
          </a:solidFill>
        </a:fill>
      </a:tcStyle>
    </a:wholeTbl>
    <a:band2H>
      <a:tcTxStyle/>
      <a:tcStyle>
        <a:tcBdr/>
        <a:fill>
          <a:solidFill>
            <a:srgbClr val="E6EEEC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DBDB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D0DD"/>
          </a:solidFill>
        </a:fill>
      </a:tcStyle>
    </a:wholeTbl>
    <a:band2H>
      <a:tcTxStyle/>
      <a:tcStyle>
        <a:tcBdr/>
        <a:fill>
          <a:solidFill>
            <a:srgbClr val="E8E9E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 snapToGrid="0">
      <p:cViewPr varScale="1">
        <p:scale>
          <a:sx n="95" d="100"/>
          <a:sy n="95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28.34646" units="1/cm"/>
          <inkml:channelProperty channel="T" name="resolution" value="1" units="1/dev"/>
        </inkml:channelProperties>
      </inkml:inkSource>
      <inkml:timestamp xml:id="ts0" timeString="2016-12-10T20:33:22.0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17861 8972 0,'0'0'110,"0"0"-95,21 0-15,0 0 16,-21 0-16,20 0 15,-20 0 1,21 0-16,-1 0 16,-20 0-1,21 0-15,-21 0 16,20 0-1,-20 0-15,21 0 16,0 0-16,-21 0 16,20 0-16,-20 0 15,21 0-15,-1 0 16,1 0-16,-21 0 15,41 0-15,-41 0 16,21 0-16,-1 0 16,1 0-16,-21 0 15,20 0-15,-20 0 16,21 0-1,-1 0 1,-20 0 0,21 0-1,-21 0 16,21 0-31,-21 0 16,20 21-16,1-21 16,-1 0-16,1 20 15,0-20-15,20 0 16,-41 0-16,41 0 15,0 0-15,-41 0 16,62 0-16,-42 0 16,21 0-16,-20 0 15,-21 0-15,21 0 16,-1 0-16,-20 0 15,21 0 1,-1 0 0,1 0-16,-21 0 15,21 0-15,-1 0 16,1 0-1,-1 0-15,1 0 16,-1 0-16,42 0 16,-41 0-16,40 0 15,-40 0-15,20 0 16,0 0-16,-20 0 15,-1 0-15,42 0 16,-41 0-16,-1 0 16,22 0-16,19 0 15,-20 0-15,-20 0 16,20 0-16,21 0 15,-21 0-15,0 0 16,-20 0-16,20 0 16,0 0-16,21 0 15,-21 0-15,0 0 16,-20 0-16,40 0 15,-19 0-15,-1 0 16,20 0-16,-40 0 16,41 0-16,-21 0 15,0 0-15,-20 0 16,40 0-1,-40 0-15,0 0 16,20 0-16,0 0 16,-21 0-16,1 0 15,20 0-15,-20 0 16,20 0-16,-21 0 15,22 0-15,19 0 16,-40 0-16,41 0 16,-21 0-16,21 0 15,-42 0-15,21 0 16,-20 0-16,20 0 15,0 0-15,-20 0 16,20 0-16,0 0 16,0 0-16,0 0 15,-20 0-15,41 0 16,-21 0-16,0 0 15,0 0-15,-20 0 16,20 0-16,0 0 16,-41 0-16,41 0 15,0 0-15,-20 0 16,0 0-1,-1 0-15,1 0 16,-1 0-16,1-20 16,-1 20-16,22 0 15,-22 0-15,21 0 16,-20 0-16,20 0 15,0 0-15,-20 0 16,20 0-16,0 0 16,0 0-16,-20 0 15,41 0-15,-42 0 16,21 0-16,21 0 15,-21 0-15,21 0 16,0 0-16,-1 0 16,-19 0-16,-1 0 15,-21 0-15,21 0 16,1 0-16,-22 0 15,1 0-15,20 0 16,-41 0-16,20 0 16,1 0-16,0 0 15,-1 0-15,1 0 16,-1 0-1,1 0-15,0 0 16,20 0-16,-21 0 16,21 0-16,-20 0 15,41 0-15,-42 0 16,1 0-16,20 0 15,-20 0-15,20 0 16,-21 0-16,21 0 16,-20 0-16,0 0 15,20 0-15,-21 0 16,1 0-16,0 0 15,40 0-15,-40 0 16,-1 0-16,22 0 16,-1 0-16,0 0 15,0 0-15,0 0 16,21 0-16,0 0 15,-42 0-15,42 0 16,-21 0-16,0 0 16,21 0-16,-21 0 15,0 0-15,-20 0 16,20 0-1,21 0-15,-42 0 16,1-21-16,20 21 16,-20 0-16,-1-20 15,21 20-15,21-21 16,0 21-16,-21 0 15,0 0-15,-20 0 16,20 0-16,-20 0 16,-1 0-16,-20 0 15,21 0-15,-1 0 16,1 0-16,-21 0 15,20 0-15,22 0 16,-42 0-16,41 0 16,-21 0-16,1 0 15,20 0-15,-20 0 16,20 0-16,-21 0 15,21 0-15,-20 0 16,0 0-16,20-20 16,-21-1-16,22 21 15,-1 0-15,20 0 16,-19-21-1,19 21-15,-40 0 16,20-20-16,0 20 16,-20 0-16,20 0 15,0 0-15,-20 0 16,-1 0-16,21 0 15,-20 0-15,-21 0 16,41 0-16,-20 0 16,-1 0-16,21 0 15,-20 0-15,0 0 16,-1 0-16,21 0 15,-20 0-15,-1 0 16,22 0-16,19 0 16,-40 0-16,20 0 15,-20 0-15,-1 0 16,1 0-16,-1 0 15,-20 0-15,21 0 16,0 0-16,-21 0 16,20 0-1,-20 0 1,21 0-1,-1 0 1,-20 0 46,21 0-46,-21 0 0,20 0-16,-20 0 15,21 0-15,0 0 16,-21 0-16,20 0 15,21 0-15,-20 0 16,0 0-16,40 0 16,-61 0-16,21 0 15,-1 0-15,1 0 16,-21 0-1,21 0 1,-21 0 0,20 0-1,-20 0 1,21 0-1,-1 0-15,-20 0 16,21 0-16,-21 0 78,20 0-78,1 0 16,-21 0-16,21 0 15,-21 0-15,20 0 16,-20 0-1,21 0 1,-1 0-16,-20 0 16,21 0-16,-1 0 15,1 0-15,-21 20 78,21-20-47,-21 0 1,0 21 30,0-21-46,0 21-1,20-21 1,-20 20-1,0 1 17,0-21-32,0 20 15,0-20-15,0 21 16,0-1-1,0-20 1,0 21-16,0-21 16,0 21-1,-20-21-15,20 0 31,0 0 16,0 20-31,-21-20-16,21 21 15,-21-21 32,21 0-31,0 0-1,-20 0-15,20 20 16,-21-20-16,21 0 16,-20 0-16,-1 0 15,21 0-15,-20 0 16,-1 0-1,0 0-15,21 0 16,-20 0-16,-1 0 16,1 0-16,-1 0 15,21 0-15,-41 0 16,41 0-1,-21 21-15,21-21 16,-20 0-16,-1 21 16,21-21-1,-20 0 1,20 20-1,-21-20 1,21 0 0,-20 0-1,-1 0-15,21 21 16,-21-21-1,21 0-15,-20 0 16,-1 0-16,21 0 16,-20 0-16,20 0 15,-21 20-15,0-20 16,1 0-16,20 0 15,-21 0-15,21 21 16,-41-21-16,41 0 16,-20 0-16,20 0 15,-21 0 1,0 0-16,1 0 15,20 0-15,-21 0 16,1 0-16,20 0 16,-21 0-16,1 0 15,-1 0-15,21 0 16,-21 0-16,21 0 15,-20 20-15,20-20 16,-21 0-16,1 0 16,20 0-16,-21 0 15,21 0-15,-41 0 16,20 0-16,21 0 15,-20 0-15,-1 0 16,1 0-16,20 0 16,-21 0-16,0 0 15,21 0-15,-20 0 16,20 0-16,-41 0 15,41 0-15,-21 0 16,21 0-16,-41 0 16,41 0-16,-21 0 15,21 0 1,-20 0-16,-1 0 15,21 0-15,-20 0 16,-1 0-16,1 21 16,20-21-16,-21 0 15,0 0 1,1 0-1,20 0-15,-21 0 16,21 0-16,-20 0 16,-1 0-1,0 0-15,1 21 16,-1-21-16,1 0 15,20 0-15,-41 0 16,20 0-16,0 0 16,-20 0-16,21 0 15,-1 0-15,1 0 16,-1 0-16,0 0 15,21 0-15,-20 0 16,-1 0-16,1 0 16,20 0-1,-21 0 1,21 0-16,-21 0 15,1 0-15,20 0 16,-21 0 0,21 0-16,-20 0 15,20 0 1,-41 0-1,41 0 1,-21 0-16,0 0 16,1 0-16,-1 0 15,1 0-15,-1 0 16,1 0-16,-22 0 15,22 0-15,-21 0 16,20 0-16,1 0 16,-1 0-16,-20 0 15,20 0-15,-20 0 16,20 0-16,-20 0 15,21 0-15,-21 0 16,-1 0-16,42 0 16,-41 0-16,0 0 15,41 0 1,-41 0-16,0 0 15,41 0-15,-21 0 16,1 0-16,-1 0 16,21 0-16,-21 0 15,1 0 1,-1 0-1,21 0 1,-20 0-16,-1 0 16,21 0-1,-20 0-15,20 0 16,-21 0-16,21 0 15,-21 0-15,1 0 16,-1 0-16,21 0 16,-20 0-16,-1 0 15,-20 0-15,41 20 16,-21-20-16,1 0 15,-1 0-15,-20 0 16,41 21-16,-20-21 16,-22 0-16,22 0 15,-1 0 1,1 0-16,-1 0 15,0 0-15,1 0 16,20 0-16,-41 0 16,0 0-16,20 0 15,0 0-15,-40 0 16,61 0-16,-41 0 15,20 0-15,0 0 16,-20 0-16,21 0 16,-22 0-16,42 0 15,-41 0-15,21 0 16,-21 0-16,20 0 15,0 0-15,-20 0 16,21 0-16,-1 0 16,-20 0-16,20 0 15,1 0-15,-21 0 16,41 20-16,-21-20 15,-20 0-15,41 21 16,-41-21-16,41 0 16,-21 0-16,1 0 15,-1 0 1,0 0-16,1 0 15,-1 20-15,1-20 16,-1 0-16,1 0 16,-1 0-16,0 0 15,21 0-15,-41 0 16,21 21-16,-1-21 15,1 0-15,-1 0 16,0 0-16,-20 0 16,21 0-16,-1 0 15,0 0-15,1 0 16,-1 0-16,1 0 15,-1 0-15,1 0 16,-22 0-16,1 0 16,0 0-16,0 0 15,0 0-15,-21 0 16,21 0-16,0 0 15,0 0-15,-21 0 16,41 0-16,1 0 16,-1 0-16,1 0 15,-1 0 1,0 0-16,21 0 15,-41 0-15,21 0 16,-1 0-16,1 0 16,20 0-16,-21 0 15,0 0-15,1 0 16,20 0-16,-41 0 15,41 0-15,-21 0 16,21 0-16,-41 0 16,41 0-16,-21 0 15,-40 0-15,19 0 16,1 0-16,0 0 15,0 0-15,-21 0 16,21 0-16,21 0 16,-22 0-16,-19 0 15,40-21-15,0 21 16,-20-20-16,0 20 15,21 0-15,-22-21 16,22 21-16,-21 0 16,20 0-16,-20 0 15,20 0 1,-20-20-16,0 20 15,0 0-15,0-21 16,-21 21-16,21-20 16,0 20-16,-21 0 15,21 0-15,0-21 16,20 21-16,1 0 15,-1 0-15,0 0 16,21 0-16,-41 0 16,21 0-16,20 0 15,-42 0-15,42 0 16,-41 0-16,21 0 15,20 0-15,-41 0 16,20 0-16,0 0 16,1 0-16,20 0 15,-21 0-15,1 0 16,-1 0-16,-20 0 15,41 0-15,-41 0 16,20 0-16,1 0 16,-21 0-16,20 0 15,-20 0 1,20 0-16,-20 0 15,20 0-15,-20 0 16,0 0-16,21 0 16,-22 0-16,22 0 15,-21 0-15,20 0 16,1 0-16,-1 0 15,0 0-15,1 0 16,20 0-16,-21 0 16,21 21-16,-20-21 15,-1 0-15,0 0 16,21 0-16,-41 0 15,21 0-15,-1 0 16,1 0-16,20 0 16,-42 0-16,42 0 15,-41 0-15,21 0 16,-1 0-16,-20 0 15,0 0-15,20 0 16,-20 0-16,0 20 16,20-20-16,-20 0 15,21 21 1,-1-21-16,21 0 15,-21 0-15,1 0 16,20 0-16,-21 0 16,21 0-1,0 0-15,-20 0 16,-1 0-16,21 20 15,0-20-15,-20 0 16,20 0 0,-42 0-16,42 0 15,-20 21-15,-42-21 16,42 0-16,-1 0 15,-20 0-15,20 20 16,1-20-16,-22 0 16,22 0-16,20 21 15,-21-21 1,1 0 15,20 0-15,-21 0-16,21 0 15,-41 0 1,0 0-16,41 21 15,-41-21-15,41 0 16,-21 0 0,21 0 46,-20 0-46,20 0-16,-42 0 15,42 0 1,-20 0-16,20 0 47,-21 0-32,1 0-15,20 0 16,-21 0 77,21 0-77,0-21 31,0 0-32,0 21 1,0-20 0,0 20 15,0-21-31,0 1 15,0 20 1,0-21 0,0 21-1,0-20 16,0 20 1,0-21-1,0 0-31,0 21 31,0-20 47,0 20-31,0 0 15,0 0-46,21 0-16,-1 0 15,-20 0-15,21 0 16,-1 0-16,1 0 16,0 0-1,-21 0 1,20 0-1,1 0-15,-1 0 16,-20 0-16,41 0 16,-41 0-1,21 0-15,20 0 16,-20 0-16,-1 0 15,21 0-15,-41 0 16,21 0-16,0 0 16,-1 0-16,1 0 15,-21 0-15,41 0 16,-41 0-16,41 0 15,-20 0-15,-1 0 16,21 0-16,-20 0 16,20 0-16,-20 0 15,-1 0-15,1 0 16,20 0-16,-20 0 15,-21 0-15,41 0 16,-21 0-16,22 0 16,-22 0-16,21 0 15,0 0 1,1 0-16,19 0 15,-20 0-15,42 0 16,-1 0-16,0 0 16,-20 0-16,20 0 15,-20 0-15,20-21 16,-40 1-16,-1 20 15,21 0-15,-42 0 16,1-21-16,20 21 16,-21 0-16,1 0 15,20 0-15,-20 0 16,-1 0-16,21 0 15,21 0-15,20 0 16,-40 0-16,40 0 16,-20 0-16,-1 0 15,-19 0-15,19 0 16,1 0-16,0 0 15,-21 0-15,0 0 16,0 0-16,0 0 16,21 0-16,-62 0 15,21 0 1,-1 0-16,1 0 15,-21 0 1,20 0-16,-20 0 16,42 0-16,-42 0 15,20 0-15,21 0 16,-20 0-16,-1 0 15,1 0-15,0 0 16,-1 21-16,-20-21 16,41 0-16,1 0 15,-42 0-15,41 0 16,0 0-16,-21 0 15,42 0-15,-41 0 16,20 0-16,21 0 16,-21 0-16,0 20 15,-21-20-15,42 0 16,-41 0-16,20 0 15,0 0-15,0 0 16,-20 0-16,20 0 16,-20 0-16,-1 0 15,21 0 1,-20 0-16,-21 0 15,20 0-15,-20 0 16,21 0-16,-21 21 16,21-21-16,-1 0 15,-20 0-15,21 0 16,-21 0 15,20 0-31,1 0 16,0 0-1,-21 0-15,41 20 16,0-20-16,-21 0 15,22 0-15,-1 0 16,0 0-16,0 0 16,-20 0-16,-1 0 15,21 0-15,-20 0 16,-1 0-16,1 0 15,0 0-15,-1 0 16,-20 0-16,41 0 16,-20 0-16,0 0 15,20 0 1,-21 0-16,1 0 15,-1 0-15,-20 0 16,21 0-16,0 0 16,-21 0-1,20 0-15,-20 0 16,21 0-16,-21 0 15,41 0-15,-41 0 16,20 0-16,-20 0 16,42 0-16,-42 0 15,20 0-15,21 0 16,1 0-16,-22 0 15,21 0-15,0 0 16,-20 0-16,0 0 16,20 0-16,-21 0 15,1 0-15,-1-20 16,1 20-16,20-21 15,-41 21-15,41 0 16,-20 0-16,-21 0 16,41 0-16,-20 0 15,-1 0 1,21 0-16,1 0 15,-22 0-15,21 0 16,21 0-16,-21 0 16,0 0-16,0 0 15,1 0-15,-1 0 16,21 0-16,-21 0 15,0-20-15,0 20 16,0-21-16,0 21 16,0 0-16,-20 0 15,41 0-15,-42 0 16,1 0-16,20 0 15,-20 0-15,-1 0 16,21 0-16,1 0 16,-1 0-16,-21 0 15,1 0-15,20 0 16,0 0-16,-20 0 15,20 0-15,0 0 16,-20 0-16,20 0 16,0 0-16,0-20 15,0 20 1,21-21-16,-21 21 15,21 0-15,41 0 16,-42 0-16,1 0 16,0 0-16,-21 0 15,0 0-15,-20 0 16,20 0-16,-20 0 15,-1 0-15,1 0 16,-1 0-16,21 0 16,-20 0-16,-21 0 15,41 0-15,-41-21 16,21 21-16,20 0 15,-20 0-15,20 0 16,0 0-16,0 0 16,-20 0-16,20 0 15,20 0-15,-40 0 16,0 0-16,20 0 15,0 0-15,-41 0 16,20 0-16,1 0 16,0 0-16,-1 0 15,-20 0 1,21 0-16,-1 0 15,1 0-15,-21 0 16,21-20-16,-1 20 16,1 0-16,-21 0 15,20 0 48,1 0-48,-21 0-15,0 0 16,20 0-16,-20 0 15,21 0 1,-21 0 0,21 0-1,-1-21 1,-20 21-1,21 0 1,-21 0-16,20 0 16,1 0 15,-21-20-16,0 20-15,20 0 16,1 0 0,0 0-16,-21 0 15,20 0-15,-20 0 31,21 0-31,-21 0 16,20 0-16,1 0 16,-21 0-16,21 0 15,-21 0-15,41 0 16,-41 0-1,20-21 1,-20 21 0,21 0-16,-21 0 31,20 0-31,-20-21 31,0 21-15,0-20-16,21 20 31,-21 0-31,0 0 31,0-21-31,21 21 16,-21 0-16,0 0 15,0-20-15,20 20 16,-20 0-16,0-21 15,21 21-15,-21-20 16,0 20-16,0 0 16,0-21-16,20 21 15,-20 0-15,0 0 16,0-21-1,21 21 17,-21-20-17,20 20 1,-20 0 15,0-21 16,0 21-32,0 0-15,0-20 47,0 20-16,0-21-15,-20 1 0,20 20-1,-21 0-15,21 0 16,-41 0-1,21 0 1,-1 0 0,0 0-1,1 0-15,-1 0 16,1 0-1,-1 0 1,1 0-16,-1 0 16,0 0-16,1 0 15,-1 0 1,1 0-16,-22 0 15,22 0-15,-1 0 16,1 0-16,-1 20 16,-20-20-16,20 0 15,-20 0-15,0 0 16,0 21-16,20-21 15,1 0-15,-1 20 16,1-20-16,-1 0 16,21 0-16,-21 0 15,1 0-15,-21 0 16,41 0-16,-21 21 15,-41-21-15,42 0 16,-1 0-16,-20 20 16,21-20-16,-1 0 15,-41 0-15,42 0 16,-1 21-16,-20-21 15,20 21-15,1-21 16,-21 0-16,20 0 16,21 0-16,-21 0 15,1 0 1,-1 0-16,21 0 15,-41 0-15,41 20 16,-20-20 0,20 0-16,-21 0 15,0 0 1,21 0-16,-20 0 15,20 0-15,-41 0 16,20 0-16,21 0 16,-41 0-16,20 0 15,1 0-15,-1 0 16,1 0-16,-1 0 15,-20 0-15,20 0 16,1 0-16,-21 0 16,20 0-16,0 0 15,21 0-15,-20 0 16,-1 0-16,1 0 15,-1 0-15,21 0 16,-20 0-16,-1 0 16,0 0-1,21 0 1,-20 0-16,-1 0 15,21 0 1,-20 0-16,20 0 16,-21 0-1,21 0 1,-20 0-16,-1 21 15,21-21-15,-21 0 16,1 20-16,-1-20 16,21 0-16,-41 0 15,41 0 1,-21 0-16,21 0 15,-20 0-15,20 0 16,-21 0 0,1 0-16,20 0 15,-21 0-15,21 0 16,-41 0-16,41 0 15,-21-20-15,1 20 16,-1 0 0,1 0-1,20 0-15,-21 0 0,1 0 16,20 0-16,-21 0 15,21 0 1,-21 0-16,21 0 16,-20 0-1,-1 0-15,21 0 16,-20 0-16,20 0 15,-21 0-15,0 0 16,21 0-16,-20 0 16,-1 0-16,1 0 15,20 0-15,-21 0 16,21 0-16,-20 0 15,20-21-15,-21 21 16,0 0-16,21 0 16,-20 0-1,20 0-15,-41 0 16,41 0-16,-21-20 15,1 20-15,-1 0 16,0 0-16,21 0 16,-20 0-1,-1 0-15,21 0 16,-20 0-16,20 0 15,-21 0-15,1 0 16,20-21-16,0 21 16,-21 0-1,21 0-15,-21 0 16,21 0-1,-20 0 1,-1 0-16,21 0 16,-20 0-1,20 0-15,-21 0 31,0 0-15,21 0 0,-20 0-1,20 0 1,-21 0-1,21 0-15,-20 0 16,-1 0 0,21 0-1,-20 0 1,20 0-1,-21 0 1,0 0 0,21 0-1,-20 0-15,20 0 16,-21 0-1,21 0 1,-20 0 0,-1 0-16,21 0 15,-20 0 1,20 0-1,-21 0 17,0 0-17,21 0 1,-20 0-16,20 0 31,-21 0-15,21 0-1,-20 0 1,-1 0-1,21 0-15,-21 0 16,21 0-16,-20 0 16,-1 0-16,1 0 15,-1 0-15,1 0 16,20 0-16,-21 0 15,0 0-15,1 0 16,20 0-16,-21 0 16,21 0-16,-20 21 15,-1-21-15,21 0 16,-20 0-16,-1 0 15,0 0-15,1 0 16,20 0-16,-21 0 16,1 0-1,20 20-15,-21-20 16,21 0-1,-20 0-15,20 0 16,-21 0-16,0 0 16,1 0-16,20 0 15,-21 21-15,1-21 16,20 0-16,-21 0 15,21 0 1,-21 0-16,1 20 16,20-20-16,-21 0 15,21 0-15,-41 0 16,41 0-16,-20 0 15,-1 0-15,0 0 16,1 0-16,20 0 16,-21 0-16,1 0 15,20 21-15,-21-21 16,21 0-16,-41 0 15,41 0-15,-21 0 16,21 0-16,-20 0 16,20 0-16,-21 0 15,1 0-15,-1 0 16,0 0-16,1 0 15,-21 0-15,20 0 16,-20 0-16,0 0 16,0 0-16,20 0 15,1 0-15,-1 0 16,0 0-16,1 0 15,20 0 1,-21 0-16,21 0 16,-20 0-16,-1 0 15,1 0 1,20 0-16,-42 0 15,42 0-15,-20 0 16,20 0-16,-21 0 16,1 0-16,20 0 15,-21 0 1,21 0-16,-21 0 15,1 0-15,-1 0 16,21 0-16,-20 0 16,-1 0-16,1 0 15,20 0-15,-42 0 16,22 0-16,-1 0 15,-20 0-15,21 0 16,-1 0-16,0 0 16,-20 0-16,21 0 15,-1 0-15,-20 0 16,41 0-16,-41 0 15,20 0 1,21 0-16,-20 0 16,-1 0-16,21 0 15,-21 0 1,1 0-16,-1 0 15,21 0-15,-20 0 16,20 0-16,-41 0 16,20 0-1,21 0 1,-21 0-16,1 0 15,20 0 1,-21 0-16,21 0 16,-20 0-16,-1 0 15,1 0-15,-1 0 16,0 0-1,21 0 1,-20 0-16,20 0 16,-21 0-1,1 0 1,20 0-1,-21 0 1,21 0 0,-21 0-1,21 0 1,-41 0-16,41 0 15,-20 0 1,20 0-16,-21 0 16,1 0-16,-1 0 15,21 0 1,-21 0-16,1 0 16,-1 0-16,1 0 15,-1 0-15,21 0 16,-20 0 15,20 0-31,-21 0 16,0 0-16,21 0 15,-20 0-15,20 0 16,-41-21-16,20 1 15,0 20 1,21 0-16,-20 0 16,-1 0-1,21 0 1,-20 0-16,20 0 15,-21 0 1,21 0 0,-20 0-1,-1 0 1,21-21-16,-21 21 15,21 0 1,-20 0-16,20 0 16,-21 0-16,1 0 15,-1 0 1,21 0-16,-41 0 15,41 0-15,-21 0 16,-20-20-16,41 20 16,-20 0-16,-1 0 15,21 0-15,-20 0 16,-1 0-1,0 0 1,21 0-16,-20 0 16,20 0-1,-41-21-15,41 21 16,-42 0-16,22 0 15,-1 0-15,1-21 16,-1 21-16,1 0 16,20 0-16,-21 0 15,21 0-15,-21 0 16,1 0-16,-21-20 15,20 20-15,1 0 16,-22 0-16,22 0 16,-1 0-16,1 0 15,20 0-15,-41 0 16,41 0-16,-21 0 15,21 0 1,-21 0-16,1 0 16,20 0-16,-21 0 15,21 0-15,-41 0 16,20 0-1,1 0-15,-1 0 16,21 0-16,-20 0 16,-1 0-1,21 0 1,0 0-1,-20 0 1,20 0-16,-21 0 16,21 0-16,-21 0 15,1 0-15,-1 0 16,1 0-16,-1 0 15,21 0-15,-20 0 16,20 0-16,-21 0 16,0 0-1,21 0-15,-20 0 16,20 0-16,-21 0 15,21 0-15,-20 0 16,-1 0-16,21 0 16,-21 0-16,21 0 15,-20 0 1,-1 0-1,21 0-15,0 20 16,-20-20 0,20 0-16,-21 0 15,21 0-15,-20 0 16,-1 0-16,21 0 15,-21 0-15,21 0 32,-20 0-17,-1 0-15,21 0 16,-20 0-16,20 0 15,-21 0-15,21 0 16,-20 0-16,-1 0 16,21 0-1,-21 0-15,21 0 16,-20 0-1,-1 0-15,1 0 16,20 0-16,-41 0 16,20 0-16,-20 0 15,20 0-15,21 0 16,-20 0-16,20 0 15,-21 0-15,0 0 16,21 0 0,-20 0-1,20 0-15,-21 21 16,1-21-16,20 0 15,-21 0-15,21 0 16,-20 0 15,20 0-15,-42 0-1,42 0-15,-20 0 16,-1 21-16,-20-21 16,21 0-16,20 0 15,-21 0 1,0 0-1,21 0-15,-20 0 16,20 0 0,-21 0-16,1 0 15,20 0 1,0 20-1,-21-20-15,21 0 16,-21 0 0,21 0-1,-20 0 1,-1 0 15,1 0-15,20 0-16,-41 0 15,41 0 1,-21 0-1,21 0 1,-21 0 0,1 0-1,20 0 1,0 0-1,-21 0 1,21 0 0,-20 0 30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28.34646" units="1/cm"/>
          <inkml:channelProperty channel="T" name="resolution" value="1" units="1/dev"/>
        </inkml:channelProperties>
      </inkml:inkSource>
      <inkml:timestamp xml:id="ts0" timeString="2016-12-10T20:34:02.3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2901 9713 0,'0'0'390,"0"0"-359,0 0 16,21 0-47,-21 0 31,20 0-16,1 0 1,-21 0 0,0 0-16,21 0 15,-21 0 1,20 0-1,1 0 1,-21 0 0,20 0-1,-20 0 1,42 0-1,-42 0 1,20 0-16,-20 21 16,21-21-1,-21 0-15,20 0 16,1 0-16,-21 0 15,20 0-15,-20 0 16,21 0 0,0 0-16,-1 0 15,-20 0-15,21 0 16,-1 0-16,-20 0 15,21 0-15,-1 0 16,-20 0 0,21 0-16,0 0 15,-21 0 1,41 0-16,-41 0 15,20 0-15,1 20 16,0-20-16,-1 0 16,-20 21-16,41-21 15,-41 0-15,21 0 16,-1 0-16,1 0 15,-21 0-15,21 0 16,-1 0-16,1 0 16,-1 0-16,-20 0 15,41 0 1,-41 0-16,21 0 15,-21 0 1,21 0 0,-1 0-16,1 0 15,-21 0-15,20 0 16,1 0-16,-21 0 15,20 0 1,-20 0-16,21 0 16,0 0-1,-21 0 1,20 0-1,1 0-15,-1 0 16,1 0-16,0 0 16,-1 0-16,21 0 15,-41 0-15,41 0 16,-20 0-16,-21 0 15,21 0-15,-1 0 16,-20 0 0,21 0-1,-21 0-15,20 0 16,1 0-16,-1 0 15,-20 0 1,42 0-16,-22 0 16,-20 0-16,21 0 15,-1 0 1,-20 0-16,21 0 15,20 0 1,-41 0-16,41 0 16,-20 0-16,-1 0 15,22 0-15,-22 0 16,1 0-16,-1 0 15,21-21-15,-20 21 16,0 0-16,40 0 16,-20-20-16,21 20 15,0-21-15,-21 1 16,21 20-16,-21 0 15,0 0-15,-20 0 16,-1 0-16,-20-21 16,41 21-16,-41 0 15,21 0-15,-21 0 16,21 0-16,-1-21 15,1 21 1,-1 0-16,1 0 16,0 0-16,-1 0 15,21-20-15,-20 20 16,-1 0-16,22 0 15,-22 0-15,1 0 16,-21 0 0,20 0-16,-20-21 15,0 21 1,21 0-1,-21 0-15,20 0 16,1 0 0,-21 0 15,21 0-16,-21 0 1,41 0-16,-21 0 16,1 0-16,-1 0 15,1 0-15,0 0 16,-21 0-16,20 0 15,1 0 1,-1 0-16,-20 0 16,21 0-16,-21 0 15,21 0 1,-1 0-16,-20 0 15,21 0-15,-21 0 16,20 0-16,-20 0 16,21 0-16,-1 0 15,1 0-15,-21 0 16,21 0-16,-1 0 15,-20 0-15,21 0 16,-1 0-16,1 0 16,-1 0-16,-20 0 15,42 0-15,-1 0 16,-41 0-16,41 0 15,-20-20-15,-1 20 16,1 0-16,20 0 16,-21 0-16,1 0 15,20 0-15,0 0 16,0 0-16,-20 0 15,0 0 1,-1 0-16,1 0 16,20 0-16,-21 0 15,1 0-15,0 0 16,-1 0-16,1 0 15,-1 0-15,1 0 16,-21 0-16,21 0 16,-1 0-16,1 0 15,-21 0-15,20 0 16,21 0-16,-20 0 15,0 0-15,-1 0 16,-20 0-16,21 0 16,-1 0-16,-20 0 15,21 0-15,-21 0 16,20 0-16,-20 0 15,21 0-15,0 0 16,-21 0-16,20 0 16,1 0-16,-1 0 15,22 0-15,-42 0 16,41 0-16,-41 0 15,20 20 1,-20-20-16,21 0 16,-21 0-16,20 0 15,-20 0-15,21 0 16,-21 0-16,21 0 15,-1 0-15,1 0 16,-21 21-16,20-21 16,-20 0-16,41 0 15,-41 0 1,21 0-16,-21 0 15,21 0 1,-21 0-16,20 0 16,1 0-16,-21 0 15,20 0 1,-20 20-16,21-20 15,-1 0-15,-20 0 16,21 21-16,0-21 16,-1 0-16,21 0 15,-41 0-15,21 0 16,0 0-16,-1 0 15,1 0 1,-1 21-16,1-21 16,-21 0-16,20 0 15,-20 0-15,21 0 16,0 0-16,-21 0 15,20 0 1,-20 0-16,21 20 16,-1-20-1,-20 0-15,21 0 16,-21 0-16,20 0 15,1 0-15,0 0 16,-1 0-16,-20 0 16,21 0-16,-1 0 15,-20 0-15,21 0 16,0 0-1,-1 0 1,-20 0-16,21 0 16,-21 21-16,20-21 15,1 0-15,-1 0 16,1 0-16,0 0 15,-21 0 1,20 0-16,-20 0 16,21 0-16,-1 0 15,-20 0-15,21 0 16,-21 0-16,20 0 15,-20 0-15,21 0 16,0 0-16,-21 0 16,20 0-16,1 0 15,-1 0 1,-20 0-16,21 0 15,-1 0-15,1 0 16,20 0-16,-41 0 16,21 0-16,-1 0 15,1 0-15,0 0 16,-21 0-16,20 0 15,1 0-15,-1 0 16,1 0-16,-1 0 16,-20 0-16,21 0 15,0 0-15,-1 0 16,21 0-16,-20 0 15,-1 0 1,1 0-16,0 0 16,-1 0-16,-20 0 15,21 0-15,-21 0 16,20 0-16,1 0 15,0 0-15,20 0 16,-41 0-16,41 0 16,-21 0-16,1 0 15,0 0-15,-1 0 16,1 0-16,-21 0 15,20 0-15,1 0 16,-1 0-16,-20 0 16,21 0-16,0 0 15,-1 0-15,1 0 16,-1 0-16,1 0 15,20 0-15,-20 0 16,-1 0-16,21 0 16,1 0-16,-22 0 15,42 0-15,-21 0 16,21 0-16,-21 0 15,0 0 1,0 0-16,0 0 16,0 0-16,-20 0 15,20 0-15,0 0 16,-20 0-16,-21 0 15,41 0-15,0 0 16,0 0-16,-20 0 16,20 0-16,0 0 15,0 0-15,1 0 16,-22 0-16,42 0 15,-41 0-15,20 0 16,-21 0-16,1 0 16,-1 0-16,1 0 15,0 0-15,-1 0 16,-20 0-16,21 0 15,-1 0 1,1 0-16,-1 0 16,-20 0-16,42 0 15,-1 0-15,-21 0 16,21 0-16,-20 0 15,20 0 1,-20 0-16,-1 0 16,22 0-16,-1 0 15,-21 0-15,1 0 16,-1 0-16,22 0 15,-1 0-15,-21 0 16,21 0-16,-20 0 16,20 0-16,0 0 15,-20 0-15,20 0 16,0 0-16,-20 0 15,-1 0-15,22 0 16,-42 0-16,20 0 16,1 0-16,-1 0 15,1 0-15,-1 0 16,1 0-16,0 0 15,-1 20-15,21-20 16,-20 0-16,-1 21 16,22-21-16,-22 0 15,1 0-15,20 0 16,-20 0-16,-1 0 15,21 0 1,-20 0-16,-21 0 16,20 0-16,1 20 15,20-20-15,-41 0 16,21 0-16,20 0 15,-21 0-15,1 0 16,20 0-16,-20 0 16,-1 0-16,1 0 15,-21 0-15,41 0 16,-20 0-16,-1 0 15,1 0-15,20 0 16,-20 0-16,20 0 16,-21 0-16,-20 0 15,41 0-15,-41 0 16,42 0-16,-42 0 15,20 0-15,1 0 16,-1 0-16,1 0 16,-1 0-16,1 0 15,20 0-15,-20 0 16,-1 0-16,1 0 15,-21 0 1,41 0-16,-20 0 16,-1 0-16,1 0 15,-1 0-15,1 0 16,-21 0-16,21 0 15,-1 0-15,21 0 16,-20 0-16,-1 0 16,22 0-16,-22 0 15,1-20-15,20 20 16,-20 0-16,-1 0 15,21-21-15,0 21 16,-41 0-16,21 0 16,-21 0-16,21 0 15,-1 0-15,1 0 16,-21 0-16,20 0 15,1 0-15,-1 0 16,1 0-16,0 0 16,-1 0-16,1 0 15,20 0-15,-41 0 16,20 0-16,1 0 15,0 0 1,20 0-16,-41 0 16,41 0-16,-20 0 15,40 0-15,-40 0 16,20 0-16,-20 0 15,20 0-15,0 0 16,-21 0-16,1 0 16,20 0-16,-20 0 15,-1 0-15,42 0 16,-41 0-16,-1 0 15,1 0-15,-1 0 16,1 0-16,0 0 16,-21 0-16,41 0 15,-21 0-15,1 0 16,-21 0-16,41 0 15,-20 0-15,-1-20 16,1 20-16,20 0 16,-21 0-16,-20 0 15,42 0-15,-22 0 16,1 0-16,-1 0 15,22 0 1,-22 0-16,1 0 16,-1 0-16,21 0 15,-20 0-15,0 0 16,20 0-16,-21 0 15,1 0-15,-1 0 16,1 0-16,0 0 16,-1 0-16,1 0 15,-1 0-15,1 0 16,0 0-16,20 0 15,-41 0-15,41 0 16,-21 0-16,1 0 16,0 0-16,-1 0 15,1 0-15,-1 0 16,-20-21-16,41 21 15,1 0-15,-42 0 16,41 0-16,-21 0 16,21 0-16,-41 0 15,42 0-15,-22 0 16,-20 0-16,41 0 15,-41 0 1,21 0-16,0 0 16,-1 0-16,21 0 15,-20 0-15,20 0 16,-20 0-16,20 0 15,-21 0-15,1 0 16,20 0-16,-41 0 16,21 0-16,-1 0 15,1-20-15,-1 20 16,1 0-16,0 0 15,40 0-15,-61 0 16,41 0-16,-20 0 16,20 0-16,-20 0 15,-1 0-15,21 0 16,-41 0-16,21-21 15,0 21-15,-1 0 16,1 0-16,-21 0 16,20 0-16,1 0 15,20 0-15,-41 0 16,21 0-16,-21 0 15,41 0 1,-41 0-16,20 0 16,1 0-16,0 0 15,-1 0-15,1 0 16,-1 0-16,-20 0 15,21 0-15,-1 0 16,1 0-16,-21 0 16,21 0-16,-1 0 15,1-21-15,-21 21 16,20 0-16,-20 0 15,21 0-15,-1 0 16,1 0-16,-21 0 16,41 0-16,-41 0 15,41 0-15,-20 0 16,20 0-16,-20 0 15,-1 0-15,21 0 16,-41-20-16,0 20 16,21 0-16,-21 0 15,21 0-15,-1 0 16,-20 0-1,21 0 17,-1 0-17,1 0 1,-1-21-16,22 21 15,-22 0-15,62-20 16,-61 20-16,41 0 16,-42-21-16,22 21 15,-22 0-15,1 0 16,-21 0-16,20 0 15,-20 0-15,21 0 16,-21 0 0,20 0-16,1 0 15,20 0-15,-20 0 16,-1 0-16,21 0 15,21 21-15,-41-21 16,20 0-16,21 0 16,-21 0-16,-21 20 15,22-20-15,-1 0 16,-41 0-16,20 21 15,1-21 1,-1 0-16,-20 0 0,21 0 16,-21 0-1,21 0-15,-1 0 16,1 0-16,-1 0 15,21 0-15,1 20 16,-1-20-16,-21 0 16,22 21-16,-22-21 15,1 0-15,-1 0 16,-20 0-16,21 0 15,-1 0-15,1 0 16,20 0-16,-41 0 16,41 0-16,-20 0 15,20 21-15,-20-1 16,20-20-16,0 0 15,-20 0-15,-1 0 16,21 0-16,-20 0 16,-1 0-16,1 0 15,-21 0-15,21 0 16,-1 0-16,-20 0 15,21 0 1,-21 0-16,20 0 16,1 0-16,-1 0 15,-20 0-15,21 0 16,0 0-16,-1 0 15,1 0-15,-1 0 16,1 0-16,-21 0 16,41 0-16,-20 0 15,-1 0-15,21 0 16,-20 0-16,0 0 15,-1 0-15,1 0 16,-1 0-16,-20 0 16,21 0-16,-1 0 15,1 0-15,-21 0 16,21 0-16,-21 0 15,20 0-15,1 0 16,-1 0-16,1 0 16,-1 0-16,22 0 15,-22 0-15,1 0 16,-1 0-16,1 0 15,0 0 1,-1 0-16,-20 0 0,41 0 16,-41 0-1,21 0-15,-21 0 16,20 0-16,1 0 15,-21 0-15,21 0 16,-21-20-16,41 20 16,-41 0-16,20 0 15,-20-21-15,21 21 16,-1 0-16,1 0 15,-21 0-15,21 0 16,-21-21-16,41 21 16,-41 0-16,20 0 15,1 0-15,-1 0 16,-20 0-16,21 0 15,-21-20-15,21 20 16,-1 0-16,-20-21 16,21 21-1,-1 0-15,1 0 16,-21 0-16,21 0 15,-21 0-15,41 0 16,-41 0 0,20-20-16,-20 20 15,41 0-15,-20 0 16,-21 0-16,21 0 15,-1 0-15,1 0 16,-1 0-16,1-21 16,-1 21-16,1 0 15,0 0-15,-1-20 16,1 20-1,-1 0 1,-20 0 0,21 0-16,-21 0 15,20 0 1,-20-21-16,21 21 15,0 0-15,-21 0 16,20 0 0,1-21-1,-1 21-15,22-20 16,-42 20-16,41 0 15,-21 0 1,-20 0-16,21 0 16,-1 0-1,-20 0 1,21 0-1,-21 0 79,-41 0-78,20 0-16,-40 0 15,-1 0-15,-41 0 16,21-21-16,20 1 15,-20-1-15,20 21 16,-41 0-16,41-21 16,21 21-16,0-20 15,20 20-15,1 0 16,-1 0-16,21 0 15,-20 0 1,20 0 15,-21 0-15,0 0-16,1 0 15,-1 0-15,1 0 16,-1 0-16,1 0 16,-22 0-16,22 0 15,20 0-15,-41 0 16,41 0-16,-21 0 15,1 0-15,-1 20 16,21-20-16,-21 0 16,1 21-16,-1-21 15,21 21-15,-20-21 16,-1 0-16,0 20 15,21-20-15,-20 0 16,20 21 0,-21-1-16,1-20 15,20 0-15,-21 21 16,1-21-16,-1 21 15,-20-1-15,20-20 16,1 0-16,-21 21 16,41-21-1,-42 20-15,42-20 16,-20 0-16,20 0 15,-41 0-15,41 0 16,-21 21-16,0-21 16,1 0-16,-1 20 15,1 1-15,-42 0 16,41-21-16,1 20 15,-1-20-15,1 0 16,20 21-16,-21-21 16,1 0-16,-1 0 15,0 0-15,21 0 16,-20 0-16,-1 0 15,21 0-15,-20 0 16,-1 0-16,1 0 16,-1 0-16,0 0 15,1 0-15,20 0 16,-21 0-16,21-21 15,0 21 32,0-20-31,0 20-1,0 0 1,0-21-16,41 0 16,-20 21-16,0-20 15,40 20-15,1 0 16,0-21-16,20 21 15,-20 0-15,82 0 16,-82 0-16,40 0 16,-40 0-16,20 0 15,-20 0-15,-21 21 16,21-21-16,-21 0 15,21 20-15,-21 1 16,0-21-16,42 21 16,-22-21-16,-40 0 15,41 0-15,-21 0 16,0 0-16,0 0 15,-20 0-15,20 0 16,-21 0-16,1 0 16,0 0-1,-1 0-15,1 0 16,-1 0-16,-20 0 15,21 20 1,-21-20-16,41 0 16,-41 0-16,41 0 15,-41 0-15,21 0 16,-1 0-16,1 0 15,-21 0-15,20 0 16,1 0-16,0 0 16,-1 0-16,-20 0 15,41 0-15,-41 0 16,21 0-16,20 0 15,-41 0-15,41 0 16,-41 0-16,21 0 16,-21 0-16,41 0 15,-41 0-15,21 0 16,-1 0-16,1 0 15,-1 0-15,1 0 16,-1 0-16,22 0 16,-1 0-1,-21 0-15,1 0 16,20 0-16,-41 0 15,41 0-15,-20 0 16,-21 0-16,41 0 16,-20 0-16,-1 0 15,-20 0-15,21 0 16,-21 0-16,20 0 15,-20 0-15,41 21 16,-20-21-16,0 0 16,-1 0-16,-20 0 15,21 0 1,-1 0-16,-20 0 15,21 0 1,-21 0-16,20 0 31,1 0-31,-21 0 16,21 0-16,-1 0 15,1 0-15,-21 0 16,20 0-16,-20 0 16,42 0-1,-42 0-15,20-21 16,21 21-16,-20 0 15,-1 0-15,1 0 16,0 0-16,-1 0 16,21 0-16,-41 0 15,41 0-15,-41 0 16,21-20-16,0 20 15,-1 0-15,21 0 16,-20 0-16,0 0 16,20 0-16,20-21 15,-19 0-15,19 1 16,22 20-16,-22 0 15,-20 0-15,1 0 16,-1 0-16,0 0 16,-20 0-16,-21 0 15,41 0-15,-41 0 16,20 0-1,-20 0-15,21 0 16,20 0-16,-20 0 16,20 0-1,-21 0-15,1 0 16,20 0-16,-20 0 15,-1 20-15,1-20 16,-1 0-16,-20 0 16,21 0-16,-21 0 31,21 0-16,-1 0 1,1 0-16,20 0 16,-21 0-16,1 0 15,20 0-15,-41 0 16,21 0-16,-21 21 15,20-21 17,1 0-17,-21 0 1,20 0-1,-20 0-15,21 0 32,0 0-1,-21 0-16,20 0 1,-20 0 0,21 0-16,-21 0 15,20 0-15,1 0 16,-21 0-16,20 0 15,-20 0 32,21 0-31,-21 0-16,21 0 15,-21-21 1,20 21 0,-20 0-1,21 0 1,-21 0-1,0 0 1,20-20-16,1 20 16,-21 0-1,21 0-15,-21 0 16,20 0-16,-20 0 234,0 20-219,0-20-15,0 21 16,0 0-16,0-1 16,0-20-1,21 41-15,-21-41 16,20 21-16,-20-21 15,0 20 32,0 1-16,0-21-31,0 21 63,0-21-48,0 20 1,0-20 0,0 21 77,0-21-77,0 20-1,0-20 17,-20 0-32,-1 0 15,21 0 1,-20 0-16,20 0 15,-21 0-15,0 0 16,21 0 0,-20 0-16,20 0 15,-41 0 1,41 0-1,-21 0-15,21 0 32,-21 0 14,21 0-30,-20 0-16,-1 0 16,21 0-1,-20 0-15,20 0 16,-21 0-1,1 0 48,20 0 124,-21 0-156,21 0-15,-21 0-1,21 0-15,-20 0 16,-1 0 0,21 0-16,-20 0 15,20 0 16,-21 0-15,1 0 0,20 0-1,0 0-15,-21 0 31,21 0-15,-21 0 0,21 21-1,0-21 1,-20 0-1,20 0 1,-21 0-16,21 0 31,-20 0-15,20 0 15,-21 0-31,21 21 16,0-21-16,-20 0 31,-1 0 31,21 20-46,0-20-16,-21 0 15,21 0-15,-20 0 32,-1 0-17,21 21 1,-20-21-16,20 0 15,-21 0 1,21 0 15,-21 0-15,21 20-16,-20-20 15,20 0 1,-21 0 0,21 0-16,-20 0 15,-1 0-15,21 0 16,-20 0-16,20 0 15,-21 0 1,21 0 0,-21 0-16,1 0 15,-1 0-15,21 0 16,-20 0-16,-1 0 15,-20 0-15,41 0 16,-21 0-16,1 0 16,-1 0-16,1 0 15,20 0-15,-21 0 16,0 0-16,1 0 15,20 0-15,-21 0 16,1 0 0,20 0-16,-21 0 15,21 0-15,-20 0 16,20 0-16,-21 0 15,0 0-15,21 0 16,-20 21 0,20-21-1,-41 0-15,41 0 16,-21 0-16,1 20 15,-1-20-15,21 0 16,-21 0 0,21 0-16,-20 0 15,20 0-15,-21 0 16,21 0-16,-20 0 15,20 0-15,-41 0 16,41 21-16,-21-21 16,21 0-16,-21 0 15,21 0-15,-20 0 16,-1 0-16,21 0 15,-20 0-15,-1 0 16,0 21 0,1-21-16,20 0 15,-41 0-15,41 0 16,-21 0-16,21 0 15,-20 20-15,-1-20 16,0 0 0,1 0-16,-1 0 15,1 0-15,-1 0 16,-20 0-16,20 0 15,1 0-15,-21 0 16,-1 0-16,22 0 16,-1 0-16,1 0 15,20 0-15,-21 0 16,1 0-16,20 0 15,-21 0-15,21 0 16,-21 0-16,1 0 16,20 0-16,-21 0 15,1 0-15,-1 0 16,1 0-16,-22 0 15,22 0-15,-1 0 16,21 0 0,-20 0-16,20 0 15,-21 0-15,1 0 16,-1 0-1,21 0-15,-21 0 16,1 0-16,-21 0 16,20 0-16,21 0 15,-21 0-15,1 0 16,-1 0-16,21 0 15,-20 0 1,-1 0-16,21 0 16,-20 0-16,20 0 15,-42 0-15,42 21 16,-20-21-16,-1 0 15,1 0-15,-21 0 16,41 0-16,-42 0 16,22 0-16,-1 0 15,-20 0-15,20 0 16,1 0-16,-1 0 15,21 0-15,-20 0 16,-1 0 0,1 0-1,-1 0-15,21 0 16,-21 0-16,1 0 15,-1 0-15,21 0 16,-20 0-16,-1 0 16,1 0-1,20 0 1,-21 0-1,21 0-15,-21 0 16,1 0 0,20 0-16,-21 0 15,1 0-15,-1 0 16,21 0-16,-20 0 15,-1 0-15,0 0 16,1 0-16,20 0 16,0 0-16,-21 0 15,1 0-15,-1 0 16,21 0-1,-21 0-15,1 0 16,-1 0 0,21 0-16,-41 0 15,41 0-15,-20 0 16,20 0-16,-21 0 15,0 0-15,1 0 16,20 0-16,-21 0 16,1 0-16,-1 0 15,21 0-15,-20 0 16,-1 0-16,0 0 15,-20 0-15,41 0 16,-20 0-16,-1 0 16,1 0-16,-22 0 15,42 0-15,-41 0 16,21 0-16,-1 0 15,0 0-15,21 0 16,-41 0-16,41 0 16,-20 0-16,-1 0 15,1 0-15,-1 0 16,0 0-16,1 0 15,-1 0-15,1 0 16,-1 0 0,1 0-16,-1 0 15,0 0-15,1 0 16,-42 0-16,41 0 15,1 0-15,-21 0 16,0 0-16,20 0 16,0 0-16,21 0 15,0-21 94,21 21-93,0 0-16,20 0 16,0 0-16,0-20 15,0 20-15,0-21 16,21 21-16,0-21 15,0 21-15,-42 0 16,1 0 0,20 0-16,-41 0 15,20 0-15,1 0 16,0 0-16,-1 0 15,21 0-15,-20 0 16,20 0-16,-20 0 16,-1 0-16,1 0 15,-1 0-15,1 0 16,0 0-1,-1 0-15,1 0 16,-1 0-16,1 0 16,-21 0-16,20 0 15,1 0-15,0 0 16,-21 0-16,20 0 15,1 0-15,-1 0 16,1 0-16,-1 0 16,22 0-16,-22 0 15,21 0-15,21 0 16,-41 0-16,40 0 15,-19 0-15,19 0 16,1 0 0,20 0-16,-41 0 15,1 0-15,-1 0 16,-21 0-16,22 0 15,-22 0-15,1 0 16,-21 0-16,20 0 16,1 0-16,-1 0 15,-20 0-15,0-20 16,21 20-16,0 0 15,-21 0-15,20 0 16,-20 0-16,21 0 16,-21-21-16,20 21 15,1 0-15,-21 0 16,20-20-16,-20 20 15,21-21-15,0 21 16,-1 0-16,-20 0 16,21 0-16,-1-20 15,-40 20 110,-1 0-109,-20 0-16,0 0 15,-21 0-15,21 0 16,0 0-16,0 0 15,0 0-15,-21 20 16,21-20-16,-1 0 16,-19 21-16,40-21 15,-41 0-15,21 0 16,0 0-16,0 0 15,-21 0-15,21 20 16,21 1-16,-42-21 16,21 0-16,-21 0 15,41 20-15,-20-20 16,21 0-16,-22 21 15,1-21-15,21 0 16,-42 0 0,41 21-16,-40-21 15,20 20-15,20-20 16,-20 0-16,20 21 15,-20-21-15,20 0 16,1 0-16,-21 0 16,20 0-16,1 0 15,20 20-15,-21-20 16,-20 0-16,41 0 15,-41 0-15,41 0 16,-21 0-16,-20 0 16,20 0-16,1 0 15,-21 0-15,20 0 16,0 21-16,-20-21 15,41 0-15,-41 0 16,41 0-16,-20 0 16,-22 0-16,42 0 15,-20 0-15,20 20 16,-41-20-16,41 0 15,-21 0-15,1 0 16,-1 0 0,21 0-16,-21 0 15,-20 0-15,41 0 16,-20 0-16,-1 0 15,1 0-15,-22 0 16,42 0-16,-41 0 16,21 0-16,-1 0 15,0 0-15,1-20 16,-1 20-16,1 0 15,20 0-15,-41 0 16,20 0-16,0 0 16,-40 0-16,40 0 15,1-21-15,-22 21 16,42 0-16,-20 0 15,-1-20-15,1 20 16,-1 0-16,0 0 16,1 0-16,-1 0 15,1-21-15,-21 21 16,20 0-16,21-20 15,-41 20-15,0 0 16,0 0 0,-1 0-16,-19-21 15,-1 0-15,0 21 16,0-20-16,42 20 15,-21 0-15,-21-21 16,21 1-16,41 20 16,-41-21-16,0 21 15,-1 0-15,22 0 16,-21 0-16,-1 0 15,22-20-15,-21 20 16,0 0-16,-1-21 16,22 21-16,-42 0 15,42 0-15,20 0 16,-42-21-16,22 21 15,-1 0-15,-20 0 16,21 0-16,-1 0 16,-20 0-16,20 0 15,21 0-15,-41 0 16,41 0-16,-21 0 15,21 0-15,-20 0 16,-1 0 0,21 0 93,21 0-109,20 0 15,-20 0-15,-1 0 16,21 0-16,21 0 16,-41 0-16,20 0 15,0 0-15,21 21 16,-21-21-16,21 21 15,-21-21-15,-21 0 16,21 0-16,-20 0 16,0 0-16,-1 0 15,1 0-15,-1 0 16,1 0-16,0 0 15,20 0-15,-41 0 16,41 0 0,-21 0-16,1 0 15,20 0-15,-20 0 16,20 0-16,-21 0 15,1 0-15,20 0 16,21 0-16,-21 0 16,0 0-16,0-21 15,1 21-15,-1 0 16,-21 0-16,1 0 15,20 0-15,-20 0 16,-1-21-16,1 21 16,-1 0-16,21 0 15,-20 0-15,0 0 16,20 0-16,0 0 15,0 0-15,-41 0 16,41 0-16,-20 0 16,-1 0-16,1 0 15,-21 0-15,41 0 16,0 0-16,21 0 15,-41 0-15,20 0 16,0 0 0,0 0-16,-20-20 15,-1 20-15,1 0 16,-1 0-16,-20 0 15,21 0 1,20 0-16,-41 0 16,21 0-16,20 0 15,-21 0-15,1 0 16,-21 0-16,0 20 140,0-20-124,0 0-16,0 0 15,-21 21-15,-20-21 16,21 21 0,-42-21-16,21 20 15,-21-20-15,21 0 16,-21 0-16,21 0 15,0 0-15,0 0 16,41 0-16,-41 0 16,41 0-16,-42 0 15,42 0-15,-20 0 16,-21 0-16,20 0 15,-20 0-15,0 0 16,-21-20-16,21-1 16,-41 0-16,-1 21 15,1-20-15,0-21 16,-1 20-16,1 21 15,41-21-15,20 21 16,-20 0-16,21 0 16,-1 0-16,-20 0 15,41 0-15,-21 0 16,-20 0-16,21 0 15,-1 0-15,21 0 16,-21 0 0,1 0-16,-1 0 15,1 0-15,-1 0 16,0 0-16,-20 0 15,41 0-15,-20 0 16,-1 0-16,1 0 16,20 21-16,-21-21 15,21 0-15,-21 0 16,1 21-16,20-21 15,-21 0-15,21 0 16,0 20-16,-20-20 16,-1 0-16,21 0 15,-20 0 1,20 0-1,0 21-15,-21-21 16,21 0-16,-21 0 16,1 0-1,20 0-15,-21 0 16,21 0-16,0 20 15,-20-20 1,-1 0 0,21 0-1,-20 0-15,-1 0 16,0 21-1,21-21 1,-20 0 0,20 0-1,-41 0-15,41 0 16,-21 21-16,21-21 15,-21 0-15,1 0 16,-1 0-16,1 0 16,20 0-16,-21 0 15,1 0-15,20 0 16,-21 0-16,21 0 15,-21 0-15,1 0 16,20 20 0,0-20-16,-21 0 15,21 0-15,-20 0 16,20 0-16,-41 0 15,41 0-15,-21 21 32,21-21-32,-21 0 15,1 0-15,20 0 16,-21 0-1,21 20-15,0-20 16,-20 0 0,-1 0-16,21 0 15,-21 0 1,21 0-16,0 0 15,-20 0-15,20 0 16,-21 0-16,1 0 16,-1 0-16,21 0 15,0 21-15,-20-21 16,-1 0-16,0 0 15,21 0 1,-20 0-16,-1 0 16,21 0-16,-20 0 15,-1 0-15,21 20 16,-20-20-16,-22 0 15,42 0 1,-20 0 0,20 0-16,-21 0 15,21 0-15,-20 0 16,-1 0-16,21 0 15,-20 0-15,-1 0 16,0 0-16,1 0 16,-1 0-16,1 0 15,20 0-15,-42 21 16,42-21-16,-20 21 15,-1-21-15,1 0 16,-1 0-16,21 0 16,-20 0-16,-1 0 15,21 0-15,-21 0 16,1 0-16,-1 0 15,21 0-15,-20 0 16,-1 0-16,1 0 16,20 0-16,-21 20 15,21-20-15,-41 0 16,41 0-16,-21 0 15,21 0-15,-20 0 16,-1 0 0,0 0-16,21 0 15,0 21 1,-20-21-1,20 0 1,-21 0 0,1 0-1,20 0 1,-21 0-1,21 0-15,-20 0 16,-1 0 0,21 0-16,-21 0 15,1 0-15,-1 0 16,21 0-1,-20 0-15,-1 0 16,1 0-16,20 0 16,-21 0-16,0 0 15,21 0-15,-41 0 16,41 0-16,-41 0 15,21 0-15,20 0 16,-21 0 0,0 0-16,21 0 15,-20 0-15,-1 0 16,1 0-16,20 0 15,-21 0 1,21 0-16,-21 0 16,1 0-16,-1 0 15,21 0-15,-20 0 16,-1 0-16,1 0 15,20 0-15,-21 0 16,0 0 0,21 0-1,-20 0 1,-1 0-16,1 0 15,-1 0-15,1 0 16,-1 0-16,0 0 16,1 0-16,-1 0 15,21 0 1,-20 0-16,-1 0 15,21 0 1,-21 0 0,21 0-1,-20 0-15,-1 0 16,1 0-16,-21 0 15,20 0-15,-20 0 16,0-21-16,20 21 16,1 0-16,20 0 15,0-20 79,0 20-79,20 0-15,1 0 16,-1 0-16,21 0 16,-20 0-16,20-21 15,0 21-15,0-21 16,1 21-16,-22 0 15,21 0-15,-41 0 16,21 0 0,-21 0-16,21 0 15,-1 0 1,-20 0-16,21 0 15,20 0-15,-41 0 16,41 0-16,0 0 16,-41 0-16,41 0 15,-20 0-15,-21 0 16,20 0-16,1 0 15,0 0-15,-1 0 16,1 0-16,-1 0 16,1 0-16,20 0 15,-20 0-15,-1 0 16,21 0-16,-41 0 15,42 0-15,-22 0 16,1 0-16,-1 21 16,21-21-16,-20 21 15,0-21-15,40 0 16,-40 20-16,20-20 15,0 0-15,-20 0 16,20 21 0,-20-21-16,20 0 15,-41 20-15,41-20 16,-41 0-1,20 0 48,-20 0-48,0 0 79,-20 0-94,-21 0 16,0 0-16,-1 0 15,-19 0-15,-1 0 16,-20 0-16,-62 0 15,20 0-15,-82-61 16,124 61 0,-62 0-16,82-21 15,0 21-15,42 0 16,-42 0-16,42 0 15,-1 0-15,0 0 16,21 0 0,-20 0-16,-1 0 15,-20 0-15,41 0 16,-20 0-16,20 0 15,-21 0-15,0 0 16,1 0-16,20 0 16,-21 0-1,21 0 1,-20 0-1,-1 0 1,21 0 0,-20 0-1,20 0 1,-21 0-16,0 0 31,1 0-31,-1 0 16,1 0-16,20 0 15,-21 0-15,21 0 16,-41 0-16,41 0 15,-21 0-15,1 0 16,-1 0-16,-20 0 16,0 0-16,41 0 15,-41 0-15,20 0 16,1 0-16,-1 0 15,-20 0-15,41 0 16,-41 0-16,41 0 16,-21 0-16,-20 0 15,41 0-15,-21 0 16,-20 0-16,41 0 15,-20 0-15,-1 0 16,0 0-16,1 0 16,-1 0-16,1 0 15,20 0-15,-41 0 16,20 0-16,0 0 15,21 0 1,-20 0-16,-1 0 16,1 0-16,20 0 15,-21 0-15,21 0 16,-20 0-16,-1 0 15,0 0-15,1 0 16,-1 0-16,21 0 16,-20 0-16,-1 0 15,0 0-15,1 0 16,-1 0-16,1 0 15,-1 0-15,1 0 16,-1 0-16,-20 0 16,41 0-16,-41 0 15,20 0-15,1 0 16,-1 0-16,0 0 15,21 0 1,-20 0-16,-1 0 16,1 0-1,20 0 1,-21 0-16,0 0 15,21 0 1,-20 0 0,-1 0-16,1 0 15,-21 0-15,20 0 16,0 0-16,-20 0 15,21 0-15,-1 0 16,21 0-16,-20 0 16,-22 0-16,22 0 15,-1 0-15,1 0 16,20 0-16,-21 0 15,1 0-15,-1 0 16,0 0-16,1 0 16,-1 0-16,21 0 15,-41 0-15,20 0 16,1 0-16,-1 0 15,21 0-15,-41 0 16,21 0 0,-1 0-16,0 0 15,21 0-15,-41 0 16,21 0-16,-1 0 15,-20 0 1,20 0-16,1 0 16,-1 0-16,-41 0 15,42 0-15,-1 0 16,1 0-16,20 0 15,-41 0-15,41 0 16,-21 0-16,21 0 16,-21 0-16,1 0 15,20 0-15,-21 0 16,21 0-16,-20 0 15,20 0-15,-21 0 16,1 0-16,20 0 16,-21 0-1,21 0-15,-21 0 16,21 0-1,0 21-15,-20-21 16,-1 0 0,21 0-1,-20 0-15,20 0 16,-21 0-1,1 0 1,20 0-16,-21 0 16,21 0-16,-21 20 15,21-20-15,-20 0 16,-1 0-1,1 0 1,20 0-16,-42 0 16,42 0-16,-41 0 15,41 0-15,-20 0 16,-1 21-16,1-21 15,-1 0-15,21 0 16,-41 0-16,20 0 16,1 0-16,-1 0 15,1 20-15,-1-20 16,21 0-16,-21 0 15,21 0-15,-20 0 16,-1 0-16,1 0 16,20 0-16,-42 0 15,42 0-15,-20 0 16,-21 0-16,41 0 15,-41 0 1,-1 0-16,1 0 16,21 0-16,-42 0 15,21 0-15,20 0 16,-20 0-16,21 0 15,20 0-15,-21 0 16,0 0 15,1 0-15,20 0-16,-21 0 15,1 0-15,-1 0 16,0 0-16,21 0 16,-20 0-16,-1 0 15,21 0-15,-20 0 16,20 0-16,-21 0 15,1 0-15,20 0 16,-21 0-16,-20 0 16,20 0-16,1 0 15,-21 0-15,-21 0 16,41 0-16,1 0 15,-22 0 1,22 0-16,20 0 16,-21 0-16,1 0 15,20 0-15,-21 0 16,21 0-16,-41 0 15,41 0 1,0 0 78,0-20-94,21 20 15,-21 0-15,20 0 16,21 0-16,0 0 15,-20 0-15,0 0 16,-21-21-16,20 21 16,1 0-16,-1 0 15,-20 0-15,21 0 16,0 0-16,20 0 15,-21 0 1,1 0-16,20 0 16,21 0-16,-42 0 15,1 0-15,-1 0 16,1 0-16,0 0 15,40 0-15,-61 0 16,21 0-16,20 0 16,-41 0-16,21 0 15,-21 0-15,20 0 16,1 0-16,-21 0 16,20 0-16,1 0 15,0 0-15,20 0 16,0 0-16,-21 0 15,1 0-15,20 0 16,-41 0-16,21 0 16,-21 0-16,41 21 15,-41-21 1,41 20-16,0-20 15,-20 0-15,20 0 16,0 0-16,-20 0 16,-1 0-1,1 0-15,-21 0 16,20 0-16,1 0 15,-21 0-15,21 0 16,-21 0-16,20 0 16,1 0-16,-1 0 15,1 0-15,-1 0 16,22 0-16,-42 0 15,20 0-15,-20 0 16,21 0-16,-1 0 16,1 0-16,-21 0 15,0 0-15,21 0 16,-21 0-16,20 0 15,-20 0 79,-20 0-78,-1 0-1,-61-20-15,20 20 16,-62 0-16,22 0 15,-43 0-15,22 0 16,20 0-16,-103 0 16,124 0-16,-83 0 15,42 0-15,-21 0 16,62 0-16,-1 0 15,22 0-15,19 0 16,1 0-16,0 0 16,41 0-16,-41 0 15,41 0-15,-21 0 31,21 0-15,-20 0-16,20 0 16,-21 0-16,1 0 15,-1 0-15,0 0 16,1 0-16,-1 0 15,1 0-15,20 0 16,-21 0-16,21 0 16,0 0-1,-20 0 94,20 0-93,-42 0 0,42 0-16,-20 0 15,-1 0-15,1 0 16,20 0-16,-21 0 15,1 0-15,-1 0 16,0 0-16,1 0 16,-1 0-16,21 0 15,-41 0-15,41 0 16,-20 0-16,-22-21 15,42 21-15,-41 0 16,41 0-16,-20 0 16,-1 0-1,0 0-15,1 0 16,-1 0-16,1 0 15,-1 0-15,1 0 16,-22 0-16,1 0 16,21 0-16,-1 0 15,-20 0-15,20 0 16,1 0-16,-1 0 15,1 0-15,-1 0 16,21 0-16,-21 0 16,1 0-1,20 0-15,-21 0 16,1 0-1,20 0-15,-21 0 16,1 0-16,20 0 16,-21 0-1,21 0-15,-21 0 16,1 0-1,20 0-15,-21 0 16,21 0 0,-20 0-1,20 0-15,-21 0 16,1 0-16,20 0 15,-21 0-15,0 0 16,1 0-16,-1 0 16,21 0-16,-20 0 15,-1 0-15,1 0 16,20 0-16,-21 0 15,0 0 1,21 0 62,21 0-62,0 0-16,-21 0 15,41 0-15,0 0 16,0 0-16,0 0 15,0 0-15,0 0 16,21 0-16,-41 0 16,-1 0-16,21 0 15,1 0 1,-42 0-16,41 0 15,0 0-15,-20 0 16,-1 0-16,21 0 16,-20 0-16,-1 0 15,22 0-15,19 0 16,-20 21-16,1-21 15,-1 20-15,0-20 16,21 0-16,-42 0 16,1 21-16,41-21 15,-62 0-15,20 0 16,1 0-16,-1 0 15,1 0-15,-21 0 16,20 0 0,1 0-1,0 20 1,-21-20-16,20 0 15,1 0-15,20 0 16,-21 0-16,22 21 16,-22-21-16,21 21 15,-20-21 1,0 0-16,-1 0 15,1 0-15,20 0 16,-41 0-16,20 0 16,22 0-16,-1 0 15,0 0-15,41 0 16,-20 0-16,-21 0 15,41 0-15,-40 0 16,19 0-16,-40 0 16,20 0-16,0 0 15,0 0-15,-20 0 16,20 0-16,0 0 15,42 0-15,-22 0 16,1 0-16,0 0 16,-21 0-16,41 0 15,-41 0-15,0 0 16,-20-21-16,0 21 15,-1 0-15,1 0 16,-21 0 0,0 0-1,20 0-15,-20 0 16,42 0-1,-42 0-15,20-21 16,21 21-16,-20 0 16,-1 0-16,1-20 15,0 20-15,-1 0 16,1 0-16,20 0 15,-21-21-15,22 21 16,-22 0-16,21 0 16,-20 0-16,20 0 15,-20 0-15,-1 0 16,1 0-16,-21 0 15,20 0-15,-20-20 16,21 20 0,0 0-1,-21 0-15,20 0 16,1 0-16,20-21 15,0 21-15,-20 0 16,-1 0-16,21 0 16,-41 0 93,-41 0-109,0 0 15,-21 0-15,42 0 16,-42 0-16,21 0 16,0 0-16,0 0 15,-1 0-15,-61 0 16,62 0-16,-20 0 15,-1 0-15,0 0 16,21 0-16,0 0 16,-21 0-16,21 0 15,-21 0-15,21 0 16,-41 0-16,20 0 15,-20 0-15,20 0 16,-20 0-16,20 0 16,21 0-16,-21 0 15,41 0-15,1 0 16,-42 0-1,42 0-15,20 0 16,-42 0-16,22 0 16,-1 0-16,1 0 15,-1 0-15,0 0 16,21 0-16,-41 0 15,41 0-15,-20 21 16,-1-21-16,1 0 16,-22 0-16,22 0 15,-21 20-15,20-20 16,-20 0-16,20 21 15,-20-21-15,0 0 16,21 0-16,-22 0 16,22 0-16,-21 0 15,41 20-15,-42-20 16,22 0-16,20 0 15,-41 0-15,41 0 16,-21 0-16,21 0 16,-20 0 15,-1 0-16,21 0 1,-21 0 0,21 0-16,-20 0 15,-1 0-15,-20 0 16,41 0-1,-20 0-15,-22 0 16,22 0-16,-1 0 16,-20 0-16,-21 0 15,21 0-15,0 0 16,0 0-16,0 0 15,-42 0-15,22 0 16,-1 0-16,41 0 16,-40 0-16,19 0 15,1 0-15,21 0 16,-1 0-16,-20 0 15,41 0-15,-41 0 16,41 0-16,-21 0 16,-20 0-16,21 0 15,-1 0-15,0 0 16,1 0-1,-1 0-15,-20 0 16,0 0-16,20 0 16,-20 0-16,0 0 15,41 0-15,-41 0 16,20 0-16,1 0 15,-1 0-15,1 0 16,-22 0-16,22 0 16,-21 0-16,0 0 15,-1 0-15,22 0 16,-21 0-16,-1 0 15,42 0-15,-41 0 16,0 0-16,21 0 16,-1 0-16,0 0 15,-20 0-15,21 0 16,-21 0-16,20 0 15,-20 0-15,20 0 16,-20 0-16,21 0 16,-1 0-16,0 0 15,21 0-15,-20 0 16,-1 0-1,21 0 1,-20 0-16,20 0 16,-21 0-16,0 0 15,21 0-15,-20 0 16,20 0-16,-41-20 15,41 20-15,-21 0 16,1 0-16,-1-21 16,0 21-16,1 0 15,-1 0-15,-40 0 16,40 0-16,-20 0 15,20 0-15,-20-20 16,41 20-16,-41 0 16,20-21-16,1 21 15,-1 0-15,1 0 16,-1 0-16,21 0 15,-41 0-15,20-20 16,1 20-16,-1 0 16,21 0-16,-41-21 15,41 21-15,-21 0 16,21 0-1,-20-21-15,-1 21 16,1 0-16,20 0 16,-41 0-16,41 0 15,-21 0-15,-20 0 16,41 0-16,-41 0 15,41 0-15,-42-20 16,22 20-16,20 0 16,-21-21-16,21 21 15,-41 0-15,21 0 16,-1 0-1,21 0-15,-21 0 16,1 0-16,-1 0 16,21 0-16,-20 0 15,20 0-15,-41 0 16,41 0-16,-21 0 15,0 0-15,1 0 16,20 0-16,-21 0 16,21 0-16,-20 0 15,20 0-15,-21 0 16,0 0-1,-20 0-15,21 0 16,-1 0-16,-20 0 16,20 0-16,21 0 15,-20 0-15,-1 0 16,1 0-16,20 0 15,-21 0-15,1 0 16,-1 0-16,0 0 16,1 0-16,-1 0 15,21 0-15,-41 0 16,41 0-16,-20 0 15,20 0-15,-21 0 16,0 0 0,21 0-16,-20 0 15,20 0-15,-21 0 16,1 0-16,-1 0 15,0 0-15,1 21 16,-1-21-16,1 0 16,-1 0-1,21 0-15,-20 0 16,-1 0-1,0 0-15,21 0 16,-20 0-16,-1 20 16,1-20-16,20 0 15,-21 0-15,1 0 16,-1 0-16,21 0 15,-41 0-15,41 0 16,-21 0-16,21 0 16,-20 0-16,-1 0 15,21 0-15,-21 0 16,21 0-1,-20 0 1,-1 0 0,21 0-16,-20 0 15,-1 0-15,1 0 16,-1 0 15,21 21 31,-21-21-62,1 21 16,-1-21 0,1 0-16,-1 0 15,21 0-15,-20 0 16,-1 0-16,21 0 15,-21 0-15,1 0 16,-1 0-16,21 20 16,-20-20-16,20 0 15,-41 0-15,41 0 16,-21 0-16,0 0 15,1 0-15,20 0 16,-21 0 0,21 21-16,-20-21 15,20 0-15,-21 0 16,0 0-16,1 0 15,20 0 1,-21 20-16,1-20 16,-1 0-16,21 0 15,-41 0-15,41 0 16,-21 0-1,1 0-15,-1 21 16,21-21-16,-20 0 16,-21 0-16,41 0 15,-21 0-15,0 0 16,-20 0-16,41 0 15,-20 20-15,-1-20 16,21 0-16,-21 0 16,1 0-16,20 0 15,-21 0 1,1 0-16,-1 21 15,1-21-15,-1 0 16,0 0-16,1 0 16,-1 0-16,-20 0 15,21 0-15,20 0 16,-42 0-16,42 0 15,-20 0-15,-1 0 16,1 0-16,-1 0 16,1 0-16,-1 0 15,21 0-15,-21 0 16,1 0-1,20 0-15,-21 0 16,1 0-16,-1 0 16,0 0-16,21 0 15,-20 0-15,-1 0 16,21-21-16,-20 21 15,-1 0-15,1 0 16,20 0-16,-21 0 16,21 0 93,0-20-94,-21 20 17,21-21-1,-20 21-16,-1-20 1,21 20 46,-20-21-62,20 21 16,-21 0 0,21 0-16,-20 0 15,20-20 1,-21 20-1,21 0-15,0 0 16,-21 0 78,21-21-79,0 0 94,-20 21-46,20 0-63,-21 0 31,21-20 47,0 20-47,-20-21 0,20 1-15,0 20 62,0-21-47,0 21-15,0 0-1,20 0 1,-20-20-16,21 20 16,-21 0-16,0-21 15,20 21-15,-20-21 16,0 21-16,21 0 15,-21-20 157,0 20-141,21 0 94,-1 0-109,-20 0-16,21 0 15,-1 0-15,-20 0 16,41 0-1,-20 0-15,-21 0 16,41 0-16,-41 20 16,21-20-1,-21 21 1,20-21-16,-20 0 15,21 0-15,-1 0 16,-20 0-16,21 21 16,-21-21-16,21 0 15,-1 0-15,-20 0 16,21 0-16,-21 0 15,20 0-15,-20 0 16,21 0-16,0 0 16,-21 0-1,20 0-15,-20 0 16,21 0-16,-1 0 15,1 0-15,-21 0 16,41 20-16,-20-20 16,-1 0-16,1 0 15,-1 0-15,1 0 16,20 0-1,0 0-15,-41 0 16,41 0-16,21 0 16,-21 0-16,0 0 15,1 0-15,-1-20 16,0 20-16,21 0 15,-42 0-15,1-21 16,-1 21-16,1 0 16,-21 0-16,20 0 15,-20-21-15,42 21 16,-22 0-1,1 0-15,20 0 16,0-20-16,-20 20 16,20 0-16,0-21 15,-20 21-15,-1 0 16,1 0-16,-1 0 15,1 0-15,-1 0 16,1 0-16,0 0 16,-1 0-16,1 0 15,-21 0-15,20 0 16,-20 0-1,21-20-15,-1 20 16,1 0 0,-21 0-16,41 0 15,-20 0-15,-1 0 16,22 0-16,-22 0 15,1 0-15,20 0 16,-41 0-16,20 0 16,1 0-16,0 0 15,-1 0-15,1 0 16,-1 0-16,21 0 15,-20 0-15,0 0 16,20 0-16,-21 0 16,-20 0-16,21 0 15,0 0-15,-1 0 16,1 0-16,-1 0 15,1 0 1,-1 0-16,1-21 16,0 21-16,20 0 15,0 0-15,-21-21 16,22 21-1,19-20-15,-20 20 16,-20 0-16,0 0 16,40 0-16,-61 0 15,21 0-15,0-21 16,-1 21-1,-20 0-15,21 0 16,-1 0-16,1 0 16,20 0-16,-20-20 15,-1 20-15,21 0 16,-20 0-16,-1 0 15,-20 0-15,21 0 16,-21 0 0,21 0-1,-21 0 1,20 0-16,1 0 15,-1 0-15,1 0 16,0 0-16,-21 0 16,20 0-1,-20 0-15,21 0 16,-1 0-1,-20 0-15,21 0 16,-1 0-16,1 0 16,-21 0-16,21 0 15,-1 0-15,1 0 16,-1 0-16,-20 0 15,21 0-15,-1 0 16,1 0-16,20 0 16,-41 0-16,41 0 15,-41 0-15,21 0 16,20 0-16,-20 0 15,-1 0-15,21 0 16,-20 0-16,0 0 16,20 0-16,-41 0 15,20 0-15,1 0 16,-1 0-16,1 0 15,20 0-15,-20 0 16,-1 0-16,42 0 16,-41 0-16,20 0 15,-21 0-15,22 0 16,-22 0-1,1 0 1,-21 0-16,20 0 16,-20 0-16,41 0 15,-20 0-15,0 0 16,20 0-16,-21 0 15,1 0-15,-1 0 16,-20 0-16,21 0 16,-21 0-1,21 0 1,-1 0-1,-20 20-15,21-20 16,-1 0-16,1 0 16,-1 0-16,1 0 15,0 0-15,-1 0 16,1 0-16,20 0 15,-20 0-15,-1 0 16,21 21-16,-20-21 16,20 20-16,0-20 15,-20 0 1,-21 0-16,20 0 15,1 0-15,-1 0 16,-20 0-16,21 0 16,0 21-16,-1-21 15,1 0-15,20 21 16,-41-21-16,41 0 15,-20 0-15,-1 0 16,-20 0-16,21 0 16,-1 0-16,-20 20 15,21-20 1,-21 0 93,0 0-93,0 21-16,-21-21 15,1 20 1,-1-20-16,-20 0 15,21 0-15,-42 0 16,41 21-16,-20-21 16,20 0-16,-20 21 15,0-21-15,21 0 16,-22 0-16,22 0 15,-1 20-15,1-20 16,-1 0-16,1 0 16,-1 0-16,0 0 15,-20 0-15,-21 0 16,42 0-16,-21 0 15,20 0-15,1 0 16,-1 0-16,-20 0 16,41 0-16,-21 0 15,21 0-15,-20 0 16,-1 0-16,1 0 15,-1 0-15,0 0 16,-40 0-16,40 0 16,-41 0-16,21 0 15,-21 0 1,21 0-16,-20 0 15,19 0-15,22 0 16,-1 0-16,-20 0 16,41 0-16,-20 0 15,-22 0-15,22 0 16,-1 0-16,-20 0 15,20 0-15,1 0 16,-1 0-16,21 21 16,0-21-16,-41 0 15,41 0-15,-41 0 16,20 0-16,21 0 15,-41 0-15,41 0 16,-20 0 0,20 0 62,20 0-78,21 0 15,42 0 1,20 0-16,0 0 15,-21 0-15,41 0 16,21 0-16,-61 0 16,40 20-16,-61-20 15,20 0-15,-20 0 16,0 0-16,-42 0 15,1 0-15,20 0 16,-20 0-16,20 0 16,0 0-16,0 0 15,0 0-15,-20 0 16,-1 0-16,21 0 15,1 0-15,-22 0 16,1 0-16,20 0 16,0 0-16,-20 0 15,20 0-15,0 0 16,21 0-16,-21 0 15,0 0-15,41 0 16,-20 0-16,62 0 16,-42 0-16,0 0 15,-20 0 1,20 0-16,1 0 15,-22 0-15,-20 0 16,-20 0-16,0 0 16,-1 0-16,1 0 15,-1 0 1,-20 0-16,21 0 15,-1 0-15,-20 0 16,21 0-16,-21 0 16,21 0-16,-1 0 15,1 0-15,-1 0 16,-20 0-16,41 0 15,-41 0-15,21 0 16,-21 0-16,41 0 16,-20 0-16,-1 0 15,22 0-15,-22 0 16,21 0-16,-20 0 15,20 0-15,-20 0 16,20 0-16,0 0 16,0 0-16,-20 0 15,20 0 1,-21 0-16,1 0 15,-1 0-15,1 0 16,0 0-16,20 0 16,-21 0-16,-20 0 15,42 0-15,-22 0 16,21 0-16,0 0 15,-41 0-15,21 0 16,20 0-16,-20 0 16,-1 0-16,21 0 15,1 0-15,-22 0 16,21 0-16,1 0 15,19-20-15,-20 20 16,1 0-16,-1-21 16,20 21-16,-19-20 15,19 20-15,-20-21 16,1 21-16,19 0 15,1 0-15,-21 0 16,-20 0-16,-1 0 16,22 0-16,-1 0 15,-21 0 1,1 0-16,-1 0 15,1 0-15,20 0 16,-41 0-16,41 0 16,-20 0-16,0 0 15,20 0-15,0 0 16,0 0-16,0 0 15,0 0-15,-20 0 16,20-21-16,-20 21 16,20-20-16,-21 20 15,1 0-15,20-21 16,0 21-16,-20 0 15,-1 0-15,1 0 16,0 0-16,-1 0 16,1 0-16,-1 0 15,21 0-15,-20 0 16,20 0-16,-20 0 15,40 0-15,-40 0 16,-21 0-16,41 0 16,-41-20-16,21 20 15,-1 0 1,-20 0-1,21 0-15,0 0 16,-1 0-16,1 0 16,-21 0-16,20 0 15,1 0 1,-21 0-1,20 0 1,-20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795885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1.png" descr="II_rahmen_neu_fol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1315700" cy="8001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25"/>
          <p:cNvSpPr/>
          <p:nvPr/>
        </p:nvSpPr>
        <p:spPr>
          <a:xfrm>
            <a:off x="6248918" y="7516228"/>
            <a:ext cx="4902382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spcBef>
                <a:spcPts val="6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lang="de-DE" sz="1200" dirty="0" smtClean="0"/>
              <a:t>Markus </a:t>
            </a:r>
            <a:r>
              <a:rPr lang="de-DE" sz="1200" dirty="0" smtClean="0"/>
              <a:t>Steidl</a:t>
            </a:r>
            <a:r>
              <a:rPr lang="de-DE" sz="1200" baseline="0" dirty="0" smtClean="0"/>
              <a:t> </a:t>
            </a:r>
            <a:r>
              <a:rPr lang="de-DE" sz="1200" baseline="0" dirty="0" err="1" smtClean="0"/>
              <a:t>for</a:t>
            </a:r>
            <a:r>
              <a:rPr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sz="1200" dirty="0" smtClean="0"/>
              <a:t>KATRIN</a:t>
            </a:r>
            <a:r>
              <a:rPr lang="de-DE" sz="1200" dirty="0" smtClean="0"/>
              <a:t> </a:t>
            </a:r>
            <a:r>
              <a:rPr lang="de-DE" sz="1200" dirty="0" err="1" smtClean="0"/>
              <a:t>Collab</a:t>
            </a:r>
            <a:r>
              <a:rPr lang="de-DE" sz="1200" dirty="0" smtClean="0"/>
              <a:t>.</a:t>
            </a:r>
            <a:endParaRPr sz="1200" dirty="0"/>
          </a:p>
        </p:txBody>
      </p:sp>
      <p:pic>
        <p:nvPicPr>
          <p:cNvPr id="26" name="image2.png" descr="KITlogo_4c_frutiger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88685" y="398198"/>
            <a:ext cx="1341778" cy="577852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xfrm>
            <a:off x="-2177416" y="7483208"/>
            <a:ext cx="2640333" cy="2642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7657499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 descr="C:\Public Reach Out\Katrin_low res.jpg"/>
          <p:cNvPicPr>
            <a:picLocks noChangeAspect="1"/>
          </p:cNvPicPr>
          <p:nvPr/>
        </p:nvPicPr>
        <p:blipFill>
          <a:blip r:embed="rId5">
            <a:extLst/>
          </a:blip>
          <a:srcRect t="29532" b="20994"/>
          <a:stretch>
            <a:fillRect/>
          </a:stretch>
        </p:blipFill>
        <p:spPr>
          <a:xfrm>
            <a:off x="113234" y="4247997"/>
            <a:ext cx="11080665" cy="3672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4.png" descr="II_rahmen_neu_titel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0782" y="0"/>
            <a:ext cx="11346482" cy="801581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/>
          <p:nvPr/>
        </p:nvSpPr>
        <p:spPr>
          <a:xfrm>
            <a:off x="491131" y="7554648"/>
            <a:ext cx="4542001" cy="275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1000">
                <a:latin typeface="Arial"/>
                <a:ea typeface="Arial"/>
                <a:cs typeface="Arial"/>
                <a:sym typeface="Arial"/>
              </a:rPr>
              <a:t>KIT – University of the State of Baden-Württemberg and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1000">
                <a:latin typeface="Arial"/>
                <a:ea typeface="Arial"/>
                <a:cs typeface="Arial"/>
                <a:sym typeface="Arial"/>
              </a:rPr>
              <a:t>National Research Center of the Helmholtz Association</a:t>
            </a:r>
          </a:p>
        </p:txBody>
      </p:sp>
      <p:sp>
        <p:nvSpPr>
          <p:cNvPr id="5" name="Shape 5"/>
          <p:cNvSpPr/>
          <p:nvPr/>
        </p:nvSpPr>
        <p:spPr>
          <a:xfrm>
            <a:off x="9056489" y="7580578"/>
            <a:ext cx="213741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9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sz="1900" b="1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6" name="image5.png" descr="KIT-Logo-rgb_en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9168" y="388938"/>
            <a:ext cx="2003825" cy="87233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7"/>
          <p:cNvSpPr/>
          <p:nvPr/>
        </p:nvSpPr>
        <p:spPr>
          <a:xfrm>
            <a:off x="491131" y="3896931"/>
            <a:ext cx="865781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de-DE" sz="1600" u="sng" dirty="0" smtClean="0">
                <a:solidFill>
                  <a:srgbClr val="FFFFFF"/>
                </a:solidFill>
              </a:rPr>
              <a:t>Markus</a:t>
            </a:r>
            <a:r>
              <a:rPr lang="de-DE" sz="1600" u="sng" baseline="0" dirty="0" smtClean="0">
                <a:solidFill>
                  <a:srgbClr val="FFFFFF"/>
                </a:solidFill>
              </a:rPr>
              <a:t> Steidl, </a:t>
            </a:r>
            <a:r>
              <a:rPr lang="de-DE" sz="1600" baseline="0" dirty="0" smtClean="0">
                <a:solidFill>
                  <a:srgbClr val="FFFFFF"/>
                </a:solidFill>
              </a:rPr>
              <a:t>Kathrin Valerius (Karlsruhe Institute </a:t>
            </a:r>
            <a:r>
              <a:rPr lang="de-DE" sz="1600" baseline="0" dirty="0" err="1" smtClean="0">
                <a:solidFill>
                  <a:srgbClr val="FFFFFF"/>
                </a:solidFill>
              </a:rPr>
              <a:t>of</a:t>
            </a:r>
            <a:r>
              <a:rPr lang="de-DE" sz="1600" baseline="0" dirty="0" smtClean="0">
                <a:solidFill>
                  <a:srgbClr val="FFFFFF"/>
                </a:solidFill>
              </a:rPr>
              <a:t> Technology, Institute </a:t>
            </a:r>
            <a:r>
              <a:rPr lang="de-DE" sz="1600" baseline="0" dirty="0" err="1" smtClean="0">
                <a:solidFill>
                  <a:srgbClr val="FFFFFF"/>
                </a:solidFill>
              </a:rPr>
              <a:t>for</a:t>
            </a:r>
            <a:r>
              <a:rPr lang="de-DE" sz="1600" baseline="0" dirty="0" smtClean="0">
                <a:solidFill>
                  <a:srgbClr val="FFFFFF"/>
                </a:solidFill>
              </a:rPr>
              <a:t> </a:t>
            </a:r>
            <a:r>
              <a:rPr lang="de-DE" sz="1600" baseline="0" dirty="0" err="1" smtClean="0">
                <a:solidFill>
                  <a:srgbClr val="FFFFFF"/>
                </a:solidFill>
              </a:rPr>
              <a:t>Nuclear</a:t>
            </a:r>
            <a:r>
              <a:rPr lang="de-DE" sz="1600" baseline="0" dirty="0" smtClean="0">
                <a:solidFill>
                  <a:srgbClr val="FFFFFF"/>
                </a:solidFill>
              </a:rPr>
              <a:t> </a:t>
            </a:r>
            <a:r>
              <a:rPr lang="de-DE" sz="1600" baseline="0" dirty="0" err="1" smtClean="0">
                <a:solidFill>
                  <a:srgbClr val="FFFFFF"/>
                </a:solidFill>
              </a:rPr>
              <a:t>Physics</a:t>
            </a:r>
            <a:r>
              <a:rPr lang="de-DE" sz="1600" baseline="0" dirty="0" smtClean="0">
                <a:solidFill>
                  <a:srgbClr val="FFFFFF"/>
                </a:solidFill>
              </a:rPr>
              <a:t>)</a:t>
            </a:r>
            <a:endParaRPr sz="1600" dirty="0">
              <a:solidFill>
                <a:srgbClr val="FFFFFF"/>
              </a:solidFill>
            </a:endParaRPr>
          </a:p>
        </p:txBody>
      </p:sp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695390" y="898260"/>
            <a:ext cx="9052561" cy="194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6315967" y="2844800"/>
            <a:ext cx="4431984" cy="515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2pPr>
              <a:buBlip>
                <a:blip r:embed="rId8"/>
              </a:buBlip>
            </a:lvl2pPr>
            <a:lvl3pPr>
              <a:buBlip>
                <a:blip r:embed="rId8"/>
              </a:buBlip>
            </a:lvl3pPr>
            <a:lvl4pPr>
              <a:buBlip>
                <a:blip r:embed="rId8"/>
              </a:buBlip>
            </a:lvl4pPr>
            <a:lvl5pPr>
              <a:buBlip>
                <a:blip r:embed="rId8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" name="Shape 10"/>
          <p:cNvSpPr>
            <a:spLocks noGrp="1"/>
          </p:cNvSpPr>
          <p:nvPr>
            <p:ph type="sldNum" sz="quarter" idx="2"/>
          </p:nvPr>
        </p:nvSpPr>
        <p:spPr>
          <a:xfrm>
            <a:off x="8109584" y="7199841"/>
            <a:ext cx="2640331" cy="431801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1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868069" marR="0" indent="-316183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60000"/>
        <a:buFontTx/>
        <a:buBlip>
          <a:blip r:embed="rId8"/>
        </a:buBlip>
        <a:tabLst/>
        <a:defRPr sz="22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313108" marR="0" indent="-209336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60000"/>
        <a:buFontTx/>
        <a:buBlip>
          <a:blip r:embed="rId8"/>
        </a:buBlip>
        <a:tabLst/>
        <a:defRPr sz="22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975169" marR="0" indent="-319513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60000"/>
        <a:buFontTx/>
        <a:buBlip>
          <a:blip r:embed="rId8"/>
        </a:buBlip>
        <a:tabLst/>
        <a:defRPr sz="22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564645" marR="0" indent="-357102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60000"/>
        <a:buFontTx/>
        <a:buBlip>
          <a:blip r:embed="rId8"/>
        </a:buBlip>
        <a:tabLst/>
        <a:defRPr sz="22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116533" marR="0" indent="-357102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60000"/>
        <a:buFontTx/>
        <a:buBlip>
          <a:blip r:embed="rId8"/>
        </a:buBlip>
        <a:tabLst/>
        <a:defRPr sz="22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668419" marR="0" indent="-357101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60000"/>
        <a:buFontTx/>
        <a:buBlip>
          <a:blip r:embed="rId8"/>
        </a:buBlip>
        <a:tabLst/>
        <a:defRPr sz="22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4220305" marR="0" indent="-357101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60000"/>
        <a:buFontTx/>
        <a:buBlip>
          <a:blip r:embed="rId8"/>
        </a:buBlip>
        <a:tabLst/>
        <a:defRPr sz="22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772190" marR="0" indent="-357101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60000"/>
        <a:buFontTx/>
        <a:buBlip>
          <a:blip r:embed="rId8"/>
        </a:buBlip>
        <a:tabLst/>
        <a:defRPr sz="22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4.jpeg"/><Relationship Id="rId7" Type="http://schemas.openxmlformats.org/officeDocument/2006/relationships/image" Target="../media/image47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2.png"/><Relationship Id="rId4" Type="http://schemas.openxmlformats.org/officeDocument/2006/relationships/image" Target="../media/image4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customXml" Target="../ink/ink1.xml"/><Relationship Id="rId7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emf"/><Relationship Id="rId5" Type="http://schemas.openxmlformats.org/officeDocument/2006/relationships/customXml" Target="../ink/ink2.xml"/><Relationship Id="rId10" Type="http://schemas.openxmlformats.org/officeDocument/2006/relationships/image" Target="../media/image97.png"/><Relationship Id="rId4" Type="http://schemas.openxmlformats.org/officeDocument/2006/relationships/image" Target="../media/image104.emf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389530" y="2080568"/>
            <a:ext cx="6327173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600" b="1">
                <a:solidFill>
                  <a:srgbClr val="02599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de-DE" sz="3600" b="1" dirty="0" err="1" smtClean="0">
                <a:solidFill>
                  <a:srgbClr val="02599D"/>
                </a:solidFill>
              </a:rPr>
              <a:t>Testing</a:t>
            </a:r>
            <a:r>
              <a:rPr lang="de-DE" sz="3600" b="1" dirty="0" smtClean="0">
                <a:solidFill>
                  <a:srgbClr val="02599D"/>
                </a:solidFill>
              </a:rPr>
              <a:t> </a:t>
            </a:r>
            <a:r>
              <a:rPr lang="de-DE" sz="3600" b="1" dirty="0" err="1" smtClean="0">
                <a:solidFill>
                  <a:srgbClr val="02599D"/>
                </a:solidFill>
              </a:rPr>
              <a:t>neutrino</a:t>
            </a:r>
            <a:r>
              <a:rPr lang="de-DE" sz="3600" b="1" dirty="0" smtClean="0">
                <a:solidFill>
                  <a:srgbClr val="02599D"/>
                </a:solidFill>
              </a:rPr>
              <a:t> </a:t>
            </a:r>
            <a:r>
              <a:rPr lang="de-DE" sz="3600" b="1" dirty="0" err="1" smtClean="0">
                <a:solidFill>
                  <a:srgbClr val="02599D"/>
                </a:solidFill>
              </a:rPr>
              <a:t>properties</a:t>
            </a:r>
            <a:r>
              <a:rPr lang="de-DE" sz="3600" b="1" dirty="0" smtClean="0">
                <a:solidFill>
                  <a:srgbClr val="02599D"/>
                </a:solidFill>
              </a:rPr>
              <a:t> </a:t>
            </a:r>
            <a:r>
              <a:rPr lang="de-DE" sz="3600" b="1" dirty="0" err="1" smtClean="0">
                <a:solidFill>
                  <a:srgbClr val="02599D"/>
                </a:solidFill>
              </a:rPr>
              <a:t>with</a:t>
            </a:r>
            <a:r>
              <a:rPr lang="de-DE" sz="3600" b="1" dirty="0" smtClean="0">
                <a:solidFill>
                  <a:srgbClr val="02599D"/>
                </a:solidFill>
              </a:rPr>
              <a:t> KATRIN: </a:t>
            </a:r>
            <a:r>
              <a:rPr lang="de-DE" sz="3600" b="1" dirty="0" err="1" smtClean="0">
                <a:solidFill>
                  <a:srgbClr val="02599D"/>
                </a:solidFill>
              </a:rPr>
              <a:t>status</a:t>
            </a:r>
            <a:r>
              <a:rPr lang="de-DE" sz="3600" b="1" dirty="0" smtClean="0">
                <a:solidFill>
                  <a:srgbClr val="02599D"/>
                </a:solidFill>
              </a:rPr>
              <a:t> update</a:t>
            </a:r>
            <a:endParaRPr sz="3600" b="1" dirty="0">
              <a:solidFill>
                <a:srgbClr val="02599D"/>
              </a:solidFill>
            </a:endParaRPr>
          </a:p>
        </p:txBody>
      </p:sp>
      <p:pic>
        <p:nvPicPr>
          <p:cNvPr id="38" name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37044" y="241809"/>
            <a:ext cx="2306734" cy="1019463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/>
          <p:nvPr/>
        </p:nvSpPr>
        <p:spPr>
          <a:xfrm>
            <a:off x="8299460" y="2172903"/>
            <a:ext cx="2644311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dirty="0" err="1">
                <a:solidFill>
                  <a:srgbClr val="02599D"/>
                </a:solidFill>
                <a:latin typeface="Arial"/>
                <a:ea typeface="Arial"/>
                <a:cs typeface="Arial"/>
                <a:sym typeface="Arial"/>
              </a:rPr>
              <a:t>Programme</a:t>
            </a:r>
            <a:r>
              <a:rPr dirty="0">
                <a:solidFill>
                  <a:srgbClr val="02599D"/>
                </a:solidFill>
                <a:latin typeface="Arial"/>
                <a:ea typeface="Arial"/>
                <a:cs typeface="Arial"/>
                <a:sym typeface="Arial"/>
              </a:rPr>
              <a:t> Meeting</a:t>
            </a:r>
            <a:br>
              <a:rPr dirty="0">
                <a:solidFill>
                  <a:srgbClr val="02599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i="1" dirty="0">
                <a:solidFill>
                  <a:srgbClr val="02599D"/>
                </a:solidFill>
                <a:latin typeface="Arial"/>
                <a:ea typeface="Arial"/>
                <a:cs typeface="Arial"/>
                <a:sym typeface="Arial"/>
              </a:rPr>
              <a:t>Matter and the Universe</a:t>
            </a:r>
            <a:br>
              <a:rPr i="1" dirty="0">
                <a:solidFill>
                  <a:srgbClr val="02599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-DE" dirty="0" smtClean="0">
                <a:solidFill>
                  <a:srgbClr val="02599D"/>
                </a:solidFill>
                <a:latin typeface="Arial"/>
                <a:ea typeface="Arial"/>
                <a:cs typeface="Arial"/>
                <a:sym typeface="Arial"/>
              </a:rPr>
              <a:t>Mainz</a:t>
            </a:r>
            <a:r>
              <a:rPr dirty="0" smtClean="0">
                <a:solidFill>
                  <a:srgbClr val="02599D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dirty="0" smtClean="0">
                <a:solidFill>
                  <a:srgbClr val="02599D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dirty="0" smtClean="0">
                <a:solidFill>
                  <a:srgbClr val="02599D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de-DE" dirty="0" smtClean="0">
                <a:solidFill>
                  <a:srgbClr val="02599D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r>
              <a:rPr dirty="0" smtClean="0">
                <a:solidFill>
                  <a:srgbClr val="02599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dirty="0" err="1" smtClean="0">
                <a:solidFill>
                  <a:srgbClr val="02599D"/>
                </a:solidFill>
                <a:latin typeface="Arial"/>
                <a:ea typeface="Arial"/>
                <a:cs typeface="Arial"/>
                <a:sym typeface="Arial"/>
              </a:rPr>
              <a:t>Dec</a:t>
            </a:r>
            <a:r>
              <a:rPr dirty="0" smtClean="0">
                <a:solidFill>
                  <a:srgbClr val="02599D"/>
                </a:solidFill>
                <a:latin typeface="Arial"/>
                <a:ea typeface="Arial"/>
                <a:cs typeface="Arial"/>
                <a:sym typeface="Arial"/>
              </a:rPr>
              <a:t>., 201</a:t>
            </a:r>
            <a:r>
              <a:rPr lang="de-DE" dirty="0" smtClean="0">
                <a:solidFill>
                  <a:srgbClr val="02599D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dirty="0">
              <a:solidFill>
                <a:srgbClr val="02599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xfrm>
            <a:off x="-2177416" y="7396801"/>
            <a:ext cx="2640333" cy="17281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>
              <a:defRPr sz="1800" b="0"/>
            </a:pPr>
            <a:fld id="{86CB4B4D-7CA3-9044-876B-883B54F8677D}" type="slidenum">
              <a:rPr sz="1200" b="1"/>
              <a:t>10</a:t>
            </a:fld>
            <a:endParaRPr sz="1200" b="1"/>
          </a:p>
        </p:txBody>
      </p:sp>
      <p:sp>
        <p:nvSpPr>
          <p:cNvPr id="153" name="Shape 153"/>
          <p:cNvSpPr/>
          <p:nvPr/>
        </p:nvSpPr>
        <p:spPr>
          <a:xfrm>
            <a:off x="268673" y="330686"/>
            <a:ext cx="936149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400175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3200" dirty="0"/>
              <a:t>KATRIN </a:t>
            </a:r>
            <a:r>
              <a:rPr lang="de-DE" sz="3200" dirty="0" smtClean="0"/>
              <a:t>First Light &amp; </a:t>
            </a:r>
            <a:r>
              <a:rPr lang="de-DE" sz="3200" dirty="0" err="1" smtClean="0"/>
              <a:t>Alignment</a:t>
            </a:r>
            <a:endParaRPr sz="3200" dirty="0"/>
          </a:p>
        </p:txBody>
      </p:sp>
      <p:pic>
        <p:nvPicPr>
          <p:cNvPr id="22" name="image3.jpeg"/>
          <p:cNvPicPr>
            <a:picLocks noChangeAspect="1"/>
          </p:cNvPicPr>
          <p:nvPr/>
        </p:nvPicPr>
        <p:blipFill>
          <a:blip r:embed="rId2">
            <a:extLst/>
          </a:blip>
          <a:srcRect t="1564" r="2648" b="425"/>
          <a:stretch>
            <a:fillRect/>
          </a:stretch>
        </p:blipFill>
        <p:spPr>
          <a:xfrm>
            <a:off x="110732" y="1624233"/>
            <a:ext cx="11037782" cy="478845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Gerade Verbindung mit Pfeil 2"/>
          <p:cNvCxnSpPr/>
          <p:nvPr/>
        </p:nvCxnSpPr>
        <p:spPr>
          <a:xfrm flipV="1">
            <a:off x="1171254" y="3029423"/>
            <a:ext cx="8991971" cy="2754929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olid"/>
            <a:bevel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26" name="Picture 2" descr="http://www.kit.edu/img/KATRIN_first_light_rdax_1200x9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95" y="1114861"/>
            <a:ext cx="3337556" cy="260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68673" y="3715374"/>
            <a:ext cx="2477597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Technical </a:t>
            </a:r>
            <a:r>
              <a:rPr kumimoji="0" lang="de-DE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inauguration</a:t>
            </a:r>
            <a:r>
              <a:rPr kumimoji="0" lang="de-DE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,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 err="1" smtClean="0"/>
              <a:t>October</a:t>
            </a:r>
            <a:r>
              <a:rPr lang="de-DE" dirty="0" smtClean="0"/>
              <a:t>, 14, 2016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H="1" flipV="1">
            <a:off x="1171254" y="6050697"/>
            <a:ext cx="308223" cy="51138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bevel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3" name="Gruppieren 12"/>
          <p:cNvGrpSpPr/>
          <p:nvPr/>
        </p:nvGrpSpPr>
        <p:grpSpPr>
          <a:xfrm>
            <a:off x="8439282" y="5072764"/>
            <a:ext cx="1723943" cy="1233626"/>
            <a:chOff x="4865813" y="1190390"/>
            <a:chExt cx="6136247" cy="4391000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5813" y="1190390"/>
              <a:ext cx="6136247" cy="4391000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/>
          </p:nvSpPr>
          <p:spPr>
            <a:xfrm>
              <a:off x="4865813" y="5082708"/>
              <a:ext cx="332911" cy="498682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</p:grpSp>
      <p:pic>
        <p:nvPicPr>
          <p:cNvPr id="14" name="image37.png" descr="FPDSegFoto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10024271" y="2448514"/>
            <a:ext cx="1242777" cy="964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1" t="22700" r="1323" b="19761"/>
          <a:stretch/>
        </p:blipFill>
        <p:spPr>
          <a:xfrm rot="21010229">
            <a:off x="730406" y="6349929"/>
            <a:ext cx="2529800" cy="83707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1060" y="5108774"/>
            <a:ext cx="1985200" cy="157372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159332" y="6689843"/>
            <a:ext cx="2195469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400" dirty="0" err="1" smtClean="0"/>
              <a:t>Electron</a:t>
            </a:r>
            <a:r>
              <a:rPr lang="de-DE" sz="1400" dirty="0" smtClean="0"/>
              <a:t> </a:t>
            </a:r>
            <a:r>
              <a:rPr lang="de-DE" sz="1400" dirty="0" err="1" smtClean="0"/>
              <a:t>or</a:t>
            </a:r>
            <a:r>
              <a:rPr lang="de-DE" sz="1400" dirty="0" smtClean="0"/>
              <a:t> </a:t>
            </a:r>
            <a:r>
              <a:rPr lang="de-DE" sz="1400" dirty="0" err="1" smtClean="0"/>
              <a:t>ion</a:t>
            </a:r>
            <a:r>
              <a:rPr lang="de-DE" sz="1400" dirty="0" smtClean="0"/>
              <a:t> (H+) beam </a:t>
            </a:r>
            <a:br>
              <a:rPr lang="de-DE" sz="1400" dirty="0" smtClean="0"/>
            </a:b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diam</a:t>
            </a:r>
            <a:r>
              <a:rPr lang="de-DE" sz="1400" dirty="0" smtClean="0"/>
              <a:t>. ~3 mm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815339" y="6412686"/>
            <a:ext cx="3333175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400" dirty="0" smtClean="0"/>
              <a:t>Wide </a:t>
            </a:r>
            <a:r>
              <a:rPr lang="de-DE" sz="1400" dirty="0" err="1" smtClean="0"/>
              <a:t>range</a:t>
            </a:r>
            <a:r>
              <a:rPr lang="de-DE" sz="1400" dirty="0" smtClean="0"/>
              <a:t> </a:t>
            </a:r>
            <a:r>
              <a:rPr lang="de-DE" sz="1400" dirty="0" err="1" smtClean="0"/>
              <a:t>illumination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electrons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diam</a:t>
            </a:r>
            <a:r>
              <a:rPr lang="de-DE" sz="1400" dirty="0" smtClean="0"/>
              <a:t>. </a:t>
            </a:r>
            <a:r>
              <a:rPr lang="de-DE" sz="1400" dirty="0" err="1" smtClean="0"/>
              <a:t>up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maximal</a:t>
            </a:r>
            <a:br>
              <a:rPr lang="de-DE" sz="1400" dirty="0" smtClean="0"/>
            </a:br>
            <a:r>
              <a:rPr lang="de-DE" sz="1400" dirty="0" err="1" smtClean="0"/>
              <a:t>geometry</a:t>
            </a:r>
            <a:r>
              <a:rPr lang="de-DE" sz="1400" dirty="0" smtClean="0"/>
              <a:t> </a:t>
            </a:r>
            <a:r>
              <a:rPr lang="de-DE" sz="1400" dirty="0" err="1" smtClean="0"/>
              <a:t>given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</a:t>
            </a:r>
            <a:r>
              <a:rPr lang="de-DE" sz="1400" dirty="0" err="1" smtClean="0"/>
              <a:t>source</a:t>
            </a:r>
            <a:r>
              <a:rPr lang="de-DE" sz="1400" dirty="0" smtClean="0"/>
              <a:t> beam </a:t>
            </a:r>
            <a:r>
              <a:rPr lang="de-DE" sz="1400" dirty="0" err="1" smtClean="0"/>
              <a:t>tube</a:t>
            </a:r>
            <a:endParaRPr lang="de-DE" sz="1400" dirty="0" smtClean="0"/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1305843" y="5186544"/>
            <a:ext cx="689463" cy="880756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bevel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Gerade Verbindung mit Pfeil 19"/>
          <p:cNvCxnSpPr/>
          <p:nvPr/>
        </p:nvCxnSpPr>
        <p:spPr>
          <a:xfrm>
            <a:off x="1627390" y="5097449"/>
            <a:ext cx="10048" cy="100107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bevel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feld 22"/>
          <p:cNvSpPr txBox="1"/>
          <p:nvPr/>
        </p:nvSpPr>
        <p:spPr>
          <a:xfrm>
            <a:off x="4394684" y="1229920"/>
            <a:ext cx="375358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Shift</a:t>
            </a:r>
            <a:r>
              <a:rPr kumimoji="0" lang="de-DE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kumimoji="0" lang="de-DE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of</a:t>
            </a:r>
            <a:r>
              <a:rPr kumimoji="0" lang="de-DE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beam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kumimoji="0" lang="de-DE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trajectories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+- 45 mm</a:t>
            </a:r>
            <a:r>
              <a:rPr lang="en-GB" dirty="0"/>
              <a:t>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possible with magnetic dipoles</a:t>
            </a:r>
            <a:endParaRPr kumimoji="0" lang="de-DE" sz="18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 flipH="1">
            <a:off x="1740524" y="1929284"/>
            <a:ext cx="4333136" cy="3595123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ysDot"/>
            <a:bevel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Grafi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4520" y="181694"/>
            <a:ext cx="2465763" cy="197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852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xfrm>
            <a:off x="-2177416" y="7396801"/>
            <a:ext cx="2640333" cy="17281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>
              <a:defRPr sz="1800" b="0"/>
            </a:pPr>
            <a:fld id="{86CB4B4D-7CA3-9044-876B-883B54F8677D}" type="slidenum">
              <a:rPr sz="1200" b="1"/>
              <a:t>11</a:t>
            </a:fld>
            <a:endParaRPr sz="1200" b="1"/>
          </a:p>
        </p:txBody>
      </p:sp>
      <p:sp>
        <p:nvSpPr>
          <p:cNvPr id="153" name="Shape 153"/>
          <p:cNvSpPr/>
          <p:nvPr/>
        </p:nvSpPr>
        <p:spPr>
          <a:xfrm>
            <a:off x="268673" y="330686"/>
            <a:ext cx="936149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400175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3200" dirty="0"/>
              <a:t>KATRIN </a:t>
            </a:r>
            <a:r>
              <a:rPr lang="de-DE" sz="3200" dirty="0" smtClean="0"/>
              <a:t>First Light &amp; </a:t>
            </a:r>
            <a:r>
              <a:rPr lang="de-DE" sz="3200" dirty="0" err="1" smtClean="0"/>
              <a:t>Alignment</a:t>
            </a:r>
            <a:endParaRPr sz="3200" dirty="0"/>
          </a:p>
        </p:txBody>
      </p:sp>
      <p:pic>
        <p:nvPicPr>
          <p:cNvPr id="22" name="image3.jpeg"/>
          <p:cNvPicPr>
            <a:picLocks noChangeAspect="1"/>
          </p:cNvPicPr>
          <p:nvPr/>
        </p:nvPicPr>
        <p:blipFill>
          <a:blip r:embed="rId2">
            <a:extLst/>
          </a:blip>
          <a:srcRect t="1564" r="2648" b="425"/>
          <a:stretch>
            <a:fillRect/>
          </a:stretch>
        </p:blipFill>
        <p:spPr>
          <a:xfrm>
            <a:off x="163270" y="1624234"/>
            <a:ext cx="10964822" cy="475680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Gerade Verbindung mit Pfeil 2"/>
          <p:cNvCxnSpPr/>
          <p:nvPr/>
        </p:nvCxnSpPr>
        <p:spPr>
          <a:xfrm flipV="1">
            <a:off x="1171254" y="3029423"/>
            <a:ext cx="8991971" cy="2754929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olid"/>
            <a:bevel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feld 5"/>
          <p:cNvSpPr txBox="1"/>
          <p:nvPr/>
        </p:nvSpPr>
        <p:spPr>
          <a:xfrm>
            <a:off x="3693123" y="5688645"/>
            <a:ext cx="7868479" cy="1508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D"/>
              <a:tabLst/>
            </a:pPr>
            <a:r>
              <a:rPr kumimoji="0" lang="de-DE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(Center Source – Center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kumimoji="0" lang="de-DE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Detector</a:t>
            </a:r>
            <a:r>
              <a:rPr lang="de-DE" dirty="0" smtClean="0"/>
              <a:t>):  (2.x +- 0.y) mm </a:t>
            </a:r>
            <a:br>
              <a:rPr lang="de-DE" dirty="0" smtClean="0"/>
            </a:br>
            <a:endParaRPr lang="de-DE" dirty="0" smtClean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</a:pPr>
            <a:r>
              <a:rPr lang="de-DE" dirty="0" err="1" smtClean="0"/>
              <a:t>Detailed</a:t>
            </a:r>
            <a:r>
              <a:rPr lang="de-DE" dirty="0" smtClean="0"/>
              <a:t> </a:t>
            </a:r>
            <a:r>
              <a:rPr lang="de-DE" dirty="0" err="1"/>
              <a:t>a</a:t>
            </a:r>
            <a:r>
              <a:rPr lang="de-DE" dirty="0" err="1" smtClean="0"/>
              <a:t>nalysis</a:t>
            </a:r>
            <a:r>
              <a:rPr lang="de-DE" dirty="0" smtClean="0"/>
              <a:t> in </a:t>
            </a:r>
            <a:r>
              <a:rPr lang="de-DE" dirty="0" err="1" smtClean="0"/>
              <a:t>progress</a:t>
            </a:r>
            <a:r>
              <a:rPr lang="de-DE" dirty="0" smtClean="0"/>
              <a:t>,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engineering</a:t>
            </a:r>
            <a:r>
              <a:rPr lang="de-DE" dirty="0" smtClean="0"/>
              <a:t> </a:t>
            </a:r>
            <a:r>
              <a:rPr lang="de-DE" dirty="0" err="1" smtClean="0"/>
              <a:t>practice</a:t>
            </a:r>
            <a:r>
              <a:rPr lang="de-DE" dirty="0" smtClean="0"/>
              <a:t>,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 </a:t>
            </a:r>
            <a:r>
              <a:rPr lang="de-DE" dirty="0" err="1" smtClean="0"/>
              <a:t>expect</a:t>
            </a:r>
            <a:r>
              <a:rPr lang="de-DE" dirty="0" smtClean="0"/>
              <a:t> </a:t>
            </a:r>
            <a:r>
              <a:rPr lang="de-DE" b="1" u="sng" dirty="0" err="1" smtClean="0"/>
              <a:t>full</a:t>
            </a:r>
            <a:r>
              <a:rPr lang="de-DE" b="1" u="sng" dirty="0" smtClean="0"/>
              <a:t> </a:t>
            </a:r>
            <a:r>
              <a:rPr lang="de-DE" b="1" u="sng" dirty="0" err="1" smtClean="0"/>
              <a:t>transport</a:t>
            </a:r>
            <a:r>
              <a:rPr lang="de-DE" b="1" u="sng" dirty="0" smtClean="0"/>
              <a:t> </a:t>
            </a:r>
            <a:r>
              <a:rPr lang="de-DE" b="1" u="sng" dirty="0" err="1" smtClean="0"/>
              <a:t>of</a:t>
            </a:r>
            <a:r>
              <a:rPr lang="de-DE" b="1" u="sng" dirty="0" smtClean="0"/>
              <a:t> </a:t>
            </a:r>
            <a:r>
              <a:rPr lang="de-DE" b="1" u="sng" dirty="0" err="1" smtClean="0"/>
              <a:t>flux</a:t>
            </a:r>
            <a:r>
              <a:rPr lang="de-DE" b="1" u="sng" dirty="0" smtClean="0"/>
              <a:t> </a:t>
            </a:r>
            <a:r>
              <a:rPr lang="de-DE" b="1" u="sng" dirty="0" err="1" smtClean="0"/>
              <a:t>tube</a:t>
            </a:r>
            <a:r>
              <a:rPr lang="de-DE" b="1" u="sng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 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372481" y="1212073"/>
            <a:ext cx="4096662" cy="2931506"/>
            <a:chOff x="4865813" y="1190390"/>
            <a:chExt cx="6136247" cy="4391000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5813" y="1190390"/>
              <a:ext cx="6136247" cy="4391000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/>
          </p:nvSpPr>
          <p:spPr>
            <a:xfrm>
              <a:off x="4865813" y="5082708"/>
              <a:ext cx="332911" cy="498682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</p:grpSp>
      <p:pic>
        <p:nvPicPr>
          <p:cNvPr id="14" name="image37.png" descr="FPDSegFoto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0024271" y="2448514"/>
            <a:ext cx="1242777" cy="96486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feld 1"/>
          <p:cNvSpPr txBox="1"/>
          <p:nvPr/>
        </p:nvSpPr>
        <p:spPr>
          <a:xfrm>
            <a:off x="9630163" y="5457763"/>
            <a:ext cx="1245996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de-DE" sz="1400" dirty="0" err="1" smtClean="0"/>
              <a:t>without</a:t>
            </a:r>
            <a:r>
              <a:rPr lang="de-DE" sz="1400" dirty="0" smtClean="0"/>
              <a:t> </a:t>
            </a:r>
            <a:r>
              <a:rPr lang="de-DE" sz="1400" dirty="0" err="1"/>
              <a:t>any</a:t>
            </a:r>
            <a:r>
              <a:rPr lang="de-DE" sz="1400" dirty="0"/>
              <a:t> </a:t>
            </a:r>
            <a:r>
              <a:rPr lang="de-DE" sz="1400" dirty="0" err="1"/>
              <a:t>magnetic</a:t>
            </a:r>
            <a:r>
              <a:rPr lang="de-DE" sz="1400" dirty="0"/>
              <a:t> </a:t>
            </a:r>
            <a:r>
              <a:rPr lang="de-DE" sz="1400" dirty="0" err="1"/>
              <a:t>dipole</a:t>
            </a:r>
            <a:r>
              <a:rPr lang="de-DE" sz="1400" dirty="0"/>
              <a:t> </a:t>
            </a:r>
            <a:r>
              <a:rPr lang="de-DE" sz="1400" dirty="0" err="1" smtClean="0"/>
              <a:t>corrections</a:t>
            </a:r>
            <a:r>
              <a:rPr lang="de-DE" sz="1400" dirty="0" smtClean="0"/>
              <a:t> !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012963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>
            <a:spLocks noGrp="1"/>
          </p:cNvSpPr>
          <p:nvPr>
            <p:ph type="sldNum" sz="quarter" idx="2"/>
          </p:nvPr>
        </p:nvSpPr>
        <p:spPr>
          <a:xfrm>
            <a:off x="-2177416" y="7396801"/>
            <a:ext cx="2640333" cy="17281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>
              <a:defRPr sz="1800" b="0"/>
            </a:pPr>
            <a:fld id="{86CB4B4D-7CA3-9044-876B-883B54F8677D}" type="slidenum">
              <a:rPr sz="1200" b="1"/>
              <a:t>12</a:t>
            </a:fld>
            <a:endParaRPr sz="1200" b="1"/>
          </a:p>
        </p:txBody>
      </p:sp>
      <p:pic>
        <p:nvPicPr>
          <p:cNvPr id="491" name="image109.png" descr="DSC01562.jpg"/>
          <p:cNvPicPr>
            <a:picLocks noChangeAspect="1"/>
          </p:cNvPicPr>
          <p:nvPr/>
        </p:nvPicPr>
        <p:blipFill>
          <a:blip r:embed="rId2">
            <a:extLst/>
          </a:blip>
          <a:srcRect l="17812" t="14523" r="12221" b="8491"/>
          <a:stretch>
            <a:fillRect/>
          </a:stretch>
        </p:blipFill>
        <p:spPr>
          <a:xfrm>
            <a:off x="257847" y="3360965"/>
            <a:ext cx="5400004" cy="3960003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Shape 492"/>
          <p:cNvSpPr/>
          <p:nvPr/>
        </p:nvSpPr>
        <p:spPr>
          <a:xfrm>
            <a:off x="5420085" y="3299988"/>
            <a:ext cx="292654" cy="321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43" h="21600" extrusionOk="0">
                <a:moveTo>
                  <a:pt x="16564" y="0"/>
                </a:moveTo>
                <a:cubicBezTo>
                  <a:pt x="15578" y="52"/>
                  <a:pt x="6958" y="127"/>
                  <a:pt x="3155" y="913"/>
                </a:cubicBezTo>
                <a:cubicBezTo>
                  <a:pt x="2819" y="982"/>
                  <a:pt x="2506" y="1129"/>
                  <a:pt x="2174" y="1217"/>
                </a:cubicBezTo>
                <a:cubicBezTo>
                  <a:pt x="1742" y="1332"/>
                  <a:pt x="1302" y="1420"/>
                  <a:pt x="866" y="1521"/>
                </a:cubicBezTo>
                <a:cubicBezTo>
                  <a:pt x="648" y="2130"/>
                  <a:pt x="-457" y="3191"/>
                  <a:pt x="212" y="3346"/>
                </a:cubicBezTo>
                <a:cubicBezTo>
                  <a:pt x="1151" y="3565"/>
                  <a:pt x="2686" y="3889"/>
                  <a:pt x="3482" y="4259"/>
                </a:cubicBezTo>
                <a:cubicBezTo>
                  <a:pt x="3918" y="4462"/>
                  <a:pt x="4316" y="4766"/>
                  <a:pt x="4791" y="4868"/>
                </a:cubicBezTo>
                <a:cubicBezTo>
                  <a:pt x="5752" y="5074"/>
                  <a:pt x="6753" y="5070"/>
                  <a:pt x="7734" y="5172"/>
                </a:cubicBezTo>
                <a:cubicBezTo>
                  <a:pt x="7952" y="5780"/>
                  <a:pt x="7901" y="6544"/>
                  <a:pt x="8388" y="6997"/>
                </a:cubicBezTo>
                <a:cubicBezTo>
                  <a:pt x="10041" y="8535"/>
                  <a:pt x="9145" y="7958"/>
                  <a:pt x="11004" y="8823"/>
                </a:cubicBezTo>
                <a:cubicBezTo>
                  <a:pt x="12638" y="11102"/>
                  <a:pt x="11583" y="10376"/>
                  <a:pt x="13948" y="11256"/>
                </a:cubicBezTo>
                <a:cubicBezTo>
                  <a:pt x="14057" y="11561"/>
                  <a:pt x="14176" y="11862"/>
                  <a:pt x="14275" y="12169"/>
                </a:cubicBezTo>
                <a:cubicBezTo>
                  <a:pt x="14503" y="12876"/>
                  <a:pt x="14336" y="13808"/>
                  <a:pt x="14929" y="14299"/>
                </a:cubicBezTo>
                <a:cubicBezTo>
                  <a:pt x="15505" y="14775"/>
                  <a:pt x="16455" y="14501"/>
                  <a:pt x="17218" y="14603"/>
                </a:cubicBezTo>
                <a:cubicBezTo>
                  <a:pt x="17000" y="14806"/>
                  <a:pt x="16580" y="14925"/>
                  <a:pt x="16564" y="15211"/>
                </a:cubicBezTo>
                <a:cubicBezTo>
                  <a:pt x="16338" y="19411"/>
                  <a:pt x="16370" y="19233"/>
                  <a:pt x="17218" y="21600"/>
                </a:cubicBezTo>
                <a:cubicBezTo>
                  <a:pt x="17545" y="21499"/>
                  <a:pt x="17999" y="21557"/>
                  <a:pt x="18200" y="21296"/>
                </a:cubicBezTo>
                <a:cubicBezTo>
                  <a:pt x="18768" y="20555"/>
                  <a:pt x="19423" y="16768"/>
                  <a:pt x="19508" y="16428"/>
                </a:cubicBezTo>
                <a:cubicBezTo>
                  <a:pt x="19763" y="15398"/>
                  <a:pt x="20000" y="15361"/>
                  <a:pt x="20489" y="14299"/>
                </a:cubicBezTo>
                <a:cubicBezTo>
                  <a:pt x="20866" y="13480"/>
                  <a:pt x="20951" y="12758"/>
                  <a:pt x="21143" y="11865"/>
                </a:cubicBezTo>
                <a:cubicBezTo>
                  <a:pt x="21034" y="10445"/>
                  <a:pt x="20918" y="9026"/>
                  <a:pt x="20816" y="7606"/>
                </a:cubicBezTo>
                <a:cubicBezTo>
                  <a:pt x="20700" y="5984"/>
                  <a:pt x="20776" y="4342"/>
                  <a:pt x="20489" y="2738"/>
                </a:cubicBezTo>
                <a:cubicBezTo>
                  <a:pt x="20438" y="2455"/>
                  <a:pt x="20053" y="2332"/>
                  <a:pt x="19835" y="2130"/>
                </a:cubicBezTo>
                <a:cubicBezTo>
                  <a:pt x="19726" y="1825"/>
                  <a:pt x="19777" y="1417"/>
                  <a:pt x="19508" y="1217"/>
                </a:cubicBezTo>
                <a:cubicBezTo>
                  <a:pt x="19157" y="956"/>
                  <a:pt x="18632" y="1028"/>
                  <a:pt x="18200" y="913"/>
                </a:cubicBezTo>
                <a:cubicBezTo>
                  <a:pt x="17868" y="825"/>
                  <a:pt x="17545" y="710"/>
                  <a:pt x="17218" y="608"/>
                </a:cubicBezTo>
                <a:lnTo>
                  <a:pt x="16564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3" name="Shape 493"/>
          <p:cNvSpPr/>
          <p:nvPr/>
        </p:nvSpPr>
        <p:spPr>
          <a:xfrm>
            <a:off x="5635781" y="3462181"/>
            <a:ext cx="95069" cy="106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1" h="18402" extrusionOk="0">
                <a:moveTo>
                  <a:pt x="21081" y="5860"/>
                </a:moveTo>
                <a:cubicBezTo>
                  <a:pt x="16079" y="2513"/>
                  <a:pt x="11338" y="-2935"/>
                  <a:pt x="3012" y="1941"/>
                </a:cubicBezTo>
                <a:cubicBezTo>
                  <a:pt x="854" y="3205"/>
                  <a:pt x="2573" y="6152"/>
                  <a:pt x="2008" y="8212"/>
                </a:cubicBezTo>
                <a:cubicBezTo>
                  <a:pt x="1565" y="9828"/>
                  <a:pt x="0" y="12915"/>
                  <a:pt x="0" y="12915"/>
                </a:cubicBezTo>
                <a:cubicBezTo>
                  <a:pt x="335" y="14222"/>
                  <a:pt x="-202" y="15892"/>
                  <a:pt x="1004" y="16834"/>
                </a:cubicBezTo>
                <a:cubicBezTo>
                  <a:pt x="2501" y="18003"/>
                  <a:pt x="7027" y="18402"/>
                  <a:pt x="7027" y="18402"/>
                </a:cubicBezTo>
                <a:cubicBezTo>
                  <a:pt x="9035" y="18141"/>
                  <a:pt x="11518" y="18665"/>
                  <a:pt x="13050" y="17618"/>
                </a:cubicBezTo>
                <a:cubicBezTo>
                  <a:pt x="13579" y="17257"/>
                  <a:pt x="17065" y="7429"/>
                  <a:pt x="17065" y="7428"/>
                </a:cubicBezTo>
                <a:cubicBezTo>
                  <a:pt x="17369" y="6637"/>
                  <a:pt x="17321" y="5661"/>
                  <a:pt x="18069" y="5077"/>
                </a:cubicBezTo>
                <a:cubicBezTo>
                  <a:pt x="21398" y="2477"/>
                  <a:pt x="20579" y="5730"/>
                  <a:pt x="21081" y="586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4" name="Shape 494"/>
          <p:cNvSpPr/>
          <p:nvPr/>
        </p:nvSpPr>
        <p:spPr>
          <a:xfrm>
            <a:off x="185594" y="7066229"/>
            <a:ext cx="276703" cy="276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5" h="21600" extrusionOk="0">
                <a:moveTo>
                  <a:pt x="0" y="354"/>
                </a:moveTo>
                <a:cubicBezTo>
                  <a:pt x="232" y="1416"/>
                  <a:pt x="437" y="2485"/>
                  <a:pt x="697" y="3541"/>
                </a:cubicBezTo>
                <a:cubicBezTo>
                  <a:pt x="1437" y="6552"/>
                  <a:pt x="1686" y="5129"/>
                  <a:pt x="1045" y="7082"/>
                </a:cubicBezTo>
                <a:cubicBezTo>
                  <a:pt x="1277" y="11213"/>
                  <a:pt x="1422" y="15350"/>
                  <a:pt x="1742" y="19475"/>
                </a:cubicBezTo>
                <a:cubicBezTo>
                  <a:pt x="1771" y="19848"/>
                  <a:pt x="1887" y="20227"/>
                  <a:pt x="2090" y="20538"/>
                </a:cubicBezTo>
                <a:cubicBezTo>
                  <a:pt x="2364" y="20954"/>
                  <a:pt x="2787" y="21246"/>
                  <a:pt x="3136" y="21600"/>
                </a:cubicBezTo>
                <a:lnTo>
                  <a:pt x="17768" y="21246"/>
                </a:lnTo>
                <a:cubicBezTo>
                  <a:pt x="18246" y="21225"/>
                  <a:pt x="18694" y="20997"/>
                  <a:pt x="19161" y="20892"/>
                </a:cubicBezTo>
                <a:cubicBezTo>
                  <a:pt x="19739" y="20761"/>
                  <a:pt x="20323" y="20656"/>
                  <a:pt x="20903" y="20538"/>
                </a:cubicBezTo>
                <a:cubicBezTo>
                  <a:pt x="21600" y="18413"/>
                  <a:pt x="21368" y="20302"/>
                  <a:pt x="20206" y="19121"/>
                </a:cubicBezTo>
                <a:cubicBezTo>
                  <a:pt x="19947" y="18857"/>
                  <a:pt x="20157" y="18276"/>
                  <a:pt x="19858" y="18059"/>
                </a:cubicBezTo>
                <a:cubicBezTo>
                  <a:pt x="19260" y="17625"/>
                  <a:pt x="17768" y="17351"/>
                  <a:pt x="17768" y="17351"/>
                </a:cubicBezTo>
                <a:cubicBezTo>
                  <a:pt x="17652" y="16997"/>
                  <a:pt x="17718" y="16506"/>
                  <a:pt x="17419" y="16289"/>
                </a:cubicBezTo>
                <a:cubicBezTo>
                  <a:pt x="16822" y="15855"/>
                  <a:pt x="16026" y="15816"/>
                  <a:pt x="15329" y="15580"/>
                </a:cubicBezTo>
                <a:cubicBezTo>
                  <a:pt x="14981" y="15462"/>
                  <a:pt x="14589" y="15433"/>
                  <a:pt x="14284" y="15226"/>
                </a:cubicBezTo>
                <a:cubicBezTo>
                  <a:pt x="13935" y="14990"/>
                  <a:pt x="13624" y="14686"/>
                  <a:pt x="13239" y="14518"/>
                </a:cubicBezTo>
                <a:cubicBezTo>
                  <a:pt x="12799" y="14326"/>
                  <a:pt x="12310" y="14282"/>
                  <a:pt x="11845" y="14164"/>
                </a:cubicBezTo>
                <a:cubicBezTo>
                  <a:pt x="11539" y="12918"/>
                  <a:pt x="11529" y="12442"/>
                  <a:pt x="10800" y="11331"/>
                </a:cubicBezTo>
                <a:cubicBezTo>
                  <a:pt x="10618" y="11053"/>
                  <a:pt x="10308" y="10884"/>
                  <a:pt x="10103" y="10623"/>
                </a:cubicBezTo>
                <a:cubicBezTo>
                  <a:pt x="9842" y="10291"/>
                  <a:pt x="9733" y="9827"/>
                  <a:pt x="9406" y="9561"/>
                </a:cubicBezTo>
                <a:cubicBezTo>
                  <a:pt x="9120" y="9327"/>
                  <a:pt x="8710" y="9325"/>
                  <a:pt x="8361" y="9207"/>
                </a:cubicBezTo>
                <a:cubicBezTo>
                  <a:pt x="7781" y="8616"/>
                  <a:pt x="6879" y="8228"/>
                  <a:pt x="6619" y="7436"/>
                </a:cubicBezTo>
                <a:cubicBezTo>
                  <a:pt x="6167" y="6057"/>
                  <a:pt x="6531" y="6638"/>
                  <a:pt x="5574" y="5666"/>
                </a:cubicBezTo>
                <a:cubicBezTo>
                  <a:pt x="6724" y="3912"/>
                  <a:pt x="7100" y="3820"/>
                  <a:pt x="5923" y="708"/>
                </a:cubicBezTo>
                <a:cubicBezTo>
                  <a:pt x="5736" y="216"/>
                  <a:pt x="4994" y="236"/>
                  <a:pt x="4529" y="0"/>
                </a:cubicBezTo>
                <a:cubicBezTo>
                  <a:pt x="468" y="750"/>
                  <a:pt x="755" y="295"/>
                  <a:pt x="0" y="35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5" name="Shape 495"/>
          <p:cNvSpPr/>
          <p:nvPr/>
        </p:nvSpPr>
        <p:spPr>
          <a:xfrm flipH="1">
            <a:off x="257248" y="3352427"/>
            <a:ext cx="5400603" cy="3960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3" y="0"/>
                </a:moveTo>
                <a:lnTo>
                  <a:pt x="21600" y="0"/>
                </a:lnTo>
                <a:lnTo>
                  <a:pt x="21600" y="20123"/>
                </a:lnTo>
                <a:cubicBezTo>
                  <a:pt x="21600" y="20939"/>
                  <a:pt x="21115" y="21600"/>
                  <a:pt x="20517" y="21600"/>
                </a:cubicBezTo>
                <a:lnTo>
                  <a:pt x="0" y="21600"/>
                </a:lnTo>
                <a:lnTo>
                  <a:pt x="0" y="1477"/>
                </a:lnTo>
                <a:cubicBezTo>
                  <a:pt x="0" y="661"/>
                  <a:pt x="485" y="0"/>
                  <a:pt x="1083" y="0"/>
                </a:cubicBezTo>
                <a:close/>
              </a:path>
            </a:pathLst>
          </a:custGeom>
          <a:ln w="28575">
            <a:solidFill>
              <a:srgbClr val="A27C38"/>
            </a:solidFill>
            <a:bevel/>
          </a:ln>
        </p:spPr>
        <p:txBody>
          <a:bodyPr lIns="45718" tIns="45718" rIns="45718" bIns="45718"/>
          <a:lstStyle/>
          <a:p>
            <a:pPr>
              <a:lnSpc>
                <a:spcPts val="71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03" name="image5.jpeg" descr="C:\Katrin_Picture\3_005_corr.jpg"/>
          <p:cNvPicPr>
            <a:picLocks noChangeAspect="1"/>
          </p:cNvPicPr>
          <p:nvPr/>
        </p:nvPicPr>
        <p:blipFill>
          <a:blip r:embed="rId3">
            <a:extLst/>
          </a:blip>
          <a:srcRect l="636" t="23923" r="19513" b="40284"/>
          <a:stretch>
            <a:fillRect/>
          </a:stretch>
        </p:blipFill>
        <p:spPr>
          <a:xfrm>
            <a:off x="182628" y="997199"/>
            <a:ext cx="10962042" cy="1965308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Shape 504"/>
          <p:cNvSpPr/>
          <p:nvPr/>
        </p:nvSpPr>
        <p:spPr>
          <a:xfrm>
            <a:off x="185239" y="2871091"/>
            <a:ext cx="4210444" cy="489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ts val="3100"/>
              </a:lnSpc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required: source fluctuation: </a:t>
            </a:r>
            <a:r>
              <a:rPr lang="de-DE" dirty="0">
                <a:latin typeface="Symbol"/>
                <a:ea typeface="Arial"/>
                <a:cs typeface="Arial"/>
                <a:sym typeface="Symbol"/>
              </a:rPr>
              <a:t>D</a:t>
            </a:r>
            <a:r>
              <a:rPr dirty="0" smtClean="0">
                <a:latin typeface="Arial"/>
                <a:ea typeface="Arial"/>
                <a:cs typeface="Arial"/>
                <a:sym typeface="Arial"/>
              </a:rPr>
              <a:t>T/T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&lt; 10</a:t>
            </a:r>
            <a:r>
              <a:rPr b="1" baseline="29333" dirty="0">
                <a:latin typeface="Arial"/>
                <a:ea typeface="Arial"/>
                <a:cs typeface="Arial"/>
                <a:sym typeface="Arial"/>
              </a:rPr>
              <a:t>-3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507" name="image1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8911" y="1019421"/>
            <a:ext cx="308232" cy="1187685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Shape 508"/>
          <p:cNvSpPr>
            <a:spLocks noGrp="1"/>
          </p:cNvSpPr>
          <p:nvPr>
            <p:ph type="title" idx="4294967295"/>
          </p:nvPr>
        </p:nvSpPr>
        <p:spPr>
          <a:xfrm>
            <a:off x="483274" y="-1"/>
            <a:ext cx="8553572" cy="869927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3600" b="0">
                <a:solidFill>
                  <a:srgbClr val="000000"/>
                </a:solidFill>
              </a:defRPr>
            </a:lvl1pPr>
          </a:lstStyle>
          <a:p>
            <a:pPr>
              <a:defRPr sz="1800"/>
            </a:pPr>
            <a:r>
              <a:rPr sz="3600" dirty="0" smtClean="0"/>
              <a:t>Challenges</a:t>
            </a:r>
            <a:r>
              <a:rPr lang="de-DE" sz="3600" dirty="0" smtClean="0"/>
              <a:t> on </a:t>
            </a:r>
            <a:r>
              <a:rPr lang="de-DE" sz="3600" dirty="0" err="1" smtClean="0"/>
              <a:t>stability</a:t>
            </a:r>
            <a:endParaRPr sz="3600" dirty="0"/>
          </a:p>
        </p:txBody>
      </p:sp>
      <p:grpSp>
        <p:nvGrpSpPr>
          <p:cNvPr id="21" name="Group 519"/>
          <p:cNvGrpSpPr/>
          <p:nvPr/>
        </p:nvGrpSpPr>
        <p:grpSpPr>
          <a:xfrm>
            <a:off x="5873547" y="3313151"/>
            <a:ext cx="5545257" cy="4091195"/>
            <a:chOff x="-1" y="-1"/>
            <a:chExt cx="5545256" cy="4091193"/>
          </a:xfrm>
        </p:grpSpPr>
        <p:sp>
          <p:nvSpPr>
            <p:cNvPr id="22" name="Shape 514"/>
            <p:cNvSpPr/>
            <p:nvPr/>
          </p:nvSpPr>
          <p:spPr>
            <a:xfrm>
              <a:off x="5234491" y="-2"/>
              <a:ext cx="292652" cy="32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3" h="21600" extrusionOk="0">
                  <a:moveTo>
                    <a:pt x="16564" y="0"/>
                  </a:moveTo>
                  <a:cubicBezTo>
                    <a:pt x="15578" y="52"/>
                    <a:pt x="6958" y="127"/>
                    <a:pt x="3155" y="913"/>
                  </a:cubicBezTo>
                  <a:cubicBezTo>
                    <a:pt x="2819" y="982"/>
                    <a:pt x="2506" y="1129"/>
                    <a:pt x="2174" y="1217"/>
                  </a:cubicBezTo>
                  <a:cubicBezTo>
                    <a:pt x="1742" y="1332"/>
                    <a:pt x="1302" y="1420"/>
                    <a:pt x="866" y="1521"/>
                  </a:cubicBezTo>
                  <a:cubicBezTo>
                    <a:pt x="648" y="2130"/>
                    <a:pt x="-457" y="3191"/>
                    <a:pt x="212" y="3346"/>
                  </a:cubicBezTo>
                  <a:cubicBezTo>
                    <a:pt x="1151" y="3565"/>
                    <a:pt x="2686" y="3889"/>
                    <a:pt x="3482" y="4259"/>
                  </a:cubicBezTo>
                  <a:cubicBezTo>
                    <a:pt x="3918" y="4462"/>
                    <a:pt x="4316" y="4766"/>
                    <a:pt x="4791" y="4868"/>
                  </a:cubicBezTo>
                  <a:cubicBezTo>
                    <a:pt x="5752" y="5074"/>
                    <a:pt x="6753" y="5070"/>
                    <a:pt x="7734" y="5172"/>
                  </a:cubicBezTo>
                  <a:cubicBezTo>
                    <a:pt x="7952" y="5780"/>
                    <a:pt x="7901" y="6544"/>
                    <a:pt x="8388" y="6997"/>
                  </a:cubicBezTo>
                  <a:cubicBezTo>
                    <a:pt x="10041" y="8535"/>
                    <a:pt x="9145" y="7958"/>
                    <a:pt x="11004" y="8823"/>
                  </a:cubicBezTo>
                  <a:cubicBezTo>
                    <a:pt x="12638" y="11102"/>
                    <a:pt x="11583" y="10376"/>
                    <a:pt x="13948" y="11256"/>
                  </a:cubicBezTo>
                  <a:cubicBezTo>
                    <a:pt x="14057" y="11561"/>
                    <a:pt x="14176" y="11862"/>
                    <a:pt x="14275" y="12169"/>
                  </a:cubicBezTo>
                  <a:cubicBezTo>
                    <a:pt x="14503" y="12876"/>
                    <a:pt x="14336" y="13808"/>
                    <a:pt x="14929" y="14299"/>
                  </a:cubicBezTo>
                  <a:cubicBezTo>
                    <a:pt x="15505" y="14775"/>
                    <a:pt x="16455" y="14501"/>
                    <a:pt x="17218" y="14603"/>
                  </a:cubicBezTo>
                  <a:cubicBezTo>
                    <a:pt x="17000" y="14806"/>
                    <a:pt x="16580" y="14925"/>
                    <a:pt x="16564" y="15211"/>
                  </a:cubicBezTo>
                  <a:cubicBezTo>
                    <a:pt x="16338" y="19411"/>
                    <a:pt x="16370" y="19233"/>
                    <a:pt x="17218" y="21600"/>
                  </a:cubicBezTo>
                  <a:cubicBezTo>
                    <a:pt x="17545" y="21499"/>
                    <a:pt x="17999" y="21557"/>
                    <a:pt x="18200" y="21296"/>
                  </a:cubicBezTo>
                  <a:cubicBezTo>
                    <a:pt x="18768" y="20555"/>
                    <a:pt x="19423" y="16768"/>
                    <a:pt x="19508" y="16428"/>
                  </a:cubicBezTo>
                  <a:cubicBezTo>
                    <a:pt x="19763" y="15398"/>
                    <a:pt x="20000" y="15361"/>
                    <a:pt x="20489" y="14299"/>
                  </a:cubicBezTo>
                  <a:cubicBezTo>
                    <a:pt x="20866" y="13480"/>
                    <a:pt x="20951" y="12758"/>
                    <a:pt x="21143" y="11865"/>
                  </a:cubicBezTo>
                  <a:cubicBezTo>
                    <a:pt x="21034" y="10445"/>
                    <a:pt x="20918" y="9026"/>
                    <a:pt x="20816" y="7606"/>
                  </a:cubicBezTo>
                  <a:cubicBezTo>
                    <a:pt x="20700" y="5984"/>
                    <a:pt x="20776" y="4342"/>
                    <a:pt x="20489" y="2738"/>
                  </a:cubicBezTo>
                  <a:cubicBezTo>
                    <a:pt x="20438" y="2455"/>
                    <a:pt x="20053" y="2332"/>
                    <a:pt x="19835" y="2130"/>
                  </a:cubicBezTo>
                  <a:cubicBezTo>
                    <a:pt x="19726" y="1825"/>
                    <a:pt x="19777" y="1417"/>
                    <a:pt x="19508" y="1217"/>
                  </a:cubicBezTo>
                  <a:cubicBezTo>
                    <a:pt x="19157" y="956"/>
                    <a:pt x="18632" y="1028"/>
                    <a:pt x="18200" y="913"/>
                  </a:cubicBezTo>
                  <a:cubicBezTo>
                    <a:pt x="17868" y="825"/>
                    <a:pt x="17545" y="710"/>
                    <a:pt x="17218" y="608"/>
                  </a:cubicBezTo>
                  <a:lnTo>
                    <a:pt x="1656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" name="Shape 515"/>
            <p:cNvSpPr/>
            <p:nvPr/>
          </p:nvSpPr>
          <p:spPr>
            <a:xfrm>
              <a:off x="5450185" y="138173"/>
              <a:ext cx="95070" cy="106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1" h="18402" extrusionOk="0">
                  <a:moveTo>
                    <a:pt x="21081" y="5860"/>
                  </a:moveTo>
                  <a:cubicBezTo>
                    <a:pt x="16079" y="2513"/>
                    <a:pt x="11338" y="-2935"/>
                    <a:pt x="3012" y="1941"/>
                  </a:cubicBezTo>
                  <a:cubicBezTo>
                    <a:pt x="854" y="3205"/>
                    <a:pt x="2573" y="6152"/>
                    <a:pt x="2008" y="8212"/>
                  </a:cubicBezTo>
                  <a:cubicBezTo>
                    <a:pt x="1565" y="9828"/>
                    <a:pt x="0" y="12915"/>
                    <a:pt x="0" y="12915"/>
                  </a:cubicBezTo>
                  <a:cubicBezTo>
                    <a:pt x="335" y="14222"/>
                    <a:pt x="-202" y="15892"/>
                    <a:pt x="1004" y="16834"/>
                  </a:cubicBezTo>
                  <a:cubicBezTo>
                    <a:pt x="2501" y="18003"/>
                    <a:pt x="7027" y="18402"/>
                    <a:pt x="7027" y="18402"/>
                  </a:cubicBezTo>
                  <a:cubicBezTo>
                    <a:pt x="9035" y="18141"/>
                    <a:pt x="11518" y="18665"/>
                    <a:pt x="13050" y="17618"/>
                  </a:cubicBezTo>
                  <a:cubicBezTo>
                    <a:pt x="13579" y="17257"/>
                    <a:pt x="17065" y="7429"/>
                    <a:pt x="17065" y="7428"/>
                  </a:cubicBezTo>
                  <a:cubicBezTo>
                    <a:pt x="17369" y="6637"/>
                    <a:pt x="17321" y="5661"/>
                    <a:pt x="18069" y="5077"/>
                  </a:cubicBezTo>
                  <a:cubicBezTo>
                    <a:pt x="21398" y="2477"/>
                    <a:pt x="20579" y="5730"/>
                    <a:pt x="21081" y="58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" name="Shape 516"/>
            <p:cNvSpPr/>
            <p:nvPr/>
          </p:nvSpPr>
          <p:spPr>
            <a:xfrm>
              <a:off x="-2" y="3766242"/>
              <a:ext cx="276704" cy="276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5" h="21600" extrusionOk="0">
                  <a:moveTo>
                    <a:pt x="0" y="354"/>
                  </a:moveTo>
                  <a:cubicBezTo>
                    <a:pt x="232" y="1416"/>
                    <a:pt x="437" y="2485"/>
                    <a:pt x="697" y="3541"/>
                  </a:cubicBezTo>
                  <a:cubicBezTo>
                    <a:pt x="1437" y="6552"/>
                    <a:pt x="1686" y="5129"/>
                    <a:pt x="1045" y="7082"/>
                  </a:cubicBezTo>
                  <a:cubicBezTo>
                    <a:pt x="1277" y="11213"/>
                    <a:pt x="1422" y="15350"/>
                    <a:pt x="1742" y="19475"/>
                  </a:cubicBezTo>
                  <a:cubicBezTo>
                    <a:pt x="1771" y="19848"/>
                    <a:pt x="1887" y="20227"/>
                    <a:pt x="2090" y="20538"/>
                  </a:cubicBezTo>
                  <a:cubicBezTo>
                    <a:pt x="2364" y="20954"/>
                    <a:pt x="2787" y="21246"/>
                    <a:pt x="3136" y="21600"/>
                  </a:cubicBezTo>
                  <a:lnTo>
                    <a:pt x="17768" y="21246"/>
                  </a:lnTo>
                  <a:cubicBezTo>
                    <a:pt x="18246" y="21225"/>
                    <a:pt x="18694" y="20997"/>
                    <a:pt x="19161" y="20892"/>
                  </a:cubicBezTo>
                  <a:cubicBezTo>
                    <a:pt x="19739" y="20761"/>
                    <a:pt x="20323" y="20656"/>
                    <a:pt x="20903" y="20538"/>
                  </a:cubicBezTo>
                  <a:cubicBezTo>
                    <a:pt x="21600" y="18413"/>
                    <a:pt x="21368" y="20302"/>
                    <a:pt x="20206" y="19121"/>
                  </a:cubicBezTo>
                  <a:cubicBezTo>
                    <a:pt x="19947" y="18857"/>
                    <a:pt x="20157" y="18276"/>
                    <a:pt x="19858" y="18059"/>
                  </a:cubicBezTo>
                  <a:cubicBezTo>
                    <a:pt x="19260" y="17625"/>
                    <a:pt x="17768" y="17351"/>
                    <a:pt x="17768" y="17351"/>
                  </a:cubicBezTo>
                  <a:cubicBezTo>
                    <a:pt x="17652" y="16997"/>
                    <a:pt x="17718" y="16506"/>
                    <a:pt x="17419" y="16289"/>
                  </a:cubicBezTo>
                  <a:cubicBezTo>
                    <a:pt x="16822" y="15855"/>
                    <a:pt x="16026" y="15816"/>
                    <a:pt x="15329" y="15580"/>
                  </a:cubicBezTo>
                  <a:cubicBezTo>
                    <a:pt x="14981" y="15462"/>
                    <a:pt x="14589" y="15433"/>
                    <a:pt x="14284" y="15226"/>
                  </a:cubicBezTo>
                  <a:cubicBezTo>
                    <a:pt x="13935" y="14990"/>
                    <a:pt x="13624" y="14686"/>
                    <a:pt x="13239" y="14518"/>
                  </a:cubicBezTo>
                  <a:cubicBezTo>
                    <a:pt x="12799" y="14326"/>
                    <a:pt x="12310" y="14282"/>
                    <a:pt x="11845" y="14164"/>
                  </a:cubicBezTo>
                  <a:cubicBezTo>
                    <a:pt x="11539" y="12918"/>
                    <a:pt x="11529" y="12442"/>
                    <a:pt x="10800" y="11331"/>
                  </a:cubicBezTo>
                  <a:cubicBezTo>
                    <a:pt x="10618" y="11053"/>
                    <a:pt x="10308" y="10884"/>
                    <a:pt x="10103" y="10623"/>
                  </a:cubicBezTo>
                  <a:cubicBezTo>
                    <a:pt x="9842" y="10291"/>
                    <a:pt x="9733" y="9827"/>
                    <a:pt x="9406" y="9561"/>
                  </a:cubicBezTo>
                  <a:cubicBezTo>
                    <a:pt x="9120" y="9327"/>
                    <a:pt x="8710" y="9325"/>
                    <a:pt x="8361" y="9207"/>
                  </a:cubicBezTo>
                  <a:cubicBezTo>
                    <a:pt x="7781" y="8616"/>
                    <a:pt x="6879" y="8228"/>
                    <a:pt x="6619" y="7436"/>
                  </a:cubicBezTo>
                  <a:cubicBezTo>
                    <a:pt x="6167" y="6057"/>
                    <a:pt x="6531" y="6638"/>
                    <a:pt x="5574" y="5666"/>
                  </a:cubicBezTo>
                  <a:cubicBezTo>
                    <a:pt x="6724" y="3912"/>
                    <a:pt x="7100" y="3820"/>
                    <a:pt x="5923" y="708"/>
                  </a:cubicBezTo>
                  <a:cubicBezTo>
                    <a:pt x="5736" y="216"/>
                    <a:pt x="4994" y="236"/>
                    <a:pt x="4529" y="0"/>
                  </a:cubicBezTo>
                  <a:cubicBezTo>
                    <a:pt x="468" y="750"/>
                    <a:pt x="755" y="295"/>
                    <a:pt x="0" y="35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" name="Shape 517"/>
            <p:cNvSpPr/>
            <p:nvPr/>
          </p:nvSpPr>
          <p:spPr>
            <a:xfrm flipH="1">
              <a:off x="71649" y="52438"/>
              <a:ext cx="5400609" cy="3960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3" y="0"/>
                  </a:moveTo>
                  <a:lnTo>
                    <a:pt x="21600" y="0"/>
                  </a:lnTo>
                  <a:lnTo>
                    <a:pt x="21600" y="20123"/>
                  </a:lnTo>
                  <a:cubicBezTo>
                    <a:pt x="21600" y="20939"/>
                    <a:pt x="21115" y="21600"/>
                    <a:pt x="20517" y="21600"/>
                  </a:cubicBezTo>
                  <a:lnTo>
                    <a:pt x="0" y="21600"/>
                  </a:lnTo>
                  <a:lnTo>
                    <a:pt x="0" y="1477"/>
                  </a:lnTo>
                  <a:cubicBezTo>
                    <a:pt x="0" y="661"/>
                    <a:pt x="485" y="0"/>
                    <a:pt x="1083" y="0"/>
                  </a:cubicBezTo>
                  <a:close/>
                </a:path>
              </a:pathLst>
            </a:custGeom>
            <a:noFill/>
            <a:ln w="28575" cap="flat">
              <a:solidFill>
                <a:srgbClr val="386CA7"/>
              </a:solidFill>
              <a:prstDash val="solid"/>
              <a:bevel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ts val="7100"/>
                </a:lnSpc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6" name="image114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9684" y="52437"/>
              <a:ext cx="4537498" cy="4038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Textfeld 2"/>
          <p:cNvSpPr txBox="1"/>
          <p:nvPr/>
        </p:nvSpPr>
        <p:spPr>
          <a:xfrm>
            <a:off x="6818024" y="2962507"/>
            <a:ext cx="371924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R&amp;D Demonstrator </a:t>
            </a:r>
            <a:r>
              <a:rPr kumimoji="0" lang="de-DE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Results</a:t>
            </a:r>
            <a:r>
              <a:rPr kumimoji="0" lang="de-DE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(2011)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26438" y="2384008"/>
            <a:ext cx="2064023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Column</a:t>
            </a:r>
            <a:r>
              <a:rPr kumimoji="0" lang="de-DE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de-DE" sz="1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Density</a:t>
            </a:r>
            <a:r>
              <a:rPr kumimoji="0" lang="de-DE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de-DE" sz="1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of</a:t>
            </a:r>
            <a:r>
              <a:rPr kumimoji="0" lang="de-DE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T2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957549" y="2334186"/>
            <a:ext cx="1462897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de-DE" dirty="0" err="1" smtClean="0">
                <a:latin typeface="Symbol"/>
                <a:ea typeface="Arial"/>
                <a:cs typeface="Arial"/>
                <a:sym typeface="Symbol"/>
              </a:rPr>
              <a:t>D</a:t>
            </a:r>
            <a:r>
              <a:rPr lang="de-DE" dirty="0" err="1" smtClean="0">
                <a:latin typeface="Symbol" panose="05050102010706020507" pitchFamily="18" charset="2"/>
                <a:ea typeface="Arial"/>
                <a:cs typeface="Arial"/>
                <a:sym typeface="Arial"/>
              </a:rPr>
              <a:t>r</a:t>
            </a:r>
            <a:r>
              <a:rPr lang="de-DE" dirty="0" err="1">
                <a:latin typeface="+mn-lt"/>
                <a:ea typeface="Arial"/>
                <a:cs typeface="Arial"/>
                <a:sym typeface="Arial"/>
              </a:rPr>
              <a:t>d</a:t>
            </a:r>
            <a:r>
              <a:rPr lang="de-DE" dirty="0" smtClean="0">
                <a:latin typeface="Symbol" panose="05050102010706020507" pitchFamily="18" charset="2"/>
                <a:ea typeface="Arial"/>
                <a:cs typeface="Arial"/>
                <a:sym typeface="Arial"/>
              </a:rPr>
              <a:t>/</a:t>
            </a:r>
            <a:r>
              <a:rPr lang="de-DE" dirty="0" err="1" smtClean="0">
                <a:latin typeface="Symbol" panose="05050102010706020507" pitchFamily="18" charset="2"/>
                <a:ea typeface="Arial"/>
                <a:cs typeface="Arial"/>
                <a:sym typeface="Arial"/>
              </a:rPr>
              <a:t>r</a:t>
            </a:r>
            <a:r>
              <a:rPr lang="de-DE" dirty="0" err="1" smtClean="0">
                <a:latin typeface="+mn-lt"/>
                <a:ea typeface="Arial"/>
                <a:cs typeface="Arial"/>
                <a:sym typeface="Arial"/>
              </a:rPr>
              <a:t>d</a:t>
            </a:r>
            <a:r>
              <a:rPr lang="de-DE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dirty="0">
                <a:latin typeface="Arial"/>
                <a:ea typeface="Arial"/>
                <a:cs typeface="Arial"/>
                <a:sym typeface="Arial"/>
              </a:rPr>
              <a:t>&lt; 10</a:t>
            </a:r>
            <a:r>
              <a:rPr lang="de-DE" b="1" baseline="29333" dirty="0">
                <a:latin typeface="Arial"/>
                <a:ea typeface="Arial"/>
                <a:cs typeface="Arial"/>
                <a:sym typeface="Arial"/>
              </a:rPr>
              <a:t>-3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5" name="Pfeil nach rechts 4"/>
          <p:cNvSpPr/>
          <p:nvPr/>
        </p:nvSpPr>
        <p:spPr>
          <a:xfrm rot="5400000">
            <a:off x="3419034" y="2706823"/>
            <a:ext cx="294139" cy="245787"/>
          </a:xfrm>
          <a:prstGeom prst="rightArrow">
            <a:avLst/>
          </a:prstGeom>
          <a:solidFill>
            <a:srgbClr val="FF0000"/>
          </a:solidFill>
          <a:ln w="25400" cap="flat">
            <a:noFill/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>
            <a:spLocks noGrp="1"/>
          </p:cNvSpPr>
          <p:nvPr>
            <p:ph type="sldNum" sz="quarter" idx="2"/>
          </p:nvPr>
        </p:nvSpPr>
        <p:spPr>
          <a:xfrm>
            <a:off x="-2177416" y="7396801"/>
            <a:ext cx="2640333" cy="17281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>
              <a:defRPr sz="1800" b="0"/>
            </a:pPr>
            <a:fld id="{86CB4B4D-7CA3-9044-876B-883B54F8677D}" type="slidenum">
              <a:rPr sz="1200" b="1"/>
              <a:t>13</a:t>
            </a:fld>
            <a:endParaRPr sz="1200" b="1"/>
          </a:p>
        </p:txBody>
      </p:sp>
      <p:sp>
        <p:nvSpPr>
          <p:cNvPr id="492" name="Shape 492"/>
          <p:cNvSpPr/>
          <p:nvPr/>
        </p:nvSpPr>
        <p:spPr>
          <a:xfrm>
            <a:off x="5420085" y="3299988"/>
            <a:ext cx="292654" cy="321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43" h="21600" extrusionOk="0">
                <a:moveTo>
                  <a:pt x="16564" y="0"/>
                </a:moveTo>
                <a:cubicBezTo>
                  <a:pt x="15578" y="52"/>
                  <a:pt x="6958" y="127"/>
                  <a:pt x="3155" y="913"/>
                </a:cubicBezTo>
                <a:cubicBezTo>
                  <a:pt x="2819" y="982"/>
                  <a:pt x="2506" y="1129"/>
                  <a:pt x="2174" y="1217"/>
                </a:cubicBezTo>
                <a:cubicBezTo>
                  <a:pt x="1742" y="1332"/>
                  <a:pt x="1302" y="1420"/>
                  <a:pt x="866" y="1521"/>
                </a:cubicBezTo>
                <a:cubicBezTo>
                  <a:pt x="648" y="2130"/>
                  <a:pt x="-457" y="3191"/>
                  <a:pt x="212" y="3346"/>
                </a:cubicBezTo>
                <a:cubicBezTo>
                  <a:pt x="1151" y="3565"/>
                  <a:pt x="2686" y="3889"/>
                  <a:pt x="3482" y="4259"/>
                </a:cubicBezTo>
                <a:cubicBezTo>
                  <a:pt x="3918" y="4462"/>
                  <a:pt x="4316" y="4766"/>
                  <a:pt x="4791" y="4868"/>
                </a:cubicBezTo>
                <a:cubicBezTo>
                  <a:pt x="5752" y="5074"/>
                  <a:pt x="6753" y="5070"/>
                  <a:pt x="7734" y="5172"/>
                </a:cubicBezTo>
                <a:cubicBezTo>
                  <a:pt x="7952" y="5780"/>
                  <a:pt x="7901" y="6544"/>
                  <a:pt x="8388" y="6997"/>
                </a:cubicBezTo>
                <a:cubicBezTo>
                  <a:pt x="10041" y="8535"/>
                  <a:pt x="9145" y="7958"/>
                  <a:pt x="11004" y="8823"/>
                </a:cubicBezTo>
                <a:cubicBezTo>
                  <a:pt x="12638" y="11102"/>
                  <a:pt x="11583" y="10376"/>
                  <a:pt x="13948" y="11256"/>
                </a:cubicBezTo>
                <a:cubicBezTo>
                  <a:pt x="14057" y="11561"/>
                  <a:pt x="14176" y="11862"/>
                  <a:pt x="14275" y="12169"/>
                </a:cubicBezTo>
                <a:cubicBezTo>
                  <a:pt x="14503" y="12876"/>
                  <a:pt x="14336" y="13808"/>
                  <a:pt x="14929" y="14299"/>
                </a:cubicBezTo>
                <a:cubicBezTo>
                  <a:pt x="15505" y="14775"/>
                  <a:pt x="16455" y="14501"/>
                  <a:pt x="17218" y="14603"/>
                </a:cubicBezTo>
                <a:cubicBezTo>
                  <a:pt x="17000" y="14806"/>
                  <a:pt x="16580" y="14925"/>
                  <a:pt x="16564" y="15211"/>
                </a:cubicBezTo>
                <a:cubicBezTo>
                  <a:pt x="16338" y="19411"/>
                  <a:pt x="16370" y="19233"/>
                  <a:pt x="17218" y="21600"/>
                </a:cubicBezTo>
                <a:cubicBezTo>
                  <a:pt x="17545" y="21499"/>
                  <a:pt x="17999" y="21557"/>
                  <a:pt x="18200" y="21296"/>
                </a:cubicBezTo>
                <a:cubicBezTo>
                  <a:pt x="18768" y="20555"/>
                  <a:pt x="19423" y="16768"/>
                  <a:pt x="19508" y="16428"/>
                </a:cubicBezTo>
                <a:cubicBezTo>
                  <a:pt x="19763" y="15398"/>
                  <a:pt x="20000" y="15361"/>
                  <a:pt x="20489" y="14299"/>
                </a:cubicBezTo>
                <a:cubicBezTo>
                  <a:pt x="20866" y="13480"/>
                  <a:pt x="20951" y="12758"/>
                  <a:pt x="21143" y="11865"/>
                </a:cubicBezTo>
                <a:cubicBezTo>
                  <a:pt x="21034" y="10445"/>
                  <a:pt x="20918" y="9026"/>
                  <a:pt x="20816" y="7606"/>
                </a:cubicBezTo>
                <a:cubicBezTo>
                  <a:pt x="20700" y="5984"/>
                  <a:pt x="20776" y="4342"/>
                  <a:pt x="20489" y="2738"/>
                </a:cubicBezTo>
                <a:cubicBezTo>
                  <a:pt x="20438" y="2455"/>
                  <a:pt x="20053" y="2332"/>
                  <a:pt x="19835" y="2130"/>
                </a:cubicBezTo>
                <a:cubicBezTo>
                  <a:pt x="19726" y="1825"/>
                  <a:pt x="19777" y="1417"/>
                  <a:pt x="19508" y="1217"/>
                </a:cubicBezTo>
                <a:cubicBezTo>
                  <a:pt x="19157" y="956"/>
                  <a:pt x="18632" y="1028"/>
                  <a:pt x="18200" y="913"/>
                </a:cubicBezTo>
                <a:cubicBezTo>
                  <a:pt x="17868" y="825"/>
                  <a:pt x="17545" y="710"/>
                  <a:pt x="17218" y="608"/>
                </a:cubicBezTo>
                <a:lnTo>
                  <a:pt x="16564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3" name="Shape 493"/>
          <p:cNvSpPr/>
          <p:nvPr/>
        </p:nvSpPr>
        <p:spPr>
          <a:xfrm>
            <a:off x="5635781" y="3462181"/>
            <a:ext cx="95069" cy="106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1" h="18402" extrusionOk="0">
                <a:moveTo>
                  <a:pt x="21081" y="5860"/>
                </a:moveTo>
                <a:cubicBezTo>
                  <a:pt x="16079" y="2513"/>
                  <a:pt x="11338" y="-2935"/>
                  <a:pt x="3012" y="1941"/>
                </a:cubicBezTo>
                <a:cubicBezTo>
                  <a:pt x="854" y="3205"/>
                  <a:pt x="2573" y="6152"/>
                  <a:pt x="2008" y="8212"/>
                </a:cubicBezTo>
                <a:cubicBezTo>
                  <a:pt x="1565" y="9828"/>
                  <a:pt x="0" y="12915"/>
                  <a:pt x="0" y="12915"/>
                </a:cubicBezTo>
                <a:cubicBezTo>
                  <a:pt x="335" y="14222"/>
                  <a:pt x="-202" y="15892"/>
                  <a:pt x="1004" y="16834"/>
                </a:cubicBezTo>
                <a:cubicBezTo>
                  <a:pt x="2501" y="18003"/>
                  <a:pt x="7027" y="18402"/>
                  <a:pt x="7027" y="18402"/>
                </a:cubicBezTo>
                <a:cubicBezTo>
                  <a:pt x="9035" y="18141"/>
                  <a:pt x="11518" y="18665"/>
                  <a:pt x="13050" y="17618"/>
                </a:cubicBezTo>
                <a:cubicBezTo>
                  <a:pt x="13579" y="17257"/>
                  <a:pt x="17065" y="7429"/>
                  <a:pt x="17065" y="7428"/>
                </a:cubicBezTo>
                <a:cubicBezTo>
                  <a:pt x="17369" y="6637"/>
                  <a:pt x="17321" y="5661"/>
                  <a:pt x="18069" y="5077"/>
                </a:cubicBezTo>
                <a:cubicBezTo>
                  <a:pt x="21398" y="2477"/>
                  <a:pt x="20579" y="5730"/>
                  <a:pt x="21081" y="586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4" name="Shape 494"/>
          <p:cNvSpPr/>
          <p:nvPr/>
        </p:nvSpPr>
        <p:spPr>
          <a:xfrm>
            <a:off x="185594" y="7066229"/>
            <a:ext cx="276703" cy="276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5" h="21600" extrusionOk="0">
                <a:moveTo>
                  <a:pt x="0" y="354"/>
                </a:moveTo>
                <a:cubicBezTo>
                  <a:pt x="232" y="1416"/>
                  <a:pt x="437" y="2485"/>
                  <a:pt x="697" y="3541"/>
                </a:cubicBezTo>
                <a:cubicBezTo>
                  <a:pt x="1437" y="6552"/>
                  <a:pt x="1686" y="5129"/>
                  <a:pt x="1045" y="7082"/>
                </a:cubicBezTo>
                <a:cubicBezTo>
                  <a:pt x="1277" y="11213"/>
                  <a:pt x="1422" y="15350"/>
                  <a:pt x="1742" y="19475"/>
                </a:cubicBezTo>
                <a:cubicBezTo>
                  <a:pt x="1771" y="19848"/>
                  <a:pt x="1887" y="20227"/>
                  <a:pt x="2090" y="20538"/>
                </a:cubicBezTo>
                <a:cubicBezTo>
                  <a:pt x="2364" y="20954"/>
                  <a:pt x="2787" y="21246"/>
                  <a:pt x="3136" y="21600"/>
                </a:cubicBezTo>
                <a:lnTo>
                  <a:pt x="17768" y="21246"/>
                </a:lnTo>
                <a:cubicBezTo>
                  <a:pt x="18246" y="21225"/>
                  <a:pt x="18694" y="20997"/>
                  <a:pt x="19161" y="20892"/>
                </a:cubicBezTo>
                <a:cubicBezTo>
                  <a:pt x="19739" y="20761"/>
                  <a:pt x="20323" y="20656"/>
                  <a:pt x="20903" y="20538"/>
                </a:cubicBezTo>
                <a:cubicBezTo>
                  <a:pt x="21600" y="18413"/>
                  <a:pt x="21368" y="20302"/>
                  <a:pt x="20206" y="19121"/>
                </a:cubicBezTo>
                <a:cubicBezTo>
                  <a:pt x="19947" y="18857"/>
                  <a:pt x="20157" y="18276"/>
                  <a:pt x="19858" y="18059"/>
                </a:cubicBezTo>
                <a:cubicBezTo>
                  <a:pt x="19260" y="17625"/>
                  <a:pt x="17768" y="17351"/>
                  <a:pt x="17768" y="17351"/>
                </a:cubicBezTo>
                <a:cubicBezTo>
                  <a:pt x="17652" y="16997"/>
                  <a:pt x="17718" y="16506"/>
                  <a:pt x="17419" y="16289"/>
                </a:cubicBezTo>
                <a:cubicBezTo>
                  <a:pt x="16822" y="15855"/>
                  <a:pt x="16026" y="15816"/>
                  <a:pt x="15329" y="15580"/>
                </a:cubicBezTo>
                <a:cubicBezTo>
                  <a:pt x="14981" y="15462"/>
                  <a:pt x="14589" y="15433"/>
                  <a:pt x="14284" y="15226"/>
                </a:cubicBezTo>
                <a:cubicBezTo>
                  <a:pt x="13935" y="14990"/>
                  <a:pt x="13624" y="14686"/>
                  <a:pt x="13239" y="14518"/>
                </a:cubicBezTo>
                <a:cubicBezTo>
                  <a:pt x="12799" y="14326"/>
                  <a:pt x="12310" y="14282"/>
                  <a:pt x="11845" y="14164"/>
                </a:cubicBezTo>
                <a:cubicBezTo>
                  <a:pt x="11539" y="12918"/>
                  <a:pt x="11529" y="12442"/>
                  <a:pt x="10800" y="11331"/>
                </a:cubicBezTo>
                <a:cubicBezTo>
                  <a:pt x="10618" y="11053"/>
                  <a:pt x="10308" y="10884"/>
                  <a:pt x="10103" y="10623"/>
                </a:cubicBezTo>
                <a:cubicBezTo>
                  <a:pt x="9842" y="10291"/>
                  <a:pt x="9733" y="9827"/>
                  <a:pt x="9406" y="9561"/>
                </a:cubicBezTo>
                <a:cubicBezTo>
                  <a:pt x="9120" y="9327"/>
                  <a:pt x="8710" y="9325"/>
                  <a:pt x="8361" y="9207"/>
                </a:cubicBezTo>
                <a:cubicBezTo>
                  <a:pt x="7781" y="8616"/>
                  <a:pt x="6879" y="8228"/>
                  <a:pt x="6619" y="7436"/>
                </a:cubicBezTo>
                <a:cubicBezTo>
                  <a:pt x="6167" y="6057"/>
                  <a:pt x="6531" y="6638"/>
                  <a:pt x="5574" y="5666"/>
                </a:cubicBezTo>
                <a:cubicBezTo>
                  <a:pt x="6724" y="3912"/>
                  <a:pt x="7100" y="3820"/>
                  <a:pt x="5923" y="708"/>
                </a:cubicBezTo>
                <a:cubicBezTo>
                  <a:pt x="5736" y="216"/>
                  <a:pt x="4994" y="236"/>
                  <a:pt x="4529" y="0"/>
                </a:cubicBezTo>
                <a:cubicBezTo>
                  <a:pt x="468" y="750"/>
                  <a:pt x="755" y="295"/>
                  <a:pt x="0" y="35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5" name="Shape 495"/>
          <p:cNvSpPr/>
          <p:nvPr/>
        </p:nvSpPr>
        <p:spPr>
          <a:xfrm flipH="1">
            <a:off x="257248" y="3352427"/>
            <a:ext cx="5400603" cy="3960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3" y="0"/>
                </a:moveTo>
                <a:lnTo>
                  <a:pt x="21600" y="0"/>
                </a:lnTo>
                <a:lnTo>
                  <a:pt x="21600" y="20123"/>
                </a:lnTo>
                <a:cubicBezTo>
                  <a:pt x="21600" y="20939"/>
                  <a:pt x="21115" y="21600"/>
                  <a:pt x="20517" y="21600"/>
                </a:cubicBezTo>
                <a:lnTo>
                  <a:pt x="0" y="21600"/>
                </a:lnTo>
                <a:lnTo>
                  <a:pt x="0" y="1477"/>
                </a:lnTo>
                <a:cubicBezTo>
                  <a:pt x="0" y="661"/>
                  <a:pt x="485" y="0"/>
                  <a:pt x="1083" y="0"/>
                </a:cubicBezTo>
                <a:close/>
              </a:path>
            </a:pathLst>
          </a:custGeom>
          <a:ln w="28575">
            <a:solidFill>
              <a:srgbClr val="A27C38"/>
            </a:solidFill>
            <a:bevel/>
          </a:ln>
        </p:spPr>
        <p:txBody>
          <a:bodyPr lIns="45718" tIns="45718" rIns="45718" bIns="45718"/>
          <a:lstStyle/>
          <a:p>
            <a:pPr>
              <a:lnSpc>
                <a:spcPts val="71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03" name="image5.jpeg" descr="C:\Katrin_Picture\3_005_corr.jpg"/>
          <p:cNvPicPr>
            <a:picLocks noChangeAspect="1"/>
          </p:cNvPicPr>
          <p:nvPr/>
        </p:nvPicPr>
        <p:blipFill>
          <a:blip r:embed="rId2">
            <a:extLst/>
          </a:blip>
          <a:srcRect l="636" t="23923" r="19513" b="40284"/>
          <a:stretch>
            <a:fillRect/>
          </a:stretch>
        </p:blipFill>
        <p:spPr>
          <a:xfrm>
            <a:off x="182628" y="997199"/>
            <a:ext cx="10962042" cy="1965308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Shape 504"/>
          <p:cNvSpPr/>
          <p:nvPr/>
        </p:nvSpPr>
        <p:spPr>
          <a:xfrm>
            <a:off x="185239" y="2871091"/>
            <a:ext cx="4210444" cy="489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ts val="3100"/>
              </a:lnSpc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required: source fluctuation: </a:t>
            </a:r>
            <a:r>
              <a:rPr lang="de-DE" dirty="0">
                <a:latin typeface="Symbol"/>
                <a:ea typeface="Arial"/>
                <a:cs typeface="Arial"/>
                <a:sym typeface="Symbol"/>
              </a:rPr>
              <a:t>D</a:t>
            </a:r>
            <a:r>
              <a:rPr dirty="0" smtClean="0">
                <a:latin typeface="Arial"/>
                <a:ea typeface="Arial"/>
                <a:cs typeface="Arial"/>
                <a:sym typeface="Arial"/>
              </a:rPr>
              <a:t>T/T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&lt; 10</a:t>
            </a:r>
            <a:r>
              <a:rPr b="1" baseline="29333" dirty="0">
                <a:latin typeface="Arial"/>
                <a:ea typeface="Arial"/>
                <a:cs typeface="Arial"/>
                <a:sym typeface="Arial"/>
              </a:rPr>
              <a:t>-3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507" name="image1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8911" y="1019421"/>
            <a:ext cx="308232" cy="1187685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Shape 508"/>
          <p:cNvSpPr>
            <a:spLocks noGrp="1"/>
          </p:cNvSpPr>
          <p:nvPr>
            <p:ph type="title" idx="4294967295"/>
          </p:nvPr>
        </p:nvSpPr>
        <p:spPr>
          <a:xfrm>
            <a:off x="483274" y="-1"/>
            <a:ext cx="8553572" cy="869927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3600" b="0">
                <a:solidFill>
                  <a:srgbClr val="000000"/>
                </a:solidFill>
              </a:defRPr>
            </a:lvl1pPr>
          </a:lstStyle>
          <a:p>
            <a:pPr>
              <a:defRPr sz="1800"/>
            </a:pPr>
            <a:r>
              <a:rPr sz="3600" dirty="0" smtClean="0"/>
              <a:t>Challenges</a:t>
            </a:r>
            <a:r>
              <a:rPr lang="de-DE" sz="3600" dirty="0" smtClean="0"/>
              <a:t> on </a:t>
            </a:r>
            <a:r>
              <a:rPr lang="de-DE" sz="3600" dirty="0" err="1" smtClean="0"/>
              <a:t>stability</a:t>
            </a:r>
            <a:endParaRPr sz="3600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94" y="3796409"/>
            <a:ext cx="5026971" cy="307247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83" y="4011309"/>
            <a:ext cx="5299731" cy="2385363"/>
          </a:xfrm>
          <a:prstGeom prst="rect">
            <a:avLst/>
          </a:prstGeom>
        </p:spPr>
      </p:pic>
      <p:sp>
        <p:nvSpPr>
          <p:cNvPr id="27" name="Shape 495"/>
          <p:cNvSpPr/>
          <p:nvPr/>
        </p:nvSpPr>
        <p:spPr>
          <a:xfrm flipH="1">
            <a:off x="5744067" y="3364284"/>
            <a:ext cx="5400603" cy="3960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3" y="0"/>
                </a:moveTo>
                <a:lnTo>
                  <a:pt x="21600" y="0"/>
                </a:lnTo>
                <a:lnTo>
                  <a:pt x="21600" y="20123"/>
                </a:lnTo>
                <a:cubicBezTo>
                  <a:pt x="21600" y="20939"/>
                  <a:pt x="21115" y="21600"/>
                  <a:pt x="20517" y="21600"/>
                </a:cubicBezTo>
                <a:lnTo>
                  <a:pt x="0" y="21600"/>
                </a:lnTo>
                <a:lnTo>
                  <a:pt x="0" y="1477"/>
                </a:lnTo>
                <a:cubicBezTo>
                  <a:pt x="0" y="661"/>
                  <a:pt x="485" y="0"/>
                  <a:pt x="1083" y="0"/>
                </a:cubicBezTo>
                <a:close/>
              </a:path>
            </a:pathLst>
          </a:custGeom>
          <a:ln w="28575">
            <a:solidFill>
              <a:srgbClr val="A27C38"/>
            </a:solidFill>
            <a:bevel/>
          </a:ln>
        </p:spPr>
        <p:txBody>
          <a:bodyPr lIns="45718" tIns="45718" rIns="45718" bIns="45718"/>
          <a:lstStyle/>
          <a:p>
            <a:pPr>
              <a:lnSpc>
                <a:spcPts val="71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" name="Textfeld 3"/>
          <p:cNvSpPr txBox="1"/>
          <p:nvPr/>
        </p:nvSpPr>
        <p:spPr>
          <a:xfrm>
            <a:off x="5798809" y="869926"/>
            <a:ext cx="5345861" cy="2092581"/>
          </a:xfrm>
          <a:prstGeom prst="rect">
            <a:avLst/>
          </a:prstGeom>
          <a:solidFill>
            <a:srgbClr val="FFFFFF"/>
          </a:solidFill>
          <a:ln w="28575">
            <a:solidFill>
              <a:srgbClr val="A27C38"/>
            </a:solidFill>
            <a:bevel/>
          </a:ln>
        </p:spPr>
        <p:txBody>
          <a:bodyPr lIns="45718" tIns="45718" rIns="45718" bIns="45718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ts val="7100"/>
              </a:lnSpc>
              <a:defRPr>
                <a:latin typeface="Arial"/>
                <a:ea typeface="Arial"/>
                <a:cs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de-DE" dirty="0" smtClean="0"/>
              <a:t>„As </a:t>
            </a:r>
            <a:r>
              <a:rPr lang="de-DE" dirty="0" err="1" smtClean="0"/>
              <a:t>built</a:t>
            </a:r>
            <a:r>
              <a:rPr lang="de-DE" dirty="0" smtClean="0"/>
              <a:t>“ WGTS </a:t>
            </a:r>
            <a:r>
              <a:rPr lang="de-DE" dirty="0" err="1" smtClean="0"/>
              <a:t>integrated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cryo-infrastructure</a:t>
            </a:r>
            <a:r>
              <a:rPr lang="de-DE" dirty="0" smtClean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load</a:t>
            </a:r>
            <a:r>
              <a:rPr lang="de-DE" dirty="0"/>
              <a:t> </a:t>
            </a:r>
            <a:r>
              <a:rPr lang="de-DE" dirty="0" err="1" smtClean="0"/>
              <a:t>confirms</a:t>
            </a:r>
            <a:r>
              <a:rPr lang="de-DE" dirty="0" smtClean="0"/>
              <a:t> R&amp;D </a:t>
            </a:r>
            <a:r>
              <a:rPr lang="de-DE" dirty="0" err="1" smtClean="0"/>
              <a:t>results</a:t>
            </a:r>
            <a:r>
              <a:rPr lang="de-DE" dirty="0" smtClean="0"/>
              <a:t>.</a:t>
            </a:r>
          </a:p>
          <a:p>
            <a:pPr algn="ctr"/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a </a:t>
            </a:r>
            <a:r>
              <a:rPr lang="de-DE" dirty="0" err="1" smtClean="0"/>
              <a:t>factor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10 </a:t>
            </a:r>
            <a:r>
              <a:rPr lang="de-DE" dirty="0" err="1" smtClean="0"/>
              <a:t>compared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specs</a:t>
            </a:r>
            <a:r>
              <a:rPr lang="de-DE" dirty="0" smtClean="0"/>
              <a:t>  </a:t>
            </a:r>
            <a:endParaRPr lang="en-GB" dirty="0"/>
          </a:p>
        </p:txBody>
      </p:sp>
      <p:sp>
        <p:nvSpPr>
          <p:cNvPr id="15" name="Textfeld 14"/>
          <p:cNvSpPr txBox="1"/>
          <p:nvPr/>
        </p:nvSpPr>
        <p:spPr>
          <a:xfrm>
            <a:off x="226438" y="2384008"/>
            <a:ext cx="2064023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Column</a:t>
            </a:r>
            <a:r>
              <a:rPr kumimoji="0" lang="de-DE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de-DE" sz="1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Density</a:t>
            </a:r>
            <a:r>
              <a:rPr kumimoji="0" lang="de-DE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de-DE" sz="1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of</a:t>
            </a:r>
            <a:r>
              <a:rPr kumimoji="0" lang="de-DE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T2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957549" y="2334186"/>
            <a:ext cx="1462897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de-DE" dirty="0" err="1" smtClean="0">
                <a:latin typeface="Symbol"/>
                <a:ea typeface="Arial"/>
                <a:cs typeface="Arial"/>
                <a:sym typeface="Symbol"/>
              </a:rPr>
              <a:t>D</a:t>
            </a:r>
            <a:r>
              <a:rPr lang="de-DE" dirty="0" err="1" smtClean="0">
                <a:latin typeface="Symbol" panose="05050102010706020507" pitchFamily="18" charset="2"/>
                <a:ea typeface="Arial"/>
                <a:cs typeface="Arial"/>
                <a:sym typeface="Arial"/>
              </a:rPr>
              <a:t>r</a:t>
            </a:r>
            <a:r>
              <a:rPr lang="de-DE" dirty="0" err="1">
                <a:latin typeface="+mn-lt"/>
                <a:ea typeface="Arial"/>
                <a:cs typeface="Arial"/>
                <a:sym typeface="Arial"/>
              </a:rPr>
              <a:t>d</a:t>
            </a:r>
            <a:r>
              <a:rPr lang="de-DE" dirty="0" smtClean="0">
                <a:latin typeface="Symbol" panose="05050102010706020507" pitchFamily="18" charset="2"/>
                <a:ea typeface="Arial"/>
                <a:cs typeface="Arial"/>
                <a:sym typeface="Arial"/>
              </a:rPr>
              <a:t>/</a:t>
            </a:r>
            <a:r>
              <a:rPr lang="de-DE" dirty="0" err="1" smtClean="0">
                <a:latin typeface="Symbol" panose="05050102010706020507" pitchFamily="18" charset="2"/>
                <a:ea typeface="Arial"/>
                <a:cs typeface="Arial"/>
                <a:sym typeface="Arial"/>
              </a:rPr>
              <a:t>r</a:t>
            </a:r>
            <a:r>
              <a:rPr lang="de-DE" dirty="0" err="1" smtClean="0">
                <a:latin typeface="+mn-lt"/>
                <a:ea typeface="Arial"/>
                <a:cs typeface="Arial"/>
                <a:sym typeface="Arial"/>
              </a:rPr>
              <a:t>d</a:t>
            </a:r>
            <a:r>
              <a:rPr lang="de-DE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dirty="0">
                <a:latin typeface="Arial"/>
                <a:ea typeface="Arial"/>
                <a:cs typeface="Arial"/>
                <a:sym typeface="Arial"/>
              </a:rPr>
              <a:t>&lt; 10</a:t>
            </a:r>
            <a:r>
              <a:rPr lang="de-DE" b="1" baseline="29333" dirty="0">
                <a:latin typeface="Arial"/>
                <a:ea typeface="Arial"/>
                <a:cs typeface="Arial"/>
                <a:sym typeface="Arial"/>
              </a:rPr>
              <a:t>-3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7" name="Pfeil nach rechts 16"/>
          <p:cNvSpPr/>
          <p:nvPr/>
        </p:nvSpPr>
        <p:spPr>
          <a:xfrm rot="5400000">
            <a:off x="3419034" y="2706823"/>
            <a:ext cx="294139" cy="245787"/>
          </a:xfrm>
          <a:prstGeom prst="rightArrow">
            <a:avLst/>
          </a:prstGeom>
          <a:solidFill>
            <a:srgbClr val="FF0000"/>
          </a:solidFill>
          <a:ln w="25400" cap="flat">
            <a:noFill/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805743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sldNum" sz="quarter" idx="2"/>
          </p:nvPr>
        </p:nvSpPr>
        <p:spPr>
          <a:xfrm>
            <a:off x="-2177416" y="7396801"/>
            <a:ext cx="2640333" cy="17281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>
              <a:defRPr sz="1800" b="0"/>
            </a:pPr>
            <a:fld id="{86CB4B4D-7CA3-9044-876B-883B54F8677D}" type="slidenum">
              <a:rPr sz="1200" b="1"/>
              <a:t>14</a:t>
            </a:fld>
            <a:endParaRPr sz="1200" b="1"/>
          </a:p>
        </p:txBody>
      </p:sp>
      <p:pic>
        <p:nvPicPr>
          <p:cNvPr id="198" name="image48.png"/>
          <p:cNvPicPr>
            <a:picLocks noChangeAspect="1"/>
          </p:cNvPicPr>
          <p:nvPr/>
        </p:nvPicPr>
        <p:blipFill>
          <a:blip r:embed="rId2">
            <a:extLst/>
          </a:blip>
          <a:srcRect t="10308" r="645"/>
          <a:stretch>
            <a:fillRect/>
          </a:stretch>
        </p:blipFill>
        <p:spPr>
          <a:xfrm>
            <a:off x="6206066" y="1572418"/>
            <a:ext cx="4432037" cy="19470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4" name="Group 204"/>
          <p:cNvGrpSpPr/>
          <p:nvPr/>
        </p:nvGrpSpPr>
        <p:grpSpPr>
          <a:xfrm>
            <a:off x="6665911" y="3922712"/>
            <a:ext cx="3857366" cy="2624407"/>
            <a:chOff x="0" y="0"/>
            <a:chExt cx="3857365" cy="2624405"/>
          </a:xfrm>
        </p:grpSpPr>
        <p:pic>
          <p:nvPicPr>
            <p:cNvPr id="199" name="image49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807" y="322262"/>
              <a:ext cx="2257694" cy="2302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image5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73830" y="1459442"/>
              <a:ext cx="1583536" cy="1055691"/>
            </a:xfrm>
            <a:prstGeom prst="rect">
              <a:avLst/>
            </a:prstGeom>
            <a:ln w="12700" cap="flat">
              <a:solidFill>
                <a:srgbClr val="FF9900"/>
              </a:solidFill>
              <a:prstDash val="solid"/>
              <a:round/>
            </a:ln>
            <a:effectLst/>
          </p:spPr>
        </p:pic>
        <p:sp>
          <p:nvSpPr>
            <p:cNvPr id="201" name="Shape 201"/>
            <p:cNvSpPr/>
            <p:nvPr/>
          </p:nvSpPr>
          <p:spPr>
            <a:xfrm flipH="1" flipV="1">
              <a:off x="1936750" y="1357578"/>
              <a:ext cx="337083" cy="101867"/>
            </a:xfrm>
            <a:prstGeom prst="line">
              <a:avLst/>
            </a:prstGeom>
            <a:noFill/>
            <a:ln w="38100" cap="flat">
              <a:solidFill>
                <a:srgbClr val="FF99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2710921" y="1172368"/>
              <a:ext cx="1099963" cy="326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2498" tIns="52498" rIns="52498" bIns="52498" numCol="1" anchor="t">
              <a:spAutoFit/>
            </a:bodyPr>
            <a:lstStyle>
              <a:lvl1pPr defTabSz="449262">
                <a:lnSpc>
                  <a:spcPct val="101000"/>
                </a:lnSpc>
                <a:tabLst>
                  <a:tab pos="508000" algn="l"/>
                  <a:tab pos="1028700" algn="l"/>
                </a:tabLst>
                <a:defRPr sz="1600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1600">
                  <a:solidFill>
                    <a:srgbClr val="FF9900"/>
                  </a:solidFill>
                </a:rPr>
                <a:t>NEG strips</a:t>
              </a:r>
            </a:p>
          </p:txBody>
        </p:sp>
        <p:sp>
          <p:nvSpPr>
            <p:cNvPr id="203" name="Shape 203"/>
            <p:cNvSpPr/>
            <p:nvPr/>
          </p:nvSpPr>
          <p:spPr>
            <a:xfrm>
              <a:off x="-1" y="-1"/>
              <a:ext cx="1770715" cy="378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2498" tIns="52498" rIns="52498" bIns="52498" numCol="1" anchor="t">
              <a:spAutoFit/>
            </a:bodyPr>
            <a:lstStyle/>
            <a:p>
              <a:pPr defTabSz="449262">
                <a:lnSpc>
                  <a:spcPct val="101000"/>
                </a:lnSpc>
                <a:tabLst>
                  <a:tab pos="508000" algn="l"/>
                  <a:tab pos="1028700" algn="l"/>
                  <a:tab pos="1562100" algn="l"/>
                </a:tabLst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r>
                <a:rPr sz="1600">
                  <a:latin typeface="Arial"/>
                  <a:ea typeface="Arial"/>
                  <a:cs typeface="Arial"/>
                  <a:sym typeface="Arial"/>
                </a:rPr>
                <a:t>LN</a:t>
              </a:r>
              <a:r>
                <a:rPr sz="1600" baseline="-31312"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sz="1600">
                  <a:latin typeface="Arial"/>
                  <a:ea typeface="Arial"/>
                  <a:cs typeface="Arial"/>
                  <a:sym typeface="Arial"/>
                </a:rPr>
                <a:t>-cooled baffles</a:t>
              </a:r>
            </a:p>
          </p:txBody>
        </p:sp>
      </p:grpSp>
      <p:grpSp>
        <p:nvGrpSpPr>
          <p:cNvPr id="213" name="Group 213"/>
          <p:cNvGrpSpPr/>
          <p:nvPr/>
        </p:nvGrpSpPr>
        <p:grpSpPr>
          <a:xfrm>
            <a:off x="820205" y="3898634"/>
            <a:ext cx="9753080" cy="3336948"/>
            <a:chOff x="-1" y="0"/>
            <a:chExt cx="9753079" cy="3336946"/>
          </a:xfrm>
        </p:grpSpPr>
        <p:grpSp>
          <p:nvGrpSpPr>
            <p:cNvPr id="207" name="Group 207"/>
            <p:cNvGrpSpPr/>
            <p:nvPr/>
          </p:nvGrpSpPr>
          <p:grpSpPr>
            <a:xfrm>
              <a:off x="-2" y="0"/>
              <a:ext cx="4293137" cy="3274491"/>
              <a:chOff x="0" y="0"/>
              <a:chExt cx="4293136" cy="3274490"/>
            </a:xfrm>
          </p:grpSpPr>
          <p:pic>
            <p:nvPicPr>
              <p:cNvPr id="205" name="image51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" y="0"/>
                <a:ext cx="4293137" cy="32744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6" name="Shape 206"/>
              <p:cNvSpPr/>
              <p:nvPr/>
            </p:nvSpPr>
            <p:spPr>
              <a:xfrm rot="20940000">
                <a:off x="1063332" y="177914"/>
                <a:ext cx="1336475" cy="409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2498" tIns="52498" rIns="52498" bIns="52498" numCol="1" anchor="t">
                <a:spAutoFit/>
              </a:bodyPr>
              <a:lstStyle>
                <a:lvl1pPr defTabSz="449262">
                  <a:lnSpc>
                    <a:spcPct val="101000"/>
                  </a:lnSpc>
                  <a:tabLst>
                    <a:tab pos="508000" algn="l"/>
                    <a:tab pos="1028700" algn="l"/>
                  </a:tabLst>
                  <a:defRPr sz="2000" b="1">
                    <a:solidFill>
                      <a:srgbClr val="FF3333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 sz="1800" b="0">
                    <a:solidFill>
                      <a:srgbClr val="000000"/>
                    </a:solidFill>
                  </a:defRPr>
                </a:pPr>
                <a:r>
                  <a:rPr sz="2000" b="1" dirty="0">
                    <a:solidFill>
                      <a:srgbClr val="FF3333"/>
                    </a:solidFill>
                  </a:rPr>
                  <a:t>preliminary</a:t>
                </a:r>
              </a:p>
            </p:txBody>
          </p:sp>
        </p:grpSp>
        <p:sp>
          <p:nvSpPr>
            <p:cNvPr id="208" name="Shape 208"/>
            <p:cNvSpPr/>
            <p:nvPr/>
          </p:nvSpPr>
          <p:spPr>
            <a:xfrm>
              <a:off x="4400550" y="233362"/>
              <a:ext cx="1311279" cy="403757"/>
            </a:xfrm>
            <a:prstGeom prst="leftArrow">
              <a:avLst>
                <a:gd name="adj1" fmla="val 50000"/>
                <a:gd name="adj2" fmla="val 69594"/>
              </a:avLst>
            </a:prstGeom>
            <a:solidFill>
              <a:srgbClr val="B2B2B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49262">
                <a:lnSpc>
                  <a:spcPct val="93000"/>
                </a:lnSpc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211" name="Group 211"/>
            <p:cNvGrpSpPr/>
            <p:nvPr/>
          </p:nvGrpSpPr>
          <p:grpSpPr>
            <a:xfrm>
              <a:off x="5224727" y="2885546"/>
              <a:ext cx="4528351" cy="413021"/>
              <a:chOff x="0" y="0"/>
              <a:chExt cx="4528349" cy="413019"/>
            </a:xfrm>
          </p:grpSpPr>
          <p:sp>
            <p:nvSpPr>
              <p:cNvPr id="209" name="Shape 209"/>
              <p:cNvSpPr/>
              <p:nvPr/>
            </p:nvSpPr>
            <p:spPr>
              <a:xfrm>
                <a:off x="-1" y="0"/>
                <a:ext cx="4528351" cy="413021"/>
              </a:xfrm>
              <a:prstGeom prst="rect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449262">
                  <a:lnSpc>
                    <a:spcPct val="101000"/>
                  </a:lnSpc>
                  <a:tabLst>
                    <a:tab pos="508000" algn="l"/>
                    <a:tab pos="1028700" algn="l"/>
                    <a:tab pos="1562100" algn="l"/>
                    <a:tab pos="2082800" algn="l"/>
                    <a:tab pos="2603500" algn="l"/>
                    <a:tab pos="3136900" algn="l"/>
                    <a:tab pos="3657600" algn="l"/>
                    <a:tab pos="4191000" algn="l"/>
                  </a:tabLst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10" name="Shape 210"/>
              <p:cNvSpPr/>
              <p:nvPr/>
            </p:nvSpPr>
            <p:spPr>
              <a:xfrm>
                <a:off x="-1" y="24397"/>
                <a:ext cx="4528351" cy="364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2498" tIns="52498" rIns="52498" bIns="52498" numCol="1" anchor="ctr">
                <a:spAutoFit/>
              </a:bodyPr>
              <a:lstStyle>
                <a:lvl1pPr algn="ctr" defTabSz="449262">
                  <a:lnSpc>
                    <a:spcPct val="101000"/>
                  </a:lnSpc>
                  <a:tabLst>
                    <a:tab pos="508000" algn="l"/>
                    <a:tab pos="1028700" algn="l"/>
                    <a:tab pos="1562100" algn="l"/>
                    <a:tab pos="2082800" algn="l"/>
                    <a:tab pos="2603500" algn="l"/>
                    <a:tab pos="3136900" algn="l"/>
                    <a:tab pos="3657600" algn="l"/>
                    <a:tab pos="4191000" algn="l"/>
                  </a:tabLst>
                  <a:defRPr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477 ± 3 mcps background level achieved</a:t>
                </a:r>
              </a:p>
            </p:txBody>
          </p:sp>
        </p:grpSp>
        <p:sp>
          <p:nvSpPr>
            <p:cNvPr id="212" name="Shape 212"/>
            <p:cNvSpPr/>
            <p:nvPr/>
          </p:nvSpPr>
          <p:spPr>
            <a:xfrm rot="20760000">
              <a:off x="4366207" y="2771576"/>
              <a:ext cx="1336475" cy="4097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2498" tIns="52498" rIns="52498" bIns="52498" numCol="1" anchor="t">
              <a:spAutoFit/>
            </a:bodyPr>
            <a:lstStyle>
              <a:lvl1pPr defTabSz="449262">
                <a:lnSpc>
                  <a:spcPct val="101000"/>
                </a:lnSpc>
                <a:tabLst>
                  <a:tab pos="508000" algn="l"/>
                  <a:tab pos="1028700" algn="l"/>
                </a:tabLst>
                <a:defRPr sz="2000" b="1">
                  <a:solidFill>
                    <a:srgbClr val="FF333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 sz="1800" b="0">
                  <a:solidFill>
                    <a:srgbClr val="000000"/>
                  </a:solidFill>
                </a:defRPr>
              </a:pPr>
              <a:r>
                <a:rPr sz="2000" b="1">
                  <a:solidFill>
                    <a:srgbClr val="FF3333"/>
                  </a:solidFill>
                </a:rPr>
                <a:t>preliminary</a:t>
              </a:r>
            </a:p>
          </p:txBody>
        </p:sp>
      </p:grpSp>
      <p:sp>
        <p:nvSpPr>
          <p:cNvPr id="214" name="Shape 214"/>
          <p:cNvSpPr/>
          <p:nvPr/>
        </p:nvSpPr>
        <p:spPr>
          <a:xfrm>
            <a:off x="462913" y="1619754"/>
            <a:ext cx="6348946" cy="1900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2498" tIns="52498" rIns="52498" bIns="52498">
            <a:spAutoFit/>
          </a:bodyPr>
          <a:lstStyle/>
          <a:p>
            <a:pPr marL="247562" indent="-247562" defTabSz="449262">
              <a:lnSpc>
                <a:spcPct val="101000"/>
              </a:lnSpc>
              <a:spcBef>
                <a:spcPts val="800"/>
              </a:spcBef>
              <a:buSzPct val="100000"/>
              <a:buFont typeface="Arial"/>
              <a:buChar char="•"/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Very efficient magnetic &amp; electrostatic shielding,</a:t>
            </a:r>
            <a:br>
              <a:rPr sz="2000">
                <a:latin typeface="Arial"/>
                <a:ea typeface="Arial"/>
                <a:cs typeface="Arial"/>
                <a:sym typeface="Arial"/>
              </a:rPr>
            </a:br>
            <a:r>
              <a:rPr sz="2000">
                <a:latin typeface="Arial"/>
                <a:ea typeface="Arial"/>
                <a:cs typeface="Arial"/>
                <a:sym typeface="Arial"/>
              </a:rPr>
              <a:t>but only for charged particles (</a:t>
            </a:r>
            <a:r>
              <a:rPr sz="2000" b="1">
                <a:latin typeface="Arial"/>
                <a:ea typeface="Arial"/>
                <a:cs typeface="Arial"/>
                <a:sym typeface="Arial"/>
              </a:rPr>
              <a:t>e</a:t>
            </a:r>
            <a:r>
              <a:rPr sz="2000" b="1" baseline="32899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 and H</a:t>
            </a:r>
            <a:r>
              <a:rPr sz="2000" baseline="32899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247562" indent="-247562" defTabSz="449262">
              <a:lnSpc>
                <a:spcPct val="111000"/>
              </a:lnSpc>
              <a:buSzPct val="100000"/>
              <a:buFont typeface="Arial"/>
              <a:buChar char="•"/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Neutral, unstable atoms (</a:t>
            </a:r>
            <a:r>
              <a:rPr sz="2000" b="1" baseline="32899">
                <a:latin typeface="Arial"/>
                <a:ea typeface="Arial"/>
                <a:cs typeface="Arial"/>
                <a:sym typeface="Arial"/>
              </a:rPr>
              <a:t>219, 220</a:t>
            </a:r>
            <a:r>
              <a:rPr sz="2000" b="1">
                <a:latin typeface="Arial"/>
                <a:ea typeface="Arial"/>
                <a:cs typeface="Arial"/>
                <a:sym typeface="Arial"/>
              </a:rPr>
              <a:t>Rn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, H*) can</a:t>
            </a:r>
            <a:br>
              <a:rPr sz="2000">
                <a:latin typeface="Arial"/>
                <a:ea typeface="Arial"/>
                <a:cs typeface="Arial"/>
                <a:sym typeface="Arial"/>
              </a:rPr>
            </a:br>
            <a:r>
              <a:rPr sz="2000">
                <a:latin typeface="Arial"/>
                <a:ea typeface="Arial"/>
                <a:cs typeface="Arial"/>
                <a:sym typeface="Arial"/>
              </a:rPr>
              <a:t>penetrate into inner flux tube</a:t>
            </a:r>
            <a:br>
              <a:rPr sz="2000">
                <a:latin typeface="Arial"/>
                <a:ea typeface="Arial"/>
                <a:cs typeface="Arial"/>
                <a:sym typeface="Arial"/>
              </a:rPr>
            </a:br>
            <a:r>
              <a:rPr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→ further measures required, e.g. passive shielding</a:t>
            </a:r>
            <a:br>
              <a:rPr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against Rn-induced secondaries</a:t>
            </a:r>
          </a:p>
        </p:txBody>
      </p:sp>
      <p:sp>
        <p:nvSpPr>
          <p:cNvPr id="215" name="Shape 215"/>
          <p:cNvSpPr/>
          <p:nvPr/>
        </p:nvSpPr>
        <p:spPr>
          <a:xfrm>
            <a:off x="462913" y="1058288"/>
            <a:ext cx="4893889" cy="450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2498" tIns="52498" rIns="52498" bIns="52498">
            <a:spAutoFit/>
          </a:bodyPr>
          <a:lstStyle>
            <a:lvl1pPr defTabSz="449262">
              <a:lnSpc>
                <a:spcPct val="101000"/>
              </a:lnSpc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</a:tabLst>
              <a:defRPr sz="24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chemeClr val="accent2"/>
                </a:solidFill>
              </a:rPr>
              <a:t>Characterisation of backgrounds</a:t>
            </a:r>
          </a:p>
        </p:txBody>
      </p:sp>
      <p:sp>
        <p:nvSpPr>
          <p:cNvPr id="216" name="Shape 216"/>
          <p:cNvSpPr/>
          <p:nvPr/>
        </p:nvSpPr>
        <p:spPr>
          <a:xfrm>
            <a:off x="268673" y="330686"/>
            <a:ext cx="936149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400175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lang="de-DE" sz="3200" dirty="0" smtClean="0"/>
              <a:t>Background </a:t>
            </a:r>
            <a:r>
              <a:rPr lang="de-DE" sz="3200" dirty="0" err="1" smtClean="0"/>
              <a:t>investigations</a:t>
            </a:r>
            <a:endParaRPr sz="3200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1" animBg="1" advAuto="0"/>
      <p:bldP spid="213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334" name="Shape 33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005888" cy="869950"/>
          </a:xfrm>
          <a:prstGeom prst="rect">
            <a:avLst/>
          </a:prstGeom>
        </p:spPr>
        <p:txBody>
          <a:bodyPr/>
          <a:lstStyle/>
          <a:p>
            <a:r>
              <a:t>KATRIN spectrometer status: background</a:t>
            </a:r>
          </a:p>
        </p:txBody>
      </p:sp>
      <p:pic>
        <p:nvPicPr>
          <p:cNvPr id="31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5519" y="1079722"/>
            <a:ext cx="8160923" cy="398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Grafik 311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6174" y="5173638"/>
            <a:ext cx="6675355" cy="2194251"/>
          </a:xfrm>
          <a:prstGeom prst="rect">
            <a:avLst/>
          </a:prstGeom>
        </p:spPr>
      </p:pic>
      <p:pic>
        <p:nvPicPr>
          <p:cNvPr id="313" name="Grafik 31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76629" y="5173638"/>
            <a:ext cx="4206210" cy="1851351"/>
          </a:xfrm>
          <a:prstGeom prst="rect">
            <a:avLst/>
          </a:prstGeom>
        </p:spPr>
      </p:pic>
      <p:grpSp>
        <p:nvGrpSpPr>
          <p:cNvPr id="333" name="Group 333"/>
          <p:cNvGrpSpPr/>
          <p:nvPr/>
        </p:nvGrpSpPr>
        <p:grpSpPr>
          <a:xfrm>
            <a:off x="992381" y="1168622"/>
            <a:ext cx="9535272" cy="3722215"/>
            <a:chOff x="-787400" y="88900"/>
            <a:chExt cx="9535271" cy="3722213"/>
          </a:xfrm>
        </p:grpSpPr>
        <p:pic>
          <p:nvPicPr>
            <p:cNvPr id="315" name="image-filtered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6700541" y="2584093"/>
              <a:ext cx="1190859" cy="121430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16" name="image20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406096" y="164754"/>
              <a:ext cx="1341775" cy="89832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grpSp>
          <p:nvGrpSpPr>
            <p:cNvPr id="332" name="Group 332"/>
            <p:cNvGrpSpPr/>
            <p:nvPr/>
          </p:nvGrpSpPr>
          <p:grpSpPr>
            <a:xfrm>
              <a:off x="-787401" y="88899"/>
              <a:ext cx="5386630" cy="3722215"/>
              <a:chOff x="-787400" y="88899"/>
              <a:chExt cx="5386628" cy="3722213"/>
            </a:xfrm>
          </p:grpSpPr>
          <p:sp>
            <p:nvSpPr>
              <p:cNvPr id="317" name="Shape 317"/>
              <p:cNvSpPr/>
              <p:nvPr/>
            </p:nvSpPr>
            <p:spPr>
              <a:xfrm flipV="1">
                <a:off x="-749301" y="1449099"/>
                <a:ext cx="472838" cy="472837"/>
              </a:xfrm>
              <a:prstGeom prst="line">
                <a:avLst/>
              </a:prstGeom>
              <a:noFill/>
              <a:ln w="76200" cap="flat">
                <a:solidFill>
                  <a:srgbClr val="FF26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18" name="Shape 318"/>
              <p:cNvSpPr/>
              <p:nvPr/>
            </p:nvSpPr>
            <p:spPr>
              <a:xfrm flipH="1" flipV="1">
                <a:off x="-749301" y="1449099"/>
                <a:ext cx="472838" cy="472837"/>
              </a:xfrm>
              <a:prstGeom prst="line">
                <a:avLst/>
              </a:prstGeom>
              <a:noFill/>
              <a:ln w="76200" cap="flat">
                <a:solidFill>
                  <a:srgbClr val="FF26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19" name="Shape 319"/>
              <p:cNvSpPr/>
              <p:nvPr/>
            </p:nvSpPr>
            <p:spPr>
              <a:xfrm flipV="1">
                <a:off x="-67091" y="1949061"/>
                <a:ext cx="472837" cy="472837"/>
              </a:xfrm>
              <a:prstGeom prst="line">
                <a:avLst/>
              </a:prstGeom>
              <a:noFill/>
              <a:ln w="76200" cap="flat">
                <a:solidFill>
                  <a:srgbClr val="FF26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20" name="Shape 320"/>
              <p:cNvSpPr/>
              <p:nvPr/>
            </p:nvSpPr>
            <p:spPr>
              <a:xfrm flipH="1" flipV="1">
                <a:off x="-67091" y="1949061"/>
                <a:ext cx="472837" cy="472837"/>
              </a:xfrm>
              <a:prstGeom prst="line">
                <a:avLst/>
              </a:prstGeom>
              <a:noFill/>
              <a:ln w="76200" cap="flat">
                <a:solidFill>
                  <a:srgbClr val="FF26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21" name="Shape 321"/>
              <p:cNvSpPr/>
              <p:nvPr/>
            </p:nvSpPr>
            <p:spPr>
              <a:xfrm flipV="1">
                <a:off x="-787401" y="2460863"/>
                <a:ext cx="472838" cy="472838"/>
              </a:xfrm>
              <a:prstGeom prst="line">
                <a:avLst/>
              </a:prstGeom>
              <a:noFill/>
              <a:ln w="76200" cap="flat">
                <a:solidFill>
                  <a:srgbClr val="FF26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22" name="Shape 322"/>
              <p:cNvSpPr/>
              <p:nvPr/>
            </p:nvSpPr>
            <p:spPr>
              <a:xfrm flipH="1" flipV="1">
                <a:off x="-787401" y="2460863"/>
                <a:ext cx="472838" cy="472838"/>
              </a:xfrm>
              <a:prstGeom prst="line">
                <a:avLst/>
              </a:prstGeom>
              <a:noFill/>
              <a:ln w="76200" cap="flat">
                <a:solidFill>
                  <a:srgbClr val="FF26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23" name="Shape 323"/>
              <p:cNvSpPr/>
              <p:nvPr/>
            </p:nvSpPr>
            <p:spPr>
              <a:xfrm flipV="1">
                <a:off x="1047723" y="3338277"/>
                <a:ext cx="472838" cy="472837"/>
              </a:xfrm>
              <a:prstGeom prst="line">
                <a:avLst/>
              </a:prstGeom>
              <a:noFill/>
              <a:ln w="76200" cap="flat">
                <a:solidFill>
                  <a:srgbClr val="FF26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24" name="Shape 324"/>
              <p:cNvSpPr/>
              <p:nvPr/>
            </p:nvSpPr>
            <p:spPr>
              <a:xfrm flipH="1" flipV="1">
                <a:off x="1047723" y="3338277"/>
                <a:ext cx="472838" cy="472837"/>
              </a:xfrm>
              <a:prstGeom prst="line">
                <a:avLst/>
              </a:prstGeom>
              <a:noFill/>
              <a:ln w="76200" cap="flat">
                <a:solidFill>
                  <a:srgbClr val="FF26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25" name="Shape 325"/>
              <p:cNvSpPr/>
              <p:nvPr/>
            </p:nvSpPr>
            <p:spPr>
              <a:xfrm flipV="1">
                <a:off x="3888507" y="228662"/>
                <a:ext cx="472838" cy="472837"/>
              </a:xfrm>
              <a:prstGeom prst="line">
                <a:avLst/>
              </a:prstGeom>
              <a:noFill/>
              <a:ln w="76200" cap="flat">
                <a:solidFill>
                  <a:srgbClr val="FF26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26" name="Shape 326"/>
              <p:cNvSpPr/>
              <p:nvPr/>
            </p:nvSpPr>
            <p:spPr>
              <a:xfrm flipH="1" flipV="1">
                <a:off x="3888507" y="228662"/>
                <a:ext cx="472838" cy="472837"/>
              </a:xfrm>
              <a:prstGeom prst="line">
                <a:avLst/>
              </a:prstGeom>
              <a:noFill/>
              <a:ln w="76200" cap="flat">
                <a:solidFill>
                  <a:srgbClr val="FF26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27" name="Shape 327"/>
              <p:cNvSpPr/>
              <p:nvPr/>
            </p:nvSpPr>
            <p:spPr>
              <a:xfrm flipV="1">
                <a:off x="2901817" y="2435463"/>
                <a:ext cx="472837" cy="472838"/>
              </a:xfrm>
              <a:prstGeom prst="line">
                <a:avLst/>
              </a:prstGeom>
              <a:noFill/>
              <a:ln w="76200" cap="flat">
                <a:solidFill>
                  <a:srgbClr val="FF26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28" name="Shape 328"/>
              <p:cNvSpPr/>
              <p:nvPr/>
            </p:nvSpPr>
            <p:spPr>
              <a:xfrm flipH="1" flipV="1">
                <a:off x="2901817" y="2435463"/>
                <a:ext cx="472837" cy="472838"/>
              </a:xfrm>
              <a:prstGeom prst="line">
                <a:avLst/>
              </a:prstGeom>
              <a:noFill/>
              <a:ln w="76200" cap="flat">
                <a:solidFill>
                  <a:srgbClr val="FF26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29" name="Shape 329"/>
              <p:cNvSpPr/>
              <p:nvPr/>
            </p:nvSpPr>
            <p:spPr>
              <a:xfrm flipV="1">
                <a:off x="4126392" y="2422763"/>
                <a:ext cx="472837" cy="472838"/>
              </a:xfrm>
              <a:prstGeom prst="line">
                <a:avLst/>
              </a:prstGeom>
              <a:noFill/>
              <a:ln w="76200" cap="flat">
                <a:solidFill>
                  <a:srgbClr val="FF26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30" name="Shape 330"/>
              <p:cNvSpPr/>
              <p:nvPr/>
            </p:nvSpPr>
            <p:spPr>
              <a:xfrm flipH="1" flipV="1">
                <a:off x="4126392" y="2422763"/>
                <a:ext cx="472837" cy="472838"/>
              </a:xfrm>
              <a:prstGeom prst="line">
                <a:avLst/>
              </a:prstGeom>
              <a:noFill/>
              <a:ln w="76200" cap="flat">
                <a:solidFill>
                  <a:srgbClr val="FF26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31" name="Shape 331"/>
              <p:cNvSpPr/>
              <p:nvPr/>
            </p:nvSpPr>
            <p:spPr>
              <a:xfrm>
                <a:off x="2653666" y="88900"/>
                <a:ext cx="866997" cy="7269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700"/>
                  </a:spcBef>
                  <a:defRPr sz="4200"/>
                </a:pPr>
                <a:r>
                  <a:rPr b="1">
                    <a:solidFill>
                      <a:srgbClr val="009D80"/>
                    </a:solidFill>
                  </a:rPr>
                  <a:t>(✓)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7039465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 animBg="1" advAuto="0"/>
      <p:bldP spid="313" grpId="0" animBg="1" advAuto="0"/>
      <p:bldP spid="333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375" name="Shape 375"/>
          <p:cNvSpPr/>
          <p:nvPr/>
        </p:nvSpPr>
        <p:spPr>
          <a:xfrm>
            <a:off x="462914" y="1278176"/>
            <a:ext cx="3002774" cy="220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00526" indent="-200526">
              <a:spcBef>
                <a:spcPts val="600"/>
              </a:spcBef>
              <a:buSzPct val="100000"/>
              <a:buChar char="•"/>
              <a:defRPr sz="2000"/>
            </a:pPr>
            <a:r>
              <a:t>Further </a:t>
            </a:r>
            <a:r>
              <a:rPr b="1"/>
              <a:t>background reduction measures</a:t>
            </a:r>
            <a:r>
              <a:t> being studied</a:t>
            </a:r>
          </a:p>
          <a:p>
            <a:pPr marL="200526" indent="-200526">
              <a:spcBef>
                <a:spcPts val="600"/>
              </a:spcBef>
              <a:buSzPct val="100000"/>
              <a:buChar char="•"/>
              <a:defRPr sz="2000"/>
            </a:pPr>
            <a:r>
              <a:t>In addition:</a:t>
            </a:r>
            <a:r>
              <a:rPr b="1"/>
              <a:t> several mitigation strategies </a:t>
            </a:r>
            <a:r>
              <a:t>currently under investigation:</a:t>
            </a:r>
          </a:p>
        </p:txBody>
      </p:sp>
      <p:sp>
        <p:nvSpPr>
          <p:cNvPr id="376" name="Shape 376"/>
          <p:cNvSpPr/>
          <p:nvPr/>
        </p:nvSpPr>
        <p:spPr>
          <a:xfrm>
            <a:off x="483275" y="4631786"/>
            <a:ext cx="3128548" cy="667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spcBef>
                <a:spcPts val="600"/>
              </a:spcBef>
              <a:buSzPct val="100000"/>
              <a:buChar char="-"/>
              <a:defRPr sz="2000"/>
            </a:lvl1pPr>
          </a:lstStyle>
          <a:p>
            <a:pPr>
              <a:defRPr b="1"/>
            </a:pPr>
            <a:r>
              <a:rPr b="0"/>
              <a:t>flux tube compression by increasing B</a:t>
            </a:r>
          </a:p>
        </p:txBody>
      </p:sp>
      <p:pic>
        <p:nvPicPr>
          <p:cNvPr id="377" name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1461" y="1341676"/>
            <a:ext cx="7239001" cy="5397439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Shape 378"/>
          <p:cNvSpPr/>
          <p:nvPr/>
        </p:nvSpPr>
        <p:spPr>
          <a:xfrm>
            <a:off x="4887059" y="4781625"/>
            <a:ext cx="1341776" cy="76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1600" b="1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TDR 2004</a:t>
            </a:r>
            <a:br/>
            <a:r>
              <a:t>optimized for </a:t>
            </a:r>
            <a:br/>
            <a:r>
              <a:t>10 mcps</a:t>
            </a:r>
          </a:p>
        </p:txBody>
      </p:sp>
      <p:sp>
        <p:nvSpPr>
          <p:cNvPr id="379" name="Shape 379"/>
          <p:cNvSpPr/>
          <p:nvPr/>
        </p:nvSpPr>
        <p:spPr>
          <a:xfrm>
            <a:off x="8673054" y="1578726"/>
            <a:ext cx="1341776" cy="549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lnSpc>
                <a:spcPct val="90000"/>
              </a:lnSpc>
              <a:defRPr sz="1600" b="1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558 mcps</a:t>
            </a:r>
            <a:br/>
            <a:r>
              <a:t>non-optimized</a:t>
            </a:r>
          </a:p>
        </p:txBody>
      </p:sp>
      <p:sp>
        <p:nvSpPr>
          <p:cNvPr id="380" name="Shape 380"/>
          <p:cNvSpPr/>
          <p:nvPr/>
        </p:nvSpPr>
        <p:spPr>
          <a:xfrm>
            <a:off x="483275" y="3596156"/>
            <a:ext cx="3002774" cy="1035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600"/>
              </a:spcBef>
              <a:buSzPct val="100000"/>
              <a:buChar char="-"/>
              <a:defRPr sz="2000" b="1"/>
            </a:pPr>
            <a:r>
              <a:rPr b="0"/>
              <a:t>optimized scanning</a:t>
            </a:r>
          </a:p>
          <a:p>
            <a:pPr marL="228600" indent="-228600">
              <a:spcBef>
                <a:spcPts val="600"/>
              </a:spcBef>
              <a:buSzPct val="100000"/>
              <a:buChar char="-"/>
              <a:defRPr sz="2000" b="1"/>
            </a:pPr>
            <a:r>
              <a:rPr b="0"/>
              <a:t>range of spectral analysis</a:t>
            </a:r>
          </a:p>
        </p:txBody>
      </p:sp>
      <p:sp>
        <p:nvSpPr>
          <p:cNvPr id="381" name="Shape 381"/>
          <p:cNvSpPr/>
          <p:nvPr/>
        </p:nvSpPr>
        <p:spPr>
          <a:xfrm>
            <a:off x="8977525" y="2779585"/>
            <a:ext cx="107312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solidFill>
                  <a:srgbClr val="0073B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~</a:t>
            </a:r>
            <a:r>
              <a:t>290 meV</a:t>
            </a:r>
          </a:p>
        </p:txBody>
      </p:sp>
      <p:sp>
        <p:nvSpPr>
          <p:cNvPr id="388" name="Shape 388"/>
          <p:cNvSpPr/>
          <p:nvPr/>
        </p:nvSpPr>
        <p:spPr>
          <a:xfrm rot="21060000">
            <a:off x="7502736" y="2290757"/>
            <a:ext cx="1810431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844399737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rafik 335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35" y="1115542"/>
            <a:ext cx="7244729" cy="6138316"/>
          </a:xfrm>
          <a:prstGeom prst="rect">
            <a:avLst/>
          </a:prstGeom>
        </p:spPr>
      </p:pic>
      <p:pic>
        <p:nvPicPr>
          <p:cNvPr id="337" name="Grafik 336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90464" y="3075420"/>
            <a:ext cx="4097484" cy="4178437"/>
          </a:xfrm>
          <a:prstGeom prst="rect">
            <a:avLst/>
          </a:prstGeom>
        </p:spPr>
      </p:pic>
      <p:pic>
        <p:nvPicPr>
          <p:cNvPr id="338" name="Grafik 337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70486" y="1117115"/>
            <a:ext cx="4097484" cy="1947750"/>
          </a:xfrm>
          <a:prstGeom prst="rect">
            <a:avLst/>
          </a:prstGeom>
        </p:spPr>
      </p:pic>
      <p:sp>
        <p:nvSpPr>
          <p:cNvPr id="339" name="Shape 3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 sz="1800"/>
            </a:pPr>
            <a:fld id="{86CB4B4D-7CA3-9044-876B-883B54F8677D}" type="slidenum">
              <a:rPr sz="1200"/>
              <a:t>17</a:t>
            </a:fld>
            <a:endParaRPr sz="1200"/>
          </a:p>
        </p:txBody>
      </p:sp>
      <p:sp>
        <p:nvSpPr>
          <p:cNvPr id="340" name="Shape 340"/>
          <p:cNvSpPr/>
          <p:nvPr/>
        </p:nvSpPr>
        <p:spPr>
          <a:xfrm>
            <a:off x="7149058" y="1360603"/>
            <a:ext cx="3940339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241300">
              <a:spcBef>
                <a:spcPts val="1000"/>
              </a:spcBef>
              <a:buSzPct val="100000"/>
              <a:buChar char="•"/>
              <a:defRPr sz="1900"/>
            </a:pPr>
            <a:r>
              <a:rPr dirty="0"/>
              <a:t>Relative </a:t>
            </a:r>
            <a:r>
              <a:rPr b="1" dirty="0"/>
              <a:t>shape</a:t>
            </a:r>
            <a:r>
              <a:rPr dirty="0"/>
              <a:t> measurement</a:t>
            </a:r>
            <a:br>
              <a:rPr dirty="0"/>
            </a:br>
            <a:r>
              <a:rPr dirty="0"/>
              <a:t>of </a:t>
            </a:r>
            <a:r>
              <a:rPr sz="3200" dirty="0">
                <a:latin typeface="Arial"/>
                <a:ea typeface="Arial"/>
                <a:cs typeface="Arial"/>
                <a:sym typeface="Arial"/>
              </a:rPr>
              <a:t>integrated</a:t>
            </a:r>
            <a:r>
              <a:rPr b="1" dirty="0"/>
              <a:t> β spectrum</a:t>
            </a:r>
          </a:p>
          <a:p>
            <a:pPr marL="342900" indent="-241300">
              <a:spcBef>
                <a:spcPts val="1000"/>
              </a:spcBef>
              <a:buSzPct val="100000"/>
              <a:buChar char="•"/>
              <a:defRPr sz="1900"/>
            </a:pPr>
            <a:r>
              <a:rPr dirty="0"/>
              <a:t>4 fit parameters:</a:t>
            </a:r>
            <a:br>
              <a:rPr dirty="0"/>
            </a:br>
            <a:r>
              <a:rPr b="1" dirty="0">
                <a:solidFill>
                  <a:srgbClr val="EB952E"/>
                </a:solidFill>
              </a:rPr>
              <a:t>m</a:t>
            </a:r>
            <a:r>
              <a:rPr b="1" spc="-665" baseline="31999" dirty="0">
                <a:solidFill>
                  <a:srgbClr val="EB952E"/>
                </a:solidFill>
              </a:rPr>
              <a:t>2</a:t>
            </a:r>
            <a:r>
              <a:rPr b="1" spc="-665" baseline="-27052" dirty="0">
                <a:solidFill>
                  <a:srgbClr val="EB952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ν  </a:t>
            </a:r>
            <a:r>
              <a:rPr b="1" baseline="-27052" dirty="0">
                <a:solidFill>
                  <a:srgbClr val="EB952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baseline="-27052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dirty="0"/>
              <a:t>, </a:t>
            </a:r>
            <a:r>
              <a:rPr b="1" dirty="0">
                <a:solidFill>
                  <a:srgbClr val="32B39D"/>
                </a:solidFill>
              </a:rPr>
              <a:t>E</a:t>
            </a:r>
            <a:r>
              <a:rPr b="1" baseline="-27052" dirty="0">
                <a:solidFill>
                  <a:srgbClr val="32B39D"/>
                </a:solidFill>
              </a:rPr>
              <a:t>0</a:t>
            </a:r>
            <a:r>
              <a:rPr baseline="-27052" dirty="0">
                <a:solidFill>
                  <a:srgbClr val="EB952E"/>
                </a:solidFill>
              </a:rPr>
              <a:t> </a:t>
            </a:r>
            <a:r>
              <a:rPr dirty="0"/>
              <a:t>, </a:t>
            </a:r>
            <a:r>
              <a:rPr b="1" dirty="0">
                <a:solidFill>
                  <a:srgbClr val="00A1D7"/>
                </a:solidFill>
              </a:rPr>
              <a:t>A</a:t>
            </a:r>
            <a:r>
              <a:rPr b="1" baseline="-27052" dirty="0">
                <a:solidFill>
                  <a:srgbClr val="00A1D7"/>
                </a:solidFill>
              </a:rPr>
              <a:t>S</a:t>
            </a:r>
            <a:r>
              <a:rPr baseline="-27052" dirty="0">
                <a:solidFill>
                  <a:schemeClr val="accent2"/>
                </a:solidFill>
              </a:rPr>
              <a:t> </a:t>
            </a:r>
            <a:r>
              <a:rPr dirty="0"/>
              <a:t>, </a:t>
            </a:r>
            <a:r>
              <a:rPr b="1" dirty="0" err="1">
                <a:solidFill>
                  <a:srgbClr val="AC292E"/>
                </a:solidFill>
              </a:rPr>
              <a:t>R</a:t>
            </a:r>
            <a:r>
              <a:rPr b="1" baseline="-27052" dirty="0" err="1">
                <a:solidFill>
                  <a:srgbClr val="AC292E"/>
                </a:solidFill>
              </a:rPr>
              <a:t>Bg</a:t>
            </a:r>
            <a:endParaRPr b="1" baseline="-27052" dirty="0">
              <a:solidFill>
                <a:srgbClr val="AC292E"/>
              </a:solidFill>
            </a:endParaRPr>
          </a:p>
        </p:txBody>
      </p:sp>
      <p:grpSp>
        <p:nvGrpSpPr>
          <p:cNvPr id="349" name="Group 349"/>
          <p:cNvGrpSpPr/>
          <p:nvPr/>
        </p:nvGrpSpPr>
        <p:grpSpPr>
          <a:xfrm>
            <a:off x="7235125" y="4475595"/>
            <a:ext cx="3810001" cy="2579120"/>
            <a:chOff x="0" y="0"/>
            <a:chExt cx="3809999" cy="2579118"/>
          </a:xfrm>
        </p:grpSpPr>
        <p:pic>
          <p:nvPicPr>
            <p:cNvPr id="341" name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0255" r="2470" b="17573"/>
            <a:stretch>
              <a:fillRect/>
            </a:stretch>
          </p:blipFill>
          <p:spPr>
            <a:xfrm>
              <a:off x="782902" y="0"/>
              <a:ext cx="2937405" cy="20743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2" name="Shape 342"/>
            <p:cNvSpPr/>
            <p:nvPr/>
          </p:nvSpPr>
          <p:spPr>
            <a:xfrm>
              <a:off x="1677723" y="2232818"/>
              <a:ext cx="2116462" cy="346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2499" tIns="52499" rIns="52499" bIns="52499" numCol="1" anchor="t">
              <a:spAutoFit/>
            </a:bodyPr>
            <a:lstStyle>
              <a:lvl1pPr defTabSz="449262">
                <a:tabLst>
                  <a:tab pos="508000" algn="l"/>
                  <a:tab pos="1028700" algn="l"/>
                  <a:tab pos="1562100" algn="l"/>
                  <a:tab pos="2082800" algn="l"/>
                </a:tabLst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rPr>
                  <a:latin typeface="Calibri"/>
                  <a:ea typeface="Calibri"/>
                  <a:cs typeface="Calibri"/>
                  <a:sym typeface="Calibri"/>
                </a:rPr>
                <a:t>full beam time [months]</a:t>
              </a:r>
            </a:p>
          </p:txBody>
        </p:sp>
        <p:sp>
          <p:nvSpPr>
            <p:cNvPr id="343" name="Shape 343"/>
            <p:cNvSpPr/>
            <p:nvPr/>
          </p:nvSpPr>
          <p:spPr>
            <a:xfrm rot="16200000">
              <a:off x="-892076" y="916390"/>
              <a:ext cx="2130452" cy="346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2499" tIns="52499" rIns="52499" bIns="52499" numCol="1" anchor="t">
              <a:spAutoFit/>
            </a:bodyPr>
            <a:lstStyle>
              <a:lvl1pPr defTabSz="449262">
                <a:tabLst>
                  <a:tab pos="508000" algn="l"/>
                  <a:tab pos="1028700" algn="l"/>
                  <a:tab pos="1562100" algn="l"/>
                  <a:tab pos="2082800" algn="l"/>
                </a:tabLst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rPr>
                  <a:latin typeface="Calibri"/>
                  <a:ea typeface="Calibri"/>
                  <a:cs typeface="Calibri"/>
                  <a:sym typeface="Calibri"/>
                </a:rPr>
                <a:t>sensitivity 90% CL [meV]</a:t>
              </a:r>
            </a:p>
          </p:txBody>
        </p:sp>
        <p:grpSp>
          <p:nvGrpSpPr>
            <p:cNvPr id="346" name="Group 346"/>
            <p:cNvGrpSpPr/>
            <p:nvPr/>
          </p:nvGrpSpPr>
          <p:grpSpPr>
            <a:xfrm>
              <a:off x="1980935" y="55562"/>
              <a:ext cx="1702065" cy="856407"/>
              <a:chOff x="0" y="0"/>
              <a:chExt cx="1702064" cy="856405"/>
            </a:xfrm>
          </p:grpSpPr>
          <p:sp>
            <p:nvSpPr>
              <p:cNvPr id="344" name="Shape 344"/>
              <p:cNvSpPr/>
              <p:nvPr/>
            </p:nvSpPr>
            <p:spPr>
              <a:xfrm>
                <a:off x="0" y="0"/>
                <a:ext cx="1702065" cy="809287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660066"/>
                </a:solidFill>
                <a:prstDash val="solid"/>
                <a:round/>
              </a:ln>
              <a:effectLst/>
            </p:spPr>
            <p:txBody>
              <a:bodyPr wrap="square" lIns="53339" tIns="53339" rIns="53339" bIns="53339" numCol="1" anchor="t">
                <a:noAutofit/>
              </a:bodyPr>
              <a:lstStyle/>
              <a:p>
                <a:pPr defTabSz="449262">
                  <a:lnSpc>
                    <a:spcPct val="101000"/>
                  </a:lnSpc>
                  <a:tabLst>
                    <a:tab pos="508000" algn="l"/>
                    <a:tab pos="1028700" algn="l"/>
                    <a:tab pos="1562100" algn="l"/>
                  </a:tabLst>
                  <a:defRPr sz="1600" b="1">
                    <a:solidFill>
                      <a:srgbClr val="660066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0" y="0"/>
                <a:ext cx="1618541" cy="8564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63839" tIns="63839" rIns="63839" bIns="63839" numCol="1" anchor="t">
                <a:spAutoFit/>
              </a:bodyPr>
              <a:lstStyle/>
              <a:p>
                <a:pPr defTabSz="449262">
                  <a:lnSpc>
                    <a:spcPct val="101000"/>
                  </a:lnSpc>
                  <a:tabLst>
                    <a:tab pos="508000" algn="l"/>
                    <a:tab pos="1028700" algn="l"/>
                    <a:tab pos="1562100" algn="l"/>
                  </a:tabLst>
                  <a:defRPr sz="1600"/>
                </a:pPr>
                <a:r>
                  <a:rPr b="1">
                    <a:solidFill>
                      <a:srgbClr val="66006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200 meV: 90% CL</a:t>
                </a:r>
              </a:p>
              <a:p>
                <a:pPr defTabSz="449262">
                  <a:lnSpc>
                    <a:spcPct val="101000"/>
                  </a:lnSpc>
                  <a:tabLst>
                    <a:tab pos="508000" algn="l"/>
                    <a:tab pos="1028700" algn="l"/>
                    <a:tab pos="1562100" algn="l"/>
                  </a:tabLst>
                  <a:defRPr sz="1600">
                    <a:solidFill>
                      <a:srgbClr val="5E5E5E"/>
                    </a:solidFill>
                  </a:defRPr>
                </a:pPr>
                <a:r>
                  <a:rPr b="1">
                    <a:latin typeface="Calibri"/>
                    <a:ea typeface="Calibri"/>
                    <a:cs typeface="Calibri"/>
                    <a:sym typeface="Calibri"/>
                  </a:rPr>
                  <a:t>300 meV: 3σ</a:t>
                </a:r>
              </a:p>
              <a:p>
                <a:pPr defTabSz="449262">
                  <a:lnSpc>
                    <a:spcPct val="101000"/>
                  </a:lnSpc>
                  <a:tabLst>
                    <a:tab pos="508000" algn="l"/>
                    <a:tab pos="1028700" algn="l"/>
                    <a:tab pos="1562100" algn="l"/>
                  </a:tabLst>
                  <a:defRPr sz="1600">
                    <a:solidFill>
                      <a:srgbClr val="5E5E5E"/>
                    </a:solidFill>
                  </a:defRPr>
                </a:pPr>
                <a:r>
                  <a:rPr b="1">
                    <a:latin typeface="Calibri"/>
                    <a:ea typeface="Calibri"/>
                    <a:cs typeface="Calibri"/>
                    <a:sym typeface="Calibri"/>
                  </a:rPr>
                  <a:t>350 meV: 5σ</a:t>
                </a:r>
              </a:p>
            </p:txBody>
          </p:sp>
        </p:grpSp>
        <p:sp>
          <p:nvSpPr>
            <p:cNvPr id="347" name="Shape 347"/>
            <p:cNvSpPr/>
            <p:nvPr/>
          </p:nvSpPr>
          <p:spPr>
            <a:xfrm>
              <a:off x="267969" y="17349"/>
              <a:ext cx="518359" cy="1920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2499" tIns="52499" rIns="52499" bIns="52499" numCol="1" anchor="t">
              <a:spAutoFit/>
            </a:bodyPr>
            <a:lstStyle/>
            <a:p>
              <a:pPr algn="r" defTabSz="449262">
                <a:lnSpc>
                  <a:spcPts val="2400"/>
                </a:lnSpc>
                <a:tabLst>
                  <a:tab pos="508000" algn="l"/>
                </a:tabLst>
                <a:defRPr sz="1400"/>
              </a:pPr>
              <a:r>
                <a:rPr dirty="0">
                  <a:latin typeface="Calibri"/>
                  <a:ea typeface="Calibri"/>
                  <a:cs typeface="Calibri"/>
                  <a:sym typeface="Calibri"/>
                </a:rPr>
                <a:t>1200</a:t>
              </a:r>
            </a:p>
            <a:p>
              <a:pPr algn="r" defTabSz="449262">
                <a:lnSpc>
                  <a:spcPts val="2400"/>
                </a:lnSpc>
                <a:tabLst>
                  <a:tab pos="508000" algn="l"/>
                </a:tabLst>
                <a:defRPr sz="1400"/>
              </a:pPr>
              <a:r>
                <a:rPr dirty="0">
                  <a:latin typeface="Calibri"/>
                  <a:ea typeface="Calibri"/>
                  <a:cs typeface="Calibri"/>
                  <a:sym typeface="Calibri"/>
                </a:rPr>
                <a:t>1000</a:t>
              </a:r>
            </a:p>
            <a:p>
              <a:pPr algn="r" defTabSz="449262">
                <a:lnSpc>
                  <a:spcPts val="2400"/>
                </a:lnSpc>
                <a:tabLst>
                  <a:tab pos="508000" algn="l"/>
                </a:tabLst>
                <a:defRPr sz="1400"/>
              </a:pPr>
              <a:r>
                <a:rPr dirty="0">
                  <a:latin typeface="Calibri"/>
                  <a:ea typeface="Calibri"/>
                  <a:cs typeface="Calibri"/>
                  <a:sym typeface="Calibri"/>
                </a:rPr>
                <a:t>800</a:t>
              </a:r>
            </a:p>
            <a:p>
              <a:pPr algn="r" defTabSz="449262">
                <a:lnSpc>
                  <a:spcPts val="2400"/>
                </a:lnSpc>
                <a:tabLst>
                  <a:tab pos="508000" algn="l"/>
                </a:tabLst>
                <a:defRPr sz="1400"/>
              </a:pPr>
              <a:r>
                <a:rPr dirty="0">
                  <a:latin typeface="Calibri"/>
                  <a:ea typeface="Calibri"/>
                  <a:cs typeface="Calibri"/>
                  <a:sym typeface="Calibri"/>
                </a:rPr>
                <a:t>600</a:t>
              </a:r>
            </a:p>
            <a:p>
              <a:pPr algn="r" defTabSz="449262">
                <a:lnSpc>
                  <a:spcPts val="2400"/>
                </a:lnSpc>
                <a:tabLst>
                  <a:tab pos="508000" algn="l"/>
                </a:tabLst>
                <a:defRPr sz="1400"/>
              </a:pPr>
              <a:r>
                <a:rPr dirty="0">
                  <a:latin typeface="Calibri"/>
                  <a:ea typeface="Calibri"/>
                  <a:cs typeface="Calibri"/>
                  <a:sym typeface="Calibri"/>
                </a:rPr>
                <a:t>400</a:t>
              </a:r>
            </a:p>
            <a:p>
              <a:pPr algn="r" defTabSz="449262">
                <a:lnSpc>
                  <a:spcPts val="2400"/>
                </a:lnSpc>
                <a:tabLst>
                  <a:tab pos="508000" algn="l"/>
                </a:tabLst>
                <a:defRPr sz="1400"/>
              </a:pPr>
              <a:r>
                <a:rPr dirty="0">
                  <a:latin typeface="Calibri"/>
                  <a:ea typeface="Calibri"/>
                  <a:cs typeface="Calibri"/>
                  <a:sym typeface="Calibri"/>
                </a:rPr>
                <a:t>200</a:t>
              </a:r>
            </a:p>
          </p:txBody>
        </p:sp>
        <p:sp>
          <p:nvSpPr>
            <p:cNvPr id="348" name="Shape 348"/>
            <p:cNvSpPr/>
            <p:nvPr/>
          </p:nvSpPr>
          <p:spPr>
            <a:xfrm>
              <a:off x="750872" y="2021568"/>
              <a:ext cx="3059128" cy="320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2499" tIns="52499" rIns="52499" bIns="52499" numCol="1" anchor="t">
              <a:spAutoFit/>
            </a:bodyPr>
            <a:lstStyle>
              <a:lvl1pPr defTabSz="449262">
                <a:tabLst>
                  <a:tab pos="508000" algn="l"/>
                  <a:tab pos="1028700" algn="l"/>
                  <a:tab pos="1562100" algn="l"/>
                  <a:tab pos="2082800" algn="l"/>
                  <a:tab pos="2603500" algn="l"/>
                  <a:tab pos="3136900" algn="l"/>
                </a:tabLst>
                <a:defRPr sz="1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rPr>
                  <a:latin typeface="Calibri"/>
                  <a:ea typeface="Calibri"/>
                  <a:cs typeface="Calibri"/>
                  <a:sym typeface="Calibri"/>
                </a:rPr>
                <a:t>0         2          4         6          8        10       12</a:t>
              </a:r>
            </a:p>
          </p:txBody>
        </p:sp>
      </p:grpSp>
      <p:pic>
        <p:nvPicPr>
          <p:cNvPr id="351" name="unknown.pdf"/>
          <p:cNvPicPr>
            <a:picLocks noChangeAspect="1"/>
          </p:cNvPicPr>
          <p:nvPr/>
        </p:nvPicPr>
        <p:blipFill>
          <a:blip r:embed="rId6">
            <a:extLst/>
          </a:blip>
          <a:srcRect l="6991"/>
          <a:stretch>
            <a:fillRect/>
          </a:stretch>
        </p:blipFill>
        <p:spPr>
          <a:xfrm>
            <a:off x="437437" y="1257668"/>
            <a:ext cx="6633049" cy="5712378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 rot="16200000">
            <a:off x="-348189" y="2085738"/>
            <a:ext cx="1330188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 b="1">
                <a:latin typeface="Calibri"/>
                <a:ea typeface="Calibri"/>
                <a:cs typeface="Calibri"/>
                <a:sym typeface="Calibri"/>
              </a:defRPr>
            </a:pPr>
            <a:r>
              <a:t>count rate (s</a:t>
            </a:r>
            <a:r>
              <a:rPr baseline="31999"/>
              <a:t>-1</a:t>
            </a:r>
            <a:r>
              <a:t>)</a:t>
            </a:r>
          </a:p>
        </p:txBody>
      </p:sp>
      <p:sp>
        <p:nvSpPr>
          <p:cNvPr id="353" name="Shape 353"/>
          <p:cNvSpPr/>
          <p:nvPr/>
        </p:nvSpPr>
        <p:spPr>
          <a:xfrm rot="16200000">
            <a:off x="-323781" y="4088027"/>
            <a:ext cx="1281372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rel. difference</a:t>
            </a:r>
          </a:p>
        </p:txBody>
      </p:sp>
      <p:sp>
        <p:nvSpPr>
          <p:cNvPr id="354" name="Shape 354"/>
          <p:cNvSpPr/>
          <p:nvPr/>
        </p:nvSpPr>
        <p:spPr>
          <a:xfrm rot="16200000">
            <a:off x="-344517" y="5778008"/>
            <a:ext cx="1322844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meas. time (d)</a:t>
            </a:r>
          </a:p>
        </p:txBody>
      </p:sp>
      <p:sp>
        <p:nvSpPr>
          <p:cNvPr id="355" name="Shape 355"/>
          <p:cNvSpPr/>
          <p:nvPr/>
        </p:nvSpPr>
        <p:spPr>
          <a:xfrm>
            <a:off x="1723348" y="5633456"/>
            <a:ext cx="318911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optimal m</a:t>
            </a:r>
            <a:r>
              <a:rPr spc="-630" baseline="31999"/>
              <a:t>2</a:t>
            </a:r>
            <a:r>
              <a:rPr spc="-630" baseline="-28222"/>
              <a:t>ν  </a:t>
            </a:r>
            <a:r>
              <a:rPr baseline="-28222"/>
              <a:t>  </a:t>
            </a:r>
            <a:r>
              <a:t> sensitivity at S/B ≈ 2 </a:t>
            </a:r>
            <a:r>
              <a:rPr sz="1500">
                <a:solidFill>
                  <a:srgbClr val="535353"/>
                </a:solidFill>
              </a:rPr>
              <a:t> [E. Otten, 1994]</a:t>
            </a:r>
          </a:p>
        </p:txBody>
      </p:sp>
      <p:pic>
        <p:nvPicPr>
          <p:cNvPr id="356" name="Grafik 355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49994" y="4639364"/>
            <a:ext cx="2538210" cy="643593"/>
          </a:xfrm>
          <a:prstGeom prst="rect">
            <a:avLst/>
          </a:prstGeom>
        </p:spPr>
      </p:pic>
      <p:sp>
        <p:nvSpPr>
          <p:cNvPr id="358" name="Shape 358"/>
          <p:cNvSpPr/>
          <p:nvPr/>
        </p:nvSpPr>
        <p:spPr>
          <a:xfrm>
            <a:off x="7374390" y="3288682"/>
            <a:ext cx="3324909" cy="711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900" baseline="-21052"/>
            </a:lvl1pPr>
          </a:lstStyle>
          <a:p>
            <a:pPr>
              <a:defRPr baseline="0"/>
            </a:pPr>
            <a:r>
              <a:rPr baseline="-21052"/>
              <a:t>3 yrs (5 cal. yrs) to balance statistics and systematics</a:t>
            </a:r>
          </a:p>
        </p:txBody>
      </p:sp>
      <p:sp>
        <p:nvSpPr>
          <p:cNvPr id="359" name="Shape 359"/>
          <p:cNvSpPr/>
          <p:nvPr/>
        </p:nvSpPr>
        <p:spPr>
          <a:xfrm>
            <a:off x="7374390" y="4000500"/>
            <a:ext cx="3324909" cy="413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900" baseline="-21052"/>
            </a:lvl1pPr>
          </a:lstStyle>
          <a:p>
            <a:pPr>
              <a:defRPr baseline="0"/>
            </a:pPr>
            <a:r>
              <a:rPr baseline="-21052"/>
              <a:t>at design parameters:</a:t>
            </a:r>
          </a:p>
        </p:txBody>
      </p:sp>
    </p:spTree>
    <p:extLst>
      <p:ext uri="{BB962C8B-B14F-4D97-AF65-F5344CB8AC3E}">
        <p14:creationId xmlns:p14="http://schemas.microsoft.com/office/powerpoint/2010/main" val="39558564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375" name="Shape 375"/>
          <p:cNvSpPr/>
          <p:nvPr/>
        </p:nvSpPr>
        <p:spPr>
          <a:xfrm>
            <a:off x="462914" y="1278176"/>
            <a:ext cx="3002774" cy="220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00526" indent="-200526">
              <a:spcBef>
                <a:spcPts val="600"/>
              </a:spcBef>
              <a:buSzPct val="100000"/>
              <a:buChar char="•"/>
              <a:defRPr sz="2000"/>
            </a:pPr>
            <a:r>
              <a:t>Further </a:t>
            </a:r>
            <a:r>
              <a:rPr b="1"/>
              <a:t>background reduction measures</a:t>
            </a:r>
            <a:r>
              <a:t> being studied</a:t>
            </a:r>
          </a:p>
          <a:p>
            <a:pPr marL="200526" indent="-200526">
              <a:spcBef>
                <a:spcPts val="600"/>
              </a:spcBef>
              <a:buSzPct val="100000"/>
              <a:buChar char="•"/>
              <a:defRPr sz="2000"/>
            </a:pPr>
            <a:r>
              <a:t>In addition:</a:t>
            </a:r>
            <a:r>
              <a:rPr b="1"/>
              <a:t> several mitigation strategies </a:t>
            </a:r>
            <a:r>
              <a:t>currently under investigation:</a:t>
            </a:r>
          </a:p>
        </p:txBody>
      </p:sp>
      <p:sp>
        <p:nvSpPr>
          <p:cNvPr id="376" name="Shape 376"/>
          <p:cNvSpPr/>
          <p:nvPr/>
        </p:nvSpPr>
        <p:spPr>
          <a:xfrm>
            <a:off x="483275" y="4631786"/>
            <a:ext cx="3128548" cy="667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spcBef>
                <a:spcPts val="600"/>
              </a:spcBef>
              <a:buSzPct val="100000"/>
              <a:buChar char="-"/>
              <a:defRPr sz="2000"/>
            </a:lvl1pPr>
          </a:lstStyle>
          <a:p>
            <a:pPr>
              <a:defRPr b="1"/>
            </a:pPr>
            <a:r>
              <a:rPr b="0"/>
              <a:t>flux tube compression by increasing B</a:t>
            </a:r>
          </a:p>
        </p:txBody>
      </p:sp>
      <p:pic>
        <p:nvPicPr>
          <p:cNvPr id="377" name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1461" y="1341676"/>
            <a:ext cx="7239001" cy="5397439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Shape 378"/>
          <p:cNvSpPr/>
          <p:nvPr/>
        </p:nvSpPr>
        <p:spPr>
          <a:xfrm>
            <a:off x="4887059" y="4781625"/>
            <a:ext cx="1341776" cy="76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1600" b="1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TDR 2004</a:t>
            </a:r>
            <a:br/>
            <a:r>
              <a:t>optimized for </a:t>
            </a:r>
            <a:br/>
            <a:r>
              <a:t>10 mcps</a:t>
            </a:r>
          </a:p>
        </p:txBody>
      </p:sp>
      <p:sp>
        <p:nvSpPr>
          <p:cNvPr id="379" name="Shape 379"/>
          <p:cNvSpPr/>
          <p:nvPr/>
        </p:nvSpPr>
        <p:spPr>
          <a:xfrm>
            <a:off x="8673054" y="1578726"/>
            <a:ext cx="1341776" cy="549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lnSpc>
                <a:spcPct val="90000"/>
              </a:lnSpc>
              <a:defRPr sz="1600" b="1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558 mcps</a:t>
            </a:r>
            <a:br/>
            <a:r>
              <a:t>non-optimized</a:t>
            </a:r>
          </a:p>
        </p:txBody>
      </p:sp>
      <p:sp>
        <p:nvSpPr>
          <p:cNvPr id="380" name="Shape 380"/>
          <p:cNvSpPr/>
          <p:nvPr/>
        </p:nvSpPr>
        <p:spPr>
          <a:xfrm>
            <a:off x="483275" y="3596156"/>
            <a:ext cx="3002774" cy="1035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600"/>
              </a:spcBef>
              <a:buSzPct val="100000"/>
              <a:buChar char="-"/>
              <a:defRPr sz="2000" b="1"/>
            </a:pPr>
            <a:r>
              <a:rPr b="0"/>
              <a:t>optimized scanning</a:t>
            </a:r>
          </a:p>
          <a:p>
            <a:pPr marL="228600" indent="-228600">
              <a:spcBef>
                <a:spcPts val="600"/>
              </a:spcBef>
              <a:buSzPct val="100000"/>
              <a:buChar char="-"/>
              <a:defRPr sz="2000" b="1"/>
            </a:pPr>
            <a:r>
              <a:rPr b="0"/>
              <a:t>range of spectral analysis</a:t>
            </a:r>
          </a:p>
        </p:txBody>
      </p:sp>
      <p:sp>
        <p:nvSpPr>
          <p:cNvPr id="381" name="Shape 381"/>
          <p:cNvSpPr/>
          <p:nvPr/>
        </p:nvSpPr>
        <p:spPr>
          <a:xfrm>
            <a:off x="8977525" y="2779585"/>
            <a:ext cx="107312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solidFill>
                  <a:srgbClr val="0073B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~</a:t>
            </a:r>
            <a:r>
              <a:t>290 meV</a:t>
            </a:r>
          </a:p>
        </p:txBody>
      </p:sp>
      <p:grpSp>
        <p:nvGrpSpPr>
          <p:cNvPr id="387" name="Group 387"/>
          <p:cNvGrpSpPr/>
          <p:nvPr/>
        </p:nvGrpSpPr>
        <p:grpSpPr>
          <a:xfrm>
            <a:off x="3591461" y="1341676"/>
            <a:ext cx="7239001" cy="5397439"/>
            <a:chOff x="0" y="0"/>
            <a:chExt cx="7239000" cy="5397437"/>
          </a:xfrm>
        </p:grpSpPr>
        <p:grpSp>
          <p:nvGrpSpPr>
            <p:cNvPr id="385" name="Group 385"/>
            <p:cNvGrpSpPr/>
            <p:nvPr/>
          </p:nvGrpSpPr>
          <p:grpSpPr>
            <a:xfrm>
              <a:off x="0" y="0"/>
              <a:ext cx="7239000" cy="5397438"/>
              <a:chOff x="0" y="0"/>
              <a:chExt cx="7239000" cy="5397437"/>
            </a:xfrm>
          </p:grpSpPr>
          <p:pic>
            <p:nvPicPr>
              <p:cNvPr id="382" name="unknown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7239000" cy="53974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3" name="Shape 383"/>
              <p:cNvSpPr/>
              <p:nvPr/>
            </p:nvSpPr>
            <p:spPr>
              <a:xfrm>
                <a:off x="1295598" y="3439948"/>
                <a:ext cx="1341776" cy="7670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lnSpc>
                    <a:spcPct val="90000"/>
                  </a:lnSpc>
                  <a:defRPr sz="1600" b="1">
                    <a:solidFill>
                      <a:srgbClr val="5E5E5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TDR 2004</a:t>
                </a:r>
                <a:br/>
                <a:r>
                  <a:t>optimized for </a:t>
                </a:r>
                <a:br/>
                <a:r>
                  <a:t>10 mcps</a:t>
                </a:r>
              </a:p>
            </p:txBody>
          </p:sp>
          <p:sp>
            <p:nvSpPr>
              <p:cNvPr id="384" name="Shape 384"/>
              <p:cNvSpPr/>
              <p:nvPr/>
            </p:nvSpPr>
            <p:spPr>
              <a:xfrm>
                <a:off x="5081592" y="237050"/>
                <a:ext cx="1341776" cy="5499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r">
                  <a:lnSpc>
                    <a:spcPct val="90000"/>
                  </a:lnSpc>
                  <a:defRPr sz="1600" b="1">
                    <a:solidFill>
                      <a:srgbClr val="5E5E5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558 mcps</a:t>
                </a:r>
                <a:br/>
                <a:r>
                  <a:t>non-optimized</a:t>
                </a:r>
              </a:p>
            </p:txBody>
          </p:sp>
        </p:grpSp>
        <p:sp>
          <p:nvSpPr>
            <p:cNvPr id="386" name="Shape 386"/>
            <p:cNvSpPr/>
            <p:nvPr/>
          </p:nvSpPr>
          <p:spPr>
            <a:xfrm>
              <a:off x="2963454" y="2793114"/>
              <a:ext cx="1124804" cy="966330"/>
            </a:xfrm>
            <a:prstGeom prst="rect">
              <a:avLst/>
            </a:prstGeom>
            <a:solidFill>
              <a:srgbClr val="B7C4DB">
                <a:alpha val="48007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lnSpc>
                  <a:spcPct val="110000"/>
                </a:lnSpc>
                <a:defRPr b="1">
                  <a:solidFill>
                    <a:srgbClr val="7E2F8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~</a:t>
              </a:r>
              <a:r>
                <a:t>240 meV</a:t>
              </a:r>
            </a:p>
            <a:p>
              <a:pPr>
                <a:lnSpc>
                  <a:spcPct val="110000"/>
                </a:lnSpc>
                <a:defRPr sz="1700">
                  <a:solidFill>
                    <a:srgbClr val="7E2F8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/>
              </a:r>
              <a:br/>
              <a:r>
                <a:t>ΔE 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~</a:t>
              </a:r>
              <a:r>
                <a:t> 2.5 eV</a:t>
              </a:r>
            </a:p>
          </p:txBody>
        </p:sp>
      </p:grpSp>
      <p:sp>
        <p:nvSpPr>
          <p:cNvPr id="388" name="Shape 388"/>
          <p:cNvSpPr/>
          <p:nvPr/>
        </p:nvSpPr>
        <p:spPr>
          <a:xfrm rot="21060000">
            <a:off x="7502736" y="2290757"/>
            <a:ext cx="1810431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preliminary</a:t>
            </a:r>
          </a:p>
        </p:txBody>
      </p:sp>
      <p:grpSp>
        <p:nvGrpSpPr>
          <p:cNvPr id="391" name="Group 391"/>
          <p:cNvGrpSpPr/>
          <p:nvPr/>
        </p:nvGrpSpPr>
        <p:grpSpPr>
          <a:xfrm>
            <a:off x="190898" y="5458148"/>
            <a:ext cx="3931612" cy="1698742"/>
            <a:chOff x="0" y="0"/>
            <a:chExt cx="3931610" cy="1698740"/>
          </a:xfrm>
        </p:grpSpPr>
        <p:pic>
          <p:nvPicPr>
            <p:cNvPr id="389" name="image58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0" y="0"/>
              <a:ext cx="3931611" cy="16987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0" name="Shape 390"/>
            <p:cNvSpPr/>
            <p:nvPr/>
          </p:nvSpPr>
          <p:spPr>
            <a:xfrm>
              <a:off x="1599841" y="63500"/>
              <a:ext cx="731929" cy="652781"/>
            </a:xfrm>
            <a:prstGeom prst="rect">
              <a:avLst/>
            </a:prstGeom>
            <a:solidFill>
              <a:srgbClr val="F6F6F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ct val="80000"/>
                </a:lnSpc>
                <a:defRPr sz="1400" b="1">
                  <a:solidFill>
                    <a:srgbClr val="FF96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0.38 mT</a:t>
              </a:r>
            </a:p>
            <a:p>
              <a:pPr>
                <a:lnSpc>
                  <a:spcPct val="80000"/>
                </a:lnSpc>
                <a:defRPr sz="1400" b="1">
                  <a:solidFill>
                    <a:srgbClr val="00B501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0.50 mT</a:t>
              </a:r>
            </a:p>
            <a:p>
              <a:pPr>
                <a:lnSpc>
                  <a:spcPct val="80000"/>
                </a:lnSpc>
                <a:defRPr sz="1400" b="1">
                  <a:solidFill>
                    <a:srgbClr val="0431F8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0.80 mT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6533225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" grpId="0" build="p" animBg="1" advAuto="0"/>
      <p:bldP spid="381" grpId="0" animBg="1" advAuto="0"/>
      <p:bldP spid="387" grpId="0" animBg="1" advAuto="0"/>
      <p:bldP spid="391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3"/>
          <p:cNvSpPr/>
          <p:nvPr/>
        </p:nvSpPr>
        <p:spPr>
          <a:xfrm>
            <a:off x="268673" y="330686"/>
            <a:ext cx="936149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400175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lang="de-DE" sz="3200" dirty="0" smtClean="0"/>
              <a:t>Content</a:t>
            </a:r>
            <a:endParaRPr sz="3200" dirty="0"/>
          </a:p>
        </p:txBody>
      </p:sp>
      <p:sp>
        <p:nvSpPr>
          <p:cNvPr id="3" name="Textfeld 2"/>
          <p:cNvSpPr txBox="1"/>
          <p:nvPr/>
        </p:nvSpPr>
        <p:spPr>
          <a:xfrm>
            <a:off x="1637882" y="2441750"/>
            <a:ext cx="7385538" cy="3970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de-DE" sz="1800" b="0" i="0" u="none" strike="noStrike" cap="none" spc="0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Update on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KATRIN </a:t>
            </a:r>
            <a:r>
              <a:rPr lang="de-DE" dirty="0" err="1">
                <a:solidFill>
                  <a:schemeClr val="accent3"/>
                </a:solidFill>
              </a:rPr>
              <a:t>c</a:t>
            </a:r>
            <a:r>
              <a:rPr kumimoji="0" lang="de-DE" sz="1800" b="0" i="0" u="none" strike="noStrike" cap="none" spc="0" normalizeH="0" dirty="0" err="1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ommissioning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sym typeface="Helvetica Neue"/>
              </a:rPr>
              <a:t>  </a:t>
            </a:r>
            <a:endParaRPr lang="de-DE" dirty="0" smtClean="0">
              <a:solidFill>
                <a:schemeClr val="accent3"/>
              </a:solidFill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de-DE" sz="1800" b="0" i="0" u="none" strike="noStrike" cap="none" spc="0" normalizeH="0" dirty="0">
              <a:ln>
                <a:noFill/>
              </a:ln>
              <a:solidFill>
                <a:schemeClr val="accent3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dirty="0" smtClean="0">
                <a:solidFill>
                  <a:schemeClr val="accent3"/>
                </a:solidFill>
              </a:rPr>
              <a:t>	Informal Report </a:t>
            </a:r>
            <a:r>
              <a:rPr lang="de-DE" dirty="0" err="1" smtClean="0">
                <a:solidFill>
                  <a:schemeClr val="accent3"/>
                </a:solidFill>
              </a:rPr>
              <a:t>from</a:t>
            </a:r>
            <a:r>
              <a:rPr lang="de-DE" dirty="0" smtClean="0">
                <a:solidFill>
                  <a:schemeClr val="accent3"/>
                </a:solidFill>
              </a:rPr>
              <a:t> 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First Light+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de-DE" dirty="0">
              <a:solidFill>
                <a:schemeClr val="accent3"/>
              </a:solidFill>
            </a:endParaRPr>
          </a:p>
          <a:p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	</a:t>
            </a:r>
            <a:r>
              <a:rPr lang="de-DE" dirty="0" err="1">
                <a:solidFill>
                  <a:schemeClr val="accent3"/>
                </a:solidFill>
              </a:rPr>
              <a:t>Sensitivity</a:t>
            </a:r>
            <a:r>
              <a:rPr lang="de-DE" dirty="0">
                <a:solidFill>
                  <a:schemeClr val="accent3"/>
                </a:solidFill>
              </a:rPr>
              <a:t> on </a:t>
            </a:r>
            <a:r>
              <a:rPr lang="de-DE" dirty="0" err="1">
                <a:solidFill>
                  <a:schemeClr val="accent3"/>
                </a:solidFill>
              </a:rPr>
              <a:t>standard</a:t>
            </a:r>
            <a:r>
              <a:rPr lang="de-DE" dirty="0">
                <a:solidFill>
                  <a:schemeClr val="accent3"/>
                </a:solidFill>
              </a:rPr>
              <a:t> </a:t>
            </a:r>
            <a:r>
              <a:rPr lang="de-DE" dirty="0" err="1">
                <a:solidFill>
                  <a:schemeClr val="accent3"/>
                </a:solidFill>
              </a:rPr>
              <a:t>neutrino</a:t>
            </a:r>
            <a:r>
              <a:rPr lang="de-DE" dirty="0">
                <a:solidFill>
                  <a:schemeClr val="accent3"/>
                </a:solidFill>
              </a:rPr>
              <a:t> </a:t>
            </a:r>
            <a:r>
              <a:rPr lang="de-DE" dirty="0" err="1" smtClean="0">
                <a:solidFill>
                  <a:schemeClr val="accent3"/>
                </a:solidFill>
              </a:rPr>
              <a:t>mass</a:t>
            </a:r>
            <a:endParaRPr lang="de-DE" dirty="0">
              <a:solidFill>
                <a:schemeClr val="accent3"/>
              </a:solidFill>
            </a:endParaRPr>
          </a:p>
          <a:p>
            <a:endParaRPr kumimoji="0" lang="de-DE" sz="18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de-DE" baseline="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b="1" dirty="0" err="1" smtClean="0"/>
              <a:t>Searches</a:t>
            </a:r>
            <a:r>
              <a:rPr lang="de-DE" b="1" dirty="0" smtClean="0"/>
              <a:t> </a:t>
            </a:r>
            <a:r>
              <a:rPr lang="de-DE" b="1" dirty="0" err="1" smtClean="0"/>
              <a:t>beyond</a:t>
            </a:r>
            <a:r>
              <a:rPr lang="de-DE" b="1" dirty="0" smtClean="0"/>
              <a:t> </a:t>
            </a:r>
            <a:r>
              <a:rPr lang="de-DE" b="1" dirty="0" err="1" smtClean="0"/>
              <a:t>standard</a:t>
            </a:r>
            <a:r>
              <a:rPr lang="de-DE" b="1" dirty="0" smtClean="0"/>
              <a:t> </a:t>
            </a:r>
            <a:r>
              <a:rPr lang="de-DE" b="1" dirty="0" err="1" smtClean="0"/>
              <a:t>neutrino</a:t>
            </a:r>
            <a:r>
              <a:rPr lang="de-DE" b="1" dirty="0" smtClean="0"/>
              <a:t> </a:t>
            </a:r>
            <a:r>
              <a:rPr lang="de-DE" b="1" dirty="0" err="1" smtClean="0"/>
              <a:t>masses</a:t>
            </a:r>
            <a:endParaRPr lang="de-DE" b="1" dirty="0"/>
          </a:p>
          <a:p>
            <a:pPr lvl="1"/>
            <a:r>
              <a:rPr kumimoji="0" lang="de-DE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	</a:t>
            </a:r>
            <a:endParaRPr kumimoji="0" lang="de-DE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1"/>
            <a:r>
              <a:rPr lang="de-DE" b="1" dirty="0"/>
              <a:t>	</a:t>
            </a:r>
            <a:r>
              <a:rPr kumimoji="0" lang="de-DE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Update on </a:t>
            </a:r>
            <a:r>
              <a:rPr kumimoji="0" lang="de-DE" b="1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sensitivity</a:t>
            </a:r>
            <a:r>
              <a:rPr kumimoji="0" lang="de-DE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on ke</a:t>
            </a:r>
            <a:r>
              <a:rPr lang="de-DE" b="1" dirty="0" smtClean="0"/>
              <a:t>V </a:t>
            </a:r>
            <a:r>
              <a:rPr kumimoji="0" lang="de-DE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sterile </a:t>
            </a:r>
            <a:r>
              <a:rPr kumimoji="0" lang="de-DE" b="1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neutrinos</a:t>
            </a:r>
            <a:endParaRPr lang="de-DE" b="1" dirty="0"/>
          </a:p>
          <a:p>
            <a:pPr lvl="1"/>
            <a:endParaRPr lang="de-DE" b="1" dirty="0" smtClean="0"/>
          </a:p>
          <a:p>
            <a:pPr lvl="1"/>
            <a:r>
              <a:rPr lang="de-DE" b="1" dirty="0"/>
              <a:t>	</a:t>
            </a:r>
            <a:r>
              <a:rPr lang="de-DE" b="1" dirty="0" err="1" smtClean="0"/>
              <a:t>Recent</a:t>
            </a:r>
            <a:r>
              <a:rPr lang="de-DE" b="1" dirty="0" smtClean="0"/>
              <a:t> </a:t>
            </a:r>
            <a:r>
              <a:rPr lang="de-DE" b="1" dirty="0" err="1" smtClean="0"/>
              <a:t>investigations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exotic</a:t>
            </a:r>
            <a:r>
              <a:rPr lang="de-DE" b="1" dirty="0" smtClean="0"/>
              <a:t> CC in beta-</a:t>
            </a:r>
            <a:r>
              <a:rPr lang="de-DE" b="1" dirty="0" err="1" smtClean="0"/>
              <a:t>decay</a:t>
            </a:r>
            <a:endParaRPr kumimoji="0" lang="de-DE" sz="18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lang="de-DE" baseline="0" dirty="0"/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794097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xfrm>
            <a:off x="-2177416" y="7450093"/>
            <a:ext cx="2640333" cy="17281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>
              <a:defRPr sz="1800" b="0"/>
            </a:pPr>
            <a:fld id="{86CB4B4D-7CA3-9044-876B-883B54F8677D}" type="slidenum">
              <a:rPr sz="1200" b="1"/>
              <a:t>2</a:t>
            </a:fld>
            <a:endParaRPr sz="1200" b="1"/>
          </a:p>
        </p:txBody>
      </p:sp>
      <p:sp>
        <p:nvSpPr>
          <p:cNvPr id="42" name="Shape 42"/>
          <p:cNvSpPr/>
          <p:nvPr/>
        </p:nvSpPr>
        <p:spPr>
          <a:xfrm>
            <a:off x="268671" y="2126446"/>
            <a:ext cx="5980250" cy="402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600"/>
              </a:spcBef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200" dirty="0">
                <a:latin typeface="Arial"/>
                <a:ea typeface="Arial"/>
                <a:cs typeface="Arial"/>
                <a:sym typeface="Arial"/>
              </a:rPr>
              <a:t>Next-generation </a:t>
            </a:r>
            <a:r>
              <a:rPr sz="2200" b="1" dirty="0">
                <a:latin typeface="Arial"/>
                <a:ea typeface="Arial"/>
                <a:cs typeface="Arial"/>
                <a:sym typeface="Arial"/>
              </a:rPr>
              <a:t>direct </a:t>
            </a:r>
            <a:r>
              <a:rPr sz="2200" b="1" dirty="0">
                <a:latin typeface="Calibri"/>
                <a:ea typeface="Calibri"/>
                <a:cs typeface="Calibri"/>
                <a:sym typeface="Calibri"/>
              </a:rPr>
              <a:t>ν-</a:t>
            </a:r>
            <a:r>
              <a:rPr sz="2200" b="1" dirty="0">
                <a:latin typeface="Arial"/>
                <a:ea typeface="Arial"/>
                <a:cs typeface="Arial"/>
                <a:sym typeface="Arial"/>
              </a:rPr>
              <a:t>mass experiment</a:t>
            </a:r>
            <a:br>
              <a:rPr sz="2200" b="1" dirty="0">
                <a:latin typeface="Arial"/>
                <a:ea typeface="Arial"/>
                <a:cs typeface="Arial"/>
                <a:sym typeface="Arial"/>
              </a:rPr>
            </a:br>
            <a:r>
              <a:rPr sz="2200" dirty="0">
                <a:latin typeface="Arial"/>
                <a:ea typeface="Arial"/>
                <a:cs typeface="Arial"/>
                <a:sym typeface="Arial"/>
              </a:rPr>
              <a:t>using precision spectroscopy of </a:t>
            </a:r>
            <a:r>
              <a:rPr sz="2200" baseline="31999" dirty="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sz="2200" dirty="0">
                <a:latin typeface="Arial"/>
                <a:ea typeface="Arial"/>
                <a:cs typeface="Arial"/>
                <a:sym typeface="Arial"/>
              </a:rPr>
              <a:t>H β-decay</a:t>
            </a:r>
          </a:p>
          <a:p>
            <a:pPr>
              <a:spcBef>
                <a:spcPts val="2600"/>
              </a:spcBef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200" b="1" dirty="0">
                <a:latin typeface="Arial"/>
                <a:ea typeface="Arial"/>
                <a:cs typeface="Arial"/>
                <a:sym typeface="Arial"/>
              </a:rPr>
              <a:t>Sensitivity</a:t>
            </a:r>
            <a:r>
              <a:rPr sz="2200" dirty="0">
                <a:latin typeface="Arial"/>
                <a:ea typeface="Arial"/>
                <a:cs typeface="Arial"/>
                <a:sym typeface="Arial"/>
              </a:rPr>
              <a:t> on m(</a:t>
            </a:r>
            <a:r>
              <a:rPr sz="2200" dirty="0" err="1">
                <a:latin typeface="Calibri"/>
                <a:ea typeface="Calibri"/>
                <a:cs typeface="Calibri"/>
                <a:sym typeface="Calibri"/>
              </a:rPr>
              <a:t>ν</a:t>
            </a:r>
            <a:r>
              <a:rPr sz="2200" baseline="-26725" dirty="0" err="1">
                <a:latin typeface="Arial"/>
                <a:ea typeface="Arial"/>
                <a:cs typeface="Arial"/>
                <a:sym typeface="Arial"/>
              </a:rPr>
              <a:t>e</a:t>
            </a:r>
            <a:r>
              <a:rPr sz="2200" dirty="0">
                <a:latin typeface="Arial"/>
                <a:ea typeface="Arial"/>
                <a:cs typeface="Arial"/>
                <a:sym typeface="Arial"/>
              </a:rPr>
              <a:t>):    2 eV/c</a:t>
            </a:r>
            <a:r>
              <a:rPr sz="2200" baseline="31999" dirty="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200" dirty="0"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sz="2200" b="1" dirty="0">
                <a:latin typeface="Arial"/>
                <a:ea typeface="Arial"/>
                <a:cs typeface="Arial"/>
                <a:sym typeface="Arial"/>
              </a:rPr>
              <a:t>➜   </a:t>
            </a:r>
            <a:r>
              <a:rPr sz="2200" b="1" dirty="0">
                <a:solidFill>
                  <a:srgbClr val="009D80"/>
                </a:solidFill>
                <a:latin typeface="Arial"/>
                <a:ea typeface="Arial"/>
                <a:cs typeface="Arial"/>
                <a:sym typeface="Arial"/>
              </a:rPr>
              <a:t>0.2 eV/c</a:t>
            </a:r>
            <a:r>
              <a:rPr sz="2200" b="1" baseline="31999" dirty="0">
                <a:solidFill>
                  <a:srgbClr val="009D8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200" b="1" dirty="0"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2400"/>
              </a:spcBef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200" b="1" dirty="0">
                <a:latin typeface="Arial"/>
                <a:ea typeface="Arial"/>
                <a:cs typeface="Arial"/>
                <a:sym typeface="Arial"/>
              </a:rPr>
              <a:t>➜ </a:t>
            </a:r>
            <a:r>
              <a:rPr sz="2200" dirty="0">
                <a:latin typeface="Arial"/>
                <a:ea typeface="Arial"/>
                <a:cs typeface="Arial"/>
                <a:sym typeface="Arial"/>
              </a:rPr>
              <a:t>will exhaust “degenerate” </a:t>
            </a:r>
            <a:r>
              <a:rPr sz="2200" dirty="0">
                <a:latin typeface="Calibri"/>
                <a:ea typeface="Calibri"/>
                <a:cs typeface="Calibri"/>
                <a:sym typeface="Calibri"/>
              </a:rPr>
              <a:t>ν-</a:t>
            </a:r>
            <a:r>
              <a:rPr sz="2200" dirty="0">
                <a:latin typeface="Arial"/>
                <a:ea typeface="Arial"/>
                <a:cs typeface="Arial"/>
                <a:sym typeface="Arial"/>
              </a:rPr>
              <a:t>mass regime </a:t>
            </a:r>
          </a:p>
          <a:p>
            <a:pPr>
              <a:spcBef>
                <a:spcPts val="1600"/>
              </a:spcBef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200" b="1" dirty="0">
                <a:latin typeface="Arial"/>
                <a:ea typeface="Arial"/>
                <a:cs typeface="Arial"/>
                <a:sym typeface="Arial"/>
              </a:rPr>
              <a:t>Method:</a:t>
            </a:r>
          </a:p>
          <a:p>
            <a:pPr marL="299550" indent="-299550">
              <a:spcBef>
                <a:spcPts val="600"/>
              </a:spcBef>
              <a:buSzPct val="100000"/>
              <a:buFont typeface="Arial"/>
              <a:buChar char="-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200" dirty="0">
                <a:latin typeface="Arial"/>
                <a:ea typeface="Arial"/>
                <a:cs typeface="Arial"/>
                <a:sym typeface="Arial"/>
              </a:rPr>
              <a:t>Purely kinematic measurement</a:t>
            </a:r>
          </a:p>
          <a:p>
            <a:pPr marL="299550" indent="-299550">
              <a:spcBef>
                <a:spcPts val="600"/>
              </a:spcBef>
              <a:buSzPct val="100000"/>
              <a:buFont typeface="Arial"/>
              <a:buChar char="-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200" dirty="0">
                <a:latin typeface="Arial"/>
                <a:ea typeface="Arial"/>
                <a:cs typeface="Arial"/>
                <a:sym typeface="Arial"/>
              </a:rPr>
              <a:t>Agnostic w.r.t. Dirac/</a:t>
            </a:r>
            <a:r>
              <a:rPr sz="2200" dirty="0" err="1">
                <a:latin typeface="Arial"/>
                <a:ea typeface="Arial"/>
                <a:cs typeface="Arial"/>
                <a:sym typeface="Arial"/>
              </a:rPr>
              <a:t>Majorana</a:t>
            </a:r>
            <a:r>
              <a:rPr sz="2200" dirty="0">
                <a:latin typeface="Arial"/>
                <a:ea typeface="Arial"/>
                <a:cs typeface="Arial"/>
                <a:sym typeface="Arial"/>
              </a:rPr>
              <a:t> nature</a:t>
            </a:r>
          </a:p>
          <a:p>
            <a:pPr marL="299550" indent="-299550">
              <a:spcBef>
                <a:spcPts val="1600"/>
              </a:spcBef>
              <a:buSzPct val="100000"/>
              <a:buFont typeface="Arial"/>
              <a:buChar char="-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200" dirty="0">
                <a:latin typeface="Arial"/>
                <a:ea typeface="Arial"/>
                <a:cs typeface="Arial"/>
                <a:sym typeface="Arial"/>
              </a:rPr>
              <a:t>Effective “electron neutrino mass” square:</a:t>
            </a:r>
          </a:p>
        </p:txBody>
      </p:sp>
      <p:sp>
        <p:nvSpPr>
          <p:cNvPr id="43" name="Shape 43"/>
          <p:cNvSpPr/>
          <p:nvPr/>
        </p:nvSpPr>
        <p:spPr>
          <a:xfrm>
            <a:off x="9346283" y="153722"/>
            <a:ext cx="1702636" cy="12700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268673" y="348604"/>
            <a:ext cx="9361490" cy="45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400175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3200"/>
              <a:t>KATRIN in a nutshell</a:t>
            </a:r>
          </a:p>
        </p:txBody>
      </p:sp>
      <p:pic>
        <p:nvPicPr>
          <p:cNvPr id="45" name="image2.jpeg" descr="http://www.rigsofrods.com/images/imported/2012/11/nutshell-1.jpg"/>
          <p:cNvPicPr>
            <a:picLocks noChangeAspect="1"/>
          </p:cNvPicPr>
          <p:nvPr/>
        </p:nvPicPr>
        <p:blipFill>
          <a:blip r:embed="rId2">
            <a:extLst/>
          </a:blip>
          <a:srcRect l="12932" t="28461" r="23420" b="11609"/>
          <a:stretch>
            <a:fillRect/>
          </a:stretch>
        </p:blipFill>
        <p:spPr>
          <a:xfrm>
            <a:off x="4484149" y="239339"/>
            <a:ext cx="1185558" cy="808753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/>
          <p:nvPr/>
        </p:nvSpPr>
        <p:spPr>
          <a:xfrm>
            <a:off x="10891329" y="1048171"/>
            <a:ext cx="202052" cy="180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2" h="20839" extrusionOk="0">
                <a:moveTo>
                  <a:pt x="18013" y="580"/>
                </a:moveTo>
                <a:cubicBezTo>
                  <a:pt x="17128" y="537"/>
                  <a:pt x="3613" y="-703"/>
                  <a:pt x="112" y="580"/>
                </a:cubicBezTo>
                <a:cubicBezTo>
                  <a:pt x="-359" y="752"/>
                  <a:pt x="777" y="1396"/>
                  <a:pt x="1165" y="1737"/>
                </a:cubicBezTo>
                <a:cubicBezTo>
                  <a:pt x="1659" y="2172"/>
                  <a:pt x="2264" y="2442"/>
                  <a:pt x="2744" y="2895"/>
                </a:cubicBezTo>
                <a:cubicBezTo>
                  <a:pt x="3498" y="3605"/>
                  <a:pt x="4024" y="4605"/>
                  <a:pt x="4850" y="5210"/>
                </a:cubicBezTo>
                <a:cubicBezTo>
                  <a:pt x="9711" y="8773"/>
                  <a:pt x="3732" y="4227"/>
                  <a:pt x="7483" y="7526"/>
                </a:cubicBezTo>
                <a:cubicBezTo>
                  <a:pt x="7977" y="7960"/>
                  <a:pt x="8568" y="8249"/>
                  <a:pt x="9062" y="8683"/>
                </a:cubicBezTo>
                <a:cubicBezTo>
                  <a:pt x="9450" y="9024"/>
                  <a:pt x="9671" y="9597"/>
                  <a:pt x="10115" y="9841"/>
                </a:cubicBezTo>
                <a:cubicBezTo>
                  <a:pt x="11108" y="10387"/>
                  <a:pt x="13274" y="10999"/>
                  <a:pt x="13274" y="10999"/>
                </a:cubicBezTo>
                <a:cubicBezTo>
                  <a:pt x="13625" y="11578"/>
                  <a:pt x="13932" y="12192"/>
                  <a:pt x="14327" y="12735"/>
                </a:cubicBezTo>
                <a:cubicBezTo>
                  <a:pt x="14637" y="13161"/>
                  <a:pt x="15125" y="13425"/>
                  <a:pt x="15380" y="13893"/>
                </a:cubicBezTo>
                <a:cubicBezTo>
                  <a:pt x="17430" y="17649"/>
                  <a:pt x="14292" y="13854"/>
                  <a:pt x="16960" y="16787"/>
                </a:cubicBezTo>
                <a:cubicBezTo>
                  <a:pt x="18188" y="20839"/>
                  <a:pt x="16960" y="19874"/>
                  <a:pt x="19592" y="20839"/>
                </a:cubicBezTo>
                <a:cubicBezTo>
                  <a:pt x="19768" y="20260"/>
                  <a:pt x="20061" y="19709"/>
                  <a:pt x="20119" y="19102"/>
                </a:cubicBezTo>
                <a:cubicBezTo>
                  <a:pt x="21241" y="7381"/>
                  <a:pt x="19645" y="13141"/>
                  <a:pt x="21172" y="8105"/>
                </a:cubicBezTo>
                <a:cubicBezTo>
                  <a:pt x="20810" y="6115"/>
                  <a:pt x="20615" y="4802"/>
                  <a:pt x="20119" y="2895"/>
                </a:cubicBezTo>
                <a:cubicBezTo>
                  <a:pt x="19966" y="2308"/>
                  <a:pt x="19985" y="1590"/>
                  <a:pt x="19592" y="1159"/>
                </a:cubicBezTo>
                <a:cubicBezTo>
                  <a:pt x="17846" y="-761"/>
                  <a:pt x="18276" y="676"/>
                  <a:pt x="18013" y="58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7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0451" y="554917"/>
            <a:ext cx="1565692" cy="1560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8.png"/>
          <p:cNvPicPr>
            <a:picLocks noChangeAspect="1"/>
          </p:cNvPicPr>
          <p:nvPr/>
        </p:nvPicPr>
        <p:blipFill>
          <a:blip r:embed="rId4">
            <a:extLst/>
          </a:blip>
          <a:srcRect l="46241" r="471" b="3270"/>
          <a:stretch>
            <a:fillRect/>
          </a:stretch>
        </p:blipFill>
        <p:spPr>
          <a:xfrm>
            <a:off x="6859488" y="2821951"/>
            <a:ext cx="3813890" cy="3457879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/>
          <p:nvPr/>
        </p:nvSpPr>
        <p:spPr>
          <a:xfrm>
            <a:off x="6974296" y="2753231"/>
            <a:ext cx="360701" cy="762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8" h="20961" extrusionOk="0">
                <a:moveTo>
                  <a:pt x="14945" y="356"/>
                </a:moveTo>
                <a:cubicBezTo>
                  <a:pt x="12952" y="1014"/>
                  <a:pt x="10687" y="1520"/>
                  <a:pt x="8967" y="2332"/>
                </a:cubicBezTo>
                <a:cubicBezTo>
                  <a:pt x="7263" y="3136"/>
                  <a:pt x="8240" y="2749"/>
                  <a:pt x="5978" y="3461"/>
                </a:cubicBezTo>
                <a:cubicBezTo>
                  <a:pt x="1627" y="6542"/>
                  <a:pt x="8044" y="1792"/>
                  <a:pt x="4184" y="5437"/>
                </a:cubicBezTo>
                <a:cubicBezTo>
                  <a:pt x="3739" y="5857"/>
                  <a:pt x="2989" y="6189"/>
                  <a:pt x="2391" y="6566"/>
                </a:cubicBezTo>
                <a:cubicBezTo>
                  <a:pt x="2200" y="6927"/>
                  <a:pt x="1624" y="8137"/>
                  <a:pt x="1196" y="8541"/>
                </a:cubicBezTo>
                <a:cubicBezTo>
                  <a:pt x="874" y="8845"/>
                  <a:pt x="398" y="9106"/>
                  <a:pt x="0" y="9388"/>
                </a:cubicBezTo>
                <a:cubicBezTo>
                  <a:pt x="199" y="10705"/>
                  <a:pt x="305" y="12027"/>
                  <a:pt x="598" y="13340"/>
                </a:cubicBezTo>
                <a:cubicBezTo>
                  <a:pt x="902" y="14703"/>
                  <a:pt x="1133" y="14507"/>
                  <a:pt x="1793" y="15598"/>
                </a:cubicBezTo>
                <a:cubicBezTo>
                  <a:pt x="2675" y="17055"/>
                  <a:pt x="1709" y="16405"/>
                  <a:pt x="3587" y="17292"/>
                </a:cubicBezTo>
                <a:cubicBezTo>
                  <a:pt x="3387" y="17950"/>
                  <a:pt x="2881" y="18604"/>
                  <a:pt x="2989" y="19267"/>
                </a:cubicBezTo>
                <a:cubicBezTo>
                  <a:pt x="3086" y="19861"/>
                  <a:pt x="4184" y="20961"/>
                  <a:pt x="4184" y="20961"/>
                </a:cubicBezTo>
                <a:cubicBezTo>
                  <a:pt x="6610" y="19816"/>
                  <a:pt x="5043" y="20787"/>
                  <a:pt x="5978" y="18138"/>
                </a:cubicBezTo>
                <a:cubicBezTo>
                  <a:pt x="6113" y="17756"/>
                  <a:pt x="6340" y="17381"/>
                  <a:pt x="6576" y="17009"/>
                </a:cubicBezTo>
                <a:cubicBezTo>
                  <a:pt x="7083" y="16211"/>
                  <a:pt x="7594" y="15117"/>
                  <a:pt x="8967" y="14469"/>
                </a:cubicBezTo>
                <a:cubicBezTo>
                  <a:pt x="9475" y="14229"/>
                  <a:pt x="10162" y="14093"/>
                  <a:pt x="10760" y="13904"/>
                </a:cubicBezTo>
                <a:cubicBezTo>
                  <a:pt x="12354" y="11646"/>
                  <a:pt x="9963" y="14281"/>
                  <a:pt x="13151" y="12775"/>
                </a:cubicBezTo>
                <a:cubicBezTo>
                  <a:pt x="14167" y="12296"/>
                  <a:pt x="14745" y="11646"/>
                  <a:pt x="15542" y="11082"/>
                </a:cubicBezTo>
                <a:cubicBezTo>
                  <a:pt x="15941" y="10800"/>
                  <a:pt x="16511" y="10557"/>
                  <a:pt x="16738" y="10235"/>
                </a:cubicBezTo>
                <a:cubicBezTo>
                  <a:pt x="16937" y="9953"/>
                  <a:pt x="16942" y="9621"/>
                  <a:pt x="17336" y="9388"/>
                </a:cubicBezTo>
                <a:cubicBezTo>
                  <a:pt x="17785" y="9123"/>
                  <a:pt x="18531" y="9012"/>
                  <a:pt x="19129" y="8824"/>
                </a:cubicBezTo>
                <a:cubicBezTo>
                  <a:pt x="19528" y="8541"/>
                  <a:pt x="20042" y="8289"/>
                  <a:pt x="20325" y="7977"/>
                </a:cubicBezTo>
                <a:cubicBezTo>
                  <a:pt x="21600" y="6572"/>
                  <a:pt x="20711" y="4831"/>
                  <a:pt x="20325" y="3461"/>
                </a:cubicBezTo>
                <a:cubicBezTo>
                  <a:pt x="20241" y="3166"/>
                  <a:pt x="20121" y="2846"/>
                  <a:pt x="19727" y="2614"/>
                </a:cubicBezTo>
                <a:cubicBezTo>
                  <a:pt x="19278" y="2349"/>
                  <a:pt x="18531" y="2238"/>
                  <a:pt x="17934" y="2049"/>
                </a:cubicBezTo>
                <a:cubicBezTo>
                  <a:pt x="17046" y="1421"/>
                  <a:pt x="16759" y="1098"/>
                  <a:pt x="15542" y="638"/>
                </a:cubicBezTo>
                <a:cubicBezTo>
                  <a:pt x="12162" y="-639"/>
                  <a:pt x="15044" y="403"/>
                  <a:pt x="14945" y="356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6802821" y="5405956"/>
            <a:ext cx="412034" cy="413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81" h="20946" extrusionOk="0">
                <a:moveTo>
                  <a:pt x="2006" y="3645"/>
                </a:moveTo>
                <a:cubicBezTo>
                  <a:pt x="1840" y="6422"/>
                  <a:pt x="1510" y="9193"/>
                  <a:pt x="1510" y="11976"/>
                </a:cubicBezTo>
                <a:cubicBezTo>
                  <a:pt x="1510" y="12525"/>
                  <a:pt x="2006" y="12989"/>
                  <a:pt x="2006" y="13538"/>
                </a:cubicBezTo>
                <a:cubicBezTo>
                  <a:pt x="2006" y="15219"/>
                  <a:pt x="1328" y="15907"/>
                  <a:pt x="518" y="17183"/>
                </a:cubicBezTo>
                <a:cubicBezTo>
                  <a:pt x="181" y="18246"/>
                  <a:pt x="-857" y="19964"/>
                  <a:pt x="1510" y="20307"/>
                </a:cubicBezTo>
                <a:cubicBezTo>
                  <a:pt x="5769" y="20924"/>
                  <a:pt x="10103" y="20654"/>
                  <a:pt x="14400" y="20828"/>
                </a:cubicBezTo>
                <a:cubicBezTo>
                  <a:pt x="15887" y="20654"/>
                  <a:pt x="17855" y="21470"/>
                  <a:pt x="18862" y="20307"/>
                </a:cubicBezTo>
                <a:cubicBezTo>
                  <a:pt x="19979" y="19016"/>
                  <a:pt x="19138" y="16829"/>
                  <a:pt x="19357" y="15100"/>
                </a:cubicBezTo>
                <a:cubicBezTo>
                  <a:pt x="19469" y="14223"/>
                  <a:pt x="19688" y="13364"/>
                  <a:pt x="19853" y="12497"/>
                </a:cubicBezTo>
                <a:cubicBezTo>
                  <a:pt x="19619" y="8799"/>
                  <a:pt x="20743" y="5118"/>
                  <a:pt x="17870" y="2603"/>
                </a:cubicBezTo>
                <a:cubicBezTo>
                  <a:pt x="17469" y="2252"/>
                  <a:pt x="16879" y="2256"/>
                  <a:pt x="16383" y="2083"/>
                </a:cubicBezTo>
                <a:cubicBezTo>
                  <a:pt x="16052" y="1735"/>
                  <a:pt x="15792" y="1294"/>
                  <a:pt x="15391" y="1041"/>
                </a:cubicBezTo>
                <a:cubicBezTo>
                  <a:pt x="14070" y="209"/>
                  <a:pt x="9883" y="51"/>
                  <a:pt x="9442" y="0"/>
                </a:cubicBezTo>
                <a:cubicBezTo>
                  <a:pt x="8285" y="173"/>
                  <a:pt x="6963" y="-130"/>
                  <a:pt x="5972" y="520"/>
                </a:cubicBezTo>
                <a:cubicBezTo>
                  <a:pt x="5394" y="900"/>
                  <a:pt x="5902" y="2044"/>
                  <a:pt x="5476" y="2603"/>
                </a:cubicBezTo>
                <a:cubicBezTo>
                  <a:pt x="4912" y="3344"/>
                  <a:pt x="2584" y="3471"/>
                  <a:pt x="2006" y="364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4689974" y="3469128"/>
            <a:ext cx="1380289" cy="31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600">
                <a:solidFill>
                  <a:srgbClr val="009D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009D80"/>
                </a:solidFill>
              </a:rPr>
              <a:t>3 yrs, 90% CL</a:t>
            </a:r>
          </a:p>
        </p:txBody>
      </p:sp>
      <p:sp>
        <p:nvSpPr>
          <p:cNvPr id="52" name="Shape 52"/>
          <p:cNvSpPr/>
          <p:nvPr/>
        </p:nvSpPr>
        <p:spPr>
          <a:xfrm>
            <a:off x="268671" y="1540473"/>
            <a:ext cx="5476609" cy="424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300" b="1">
                <a:solidFill>
                  <a:srgbClr val="009D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sz="2300" b="1">
                <a:solidFill>
                  <a:srgbClr val="009D80"/>
                </a:solidFill>
              </a:rPr>
              <a:t>Karlsruhe Tritium Neutrino Experiment</a:t>
            </a:r>
          </a:p>
        </p:txBody>
      </p:sp>
      <p:pic>
        <p:nvPicPr>
          <p:cNvPr id="53" name="image1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58068" y="6180997"/>
            <a:ext cx="2509922" cy="856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13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05892" y="1508077"/>
            <a:ext cx="1805892" cy="1306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/>
          </p:cNvSpPr>
          <p:nvPr>
            <p:ph type="sldNum" sz="quarter" idx="2"/>
          </p:nvPr>
        </p:nvSpPr>
        <p:spPr>
          <a:xfrm>
            <a:off x="-2177416" y="7396801"/>
            <a:ext cx="2640333" cy="17281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>
              <a:defRPr sz="1800" b="0"/>
            </a:pPr>
            <a:fld id="{86CB4B4D-7CA3-9044-876B-883B54F8677D}" type="slidenum">
              <a:rPr sz="1200" b="1"/>
              <a:t>20</a:t>
            </a:fld>
            <a:endParaRPr sz="1200" b="1"/>
          </a:p>
        </p:txBody>
      </p:sp>
      <p:sp>
        <p:nvSpPr>
          <p:cNvPr id="301" name="Shape 301"/>
          <p:cNvSpPr/>
          <p:nvPr/>
        </p:nvSpPr>
        <p:spPr>
          <a:xfrm>
            <a:off x="483273" y="1310619"/>
            <a:ext cx="4247234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 b="1">
                <a:latin typeface="Arial"/>
                <a:ea typeface="Arial"/>
                <a:cs typeface="Arial"/>
                <a:sym typeface="Arial"/>
              </a:rPr>
              <a:t>Hints of </a:t>
            </a:r>
            <a:r>
              <a:rPr sz="2000" b="1">
                <a:solidFill>
                  <a:srgbClr val="009D80"/>
                </a:solidFill>
                <a:latin typeface="Arial"/>
                <a:ea typeface="Arial"/>
                <a:cs typeface="Arial"/>
                <a:sym typeface="Arial"/>
              </a:rPr>
              <a:t>eV-scale</a:t>
            </a:r>
            <a:r>
              <a:rPr sz="2000" b="1">
                <a:latin typeface="Arial"/>
                <a:ea typeface="Arial"/>
                <a:cs typeface="Arial"/>
                <a:sym typeface="Arial"/>
              </a:rPr>
              <a:t> sterile neutrinos?</a:t>
            </a:r>
          </a:p>
        </p:txBody>
      </p:sp>
      <p:sp>
        <p:nvSpPr>
          <p:cNvPr id="302" name="Shape 302"/>
          <p:cNvSpPr/>
          <p:nvPr/>
        </p:nvSpPr>
        <p:spPr>
          <a:xfrm>
            <a:off x="5893318" y="1310619"/>
            <a:ext cx="4388496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 b="1">
                <a:latin typeface="Arial"/>
                <a:ea typeface="Arial"/>
                <a:cs typeface="Arial"/>
                <a:sym typeface="Arial"/>
              </a:rPr>
              <a:t>Hints of </a:t>
            </a:r>
            <a:r>
              <a:rPr sz="2000" b="1">
                <a:solidFill>
                  <a:srgbClr val="AC292E"/>
                </a:solidFill>
                <a:latin typeface="Arial"/>
                <a:ea typeface="Arial"/>
                <a:cs typeface="Arial"/>
                <a:sym typeface="Arial"/>
              </a:rPr>
              <a:t>keV-scale</a:t>
            </a:r>
            <a:r>
              <a:rPr sz="2000" b="1">
                <a:latin typeface="Arial"/>
                <a:ea typeface="Arial"/>
                <a:cs typeface="Arial"/>
                <a:sym typeface="Arial"/>
              </a:rPr>
              <a:t> sterile neutrinos?</a:t>
            </a:r>
          </a:p>
        </p:txBody>
      </p:sp>
      <p:sp>
        <p:nvSpPr>
          <p:cNvPr id="303" name="Shape 303"/>
          <p:cNvSpPr/>
          <p:nvPr/>
        </p:nvSpPr>
        <p:spPr>
          <a:xfrm flipV="1">
            <a:off x="5572609" y="1426040"/>
            <a:ext cx="2" cy="5707848"/>
          </a:xfrm>
          <a:prstGeom prst="line">
            <a:avLst/>
          </a:prstGeom>
          <a:ln w="50800">
            <a:solidFill>
              <a:srgbClr val="D6D6D6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04" name="Shape 304"/>
          <p:cNvSpPr/>
          <p:nvPr/>
        </p:nvSpPr>
        <p:spPr>
          <a:xfrm>
            <a:off x="483275" y="1932801"/>
            <a:ext cx="4894133" cy="1228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May explain anomalous oscillation results from</a:t>
            </a:r>
          </a:p>
          <a:p>
            <a:pPr marL="180472" indent="-180472">
              <a:lnSpc>
                <a:spcPct val="110000"/>
              </a:lnSpc>
              <a:buSzPct val="100000"/>
              <a:buFont typeface="Arial"/>
              <a:buChar char="-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Short baseline accelerator experiments</a:t>
            </a:r>
          </a:p>
          <a:p>
            <a:pPr marL="180472" indent="-180472">
              <a:lnSpc>
                <a:spcPct val="110000"/>
              </a:lnSpc>
              <a:buClr>
                <a:srgbClr val="009D80"/>
              </a:buClr>
              <a:buSzPct val="100000"/>
              <a:buFont typeface="Arial"/>
              <a:buChar char="-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solidFill>
                  <a:srgbClr val="009D80"/>
                </a:solidFill>
                <a:latin typeface="Arial"/>
                <a:ea typeface="Arial"/>
                <a:cs typeface="Arial"/>
                <a:sym typeface="Arial"/>
              </a:rPr>
              <a:t>Gallium experiments</a:t>
            </a:r>
          </a:p>
          <a:p>
            <a:pPr marL="180472" indent="-180472">
              <a:lnSpc>
                <a:spcPct val="110000"/>
              </a:lnSpc>
              <a:buClr>
                <a:srgbClr val="009D80"/>
              </a:buClr>
              <a:buSzPct val="100000"/>
              <a:buFont typeface="Arial"/>
              <a:buChar char="-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solidFill>
                  <a:srgbClr val="009D80"/>
                </a:solidFill>
                <a:latin typeface="Arial"/>
                <a:ea typeface="Arial"/>
                <a:cs typeface="Arial"/>
                <a:sym typeface="Arial"/>
              </a:rPr>
              <a:t>Reactor experiments</a:t>
            </a:r>
          </a:p>
        </p:txBody>
      </p:sp>
      <p:grpSp>
        <p:nvGrpSpPr>
          <p:cNvPr id="308" name="Group 308"/>
          <p:cNvGrpSpPr/>
          <p:nvPr/>
        </p:nvGrpSpPr>
        <p:grpSpPr>
          <a:xfrm>
            <a:off x="5891768" y="1907401"/>
            <a:ext cx="4828998" cy="2372559"/>
            <a:chOff x="0" y="0"/>
            <a:chExt cx="4828996" cy="2372557"/>
          </a:xfrm>
        </p:grpSpPr>
        <p:sp>
          <p:nvSpPr>
            <p:cNvPr id="305" name="Shape 305"/>
            <p:cNvSpPr/>
            <p:nvPr/>
          </p:nvSpPr>
          <p:spPr>
            <a:xfrm>
              <a:off x="-1" y="25399"/>
              <a:ext cx="2563128" cy="864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110000"/>
                </a:lnSpc>
                <a:spcBef>
                  <a:spcPts val="400"/>
                </a:spcBef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Well motivated as natural extension of Standard Model (</a:t>
              </a:r>
              <a:r>
                <a:rPr>
                  <a:latin typeface="Calibri"/>
                  <a:ea typeface="Calibri"/>
                  <a:cs typeface="Calibri"/>
                  <a:sym typeface="Calibri"/>
                </a:rPr>
                <a:t>ν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MSM)</a:t>
              </a:r>
            </a:p>
          </p:txBody>
        </p:sp>
        <p:pic>
          <p:nvPicPr>
            <p:cNvPr id="306" name="image6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32407" y="-1"/>
              <a:ext cx="2096590" cy="230906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07" name="Shape 307"/>
            <p:cNvSpPr/>
            <p:nvPr/>
          </p:nvSpPr>
          <p:spPr>
            <a:xfrm>
              <a:off x="699997" y="1880537"/>
              <a:ext cx="1863124" cy="4920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r>
                <a:rPr sz="1400">
                  <a:solidFill>
                    <a:srgbClr val="797979"/>
                  </a:solidFill>
                  <a:latin typeface="Arial"/>
                  <a:ea typeface="Arial"/>
                  <a:cs typeface="Arial"/>
                  <a:sym typeface="Arial"/>
                </a:rPr>
                <a:t>[e.g., Canetti, Drewes,</a:t>
              </a:r>
              <a:br>
                <a:rPr sz="1400">
                  <a:solidFill>
                    <a:srgbClr val="797979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sz="1400">
                  <a:solidFill>
                    <a:srgbClr val="797979"/>
                  </a:solidFill>
                  <a:latin typeface="Arial"/>
                  <a:ea typeface="Arial"/>
                  <a:cs typeface="Arial"/>
                  <a:sym typeface="Arial"/>
                </a:rPr>
                <a:t>Shaposhnikov (2013)]</a:t>
              </a:r>
            </a:p>
          </p:txBody>
        </p:sp>
      </p:grpSp>
      <p:grpSp>
        <p:nvGrpSpPr>
          <p:cNvPr id="311" name="Group 311"/>
          <p:cNvGrpSpPr/>
          <p:nvPr/>
        </p:nvGrpSpPr>
        <p:grpSpPr>
          <a:xfrm>
            <a:off x="5891769" y="4438060"/>
            <a:ext cx="4828997" cy="551844"/>
            <a:chOff x="0" y="0"/>
            <a:chExt cx="4828995" cy="551843"/>
          </a:xfrm>
        </p:grpSpPr>
        <p:sp>
          <p:nvSpPr>
            <p:cNvPr id="309" name="Shape 309"/>
            <p:cNvSpPr/>
            <p:nvPr/>
          </p:nvSpPr>
          <p:spPr>
            <a:xfrm>
              <a:off x="0" y="-1"/>
              <a:ext cx="4828997" cy="551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110000"/>
                </a:lnSpc>
                <a:spcBef>
                  <a:spcPts val="4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In agreement with cosmological observations from small to large scales</a:t>
              </a:r>
            </a:p>
          </p:txBody>
        </p:sp>
        <p:sp>
          <p:nvSpPr>
            <p:cNvPr id="310" name="Shape 310"/>
            <p:cNvSpPr/>
            <p:nvPr/>
          </p:nvSpPr>
          <p:spPr>
            <a:xfrm>
              <a:off x="2823573" y="321643"/>
              <a:ext cx="1989164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400">
                  <a:solidFill>
                    <a:srgbClr val="79797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1400">
                  <a:solidFill>
                    <a:srgbClr val="797979"/>
                  </a:solidFill>
                </a:rPr>
                <a:t>[e.g., Shi &amp; Fuller (1999)]</a:t>
              </a:r>
            </a:p>
          </p:txBody>
        </p:sp>
      </p:grpSp>
      <p:grpSp>
        <p:nvGrpSpPr>
          <p:cNvPr id="317" name="Group 317"/>
          <p:cNvGrpSpPr/>
          <p:nvPr/>
        </p:nvGrpSpPr>
        <p:grpSpPr>
          <a:xfrm>
            <a:off x="5811986" y="5173215"/>
            <a:ext cx="4908782" cy="2132942"/>
            <a:chOff x="0" y="0"/>
            <a:chExt cx="4908780" cy="2132941"/>
          </a:xfrm>
        </p:grpSpPr>
        <p:pic>
          <p:nvPicPr>
            <p:cNvPr id="312" name="image7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689259"/>
              <a:ext cx="2888125" cy="14436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3" name="Shape 313"/>
            <p:cNvSpPr/>
            <p:nvPr/>
          </p:nvSpPr>
          <p:spPr>
            <a:xfrm>
              <a:off x="79782" y="12699"/>
              <a:ext cx="4828999" cy="551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110000"/>
                </a:lnSpc>
                <a:spcBef>
                  <a:spcPts val="400"/>
                </a:spcBef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Recent indirect hints</a:t>
              </a:r>
              <a:br>
                <a:rPr>
                  <a:latin typeface="Arial"/>
                  <a:ea typeface="Arial"/>
                  <a:cs typeface="Arial"/>
                  <a:sym typeface="Arial"/>
                </a:rPr>
              </a:br>
              <a:r>
                <a:rPr>
                  <a:latin typeface="Arial"/>
                  <a:ea typeface="Arial"/>
                  <a:cs typeface="Arial"/>
                  <a:sym typeface="Arial"/>
                </a:rPr>
                <a:t>from X-ray astronomy?</a:t>
              </a:r>
            </a:p>
          </p:txBody>
        </p:sp>
        <p:pic>
          <p:nvPicPr>
            <p:cNvPr id="314" name="image1.t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88121" y="-1"/>
              <a:ext cx="2020659" cy="212842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15" name="Shape 315"/>
            <p:cNvSpPr/>
            <p:nvPr/>
          </p:nvSpPr>
          <p:spPr>
            <a:xfrm>
              <a:off x="2913521" y="11213"/>
              <a:ext cx="1742084" cy="380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r>
                <a: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[Bulbul et al. (2014),</a:t>
              </a:r>
            </a:p>
            <a:p>
              <a:pPr>
                <a:lnSpc>
                  <a:spcPct val="90000"/>
                </a:lnSpc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r>
                <a: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Boyarski et al. (2014)]</a:t>
              </a:r>
            </a:p>
          </p:txBody>
        </p:sp>
        <p:sp>
          <p:nvSpPr>
            <p:cNvPr id="316" name="Shape 316"/>
            <p:cNvSpPr/>
            <p:nvPr/>
          </p:nvSpPr>
          <p:spPr>
            <a:xfrm>
              <a:off x="892065" y="755276"/>
              <a:ext cx="1181355" cy="288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400" b="1">
                  <a:solidFill>
                    <a:srgbClr val="FFE61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1800" b="0">
                  <a:solidFill>
                    <a:srgbClr val="000000"/>
                  </a:solidFill>
                </a:defRPr>
              </a:pPr>
              <a:r>
                <a:rPr sz="1400" b="1">
                  <a:solidFill>
                    <a:srgbClr val="FFE611"/>
                  </a:solidFill>
                </a:rPr>
                <a:t>3.5 keV line?</a:t>
              </a:r>
            </a:p>
          </p:txBody>
        </p:sp>
      </p:grpSp>
      <p:sp>
        <p:nvSpPr>
          <p:cNvPr id="318" name="Shape 318"/>
          <p:cNvSpPr/>
          <p:nvPr/>
        </p:nvSpPr>
        <p:spPr>
          <a:xfrm>
            <a:off x="268673" y="348604"/>
            <a:ext cx="9361490" cy="45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400175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3200"/>
              <a:t>Why sterile neutrinos?</a:t>
            </a:r>
          </a:p>
        </p:txBody>
      </p:sp>
      <p:grpSp>
        <p:nvGrpSpPr>
          <p:cNvPr id="322" name="Group 322"/>
          <p:cNvGrpSpPr/>
          <p:nvPr/>
        </p:nvGrpSpPr>
        <p:grpSpPr>
          <a:xfrm>
            <a:off x="280594" y="2907740"/>
            <a:ext cx="5326315" cy="4291550"/>
            <a:chOff x="0" y="0"/>
            <a:chExt cx="5326314" cy="4291549"/>
          </a:xfrm>
        </p:grpSpPr>
        <p:pic>
          <p:nvPicPr>
            <p:cNvPr id="319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437045"/>
              <a:ext cx="4972856" cy="3577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0" name="Shape 320"/>
            <p:cNvSpPr/>
            <p:nvPr/>
          </p:nvSpPr>
          <p:spPr>
            <a:xfrm>
              <a:off x="353459" y="4015014"/>
              <a:ext cx="4972856" cy="2765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300">
                  <a:solidFill>
                    <a:srgbClr val="79797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[G. Mention et al. (2011), updated in White Paper (2014)]</a:t>
              </a:r>
            </a:p>
          </p:txBody>
        </p:sp>
        <p:sp>
          <p:nvSpPr>
            <p:cNvPr id="324" name="Shape 324"/>
            <p:cNvSpPr/>
            <p:nvPr/>
          </p:nvSpPr>
          <p:spPr>
            <a:xfrm>
              <a:off x="2535350" y="0"/>
              <a:ext cx="508038" cy="736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342" y="1434"/>
                    <a:pt x="20542" y="8634"/>
                    <a:pt x="21600" y="21600"/>
                  </a:cubicBezTo>
                </a:path>
              </a:pathLst>
            </a:custGeom>
            <a:noFill/>
            <a:ln w="50800" cap="flat">
              <a:solidFill>
                <a:schemeClr val="accent1"/>
              </a:solidFill>
              <a:prstDash val="solid"/>
              <a:bevel/>
              <a:tailEnd type="arrow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endParaRPr/>
            </a:p>
          </p:txBody>
        </p:sp>
      </p:grpSp>
      <p:pic>
        <p:nvPicPr>
          <p:cNvPr id="323" name="Grafik 322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126698">
            <a:off x="3589061" y="3200737"/>
            <a:ext cx="3916297" cy="102292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979" y="2029883"/>
            <a:ext cx="4402403" cy="540809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hape 327"/>
          <p:cNvSpPr>
            <a:spLocks noGrp="1"/>
          </p:cNvSpPr>
          <p:nvPr>
            <p:ph type="sldNum" sz="quarter" idx="2"/>
          </p:nvPr>
        </p:nvSpPr>
        <p:spPr>
          <a:xfrm>
            <a:off x="-2177416" y="7396801"/>
            <a:ext cx="2640333" cy="17281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>
              <a:defRPr sz="1800" b="0"/>
            </a:pPr>
            <a:fld id="{86CB4B4D-7CA3-9044-876B-883B54F8677D}" type="slidenum">
              <a:rPr sz="1200" b="1"/>
              <a:t>21</a:t>
            </a:fld>
            <a:endParaRPr sz="1200" b="1"/>
          </a:p>
        </p:txBody>
      </p:sp>
      <p:sp>
        <p:nvSpPr>
          <p:cNvPr id="328" name="Shape 328"/>
          <p:cNvSpPr/>
          <p:nvPr/>
        </p:nvSpPr>
        <p:spPr>
          <a:xfrm>
            <a:off x="434181" y="1226079"/>
            <a:ext cx="8891830" cy="490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2498" tIns="52498" rIns="52498" bIns="52498">
            <a:spAutoFit/>
          </a:bodyPr>
          <a:lstStyle/>
          <a:p>
            <a:pPr defTabSz="449262">
              <a:lnSpc>
                <a:spcPct val="101000"/>
              </a:lnSpc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  <a:tab pos="6794500" algn="l"/>
                <a:tab pos="7327900" algn="l"/>
                <a:tab pos="7848600" algn="l"/>
                <a:tab pos="83820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Shape modification below E</a:t>
            </a:r>
            <a:r>
              <a:rPr sz="2200" baseline="-2809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 by active </a:t>
            </a:r>
            <a:r>
              <a:rPr sz="2200">
                <a:solidFill>
                  <a:srgbClr val="00A1D7"/>
                </a:solidFill>
                <a:latin typeface="Arial"/>
                <a:ea typeface="Arial"/>
                <a:cs typeface="Arial"/>
                <a:sym typeface="Arial"/>
              </a:rPr>
              <a:t>(m</a:t>
            </a:r>
            <a:r>
              <a:rPr sz="2200" baseline="-28090">
                <a:solidFill>
                  <a:srgbClr val="00A1D7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sz="2200">
                <a:solidFill>
                  <a:srgbClr val="00A1D7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sz="2200" baseline="32817">
                <a:solidFill>
                  <a:srgbClr val="00A1D7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200" baseline="32817">
                <a:solidFill>
                  <a:srgbClr val="A2222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and sterile </a:t>
            </a:r>
            <a:r>
              <a:rPr sz="2200">
                <a:solidFill>
                  <a:srgbClr val="32B39D"/>
                </a:solidFill>
                <a:latin typeface="Arial"/>
                <a:ea typeface="Arial"/>
                <a:cs typeface="Arial"/>
                <a:sym typeface="Arial"/>
              </a:rPr>
              <a:t>(m</a:t>
            </a:r>
            <a:r>
              <a:rPr sz="2200" baseline="-28090">
                <a:solidFill>
                  <a:srgbClr val="32B39D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sz="2200">
                <a:solidFill>
                  <a:srgbClr val="32B39D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sz="2200" baseline="32817">
                <a:solidFill>
                  <a:srgbClr val="32B39D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 neutrinos:</a:t>
            </a:r>
          </a:p>
        </p:txBody>
      </p:sp>
      <p:sp>
        <p:nvSpPr>
          <p:cNvPr id="329" name="Shape 329"/>
          <p:cNvSpPr/>
          <p:nvPr/>
        </p:nvSpPr>
        <p:spPr>
          <a:xfrm>
            <a:off x="1231634" y="1940983"/>
            <a:ext cx="1679844" cy="672309"/>
          </a:xfrm>
          <a:prstGeom prst="roundRect">
            <a:avLst>
              <a:gd name="adj" fmla="val 234"/>
            </a:avLst>
          </a:prstGeom>
          <a:solidFill>
            <a:srgbClr val="00A1D7">
              <a:alpha val="20000"/>
            </a:srgbClr>
          </a:solidFill>
          <a:ln w="25400">
            <a:solidFill>
              <a:srgbClr val="00A1D7"/>
            </a:solidFill>
            <a:prstDash val="sysDot"/>
          </a:ln>
        </p:spPr>
        <p:txBody>
          <a:bodyPr lIns="45718" tIns="45718" rIns="45718" bIns="45718" anchor="ctr"/>
          <a:lstStyle/>
          <a:p>
            <a:pPr defTabSz="449262">
              <a:lnSpc>
                <a:spcPct val="93000"/>
              </a:lnSpc>
              <a:defRPr sz="2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3165210" y="1940983"/>
            <a:ext cx="1679843" cy="672309"/>
          </a:xfrm>
          <a:prstGeom prst="roundRect">
            <a:avLst>
              <a:gd name="adj" fmla="val 234"/>
            </a:avLst>
          </a:prstGeom>
          <a:solidFill>
            <a:srgbClr val="009D80">
              <a:alpha val="20000"/>
            </a:srgbClr>
          </a:solidFill>
          <a:ln w="25400">
            <a:solidFill>
              <a:srgbClr val="32B39D"/>
            </a:solidFill>
            <a:prstDash val="sysDot"/>
          </a:ln>
        </p:spPr>
        <p:txBody>
          <a:bodyPr lIns="45718" tIns="45718" rIns="45718" bIns="45718" anchor="ctr"/>
          <a:lstStyle/>
          <a:p>
            <a:pPr defTabSz="449262">
              <a:lnSpc>
                <a:spcPct val="93000"/>
              </a:lnSpc>
              <a:defRPr sz="2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1" name="Shape 331"/>
          <p:cNvSpPr/>
          <p:nvPr/>
        </p:nvSpPr>
        <p:spPr>
          <a:xfrm>
            <a:off x="6144683" y="1892829"/>
            <a:ext cx="3648396" cy="821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2498" tIns="52498" rIns="52498" bIns="52498">
            <a:spAutoFit/>
          </a:bodyPr>
          <a:lstStyle/>
          <a:p>
            <a:pPr defTabSz="449262">
              <a:lnSpc>
                <a:spcPct val="101000"/>
              </a:lnSpc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additional kink in β spectrum</a:t>
            </a:r>
            <a:br>
              <a:rPr sz="2200">
                <a:latin typeface="Arial"/>
                <a:ea typeface="Arial"/>
                <a:cs typeface="Arial"/>
                <a:sym typeface="Arial"/>
              </a:rPr>
            </a:br>
            <a:r>
              <a:rPr sz="2200">
                <a:latin typeface="Arial"/>
                <a:ea typeface="Arial"/>
                <a:cs typeface="Arial"/>
                <a:sym typeface="Arial"/>
              </a:rPr>
              <a:t>at E = E</a:t>
            </a:r>
            <a:r>
              <a:rPr sz="2200" baseline="-2809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 – m</a:t>
            </a:r>
            <a:r>
              <a:rPr sz="2200" baseline="-28090">
                <a:latin typeface="Arial"/>
                <a:ea typeface="Arial"/>
                <a:cs typeface="Arial"/>
                <a:sym typeface="Arial"/>
              </a:rPr>
              <a:t>s</a:t>
            </a:r>
          </a:p>
        </p:txBody>
      </p:sp>
      <p:pic>
        <p:nvPicPr>
          <p:cNvPr id="332" name="image7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63141" y="3057787"/>
            <a:ext cx="7004583" cy="4144966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Shape 333"/>
          <p:cNvSpPr/>
          <p:nvPr/>
        </p:nvSpPr>
        <p:spPr>
          <a:xfrm>
            <a:off x="5192183" y="2150267"/>
            <a:ext cx="738984" cy="201880"/>
          </a:xfrm>
          <a:prstGeom prst="rightArrow">
            <a:avLst>
              <a:gd name="adj1" fmla="val 50000"/>
              <a:gd name="adj2" fmla="val 78440"/>
            </a:avLst>
          </a:prstGeom>
          <a:solidFill>
            <a:srgbClr val="EEEEEE"/>
          </a:solidFill>
          <a:ln w="12700">
            <a:solidFill>
              <a:srgbClr val="666666"/>
            </a:solidFill>
          </a:ln>
        </p:spPr>
        <p:txBody>
          <a:bodyPr lIns="45718" tIns="45718" rIns="45718" bIns="45718" anchor="ctr"/>
          <a:lstStyle/>
          <a:p>
            <a:pPr defTabSz="449262">
              <a:lnSpc>
                <a:spcPct val="93000"/>
              </a:lnSpc>
              <a:defRPr sz="2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4" name="Shape 334"/>
          <p:cNvSpPr/>
          <p:nvPr/>
        </p:nvSpPr>
        <p:spPr>
          <a:xfrm>
            <a:off x="1420553" y="3057787"/>
            <a:ext cx="1502749" cy="1148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120000"/>
              </a:lnSpc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 b="1">
                <a:latin typeface="Arial"/>
                <a:ea typeface="Arial"/>
                <a:cs typeface="Arial"/>
                <a:sym typeface="Arial"/>
              </a:rPr>
              <a:t>example:</a:t>
            </a:r>
          </a:p>
          <a:p>
            <a:pPr>
              <a:lnSpc>
                <a:spcPct val="120000"/>
              </a:lnSpc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light sterile </a:t>
            </a:r>
            <a:r>
              <a:rPr sz="2000">
                <a:latin typeface="Calibri"/>
                <a:ea typeface="Calibri"/>
                <a:cs typeface="Calibri"/>
                <a:sym typeface="Calibri"/>
              </a:rPr>
              <a:t>ν</a:t>
            </a:r>
            <a:br>
              <a:rPr sz="2000">
                <a:latin typeface="Calibri"/>
                <a:ea typeface="Calibri"/>
                <a:cs typeface="Calibri"/>
                <a:sym typeface="Calibri"/>
              </a:rPr>
            </a:br>
            <a:r>
              <a:rPr sz="2000">
                <a:latin typeface="Arial"/>
                <a:ea typeface="Arial"/>
                <a:cs typeface="Arial"/>
                <a:sym typeface="Arial"/>
              </a:rPr>
              <a:t>m</a:t>
            </a:r>
            <a:r>
              <a:rPr sz="2000" baseline="-25999">
                <a:latin typeface="Arial"/>
                <a:ea typeface="Arial"/>
                <a:cs typeface="Arial"/>
                <a:sym typeface="Arial"/>
              </a:rPr>
              <a:t>s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 = 3 eV</a:t>
            </a:r>
          </a:p>
        </p:txBody>
      </p:sp>
      <p:sp>
        <p:nvSpPr>
          <p:cNvPr id="335" name="Shape 335"/>
          <p:cNvSpPr/>
          <p:nvPr/>
        </p:nvSpPr>
        <p:spPr>
          <a:xfrm>
            <a:off x="268673" y="348604"/>
            <a:ext cx="9361490" cy="45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49262"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  <a:tab pos="6794500" algn="l"/>
                <a:tab pos="7327900" algn="l"/>
                <a:tab pos="7848600" algn="l"/>
                <a:tab pos="8382000" algn="l"/>
              </a:tabLst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3200"/>
              <a:t>Imprint of sterile neutrinos on β spectrum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/>
          </p:cNvSpPr>
          <p:nvPr>
            <p:ph type="sldNum" sz="quarter" idx="2"/>
          </p:nvPr>
        </p:nvSpPr>
        <p:spPr>
          <a:xfrm>
            <a:off x="-2177416" y="7396801"/>
            <a:ext cx="2640333" cy="17281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>
              <a:defRPr sz="1800" b="0"/>
            </a:pPr>
            <a:fld id="{86CB4B4D-7CA3-9044-876B-883B54F8677D}" type="slidenum">
              <a:rPr sz="1200" b="1"/>
              <a:t>22</a:t>
            </a:fld>
            <a:endParaRPr sz="1200" b="1"/>
          </a:p>
        </p:txBody>
      </p:sp>
      <p:pic>
        <p:nvPicPr>
          <p:cNvPr id="342" name="image7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4017" y="2365375"/>
            <a:ext cx="7554650" cy="4619096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hape 343"/>
          <p:cNvSpPr/>
          <p:nvPr/>
        </p:nvSpPr>
        <p:spPr>
          <a:xfrm>
            <a:off x="6648714" y="1915583"/>
            <a:ext cx="4183859" cy="59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2498" tIns="52498" rIns="52498" bIns="52498">
            <a:spAutoFit/>
          </a:bodyPr>
          <a:lstStyle/>
          <a:p>
            <a:pPr algn="r" defTabSz="449262">
              <a:spcBef>
                <a:spcPts val="200"/>
              </a:spcBef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Reactor anomaly</a:t>
            </a:r>
            <a:r>
              <a:rPr sz="1600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 (90% CL)</a:t>
            </a:r>
          </a:p>
          <a:p>
            <a:pPr algn="r" defTabSz="449262">
              <a:spcBef>
                <a:spcPts val="200"/>
              </a:spcBef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1400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G. Mention et al., PRD 83 (2011) 073006</a:t>
            </a:r>
          </a:p>
        </p:txBody>
      </p:sp>
      <p:sp>
        <p:nvSpPr>
          <p:cNvPr id="344" name="Shape 344"/>
          <p:cNvSpPr/>
          <p:nvPr/>
        </p:nvSpPr>
        <p:spPr>
          <a:xfrm>
            <a:off x="6770951" y="4024841"/>
            <a:ext cx="2285474" cy="571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2498" tIns="52498" rIns="52498" bIns="52498">
            <a:spAutoFit/>
          </a:bodyPr>
          <a:lstStyle/>
          <a:p>
            <a:pPr algn="r" defTabSz="449262">
              <a:lnSpc>
                <a:spcPct val="101000"/>
              </a:lnSpc>
              <a:spcBef>
                <a:spcPts val="200"/>
              </a:spcBef>
              <a:tabLst>
                <a:tab pos="508000" algn="l"/>
                <a:tab pos="1028700" algn="l"/>
                <a:tab pos="1562100" algn="l"/>
                <a:tab pos="20828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b="1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KATRIN exclusion</a:t>
            </a:r>
            <a:br>
              <a:rPr b="1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1400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(3 net years, 90% CL)</a:t>
            </a:r>
          </a:p>
        </p:txBody>
      </p:sp>
      <p:sp>
        <p:nvSpPr>
          <p:cNvPr id="345" name="Shape 345"/>
          <p:cNvSpPr/>
          <p:nvPr/>
        </p:nvSpPr>
        <p:spPr>
          <a:xfrm>
            <a:off x="482069" y="1183479"/>
            <a:ext cx="6477307" cy="1105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2498" tIns="52498" rIns="52498" bIns="52498">
            <a:spAutoFit/>
          </a:bodyPr>
          <a:lstStyle/>
          <a:p>
            <a:pPr marL="247562" indent="-247562" defTabSz="449262">
              <a:lnSpc>
                <a:spcPct val="101000"/>
              </a:lnSpc>
              <a:spcBef>
                <a:spcPts val="1000"/>
              </a:spcBef>
              <a:buSzPct val="100000"/>
              <a:buFont typeface="Arial"/>
              <a:buChar char="•"/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  <a:tab pos="6794500" algn="l"/>
                <a:tab pos="7327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“Reactor antineutrino anomaly”: </a:t>
            </a:r>
          </a:p>
          <a:p>
            <a:pPr marL="247562" indent="-247562" defTabSz="449262">
              <a:lnSpc>
                <a:spcPct val="101000"/>
              </a:lnSpc>
              <a:spcBef>
                <a:spcPts val="1000"/>
              </a:spcBef>
              <a:buSzPct val="100000"/>
              <a:buFont typeface="Arial"/>
              <a:buChar char="•"/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  <a:tab pos="6794500" algn="l"/>
                <a:tab pos="7327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Favoured parameter space can be probed by KATRIN:</a:t>
            </a:r>
            <a:br>
              <a:rPr sz="2000">
                <a:latin typeface="Arial"/>
                <a:ea typeface="Arial"/>
                <a:cs typeface="Arial"/>
                <a:sym typeface="Arial"/>
              </a:rPr>
            </a:b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Shape 346"/>
          <p:cNvSpPr/>
          <p:nvPr/>
        </p:nvSpPr>
        <p:spPr>
          <a:xfrm flipH="1">
            <a:off x="6895041" y="2437855"/>
            <a:ext cx="687406" cy="687406"/>
          </a:xfrm>
          <a:prstGeom prst="line">
            <a:avLst/>
          </a:prstGeom>
          <a:ln w="25400">
            <a:solidFill>
              <a:srgbClr val="990000"/>
            </a:solidFill>
            <a:tailEnd type="triangle"/>
          </a:ln>
        </p:spPr>
        <p:txBody>
          <a:bodyPr lIns="45718" tIns="45718" rIns="45718" bIns="45718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47" name="Shape 347"/>
          <p:cNvSpPr/>
          <p:nvPr/>
        </p:nvSpPr>
        <p:spPr>
          <a:xfrm flipH="1">
            <a:off x="7575890" y="4564903"/>
            <a:ext cx="574149" cy="605634"/>
          </a:xfrm>
          <a:prstGeom prst="line">
            <a:avLst/>
          </a:prstGeom>
          <a:ln w="25400">
            <a:solidFill>
              <a:schemeClr val="accent2"/>
            </a:solidFill>
            <a:tailEnd type="triangle"/>
          </a:ln>
        </p:spPr>
        <p:txBody>
          <a:bodyPr lIns="45718" tIns="45718" rIns="45718" bIns="45718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7550677" y="6442972"/>
            <a:ext cx="3424286" cy="867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2498" tIns="52498" rIns="52498" bIns="52498" anchor="b">
            <a:spAutoFit/>
          </a:bodyPr>
          <a:lstStyle/>
          <a:p>
            <a:pPr defTabSz="449262">
              <a:lnSpc>
                <a:spcPct val="101000"/>
              </a:lnSpc>
              <a:spcBef>
                <a:spcPts val="200"/>
              </a:spcBef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1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See also</a:t>
            </a:r>
            <a:br>
              <a:rPr sz="1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1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Formaggio &amp; Barrett, PL B706 (2011) 68; </a:t>
            </a:r>
          </a:p>
          <a:p>
            <a:pPr defTabSz="449262">
              <a:lnSpc>
                <a:spcPct val="101000"/>
              </a:lnSpc>
              <a:spcBef>
                <a:spcPts val="200"/>
              </a:spcBef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1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Sejersen Riis &amp; Hannestad, JCAP02 (2011) 011;</a:t>
            </a:r>
          </a:p>
          <a:p>
            <a:pPr defTabSz="449262">
              <a:lnSpc>
                <a:spcPct val="101000"/>
              </a:lnSpc>
              <a:spcBef>
                <a:spcPts val="200"/>
              </a:spcBef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1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Esmaili &amp; Peres, PR D85 (2012) 117301</a:t>
            </a:r>
          </a:p>
        </p:txBody>
      </p:sp>
      <p:pic>
        <p:nvPicPr>
          <p:cNvPr id="349" name="image7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5537" y="2537617"/>
            <a:ext cx="2046555" cy="2042850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350"/>
          <p:cNvSpPr/>
          <p:nvPr/>
        </p:nvSpPr>
        <p:spPr>
          <a:xfrm>
            <a:off x="8263731" y="5517620"/>
            <a:ext cx="328735" cy="346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2498" tIns="52498" rIns="52498" bIns="52498">
            <a:spAutoFit/>
          </a:bodyPr>
          <a:lstStyle>
            <a:lvl1pPr defTabSz="449262">
              <a:lnSpc>
                <a:spcPct val="101000"/>
              </a:lnSpc>
              <a:defRPr sz="16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666666"/>
                </a:solidFill>
              </a:rPr>
              <a:t>1σ</a:t>
            </a:r>
          </a:p>
        </p:txBody>
      </p:sp>
      <p:sp>
        <p:nvSpPr>
          <p:cNvPr id="351" name="Shape 351"/>
          <p:cNvSpPr/>
          <p:nvPr/>
        </p:nvSpPr>
        <p:spPr>
          <a:xfrm>
            <a:off x="8391525" y="5128683"/>
            <a:ext cx="328735" cy="346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2498" tIns="52498" rIns="52498" bIns="52498">
            <a:spAutoFit/>
          </a:bodyPr>
          <a:lstStyle>
            <a:lvl1pPr defTabSz="449262">
              <a:lnSpc>
                <a:spcPct val="101000"/>
              </a:lnSpc>
              <a:defRPr sz="16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666666"/>
                </a:solidFill>
              </a:rPr>
              <a:t>3σ</a:t>
            </a:r>
          </a:p>
        </p:txBody>
      </p:sp>
      <p:sp>
        <p:nvSpPr>
          <p:cNvPr id="352" name="Shape 352"/>
          <p:cNvSpPr/>
          <p:nvPr/>
        </p:nvSpPr>
        <p:spPr>
          <a:xfrm>
            <a:off x="8686006" y="4999037"/>
            <a:ext cx="425982" cy="346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2498" tIns="52498" rIns="52498" bIns="52498">
            <a:spAutoFit/>
          </a:bodyPr>
          <a:lstStyle>
            <a:lvl1pPr defTabSz="449262">
              <a:lnSpc>
                <a:spcPct val="101000"/>
              </a:lnSpc>
              <a:defRPr sz="16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666666"/>
                </a:solidFill>
              </a:rPr>
              <a:t>5σ</a:t>
            </a:r>
          </a:p>
        </p:txBody>
      </p:sp>
      <p:sp>
        <p:nvSpPr>
          <p:cNvPr id="353" name="Shape 353"/>
          <p:cNvSpPr/>
          <p:nvPr/>
        </p:nvSpPr>
        <p:spPr>
          <a:xfrm>
            <a:off x="6676494" y="3813704"/>
            <a:ext cx="2379929" cy="277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2498" tIns="52498" rIns="52498" bIns="52498">
            <a:spAutoFit/>
          </a:bodyPr>
          <a:lstStyle>
            <a:lvl1pPr algn="r" defTabSz="449262">
              <a:lnSpc>
                <a:spcPct val="101000"/>
              </a:lnSpc>
              <a:spcBef>
                <a:spcPts val="200"/>
              </a:spcBef>
              <a:tabLst>
                <a:tab pos="508000" algn="l"/>
                <a:tab pos="1028700" algn="l"/>
                <a:tab pos="1562100" algn="l"/>
                <a:tab pos="2082800" algn="l"/>
              </a:tabLst>
              <a:defRPr sz="1200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004586"/>
                </a:solidFill>
              </a:rPr>
              <a:t>M. Kleesiek, PhD thesis, 2014</a:t>
            </a:r>
          </a:p>
        </p:txBody>
      </p:sp>
      <p:pic>
        <p:nvPicPr>
          <p:cNvPr id="354" name="image7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39212" y="1185216"/>
            <a:ext cx="6211834" cy="367325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Shape 355"/>
          <p:cNvSpPr/>
          <p:nvPr/>
        </p:nvSpPr>
        <p:spPr>
          <a:xfrm>
            <a:off x="268673" y="329257"/>
            <a:ext cx="936149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449262"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  <a:tab pos="6794500" algn="l"/>
                <a:tab pos="7327900" algn="l"/>
                <a:tab pos="7848600" algn="l"/>
                <a:tab pos="83820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3200" dirty="0">
                <a:latin typeface="Arial"/>
                <a:ea typeface="Arial"/>
                <a:cs typeface="Arial"/>
                <a:sym typeface="Arial"/>
              </a:rPr>
              <a:t>Search for eV-scale sterile</a:t>
            </a:r>
            <a:r>
              <a:rPr sz="3200" dirty="0">
                <a:latin typeface="Calibri"/>
                <a:ea typeface="Calibri"/>
                <a:cs typeface="Calibri"/>
                <a:sym typeface="Calibri"/>
              </a:rPr>
              <a:t> ν </a:t>
            </a:r>
            <a:r>
              <a:rPr sz="3200" dirty="0">
                <a:latin typeface="Arial"/>
                <a:ea typeface="Arial"/>
                <a:cs typeface="Arial"/>
                <a:sym typeface="Arial"/>
              </a:rPr>
              <a:t>with KATRIN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578" y="218726"/>
            <a:ext cx="6014137" cy="707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175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/>
          </p:cNvSpPr>
          <p:nvPr>
            <p:ph type="sldNum" sz="quarter" idx="2"/>
          </p:nvPr>
        </p:nvSpPr>
        <p:spPr>
          <a:xfrm>
            <a:off x="-2177416" y="7396801"/>
            <a:ext cx="2640333" cy="17281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>
              <a:defRPr sz="1800" b="0"/>
            </a:pPr>
            <a:fld id="{86CB4B4D-7CA3-9044-876B-883B54F8677D}" type="slidenum">
              <a:rPr sz="1200" b="1"/>
              <a:t>24</a:t>
            </a:fld>
            <a:endParaRPr sz="1200" b="1"/>
          </a:p>
        </p:txBody>
      </p:sp>
      <p:sp>
        <p:nvSpPr>
          <p:cNvPr id="358" name="Shape 358"/>
          <p:cNvSpPr/>
          <p:nvPr/>
        </p:nvSpPr>
        <p:spPr>
          <a:xfrm>
            <a:off x="3742752" y="1297941"/>
            <a:ext cx="3721657" cy="21214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7375507" y="4511354"/>
            <a:ext cx="3815510" cy="1901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631819" y="6899250"/>
            <a:ext cx="5343724" cy="27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1300" dirty="0">
                <a:solidFill>
                  <a:srgbClr val="6C8CBA"/>
                </a:solidFill>
                <a:latin typeface="Arial"/>
                <a:ea typeface="Arial"/>
                <a:cs typeface="Arial"/>
                <a:sym typeface="Arial"/>
              </a:rPr>
              <a:t>*) </a:t>
            </a:r>
            <a:r>
              <a:rPr sz="1300" b="1" dirty="0" err="1">
                <a:solidFill>
                  <a:srgbClr val="6C8CBA"/>
                </a:solidFill>
                <a:latin typeface="Arial"/>
                <a:ea typeface="Arial"/>
                <a:cs typeface="Arial"/>
                <a:sym typeface="Arial"/>
              </a:rPr>
              <a:t>TR</a:t>
            </a:r>
            <a:r>
              <a:rPr sz="1300" dirty="0" err="1">
                <a:solidFill>
                  <a:srgbClr val="6C8CBA"/>
                </a:solidFill>
                <a:latin typeface="Arial"/>
                <a:ea typeface="Arial"/>
                <a:cs typeface="Arial"/>
                <a:sym typeface="Arial"/>
              </a:rPr>
              <a:t>itium</a:t>
            </a:r>
            <a:r>
              <a:rPr sz="1300" dirty="0">
                <a:solidFill>
                  <a:srgbClr val="6C8CBA"/>
                </a:solidFill>
                <a:latin typeface="Arial"/>
                <a:ea typeface="Arial"/>
                <a:cs typeface="Arial"/>
                <a:sym typeface="Arial"/>
              </a:rPr>
              <a:t> beta decay </a:t>
            </a:r>
            <a:r>
              <a:rPr sz="1300" b="1" dirty="0">
                <a:solidFill>
                  <a:srgbClr val="6C8CBA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sz="1300" dirty="0">
                <a:solidFill>
                  <a:srgbClr val="6C8CBA"/>
                </a:solidFill>
                <a:latin typeface="Arial"/>
                <a:ea typeface="Arial"/>
                <a:cs typeface="Arial"/>
                <a:sym typeface="Arial"/>
              </a:rPr>
              <a:t>nvestigation on </a:t>
            </a:r>
            <a:r>
              <a:rPr sz="1300" b="1" dirty="0">
                <a:solidFill>
                  <a:srgbClr val="6C8CBA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sz="1300" dirty="0">
                <a:solidFill>
                  <a:srgbClr val="6C8CBA"/>
                </a:solidFill>
                <a:latin typeface="Arial"/>
                <a:ea typeface="Arial"/>
                <a:cs typeface="Arial"/>
                <a:sym typeface="Arial"/>
              </a:rPr>
              <a:t>terile </a:t>
            </a:r>
            <a:r>
              <a:rPr sz="1300" b="1" dirty="0">
                <a:solidFill>
                  <a:srgbClr val="6C8CBA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sz="1300" dirty="0">
                <a:solidFill>
                  <a:srgbClr val="6C8CBA"/>
                </a:solidFill>
                <a:latin typeface="Arial"/>
                <a:ea typeface="Arial"/>
                <a:cs typeface="Arial"/>
                <a:sym typeface="Arial"/>
              </a:rPr>
              <a:t>o </a:t>
            </a:r>
            <a:r>
              <a:rPr sz="1300" b="1" dirty="0">
                <a:solidFill>
                  <a:srgbClr val="6C8CBA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sz="1300" dirty="0">
                <a:solidFill>
                  <a:srgbClr val="6C8CBA"/>
                </a:solidFill>
                <a:latin typeface="Arial"/>
                <a:ea typeface="Arial"/>
                <a:cs typeface="Arial"/>
                <a:sym typeface="Arial"/>
              </a:rPr>
              <a:t>ctive </a:t>
            </a:r>
            <a:r>
              <a:rPr sz="1300" b="1" dirty="0">
                <a:solidFill>
                  <a:srgbClr val="6C8CBA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sz="1300" dirty="0">
                <a:solidFill>
                  <a:srgbClr val="6C8CBA"/>
                </a:solidFill>
                <a:latin typeface="Arial"/>
                <a:ea typeface="Arial"/>
                <a:cs typeface="Arial"/>
                <a:sym typeface="Arial"/>
              </a:rPr>
              <a:t>eutrino mixing</a:t>
            </a:r>
          </a:p>
        </p:txBody>
      </p:sp>
      <p:pic>
        <p:nvPicPr>
          <p:cNvPr id="361" name="image8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56852" y="3192025"/>
            <a:ext cx="5994739" cy="4003695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Shape 364"/>
          <p:cNvSpPr/>
          <p:nvPr/>
        </p:nvSpPr>
        <p:spPr>
          <a:xfrm>
            <a:off x="3750095" y="1163185"/>
            <a:ext cx="3815510" cy="22114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462913" y="1163387"/>
            <a:ext cx="7287157" cy="2041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000"/>
              </a:spcBef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 b="1" dirty="0">
                <a:solidFill>
                  <a:srgbClr val="AC292E"/>
                </a:solidFill>
                <a:latin typeface="Arial"/>
                <a:ea typeface="Arial"/>
                <a:cs typeface="Arial"/>
                <a:sym typeface="Arial"/>
              </a:rPr>
              <a:t>The challenge:</a:t>
            </a:r>
          </a:p>
          <a:p>
            <a:pPr marL="329258" indent="-329258">
              <a:spcBef>
                <a:spcPts val="800"/>
              </a:spcBef>
              <a:buSzPct val="100000"/>
              <a:buFont typeface="Arial"/>
              <a:buChar char="-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High count rates at ~few keV below endpoint</a:t>
            </a:r>
          </a:p>
          <a:p>
            <a:pPr marL="329258" indent="-329258">
              <a:spcBef>
                <a:spcPts val="800"/>
              </a:spcBef>
              <a:buSzPct val="100000"/>
              <a:buFont typeface="Arial"/>
              <a:buChar char="-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Tiny sterile admixture sin</a:t>
            </a:r>
            <a:r>
              <a:rPr sz="2000" baseline="31999" dirty="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sz="2000" dirty="0" err="1">
                <a:latin typeface="Arial"/>
                <a:ea typeface="Arial"/>
                <a:cs typeface="Arial"/>
                <a:sym typeface="Arial"/>
              </a:rPr>
              <a:t>θ</a:t>
            </a:r>
            <a:r>
              <a:rPr sz="2000" baseline="-5998" dirty="0" err="1">
                <a:latin typeface="Arial"/>
                <a:ea typeface="Arial"/>
                <a:cs typeface="Arial"/>
                <a:sym typeface="Arial"/>
              </a:rPr>
              <a:t>s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) expected</a:t>
            </a:r>
          </a:p>
          <a:p>
            <a:pPr marL="329258" indent="-329258">
              <a:spcBef>
                <a:spcPts val="800"/>
              </a:spcBef>
              <a:buSzPct val="100000"/>
              <a:buFont typeface="Arial"/>
              <a:buChar char="-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Best sensitivity for </a:t>
            </a:r>
            <a:r>
              <a:rPr sz="2000" b="1" dirty="0">
                <a:latin typeface="Arial"/>
                <a:ea typeface="Arial"/>
                <a:cs typeface="Arial"/>
                <a:sym typeface="Arial"/>
              </a:rPr>
              <a:t>differential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measurement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329258" indent="-329258">
              <a:spcBef>
                <a:spcPts val="800"/>
              </a:spcBef>
              <a:buClr>
                <a:srgbClr val="AC292E"/>
              </a:buClr>
              <a:buSzPct val="100000"/>
              <a:buFont typeface="Arial"/>
              <a:buChar char="➡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 dirty="0">
                <a:solidFill>
                  <a:srgbClr val="AC292E"/>
                </a:solidFill>
                <a:latin typeface="Arial"/>
                <a:ea typeface="Arial"/>
                <a:cs typeface="Arial"/>
                <a:sym typeface="Arial"/>
              </a:rPr>
              <a:t>Development of new techniques necessary!</a:t>
            </a:r>
          </a:p>
        </p:txBody>
      </p:sp>
      <p:sp>
        <p:nvSpPr>
          <p:cNvPr id="366" name="Shape 366"/>
          <p:cNvSpPr/>
          <p:nvPr/>
        </p:nvSpPr>
        <p:spPr>
          <a:xfrm>
            <a:off x="268673" y="329257"/>
            <a:ext cx="936149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449262"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  <a:tab pos="6794500" algn="l"/>
                <a:tab pos="7327900" algn="l"/>
                <a:tab pos="7848600" algn="l"/>
                <a:tab pos="83820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3200" dirty="0">
                <a:latin typeface="Arial"/>
                <a:ea typeface="Arial"/>
                <a:cs typeface="Arial"/>
                <a:sym typeface="Arial"/>
              </a:rPr>
              <a:t>Search for keV-scale sterile</a:t>
            </a:r>
            <a:r>
              <a:rPr sz="3200" dirty="0">
                <a:latin typeface="Calibri"/>
                <a:ea typeface="Calibri"/>
                <a:cs typeface="Calibri"/>
                <a:sym typeface="Calibri"/>
              </a:rPr>
              <a:t> ν </a:t>
            </a:r>
            <a:r>
              <a:rPr sz="3200" dirty="0">
                <a:latin typeface="Arial"/>
                <a:ea typeface="Arial"/>
                <a:cs typeface="Arial"/>
                <a:sym typeface="Arial"/>
              </a:rPr>
              <a:t>with KATRIN</a:t>
            </a:r>
          </a:p>
        </p:txBody>
      </p:sp>
      <p:grpSp>
        <p:nvGrpSpPr>
          <p:cNvPr id="369" name="Group 369"/>
          <p:cNvGrpSpPr/>
          <p:nvPr/>
        </p:nvGrpSpPr>
        <p:grpSpPr>
          <a:xfrm>
            <a:off x="381588" y="4188818"/>
            <a:ext cx="3876334" cy="2546511"/>
            <a:chOff x="-139699" y="-177800"/>
            <a:chExt cx="3876332" cy="2546510"/>
          </a:xfrm>
        </p:grpSpPr>
        <p:pic>
          <p:nvPicPr>
            <p:cNvPr id="367" name="Grafik 366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39700" y="-177800"/>
              <a:ext cx="3876333" cy="2217558"/>
            </a:xfrm>
            <a:prstGeom prst="rect">
              <a:avLst/>
            </a:prstGeom>
            <a:effectLst/>
          </p:spPr>
        </p:pic>
        <p:sp>
          <p:nvSpPr>
            <p:cNvPr id="368" name="Shape 368"/>
            <p:cNvSpPr/>
            <p:nvPr/>
          </p:nvSpPr>
          <p:spPr>
            <a:xfrm>
              <a:off x="1457658" y="2055322"/>
              <a:ext cx="2091885" cy="313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6C8CBA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[Mertens et al. (2015)]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73" y="1380198"/>
            <a:ext cx="8154334" cy="5536022"/>
          </a:xfrm>
          <a:prstGeom prst="rect">
            <a:avLst/>
          </a:prstGeom>
        </p:spPr>
      </p:pic>
      <p:sp>
        <p:nvSpPr>
          <p:cNvPr id="3" name="Shape 366"/>
          <p:cNvSpPr/>
          <p:nvPr/>
        </p:nvSpPr>
        <p:spPr>
          <a:xfrm>
            <a:off x="268673" y="329257"/>
            <a:ext cx="936149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449262"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  <a:tab pos="6794500" algn="l"/>
                <a:tab pos="7327900" algn="l"/>
                <a:tab pos="7848600" algn="l"/>
                <a:tab pos="83820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3200" dirty="0">
                <a:latin typeface="Arial"/>
                <a:ea typeface="Arial"/>
                <a:cs typeface="Arial"/>
                <a:sym typeface="Arial"/>
              </a:rPr>
              <a:t>Search for keV-scale sterile</a:t>
            </a:r>
            <a:r>
              <a:rPr sz="3200" dirty="0">
                <a:latin typeface="Calibri"/>
                <a:ea typeface="Calibri"/>
                <a:cs typeface="Calibri"/>
                <a:sym typeface="Calibri"/>
              </a:rPr>
              <a:t> ν </a:t>
            </a:r>
            <a:r>
              <a:rPr sz="3200" dirty="0">
                <a:latin typeface="Arial"/>
                <a:ea typeface="Arial"/>
                <a:cs typeface="Arial"/>
                <a:sym typeface="Arial"/>
              </a:rPr>
              <a:t>with KATRIN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521002" y="1517301"/>
            <a:ext cx="2272413" cy="923326"/>
          </a:xfrm>
          <a:prstGeom prst="rect">
            <a:avLst/>
          </a:prstGeom>
          <a:noFill/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 smtClean="0"/>
              <a:t>KATRIN „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built</a:t>
            </a:r>
            <a:r>
              <a:rPr lang="de-DE" dirty="0" smtClean="0"/>
              <a:t>“ but</a:t>
            </a:r>
            <a:br>
              <a:rPr lang="de-DE" dirty="0" smtClean="0"/>
            </a:b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reduced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strength</a:t>
            </a:r>
            <a:r>
              <a:rPr lang="de-DE" dirty="0" smtClean="0"/>
              <a:t>, integral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cxnSp>
        <p:nvCxnSpPr>
          <p:cNvPr id="6" name="Gerader Verbinder 5"/>
          <p:cNvCxnSpPr>
            <a:stCxn id="4" idx="1"/>
          </p:cNvCxnSpPr>
          <p:nvPr/>
        </p:nvCxnSpPr>
        <p:spPr>
          <a:xfrm flipH="1">
            <a:off x="6531429" y="1978964"/>
            <a:ext cx="1989573" cy="10610"/>
          </a:xfrm>
          <a:prstGeom prst="line">
            <a:avLst/>
          </a:prstGeom>
          <a:noFill/>
          <a:ln w="38100" cap="flat">
            <a:solidFill>
              <a:srgbClr val="0070C0"/>
            </a:solidFill>
            <a:prstDash val="sysDot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feld 8"/>
          <p:cNvSpPr txBox="1"/>
          <p:nvPr/>
        </p:nvSpPr>
        <p:spPr>
          <a:xfrm>
            <a:off x="8521002" y="2642155"/>
            <a:ext cx="2272413" cy="923326"/>
          </a:xfrm>
          <a:prstGeom prst="rect">
            <a:avLst/>
          </a:prstGeom>
          <a:noFill/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 smtClean="0"/>
              <a:t>KATRIN „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built</a:t>
            </a:r>
            <a:r>
              <a:rPr lang="de-DE" dirty="0" smtClean="0"/>
              <a:t>“ but</a:t>
            </a:r>
            <a:br>
              <a:rPr lang="de-DE" dirty="0" smtClean="0"/>
            </a:b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reduced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strength</a:t>
            </a:r>
            <a:r>
              <a:rPr lang="de-DE" dirty="0" smtClean="0"/>
              <a:t>, </a:t>
            </a:r>
            <a:r>
              <a:rPr lang="de-DE" dirty="0" smtClean="0"/>
              <a:t>differential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cxnSp>
        <p:nvCxnSpPr>
          <p:cNvPr id="10" name="Gerader Verbinder 9"/>
          <p:cNvCxnSpPr>
            <a:stCxn id="9" idx="1"/>
          </p:cNvCxnSpPr>
          <p:nvPr/>
        </p:nvCxnSpPr>
        <p:spPr>
          <a:xfrm flipH="1">
            <a:off x="5804899" y="3103818"/>
            <a:ext cx="2716103" cy="26226"/>
          </a:xfrm>
          <a:prstGeom prst="line">
            <a:avLst/>
          </a:prstGeom>
          <a:noFill/>
          <a:ln w="38100" cap="flat">
            <a:solidFill>
              <a:srgbClr val="0070C0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feld 11"/>
          <p:cNvSpPr txBox="1"/>
          <p:nvPr/>
        </p:nvSpPr>
        <p:spPr>
          <a:xfrm>
            <a:off x="8521002" y="3870890"/>
            <a:ext cx="2285237" cy="1477323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 smtClean="0"/>
              <a:t>KATRIN </a:t>
            </a:r>
            <a:r>
              <a:rPr lang="de-DE" dirty="0" err="1" smtClean="0"/>
              <a:t>with</a:t>
            </a:r>
            <a:r>
              <a:rPr lang="de-DE" dirty="0" smtClean="0"/>
              <a:t> nominal</a:t>
            </a:r>
            <a:br>
              <a:rPr lang="de-DE" dirty="0" smtClean="0"/>
            </a:b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strength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optimized</a:t>
            </a:r>
            <a:r>
              <a:rPr lang="de-DE" dirty="0" smtClean="0"/>
              <a:t>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 err="1"/>
              <a:t>c</a:t>
            </a:r>
            <a:r>
              <a:rPr lang="de-DE" dirty="0" err="1" smtClean="0"/>
              <a:t>ount</a:t>
            </a:r>
            <a:r>
              <a:rPr lang="de-DE" dirty="0" smtClean="0"/>
              <a:t> rate </a:t>
            </a:r>
            <a:r>
              <a:rPr lang="de-DE" dirty="0" err="1" smtClean="0"/>
              <a:t>detector</a:t>
            </a:r>
            <a:r>
              <a:rPr lang="de-DE" dirty="0" smtClean="0"/>
              <a:t>, </a:t>
            </a:r>
            <a:br>
              <a:rPr lang="de-DE" dirty="0" smtClean="0"/>
            </a:br>
            <a:r>
              <a:rPr lang="de-DE" dirty="0" smtClean="0"/>
              <a:t>(integral)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cxnSp>
        <p:nvCxnSpPr>
          <p:cNvPr id="13" name="Gerader Verbinder 12"/>
          <p:cNvCxnSpPr/>
          <p:nvPr/>
        </p:nvCxnSpPr>
        <p:spPr>
          <a:xfrm flipH="1" flipV="1">
            <a:off x="3328827" y="4148209"/>
            <a:ext cx="5143178" cy="20768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ysDot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feld 14"/>
          <p:cNvSpPr txBox="1"/>
          <p:nvPr/>
        </p:nvSpPr>
        <p:spPr>
          <a:xfrm>
            <a:off x="8521002" y="5488303"/>
            <a:ext cx="2721254" cy="1754322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 smtClean="0"/>
              <a:t>KATRIN </a:t>
            </a:r>
            <a:r>
              <a:rPr lang="de-DE" dirty="0" err="1" smtClean="0"/>
              <a:t>with</a:t>
            </a:r>
            <a:r>
              <a:rPr lang="de-DE" dirty="0" smtClean="0"/>
              <a:t> nominal</a:t>
            </a:r>
            <a:br>
              <a:rPr lang="de-DE" dirty="0" smtClean="0"/>
            </a:b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strength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b="1" i="1" dirty="0" err="1" smtClean="0"/>
              <a:t>optimized</a:t>
            </a:r>
            <a:r>
              <a:rPr lang="de-DE" b="1" i="1" dirty="0" smtClean="0"/>
              <a:t>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i="1" dirty="0" err="1"/>
              <a:t>c</a:t>
            </a:r>
            <a:r>
              <a:rPr lang="de-DE" b="1" i="1" dirty="0" err="1" smtClean="0"/>
              <a:t>ount</a:t>
            </a:r>
            <a:r>
              <a:rPr lang="de-DE" b="1" i="1" dirty="0" smtClean="0"/>
              <a:t> rate </a:t>
            </a:r>
            <a:r>
              <a:rPr lang="de-DE" b="1" i="1" dirty="0" err="1" smtClean="0"/>
              <a:t>detector</a:t>
            </a:r>
            <a:r>
              <a:rPr lang="de-DE" b="1" i="1" dirty="0"/>
              <a:t> </a:t>
            </a:r>
            <a:r>
              <a:rPr lang="de-DE" b="1" i="1" dirty="0" err="1" smtClean="0"/>
              <a:t>with</a:t>
            </a:r>
            <a:r>
              <a:rPr lang="de-DE" b="1" i="1" dirty="0" smtClean="0"/>
              <a:t/>
            </a:r>
            <a:br>
              <a:rPr lang="de-DE" b="1" i="1" dirty="0" smtClean="0"/>
            </a:br>
            <a:r>
              <a:rPr lang="de-DE" b="1" i="1" dirty="0" err="1" smtClean="0"/>
              <a:t>good</a:t>
            </a:r>
            <a:r>
              <a:rPr lang="de-DE" b="1" i="1" dirty="0" smtClean="0"/>
              <a:t> </a:t>
            </a:r>
            <a:r>
              <a:rPr lang="de-DE" b="1" i="1" dirty="0" err="1" smtClean="0"/>
              <a:t>energy</a:t>
            </a:r>
            <a:r>
              <a:rPr lang="de-DE" b="1" i="1" dirty="0" smtClean="0"/>
              <a:t> </a:t>
            </a:r>
            <a:r>
              <a:rPr lang="de-DE" b="1" i="1" dirty="0" err="1" smtClean="0"/>
              <a:t>resolution</a:t>
            </a:r>
            <a:r>
              <a:rPr lang="de-DE" b="1" i="1" dirty="0" smtClean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(differential)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454108" y="6791072"/>
            <a:ext cx="549577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Link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kumimoji="0" lang="de-DE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to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Technologies </a:t>
            </a:r>
            <a:r>
              <a:rPr kumimoji="0" lang="de-DE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of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kumimoji="0" lang="de-DE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other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MU </a:t>
            </a:r>
            <a:r>
              <a:rPr kumimoji="0" lang="de-DE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topics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kumimoji="0" lang="de-DE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and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MT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cxnSp>
        <p:nvCxnSpPr>
          <p:cNvPr id="17" name="Gerader Verbinder 16"/>
          <p:cNvCxnSpPr/>
          <p:nvPr/>
        </p:nvCxnSpPr>
        <p:spPr>
          <a:xfrm flipH="1">
            <a:off x="3544584" y="5554781"/>
            <a:ext cx="4878424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hteck 18"/>
          <p:cNvSpPr/>
          <p:nvPr/>
        </p:nvSpPr>
        <p:spPr>
          <a:xfrm>
            <a:off x="3010328" y="1842723"/>
            <a:ext cx="2034283" cy="911846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cxnSp>
        <p:nvCxnSpPr>
          <p:cNvPr id="29" name="Gerade Verbindung mit Pfeil 28"/>
          <p:cNvCxnSpPr/>
          <p:nvPr/>
        </p:nvCxnSpPr>
        <p:spPr>
          <a:xfrm flipV="1">
            <a:off x="7378760" y="6778476"/>
            <a:ext cx="1044247" cy="197260"/>
          </a:xfrm>
          <a:prstGeom prst="straightConnector1">
            <a:avLst/>
          </a:prstGeom>
          <a:noFill/>
          <a:ln w="50800" cap="flat">
            <a:solidFill>
              <a:schemeClr val="accent1"/>
            </a:solidFill>
            <a:prstDash val="solid"/>
            <a:bevel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58108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383" y="1566985"/>
            <a:ext cx="6549976" cy="4445000"/>
          </a:xfrm>
          <a:prstGeom prst="rect">
            <a:avLst/>
          </a:prstGeom>
        </p:spPr>
      </p:pic>
      <p:sp>
        <p:nvSpPr>
          <p:cNvPr id="4" name="Shape 366"/>
          <p:cNvSpPr/>
          <p:nvPr/>
        </p:nvSpPr>
        <p:spPr>
          <a:xfrm>
            <a:off x="268673" y="329257"/>
            <a:ext cx="936149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449262"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  <a:tab pos="6794500" algn="l"/>
                <a:tab pos="7327900" algn="l"/>
                <a:tab pos="7848600" algn="l"/>
                <a:tab pos="83820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3200" dirty="0">
                <a:latin typeface="Arial"/>
                <a:ea typeface="Arial"/>
                <a:cs typeface="Arial"/>
                <a:sym typeface="Arial"/>
              </a:rPr>
              <a:t>Search for </a:t>
            </a:r>
            <a:r>
              <a:rPr lang="de-DE" sz="3200" dirty="0" smtClean="0">
                <a:latin typeface="Arial"/>
                <a:ea typeface="Arial"/>
                <a:cs typeface="Arial"/>
                <a:sym typeface="Arial"/>
              </a:rPr>
              <a:t>non-standard </a:t>
            </a:r>
            <a:r>
              <a:rPr lang="de-DE" sz="3200" dirty="0" err="1" smtClean="0">
                <a:latin typeface="Arial"/>
                <a:ea typeface="Arial"/>
                <a:cs typeface="Arial"/>
                <a:sym typeface="Arial"/>
              </a:rPr>
              <a:t>physics</a:t>
            </a:r>
            <a:r>
              <a:rPr lang="de-DE" sz="3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3200" dirty="0" smtClean="0">
                <a:latin typeface="Arial"/>
                <a:ea typeface="Arial"/>
                <a:cs typeface="Arial"/>
                <a:sym typeface="Arial"/>
              </a:rPr>
              <a:t>with </a:t>
            </a:r>
            <a:r>
              <a:rPr sz="3200" dirty="0">
                <a:latin typeface="Arial"/>
                <a:ea typeface="Arial"/>
                <a:cs typeface="Arial"/>
                <a:sym typeface="Arial"/>
              </a:rPr>
              <a:t>KATRIN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98249" y="3700472"/>
            <a:ext cx="456975" cy="508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931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84" y="4069583"/>
            <a:ext cx="3089976" cy="2875354"/>
          </a:xfrm>
          <a:prstGeom prst="rect">
            <a:avLst/>
          </a:prstGeom>
        </p:spPr>
      </p:pic>
      <p:sp>
        <p:nvSpPr>
          <p:cNvPr id="3" name="Shape 366"/>
          <p:cNvSpPr/>
          <p:nvPr/>
        </p:nvSpPr>
        <p:spPr>
          <a:xfrm>
            <a:off x="356780" y="246857"/>
            <a:ext cx="936149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449262"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  <a:tab pos="6794500" algn="l"/>
                <a:tab pos="7327900" algn="l"/>
                <a:tab pos="7848600" algn="l"/>
                <a:tab pos="83820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3200" dirty="0">
                <a:latin typeface="Arial"/>
                <a:ea typeface="Arial"/>
                <a:cs typeface="Arial"/>
                <a:sym typeface="Arial"/>
              </a:rPr>
              <a:t>Search for </a:t>
            </a:r>
            <a:r>
              <a:rPr lang="de-DE" sz="3200" dirty="0" smtClean="0">
                <a:latin typeface="Arial"/>
                <a:ea typeface="Arial"/>
                <a:cs typeface="Arial"/>
                <a:sym typeface="Arial"/>
              </a:rPr>
              <a:t>non-standard </a:t>
            </a:r>
            <a:r>
              <a:rPr lang="de-DE" sz="3200" dirty="0" err="1" smtClean="0">
                <a:latin typeface="Arial"/>
                <a:ea typeface="Arial"/>
                <a:cs typeface="Arial"/>
                <a:sym typeface="Arial"/>
              </a:rPr>
              <a:t>physics</a:t>
            </a:r>
            <a:r>
              <a:rPr lang="de-DE" sz="3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3200" dirty="0" smtClean="0">
                <a:latin typeface="Arial"/>
                <a:ea typeface="Arial"/>
                <a:cs typeface="Arial"/>
                <a:sym typeface="Arial"/>
              </a:rPr>
              <a:t>with </a:t>
            </a:r>
            <a:r>
              <a:rPr sz="3200" dirty="0">
                <a:latin typeface="Arial"/>
                <a:ea typeface="Arial"/>
                <a:cs typeface="Arial"/>
                <a:sym typeface="Arial"/>
              </a:rPr>
              <a:t>KATRIN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959" y="6966284"/>
            <a:ext cx="2433701" cy="33437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18266" y="6948805"/>
            <a:ext cx="100283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Non-SM: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754" y="1622766"/>
            <a:ext cx="8522516" cy="95209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563" y="4092130"/>
            <a:ext cx="5669902" cy="283026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7003" y="3253954"/>
            <a:ext cx="5063050" cy="70523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3324" y="1202592"/>
            <a:ext cx="717119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General </a:t>
            </a:r>
            <a:r>
              <a:rPr kumimoji="0" lang="de-DE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Charged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kumimoji="0" lang="de-DE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Current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Interaction </a:t>
            </a:r>
            <a:r>
              <a:rPr kumimoji="0" lang="de-DE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allowing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kumimoji="0" lang="de-DE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Right</a:t>
            </a:r>
            <a:r>
              <a:rPr lang="de-DE" dirty="0" err="1" smtClean="0"/>
              <a:t>-Handed</a:t>
            </a:r>
            <a:r>
              <a:rPr lang="de-DE" dirty="0" smtClean="0"/>
              <a:t> </a:t>
            </a:r>
            <a:r>
              <a:rPr lang="de-DE" dirty="0" err="1" smtClean="0"/>
              <a:t>Currents</a:t>
            </a:r>
            <a:r>
              <a:rPr lang="de-DE" dirty="0" smtClean="0"/>
              <a:t>: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68673" y="2846280"/>
            <a:ext cx="599138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Matrix </a:t>
            </a:r>
            <a:r>
              <a:rPr kumimoji="0" lang="de-DE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element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kumimoji="0" lang="de-DE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for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Beta </a:t>
            </a:r>
            <a:r>
              <a:rPr kumimoji="0" lang="de-DE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decay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kumimoji="0" lang="de-DE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with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kumimoji="0" lang="de-DE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Mass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Mixing Matrix X</a:t>
            </a:r>
            <a:r>
              <a:rPr lang="de-DE" dirty="0" smtClean="0"/>
              <a:t>: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287078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212" y="4963999"/>
            <a:ext cx="9301294" cy="2281147"/>
          </a:xfrm>
          <a:prstGeom prst="rect">
            <a:avLst/>
          </a:prstGeom>
          <a:ln>
            <a:solidFill>
              <a:srgbClr val="33CC33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Freihand 2"/>
              <p14:cNvContentPartPr/>
              <p14:nvPr/>
            </p14:nvContentPartPr>
            <p14:xfrm>
              <a:off x="6872087" y="5828982"/>
              <a:ext cx="3371040" cy="244800"/>
            </p14:xfrm>
          </p:contentPart>
        </mc:Choice>
        <mc:Fallback xmlns="">
          <p:pic>
            <p:nvPicPr>
              <p:cNvPr id="3" name="Freihand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56247" y="5765262"/>
                <a:ext cx="3402720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Freihand 3"/>
              <p14:cNvContentPartPr/>
              <p14:nvPr/>
            </p14:nvContentPartPr>
            <p14:xfrm>
              <a:off x="1486487" y="6051102"/>
              <a:ext cx="7475040" cy="304200"/>
            </p14:xfrm>
          </p:contentPart>
        </mc:Choice>
        <mc:Fallback xmlns="">
          <p:pic>
            <p:nvPicPr>
              <p:cNvPr id="4" name="Freihand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70647" y="5987742"/>
                <a:ext cx="7506720" cy="4309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Grafi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144" y="1580864"/>
            <a:ext cx="4466381" cy="2749148"/>
          </a:xfrm>
          <a:prstGeom prst="rect">
            <a:avLst/>
          </a:prstGeom>
        </p:spPr>
      </p:pic>
      <p:sp>
        <p:nvSpPr>
          <p:cNvPr id="6" name="Shape 366"/>
          <p:cNvSpPr/>
          <p:nvPr/>
        </p:nvSpPr>
        <p:spPr>
          <a:xfrm>
            <a:off x="356780" y="246857"/>
            <a:ext cx="936149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449262"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  <a:tab pos="6794500" algn="l"/>
                <a:tab pos="7327900" algn="l"/>
                <a:tab pos="7848600" algn="l"/>
                <a:tab pos="83820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3200" dirty="0">
                <a:latin typeface="Arial"/>
                <a:ea typeface="Arial"/>
                <a:cs typeface="Arial"/>
                <a:sym typeface="Arial"/>
              </a:rPr>
              <a:t>Search for </a:t>
            </a:r>
            <a:r>
              <a:rPr lang="de-DE" sz="3200" dirty="0" smtClean="0">
                <a:latin typeface="Arial"/>
                <a:ea typeface="Arial"/>
                <a:cs typeface="Arial"/>
                <a:sym typeface="Arial"/>
              </a:rPr>
              <a:t>non-standard </a:t>
            </a:r>
            <a:r>
              <a:rPr lang="de-DE" sz="3200" dirty="0" err="1" smtClean="0">
                <a:latin typeface="Arial"/>
                <a:ea typeface="Arial"/>
                <a:cs typeface="Arial"/>
                <a:sym typeface="Arial"/>
              </a:rPr>
              <a:t>physics</a:t>
            </a:r>
            <a:r>
              <a:rPr lang="de-DE" sz="3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3200" dirty="0" smtClean="0">
                <a:latin typeface="Arial"/>
                <a:ea typeface="Arial"/>
                <a:cs typeface="Arial"/>
                <a:sym typeface="Arial"/>
              </a:rPr>
              <a:t>with </a:t>
            </a:r>
            <a:r>
              <a:rPr sz="3200" dirty="0">
                <a:latin typeface="Arial"/>
                <a:ea typeface="Arial"/>
                <a:cs typeface="Arial"/>
                <a:sym typeface="Arial"/>
              </a:rPr>
              <a:t>KATRIN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8859" y="1580864"/>
            <a:ext cx="4239551" cy="270993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4334" y="1055460"/>
            <a:ext cx="2524125" cy="108585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5144" y="1122135"/>
            <a:ext cx="25146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241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44" y="1580864"/>
            <a:ext cx="4466381" cy="2749148"/>
          </a:xfrm>
          <a:prstGeom prst="rect">
            <a:avLst/>
          </a:prstGeom>
        </p:spPr>
      </p:pic>
      <p:sp>
        <p:nvSpPr>
          <p:cNvPr id="6" name="Shape 366"/>
          <p:cNvSpPr/>
          <p:nvPr/>
        </p:nvSpPr>
        <p:spPr>
          <a:xfrm>
            <a:off x="356780" y="246857"/>
            <a:ext cx="936149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449262"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  <a:tab pos="6794500" algn="l"/>
                <a:tab pos="7327900" algn="l"/>
                <a:tab pos="7848600" algn="l"/>
                <a:tab pos="83820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3200" dirty="0">
                <a:latin typeface="Arial"/>
                <a:ea typeface="Arial"/>
                <a:cs typeface="Arial"/>
                <a:sym typeface="Arial"/>
              </a:rPr>
              <a:t>Search for </a:t>
            </a:r>
            <a:r>
              <a:rPr lang="de-DE" sz="3200" dirty="0" smtClean="0">
                <a:latin typeface="Arial"/>
                <a:ea typeface="Arial"/>
                <a:cs typeface="Arial"/>
                <a:sym typeface="Arial"/>
              </a:rPr>
              <a:t>non-standard </a:t>
            </a:r>
            <a:r>
              <a:rPr lang="de-DE" sz="3200" dirty="0" err="1" smtClean="0">
                <a:latin typeface="Arial"/>
                <a:ea typeface="Arial"/>
                <a:cs typeface="Arial"/>
                <a:sym typeface="Arial"/>
              </a:rPr>
              <a:t>physics</a:t>
            </a:r>
            <a:r>
              <a:rPr lang="de-DE" sz="3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3200" dirty="0" smtClean="0">
                <a:latin typeface="Arial"/>
                <a:ea typeface="Arial"/>
                <a:cs typeface="Arial"/>
                <a:sym typeface="Arial"/>
              </a:rPr>
              <a:t>with </a:t>
            </a:r>
            <a:r>
              <a:rPr sz="3200" dirty="0">
                <a:latin typeface="Arial"/>
                <a:ea typeface="Arial"/>
                <a:cs typeface="Arial"/>
                <a:sym typeface="Arial"/>
              </a:rPr>
              <a:t>KATRIN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859" y="1580864"/>
            <a:ext cx="4239551" cy="270993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83771" y="4753222"/>
            <a:ext cx="729943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1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Neue"/>
              </a:rPr>
              <a:t>Experimental </a:t>
            </a:r>
            <a:r>
              <a:rPr kumimoji="0" lang="de-DE" sz="1800" b="1" i="0" u="none" strike="noStrike" cap="none" spc="0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Neue"/>
              </a:rPr>
              <a:t>Sensitivity</a:t>
            </a:r>
            <a:r>
              <a:rPr kumimoji="0" lang="de-DE" sz="1800" b="1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Neue"/>
              </a:rPr>
              <a:t> </a:t>
            </a:r>
            <a:r>
              <a:rPr kumimoji="0" lang="de-DE" sz="1800" b="1" i="0" u="none" strike="noStrike" cap="none" spc="0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Neue"/>
              </a:rPr>
              <a:t>depends</a:t>
            </a:r>
            <a:r>
              <a:rPr kumimoji="0" lang="de-DE" sz="1800" b="1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Neue"/>
              </a:rPr>
              <a:t> </a:t>
            </a:r>
            <a:r>
              <a:rPr kumimoji="0" lang="de-DE" sz="1800" b="1" i="0" u="none" strike="noStrike" cap="none" spc="0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Neue"/>
              </a:rPr>
              <a:t>strongly</a:t>
            </a:r>
            <a:r>
              <a:rPr kumimoji="0" lang="de-DE" sz="1800" b="1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Neue"/>
              </a:rPr>
              <a:t> on </a:t>
            </a:r>
            <a:r>
              <a:rPr kumimoji="0" lang="de-DE" sz="1800" b="1" i="0" u="none" strike="noStrike" cap="none" spc="0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Neue"/>
              </a:rPr>
              <a:t>shape</a:t>
            </a:r>
            <a:r>
              <a:rPr kumimoji="0" lang="de-DE" sz="1800" b="1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Neue"/>
              </a:rPr>
              <a:t> </a:t>
            </a:r>
            <a:r>
              <a:rPr kumimoji="0" lang="de-DE" sz="1800" b="1" i="0" u="none" strike="noStrike" cap="none" spc="0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Neue"/>
              </a:rPr>
              <a:t>of</a:t>
            </a:r>
            <a:r>
              <a:rPr kumimoji="0" lang="de-DE" sz="1800" b="1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Neue"/>
              </a:rPr>
              <a:t> </a:t>
            </a:r>
            <a:r>
              <a:rPr kumimoji="0" lang="de-DE" sz="1800" b="1" i="0" u="none" strike="noStrike" cap="none" spc="0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Neue"/>
              </a:rPr>
              <a:t>distortion</a:t>
            </a:r>
            <a:r>
              <a:rPr kumimoji="0" lang="de-DE" sz="1800" b="1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Neue"/>
              </a:rPr>
              <a:t> </a:t>
            </a:r>
            <a:br>
              <a:rPr kumimoji="0" lang="de-DE" sz="1800" b="1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Neue"/>
              </a:rPr>
            </a:br>
            <a:r>
              <a:rPr kumimoji="0" lang="de-DE" sz="1800" b="1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Neue"/>
              </a:rPr>
              <a:t>(e.g. </a:t>
            </a:r>
            <a:r>
              <a:rPr kumimoji="0" lang="de-DE" sz="1800" b="1" i="0" u="none" strike="noStrike" cap="none" spc="0" normalizeH="0" dirty="0" err="1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Neue"/>
              </a:rPr>
              <a:t>kink</a:t>
            </a:r>
            <a:r>
              <a:rPr kumimoji="0" lang="de-DE" sz="1800" b="1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Neue"/>
              </a:rPr>
              <a:t> like </a:t>
            </a:r>
            <a:r>
              <a:rPr kumimoji="0" lang="de-DE" sz="1800" b="1" i="0" u="none" strike="noStrike" cap="none" spc="0" normalizeH="0" dirty="0" err="1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Neue"/>
              </a:rPr>
              <a:t>structures</a:t>
            </a:r>
            <a:r>
              <a:rPr kumimoji="0" lang="de-DE" sz="1800" b="1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Neue"/>
              </a:rPr>
              <a:t> </a:t>
            </a:r>
            <a:r>
              <a:rPr kumimoji="0" lang="de-DE" sz="1800" b="1" i="0" u="none" strike="noStrike" cap="none" spc="0" normalizeH="0" dirty="0" err="1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Neue"/>
              </a:rPr>
              <a:t>preferred</a:t>
            </a:r>
            <a:r>
              <a:rPr lang="de-DE" b="1" dirty="0">
                <a:solidFill>
                  <a:schemeClr val="accent2"/>
                </a:solidFill>
              </a:rPr>
              <a:t>)</a:t>
            </a:r>
            <a:endParaRPr kumimoji="0" lang="en-GB" sz="1800" b="1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sym typeface="Helvetica Neue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83771" y="5711247"/>
            <a:ext cx="6632581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dirty="0" err="1" smtClean="0">
                <a:solidFill>
                  <a:schemeClr val="accent1"/>
                </a:solidFill>
              </a:rPr>
              <a:t>Improvements</a:t>
            </a:r>
            <a:r>
              <a:rPr lang="de-DE" b="1" dirty="0" smtClean="0">
                <a:solidFill>
                  <a:schemeClr val="accent1"/>
                </a:solidFill>
              </a:rPr>
              <a:t> </a:t>
            </a:r>
            <a:r>
              <a:rPr lang="de-DE" b="1" dirty="0" smtClean="0">
                <a:solidFill>
                  <a:schemeClr val="accent1"/>
                </a:solidFill>
              </a:rPr>
              <a:t>on </a:t>
            </a:r>
            <a:r>
              <a:rPr lang="de-DE" b="1" dirty="0" err="1" smtClean="0">
                <a:solidFill>
                  <a:schemeClr val="accent1"/>
                </a:solidFill>
              </a:rPr>
              <a:t>some</a:t>
            </a:r>
            <a:r>
              <a:rPr lang="de-DE" b="1" dirty="0" smtClean="0">
                <a:solidFill>
                  <a:schemeClr val="accent1"/>
                </a:solidFill>
              </a:rPr>
              <a:t> </a:t>
            </a:r>
            <a:r>
              <a:rPr lang="de-DE" b="1" dirty="0" err="1" smtClean="0">
                <a:solidFill>
                  <a:schemeClr val="accent1"/>
                </a:solidFill>
              </a:rPr>
              <a:t>couplings</a:t>
            </a:r>
            <a:r>
              <a:rPr lang="de-DE" b="1" dirty="0" smtClean="0">
                <a:solidFill>
                  <a:schemeClr val="accent1"/>
                </a:solidFill>
              </a:rPr>
              <a:t> </a:t>
            </a:r>
            <a:r>
              <a:rPr lang="de-DE" b="1" dirty="0" err="1" smtClean="0">
                <a:solidFill>
                  <a:schemeClr val="accent1"/>
                </a:solidFill>
              </a:rPr>
              <a:t>seem</a:t>
            </a:r>
            <a:r>
              <a:rPr lang="de-DE" b="1" dirty="0" smtClean="0">
                <a:solidFill>
                  <a:schemeClr val="accent1"/>
                </a:solidFill>
              </a:rPr>
              <a:t> </a:t>
            </a:r>
            <a:r>
              <a:rPr lang="de-DE" b="1" dirty="0" err="1" smtClean="0">
                <a:solidFill>
                  <a:schemeClr val="accent1"/>
                </a:solidFill>
              </a:rPr>
              <a:t>to</a:t>
            </a:r>
            <a:r>
              <a:rPr lang="de-DE" b="1" dirty="0" smtClean="0">
                <a:solidFill>
                  <a:schemeClr val="accent1"/>
                </a:solidFill>
              </a:rPr>
              <a:t> </a:t>
            </a:r>
            <a:r>
              <a:rPr lang="de-DE" b="1" dirty="0" err="1" smtClean="0">
                <a:solidFill>
                  <a:schemeClr val="accent1"/>
                </a:solidFill>
              </a:rPr>
              <a:t>be</a:t>
            </a:r>
            <a:r>
              <a:rPr lang="de-DE" b="1" dirty="0" smtClean="0">
                <a:solidFill>
                  <a:schemeClr val="accent1"/>
                </a:solidFill>
              </a:rPr>
              <a:t> </a:t>
            </a:r>
            <a:r>
              <a:rPr lang="de-DE" b="1" dirty="0" err="1" smtClean="0">
                <a:solidFill>
                  <a:schemeClr val="accent1"/>
                </a:solidFill>
              </a:rPr>
              <a:t>within</a:t>
            </a:r>
            <a:r>
              <a:rPr lang="de-DE" b="1" dirty="0" smtClean="0">
                <a:solidFill>
                  <a:schemeClr val="accent1"/>
                </a:solidFill>
              </a:rPr>
              <a:t> </a:t>
            </a:r>
            <a:r>
              <a:rPr lang="de-DE" b="1" dirty="0" err="1" smtClean="0">
                <a:solidFill>
                  <a:schemeClr val="accent1"/>
                </a:solidFill>
              </a:rPr>
              <a:t>reach</a:t>
            </a:r>
            <a:endParaRPr kumimoji="0" lang="en-GB" sz="1800" b="1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sym typeface="Helvetica Neue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83771" y="6481187"/>
            <a:ext cx="9338450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Needs </a:t>
            </a:r>
            <a:r>
              <a:rPr lang="de-DE" b="1" dirty="0" err="1">
                <a:solidFill>
                  <a:srgbClr val="FF0000"/>
                </a:solidFill>
              </a:rPr>
              <a:t>to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be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quantified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from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experiment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side</a:t>
            </a:r>
            <a:r>
              <a:rPr lang="de-DE" b="1" dirty="0">
                <a:solidFill>
                  <a:srgbClr val="FF0000"/>
                </a:solidFill>
              </a:rPr>
              <a:t>, </a:t>
            </a:r>
            <a:r>
              <a:rPr lang="de-DE" b="1" dirty="0" err="1">
                <a:solidFill>
                  <a:srgbClr val="FF0000"/>
                </a:solidFill>
              </a:rPr>
              <a:t>taking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into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account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degenaracies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with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br>
              <a:rPr lang="de-DE" b="1" dirty="0">
                <a:solidFill>
                  <a:srgbClr val="FF0000"/>
                </a:solidFill>
              </a:rPr>
            </a:br>
            <a:r>
              <a:rPr lang="de-DE" b="1" dirty="0" err="1">
                <a:solidFill>
                  <a:srgbClr val="FF0000"/>
                </a:solidFill>
              </a:rPr>
              <a:t>systematics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effects</a:t>
            </a:r>
            <a:endParaRPr lang="de-DE" b="1" dirty="0">
              <a:solidFill>
                <a:srgbClr val="FF0000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519852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9"/>
          <p:cNvGrpSpPr/>
          <p:nvPr/>
        </p:nvGrpSpPr>
        <p:grpSpPr>
          <a:xfrm>
            <a:off x="257154" y="1249458"/>
            <a:ext cx="5400697" cy="4740879"/>
            <a:chOff x="-152400" y="-190499"/>
            <a:chExt cx="5400695" cy="4740878"/>
          </a:xfrm>
        </p:grpSpPr>
        <p:pic>
          <p:nvPicPr>
            <p:cNvPr id="65" name="Grafik 64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52401" y="-190500"/>
              <a:ext cx="5400697" cy="4740879"/>
            </a:xfrm>
            <a:prstGeom prst="rect">
              <a:avLst/>
            </a:prstGeom>
            <a:effectLst/>
          </p:spPr>
        </p:pic>
        <p:sp>
          <p:nvSpPr>
            <p:cNvPr id="66" name="Shape 66"/>
            <p:cNvSpPr/>
            <p:nvPr/>
          </p:nvSpPr>
          <p:spPr>
            <a:xfrm>
              <a:off x="159253" y="141203"/>
              <a:ext cx="370911" cy="350658"/>
            </a:xfrm>
            <a:prstGeom prst="rect">
              <a:avLst/>
            </a:prstGeom>
            <a:solidFill>
              <a:srgbClr val="32B3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T1</a:t>
              </a:r>
            </a:p>
          </p:txBody>
        </p:sp>
        <p:sp>
          <p:nvSpPr>
            <p:cNvPr id="67" name="Shape 67"/>
            <p:cNvSpPr/>
            <p:nvPr/>
          </p:nvSpPr>
          <p:spPr>
            <a:xfrm>
              <a:off x="4607297" y="141203"/>
              <a:ext cx="370912" cy="350658"/>
            </a:xfrm>
            <a:prstGeom prst="rect">
              <a:avLst/>
            </a:prstGeom>
            <a:solidFill>
              <a:srgbClr val="32B3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T3</a:t>
              </a:r>
            </a:p>
          </p:txBody>
        </p:sp>
        <p:sp>
          <p:nvSpPr>
            <p:cNvPr id="68" name="Shape 68"/>
            <p:cNvSpPr/>
            <p:nvPr/>
          </p:nvSpPr>
          <p:spPr>
            <a:xfrm>
              <a:off x="2971107" y="3940100"/>
              <a:ext cx="370912" cy="350658"/>
            </a:xfrm>
            <a:prstGeom prst="rect">
              <a:avLst/>
            </a:prstGeom>
            <a:solidFill>
              <a:srgbClr val="32B3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T2</a:t>
              </a:r>
            </a:p>
          </p:txBody>
        </p:sp>
      </p:grp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-2177416" y="7442520"/>
            <a:ext cx="2640333" cy="17281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>
              <a:defRPr sz="1800" b="0"/>
            </a:pPr>
            <a:fld id="{86CB4B4D-7CA3-9044-876B-883B54F8677D}" type="slidenum">
              <a:rPr sz="1200" b="1"/>
              <a:t>3</a:t>
            </a:fld>
            <a:endParaRPr sz="1200" b="1"/>
          </a:p>
        </p:txBody>
      </p:sp>
      <p:sp>
        <p:nvSpPr>
          <p:cNvPr id="71" name="Shape 71"/>
          <p:cNvSpPr/>
          <p:nvPr/>
        </p:nvSpPr>
        <p:spPr>
          <a:xfrm>
            <a:off x="2254260" y="2800066"/>
            <a:ext cx="1316378" cy="421918"/>
          </a:xfrm>
          <a:prstGeom prst="ellipse">
            <a:avLst/>
          </a:prstGeom>
          <a:solidFill>
            <a:srgbClr val="386CA7">
              <a:alpha val="20000"/>
            </a:srgbClr>
          </a:solidFill>
          <a:ln w="25400">
            <a:solidFill>
              <a:srgbClr val="386CA7"/>
            </a:solidFill>
            <a:bevel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268673" y="348604"/>
            <a:ext cx="9361490" cy="45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400175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3200"/>
              <a:t>KATRIN &amp; MU Programme Landscape</a:t>
            </a:r>
          </a:p>
        </p:txBody>
      </p:sp>
      <p:grpSp>
        <p:nvGrpSpPr>
          <p:cNvPr id="76" name="Group 76"/>
          <p:cNvGrpSpPr/>
          <p:nvPr/>
        </p:nvGrpSpPr>
        <p:grpSpPr>
          <a:xfrm>
            <a:off x="6228023" y="1248655"/>
            <a:ext cx="4498626" cy="6193865"/>
            <a:chOff x="-301972" y="-212152"/>
            <a:chExt cx="4498624" cy="6193863"/>
          </a:xfrm>
        </p:grpSpPr>
        <p:pic>
          <p:nvPicPr>
            <p:cNvPr id="73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025542"/>
              <a:ext cx="3791433" cy="36338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" name="Grafik 73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301973" y="-212153"/>
              <a:ext cx="4498625" cy="1056637"/>
            </a:xfrm>
            <a:prstGeom prst="rect">
              <a:avLst/>
            </a:prstGeom>
            <a:effectLst/>
          </p:spPr>
        </p:pic>
        <p:pic>
          <p:nvPicPr>
            <p:cNvPr id="75" name="Grafik 74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08431" y="4753923"/>
              <a:ext cx="2488221" cy="1227789"/>
            </a:xfrm>
            <a:prstGeom prst="rect">
              <a:avLst/>
            </a:prstGeom>
            <a:effectLst/>
          </p:spPr>
        </p:pic>
      </p:grpSp>
      <p:sp>
        <p:nvSpPr>
          <p:cNvPr id="2" name="Rechteck 1"/>
          <p:cNvSpPr/>
          <p:nvPr/>
        </p:nvSpPr>
        <p:spPr>
          <a:xfrm>
            <a:off x="8320035" y="6340510"/>
            <a:ext cx="2406614" cy="1004835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3" name="Gleichschenkliges Dreieck 2"/>
          <p:cNvSpPr/>
          <p:nvPr/>
        </p:nvSpPr>
        <p:spPr>
          <a:xfrm>
            <a:off x="4921321" y="1248654"/>
            <a:ext cx="544531" cy="332506"/>
          </a:xfrm>
          <a:prstGeom prst="triangle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/>
          </p:cNvSpPr>
          <p:nvPr>
            <p:ph type="sldNum" sz="quarter" idx="2"/>
          </p:nvPr>
        </p:nvSpPr>
        <p:spPr>
          <a:xfrm>
            <a:off x="-2177416" y="7396801"/>
            <a:ext cx="2640333" cy="17281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>
              <a:defRPr sz="1800" b="0"/>
            </a:pPr>
            <a:fld id="{86CB4B4D-7CA3-9044-876B-883B54F8677D}" type="slidenum">
              <a:rPr sz="1200" b="1"/>
              <a:t>30</a:t>
            </a:fld>
            <a:endParaRPr sz="1200" b="1"/>
          </a:p>
        </p:txBody>
      </p:sp>
      <p:sp>
        <p:nvSpPr>
          <p:cNvPr id="391" name="Shape 391"/>
          <p:cNvSpPr/>
          <p:nvPr/>
        </p:nvSpPr>
        <p:spPr>
          <a:xfrm>
            <a:off x="406134" y="268425"/>
            <a:ext cx="8627007" cy="563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337" tIns="53337" rIns="53337" bIns="53337" anchor="ctr">
            <a:spAutoFit/>
          </a:bodyPr>
          <a:lstStyle>
            <a:lvl1pPr defTabSz="449262"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  <a:tab pos="6794500" algn="l"/>
                <a:tab pos="7327900" algn="l"/>
                <a:tab pos="7848600" algn="l"/>
                <a:tab pos="8382000" algn="l"/>
              </a:tabLst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3200"/>
              <a:t>Summary &amp; Outlook</a:t>
            </a:r>
          </a:p>
        </p:txBody>
      </p:sp>
      <p:sp>
        <p:nvSpPr>
          <p:cNvPr id="413" name="Shape 413"/>
          <p:cNvSpPr/>
          <p:nvPr/>
        </p:nvSpPr>
        <p:spPr>
          <a:xfrm>
            <a:off x="462917" y="1084704"/>
            <a:ext cx="8979034" cy="5109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79431" indent="-379431" defTabSz="449262">
              <a:spcBef>
                <a:spcPts val="1200"/>
              </a:spcBef>
              <a:buSzPct val="100000"/>
              <a:buFont typeface="Arial"/>
              <a:buChar char="•"/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  <a:tab pos="6794500" algn="l"/>
                <a:tab pos="7327900" algn="l"/>
                <a:tab pos="7848600" algn="l"/>
                <a:tab pos="8382000" algn="l"/>
                <a:tab pos="89027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200" dirty="0">
                <a:latin typeface="Arial"/>
                <a:ea typeface="Arial"/>
                <a:cs typeface="Arial"/>
                <a:sym typeface="Arial"/>
              </a:rPr>
              <a:t>KATRIN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celebrated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„Technical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inauguration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(w/o T</a:t>
            </a:r>
            <a:r>
              <a:rPr lang="de-DE" sz="2200" baseline="-25000" dirty="0" smtClean="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)“. More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than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party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…</a:t>
            </a:r>
          </a:p>
          <a:p>
            <a:pPr marL="379431" indent="-379431" defTabSz="449262">
              <a:spcBef>
                <a:spcPts val="1200"/>
              </a:spcBef>
              <a:buSzPct val="100000"/>
              <a:buFont typeface="Arial"/>
              <a:buChar char="•"/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  <a:tab pos="6794500" algn="l"/>
                <a:tab pos="7327900" algn="l"/>
                <a:tab pos="7848600" algn="l"/>
                <a:tab pos="8382000" algn="l"/>
                <a:tab pos="89027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first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continous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24/7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measurement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campaign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whole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beamline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yielding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hugh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amount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data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check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systematics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.  </a:t>
            </a:r>
          </a:p>
          <a:p>
            <a:pPr marL="379431" indent="-379431" defTabSz="449262">
              <a:spcBef>
                <a:spcPts val="1200"/>
              </a:spcBef>
              <a:buSzPct val="100000"/>
              <a:buFont typeface="Arial"/>
              <a:buChar char="•"/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  <a:tab pos="6794500" algn="l"/>
                <a:tab pos="7327900" algn="l"/>
                <a:tab pos="7848600" algn="l"/>
                <a:tab pos="8382000" algn="l"/>
                <a:tab pos="89027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Progress in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understanding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levated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background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mitigation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measures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investigated</a:t>
            </a:r>
            <a:r>
              <a:rPr lang="de-DE" sz="2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analyzed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379431" indent="-379431" defTabSz="449262">
              <a:spcBef>
                <a:spcPts val="1200"/>
              </a:spcBef>
              <a:buSzPct val="100000"/>
              <a:buFont typeface="Arial"/>
              <a:buChar char="•"/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  <a:tab pos="6794500" algn="l"/>
                <a:tab pos="7327900" algn="l"/>
                <a:tab pos="7848600" algn="l"/>
                <a:tab pos="8382000" algn="l"/>
                <a:tab pos="89027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keV sterile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neutrinos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sensitivity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plots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different KATRIN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configurations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extensions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(TRISTAN)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published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379431" indent="-379431" defTabSz="449262">
              <a:spcBef>
                <a:spcPts val="1200"/>
              </a:spcBef>
              <a:buSzPct val="100000"/>
              <a:buFont typeface="Arial"/>
              <a:buChar char="•"/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  <a:tab pos="6794500" algn="l"/>
                <a:tab pos="7327900" algn="l"/>
                <a:tab pos="7848600" algn="l"/>
                <a:tab pos="8382000" algn="l"/>
                <a:tab pos="89027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Recent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detailed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innestigations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exotic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charged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currents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predictions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spectral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distortions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Improvements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some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couplings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seem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be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reach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, but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needs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some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more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investigations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experiment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side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check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degenaracies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systematic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 instrumental </a:t>
            </a:r>
            <a:r>
              <a:rPr lang="de-DE" sz="2200" dirty="0" err="1" smtClean="0">
                <a:latin typeface="Arial"/>
                <a:ea typeface="Arial"/>
                <a:cs typeface="Arial"/>
                <a:sym typeface="Arial"/>
              </a:rPr>
              <a:t>effects</a:t>
            </a:r>
            <a:r>
              <a:rPr lang="de-DE" sz="2200" dirty="0" smtClean="0">
                <a:latin typeface="Arial"/>
                <a:ea typeface="Arial"/>
                <a:cs typeface="Arial"/>
                <a:sym typeface="Arial"/>
              </a:rPr>
              <a:t>.  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715783" y="6446789"/>
            <a:ext cx="8167956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Contributio</a:t>
            </a:r>
            <a:r>
              <a:rPr lang="de-DE" sz="2400" b="1" dirty="0" err="1" smtClean="0"/>
              <a:t>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to</a:t>
            </a:r>
            <a:r>
              <a:rPr lang="de-DE" sz="2400" b="1" dirty="0" smtClean="0"/>
              <a:t> </a:t>
            </a:r>
            <a:r>
              <a:rPr kumimoji="0" lang="de-DE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Cross-Topics</a:t>
            </a:r>
            <a:r>
              <a:rPr kumimoji="0" lang="de-DE" sz="2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in </a:t>
            </a:r>
            <a:r>
              <a:rPr kumimoji="0" lang="de-DE" sz="2400" b="1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Physics</a:t>
            </a:r>
            <a:r>
              <a:rPr kumimoji="0" lang="de-DE" sz="2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&amp; Technology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2"/>
          <p:cNvGrpSpPr/>
          <p:nvPr/>
        </p:nvGrpSpPr>
        <p:grpSpPr>
          <a:xfrm>
            <a:off x="257154" y="1249458"/>
            <a:ext cx="5400697" cy="4740879"/>
            <a:chOff x="-152400" y="-190499"/>
            <a:chExt cx="5400695" cy="4740878"/>
          </a:xfrm>
        </p:grpSpPr>
        <p:pic>
          <p:nvPicPr>
            <p:cNvPr id="78" name="Grafik 77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52401" y="-190500"/>
              <a:ext cx="5400697" cy="4740879"/>
            </a:xfrm>
            <a:prstGeom prst="rect">
              <a:avLst/>
            </a:prstGeom>
            <a:effectLst/>
          </p:spPr>
        </p:pic>
        <p:sp>
          <p:nvSpPr>
            <p:cNvPr id="79" name="Shape 79"/>
            <p:cNvSpPr/>
            <p:nvPr/>
          </p:nvSpPr>
          <p:spPr>
            <a:xfrm>
              <a:off x="159253" y="141203"/>
              <a:ext cx="370911" cy="350658"/>
            </a:xfrm>
            <a:prstGeom prst="rect">
              <a:avLst/>
            </a:prstGeom>
            <a:solidFill>
              <a:srgbClr val="32B3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T1</a:t>
              </a:r>
            </a:p>
          </p:txBody>
        </p:sp>
        <p:sp>
          <p:nvSpPr>
            <p:cNvPr id="80" name="Shape 80"/>
            <p:cNvSpPr/>
            <p:nvPr/>
          </p:nvSpPr>
          <p:spPr>
            <a:xfrm>
              <a:off x="4607297" y="141203"/>
              <a:ext cx="370912" cy="350658"/>
            </a:xfrm>
            <a:prstGeom prst="rect">
              <a:avLst/>
            </a:prstGeom>
            <a:solidFill>
              <a:srgbClr val="32B3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T3</a:t>
              </a:r>
            </a:p>
          </p:txBody>
        </p:sp>
        <p:sp>
          <p:nvSpPr>
            <p:cNvPr id="81" name="Shape 81"/>
            <p:cNvSpPr/>
            <p:nvPr/>
          </p:nvSpPr>
          <p:spPr>
            <a:xfrm>
              <a:off x="2971107" y="3940100"/>
              <a:ext cx="370912" cy="350658"/>
            </a:xfrm>
            <a:prstGeom prst="rect">
              <a:avLst/>
            </a:prstGeom>
            <a:solidFill>
              <a:srgbClr val="32B3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T2</a:t>
              </a:r>
            </a:p>
          </p:txBody>
        </p:sp>
      </p:grp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xfrm>
            <a:off x="-2177416" y="7351081"/>
            <a:ext cx="2640333" cy="26425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pPr>
              <a:defRPr sz="1800" b="0"/>
            </a:pPr>
            <a:fld id="{86CB4B4D-7CA3-9044-876B-883B54F8677D}" type="slidenum">
              <a:rPr sz="1200" b="1"/>
              <a:t>4</a:t>
            </a:fld>
            <a:endParaRPr sz="1200" b="1"/>
          </a:p>
        </p:txBody>
      </p:sp>
      <p:sp>
        <p:nvSpPr>
          <p:cNvPr id="84" name="Shape 84"/>
          <p:cNvSpPr/>
          <p:nvPr/>
        </p:nvSpPr>
        <p:spPr>
          <a:xfrm>
            <a:off x="1628399" y="3225297"/>
            <a:ext cx="1076778" cy="375523"/>
          </a:xfrm>
          <a:prstGeom prst="ellipse">
            <a:avLst/>
          </a:prstGeom>
          <a:solidFill>
            <a:srgbClr val="32B39D">
              <a:alpha val="20000"/>
            </a:srgbClr>
          </a:solidFill>
          <a:ln w="25400">
            <a:solidFill>
              <a:schemeClr val="accent1"/>
            </a:solidFill>
            <a:bevel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5" name="Shape 85"/>
          <p:cNvSpPr/>
          <p:nvPr/>
        </p:nvSpPr>
        <p:spPr>
          <a:xfrm>
            <a:off x="2254260" y="2800066"/>
            <a:ext cx="1316378" cy="421918"/>
          </a:xfrm>
          <a:prstGeom prst="ellipse">
            <a:avLst/>
          </a:prstGeom>
          <a:solidFill>
            <a:srgbClr val="386CA7">
              <a:alpha val="20000"/>
            </a:srgbClr>
          </a:solidFill>
          <a:ln w="25400">
            <a:solidFill>
              <a:srgbClr val="386CA7"/>
            </a:solidFill>
            <a:bevel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>
            <a:off x="268673" y="348604"/>
            <a:ext cx="9361490" cy="45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400175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3200"/>
              <a:t>KATRIN &amp; MU Programme Landscape</a:t>
            </a:r>
          </a:p>
        </p:txBody>
      </p:sp>
      <p:grpSp>
        <p:nvGrpSpPr>
          <p:cNvPr id="101" name="Group 101"/>
          <p:cNvGrpSpPr/>
          <p:nvPr/>
        </p:nvGrpSpPr>
        <p:grpSpPr>
          <a:xfrm>
            <a:off x="5533680" y="1234714"/>
            <a:ext cx="5647617" cy="5483050"/>
            <a:chOff x="0" y="-203199"/>
            <a:chExt cx="5647615" cy="5483048"/>
          </a:xfrm>
        </p:grpSpPr>
        <p:grpSp>
          <p:nvGrpSpPr>
            <p:cNvPr id="90" name="Group 90"/>
            <p:cNvGrpSpPr/>
            <p:nvPr/>
          </p:nvGrpSpPr>
          <p:grpSpPr>
            <a:xfrm>
              <a:off x="2514446" y="3258617"/>
              <a:ext cx="2350208" cy="2021232"/>
              <a:chOff x="0" y="0"/>
              <a:chExt cx="2350207" cy="2021231"/>
            </a:xfrm>
          </p:grpSpPr>
          <p:pic>
            <p:nvPicPr>
              <p:cNvPr id="87" name="image22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2350208" cy="20212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reflection stA="50000" endPos="40000" dir="5400000" sy="-100000" algn="bl" rotWithShape="0"/>
              </a:effectLst>
            </p:spPr>
          </p:pic>
          <p:sp>
            <p:nvSpPr>
              <p:cNvPr id="88" name="Shape 88"/>
              <p:cNvSpPr/>
              <p:nvPr/>
            </p:nvSpPr>
            <p:spPr>
              <a:xfrm>
                <a:off x="857926" y="175723"/>
                <a:ext cx="317178" cy="5021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noAutofit/>
              </a:bodyPr>
              <a:lstStyle>
                <a:lvl1pPr>
                  <a:defRPr sz="33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Symbol"/>
                    <a:ea typeface="Symbol"/>
                    <a:cs typeface="Symbol"/>
                    <a:sym typeface="Symbol"/>
                  </a:defRPr>
                </a:lvl1pPr>
              </a:lstStyle>
              <a:p>
                <a:pPr>
                  <a:defRPr sz="1800">
                    <a:solidFill>
                      <a:srgbClr val="000000"/>
                    </a:solidFill>
                    <a:effectLst/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de-DE" sz="3300" dirty="0" smtClean="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Symbol"/>
                    <a:ea typeface="Symbol"/>
                    <a:cs typeface="Symbol"/>
                    <a:sym typeface="Symbol"/>
                  </a:rPr>
                  <a:t>n</a:t>
                </a:r>
                <a:r>
                  <a:rPr sz="3300" dirty="0" smtClean="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Symbol"/>
                    <a:ea typeface="Symbol"/>
                    <a:cs typeface="Symbol"/>
                    <a:sym typeface="Symbol"/>
                  </a:rPr>
                  <a:t>ν</a:t>
                </a:r>
                <a:endParaRPr sz="3300" dirty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Symbol"/>
                  <a:ea typeface="Symbol"/>
                  <a:cs typeface="Symbol"/>
                  <a:sym typeface="Symbol"/>
                </a:endParaRPr>
              </a:p>
            </p:txBody>
          </p:sp>
          <p:sp>
            <p:nvSpPr>
              <p:cNvPr id="89" name="Shape 89"/>
              <p:cNvSpPr/>
              <p:nvPr/>
            </p:nvSpPr>
            <p:spPr>
              <a:xfrm rot="568813">
                <a:off x="1416586" y="1153461"/>
                <a:ext cx="514622" cy="405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noAutofit/>
              </a:bodyPr>
              <a:lstStyle>
                <a:lvl1pPr>
                  <a:defRPr sz="22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SM</a:t>
                </a:r>
              </a:p>
            </p:txBody>
          </p:sp>
        </p:grpSp>
        <p:grpSp>
          <p:nvGrpSpPr>
            <p:cNvPr id="98" name="Group 98"/>
            <p:cNvGrpSpPr/>
            <p:nvPr/>
          </p:nvGrpSpPr>
          <p:grpSpPr>
            <a:xfrm>
              <a:off x="1009373" y="314992"/>
              <a:ext cx="4608245" cy="3049681"/>
              <a:chOff x="0" y="0"/>
              <a:chExt cx="4608243" cy="3049679"/>
            </a:xfrm>
          </p:grpSpPr>
          <p:pic>
            <p:nvPicPr>
              <p:cNvPr id="91" name="image23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861" t="2222" r="17502" b="4602"/>
              <a:stretch>
                <a:fillRect/>
              </a:stretch>
            </p:blipFill>
            <p:spPr>
              <a:xfrm>
                <a:off x="43171" y="533572"/>
                <a:ext cx="4314865" cy="23963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2" name="image23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2337" t="15005" r="77761" b="81137"/>
              <a:stretch>
                <a:fillRect/>
              </a:stretch>
            </p:blipFill>
            <p:spPr>
              <a:xfrm rot="20093721">
                <a:off x="1703049" y="764262"/>
                <a:ext cx="679381" cy="1288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3" name="Shape 93"/>
              <p:cNvSpPr/>
              <p:nvPr/>
            </p:nvSpPr>
            <p:spPr>
              <a:xfrm>
                <a:off x="0" y="0"/>
                <a:ext cx="1886555" cy="1257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379" extrusionOk="0">
                    <a:moveTo>
                      <a:pt x="11012" y="523"/>
                    </a:moveTo>
                    <a:cubicBezTo>
                      <a:pt x="11012" y="630"/>
                      <a:pt x="10801" y="748"/>
                      <a:pt x="10688" y="844"/>
                    </a:cubicBezTo>
                    <a:cubicBezTo>
                      <a:pt x="10548" y="963"/>
                      <a:pt x="10385" y="1021"/>
                      <a:pt x="10256" y="1165"/>
                    </a:cubicBezTo>
                    <a:cubicBezTo>
                      <a:pt x="9658" y="1832"/>
                      <a:pt x="10018" y="1852"/>
                      <a:pt x="9285" y="2288"/>
                    </a:cubicBezTo>
                    <a:cubicBezTo>
                      <a:pt x="9114" y="2389"/>
                      <a:pt x="8924" y="2389"/>
                      <a:pt x="8745" y="2448"/>
                    </a:cubicBezTo>
                    <a:cubicBezTo>
                      <a:pt x="8600" y="2496"/>
                      <a:pt x="8452" y="2531"/>
                      <a:pt x="8313" y="2609"/>
                    </a:cubicBezTo>
                    <a:cubicBezTo>
                      <a:pt x="8162" y="2693"/>
                      <a:pt x="8034" y="2854"/>
                      <a:pt x="7881" y="2930"/>
                    </a:cubicBezTo>
                    <a:cubicBezTo>
                      <a:pt x="7600" y="3069"/>
                      <a:pt x="7305" y="3144"/>
                      <a:pt x="7017" y="3251"/>
                    </a:cubicBezTo>
                    <a:cubicBezTo>
                      <a:pt x="6838" y="3411"/>
                      <a:pt x="6665" y="3592"/>
                      <a:pt x="6478" y="3732"/>
                    </a:cubicBezTo>
                    <a:cubicBezTo>
                      <a:pt x="6376" y="3808"/>
                      <a:pt x="6243" y="3787"/>
                      <a:pt x="6154" y="3892"/>
                    </a:cubicBezTo>
                    <a:cubicBezTo>
                      <a:pt x="5456" y="4722"/>
                      <a:pt x="6428" y="4131"/>
                      <a:pt x="5614" y="4534"/>
                    </a:cubicBezTo>
                    <a:cubicBezTo>
                      <a:pt x="4570" y="5698"/>
                      <a:pt x="5683" y="4563"/>
                      <a:pt x="4858" y="5176"/>
                    </a:cubicBezTo>
                    <a:cubicBezTo>
                      <a:pt x="4434" y="5491"/>
                      <a:pt x="4663" y="5523"/>
                      <a:pt x="4210" y="5657"/>
                    </a:cubicBezTo>
                    <a:cubicBezTo>
                      <a:pt x="3961" y="5731"/>
                      <a:pt x="3707" y="5764"/>
                      <a:pt x="3455" y="5817"/>
                    </a:cubicBezTo>
                    <a:cubicBezTo>
                      <a:pt x="2944" y="6577"/>
                      <a:pt x="3350" y="6152"/>
                      <a:pt x="2591" y="6459"/>
                    </a:cubicBezTo>
                    <a:cubicBezTo>
                      <a:pt x="2371" y="6548"/>
                      <a:pt x="2159" y="6673"/>
                      <a:pt x="1943" y="6780"/>
                    </a:cubicBezTo>
                    <a:lnTo>
                      <a:pt x="1619" y="6940"/>
                    </a:lnTo>
                    <a:lnTo>
                      <a:pt x="972" y="7582"/>
                    </a:lnTo>
                    <a:lnTo>
                      <a:pt x="648" y="7903"/>
                    </a:lnTo>
                    <a:cubicBezTo>
                      <a:pt x="576" y="8064"/>
                      <a:pt x="485" y="8208"/>
                      <a:pt x="432" y="8384"/>
                    </a:cubicBezTo>
                    <a:cubicBezTo>
                      <a:pt x="339" y="8693"/>
                      <a:pt x="216" y="9347"/>
                      <a:pt x="216" y="9347"/>
                    </a:cubicBezTo>
                    <a:cubicBezTo>
                      <a:pt x="180" y="9721"/>
                      <a:pt x="158" y="10099"/>
                      <a:pt x="108" y="10470"/>
                    </a:cubicBezTo>
                    <a:cubicBezTo>
                      <a:pt x="86" y="10636"/>
                      <a:pt x="0" y="10782"/>
                      <a:pt x="0" y="10951"/>
                    </a:cubicBezTo>
                    <a:cubicBezTo>
                      <a:pt x="0" y="12022"/>
                      <a:pt x="57" y="13092"/>
                      <a:pt x="108" y="14160"/>
                    </a:cubicBezTo>
                    <a:cubicBezTo>
                      <a:pt x="134" y="14705"/>
                      <a:pt x="225" y="15658"/>
                      <a:pt x="324" y="16246"/>
                    </a:cubicBezTo>
                    <a:cubicBezTo>
                      <a:pt x="460" y="17052"/>
                      <a:pt x="384" y="16424"/>
                      <a:pt x="648" y="17208"/>
                    </a:cubicBezTo>
                    <a:cubicBezTo>
                      <a:pt x="777" y="17592"/>
                      <a:pt x="747" y="17997"/>
                      <a:pt x="972" y="18331"/>
                    </a:cubicBezTo>
                    <a:cubicBezTo>
                      <a:pt x="1155" y="18604"/>
                      <a:pt x="1619" y="18973"/>
                      <a:pt x="1619" y="18973"/>
                    </a:cubicBezTo>
                    <a:cubicBezTo>
                      <a:pt x="1779" y="19328"/>
                      <a:pt x="1910" y="19688"/>
                      <a:pt x="2159" y="19935"/>
                    </a:cubicBezTo>
                    <a:cubicBezTo>
                      <a:pt x="2256" y="20032"/>
                      <a:pt x="2852" y="20230"/>
                      <a:pt x="2915" y="20256"/>
                    </a:cubicBezTo>
                    <a:cubicBezTo>
                      <a:pt x="3659" y="20572"/>
                      <a:pt x="2717" y="20288"/>
                      <a:pt x="3887" y="20577"/>
                    </a:cubicBezTo>
                    <a:cubicBezTo>
                      <a:pt x="4067" y="20684"/>
                      <a:pt x="4253" y="20769"/>
                      <a:pt x="4426" y="20898"/>
                    </a:cubicBezTo>
                    <a:cubicBezTo>
                      <a:pt x="5263" y="21520"/>
                      <a:pt x="4260" y="20976"/>
                      <a:pt x="5074" y="21379"/>
                    </a:cubicBezTo>
                    <a:cubicBezTo>
                      <a:pt x="5650" y="21326"/>
                      <a:pt x="6228" y="21309"/>
                      <a:pt x="6802" y="21219"/>
                    </a:cubicBezTo>
                    <a:cubicBezTo>
                      <a:pt x="6915" y="21201"/>
                      <a:pt x="7016" y="21105"/>
                      <a:pt x="7125" y="21058"/>
                    </a:cubicBezTo>
                    <a:cubicBezTo>
                      <a:pt x="7268" y="20998"/>
                      <a:pt x="7413" y="20952"/>
                      <a:pt x="7557" y="20898"/>
                    </a:cubicBezTo>
                    <a:cubicBezTo>
                      <a:pt x="8813" y="19965"/>
                      <a:pt x="6930" y="21257"/>
                      <a:pt x="10040" y="20417"/>
                    </a:cubicBezTo>
                    <a:cubicBezTo>
                      <a:pt x="10191" y="20376"/>
                      <a:pt x="10237" y="20061"/>
                      <a:pt x="10364" y="19935"/>
                    </a:cubicBezTo>
                    <a:cubicBezTo>
                      <a:pt x="10459" y="19842"/>
                      <a:pt x="10578" y="19816"/>
                      <a:pt x="10688" y="19775"/>
                    </a:cubicBezTo>
                    <a:cubicBezTo>
                      <a:pt x="11109" y="19619"/>
                      <a:pt x="11557" y="19545"/>
                      <a:pt x="11984" y="19454"/>
                    </a:cubicBezTo>
                    <a:cubicBezTo>
                      <a:pt x="12703" y="19508"/>
                      <a:pt x="13423" y="19659"/>
                      <a:pt x="14143" y="19615"/>
                    </a:cubicBezTo>
                    <a:cubicBezTo>
                      <a:pt x="14304" y="19605"/>
                      <a:pt x="14427" y="19388"/>
                      <a:pt x="14575" y="19294"/>
                    </a:cubicBezTo>
                    <a:cubicBezTo>
                      <a:pt x="14679" y="19227"/>
                      <a:pt x="14786" y="19159"/>
                      <a:pt x="14899" y="19133"/>
                    </a:cubicBezTo>
                    <a:cubicBezTo>
                      <a:pt x="15256" y="19052"/>
                      <a:pt x="15620" y="19045"/>
                      <a:pt x="15978" y="18973"/>
                    </a:cubicBezTo>
                    <a:cubicBezTo>
                      <a:pt x="16412" y="18885"/>
                      <a:pt x="17274" y="18652"/>
                      <a:pt x="17274" y="18652"/>
                    </a:cubicBezTo>
                    <a:cubicBezTo>
                      <a:pt x="17346" y="18385"/>
                      <a:pt x="17433" y="18125"/>
                      <a:pt x="17490" y="17850"/>
                    </a:cubicBezTo>
                    <a:cubicBezTo>
                      <a:pt x="17577" y="17428"/>
                      <a:pt x="17612" y="16985"/>
                      <a:pt x="17706" y="16566"/>
                    </a:cubicBezTo>
                    <a:lnTo>
                      <a:pt x="17814" y="16085"/>
                    </a:lnTo>
                    <a:cubicBezTo>
                      <a:pt x="17815" y="16075"/>
                      <a:pt x="17918" y="14849"/>
                      <a:pt x="18030" y="14641"/>
                    </a:cubicBezTo>
                    <a:cubicBezTo>
                      <a:pt x="18111" y="14491"/>
                      <a:pt x="18245" y="14427"/>
                      <a:pt x="18353" y="14320"/>
                    </a:cubicBezTo>
                    <a:cubicBezTo>
                      <a:pt x="18389" y="14160"/>
                      <a:pt x="18407" y="13988"/>
                      <a:pt x="18461" y="13839"/>
                    </a:cubicBezTo>
                    <a:cubicBezTo>
                      <a:pt x="18660" y="13290"/>
                      <a:pt x="19109" y="12235"/>
                      <a:pt x="19109" y="12235"/>
                    </a:cubicBezTo>
                    <a:cubicBezTo>
                      <a:pt x="19145" y="11967"/>
                      <a:pt x="19126" y="11669"/>
                      <a:pt x="19217" y="11433"/>
                    </a:cubicBezTo>
                    <a:cubicBezTo>
                      <a:pt x="19281" y="11265"/>
                      <a:pt x="19449" y="11248"/>
                      <a:pt x="19541" y="11112"/>
                    </a:cubicBezTo>
                    <a:cubicBezTo>
                      <a:pt x="19668" y="10923"/>
                      <a:pt x="19728" y="10644"/>
                      <a:pt x="19865" y="10470"/>
                    </a:cubicBezTo>
                    <a:cubicBezTo>
                      <a:pt x="19987" y="10314"/>
                      <a:pt x="20159" y="10272"/>
                      <a:pt x="20297" y="10149"/>
                    </a:cubicBezTo>
                    <a:cubicBezTo>
                      <a:pt x="20519" y="9951"/>
                      <a:pt x="20761" y="9780"/>
                      <a:pt x="20945" y="9507"/>
                    </a:cubicBezTo>
                    <a:cubicBezTo>
                      <a:pt x="21417" y="8806"/>
                      <a:pt x="21190" y="9221"/>
                      <a:pt x="21592" y="8224"/>
                    </a:cubicBezTo>
                    <a:cubicBezTo>
                      <a:pt x="21556" y="7475"/>
                      <a:pt x="21600" y="6709"/>
                      <a:pt x="21484" y="5978"/>
                    </a:cubicBezTo>
                    <a:cubicBezTo>
                      <a:pt x="21449" y="5757"/>
                      <a:pt x="21260" y="5669"/>
                      <a:pt x="21160" y="5497"/>
                    </a:cubicBezTo>
                    <a:cubicBezTo>
                      <a:pt x="21043" y="5294"/>
                      <a:pt x="20957" y="5054"/>
                      <a:pt x="20837" y="4855"/>
                    </a:cubicBezTo>
                    <a:cubicBezTo>
                      <a:pt x="19401" y="2484"/>
                      <a:pt x="20739" y="4685"/>
                      <a:pt x="19865" y="3571"/>
                    </a:cubicBezTo>
                    <a:cubicBezTo>
                      <a:pt x="19710" y="3375"/>
                      <a:pt x="19592" y="3119"/>
                      <a:pt x="19433" y="2930"/>
                    </a:cubicBezTo>
                    <a:cubicBezTo>
                      <a:pt x="19211" y="2666"/>
                      <a:pt x="18670" y="2144"/>
                      <a:pt x="18353" y="1967"/>
                    </a:cubicBezTo>
                    <a:cubicBezTo>
                      <a:pt x="18179" y="1870"/>
                      <a:pt x="17528" y="1690"/>
                      <a:pt x="17382" y="1646"/>
                    </a:cubicBezTo>
                    <a:cubicBezTo>
                      <a:pt x="17094" y="1700"/>
                      <a:pt x="16808" y="1807"/>
                      <a:pt x="16518" y="1807"/>
                    </a:cubicBezTo>
                    <a:cubicBezTo>
                      <a:pt x="14911" y="1807"/>
                      <a:pt x="14579" y="1689"/>
                      <a:pt x="13171" y="1325"/>
                    </a:cubicBezTo>
                    <a:cubicBezTo>
                      <a:pt x="12775" y="1223"/>
                      <a:pt x="12371" y="1169"/>
                      <a:pt x="11984" y="1005"/>
                    </a:cubicBezTo>
                    <a:lnTo>
                      <a:pt x="11228" y="684"/>
                    </a:lnTo>
                    <a:cubicBezTo>
                      <a:pt x="11119" y="635"/>
                      <a:pt x="11014" y="570"/>
                      <a:pt x="10904" y="523"/>
                    </a:cubicBezTo>
                    <a:cubicBezTo>
                      <a:pt x="10761" y="463"/>
                      <a:pt x="10616" y="416"/>
                      <a:pt x="10472" y="363"/>
                    </a:cubicBezTo>
                    <a:cubicBezTo>
                      <a:pt x="10364" y="256"/>
                      <a:pt x="10032" y="128"/>
                      <a:pt x="10148" y="42"/>
                    </a:cubicBezTo>
                    <a:cubicBezTo>
                      <a:pt x="10312" y="-80"/>
                      <a:pt x="10520" y="95"/>
                      <a:pt x="10688" y="202"/>
                    </a:cubicBezTo>
                    <a:cubicBezTo>
                      <a:pt x="10782" y="262"/>
                      <a:pt x="11012" y="416"/>
                      <a:pt x="11012" y="5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2531997" y="2238010"/>
                <a:ext cx="1948548" cy="811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8" h="21513" extrusionOk="0">
                    <a:moveTo>
                      <a:pt x="7734" y="2000"/>
                    </a:moveTo>
                    <a:cubicBezTo>
                      <a:pt x="7699" y="2250"/>
                      <a:pt x="7707" y="2564"/>
                      <a:pt x="7627" y="2750"/>
                    </a:cubicBezTo>
                    <a:cubicBezTo>
                      <a:pt x="7548" y="2937"/>
                      <a:pt x="7407" y="2882"/>
                      <a:pt x="7306" y="3000"/>
                    </a:cubicBezTo>
                    <a:cubicBezTo>
                      <a:pt x="7191" y="3135"/>
                      <a:pt x="7100" y="3366"/>
                      <a:pt x="6985" y="3500"/>
                    </a:cubicBezTo>
                    <a:cubicBezTo>
                      <a:pt x="6626" y="3919"/>
                      <a:pt x="6006" y="3921"/>
                      <a:pt x="5701" y="4000"/>
                    </a:cubicBezTo>
                    <a:lnTo>
                      <a:pt x="4737" y="4750"/>
                    </a:lnTo>
                    <a:lnTo>
                      <a:pt x="4416" y="5000"/>
                    </a:lnTo>
                    <a:lnTo>
                      <a:pt x="3774" y="4500"/>
                    </a:lnTo>
                    <a:cubicBezTo>
                      <a:pt x="3667" y="4417"/>
                      <a:pt x="3562" y="4314"/>
                      <a:pt x="3453" y="4250"/>
                    </a:cubicBezTo>
                    <a:lnTo>
                      <a:pt x="3025" y="4000"/>
                    </a:lnTo>
                    <a:cubicBezTo>
                      <a:pt x="1664" y="4530"/>
                      <a:pt x="3156" y="3995"/>
                      <a:pt x="991" y="4500"/>
                    </a:cubicBezTo>
                    <a:cubicBezTo>
                      <a:pt x="740" y="4559"/>
                      <a:pt x="492" y="4667"/>
                      <a:pt x="242" y="4750"/>
                    </a:cubicBezTo>
                    <a:cubicBezTo>
                      <a:pt x="185" y="5150"/>
                      <a:pt x="-272" y="7351"/>
                      <a:pt x="242" y="7751"/>
                    </a:cubicBezTo>
                    <a:lnTo>
                      <a:pt x="563" y="8001"/>
                    </a:lnTo>
                    <a:cubicBezTo>
                      <a:pt x="527" y="8751"/>
                      <a:pt x="505" y="9505"/>
                      <a:pt x="456" y="10251"/>
                    </a:cubicBezTo>
                    <a:cubicBezTo>
                      <a:pt x="433" y="10590"/>
                      <a:pt x="370" y="10911"/>
                      <a:pt x="349" y="11251"/>
                    </a:cubicBezTo>
                    <a:cubicBezTo>
                      <a:pt x="298" y="12080"/>
                      <a:pt x="286" y="12920"/>
                      <a:pt x="242" y="13751"/>
                    </a:cubicBezTo>
                    <a:cubicBezTo>
                      <a:pt x="196" y="14604"/>
                      <a:pt x="101" y="15648"/>
                      <a:pt x="28" y="16501"/>
                    </a:cubicBezTo>
                    <a:cubicBezTo>
                      <a:pt x="63" y="16918"/>
                      <a:pt x="44" y="17382"/>
                      <a:pt x="135" y="17751"/>
                    </a:cubicBezTo>
                    <a:cubicBezTo>
                      <a:pt x="199" y="18012"/>
                      <a:pt x="329" y="18207"/>
                      <a:pt x="456" y="18251"/>
                    </a:cubicBezTo>
                    <a:cubicBezTo>
                      <a:pt x="1057" y="18462"/>
                      <a:pt x="1669" y="18418"/>
                      <a:pt x="2275" y="18501"/>
                    </a:cubicBezTo>
                    <a:cubicBezTo>
                      <a:pt x="2418" y="18585"/>
                      <a:pt x="2568" y="18616"/>
                      <a:pt x="2704" y="18751"/>
                    </a:cubicBezTo>
                    <a:cubicBezTo>
                      <a:pt x="2822" y="18870"/>
                      <a:pt x="2920" y="19077"/>
                      <a:pt x="3025" y="19251"/>
                    </a:cubicBezTo>
                    <a:cubicBezTo>
                      <a:pt x="3311" y="19729"/>
                      <a:pt x="3534" y="20258"/>
                      <a:pt x="3881" y="20501"/>
                    </a:cubicBezTo>
                    <a:cubicBezTo>
                      <a:pt x="4089" y="20647"/>
                      <a:pt x="4309" y="20668"/>
                      <a:pt x="4523" y="20751"/>
                    </a:cubicBezTo>
                    <a:cubicBezTo>
                      <a:pt x="4860" y="21066"/>
                      <a:pt x="5321" y="21600"/>
                      <a:pt x="5701" y="21501"/>
                    </a:cubicBezTo>
                    <a:cubicBezTo>
                      <a:pt x="5829" y="21468"/>
                      <a:pt x="5907" y="21136"/>
                      <a:pt x="6022" y="21001"/>
                    </a:cubicBezTo>
                    <a:cubicBezTo>
                      <a:pt x="6194" y="20801"/>
                      <a:pt x="6369" y="20594"/>
                      <a:pt x="6557" y="20501"/>
                    </a:cubicBezTo>
                    <a:cubicBezTo>
                      <a:pt x="7051" y="20259"/>
                      <a:pt x="7556" y="20168"/>
                      <a:pt x="8055" y="20001"/>
                    </a:cubicBezTo>
                    <a:lnTo>
                      <a:pt x="8805" y="19751"/>
                    </a:lnTo>
                    <a:cubicBezTo>
                      <a:pt x="9839" y="19835"/>
                      <a:pt x="10873" y="20001"/>
                      <a:pt x="11909" y="20001"/>
                    </a:cubicBezTo>
                    <a:cubicBezTo>
                      <a:pt x="12232" y="20001"/>
                      <a:pt x="12550" y="19800"/>
                      <a:pt x="12872" y="19751"/>
                    </a:cubicBezTo>
                    <a:cubicBezTo>
                      <a:pt x="13656" y="19633"/>
                      <a:pt x="14442" y="19585"/>
                      <a:pt x="15227" y="19501"/>
                    </a:cubicBezTo>
                    <a:cubicBezTo>
                      <a:pt x="15370" y="19335"/>
                      <a:pt x="15507" y="19140"/>
                      <a:pt x="15655" y="19001"/>
                    </a:cubicBezTo>
                    <a:cubicBezTo>
                      <a:pt x="16016" y="18664"/>
                      <a:pt x="16442" y="18365"/>
                      <a:pt x="16832" y="18251"/>
                    </a:cubicBezTo>
                    <a:cubicBezTo>
                      <a:pt x="17224" y="18137"/>
                      <a:pt x="17617" y="18085"/>
                      <a:pt x="18010" y="18001"/>
                    </a:cubicBezTo>
                    <a:cubicBezTo>
                      <a:pt x="18285" y="17787"/>
                      <a:pt x="18463" y="17627"/>
                      <a:pt x="18759" y="17501"/>
                    </a:cubicBezTo>
                    <a:cubicBezTo>
                      <a:pt x="19007" y="17396"/>
                      <a:pt x="19259" y="17335"/>
                      <a:pt x="19508" y="17251"/>
                    </a:cubicBezTo>
                    <a:cubicBezTo>
                      <a:pt x="19615" y="17085"/>
                      <a:pt x="19712" y="16873"/>
                      <a:pt x="19829" y="16751"/>
                    </a:cubicBezTo>
                    <a:cubicBezTo>
                      <a:pt x="20036" y="16537"/>
                      <a:pt x="20472" y="16251"/>
                      <a:pt x="20472" y="16251"/>
                    </a:cubicBezTo>
                    <a:cubicBezTo>
                      <a:pt x="20543" y="15918"/>
                      <a:pt x="20630" y="15600"/>
                      <a:pt x="20686" y="15251"/>
                    </a:cubicBezTo>
                    <a:cubicBezTo>
                      <a:pt x="20884" y="14015"/>
                      <a:pt x="20849" y="12006"/>
                      <a:pt x="20900" y="11001"/>
                    </a:cubicBezTo>
                    <a:cubicBezTo>
                      <a:pt x="20974" y="9522"/>
                      <a:pt x="21094" y="10276"/>
                      <a:pt x="21221" y="8501"/>
                    </a:cubicBezTo>
                    <a:lnTo>
                      <a:pt x="21328" y="7000"/>
                    </a:lnTo>
                    <a:cubicBezTo>
                      <a:pt x="21145" y="4014"/>
                      <a:pt x="21327" y="6246"/>
                      <a:pt x="21114" y="4500"/>
                    </a:cubicBezTo>
                    <a:cubicBezTo>
                      <a:pt x="21074" y="4170"/>
                      <a:pt x="21099" y="3769"/>
                      <a:pt x="21007" y="3500"/>
                    </a:cubicBezTo>
                    <a:cubicBezTo>
                      <a:pt x="20936" y="3294"/>
                      <a:pt x="20795" y="3314"/>
                      <a:pt x="20686" y="3250"/>
                    </a:cubicBezTo>
                    <a:cubicBezTo>
                      <a:pt x="20509" y="3147"/>
                      <a:pt x="20327" y="3103"/>
                      <a:pt x="20151" y="3000"/>
                    </a:cubicBezTo>
                    <a:cubicBezTo>
                      <a:pt x="20041" y="2936"/>
                      <a:pt x="19939" y="2814"/>
                      <a:pt x="19829" y="2750"/>
                    </a:cubicBezTo>
                    <a:cubicBezTo>
                      <a:pt x="19653" y="2647"/>
                      <a:pt x="19471" y="2603"/>
                      <a:pt x="19294" y="2500"/>
                    </a:cubicBezTo>
                    <a:cubicBezTo>
                      <a:pt x="19185" y="2436"/>
                      <a:pt x="19082" y="2323"/>
                      <a:pt x="18973" y="2250"/>
                    </a:cubicBezTo>
                    <a:cubicBezTo>
                      <a:pt x="18832" y="2156"/>
                      <a:pt x="18688" y="2083"/>
                      <a:pt x="18545" y="2000"/>
                    </a:cubicBezTo>
                    <a:cubicBezTo>
                      <a:pt x="18438" y="1833"/>
                      <a:pt x="18339" y="1634"/>
                      <a:pt x="18224" y="1500"/>
                    </a:cubicBezTo>
                    <a:cubicBezTo>
                      <a:pt x="17979" y="1214"/>
                      <a:pt x="17612" y="1143"/>
                      <a:pt x="17368" y="1000"/>
                    </a:cubicBezTo>
                    <a:cubicBezTo>
                      <a:pt x="16966" y="766"/>
                      <a:pt x="17047" y="679"/>
                      <a:pt x="16618" y="250"/>
                    </a:cubicBezTo>
                    <a:cubicBezTo>
                      <a:pt x="16515" y="146"/>
                      <a:pt x="16404" y="83"/>
                      <a:pt x="16297" y="0"/>
                    </a:cubicBezTo>
                    <a:cubicBezTo>
                      <a:pt x="15976" y="167"/>
                      <a:pt x="15641" y="224"/>
                      <a:pt x="15334" y="500"/>
                    </a:cubicBezTo>
                    <a:cubicBezTo>
                      <a:pt x="15167" y="650"/>
                      <a:pt x="15057" y="1029"/>
                      <a:pt x="14906" y="1250"/>
                    </a:cubicBezTo>
                    <a:cubicBezTo>
                      <a:pt x="14603" y="1691"/>
                      <a:pt x="14469" y="1757"/>
                      <a:pt x="14157" y="2000"/>
                    </a:cubicBezTo>
                    <a:cubicBezTo>
                      <a:pt x="13764" y="1833"/>
                      <a:pt x="13376" y="1590"/>
                      <a:pt x="12979" y="1500"/>
                    </a:cubicBezTo>
                    <a:cubicBezTo>
                      <a:pt x="9044" y="611"/>
                      <a:pt x="12022" y="1711"/>
                      <a:pt x="10196" y="1000"/>
                    </a:cubicBezTo>
                    <a:cubicBezTo>
                      <a:pt x="10089" y="833"/>
                      <a:pt x="10003" y="520"/>
                      <a:pt x="9875" y="500"/>
                    </a:cubicBezTo>
                    <a:cubicBezTo>
                      <a:pt x="9303" y="411"/>
                      <a:pt x="8713" y="633"/>
                      <a:pt x="8162" y="1000"/>
                    </a:cubicBezTo>
                    <a:cubicBezTo>
                      <a:pt x="8054" y="1072"/>
                      <a:pt x="7948" y="1167"/>
                      <a:pt x="7841" y="1250"/>
                    </a:cubicBezTo>
                    <a:cubicBezTo>
                      <a:pt x="7583" y="2155"/>
                      <a:pt x="7770" y="1750"/>
                      <a:pt x="7734" y="2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5" name="Shape 95"/>
              <p:cNvSpPr/>
              <p:nvPr/>
            </p:nvSpPr>
            <p:spPr>
              <a:xfrm rot="480000">
                <a:off x="3457279" y="1378953"/>
                <a:ext cx="1100990" cy="795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270" y="0"/>
                    </a:lnTo>
                    <a:lnTo>
                      <a:pt x="21600" y="0"/>
                    </a:lnTo>
                    <a:lnTo>
                      <a:pt x="433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6" name="Shape 96"/>
              <p:cNvSpPr/>
              <p:nvPr/>
            </p:nvSpPr>
            <p:spPr>
              <a:xfrm>
                <a:off x="3886296" y="1483387"/>
                <a:ext cx="667445" cy="76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5" h="21529" extrusionOk="0">
                    <a:moveTo>
                      <a:pt x="17399" y="532"/>
                    </a:moveTo>
                    <a:cubicBezTo>
                      <a:pt x="16858" y="797"/>
                      <a:pt x="16460" y="1341"/>
                      <a:pt x="15334" y="1595"/>
                    </a:cubicBezTo>
                    <a:cubicBezTo>
                      <a:pt x="14448" y="1794"/>
                      <a:pt x="12850" y="1936"/>
                      <a:pt x="12091" y="2392"/>
                    </a:cubicBezTo>
                    <a:cubicBezTo>
                      <a:pt x="11796" y="2569"/>
                      <a:pt x="11523" y="2781"/>
                      <a:pt x="11206" y="2924"/>
                    </a:cubicBezTo>
                    <a:cubicBezTo>
                      <a:pt x="10783" y="3114"/>
                      <a:pt x="9520" y="3370"/>
                      <a:pt x="9142" y="3455"/>
                    </a:cubicBezTo>
                    <a:lnTo>
                      <a:pt x="6488" y="5050"/>
                    </a:lnTo>
                    <a:cubicBezTo>
                      <a:pt x="6193" y="5227"/>
                      <a:pt x="5939" y="5481"/>
                      <a:pt x="5603" y="5582"/>
                    </a:cubicBezTo>
                    <a:lnTo>
                      <a:pt x="4719" y="5847"/>
                    </a:lnTo>
                    <a:cubicBezTo>
                      <a:pt x="4424" y="6025"/>
                      <a:pt x="4099" y="6167"/>
                      <a:pt x="3834" y="6379"/>
                    </a:cubicBezTo>
                    <a:cubicBezTo>
                      <a:pt x="3211" y="6879"/>
                      <a:pt x="2065" y="7974"/>
                      <a:pt x="2065" y="7974"/>
                    </a:cubicBezTo>
                    <a:cubicBezTo>
                      <a:pt x="1966" y="8240"/>
                      <a:pt x="1921" y="8526"/>
                      <a:pt x="1770" y="8771"/>
                    </a:cubicBezTo>
                    <a:cubicBezTo>
                      <a:pt x="1426" y="9330"/>
                      <a:pt x="590" y="10366"/>
                      <a:pt x="590" y="10366"/>
                    </a:cubicBezTo>
                    <a:cubicBezTo>
                      <a:pt x="492" y="10720"/>
                      <a:pt x="407" y="11078"/>
                      <a:pt x="295" y="11429"/>
                    </a:cubicBezTo>
                    <a:cubicBezTo>
                      <a:pt x="210" y="11699"/>
                      <a:pt x="1" y="11946"/>
                      <a:pt x="1" y="12227"/>
                    </a:cubicBezTo>
                    <a:cubicBezTo>
                      <a:pt x="1" y="13117"/>
                      <a:pt x="-17" y="14040"/>
                      <a:pt x="295" y="14885"/>
                    </a:cubicBezTo>
                    <a:cubicBezTo>
                      <a:pt x="438" y="15271"/>
                      <a:pt x="1721" y="15579"/>
                      <a:pt x="2065" y="15682"/>
                    </a:cubicBezTo>
                    <a:lnTo>
                      <a:pt x="3834" y="16745"/>
                    </a:lnTo>
                    <a:cubicBezTo>
                      <a:pt x="4129" y="16922"/>
                      <a:pt x="4375" y="17199"/>
                      <a:pt x="4719" y="17277"/>
                    </a:cubicBezTo>
                    <a:cubicBezTo>
                      <a:pt x="6200" y="17610"/>
                      <a:pt x="5514" y="17427"/>
                      <a:pt x="6783" y="17808"/>
                    </a:cubicBezTo>
                    <a:lnTo>
                      <a:pt x="9437" y="19403"/>
                    </a:lnTo>
                    <a:cubicBezTo>
                      <a:pt x="9732" y="19580"/>
                      <a:pt x="9985" y="19834"/>
                      <a:pt x="10321" y="19935"/>
                    </a:cubicBezTo>
                    <a:cubicBezTo>
                      <a:pt x="11314" y="20233"/>
                      <a:pt x="11365" y="20207"/>
                      <a:pt x="12386" y="20732"/>
                    </a:cubicBezTo>
                    <a:cubicBezTo>
                      <a:pt x="13986" y="21556"/>
                      <a:pt x="12533" y="21042"/>
                      <a:pt x="14155" y="21529"/>
                    </a:cubicBezTo>
                    <a:cubicBezTo>
                      <a:pt x="14843" y="21441"/>
                      <a:pt x="15633" y="21600"/>
                      <a:pt x="16219" y="21264"/>
                    </a:cubicBezTo>
                    <a:cubicBezTo>
                      <a:pt x="16817" y="20921"/>
                      <a:pt x="16897" y="20121"/>
                      <a:pt x="17399" y="19669"/>
                    </a:cubicBezTo>
                    <a:lnTo>
                      <a:pt x="18283" y="18871"/>
                    </a:lnTo>
                    <a:cubicBezTo>
                      <a:pt x="19469" y="16735"/>
                      <a:pt x="18658" y="18525"/>
                      <a:pt x="19168" y="14619"/>
                    </a:cubicBezTo>
                    <a:cubicBezTo>
                      <a:pt x="19229" y="14153"/>
                      <a:pt x="19595" y="12740"/>
                      <a:pt x="19758" y="12227"/>
                    </a:cubicBezTo>
                    <a:cubicBezTo>
                      <a:pt x="19843" y="11957"/>
                      <a:pt x="19967" y="11699"/>
                      <a:pt x="20052" y="11429"/>
                    </a:cubicBezTo>
                    <a:cubicBezTo>
                      <a:pt x="20404" y="10319"/>
                      <a:pt x="20411" y="10024"/>
                      <a:pt x="20642" y="8771"/>
                    </a:cubicBezTo>
                    <a:cubicBezTo>
                      <a:pt x="20446" y="6291"/>
                      <a:pt x="21583" y="3398"/>
                      <a:pt x="20052" y="1329"/>
                    </a:cubicBezTo>
                    <a:cubicBezTo>
                      <a:pt x="19856" y="1063"/>
                      <a:pt x="19713" y="757"/>
                      <a:pt x="19463" y="532"/>
                    </a:cubicBezTo>
                    <a:cubicBezTo>
                      <a:pt x="19212" y="306"/>
                      <a:pt x="18873" y="177"/>
                      <a:pt x="18578" y="0"/>
                    </a:cubicBezTo>
                    <a:cubicBezTo>
                      <a:pt x="17562" y="305"/>
                      <a:pt x="17939" y="266"/>
                      <a:pt x="17399" y="5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1669600" y="546324"/>
                <a:ext cx="716892" cy="465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25" extrusionOk="0">
                    <a:moveTo>
                      <a:pt x="12505" y="988"/>
                    </a:moveTo>
                    <a:cubicBezTo>
                      <a:pt x="11005" y="1731"/>
                      <a:pt x="11902" y="1163"/>
                      <a:pt x="9947" y="3098"/>
                    </a:cubicBezTo>
                    <a:cubicBezTo>
                      <a:pt x="9663" y="3380"/>
                      <a:pt x="9336" y="3584"/>
                      <a:pt x="9095" y="3942"/>
                    </a:cubicBezTo>
                    <a:lnTo>
                      <a:pt x="6537" y="7741"/>
                    </a:lnTo>
                    <a:cubicBezTo>
                      <a:pt x="6253" y="8163"/>
                      <a:pt x="6019" y="8676"/>
                      <a:pt x="5684" y="9007"/>
                    </a:cubicBezTo>
                    <a:cubicBezTo>
                      <a:pt x="5116" y="9570"/>
                      <a:pt x="4462" y="9978"/>
                      <a:pt x="3979" y="10695"/>
                    </a:cubicBezTo>
                    <a:cubicBezTo>
                      <a:pt x="2914" y="12276"/>
                      <a:pt x="3508" y="11773"/>
                      <a:pt x="2274" y="12384"/>
                    </a:cubicBezTo>
                    <a:cubicBezTo>
                      <a:pt x="1989" y="12806"/>
                      <a:pt x="1730" y="13268"/>
                      <a:pt x="1421" y="13650"/>
                    </a:cubicBezTo>
                    <a:cubicBezTo>
                      <a:pt x="1159" y="13975"/>
                      <a:pt x="749" y="14064"/>
                      <a:pt x="568" y="14494"/>
                    </a:cubicBezTo>
                    <a:cubicBezTo>
                      <a:pt x="251" y="15249"/>
                      <a:pt x="0" y="17026"/>
                      <a:pt x="0" y="17026"/>
                    </a:cubicBezTo>
                    <a:cubicBezTo>
                      <a:pt x="95" y="17448"/>
                      <a:pt x="150" y="17895"/>
                      <a:pt x="284" y="18293"/>
                    </a:cubicBezTo>
                    <a:cubicBezTo>
                      <a:pt x="680" y="19468"/>
                      <a:pt x="1077" y="19892"/>
                      <a:pt x="1705" y="20825"/>
                    </a:cubicBezTo>
                    <a:cubicBezTo>
                      <a:pt x="2680" y="20704"/>
                      <a:pt x="5626" y="20742"/>
                      <a:pt x="6821" y="19559"/>
                    </a:cubicBezTo>
                    <a:cubicBezTo>
                      <a:pt x="7105" y="19277"/>
                      <a:pt x="7362" y="18921"/>
                      <a:pt x="7674" y="18715"/>
                    </a:cubicBezTo>
                    <a:cubicBezTo>
                      <a:pt x="8221" y="18353"/>
                      <a:pt x="8880" y="18364"/>
                      <a:pt x="9379" y="17871"/>
                    </a:cubicBezTo>
                    <a:cubicBezTo>
                      <a:pt x="11822" y="15452"/>
                      <a:pt x="8731" y="18352"/>
                      <a:pt x="11084" y="16604"/>
                    </a:cubicBezTo>
                    <a:cubicBezTo>
                      <a:pt x="11390" y="16377"/>
                      <a:pt x="11607" y="15894"/>
                      <a:pt x="11937" y="15760"/>
                    </a:cubicBezTo>
                    <a:cubicBezTo>
                      <a:pt x="12674" y="15462"/>
                      <a:pt x="13453" y="15479"/>
                      <a:pt x="14211" y="15338"/>
                    </a:cubicBezTo>
                    <a:cubicBezTo>
                      <a:pt x="16873" y="14020"/>
                      <a:pt x="12935" y="16179"/>
                      <a:pt x="15916" y="13650"/>
                    </a:cubicBezTo>
                    <a:cubicBezTo>
                      <a:pt x="16255" y="13362"/>
                      <a:pt x="16677" y="13387"/>
                      <a:pt x="17053" y="13228"/>
                    </a:cubicBezTo>
                    <a:cubicBezTo>
                      <a:pt x="17341" y="13106"/>
                      <a:pt x="17643" y="13022"/>
                      <a:pt x="17905" y="12806"/>
                    </a:cubicBezTo>
                    <a:cubicBezTo>
                      <a:pt x="18502" y="12313"/>
                      <a:pt x="19042" y="11680"/>
                      <a:pt x="19611" y="11117"/>
                    </a:cubicBezTo>
                    <a:cubicBezTo>
                      <a:pt x="19895" y="10836"/>
                      <a:pt x="20139" y="10434"/>
                      <a:pt x="20463" y="10273"/>
                    </a:cubicBezTo>
                    <a:lnTo>
                      <a:pt x="21316" y="9851"/>
                    </a:lnTo>
                    <a:cubicBezTo>
                      <a:pt x="21411" y="9288"/>
                      <a:pt x="21600" y="8743"/>
                      <a:pt x="21600" y="8163"/>
                    </a:cubicBezTo>
                    <a:cubicBezTo>
                      <a:pt x="21600" y="6614"/>
                      <a:pt x="21199" y="6146"/>
                      <a:pt x="20463" y="5208"/>
                    </a:cubicBezTo>
                    <a:cubicBezTo>
                      <a:pt x="20104" y="4751"/>
                      <a:pt x="19738" y="4291"/>
                      <a:pt x="19326" y="3942"/>
                    </a:cubicBezTo>
                    <a:cubicBezTo>
                      <a:pt x="19066" y="3722"/>
                      <a:pt x="18742" y="3719"/>
                      <a:pt x="18474" y="3520"/>
                    </a:cubicBezTo>
                    <a:cubicBezTo>
                      <a:pt x="18168" y="3293"/>
                      <a:pt x="17905" y="2957"/>
                      <a:pt x="17621" y="2676"/>
                    </a:cubicBezTo>
                    <a:cubicBezTo>
                      <a:pt x="17432" y="2254"/>
                      <a:pt x="17294" y="1769"/>
                      <a:pt x="17053" y="1410"/>
                    </a:cubicBezTo>
                    <a:cubicBezTo>
                      <a:pt x="15581" y="-775"/>
                      <a:pt x="12529" y="263"/>
                      <a:pt x="11084" y="144"/>
                    </a:cubicBezTo>
                    <a:lnTo>
                      <a:pt x="12505" y="98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pic>
          <p:nvPicPr>
            <p:cNvPr id="99" name="image24.png" descr="http://www.althans.de/fileadmin/content/elemente/Lup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6283966">
              <a:off x="109786" y="1623349"/>
              <a:ext cx="2800504" cy="23863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" name="Grafik 99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469" y="-203200"/>
              <a:ext cx="5536147" cy="1107437"/>
            </a:xfrm>
            <a:prstGeom prst="rect">
              <a:avLst/>
            </a:prstGeom>
            <a:effectLst/>
          </p:spPr>
        </p:pic>
      </p:grpSp>
      <p:sp>
        <p:nvSpPr>
          <p:cNvPr id="26" name="Gleichschenkliges Dreieck 25"/>
          <p:cNvSpPr/>
          <p:nvPr/>
        </p:nvSpPr>
        <p:spPr>
          <a:xfrm>
            <a:off x="4921321" y="1248654"/>
            <a:ext cx="544531" cy="332506"/>
          </a:xfrm>
          <a:prstGeom prst="triangle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7"/>
          <p:cNvGrpSpPr/>
          <p:nvPr/>
        </p:nvGrpSpPr>
        <p:grpSpPr>
          <a:xfrm>
            <a:off x="257154" y="1249458"/>
            <a:ext cx="5400697" cy="4740879"/>
            <a:chOff x="-152400" y="-190499"/>
            <a:chExt cx="5400695" cy="4740878"/>
          </a:xfrm>
        </p:grpSpPr>
        <p:pic>
          <p:nvPicPr>
            <p:cNvPr id="103" name="Grafik 102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52401" y="-190500"/>
              <a:ext cx="5400697" cy="4740879"/>
            </a:xfrm>
            <a:prstGeom prst="rect">
              <a:avLst/>
            </a:prstGeom>
            <a:effectLst/>
          </p:spPr>
        </p:pic>
        <p:sp>
          <p:nvSpPr>
            <p:cNvPr id="104" name="Shape 104"/>
            <p:cNvSpPr/>
            <p:nvPr/>
          </p:nvSpPr>
          <p:spPr>
            <a:xfrm>
              <a:off x="159253" y="141203"/>
              <a:ext cx="370911" cy="350658"/>
            </a:xfrm>
            <a:prstGeom prst="rect">
              <a:avLst/>
            </a:prstGeom>
            <a:solidFill>
              <a:srgbClr val="32B3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T1</a:t>
              </a:r>
            </a:p>
          </p:txBody>
        </p:sp>
        <p:sp>
          <p:nvSpPr>
            <p:cNvPr id="105" name="Shape 105"/>
            <p:cNvSpPr/>
            <p:nvPr/>
          </p:nvSpPr>
          <p:spPr>
            <a:xfrm>
              <a:off x="4607297" y="141203"/>
              <a:ext cx="370912" cy="350658"/>
            </a:xfrm>
            <a:prstGeom prst="rect">
              <a:avLst/>
            </a:prstGeom>
            <a:solidFill>
              <a:srgbClr val="32B3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T3</a:t>
              </a:r>
            </a:p>
          </p:txBody>
        </p:sp>
        <p:sp>
          <p:nvSpPr>
            <p:cNvPr id="106" name="Shape 106"/>
            <p:cNvSpPr/>
            <p:nvPr/>
          </p:nvSpPr>
          <p:spPr>
            <a:xfrm>
              <a:off x="2971107" y="3940100"/>
              <a:ext cx="370912" cy="350658"/>
            </a:xfrm>
            <a:prstGeom prst="rect">
              <a:avLst/>
            </a:prstGeom>
            <a:solidFill>
              <a:srgbClr val="32B3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T2</a:t>
              </a:r>
            </a:p>
          </p:txBody>
        </p:sp>
      </p:grpSp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xfrm>
            <a:off x="-2177416" y="7442520"/>
            <a:ext cx="2640333" cy="17281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>
              <a:defRPr sz="1800" b="0"/>
            </a:pPr>
            <a:fld id="{86CB4B4D-7CA3-9044-876B-883B54F8677D}" type="slidenum">
              <a:rPr sz="1200" b="1"/>
              <a:t>5</a:t>
            </a:fld>
            <a:endParaRPr sz="1200" b="1"/>
          </a:p>
        </p:txBody>
      </p:sp>
      <p:sp>
        <p:nvSpPr>
          <p:cNvPr id="109" name="Shape 109"/>
          <p:cNvSpPr/>
          <p:nvPr/>
        </p:nvSpPr>
        <p:spPr>
          <a:xfrm>
            <a:off x="1628399" y="3225297"/>
            <a:ext cx="1076778" cy="375523"/>
          </a:xfrm>
          <a:prstGeom prst="ellipse">
            <a:avLst/>
          </a:prstGeom>
          <a:solidFill>
            <a:srgbClr val="32B39D">
              <a:alpha val="20000"/>
            </a:srgbClr>
          </a:solidFill>
          <a:ln w="25400">
            <a:solidFill>
              <a:schemeClr val="accent1"/>
            </a:solidFill>
            <a:bevel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2279666" y="2373729"/>
            <a:ext cx="1093358" cy="375522"/>
          </a:xfrm>
          <a:prstGeom prst="ellipse">
            <a:avLst/>
          </a:prstGeom>
          <a:solidFill>
            <a:srgbClr val="BE6552">
              <a:alpha val="20000"/>
            </a:srgbClr>
          </a:solidFill>
          <a:ln w="25400">
            <a:solidFill>
              <a:srgbClr val="BE6552"/>
            </a:solidFill>
            <a:bevel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19" name="Group 119"/>
          <p:cNvGrpSpPr/>
          <p:nvPr/>
        </p:nvGrpSpPr>
        <p:grpSpPr>
          <a:xfrm>
            <a:off x="5908869" y="4821676"/>
            <a:ext cx="4399864" cy="2511401"/>
            <a:chOff x="-1" y="0"/>
            <a:chExt cx="4399862" cy="2511400"/>
          </a:xfrm>
        </p:grpSpPr>
        <p:grpSp>
          <p:nvGrpSpPr>
            <p:cNvPr id="113" name="Group 113"/>
            <p:cNvGrpSpPr/>
            <p:nvPr/>
          </p:nvGrpSpPr>
          <p:grpSpPr>
            <a:xfrm>
              <a:off x="-2" y="-1"/>
              <a:ext cx="4399863" cy="2511401"/>
              <a:chOff x="0" y="0"/>
              <a:chExt cx="4399862" cy="2511400"/>
            </a:xfrm>
          </p:grpSpPr>
          <p:sp>
            <p:nvSpPr>
              <p:cNvPr id="111" name="Shape 111"/>
              <p:cNvSpPr/>
              <p:nvPr/>
            </p:nvSpPr>
            <p:spPr>
              <a:xfrm>
                <a:off x="50799" y="38100"/>
                <a:ext cx="4298263" cy="23590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112" name="image27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0"/>
                <a:ext cx="4399863" cy="2511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14" name="image28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256" t="5256" r="5254" b="5254"/>
            <a:stretch>
              <a:fillRect/>
            </a:stretch>
          </p:blipFill>
          <p:spPr>
            <a:xfrm>
              <a:off x="143781" y="460479"/>
              <a:ext cx="3732942" cy="1852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5" name="Shape 115"/>
            <p:cNvSpPr/>
            <p:nvPr/>
          </p:nvSpPr>
          <p:spPr>
            <a:xfrm>
              <a:off x="105680" y="62645"/>
              <a:ext cx="4188496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r>
                <a:rPr sz="1600">
                  <a:solidFill>
                    <a:srgbClr val="BE6552"/>
                  </a:solidFill>
                  <a:latin typeface="Arial"/>
                  <a:ea typeface="Arial"/>
                  <a:cs typeface="Arial"/>
                  <a:sym typeface="Arial"/>
                </a:rPr>
                <a:t>KeV-scale sterile </a:t>
              </a:r>
              <a:r>
                <a:rPr sz="1600">
                  <a:solidFill>
                    <a:srgbClr val="BE6552"/>
                  </a:solidFill>
                  <a:latin typeface="Calibri"/>
                  <a:ea typeface="Calibri"/>
                  <a:cs typeface="Calibri"/>
                  <a:sym typeface="Calibri"/>
                </a:rPr>
                <a:t>ν</a:t>
              </a:r>
              <a:r>
                <a:rPr sz="1600">
                  <a:solidFill>
                    <a:srgbClr val="BE6552"/>
                  </a:solidFill>
                  <a:latin typeface="Arial"/>
                  <a:ea typeface="Arial"/>
                  <a:cs typeface="Arial"/>
                  <a:sym typeface="Arial"/>
                </a:rPr>
                <a:t> as viable WDM candidate</a:t>
              </a:r>
            </a:p>
          </p:txBody>
        </p:sp>
        <p:sp>
          <p:nvSpPr>
            <p:cNvPr id="116" name="Shape 116"/>
            <p:cNvSpPr/>
            <p:nvPr/>
          </p:nvSpPr>
          <p:spPr>
            <a:xfrm rot="16200000">
              <a:off x="3324031" y="1414275"/>
              <a:ext cx="1360464" cy="1355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000" b="1">
                  <a:solidFill>
                    <a:srgbClr val="79797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1800" b="0">
                  <a:solidFill>
                    <a:srgbClr val="000000"/>
                  </a:solidFill>
                </a:defRPr>
              </a:pPr>
              <a:r>
                <a:rPr sz="1000" b="1">
                  <a:solidFill>
                    <a:srgbClr val="797979"/>
                  </a:solidFill>
                </a:rPr>
                <a:t>M. Lovell, ICC Durham</a:t>
              </a:r>
            </a:p>
          </p:txBody>
        </p:sp>
        <p:sp>
          <p:nvSpPr>
            <p:cNvPr id="117" name="Shape 117"/>
            <p:cNvSpPr/>
            <p:nvPr/>
          </p:nvSpPr>
          <p:spPr>
            <a:xfrm>
              <a:off x="1468754" y="2043680"/>
              <a:ext cx="509049" cy="288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400" b="1">
                  <a:solidFill>
                    <a:srgbClr val="EBEBE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1800" b="0">
                  <a:solidFill>
                    <a:srgbClr val="000000"/>
                  </a:solidFill>
                </a:defRPr>
              </a:pPr>
              <a:r>
                <a:rPr sz="1400" b="1">
                  <a:solidFill>
                    <a:srgbClr val="EBEBEB"/>
                  </a:solidFill>
                </a:rPr>
                <a:t>CDM</a:t>
              </a:r>
            </a:p>
          </p:txBody>
        </p:sp>
        <p:sp>
          <p:nvSpPr>
            <p:cNvPr id="118" name="Shape 118"/>
            <p:cNvSpPr/>
            <p:nvPr/>
          </p:nvSpPr>
          <p:spPr>
            <a:xfrm>
              <a:off x="3328321" y="2043680"/>
              <a:ext cx="45702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400" b="1">
                  <a:solidFill>
                    <a:srgbClr val="EBEBE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1800" b="0">
                  <a:solidFill>
                    <a:srgbClr val="000000"/>
                  </a:solidFill>
                </a:defRPr>
              </a:pPr>
              <a:r>
                <a:rPr sz="1400" b="1">
                  <a:solidFill>
                    <a:srgbClr val="EBEBEB"/>
                  </a:solidFill>
                </a:rPr>
                <a:t>WDM</a:t>
              </a:r>
            </a:p>
          </p:txBody>
        </p:sp>
      </p:grpSp>
      <p:grpSp>
        <p:nvGrpSpPr>
          <p:cNvPr id="128" name="Group 128"/>
          <p:cNvGrpSpPr/>
          <p:nvPr/>
        </p:nvGrpSpPr>
        <p:grpSpPr>
          <a:xfrm>
            <a:off x="5908869" y="2025374"/>
            <a:ext cx="4399864" cy="2649039"/>
            <a:chOff x="-1" y="-1"/>
            <a:chExt cx="4399862" cy="2649037"/>
          </a:xfrm>
        </p:grpSpPr>
        <p:grpSp>
          <p:nvGrpSpPr>
            <p:cNvPr id="122" name="Group 122"/>
            <p:cNvGrpSpPr/>
            <p:nvPr/>
          </p:nvGrpSpPr>
          <p:grpSpPr>
            <a:xfrm>
              <a:off x="-2" y="-2"/>
              <a:ext cx="4399863" cy="2649038"/>
              <a:chOff x="0" y="0"/>
              <a:chExt cx="4399862" cy="2649037"/>
            </a:xfrm>
          </p:grpSpPr>
          <p:sp>
            <p:nvSpPr>
              <p:cNvPr id="120" name="Shape 120"/>
              <p:cNvSpPr/>
              <p:nvPr/>
            </p:nvSpPr>
            <p:spPr>
              <a:xfrm>
                <a:off x="50799" y="38098"/>
                <a:ext cx="4298263" cy="249663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121" name="image29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" y="-1"/>
                <a:ext cx="4399863" cy="26490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23" name="image30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680" y="576471"/>
              <a:ext cx="3732943" cy="18416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" name="Shape 124"/>
            <p:cNvSpPr/>
            <p:nvPr/>
          </p:nvSpPr>
          <p:spPr>
            <a:xfrm>
              <a:off x="105680" y="66496"/>
              <a:ext cx="3944306" cy="561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r>
                <a:rPr sz="1600">
                  <a:solidFill>
                    <a:srgbClr val="BE6552"/>
                  </a:solidFill>
                  <a:latin typeface="Arial"/>
                  <a:ea typeface="Arial"/>
                  <a:cs typeface="Arial"/>
                  <a:sym typeface="Arial"/>
                </a:rPr>
                <a:t>Light </a:t>
              </a:r>
              <a:r>
                <a:rPr sz="1600">
                  <a:solidFill>
                    <a:srgbClr val="BE6552"/>
                  </a:solidFill>
                  <a:latin typeface="Calibri"/>
                  <a:ea typeface="Calibri"/>
                  <a:cs typeface="Calibri"/>
                  <a:sym typeface="Calibri"/>
                </a:rPr>
                <a:t>ν</a:t>
              </a:r>
              <a:r>
                <a:rPr sz="1600">
                  <a:solidFill>
                    <a:srgbClr val="BE6552"/>
                  </a:solidFill>
                  <a:latin typeface="Arial"/>
                  <a:ea typeface="Arial"/>
                  <a:cs typeface="Arial"/>
                  <a:sym typeface="Arial"/>
                </a:rPr>
                <a:t> HDM component?</a:t>
              </a:r>
              <a:br>
                <a:rPr sz="1600">
                  <a:solidFill>
                    <a:srgbClr val="BE655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sz="1600">
                  <a:solidFill>
                    <a:srgbClr val="BE6552"/>
                  </a:solidFill>
                  <a:latin typeface="Arial"/>
                  <a:ea typeface="Arial"/>
                  <a:cs typeface="Arial"/>
                  <a:sym typeface="Arial"/>
                </a:rPr>
                <a:t> - tight constraints from structure formation</a:t>
              </a:r>
            </a:p>
          </p:txBody>
        </p:sp>
        <p:sp>
          <p:nvSpPr>
            <p:cNvPr id="125" name="Shape 125"/>
            <p:cNvSpPr/>
            <p:nvPr/>
          </p:nvSpPr>
          <p:spPr>
            <a:xfrm rot="16200000">
              <a:off x="3372246" y="1512178"/>
              <a:ext cx="1355472" cy="2269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000" b="1">
                  <a:solidFill>
                    <a:srgbClr val="79797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1800" b="0">
                  <a:solidFill>
                    <a:srgbClr val="000000"/>
                  </a:solidFill>
                </a:defRPr>
              </a:pPr>
              <a:r>
                <a:rPr sz="1000" b="1">
                  <a:solidFill>
                    <a:srgbClr val="797979"/>
                  </a:solidFill>
                </a:rPr>
                <a:t>T. Haugbølle, Aarhus</a:t>
              </a:r>
            </a:p>
          </p:txBody>
        </p:sp>
        <p:sp>
          <p:nvSpPr>
            <p:cNvPr id="126" name="Shape 126"/>
            <p:cNvSpPr/>
            <p:nvPr/>
          </p:nvSpPr>
          <p:spPr>
            <a:xfrm>
              <a:off x="145483" y="2302964"/>
              <a:ext cx="828304" cy="198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r>
                <a:rPr sz="12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rPr>
                <a:t> Σ m</a:t>
              </a:r>
              <a:r>
                <a:rPr sz="1200" baseline="-22664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rPr>
                <a:t>i</a:t>
              </a:r>
              <a:r>
                <a:rPr sz="12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rPr>
                <a:t> = 0 eV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2009228" y="2302964"/>
              <a:ext cx="955403" cy="198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r>
                <a:rPr sz="12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rPr>
                <a:t> Σ m</a:t>
              </a:r>
              <a:r>
                <a:rPr sz="1200" baseline="-22664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rPr>
                <a:t>i</a:t>
              </a:r>
              <a:r>
                <a:rPr sz="12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rPr>
                <a:t> = 6.9 eV</a:t>
              </a:r>
            </a:p>
          </p:txBody>
        </p:sp>
      </p:grpSp>
      <p:sp>
        <p:nvSpPr>
          <p:cNvPr id="129" name="Shape 129"/>
          <p:cNvSpPr/>
          <p:nvPr/>
        </p:nvSpPr>
        <p:spPr>
          <a:xfrm>
            <a:off x="2254260" y="2800066"/>
            <a:ext cx="1316378" cy="421918"/>
          </a:xfrm>
          <a:prstGeom prst="ellipse">
            <a:avLst/>
          </a:prstGeom>
          <a:solidFill>
            <a:srgbClr val="386CA7">
              <a:alpha val="20000"/>
            </a:srgbClr>
          </a:solidFill>
          <a:ln w="25400">
            <a:solidFill>
              <a:srgbClr val="386CA7"/>
            </a:solidFill>
            <a:bevel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268673" y="348604"/>
            <a:ext cx="9361490" cy="45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400175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3200"/>
              <a:t>KATRIN &amp; MU Programme Landscape</a:t>
            </a:r>
          </a:p>
        </p:txBody>
      </p:sp>
      <p:pic>
        <p:nvPicPr>
          <p:cNvPr id="131" name="Grafik 130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45150" y="1234714"/>
            <a:ext cx="5054856" cy="769759"/>
          </a:xfrm>
          <a:prstGeom prst="rect">
            <a:avLst/>
          </a:prstGeom>
        </p:spPr>
      </p:pic>
      <p:pic>
        <p:nvPicPr>
          <p:cNvPr id="132" name="Grafik 131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88796" y="6446746"/>
            <a:ext cx="3758340" cy="1036459"/>
          </a:xfrm>
          <a:prstGeom prst="rect">
            <a:avLst/>
          </a:prstGeom>
        </p:spPr>
      </p:pic>
      <p:sp>
        <p:nvSpPr>
          <p:cNvPr id="32" name="Gleichschenkliges Dreieck 31"/>
          <p:cNvSpPr/>
          <p:nvPr/>
        </p:nvSpPr>
        <p:spPr>
          <a:xfrm>
            <a:off x="4921321" y="1248654"/>
            <a:ext cx="544531" cy="332506"/>
          </a:xfrm>
          <a:prstGeom prst="triangle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xfrm>
            <a:off x="-2177416" y="7396801"/>
            <a:ext cx="2640333" cy="17281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>
              <a:defRPr sz="1800" b="0"/>
            </a:pPr>
            <a:fld id="{86CB4B4D-7CA3-9044-876B-883B54F8677D}" type="slidenum">
              <a:rPr sz="1200" b="1"/>
              <a:t>6</a:t>
            </a:fld>
            <a:endParaRPr sz="1200" b="1"/>
          </a:p>
        </p:txBody>
      </p:sp>
      <p:pic>
        <p:nvPicPr>
          <p:cNvPr id="135" name="image3.jpeg"/>
          <p:cNvPicPr>
            <a:picLocks noChangeAspect="1"/>
          </p:cNvPicPr>
          <p:nvPr/>
        </p:nvPicPr>
        <p:blipFill>
          <a:blip r:embed="rId2">
            <a:extLst/>
          </a:blip>
          <a:srcRect t="1564" r="2648" b="425"/>
          <a:stretch>
            <a:fillRect/>
          </a:stretch>
        </p:blipFill>
        <p:spPr>
          <a:xfrm>
            <a:off x="163270" y="1624234"/>
            <a:ext cx="10964822" cy="475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217845" y="5061934"/>
            <a:ext cx="807862" cy="279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3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3718" y="1689849"/>
            <a:ext cx="2206058" cy="1596573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1884314" y="3343795"/>
            <a:ext cx="964859" cy="638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 b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tritium</a:t>
            </a:r>
          </a:p>
          <a:p>
            <a:pPr algn="ctr">
              <a:lnSpc>
                <a:spcPct val="90000"/>
              </a:lnSpc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 b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source</a:t>
            </a:r>
          </a:p>
        </p:txBody>
      </p:sp>
      <p:pic>
        <p:nvPicPr>
          <p:cNvPr id="139" name="image35.png"/>
          <p:cNvPicPr>
            <a:picLocks noChangeAspect="1"/>
          </p:cNvPicPr>
          <p:nvPr/>
        </p:nvPicPr>
        <p:blipFill>
          <a:blip r:embed="rId5">
            <a:extLst/>
          </a:blip>
          <a:srcRect l="2296" r="4595" b="3750"/>
          <a:stretch>
            <a:fillRect/>
          </a:stretch>
        </p:blipFill>
        <p:spPr>
          <a:xfrm>
            <a:off x="3696451" y="6381179"/>
            <a:ext cx="743001" cy="940763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3479763" y="5797317"/>
            <a:ext cx="1176320" cy="638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 b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tritium</a:t>
            </a:r>
          </a:p>
          <a:p>
            <a:pPr algn="ctr">
              <a:lnSpc>
                <a:spcPct val="90000"/>
              </a:lnSpc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 b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pumping</a:t>
            </a:r>
          </a:p>
        </p:txBody>
      </p:sp>
      <p:sp>
        <p:nvSpPr>
          <p:cNvPr id="141" name="Shape 141"/>
          <p:cNvSpPr/>
          <p:nvPr/>
        </p:nvSpPr>
        <p:spPr>
          <a:xfrm>
            <a:off x="4397482" y="2435480"/>
            <a:ext cx="1176319" cy="638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 b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tritium</a:t>
            </a:r>
          </a:p>
          <a:p>
            <a:pPr algn="ctr">
              <a:lnSpc>
                <a:spcPct val="90000"/>
              </a:lnSpc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 b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pumping</a:t>
            </a:r>
          </a:p>
        </p:txBody>
      </p:sp>
      <p:sp>
        <p:nvSpPr>
          <p:cNvPr id="142" name="Shape 142"/>
          <p:cNvSpPr/>
          <p:nvPr/>
        </p:nvSpPr>
        <p:spPr>
          <a:xfrm>
            <a:off x="8126396" y="5568717"/>
            <a:ext cx="1402216" cy="115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 b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integral </a:t>
            </a:r>
          </a:p>
          <a:p>
            <a:pPr algn="ctr">
              <a:lnSpc>
                <a:spcPct val="90000"/>
              </a:lnSpc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 b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energy 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 b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analysis</a:t>
            </a:r>
          </a:p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1600" b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(MAC-E filter)</a:t>
            </a:r>
          </a:p>
        </p:txBody>
      </p:sp>
      <p:sp>
        <p:nvSpPr>
          <p:cNvPr id="143" name="Shape 143"/>
          <p:cNvSpPr/>
          <p:nvPr/>
        </p:nvSpPr>
        <p:spPr>
          <a:xfrm>
            <a:off x="9676896" y="5152628"/>
            <a:ext cx="1176320" cy="638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 b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electron</a:t>
            </a:r>
          </a:p>
          <a:p>
            <a:pPr algn="ctr">
              <a:lnSpc>
                <a:spcPct val="90000"/>
              </a:lnSpc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000" b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counting</a:t>
            </a:r>
          </a:p>
        </p:txBody>
      </p:sp>
      <p:sp>
        <p:nvSpPr>
          <p:cNvPr id="144" name="Shape 144"/>
          <p:cNvSpPr/>
          <p:nvPr/>
        </p:nvSpPr>
        <p:spPr>
          <a:xfrm>
            <a:off x="163271" y="4435390"/>
            <a:ext cx="1515524" cy="375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2000" b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5E5E5E"/>
                </a:solidFill>
              </a:rPr>
              <a:t>diagnostics</a:t>
            </a:r>
          </a:p>
        </p:txBody>
      </p:sp>
      <p:pic>
        <p:nvPicPr>
          <p:cNvPr id="145" name="image3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71152" y="5081542"/>
            <a:ext cx="1023547" cy="934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37.png" descr="FPDSegFoto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9702348" y="6042614"/>
            <a:ext cx="1242777" cy="964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38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1921084" y="4284981"/>
            <a:ext cx="848797" cy="279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39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4667715" y="3268898"/>
            <a:ext cx="635858" cy="279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4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590862" y="1689849"/>
            <a:ext cx="789566" cy="779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39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5400000">
            <a:off x="3749997" y="5415815"/>
            <a:ext cx="635859" cy="279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40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5400000">
            <a:off x="8367765" y="5036677"/>
            <a:ext cx="919482" cy="279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41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5400000">
            <a:off x="9267721" y="3992934"/>
            <a:ext cx="2112029" cy="279834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268673" y="348604"/>
            <a:ext cx="9361490" cy="45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400175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3200" dirty="0"/>
              <a:t>KATRIN overview: 70 m beamline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6" y="3514093"/>
            <a:ext cx="947902" cy="947902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17" y="2395749"/>
            <a:ext cx="947902" cy="94790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31848" y="3152659"/>
            <a:ext cx="11052004" cy="3291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Grafik 241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344206"/>
            <a:ext cx="5824089" cy="1152906"/>
          </a:xfrm>
          <a:prstGeom prst="rect">
            <a:avLst/>
          </a:prstGeom>
        </p:spPr>
      </p:pic>
      <p:sp>
        <p:nvSpPr>
          <p:cNvPr id="244" name="Shape 244"/>
          <p:cNvSpPr>
            <a:spLocks noGrp="1"/>
          </p:cNvSpPr>
          <p:nvPr>
            <p:ph type="sldNum" sz="quarter" idx="2"/>
          </p:nvPr>
        </p:nvSpPr>
        <p:spPr>
          <a:xfrm>
            <a:off x="-2177416" y="7396801"/>
            <a:ext cx="2640333" cy="17281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>
              <a:defRPr sz="1800" b="0"/>
            </a:pPr>
            <a:fld id="{86CB4B4D-7CA3-9044-876B-883B54F8677D}" type="slidenum">
              <a:rPr sz="1200" b="1"/>
              <a:t>7</a:t>
            </a:fld>
            <a:endParaRPr sz="1200" b="1"/>
          </a:p>
        </p:txBody>
      </p:sp>
      <p:pic>
        <p:nvPicPr>
          <p:cNvPr id="245" name="image5.jpeg" descr="C:\Katrin_Picture\3_005_corr.jpg"/>
          <p:cNvPicPr>
            <a:picLocks noChangeAspect="1"/>
          </p:cNvPicPr>
          <p:nvPr/>
        </p:nvPicPr>
        <p:blipFill>
          <a:blip r:embed="rId4">
            <a:extLst/>
          </a:blip>
          <a:srcRect l="636" t="23923" r="19513" b="40284"/>
          <a:stretch>
            <a:fillRect/>
          </a:stretch>
        </p:blipFill>
        <p:spPr>
          <a:xfrm>
            <a:off x="182628" y="997199"/>
            <a:ext cx="10962042" cy="1965308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 flipV="1">
            <a:off x="5747982" y="1318594"/>
            <a:ext cx="4" cy="1111626"/>
          </a:xfrm>
          <a:prstGeom prst="line">
            <a:avLst/>
          </a:prstGeom>
          <a:ln w="38100">
            <a:solidFill>
              <a:srgbClr val="797979"/>
            </a:solidFill>
            <a:custDash>
              <a:ds d="200000" sp="200000"/>
            </a:custDash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50" name="Shape 250"/>
          <p:cNvSpPr/>
          <p:nvPr/>
        </p:nvSpPr>
        <p:spPr>
          <a:xfrm flipH="1" flipV="1">
            <a:off x="5747981" y="2200373"/>
            <a:ext cx="3740705" cy="1950552"/>
          </a:xfrm>
          <a:prstGeom prst="line">
            <a:avLst/>
          </a:prstGeom>
          <a:ln w="101600">
            <a:solidFill>
              <a:srgbClr val="6AB744"/>
            </a:solidFill>
            <a:bevel/>
            <a:headEnd type="stealth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268673" y="348604"/>
            <a:ext cx="9361490" cy="45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400175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3200"/>
              <a:t>Status of system integration and commissioning</a:t>
            </a:r>
          </a:p>
        </p:txBody>
      </p:sp>
      <p:sp>
        <p:nvSpPr>
          <p:cNvPr id="15" name="Shape 250"/>
          <p:cNvSpPr/>
          <p:nvPr/>
        </p:nvSpPr>
        <p:spPr>
          <a:xfrm flipH="1" flipV="1">
            <a:off x="924446" y="2270927"/>
            <a:ext cx="1" cy="1999622"/>
          </a:xfrm>
          <a:prstGeom prst="line">
            <a:avLst/>
          </a:prstGeom>
          <a:ln w="101600">
            <a:solidFill>
              <a:srgbClr val="6AB744"/>
            </a:solidFill>
            <a:bevel/>
            <a:headEnd type="stealth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" name="Textfeld 1"/>
          <p:cNvSpPr txBox="1"/>
          <p:nvPr/>
        </p:nvSpPr>
        <p:spPr>
          <a:xfrm>
            <a:off x="5910911" y="6566717"/>
            <a:ext cx="4527839" cy="707882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508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14th </a:t>
            </a:r>
            <a:r>
              <a:rPr kumimoji="0" lang="de-DE" sz="20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Oct</a:t>
            </a:r>
            <a:r>
              <a:rPr kumimoji="0" lang="de-DE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.</a:t>
            </a:r>
            <a:r>
              <a:rPr kumimoji="0" lang="de-DE" sz="2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– 30th Nov. 2016 </a:t>
            </a:r>
            <a:r>
              <a:rPr kumimoji="0" lang="de-DE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</a:t>
            </a:r>
            <a:br>
              <a:rPr kumimoji="0" lang="de-DE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</a:br>
            <a:r>
              <a:rPr kumimoji="0" lang="de-DE" sz="2000" b="1" i="0" u="none" strike="noStrike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Helvetica Neue"/>
              </a:rPr>
              <a:t>First Light+ Measurement </a:t>
            </a:r>
            <a:r>
              <a:rPr kumimoji="0" lang="de-DE" sz="2000" b="1" i="0" u="none" strike="noStrike" cap="none" spc="0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uFillTx/>
                <a:sym typeface="Helvetica Neue"/>
              </a:rPr>
              <a:t>Campaign</a:t>
            </a:r>
            <a:endParaRPr kumimoji="0" lang="en-GB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3"/>
          <p:cNvSpPr/>
          <p:nvPr/>
        </p:nvSpPr>
        <p:spPr>
          <a:xfrm>
            <a:off x="268673" y="330686"/>
            <a:ext cx="936149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400175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lang="de-DE" sz="3200" dirty="0" smtClean="0"/>
              <a:t>Content</a:t>
            </a:r>
            <a:endParaRPr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1028281" y="1692756"/>
            <a:ext cx="7385538" cy="48013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de-DE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Update on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KATRIN </a:t>
            </a:r>
            <a:r>
              <a:rPr lang="de-DE" dirty="0" err="1"/>
              <a:t>c</a:t>
            </a:r>
            <a:r>
              <a:rPr kumimoji="0" lang="de-DE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ommissioning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 </a:t>
            </a:r>
            <a:endParaRPr lang="de-DE" dirty="0" smtClean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de-DE" sz="18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dirty="0" smtClean="0"/>
              <a:t>	Informal Report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First Light+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de-DE" dirty="0"/>
          </a:p>
          <a:p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	</a:t>
            </a:r>
            <a:r>
              <a:rPr lang="de-DE" dirty="0" err="1">
                <a:solidFill>
                  <a:schemeClr val="accent3"/>
                </a:solidFill>
              </a:rPr>
              <a:t>Sensitivity</a:t>
            </a:r>
            <a:r>
              <a:rPr lang="de-DE" dirty="0">
                <a:solidFill>
                  <a:schemeClr val="accent3"/>
                </a:solidFill>
              </a:rPr>
              <a:t> on </a:t>
            </a:r>
            <a:r>
              <a:rPr lang="de-DE" dirty="0" err="1">
                <a:solidFill>
                  <a:schemeClr val="accent3"/>
                </a:solidFill>
              </a:rPr>
              <a:t>standard</a:t>
            </a:r>
            <a:r>
              <a:rPr lang="de-DE" dirty="0">
                <a:solidFill>
                  <a:schemeClr val="accent3"/>
                </a:solidFill>
              </a:rPr>
              <a:t> </a:t>
            </a:r>
            <a:r>
              <a:rPr lang="de-DE" dirty="0" err="1">
                <a:solidFill>
                  <a:schemeClr val="accent3"/>
                </a:solidFill>
              </a:rPr>
              <a:t>neutrino</a:t>
            </a:r>
            <a:r>
              <a:rPr lang="de-DE" dirty="0">
                <a:solidFill>
                  <a:schemeClr val="accent3"/>
                </a:solidFill>
              </a:rPr>
              <a:t> </a:t>
            </a:r>
            <a:r>
              <a:rPr lang="de-DE" dirty="0" err="1" smtClean="0">
                <a:solidFill>
                  <a:schemeClr val="accent3"/>
                </a:solidFill>
              </a:rPr>
              <a:t>mass</a:t>
            </a:r>
            <a:endParaRPr lang="de-DE" dirty="0" smtClean="0">
              <a:solidFill>
                <a:schemeClr val="accent3"/>
              </a:solidFill>
            </a:endParaRP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err="1" smtClean="0"/>
              <a:t>Searches</a:t>
            </a:r>
            <a:r>
              <a:rPr lang="de-DE" dirty="0" smtClean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neutrino</a:t>
            </a:r>
            <a:r>
              <a:rPr lang="de-DE" dirty="0"/>
              <a:t> </a:t>
            </a:r>
            <a:r>
              <a:rPr lang="de-DE" dirty="0" err="1"/>
              <a:t>masses</a:t>
            </a:r>
            <a:endParaRPr lang="de-DE" dirty="0"/>
          </a:p>
          <a:p>
            <a:pPr lvl="1"/>
            <a:r>
              <a:rPr lang="de-DE" dirty="0"/>
              <a:t>	</a:t>
            </a:r>
          </a:p>
          <a:p>
            <a:pPr lvl="1"/>
            <a:r>
              <a:rPr lang="de-DE" dirty="0"/>
              <a:t>	Update on </a:t>
            </a:r>
            <a:r>
              <a:rPr lang="de-DE" dirty="0" err="1"/>
              <a:t>sensitivity</a:t>
            </a:r>
            <a:r>
              <a:rPr lang="de-DE" dirty="0"/>
              <a:t> on keV sterile </a:t>
            </a:r>
            <a:r>
              <a:rPr lang="de-DE" dirty="0" err="1"/>
              <a:t>neutrinos</a:t>
            </a:r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dirty="0"/>
              <a:t>	</a:t>
            </a:r>
            <a:r>
              <a:rPr lang="de-DE" dirty="0" err="1"/>
              <a:t>Recent</a:t>
            </a:r>
            <a:r>
              <a:rPr lang="de-DE" dirty="0"/>
              <a:t> </a:t>
            </a:r>
            <a:r>
              <a:rPr lang="de-DE" dirty="0" err="1"/>
              <a:t>investigations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exotic</a:t>
            </a:r>
            <a:r>
              <a:rPr lang="de-DE" dirty="0"/>
              <a:t> CC in beta-</a:t>
            </a:r>
            <a:r>
              <a:rPr lang="de-DE" dirty="0" err="1"/>
              <a:t>decay</a:t>
            </a:r>
            <a:endParaRPr lang="de-DE" dirty="0"/>
          </a:p>
          <a:p>
            <a:endParaRPr lang="de-DE" dirty="0">
              <a:solidFill>
                <a:schemeClr val="accent3"/>
              </a:solidFill>
            </a:endParaRPr>
          </a:p>
          <a:p>
            <a:endParaRPr kumimoji="0" lang="de-DE" sz="18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de-DE" baseline="0" dirty="0"/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892839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3"/>
          <p:cNvSpPr/>
          <p:nvPr/>
        </p:nvSpPr>
        <p:spPr>
          <a:xfrm>
            <a:off x="268673" y="330686"/>
            <a:ext cx="936149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400175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lang="de-DE" sz="3200" dirty="0" smtClean="0"/>
              <a:t>Content</a:t>
            </a:r>
            <a:endParaRPr sz="3200" dirty="0"/>
          </a:p>
        </p:txBody>
      </p:sp>
      <p:sp>
        <p:nvSpPr>
          <p:cNvPr id="3" name="Textfeld 2"/>
          <p:cNvSpPr txBox="1"/>
          <p:nvPr/>
        </p:nvSpPr>
        <p:spPr>
          <a:xfrm>
            <a:off x="1028281" y="1692756"/>
            <a:ext cx="7385538" cy="2308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de-DE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Update on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KATRIN </a:t>
            </a:r>
            <a:r>
              <a:rPr lang="de-DE" dirty="0" err="1"/>
              <a:t>c</a:t>
            </a:r>
            <a:r>
              <a:rPr kumimoji="0" lang="de-DE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ommissioning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 </a:t>
            </a:r>
            <a:endParaRPr lang="de-DE" dirty="0" smtClean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de-DE" sz="18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dirty="0" smtClean="0"/>
              <a:t>	Informal Report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First Light+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de-DE" dirty="0"/>
          </a:p>
          <a:p>
            <a:r>
              <a:rPr kumimoji="0" lang="de-DE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	</a:t>
            </a:r>
            <a:r>
              <a:rPr lang="de-DE" dirty="0" err="1">
                <a:solidFill>
                  <a:schemeClr val="accent3"/>
                </a:solidFill>
              </a:rPr>
              <a:t>Sensitivity</a:t>
            </a:r>
            <a:r>
              <a:rPr lang="de-DE" dirty="0">
                <a:solidFill>
                  <a:schemeClr val="accent3"/>
                </a:solidFill>
              </a:rPr>
              <a:t> on </a:t>
            </a:r>
            <a:r>
              <a:rPr lang="de-DE" dirty="0" err="1">
                <a:solidFill>
                  <a:schemeClr val="accent3"/>
                </a:solidFill>
              </a:rPr>
              <a:t>standard</a:t>
            </a:r>
            <a:r>
              <a:rPr lang="de-DE" dirty="0">
                <a:solidFill>
                  <a:schemeClr val="accent3"/>
                </a:solidFill>
              </a:rPr>
              <a:t> </a:t>
            </a:r>
            <a:r>
              <a:rPr lang="de-DE" dirty="0" err="1">
                <a:solidFill>
                  <a:schemeClr val="accent3"/>
                </a:solidFill>
              </a:rPr>
              <a:t>neutrino</a:t>
            </a:r>
            <a:r>
              <a:rPr lang="de-DE" dirty="0">
                <a:solidFill>
                  <a:schemeClr val="accent3"/>
                </a:solidFill>
              </a:rPr>
              <a:t> </a:t>
            </a:r>
            <a:r>
              <a:rPr lang="de-DE" dirty="0" err="1" smtClean="0">
                <a:solidFill>
                  <a:schemeClr val="accent3"/>
                </a:solidFill>
              </a:rPr>
              <a:t>mass</a:t>
            </a:r>
            <a:endParaRPr lang="de-DE" dirty="0" smtClean="0">
              <a:solidFill>
                <a:schemeClr val="accent3"/>
              </a:solidFill>
            </a:endParaRP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sp>
        <p:nvSpPr>
          <p:cNvPr id="4" name="Textfeld 3"/>
          <p:cNvSpPr txBox="1"/>
          <p:nvPr/>
        </p:nvSpPr>
        <p:spPr>
          <a:xfrm>
            <a:off x="6539806" y="1134626"/>
            <a:ext cx="4352612" cy="3139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 smtClean="0"/>
              <a:t>Measurement </a:t>
            </a:r>
            <a:r>
              <a:rPr lang="de-DE" dirty="0" err="1" smtClean="0"/>
              <a:t>campaign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en-GB" dirty="0"/>
              <a:t> </a:t>
            </a:r>
            <a:r>
              <a:rPr lang="en-GB" dirty="0" smtClean="0"/>
              <a:t>beam line Oct &amp; Nov ’16 in 24/7 operation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 smtClean="0"/>
              <a:t>First </a:t>
            </a:r>
            <a:r>
              <a:rPr lang="de-DE" dirty="0" err="1" smtClean="0"/>
              <a:t>common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70 m </a:t>
            </a:r>
            <a:r>
              <a:rPr lang="de-DE" dirty="0" err="1" smtClean="0"/>
              <a:t>beamline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common</a:t>
            </a:r>
            <a:r>
              <a:rPr lang="de-DE" dirty="0" smtClean="0"/>
              <a:t> </a:t>
            </a:r>
            <a:r>
              <a:rPr lang="de-DE" dirty="0" err="1" smtClean="0"/>
              <a:t>magnet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24 </a:t>
            </a:r>
            <a:r>
              <a:rPr lang="de-DE" dirty="0" err="1" smtClean="0"/>
              <a:t>s.c</a:t>
            </a:r>
            <a:r>
              <a:rPr lang="de-DE" dirty="0" smtClean="0"/>
              <a:t>. </a:t>
            </a:r>
            <a:r>
              <a:rPr lang="de-DE" dirty="0" err="1" smtClean="0"/>
              <a:t>solenoids</a:t>
            </a:r>
            <a:endParaRPr lang="de-DE" dirty="0" smtClean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 smtClean="0"/>
              <a:t>Hugh </a:t>
            </a:r>
            <a:r>
              <a:rPr lang="de-DE" dirty="0" err="1" smtClean="0"/>
              <a:t>amount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check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demonstrate</a:t>
            </a:r>
            <a:r>
              <a:rPr lang="de-DE" dirty="0" smtClean="0"/>
              <a:t> design </a:t>
            </a:r>
            <a:r>
              <a:rPr lang="de-DE" dirty="0" err="1" smtClean="0"/>
              <a:t>requirements</a:t>
            </a:r>
            <a:r>
              <a:rPr lang="de-DE" dirty="0" smtClean="0"/>
              <a:t>, </a:t>
            </a:r>
            <a:r>
              <a:rPr lang="de-DE" dirty="0" err="1" smtClean="0"/>
              <a:t>quantify</a:t>
            </a:r>
            <a:r>
              <a:rPr lang="de-DE" dirty="0" smtClean="0"/>
              <a:t> </a:t>
            </a:r>
            <a:r>
              <a:rPr lang="de-DE" dirty="0" err="1" smtClean="0"/>
              <a:t>systematics</a:t>
            </a:r>
            <a:r>
              <a:rPr lang="de-DE" dirty="0" smtClean="0"/>
              <a:t> … </a:t>
            </a:r>
            <a:endParaRPr lang="en-GB" dirty="0" smtClean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7" y="4262983"/>
            <a:ext cx="1906866" cy="112289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416627" y="4162661"/>
            <a:ext cx="7023799" cy="13388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 err="1" smtClean="0">
                <a:solidFill>
                  <a:srgbClr val="FF0000"/>
                </a:solidFill>
              </a:rPr>
              <a:t>Alignment</a:t>
            </a:r>
            <a:r>
              <a:rPr lang="de-DE" dirty="0" smtClean="0">
                <a:solidFill>
                  <a:srgbClr val="FF0000"/>
                </a:solidFill>
              </a:rPr>
              <a:t>,</a:t>
            </a:r>
            <a:r>
              <a:rPr lang="de-DE" dirty="0" smtClean="0"/>
              <a:t> </a:t>
            </a:r>
            <a:r>
              <a:rPr lang="de-DE" dirty="0" err="1" smtClean="0"/>
              <a:t>electron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r>
              <a:rPr lang="de-DE" dirty="0" smtClean="0"/>
              <a:t>,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suppression</a:t>
            </a:r>
            <a:r>
              <a:rPr lang="de-DE" dirty="0" smtClean="0"/>
              <a:t>, </a:t>
            </a:r>
            <a:r>
              <a:rPr lang="de-DE" dirty="0" err="1" smtClean="0"/>
              <a:t>search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penning</a:t>
            </a:r>
            <a:r>
              <a:rPr lang="de-DE" dirty="0" smtClean="0"/>
              <a:t> traps, </a:t>
            </a:r>
            <a:r>
              <a:rPr lang="de-DE" dirty="0" err="1" smtClean="0"/>
              <a:t>reliability</a:t>
            </a:r>
            <a:r>
              <a:rPr lang="de-DE" dirty="0" smtClean="0"/>
              <a:t>, </a:t>
            </a:r>
            <a:r>
              <a:rPr lang="de-DE" dirty="0" err="1" smtClean="0">
                <a:solidFill>
                  <a:srgbClr val="FF0000"/>
                </a:solidFill>
              </a:rPr>
              <a:t>backgrounds</a:t>
            </a:r>
            <a:r>
              <a:rPr lang="de-DE" dirty="0" smtClean="0"/>
              <a:t>, </a:t>
            </a:r>
            <a:r>
              <a:rPr lang="de-DE" dirty="0" err="1" smtClean="0">
                <a:solidFill>
                  <a:srgbClr val="FF0000"/>
                </a:solidFill>
              </a:rPr>
              <a:t>stability</a:t>
            </a:r>
            <a:r>
              <a:rPr lang="de-DE" dirty="0" smtClean="0">
                <a:solidFill>
                  <a:srgbClr val="FF0000"/>
                </a:solidFill>
              </a:rPr>
              <a:t> (</a:t>
            </a:r>
            <a:r>
              <a:rPr lang="de-DE" dirty="0" err="1" smtClean="0">
                <a:solidFill>
                  <a:srgbClr val="FF0000"/>
                </a:solidFill>
              </a:rPr>
              <a:t>source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temperature</a:t>
            </a:r>
            <a:r>
              <a:rPr lang="de-DE" dirty="0" smtClean="0">
                <a:solidFill>
                  <a:srgbClr val="FF0000"/>
                </a:solidFill>
              </a:rPr>
              <a:t>, </a:t>
            </a:r>
            <a:r>
              <a:rPr lang="de-DE" dirty="0" smtClean="0">
                <a:solidFill>
                  <a:schemeClr val="tx1"/>
                </a:solidFill>
              </a:rPr>
              <a:t>high </a:t>
            </a:r>
            <a:r>
              <a:rPr lang="de-DE" dirty="0" err="1" smtClean="0">
                <a:solidFill>
                  <a:schemeClr val="tx1"/>
                </a:solidFill>
              </a:rPr>
              <a:t>voltages</a:t>
            </a:r>
            <a:r>
              <a:rPr lang="de-DE" dirty="0" smtClean="0">
                <a:solidFill>
                  <a:schemeClr val="tx1"/>
                </a:solidFill>
              </a:rPr>
              <a:t>, </a:t>
            </a:r>
            <a:r>
              <a:rPr lang="de-DE" dirty="0" err="1" smtClean="0">
                <a:solidFill>
                  <a:schemeClr val="tx1"/>
                </a:solidFill>
              </a:rPr>
              <a:t>tritium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purities</a:t>
            </a:r>
            <a:r>
              <a:rPr lang="de-DE" dirty="0" smtClean="0">
                <a:solidFill>
                  <a:schemeClr val="tx1"/>
                </a:solidFill>
              </a:rPr>
              <a:t>…)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smtClean="0"/>
              <a:t>, </a:t>
            </a:r>
            <a:r>
              <a:rPr lang="de-DE" dirty="0" err="1"/>
              <a:t>c</a:t>
            </a:r>
            <a:r>
              <a:rPr lang="de-DE" dirty="0" err="1" smtClean="0"/>
              <a:t>ryo</a:t>
            </a:r>
            <a:r>
              <a:rPr lang="de-DE" dirty="0" smtClean="0"/>
              <a:t> </a:t>
            </a:r>
            <a:r>
              <a:rPr lang="de-DE" dirty="0" err="1" smtClean="0"/>
              <a:t>trap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r>
              <a:rPr lang="de-DE" dirty="0" smtClean="0"/>
              <a:t>, …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9" y="5847480"/>
            <a:ext cx="1219202" cy="121920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416626" y="5995418"/>
            <a:ext cx="8767189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-GB" dirty="0"/>
              <a:t>1. Hendrik Seitz </a:t>
            </a:r>
            <a:r>
              <a:rPr lang="en-GB" dirty="0" smtClean="0"/>
              <a:t>(YIG </a:t>
            </a:r>
            <a:r>
              <a:rPr lang="en-GB" dirty="0" err="1" smtClean="0"/>
              <a:t>Valerius</a:t>
            </a:r>
            <a:r>
              <a:rPr lang="en-GB" dirty="0" smtClean="0"/>
              <a:t>)</a:t>
            </a:r>
            <a:r>
              <a:rPr lang="en-GB" dirty="0" smtClean="0"/>
              <a:t>          The </a:t>
            </a:r>
            <a:r>
              <a:rPr lang="en-GB" dirty="0"/>
              <a:t>thermal behaviour of the </a:t>
            </a:r>
            <a:r>
              <a:rPr lang="en-GB" dirty="0" smtClean="0"/>
              <a:t>WGTS of KATRIN 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2</a:t>
            </a:r>
            <a:r>
              <a:rPr lang="en-GB" dirty="0"/>
              <a:t>. Florian Heizmann </a:t>
            </a:r>
            <a:r>
              <a:rPr lang="en-GB" dirty="0" smtClean="0"/>
              <a:t>(YIG </a:t>
            </a:r>
            <a:r>
              <a:rPr lang="en-GB" dirty="0" err="1" smtClean="0"/>
              <a:t>Valerius</a:t>
            </a:r>
            <a:r>
              <a:rPr lang="en-GB" dirty="0" smtClean="0"/>
              <a:t>)</a:t>
            </a:r>
            <a:r>
              <a:rPr lang="en-GB" dirty="0" smtClean="0"/>
              <a:t>   The </a:t>
            </a:r>
            <a:r>
              <a:rPr lang="en-GB" dirty="0"/>
              <a:t>first light measurements </a:t>
            </a:r>
            <a:r>
              <a:rPr lang="en-GB" dirty="0" smtClean="0"/>
              <a:t>of KATRIN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3</a:t>
            </a:r>
            <a:r>
              <a:rPr lang="en-GB" dirty="0"/>
              <a:t>. Carsten Röttele et al</a:t>
            </a:r>
            <a:r>
              <a:rPr lang="en-GB" dirty="0" smtClean="0"/>
              <a:t>.:      </a:t>
            </a:r>
            <a:r>
              <a:rPr lang="en-GB" dirty="0" smtClean="0"/>
              <a:t>               Performance </a:t>
            </a:r>
            <a:r>
              <a:rPr lang="en-GB" dirty="0"/>
              <a:t>of the </a:t>
            </a:r>
            <a:r>
              <a:rPr lang="en-GB" dirty="0" smtClean="0"/>
              <a:t>Cryogenic Pumping Section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928527" y="1534683"/>
            <a:ext cx="713433" cy="1569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9600" dirty="0"/>
              <a:t>{</a:t>
            </a:r>
            <a:endParaRPr kumimoji="0" lang="en-GB" sz="9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27992" y="6928184"/>
            <a:ext cx="1327390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Poster</a:t>
            </a:r>
            <a:r>
              <a:rPr kumimoji="0" lang="de-DE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 </a:t>
            </a:r>
            <a:r>
              <a:rPr lang="de-DE" sz="1200" dirty="0" smtClean="0"/>
              <a:t>Session</a:t>
            </a: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27779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682"/>
      </a:accent1>
      <a:accent2>
        <a:srgbClr val="4664AA"/>
      </a:accent2>
      <a:accent3>
        <a:srgbClr val="8F8F8F"/>
      </a:accent3>
      <a:accent4>
        <a:srgbClr val="707070"/>
      </a:accent4>
      <a:accent5>
        <a:srgbClr val="AAC9C1"/>
      </a:accent5>
      <a:accent6>
        <a:srgbClr val="3F5A9A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682"/>
      </a:accent1>
      <a:accent2>
        <a:srgbClr val="4664AA"/>
      </a:accent2>
      <a:accent3>
        <a:srgbClr val="8F8F8F"/>
      </a:accent3>
      <a:accent4>
        <a:srgbClr val="707070"/>
      </a:accent4>
      <a:accent5>
        <a:srgbClr val="AAC9C1"/>
      </a:accent5>
      <a:accent6>
        <a:srgbClr val="3F5A9A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1061</Words>
  <Application>Microsoft Office PowerPoint</Application>
  <PresentationFormat>Benutzerdefiniert</PresentationFormat>
  <Paragraphs>259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7" baseType="lpstr">
      <vt:lpstr>Arial</vt:lpstr>
      <vt:lpstr>Calibri</vt:lpstr>
      <vt:lpstr>Helvetica</vt:lpstr>
      <vt:lpstr>Helvetica Neue</vt:lpstr>
      <vt:lpstr>Symbol</vt:lpstr>
      <vt:lpstr>Times New Roman</vt:lpstr>
      <vt:lpstr>Default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Challenges on stability</vt:lpstr>
      <vt:lpstr>Challenges on stability</vt:lpstr>
      <vt:lpstr>PowerPoint-Präsentation</vt:lpstr>
      <vt:lpstr>KATRIN spectrometer status: background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Steidl, Markus (IKP)</dc:creator>
  <cp:lastModifiedBy>Steidl, Markus (IKP)</cp:lastModifiedBy>
  <cp:revision>81</cp:revision>
  <dcterms:modified xsi:type="dcterms:W3CDTF">2016-12-11T17:40:27Z</dcterms:modified>
</cp:coreProperties>
</file>