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62" r:id="rId3"/>
    <p:sldId id="375" r:id="rId4"/>
    <p:sldId id="261" r:id="rId5"/>
    <p:sldId id="379" r:id="rId6"/>
    <p:sldId id="387" r:id="rId7"/>
    <p:sldId id="389" r:id="rId8"/>
    <p:sldId id="294" r:id="rId9"/>
    <p:sldId id="381" r:id="rId10"/>
    <p:sldId id="380" r:id="rId11"/>
    <p:sldId id="385" r:id="rId12"/>
    <p:sldId id="384" r:id="rId13"/>
    <p:sldId id="383" r:id="rId14"/>
    <p:sldId id="382" r:id="rId15"/>
    <p:sldId id="391" r:id="rId16"/>
  </p:sldIdLst>
  <p:sldSz cx="9144000" cy="6858000" type="screen4x3"/>
  <p:notesSz cx="9906000" cy="6794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095BA37B-0D3F-49FB-914D-4C60920E8B29}">
          <p14:sldIdLst>
            <p14:sldId id="262"/>
            <p14:sldId id="375"/>
            <p14:sldId id="261"/>
            <p14:sldId id="379"/>
            <p14:sldId id="387"/>
            <p14:sldId id="389"/>
            <p14:sldId id="294"/>
            <p14:sldId id="381"/>
            <p14:sldId id="380"/>
            <p14:sldId id="385"/>
            <p14:sldId id="384"/>
            <p14:sldId id="383"/>
            <p14:sldId id="382"/>
            <p14:sldId id="391"/>
          </p14:sldIdLst>
        </p14:section>
        <p14:section name="Abschnitt ohne Titel" id="{0E99C7A6-9E23-4219-A3E9-58885BDCF0F7}">
          <p14:sldIdLst/>
        </p14:section>
        <p14:section name="Photons" id="{74EE9DA8-E242-413F-A85E-234B8998494F}">
          <p14:sldIdLst/>
        </p14:section>
        <p14:section name="Neutrons" id="{D40EBC71-D5AF-45EE-B56C-381BD63627C3}">
          <p14:sldIdLst/>
        </p14:section>
        <p14:section name="ions" id="{C1C13C88-7EFC-4D8D-8E02-B1C38ED5D5D0}">
          <p14:sldIdLst/>
        </p14:section>
        <p14:section name="EM Fields" id="{2C78FB8A-F2CF-4431-9EA0-5571DAC1E660}">
          <p14:sldIdLst/>
        </p14:section>
        <p14:section name="Summary" id="{ACFC022B-C0C7-469F-BBE2-D64EA85E2D8A}">
          <p14:sldIdLst/>
        </p14:section>
        <p14:section name="Abschnitt ohne Titel" id="{CAE2A7F2-2D8A-4E75-ABDF-EE79D1824E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903" autoAdjust="0"/>
    <p:restoredTop sz="93957" autoAdjust="0"/>
  </p:normalViewPr>
  <p:slideViewPr>
    <p:cSldViewPr>
      <p:cViewPr>
        <p:scale>
          <a:sx n="66" d="100"/>
          <a:sy n="66" d="100"/>
        </p:scale>
        <p:origin x="1269" y="5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93372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10315" y="0"/>
            <a:ext cx="4293372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B714E-B3A1-4973-9C63-D396A435396B}" type="datetimeFigureOut">
              <a:rPr lang="de-DE" smtClean="0"/>
              <a:t>13.12.2016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453686"/>
            <a:ext cx="4293372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10315" y="6453686"/>
            <a:ext cx="4293372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D1B11-E2C9-425A-92C5-0401350209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671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11813" y="0"/>
            <a:ext cx="4292600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1DE6-C555-4E7B-9D8D-1C01C1C61816}" type="datetimeFigureOut">
              <a:rPr lang="de-DE" smtClean="0"/>
              <a:t>13.12.2016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254375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0600" y="3227388"/>
            <a:ext cx="7924800" cy="3057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3188"/>
            <a:ext cx="4292600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11813" y="6453188"/>
            <a:ext cx="4292600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BFE8B-A195-4846-90A9-764BF95F9D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75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>
              <a:solidFill>
                <a:srgbClr val="C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91D94-B0D9-4C35-8C98-149A71A35F3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332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2C90-CC4E-4BD2-B172-7D9F9A10D9B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CEF4-BD2F-43D6-835C-A8AEAEC274E7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1" b="44299"/>
          <a:stretch/>
        </p:blipFill>
        <p:spPr>
          <a:xfrm>
            <a:off x="-1438" y="-27384"/>
            <a:ext cx="9144000" cy="828554"/>
          </a:xfrm>
          <a:prstGeom prst="rect">
            <a:avLst/>
          </a:prstGeom>
        </p:spPr>
      </p:pic>
      <p:sp>
        <p:nvSpPr>
          <p:cNvPr id="8" name="Rectangle 22"/>
          <p:cNvSpPr>
            <a:spLocks noChangeAspect="1" noChangeArrowheads="1"/>
          </p:cNvSpPr>
          <p:nvPr userDrawn="1"/>
        </p:nvSpPr>
        <p:spPr bwMode="auto">
          <a:xfrm>
            <a:off x="0" y="895551"/>
            <a:ext cx="4833639" cy="9724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ectangle 23"/>
          <p:cNvSpPr>
            <a:spLocks noChangeAspect="1" noChangeArrowheads="1"/>
          </p:cNvSpPr>
          <p:nvPr userDrawn="1"/>
        </p:nvSpPr>
        <p:spPr bwMode="auto">
          <a:xfrm>
            <a:off x="0" y="801170"/>
            <a:ext cx="6074515" cy="97242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Rectangle 25"/>
          <p:cNvSpPr>
            <a:spLocks noChangeAspect="1" noChangeArrowheads="1"/>
          </p:cNvSpPr>
          <p:nvPr userDrawn="1"/>
        </p:nvSpPr>
        <p:spPr bwMode="auto">
          <a:xfrm>
            <a:off x="3026992" y="895837"/>
            <a:ext cx="3047045" cy="96956"/>
          </a:xfrm>
          <a:prstGeom prst="rect">
            <a:avLst/>
          </a:prstGeom>
          <a:solidFill>
            <a:srgbClr val="003E6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" name="Picture 37" descr="HG_LOGO_S_ENG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231685"/>
            <a:ext cx="1152128" cy="50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pieren 12"/>
          <p:cNvGrpSpPr/>
          <p:nvPr userDrawn="1"/>
        </p:nvGrpSpPr>
        <p:grpSpPr>
          <a:xfrm>
            <a:off x="0" y="6666377"/>
            <a:ext cx="9144000" cy="191623"/>
            <a:chOff x="0" y="8901608"/>
            <a:chExt cx="30279975" cy="1079500"/>
          </a:xfrm>
        </p:grpSpPr>
        <p:sp>
          <p:nvSpPr>
            <p:cNvPr id="14" name="Rectangle 10"/>
            <p:cNvSpPr>
              <a:spLocks noChangeAspect="1" noChangeArrowheads="1"/>
            </p:cNvSpPr>
            <p:nvPr/>
          </p:nvSpPr>
          <p:spPr bwMode="auto">
            <a:xfrm>
              <a:off x="0" y="9441358"/>
              <a:ext cx="16071850" cy="539750"/>
            </a:xfrm>
            <a:prstGeom prst="rect">
              <a:avLst/>
            </a:prstGeom>
            <a:solidFill>
              <a:srgbClr val="CF6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" name="Rectangle 11"/>
            <p:cNvSpPr>
              <a:spLocks noChangeAspect="1" noChangeArrowheads="1"/>
            </p:cNvSpPr>
            <p:nvPr/>
          </p:nvSpPr>
          <p:spPr bwMode="auto">
            <a:xfrm>
              <a:off x="0" y="8901608"/>
              <a:ext cx="20202525" cy="539750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" name="Rectangle 12"/>
            <p:cNvSpPr>
              <a:spLocks noChangeAspect="1" noChangeArrowheads="1"/>
            </p:cNvSpPr>
            <p:nvPr/>
          </p:nvSpPr>
          <p:spPr bwMode="auto">
            <a:xfrm>
              <a:off x="20072350" y="9442946"/>
              <a:ext cx="10207625" cy="538162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Rectangle 13"/>
            <p:cNvSpPr>
              <a:spLocks noChangeAspect="1" noChangeArrowheads="1"/>
            </p:cNvSpPr>
            <p:nvPr/>
          </p:nvSpPr>
          <p:spPr bwMode="auto">
            <a:xfrm>
              <a:off x="10064750" y="9442946"/>
              <a:ext cx="10140950" cy="538162"/>
            </a:xfrm>
            <a:prstGeom prst="rect">
              <a:avLst/>
            </a:prstGeom>
            <a:solidFill>
              <a:srgbClr val="003E6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8" name="Foliennummernplatzhalter 3"/>
          <p:cNvSpPr txBox="1">
            <a:spLocks/>
          </p:cNvSpPr>
          <p:nvPr userDrawn="1"/>
        </p:nvSpPr>
        <p:spPr>
          <a:xfrm>
            <a:off x="222250" y="657860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de-DE" altLang="de-DE" sz="800" smtClean="0">
                <a:solidFill>
                  <a:schemeClr val="bg1"/>
                </a:solidFill>
              </a:rPr>
              <a:t>PAGE </a:t>
            </a:r>
            <a:fld id="{FBA149E3-8803-4CF3-B474-126665A48ABD}" type="slidenum">
              <a:rPr lang="de-DE" altLang="de-DE" sz="800" smtClean="0">
                <a:solidFill>
                  <a:schemeClr val="bg1"/>
                </a:solidFill>
              </a:rPr>
              <a:pPr eaLnBrk="1" hangingPunct="1"/>
              <a:t>‹Nr.›</a:t>
            </a:fld>
            <a:endParaRPr lang="de-DE" altLang="de-DE" sz="800" dirty="0" smtClean="0">
              <a:solidFill>
                <a:schemeClr val="bg1"/>
              </a:solidFill>
            </a:endParaRPr>
          </a:p>
        </p:txBody>
      </p:sp>
      <p:grpSp>
        <p:nvGrpSpPr>
          <p:cNvPr id="19" name="Gruppieren 18"/>
          <p:cNvGrpSpPr/>
          <p:nvPr userDrawn="1"/>
        </p:nvGrpSpPr>
        <p:grpSpPr>
          <a:xfrm>
            <a:off x="251520" y="6161182"/>
            <a:ext cx="7560840" cy="484632"/>
            <a:chOff x="251520" y="6161182"/>
            <a:chExt cx="7560840" cy="484632"/>
          </a:xfrm>
        </p:grpSpPr>
        <p:pic>
          <p:nvPicPr>
            <p:cNvPr id="20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4904" y="6254855"/>
              <a:ext cx="919068" cy="297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6" descr="GSI_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0262" y="6257660"/>
              <a:ext cx="672089" cy="29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7" descr="DESY_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161182"/>
              <a:ext cx="472101" cy="484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8" descr="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600550" y="6236906"/>
              <a:ext cx="1122333" cy="333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4" descr="d:\Profile\frp\Desktop\hzb_logo_cmyk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929" y="6169596"/>
              <a:ext cx="899397" cy="467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2" t="17496" r="11115" b="10497"/>
            <a:stretch>
              <a:fillRect/>
            </a:stretch>
          </p:blipFill>
          <p:spPr bwMode="auto">
            <a:xfrm>
              <a:off x="6989461" y="6200446"/>
              <a:ext cx="822899" cy="406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46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31" descr="logo-Juelich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4" t="14174" r="10214" b="23622"/>
            <a:stretch>
              <a:fillRect/>
            </a:stretch>
          </p:blipFill>
          <p:spPr bwMode="auto">
            <a:xfrm>
              <a:off x="990199" y="6236345"/>
              <a:ext cx="1053485" cy="334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398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2C90-CC4E-4BD2-B172-7D9F9A10D9B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CEF4-BD2F-43D6-835C-A8AEAEC274E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56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2C90-CC4E-4BD2-B172-7D9F9A10D9B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CEF4-BD2F-43D6-835C-A8AEAEC274E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20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1" b="44299"/>
          <a:stretch/>
        </p:blipFill>
        <p:spPr>
          <a:xfrm>
            <a:off x="-1438" y="-27384"/>
            <a:ext cx="9144000" cy="828554"/>
          </a:xfrm>
          <a:prstGeom prst="rect">
            <a:avLst/>
          </a:prstGeom>
        </p:spPr>
      </p:pic>
      <p:sp>
        <p:nvSpPr>
          <p:cNvPr id="8" name="Rectangle 22"/>
          <p:cNvSpPr>
            <a:spLocks noChangeAspect="1" noChangeArrowheads="1"/>
          </p:cNvSpPr>
          <p:nvPr userDrawn="1"/>
        </p:nvSpPr>
        <p:spPr bwMode="auto">
          <a:xfrm>
            <a:off x="0" y="895551"/>
            <a:ext cx="4833639" cy="9724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ectangle 23"/>
          <p:cNvSpPr>
            <a:spLocks noChangeAspect="1" noChangeArrowheads="1"/>
          </p:cNvSpPr>
          <p:nvPr userDrawn="1"/>
        </p:nvSpPr>
        <p:spPr bwMode="auto">
          <a:xfrm>
            <a:off x="0" y="801170"/>
            <a:ext cx="6074515" cy="97242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Rectangle 25"/>
          <p:cNvSpPr>
            <a:spLocks noChangeAspect="1" noChangeArrowheads="1"/>
          </p:cNvSpPr>
          <p:nvPr userDrawn="1"/>
        </p:nvSpPr>
        <p:spPr bwMode="auto">
          <a:xfrm>
            <a:off x="3026992" y="895837"/>
            <a:ext cx="3047045" cy="96956"/>
          </a:xfrm>
          <a:prstGeom prst="rect">
            <a:avLst/>
          </a:prstGeom>
          <a:solidFill>
            <a:srgbClr val="003E6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" name="Picture 37" descr="HG_LOGO_S_ENG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231685"/>
            <a:ext cx="1152128" cy="50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pieren 12"/>
          <p:cNvGrpSpPr/>
          <p:nvPr userDrawn="1"/>
        </p:nvGrpSpPr>
        <p:grpSpPr>
          <a:xfrm>
            <a:off x="0" y="6666377"/>
            <a:ext cx="9144000" cy="191623"/>
            <a:chOff x="0" y="8901608"/>
            <a:chExt cx="30279975" cy="1079500"/>
          </a:xfrm>
        </p:grpSpPr>
        <p:sp>
          <p:nvSpPr>
            <p:cNvPr id="14" name="Rectangle 10"/>
            <p:cNvSpPr>
              <a:spLocks noChangeAspect="1" noChangeArrowheads="1"/>
            </p:cNvSpPr>
            <p:nvPr/>
          </p:nvSpPr>
          <p:spPr bwMode="auto">
            <a:xfrm>
              <a:off x="0" y="9441358"/>
              <a:ext cx="16071850" cy="539750"/>
            </a:xfrm>
            <a:prstGeom prst="rect">
              <a:avLst/>
            </a:prstGeom>
            <a:solidFill>
              <a:srgbClr val="CF6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" name="Rectangle 11"/>
            <p:cNvSpPr>
              <a:spLocks noChangeAspect="1" noChangeArrowheads="1"/>
            </p:cNvSpPr>
            <p:nvPr/>
          </p:nvSpPr>
          <p:spPr bwMode="auto">
            <a:xfrm>
              <a:off x="0" y="8901608"/>
              <a:ext cx="20202525" cy="539750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" name="Rectangle 12"/>
            <p:cNvSpPr>
              <a:spLocks noChangeAspect="1" noChangeArrowheads="1"/>
            </p:cNvSpPr>
            <p:nvPr/>
          </p:nvSpPr>
          <p:spPr bwMode="auto">
            <a:xfrm>
              <a:off x="20072350" y="9442946"/>
              <a:ext cx="10207625" cy="538162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Rectangle 13"/>
            <p:cNvSpPr>
              <a:spLocks noChangeAspect="1" noChangeArrowheads="1"/>
            </p:cNvSpPr>
            <p:nvPr/>
          </p:nvSpPr>
          <p:spPr bwMode="auto">
            <a:xfrm>
              <a:off x="10064750" y="9442946"/>
              <a:ext cx="10140950" cy="538162"/>
            </a:xfrm>
            <a:prstGeom prst="rect">
              <a:avLst/>
            </a:prstGeom>
            <a:solidFill>
              <a:srgbClr val="003E6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8" name="Foliennummernplatzhalter 3"/>
          <p:cNvSpPr txBox="1">
            <a:spLocks/>
          </p:cNvSpPr>
          <p:nvPr userDrawn="1"/>
        </p:nvSpPr>
        <p:spPr>
          <a:xfrm>
            <a:off x="222250" y="657860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de-DE" altLang="de-DE" sz="800" smtClean="0">
                <a:solidFill>
                  <a:prstClr val="white"/>
                </a:solidFill>
              </a:rPr>
              <a:t>PAGE </a:t>
            </a:r>
            <a:fld id="{FBA149E3-8803-4CF3-B474-126665A48ABD}" type="slidenum">
              <a:rPr lang="de-DE" altLang="de-DE" sz="800" smtClean="0">
                <a:solidFill>
                  <a:prstClr val="white"/>
                </a:solidFill>
              </a:rPr>
              <a:pPr eaLnBrk="1" hangingPunct="1"/>
              <a:t>‹Nr.›</a:t>
            </a:fld>
            <a:endParaRPr lang="de-DE" altLang="de-DE" sz="800" dirty="0" smtClean="0">
              <a:solidFill>
                <a:prstClr val="white"/>
              </a:solidFill>
            </a:endParaRPr>
          </a:p>
        </p:txBody>
      </p:sp>
      <p:pic>
        <p:nvPicPr>
          <p:cNvPr id="19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88" y="836712"/>
            <a:ext cx="1001655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 descr="GSI_Log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23" y="839517"/>
            <a:ext cx="672089" cy="29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513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-1652488" y="6180137"/>
            <a:ext cx="2133600" cy="365125"/>
          </a:xfrm>
          <a:prstGeom prst="rect">
            <a:avLst/>
          </a:prstGeom>
        </p:spPr>
        <p:txBody>
          <a:bodyPr/>
          <a:lstStyle/>
          <a:p>
            <a:fld id="{44C62C90-CC4E-4BD2-B172-7D9F9A10D9B4}" type="datetimeFigureOut">
              <a:rPr lang="en-US" smtClean="0">
                <a:solidFill>
                  <a:prstClr val="black"/>
                </a:solidFill>
              </a:rPr>
              <a:pPr/>
              <a:t>12/13/2016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D6CEF4-BD2F-43D6-835C-A8AEAEC274E7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88" y="836712"/>
            <a:ext cx="919068" cy="29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6" descr="GSI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23" y="839517"/>
            <a:ext cx="672089" cy="29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223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-1652488" y="6180137"/>
            <a:ext cx="2133600" cy="365125"/>
          </a:xfrm>
          <a:prstGeom prst="rect">
            <a:avLst/>
          </a:prstGeom>
        </p:spPr>
        <p:txBody>
          <a:bodyPr/>
          <a:lstStyle/>
          <a:p>
            <a:fld id="{44C62C90-CC4E-4BD2-B172-7D9F9A10D9B4}" type="datetimeFigureOut">
              <a:rPr lang="en-US" smtClean="0">
                <a:solidFill>
                  <a:prstClr val="black"/>
                </a:solidFill>
              </a:rPr>
              <a:pPr/>
              <a:t>12/13/2016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D6CEF4-BD2F-43D6-835C-A8AEAEC274E7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88" y="836712"/>
            <a:ext cx="919068" cy="29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6" descr="GSI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23" y="839517"/>
            <a:ext cx="672089" cy="29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662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-1652488" y="6180137"/>
            <a:ext cx="2133600" cy="365125"/>
          </a:xfrm>
          <a:prstGeom prst="rect">
            <a:avLst/>
          </a:prstGeom>
        </p:spPr>
        <p:txBody>
          <a:bodyPr/>
          <a:lstStyle/>
          <a:p>
            <a:fld id="{44C62C90-CC4E-4BD2-B172-7D9F9A10D9B4}" type="datetimeFigureOut">
              <a:rPr lang="en-US" smtClean="0">
                <a:solidFill>
                  <a:prstClr val="black"/>
                </a:solidFill>
              </a:rPr>
              <a:pPr/>
              <a:t>12/13/2016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D6CEF4-BD2F-43D6-835C-A8AEAEC274E7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88" y="836712"/>
            <a:ext cx="919068" cy="29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 descr="GSI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23" y="839517"/>
            <a:ext cx="672089" cy="29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365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-1652488" y="6180137"/>
            <a:ext cx="2133600" cy="365125"/>
          </a:xfrm>
          <a:prstGeom prst="rect">
            <a:avLst/>
          </a:prstGeom>
        </p:spPr>
        <p:txBody>
          <a:bodyPr/>
          <a:lstStyle/>
          <a:p>
            <a:fld id="{44C62C90-CC4E-4BD2-B172-7D9F9A10D9B4}" type="datetimeFigureOut">
              <a:rPr lang="en-US" smtClean="0">
                <a:solidFill>
                  <a:prstClr val="black"/>
                </a:solidFill>
              </a:rPr>
              <a:pPr/>
              <a:t>12/13/2016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D6CEF4-BD2F-43D6-835C-A8AEAEC274E7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88" y="836712"/>
            <a:ext cx="919068" cy="29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GSI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23" y="839517"/>
            <a:ext cx="672089" cy="29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44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-1652488" y="6180137"/>
            <a:ext cx="2133600" cy="365125"/>
          </a:xfrm>
          <a:prstGeom prst="rect">
            <a:avLst/>
          </a:prstGeom>
        </p:spPr>
        <p:txBody>
          <a:bodyPr/>
          <a:lstStyle/>
          <a:p>
            <a:fld id="{44C62C90-CC4E-4BD2-B172-7D9F9A10D9B4}" type="datetimeFigureOut">
              <a:rPr lang="en-US" smtClean="0">
                <a:solidFill>
                  <a:prstClr val="black"/>
                </a:solidFill>
              </a:rPr>
              <a:pPr/>
              <a:t>12/13/2016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D6CEF4-BD2F-43D6-835C-A8AEAEC274E7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88" y="836712"/>
            <a:ext cx="919068" cy="29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6" descr="GSI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23" y="839517"/>
            <a:ext cx="672089" cy="29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316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-1652488" y="6180137"/>
            <a:ext cx="2133600" cy="365125"/>
          </a:xfrm>
          <a:prstGeom prst="rect">
            <a:avLst/>
          </a:prstGeom>
        </p:spPr>
        <p:txBody>
          <a:bodyPr/>
          <a:lstStyle/>
          <a:p>
            <a:fld id="{44C62C90-CC4E-4BD2-B172-7D9F9A10D9B4}" type="datetimeFigureOut">
              <a:rPr lang="en-US" smtClean="0">
                <a:solidFill>
                  <a:prstClr val="black"/>
                </a:solidFill>
              </a:rPr>
              <a:pPr/>
              <a:t>12/13/2016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D6CEF4-BD2F-43D6-835C-A8AEAEC274E7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88" y="836712"/>
            <a:ext cx="919068" cy="29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GSI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23" y="839517"/>
            <a:ext cx="672089" cy="29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41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-1652488" y="6180137"/>
            <a:ext cx="2133600" cy="365125"/>
          </a:xfrm>
          <a:prstGeom prst="rect">
            <a:avLst/>
          </a:prstGeom>
        </p:spPr>
        <p:txBody>
          <a:bodyPr/>
          <a:lstStyle/>
          <a:p>
            <a:fld id="{44C62C90-CC4E-4BD2-B172-7D9F9A10D9B4}" type="datetimeFigureOut">
              <a:rPr lang="en-US" smtClean="0">
                <a:solidFill>
                  <a:prstClr val="black"/>
                </a:solidFill>
              </a:rPr>
              <a:pPr/>
              <a:t>12/13/2016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D6CEF4-BD2F-43D6-835C-A8AEAEC274E7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88" y="836712"/>
            <a:ext cx="919068" cy="29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 descr="GSI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23" y="839517"/>
            <a:ext cx="672089" cy="29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83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2C90-CC4E-4BD2-B172-7D9F9A10D9B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CEF4-BD2F-43D6-835C-A8AEAEC274E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91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-1652488" y="6180137"/>
            <a:ext cx="2133600" cy="365125"/>
          </a:xfrm>
          <a:prstGeom prst="rect">
            <a:avLst/>
          </a:prstGeom>
        </p:spPr>
        <p:txBody>
          <a:bodyPr/>
          <a:lstStyle/>
          <a:p>
            <a:fld id="{44C62C90-CC4E-4BD2-B172-7D9F9A10D9B4}" type="datetimeFigureOut">
              <a:rPr lang="en-US" smtClean="0">
                <a:solidFill>
                  <a:prstClr val="black"/>
                </a:solidFill>
              </a:rPr>
              <a:pPr/>
              <a:t>12/13/2016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D6CEF4-BD2F-43D6-835C-A8AEAEC274E7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88" y="836712"/>
            <a:ext cx="919068" cy="29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 descr="GSI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23" y="839517"/>
            <a:ext cx="672089" cy="29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048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-1652488" y="6180137"/>
            <a:ext cx="2133600" cy="365125"/>
          </a:xfrm>
          <a:prstGeom prst="rect">
            <a:avLst/>
          </a:prstGeom>
        </p:spPr>
        <p:txBody>
          <a:bodyPr/>
          <a:lstStyle/>
          <a:p>
            <a:fld id="{44C62C90-CC4E-4BD2-B172-7D9F9A10D9B4}" type="datetimeFigureOut">
              <a:rPr lang="en-US" smtClean="0">
                <a:solidFill>
                  <a:prstClr val="black"/>
                </a:solidFill>
              </a:rPr>
              <a:pPr/>
              <a:t>12/13/2016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D6CEF4-BD2F-43D6-835C-A8AEAEC274E7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88" y="836712"/>
            <a:ext cx="919068" cy="29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6" descr="GSI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23" y="839517"/>
            <a:ext cx="672089" cy="29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25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-1652488" y="6180137"/>
            <a:ext cx="2133600" cy="365125"/>
          </a:xfrm>
          <a:prstGeom prst="rect">
            <a:avLst/>
          </a:prstGeom>
        </p:spPr>
        <p:txBody>
          <a:bodyPr/>
          <a:lstStyle/>
          <a:p>
            <a:fld id="{44C62C90-CC4E-4BD2-B172-7D9F9A10D9B4}" type="datetimeFigureOut">
              <a:rPr lang="en-US" smtClean="0">
                <a:solidFill>
                  <a:prstClr val="black"/>
                </a:solidFill>
              </a:rPr>
              <a:pPr/>
              <a:t>12/13/2016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D6CEF4-BD2F-43D6-835C-A8AEAEC274E7}" type="slidenum">
              <a:rPr lang="en-US" smtClean="0">
                <a:solidFill>
                  <a:prstClr val="black"/>
                </a:solidFill>
              </a:rPr>
              <a:pPr/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388" y="836712"/>
            <a:ext cx="919068" cy="29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6" descr="GSI_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23" y="839517"/>
            <a:ext cx="672089" cy="29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221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prstClr val="black"/>
              </a:solidFill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prstClr val="black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0E2826C-87BA-437E-B0DA-F785B8B59E51}" type="slidenum">
              <a:rPr lang="de-DE" altLang="en-US">
                <a:solidFill>
                  <a:prstClr val="black"/>
                </a:solidFill>
              </a:rPr>
              <a:pPr/>
              <a:t>‹Nr.›</a:t>
            </a:fld>
            <a:endParaRPr lang="de-DE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54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C62C90-CC4E-4BD2-B172-7D9F9A10D9B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D6CEF4-BD2F-43D6-835C-A8AEAEC274E7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1" b="44299"/>
          <a:stretch/>
        </p:blipFill>
        <p:spPr>
          <a:xfrm>
            <a:off x="-1438" y="-27384"/>
            <a:ext cx="9144000" cy="828554"/>
          </a:xfrm>
          <a:prstGeom prst="rect">
            <a:avLst/>
          </a:prstGeom>
        </p:spPr>
      </p:pic>
      <p:sp>
        <p:nvSpPr>
          <p:cNvPr id="8" name="Rectangle 22"/>
          <p:cNvSpPr>
            <a:spLocks noChangeAspect="1" noChangeArrowheads="1"/>
          </p:cNvSpPr>
          <p:nvPr userDrawn="1"/>
        </p:nvSpPr>
        <p:spPr bwMode="auto">
          <a:xfrm>
            <a:off x="0" y="895551"/>
            <a:ext cx="4833639" cy="9724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ectangle 23"/>
          <p:cNvSpPr>
            <a:spLocks noChangeAspect="1" noChangeArrowheads="1"/>
          </p:cNvSpPr>
          <p:nvPr userDrawn="1"/>
        </p:nvSpPr>
        <p:spPr bwMode="auto">
          <a:xfrm>
            <a:off x="0" y="801170"/>
            <a:ext cx="6074515" cy="97242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Rectangle 25"/>
          <p:cNvSpPr>
            <a:spLocks noChangeAspect="1" noChangeArrowheads="1"/>
          </p:cNvSpPr>
          <p:nvPr userDrawn="1"/>
        </p:nvSpPr>
        <p:spPr bwMode="auto">
          <a:xfrm>
            <a:off x="3026992" y="895837"/>
            <a:ext cx="3047045" cy="96956"/>
          </a:xfrm>
          <a:prstGeom prst="rect">
            <a:avLst/>
          </a:prstGeom>
          <a:solidFill>
            <a:srgbClr val="003E6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" name="Picture 37" descr="HG_LOGO_S_ENG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231685"/>
            <a:ext cx="1152128" cy="50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pieren 12"/>
          <p:cNvGrpSpPr/>
          <p:nvPr userDrawn="1"/>
        </p:nvGrpSpPr>
        <p:grpSpPr>
          <a:xfrm>
            <a:off x="0" y="6666377"/>
            <a:ext cx="9144000" cy="191623"/>
            <a:chOff x="0" y="8901608"/>
            <a:chExt cx="30279975" cy="1079500"/>
          </a:xfrm>
        </p:grpSpPr>
        <p:sp>
          <p:nvSpPr>
            <p:cNvPr id="14" name="Rectangle 10"/>
            <p:cNvSpPr>
              <a:spLocks noChangeAspect="1" noChangeArrowheads="1"/>
            </p:cNvSpPr>
            <p:nvPr/>
          </p:nvSpPr>
          <p:spPr bwMode="auto">
            <a:xfrm>
              <a:off x="0" y="9441358"/>
              <a:ext cx="16071850" cy="539750"/>
            </a:xfrm>
            <a:prstGeom prst="rect">
              <a:avLst/>
            </a:prstGeom>
            <a:solidFill>
              <a:srgbClr val="CF6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" name="Rectangle 11"/>
            <p:cNvSpPr>
              <a:spLocks noChangeAspect="1" noChangeArrowheads="1"/>
            </p:cNvSpPr>
            <p:nvPr/>
          </p:nvSpPr>
          <p:spPr bwMode="auto">
            <a:xfrm>
              <a:off x="0" y="8901608"/>
              <a:ext cx="20202525" cy="539750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" name="Rectangle 12"/>
            <p:cNvSpPr>
              <a:spLocks noChangeAspect="1" noChangeArrowheads="1"/>
            </p:cNvSpPr>
            <p:nvPr/>
          </p:nvSpPr>
          <p:spPr bwMode="auto">
            <a:xfrm>
              <a:off x="20072350" y="9442946"/>
              <a:ext cx="10207625" cy="538162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Rectangle 13"/>
            <p:cNvSpPr>
              <a:spLocks noChangeAspect="1" noChangeArrowheads="1"/>
            </p:cNvSpPr>
            <p:nvPr/>
          </p:nvSpPr>
          <p:spPr bwMode="auto">
            <a:xfrm>
              <a:off x="10064750" y="9442946"/>
              <a:ext cx="10140950" cy="538162"/>
            </a:xfrm>
            <a:prstGeom prst="rect">
              <a:avLst/>
            </a:prstGeom>
            <a:solidFill>
              <a:srgbClr val="003E6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8" name="Foliennummernplatzhalter 3"/>
          <p:cNvSpPr txBox="1">
            <a:spLocks/>
          </p:cNvSpPr>
          <p:nvPr userDrawn="1"/>
        </p:nvSpPr>
        <p:spPr>
          <a:xfrm>
            <a:off x="222250" y="657860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de-DE" altLang="de-DE" sz="800" smtClean="0">
                <a:solidFill>
                  <a:schemeClr val="bg1"/>
                </a:solidFill>
              </a:rPr>
              <a:t>PAGE </a:t>
            </a:r>
            <a:fld id="{FBA149E3-8803-4CF3-B474-126665A48ABD}" type="slidenum">
              <a:rPr lang="de-DE" altLang="de-DE" sz="800" smtClean="0">
                <a:solidFill>
                  <a:schemeClr val="bg1"/>
                </a:solidFill>
              </a:rPr>
              <a:pPr eaLnBrk="1" hangingPunct="1"/>
              <a:t>‹Nr.›</a:t>
            </a:fld>
            <a:endParaRPr lang="de-DE" altLang="de-DE" sz="800" dirty="0" smtClean="0">
              <a:solidFill>
                <a:schemeClr val="bg1"/>
              </a:solidFill>
            </a:endParaRPr>
          </a:p>
        </p:txBody>
      </p:sp>
      <p:grpSp>
        <p:nvGrpSpPr>
          <p:cNvPr id="19" name="Gruppieren 18"/>
          <p:cNvGrpSpPr/>
          <p:nvPr userDrawn="1"/>
        </p:nvGrpSpPr>
        <p:grpSpPr>
          <a:xfrm>
            <a:off x="251520" y="6161182"/>
            <a:ext cx="7560840" cy="484632"/>
            <a:chOff x="251520" y="6161182"/>
            <a:chExt cx="7560840" cy="484632"/>
          </a:xfrm>
        </p:grpSpPr>
        <p:pic>
          <p:nvPicPr>
            <p:cNvPr id="20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4904" y="6254855"/>
              <a:ext cx="919068" cy="297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6" descr="GSI_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0262" y="6257660"/>
              <a:ext cx="672089" cy="29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7" descr="DESY_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161182"/>
              <a:ext cx="472101" cy="484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8" descr="Log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600550" y="6236906"/>
              <a:ext cx="1122333" cy="333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4" descr="d:\Profile\frp\Desktop\hzb_logo_cmyk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929" y="6169596"/>
              <a:ext cx="899397" cy="467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2" t="17496" r="11115" b="10497"/>
            <a:stretch>
              <a:fillRect/>
            </a:stretch>
          </p:blipFill>
          <p:spPr bwMode="auto">
            <a:xfrm>
              <a:off x="6989461" y="6200446"/>
              <a:ext cx="822899" cy="406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46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31" descr="logo-Juelich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4" t="14174" r="10214" b="23622"/>
            <a:stretch>
              <a:fillRect/>
            </a:stretch>
          </p:blipFill>
          <p:spPr bwMode="auto">
            <a:xfrm>
              <a:off x="990199" y="6236345"/>
              <a:ext cx="1053485" cy="334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2193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2C90-CC4E-4BD2-B172-7D9F9A10D9B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CEF4-BD2F-43D6-835C-A8AEAEC274E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32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2C90-CC4E-4BD2-B172-7D9F9A10D9B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CEF4-BD2F-43D6-835C-A8AEAEC274E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5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2C90-CC4E-4BD2-B172-7D9F9A10D9B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CEF4-BD2F-43D6-835C-A8AEAEC274E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4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2C90-CC4E-4BD2-B172-7D9F9A10D9B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CEF4-BD2F-43D6-835C-A8AEAEC274E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85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2C90-CC4E-4BD2-B172-7D9F9A10D9B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CEF4-BD2F-43D6-835C-A8AEAEC274E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0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2C90-CC4E-4BD2-B172-7D9F9A10D9B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CEF4-BD2F-43D6-835C-A8AEAEC274E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79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62C90-CC4E-4BD2-B172-7D9F9A10D9B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6CEF4-BD2F-43D6-835C-A8AEAEC274E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44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62C90-CC4E-4BD2-B172-7D9F9A10D9B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6CEF4-BD2F-43D6-835C-A8AEAEC274E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3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1" b="44299"/>
          <a:stretch/>
        </p:blipFill>
        <p:spPr>
          <a:xfrm>
            <a:off x="-1438" y="-27384"/>
            <a:ext cx="9144000" cy="828554"/>
          </a:xfrm>
          <a:prstGeom prst="rect">
            <a:avLst/>
          </a:prstGeom>
        </p:spPr>
      </p:pic>
      <p:sp>
        <p:nvSpPr>
          <p:cNvPr id="12" name="Rectangle 22"/>
          <p:cNvSpPr>
            <a:spLocks noChangeAspect="1" noChangeArrowheads="1"/>
          </p:cNvSpPr>
          <p:nvPr userDrawn="1"/>
        </p:nvSpPr>
        <p:spPr bwMode="auto">
          <a:xfrm>
            <a:off x="0" y="895551"/>
            <a:ext cx="4833639" cy="97242"/>
          </a:xfrm>
          <a:prstGeom prst="rect">
            <a:avLst/>
          </a:prstGeom>
          <a:solidFill>
            <a:srgbClr val="CF6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Rectangle 23"/>
          <p:cNvSpPr>
            <a:spLocks noChangeAspect="1" noChangeArrowheads="1"/>
          </p:cNvSpPr>
          <p:nvPr userDrawn="1"/>
        </p:nvSpPr>
        <p:spPr bwMode="auto">
          <a:xfrm>
            <a:off x="0" y="801170"/>
            <a:ext cx="6074515" cy="97242"/>
          </a:xfrm>
          <a:prstGeom prst="rect">
            <a:avLst/>
          </a:prstGeom>
          <a:solidFill>
            <a:srgbClr val="00589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Rectangle 25"/>
          <p:cNvSpPr>
            <a:spLocks noChangeAspect="1" noChangeArrowheads="1"/>
          </p:cNvSpPr>
          <p:nvPr userDrawn="1"/>
        </p:nvSpPr>
        <p:spPr bwMode="auto">
          <a:xfrm>
            <a:off x="3026992" y="895837"/>
            <a:ext cx="3047045" cy="96956"/>
          </a:xfrm>
          <a:prstGeom prst="rect">
            <a:avLst/>
          </a:prstGeom>
          <a:solidFill>
            <a:srgbClr val="003E6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500">
                <a:solidFill>
                  <a:srgbClr val="515151"/>
                </a:solidFill>
                <a:latin typeface="Arial" charset="0"/>
              </a:defRPr>
            </a:lvl1pPr>
            <a:lvl2pPr marL="742950" indent="-285750" eaLnBrk="0" hangingPunct="0">
              <a:defRPr sz="10500">
                <a:solidFill>
                  <a:srgbClr val="515151"/>
                </a:solidFill>
                <a:latin typeface="Arial" charset="0"/>
              </a:defRPr>
            </a:lvl2pPr>
            <a:lvl3pPr marL="11430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3pPr>
            <a:lvl4pPr marL="16002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4pPr>
            <a:lvl5pPr marL="2057400" indent="-228600" eaLnBrk="0" hangingPunct="0">
              <a:defRPr sz="10500">
                <a:solidFill>
                  <a:srgbClr val="51515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8713"/>
              </a:lnSpc>
              <a:spcBef>
                <a:spcPct val="20000"/>
              </a:spcBef>
              <a:spcAft>
                <a:spcPct val="0"/>
              </a:spcAft>
              <a:defRPr sz="10500">
                <a:solidFill>
                  <a:srgbClr val="51515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" name="Picture 37" descr="HG_LOGO_S_ENG_RGB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231685"/>
            <a:ext cx="1152128" cy="50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15"/>
          <p:cNvGrpSpPr/>
          <p:nvPr userDrawn="1"/>
        </p:nvGrpSpPr>
        <p:grpSpPr>
          <a:xfrm>
            <a:off x="0" y="6666377"/>
            <a:ext cx="9144000" cy="191623"/>
            <a:chOff x="0" y="8901608"/>
            <a:chExt cx="30279975" cy="1079500"/>
          </a:xfrm>
        </p:grpSpPr>
        <p:sp>
          <p:nvSpPr>
            <p:cNvPr id="17" name="Rectangle 10"/>
            <p:cNvSpPr>
              <a:spLocks noChangeAspect="1" noChangeArrowheads="1"/>
            </p:cNvSpPr>
            <p:nvPr/>
          </p:nvSpPr>
          <p:spPr bwMode="auto">
            <a:xfrm>
              <a:off x="0" y="9441358"/>
              <a:ext cx="16071850" cy="539750"/>
            </a:xfrm>
            <a:prstGeom prst="rect">
              <a:avLst/>
            </a:prstGeom>
            <a:solidFill>
              <a:srgbClr val="CF68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Rectangle 11"/>
            <p:cNvSpPr>
              <a:spLocks noChangeAspect="1" noChangeArrowheads="1"/>
            </p:cNvSpPr>
            <p:nvPr/>
          </p:nvSpPr>
          <p:spPr bwMode="auto">
            <a:xfrm>
              <a:off x="0" y="8901608"/>
              <a:ext cx="20202525" cy="539750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" name="Rectangle 12"/>
            <p:cNvSpPr>
              <a:spLocks noChangeAspect="1" noChangeArrowheads="1"/>
            </p:cNvSpPr>
            <p:nvPr/>
          </p:nvSpPr>
          <p:spPr bwMode="auto">
            <a:xfrm>
              <a:off x="20072350" y="9442946"/>
              <a:ext cx="10207625" cy="538162"/>
            </a:xfrm>
            <a:prstGeom prst="rect">
              <a:avLst/>
            </a:prstGeom>
            <a:solidFill>
              <a:srgbClr val="00589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" name="Rectangle 13"/>
            <p:cNvSpPr>
              <a:spLocks noChangeAspect="1" noChangeArrowheads="1"/>
            </p:cNvSpPr>
            <p:nvPr/>
          </p:nvSpPr>
          <p:spPr bwMode="auto">
            <a:xfrm>
              <a:off x="10064750" y="9442946"/>
              <a:ext cx="10140950" cy="538162"/>
            </a:xfrm>
            <a:prstGeom prst="rect">
              <a:avLst/>
            </a:prstGeom>
            <a:solidFill>
              <a:srgbClr val="003E6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1pPr>
              <a:lvl2pPr marL="742950" indent="-28575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2pPr>
              <a:lvl3pPr marL="11430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3pPr>
              <a:lvl4pPr marL="16002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4pPr>
              <a:lvl5pPr marL="2057400" indent="-228600" eaLnBrk="0" hangingPunct="0">
                <a:defRPr sz="10500">
                  <a:solidFill>
                    <a:srgbClr val="51515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defRPr sz="10500">
                  <a:solidFill>
                    <a:srgbClr val="51515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1" name="Foliennummernplatzhalter 3"/>
          <p:cNvSpPr txBox="1">
            <a:spLocks/>
          </p:cNvSpPr>
          <p:nvPr userDrawn="1"/>
        </p:nvSpPr>
        <p:spPr>
          <a:xfrm>
            <a:off x="222250" y="657860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de-DE" altLang="de-DE" sz="800" smtClean="0">
                <a:solidFill>
                  <a:prstClr val="white"/>
                </a:solidFill>
              </a:rPr>
              <a:t>PAGE </a:t>
            </a:r>
            <a:fld id="{FBA149E3-8803-4CF3-B474-126665A48ABD}" type="slidenum">
              <a:rPr lang="de-DE" altLang="de-DE" sz="800" smtClean="0">
                <a:solidFill>
                  <a:prstClr val="white"/>
                </a:solidFill>
              </a:rPr>
              <a:pPr eaLnBrk="1" hangingPunct="1"/>
              <a:t>‹Nr.›</a:t>
            </a:fld>
            <a:endParaRPr lang="de-DE" altLang="de-DE" sz="8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82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9.jpeg"/><Relationship Id="rId7" Type="http://schemas.openxmlformats.org/officeDocument/2006/relationships/hyperlink" Target="http://www.gsi.de/beschleuniger/Rc2287_3.jpg" TargetMode="External"/><Relationship Id="rId12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5.jpeg"/><Relationship Id="rId5" Type="http://schemas.openxmlformats.org/officeDocument/2006/relationships/image" Target="../media/image20.jpeg"/><Relationship Id="rId10" Type="http://schemas.openxmlformats.org/officeDocument/2006/relationships/image" Target="../media/image24.jpeg"/><Relationship Id="rId4" Type="http://schemas.openxmlformats.org/officeDocument/2006/relationships/hyperlink" Target="http://www.helmholtz-berlin.de/index_de.html" TargetMode="Externa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1867471"/>
            <a:ext cx="9144000" cy="1077218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Matter to Materials and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</a:p>
        </p:txBody>
      </p:sp>
      <p:sp>
        <p:nvSpPr>
          <p:cNvPr id="13" name="Rechteck 12"/>
          <p:cNvSpPr/>
          <p:nvPr/>
        </p:nvSpPr>
        <p:spPr>
          <a:xfrm>
            <a:off x="0" y="5517232"/>
            <a:ext cx="9144000" cy="400110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/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Spokesperson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Programme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0" y="3758263"/>
            <a:ext cx="9144000" cy="523220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r>
              <a:rPr lang="de-DE" sz="2800" dirty="0" smtClean="0"/>
              <a:t>Thomas </a:t>
            </a:r>
            <a:r>
              <a:rPr lang="de-DE" sz="2800" dirty="0" smtClean="0"/>
              <a:t>Stöhlker,  HI-Jena </a:t>
            </a:r>
            <a:r>
              <a:rPr lang="de-DE" sz="2800" dirty="0" smtClean="0"/>
              <a:t>/ </a:t>
            </a:r>
            <a:r>
              <a:rPr lang="de-DE" sz="2800" dirty="0" smtClean="0"/>
              <a:t>GSI</a:t>
            </a:r>
            <a:endParaRPr lang="de-DE" sz="28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251520" y="6161182"/>
            <a:ext cx="7560840" cy="484632"/>
            <a:chOff x="251520" y="6161182"/>
            <a:chExt cx="7560840" cy="484632"/>
          </a:xfrm>
        </p:grpSpPr>
        <p:pic>
          <p:nvPicPr>
            <p:cNvPr id="19" name="Grafik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4904" y="6254855"/>
              <a:ext cx="919068" cy="297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6" descr="GSI_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0262" y="6257660"/>
              <a:ext cx="672089" cy="29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7" descr="DESY_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161182"/>
              <a:ext cx="472101" cy="484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8" descr="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600550" y="6236906"/>
              <a:ext cx="1122333" cy="333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4" descr="d:\Profile\frp\Desktop\hzb_logo_cmyk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929" y="6169596"/>
              <a:ext cx="899397" cy="467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2" t="17496" r="11115" b="10497"/>
            <a:stretch>
              <a:fillRect/>
            </a:stretch>
          </p:blipFill>
          <p:spPr bwMode="auto">
            <a:xfrm>
              <a:off x="6989461" y="6200446"/>
              <a:ext cx="822899" cy="406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46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31" descr="logo-Juelich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4" t="14174" r="10214" b="23622"/>
            <a:stretch>
              <a:fillRect/>
            </a:stretch>
          </p:blipFill>
          <p:spPr bwMode="auto">
            <a:xfrm>
              <a:off x="990199" y="6236345"/>
              <a:ext cx="1053485" cy="334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790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0998" y="200833"/>
            <a:ext cx="9144000" cy="461665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Neutrons:  </a:t>
            </a:r>
            <a:r>
              <a:rPr lang="en-US" sz="2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Spallation Source ESS</a:t>
            </a:r>
            <a:endParaRPr lang="en-US" sz="2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europeanspallationsource.se/sites/default/files/ess_big_vie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t="43503" r="5730" b="-1030"/>
          <a:stretch/>
        </p:blipFill>
        <p:spPr bwMode="auto">
          <a:xfrm>
            <a:off x="10997" y="956256"/>
            <a:ext cx="9097507" cy="514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6084168" y="193186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 IV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971600" y="2583139"/>
            <a:ext cx="1544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cience village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808192" y="3126141"/>
            <a:ext cx="1111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ESS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past 2020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5016311" y="1484784"/>
            <a:ext cx="1519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Lund, Sweden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43355" y="1709049"/>
            <a:ext cx="5408127" cy="3905250"/>
            <a:chOff x="467544" y="1772816"/>
            <a:chExt cx="5905500" cy="390525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772816"/>
              <a:ext cx="5905500" cy="390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hteck 9"/>
            <p:cNvSpPr/>
            <p:nvPr/>
          </p:nvSpPr>
          <p:spPr>
            <a:xfrm>
              <a:off x="4283968" y="1844824"/>
              <a:ext cx="1152128" cy="2880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4582998" y="2132856"/>
              <a:ext cx="853098" cy="2880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5652120" y="2996952"/>
              <a:ext cx="720924" cy="360040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5652120" y="3356992"/>
              <a:ext cx="720924" cy="2880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755576" y="5229200"/>
              <a:ext cx="720080" cy="2880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755576" y="3068960"/>
              <a:ext cx="720080" cy="2880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1475656" y="3176972"/>
              <a:ext cx="792088" cy="25202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5534937" y="1180600"/>
            <a:ext cx="3543021" cy="480131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17 European partner countries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world leading neutron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2019:  first neutrons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2023:  start user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22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first tranche: </a:t>
            </a:r>
            <a:br>
              <a:rPr lang="en-US" dirty="0" smtClean="0"/>
            </a:br>
            <a:r>
              <a:rPr lang="en-US" dirty="0" smtClean="0"/>
              <a:t>15 instruments selected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rgbClr val="C00000"/>
                </a:solidFill>
              </a:rPr>
              <a:t>7 out of 15 instruments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with German participation: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BEER:  engineering diffraction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C-SPEC:  Cold chopper </a:t>
            </a:r>
            <a:r>
              <a:rPr lang="en-US" dirty="0" err="1" smtClean="0">
                <a:solidFill>
                  <a:srgbClr val="C00000"/>
                </a:solidFill>
              </a:rPr>
              <a:t>spect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MAGIC:  single X-</a:t>
            </a:r>
            <a:r>
              <a:rPr lang="en-US" dirty="0" err="1" smtClean="0">
                <a:solidFill>
                  <a:srgbClr val="C00000"/>
                </a:solidFill>
              </a:rPr>
              <a:t>tal</a:t>
            </a:r>
            <a:r>
              <a:rPr lang="en-US" dirty="0" smtClean="0">
                <a:solidFill>
                  <a:srgbClr val="C00000"/>
                </a:solidFill>
              </a:rPr>
              <a:t> diffraction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T-REX:  </a:t>
            </a:r>
            <a:r>
              <a:rPr lang="en-US" dirty="0" err="1" smtClean="0">
                <a:solidFill>
                  <a:srgbClr val="C00000"/>
                </a:solidFill>
              </a:rPr>
              <a:t>bispectral</a:t>
            </a:r>
            <a:r>
              <a:rPr lang="en-US" dirty="0" smtClean="0">
                <a:solidFill>
                  <a:srgbClr val="C00000"/>
                </a:solidFill>
              </a:rPr>
              <a:t> chopper </a:t>
            </a:r>
            <a:r>
              <a:rPr lang="en-US" dirty="0" err="1" smtClean="0">
                <a:solidFill>
                  <a:srgbClr val="C00000"/>
                </a:solidFill>
              </a:rPr>
              <a:t>spect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SKADI:  small angle scattering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DREAM:  powder diffraction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ODIN:  imaging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549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0998" y="200833"/>
            <a:ext cx="9144000" cy="461665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 Neutron Strategy</a:t>
            </a:r>
            <a:endParaRPr lang="en-US" sz="2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5832648" cy="328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4824536" cy="193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194" y="1988840"/>
            <a:ext cx="2873414" cy="155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891520" y="1034732"/>
            <a:ext cx="3312368" cy="954107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 </a:t>
            </a:r>
            <a:r>
              <a:rPr lang="en-US" sz="1400" b="1" u="sng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rilliance Neutron </a:t>
            </a:r>
            <a:r>
              <a:rPr lang="en-US" sz="1400" b="1" u="sng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ource HBS</a:t>
            </a:r>
          </a:p>
          <a:p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 the accelerator driven source from ion source to detector for every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</a:t>
            </a:r>
            <a:endPara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6268211" y="4293096"/>
            <a:ext cx="2455799" cy="1736601"/>
            <a:chOff x="467544" y="1772816"/>
            <a:chExt cx="5905500" cy="390525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772816"/>
              <a:ext cx="5905500" cy="390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hteck 8"/>
            <p:cNvSpPr/>
            <p:nvPr/>
          </p:nvSpPr>
          <p:spPr>
            <a:xfrm>
              <a:off x="4283968" y="1844824"/>
              <a:ext cx="1152128" cy="2880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9"/>
            <p:cNvSpPr/>
            <p:nvPr/>
          </p:nvSpPr>
          <p:spPr>
            <a:xfrm>
              <a:off x="4582998" y="2132856"/>
              <a:ext cx="853098" cy="2880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5652120" y="2996952"/>
              <a:ext cx="720924" cy="360040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5652120" y="3356992"/>
              <a:ext cx="720924" cy="2880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755576" y="5229200"/>
              <a:ext cx="720080" cy="2880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755576" y="3068960"/>
              <a:ext cx="720080" cy="2880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1475656" y="3176972"/>
              <a:ext cx="792088" cy="25202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5976529" y="3873246"/>
            <a:ext cx="3312368" cy="307777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uropean </a:t>
            </a:r>
            <a:r>
              <a:rPr lang="en-US" sz="1400" b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pallation </a:t>
            </a:r>
            <a:r>
              <a:rPr lang="en-US" sz="1400" b="1" u="sng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ource (ESS)</a:t>
            </a:r>
            <a:endParaRPr lang="en-US" sz="1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11" y="1027795"/>
            <a:ext cx="5828493" cy="4043874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 bwMode="auto">
          <a:xfrm>
            <a:off x="7068641" y="5383298"/>
            <a:ext cx="1637731" cy="6414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459" y="1486017"/>
            <a:ext cx="864096" cy="7056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3" name="Textfeld 12"/>
          <p:cNvSpPr txBox="1"/>
          <p:nvPr/>
        </p:nvSpPr>
        <p:spPr>
          <a:xfrm>
            <a:off x="2320943" y="166521"/>
            <a:ext cx="3953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MML </a:t>
            </a:r>
            <a:r>
              <a:rPr lang="de-DE" sz="2400" b="1" dirty="0" err="1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</a:t>
            </a:r>
            <a:r>
              <a:rPr lang="de-DE" sz="2400" b="1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FAIR</a:t>
            </a:r>
            <a:endParaRPr lang="en-US" sz="2400" b="1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0" y="1378350"/>
            <a:ext cx="424346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de-DE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perturbative</a:t>
            </a:r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  <a:endParaRPr lang="de-DE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Correlated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multi-body </a:t>
            </a:r>
            <a:r>
              <a:rPr lang="de-DE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  <a:endParaRPr lang="de-DE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Metrology: fundamental constants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</a:t>
            </a:r>
            <a:r>
              <a:rPr lang="de-DE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extremes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 </a:t>
            </a:r>
            <a:r>
              <a:rPr lang="de-DE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hardness</a:t>
            </a:r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endParaRPr lang="de-DE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</a:t>
            </a:r>
            <a:r>
              <a:rPr lang="de-DE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biophysics</a:t>
            </a:r>
            <a:endParaRPr lang="de-DE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endParaRPr lang="de-DE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Stellar </a:t>
            </a:r>
            <a:r>
              <a:rPr lang="de-DE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de-DE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Planetary </a:t>
            </a:r>
            <a:r>
              <a:rPr lang="de-DE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  <a:endParaRPr lang="de-DE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952998" y="4929726"/>
            <a:ext cx="3408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highest charge states</a:t>
            </a:r>
            <a:endParaRPr lang="en-US" b="1" i="1" dirty="0">
              <a:solidFill>
                <a:prstClr val="black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b="1" i="1" dirty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stored and trapped </a:t>
            </a:r>
            <a:r>
              <a:rPr lang="en-US" b="1" i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ions</a:t>
            </a:r>
          </a:p>
          <a:p>
            <a:r>
              <a:rPr lang="en-US" b="1" i="1" dirty="0" err="1" smtClean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relativistiv</a:t>
            </a:r>
            <a:r>
              <a:rPr lang="en-US" b="1" i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energies </a:t>
            </a:r>
            <a:endParaRPr lang="en-US" b="1" i="1" dirty="0">
              <a:solidFill>
                <a:prstClr val="black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r>
              <a:rPr lang="en-US" b="1" i="1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highest intensities</a:t>
            </a:r>
            <a:endParaRPr lang="en-US" b="1" i="1" dirty="0">
              <a:solidFill>
                <a:prstClr val="black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5" y="4855474"/>
            <a:ext cx="5793652" cy="123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0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661564" y="120464"/>
            <a:ext cx="6237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Developments at HZDR and GSI</a:t>
            </a:r>
            <a:endParaRPr lang="en-US" sz="2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9442" y="2093741"/>
            <a:ext cx="5067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Tackling main challenges for future Energy, Information Technology and Environment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9442" y="1083980"/>
            <a:ext cx="46738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IBC Extension: </a:t>
            </a:r>
            <a:r>
              <a:rPr 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LEINEF (</a:t>
            </a:r>
            <a:r>
              <a:rPr lang="en-GB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 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nergy 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ano-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ngineering </a:t>
            </a:r>
            <a:r>
              <a:rPr lang="en-GB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acility)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31845" y="5301208"/>
            <a:ext cx="4788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 and analysis of thin films, surfaces and 2D materials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d 3" descr="LEINEF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40803"/>
            <a:ext cx="4067234" cy="184770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68" y="2824874"/>
            <a:ext cx="3312368" cy="220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919869" y="2050185"/>
            <a:ext cx="4646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Stored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but </a:t>
            </a:r>
            <a:r>
              <a:rPr lang="de-DE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0.1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MeV/u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724029" y="5117058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</a:t>
            </a:r>
            <a:r>
              <a:rPr lang="de-DE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realm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strong </a:t>
            </a:r>
            <a:r>
              <a:rPr lang="de-DE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/ Materials </a:t>
            </a:r>
            <a:r>
              <a:rPr lang="de-DE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503339" y="1242555"/>
            <a:ext cx="467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CRYRING at GSI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7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0998" y="200833"/>
            <a:ext cx="9144000" cy="461665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/>
            <a:r>
              <a:rPr lang="en-US" sz="2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1068256"/>
            <a:ext cx="9144000" cy="50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Helmholtz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Matter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Materials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Life“</a:t>
            </a:r>
          </a:p>
          <a:p>
            <a:pPr algn="l"/>
            <a:endParaRPr lang="de-DE" sz="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DE" sz="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 algn="l">
              <a:buFont typeface="Symbol" pitchFamily="18" charset="2"/>
              <a:buChar char="-"/>
            </a:pP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focusses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large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infrastructures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photons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neutrons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electromagnetic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  <a:endParaRPr lang="de-DE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 algn="l">
              <a:buFont typeface="Symbol" pitchFamily="18" charset="2"/>
              <a:buChar char="-"/>
            </a:pP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insights which can not be obtained by other means</a:t>
            </a:r>
          </a:p>
          <a:p>
            <a:pPr marL="355600" indent="-355600" algn="l">
              <a:buFont typeface="Symbol" pitchFamily="18" charset="2"/>
              <a:buChar char="-"/>
            </a:pP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contributions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ranging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Titel 1"/>
          <p:cNvSpPr>
            <a:spLocks noGrp="1"/>
          </p:cNvSpPr>
          <p:nvPr>
            <p:ph type="ctrTitle"/>
          </p:nvPr>
        </p:nvSpPr>
        <p:spPr>
          <a:xfrm>
            <a:off x="685800" y="4218657"/>
            <a:ext cx="7772400" cy="1470025"/>
          </a:xfrm>
        </p:spPr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for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endParaRPr lang="en-US" dirty="0"/>
          </a:p>
        </p:txBody>
      </p:sp>
      <p:sp>
        <p:nvSpPr>
          <p:cNvPr id="6" name="Abgerundetes Rechteck 5"/>
          <p:cNvSpPr/>
          <p:nvPr/>
        </p:nvSpPr>
        <p:spPr>
          <a:xfrm>
            <a:off x="755576" y="4077072"/>
            <a:ext cx="7560840" cy="115212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1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251520" y="6161182"/>
            <a:ext cx="7560840" cy="484632"/>
            <a:chOff x="251520" y="6161182"/>
            <a:chExt cx="7560840" cy="484632"/>
          </a:xfrm>
        </p:grpSpPr>
        <p:pic>
          <p:nvPicPr>
            <p:cNvPr id="19" name="Grafik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4904" y="6254855"/>
              <a:ext cx="919068" cy="297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6" descr="GSI_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0262" y="6257660"/>
              <a:ext cx="672089" cy="29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7" descr="DESY_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6161182"/>
              <a:ext cx="472101" cy="484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8" descr="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600550" y="6236906"/>
              <a:ext cx="1122333" cy="333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4" descr="d:\Profile\frp\Desktop\hzb_logo_cmyk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8929" y="6169596"/>
              <a:ext cx="899397" cy="467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2" t="17496" r="11115" b="10497"/>
            <a:stretch>
              <a:fillRect/>
            </a:stretch>
          </p:blipFill>
          <p:spPr bwMode="auto">
            <a:xfrm>
              <a:off x="6989461" y="6200446"/>
              <a:ext cx="822899" cy="406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46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31" descr="logo-Juelich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24" t="14174" r="10214" b="23622"/>
            <a:stretch>
              <a:fillRect/>
            </a:stretch>
          </p:blipFill>
          <p:spPr bwMode="auto">
            <a:xfrm>
              <a:off x="990199" y="6236345"/>
              <a:ext cx="1053485" cy="334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hteck 14"/>
          <p:cNvSpPr/>
          <p:nvPr/>
        </p:nvSpPr>
        <p:spPr>
          <a:xfrm>
            <a:off x="10998" y="170056"/>
            <a:ext cx="9144000" cy="523220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Fields of Helmholtz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9"/>
          <a:srcRect b="9695"/>
          <a:stretch/>
        </p:blipFill>
        <p:spPr>
          <a:xfrm>
            <a:off x="4701119" y="2378453"/>
            <a:ext cx="4380530" cy="291466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7781935" y="4941168"/>
            <a:ext cx="133164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3" descr="C:\Users\Vogel\Documents\POF-MML\Struktur und Personen und Verteiler\Helmholtz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933" y="1395806"/>
            <a:ext cx="3913502" cy="3747157"/>
          </a:xfrm>
          <a:prstGeom prst="rect">
            <a:avLst/>
          </a:prstGeom>
          <a:noFill/>
        </p:spPr>
      </p:pic>
      <p:pic>
        <p:nvPicPr>
          <p:cNvPr id="18" name="Picture 4" descr="C:\Users\Vogel\Documents\POF-MML\Struktur und Personen und Verteiler\Helmholtz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29268" y="1720489"/>
            <a:ext cx="3672408" cy="586309"/>
          </a:xfrm>
          <a:prstGeom prst="rect">
            <a:avLst/>
          </a:prstGeom>
          <a:noFill/>
        </p:spPr>
      </p:pic>
      <p:sp>
        <p:nvSpPr>
          <p:cNvPr id="26" name="Rechteck 25"/>
          <p:cNvSpPr/>
          <p:nvPr/>
        </p:nvSpPr>
        <p:spPr>
          <a:xfrm>
            <a:off x="2150883" y="1319799"/>
            <a:ext cx="9144000" cy="400110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Programs of Matter</a:t>
            </a:r>
          </a:p>
        </p:txBody>
      </p:sp>
      <p:sp>
        <p:nvSpPr>
          <p:cNvPr id="9" name="Abgerundete rechteckige Legende 8"/>
          <p:cNvSpPr/>
          <p:nvPr/>
        </p:nvSpPr>
        <p:spPr>
          <a:xfrm rot="5400000" flipH="1">
            <a:off x="4696756" y="1092257"/>
            <a:ext cx="4156202" cy="4549731"/>
          </a:xfrm>
          <a:prstGeom prst="wedgeRoundRectCallout">
            <a:avLst>
              <a:gd name="adj1" fmla="val -22060"/>
              <a:gd name="adj2" fmla="val 60000"/>
              <a:gd name="adj3" fmla="val 16667"/>
            </a:avLst>
          </a:prstGeom>
          <a:noFill/>
          <a:ln w="666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50578" y="5646864"/>
            <a:ext cx="913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Keep in </a:t>
            </a:r>
            <a:r>
              <a:rPr lang="de-DE" dirty="0" err="1" smtClean="0"/>
              <a:t>mind</a:t>
            </a:r>
            <a:r>
              <a:rPr lang="de-DE" dirty="0" smtClean="0"/>
              <a:t>: </a:t>
            </a:r>
            <a:r>
              <a:rPr lang="de-DE" dirty="0" err="1" smtClean="0"/>
              <a:t>Almost</a:t>
            </a:r>
            <a:r>
              <a:rPr lang="de-DE" dirty="0" smtClean="0"/>
              <a:t> all large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infrastructures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located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reseach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Matter!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45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0998" y="16167"/>
            <a:ext cx="9144000" cy="830997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Helmholtz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„From Matter to Materials and Life“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66725" y="980728"/>
            <a:ext cx="86868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essential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		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endParaRPr lang="de-DE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DE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DE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DE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DE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matter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0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de-DE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de-DE" sz="20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obtained</a:t>
            </a:r>
            <a:r>
              <a:rPr lang="de-DE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0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 </a:t>
            </a:r>
            <a:r>
              <a:rPr lang="de-DE" sz="20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de-DE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l"/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modify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de-D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l"/>
            <a:endParaRPr lang="de-DE" sz="2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DE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DE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DE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198391"/>
            <a:ext cx="2724150" cy="19224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smll2008007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4"/>
          <a:stretch>
            <a:fillRect/>
          </a:stretch>
        </p:blipFill>
        <p:spPr bwMode="auto">
          <a:xfrm>
            <a:off x="5240338" y="3972966"/>
            <a:ext cx="2192337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47"/>
          <p:cNvSpPr>
            <a:spLocks noChangeShapeType="1"/>
          </p:cNvSpPr>
          <p:nvPr/>
        </p:nvSpPr>
        <p:spPr bwMode="auto">
          <a:xfrm flipH="1">
            <a:off x="3746500" y="5268366"/>
            <a:ext cx="24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17" name="Text Box 48"/>
          <p:cNvSpPr txBox="1">
            <a:spLocks noChangeArrowheads="1"/>
          </p:cNvSpPr>
          <p:nvPr/>
        </p:nvSpPr>
        <p:spPr bwMode="auto">
          <a:xfrm>
            <a:off x="4038600" y="5095329"/>
            <a:ext cx="81438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46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indent="127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de-DE" sz="2000" dirty="0"/>
              <a:t>Light</a:t>
            </a:r>
          </a:p>
        </p:txBody>
      </p:sp>
      <p:sp>
        <p:nvSpPr>
          <p:cNvPr id="18" name="Text Box 49"/>
          <p:cNvSpPr txBox="1">
            <a:spLocks noChangeArrowheads="1"/>
          </p:cNvSpPr>
          <p:nvPr/>
        </p:nvSpPr>
        <p:spPr bwMode="auto">
          <a:xfrm>
            <a:off x="5934075" y="3672929"/>
            <a:ext cx="735013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46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indent="127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de-DE" sz="2000" dirty="0"/>
              <a:t>Ions</a:t>
            </a:r>
          </a:p>
        </p:txBody>
      </p:sp>
      <p:sp>
        <p:nvSpPr>
          <p:cNvPr id="19" name="Line 50"/>
          <p:cNvSpPr>
            <a:spLocks noChangeShapeType="1"/>
          </p:cNvSpPr>
          <p:nvPr/>
        </p:nvSpPr>
        <p:spPr bwMode="auto">
          <a:xfrm>
            <a:off x="6346825" y="4012654"/>
            <a:ext cx="7938" cy="347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1712829"/>
            <a:ext cx="17716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0" t="4961" r="14999" b="6467"/>
          <a:stretch>
            <a:fillRect/>
          </a:stretch>
        </p:blipFill>
        <p:spPr bwMode="auto">
          <a:xfrm>
            <a:off x="219075" y="1696954"/>
            <a:ext cx="1809750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269" y="1657266"/>
            <a:ext cx="2687637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11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119108"/>
            <a:ext cx="9144000" cy="461665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facilities of „From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 to Materials and Life“</a:t>
            </a:r>
            <a:endParaRPr lang="en-US" sz="24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67" descr="Kondha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166" y="4822988"/>
            <a:ext cx="1633508" cy="112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0" y="4969545"/>
            <a:ext cx="1832828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B469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indent="127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400" i="1" dirty="0" smtClean="0">
                <a:solidFill>
                  <a:schemeClr val="accent1">
                    <a:lumMod val="75000"/>
                  </a:schemeClr>
                </a:solidFill>
              </a:rPr>
              <a:t>Highest EM - </a:t>
            </a:r>
            <a:r>
              <a:rPr lang="de-DE" sz="2400" i="1" dirty="0">
                <a:solidFill>
                  <a:schemeClr val="accent1">
                    <a:lumMod val="75000"/>
                  </a:schemeClr>
                </a:solidFill>
              </a:rPr>
              <a:t>Fields</a:t>
            </a:r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6884275" y="1076996"/>
            <a:ext cx="904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b="0" dirty="0">
                <a:solidFill>
                  <a:schemeClr val="bg1"/>
                </a:solidFill>
                <a:ea typeface="ＭＳ Ｐゴシック" pitchFamily="34" charset="-128"/>
              </a:rPr>
              <a:t>PHELIX</a:t>
            </a:r>
            <a:endParaRPr lang="en-US" b="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11" name="Picture 9" descr="Buildings/Gebäu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54" y="1196264"/>
            <a:ext cx="1565899" cy="115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77019" y="2256514"/>
            <a:ext cx="1484313" cy="110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F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4" name="Picture 12" descr="BESS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3" b="12500"/>
          <a:stretch>
            <a:fillRect/>
          </a:stretch>
        </p:blipFill>
        <p:spPr bwMode="auto">
          <a:xfrm>
            <a:off x="7232706" y="1180334"/>
            <a:ext cx="1913195" cy="117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8133943" y="1124744"/>
            <a:ext cx="1046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dirty="0">
                <a:solidFill>
                  <a:schemeClr val="bg1"/>
                </a:solidFill>
                <a:ea typeface="ＭＳ Ｐゴシック" pitchFamily="34" charset="-128"/>
              </a:rPr>
              <a:t>BESSY II</a:t>
            </a:r>
            <a:endParaRPr lang="en-US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875476" y="1510002"/>
            <a:ext cx="1436688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F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02" y="1169545"/>
            <a:ext cx="1600027" cy="118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432713" y="1139673"/>
            <a:ext cx="8659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dirty="0">
                <a:solidFill>
                  <a:schemeClr val="bg1"/>
                </a:solidFill>
                <a:ea typeface="ＭＳ Ｐゴシック" pitchFamily="34" charset="-128"/>
              </a:rPr>
              <a:t>FLASH</a:t>
            </a:r>
            <a:endParaRPr lang="en-US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2019938" y="2691102"/>
            <a:ext cx="1655763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FF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4" name="Text Box 35"/>
          <p:cNvSpPr txBox="1">
            <a:spLocks noChangeArrowheads="1"/>
          </p:cNvSpPr>
          <p:nvPr/>
        </p:nvSpPr>
        <p:spPr bwMode="auto">
          <a:xfrm>
            <a:off x="119926" y="1613267"/>
            <a:ext cx="142408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B469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indent="127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de-DE" sz="2400" i="1" dirty="0">
                <a:solidFill>
                  <a:schemeClr val="accent1">
                    <a:lumMod val="75000"/>
                  </a:schemeClr>
                </a:solidFill>
              </a:rPr>
              <a:t>Photons</a:t>
            </a:r>
          </a:p>
        </p:txBody>
      </p:sp>
      <p:pic>
        <p:nvPicPr>
          <p:cNvPr id="26" name="Picture 25" descr="Rc2287_2_340px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/>
          <a:stretch>
            <a:fillRect/>
          </a:stretch>
        </p:blipFill>
        <p:spPr bwMode="auto">
          <a:xfrm>
            <a:off x="2006166" y="3611904"/>
            <a:ext cx="1631310" cy="11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3044670" y="3618588"/>
            <a:ext cx="534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b="0" dirty="0">
                <a:solidFill>
                  <a:schemeClr val="bg1"/>
                </a:solidFill>
                <a:ea typeface="ＭＳ Ｐゴシック" pitchFamily="34" charset="-128"/>
              </a:rPr>
              <a:t>GSI</a:t>
            </a:r>
            <a:endParaRPr lang="en-US" b="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30" name="Picture 11" descr="PicOr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r="76103"/>
          <a:stretch>
            <a:fillRect/>
          </a:stretch>
        </p:blipFill>
        <p:spPr bwMode="auto">
          <a:xfrm>
            <a:off x="3680856" y="3581427"/>
            <a:ext cx="1603508" cy="12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4712575" y="3628361"/>
            <a:ext cx="5373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dirty="0">
                <a:ea typeface="ＭＳ Ｐゴシック" pitchFamily="34" charset="-128"/>
              </a:rPr>
              <a:t>IBC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32" name="Text Box 37"/>
          <p:cNvSpPr txBox="1">
            <a:spLocks noChangeArrowheads="1"/>
          </p:cNvSpPr>
          <p:nvPr/>
        </p:nvSpPr>
        <p:spPr bwMode="auto">
          <a:xfrm>
            <a:off x="277019" y="3966915"/>
            <a:ext cx="82616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B469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indent="127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de-DE" sz="2400" i="1" dirty="0">
                <a:solidFill>
                  <a:schemeClr val="accent1">
                    <a:lumMod val="75000"/>
                  </a:schemeClr>
                </a:solidFill>
              </a:rPr>
              <a:t>Ions</a:t>
            </a:r>
          </a:p>
        </p:txBody>
      </p:sp>
      <p:pic>
        <p:nvPicPr>
          <p:cNvPr id="34" name="Picture 6" descr="frm2_lightBlu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02" y="2425516"/>
            <a:ext cx="1601162" cy="114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4027654" y="2371597"/>
            <a:ext cx="13260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de-DE" dirty="0" err="1">
                <a:ea typeface="ＭＳ Ｐゴシック" pitchFamily="34" charset="-128"/>
              </a:rPr>
              <a:t>Outstations</a:t>
            </a:r>
            <a:endParaRPr lang="de-DE" dirty="0">
              <a:ea typeface="ＭＳ Ｐゴシック" pitchFamily="34" charset="-128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de-DE" dirty="0">
                <a:ea typeface="ＭＳ Ｐゴシック" pitchFamily="34" charset="-128"/>
              </a:rPr>
              <a:t>at FRM,</a:t>
            </a:r>
          </a:p>
          <a:p>
            <a:pPr algn="r">
              <a:lnSpc>
                <a:spcPct val="100000"/>
              </a:lnSpc>
              <a:spcBef>
                <a:spcPct val="0"/>
              </a:spcBef>
            </a:pPr>
            <a:r>
              <a:rPr lang="de-DE" dirty="0">
                <a:ea typeface="ＭＳ Ｐゴシック" pitchFamily="34" charset="-128"/>
              </a:rPr>
              <a:t>SNS, ILL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37" name="Picture 22" descr="ber2kern_hmi_300x2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065" y="2424726"/>
            <a:ext cx="1601404" cy="11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24"/>
          <p:cNvSpPr txBox="1">
            <a:spLocks noChangeArrowheads="1"/>
          </p:cNvSpPr>
          <p:nvPr/>
        </p:nvSpPr>
        <p:spPr bwMode="auto">
          <a:xfrm>
            <a:off x="2783383" y="2394072"/>
            <a:ext cx="7889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dirty="0">
                <a:solidFill>
                  <a:schemeClr val="bg1"/>
                </a:solidFill>
                <a:ea typeface="ＭＳ Ｐゴシック" pitchFamily="34" charset="-128"/>
              </a:rPr>
              <a:t>BER II</a:t>
            </a:r>
            <a:endParaRPr lang="en-US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119926" y="2708944"/>
            <a:ext cx="154591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B469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indent="127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de-DE" sz="2400" i="1" dirty="0">
                <a:solidFill>
                  <a:schemeClr val="accent1">
                    <a:lumMod val="75000"/>
                  </a:schemeClr>
                </a:solidFill>
              </a:rPr>
              <a:t>Neutrons</a:t>
            </a:r>
          </a:p>
        </p:txBody>
      </p:sp>
      <p:pic>
        <p:nvPicPr>
          <p:cNvPr id="42" name="Picture 4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81" y="4797802"/>
            <a:ext cx="1642522" cy="11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B469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4542657" y="4770414"/>
            <a:ext cx="7296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600" b="1" dirty="0" smtClean="0">
                <a:latin typeface="Arial" pitchFamily="34" charset="0"/>
                <a:ea typeface="ＭＳ Ｐゴシック" pitchFamily="34" charset="-128"/>
                <a:cs typeface="+mn-cs"/>
              </a:rPr>
              <a:t>ELBE</a:t>
            </a:r>
            <a:endParaRPr lang="en-US" sz="1600" b="1" dirty="0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607538" y="1124744"/>
            <a:ext cx="11003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dirty="0">
                <a:ea typeface="ＭＳ Ｐゴシック" pitchFamily="34" charset="-128"/>
              </a:rPr>
              <a:t>PETRA III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44" name="Text Box 32"/>
          <p:cNvSpPr txBox="1">
            <a:spLocks noChangeArrowheads="1"/>
          </p:cNvSpPr>
          <p:nvPr/>
        </p:nvSpPr>
        <p:spPr bwMode="auto">
          <a:xfrm>
            <a:off x="2988998" y="4768367"/>
            <a:ext cx="6046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defRPr/>
            </a:pPr>
            <a:r>
              <a:rPr lang="de-DE" sz="1600" b="1" dirty="0">
                <a:latin typeface="Arial" pitchFamily="34" charset="0"/>
                <a:ea typeface="ＭＳ Ｐゴシック" pitchFamily="34" charset="-128"/>
                <a:cs typeface="+mn-cs"/>
              </a:rPr>
              <a:t>HLD</a:t>
            </a:r>
            <a:endParaRPr lang="en-US" sz="1600" b="1" dirty="0"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5551611" y="2996952"/>
            <a:ext cx="3539847" cy="1972594"/>
          </a:xfrm>
          <a:prstGeom prst="rect">
            <a:avLst/>
          </a:prstGeom>
          <a:noFill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4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Operates</a:t>
            </a:r>
            <a:r>
              <a:rPr lang="de-DE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large </a:t>
            </a:r>
            <a:r>
              <a:rPr lang="de-DE" sz="24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de-DE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infrastructures</a:t>
            </a:r>
            <a:r>
              <a:rPr lang="de-DE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de-DE" sz="24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  <a:r>
              <a:rPr lang="de-DE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</a:t>
            </a:r>
            <a:r>
              <a:rPr lang="de-DE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matter </a:t>
            </a:r>
            <a:r>
              <a:rPr lang="de-DE" sz="24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  <a:r>
              <a:rPr lang="de-DE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sp>
        <p:nvSpPr>
          <p:cNvPr id="2" name="Abgerundetes Rechteck 1"/>
          <p:cNvSpPr/>
          <p:nvPr/>
        </p:nvSpPr>
        <p:spPr>
          <a:xfrm>
            <a:off x="5436096" y="3039032"/>
            <a:ext cx="3655362" cy="1974144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" descr="anka_aussen_7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22"/>
          <a:stretch/>
        </p:blipFill>
        <p:spPr>
          <a:xfrm>
            <a:off x="5287456" y="1187913"/>
            <a:ext cx="1872208" cy="1185751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5342406" y="1166531"/>
            <a:ext cx="7745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dirty="0">
                <a:solidFill>
                  <a:schemeClr val="tx2"/>
                </a:solidFill>
                <a:ea typeface="ＭＳ Ｐゴシック" pitchFamily="34" charset="-128"/>
              </a:rPr>
              <a:t>ANKA</a:t>
            </a:r>
            <a:endParaRPr lang="en-US" dirty="0">
              <a:solidFill>
                <a:schemeClr val="tx2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075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anka_aussen_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22"/>
          <a:stretch/>
        </p:blipFill>
        <p:spPr>
          <a:xfrm>
            <a:off x="5836340" y="1223000"/>
            <a:ext cx="1970584" cy="1248057"/>
          </a:xfrm>
          <a:prstGeom prst="rect">
            <a:avLst/>
          </a:prstGeom>
          <a:effectLst>
            <a:outerShdw blurRad="292100" dist="139700" dir="2700000" algn="tl" rotWithShape="0">
              <a:srgbClr val="000000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2220784" y="177544"/>
            <a:ext cx="4442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de-DE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  <a:r>
              <a:rPr lang="de-DE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79512" y="934433"/>
            <a:ext cx="53285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 smtClean="0"/>
              <a:t>KIT</a:t>
            </a:r>
          </a:p>
          <a:p>
            <a:r>
              <a:rPr lang="de-DE" sz="2000" dirty="0"/>
              <a:t> </a:t>
            </a:r>
            <a:r>
              <a:rPr lang="de-DE" sz="2000" dirty="0" smtClean="0"/>
              <a:t>   ANKA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transfered</a:t>
            </a:r>
            <a:r>
              <a:rPr lang="de-DE" sz="2000" dirty="0" smtClean="0"/>
              <a:t> form a </a:t>
            </a:r>
            <a:r>
              <a:rPr lang="de-DE" sz="2000" dirty="0" err="1" smtClean="0"/>
              <a:t>user</a:t>
            </a:r>
            <a:r>
              <a:rPr lang="de-DE" sz="2000" dirty="0" smtClean="0"/>
              <a:t> </a:t>
            </a:r>
            <a:r>
              <a:rPr lang="de-DE" sz="2000" dirty="0" err="1" smtClean="0"/>
              <a:t>facilitiy</a:t>
            </a:r>
            <a:r>
              <a:rPr lang="de-DE" sz="2000" dirty="0" smtClean="0"/>
              <a:t>   </a:t>
            </a:r>
          </a:p>
          <a:p>
            <a:r>
              <a:rPr lang="de-DE" sz="2000" dirty="0" smtClean="0"/>
              <a:t>   (LKII) </a:t>
            </a:r>
            <a:r>
              <a:rPr lang="de-DE" sz="2000" dirty="0" err="1" smtClean="0"/>
              <a:t>to</a:t>
            </a:r>
            <a:r>
              <a:rPr lang="de-DE" sz="2000" dirty="0" smtClean="0"/>
              <a:t> a In-House </a:t>
            </a:r>
            <a:r>
              <a:rPr lang="de-DE" sz="2000" dirty="0" err="1" smtClean="0"/>
              <a:t>research</a:t>
            </a:r>
            <a:r>
              <a:rPr lang="de-DE" sz="2000" dirty="0" smtClean="0"/>
              <a:t> </a:t>
            </a:r>
            <a:r>
              <a:rPr lang="de-DE" sz="2000" dirty="0" err="1" smtClean="0"/>
              <a:t>facility</a:t>
            </a:r>
            <a:r>
              <a:rPr lang="de-DE" sz="2000" dirty="0" smtClean="0"/>
              <a:t> (LKI).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 smtClean="0"/>
              <a:t>GSI/FAIR</a:t>
            </a:r>
          </a:p>
          <a:p>
            <a:r>
              <a:rPr lang="de-DE" sz="2000" dirty="0"/>
              <a:t> </a:t>
            </a:r>
            <a:r>
              <a:rPr lang="de-DE" sz="2000" dirty="0" smtClean="0"/>
              <a:t>   In 2017 </a:t>
            </a:r>
            <a:r>
              <a:rPr lang="de-DE" sz="2000" dirty="0" err="1" smtClean="0"/>
              <a:t>the</a:t>
            </a:r>
            <a:r>
              <a:rPr lang="de-DE" sz="2000" dirty="0" smtClean="0"/>
              <a:t> CRYRING will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put</a:t>
            </a:r>
            <a:r>
              <a:rPr lang="de-DE" sz="2000" dirty="0" smtClean="0"/>
              <a:t> </a:t>
            </a:r>
            <a:r>
              <a:rPr lang="de-DE" sz="2000" dirty="0" err="1" smtClean="0"/>
              <a:t>into</a:t>
            </a:r>
            <a:r>
              <a:rPr lang="de-DE" sz="2000" dirty="0" smtClean="0"/>
              <a:t>   </a:t>
            </a:r>
          </a:p>
          <a:p>
            <a:r>
              <a:rPr lang="de-DE" sz="2000" dirty="0" smtClean="0"/>
              <a:t>    </a:t>
            </a:r>
            <a:r>
              <a:rPr lang="de-DE" sz="2000" dirty="0" err="1" smtClean="0"/>
              <a:t>operation</a:t>
            </a:r>
            <a:r>
              <a:rPr lang="de-DE" sz="2000" dirty="0" smtClean="0"/>
              <a:t> for MML relevant </a:t>
            </a:r>
            <a:r>
              <a:rPr lang="de-DE" sz="2000" dirty="0" err="1" smtClean="0"/>
              <a:t>research</a:t>
            </a:r>
            <a:r>
              <a:rPr lang="de-DE" sz="2000" dirty="0" smtClean="0"/>
              <a:t>.</a:t>
            </a:r>
          </a:p>
          <a:p>
            <a:endParaRPr lang="de-DE" sz="2000" dirty="0" smtClean="0"/>
          </a:p>
          <a:p>
            <a:r>
              <a:rPr lang="de-DE" sz="2000" dirty="0"/>
              <a:t> </a:t>
            </a:r>
            <a:r>
              <a:rPr lang="de-DE" sz="2000" dirty="0" smtClean="0"/>
              <a:t>   In 2018, a </a:t>
            </a:r>
            <a:r>
              <a:rPr lang="de-DE" sz="2000" dirty="0" err="1" smtClean="0"/>
              <a:t>midterm</a:t>
            </a:r>
            <a:r>
              <a:rPr lang="de-DE" sz="2000" dirty="0" smtClean="0"/>
              <a:t> </a:t>
            </a:r>
            <a:r>
              <a:rPr lang="de-DE" sz="2000" dirty="0" err="1" smtClean="0"/>
              <a:t>research</a:t>
            </a:r>
            <a:r>
              <a:rPr lang="de-DE" sz="2000" dirty="0" smtClean="0"/>
              <a:t> </a:t>
            </a:r>
            <a:r>
              <a:rPr lang="de-DE" sz="2000" dirty="0" err="1" smtClean="0"/>
              <a:t>program</a:t>
            </a:r>
            <a:r>
              <a:rPr lang="de-DE" sz="2000" dirty="0" smtClean="0"/>
              <a:t> at </a:t>
            </a:r>
          </a:p>
          <a:p>
            <a:r>
              <a:rPr lang="de-DE" sz="2000" dirty="0" smtClean="0"/>
              <a:t>    GSI will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started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facilities</a:t>
            </a:r>
            <a:r>
              <a:rPr lang="de-DE" sz="2000" dirty="0" smtClean="0"/>
              <a:t> will </a:t>
            </a:r>
            <a:r>
              <a:rPr lang="de-DE" sz="2000" dirty="0" err="1" smtClean="0"/>
              <a:t>be</a:t>
            </a:r>
            <a:r>
              <a:rPr lang="de-DE" sz="2000" dirty="0" smtClean="0"/>
              <a:t>   </a:t>
            </a:r>
          </a:p>
          <a:p>
            <a:r>
              <a:rPr lang="de-DE" sz="2000" dirty="0" smtClean="0"/>
              <a:t>    </a:t>
            </a:r>
            <a:r>
              <a:rPr lang="de-DE" sz="2000" dirty="0" err="1" smtClean="0"/>
              <a:t>available</a:t>
            </a:r>
            <a:r>
              <a:rPr lang="de-DE" sz="2000" dirty="0" smtClean="0"/>
              <a:t> </a:t>
            </a:r>
            <a:r>
              <a:rPr lang="de-DE" sz="2000" dirty="0" err="1" smtClean="0"/>
              <a:t>again</a:t>
            </a:r>
            <a:r>
              <a:rPr lang="de-DE" sz="2000" dirty="0" smtClean="0"/>
              <a:t> for </a:t>
            </a:r>
            <a:r>
              <a:rPr lang="de-DE" sz="2000" dirty="0" err="1" smtClean="0"/>
              <a:t>user</a:t>
            </a:r>
            <a:r>
              <a:rPr lang="de-DE" sz="2000" dirty="0" smtClean="0"/>
              <a:t> </a:t>
            </a:r>
            <a:r>
              <a:rPr lang="de-DE" sz="2000" dirty="0" err="1" smtClean="0"/>
              <a:t>operation</a:t>
            </a:r>
            <a:r>
              <a:rPr lang="de-DE" sz="2000" dirty="0" smtClean="0"/>
              <a:t>.</a:t>
            </a:r>
          </a:p>
          <a:p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="1" dirty="0" smtClean="0"/>
              <a:t>HZB</a:t>
            </a:r>
          </a:p>
          <a:p>
            <a:r>
              <a:rPr lang="de-DE" sz="2000" dirty="0"/>
              <a:t> </a:t>
            </a:r>
            <a:r>
              <a:rPr lang="de-DE" sz="2000" dirty="0" smtClean="0"/>
              <a:t>     End </a:t>
            </a:r>
            <a:r>
              <a:rPr lang="de-DE" sz="2000" dirty="0" err="1" smtClean="0"/>
              <a:t>of</a:t>
            </a:r>
            <a:r>
              <a:rPr lang="de-DE" sz="2000" dirty="0" smtClean="0"/>
              <a:t> 2019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operation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BERII will </a:t>
            </a:r>
            <a:r>
              <a:rPr lang="de-DE" sz="2000" dirty="0" err="1" smtClean="0"/>
              <a:t>be</a:t>
            </a:r>
            <a:r>
              <a:rPr lang="de-DE" sz="2000" dirty="0" smtClean="0"/>
              <a:t>    </a:t>
            </a:r>
          </a:p>
          <a:p>
            <a:r>
              <a:rPr lang="de-DE" sz="2000" dirty="0" smtClean="0"/>
              <a:t>      </a:t>
            </a:r>
            <a:r>
              <a:rPr lang="de-DE" sz="2000" dirty="0" err="1" smtClean="0"/>
              <a:t>phased</a:t>
            </a:r>
            <a:r>
              <a:rPr lang="de-DE" sz="2000" dirty="0" smtClean="0"/>
              <a:t> out.</a:t>
            </a:r>
          </a:p>
          <a:p>
            <a:r>
              <a:rPr lang="de-DE" sz="2000" dirty="0" smtClean="0"/>
              <a:t>      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888455" y="1238504"/>
            <a:ext cx="7745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dirty="0">
                <a:solidFill>
                  <a:schemeClr val="tx2"/>
                </a:solidFill>
                <a:ea typeface="ＭＳ Ｐゴシック" pitchFamily="34" charset="-128"/>
              </a:rPr>
              <a:t>ANKA</a:t>
            </a:r>
            <a:endParaRPr lang="en-US" dirty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340" y="2852819"/>
            <a:ext cx="1998096" cy="13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5879250" y="2852819"/>
            <a:ext cx="11251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dirty="0" smtClean="0">
                <a:solidFill>
                  <a:schemeClr val="bg1"/>
                </a:solidFill>
                <a:ea typeface="ＭＳ Ｐゴシック" pitchFamily="34" charset="-128"/>
              </a:rPr>
              <a:t>CRYRING</a:t>
            </a:r>
            <a:endParaRPr lang="en-US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16" name="Picture 22" descr="ber2kern_hmi_300x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340" y="4710419"/>
            <a:ext cx="1998096" cy="129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5898215" y="4731818"/>
            <a:ext cx="7889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de-DE" dirty="0">
                <a:solidFill>
                  <a:schemeClr val="bg1"/>
                </a:solidFill>
                <a:ea typeface="ＭＳ Ｐゴシック" pitchFamily="34" charset="-128"/>
              </a:rPr>
              <a:t>BER II</a:t>
            </a:r>
            <a:endParaRPr lang="en-US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544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0998" y="16167"/>
            <a:ext cx="9144000" cy="830997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/>
            <a:r>
              <a:rPr lang="en-US" sz="2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Helmholtz </a:t>
            </a:r>
            <a:r>
              <a:rPr lang="en-US" sz="2400" b="1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„From Matter to Materials and Life“</a:t>
            </a:r>
            <a:endParaRPr lang="en-US" sz="2400" b="1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16619"/>
            <a:ext cx="3384376" cy="48348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3081343"/>
            <a:ext cx="51115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 smtClean="0"/>
              <a:t>Matter</a:t>
            </a:r>
            <a:r>
              <a:rPr lang="en-US" sz="1400" dirty="0" smtClean="0"/>
              <a:t>: </a:t>
            </a:r>
            <a:r>
              <a:rPr lang="en-US" sz="1400" i="1" dirty="0" smtClean="0"/>
              <a:t>non-perturbative fields</a:t>
            </a:r>
            <a:r>
              <a:rPr lang="en-US" sz="1400" dirty="0" smtClean="0"/>
              <a:t>, </a:t>
            </a:r>
            <a:r>
              <a:rPr lang="en-US" sz="1400" i="1" dirty="0" smtClean="0"/>
              <a:t>matter under extreme conditions</a:t>
            </a:r>
            <a:r>
              <a:rPr lang="en-US" sz="1400" dirty="0" smtClean="0"/>
              <a:t>, </a:t>
            </a:r>
            <a:r>
              <a:rPr lang="en-US" sz="1400" i="1" dirty="0" smtClean="0"/>
              <a:t>stellar plasmas</a:t>
            </a:r>
            <a:r>
              <a:rPr lang="en-US" sz="1400" dirty="0" smtClean="0"/>
              <a:t>, </a:t>
            </a:r>
            <a:r>
              <a:rPr lang="en-US" sz="1400" i="1" dirty="0" smtClean="0"/>
              <a:t>real-time chemical processes</a:t>
            </a:r>
            <a:r>
              <a:rPr lang="en-US" sz="1400" dirty="0" smtClean="0"/>
              <a:t>, </a:t>
            </a:r>
            <a:r>
              <a:rPr lang="en-US" sz="1400" i="1" dirty="0" smtClean="0"/>
              <a:t>nonlinear and quantum optics</a:t>
            </a:r>
            <a:r>
              <a:rPr lang="en-US" sz="1400" dirty="0" smtClean="0"/>
              <a:t>, </a:t>
            </a:r>
            <a:r>
              <a:rPr lang="en-US" sz="1400" i="1" dirty="0" smtClean="0"/>
              <a:t>novel phases of matter</a:t>
            </a:r>
            <a:r>
              <a:rPr lang="en-US" sz="1400" dirty="0" smtClean="0"/>
              <a:t> und </a:t>
            </a:r>
            <a:r>
              <a:rPr lang="en-US" sz="1400" i="1" dirty="0" smtClean="0"/>
              <a:t>science-driven instrumentation, methodology</a:t>
            </a:r>
            <a:r>
              <a:rPr lang="en-US" sz="1400" dirty="0" smtClean="0"/>
              <a:t>.</a:t>
            </a:r>
            <a:endParaRPr lang="de-DE" sz="1400" dirty="0" smtClean="0"/>
          </a:p>
          <a:p>
            <a:pPr lvl="0"/>
            <a:endParaRPr lang="en-US" sz="1400" b="1" dirty="0" smtClean="0"/>
          </a:p>
          <a:p>
            <a:pPr lvl="0"/>
            <a:r>
              <a:rPr lang="en-US" sz="1400" b="1" dirty="0" smtClean="0"/>
              <a:t>Materials: </a:t>
            </a:r>
            <a:r>
              <a:rPr lang="en-US" sz="1400" i="1" dirty="0" smtClean="0"/>
              <a:t>quantum matter under extreme conditions</a:t>
            </a:r>
            <a:r>
              <a:rPr lang="en-US" sz="1400" dirty="0" smtClean="0"/>
              <a:t>, </a:t>
            </a:r>
            <a:r>
              <a:rPr lang="en-US" sz="1400" i="1" dirty="0" smtClean="0"/>
              <a:t>time and spatially </a:t>
            </a:r>
            <a:r>
              <a:rPr lang="en-US" sz="1400" i="1" dirty="0" smtClean="0"/>
              <a:t>resolved </a:t>
            </a:r>
            <a:r>
              <a:rPr lang="en-US" sz="1400" i="1" dirty="0" smtClean="0"/>
              <a:t>studies on nanomaterials</a:t>
            </a:r>
            <a:r>
              <a:rPr lang="en-US" sz="1400" dirty="0" smtClean="0"/>
              <a:t>, </a:t>
            </a:r>
            <a:r>
              <a:rPr lang="en-US" sz="1400" i="1" dirty="0" smtClean="0"/>
              <a:t>dynamics in complex systems</a:t>
            </a:r>
            <a:r>
              <a:rPr lang="en-US" sz="1400" dirty="0" smtClean="0"/>
              <a:t>, </a:t>
            </a:r>
            <a:r>
              <a:rPr lang="en-US" sz="1400" i="1" dirty="0" smtClean="0"/>
              <a:t>functional </a:t>
            </a:r>
            <a:r>
              <a:rPr lang="en-US" sz="1400" i="1" dirty="0" smtClean="0"/>
              <a:t>materials </a:t>
            </a:r>
            <a:r>
              <a:rPr lang="en-US" sz="1400" i="1" dirty="0" smtClean="0"/>
              <a:t>towards devices</a:t>
            </a:r>
            <a:r>
              <a:rPr lang="en-US" sz="1400" dirty="0" smtClean="0"/>
              <a:t>, </a:t>
            </a:r>
            <a:r>
              <a:rPr lang="en-US" sz="1400" i="1" dirty="0" smtClean="0"/>
              <a:t>in situ/operando studies of functional </a:t>
            </a:r>
            <a:r>
              <a:rPr lang="en-US" sz="1400" i="1" dirty="0" smtClean="0"/>
              <a:t>materials </a:t>
            </a:r>
            <a:r>
              <a:rPr lang="en-US" sz="1400" i="1" dirty="0" smtClean="0"/>
              <a:t>and processes</a:t>
            </a:r>
            <a:r>
              <a:rPr lang="en-US" sz="1400" dirty="0" smtClean="0"/>
              <a:t>. </a:t>
            </a:r>
            <a:endParaRPr lang="de-DE" sz="1400" dirty="0" smtClean="0"/>
          </a:p>
          <a:p>
            <a:pPr lvl="0"/>
            <a:endParaRPr lang="en-US" sz="1400" b="1" dirty="0" smtClean="0"/>
          </a:p>
          <a:p>
            <a:pPr lvl="0"/>
            <a:r>
              <a:rPr lang="en-US" sz="1400" b="1" dirty="0" smtClean="0"/>
              <a:t>Life Sciences: </a:t>
            </a:r>
            <a:r>
              <a:rPr lang="en-US" sz="1400" i="1" dirty="0" smtClean="0"/>
              <a:t>subcellular components down to proteins and </a:t>
            </a:r>
            <a:r>
              <a:rPr lang="en-US" sz="1400" i="1" dirty="0" err="1" smtClean="0"/>
              <a:t>biomembranes</a:t>
            </a:r>
            <a:r>
              <a:rPr lang="en-US" sz="1400" i="1" dirty="0" smtClean="0"/>
              <a:t>, </a:t>
            </a:r>
            <a:r>
              <a:rPr lang="en-US" sz="1400" i="1" dirty="0" smtClean="0"/>
              <a:t>cells</a:t>
            </a:r>
            <a:r>
              <a:rPr lang="en-US" sz="1400" i="1" dirty="0" smtClean="0"/>
              <a:t>, tissues and organs up to small organisms,</a:t>
            </a:r>
            <a:r>
              <a:rPr lang="en-US" sz="1400" dirty="0" smtClean="0"/>
              <a:t> </a:t>
            </a:r>
            <a:r>
              <a:rPr lang="en-US" sz="1400" i="1" dirty="0" smtClean="0"/>
              <a:t>biomaterials, </a:t>
            </a:r>
            <a:r>
              <a:rPr lang="en-US" sz="1400" i="1" dirty="0" smtClean="0"/>
              <a:t>tissue </a:t>
            </a:r>
            <a:r>
              <a:rPr lang="en-US" sz="1400" i="1" dirty="0" smtClean="0"/>
              <a:t>engineering, bionics and biotechnology.</a:t>
            </a:r>
            <a:endParaRPr lang="de-DE" sz="1400" dirty="0" smtClean="0"/>
          </a:p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07504" y="1428136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The </a:t>
            </a:r>
            <a:r>
              <a:rPr lang="de-DE" sz="2000" dirty="0" err="1" smtClean="0"/>
              <a:t>new</a:t>
            </a:r>
            <a:r>
              <a:rPr lang="de-DE" sz="2000" dirty="0" smtClean="0"/>
              <a:t> </a:t>
            </a:r>
            <a:r>
              <a:rPr lang="de-DE" sz="2000" dirty="0" err="1" smtClean="0"/>
              <a:t>structure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research</a:t>
            </a:r>
            <a:r>
              <a:rPr lang="de-DE" sz="2000" dirty="0" smtClean="0"/>
              <a:t> </a:t>
            </a:r>
            <a:r>
              <a:rPr lang="de-DE" sz="2000" dirty="0" err="1" smtClean="0"/>
              <a:t>topics</a:t>
            </a:r>
            <a:r>
              <a:rPr lang="de-DE" sz="2000" dirty="0" smtClean="0"/>
              <a:t>  </a:t>
            </a:r>
            <a:r>
              <a:rPr lang="de-DE" sz="2000" dirty="0" err="1" smtClean="0"/>
              <a:t>reflects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developement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in-house </a:t>
            </a:r>
            <a:r>
              <a:rPr lang="de-DE" sz="2000" dirty="0" err="1" smtClean="0"/>
              <a:t>research</a:t>
            </a:r>
            <a:r>
              <a:rPr lang="de-DE" sz="2000" dirty="0" smtClean="0"/>
              <a:t> </a:t>
            </a:r>
            <a:r>
              <a:rPr lang="de-DE" sz="2000" dirty="0" err="1" smtClean="0"/>
              <a:t>during</a:t>
            </a:r>
            <a:r>
              <a:rPr lang="de-DE" sz="2000" dirty="0" smtClean="0"/>
              <a:t> </a:t>
            </a:r>
            <a:r>
              <a:rPr lang="de-DE" sz="2000" dirty="0" err="1" smtClean="0"/>
              <a:t>recent</a:t>
            </a:r>
            <a:r>
              <a:rPr lang="de-DE" sz="2000" dirty="0" smtClean="0"/>
              <a:t> </a:t>
            </a:r>
            <a:r>
              <a:rPr lang="de-DE" sz="2000" dirty="0" err="1" smtClean="0"/>
              <a:t>years</a:t>
            </a:r>
            <a:r>
              <a:rPr lang="de-DE" sz="2000" dirty="0" smtClean="0"/>
              <a:t>. </a:t>
            </a:r>
            <a:endParaRPr lang="en-US" sz="2000" dirty="0"/>
          </a:p>
        </p:txBody>
      </p:sp>
      <p:sp>
        <p:nvSpPr>
          <p:cNvPr id="9" name="Abgerundetes Rechteck 8"/>
          <p:cNvSpPr/>
          <p:nvPr/>
        </p:nvSpPr>
        <p:spPr>
          <a:xfrm>
            <a:off x="91948" y="1424514"/>
            <a:ext cx="4176464" cy="1212398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2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119108"/>
            <a:ext cx="9144000" cy="461665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and Challenges </a:t>
            </a:r>
          </a:p>
        </p:txBody>
      </p:sp>
      <p:pic>
        <p:nvPicPr>
          <p:cNvPr id="46" name="Picture 20" descr="XF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r="22443"/>
          <a:stretch>
            <a:fillRect/>
          </a:stretch>
        </p:blipFill>
        <p:spPr bwMode="auto">
          <a:xfrm>
            <a:off x="107504" y="1052736"/>
            <a:ext cx="276185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2" t="30972" r="24521" b="23613"/>
          <a:stretch>
            <a:fillRect/>
          </a:stretch>
        </p:blipFill>
        <p:spPr bwMode="auto">
          <a:xfrm>
            <a:off x="2483768" y="2815625"/>
            <a:ext cx="3240360" cy="188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" name="Textfeld 48"/>
          <p:cNvSpPr txBox="1"/>
          <p:nvPr/>
        </p:nvSpPr>
        <p:spPr>
          <a:xfrm>
            <a:off x="4283968" y="1277255"/>
            <a:ext cx="4479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Contribution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MML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commissioning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user-operation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international large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XFEL, ESS,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FAIR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Abgerundetes Rechteck 49"/>
          <p:cNvSpPr/>
          <p:nvPr/>
        </p:nvSpPr>
        <p:spPr>
          <a:xfrm>
            <a:off x="4139952" y="1196752"/>
            <a:ext cx="4623556" cy="1403942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32" y="4527770"/>
            <a:ext cx="3692804" cy="165192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60782" y="3243599"/>
            <a:ext cx="1232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2060"/>
                </a:solidFill>
              </a:rPr>
              <a:t>Start: 2017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939737" y="4728534"/>
            <a:ext cx="1232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2060"/>
                </a:solidFill>
              </a:rPr>
              <a:t>Start: 2020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907325" y="5949280"/>
            <a:ext cx="1232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2060"/>
                </a:solidFill>
              </a:rPr>
              <a:t>Start: 2024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8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0998" y="200833"/>
            <a:ext cx="9144000" cy="461665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MML Contribution to European </a:t>
            </a:r>
            <a:r>
              <a:rPr lang="en-US" sz="2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XFEL Facility</a:t>
            </a:r>
          </a:p>
        </p:txBody>
      </p:sp>
      <p:pic>
        <p:nvPicPr>
          <p:cNvPr id="3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" b="1962"/>
          <a:stretch>
            <a:fillRect/>
          </a:stretch>
        </p:blipFill>
        <p:spPr bwMode="auto">
          <a:xfrm>
            <a:off x="-36512" y="986110"/>
            <a:ext cx="9144000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XFEL EXP-Halle 01_2005-04-05_kl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9136" y="1019286"/>
            <a:ext cx="3168352" cy="175688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95601" y="4365104"/>
            <a:ext cx="4435830" cy="22006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003E6E"/>
                </a:solidFill>
              </a:rPr>
              <a:t>M</a:t>
            </a:r>
            <a:r>
              <a:rPr lang="en-US" sz="1600" b="1" dirty="0" smtClean="0">
                <a:solidFill>
                  <a:srgbClr val="003E6E"/>
                </a:solidFill>
              </a:rPr>
              <a:t>ain applications: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003E6E"/>
                </a:solidFill>
              </a:rPr>
              <a:t>Spectroscopy, imaging and diffraction at </a:t>
            </a:r>
            <a:br>
              <a:rPr lang="en-US" sz="1600" dirty="0" smtClean="0">
                <a:solidFill>
                  <a:srgbClr val="003E6E"/>
                </a:solidFill>
              </a:rPr>
            </a:br>
            <a:r>
              <a:rPr lang="en-US" sz="1600" dirty="0" smtClean="0">
                <a:solidFill>
                  <a:srgbClr val="003E6E"/>
                </a:solidFill>
              </a:rPr>
              <a:t>ultra short time scales (</a:t>
            </a:r>
            <a:r>
              <a:rPr lang="en-US" sz="1600" dirty="0" smtClean="0">
                <a:solidFill>
                  <a:srgbClr val="FF0000"/>
                </a:solidFill>
              </a:rPr>
              <a:t>10-150 fs</a:t>
            </a:r>
            <a:r>
              <a:rPr lang="en-US" sz="1600" dirty="0" smtClean="0">
                <a:solidFill>
                  <a:srgbClr val="003E6E"/>
                </a:solidFill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003E6E"/>
                </a:solidFill>
              </a:rPr>
              <a:t>P</a:t>
            </a:r>
            <a:r>
              <a:rPr lang="en-US" sz="1600" dirty="0" smtClean="0">
                <a:solidFill>
                  <a:srgbClr val="003E6E"/>
                </a:solidFill>
              </a:rPr>
              <a:t>ump – probe experiments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003E6E"/>
                </a:solidFill>
              </a:rPr>
              <a:t>Coherence and peak brilliance applications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>
                <a:solidFill>
                  <a:srgbClr val="003E6E"/>
                </a:solidFill>
              </a:rPr>
              <a:t>N</a:t>
            </a:r>
            <a:r>
              <a:rPr lang="en-US" sz="1600" dirty="0" smtClean="0">
                <a:solidFill>
                  <a:srgbClr val="003E6E"/>
                </a:solidFill>
              </a:rPr>
              <a:t>on-linear effects at high field strength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003E6E"/>
                </a:solidFill>
              </a:rPr>
              <a:t>Low target density experiments </a:t>
            </a:r>
            <a:endParaRPr lang="en-US" sz="1600" dirty="0">
              <a:solidFill>
                <a:srgbClr val="003E6E"/>
              </a:solidFill>
            </a:endParaRPr>
          </a:p>
        </p:txBody>
      </p:sp>
      <p:sp>
        <p:nvSpPr>
          <p:cNvPr id="7" name="TextBox 15"/>
          <p:cNvSpPr txBox="1">
            <a:spLocks noChangeArrowheads="1"/>
          </p:cNvSpPr>
          <p:nvPr/>
        </p:nvSpPr>
        <p:spPr bwMode="auto">
          <a:xfrm>
            <a:off x="4932040" y="1124744"/>
            <a:ext cx="4091139" cy="22006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600" b="1" dirty="0" smtClean="0">
                <a:solidFill>
                  <a:srgbClr val="003E6E"/>
                </a:solidFill>
              </a:rPr>
              <a:t>Status: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003E6E"/>
                </a:solidFill>
              </a:rPr>
              <a:t>First beam in injector since </a:t>
            </a:r>
            <a:r>
              <a:rPr lang="en-US" sz="1600" dirty="0" smtClean="0">
                <a:solidFill>
                  <a:srgbClr val="FF0000"/>
                </a:solidFill>
              </a:rPr>
              <a:t>end 2015</a:t>
            </a:r>
            <a:r>
              <a:rPr lang="en-US" sz="1600" dirty="0" smtClean="0">
                <a:solidFill>
                  <a:srgbClr val="003E6E"/>
                </a:solidFill>
              </a:rPr>
              <a:t>, successful commissioning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003E6E"/>
                </a:solidFill>
              </a:rPr>
              <a:t>Cool down of the </a:t>
            </a:r>
            <a:r>
              <a:rPr lang="en-US" sz="1600" dirty="0" err="1" smtClean="0">
                <a:solidFill>
                  <a:srgbClr val="003E6E"/>
                </a:solidFill>
              </a:rPr>
              <a:t>linac</a:t>
            </a:r>
            <a:r>
              <a:rPr lang="en-US" sz="1600" dirty="0" smtClean="0">
                <a:solidFill>
                  <a:srgbClr val="003E6E"/>
                </a:solidFill>
              </a:rPr>
              <a:t> right now 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003E6E"/>
                </a:solidFill>
              </a:rPr>
              <a:t>First electrons in </a:t>
            </a:r>
            <a:r>
              <a:rPr lang="en-US" sz="1600" dirty="0" err="1" smtClean="0">
                <a:solidFill>
                  <a:srgbClr val="003E6E"/>
                </a:solidFill>
              </a:rPr>
              <a:t>linac</a:t>
            </a:r>
            <a:r>
              <a:rPr lang="en-US" sz="1600" dirty="0" smtClean="0">
                <a:solidFill>
                  <a:srgbClr val="003E6E"/>
                </a:solidFill>
              </a:rPr>
              <a:t>: </a:t>
            </a:r>
            <a:r>
              <a:rPr lang="en-US" sz="1600" dirty="0" smtClean="0">
                <a:solidFill>
                  <a:srgbClr val="FF0000"/>
                </a:solidFill>
              </a:rPr>
              <a:t>Jan 2017</a:t>
            </a:r>
          </a:p>
          <a:p>
            <a:pPr marL="285750" indent="-285750">
              <a:spcAft>
                <a:spcPts val="80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003E6E"/>
                </a:solidFill>
              </a:rPr>
              <a:t>First friendly user experiments:</a:t>
            </a:r>
            <a:br>
              <a:rPr lang="en-US" sz="1600" dirty="0" smtClean="0">
                <a:solidFill>
                  <a:srgbClr val="003E6E"/>
                </a:solidFill>
              </a:rPr>
            </a:br>
            <a:r>
              <a:rPr lang="en-US" sz="1600" dirty="0" smtClean="0">
                <a:solidFill>
                  <a:srgbClr val="003E6E"/>
                </a:solidFill>
              </a:rPr>
              <a:t>late </a:t>
            </a:r>
            <a:r>
              <a:rPr lang="en-US" sz="1600" dirty="0" smtClean="0">
                <a:solidFill>
                  <a:srgbClr val="FF0000"/>
                </a:solidFill>
              </a:rPr>
              <a:t>Spring 2017</a:t>
            </a:r>
          </a:p>
        </p:txBody>
      </p:sp>
    </p:spTree>
    <p:extLst>
      <p:ext uri="{BB962C8B-B14F-4D97-AF65-F5344CB8AC3E}">
        <p14:creationId xmlns:p14="http://schemas.microsoft.com/office/powerpoint/2010/main" val="56214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-396552" y="188640"/>
            <a:ext cx="9144000" cy="461665"/>
          </a:xfrm>
          <a:prstGeom prst="rect">
            <a:avLst/>
          </a:prstGeom>
        </p:spPr>
        <p:txBody>
          <a:bodyPr wrap="square" anchor="ctr" anchorCtr="1">
            <a:spAutoFit/>
          </a:bodyPr>
          <a:lstStyle/>
          <a:p>
            <a:pPr algn="ctr"/>
            <a:r>
              <a:rPr lang="en-US" sz="2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 </a:t>
            </a:r>
            <a:r>
              <a:rPr lang="en-US" sz="2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Sources: Anticipated </a:t>
            </a:r>
            <a:r>
              <a:rPr lang="en-US" sz="2400" b="1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longterm</a:t>
            </a:r>
            <a:r>
              <a:rPr lang="en-US" sz="24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developments</a:t>
            </a:r>
            <a:endParaRPr lang="en-US" sz="2400" b="1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5496" y="660294"/>
            <a:ext cx="8851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DESY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b="3236"/>
          <a:stretch/>
        </p:blipFill>
        <p:spPr>
          <a:xfrm>
            <a:off x="1036458" y="1073497"/>
            <a:ext cx="3543300" cy="179727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076056" y="1073497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of almost all present day synchrotron radiation techniques spatially resolved on the O(nm) lateral resolution </a:t>
            </a:r>
          </a:p>
          <a:p>
            <a:pPr marL="342900" indent="-342900">
              <a:buFont typeface="Wingdings" charset="2"/>
              <a:buChar char="è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Ultimate hard X-ray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nanoscope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/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time scale: ~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2025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7504" y="4532295"/>
            <a:ext cx="65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HZB</a:t>
            </a:r>
          </a:p>
          <a:p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1036458" y="3057778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 smtClean="0">
                <a:solidFill>
                  <a:srgbClr val="003E6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FLASH2020 </a:t>
            </a:r>
            <a:r>
              <a:rPr lang="en-GB" dirty="0" smtClean="0">
                <a:sym typeface="Wingdings"/>
              </a:rPr>
              <a:t>Upgrade of </a:t>
            </a:r>
            <a:r>
              <a:rPr lang="en-GB" dirty="0">
                <a:sym typeface="Wingdings"/>
              </a:rPr>
              <a:t>the FLASH </a:t>
            </a:r>
            <a:r>
              <a:rPr lang="en-GB" dirty="0" err="1">
                <a:sym typeface="Wingdings"/>
              </a:rPr>
              <a:t>linac</a:t>
            </a:r>
            <a:r>
              <a:rPr lang="en-GB" dirty="0">
                <a:sym typeface="Wingdings"/>
              </a:rPr>
              <a:t> toward higher repetition rate (0.1 </a:t>
            </a:r>
            <a:r>
              <a:rPr lang="en-US" dirty="0">
                <a:sym typeface="Wingdings"/>
              </a:rPr>
              <a:t> </a:t>
            </a:r>
            <a:r>
              <a:rPr lang="mr-IN" dirty="0">
                <a:sym typeface="Wingdings"/>
              </a:rPr>
              <a:t>–</a:t>
            </a:r>
            <a:r>
              <a:rPr lang="en-US" dirty="0">
                <a:sym typeface="Wingdings"/>
              </a:rPr>
              <a:t> 1 MHz)</a:t>
            </a:r>
            <a:r>
              <a:rPr lang="en-GB" dirty="0">
                <a:sym typeface="Wingdings"/>
              </a:rPr>
              <a:t/>
            </a:r>
            <a:br>
              <a:rPr lang="en-GB" dirty="0">
                <a:sym typeface="Wingdings"/>
              </a:rPr>
            </a:br>
            <a:r>
              <a:rPr lang="en-GB" dirty="0">
                <a:sym typeface="Wingdings"/>
              </a:rPr>
              <a:t> up to a factor of </a:t>
            </a:r>
            <a:r>
              <a:rPr lang="en-GB" dirty="0" smtClean="0">
                <a:sym typeface="Wingdings"/>
              </a:rPr>
              <a:t>100 </a:t>
            </a:r>
            <a:r>
              <a:rPr lang="en-GB" dirty="0">
                <a:sym typeface="Wingdings"/>
              </a:rPr>
              <a:t>higher efficiency          </a:t>
            </a:r>
            <a:br>
              <a:rPr lang="en-GB" dirty="0">
                <a:sym typeface="Wingdings"/>
              </a:rPr>
            </a:br>
            <a:r>
              <a:rPr lang="en-GB" dirty="0">
                <a:sym typeface="Wingdings"/>
              </a:rPr>
              <a:t>     for weakly interacting samples possible</a:t>
            </a:r>
            <a:endParaRPr lang="en-US" dirty="0">
              <a:sym typeface="Wingding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84979" y="4509120"/>
            <a:ext cx="4891083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Upgrade: BESSY </a:t>
            </a:r>
            <a:r>
              <a:rPr lang="de-DE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VSR - </a:t>
            </a:r>
            <a:r>
              <a:rPr lang="en-US" b="1" dirty="0" smtClean="0">
                <a:solidFill>
                  <a:srgbClr val="003E6E"/>
                </a:solidFill>
              </a:rPr>
              <a:t>Variable </a:t>
            </a:r>
            <a:r>
              <a:rPr lang="en-US" b="1" dirty="0">
                <a:solidFill>
                  <a:srgbClr val="003E6E"/>
                </a:solidFill>
              </a:rPr>
              <a:t>Pulse </a:t>
            </a:r>
            <a:r>
              <a:rPr lang="en-US" b="1" dirty="0" smtClean="0">
                <a:solidFill>
                  <a:srgbClr val="003E6E"/>
                </a:solidFill>
              </a:rPr>
              <a:t>length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charset="0"/>
                <a:cs typeface="Arial" charset="0"/>
              </a:rPr>
              <a:t>Keep </a:t>
            </a:r>
            <a:r>
              <a:rPr lang="de-DE" sz="1600" dirty="0" err="1" smtClean="0">
                <a:latin typeface="Arial" charset="0"/>
                <a:cs typeface="Arial" charset="0"/>
              </a:rPr>
              <a:t>brillance</a:t>
            </a:r>
            <a:r>
              <a:rPr lang="de-DE" sz="1600" dirty="0" smtClean="0">
                <a:latin typeface="Arial" charset="0"/>
                <a:cs typeface="Arial" charset="0"/>
              </a:rPr>
              <a:t> &amp; </a:t>
            </a:r>
            <a:r>
              <a:rPr lang="de-DE" sz="1600" dirty="0" err="1" smtClean="0">
                <a:latin typeface="Arial" charset="0"/>
                <a:cs typeface="Arial" charset="0"/>
              </a:rPr>
              <a:t>stability</a:t>
            </a:r>
            <a:r>
              <a:rPr lang="de-DE" sz="1600" dirty="0" smtClean="0">
                <a:latin typeface="Arial" charset="0"/>
                <a:cs typeface="Arial" charset="0"/>
              </a:rPr>
              <a:t> </a:t>
            </a:r>
            <a:r>
              <a:rPr lang="de-DE" sz="1600" dirty="0" err="1" smtClean="0">
                <a:latin typeface="Arial" charset="0"/>
                <a:cs typeface="Arial" charset="0"/>
              </a:rPr>
              <a:t>of</a:t>
            </a:r>
            <a:r>
              <a:rPr lang="de-DE" sz="1600" dirty="0" smtClean="0">
                <a:latin typeface="Arial" charset="0"/>
                <a:cs typeface="Arial" charset="0"/>
              </a:rPr>
              <a:t> 3</a:t>
            </a:r>
            <a:r>
              <a:rPr lang="de-DE" sz="1600" baseline="30000" dirty="0" smtClean="0">
                <a:latin typeface="Arial" charset="0"/>
                <a:cs typeface="Arial" charset="0"/>
              </a:rPr>
              <a:t>rd</a:t>
            </a:r>
            <a:r>
              <a:rPr lang="de-DE" sz="1600" dirty="0" smtClean="0">
                <a:latin typeface="Arial" charset="0"/>
                <a:cs typeface="Arial" charset="0"/>
              </a:rPr>
              <a:t> </a:t>
            </a:r>
            <a:r>
              <a:rPr lang="de-DE" sz="1600" dirty="0" err="1" smtClean="0">
                <a:latin typeface="Arial" charset="0"/>
                <a:cs typeface="Arial" charset="0"/>
              </a:rPr>
              <a:t>generation</a:t>
            </a:r>
            <a:r>
              <a:rPr lang="de-DE" sz="1600" dirty="0" smtClean="0">
                <a:latin typeface="Arial" charset="0"/>
                <a:cs typeface="Arial" charset="0"/>
              </a:rPr>
              <a:t> SRS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Arial" charset="0"/>
                <a:cs typeface="Arial" charset="0"/>
              </a:rPr>
              <a:t>Add </a:t>
            </a:r>
            <a:r>
              <a:rPr lang="de-DE" sz="1600" dirty="0" err="1" smtClean="0">
                <a:latin typeface="Arial" charset="0"/>
                <a:cs typeface="Arial" charset="0"/>
              </a:rPr>
              <a:t>short</a:t>
            </a:r>
            <a:r>
              <a:rPr lang="de-DE" sz="1600" dirty="0" smtClean="0">
                <a:latin typeface="Arial" charset="0"/>
                <a:cs typeface="Arial" charset="0"/>
              </a:rPr>
              <a:t> </a:t>
            </a:r>
            <a:r>
              <a:rPr lang="de-DE" sz="1600" dirty="0" err="1" smtClean="0">
                <a:latin typeface="Arial" charset="0"/>
                <a:cs typeface="Arial" charset="0"/>
              </a:rPr>
              <a:t>bunches</a:t>
            </a:r>
            <a:r>
              <a:rPr lang="de-DE" sz="1600" dirty="0" smtClean="0">
                <a:latin typeface="Arial" charset="0"/>
                <a:cs typeface="Arial" charset="0"/>
              </a:rPr>
              <a:t>: sub-</a:t>
            </a:r>
            <a:r>
              <a:rPr lang="de-DE" sz="1600" dirty="0" err="1" smtClean="0">
                <a:latin typeface="Arial" charset="0"/>
                <a:cs typeface="Arial" charset="0"/>
              </a:rPr>
              <a:t>ps</a:t>
            </a:r>
            <a:r>
              <a:rPr lang="de-DE" sz="1600" dirty="0" smtClean="0">
                <a:latin typeface="Arial" charset="0"/>
                <a:cs typeface="Arial" charset="0"/>
              </a:rPr>
              <a:t> </a:t>
            </a:r>
            <a:r>
              <a:rPr lang="de-DE" sz="1600" dirty="0" err="1" smtClean="0">
                <a:latin typeface="Arial" charset="0"/>
                <a:cs typeface="Arial" charset="0"/>
              </a:rPr>
              <a:t>and</a:t>
            </a:r>
            <a:r>
              <a:rPr lang="de-DE" sz="1600" dirty="0" smtClean="0">
                <a:latin typeface="Arial" charset="0"/>
                <a:cs typeface="Arial" charset="0"/>
              </a:rPr>
              <a:t> </a:t>
            </a:r>
            <a:r>
              <a:rPr lang="de-DE" sz="1600" dirty="0" err="1" smtClean="0">
                <a:latin typeface="Arial" charset="0"/>
                <a:cs typeface="Arial" charset="0"/>
              </a:rPr>
              <a:t>ps</a:t>
            </a:r>
            <a:r>
              <a:rPr lang="de-DE" sz="1600" dirty="0" smtClean="0">
                <a:latin typeface="Arial" charset="0"/>
                <a:cs typeface="Arial" charset="0"/>
              </a:rPr>
              <a:t> MHz </a:t>
            </a:r>
            <a:r>
              <a:rPr lang="de-DE" sz="1600" dirty="0" err="1" smtClean="0">
                <a:latin typeface="Arial" charset="0"/>
                <a:cs typeface="Arial" charset="0"/>
              </a:rPr>
              <a:t>rep</a:t>
            </a:r>
            <a:r>
              <a:rPr lang="de-DE" sz="1600" dirty="0" smtClean="0">
                <a:latin typeface="Arial" charset="0"/>
                <a:cs typeface="Arial" charset="0"/>
              </a:rPr>
              <a:t>. rate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Arial" charset="0"/>
                <a:cs typeface="Arial" charset="0"/>
              </a:rPr>
              <a:t>Let</a:t>
            </a:r>
            <a:r>
              <a:rPr lang="de-DE" sz="1600" dirty="0" smtClean="0">
                <a:latin typeface="Arial" charset="0"/>
                <a:cs typeface="Arial" charset="0"/>
              </a:rPr>
              <a:t> </a:t>
            </a:r>
            <a:r>
              <a:rPr lang="de-DE" sz="1600" dirty="0" err="1" smtClean="0">
                <a:latin typeface="Arial" charset="0"/>
                <a:cs typeface="Arial" charset="0"/>
              </a:rPr>
              <a:t>user</a:t>
            </a:r>
            <a:r>
              <a:rPr lang="de-DE" sz="1600" dirty="0" smtClean="0">
                <a:latin typeface="Arial" charset="0"/>
                <a:cs typeface="Arial" charset="0"/>
              </a:rPr>
              <a:t> </a:t>
            </a:r>
            <a:r>
              <a:rPr lang="de-DE" sz="1600" dirty="0" err="1" smtClean="0">
                <a:latin typeface="Arial" charset="0"/>
                <a:cs typeface="Arial" charset="0"/>
              </a:rPr>
              <a:t>switch</a:t>
            </a:r>
            <a:r>
              <a:rPr lang="de-DE" sz="1600" dirty="0" smtClean="0">
                <a:latin typeface="Arial" charset="0"/>
                <a:cs typeface="Arial" charset="0"/>
              </a:rPr>
              <a:t> </a:t>
            </a:r>
            <a:r>
              <a:rPr lang="de-DE" sz="1600" dirty="0" err="1" smtClean="0">
                <a:latin typeface="Arial" charset="0"/>
                <a:cs typeface="Arial" charset="0"/>
              </a:rPr>
              <a:t>individually</a:t>
            </a:r>
            <a:endParaRPr lang="de-DE" sz="1600" dirty="0" smtClean="0">
              <a:latin typeface="Arial" charset="0"/>
              <a:cs typeface="Arial" charset="0"/>
            </a:endParaRPr>
          </a:p>
          <a:p>
            <a:r>
              <a:rPr lang="en-US" b="1" dirty="0" smtClean="0">
                <a:solidFill>
                  <a:srgbClr val="003E6E"/>
                </a:solidFill>
              </a:rPr>
              <a:t> </a:t>
            </a:r>
            <a:r>
              <a:rPr lang="en-US" b="1" dirty="0">
                <a:solidFill>
                  <a:srgbClr val="003E6E"/>
                </a:solidFill>
              </a:rPr>
              <a:t/>
            </a:r>
            <a:br>
              <a:rPr lang="en-US" b="1" dirty="0">
                <a:solidFill>
                  <a:srgbClr val="003E6E"/>
                </a:solidFill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6741" y="4870623"/>
            <a:ext cx="3160434" cy="131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84" y="2996952"/>
            <a:ext cx="1651872" cy="17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1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700</Words>
  <Application>Microsoft Office PowerPoint</Application>
  <PresentationFormat>Bildschirmpräsentation (4:3)</PresentationFormat>
  <Paragraphs>147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22" baseType="lpstr">
      <vt:lpstr>ＭＳ Ｐゴシック</vt:lpstr>
      <vt:lpstr>Arial</vt:lpstr>
      <vt:lpstr>Calibri</vt:lpstr>
      <vt:lpstr>Mangal</vt:lpstr>
      <vt:lpstr>Symbol</vt:lpstr>
      <vt:lpstr>Wingdings</vt:lpstr>
      <vt:lpstr>Larissa</vt:lpstr>
      <vt:lpstr>1_Larissa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 you for your attention</vt:lpstr>
    </vt:vector>
  </TitlesOfParts>
  <Company>HZG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Ruhnau,  Hans-Ulrich</dc:creator>
  <cp:lastModifiedBy>Thomas St</cp:lastModifiedBy>
  <cp:revision>182</cp:revision>
  <cp:lastPrinted>2014-01-09T16:00:50Z</cp:lastPrinted>
  <dcterms:created xsi:type="dcterms:W3CDTF">2013-12-17T09:35:12Z</dcterms:created>
  <dcterms:modified xsi:type="dcterms:W3CDTF">2016-12-13T06:56:29Z</dcterms:modified>
</cp:coreProperties>
</file>